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0"/>
  </p:notesMasterIdLst>
  <p:sldIdLst>
    <p:sldId id="352" r:id="rId2"/>
    <p:sldId id="340" r:id="rId3"/>
    <p:sldId id="341" r:id="rId4"/>
    <p:sldId id="342" r:id="rId5"/>
    <p:sldId id="343" r:id="rId6"/>
    <p:sldId id="344" r:id="rId7"/>
    <p:sldId id="345" r:id="rId8"/>
    <p:sldId id="346" r:id="rId9"/>
  </p:sldIdLst>
  <p:sldSz cx="9144000" cy="6858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4BA"/>
    <a:srgbClr val="9ECB7F"/>
    <a:srgbClr val="C2E0AE"/>
    <a:srgbClr val="2A6BA6"/>
    <a:srgbClr val="009A46"/>
    <a:srgbClr val="D2E7C3"/>
    <a:srgbClr val="7FB957"/>
    <a:srgbClr val="93C571"/>
    <a:srgbClr val="89BF65"/>
    <a:srgbClr val="85BD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6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D121F-19E0-4D63-8EE5-CB4DDC548DEF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BA96C-3BB3-4ED6-B43F-46F5610AB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52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0447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5060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4589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A96C-3BB3-4ED6-B43F-46F5610ABEE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543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A96C-3BB3-4ED6-B43F-46F5610ABEE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053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A96C-3BB3-4ED6-B43F-46F5610ABEE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46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A96C-3BB3-4ED6-B43F-46F5610ABEE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2442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6133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59B4-FE3D-46E7-BA8A-5E955373D974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48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7234-8D0C-4BDF-A135-B3E5D946F9C8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25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4E73-DD5A-4EF3-BD9D-431A0BCFC66E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91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FB7A-FB65-40F0-AF6E-6D01B90AB162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1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5D51-73D9-47FA-AC2A-3143C4968F6F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33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B49-21B3-461C-BC2A-20D6B0FDA386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60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9B35-1D90-44B7-8C20-EA9BAAE43785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3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3E42-AAA8-4095-B1B1-74331AD8F7A7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8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14C4-2AB1-4B42-BE2C-5E524FEAD5D2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27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0068-C949-4E9C-9CDA-9A2AD3A349D3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47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6600B-6BE8-4EAE-AF8E-A90EE6295AB5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63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72F2B-1FE5-482C-B762-C8819CDC24AD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86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59018" y="237204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177241" y="1338220"/>
            <a:ext cx="6772212" cy="102151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中学校</a:t>
            </a:r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 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保健体育（体育分野）</a:t>
            </a:r>
            <a:endParaRPr kumimoji="1" lang="en-US" altLang="ja-JP" sz="3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en-US" altLang="ja-JP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〔</a:t>
            </a:r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第３学年</a:t>
            </a:r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〕</a:t>
            </a:r>
            <a:endParaRPr kumimoji="1" lang="en-US" altLang="ja-JP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026544" y="2714138"/>
            <a:ext cx="7073607" cy="231925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器械運動</a:t>
            </a:r>
            <a:endParaRPr kumimoji="1" lang="en-US" altLang="ja-JP" sz="48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8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「鉄棒</a:t>
            </a:r>
            <a:r>
              <a:rPr kumimoji="1" lang="ja-JP" altLang="en-US" sz="8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運動</a:t>
            </a:r>
            <a:r>
              <a:rPr kumimoji="1" lang="ja-JP" altLang="en-US" sz="8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」</a:t>
            </a:r>
            <a:endParaRPr kumimoji="1" lang="ja-JP" altLang="en-US" sz="60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103676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8377" y="5072128"/>
            <a:ext cx="9026434" cy="131560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体力編</a:t>
            </a:r>
            <a:r>
              <a:rPr kumimoji="1" lang="en-US" altLang="ja-JP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5718793" y="6005369"/>
            <a:ext cx="3042458" cy="5153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学習時間の目安：約</a:t>
            </a:r>
            <a:r>
              <a:rPr lang="en-US" altLang="ja-JP" dirty="0">
                <a:solidFill>
                  <a:schemeClr val="tx1"/>
                </a:solidFill>
              </a:rPr>
              <a:t>3</a:t>
            </a:r>
            <a:r>
              <a:rPr lang="en-US" altLang="ja-JP" dirty="0" smtClean="0">
                <a:solidFill>
                  <a:schemeClr val="tx1"/>
                </a:solidFill>
              </a:rPr>
              <a:t>0</a:t>
            </a:r>
            <a:r>
              <a:rPr kumimoji="1" lang="ja-JP" altLang="en-US" dirty="0" smtClean="0">
                <a:solidFill>
                  <a:schemeClr val="tx1"/>
                </a:solidFill>
              </a:rPr>
              <a:t>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76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59018" y="237204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71449" y="1478442"/>
            <a:ext cx="8701617" cy="408415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/>
              <a:t>体力編</a:t>
            </a:r>
            <a:endParaRPr kumimoji="1" lang="en-US" altLang="ja-JP" sz="8000" dirty="0"/>
          </a:p>
          <a:p>
            <a:endParaRPr kumimoji="1" lang="en-US" altLang="ja-JP" sz="2400" dirty="0"/>
          </a:p>
          <a:p>
            <a:r>
              <a:rPr kumimoji="1" lang="ja-JP" altLang="en-US" sz="4000" dirty="0"/>
              <a:t>　</a:t>
            </a:r>
            <a:r>
              <a:rPr kumimoji="1" lang="ja-JP" altLang="en-US" sz="4000" dirty="0" smtClean="0"/>
              <a:t>　　  鉄棒運動に</a:t>
            </a:r>
            <a:r>
              <a:rPr kumimoji="1" lang="ja-JP" altLang="en-US" sz="4000" dirty="0"/>
              <a:t>関連して</a:t>
            </a:r>
            <a:r>
              <a:rPr kumimoji="1" lang="ja-JP" altLang="en-US" sz="4000" dirty="0" smtClean="0"/>
              <a:t>高まる</a:t>
            </a:r>
            <a:endParaRPr kumimoji="1" lang="en-US" altLang="ja-JP" sz="4000" dirty="0" smtClean="0"/>
          </a:p>
          <a:p>
            <a:pPr algn="ctr"/>
            <a:r>
              <a:rPr kumimoji="1" lang="ja-JP" altLang="en-US" sz="4000" dirty="0" smtClean="0"/>
              <a:t>　体力</a:t>
            </a:r>
            <a:r>
              <a:rPr kumimoji="1" lang="ja-JP" altLang="en-US" sz="4000" dirty="0"/>
              <a:t>要素を理解し、</a:t>
            </a:r>
            <a:r>
              <a:rPr kumimoji="1" lang="ja-JP" altLang="en-US" sz="4000" dirty="0" smtClean="0"/>
              <a:t>それぞれ</a:t>
            </a:r>
            <a:endParaRPr kumimoji="1" lang="en-US" altLang="ja-JP" sz="4000" dirty="0" smtClean="0"/>
          </a:p>
          <a:p>
            <a:r>
              <a:rPr kumimoji="1" lang="ja-JP" altLang="en-US" sz="4000" dirty="0" smtClean="0"/>
              <a:t>　      の体力</a:t>
            </a:r>
            <a:r>
              <a:rPr kumimoji="1" lang="ja-JP" altLang="en-US" sz="4000" dirty="0"/>
              <a:t>を高めるための運動</a:t>
            </a:r>
            <a:r>
              <a:rPr kumimoji="1" lang="ja-JP" altLang="en-US" sz="4000" dirty="0" smtClean="0"/>
              <a:t>に</a:t>
            </a:r>
            <a:endParaRPr kumimoji="1" lang="en-US" altLang="ja-JP" sz="4000" dirty="0" smtClean="0"/>
          </a:p>
          <a:p>
            <a:r>
              <a:rPr kumimoji="1" lang="ja-JP" altLang="en-US" sz="4000" dirty="0" smtClean="0"/>
              <a:t>　      取り組もう</a:t>
            </a:r>
            <a:r>
              <a:rPr kumimoji="1" lang="ja-JP" altLang="en-US" sz="4000" dirty="0"/>
              <a:t>！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-17304" y="-5125"/>
            <a:ext cx="9161304" cy="103676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087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638300" y="1792842"/>
            <a:ext cx="6099660" cy="335971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1600" dirty="0" smtClean="0"/>
              <a:t>腹筋を使って体を鉄棒に乗せる感覚，回転に入る感覚をイメージしよう。　</a:t>
            </a:r>
            <a:endParaRPr lang="en-US" altLang="ja-JP" sz="1600" dirty="0"/>
          </a:p>
        </p:txBody>
      </p:sp>
      <p:sp>
        <p:nvSpPr>
          <p:cNvPr id="8" name="正方形/長方形 7"/>
          <p:cNvSpPr/>
          <p:nvPr/>
        </p:nvSpPr>
        <p:spPr>
          <a:xfrm>
            <a:off x="612019" y="549583"/>
            <a:ext cx="7903331" cy="5603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鉄棒運動に</a:t>
            </a:r>
            <a:r>
              <a:rPr kumimoji="1" lang="ja-JP" altLang="en-US" sz="2800" dirty="0"/>
              <a:t>関連して高まる体力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1570043" y="975227"/>
            <a:ext cx="5918351" cy="7914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u="sng" dirty="0" smtClean="0"/>
              <a:t>筋力（腹筋）・回転の感覚</a:t>
            </a:r>
            <a:endParaRPr kumimoji="1" lang="en-US" altLang="ja-JP" sz="3200" u="sng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38300" y="5650201"/>
            <a:ext cx="58500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①マット（ふとん等）に仰向けに寝て，端を両手でつかむ。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②肘が上を向くように曲げる。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③マット（ふとん等）を握ったまま両脚を引き上げる。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④つま先を頭上の床につける。</a:t>
            </a:r>
            <a:endParaRPr kumimoji="1" lang="en-US" altLang="ja-JP" sz="1400" dirty="0" smtClean="0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3016" y="2237530"/>
            <a:ext cx="4550228" cy="3412671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3017" y="2246912"/>
            <a:ext cx="4550228" cy="3412671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21038" y="2236957"/>
            <a:ext cx="4542206" cy="3406655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21037" y="2249486"/>
            <a:ext cx="4542207" cy="3406655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3015" y="2248346"/>
            <a:ext cx="4550229" cy="3412672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21035" y="2234787"/>
            <a:ext cx="4542209" cy="340665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21034" y="2245477"/>
            <a:ext cx="4542210" cy="340665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21033" y="2244042"/>
            <a:ext cx="4564754" cy="3423565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21033" y="2198913"/>
            <a:ext cx="4587296" cy="3440471"/>
          </a:xfrm>
          <a:prstGeom prst="rect">
            <a:avLst/>
          </a:prstGeom>
        </p:spPr>
      </p:pic>
      <p:sp>
        <p:nvSpPr>
          <p:cNvPr id="13" name="角丸四角形 12"/>
          <p:cNvSpPr/>
          <p:nvPr/>
        </p:nvSpPr>
        <p:spPr>
          <a:xfrm>
            <a:off x="6544491" y="5904414"/>
            <a:ext cx="1892481" cy="49639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クリックすると</a:t>
            </a:r>
            <a:endParaRPr kumimoji="1" lang="en-US" altLang="ja-JP" sz="1400" dirty="0" smtClean="0"/>
          </a:p>
          <a:p>
            <a:pPr algn="ctr"/>
            <a:r>
              <a:rPr kumimoji="1" lang="ja-JP" altLang="en-US" sz="1400" dirty="0" smtClean="0"/>
              <a:t>動きが見られます。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037552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12019" y="614898"/>
            <a:ext cx="7903331" cy="57064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鉄棒運動に</a:t>
            </a:r>
            <a:r>
              <a:rPr kumimoji="1" lang="ja-JP" altLang="en-US" sz="2800" dirty="0"/>
              <a:t>関連して高まる体力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1605044" y="1146349"/>
            <a:ext cx="5916606" cy="61067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u="sng" dirty="0" smtClean="0"/>
              <a:t>筋力（支える力）</a:t>
            </a:r>
            <a:endParaRPr kumimoji="1" lang="en-US" altLang="ja-JP" sz="3200" u="sng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45213" y="2301541"/>
            <a:ext cx="5417737" cy="147732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kumimoji="1" lang="en-US" altLang="ja-JP" dirty="0" smtClean="0"/>
          </a:p>
          <a:p>
            <a:endParaRPr kumimoji="1" lang="en-US" altLang="ja-JP" dirty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951654" y="1812605"/>
            <a:ext cx="7421638" cy="33703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1400" dirty="0" smtClean="0"/>
              <a:t>前方支持回転の基本動作であるツバメ（鉄棒上でひじを伸ばした状態で止まる）の練習になります。　</a:t>
            </a:r>
            <a:endParaRPr lang="en-US" altLang="ja-JP" sz="1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38300" y="5950646"/>
            <a:ext cx="5850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①肘を伸ばして，しっかり体を支えます。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②腰から下の力を抜き，腕の力だけで進みます。</a:t>
            </a:r>
            <a:endParaRPr kumimoji="1" lang="en-US" altLang="ja-JP" sz="1400" dirty="0" smtClean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5109" y="2263289"/>
            <a:ext cx="4916476" cy="3687357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5109" y="2253855"/>
            <a:ext cx="4916476" cy="3687357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5109" y="2258571"/>
            <a:ext cx="4916476" cy="3687357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5109" y="2263288"/>
            <a:ext cx="4916476" cy="3687357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5109" y="2271632"/>
            <a:ext cx="4916476" cy="3687357"/>
          </a:xfrm>
          <a:prstGeom prst="rect">
            <a:avLst/>
          </a:prstGeom>
        </p:spPr>
      </p:pic>
      <p:sp>
        <p:nvSpPr>
          <p:cNvPr id="18" name="角丸四角形 17"/>
          <p:cNvSpPr/>
          <p:nvPr/>
        </p:nvSpPr>
        <p:spPr>
          <a:xfrm>
            <a:off x="6316709" y="6007918"/>
            <a:ext cx="1892481" cy="49639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クリックすると</a:t>
            </a:r>
            <a:endParaRPr kumimoji="1" lang="en-US" altLang="ja-JP" sz="1400" dirty="0" smtClean="0"/>
          </a:p>
          <a:p>
            <a:pPr algn="ctr"/>
            <a:r>
              <a:rPr kumimoji="1" lang="ja-JP" altLang="en-US" sz="1400" dirty="0" smtClean="0"/>
              <a:t>動きが見られます。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0939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12019" y="575709"/>
            <a:ext cx="7903331" cy="5603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鉄棒運動に</a:t>
            </a:r>
            <a:r>
              <a:rPr kumimoji="1" lang="ja-JP" altLang="en-US" sz="2800" dirty="0"/>
              <a:t>関連して高まる体力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1570044" y="1001353"/>
            <a:ext cx="5916606" cy="7914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u="sng" dirty="0" smtClean="0"/>
              <a:t>筋力（鉄棒をひきつける力）①</a:t>
            </a:r>
            <a:endParaRPr kumimoji="1" lang="en-US" altLang="ja-JP" sz="3200" u="sng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20028" y="2179876"/>
            <a:ext cx="5645275" cy="120032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kumimoji="1" lang="en-US" altLang="ja-JP" dirty="0" smtClean="0"/>
          </a:p>
          <a:p>
            <a:endParaRPr kumimoji="1" lang="en-US" altLang="ja-JP" dirty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036724" y="1727527"/>
            <a:ext cx="7053248" cy="37584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1600" dirty="0" smtClean="0"/>
              <a:t>ダンベルの代わりにペットボトルを使い，上腕二頭筋を鍛えよう。</a:t>
            </a:r>
            <a:r>
              <a:rPr lang="en-US" altLang="ja-JP" sz="1600" dirty="0" smtClean="0"/>
              <a:t>【</a:t>
            </a:r>
            <a:r>
              <a:rPr lang="ja-JP" altLang="en-US" sz="1600" dirty="0" smtClean="0"/>
              <a:t>ワンハンドロウ</a:t>
            </a:r>
            <a:r>
              <a:rPr lang="en-US" altLang="ja-JP" sz="1600" dirty="0" smtClean="0"/>
              <a:t>】</a:t>
            </a:r>
            <a:endParaRPr lang="en-US" altLang="ja-JP" sz="1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46859" y="5415067"/>
            <a:ext cx="58500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①椅子や台を用意し，右手（左手），右膝（左膝）を台に着き，左足（右足）を床に着く。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②ペットボトルを持っている側の肘が体より上がるように上に引く。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③引いた肘は１秒キープした後，ゆっくり下ろす。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④１５回を目標に行う。</a:t>
            </a:r>
            <a:endParaRPr kumimoji="1" lang="en-US" altLang="ja-JP" sz="1400" dirty="0" smtClean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76312" y="2167100"/>
            <a:ext cx="4174071" cy="3130553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76312" y="2178584"/>
            <a:ext cx="4174071" cy="3130554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76312" y="2187121"/>
            <a:ext cx="4174071" cy="3130553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76312" y="2181001"/>
            <a:ext cx="4174071" cy="3130553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76312" y="2175023"/>
            <a:ext cx="4174071" cy="3130553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76312" y="2176153"/>
            <a:ext cx="4174071" cy="3130553"/>
          </a:xfrm>
          <a:prstGeom prst="rect">
            <a:avLst/>
          </a:prstGeom>
        </p:spPr>
      </p:pic>
      <p:sp>
        <p:nvSpPr>
          <p:cNvPr id="15" name="角丸四角形 14"/>
          <p:cNvSpPr/>
          <p:nvPr/>
        </p:nvSpPr>
        <p:spPr>
          <a:xfrm>
            <a:off x="6197491" y="6108156"/>
            <a:ext cx="1892481" cy="49639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クリックすると</a:t>
            </a:r>
            <a:endParaRPr kumimoji="1" lang="en-US" altLang="ja-JP" sz="1400" dirty="0" smtClean="0"/>
          </a:p>
          <a:p>
            <a:pPr algn="ctr"/>
            <a:r>
              <a:rPr kumimoji="1" lang="ja-JP" altLang="en-US" sz="1400" dirty="0" smtClean="0"/>
              <a:t>動きが見られます。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98471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12019" y="575709"/>
            <a:ext cx="7903331" cy="5603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鉄棒運動に</a:t>
            </a:r>
            <a:r>
              <a:rPr kumimoji="1" lang="ja-JP" altLang="en-US" sz="2800" dirty="0"/>
              <a:t>関連して高まる体力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1570044" y="1001353"/>
            <a:ext cx="5916606" cy="7914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u="sng" dirty="0" smtClean="0"/>
              <a:t>筋力（鉄棒をひきつける力）②</a:t>
            </a:r>
            <a:endParaRPr kumimoji="1" lang="en-US" altLang="ja-JP" sz="3200" u="sng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649268" y="2218486"/>
            <a:ext cx="5645275" cy="120032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kumimoji="1" lang="en-US" altLang="ja-JP" dirty="0" smtClean="0"/>
          </a:p>
          <a:p>
            <a:endParaRPr kumimoji="1" lang="en-US" altLang="ja-JP" dirty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053974" y="1727527"/>
            <a:ext cx="6948746" cy="41503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1600" dirty="0" smtClean="0"/>
              <a:t>ダンベルの代わりにペットボトルを使い，上腕二頭筋を鍛えよう。</a:t>
            </a:r>
            <a:r>
              <a:rPr lang="en-US" altLang="ja-JP" sz="1600" dirty="0" smtClean="0"/>
              <a:t>【</a:t>
            </a:r>
            <a:r>
              <a:rPr lang="ja-JP" altLang="en-US" sz="1600" dirty="0" smtClean="0"/>
              <a:t>アームカール</a:t>
            </a:r>
            <a:r>
              <a:rPr lang="en-US" altLang="ja-JP" sz="1600" dirty="0" smtClean="0"/>
              <a:t>】</a:t>
            </a:r>
            <a:endParaRPr lang="en-US" altLang="ja-JP" sz="1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19348" y="2834039"/>
            <a:ext cx="397873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①ペットボトルを両手に持つ。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②ゆっくりと肘を曲げる。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③ペットボトルを顔の高さで１秒キープする。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④３秒かけて元の位置に戻す。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⑤１５回を目標に行う。</a:t>
            </a:r>
            <a:endParaRPr kumimoji="1" lang="en-US" altLang="ja-JP" sz="1400" dirty="0" smtClean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15533" y="2766336"/>
            <a:ext cx="4307523" cy="3230643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28310" y="2744907"/>
            <a:ext cx="4265023" cy="3198767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27134" y="2752791"/>
            <a:ext cx="4274434" cy="3205826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23564" y="2770304"/>
            <a:ext cx="4302988" cy="3227241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22995" y="2775404"/>
            <a:ext cx="4307525" cy="3230644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36632" y="2756902"/>
            <a:ext cx="4270440" cy="3202830"/>
          </a:xfrm>
          <a:prstGeom prst="rect">
            <a:avLst/>
          </a:prstGeom>
        </p:spPr>
      </p:pic>
      <p:sp>
        <p:nvSpPr>
          <p:cNvPr id="15" name="角丸四角形 14"/>
          <p:cNvSpPr/>
          <p:nvPr/>
        </p:nvSpPr>
        <p:spPr>
          <a:xfrm>
            <a:off x="6217919" y="5980412"/>
            <a:ext cx="1892481" cy="49639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クリックすると</a:t>
            </a:r>
            <a:endParaRPr kumimoji="1" lang="en-US" altLang="ja-JP" sz="1400" dirty="0" smtClean="0"/>
          </a:p>
          <a:p>
            <a:pPr algn="ctr"/>
            <a:r>
              <a:rPr kumimoji="1" lang="ja-JP" altLang="en-US" sz="1400" dirty="0" smtClean="0"/>
              <a:t>動きが見られます。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79638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12019" y="575709"/>
            <a:ext cx="7903331" cy="5603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鉄棒運動に</a:t>
            </a:r>
            <a:r>
              <a:rPr kumimoji="1" lang="ja-JP" altLang="en-US" sz="2800" dirty="0"/>
              <a:t>関連して高まる体力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1181318" y="1841831"/>
            <a:ext cx="6764059" cy="42454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3600" u="sng" dirty="0" smtClean="0"/>
          </a:p>
          <a:p>
            <a:pPr algn="ctr"/>
            <a:r>
              <a:rPr kumimoji="1" lang="ja-JP" altLang="en-US" sz="4400" u="sng" dirty="0" smtClean="0"/>
              <a:t>鉄棒に生かせる運動を</a:t>
            </a:r>
            <a:endParaRPr kumimoji="1" lang="en-US" altLang="ja-JP" sz="4400" u="sng" dirty="0" smtClean="0"/>
          </a:p>
          <a:p>
            <a:pPr algn="ctr"/>
            <a:endParaRPr kumimoji="1" lang="en-US" altLang="ja-JP" sz="4400" u="sng" dirty="0" smtClean="0"/>
          </a:p>
          <a:p>
            <a:pPr algn="ctr"/>
            <a:r>
              <a:rPr kumimoji="1" lang="ja-JP" altLang="en-US" sz="4400" u="sng" dirty="0" smtClean="0"/>
              <a:t>自分で工夫してみよう。</a:t>
            </a:r>
            <a:endParaRPr kumimoji="1" lang="en-US" altLang="ja-JP" sz="4400" u="sng" dirty="0" smtClean="0"/>
          </a:p>
          <a:p>
            <a:pPr algn="ctr"/>
            <a:endParaRPr kumimoji="1" lang="en-US" altLang="ja-JP" sz="3600" dirty="0" smtClean="0"/>
          </a:p>
          <a:p>
            <a:r>
              <a:rPr kumimoji="1" lang="ja-JP" altLang="en-US" sz="3600" dirty="0" smtClean="0"/>
              <a:t>　　</a:t>
            </a:r>
            <a:r>
              <a:rPr kumimoji="1" lang="ja-JP" altLang="en-US" sz="2400" dirty="0" smtClean="0"/>
              <a:t>例：肩の可動域を高める運動，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　　　　　体を支持する力を高める運動，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　　　　　手首を返す力を高める運動 等</a:t>
            </a:r>
            <a:r>
              <a:rPr kumimoji="1" lang="en-US" altLang="ja-JP" sz="2400" dirty="0" smtClean="0"/>
              <a:t>      </a:t>
            </a:r>
            <a:r>
              <a:rPr kumimoji="1" lang="ja-JP" altLang="en-US" sz="2400" dirty="0" smtClean="0"/>
              <a:t>　　　</a:t>
            </a:r>
            <a:endParaRPr kumimoji="1" lang="en-US" altLang="ja-JP" sz="3600" dirty="0" smtClean="0"/>
          </a:p>
          <a:p>
            <a:pPr algn="ctr"/>
            <a:endParaRPr kumimoji="1" lang="en-US" altLang="ja-JP" sz="3600" u="sng" dirty="0"/>
          </a:p>
        </p:txBody>
      </p:sp>
    </p:spTree>
    <p:extLst>
      <p:ext uri="{BB962C8B-B14F-4D97-AF65-F5344CB8AC3E}">
        <p14:creationId xmlns:p14="http://schemas.microsoft.com/office/powerpoint/2010/main" val="426766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2043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09" y="2523299"/>
            <a:ext cx="8572277" cy="886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77209" y="1502207"/>
            <a:ext cx="8406090" cy="30542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8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8</a:t>
            </a:fld>
            <a:endParaRPr kumimoji="1" lang="ja-JP" altLang="en-US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245224"/>
              </p:ext>
            </p:extLst>
          </p:nvPr>
        </p:nvGraphicFramePr>
        <p:xfrm>
          <a:off x="545112" y="1477562"/>
          <a:ext cx="7870284" cy="5243914"/>
        </p:xfrm>
        <a:graphic>
          <a:graphicData uri="http://schemas.openxmlformats.org/drawingml/2006/table">
            <a:tbl>
              <a:tblPr/>
              <a:tblGrid>
                <a:gridCol w="590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5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2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2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0809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体力を</a:t>
                      </a:r>
                      <a:b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高める</a:t>
                      </a:r>
                      <a:b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取組</a:t>
                      </a:r>
                    </a:p>
                  </a:txBody>
                  <a:tcPr marL="6613" marR="6613" marT="66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実施月日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意識したこと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運動メニュー（時間／回数／セット数）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達成度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1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月　　日（　）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　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　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◎　○　△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1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月　　日（　）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　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　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◎　○　△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1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月　　日（　）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　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　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◎　○　△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1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月　　日（　）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　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　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◎　○　△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61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月　　日（　）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　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　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◎　○　△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61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月　　日（　）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　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　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◎　○　△</a:t>
                      </a:r>
                    </a:p>
                  </a:txBody>
                  <a:tcPr marL="6613" marR="6613" marT="6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483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学習の</a:t>
                      </a:r>
                      <a:b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</a:b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振返り</a:t>
                      </a:r>
                    </a:p>
                  </a:txBody>
                  <a:tcPr marL="6613" marR="6613" marT="66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自己評価　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※</a:t>
                      </a:r>
                      <a:b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</a:b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（　） とても積極的に取り組めた</a:t>
                      </a:r>
                      <a:b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</a:b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（  ） 積極的に取り組めた</a:t>
                      </a:r>
                      <a:b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</a:b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（  ） あまり積極的に取り組むことができなかった</a:t>
                      </a:r>
                      <a:b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</a:b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 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(  )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　積極的に取り組むことができなかった</a:t>
                      </a:r>
                    </a:p>
                  </a:txBody>
                  <a:tcPr marL="6613" marR="6613" marT="66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6791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/>
                        </a:rPr>
                        <a:t>家庭学習に関する感想など</a:t>
                      </a:r>
                    </a:p>
                  </a:txBody>
                  <a:tcPr marL="6613" marR="6613" marT="66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4668819" y="807044"/>
            <a:ext cx="4475181" cy="51636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実施したことを学習カードに記入しよう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307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645</Words>
  <Application>Microsoft Office PowerPoint</Application>
  <PresentationFormat>画面に合わせる (4:3)</PresentationFormat>
  <Paragraphs>112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8" baseType="lpstr">
      <vt:lpstr>HGS創英角ﾎﾟｯﾌﾟ体</vt:lpstr>
      <vt:lpstr>HG創英角ｺﾞｼｯｸUB</vt:lpstr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2020-09-18T07:06:57Z</dcterms:created>
  <dcterms:modified xsi:type="dcterms:W3CDTF">2020-12-16T06:51:46Z</dcterms:modified>
</cp:coreProperties>
</file>