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95" r:id="rId2"/>
    <p:sldId id="296" r:id="rId3"/>
    <p:sldId id="497" r:id="rId4"/>
    <p:sldId id="303" r:id="rId5"/>
    <p:sldId id="498" r:id="rId6"/>
    <p:sldId id="499" r:id="rId7"/>
    <p:sldId id="434" r:id="rId8"/>
    <p:sldId id="496" r:id="rId9"/>
    <p:sldId id="467" r:id="rId10"/>
    <p:sldId id="341" r:id="rId11"/>
    <p:sldId id="454" r:id="rId12"/>
    <p:sldId id="455" r:id="rId13"/>
    <p:sldId id="456" r:id="rId14"/>
    <p:sldId id="383" r:id="rId15"/>
    <p:sldId id="385" r:id="rId16"/>
    <p:sldId id="386" r:id="rId17"/>
    <p:sldId id="387" r:id="rId18"/>
    <p:sldId id="403" r:id="rId19"/>
    <p:sldId id="465" r:id="rId20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83" autoAdjust="0"/>
    <p:restoredTop sz="94333" autoAdjust="0"/>
  </p:normalViewPr>
  <p:slideViewPr>
    <p:cSldViewPr snapToGrid="0">
      <p:cViewPr varScale="1">
        <p:scale>
          <a:sx n="73" d="100"/>
          <a:sy n="73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F729-A148-4AB5-ACB8-5E627993F191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A4E1E-8944-4449-8AB2-93EA2467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590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303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A96C-3BB3-4ED6-B43F-46F5610ABEE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07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331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85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029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304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394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785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457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437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7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hyperlink" Target="https://youtu.be/lgJ5Z0wdK_Y" TargetMode="External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7.png"/><Relationship Id="rId4" Type="http://schemas.openxmlformats.org/officeDocument/2006/relationships/image" Target="../media/image3.gif"/><Relationship Id="rId9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slide" Target="slide8.xml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708" y="835140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高等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学校 保健体育（科目体育）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入学年次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178646"/>
            <a:ext cx="9052560" cy="21014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球技：ゴール型</a:t>
            </a:r>
            <a:endParaRPr kumimoji="1" lang="en-US" altLang="ja-JP" sz="4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「バスケットボール」</a:t>
            </a:r>
            <a:endParaRPr kumimoji="1" lang="en-US" altLang="ja-JP" sz="6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96697" y="4249280"/>
            <a:ext cx="8389740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知識及び技能編</a:t>
            </a:r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134" y="5361956"/>
            <a:ext cx="9104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使用して</a:t>
            </a:r>
            <a:r>
              <a:rPr kumimoji="1" lang="ja-JP" altLang="en-US" sz="1400" dirty="0" smtClean="0"/>
              <a:t>いる写真</a:t>
            </a:r>
            <a:r>
              <a:rPr kumimoji="1" lang="ja-JP" altLang="en-US" sz="1400" dirty="0"/>
              <a:t>や</a:t>
            </a:r>
            <a:r>
              <a:rPr kumimoji="1" lang="ja-JP" altLang="en-US" sz="1400" dirty="0" smtClean="0"/>
              <a:t>動画</a:t>
            </a:r>
            <a:r>
              <a:rPr kumimoji="1" lang="ja-JP" altLang="en-US" sz="1400" dirty="0"/>
              <a:t>については</a:t>
            </a:r>
            <a:r>
              <a:rPr kumimoji="1" lang="ja-JP" altLang="en-US" sz="1400" dirty="0" smtClean="0"/>
              <a:t>，千葉</a:t>
            </a:r>
            <a:r>
              <a:rPr kumimoji="1" lang="ja-JP" altLang="en-US" sz="1400" dirty="0"/>
              <a:t>県立千葉北高等学校から</a:t>
            </a:r>
            <a:r>
              <a:rPr kumimoji="1" lang="ja-JP" altLang="en-US" sz="1400" dirty="0" smtClean="0"/>
              <a:t>，個人</a:t>
            </a:r>
            <a:r>
              <a:rPr kumimoji="1" lang="ja-JP" altLang="en-US" sz="1400" dirty="0"/>
              <a:t>情報使用承諾を</a:t>
            </a:r>
            <a:r>
              <a:rPr kumimoji="1" lang="ja-JP" altLang="en-US" sz="1400" dirty="0" smtClean="0"/>
              <a:t>頂戴して</a:t>
            </a:r>
            <a:r>
              <a:rPr kumimoji="1" lang="ja-JP" altLang="en-US" sz="1400" dirty="0"/>
              <a:t>おります</a:t>
            </a:r>
            <a:r>
              <a:rPr kumimoji="1" lang="ja-JP" altLang="en-US" sz="1400" dirty="0" smtClean="0"/>
              <a:t>。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協議会</a:t>
            </a:r>
            <a:r>
              <a:rPr kumimoji="1" lang="ja-JP" altLang="en-US" sz="1400" dirty="0"/>
              <a:t>及び学校教育以外での無断使用は，</a:t>
            </a:r>
            <a:r>
              <a:rPr kumimoji="1" lang="ja-JP" altLang="en-US" sz="1400" dirty="0" smtClean="0"/>
              <a:t>著作権法上</a:t>
            </a:r>
            <a:r>
              <a:rPr kumimoji="1" lang="ja-JP" altLang="en-US" sz="1400" dirty="0"/>
              <a:t>での例外を除き禁止されています。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96910" y="6022428"/>
            <a:ext cx="3018440" cy="5164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94517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1545"/>
            <a:ext cx="9144000" cy="457333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部分練習に</a:t>
            </a:r>
            <a:r>
              <a:rPr lang="ja-JP" altLang="en-US" sz="24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よる</a:t>
            </a:r>
            <a:r>
              <a:rPr lang="ja-JP" altLang="en-US" sz="24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技能</a:t>
            </a:r>
            <a:r>
              <a:rPr lang="ja-JP" altLang="en-US" sz="24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向上</a:t>
            </a:r>
            <a:r>
              <a:rPr lang="ja-JP" altLang="en-US" sz="24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（動きを見て技能の予習をしよう</a:t>
            </a:r>
            <a:r>
              <a:rPr lang="en-US" altLang="ja-JP" sz="24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)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7304" y="2312496"/>
            <a:ext cx="9126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+mn-ea"/>
              </a:rPr>
              <a:t>　・</a:t>
            </a:r>
            <a:r>
              <a:rPr kumimoji="1" lang="en-US" altLang="ja-JP" sz="3600" b="1" dirty="0">
                <a:latin typeface="+mn-ea"/>
              </a:rPr>
              <a:t>20</a:t>
            </a:r>
            <a:r>
              <a:rPr kumimoji="1" lang="ja-JP" altLang="en-US" sz="3600" b="1" dirty="0">
                <a:latin typeface="+mn-ea"/>
              </a:rPr>
              <a:t>秒連続</a:t>
            </a:r>
            <a:r>
              <a:rPr kumimoji="1" lang="ja-JP" altLang="en-US" sz="3600" b="1" dirty="0" smtClean="0">
                <a:latin typeface="+mn-ea"/>
              </a:rPr>
              <a:t>ジャンプシュート</a:t>
            </a:r>
            <a:endParaRPr kumimoji="1" lang="en-US" altLang="ja-JP" sz="3600" b="1" dirty="0" smtClean="0">
              <a:latin typeface="+mn-ea"/>
            </a:endParaRPr>
          </a:p>
          <a:p>
            <a:endParaRPr kumimoji="1" lang="en-US" altLang="ja-JP" sz="3600" b="1" dirty="0">
              <a:latin typeface="+mn-ea"/>
            </a:endParaRPr>
          </a:p>
          <a:p>
            <a:endParaRPr kumimoji="1" lang="en-US" altLang="ja-JP" b="1" dirty="0">
              <a:latin typeface="+mn-ea"/>
            </a:endParaRPr>
          </a:p>
          <a:p>
            <a:r>
              <a:rPr kumimoji="1" lang="ja-JP" altLang="en-US" sz="3600" b="1" dirty="0">
                <a:latin typeface="+mn-ea"/>
              </a:rPr>
              <a:t>　・</a:t>
            </a:r>
            <a:r>
              <a:rPr kumimoji="1" lang="ja-JP" altLang="en-US" sz="3600" b="1" dirty="0" smtClean="0">
                <a:latin typeface="+mn-ea"/>
              </a:rPr>
              <a:t>ツーメンパス</a:t>
            </a:r>
            <a:endParaRPr kumimoji="1" lang="en-US" altLang="ja-JP" sz="3600" b="1" dirty="0" smtClean="0">
              <a:latin typeface="+mn-ea"/>
            </a:endParaRPr>
          </a:p>
          <a:p>
            <a:endParaRPr kumimoji="1" lang="en-US" altLang="ja-JP" sz="3600" b="1" dirty="0">
              <a:latin typeface="+mn-ea"/>
            </a:endParaRPr>
          </a:p>
          <a:p>
            <a:endParaRPr kumimoji="1" lang="en-US" altLang="ja-JP" b="1" dirty="0">
              <a:latin typeface="+mn-ea"/>
            </a:endParaRPr>
          </a:p>
          <a:p>
            <a:r>
              <a:rPr kumimoji="1" lang="ja-JP" altLang="en-US" sz="3600" b="1" dirty="0">
                <a:latin typeface="+mn-ea"/>
              </a:rPr>
              <a:t>　・スリーメンパス</a:t>
            </a:r>
            <a:endParaRPr kumimoji="1" lang="en-US" altLang="ja-JP" sz="3600" b="1" dirty="0">
              <a:latin typeface="+mn-ea"/>
            </a:endParaRPr>
          </a:p>
        </p:txBody>
      </p:sp>
      <p:sp>
        <p:nvSpPr>
          <p:cNvPr id="15" name="動作設定ボタン: ユーザー設定 14">
            <a:hlinkClick r:id="rId3" action="ppaction://hlinksldjump" highlightClick="1"/>
          </p:cNvPr>
          <p:cNvSpPr/>
          <p:nvPr/>
        </p:nvSpPr>
        <p:spPr>
          <a:xfrm>
            <a:off x="7127966" y="6151005"/>
            <a:ext cx="979714" cy="673373"/>
          </a:xfrm>
          <a:prstGeom prst="actionButtonBlank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次へ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動作設定ボタン: ユーザー設定 15">
            <a:hlinkClick r:id="rId4" action="ppaction://hlinksldjump" highlightClick="1"/>
          </p:cNvPr>
          <p:cNvSpPr/>
          <p:nvPr/>
        </p:nvSpPr>
        <p:spPr>
          <a:xfrm>
            <a:off x="6744760" y="2330620"/>
            <a:ext cx="979714" cy="673373"/>
          </a:xfrm>
          <a:prstGeom prst="actionButtonBlank">
            <a:avLst/>
          </a:prstGeom>
          <a:solidFill>
            <a:srgbClr val="FF0000">
              <a:alpha val="7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絵</a:t>
            </a:r>
            <a:endParaRPr kumimoji="1" lang="ja-JP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動作設定ボタン: ユーザー設定 16">
            <a:hlinkClick r:id="rId5" action="ppaction://hlinksldjump" highlightClick="1"/>
          </p:cNvPr>
          <p:cNvSpPr/>
          <p:nvPr/>
        </p:nvSpPr>
        <p:spPr>
          <a:xfrm>
            <a:off x="3894852" y="3683969"/>
            <a:ext cx="979714" cy="673373"/>
          </a:xfrm>
          <a:prstGeom prst="actionButtonBlank">
            <a:avLst/>
          </a:prstGeom>
          <a:solidFill>
            <a:srgbClr val="FF0000">
              <a:alpha val="7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絵</a:t>
            </a:r>
            <a:endParaRPr kumimoji="1" lang="ja-JP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動作設定ボタン: ユーザー設定 19">
            <a:hlinkClick r:id="rId3" action="ppaction://hlinksldjump" highlightClick="1"/>
          </p:cNvPr>
          <p:cNvSpPr/>
          <p:nvPr/>
        </p:nvSpPr>
        <p:spPr>
          <a:xfrm>
            <a:off x="4384709" y="5032524"/>
            <a:ext cx="979714" cy="673373"/>
          </a:xfrm>
          <a:prstGeom prst="actionButtonBlank">
            <a:avLst/>
          </a:prstGeom>
          <a:solidFill>
            <a:srgbClr val="FF0000">
              <a:alpha val="7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絵</a:t>
            </a:r>
            <a:endParaRPr kumimoji="1" lang="ja-JP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能（技能の予習）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16716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-501" t="2648" r="501" b="50000"/>
          <a:stretch/>
        </p:blipFill>
        <p:spPr>
          <a:xfrm>
            <a:off x="0" y="1179285"/>
            <a:ext cx="8867965" cy="476722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5379720" y="2179320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5091720" y="2142780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07226" y="6076678"/>
            <a:ext cx="6512244" cy="769441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en-US" altLang="ja-JP" sz="4400" b="1" dirty="0">
                <a:solidFill>
                  <a:schemeClr val="bg1"/>
                </a:solidFill>
              </a:rPr>
              <a:t>20</a:t>
            </a:r>
            <a:r>
              <a:rPr kumimoji="1" lang="ja-JP" altLang="en-US" sz="4400" b="1" dirty="0">
                <a:solidFill>
                  <a:schemeClr val="bg1"/>
                </a:solidFill>
              </a:rPr>
              <a:t>秒連続シュート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402" y="3546644"/>
            <a:ext cx="3947160" cy="641999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　２０秒間繰り返す</a:t>
            </a:r>
            <a:endParaRPr kumimoji="1" lang="en-US" altLang="ja-JP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8" name="動作設定ボタン: 進む/次へ 7">
            <a:hlinkClick r:id="rId3" action="ppaction://hlinksldjump" highlightClick="1"/>
          </p:cNvPr>
          <p:cNvSpPr/>
          <p:nvPr/>
        </p:nvSpPr>
        <p:spPr>
          <a:xfrm>
            <a:off x="0" y="6121857"/>
            <a:ext cx="1266985" cy="679085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戻る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32916" y="785853"/>
            <a:ext cx="677108" cy="60721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</a:rPr>
              <a:t>やり方を覚えて授業に生かそう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能（技能の予習）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18530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00434 -0.07407 C 0.00521 -0.09074 0.00174 -0.10231 -0.00573 -0.10856 C -0.01372 -0.11504 -0.02309 -0.11458 -0.03403 -0.10578 L -0.08212 -0.06875 " pathEditMode="relative" rAng="1920000" ptsTypes="AAAAA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71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8212 -0.06875 L -0.14097 0.0178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449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174 -0.01111 L -0.06372 0.03495 C -0.07656 0.04514 -0.09636 0.05185 -0.11719 0.0537 C -0.14115 0.05602 -0.16042 0.05301 -0.17413 0.04514 L -0.24011 0.01111 " pathEditMode="relative" rAng="21360000" ptsTypes="AAAAA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8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50"/>
                            </p:stCondLst>
                            <p:childTnLst>
                              <p:par>
                                <p:cTn id="12" presetID="4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098 0.01783 L -0.14862 -0.06273 C -0.15052 -0.08102 -0.14705 -0.09328 -0.14046 -0.09838 C -0.13316 -0.1037 -0.12379 -0.10046 -0.11355 -0.08865 L -0.0658 -0.03773 " pathEditMode="relative" rAng="19860000" ptsTypes="AAAAA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-719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3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658 -0.03773 L -1.38889E-6 1.85185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199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7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4011 0.01111 L -0.17899 0.0581 C -0.16615 0.06875 -0.14705 0.07454 -0.12691 0.07454 C -0.10417 0.07454 -0.08594 0.06875 -0.07309 0.0581 L -0.01181 0.01111 " pathEditMode="relative" rAng="0" ptsTypes="AAAAA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4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0.00642 -0.06806 C -0.00764 -0.08264 -0.01319 -0.09422 -0.02153 -0.1 C -0.03107 -0.10625 -0.04097 -0.10487 -0.05052 -0.09676 L -0.09479 -0.06158 " pathEditMode="relative" rAng="1560000" ptsTypes="AAAAA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1" grpId="0" animBg="1"/>
      <p:bldP spid="31" grpId="1" animBg="1"/>
      <p:bldP spid="31" grpId="2" animBg="1"/>
      <p:bldP spid="31" grpId="3" animBg="1"/>
      <p:bldP spid="31" grpId="4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315" y="0"/>
            <a:ext cx="6084335" cy="690736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2987040" y="441960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/>
              <a:t>A</a:t>
            </a:r>
            <a:endParaRPr kumimoji="1" lang="ja-JP" altLang="en-US" dirty="0"/>
          </a:p>
        </p:txBody>
      </p:sp>
      <p:sp>
        <p:nvSpPr>
          <p:cNvPr id="29" name="楕円 28"/>
          <p:cNvSpPr/>
          <p:nvPr/>
        </p:nvSpPr>
        <p:spPr>
          <a:xfrm>
            <a:off x="3347040" y="800880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5669280" y="441960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/>
              <a:t>B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8346" y="800880"/>
            <a:ext cx="861774" cy="4548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ツーメンパス</a:t>
            </a:r>
          </a:p>
        </p:txBody>
      </p:sp>
      <p:sp>
        <p:nvSpPr>
          <p:cNvPr id="9" name="動作設定ボタン: 進む/次へ 8">
            <a:hlinkClick r:id="rId4" action="ppaction://hlinksldjump" highlightClick="1"/>
          </p:cNvPr>
          <p:cNvSpPr/>
          <p:nvPr/>
        </p:nvSpPr>
        <p:spPr>
          <a:xfrm>
            <a:off x="0" y="6121857"/>
            <a:ext cx="1266985" cy="679085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戻る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04136" y="557896"/>
            <a:ext cx="677108" cy="61635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</a:rPr>
              <a:t>やり方を覚えて授業に生かそう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能（技能の予習）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53325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00243 0.17245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86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2382 0.1414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0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00382 0.25463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273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82 0.14144 L -8.33333E-7 0.21551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0" y="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17245 L -0.0026 0.3768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020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21551 L 0.2382 0.3423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25463 L -0.0092 0.4791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1122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82 0.34236 L -0.0158 0.4444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37685 L -0.00764 0.6078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155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44445 L 0.2382 0.5599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1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82 0.55996 C 0.23299 0.55625 0.21806 0.55301 0.21267 0.55301 C 0.17969 0.55301 0.14618 0.60996 0.14618 0.66713 C 0.14618 0.6382 0.12882 0.60996 0.1132 0.60996 C 0.09583 0.60996 0.07986 0.63843 0.07986 0.66713 C 0.07986 0.65278 0.07153 0.6382 0.06285 0.6382 C 0.05469 0.6382 0.04549 0.65232 0.04549 0.66713 C 0.04549 0.65949 0.04201 0.65278 0.03767 0.65278 C 0.03299 0.65278 0.02899 0.65996 0.02899 0.66713 C 0.02899 0.66296 0.02656 0.65949 0.02448 0.65949 C 0.02361 0.65949 0.01997 0.6632 0.01997 0.66713 C 0.01997 0.66505 0.01927 0.66296 0.01823 0.66296 C 0.01823 0.6625 0.01632 0.66482 0.01632 0.66713 C 0.01632 0.66597 0.01632 0.66505 0.01458 0.66505 C 0.01458 0.66551 0.01406 0.66597 0.01406 0.66713 C 0.01406 0.66644 0.01406 0.66597 0.01406 0.66551 C 0.01267 0.66551 0.01267 0.66597 0.01267 0.66644 C 0.01163 0.66644 0.01163 0.66597 0.01163 0.66551 C 0.01146 0.66551 0.01146 0.66597 0.01146 0.66644 " pathEditMode="relative" rAng="0" ptsTypes="AAAAAAAAAAAAAAAAAAA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37" y="50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47917 L -0.00382 0.71689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8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0.66667 L 0.0783 0.64445 C 0.09392 0.63796 0.10712 0.64121 0.11458 0.65232 C 0.12257 0.66435 0.12274 0.68195 0.11736 0.70093 L 0.09445 0.78982 " pathEditMode="relative" rAng="19080000" ptsTypes="AAAAA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240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60787 L -0.09583 0.7967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37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3 0.79676 L -0.16389 0.8368 C -0.17813 0.84583 -0.19948 0.85069 -0.22153 0.85069 C -0.24688 0.85069 -0.26719 0.84583 -0.28142 0.8368 L -0.34931 0.79676 " pathEditMode="relative" rAng="0" ptsTypes="AAAAA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4" y="2685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7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62 0.78958 L 0.05434 0.82963 C 0.04601 0.83866 0.03351 0.84352 0.02031 0.84352 C 0.00538 0.84352 -0.0066 0.83866 -0.01493 0.82963 L -0.05503 0.78958 " pathEditMode="relative" rAng="0" ptsTypes="AAAAA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37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7169 L 0.075 0.79121 C 0.09166 0.80787 0.11632 0.81713 0.14218 0.81713 C 0.1717 0.81713 0.19514 0.80787 0.2118 0.79121 L 0.2908 0.7169 " pathEditMode="relative" rAng="0" ptsTypes="AAAAA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50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8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5503 0.78958 L 0.25399 0.65787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1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250"/>
                            </p:stCondLst>
                            <p:childTnLst>
                              <p:par>
                                <p:cTn id="50" presetID="64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931 0.79676 L -0.32083 0.5791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-1088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399 0.65787 L -0.0158 0.5599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-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250"/>
                            </p:stCondLst>
                            <p:childTnLst>
                              <p:par>
                                <p:cTn id="55" presetID="6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08 0.71689 L 0.29409 0.46342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268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55996 L 0.22847 0.43773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611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6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32083 0.57917 L -0.32083 0.32917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1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22847 0.43773 L -0.0158 0.29792 " pathEditMode="relative" rAng="0" ptsTypes="AA">
                                      <p:cBhvr>
                                        <p:cTn id="6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22" y="-699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5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941 0.46343 L 0.2941 0.21343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2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158 0.29792 L 0.2382 0.14144 " pathEditMode="relative" rAng="0" ptsTypes="AA">
                                      <p:cBhvr>
                                        <p:cTn id="6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1" y="-782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grpId="7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32083 0.32916 L -0.2816 0.13009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995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1" presetClass="path" presetSubtype="0" accel="50000" decel="50000" fill="hold" grpId="13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0.26806 0.13519 C 0.27292 0.12755 0.27448 0.11296 0.27309 0.10972 C 0.2632 0.08727 0.15486 0.14074 0.05625 0.21713 C 0.10556 0.17824 0.15035 0.12894 0.14514 0.11921 C 0.14028 0.10764 0.08559 0.13542 0.03698 0.17269 C 0.06163 0.15486 0.08472 0.12871 0.08212 0.12408 C 0.07969 0.11806 0.05278 0.13171 0.02743 0.15116 C 0.03941 0.14097 0.0507 0.12847 0.04948 0.1257 C 0.04861 0.12384 0.03455 0.12986 0.02257 0.13982 C 0.02847 0.13449 0.03368 0.12847 0.03368 0.12732 C 0.03299 0.12593 0.02535 0.12963 0.01997 0.13403 C 0.02326 0.13079 0.02622 0.12847 0.02535 0.12685 C 0.02622 0.12708 0.02205 0.12847 0.01771 0.13056 C 0.02031 0.12963 0.02205 0.12847 0.02153 0.12824 C 0.02101 0.12847 0.01892 0.12871 0.01806 0.1294 C 0.01945 0.1294 0.02014 0.12778 0.02049 0.12847 C 0.02014 0.12685 0.0191 0.12708 0.01788 0.12778 C 0.01754 0.12778 0.01892 0.12685 0.01945 0.12616 C 0.01945 0.12639 0.01875 0.12616 0.01771 0.12685 " pathEditMode="relative" rAng="3600000" ptsTypes="AAAAAAAAAAAAAAAAAAA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62" y="-83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1" presetClass="path" presetSubtype="0" accel="50000" decel="50000" fill="hold" grpId="14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1788 0.12685 L 0.00642 0.05278 C 0.00365 0.03658 0.00625 0.01898 0.01354 0.00371 C 0.02188 -0.01342 0.03264 -0.02315 0.04497 -0.02616 L 0.10052 -0.04282 " pathEditMode="relative" rAng="1980000" ptsTypes="AAAAA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1044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grpId="6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29583 0.17245 L 0.20416 0.05787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-574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5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0.10052 -0.04282 L 0.14983 0.03125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" y="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  <p:bldP spid="29" grpId="8" animBg="1"/>
      <p:bldP spid="29" grpId="9" animBg="1"/>
      <p:bldP spid="29" grpId="10" animBg="1"/>
      <p:bldP spid="29" grpId="11" animBg="1"/>
      <p:bldP spid="29" grpId="12" animBg="1"/>
      <p:bldP spid="29" grpId="13" animBg="1"/>
      <p:bldP spid="29" grpId="14" animBg="1"/>
      <p:bldP spid="29" grpId="15" animBg="1"/>
      <p:bldP spid="31" grpId="0" animBg="1"/>
      <p:bldP spid="31" grpId="1" animBg="1"/>
      <p:bldP spid="31" grpId="2" animBg="1"/>
      <p:bldP spid="31" grpId="3" animBg="1"/>
      <p:bldP spid="31" grpId="4" animBg="1"/>
      <p:bldP spid="31" grpId="5" animBg="1"/>
      <p:bldP spid="31" grpId="6" animBg="1"/>
      <p:bldP spid="31" grpId="7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412" y="0"/>
            <a:ext cx="6084335" cy="690736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4136580" y="944880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FFFF00"/>
                </a:solidFill>
              </a:rPr>
              <a:t>A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4496580" y="1303800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5847615" y="944880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FF00"/>
                </a:solidFill>
              </a:rPr>
              <a:t>C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8346" y="800880"/>
            <a:ext cx="861774" cy="4548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スリーメンパス</a:t>
            </a:r>
          </a:p>
        </p:txBody>
      </p:sp>
      <p:sp>
        <p:nvSpPr>
          <p:cNvPr id="8" name="楕円 7"/>
          <p:cNvSpPr/>
          <p:nvPr/>
        </p:nvSpPr>
        <p:spPr>
          <a:xfrm>
            <a:off x="2517448" y="1021080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FF00"/>
                </a:solidFill>
              </a:rPr>
              <a:t>B</a:t>
            </a:r>
            <a:endParaRPr kumimoji="1" lang="ja-JP" altLang="en-US" sz="2800" dirty="0"/>
          </a:p>
        </p:txBody>
      </p:sp>
      <p:sp>
        <p:nvSpPr>
          <p:cNvPr id="4" name="二等辺三角形 3"/>
          <p:cNvSpPr/>
          <p:nvPr/>
        </p:nvSpPr>
        <p:spPr>
          <a:xfrm>
            <a:off x="5666640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840473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5666640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2840473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動作設定ボタン: 進む/次へ 13">
            <a:hlinkClick r:id="rId3" action="ppaction://hlinksldjump" highlightClick="1"/>
          </p:cNvPr>
          <p:cNvSpPr/>
          <p:nvPr/>
        </p:nvSpPr>
        <p:spPr>
          <a:xfrm>
            <a:off x="0" y="6121857"/>
            <a:ext cx="1266985" cy="679085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戻る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04136" y="557896"/>
            <a:ext cx="677108" cy="61635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</a:rPr>
              <a:t>やり方を覚えて授業に生かそう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能（技能の予習）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58163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1342 0.2134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0382 0.37013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849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00225 0.3344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71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2 0.21343 L 4.72222E-6 0.3289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3 0.33333 C -0.03316 0.32431 -0.03716 0.31644 -0.03872 0.31644 C -0.04757 0.31644 -0.05678 0.45463 -0.05678 0.59352 C -0.05678 0.52315 -0.06129 0.45463 -0.06563 0.45463 C -0.07014 0.45463 -0.07448 0.52408 -0.07448 0.59352 C -0.07448 0.55857 -0.07674 0.52315 -0.07917 0.52315 C -0.08143 0.52315 -0.08386 0.55764 -0.08386 0.59352 C -0.08386 0.57546 -0.0849 0.55857 -0.08577 0.55857 C -0.08716 0.55857 -0.08837 0.57616 -0.08837 0.59352 C -0.08837 0.5838 -0.08872 0.57546 -0.08941 0.57546 C -0.08959 0.57546 -0.09046 0.58449 -0.09046 0.59352 C -0.09046 0.58866 -0.09098 0.5838 -0.09098 0.58403 C -0.09098 0.58287 -0.09184 0.58843 -0.09184 0.59352 C -0.09184 0.59074 -0.09184 0.58866 -0.09202 0.58866 C -0.09202 0.58982 -0.09219 0.59097 -0.09219 0.59352 C -0.09219 0.59213 -0.09219 0.59074 -0.09219 0.58982 C -0.09254 0.58982 -0.09254 0.59074 -0.09254 0.59213 C -0.09254 0.59236 -0.09254 0.59097 -0.09254 0.58982 C -0.09254 0.59005 -0.09254 0.59074 -0.09254 0.59213 " pathEditMode="relative" rAng="0" ptsTypes="AAAAAAAAAAAAAAAAAAA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1215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33449 L -0.0059 0.42037 C -0.00799 0.43889 -0.00521 0.46273 0.00121 0.48657 C 0.00868 0.51365 0.01788 0.53333 0.0283 0.5456 L 0.07604 0.60439 " pathEditMode="relative" rAng="20400000" ptsTypes="AAAAA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7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54 0.59213 L -0.10157 0.6456 C -0.10417 0.65718 -0.10209 0.66875 -0.09688 0.67732 C -0.09098 0.68634 -0.08299 0.69074 -0.07396 0.68958 L -0.03282 0.68681 " pathEditMode="relative" rAng="3000000" ptsTypes="AAAAA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5" y="664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25 L 0.01719 0.37152 C 0.02153 0.39722 0.01892 0.43194 0.01024 0.46504 C 0.00034 0.5037 -0.01337 0.53171 -0.02865 0.54814 L -0.09827 0.63055 " pathEditMode="relative" rAng="1140000" ptsTypes="AAAAA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2 0.68681 L 0.03108 0.5696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09 0.63032 L -0.17534 0.6057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2" y="-122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07 0.56968 L 4.72222E-6 0.51991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-25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37013 L -0.06979 0.64305 C -0.08385 0.70486 -0.10156 0.73726 -0.1184 0.73564 C -0.1375 0.73402 -0.15104 0.69861 -0.15851 0.63472 L -0.19479 0.35254 " pathEditMode="relative" rAng="240000" ptsTypes="AAA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8" y="1782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04 0.6044 L 0.23194 0.73333 C 0.26579 0.76181 0.29965 0.76806 0.325 0.75116 C 0.3526 0.72732 0.36423 0.68634 0.36302 0.63218 L 0.35659 0.38843 " pathEditMode="relative" rAng="19800000" ptsTypes="AAAAA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14" y="189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2222E-6 0.51991 L 0.11232 0.3599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-800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3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17534 0.60578 L -0.17534 0.2678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89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1232 0.35995 L 0.0309 0.21991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-7014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51" presetClass="path" presetSubtype="0" accel="50000" decel="5000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19479 0.35254 L -0.21823 0.24421 C -0.22274 0.21944 -0.22136 0.19004 -0.21285 0.16065 C -0.20434 0.13009 -0.1908 0.10671 -0.1757 0.09537 L -0.10365 0.03472 " pathEditMode="relative" rAng="1260000" ptsTypes="AAAAA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-1752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1" presetClass="path" presetSubtype="0" accel="50000" decel="5000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309 0.21991 C 0.0375 0.22037 0.04462 0.21829 0.04548 0.21574 C 0.0493 0.2051 -0.0415 0.13426 -0.13646 0.07477 C -0.08872 0.1044 -0.03907 0.12778 -0.03768 0.12315 C -0.03455 0.11644 -0.08073 0.08079 -0.12847 0.05116 C -0.10469 0.06736 -0.07986 0.07755 -0.07865 0.075 C -0.07657 0.07176 -0.09948 0.05463 -0.12448 0.03912 C -0.11216 0.04676 -0.10104 0.05278 -0.09879 0.05023 C -0.09896 0.05 -0.11059 0.04051 -0.1217 0.0331 C -0.11597 0.03773 -0.11007 0.04097 -0.10955 0.03959 C -0.10938 0.03912 -0.11476 0.03403 -0.12118 0.02963 C -0.11823 0.03148 -0.11511 0.0338 -0.11528 0.0338 C -0.11302 0.03357 -0.11806 0.03148 -0.12032 0.02871 C -0.11927 0.03033 -0.11754 0.02986 -0.11771 0.02986 C -0.11788 0.0301 -0.11875 0.02917 -0.12205 0.02755 C -0.11979 0.02824 -0.11858 0.02917 -0.11754 0.02986 C -0.11771 0.02986 -0.11858 0.02917 -0.1191 0.02847 C -0.11962 0.02847 -0.11858 0.02917 -0.11788 0.0294 C -0.11788 0.0301 -0.11858 0.02917 -0.1191 0.02847 " pathEditMode="relative" rAng="6900000" ptsTypes="AAAAAAAAAAAAAAAAAAA">
                                      <p:cBhvr>
                                        <p:cTn id="47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-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44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1 0.02848 L -0.12778 -0.06088 C -0.13055 -0.08078 -0.12604 -0.0993 -0.11615 -0.11226 C -0.10538 -0.12754 -0.09201 -0.13356 -0.07743 -0.13101 L -0.00955 -0.12222 " pathEditMode="relative" rAng="18840000" ptsTypes="AAAAA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-1083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8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66 0.38842 L 0.37413 0.26967 C 0.37795 0.24444 0.37656 0.20949 0.36962 0.175 C 0.3618 0.13611 0.35052 0.10717 0.3375 0.08773 L 0.27795 -0.00301 " pathEditMode="relative" rAng="20700000" ptsTypes="AAAAA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-2050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4" presetClass="path" presetSubtype="0" accel="50000" decel="50000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973 -0.12222 C -0.00886 -0.12384 -0.00504 -0.12546 -0.00382 -0.12546 C 0.00486 -0.12546 0.01354 -0.09838 0.01354 -0.07083 C 0.01354 -0.08495 0.01788 -0.09838 0.02204 -0.09838 C 0.02638 -0.09838 0.03038 -0.08472 0.03038 -0.07083 C 0.03038 -0.07801 0.03246 -0.08495 0.03489 -0.08495 C 0.03697 -0.08495 0.03906 -0.07801 0.03906 -0.07083 C 0.03906 -0.07454 0.04027 -0.07801 0.04131 -0.07801 C 0.04236 -0.07801 0.0434 -0.0743 0.0434 -0.07083 C 0.0434 -0.07292 0.04409 -0.07454 0.04461 -0.07454 C 0.04479 -0.07454 0.04583 -0.07292 0.04583 -0.07083 C 0.04583 -0.07199 0.04583 -0.07292 0.04618 -0.07292 C 0.04618 -0.07268 0.0467 -0.07199 0.0467 -0.07083 C 0.0467 -0.07153 0.0467 -0.07199 0.04704 -0.07199 C 0.04704 -0.07153 0.04739 -0.07153 0.04739 -0.07083 C 0.04739 -0.0713 0.04739 -0.07153 0.04739 -0.0713 C 0.04756 -0.07153 0.04756 -0.0713 0.04756 -0.07106 C 0.04791 -0.0713 0.04791 -0.07153 0.04791 -0.0713 C 0.04843 -0.07153 0.04843 -0.0713 0.04843 -0.07106 " pathEditMode="relative" rAng="0" ptsTypes="AAAAAAAAAAAAAAAAAAA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40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7" presetClass="path" presetSubtype="0" accel="50000" decel="50000" fill="hold" grpId="4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17535 0.26782 L -0.26354 -0.02894 C -0.28282 -0.09607 -0.30365 -0.13033 -0.32032 -0.12686 C -0.33993 -0.12269 -0.3507 -0.08125 -0.35348 -0.00996 L -0.36893 0.30856 " pathEditMode="relative" rAng="10260000" ptsTypes="AAAAA">
                                      <p:cBhvr>
                                        <p:cTn id="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35" y="-1870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4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0365 0.03472 L 0.03125 -0.05394 C 0.06059 -0.07477 0.08906 -0.07407 0.11024 -0.05602 C 0.13437 -0.03495 0.14566 -0.00116 0.14288 0.04329 L 0.13802 0.24398 " pathEditMode="relative" rAng="1980000" ptsTypes="AAAAA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6" y="76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4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27795 -0.00301 L 0.17725 0.10115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5208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4843 -0.07106 L 4.72222E-6 0.0932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821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12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4.72222E-6 0.09329 L 0.1342 0.2134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  <p:bldP spid="29" grpId="8" animBg="1"/>
      <p:bldP spid="29" grpId="9" animBg="1"/>
      <p:bldP spid="29" grpId="10" animBg="1"/>
      <p:bldP spid="29" grpId="11" animBg="1"/>
      <p:bldP spid="29" grpId="12" animBg="1"/>
      <p:bldP spid="31" grpId="0" animBg="1"/>
      <p:bldP spid="31" grpId="1" animBg="1"/>
      <p:bldP spid="31" grpId="2" animBg="1"/>
      <p:bldP spid="31" grpId="3" animBg="1"/>
      <p:bldP spid="31" grpId="4" animBg="1"/>
      <p:bldP spid="8" grpId="0" animBg="1"/>
      <p:bldP spid="8" grpId="1" animBg="1"/>
      <p:bldP spid="8" grpId="2" animBg="1"/>
      <p:bldP spid="8" grpId="3" animBg="1"/>
      <p:bldP spid="8" grpId="4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412" y="0"/>
            <a:ext cx="6084335" cy="690736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4136580" y="944880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FFFF00"/>
                </a:solidFill>
              </a:rPr>
              <a:t>A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4496580" y="1303800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5847615" y="944880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FF00"/>
                </a:solidFill>
              </a:rPr>
              <a:t>C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8346" y="800880"/>
            <a:ext cx="861774" cy="4548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攻め方・守り方</a:t>
            </a:r>
          </a:p>
        </p:txBody>
      </p:sp>
      <p:sp>
        <p:nvSpPr>
          <p:cNvPr id="8" name="楕円 7"/>
          <p:cNvSpPr/>
          <p:nvPr/>
        </p:nvSpPr>
        <p:spPr>
          <a:xfrm>
            <a:off x="2517448" y="1021080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FF00"/>
                </a:solidFill>
              </a:rPr>
              <a:t>B</a:t>
            </a:r>
            <a:endParaRPr kumimoji="1" lang="ja-JP" altLang="en-US" sz="2800" dirty="0"/>
          </a:p>
        </p:txBody>
      </p:sp>
      <p:sp>
        <p:nvSpPr>
          <p:cNvPr id="4" name="二等辺三角形 3"/>
          <p:cNvSpPr/>
          <p:nvPr/>
        </p:nvSpPr>
        <p:spPr>
          <a:xfrm>
            <a:off x="5666640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840473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5666640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2840473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0638" y="761366"/>
            <a:ext cx="861774" cy="59601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ここからどう攻めるか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26313" y="800880"/>
            <a:ext cx="861774" cy="59601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ここからどう守るか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能（技能の予習）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01116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1342 0.2134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0382 0.37013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849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00225 0.3344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71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2 0.21343 L 4.72222E-6 0.3289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3 0.33333 C -0.03316 0.32431 -0.03716 0.31644 -0.03872 0.31644 C -0.04757 0.31644 -0.05678 0.45463 -0.05678 0.59352 C -0.05678 0.52315 -0.06129 0.45463 -0.06563 0.45463 C -0.07014 0.45463 -0.07448 0.52408 -0.07448 0.59352 C -0.07448 0.55857 -0.07674 0.52315 -0.07917 0.52315 C -0.08143 0.52315 -0.08386 0.55764 -0.08386 0.59352 C -0.08386 0.57546 -0.0849 0.55857 -0.08577 0.55857 C -0.08716 0.55857 -0.08837 0.57616 -0.08837 0.59352 C -0.08837 0.5838 -0.08872 0.57546 -0.08941 0.57546 C -0.08959 0.57546 -0.09046 0.58449 -0.09046 0.59352 C -0.09046 0.58866 -0.09098 0.5838 -0.09098 0.58403 C -0.09098 0.58287 -0.09184 0.58843 -0.09184 0.59352 C -0.09184 0.59074 -0.09184 0.58866 -0.09202 0.58866 C -0.09202 0.58982 -0.09219 0.59097 -0.09219 0.59352 C -0.09219 0.59213 -0.09219 0.59074 -0.09219 0.58982 C -0.09254 0.58982 -0.09254 0.59074 -0.09254 0.59213 C -0.09254 0.59236 -0.09254 0.59097 -0.09254 0.58982 C -0.09254 0.59005 -0.09254 0.59074 -0.09254 0.59213 " pathEditMode="relative" rAng="0" ptsTypes="AAAAAAAAAAAAAAAAAAA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1215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33449 L -0.0059 0.42037 C -0.00799 0.43889 -0.00521 0.46273 0.00121 0.48657 C 0.00868 0.51365 0.01788 0.53333 0.0283 0.5456 L 0.07604 0.60439 " pathEditMode="relative" rAng="20400000" ptsTypes="AAAAA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7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54 0.59213 L -0.10157 0.6456 C -0.10417 0.65718 -0.10209 0.66875 -0.09688 0.67732 C -0.09098 0.68634 -0.08299 0.69074 -0.07396 0.68958 L -0.03282 0.68681 " pathEditMode="relative" rAng="3000000" ptsTypes="AAAAA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5" y="664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25 L 0.01719 0.37152 C 0.02153 0.39722 0.01892 0.43194 0.01024 0.46504 C 0.00034 0.5037 -0.01337 0.53171 -0.02865 0.54814 L -0.09827 0.63055 " pathEditMode="relative" rAng="1140000" ptsTypes="AAAAA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2037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282 0.68681 L 0.03107 0.56967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-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09 0.63032 L -0.17534 0.6057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2" y="-122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07 0.56968 L 4.72222E-6 0.51991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-25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37013 L -0.06979 0.64305 C -0.08385 0.70486 -0.10156 0.73726 -0.1184 0.73564 C -0.1375 0.73402 -0.15104 0.69861 -0.15851 0.63472 L -0.19479 0.35254 " pathEditMode="relative" rAng="240000" ptsTypes="AAA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8" y="1782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04 0.6044 L 0.23194 0.73333 C 0.26579 0.76181 0.29965 0.76806 0.325 0.75116 C 0.3526 0.72732 0.36423 0.68634 0.36302 0.63218 L 0.35659 0.38843 " pathEditMode="relative" rAng="19800000" ptsTypes="AAAAA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14" y="189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2222E-6 0.51991 L -0.20243 0.308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-900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grpId="3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17534 0.60578 L -0.17534 0.4523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8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4" presetClass="path" presetSubtype="0" accel="50000" decel="50000" fill="hold" grpId="3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3566 0.38842 L 0.32587 0.26527 C 0.31996 0.23842 0.30382 0.21389 0.2835 0.19745 C 0.25989 0.17847 0.23698 0.17222 0.21632 0.17754 L 0.12048 0.1993 " pathEditMode="relative" rAng="1860000" ptsTypes="AAAAA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18" y="-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mph" presetSubtype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1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31" grpId="0" animBg="1"/>
      <p:bldP spid="31" grpId="1" animBg="1"/>
      <p:bldP spid="31" grpId="2" animBg="1"/>
      <p:bldP spid="31" grpId="3" animBg="1"/>
      <p:bldP spid="3" grpId="0"/>
      <p:bldP spid="8" grpId="0" animBg="1"/>
      <p:bldP spid="8" grpId="1" animBg="1"/>
      <p:bldP spid="8" grpId="2" animBg="1"/>
      <p:bldP spid="8" grpId="3" animBg="1"/>
      <p:bldP spid="8" grpId="4" animBg="1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412" y="0"/>
            <a:ext cx="6084335" cy="690736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2517448" y="3313103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FFFF00"/>
                </a:solidFill>
              </a:rPr>
              <a:t>A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3070848" y="3415848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4192484" y="3816023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FF00"/>
                </a:solidFill>
              </a:rPr>
              <a:t>C</a:t>
            </a:r>
            <a:endParaRPr kumimoji="1" lang="ja-JP" altLang="en-US" sz="2800" dirty="0"/>
          </a:p>
        </p:txBody>
      </p:sp>
      <p:sp>
        <p:nvSpPr>
          <p:cNvPr id="4" name="二等辺三角形 3"/>
          <p:cNvSpPr/>
          <p:nvPr/>
        </p:nvSpPr>
        <p:spPr>
          <a:xfrm>
            <a:off x="5666640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840473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5666640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2840473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2910495" y="3340915"/>
            <a:ext cx="291928" cy="25075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2587647" y="3064285"/>
            <a:ext cx="181801" cy="40200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22"/>
          <p:cNvGrpSpPr/>
          <p:nvPr/>
        </p:nvGrpSpPr>
        <p:grpSpPr>
          <a:xfrm>
            <a:off x="3358848" y="2473080"/>
            <a:ext cx="698920" cy="636792"/>
            <a:chOff x="3358848" y="2473080"/>
            <a:chExt cx="698920" cy="636792"/>
          </a:xfrm>
        </p:grpSpPr>
        <p:sp>
          <p:nvSpPr>
            <p:cNvPr id="8" name="楕円 7"/>
            <p:cNvSpPr/>
            <p:nvPr/>
          </p:nvSpPr>
          <p:spPr>
            <a:xfrm>
              <a:off x="3553768" y="2473080"/>
              <a:ext cx="504000" cy="50292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</a:rPr>
                <a:t>B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 flipH="1">
              <a:off x="3761202" y="2842127"/>
              <a:ext cx="89132" cy="26774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3358848" y="2616304"/>
              <a:ext cx="289208" cy="10823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1045164" y="4955276"/>
            <a:ext cx="6897053" cy="1569660"/>
          </a:xfrm>
          <a:prstGeom prst="rect">
            <a:avLst/>
          </a:prstGeom>
          <a:gradFill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マンツーマンディフェンスだから、とにかくボールを持っている人からボールを奪う？</a:t>
            </a:r>
          </a:p>
        </p:txBody>
      </p:sp>
      <p:cxnSp>
        <p:nvCxnSpPr>
          <p:cNvPr id="27" name="直線コネクタ 26"/>
          <p:cNvCxnSpPr/>
          <p:nvPr/>
        </p:nvCxnSpPr>
        <p:spPr>
          <a:xfrm flipH="1" flipV="1">
            <a:off x="4477652" y="3591672"/>
            <a:ext cx="90060" cy="40647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037659" y="3853755"/>
            <a:ext cx="229700" cy="26865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能（技能の予習）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66038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-0.0698 0.0638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412" y="0"/>
            <a:ext cx="6084335" cy="690736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2517448" y="3313103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FFFF00"/>
                </a:solidFill>
              </a:rPr>
              <a:t>A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3070848" y="3415848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4192484" y="3816023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FF00"/>
                </a:solidFill>
              </a:rPr>
              <a:t>C</a:t>
            </a:r>
            <a:endParaRPr kumimoji="1" lang="ja-JP" altLang="en-US" sz="2800" dirty="0"/>
          </a:p>
        </p:txBody>
      </p:sp>
      <p:sp>
        <p:nvSpPr>
          <p:cNvPr id="4" name="二等辺三角形 3"/>
          <p:cNvSpPr/>
          <p:nvPr/>
        </p:nvSpPr>
        <p:spPr>
          <a:xfrm>
            <a:off x="5666640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840473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5666640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2840473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2910495" y="3340915"/>
            <a:ext cx="291928" cy="25075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2587647" y="3064285"/>
            <a:ext cx="181801" cy="40200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22"/>
          <p:cNvGrpSpPr/>
          <p:nvPr/>
        </p:nvGrpSpPr>
        <p:grpSpPr>
          <a:xfrm>
            <a:off x="3358848" y="2473080"/>
            <a:ext cx="698920" cy="636792"/>
            <a:chOff x="3358848" y="2473080"/>
            <a:chExt cx="698920" cy="636792"/>
          </a:xfrm>
        </p:grpSpPr>
        <p:sp>
          <p:nvSpPr>
            <p:cNvPr id="8" name="楕円 7"/>
            <p:cNvSpPr/>
            <p:nvPr/>
          </p:nvSpPr>
          <p:spPr>
            <a:xfrm>
              <a:off x="3553768" y="2473080"/>
              <a:ext cx="504000" cy="50292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</a:rPr>
                <a:t>B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 flipH="1">
              <a:off x="3761202" y="2842127"/>
              <a:ext cx="89132" cy="26774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3358848" y="2616304"/>
              <a:ext cx="289208" cy="10823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能（技能の予習）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45164" y="4955276"/>
            <a:ext cx="6897053" cy="1569660"/>
          </a:xfrm>
          <a:prstGeom prst="rect">
            <a:avLst/>
          </a:prstGeom>
          <a:gradFill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マンツーマンディフェンスだから、とにかくボールを持っている人からボールを奪う？</a:t>
            </a:r>
          </a:p>
        </p:txBody>
      </p:sp>
    </p:spTree>
    <p:extLst>
      <p:ext uri="{BB962C8B-B14F-4D97-AF65-F5344CB8AC3E}">
        <p14:creationId xmlns:p14="http://schemas.microsoft.com/office/powerpoint/2010/main" val="47213750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-0.0698 0.0638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31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8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5E-6 4.44444E-6 L 0.06024 -0.08172 C 0.07396 -0.09885 0.08541 -0.12755 0.09271 -0.1595 C 0.10104 -0.19537 0.10295 -0.22662 0.09913 -0.25024 L 0.08281 -0.36274 " pathEditMode="relative" rAng="1020000" ptsTypes="AAAAA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170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1" presetClass="path" presetSubtype="0" accel="50000" decel="5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5.55556E-7 -2.22222E-6 C 0.0033 0.00903 0.0151 0.01783 0.01927 0.01783 C 0.04549 0.01783 0.0724 -0.12153 0.0724 -0.26065 C 0.0724 -0.19074 0.08594 -0.12153 0.09861 -0.12153 C 0.11215 -0.12153 0.12483 -0.19166 0.12483 -0.26065 C 0.12483 -0.22616 0.1316 -0.19074 0.13837 -0.19074 C 0.14514 -0.19074 0.15174 -0.22523 0.15174 -0.26065 C 0.15174 -0.24305 0.15521 -0.22616 0.15851 -0.22616 C 0.16198 -0.22616 0.16528 -0.24398 0.16528 -0.26065 C 0.16528 -0.25185 0.16701 -0.24305 0.16875 -0.24305 C 0.16962 -0.24305 0.17205 -0.25208 0.17205 -0.26065 C 0.17205 -0.25648 0.17292 -0.25185 0.17378 -0.25185 C 0.17378 -0.25069 0.17552 -0.25602 0.17552 -0.26065 C 0.17552 -0.25833 0.17552 -0.25648 0.17639 -0.25648 C 0.17639 -0.25741 0.17726 -0.25879 0.17726 -0.26065 C 0.17726 -0.25972 0.17726 -0.25833 0.17726 -0.25741 C 0.17812 -0.25741 0.17812 -0.25833 0.17812 -0.25972 C 0.17899 -0.25972 0.17899 -0.25879 0.17899 -0.25741 C 0.18003 -0.25741 0.18003 -0.25833 0.18003 -0.25972 " pathEditMode="relative" rAng="0" ptsTypes="AAAAAAAAAAAAAAAAAAA">
                                      <p:cBhvr>
                                        <p:cTn id="10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93" y="-1215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4" presetClass="path" presetSubtype="0" accel="50000" decel="5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0.18004 -0.25972 L 0.21302 -0.33773 C 0.22118 -0.35439 0.2217 -0.37152 0.21597 -0.38588 C 0.20972 -0.40162 0.19879 -0.40995 0.18386 -0.41041 L 0.11719 -0.41782 " pathEditMode="relative" rAng="3720000" ptsTypes="AAAAA">
                                      <p:cBhvr>
                                        <p:cTn id="12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412" y="0"/>
            <a:ext cx="6084335" cy="690736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2517448" y="3313103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FFFF00"/>
                </a:solidFill>
              </a:rPr>
              <a:t>A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3070848" y="3415848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4192484" y="3816023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FF00"/>
                </a:solidFill>
              </a:rPr>
              <a:t>C</a:t>
            </a:r>
            <a:endParaRPr kumimoji="1" lang="ja-JP" altLang="en-US" sz="2800" dirty="0"/>
          </a:p>
        </p:txBody>
      </p:sp>
      <p:sp>
        <p:nvSpPr>
          <p:cNvPr id="4" name="二等辺三角形 3"/>
          <p:cNvSpPr/>
          <p:nvPr/>
        </p:nvSpPr>
        <p:spPr>
          <a:xfrm>
            <a:off x="5666640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840473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5666640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2840473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3553768" y="2473080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0000"/>
                </a:solidFill>
              </a:rPr>
              <a:t>B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能（技能の予習）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45164" y="4955276"/>
            <a:ext cx="6897053" cy="1569660"/>
          </a:xfrm>
          <a:prstGeom prst="rect">
            <a:avLst/>
          </a:prstGeom>
          <a:gradFill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マンツーマンディフェンスだから、とにかくボールを持っている人からボールを奪う？</a:t>
            </a:r>
          </a:p>
        </p:txBody>
      </p:sp>
    </p:spTree>
    <p:extLst>
      <p:ext uri="{BB962C8B-B14F-4D97-AF65-F5344CB8AC3E}">
        <p14:creationId xmlns:p14="http://schemas.microsoft.com/office/powerpoint/2010/main" val="343337342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08577 0.0449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224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4.44444E-6 L 0.15573 -0.1280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78" y="-64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2.5E-6 -1.48148E-6 L 0.26823 -0.0768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3" y="-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77 0.04491 L 0.16319 -0.03657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-407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5573 -0.12801 L 0.16007 -0.2324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523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6823 -0.07685 L 0.26823 -0.1583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7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1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4.81481E-6 L -0.00121 -0.09675 C -0.00174 -0.11666 0.00295 -0.14421 0.01163 -0.17152 C 0.02118 -0.20138 0.03212 -0.22384 0.04427 -0.23726 L 0.0967 -0.30277 " pathEditMode="relative" rAng="1380000" ptsTypes="AAAAA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-1618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1" presetClass="path" presetSubtype="0" accel="50000" decel="5000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26823 -0.15834 C 0.26875 -0.16621 0.26736 -0.18241 0.26389 -0.18611 C 0.2526 -0.21829 0.18802 -0.21273 0.13681 -0.17639 C 0.1625 -0.19491 0.18229 -0.22917 0.17656 -0.24422 C 0.17066 -0.25926 0.13767 -0.25625 0.11146 -0.23773 C 0.12465 -0.24722 0.13438 -0.26528 0.13142 -0.27338 C 0.12847 -0.28056 0.11285 -0.28056 0.09878 -0.27037 C 0.10608 -0.27385 0.11076 -0.2831 0.10885 -0.2875 C 0.1066 -0.29121 0.09931 -0.28982 0.09219 -0.28565 C 0.09531 -0.28797 0.09844 -0.29213 0.09722 -0.29468 C 0.09757 -0.29607 0.09253 -0.29607 0.08941 -0.29283 C 0.09132 -0.29422 0.0934 -0.29699 0.09253 -0.29769 C 0.09236 -0.29815 0.0901 -0.29931 0.08802 -0.29746 C 0.08837 -0.29838 0.0901 -0.29931 0.08819 -0.30023 C 0.08802 -0.30116 0.08802 -0.30047 0.08715 -0.29954 C 0.08698 -0.29977 0.08802 -0.30047 0.08906 -0.30093 C 0.08872 -0.30116 0.08785 -0.30116 0.08767 -0.30116 C 0.08802 -0.30209 0.08733 -0.30209 0.08785 -0.30301 C 0.08715 -0.30278 0.08698 -0.30278 0.08715 -0.30278 " pathEditMode="relative" rAng="3720000" ptsTypes="AAAAAAAAAAAAAAAAAAA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37" y="-738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1" presetClass="path" presetSubtype="0" accel="50000" decel="5000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8698 -0.30301 L 0.0665 -0.35347 C 0.06216 -0.36366 0.06198 -0.37616 0.06545 -0.38704 C 0.06927 -0.39907 0.07587 -0.40671 0.08455 -0.40995 L 0.12587 -0.42477 " pathEditMode="relative" rAng="1380000" ptsTypes="AAAAA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 animBg="1"/>
      <p:bldP spid="29" grpId="1" animBg="1"/>
      <p:bldP spid="29" grpId="2" animBg="1"/>
      <p:bldP spid="29" grpId="3" animBg="1"/>
      <p:bldP spid="31" grpId="0" animBg="1"/>
      <p:bldP spid="31" grpId="1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412" y="0"/>
            <a:ext cx="6084335" cy="690736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>
            <a:off x="5666640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840473" y="685800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5666640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2840473" y="5895731"/>
            <a:ext cx="361950" cy="25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3070848" y="3415848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2517448" y="3064285"/>
            <a:ext cx="684975" cy="751738"/>
            <a:chOff x="2517448" y="3064285"/>
            <a:chExt cx="684975" cy="751738"/>
          </a:xfrm>
        </p:grpSpPr>
        <p:sp>
          <p:nvSpPr>
            <p:cNvPr id="7" name="楕円 6"/>
            <p:cNvSpPr/>
            <p:nvPr/>
          </p:nvSpPr>
          <p:spPr>
            <a:xfrm>
              <a:off x="2517448" y="3313103"/>
              <a:ext cx="504000" cy="5029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>
                  <a:solidFill>
                    <a:srgbClr val="FFFF00"/>
                  </a:solidFill>
                </a:rPr>
                <a:t>A</a:t>
              </a:r>
              <a:endParaRPr kumimoji="1" lang="ja-JP" altLang="en-US" dirty="0">
                <a:solidFill>
                  <a:srgbClr val="FFFF00"/>
                </a:solidFill>
              </a:endParaRPr>
            </a:p>
          </p:txBody>
        </p:sp>
        <p:cxnSp>
          <p:nvCxnSpPr>
            <p:cNvPr id="14" name="直線コネクタ 13"/>
            <p:cNvCxnSpPr/>
            <p:nvPr/>
          </p:nvCxnSpPr>
          <p:spPr>
            <a:xfrm flipV="1">
              <a:off x="2910495" y="3340915"/>
              <a:ext cx="291928" cy="25075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2587647" y="3064285"/>
              <a:ext cx="181801" cy="40200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グループ化 22"/>
          <p:cNvGrpSpPr/>
          <p:nvPr/>
        </p:nvGrpSpPr>
        <p:grpSpPr>
          <a:xfrm>
            <a:off x="3358848" y="2473080"/>
            <a:ext cx="698920" cy="636792"/>
            <a:chOff x="3358848" y="2473080"/>
            <a:chExt cx="698920" cy="636792"/>
          </a:xfrm>
        </p:grpSpPr>
        <p:sp>
          <p:nvSpPr>
            <p:cNvPr id="8" name="楕円 7"/>
            <p:cNvSpPr/>
            <p:nvPr/>
          </p:nvSpPr>
          <p:spPr>
            <a:xfrm>
              <a:off x="3553768" y="2473080"/>
              <a:ext cx="504000" cy="50292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</a:rPr>
                <a:t>B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 flipH="1">
              <a:off x="3761202" y="2842127"/>
              <a:ext cx="89132" cy="26774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3358848" y="2616304"/>
              <a:ext cx="289208" cy="10823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7552452" y="773150"/>
            <a:ext cx="1483876" cy="1077218"/>
          </a:xfrm>
          <a:prstGeom prst="rect">
            <a:avLst/>
          </a:prstGeom>
          <a:gradFill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実践例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守り方</a:t>
            </a:r>
            <a:endParaRPr kumimoji="1" lang="en-US" altLang="ja-JP" sz="3200" b="1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037659" y="3591672"/>
            <a:ext cx="658825" cy="727271"/>
            <a:chOff x="4037659" y="3591672"/>
            <a:chExt cx="658825" cy="727271"/>
          </a:xfrm>
        </p:grpSpPr>
        <p:sp>
          <p:nvSpPr>
            <p:cNvPr id="31" name="楕円 30"/>
            <p:cNvSpPr/>
            <p:nvPr/>
          </p:nvSpPr>
          <p:spPr>
            <a:xfrm>
              <a:off x="4192484" y="3816023"/>
              <a:ext cx="504000" cy="5029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FF00"/>
                  </a:solidFill>
                </a:rPr>
                <a:t>C</a:t>
              </a:r>
              <a:endParaRPr kumimoji="1" lang="ja-JP" altLang="en-US" sz="2800" dirty="0"/>
            </a:p>
          </p:txBody>
        </p:sp>
        <p:cxnSp>
          <p:nvCxnSpPr>
            <p:cNvPr id="27" name="直線コネクタ 26"/>
            <p:cNvCxnSpPr/>
            <p:nvPr/>
          </p:nvCxnSpPr>
          <p:spPr>
            <a:xfrm flipH="1" flipV="1">
              <a:off x="4477652" y="3591672"/>
              <a:ext cx="90060" cy="40647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4037659" y="3853755"/>
              <a:ext cx="229700" cy="26865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 rot="807378">
            <a:off x="4751061" y="1865368"/>
            <a:ext cx="662131" cy="708586"/>
            <a:chOff x="6804968" y="1961836"/>
            <a:chExt cx="662131" cy="708586"/>
          </a:xfrm>
        </p:grpSpPr>
        <p:sp>
          <p:nvSpPr>
            <p:cNvPr id="26" name="楕円 25"/>
            <p:cNvSpPr/>
            <p:nvPr/>
          </p:nvSpPr>
          <p:spPr>
            <a:xfrm>
              <a:off x="6804968" y="1961836"/>
              <a:ext cx="504000" cy="50292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</a:rPr>
                <a:t>B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直線コネクタ 29"/>
            <p:cNvCxnSpPr/>
            <p:nvPr/>
          </p:nvCxnSpPr>
          <p:spPr>
            <a:xfrm>
              <a:off x="7226664" y="2258641"/>
              <a:ext cx="240435" cy="214439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>
              <a:off x="6950931" y="2342878"/>
              <a:ext cx="38638" cy="32754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/>
          <p:cNvGrpSpPr/>
          <p:nvPr/>
        </p:nvGrpSpPr>
        <p:grpSpPr>
          <a:xfrm rot="2069192">
            <a:off x="3339668" y="901232"/>
            <a:ext cx="662131" cy="708586"/>
            <a:chOff x="6804968" y="1961836"/>
            <a:chExt cx="662131" cy="708586"/>
          </a:xfrm>
        </p:grpSpPr>
        <p:sp>
          <p:nvSpPr>
            <p:cNvPr id="35" name="楕円 34"/>
            <p:cNvSpPr/>
            <p:nvPr/>
          </p:nvSpPr>
          <p:spPr>
            <a:xfrm>
              <a:off x="6804968" y="1961836"/>
              <a:ext cx="504000" cy="50292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</a:rPr>
                <a:t>B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36" name="直線コネクタ 35"/>
            <p:cNvCxnSpPr/>
            <p:nvPr/>
          </p:nvCxnSpPr>
          <p:spPr>
            <a:xfrm>
              <a:off x="7226664" y="2258641"/>
              <a:ext cx="240435" cy="214439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6950931" y="2342878"/>
              <a:ext cx="38638" cy="32754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テキスト ボックス 37"/>
          <p:cNvSpPr txBox="1"/>
          <p:nvPr/>
        </p:nvSpPr>
        <p:spPr>
          <a:xfrm>
            <a:off x="796290" y="4977825"/>
            <a:ext cx="7494270" cy="1569660"/>
          </a:xfrm>
          <a:prstGeom prst="rect">
            <a:avLst/>
          </a:prstGeom>
          <a:gradFill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オープンスタンスまたはディレイ</a:t>
            </a:r>
            <a:endParaRPr kumimoji="1" lang="en-US" altLang="ja-JP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200" b="1" dirty="0"/>
              <a:t>両手で自分がマークする相手とボールの両方を指さし</a:t>
            </a:r>
            <a:r>
              <a:rPr kumimoji="1" lang="ja-JP" altLang="en-US" sz="3200" b="1" dirty="0" smtClean="0"/>
              <a:t>確認</a:t>
            </a:r>
            <a:endParaRPr kumimoji="1" lang="en-US" altLang="ja-JP" sz="3200" b="1" dirty="0"/>
          </a:p>
        </p:txBody>
      </p:sp>
      <p:sp>
        <p:nvSpPr>
          <p:cNvPr id="40" name="動作設定ボタン: 進む/次へ 39">
            <a:hlinkClick r:id="rId3" action="ppaction://hlinksldjump" highlightClick="1"/>
          </p:cNvPr>
          <p:cNvSpPr/>
          <p:nvPr/>
        </p:nvSpPr>
        <p:spPr>
          <a:xfrm>
            <a:off x="7769343" y="1977549"/>
            <a:ext cx="1266985" cy="679085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戻る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能（技能の予習）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26619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01545 -0.110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4" y="-553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61111E-6 -3.7037E-7 L 0.02309 -0.12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643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8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61111E-6 3.7037E-7 L -0.02048 -0.01574 L 0.00417 -0.01898 L -0.01736 -0.03565 L 0.00643 -0.03982 L -0.01406 -0.05625 L 0.01094 -0.05972 L -0.01093 -0.07616 L 0.01285 -0.08009 L -0.00833 -0.09676 L 0.01702 -0.09977 L -0.00434 -0.11736 L 0.01945 -0.11991 L -0.00086 -0.13727 L 0.02257 -0.14074 L 0.00209 -0.15718 L 0.02691 -0.16157 " pathEditMode="relative" rAng="16920000" ptsTypes="AAAAAAAAAAAAAAA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838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8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4.72222E-6 4.29344E-17 L 0.06181 0.0044 C 0.07535 0.00602 0.09028 -0.00069 0.10244 -0.01296 C 0.11685 -0.02755 0.12518 -0.04398 0.12744 -0.06181 L 0.14115 -0.14213 " pathEditMode="relative" rAng="3180000" ptsTypes="AAAAA">
                                      <p:cBhvr>
                                        <p:cTn id="1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1" y="-425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2657 -0.16157 L 0.24097 -0.109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2" y="259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4" presetClass="path" presetSubtype="0" accel="50000" decel="5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0.01545 -0.11065 L 0.04878 -0.11806 C 0.05572 -0.11991 0.06597 -0.11968 0.07656 -0.1176 C 0.08854 -0.11528 0.09791 -0.11204 0.10434 -0.10764 L 0.13524 -0.08797 " pathEditMode="relative" rAng="480000" ptsTypes="AAAAA">
                                      <p:cBhvr>
                                        <p:cTn id="20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2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15 -0.14236 L 0.14045 -0.2490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5347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97 -0.10949 L 0.27309 -0.11736 L 0.24097 -0.12523 L 0.27309 -0.13333 L 0.24097 -0.14143 L 0.27309 -0.14907 L 0.24097 -0.15741 L 0.27309 -0.16505 L 0.24097 -0.17268 L 0.27309 -0.18171 L 0.24097 -0.18935 L 0.27309 -0.19745 L 0.24097 -0.20509 L 0.27309 -0.21342 L 0.24097 -0.22153 L 0.27309 -0.22917 L 0.24097 -0.23773 " pathEditMode="relative" rAng="16200000" ptsTypes="AAAAAAAAAAAAAAAAA"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" y="-641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8.33333E-7 -1.11111E-6 L -0.02014 -0.10532 " pathEditMode="relative" rAng="0" ptsTypes="AA">
                                      <p:cBhvr>
                                        <p:cTn id="31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97 -0.23773 L -0.00139 -0.2731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18" y="-178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9 -0.12847 L -3.61111E-6 -0.25 " pathEditMode="relative" rAng="0" ptsTypes="AA">
                                      <p:cBhvr>
                                        <p:cTn id="3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" y="-618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014 -0.10532 L -0.14445 -0.1465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4" y="-27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29" grpId="3" animBg="1"/>
      <p:bldP spid="24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dirty="0" smtClean="0"/>
              <a:t>学習</a:t>
            </a:r>
            <a:r>
              <a:rPr lang="ja-JP" altLang="en-US" sz="2800" dirty="0"/>
              <a:t>カード</a:t>
            </a:r>
            <a:r>
              <a:rPr lang="ja-JP" altLang="en-US" sz="2800" dirty="0" smtClean="0"/>
              <a:t>記入上</a:t>
            </a:r>
            <a:r>
              <a:rPr lang="ja-JP" altLang="en-US" sz="2800" dirty="0"/>
              <a:t>の留意事項（例）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線吹き出し 1 (枠付き) 4"/>
          <p:cNvSpPr/>
          <p:nvPr/>
        </p:nvSpPr>
        <p:spPr>
          <a:xfrm>
            <a:off x="4407082" y="875211"/>
            <a:ext cx="4736918" cy="864000"/>
          </a:xfrm>
          <a:prstGeom prst="borderCallout1">
            <a:avLst>
              <a:gd name="adj1" fmla="val 14464"/>
              <a:gd name="adj2" fmla="val -53"/>
              <a:gd name="adj3" fmla="val 65740"/>
              <a:gd name="adj4" fmla="val -42835"/>
            </a:avLst>
          </a:prstGeom>
          <a:solidFill>
            <a:schemeClr val="accent1">
              <a:alpha val="5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歴史に</a:t>
            </a:r>
            <a:r>
              <a:rPr kumimoji="1" lang="ja-JP" altLang="en-US" sz="2400" dirty="0">
                <a:solidFill>
                  <a:schemeClr val="tx1"/>
                </a:solidFill>
              </a:rPr>
              <a:t>ついて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，調べたり学んだことをまとめましょう。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線吹き出し 1 (枠付き) 9"/>
          <p:cNvSpPr/>
          <p:nvPr/>
        </p:nvSpPr>
        <p:spPr>
          <a:xfrm>
            <a:off x="4403816" y="1950056"/>
            <a:ext cx="4740184" cy="864000"/>
          </a:xfrm>
          <a:prstGeom prst="borderCallout1">
            <a:avLst>
              <a:gd name="adj1" fmla="val 14464"/>
              <a:gd name="adj2" fmla="val -53"/>
              <a:gd name="adj3" fmla="val 72043"/>
              <a:gd name="adj4" fmla="val -39973"/>
            </a:avLst>
          </a:prstGeom>
          <a:solidFill>
            <a:schemeClr val="accent4">
              <a:alpha val="5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特性について１つ選び、調べたり学んだことをまとめましょう。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線吹き出し 1 (枠付き) 10"/>
          <p:cNvSpPr/>
          <p:nvPr/>
        </p:nvSpPr>
        <p:spPr>
          <a:xfrm>
            <a:off x="4403816" y="3036993"/>
            <a:ext cx="4740184" cy="1375558"/>
          </a:xfrm>
          <a:prstGeom prst="borderCallout1">
            <a:avLst>
              <a:gd name="adj1" fmla="val 14464"/>
              <a:gd name="adj2" fmla="val -53"/>
              <a:gd name="adj3" fmla="val 49887"/>
              <a:gd name="adj4" fmla="val -42516"/>
            </a:avLst>
          </a:prstGeom>
          <a:solidFill>
            <a:srgbClr val="FF0000">
              <a:alpha val="50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ポジションについて、それぞれの役割の主たるものをまとめましょう。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線吹き出し 1 (枠付き) 11"/>
          <p:cNvSpPr/>
          <p:nvPr/>
        </p:nvSpPr>
        <p:spPr>
          <a:xfrm>
            <a:off x="4403816" y="4644593"/>
            <a:ext cx="4740184" cy="864000"/>
          </a:xfrm>
          <a:prstGeom prst="borderCallout1">
            <a:avLst>
              <a:gd name="adj1" fmla="val 14464"/>
              <a:gd name="adj2" fmla="val -53"/>
              <a:gd name="adj3" fmla="val 46228"/>
              <a:gd name="adj4" fmla="val -42199"/>
            </a:avLst>
          </a:prstGeom>
          <a:solidFill>
            <a:srgbClr val="92D050">
              <a:alpha val="50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ルール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をそれぞれ</a:t>
            </a:r>
            <a:r>
              <a:rPr kumimoji="1" lang="ja-JP" altLang="en-US" sz="2400" dirty="0">
                <a:solidFill>
                  <a:schemeClr val="tx1"/>
                </a:solidFill>
              </a:rPr>
              <a:t>簡潔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にまとめましょう</a:t>
            </a:r>
            <a:r>
              <a:rPr kumimoji="1" lang="ja-JP" altLang="en-US" sz="2400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13" name="線吹き出し 1 (枠付き) 12"/>
          <p:cNvSpPr/>
          <p:nvPr/>
        </p:nvSpPr>
        <p:spPr>
          <a:xfrm>
            <a:off x="4403816" y="5759739"/>
            <a:ext cx="4740184" cy="864000"/>
          </a:xfrm>
          <a:prstGeom prst="borderCallout1">
            <a:avLst>
              <a:gd name="adj1" fmla="val 14464"/>
              <a:gd name="adj2" fmla="val -53"/>
              <a:gd name="adj3" fmla="val 71930"/>
              <a:gd name="adj4" fmla="val -42199"/>
            </a:avLst>
          </a:prstGeom>
          <a:solidFill>
            <a:srgbClr val="FFFF00">
              <a:alpha val="60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自己評価に○をし、感想を記入しましょう。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51" y="720436"/>
            <a:ext cx="3854579" cy="606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7842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3407" y="1610226"/>
            <a:ext cx="9130593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r>
              <a:rPr kumimoji="1" lang="ja-JP" altLang="en-US" sz="8800" dirty="0"/>
              <a:t>「</a:t>
            </a:r>
            <a:r>
              <a:rPr kumimoji="1" lang="ja-JP" altLang="en-US" sz="7200" dirty="0"/>
              <a:t>知識及び技能」編</a:t>
            </a:r>
            <a:endParaRPr kumimoji="1" lang="en-US" altLang="ja-JP" sz="7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3407" y="3552238"/>
            <a:ext cx="9130593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sz="8800" dirty="0"/>
              <a:t>「</a:t>
            </a:r>
            <a:r>
              <a:rPr kumimoji="1" lang="ja-JP" altLang="en-US" sz="7200" dirty="0" smtClean="0"/>
              <a:t>知識」</a:t>
            </a:r>
            <a:endParaRPr kumimoji="1"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294647061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21807" y="4549676"/>
            <a:ext cx="9126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　</a:t>
            </a:r>
            <a:r>
              <a:rPr kumimoji="1" lang="ja-JP" altLang="en-US" sz="2400" b="1" dirty="0" smtClean="0">
                <a:latin typeface="+mn-ea"/>
              </a:rPr>
              <a:t>歴史</a:t>
            </a:r>
            <a:endParaRPr kumimoji="1" lang="en-US" altLang="ja-JP" sz="2400" b="1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　　・１８９１年　バスケットボールの始まり</a:t>
            </a:r>
            <a:endParaRPr kumimoji="1" lang="en-US" altLang="ja-JP" sz="2400" b="1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　　・１９０８年　日本へ紹介</a:t>
            </a:r>
            <a:endParaRPr kumimoji="1" lang="en-US" altLang="ja-JP" sz="2400" b="1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　　・１９１３年　日本で普及</a:t>
            </a:r>
            <a:endParaRPr kumimoji="1" lang="en-US" altLang="ja-JP" sz="2400" b="1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　　・１９３６年　オリンピックで男子正式種目へ</a:t>
            </a:r>
            <a:endParaRPr kumimoji="1" lang="en-US" altLang="ja-JP" sz="2400" b="1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　　・１９７６年　オリンピックで女子正式種目</a:t>
            </a:r>
            <a:r>
              <a:rPr kumimoji="1" lang="ja-JP" altLang="en-US" sz="2400" b="1" dirty="0" smtClean="0">
                <a:latin typeface="+mn-ea"/>
              </a:rPr>
              <a:t>へ</a:t>
            </a:r>
            <a:endParaRPr kumimoji="1" lang="en-US" altLang="ja-JP" sz="2400" b="1" dirty="0">
              <a:latin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知　識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0334"/>
            <a:ext cx="9144000" cy="267332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この教材で扱う内容</a:t>
            </a:r>
            <a:endParaRPr lang="en-US" altLang="ja-JP" sz="2800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lvl="0" algn="di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・</a:t>
            </a: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球技の各型の各種目において用いられる技術や</a:t>
            </a: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戦術</a:t>
            </a: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作</a:t>
            </a:r>
            <a:endParaRPr lang="en-US" altLang="ja-JP" sz="2800" b="1" kern="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algn="di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　戦</a:t>
            </a: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には名称があり，それらを身に付ける</a:t>
            </a: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ための</a:t>
            </a:r>
            <a:r>
              <a:rPr lang="ja-JP" altLang="en-US" sz="2800" b="1" kern="0" dirty="0" err="1">
                <a:solidFill>
                  <a:prstClr val="black"/>
                </a:solidFill>
                <a:latin typeface="游ゴシック" panose="020B0400000000000000" pitchFamily="50" charset="-128"/>
              </a:rPr>
              <a:t>ポイントが</a:t>
            </a:r>
            <a:r>
              <a:rPr lang="ja-JP" altLang="en-US" sz="2800" b="1" kern="0" dirty="0" err="1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あ</a:t>
            </a:r>
            <a:endParaRPr lang="en-US" altLang="ja-JP" sz="2800" b="1" kern="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　る</a:t>
            </a: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こと。</a:t>
            </a:r>
            <a:endParaRPr lang="en-US" altLang="ja-JP" sz="2800" b="1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algn="di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・戦術や作戦に応じて，技能をゲーム中に適切に発揮する</a:t>
            </a:r>
            <a:r>
              <a:rPr lang="ja-JP" altLang="en-US" sz="2800" b="1" kern="0" dirty="0" err="1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こ</a:t>
            </a:r>
            <a:endParaRPr lang="en-US" altLang="ja-JP" sz="2800" b="1" kern="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とが攻防のポイントであること。</a:t>
            </a:r>
            <a:endParaRPr lang="en-US" altLang="ja-JP" sz="2800" b="1" kern="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304" y="3655097"/>
            <a:ext cx="9144000" cy="457333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ゴール型</a:t>
            </a:r>
            <a:r>
              <a:rPr lang="ja-JP" altLang="en-US" sz="24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「バスケットボール」　</a:t>
            </a:r>
            <a:r>
              <a:rPr lang="ja-JP" altLang="en-US" sz="24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歴史　　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199959" y="4534140"/>
            <a:ext cx="2834640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学習カード①－１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4196184"/>
            <a:ext cx="9126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１　バスケットボールの歴史に</a:t>
            </a:r>
            <a:r>
              <a:rPr lang="ja-JP" altLang="en-US" b="1" dirty="0" smtClean="0"/>
              <a:t>ついて，調べたり</a:t>
            </a:r>
            <a:r>
              <a:rPr lang="ja-JP" altLang="en-US" b="1" dirty="0"/>
              <a:t>学んだりしたことをまとめましょう。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53191755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5" grpId="0" animBg="1"/>
      <p:bldP spid="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034"/>
            <a:ext cx="9144000" cy="457333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ゴール型「バスケットボール」　特性</a:t>
            </a:r>
            <a:r>
              <a:rPr lang="ja-JP" altLang="en-US" sz="24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と基本的な</a:t>
            </a:r>
            <a:r>
              <a:rPr lang="ja-JP" altLang="en-US" sz="24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技能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1386166"/>
            <a:ext cx="91266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+mn-ea"/>
              </a:rPr>
              <a:t>　</a:t>
            </a:r>
            <a:r>
              <a:rPr kumimoji="1" lang="ja-JP" altLang="en-US" sz="2000" b="1" dirty="0" smtClean="0">
                <a:latin typeface="+mn-ea"/>
              </a:rPr>
              <a:t>特性</a:t>
            </a:r>
            <a:endParaRPr kumimoji="1" lang="en-US" altLang="ja-JP" sz="2000" b="1" dirty="0" smtClean="0">
              <a:latin typeface="+mn-ea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２　</a:t>
            </a:r>
            <a:r>
              <a:rPr kumimoji="1"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５つ</a:t>
            </a:r>
            <a:r>
              <a: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の</a:t>
            </a:r>
            <a:r>
              <a:rPr kumimoji="1"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特性（以下①～⑤）から１つ選び，</a:t>
            </a:r>
            <a:endParaRPr kumimoji="1" lang="en-US" altLang="ja-JP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調べたり学んだりしたことをまとめましょう。</a:t>
            </a:r>
            <a:endParaRPr kumimoji="1" lang="en-US" altLang="ja-JP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kumimoji="1" lang="ja-JP" altLang="en-US" sz="2000" b="1" dirty="0" smtClean="0">
                <a:latin typeface="+mn-ea"/>
              </a:rPr>
              <a:t>　　①ゴール型競技としての特徴</a:t>
            </a:r>
            <a:endParaRPr kumimoji="1" lang="en-US" altLang="ja-JP" sz="2000" b="1" dirty="0" smtClean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</a:t>
            </a:r>
            <a:r>
              <a:rPr kumimoji="1" lang="ja-JP" altLang="en-US" sz="2000" b="1" dirty="0" smtClean="0">
                <a:latin typeface="+mn-ea"/>
              </a:rPr>
              <a:t>②競技</a:t>
            </a:r>
            <a:r>
              <a:rPr kumimoji="1" lang="ja-JP" altLang="en-US" sz="2000" b="1" dirty="0">
                <a:latin typeface="+mn-ea"/>
              </a:rPr>
              <a:t>施設や用具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③</a:t>
            </a:r>
            <a:r>
              <a:rPr kumimoji="1" lang="ja-JP" altLang="en-US" sz="2000" b="1" dirty="0" smtClean="0">
                <a:latin typeface="+mn-ea"/>
              </a:rPr>
              <a:t>攻防</a:t>
            </a:r>
            <a:r>
              <a:rPr kumimoji="1" lang="ja-JP" altLang="en-US" sz="2000" b="1" dirty="0">
                <a:latin typeface="+mn-ea"/>
              </a:rPr>
              <a:t>の楽しみ方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</a:t>
            </a:r>
            <a:r>
              <a:rPr kumimoji="1" lang="ja-JP" altLang="en-US" sz="2000" b="1" dirty="0" smtClean="0">
                <a:latin typeface="+mn-ea"/>
              </a:rPr>
              <a:t>④必要</a:t>
            </a:r>
            <a:r>
              <a:rPr kumimoji="1" lang="ja-JP" altLang="en-US" sz="2000" b="1" dirty="0">
                <a:latin typeface="+mn-ea"/>
              </a:rPr>
              <a:t>とされる運動要素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</a:t>
            </a:r>
            <a:r>
              <a:rPr kumimoji="1" lang="ja-JP" altLang="en-US" sz="2000" b="1" dirty="0" smtClean="0">
                <a:latin typeface="+mn-ea"/>
              </a:rPr>
              <a:t>⑤競技</a:t>
            </a:r>
            <a:r>
              <a:rPr kumimoji="1" lang="ja-JP" altLang="en-US" sz="2000" b="1" dirty="0">
                <a:latin typeface="+mn-ea"/>
              </a:rPr>
              <a:t>の見どころ</a:t>
            </a:r>
            <a:endParaRPr kumimoji="1" lang="en-US" altLang="ja-JP" sz="2000" b="1" dirty="0">
              <a:latin typeface="+mn-ea"/>
            </a:endParaRPr>
          </a:p>
        </p:txBody>
      </p:sp>
      <p:sp>
        <p:nvSpPr>
          <p:cNvPr id="1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56125" y="1394423"/>
            <a:ext cx="35965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+mn-ea"/>
              </a:rPr>
              <a:t>　技能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・ハンドリング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・トリプルスレット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・シュート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・フェイク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・ドリブル</a:t>
            </a:r>
          </a:p>
          <a:p>
            <a:r>
              <a:rPr kumimoji="1" lang="ja-JP" altLang="en-US" sz="2000" b="1" dirty="0">
                <a:latin typeface="+mn-ea"/>
              </a:rPr>
              <a:t>　　・リバウンド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281635" y="1304396"/>
            <a:ext cx="2834640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学習カード①－２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)】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2" y="3892381"/>
            <a:ext cx="9144000" cy="457333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ゴール型「バスケットボール」　ポジション</a:t>
            </a:r>
            <a:r>
              <a:rPr lang="ja-JP" altLang="en-US" sz="24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とルール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4391613"/>
            <a:ext cx="5267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+mn-ea"/>
              </a:rPr>
              <a:t>　</a:t>
            </a:r>
            <a:r>
              <a:rPr kumimoji="1" lang="ja-JP" altLang="en-US" sz="2000" b="1" dirty="0" smtClean="0">
                <a:latin typeface="+mn-ea"/>
              </a:rPr>
              <a:t>ポジション</a:t>
            </a:r>
            <a:endParaRPr kumimoji="1" lang="en-US" altLang="ja-JP" sz="2000" b="1" dirty="0" smtClean="0">
              <a:latin typeface="+mn-ea"/>
            </a:endParaRPr>
          </a:p>
          <a:p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３　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ポジション</a:t>
            </a:r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に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ついて</a:t>
            </a:r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調べたり学</a:t>
            </a:r>
            <a:r>
              <a:rPr kumimoji="1" lang="ja-JP" alt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ん</a:t>
            </a:r>
            <a:endParaRPr kumimoji="1" lang="en-US" altLang="ja-JP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　</a:t>
            </a:r>
            <a:r>
              <a:rPr kumimoji="1" lang="ja-JP" alt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だり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したことを</a:t>
            </a:r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まとめましょう。</a:t>
            </a:r>
            <a:endParaRPr kumimoji="1" lang="en-US" altLang="ja-JP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・ポイントガード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・シューティングガード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・スモールフォワード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・パワーフォワード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・センター</a:t>
            </a:r>
            <a:endParaRPr kumimoji="1" lang="en-US" altLang="ja-JP" sz="2000" b="1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7316" y="4391613"/>
            <a:ext cx="4136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+mn-ea"/>
              </a:rPr>
              <a:t>　</a:t>
            </a:r>
            <a:r>
              <a:rPr kumimoji="1" lang="ja-JP" altLang="en-US" sz="2000" b="1" dirty="0" smtClean="0">
                <a:latin typeface="+mn-ea"/>
              </a:rPr>
              <a:t>ルール</a:t>
            </a:r>
            <a:endParaRPr kumimoji="1" lang="en-US" altLang="ja-JP" sz="2000" b="1" dirty="0" smtClean="0">
              <a:latin typeface="+mn-ea"/>
            </a:endParaRPr>
          </a:p>
          <a:p>
            <a:pPr algn="dist"/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４　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ルール</a:t>
            </a:r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に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ついて</a:t>
            </a:r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調べたり学　　</a:t>
            </a:r>
            <a:endParaRPr kumimoji="1" lang="en-US" altLang="ja-JP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dist"/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kumimoji="1" lang="ja-JP" alt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んだり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したこと</a:t>
            </a:r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を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まとめま</a:t>
            </a:r>
            <a:endParaRPr kumimoji="1" lang="en-US" altLang="ja-JP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kumimoji="1"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しょう</a:t>
            </a:r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。</a:t>
            </a:r>
            <a:endParaRPr kumimoji="1" lang="en-US" altLang="ja-JP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・バイオレーション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・パーソナルファウル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　　・テクニカルファウル</a:t>
            </a:r>
            <a:endParaRPr kumimoji="1" lang="en-US" altLang="ja-JP" sz="2000" b="1" dirty="0">
              <a:latin typeface="+mn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744264" y="4391613"/>
            <a:ext cx="2845583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学習カード①－３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235279" y="4391613"/>
            <a:ext cx="2891417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学習カード①－４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10225" y="-48208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4000" b="1" kern="0" dirty="0">
                <a:solidFill>
                  <a:srgbClr val="FFFFFF"/>
                </a:solidFill>
                <a:latin typeface="游ゴシック" panose="020B0400000000000000" pitchFamily="50" charset="-128"/>
              </a:rPr>
              <a:t>知　識</a:t>
            </a:r>
            <a:endParaRPr kumimoji="1" lang="en-US" altLang="ja-JP" sz="2400" b="1" kern="0" dirty="0">
              <a:solidFill>
                <a:srgbClr val="FFFFFF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知　識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61978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9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4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3407" y="1610226"/>
            <a:ext cx="9130593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r>
              <a:rPr kumimoji="1" lang="ja-JP" altLang="en-US" sz="8800" dirty="0"/>
              <a:t>「</a:t>
            </a:r>
            <a:r>
              <a:rPr kumimoji="1" lang="ja-JP" altLang="en-US" sz="7200" dirty="0"/>
              <a:t>知識及び技能」編</a:t>
            </a:r>
            <a:endParaRPr kumimoji="1" lang="en-US" altLang="ja-JP" sz="7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3407" y="3552238"/>
            <a:ext cx="9130593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sz="8800" dirty="0" smtClean="0"/>
              <a:t>「技能</a:t>
            </a:r>
            <a:r>
              <a:rPr kumimoji="1" lang="ja-JP" altLang="en-US" sz="7200" dirty="0" smtClean="0"/>
              <a:t>」</a:t>
            </a:r>
            <a:endParaRPr kumimoji="1"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368912028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1173569"/>
            <a:ext cx="9144000" cy="40318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この教材で扱う</a:t>
            </a:r>
            <a:r>
              <a:rPr lang="ja-JP" altLang="en-US" sz="32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内容</a:t>
            </a:r>
            <a:r>
              <a:rPr lang="ja-JP" altLang="en-US" sz="2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（スライドによる理解も含む）</a:t>
            </a:r>
            <a:endParaRPr lang="en-US" altLang="ja-JP" sz="32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・ゴール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の枠内にシュートをコントロールすること。</a:t>
            </a:r>
          </a:p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・味方が操作しやすいパスを送ること。</a:t>
            </a:r>
          </a:p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パスを出した後に次のパスを受ける動きをすること。</a:t>
            </a:r>
          </a:p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・ボール保持者が進行できる空間を作りだすために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進行方向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から離れること。</a:t>
            </a:r>
          </a:p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・ゴールとボール保持者を結んだ直線上で守ること。</a:t>
            </a:r>
          </a:p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・ゴール前の空いている場所をカバーすること。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24592328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9224" y="804679"/>
            <a:ext cx="90047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+mn-ea"/>
              </a:rPr>
              <a:t>簡易ボールの作り方</a:t>
            </a:r>
            <a:endParaRPr kumimoji="1" lang="en-US" altLang="ja-JP" sz="4000" b="1" dirty="0">
              <a:latin typeface="+mn-ea"/>
            </a:endParaRPr>
          </a:p>
          <a:p>
            <a:r>
              <a:rPr kumimoji="1" lang="ja-JP" altLang="en-US" sz="3200" b="1" dirty="0">
                <a:latin typeface="+mn-ea"/>
              </a:rPr>
              <a:t>ビニール製の風船</a:t>
            </a:r>
            <a:r>
              <a:rPr kumimoji="1" lang="en-US" altLang="ja-JP" sz="3200" b="1" dirty="0">
                <a:latin typeface="+mn-ea"/>
              </a:rPr>
              <a:t>(100</a:t>
            </a:r>
            <a:r>
              <a:rPr kumimoji="1" lang="ja-JP" altLang="en-US" sz="3200" b="1" dirty="0">
                <a:latin typeface="+mn-ea"/>
              </a:rPr>
              <a:t>均等</a:t>
            </a:r>
            <a:r>
              <a:rPr kumimoji="1" lang="en-US" altLang="ja-JP" sz="3200" b="1" dirty="0">
                <a:latin typeface="+mn-ea"/>
              </a:rPr>
              <a:t>)</a:t>
            </a:r>
            <a:r>
              <a:rPr kumimoji="1" lang="ja-JP" altLang="en-US" sz="3200" b="1" dirty="0">
                <a:latin typeface="+mn-ea"/>
              </a:rPr>
              <a:t>にビニールテープを巻きつけたもの。</a:t>
            </a:r>
            <a:endParaRPr kumimoji="1" lang="en-US" altLang="ja-JP" sz="3200" b="1" dirty="0">
              <a:latin typeface="+mn-ea"/>
            </a:endParaRPr>
          </a:p>
          <a:p>
            <a:r>
              <a:rPr kumimoji="1" lang="ja-JP" altLang="en-US" sz="3200" b="1" dirty="0">
                <a:latin typeface="+mn-ea"/>
              </a:rPr>
              <a:t>縦・横・斜めに</a:t>
            </a:r>
            <a:r>
              <a:rPr kumimoji="1" lang="en-US" altLang="ja-JP" sz="3200" b="1" dirty="0">
                <a:latin typeface="+mn-ea"/>
              </a:rPr>
              <a:t>2</a:t>
            </a:r>
            <a:r>
              <a:rPr kumimoji="1" lang="ja-JP" altLang="en-US" sz="3200" b="1" dirty="0">
                <a:latin typeface="+mn-ea"/>
              </a:rPr>
              <a:t>本程で完成。</a:t>
            </a:r>
            <a:endParaRPr kumimoji="1" lang="en-US" altLang="ja-JP" sz="3200" b="1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62" y="3079751"/>
            <a:ext cx="4362450" cy="32766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3079751"/>
            <a:ext cx="4371975" cy="327660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410958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304" y="785573"/>
            <a:ext cx="9144000" cy="457333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基本的な技術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252313"/>
            <a:ext cx="9126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+mn-ea"/>
              </a:rPr>
              <a:t>ハンドリング</a:t>
            </a:r>
            <a:endParaRPr kumimoji="1" lang="en-US" altLang="ja-JP" sz="5400" b="1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305" y="2175643"/>
            <a:ext cx="1929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+mn-ea"/>
              </a:rPr>
              <a:t>胴回し</a:t>
            </a:r>
            <a:endParaRPr kumimoji="1" lang="en-US" altLang="ja-JP" sz="4000" b="1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0" y="2175643"/>
            <a:ext cx="1929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+mn-ea"/>
              </a:rPr>
              <a:t>膝回し</a:t>
            </a:r>
            <a:endParaRPr kumimoji="1" lang="en-US" altLang="ja-JP" sz="4000" b="1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305" y="4438954"/>
            <a:ext cx="2856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+mn-ea"/>
              </a:rPr>
              <a:t>八の字回し</a:t>
            </a:r>
            <a:endParaRPr kumimoji="1" lang="en-US" altLang="ja-JP" sz="4000" b="1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0" y="4425341"/>
            <a:ext cx="1929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+mn-ea"/>
              </a:rPr>
              <a:t>股下</a:t>
            </a:r>
            <a:endParaRPr kumimoji="1" lang="en-US" altLang="ja-JP" sz="4000" b="1" dirty="0">
              <a:latin typeface="+mn-ea"/>
            </a:endParaRPr>
          </a:p>
        </p:txBody>
      </p:sp>
      <p:sp>
        <p:nvSpPr>
          <p:cNvPr id="1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492875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57950" y="1396794"/>
            <a:ext cx="2686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無断使用・転載禁止</a:t>
            </a:r>
          </a:p>
        </p:txBody>
      </p:sp>
      <p:pic>
        <p:nvPicPr>
          <p:cNvPr id="2" name="図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44" y="2791512"/>
            <a:ext cx="2162175" cy="1619250"/>
          </a:xfrm>
          <a:prstGeom prst="rect">
            <a:avLst/>
          </a:prstGeom>
        </p:spPr>
      </p:pic>
      <p:pic>
        <p:nvPicPr>
          <p:cNvPr id="12" name="図 11">
            <a:hlinkClick r:id="rId3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874" y="2806091"/>
            <a:ext cx="2238375" cy="1619250"/>
          </a:xfrm>
          <a:prstGeom prst="rect">
            <a:avLst/>
          </a:prstGeom>
        </p:spPr>
      </p:pic>
      <p:pic>
        <p:nvPicPr>
          <p:cNvPr id="13" name="図 12">
            <a:hlinkClick r:id="rId3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56" y="5175612"/>
            <a:ext cx="2190750" cy="1581150"/>
          </a:xfrm>
          <a:prstGeom prst="rect">
            <a:avLst/>
          </a:prstGeom>
        </p:spPr>
      </p:pic>
      <p:pic>
        <p:nvPicPr>
          <p:cNvPr id="14" name="図 13">
            <a:hlinkClick r:id="rId3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55" y="5146840"/>
            <a:ext cx="2238375" cy="1619250"/>
          </a:xfrm>
          <a:prstGeom prst="rect">
            <a:avLst/>
          </a:prstGeom>
        </p:spPr>
      </p:pic>
      <p:sp>
        <p:nvSpPr>
          <p:cNvPr id="24" name="動作設定ボタン: ユーザー設定 23">
            <a:hlinkClick r:id="rId8" action="ppaction://hlinksldjump" highlightClick="1"/>
          </p:cNvPr>
          <p:cNvSpPr/>
          <p:nvPr/>
        </p:nvSpPr>
        <p:spPr>
          <a:xfrm>
            <a:off x="5478236" y="1283768"/>
            <a:ext cx="979714" cy="673373"/>
          </a:xfrm>
          <a:prstGeom prst="actionButtonBlank">
            <a:avLst/>
          </a:prstGeom>
          <a:solidFill>
            <a:srgbClr val="FF0000">
              <a:alpha val="7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絵</a:t>
            </a:r>
            <a:endParaRPr kumimoji="1" lang="ja-JP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動作設定ボタン: 進む/次へ 24">
            <a:hlinkClick r:id="rId9" action="ppaction://hlinksldjump" highlightClick="1"/>
          </p:cNvPr>
          <p:cNvSpPr/>
          <p:nvPr/>
        </p:nvSpPr>
        <p:spPr>
          <a:xfrm>
            <a:off x="7800975" y="5626644"/>
            <a:ext cx="1266985" cy="679085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次</a:t>
            </a:r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へ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能（技能の学習）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6959132" y="2228660"/>
            <a:ext cx="2034440" cy="478547"/>
            <a:chOff x="5643154" y="1972129"/>
            <a:chExt cx="2859302" cy="508045"/>
          </a:xfrm>
        </p:grpSpPr>
        <p:sp>
          <p:nvSpPr>
            <p:cNvPr id="21" name="角丸四角形 20"/>
            <p:cNvSpPr/>
            <p:nvPr/>
          </p:nvSpPr>
          <p:spPr>
            <a:xfrm>
              <a:off x="5643154" y="1972129"/>
              <a:ext cx="2859302" cy="5080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写真をクリックして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動画を見てみよう！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7772" y="1984175"/>
              <a:ext cx="479545" cy="479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269758005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7714" y="928914"/>
            <a:ext cx="2583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胴回し</a:t>
            </a: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2263595" y="1484251"/>
            <a:ext cx="2583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膝回し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309476" y="760976"/>
            <a:ext cx="25835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八の字（股下）</a:t>
            </a: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410425" y="1511688"/>
            <a:ext cx="27335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股下</a:t>
            </a:r>
            <a:endParaRPr kumimoji="1" lang="en-US" altLang="ja-JP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キャッチ</a:t>
            </a:r>
          </a:p>
        </p:txBody>
      </p:sp>
      <p:sp>
        <p:nvSpPr>
          <p:cNvPr id="170" name="動作設定ボタン: 進む/次へ 169">
            <a:hlinkClick r:id="rId3" action="ppaction://hlinksldjump" highlightClick="1"/>
          </p:cNvPr>
          <p:cNvSpPr/>
          <p:nvPr/>
        </p:nvSpPr>
        <p:spPr>
          <a:xfrm>
            <a:off x="7822813" y="928914"/>
            <a:ext cx="1266985" cy="679085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戻る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1" name="図 1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72" name="図 1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73" name="図 1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74" name="図 1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75" name="図 17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76" name="図 1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77" name="図 1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78" name="図 1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79" name="図 1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0" name="図 1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1" name="図 1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2" name="図 1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3" name="図 18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4" name="図 18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5" name="図 1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6" name="図 18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7" name="図 18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8" name="図 18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89" name="図 1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90" name="図 18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96" y="2001622"/>
            <a:ext cx="1444877" cy="4267570"/>
          </a:xfrm>
          <a:prstGeom prst="rect">
            <a:avLst/>
          </a:prstGeom>
        </p:spPr>
      </p:pic>
      <p:pic>
        <p:nvPicPr>
          <p:cNvPr id="191" name="図 19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8553" y="3142081"/>
            <a:ext cx="1774090" cy="2950720"/>
          </a:xfrm>
          <a:prstGeom prst="rect">
            <a:avLst/>
          </a:prstGeom>
        </p:spPr>
      </p:pic>
      <p:pic>
        <p:nvPicPr>
          <p:cNvPr id="192" name="図 19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76122" y="3142081"/>
            <a:ext cx="2017951" cy="2950720"/>
          </a:xfrm>
          <a:prstGeom prst="rect">
            <a:avLst/>
          </a:prstGeom>
        </p:spPr>
      </p:pic>
      <p:pic>
        <p:nvPicPr>
          <p:cNvPr id="193" name="図 19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08553" y="3142081"/>
            <a:ext cx="2036240" cy="2950720"/>
          </a:xfrm>
          <a:prstGeom prst="rect">
            <a:avLst/>
          </a:prstGeom>
        </p:spPr>
      </p:pic>
      <p:pic>
        <p:nvPicPr>
          <p:cNvPr id="194" name="図 19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89289" y="3142081"/>
            <a:ext cx="1774090" cy="2950720"/>
          </a:xfrm>
          <a:prstGeom prst="rect">
            <a:avLst/>
          </a:prstGeom>
        </p:spPr>
      </p:pic>
      <p:pic>
        <p:nvPicPr>
          <p:cNvPr id="195" name="図 19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76122" y="3142081"/>
            <a:ext cx="1767993" cy="2950720"/>
          </a:xfrm>
          <a:prstGeom prst="rect">
            <a:avLst/>
          </a:prstGeom>
        </p:spPr>
      </p:pic>
      <p:pic>
        <p:nvPicPr>
          <p:cNvPr id="196" name="図 19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21720" y="3142081"/>
            <a:ext cx="1774090" cy="2950720"/>
          </a:xfrm>
          <a:prstGeom prst="rect">
            <a:avLst/>
          </a:prstGeom>
        </p:spPr>
      </p:pic>
      <p:pic>
        <p:nvPicPr>
          <p:cNvPr id="197" name="図 19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89289" y="3142081"/>
            <a:ext cx="2017951" cy="2950720"/>
          </a:xfrm>
          <a:prstGeom prst="rect">
            <a:avLst/>
          </a:prstGeom>
        </p:spPr>
      </p:pic>
      <p:pic>
        <p:nvPicPr>
          <p:cNvPr id="198" name="図 19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21720" y="3142081"/>
            <a:ext cx="2036240" cy="2950720"/>
          </a:xfrm>
          <a:prstGeom prst="rect">
            <a:avLst/>
          </a:prstGeom>
        </p:spPr>
      </p:pic>
      <p:pic>
        <p:nvPicPr>
          <p:cNvPr id="199" name="図 19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02456" y="3142081"/>
            <a:ext cx="1774090" cy="2950720"/>
          </a:xfrm>
          <a:prstGeom prst="rect">
            <a:avLst/>
          </a:prstGeom>
        </p:spPr>
      </p:pic>
      <p:pic>
        <p:nvPicPr>
          <p:cNvPr id="200" name="図 19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89289" y="3142081"/>
            <a:ext cx="1767993" cy="2950720"/>
          </a:xfrm>
          <a:prstGeom prst="rect">
            <a:avLst/>
          </a:prstGeom>
        </p:spPr>
      </p:pic>
      <p:pic>
        <p:nvPicPr>
          <p:cNvPr id="201" name="図 20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95386" y="3142081"/>
            <a:ext cx="1774090" cy="2950720"/>
          </a:xfrm>
          <a:prstGeom prst="rect">
            <a:avLst/>
          </a:prstGeom>
        </p:spPr>
      </p:pic>
      <p:pic>
        <p:nvPicPr>
          <p:cNvPr id="202" name="図 20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62955" y="3142081"/>
            <a:ext cx="2017951" cy="2950720"/>
          </a:xfrm>
          <a:prstGeom prst="rect">
            <a:avLst/>
          </a:prstGeom>
        </p:spPr>
      </p:pic>
      <p:pic>
        <p:nvPicPr>
          <p:cNvPr id="203" name="図 2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95386" y="3142081"/>
            <a:ext cx="2036240" cy="2950720"/>
          </a:xfrm>
          <a:prstGeom prst="rect">
            <a:avLst/>
          </a:prstGeom>
        </p:spPr>
      </p:pic>
      <p:pic>
        <p:nvPicPr>
          <p:cNvPr id="204" name="図 20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76122" y="3142081"/>
            <a:ext cx="1774090" cy="2950720"/>
          </a:xfrm>
          <a:prstGeom prst="rect">
            <a:avLst/>
          </a:prstGeom>
        </p:spPr>
      </p:pic>
      <p:pic>
        <p:nvPicPr>
          <p:cNvPr id="205" name="図 20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62955" y="3142081"/>
            <a:ext cx="1767993" cy="2950720"/>
          </a:xfrm>
          <a:prstGeom prst="rect">
            <a:avLst/>
          </a:prstGeom>
        </p:spPr>
      </p:pic>
      <p:pic>
        <p:nvPicPr>
          <p:cNvPr id="206" name="図 20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8553" y="3142081"/>
            <a:ext cx="1774090" cy="2950720"/>
          </a:xfrm>
          <a:prstGeom prst="rect">
            <a:avLst/>
          </a:prstGeom>
        </p:spPr>
      </p:pic>
      <p:pic>
        <p:nvPicPr>
          <p:cNvPr id="207" name="図 20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87535" y="2387747"/>
            <a:ext cx="2200847" cy="3596952"/>
          </a:xfrm>
          <a:prstGeom prst="rect">
            <a:avLst/>
          </a:prstGeom>
        </p:spPr>
      </p:pic>
      <p:pic>
        <p:nvPicPr>
          <p:cNvPr id="208" name="図 20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83787" y="2659803"/>
            <a:ext cx="2200847" cy="3322608"/>
          </a:xfrm>
          <a:prstGeom prst="rect">
            <a:avLst/>
          </a:prstGeom>
        </p:spPr>
      </p:pic>
      <p:pic>
        <p:nvPicPr>
          <p:cNvPr id="209" name="図 20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80039" y="2458618"/>
            <a:ext cx="2200847" cy="3523793"/>
          </a:xfrm>
          <a:prstGeom prst="rect">
            <a:avLst/>
          </a:prstGeom>
        </p:spPr>
      </p:pic>
      <p:pic>
        <p:nvPicPr>
          <p:cNvPr id="210" name="図 20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87535" y="2342784"/>
            <a:ext cx="2200847" cy="3639627"/>
          </a:xfrm>
          <a:prstGeom prst="rect">
            <a:avLst/>
          </a:prstGeom>
        </p:spPr>
      </p:pic>
      <p:pic>
        <p:nvPicPr>
          <p:cNvPr id="211" name="図 2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72543" y="2364121"/>
            <a:ext cx="2200847" cy="3596952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087535" y="2423562"/>
            <a:ext cx="2200847" cy="3548180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102527" y="2589693"/>
            <a:ext cx="2200847" cy="3371380"/>
          </a:xfrm>
          <a:prstGeom prst="rect">
            <a:avLst/>
          </a:prstGeom>
        </p:spPr>
      </p:pic>
      <p:pic>
        <p:nvPicPr>
          <p:cNvPr id="214" name="図 21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02527" y="2589693"/>
            <a:ext cx="2200847" cy="3371380"/>
          </a:xfrm>
          <a:prstGeom prst="rect">
            <a:avLst/>
          </a:prstGeom>
        </p:spPr>
      </p:pic>
      <p:pic>
        <p:nvPicPr>
          <p:cNvPr id="215" name="図 21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102527" y="2563784"/>
            <a:ext cx="2200847" cy="3426249"/>
          </a:xfrm>
          <a:prstGeom prst="rect">
            <a:avLst/>
          </a:prstGeom>
        </p:spPr>
      </p:pic>
      <p:pic>
        <p:nvPicPr>
          <p:cNvPr id="216" name="図 21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2526" y="2423562"/>
            <a:ext cx="2200847" cy="3566469"/>
          </a:xfrm>
          <a:prstGeom prst="rect">
            <a:avLst/>
          </a:prstGeom>
        </p:spPr>
      </p:pic>
      <p:pic>
        <p:nvPicPr>
          <p:cNvPr id="217" name="図 2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87534" y="2382413"/>
            <a:ext cx="2200847" cy="3596952"/>
          </a:xfrm>
          <a:prstGeom prst="rect">
            <a:avLst/>
          </a:prstGeom>
        </p:spPr>
      </p:pic>
      <p:pic>
        <p:nvPicPr>
          <p:cNvPr id="218" name="図 2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83786" y="2654469"/>
            <a:ext cx="2200847" cy="3322608"/>
          </a:xfrm>
          <a:prstGeom prst="rect">
            <a:avLst/>
          </a:prstGeom>
        </p:spPr>
      </p:pic>
      <p:pic>
        <p:nvPicPr>
          <p:cNvPr id="219" name="図 2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80038" y="2453284"/>
            <a:ext cx="2200847" cy="3523793"/>
          </a:xfrm>
          <a:prstGeom prst="rect">
            <a:avLst/>
          </a:prstGeom>
        </p:spPr>
      </p:pic>
      <p:pic>
        <p:nvPicPr>
          <p:cNvPr id="220" name="図 2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87534" y="2337450"/>
            <a:ext cx="2200847" cy="3639627"/>
          </a:xfrm>
          <a:prstGeom prst="rect">
            <a:avLst/>
          </a:prstGeom>
        </p:spPr>
      </p:pic>
      <p:pic>
        <p:nvPicPr>
          <p:cNvPr id="221" name="図 22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72542" y="2358787"/>
            <a:ext cx="2200847" cy="3596952"/>
          </a:xfrm>
          <a:prstGeom prst="rect">
            <a:avLst/>
          </a:prstGeom>
        </p:spPr>
      </p:pic>
      <p:pic>
        <p:nvPicPr>
          <p:cNvPr id="222" name="図 22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087534" y="2418228"/>
            <a:ext cx="2200847" cy="3548180"/>
          </a:xfrm>
          <a:prstGeom prst="rect">
            <a:avLst/>
          </a:prstGeom>
        </p:spPr>
      </p:pic>
      <p:pic>
        <p:nvPicPr>
          <p:cNvPr id="223" name="図 22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102526" y="2584359"/>
            <a:ext cx="2200847" cy="3371380"/>
          </a:xfrm>
          <a:prstGeom prst="rect">
            <a:avLst/>
          </a:prstGeom>
        </p:spPr>
      </p:pic>
      <p:pic>
        <p:nvPicPr>
          <p:cNvPr id="224" name="図 22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02526" y="2584359"/>
            <a:ext cx="2200847" cy="3371380"/>
          </a:xfrm>
          <a:prstGeom prst="rect">
            <a:avLst/>
          </a:prstGeom>
        </p:spPr>
      </p:pic>
      <p:pic>
        <p:nvPicPr>
          <p:cNvPr id="225" name="図 22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102526" y="2558450"/>
            <a:ext cx="2200847" cy="3426249"/>
          </a:xfrm>
          <a:prstGeom prst="rect">
            <a:avLst/>
          </a:prstGeom>
        </p:spPr>
      </p:pic>
      <p:pic>
        <p:nvPicPr>
          <p:cNvPr id="226" name="図 22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2525" y="2418228"/>
            <a:ext cx="2200847" cy="3566469"/>
          </a:xfrm>
          <a:prstGeom prst="rect">
            <a:avLst/>
          </a:prstGeom>
        </p:spPr>
      </p:pic>
      <p:pic>
        <p:nvPicPr>
          <p:cNvPr id="227" name="図 2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95029" y="2374791"/>
            <a:ext cx="2200847" cy="3596952"/>
          </a:xfrm>
          <a:prstGeom prst="rect">
            <a:avLst/>
          </a:prstGeom>
        </p:spPr>
      </p:pic>
      <p:pic>
        <p:nvPicPr>
          <p:cNvPr id="228" name="図 22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91281" y="2646847"/>
            <a:ext cx="2200847" cy="3322608"/>
          </a:xfrm>
          <a:prstGeom prst="rect">
            <a:avLst/>
          </a:prstGeom>
        </p:spPr>
      </p:pic>
      <p:pic>
        <p:nvPicPr>
          <p:cNvPr id="229" name="図 22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87533" y="2445662"/>
            <a:ext cx="2200847" cy="3523793"/>
          </a:xfrm>
          <a:prstGeom prst="rect">
            <a:avLst/>
          </a:prstGeom>
        </p:spPr>
      </p:pic>
      <p:pic>
        <p:nvPicPr>
          <p:cNvPr id="230" name="図 22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95029" y="2329828"/>
            <a:ext cx="2200847" cy="3639627"/>
          </a:xfrm>
          <a:prstGeom prst="rect">
            <a:avLst/>
          </a:prstGeom>
        </p:spPr>
      </p:pic>
      <p:pic>
        <p:nvPicPr>
          <p:cNvPr id="231" name="図 23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80037" y="2351165"/>
            <a:ext cx="2200847" cy="3596952"/>
          </a:xfrm>
          <a:prstGeom prst="rect">
            <a:avLst/>
          </a:prstGeom>
        </p:spPr>
      </p:pic>
      <p:pic>
        <p:nvPicPr>
          <p:cNvPr id="232" name="図 23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095029" y="2410606"/>
            <a:ext cx="2200847" cy="3548180"/>
          </a:xfrm>
          <a:prstGeom prst="rect">
            <a:avLst/>
          </a:prstGeom>
        </p:spPr>
      </p:pic>
      <p:pic>
        <p:nvPicPr>
          <p:cNvPr id="233" name="図 23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110021" y="2576737"/>
            <a:ext cx="2200847" cy="3371380"/>
          </a:xfrm>
          <a:prstGeom prst="rect">
            <a:avLst/>
          </a:prstGeom>
        </p:spPr>
      </p:pic>
      <p:pic>
        <p:nvPicPr>
          <p:cNvPr id="234" name="図 23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10021" y="2576737"/>
            <a:ext cx="2200847" cy="3371380"/>
          </a:xfrm>
          <a:prstGeom prst="rect">
            <a:avLst/>
          </a:prstGeom>
        </p:spPr>
      </p:pic>
      <p:pic>
        <p:nvPicPr>
          <p:cNvPr id="235" name="図 23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110021" y="2550828"/>
            <a:ext cx="2200847" cy="3426249"/>
          </a:xfrm>
          <a:prstGeom prst="rect">
            <a:avLst/>
          </a:prstGeom>
        </p:spPr>
      </p:pic>
      <p:pic>
        <p:nvPicPr>
          <p:cNvPr id="236" name="図 23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10020" y="2410606"/>
            <a:ext cx="2200847" cy="3566469"/>
          </a:xfrm>
          <a:prstGeom prst="rect">
            <a:avLst/>
          </a:prstGeom>
        </p:spPr>
      </p:pic>
      <p:pic>
        <p:nvPicPr>
          <p:cNvPr id="237" name="図 23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530891" y="2867957"/>
            <a:ext cx="2200847" cy="3596952"/>
          </a:xfrm>
          <a:prstGeom prst="rect">
            <a:avLst/>
          </a:prstGeom>
        </p:spPr>
      </p:pic>
      <p:pic>
        <p:nvPicPr>
          <p:cNvPr id="238" name="図 23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30890" y="2867957"/>
            <a:ext cx="2200847" cy="3596952"/>
          </a:xfrm>
          <a:prstGeom prst="rect">
            <a:avLst/>
          </a:prstGeom>
        </p:spPr>
      </p:pic>
      <p:pic>
        <p:nvPicPr>
          <p:cNvPr id="239" name="図 23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530889" y="3044757"/>
            <a:ext cx="2200847" cy="3420152"/>
          </a:xfrm>
          <a:prstGeom prst="rect">
            <a:avLst/>
          </a:prstGeom>
        </p:spPr>
      </p:pic>
      <p:pic>
        <p:nvPicPr>
          <p:cNvPr id="240" name="図 23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530888" y="2935019"/>
            <a:ext cx="2200847" cy="3529890"/>
          </a:xfrm>
          <a:prstGeom prst="rect">
            <a:avLst/>
          </a:prstGeom>
        </p:spPr>
      </p:pic>
      <p:pic>
        <p:nvPicPr>
          <p:cNvPr id="241" name="図 240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530888" y="2867957"/>
            <a:ext cx="2200847" cy="3596952"/>
          </a:xfrm>
          <a:prstGeom prst="rect">
            <a:avLst/>
          </a:prstGeom>
        </p:spPr>
      </p:pic>
      <p:pic>
        <p:nvPicPr>
          <p:cNvPr id="242" name="図 24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30887" y="2867957"/>
            <a:ext cx="2200847" cy="3596952"/>
          </a:xfrm>
          <a:prstGeom prst="rect">
            <a:avLst/>
          </a:prstGeom>
        </p:spPr>
      </p:pic>
      <p:pic>
        <p:nvPicPr>
          <p:cNvPr id="243" name="図 242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530886" y="3044757"/>
            <a:ext cx="2200847" cy="3420152"/>
          </a:xfrm>
          <a:prstGeom prst="rect">
            <a:avLst/>
          </a:prstGeom>
        </p:spPr>
      </p:pic>
      <p:pic>
        <p:nvPicPr>
          <p:cNvPr id="244" name="図 243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530885" y="2935019"/>
            <a:ext cx="2200847" cy="3529890"/>
          </a:xfrm>
          <a:prstGeom prst="rect">
            <a:avLst/>
          </a:prstGeom>
        </p:spPr>
      </p:pic>
      <p:pic>
        <p:nvPicPr>
          <p:cNvPr id="245" name="図 24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530891" y="2867957"/>
            <a:ext cx="2200847" cy="3596952"/>
          </a:xfrm>
          <a:prstGeom prst="rect">
            <a:avLst/>
          </a:prstGeom>
        </p:spPr>
      </p:pic>
      <p:pic>
        <p:nvPicPr>
          <p:cNvPr id="246" name="図 24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30890" y="2867957"/>
            <a:ext cx="2200847" cy="3596952"/>
          </a:xfrm>
          <a:prstGeom prst="rect">
            <a:avLst/>
          </a:prstGeom>
        </p:spPr>
      </p:pic>
      <p:pic>
        <p:nvPicPr>
          <p:cNvPr id="247" name="図 24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530889" y="3044757"/>
            <a:ext cx="2200847" cy="3420152"/>
          </a:xfrm>
          <a:prstGeom prst="rect">
            <a:avLst/>
          </a:prstGeom>
        </p:spPr>
      </p:pic>
      <p:pic>
        <p:nvPicPr>
          <p:cNvPr id="248" name="図 24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530888" y="2935019"/>
            <a:ext cx="2200847" cy="3529890"/>
          </a:xfrm>
          <a:prstGeom prst="rect">
            <a:avLst/>
          </a:prstGeom>
        </p:spPr>
      </p:pic>
      <p:pic>
        <p:nvPicPr>
          <p:cNvPr id="249" name="図 248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530888" y="2867957"/>
            <a:ext cx="2200847" cy="3596952"/>
          </a:xfrm>
          <a:prstGeom prst="rect">
            <a:avLst/>
          </a:prstGeom>
        </p:spPr>
      </p:pic>
      <p:pic>
        <p:nvPicPr>
          <p:cNvPr id="250" name="図 24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30887" y="2867957"/>
            <a:ext cx="2200847" cy="3596952"/>
          </a:xfrm>
          <a:prstGeom prst="rect">
            <a:avLst/>
          </a:prstGeom>
        </p:spPr>
      </p:pic>
      <p:pic>
        <p:nvPicPr>
          <p:cNvPr id="251" name="図 250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530886" y="3044757"/>
            <a:ext cx="2200847" cy="3420152"/>
          </a:xfrm>
          <a:prstGeom prst="rect">
            <a:avLst/>
          </a:prstGeom>
        </p:spPr>
      </p:pic>
      <p:pic>
        <p:nvPicPr>
          <p:cNvPr id="252" name="図 251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530885" y="2935019"/>
            <a:ext cx="2200847" cy="3529890"/>
          </a:xfrm>
          <a:prstGeom prst="rect">
            <a:avLst/>
          </a:prstGeom>
        </p:spPr>
      </p:pic>
      <p:pic>
        <p:nvPicPr>
          <p:cNvPr id="253" name="図 25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530891" y="2867957"/>
            <a:ext cx="2200847" cy="3596952"/>
          </a:xfrm>
          <a:prstGeom prst="rect">
            <a:avLst/>
          </a:prstGeom>
        </p:spPr>
      </p:pic>
      <p:pic>
        <p:nvPicPr>
          <p:cNvPr id="254" name="図 253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30890" y="2867957"/>
            <a:ext cx="2200847" cy="3596952"/>
          </a:xfrm>
          <a:prstGeom prst="rect">
            <a:avLst/>
          </a:prstGeom>
        </p:spPr>
      </p:pic>
      <p:pic>
        <p:nvPicPr>
          <p:cNvPr id="255" name="図 254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530889" y="3044757"/>
            <a:ext cx="2200847" cy="3420152"/>
          </a:xfrm>
          <a:prstGeom prst="rect">
            <a:avLst/>
          </a:prstGeom>
        </p:spPr>
      </p:pic>
      <p:pic>
        <p:nvPicPr>
          <p:cNvPr id="256" name="図 25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530888" y="2935019"/>
            <a:ext cx="2200847" cy="3529890"/>
          </a:xfrm>
          <a:prstGeom prst="rect">
            <a:avLst/>
          </a:prstGeom>
        </p:spPr>
      </p:pic>
      <p:pic>
        <p:nvPicPr>
          <p:cNvPr id="257" name="図 25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530888" y="2867957"/>
            <a:ext cx="2200847" cy="3596952"/>
          </a:xfrm>
          <a:prstGeom prst="rect">
            <a:avLst/>
          </a:prstGeom>
        </p:spPr>
      </p:pic>
      <p:pic>
        <p:nvPicPr>
          <p:cNvPr id="258" name="図 25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30887" y="2867957"/>
            <a:ext cx="2200847" cy="3596952"/>
          </a:xfrm>
          <a:prstGeom prst="rect">
            <a:avLst/>
          </a:prstGeom>
        </p:spPr>
      </p:pic>
      <p:pic>
        <p:nvPicPr>
          <p:cNvPr id="259" name="図 25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530886" y="3044757"/>
            <a:ext cx="2200847" cy="3420152"/>
          </a:xfrm>
          <a:prstGeom prst="rect">
            <a:avLst/>
          </a:prstGeom>
        </p:spPr>
      </p:pic>
      <p:pic>
        <p:nvPicPr>
          <p:cNvPr id="260" name="図 25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530885" y="2935019"/>
            <a:ext cx="2200847" cy="3529890"/>
          </a:xfrm>
          <a:prstGeom prst="rect">
            <a:avLst/>
          </a:prstGeom>
        </p:spPr>
      </p:pic>
      <p:sp>
        <p:nvSpPr>
          <p:cNvPr id="99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技　能（技能の学習）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05526" y="-1359568"/>
            <a:ext cx="6984272" cy="9865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このスライドいるだろうか？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動画もあるし、棒人間だと３Ｄでなく伝わりにくい印象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7040915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7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5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5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8"/>
                                            </p:cond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5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0"/>
                                            </p:cond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5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5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5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5"/>
                                            </p:cond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8"/>
                                            </p:cond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1"/>
                                            </p:cond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5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4"/>
                                            </p:cond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5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7"/>
                                            </p:cond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5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0"/>
                                            </p:cond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3"/>
                                            </p:cond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6"/>
                                            </p:cond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9"/>
                                            </p:cond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5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6"/>
                                            </p:cond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625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0"/>
                                            </p:cond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6500"/>
                            </p:stCondLst>
                            <p:childTnLst>
                              <p:par>
                                <p:cTn id="2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5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4"/>
                                            </p:cond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6750"/>
                            </p:stCondLst>
                            <p:childTnLst>
                              <p:par>
                                <p:cTn id="2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8"/>
                                            </p:cond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7000"/>
                            </p:stCondLst>
                            <p:childTnLst>
                              <p:par>
                                <p:cTn id="2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2"/>
                                            </p:cond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7250"/>
                            </p:stCondLst>
                            <p:childTnLst>
                              <p:par>
                                <p:cTn id="2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6"/>
                                            </p:cond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5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0"/>
                                            </p:cond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7750"/>
                            </p:stCondLst>
                            <p:childTnLst>
                              <p:par>
                                <p:cTn id="2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4"/>
                                            </p:cond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5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8"/>
                                            </p:cond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8250"/>
                            </p:stCondLst>
                            <p:childTnLst>
                              <p:par>
                                <p:cTn id="2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5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2"/>
                                            </p:cond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9000"/>
                            </p:stCondLst>
                            <p:childTnLst>
                              <p:par>
                                <p:cTn id="2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5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3"/>
                                            </p:cond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29250"/>
                            </p:stCondLst>
                            <p:childTnLst>
                              <p:par>
                                <p:cTn id="2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7"/>
                                            </p:cond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1"/>
                                            </p:cond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975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5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5"/>
                                            </p:cond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5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9"/>
                                            </p:cond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0250"/>
                            </p:stCondLst>
                            <p:childTnLst>
                              <p:par>
                                <p:cTn id="2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5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3"/>
                                            </p:cond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30500"/>
                            </p:stCondLst>
                            <p:childTnLst>
                              <p:par>
                                <p:cTn id="2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5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7"/>
                                            </p:cond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30750"/>
                            </p:stCondLst>
                            <p:childTnLst>
                              <p:par>
                                <p:cTn id="2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1"/>
                                            </p:cond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5"/>
                                            </p:cond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31250"/>
                            </p:stCondLst>
                            <p:childTnLst>
                              <p:par>
                                <p:cTn id="2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9"/>
                                            </p:cond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5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3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31750"/>
                            </p:stCondLst>
                            <p:childTnLst>
                              <p:par>
                                <p:cTn id="2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5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7"/>
                                            </p:cond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5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1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2250"/>
                            </p:stCondLst>
                            <p:childTnLst>
                              <p:par>
                                <p:cTn id="2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5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5"/>
                                            </p:cond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2500"/>
                            </p:stCondLst>
                            <p:childTnLst>
                              <p:par>
                                <p:cTn id="2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2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9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32750"/>
                            </p:stCondLst>
                            <p:childTnLst>
                              <p:par>
                                <p:cTn id="3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3"/>
                                            </p:cond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3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2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7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33250"/>
                            </p:stCondLst>
                            <p:childTnLst>
                              <p:par>
                                <p:cTn id="3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25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1"/>
                                            </p:cond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3500"/>
                            </p:stCondLst>
                            <p:childTnLst>
                              <p:par>
                                <p:cTn id="3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5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5"/>
                                            </p:cond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33750"/>
                            </p:stCondLst>
                            <p:childTnLst>
                              <p:par>
                                <p:cTn id="3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25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9"/>
                                            </p:cond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25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3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34250"/>
                            </p:stCondLst>
                            <p:childTnLst>
                              <p:par>
                                <p:cTn id="3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7"/>
                                            </p:cond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34500"/>
                            </p:stCondLst>
                            <p:childTnLst>
                              <p:par>
                                <p:cTn id="3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1"/>
                                            </p:cond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34750"/>
                            </p:stCondLst>
                            <p:childTnLst>
                              <p:par>
                                <p:cTn id="3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2" grpId="0"/>
      <p:bldP spid="92" grpId="1"/>
      <p:bldP spid="93" grpId="0"/>
      <p:bldP spid="93" grpId="1"/>
      <p:bldP spid="14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7855</TotalTime>
  <Words>986</Words>
  <Application>Microsoft Office PowerPoint</Application>
  <PresentationFormat>画面に合わせる (4:3)</PresentationFormat>
  <Paragraphs>199</Paragraphs>
  <Slides>19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7" baseType="lpstr"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564</cp:revision>
  <cp:lastPrinted>2020-11-12T01:12:26Z</cp:lastPrinted>
  <dcterms:created xsi:type="dcterms:W3CDTF">2019-05-07T09:33:23Z</dcterms:created>
  <dcterms:modified xsi:type="dcterms:W3CDTF">2020-12-16T05:04:55Z</dcterms:modified>
</cp:coreProperties>
</file>