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handoutMasterIdLst>
    <p:handoutMasterId r:id="rId22"/>
  </p:handoutMasterIdLst>
  <p:sldIdLst>
    <p:sldId id="495" r:id="rId2"/>
    <p:sldId id="296" r:id="rId3"/>
    <p:sldId id="497" r:id="rId4"/>
    <p:sldId id="303" r:id="rId5"/>
    <p:sldId id="498" r:id="rId6"/>
    <p:sldId id="499" r:id="rId7"/>
    <p:sldId id="434" r:id="rId8"/>
    <p:sldId id="496" r:id="rId9"/>
    <p:sldId id="467" r:id="rId10"/>
    <p:sldId id="341" r:id="rId11"/>
    <p:sldId id="454" r:id="rId12"/>
    <p:sldId id="455" r:id="rId13"/>
    <p:sldId id="456" r:id="rId14"/>
    <p:sldId id="383" r:id="rId15"/>
    <p:sldId id="385" r:id="rId16"/>
    <p:sldId id="386" r:id="rId17"/>
    <p:sldId id="387" r:id="rId18"/>
    <p:sldId id="403" r:id="rId19"/>
    <p:sldId id="465" r:id="rId20"/>
  </p:sldIdLst>
  <p:sldSz cx="9144000" cy="6858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C8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683" autoAdjust="0"/>
    <p:restoredTop sz="94333" autoAdjust="0"/>
  </p:normalViewPr>
  <p:slideViewPr>
    <p:cSldViewPr snapToGrid="0">
      <p:cViewPr varScale="1">
        <p:scale>
          <a:sx n="73" d="100"/>
          <a:sy n="73" d="100"/>
        </p:scale>
        <p:origin x="124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5026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5349" y="1"/>
            <a:ext cx="295026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84F729-A148-4AB5-ACB8-5E627993F191}" type="datetimeFigureOut">
              <a:rPr kumimoji="1" lang="ja-JP" altLang="en-US" smtClean="0"/>
              <a:t>2020/12/16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40864"/>
            <a:ext cx="295026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5349" y="9440864"/>
            <a:ext cx="295026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EA4E1E-8944-4449-8AB2-93EA24678A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95907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1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BD121F-19E0-4D63-8EE5-CB4DDC548DEF}" type="datetimeFigureOut">
              <a:rPr kumimoji="1" lang="ja-JP" altLang="en-US" smtClean="0"/>
              <a:t>2020/12/16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3013"/>
            <a:ext cx="447357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1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9BA96C-3BB3-4ED6-B43F-46F5610ABE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55247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3013"/>
            <a:ext cx="4471987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5EB111-BAE8-403F-83DB-A29578AF6571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9230300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9BA96C-3BB3-4ED6-B43F-46F5610ABEE3}" type="slidenum">
              <a:rPr kumimoji="1" lang="ja-JP" altLang="en-US" smtClean="0"/>
              <a:t>12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40780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3013"/>
            <a:ext cx="4473575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5EB111-BAE8-403F-83DB-A29578AF6571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143313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3013"/>
            <a:ext cx="4473575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5EB111-BAE8-403F-83DB-A29578AF6571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81853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3013"/>
            <a:ext cx="4473575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5EB111-BAE8-403F-83DB-A29578AF6571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620290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3013"/>
            <a:ext cx="4473575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5EB111-BAE8-403F-83DB-A29578AF6571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243041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3013"/>
            <a:ext cx="4473575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5EB111-BAE8-403F-83DB-A29578AF6571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263943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3013"/>
            <a:ext cx="4473575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5EB111-BAE8-403F-83DB-A29578AF6571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9278582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3013"/>
            <a:ext cx="4473575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5EB111-BAE8-403F-83DB-A29578AF6571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7245742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3013"/>
            <a:ext cx="4473575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5EB111-BAE8-403F-83DB-A29578AF6571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5843793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3013"/>
            <a:ext cx="4473575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5EB111-BAE8-403F-83DB-A29578AF6571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19757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159B4-FE3D-46E7-BA8A-5E955373D974}" type="datetime1">
              <a:rPr kumimoji="1" lang="ja-JP" altLang="en-US" smtClean="0"/>
              <a:t>2020/12/16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1488231"/>
      </p:ext>
    </p:extLst>
  </p:cSld>
  <p:clrMapOvr>
    <a:masterClrMapping/>
  </p:clrMapOvr>
  <p:transition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77234-8D0C-4BDF-A135-B3E5D946F9C8}" type="datetime1">
              <a:rPr kumimoji="1" lang="ja-JP" altLang="en-US" smtClean="0"/>
              <a:t>2020/12/16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8253915"/>
      </p:ext>
    </p:extLst>
  </p:cSld>
  <p:clrMapOvr>
    <a:masterClrMapping/>
  </p:clrMapOvr>
  <p:transition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A4E73-DD5A-4EF3-BD9D-431A0BCFC66E}" type="datetime1">
              <a:rPr kumimoji="1" lang="ja-JP" altLang="en-US" smtClean="0"/>
              <a:t>2020/12/16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4914795"/>
      </p:ext>
    </p:extLst>
  </p:cSld>
  <p:clrMapOvr>
    <a:masterClrMapping/>
  </p:clrMapOvr>
  <p:transition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CFB7A-FB65-40F0-AF6E-6D01B90AB162}" type="datetime1">
              <a:rPr kumimoji="1" lang="ja-JP" altLang="en-US" smtClean="0"/>
              <a:t>2020/12/16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5911800"/>
      </p:ext>
    </p:extLst>
  </p:cSld>
  <p:clrMapOvr>
    <a:masterClrMapping/>
  </p:clrMapOvr>
  <p:transition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35D51-73D9-47FA-AC2A-3143C4968F6F}" type="datetime1">
              <a:rPr kumimoji="1" lang="ja-JP" altLang="en-US" smtClean="0"/>
              <a:t>2020/12/16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6331883"/>
      </p:ext>
    </p:extLst>
  </p:cSld>
  <p:clrMapOvr>
    <a:masterClrMapping/>
  </p:clrMapOvr>
  <p:transition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32B49-21B3-461C-BC2A-20D6B0FDA386}" type="datetime1">
              <a:rPr kumimoji="1" lang="ja-JP" altLang="en-US" smtClean="0"/>
              <a:t>2020/12/16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1603191"/>
      </p:ext>
    </p:extLst>
  </p:cSld>
  <p:clrMapOvr>
    <a:masterClrMapping/>
  </p:clrMapOvr>
  <p:transition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29B35-1D90-44B7-8C20-EA9BAAE43785}" type="datetime1">
              <a:rPr kumimoji="1" lang="ja-JP" altLang="en-US" smtClean="0"/>
              <a:t>2020/12/16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9336609"/>
      </p:ext>
    </p:extLst>
  </p:cSld>
  <p:clrMapOvr>
    <a:masterClrMapping/>
  </p:clrMapOvr>
  <p:transition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63E42-AAA8-4095-B1B1-74331AD8F7A7}" type="datetime1">
              <a:rPr kumimoji="1" lang="ja-JP" altLang="en-US" smtClean="0"/>
              <a:t>2020/12/16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8831127"/>
      </p:ext>
    </p:extLst>
  </p:cSld>
  <p:clrMapOvr>
    <a:masterClrMapping/>
  </p:clrMapOvr>
  <p:transition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714C4-2AB1-4B42-BE2C-5E524FEAD5D2}" type="datetime1">
              <a:rPr kumimoji="1" lang="ja-JP" altLang="en-US" smtClean="0"/>
              <a:t>2020/12/16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4275624"/>
      </p:ext>
    </p:extLst>
  </p:cSld>
  <p:clrMapOvr>
    <a:masterClrMapping/>
  </p:clrMapOvr>
  <p:transition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60068-C949-4E9C-9CDA-9A2AD3A349D3}" type="datetime1">
              <a:rPr kumimoji="1" lang="ja-JP" altLang="en-US" smtClean="0"/>
              <a:t>2020/12/16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3470472"/>
      </p:ext>
    </p:extLst>
  </p:cSld>
  <p:clrMapOvr>
    <a:masterClrMapping/>
  </p:clrMapOvr>
  <p:transition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6600B-6BE8-4EAE-AF8E-A90EE6295AB5}" type="datetime1">
              <a:rPr kumimoji="1" lang="ja-JP" altLang="en-US" smtClean="0"/>
              <a:t>2020/12/16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7634801"/>
      </p:ext>
    </p:extLst>
  </p:cSld>
  <p:clrMapOvr>
    <a:masterClrMapping/>
  </p:clrMapOvr>
  <p:transition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872F2B-1FE5-482C-B762-C8819CDC24AD}" type="datetime1">
              <a:rPr kumimoji="1" lang="ja-JP" altLang="en-US" smtClean="0"/>
              <a:t>2020/12/16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555A0A-D93E-4972-9BDE-BD19E4BDC6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5863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push dir="u"/>
  </p:transition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13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5" Type="http://schemas.openxmlformats.org/officeDocument/2006/relationships/slide" Target="slide12.xml"/><Relationship Id="rId4" Type="http://schemas.openxmlformats.org/officeDocument/2006/relationships/slide" Target="slide1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slide" Target="slide10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slide" Target="slide9.xml"/><Relationship Id="rId3" Type="http://schemas.openxmlformats.org/officeDocument/2006/relationships/hyperlink" Target="https://youtu.be/lgJ5Z0wdK_Y" TargetMode="External"/><Relationship Id="rId7" Type="http://schemas.openxmlformats.org/officeDocument/2006/relationships/image" Target="../media/image6.gi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gif"/><Relationship Id="rId5" Type="http://schemas.openxmlformats.org/officeDocument/2006/relationships/image" Target="../media/image4.gif"/><Relationship Id="rId10" Type="http://schemas.openxmlformats.org/officeDocument/2006/relationships/image" Target="../media/image7.png"/><Relationship Id="rId4" Type="http://schemas.openxmlformats.org/officeDocument/2006/relationships/image" Target="../media/image3.gif"/><Relationship Id="rId9" Type="http://schemas.openxmlformats.org/officeDocument/2006/relationships/slide" Target="slide10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image" Target="../media/image17.png"/><Relationship Id="rId18" Type="http://schemas.openxmlformats.org/officeDocument/2006/relationships/image" Target="../media/image22.png"/><Relationship Id="rId26" Type="http://schemas.openxmlformats.org/officeDocument/2006/relationships/image" Target="../media/image30.png"/><Relationship Id="rId3" Type="http://schemas.openxmlformats.org/officeDocument/2006/relationships/slide" Target="slide8.xml"/><Relationship Id="rId21" Type="http://schemas.openxmlformats.org/officeDocument/2006/relationships/image" Target="../media/image25.png"/><Relationship Id="rId7" Type="http://schemas.openxmlformats.org/officeDocument/2006/relationships/image" Target="../media/image11.png"/><Relationship Id="rId12" Type="http://schemas.openxmlformats.org/officeDocument/2006/relationships/image" Target="../media/image16.png"/><Relationship Id="rId17" Type="http://schemas.openxmlformats.org/officeDocument/2006/relationships/image" Target="../media/image21.png"/><Relationship Id="rId25" Type="http://schemas.openxmlformats.org/officeDocument/2006/relationships/image" Target="../media/image29.png"/><Relationship Id="rId2" Type="http://schemas.openxmlformats.org/officeDocument/2006/relationships/notesSlide" Target="../notesSlides/notesSlide8.xml"/><Relationship Id="rId16" Type="http://schemas.openxmlformats.org/officeDocument/2006/relationships/image" Target="../media/image20.png"/><Relationship Id="rId20" Type="http://schemas.openxmlformats.org/officeDocument/2006/relationships/image" Target="../media/image2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11" Type="http://schemas.openxmlformats.org/officeDocument/2006/relationships/image" Target="../media/image15.png"/><Relationship Id="rId24" Type="http://schemas.openxmlformats.org/officeDocument/2006/relationships/image" Target="../media/image28.png"/><Relationship Id="rId5" Type="http://schemas.openxmlformats.org/officeDocument/2006/relationships/image" Target="../media/image9.png"/><Relationship Id="rId15" Type="http://schemas.openxmlformats.org/officeDocument/2006/relationships/image" Target="../media/image19.png"/><Relationship Id="rId23" Type="http://schemas.openxmlformats.org/officeDocument/2006/relationships/image" Target="../media/image27.png"/><Relationship Id="rId10" Type="http://schemas.openxmlformats.org/officeDocument/2006/relationships/image" Target="../media/image14.png"/><Relationship Id="rId19" Type="http://schemas.openxmlformats.org/officeDocument/2006/relationships/image" Target="../media/image23.png"/><Relationship Id="rId4" Type="http://schemas.openxmlformats.org/officeDocument/2006/relationships/image" Target="../media/image8.png"/><Relationship Id="rId9" Type="http://schemas.openxmlformats.org/officeDocument/2006/relationships/image" Target="../media/image13.png"/><Relationship Id="rId14" Type="http://schemas.openxmlformats.org/officeDocument/2006/relationships/image" Target="../media/image18.png"/><Relationship Id="rId22" Type="http://schemas.openxmlformats.org/officeDocument/2006/relationships/image" Target="../media/image26.png"/><Relationship Id="rId27" Type="http://schemas.openxmlformats.org/officeDocument/2006/relationships/image" Target="../media/image3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806755" y="2661436"/>
            <a:ext cx="7708595" cy="1921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7155" tIns="43575" rIns="17155" bIns="43575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ct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4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ＭＳ Ｐゴシック" charset="-128"/>
              <a:cs typeface="+mn-cs"/>
            </a:endParaRPr>
          </a:p>
        </p:txBody>
      </p:sp>
      <p:sp>
        <p:nvSpPr>
          <p:cNvPr id="7" name="Text Box 4">
            <a:extLst>
              <a:ext uri="{FF2B5EF4-FFF2-40B4-BE49-F238E27FC236}">
                <a16:creationId xmlns:a16="http://schemas.microsoft.com/office/drawing/2014/main" id="{0D4FB1FE-BA11-411C-B16B-F5AF0E2C2A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4472" y="652273"/>
            <a:ext cx="7708595" cy="3844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7155" tIns="43575" rIns="17155" bIns="43575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  <a:ea typeface="ＭＳ Ｐゴシック" charset="-128"/>
              <a:cs typeface="+mn-cs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277708" y="835140"/>
            <a:ext cx="8595359" cy="1491814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36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高等</a:t>
            </a:r>
            <a:r>
              <a:rPr kumimoji="1" lang="ja-JP" altLang="en-US" sz="36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学校 保健体育（科目体育）</a:t>
            </a:r>
            <a:endParaRPr kumimoji="1" lang="en-US" altLang="ja-JP" sz="3600" dirty="0" smtClean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pPr algn="ctr"/>
            <a:r>
              <a:rPr kumimoji="1" lang="en-US" altLang="ja-JP" sz="36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〔</a:t>
            </a:r>
            <a:r>
              <a:rPr kumimoji="1" lang="ja-JP" altLang="en-US" sz="36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入学年次</a:t>
            </a:r>
            <a:r>
              <a:rPr kumimoji="1" lang="en-US" altLang="ja-JP" sz="36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〕</a:t>
            </a:r>
            <a:endParaRPr kumimoji="1" lang="ja-JP" altLang="en-US" sz="3600" dirty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0" y="2178646"/>
            <a:ext cx="9052560" cy="2101414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48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球技：ゴール型</a:t>
            </a:r>
            <a:endParaRPr kumimoji="1" lang="en-US" altLang="ja-JP" sz="4800" dirty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  <a:p>
            <a:pPr algn="ctr"/>
            <a:r>
              <a:rPr kumimoji="1" lang="ja-JP" altLang="en-US" sz="66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「バスケットボール」</a:t>
            </a:r>
            <a:endParaRPr kumimoji="1" lang="en-US" altLang="ja-JP" sz="6600" dirty="0" smtClean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1</a:t>
            </a:fld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396697" y="4249280"/>
            <a:ext cx="8389740" cy="1315608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48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【</a:t>
            </a:r>
            <a:r>
              <a:rPr kumimoji="1" lang="ja-JP" altLang="en-US" sz="48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知識及び技能編</a:t>
            </a:r>
            <a:r>
              <a:rPr kumimoji="1" lang="en-US" altLang="ja-JP" sz="4800" dirty="0" smtClean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】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39134" y="5361956"/>
            <a:ext cx="91048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/>
              <a:t>※</a:t>
            </a:r>
            <a:r>
              <a:rPr kumimoji="1" lang="ja-JP" altLang="en-US" sz="1400" dirty="0"/>
              <a:t>使用して</a:t>
            </a:r>
            <a:r>
              <a:rPr kumimoji="1" lang="ja-JP" altLang="en-US" sz="1400" dirty="0" smtClean="0"/>
              <a:t>いる写真</a:t>
            </a:r>
            <a:r>
              <a:rPr kumimoji="1" lang="ja-JP" altLang="en-US" sz="1400" dirty="0"/>
              <a:t>や</a:t>
            </a:r>
            <a:r>
              <a:rPr kumimoji="1" lang="ja-JP" altLang="en-US" sz="1400" dirty="0" smtClean="0"/>
              <a:t>動画</a:t>
            </a:r>
            <a:r>
              <a:rPr kumimoji="1" lang="ja-JP" altLang="en-US" sz="1400" dirty="0"/>
              <a:t>については</a:t>
            </a:r>
            <a:r>
              <a:rPr kumimoji="1" lang="ja-JP" altLang="en-US" sz="1400" dirty="0" smtClean="0"/>
              <a:t>，千葉</a:t>
            </a:r>
            <a:r>
              <a:rPr kumimoji="1" lang="ja-JP" altLang="en-US" sz="1400" dirty="0"/>
              <a:t>県立千葉北高等学校から</a:t>
            </a:r>
            <a:r>
              <a:rPr kumimoji="1" lang="ja-JP" altLang="en-US" sz="1400" dirty="0" smtClean="0"/>
              <a:t>，個人</a:t>
            </a:r>
            <a:r>
              <a:rPr kumimoji="1" lang="ja-JP" altLang="en-US" sz="1400" dirty="0"/>
              <a:t>情報使用承諾を</a:t>
            </a:r>
            <a:r>
              <a:rPr kumimoji="1" lang="ja-JP" altLang="en-US" sz="1400" dirty="0" smtClean="0"/>
              <a:t>頂戴して</a:t>
            </a:r>
            <a:r>
              <a:rPr kumimoji="1" lang="ja-JP" altLang="en-US" sz="1400" dirty="0"/>
              <a:t>おります</a:t>
            </a:r>
            <a:r>
              <a:rPr kumimoji="1" lang="ja-JP" altLang="en-US" sz="1400" dirty="0" smtClean="0"/>
              <a:t>。</a:t>
            </a:r>
            <a:endParaRPr kumimoji="1" lang="en-US" altLang="ja-JP" sz="1400" dirty="0" smtClean="0"/>
          </a:p>
          <a:p>
            <a:r>
              <a:rPr kumimoji="1" lang="ja-JP" altLang="en-US" sz="1400" dirty="0"/>
              <a:t>　</a:t>
            </a:r>
            <a:r>
              <a:rPr kumimoji="1" lang="ja-JP" altLang="en-US" sz="1400" dirty="0" smtClean="0"/>
              <a:t>協議会</a:t>
            </a:r>
            <a:r>
              <a:rPr kumimoji="1" lang="ja-JP" altLang="en-US" sz="1400" dirty="0"/>
              <a:t>及び学校教育以外での無断使用は，</a:t>
            </a:r>
            <a:r>
              <a:rPr kumimoji="1" lang="ja-JP" altLang="en-US" sz="1400" dirty="0" smtClean="0"/>
              <a:t>著作権法上</a:t>
            </a:r>
            <a:r>
              <a:rPr kumimoji="1" lang="ja-JP" altLang="en-US" sz="1400" dirty="0"/>
              <a:t>での例外を除き禁止されています。</a:t>
            </a:r>
          </a:p>
        </p:txBody>
      </p:sp>
      <p:sp>
        <p:nvSpPr>
          <p:cNvPr id="12" name="Rectangle 2"/>
          <p:cNvSpPr>
            <a:spLocks noChangeArrowheads="1"/>
          </p:cNvSpPr>
          <p:nvPr/>
        </p:nvSpPr>
        <p:spPr bwMode="auto">
          <a:xfrm>
            <a:off x="-17304" y="3"/>
            <a:ext cx="9161304" cy="720433"/>
          </a:xfrm>
          <a:prstGeom prst="rect">
            <a:avLst/>
          </a:prstGeom>
          <a:solidFill>
            <a:srgbClr val="FF9900"/>
          </a:solidFill>
          <a:ln>
            <a:noFill/>
          </a:ln>
          <a:effectLst/>
        </p:spPr>
        <p:txBody>
          <a:bodyPr wrap="none" lIns="65219" tIns="32609" rIns="65219" bIns="32609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lvl="0" algn="ctr"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endParaRPr kumimoji="1" lang="en-US" altLang="ja-JP" sz="2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5496910" y="6022428"/>
            <a:ext cx="3018440" cy="51648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学習時間の目安：約</a:t>
            </a:r>
            <a:r>
              <a:rPr kumimoji="1" lang="en-US" altLang="ja-JP" dirty="0" smtClean="0"/>
              <a:t>30</a:t>
            </a:r>
            <a:r>
              <a:rPr kumimoji="1" lang="ja-JP" altLang="en-US" dirty="0" smtClean="0"/>
              <a:t>分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48945174"/>
      </p:ext>
    </p:extLst>
  </p:cSld>
  <p:clrMapOvr>
    <a:masterClrMapping/>
  </p:clrMapOvr>
  <p:transition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</p:spPr>
        <p:txBody>
          <a:bodyPr/>
          <a:lstStyle/>
          <a:p>
            <a:fld id="{13555A0A-D93E-4972-9BDE-BD19E4BDC622}" type="slidenum">
              <a:rPr kumimoji="1" lang="ja-JP" altLang="en-US" smtClean="0"/>
              <a:t>10</a:t>
            </a:fld>
            <a:endParaRPr kumimoji="1" lang="ja-JP" altLang="en-US"/>
          </a:p>
        </p:txBody>
      </p:sp>
      <p:sp>
        <p:nvSpPr>
          <p:cNvPr id="9" name="Text Box 4">
            <a:extLst>
              <a:ext uri="{FF2B5EF4-FFF2-40B4-BE49-F238E27FC236}">
                <a16:creationId xmlns:a16="http://schemas.microsoft.com/office/drawing/2014/main" id="{0D4FB1FE-BA11-411C-B16B-F5AF0E2C2A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991545"/>
            <a:ext cx="9144000" cy="457333"/>
          </a:xfrm>
          <a:prstGeom prst="rect">
            <a:avLst/>
          </a:prstGeom>
          <a:gradFill>
            <a:gsLst>
              <a:gs pos="0">
                <a:srgbClr val="00B0F0">
                  <a:tint val="66000"/>
                  <a:satMod val="160000"/>
                </a:srgbClr>
              </a:gs>
              <a:gs pos="24000">
                <a:srgbClr val="C8E9FF"/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13500000" scaled="1"/>
          </a:gra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17155" tIns="43575" rIns="17155" bIns="43575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lvl="0" algn="ctr"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ja-JP" altLang="en-US" sz="2400" b="1" kern="0" dirty="0">
                <a:solidFill>
                  <a:prstClr val="black"/>
                </a:solidFill>
                <a:latin typeface="游ゴシック" panose="020B0400000000000000" pitchFamily="50" charset="-128"/>
              </a:rPr>
              <a:t>部分練習に</a:t>
            </a:r>
            <a:r>
              <a:rPr lang="ja-JP" altLang="en-US" sz="2400" b="1" kern="0" dirty="0" smtClean="0">
                <a:solidFill>
                  <a:prstClr val="black"/>
                </a:solidFill>
                <a:latin typeface="游ゴシック" panose="020B0400000000000000" pitchFamily="50" charset="-128"/>
              </a:rPr>
              <a:t>よる</a:t>
            </a:r>
            <a:r>
              <a:rPr lang="ja-JP" altLang="en-US" sz="2400" b="1" kern="0" dirty="0">
                <a:solidFill>
                  <a:prstClr val="black"/>
                </a:solidFill>
                <a:latin typeface="游ゴシック" panose="020B0400000000000000" pitchFamily="50" charset="-128"/>
              </a:rPr>
              <a:t>技能</a:t>
            </a:r>
            <a:r>
              <a:rPr lang="ja-JP" altLang="en-US" sz="2400" b="1" kern="0" dirty="0" smtClean="0">
                <a:solidFill>
                  <a:prstClr val="black"/>
                </a:solidFill>
                <a:latin typeface="游ゴシック" panose="020B0400000000000000" pitchFamily="50" charset="-128"/>
              </a:rPr>
              <a:t>向上</a:t>
            </a:r>
            <a:r>
              <a:rPr lang="ja-JP" altLang="en-US" sz="2400" b="1" kern="0" dirty="0" smtClean="0">
                <a:solidFill>
                  <a:prstClr val="black"/>
                </a:solidFill>
                <a:latin typeface="游ゴシック" panose="020B0400000000000000" pitchFamily="50" charset="-128"/>
              </a:rPr>
              <a:t>（動きを見て技能の予習をしよう</a:t>
            </a:r>
            <a:r>
              <a:rPr lang="en-US" altLang="ja-JP" sz="2400" b="1" kern="0" dirty="0" smtClean="0">
                <a:solidFill>
                  <a:prstClr val="black"/>
                </a:solidFill>
                <a:latin typeface="游ゴシック" panose="020B0400000000000000" pitchFamily="50" charset="-128"/>
              </a:rPr>
              <a:t>)</a:t>
            </a:r>
            <a:endParaRPr kumimoji="1" lang="en-US" altLang="ja-JP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-17304" y="2312496"/>
            <a:ext cx="912669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b="1" dirty="0">
                <a:latin typeface="+mn-ea"/>
              </a:rPr>
              <a:t>　・</a:t>
            </a:r>
            <a:r>
              <a:rPr kumimoji="1" lang="en-US" altLang="ja-JP" sz="3600" b="1" dirty="0">
                <a:latin typeface="+mn-ea"/>
              </a:rPr>
              <a:t>20</a:t>
            </a:r>
            <a:r>
              <a:rPr kumimoji="1" lang="ja-JP" altLang="en-US" sz="3600" b="1" dirty="0">
                <a:latin typeface="+mn-ea"/>
              </a:rPr>
              <a:t>秒連続</a:t>
            </a:r>
            <a:r>
              <a:rPr kumimoji="1" lang="ja-JP" altLang="en-US" sz="3600" b="1" dirty="0" smtClean="0">
                <a:latin typeface="+mn-ea"/>
              </a:rPr>
              <a:t>ジャンプシュート</a:t>
            </a:r>
            <a:endParaRPr kumimoji="1" lang="en-US" altLang="ja-JP" sz="3600" b="1" dirty="0" smtClean="0">
              <a:latin typeface="+mn-ea"/>
            </a:endParaRPr>
          </a:p>
          <a:p>
            <a:endParaRPr kumimoji="1" lang="en-US" altLang="ja-JP" sz="3600" b="1" dirty="0">
              <a:latin typeface="+mn-ea"/>
            </a:endParaRPr>
          </a:p>
          <a:p>
            <a:endParaRPr kumimoji="1" lang="en-US" altLang="ja-JP" b="1" dirty="0">
              <a:latin typeface="+mn-ea"/>
            </a:endParaRPr>
          </a:p>
          <a:p>
            <a:r>
              <a:rPr kumimoji="1" lang="ja-JP" altLang="en-US" sz="3600" b="1" dirty="0">
                <a:latin typeface="+mn-ea"/>
              </a:rPr>
              <a:t>　・</a:t>
            </a:r>
            <a:r>
              <a:rPr kumimoji="1" lang="ja-JP" altLang="en-US" sz="3600" b="1" dirty="0" smtClean="0">
                <a:latin typeface="+mn-ea"/>
              </a:rPr>
              <a:t>ツーメンパス</a:t>
            </a:r>
            <a:endParaRPr kumimoji="1" lang="en-US" altLang="ja-JP" sz="3600" b="1" dirty="0" smtClean="0">
              <a:latin typeface="+mn-ea"/>
            </a:endParaRPr>
          </a:p>
          <a:p>
            <a:endParaRPr kumimoji="1" lang="en-US" altLang="ja-JP" sz="3600" b="1" dirty="0">
              <a:latin typeface="+mn-ea"/>
            </a:endParaRPr>
          </a:p>
          <a:p>
            <a:endParaRPr kumimoji="1" lang="en-US" altLang="ja-JP" b="1" dirty="0">
              <a:latin typeface="+mn-ea"/>
            </a:endParaRPr>
          </a:p>
          <a:p>
            <a:r>
              <a:rPr kumimoji="1" lang="ja-JP" altLang="en-US" sz="3600" b="1" dirty="0">
                <a:latin typeface="+mn-ea"/>
              </a:rPr>
              <a:t>　・スリーメンパス</a:t>
            </a:r>
            <a:endParaRPr kumimoji="1" lang="en-US" altLang="ja-JP" sz="3600" b="1" dirty="0">
              <a:latin typeface="+mn-ea"/>
            </a:endParaRPr>
          </a:p>
        </p:txBody>
      </p:sp>
      <p:sp>
        <p:nvSpPr>
          <p:cNvPr id="15" name="動作設定ボタン: ユーザー設定 14">
            <a:hlinkClick r:id="rId3" action="ppaction://hlinksldjump" highlightClick="1"/>
          </p:cNvPr>
          <p:cNvSpPr/>
          <p:nvPr/>
        </p:nvSpPr>
        <p:spPr>
          <a:xfrm>
            <a:off x="7127966" y="6151005"/>
            <a:ext cx="979714" cy="673373"/>
          </a:xfrm>
          <a:prstGeom prst="actionButtonBlank">
            <a:avLst/>
          </a:prstGeom>
          <a:solidFill>
            <a:srgbClr val="00B05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次へ</a:t>
            </a:r>
            <a:endParaRPr kumimoji="1" lang="ja-JP" altLang="en-US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動作設定ボタン: ユーザー設定 15">
            <a:hlinkClick r:id="rId4" action="ppaction://hlinksldjump" highlightClick="1"/>
          </p:cNvPr>
          <p:cNvSpPr/>
          <p:nvPr/>
        </p:nvSpPr>
        <p:spPr>
          <a:xfrm>
            <a:off x="6744760" y="2330620"/>
            <a:ext cx="979714" cy="673373"/>
          </a:xfrm>
          <a:prstGeom prst="actionButtonBlank">
            <a:avLst/>
          </a:prstGeom>
          <a:solidFill>
            <a:srgbClr val="FF0000">
              <a:alpha val="72000"/>
            </a:srgb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絵</a:t>
            </a:r>
            <a:endParaRPr kumimoji="1" lang="ja-JP" altLang="en-US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動作設定ボタン: ユーザー設定 16">
            <a:hlinkClick r:id="rId5" action="ppaction://hlinksldjump" highlightClick="1"/>
          </p:cNvPr>
          <p:cNvSpPr/>
          <p:nvPr/>
        </p:nvSpPr>
        <p:spPr>
          <a:xfrm>
            <a:off x="3894852" y="3683969"/>
            <a:ext cx="979714" cy="673373"/>
          </a:xfrm>
          <a:prstGeom prst="actionButtonBlank">
            <a:avLst/>
          </a:prstGeom>
          <a:solidFill>
            <a:srgbClr val="FF0000">
              <a:alpha val="72000"/>
            </a:srgb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絵</a:t>
            </a:r>
            <a:endParaRPr kumimoji="1" lang="ja-JP" altLang="en-US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" name="動作設定ボタン: ユーザー設定 19">
            <a:hlinkClick r:id="rId3" action="ppaction://hlinksldjump" highlightClick="1"/>
          </p:cNvPr>
          <p:cNvSpPr/>
          <p:nvPr/>
        </p:nvSpPr>
        <p:spPr>
          <a:xfrm>
            <a:off x="4384709" y="5032524"/>
            <a:ext cx="979714" cy="673373"/>
          </a:xfrm>
          <a:prstGeom prst="actionButtonBlank">
            <a:avLst/>
          </a:prstGeom>
          <a:solidFill>
            <a:srgbClr val="FF0000">
              <a:alpha val="72000"/>
            </a:srgb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絵</a:t>
            </a:r>
            <a:endParaRPr kumimoji="1" lang="ja-JP" altLang="en-US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" name="Rectangle 2"/>
          <p:cNvSpPr>
            <a:spLocks noChangeArrowheads="1"/>
          </p:cNvSpPr>
          <p:nvPr/>
        </p:nvSpPr>
        <p:spPr bwMode="auto">
          <a:xfrm>
            <a:off x="-17304" y="2"/>
            <a:ext cx="9161304" cy="757379"/>
          </a:xfrm>
          <a:prstGeom prst="rect">
            <a:avLst/>
          </a:prstGeom>
          <a:solidFill>
            <a:srgbClr val="FF9900"/>
          </a:solidFill>
          <a:ln>
            <a:noFill/>
          </a:ln>
          <a:effectLst/>
        </p:spPr>
        <p:txBody>
          <a:bodyPr wrap="none" lIns="65219" tIns="32609" rIns="65219" bIns="32609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ct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40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技　能（技能の予習）</a:t>
            </a:r>
            <a:endParaRPr kumimoji="1" lang="en-US" altLang="ja-JP" sz="24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57167160"/>
      </p:ext>
    </p:extLst>
  </p:cSld>
  <p:clrMapOvr>
    <a:masterClrMapping/>
  </p:clrMapOvr>
  <p:transition>
    <p:push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 noChangeAspect="1"/>
          </p:cNvPicPr>
          <p:nvPr/>
        </p:nvPicPr>
        <p:blipFill rotWithShape="1">
          <a:blip r:embed="rId2"/>
          <a:srcRect l="-501" t="2648" r="501" b="50000"/>
          <a:stretch/>
        </p:blipFill>
        <p:spPr>
          <a:xfrm>
            <a:off x="0" y="1179285"/>
            <a:ext cx="8867965" cy="4767222"/>
          </a:xfrm>
          <a:prstGeom prst="rect">
            <a:avLst/>
          </a:prstGeom>
        </p:spPr>
      </p:pic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11</a:t>
            </a:fld>
            <a:endParaRPr kumimoji="1" lang="ja-JP" altLang="en-US"/>
          </a:p>
        </p:txBody>
      </p:sp>
      <p:sp>
        <p:nvSpPr>
          <p:cNvPr id="29" name="楕円 28"/>
          <p:cNvSpPr/>
          <p:nvPr/>
        </p:nvSpPr>
        <p:spPr>
          <a:xfrm>
            <a:off x="5379720" y="2179320"/>
            <a:ext cx="504000" cy="50292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楕円 30"/>
          <p:cNvSpPr/>
          <p:nvPr/>
        </p:nvSpPr>
        <p:spPr>
          <a:xfrm>
            <a:off x="5091720" y="2142780"/>
            <a:ext cx="288000" cy="2880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1307226" y="6076678"/>
            <a:ext cx="6512244" cy="769441"/>
          </a:xfrm>
          <a:prstGeom prst="rect">
            <a:avLst/>
          </a:prstGeom>
          <a:noFill/>
        </p:spPr>
        <p:txBody>
          <a:bodyPr vert="horz" wrap="square" rtlCol="0" anchor="ctr" anchorCtr="1">
            <a:spAutoFit/>
          </a:bodyPr>
          <a:lstStyle/>
          <a:p>
            <a:r>
              <a:rPr kumimoji="1" lang="en-US" altLang="ja-JP" sz="4400" b="1" dirty="0">
                <a:solidFill>
                  <a:schemeClr val="bg1"/>
                </a:solidFill>
              </a:rPr>
              <a:t>20</a:t>
            </a:r>
            <a:r>
              <a:rPr kumimoji="1" lang="ja-JP" altLang="en-US" sz="4400" b="1" dirty="0">
                <a:solidFill>
                  <a:schemeClr val="bg1"/>
                </a:solidFill>
              </a:rPr>
              <a:t>秒連続シュート</a:t>
            </a:r>
          </a:p>
        </p:txBody>
      </p:sp>
      <p:sp>
        <p:nvSpPr>
          <p:cNvPr id="7" name="Text Box 4">
            <a:extLst>
              <a:ext uri="{FF2B5EF4-FFF2-40B4-BE49-F238E27FC236}">
                <a16:creationId xmlns:a16="http://schemas.microsoft.com/office/drawing/2014/main" id="{0D4FB1FE-BA11-411C-B16B-F5AF0E2C2A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60402" y="3546644"/>
            <a:ext cx="3947160" cy="641999"/>
          </a:xfrm>
          <a:prstGeom prst="rect">
            <a:avLst/>
          </a:prstGeom>
          <a:gradFill>
            <a:gsLst>
              <a:gs pos="0">
                <a:srgbClr val="00B0F0">
                  <a:tint val="66000"/>
                  <a:satMod val="160000"/>
                </a:srgbClr>
              </a:gs>
              <a:gs pos="24000">
                <a:srgbClr val="C8E9FF"/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13500000" scaled="1"/>
          </a:gra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17155" tIns="43575" rIns="17155" bIns="43575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lvl="0"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ja-JP" altLang="en-US" sz="3600" b="1" kern="0" dirty="0">
                <a:solidFill>
                  <a:prstClr val="black"/>
                </a:solidFill>
                <a:latin typeface="游ゴシック" panose="020B0400000000000000" pitchFamily="50" charset="-128"/>
              </a:rPr>
              <a:t>　２０秒間繰り返す</a:t>
            </a:r>
            <a:endParaRPr kumimoji="1" lang="en-US" altLang="ja-JP" sz="36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</a:endParaRPr>
          </a:p>
        </p:txBody>
      </p:sp>
      <p:sp>
        <p:nvSpPr>
          <p:cNvPr id="8" name="動作設定ボタン: 進む/次へ 7">
            <a:hlinkClick r:id="rId3" action="ppaction://hlinksldjump" highlightClick="1"/>
          </p:cNvPr>
          <p:cNvSpPr/>
          <p:nvPr/>
        </p:nvSpPr>
        <p:spPr>
          <a:xfrm>
            <a:off x="0" y="6121857"/>
            <a:ext cx="1266985" cy="679085"/>
          </a:xfrm>
          <a:prstGeom prst="actionButtonForwardNext">
            <a:avLst/>
          </a:prstGeom>
          <a:solidFill>
            <a:srgbClr val="00B0F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戻る</a:t>
            </a:r>
            <a:endParaRPr kumimoji="1" lang="ja-JP" altLang="en-US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7732916" y="785853"/>
            <a:ext cx="677108" cy="607214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3200" b="1" dirty="0" smtClean="0">
                <a:solidFill>
                  <a:schemeClr val="bg1"/>
                </a:solidFill>
              </a:rPr>
              <a:t>やり方を覚えて授業に生かそう</a:t>
            </a:r>
            <a:endParaRPr kumimoji="1" lang="ja-JP" altLang="en-US" sz="3200" b="1" dirty="0">
              <a:solidFill>
                <a:schemeClr val="bg1"/>
              </a:solidFill>
            </a:endParaRPr>
          </a:p>
        </p:txBody>
      </p:sp>
      <p:sp>
        <p:nvSpPr>
          <p:cNvPr id="11" name="Rectangle 2"/>
          <p:cNvSpPr>
            <a:spLocks noChangeArrowheads="1"/>
          </p:cNvSpPr>
          <p:nvPr/>
        </p:nvSpPr>
        <p:spPr bwMode="auto">
          <a:xfrm>
            <a:off x="-17304" y="2"/>
            <a:ext cx="9161304" cy="757379"/>
          </a:xfrm>
          <a:prstGeom prst="rect">
            <a:avLst/>
          </a:prstGeom>
          <a:solidFill>
            <a:srgbClr val="FF9900"/>
          </a:solidFill>
          <a:ln>
            <a:noFill/>
          </a:ln>
          <a:effectLst/>
        </p:spPr>
        <p:txBody>
          <a:bodyPr wrap="none" lIns="65219" tIns="32609" rIns="65219" bIns="32609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ct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40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技　能（技能の予習）</a:t>
            </a:r>
            <a:endParaRPr kumimoji="1" lang="en-US" altLang="ja-JP" sz="24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23185301"/>
      </p:ext>
    </p:extLst>
  </p:cSld>
  <p:clrMapOvr>
    <a:masterClrMapping/>
  </p:clrMapOvr>
  <p:transition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4.07407E-6 L 0.00434 -0.07407 C 0.00521 -0.09074 0.00174 -0.10231 -0.00573 -0.10856 C -0.01372 -0.11504 -0.02309 -0.11458 -0.03403 -0.10578 L -0.08212 -0.06875 " pathEditMode="relative" rAng="1920000" ptsTypes="AAAAA">
                                      <p:cBhvr>
                                        <p:cTn id="6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361" y="-7153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grpId="1" nodeType="withEffect">
                                  <p:stCondLst>
                                    <p:cond delay="750"/>
                                  </p:stCondLst>
                                  <p:childTnLst>
                                    <p:animMotion origin="layout" path="M -0.08212 -0.06875 L -0.14097 0.01783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04" y="4491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37" presetClass="path" presetSubtype="0" accel="50000" decel="5000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0.00174 -0.01111 L -0.06372 0.03495 C -0.07656 0.04514 -0.09636 0.05185 -0.11719 0.0537 C -0.14115 0.05602 -0.16042 0.05301 -0.17413 0.04514 L -0.24011 0.01111 " pathEditMode="relative" rAng="21360000" ptsTypes="AAAAA">
                                      <p:cBhvr>
                                        <p:cTn id="10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788" y="379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750"/>
                            </p:stCondLst>
                            <p:childTnLst>
                              <p:par>
                                <p:cTn id="12" presetID="44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4098 0.01783 L -0.14862 -0.06273 C -0.15052 -0.08102 -0.14705 -0.09328 -0.14046 -0.09838 C -0.13316 -0.1037 -0.12379 -0.10046 -0.11355 -0.08865 L -0.0658 -0.03773 " pathEditMode="relative" rAng="19860000" ptsTypes="AAAAA">
                                      <p:cBhvr>
                                        <p:cTn id="13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10" y="-7199"/>
                                    </p:animMotion>
                                  </p:childTnLst>
                                </p:cTn>
                              </p:par>
                              <p:par>
                                <p:cTn id="14" presetID="42" presetClass="path" presetSubtype="0" accel="50000" decel="50000" fill="hold" grpId="3" nodeType="withEffect">
                                  <p:stCondLst>
                                    <p:cond delay="750"/>
                                  </p:stCondLst>
                                  <p:childTnLst>
                                    <p:animMotion origin="layout" path="M -0.0658 -0.03773 L -1.38889E-6 1.85185E-6 " pathEditMode="relative" rAng="0" ptsTypes="AA">
                                      <p:cBhvr>
                                        <p:cTn id="15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247" y="1991"/>
                                    </p:animMotion>
                                  </p:childTnLst>
                                </p:cTn>
                              </p:par>
                              <p:par>
                                <p:cTn id="16" presetID="37" presetClass="path" presetSubtype="0" accel="50000" decel="5000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0.24011 0.01111 L -0.17899 0.0581 C -0.16615 0.06875 -0.14705 0.07454 -0.12691 0.07454 C -0.10417 0.07454 -0.08594 0.06875 -0.07309 0.0581 L -0.01181 0.01111 " pathEditMode="relative" rAng="0" ptsTypes="AAAAA">
                                      <p:cBhvr>
                                        <p:cTn id="1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406" y="317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500"/>
                            </p:stCondLst>
                            <p:childTnLst>
                              <p:par>
                                <p:cTn id="19" presetID="44" presetClass="path" presetSubtype="0" accel="50000" decel="5000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4.07407E-6 L -0.00642 -0.06806 C -0.00764 -0.08264 -0.01319 -0.09422 -0.02153 -0.1 C -0.03107 -0.10625 -0.04097 -0.10487 -0.05052 -0.09676 L -0.09479 -0.06158 " pathEditMode="relative" rAng="1560000" ptsTypes="AAAAA">
                                      <p:cBhvr>
                                        <p:cTn id="20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472" y="-655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6500"/>
                            </p:stCondLst>
                            <p:childTnLst>
                              <p:par>
                                <p:cTn id="2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29" grpId="1" animBg="1"/>
      <p:bldP spid="31" grpId="0" animBg="1"/>
      <p:bldP spid="31" grpId="1" animBg="1"/>
      <p:bldP spid="31" grpId="2" animBg="1"/>
      <p:bldP spid="31" grpId="3" animBg="1"/>
      <p:bldP spid="31" grpId="4" animBg="1"/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02315" y="0"/>
            <a:ext cx="6084335" cy="6907367"/>
          </a:xfrm>
          <a:prstGeom prst="rect">
            <a:avLst/>
          </a:prstGeom>
        </p:spPr>
      </p:pic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12</a:t>
            </a:fld>
            <a:endParaRPr kumimoji="1" lang="ja-JP" altLang="en-US"/>
          </a:p>
        </p:txBody>
      </p:sp>
      <p:sp>
        <p:nvSpPr>
          <p:cNvPr id="7" name="楕円 6"/>
          <p:cNvSpPr/>
          <p:nvPr/>
        </p:nvSpPr>
        <p:spPr>
          <a:xfrm>
            <a:off x="2987040" y="441960"/>
            <a:ext cx="504000" cy="50292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3200" dirty="0"/>
              <a:t>A</a:t>
            </a:r>
            <a:endParaRPr kumimoji="1" lang="ja-JP" altLang="en-US" dirty="0"/>
          </a:p>
        </p:txBody>
      </p:sp>
      <p:sp>
        <p:nvSpPr>
          <p:cNvPr id="29" name="楕円 28"/>
          <p:cNvSpPr/>
          <p:nvPr/>
        </p:nvSpPr>
        <p:spPr>
          <a:xfrm>
            <a:off x="3347040" y="800880"/>
            <a:ext cx="288000" cy="2880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楕円 30"/>
          <p:cNvSpPr/>
          <p:nvPr/>
        </p:nvSpPr>
        <p:spPr>
          <a:xfrm>
            <a:off x="5669280" y="441960"/>
            <a:ext cx="504000" cy="50292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3200" dirty="0"/>
              <a:t>B</a:t>
            </a:r>
            <a:endParaRPr kumimoji="1" lang="ja-JP" altLang="en-US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98346" y="800880"/>
            <a:ext cx="861774" cy="454836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4400" b="1" dirty="0">
                <a:solidFill>
                  <a:schemeClr val="bg1"/>
                </a:solidFill>
              </a:rPr>
              <a:t>ツーメンパス</a:t>
            </a:r>
          </a:p>
        </p:txBody>
      </p:sp>
      <p:sp>
        <p:nvSpPr>
          <p:cNvPr id="9" name="動作設定ボタン: 進む/次へ 8">
            <a:hlinkClick r:id="rId4" action="ppaction://hlinksldjump" highlightClick="1"/>
          </p:cNvPr>
          <p:cNvSpPr/>
          <p:nvPr/>
        </p:nvSpPr>
        <p:spPr>
          <a:xfrm>
            <a:off x="0" y="6121857"/>
            <a:ext cx="1266985" cy="679085"/>
          </a:xfrm>
          <a:prstGeom prst="actionButtonForwardNext">
            <a:avLst/>
          </a:prstGeom>
          <a:solidFill>
            <a:srgbClr val="00B0F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戻る</a:t>
            </a:r>
            <a:endParaRPr kumimoji="1" lang="ja-JP" altLang="en-US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8004136" y="557896"/>
            <a:ext cx="677108" cy="6163579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3200" b="1" dirty="0" smtClean="0">
                <a:solidFill>
                  <a:schemeClr val="bg1"/>
                </a:solidFill>
              </a:rPr>
              <a:t>やり方を覚えて授業に生かそう</a:t>
            </a:r>
            <a:endParaRPr kumimoji="1" lang="ja-JP" altLang="en-US" sz="3200" b="1" dirty="0">
              <a:solidFill>
                <a:schemeClr val="bg1"/>
              </a:solidFill>
            </a:endParaRPr>
          </a:p>
        </p:txBody>
      </p:sp>
      <p:sp>
        <p:nvSpPr>
          <p:cNvPr id="12" name="Rectangle 2"/>
          <p:cNvSpPr>
            <a:spLocks noChangeArrowheads="1"/>
          </p:cNvSpPr>
          <p:nvPr/>
        </p:nvSpPr>
        <p:spPr bwMode="auto">
          <a:xfrm>
            <a:off x="-17304" y="2"/>
            <a:ext cx="9161304" cy="757379"/>
          </a:xfrm>
          <a:prstGeom prst="rect">
            <a:avLst/>
          </a:prstGeom>
          <a:solidFill>
            <a:srgbClr val="FF9900"/>
          </a:solidFill>
          <a:ln>
            <a:noFill/>
          </a:ln>
          <a:effectLst/>
        </p:spPr>
        <p:txBody>
          <a:bodyPr wrap="none" lIns="65219" tIns="32609" rIns="65219" bIns="32609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ct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40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技　能（技能の予習）</a:t>
            </a:r>
            <a:endParaRPr kumimoji="1" lang="en-US" altLang="ja-JP" sz="24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31533254"/>
      </p:ext>
    </p:extLst>
  </p:cSld>
  <p:clrMapOvr>
    <a:masterClrMapping/>
  </p:clrMapOvr>
  <p:transition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4.07407E-6 L 0.00243 0.17245 " pathEditMode="relative" rAng="0" ptsTypes="AA">
                                      <p:cBhvr>
                                        <p:cTn id="6" dur="75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2" y="8611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9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1.48148E-6 L 0.2382 0.14144 " pathEditMode="relative" rAng="0" ptsTypes="AA">
                                      <p:cBhvr>
                                        <p:cTn id="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910" y="706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4.07407E-6 L -0.00382 0.25463 " pathEditMode="relative" rAng="0" ptsTypes="AA">
                                      <p:cBhvr>
                                        <p:cTn id="1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1" y="12731"/>
                                    </p:animMotion>
                                  </p:childTnLst>
                                </p:cTn>
                              </p:par>
                              <p:par>
                                <p:cTn id="12" presetID="49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382 0.14144 L -8.33333E-7 0.21551 " pathEditMode="relative" rAng="0" ptsTypes="AA">
                                      <p:cBhvr>
                                        <p:cTn id="13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910" y="370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43 0.17245 L -0.0026 0.37685 " pathEditMode="relative" rAng="0" ptsTypes="AA">
                                      <p:cBhvr>
                                        <p:cTn id="16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0" y="10208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49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0.21551 L 0.2382 0.34236 " pathEditMode="relative" rAng="0" ptsTypes="AA">
                                      <p:cBhvr>
                                        <p:cTn id="1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910" y="634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82 0.25463 L -0.0092 0.47916 " pathEditMode="relative" rAng="0" ptsTypes="AA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78" y="11227"/>
                                    </p:animMotion>
                                  </p:childTnLst>
                                </p:cTn>
                              </p:par>
                              <p:par>
                                <p:cTn id="22" presetID="49" presetClass="path" presetSubtype="0" accel="50000" decel="5000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382 0.34236 L -0.0158 0.44445 " pathEditMode="relative" rAng="0" ptsTypes="AA">
                                      <p:cBhvr>
                                        <p:cTn id="23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708" y="50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42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6 0.37685 L -0.00764 0.60787 " pathEditMode="relative" rAng="0" ptsTypes="AA">
                                      <p:cBhvr>
                                        <p:cTn id="26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0" y="11551"/>
                                    </p:animMotion>
                                  </p:childTnLst>
                                </p:cTn>
                              </p:par>
                              <p:par>
                                <p:cTn id="27" presetID="49" presetClass="path" presetSubtype="0" accel="50000" decel="5000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58 0.44445 L 0.2382 0.55996 " pathEditMode="relative" rAng="0" ptsTypes="AA">
                                      <p:cBhvr>
                                        <p:cTn id="2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691" y="576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0"/>
                            </p:stCondLst>
                            <p:childTnLst>
                              <p:par>
                                <p:cTn id="30" presetID="41" presetClass="path" presetSubtype="0" accel="50000" decel="5000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382 0.55996 C 0.23299 0.55625 0.21806 0.55301 0.21267 0.55301 C 0.17969 0.55301 0.14618 0.60996 0.14618 0.66713 C 0.14618 0.6382 0.12882 0.60996 0.1132 0.60996 C 0.09583 0.60996 0.07986 0.63843 0.07986 0.66713 C 0.07986 0.65278 0.07153 0.6382 0.06285 0.6382 C 0.05469 0.6382 0.04549 0.65232 0.04549 0.66713 C 0.04549 0.65949 0.04201 0.65278 0.03767 0.65278 C 0.03299 0.65278 0.02899 0.65996 0.02899 0.66713 C 0.02899 0.66296 0.02656 0.65949 0.02448 0.65949 C 0.02361 0.65949 0.01997 0.6632 0.01997 0.66713 C 0.01997 0.66505 0.01927 0.66296 0.01823 0.66296 C 0.01823 0.6625 0.01632 0.66482 0.01632 0.66713 C 0.01632 0.66597 0.01632 0.66505 0.01458 0.66505 C 0.01458 0.66551 0.01406 0.66597 0.01406 0.66713 C 0.01406 0.66644 0.01406 0.66597 0.01406 0.66551 C 0.01267 0.66551 0.01267 0.66597 0.01267 0.66644 C 0.01163 0.66644 0.01163 0.66597 0.01163 0.66551 C 0.01146 0.66551 0.01146 0.66597 0.01146 0.66644 " pathEditMode="relative" rAng="0" ptsTypes="AAAAAAAAAAAAAAAAAAA">
                                      <p:cBhvr>
                                        <p:cTn id="31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337" y="5000"/>
                                    </p:animMotion>
                                  </p:childTnLst>
                                </p:cTn>
                              </p:par>
                              <p:par>
                                <p:cTn id="32" presetID="42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92 0.47917 L -0.00382 0.71689 " pathEditMode="relative" rAng="0" ptsTypes="AA">
                                      <p:cBhvr>
                                        <p:cTn id="3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47" y="1222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6000"/>
                            </p:stCondLst>
                            <p:childTnLst>
                              <p:par>
                                <p:cTn id="35" presetID="58" presetClass="path" presetSubtype="0" accel="50000" decel="50000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129 0.66667 L 0.0783 0.64445 C 0.09392 0.63796 0.10712 0.64121 0.11458 0.65232 C 0.12257 0.66435 0.12274 0.68195 0.11736 0.70093 L 0.09445 0.78982 " pathEditMode="relative" rAng="19080000" ptsTypes="AAAAA">
                                      <p:cBhvr>
                                        <p:cTn id="36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274" y="2407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42" presetClass="path" presetSubtype="0" accel="50000" decel="5000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764 0.60787 L -0.09583 0.79676 " pathEditMode="relative" rAng="0" ptsTypes="AA">
                                      <p:cBhvr>
                                        <p:cTn id="38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757" y="865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7000"/>
                            </p:stCondLst>
                            <p:childTnLst>
                              <p:par>
                                <p:cTn id="40" presetID="37" presetClass="path" presetSubtype="0" accel="50000" decel="5000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9583 0.79676 L -0.16389 0.8368 C -0.17813 0.84583 -0.19948 0.85069 -0.22153 0.85069 C -0.24688 0.85069 -0.26719 0.84583 -0.28142 0.8368 L -0.34931 0.79676 " pathEditMode="relative" rAng="0" ptsTypes="AAAAA">
                                      <p:cBhvr>
                                        <p:cTn id="41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674" y="2685"/>
                                    </p:animMotion>
                                  </p:childTnLst>
                                </p:cTn>
                              </p:par>
                              <p:par>
                                <p:cTn id="42" presetID="37" presetClass="path" presetSubtype="0" accel="50000" decel="5000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9462 0.78958 L 0.05434 0.82963 C 0.04601 0.83866 0.03351 0.84352 0.02031 0.84352 C 0.00538 0.84352 -0.0066 0.83866 -0.01493 0.82963 L -0.05503 0.78958 " pathEditMode="relative" rAng="0" ptsTypes="AAAAA">
                                      <p:cBhvr>
                                        <p:cTn id="43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483" y="26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8000"/>
                            </p:stCondLst>
                            <p:childTnLst>
                              <p:par>
                                <p:cTn id="45" presetID="37" presetClass="path" presetSubtype="0" accel="50000" decel="5000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82 0.7169 L 0.075 0.79121 C 0.09166 0.80787 0.11632 0.81713 0.14218 0.81713 C 0.1717 0.81713 0.19514 0.80787 0.2118 0.79121 L 0.2908 0.7169 " pathEditMode="relative" rAng="0" ptsTypes="AAAAA">
                                      <p:cBhvr>
                                        <p:cTn id="4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722" y="5000"/>
                                    </p:animMotion>
                                  </p:childTnLst>
                                </p:cTn>
                              </p:par>
                              <p:par>
                                <p:cTn id="47" presetID="63" presetClass="path" presetSubtype="0" accel="50000" decel="50000" fill="hold" grpId="8" nodeType="withEffect">
                                  <p:stCondLst>
                                    <p:cond delay="250"/>
                                  </p:stCondLst>
                                  <p:childTnLst>
                                    <p:animMotion origin="layout" path="M -0.05503 0.78958 L 0.25399 0.65787 " pathEditMode="relative" rAng="0" ptsTypes="AA">
                                      <p:cBhvr>
                                        <p:cTn id="4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451" y="-659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9250"/>
                            </p:stCondLst>
                            <p:childTnLst>
                              <p:par>
                                <p:cTn id="50" presetID="64" presetClass="path" presetSubtype="0" accel="50000" decel="50000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34931 0.79676 L -0.32083 0.57916 " pathEditMode="relative" rAng="0" ptsTypes="AA">
                                      <p:cBhvr>
                                        <p:cTn id="51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24" y="-10880"/>
                                    </p:animMotion>
                                  </p:childTnLst>
                                </p:cTn>
                              </p:par>
                              <p:par>
                                <p:cTn id="52" presetID="35" presetClass="path" presetSubtype="0" accel="50000" decel="5000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5399 0.65787 L -0.0158 0.55996 " pathEditMode="relative" rAng="0" ptsTypes="AA">
                                      <p:cBhvr>
                                        <p:cTn id="53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490" y="-490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250"/>
                            </p:stCondLst>
                            <p:childTnLst>
                              <p:par>
                                <p:cTn id="55" presetID="64" presetClass="path" presetSubtype="0" accel="50000" decel="5000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908 0.71689 L 0.29409 0.46342 " pathEditMode="relative" rAng="0" ptsTypes="AA">
                                      <p:cBhvr>
                                        <p:cTn id="5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6" y="-12685"/>
                                    </p:animMotion>
                                  </p:childTnLst>
                                </p:cTn>
                              </p:par>
                              <p:par>
                                <p:cTn id="57" presetID="63" presetClass="path" presetSubtype="0" accel="50000" decel="50000" fill="hold" grpId="1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58 0.55996 L 0.22847 0.43773 " pathEditMode="relative" rAng="0" ptsTypes="AA">
                                      <p:cBhvr>
                                        <p:cTn id="5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205" y="-6111"/>
                                    </p:animMotion>
                                  </p:childTnLst>
                                </p:cTn>
                              </p:par>
                              <p:par>
                                <p:cTn id="59" presetID="64" presetClass="path" presetSubtype="0" accel="50000" decel="50000" fill="hold" grpId="6" nodeType="withEffect">
                                  <p:stCondLst>
                                    <p:cond delay="250"/>
                                  </p:stCondLst>
                                  <p:childTnLst>
                                    <p:animMotion origin="layout" path="M -0.32083 0.57917 L -0.32083 0.32917 " pathEditMode="relative" rAng="0" ptsTypes="AA">
                                      <p:cBhvr>
                                        <p:cTn id="60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2500"/>
                                    </p:animMotion>
                                  </p:childTnLst>
                                </p:cTn>
                              </p:par>
                              <p:par>
                                <p:cTn id="61" presetID="35" presetClass="path" presetSubtype="0" accel="50000" decel="50000" fill="hold" grpId="11" nodeType="withEffect">
                                  <p:stCondLst>
                                    <p:cond delay="750"/>
                                  </p:stCondLst>
                                  <p:childTnLst>
                                    <p:animMotion origin="layout" path="M 0.22847 0.43773 L -0.0158 0.29792 " pathEditMode="relative" rAng="0" ptsTypes="AA">
                                      <p:cBhvr>
                                        <p:cTn id="62" dur="75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222" y="-6991"/>
                                    </p:animMotion>
                                  </p:childTnLst>
                                </p:cTn>
                              </p:par>
                              <p:par>
                                <p:cTn id="63" presetID="64" presetClass="path" presetSubtype="0" accel="50000" decel="50000" fill="hold" grpId="5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0.2941 0.46343 L 0.2941 0.21343 " pathEditMode="relative" rAng="0" ptsTypes="AA">
                                      <p:cBhvr>
                                        <p:cTn id="6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2500"/>
                                    </p:animMotion>
                                  </p:childTnLst>
                                </p:cTn>
                              </p:par>
                              <p:par>
                                <p:cTn id="65" presetID="63" presetClass="path" presetSubtype="0" accel="50000" decel="50000" fill="hold" grpId="12" nodeType="withEffect">
                                  <p:stCondLst>
                                    <p:cond delay="1250"/>
                                  </p:stCondLst>
                                  <p:childTnLst>
                                    <p:animMotion origin="layout" path="M -0.0158 0.29792 L 0.2382 0.14144 " pathEditMode="relative" rAng="0" ptsTypes="AA">
                                      <p:cBhvr>
                                        <p:cTn id="66" dur="75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691" y="-7824"/>
                                    </p:animMotion>
                                  </p:childTnLst>
                                </p:cTn>
                              </p:par>
                              <p:par>
                                <p:cTn id="67" presetID="64" presetClass="path" presetSubtype="0" accel="50000" decel="50000" fill="hold" grpId="7" nodeType="withEffect">
                                  <p:stCondLst>
                                    <p:cond delay="1250"/>
                                  </p:stCondLst>
                                  <p:childTnLst>
                                    <p:animMotion origin="layout" path="M -0.32083 0.32916 L -0.2816 0.13009 " pathEditMode="relative" rAng="0" ptsTypes="AA">
                                      <p:cBhvr>
                                        <p:cTn id="68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62" y="-9954"/>
                                    </p:animMotion>
                                  </p:childTnLst>
                                </p:cTn>
                              </p:par>
                              <p:par>
                                <p:cTn id="69" presetID="41" presetClass="path" presetSubtype="0" accel="50000" decel="50000" fill="hold" grpId="13" nodeType="withEffect">
                                  <p:stCondLst>
                                    <p:cond delay="1750"/>
                                  </p:stCondLst>
                                  <p:childTnLst>
                                    <p:animMotion origin="layout" path="M 0.26806 0.13519 C 0.27292 0.12755 0.27448 0.11296 0.27309 0.10972 C 0.2632 0.08727 0.15486 0.14074 0.05625 0.21713 C 0.10556 0.17824 0.15035 0.12894 0.14514 0.11921 C 0.14028 0.10764 0.08559 0.13542 0.03698 0.17269 C 0.06163 0.15486 0.08472 0.12871 0.08212 0.12408 C 0.07969 0.11806 0.05278 0.13171 0.02743 0.15116 C 0.03941 0.14097 0.0507 0.12847 0.04948 0.1257 C 0.04861 0.12384 0.03455 0.12986 0.02257 0.13982 C 0.02847 0.13449 0.03368 0.12847 0.03368 0.12732 C 0.03299 0.12593 0.02535 0.12963 0.01997 0.13403 C 0.02326 0.13079 0.02622 0.12847 0.02535 0.12685 C 0.02622 0.12708 0.02205 0.12847 0.01771 0.13056 C 0.02031 0.12963 0.02205 0.12847 0.02153 0.12824 C 0.02101 0.12847 0.01892 0.12871 0.01806 0.1294 C 0.01945 0.1294 0.02014 0.12778 0.02049 0.12847 C 0.02014 0.12685 0.0191 0.12708 0.01788 0.12778 C 0.01754 0.12778 0.01892 0.12685 0.01945 0.12616 C 0.01945 0.12639 0.01875 0.12616 0.01771 0.12685 " pathEditMode="relative" rAng="3600000" ptsTypes="AAAAAAAAAAAAAAAAAAA">
                                      <p:cBhvr>
                                        <p:cTn id="70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962" y="-833"/>
                                    </p:animMotion>
                                  </p:childTnLst>
                                </p:cTn>
                              </p:par>
                              <p:par>
                                <p:cTn id="71" presetID="51" presetClass="path" presetSubtype="0" accel="50000" decel="50000" fill="hold" grpId="14" nodeType="withEffect">
                                  <p:stCondLst>
                                    <p:cond delay="2500"/>
                                  </p:stCondLst>
                                  <p:childTnLst>
                                    <p:animMotion origin="layout" path="M 0.01788 0.12685 L 0.00642 0.05278 C 0.00365 0.03658 0.00625 0.01898 0.01354 0.00371 C 0.02188 -0.01342 0.03264 -0.02315 0.04497 -0.02616 L 0.10052 -0.04282 " pathEditMode="relative" rAng="1980000" ptsTypes="AAAAA">
                                      <p:cBhvr>
                                        <p:cTn id="72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58" y="-10440"/>
                                    </p:animMotion>
                                  </p:childTnLst>
                                </p:cTn>
                              </p:par>
                              <p:par>
                                <p:cTn id="73" presetID="64" presetClass="path" presetSubtype="0" accel="50000" decel="50000" fill="hold" grpId="6" nodeType="withEffect">
                                  <p:stCondLst>
                                    <p:cond delay="3000"/>
                                  </p:stCondLst>
                                  <p:childTnLst>
                                    <p:animMotion origin="layout" path="M 0.29583 0.17245 L 0.20416 0.05787 " pathEditMode="relative" rAng="0" ptsTypes="AA">
                                      <p:cBhvr>
                                        <p:cTn id="7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583" y="-5741"/>
                                    </p:animMotion>
                                  </p:childTnLst>
                                </p:cTn>
                              </p:par>
                              <p:par>
                                <p:cTn id="75" presetID="42" presetClass="path" presetSubtype="0" accel="50000" decel="50000" fill="hold" grpId="15" nodeType="withEffect">
                                  <p:stCondLst>
                                    <p:cond delay="3250"/>
                                  </p:stCondLst>
                                  <p:childTnLst>
                                    <p:animMotion origin="layout" path="M 0.10052 -0.04282 L 0.14983 0.03125 " pathEditMode="relative" rAng="0" ptsTypes="AA">
                                      <p:cBhvr>
                                        <p:cTn id="76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65" y="370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  <p:bldP spid="7" grpId="2" animBg="1"/>
      <p:bldP spid="7" grpId="3" animBg="1"/>
      <p:bldP spid="7" grpId="4" animBg="1"/>
      <p:bldP spid="7" grpId="5" animBg="1"/>
      <p:bldP spid="7" grpId="6" animBg="1"/>
      <p:bldP spid="29" grpId="0" animBg="1"/>
      <p:bldP spid="29" grpId="1" animBg="1"/>
      <p:bldP spid="29" grpId="2" animBg="1"/>
      <p:bldP spid="29" grpId="3" animBg="1"/>
      <p:bldP spid="29" grpId="4" animBg="1"/>
      <p:bldP spid="29" grpId="5" animBg="1"/>
      <p:bldP spid="29" grpId="6" animBg="1"/>
      <p:bldP spid="29" grpId="7" animBg="1"/>
      <p:bldP spid="29" grpId="8" animBg="1"/>
      <p:bldP spid="29" grpId="9" animBg="1"/>
      <p:bldP spid="29" grpId="10" animBg="1"/>
      <p:bldP spid="29" grpId="11" animBg="1"/>
      <p:bldP spid="29" grpId="12" animBg="1"/>
      <p:bldP spid="29" grpId="13" animBg="1"/>
      <p:bldP spid="29" grpId="14" animBg="1"/>
      <p:bldP spid="29" grpId="15" animBg="1"/>
      <p:bldP spid="31" grpId="0" animBg="1"/>
      <p:bldP spid="31" grpId="1" animBg="1"/>
      <p:bldP spid="31" grpId="2" animBg="1"/>
      <p:bldP spid="31" grpId="3" animBg="1"/>
      <p:bldP spid="31" grpId="4" animBg="1"/>
      <p:bldP spid="31" grpId="5" animBg="1"/>
      <p:bldP spid="31" grpId="6" animBg="1"/>
      <p:bldP spid="31" grpId="7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46412" y="0"/>
            <a:ext cx="6084335" cy="6907367"/>
          </a:xfrm>
          <a:prstGeom prst="rect">
            <a:avLst/>
          </a:prstGeom>
        </p:spPr>
      </p:pic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13</a:t>
            </a:fld>
            <a:endParaRPr kumimoji="1" lang="ja-JP" altLang="en-US"/>
          </a:p>
        </p:txBody>
      </p:sp>
      <p:sp>
        <p:nvSpPr>
          <p:cNvPr id="7" name="楕円 6"/>
          <p:cNvSpPr/>
          <p:nvPr/>
        </p:nvSpPr>
        <p:spPr>
          <a:xfrm>
            <a:off x="4136580" y="944880"/>
            <a:ext cx="504000" cy="50292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3200" dirty="0">
                <a:solidFill>
                  <a:srgbClr val="FFFF00"/>
                </a:solidFill>
              </a:rPr>
              <a:t>A</a:t>
            </a:r>
            <a:endParaRPr kumimoji="1" lang="ja-JP" altLang="en-US" dirty="0">
              <a:solidFill>
                <a:srgbClr val="FFFF00"/>
              </a:solidFill>
            </a:endParaRPr>
          </a:p>
        </p:txBody>
      </p:sp>
      <p:sp>
        <p:nvSpPr>
          <p:cNvPr id="29" name="楕円 28"/>
          <p:cNvSpPr/>
          <p:nvPr/>
        </p:nvSpPr>
        <p:spPr>
          <a:xfrm>
            <a:off x="4496580" y="1303800"/>
            <a:ext cx="288000" cy="2880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楕円 30"/>
          <p:cNvSpPr/>
          <p:nvPr/>
        </p:nvSpPr>
        <p:spPr>
          <a:xfrm>
            <a:off x="5847615" y="944880"/>
            <a:ext cx="504000" cy="50292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800" dirty="0">
                <a:solidFill>
                  <a:srgbClr val="FFFF00"/>
                </a:solidFill>
              </a:rPr>
              <a:t>C</a:t>
            </a:r>
            <a:endParaRPr kumimoji="1" lang="ja-JP" altLang="en-US" sz="2800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98346" y="800880"/>
            <a:ext cx="861774" cy="454836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4400" b="1" dirty="0">
                <a:solidFill>
                  <a:schemeClr val="bg1"/>
                </a:solidFill>
              </a:rPr>
              <a:t>スリーメンパス</a:t>
            </a:r>
          </a:p>
        </p:txBody>
      </p:sp>
      <p:sp>
        <p:nvSpPr>
          <p:cNvPr id="8" name="楕円 7"/>
          <p:cNvSpPr/>
          <p:nvPr/>
        </p:nvSpPr>
        <p:spPr>
          <a:xfrm>
            <a:off x="2517448" y="1021080"/>
            <a:ext cx="504000" cy="50292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800" dirty="0">
                <a:solidFill>
                  <a:srgbClr val="FFFF00"/>
                </a:solidFill>
              </a:rPr>
              <a:t>B</a:t>
            </a:r>
            <a:endParaRPr kumimoji="1" lang="ja-JP" altLang="en-US" sz="2800" dirty="0"/>
          </a:p>
        </p:txBody>
      </p:sp>
      <p:sp>
        <p:nvSpPr>
          <p:cNvPr id="4" name="二等辺三角形 3"/>
          <p:cNvSpPr/>
          <p:nvPr/>
        </p:nvSpPr>
        <p:spPr>
          <a:xfrm>
            <a:off x="5666640" y="685800"/>
            <a:ext cx="361950" cy="25908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二等辺三角形 9"/>
          <p:cNvSpPr/>
          <p:nvPr/>
        </p:nvSpPr>
        <p:spPr>
          <a:xfrm>
            <a:off x="2840473" y="685800"/>
            <a:ext cx="361950" cy="25908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二等辺三角形 10"/>
          <p:cNvSpPr/>
          <p:nvPr/>
        </p:nvSpPr>
        <p:spPr>
          <a:xfrm>
            <a:off x="5666640" y="5895731"/>
            <a:ext cx="361950" cy="25908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二等辺三角形 11"/>
          <p:cNvSpPr/>
          <p:nvPr/>
        </p:nvSpPr>
        <p:spPr>
          <a:xfrm>
            <a:off x="2840473" y="5895731"/>
            <a:ext cx="361950" cy="25908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動作設定ボタン: 進む/次へ 13">
            <a:hlinkClick r:id="rId3" action="ppaction://hlinksldjump" highlightClick="1"/>
          </p:cNvPr>
          <p:cNvSpPr/>
          <p:nvPr/>
        </p:nvSpPr>
        <p:spPr>
          <a:xfrm>
            <a:off x="0" y="6121857"/>
            <a:ext cx="1266985" cy="679085"/>
          </a:xfrm>
          <a:prstGeom prst="actionButtonForwardNext">
            <a:avLst/>
          </a:prstGeom>
          <a:solidFill>
            <a:srgbClr val="00B0F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戻る</a:t>
            </a:r>
            <a:endParaRPr kumimoji="1" lang="ja-JP" altLang="en-US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8004136" y="557896"/>
            <a:ext cx="677108" cy="6163579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3200" b="1" dirty="0" smtClean="0">
                <a:solidFill>
                  <a:schemeClr val="bg1"/>
                </a:solidFill>
              </a:rPr>
              <a:t>やり方を覚えて授業に生かそう</a:t>
            </a:r>
            <a:endParaRPr kumimoji="1" lang="ja-JP" altLang="en-US" sz="3200" b="1" dirty="0">
              <a:solidFill>
                <a:schemeClr val="bg1"/>
              </a:solidFill>
            </a:endParaRPr>
          </a:p>
        </p:txBody>
      </p:sp>
      <p:sp>
        <p:nvSpPr>
          <p:cNvPr id="17" name="Rectangle 2"/>
          <p:cNvSpPr>
            <a:spLocks noChangeArrowheads="1"/>
          </p:cNvSpPr>
          <p:nvPr/>
        </p:nvSpPr>
        <p:spPr bwMode="auto">
          <a:xfrm>
            <a:off x="-17304" y="2"/>
            <a:ext cx="9161304" cy="757379"/>
          </a:xfrm>
          <a:prstGeom prst="rect">
            <a:avLst/>
          </a:prstGeom>
          <a:solidFill>
            <a:srgbClr val="FF9900"/>
          </a:solidFill>
          <a:ln>
            <a:noFill/>
          </a:ln>
          <a:effectLst/>
        </p:spPr>
        <p:txBody>
          <a:bodyPr wrap="none" lIns="65219" tIns="32609" rIns="65219" bIns="32609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ct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40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技　能（技能の予習）</a:t>
            </a:r>
            <a:endParaRPr kumimoji="1" lang="en-US" altLang="ja-JP" sz="24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73581631"/>
      </p:ext>
    </p:extLst>
  </p:cSld>
  <p:clrMapOvr>
    <a:masterClrMapping/>
  </p:clrMapOvr>
  <p:transition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25 E" pathEditMode="relative" ptsTypes="">
                                      <p:cBhvr>
                                        <p:cTn id="6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49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-1.11111E-6 L 0.1342 0.21343 " pathEditMode="relative" rAng="0" ptsTypes="AA">
                                      <p:cBhvr>
                                        <p:cTn id="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701" y="1067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4.44444E-6 L -0.00382 0.37013 " pathEditMode="relative" rAng="0" ptsTypes="AA">
                                      <p:cBhvr>
                                        <p:cTn id="1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1" y="18495"/>
                                    </p:animMotion>
                                  </p:childTnLst>
                                </p:cTn>
                              </p:par>
                              <p:par>
                                <p:cTn id="12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3.33333E-6 L 0.00225 0.33449 " pathEditMode="relative" rAng="0" ptsTypes="AA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4" y="16713"/>
                                    </p:animMotion>
                                  </p:childTnLst>
                                </p:cTn>
                              </p:par>
                              <p:par>
                                <p:cTn id="14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342 0.21343 L 4.72222E-6 0.32894 " pathEditMode="relative" rAng="0" ptsTypes="AA">
                                      <p:cBhvr>
                                        <p:cTn id="15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719" y="576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1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3143 0.33333 C -0.03316 0.32431 -0.03716 0.31644 -0.03872 0.31644 C -0.04757 0.31644 -0.05678 0.45463 -0.05678 0.59352 C -0.05678 0.52315 -0.06129 0.45463 -0.06563 0.45463 C -0.07014 0.45463 -0.07448 0.52408 -0.07448 0.59352 C -0.07448 0.55857 -0.07674 0.52315 -0.07917 0.52315 C -0.08143 0.52315 -0.08386 0.55764 -0.08386 0.59352 C -0.08386 0.57546 -0.0849 0.55857 -0.08577 0.55857 C -0.08716 0.55857 -0.08837 0.57616 -0.08837 0.59352 C -0.08837 0.5838 -0.08872 0.57546 -0.08941 0.57546 C -0.08959 0.57546 -0.09046 0.58449 -0.09046 0.59352 C -0.09046 0.58866 -0.09098 0.5838 -0.09098 0.58403 C -0.09098 0.58287 -0.09184 0.58843 -0.09184 0.59352 C -0.09184 0.59074 -0.09184 0.58866 -0.09202 0.58866 C -0.09202 0.58982 -0.09219 0.59097 -0.09219 0.59352 C -0.09219 0.59213 -0.09219 0.59074 -0.09219 0.58982 C -0.09254 0.58982 -0.09254 0.59074 -0.09254 0.59213 C -0.09254 0.59236 -0.09254 0.59097 -0.09254 0.58982 C -0.09254 0.59005 -0.09254 0.59074 -0.09254 0.59213 " pathEditMode="relative" rAng="0" ptsTypes="AAAAAAAAAAAAAAAAAAA">
                                      <p:cBhvr>
                                        <p:cTn id="1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056" y="12153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51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25 0.33449 L -0.0059 0.42037 C -0.00799 0.43889 -0.00521 0.46273 0.00121 0.48657 C 0.00868 0.51365 0.01788 0.53333 0.0283 0.5456 L 0.07604 0.60439 " pathEditMode="relative" rAng="20400000" ptsTypes="AAAAA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06" y="1439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000"/>
                            </p:stCondLst>
                            <p:childTnLst>
                              <p:par>
                                <p:cTn id="22" presetID="37" presetClass="path" presetSubtype="0" accel="50000" decel="5000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9254 0.59213 L -0.10157 0.6456 C -0.10417 0.65718 -0.10209 0.66875 -0.09688 0.67732 C -0.09098 0.68634 -0.08299 0.69074 -0.07396 0.68958 L -0.03282 0.68681 " pathEditMode="relative" rAng="3000000" ptsTypes="AAAAA">
                                      <p:cBhvr>
                                        <p:cTn id="23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85" y="6644"/>
                                    </p:animMotion>
                                  </p:childTnLst>
                                </p:cTn>
                              </p:par>
                              <p:par>
                                <p:cTn id="24" presetID="58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0.25 L 0.01719 0.37152 C 0.02153 0.39722 0.01892 0.43194 0.01024 0.46504 C 0.00034 0.5037 -0.01337 0.53171 -0.02865 0.54814 L -0.09827 0.63055 " pathEditMode="relative" rAng="1140000" ptsTypes="AAAAA">
                                      <p:cBhvr>
                                        <p:cTn id="25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79" y="2037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4000"/>
                            </p:stCondLst>
                            <p:childTnLst>
                              <p:par>
                                <p:cTn id="27" presetID="42" presetClass="path" presetSubtype="0" accel="50000" decel="5000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3282 0.68681 L 0.03108 0.56967 " pathEditMode="relative" rAng="0" ptsTypes="AA">
                                      <p:cBhvr>
                                        <p:cTn id="2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32" y="-324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0"/>
                            </p:stCondLst>
                            <p:childTnLst>
                              <p:par>
                                <p:cTn id="30" presetID="35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9809 0.63032 L -0.17534 0.60578 " pathEditMode="relative" rAng="0" ptsTypes="AA">
                                      <p:cBhvr>
                                        <p:cTn id="31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872" y="-1227"/>
                                    </p:animMotion>
                                  </p:childTnLst>
                                </p:cTn>
                              </p:par>
                              <p:par>
                                <p:cTn id="32" presetID="35" presetClass="path" presetSubtype="0" accel="50000" decel="5000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3107 0.56968 L 4.72222E-6 0.51991 " pathEditMode="relative" rAng="0" ptsTypes="AA">
                                      <p:cBhvr>
                                        <p:cTn id="33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63" y="-2500"/>
                                    </p:animMotion>
                                  </p:childTnLst>
                                </p:cTn>
                              </p:par>
                              <p:par>
                                <p:cTn id="34" presetID="37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82 0.37013 L -0.06979 0.64305 C -0.08385 0.70486 -0.10156 0.73726 -0.1184 0.73564 C -0.1375 0.73402 -0.15104 0.69861 -0.15851 0.63472 L -0.19479 0.35254 " pathEditMode="relative" rAng="240000" ptsTypes="AAAAA">
                                      <p:cBhvr>
                                        <p:cTn id="3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538" y="17824"/>
                                    </p:animMotion>
                                  </p:childTnLst>
                                </p:cTn>
                              </p:par>
                              <p:par>
                                <p:cTn id="36" presetID="37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7604 0.6044 L 0.23194 0.73333 C 0.26579 0.76181 0.29965 0.76806 0.325 0.75116 C 0.3526 0.72732 0.36423 0.68634 0.36302 0.63218 L 0.35659 0.38843 " pathEditMode="relative" rAng="19800000" ptsTypes="AAAAA">
                                      <p:cBhvr>
                                        <p:cTn id="3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514" y="1898"/>
                                    </p:animMotion>
                                  </p:childTnLst>
                                </p:cTn>
                              </p:par>
                              <p:par>
                                <p:cTn id="38" presetID="56" presetClass="path" presetSubtype="0" accel="50000" decel="50000" fill="hold" grpId="6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4.72222E-6 0.51991 L 0.11232 0.35995 " pathEditMode="relative" rAng="0" ptsTypes="AA">
                                      <p:cBhvr>
                                        <p:cTn id="3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608" y="-8009"/>
                                    </p:animMotion>
                                  </p:childTnLst>
                                </p:cTn>
                              </p:par>
                              <p:par>
                                <p:cTn id="40" presetID="64" presetClass="path" presetSubtype="0" accel="50000" decel="50000" fill="hold" grpId="3" nodeType="withEffect">
                                  <p:stCondLst>
                                    <p:cond delay="750"/>
                                  </p:stCondLst>
                                  <p:childTnLst>
                                    <p:animMotion origin="layout" path="M -0.17534 0.60578 L -0.17534 0.26782 " pathEditMode="relative" rAng="0" ptsTypes="AA">
                                      <p:cBhvr>
                                        <p:cTn id="41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6898"/>
                                    </p:animMotion>
                                  </p:childTnLst>
                                </p:cTn>
                              </p:par>
                              <p:par>
                                <p:cTn id="42" presetID="35" presetClass="path" presetSubtype="0" accel="50000" decel="50000" fill="hold" grpId="7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0.11232 0.35995 L 0.0309 0.21991 " pathEditMode="relative" rAng="0" ptsTypes="AA">
                                      <p:cBhvr>
                                        <p:cTn id="43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080" y="-7014"/>
                                    </p:animMotion>
                                  </p:childTnLst>
                                </p:cTn>
                              </p:par>
                              <p:par>
                                <p:cTn id="44" presetID="51" presetClass="path" presetSubtype="0" accel="50000" decel="50000" fill="hold" grpId="2" nodeType="withEffect">
                                  <p:stCondLst>
                                    <p:cond delay="1250"/>
                                  </p:stCondLst>
                                  <p:childTnLst>
                                    <p:animMotion origin="layout" path="M -0.19479 0.35254 L -0.21823 0.24421 C -0.22274 0.21944 -0.22136 0.19004 -0.21285 0.16065 C -0.20434 0.13009 -0.1908 0.10671 -0.1757 0.09537 L -0.10365 0.03472 " pathEditMode="relative" rAng="1260000" ptsTypes="AAAAA">
                                      <p:cBhvr>
                                        <p:cTn id="4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72" y="-17523"/>
                                    </p:animMotion>
                                  </p:childTnLst>
                                </p:cTn>
                              </p:par>
                              <p:par>
                                <p:cTn id="46" presetID="41" presetClass="path" presetSubtype="0" accel="50000" decel="50000" fill="hold" grpId="8" nodeType="withEffect">
                                  <p:stCondLst>
                                    <p:cond delay="1500"/>
                                  </p:stCondLst>
                                  <p:childTnLst>
                                    <p:animMotion origin="layout" path="M 0.0309 0.21991 C 0.0375 0.22037 0.04462 0.21829 0.04548 0.21574 C 0.0493 0.2051 -0.0415 0.13426 -0.13646 0.07477 C -0.08872 0.1044 -0.03907 0.12778 -0.03768 0.12315 C -0.03455 0.11644 -0.08073 0.08079 -0.12847 0.05116 C -0.10469 0.06736 -0.07986 0.07755 -0.07865 0.075 C -0.07657 0.07176 -0.09948 0.05463 -0.12448 0.03912 C -0.11216 0.04676 -0.10104 0.05278 -0.09879 0.05023 C -0.09896 0.05 -0.11059 0.04051 -0.1217 0.0331 C -0.11597 0.03773 -0.11007 0.04097 -0.10955 0.03959 C -0.10938 0.03912 -0.11476 0.03403 -0.12118 0.02963 C -0.11823 0.03148 -0.11511 0.0338 -0.11528 0.0338 C -0.11302 0.03357 -0.11806 0.03148 -0.12032 0.02871 C -0.11927 0.03033 -0.11754 0.02986 -0.11771 0.02986 C -0.11788 0.0301 -0.11875 0.02917 -0.12205 0.02755 C -0.11979 0.02824 -0.11858 0.02917 -0.11754 0.02986 C -0.11771 0.02986 -0.11858 0.02917 -0.1191 0.02847 C -0.11962 0.02847 -0.11858 0.02917 -0.11788 0.0294 C -0.11788 0.0301 -0.11858 0.02917 -0.1191 0.02847 " pathEditMode="relative" rAng="6900000" ptsTypes="AAAAAAAAAAAAAAAAAAA">
                                      <p:cBhvr>
                                        <p:cTn id="47" dur="1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083" y="-930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8000"/>
                            </p:stCondLst>
                            <p:childTnLst>
                              <p:par>
                                <p:cTn id="49" presetID="44" presetClass="path" presetSubtype="0" accel="50000" decel="50000" fill="hold" grpId="9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191 0.02848 L -0.12778 -0.06088 C -0.13055 -0.08078 -0.12604 -0.0993 -0.11615 -0.11226 C -0.10538 -0.12754 -0.09201 -0.13356 -0.07743 -0.13101 L -0.00955 -0.12222 " pathEditMode="relative" rAng="18840000" ptsTypes="AAAAA">
                                      <p:cBhvr>
                                        <p:cTn id="50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99" y="-10833"/>
                                    </p:animMotion>
                                  </p:childTnLst>
                                </p:cTn>
                              </p:par>
                              <p:par>
                                <p:cTn id="51" presetID="58" presetClass="path" presetSubtype="0" accel="50000" decel="5000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566 0.38842 L 0.37413 0.26967 C 0.37795 0.24444 0.37656 0.20949 0.36962 0.175 C 0.3618 0.13611 0.35052 0.10717 0.3375 0.08773 L 0.27795 -0.00301 " pathEditMode="relative" rAng="20700000" ptsTypes="AAAAA">
                                      <p:cBhvr>
                                        <p:cTn id="5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37" y="-20509"/>
                                    </p:animMotion>
                                  </p:childTnLst>
                                </p:cTn>
                              </p:par>
                              <p:par>
                                <p:cTn id="53" presetID="54" presetClass="path" presetSubtype="0" accel="50000" decel="50000" fill="hold" grpId="10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0.00973 -0.12222 C -0.00886 -0.12384 -0.00504 -0.12546 -0.00382 -0.12546 C 0.00486 -0.12546 0.01354 -0.09838 0.01354 -0.07083 C 0.01354 -0.08495 0.01788 -0.09838 0.02204 -0.09838 C 0.02638 -0.09838 0.03038 -0.08472 0.03038 -0.07083 C 0.03038 -0.07801 0.03246 -0.08495 0.03489 -0.08495 C 0.03697 -0.08495 0.03906 -0.07801 0.03906 -0.07083 C 0.03906 -0.07454 0.04027 -0.07801 0.04131 -0.07801 C 0.04236 -0.07801 0.0434 -0.0743 0.0434 -0.07083 C 0.0434 -0.07292 0.04409 -0.07454 0.04461 -0.07454 C 0.04479 -0.07454 0.04583 -0.07292 0.04583 -0.07083 C 0.04583 -0.07199 0.04583 -0.07292 0.04618 -0.07292 C 0.04618 -0.07268 0.0467 -0.07199 0.0467 -0.07083 C 0.0467 -0.07153 0.0467 -0.07199 0.04704 -0.07199 C 0.04704 -0.07153 0.04739 -0.07153 0.04739 -0.07083 C 0.04739 -0.0713 0.04739 -0.07153 0.04739 -0.0713 C 0.04756 -0.07153 0.04756 -0.0713 0.04756 -0.07106 C 0.04791 -0.0713 0.04791 -0.07153 0.04791 -0.0713 C 0.04843 -0.07153 0.04843 -0.0713 0.04843 -0.07106 " pathEditMode="relative" rAng="0" ptsTypes="AAAAAAAAAAAAAAAAAAA">
                                      <p:cBhvr>
                                        <p:cTn id="54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99" y="2407"/>
                                    </p:animMotion>
                                  </p:childTnLst>
                                </p:cTn>
                              </p:par>
                              <p:par>
                                <p:cTn id="55" presetID="37" presetClass="path" presetSubtype="0" accel="50000" decel="50000" fill="hold" grpId="4" nodeType="withEffect">
                                  <p:stCondLst>
                                    <p:cond delay="250"/>
                                  </p:stCondLst>
                                  <p:childTnLst>
                                    <p:animMotion origin="layout" path="M -0.17535 0.26782 L -0.26354 -0.02894 C -0.28282 -0.09607 -0.30365 -0.13033 -0.32032 -0.12686 C -0.33993 -0.12269 -0.3507 -0.08125 -0.35348 -0.00996 L -0.36893 0.30856 " pathEditMode="relative" rAng="10260000" ptsTypes="AAAAA">
                                      <p:cBhvr>
                                        <p:cTn id="56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135" y="-18704"/>
                                    </p:animMotion>
                                  </p:childTnLst>
                                </p:cTn>
                              </p:par>
                              <p:par>
                                <p:cTn id="57" presetID="44" presetClass="path" presetSubtype="0" accel="50000" decel="50000" fill="hold" grpId="3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0.10365 0.03472 L 0.03125 -0.05394 C 0.06059 -0.07477 0.08906 -0.07407 0.11024 -0.05602 C 0.13437 -0.03495 0.14566 -0.00116 0.14288 0.04329 L 0.13802 0.24398 " pathEditMode="relative" rAng="1980000" ptsTypes="AAAAA">
                                      <p:cBhvr>
                                        <p:cTn id="5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806" y="764"/>
                                    </p:animMotion>
                                  </p:childTnLst>
                                </p:cTn>
                              </p:par>
                              <p:par>
                                <p:cTn id="59" presetID="35" presetClass="path" presetSubtype="0" accel="50000" decel="50000" fill="hold" grpId="4" nodeType="withEffect">
                                  <p:stCondLst>
                                    <p:cond delay="750"/>
                                  </p:stCondLst>
                                  <p:childTnLst>
                                    <p:animMotion origin="layout" path="M 0.27795 -0.00301 L 0.17725 0.10115 " pathEditMode="relative" rAng="0" ptsTypes="AA">
                                      <p:cBhvr>
                                        <p:cTn id="6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035" y="5208"/>
                                    </p:animMotion>
                                  </p:childTnLst>
                                </p:cTn>
                              </p:par>
                              <p:par>
                                <p:cTn id="61" presetID="42" presetClass="path" presetSubtype="0" accel="50000" decel="50000" fill="hold" grpId="11" nodeType="withEffect">
                                  <p:stCondLst>
                                    <p:cond delay="750"/>
                                  </p:stCondLst>
                                  <p:childTnLst>
                                    <p:animMotion origin="layout" path="M 0.04843 -0.07106 L 4.72222E-6 0.09329 " pathEditMode="relative" rAng="0" ptsTypes="AA">
                                      <p:cBhvr>
                                        <p:cTn id="62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31" y="8218"/>
                                    </p:animMotion>
                                  </p:childTnLst>
                                </p:cTn>
                              </p:par>
                              <p:par>
                                <p:cTn id="63" presetID="63" presetClass="path" presetSubtype="0" accel="50000" decel="50000" fill="hold" grpId="12" nodeType="withEffect">
                                  <p:stCondLst>
                                    <p:cond delay="1250"/>
                                  </p:stCondLst>
                                  <p:childTnLst>
                                    <p:animMotion origin="layout" path="M 4.72222E-6 0.09329 L 0.1342 0.21343 " pathEditMode="relative" rAng="0" ptsTypes="AA">
                                      <p:cBhvr>
                                        <p:cTn id="64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608" y="965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  <p:bldP spid="7" grpId="2" animBg="1"/>
      <p:bldP spid="7" grpId="3" animBg="1"/>
      <p:bldP spid="29" grpId="0" animBg="1"/>
      <p:bldP spid="29" grpId="1" animBg="1"/>
      <p:bldP spid="29" grpId="2" animBg="1"/>
      <p:bldP spid="29" grpId="3" animBg="1"/>
      <p:bldP spid="29" grpId="4" animBg="1"/>
      <p:bldP spid="29" grpId="5" animBg="1"/>
      <p:bldP spid="29" grpId="6" animBg="1"/>
      <p:bldP spid="29" grpId="7" animBg="1"/>
      <p:bldP spid="29" grpId="8" animBg="1"/>
      <p:bldP spid="29" grpId="9" animBg="1"/>
      <p:bldP spid="29" grpId="10" animBg="1"/>
      <p:bldP spid="29" grpId="11" animBg="1"/>
      <p:bldP spid="29" grpId="12" animBg="1"/>
      <p:bldP spid="31" grpId="0" animBg="1"/>
      <p:bldP spid="31" grpId="1" animBg="1"/>
      <p:bldP spid="31" grpId="2" animBg="1"/>
      <p:bldP spid="31" grpId="3" animBg="1"/>
      <p:bldP spid="31" grpId="4" animBg="1"/>
      <p:bldP spid="8" grpId="0" animBg="1"/>
      <p:bldP spid="8" grpId="1" animBg="1"/>
      <p:bldP spid="8" grpId="2" animBg="1"/>
      <p:bldP spid="8" grpId="3" animBg="1"/>
      <p:bldP spid="8" grpId="4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46412" y="0"/>
            <a:ext cx="6084335" cy="6907367"/>
          </a:xfrm>
          <a:prstGeom prst="rect">
            <a:avLst/>
          </a:prstGeom>
        </p:spPr>
      </p:pic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14</a:t>
            </a:fld>
            <a:endParaRPr kumimoji="1" lang="ja-JP" altLang="en-US"/>
          </a:p>
        </p:txBody>
      </p:sp>
      <p:sp>
        <p:nvSpPr>
          <p:cNvPr id="7" name="楕円 6"/>
          <p:cNvSpPr/>
          <p:nvPr/>
        </p:nvSpPr>
        <p:spPr>
          <a:xfrm>
            <a:off x="4136580" y="944880"/>
            <a:ext cx="504000" cy="50292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3200" dirty="0">
                <a:solidFill>
                  <a:srgbClr val="FFFF00"/>
                </a:solidFill>
              </a:rPr>
              <a:t>A</a:t>
            </a:r>
            <a:endParaRPr kumimoji="1" lang="ja-JP" altLang="en-US" dirty="0">
              <a:solidFill>
                <a:srgbClr val="FFFF00"/>
              </a:solidFill>
            </a:endParaRPr>
          </a:p>
        </p:txBody>
      </p:sp>
      <p:sp>
        <p:nvSpPr>
          <p:cNvPr id="29" name="楕円 28"/>
          <p:cNvSpPr/>
          <p:nvPr/>
        </p:nvSpPr>
        <p:spPr>
          <a:xfrm>
            <a:off x="4496580" y="1303800"/>
            <a:ext cx="288000" cy="2880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楕円 30"/>
          <p:cNvSpPr/>
          <p:nvPr/>
        </p:nvSpPr>
        <p:spPr>
          <a:xfrm>
            <a:off x="5847615" y="944880"/>
            <a:ext cx="504000" cy="50292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800" dirty="0">
                <a:solidFill>
                  <a:srgbClr val="FFFF00"/>
                </a:solidFill>
              </a:rPr>
              <a:t>C</a:t>
            </a:r>
            <a:endParaRPr kumimoji="1" lang="ja-JP" altLang="en-US" sz="2800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98346" y="800880"/>
            <a:ext cx="861774" cy="454836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4400" b="1" dirty="0">
                <a:solidFill>
                  <a:schemeClr val="bg1"/>
                </a:solidFill>
              </a:rPr>
              <a:t>攻め方・守り方</a:t>
            </a:r>
          </a:p>
        </p:txBody>
      </p:sp>
      <p:sp>
        <p:nvSpPr>
          <p:cNvPr id="8" name="楕円 7"/>
          <p:cNvSpPr/>
          <p:nvPr/>
        </p:nvSpPr>
        <p:spPr>
          <a:xfrm>
            <a:off x="2517448" y="1021080"/>
            <a:ext cx="504000" cy="50292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800" dirty="0">
                <a:solidFill>
                  <a:srgbClr val="FFFF00"/>
                </a:solidFill>
              </a:rPr>
              <a:t>B</a:t>
            </a:r>
            <a:endParaRPr kumimoji="1" lang="ja-JP" altLang="en-US" sz="2800" dirty="0"/>
          </a:p>
        </p:txBody>
      </p:sp>
      <p:sp>
        <p:nvSpPr>
          <p:cNvPr id="4" name="二等辺三角形 3"/>
          <p:cNvSpPr/>
          <p:nvPr/>
        </p:nvSpPr>
        <p:spPr>
          <a:xfrm>
            <a:off x="5666640" y="685800"/>
            <a:ext cx="361950" cy="25908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二等辺三角形 9"/>
          <p:cNvSpPr/>
          <p:nvPr/>
        </p:nvSpPr>
        <p:spPr>
          <a:xfrm>
            <a:off x="2840473" y="685800"/>
            <a:ext cx="361950" cy="25908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二等辺三角形 10"/>
          <p:cNvSpPr/>
          <p:nvPr/>
        </p:nvSpPr>
        <p:spPr>
          <a:xfrm>
            <a:off x="5666640" y="5895731"/>
            <a:ext cx="361950" cy="25908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二等辺三角形 11"/>
          <p:cNvSpPr/>
          <p:nvPr/>
        </p:nvSpPr>
        <p:spPr>
          <a:xfrm>
            <a:off x="2840473" y="5895731"/>
            <a:ext cx="361950" cy="25908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340638" y="761366"/>
            <a:ext cx="861774" cy="596011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4400" b="1" dirty="0">
                <a:solidFill>
                  <a:schemeClr val="bg1"/>
                </a:solidFill>
              </a:rPr>
              <a:t>ここからどう攻めるか</a:t>
            </a: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7726313" y="800880"/>
            <a:ext cx="861774" cy="596011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4400" b="1" dirty="0">
                <a:solidFill>
                  <a:schemeClr val="bg1"/>
                </a:solidFill>
              </a:rPr>
              <a:t>ここからどう守るか</a:t>
            </a:r>
          </a:p>
        </p:txBody>
      </p:sp>
      <p:sp>
        <p:nvSpPr>
          <p:cNvPr id="16" name="Rectangle 2"/>
          <p:cNvSpPr>
            <a:spLocks noChangeArrowheads="1"/>
          </p:cNvSpPr>
          <p:nvPr/>
        </p:nvSpPr>
        <p:spPr bwMode="auto">
          <a:xfrm>
            <a:off x="-17304" y="2"/>
            <a:ext cx="9161304" cy="757379"/>
          </a:xfrm>
          <a:prstGeom prst="rect">
            <a:avLst/>
          </a:prstGeom>
          <a:solidFill>
            <a:srgbClr val="FF9900"/>
          </a:solidFill>
          <a:ln>
            <a:noFill/>
          </a:ln>
          <a:effectLst/>
        </p:spPr>
        <p:txBody>
          <a:bodyPr wrap="none" lIns="65219" tIns="32609" rIns="65219" bIns="32609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ct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40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技　能（技能の予習）</a:t>
            </a:r>
            <a:endParaRPr kumimoji="1" lang="en-US" altLang="ja-JP" sz="24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26011163"/>
      </p:ext>
    </p:extLst>
  </p:cSld>
  <p:clrMapOvr>
    <a:masterClrMapping/>
  </p:clrMapOvr>
  <p:transition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25 E" pathEditMode="relative" ptsTypes="">
                                      <p:cBhvr>
                                        <p:cTn id="6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49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-1.11111E-6 L 0.1342 0.21343 " pathEditMode="relative" rAng="0" ptsTypes="AA">
                                      <p:cBhvr>
                                        <p:cTn id="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701" y="1067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4.44444E-6 L -0.00382 0.37013 " pathEditMode="relative" rAng="0" ptsTypes="AA">
                                      <p:cBhvr>
                                        <p:cTn id="1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1" y="18495"/>
                                    </p:animMotion>
                                  </p:childTnLst>
                                </p:cTn>
                              </p:par>
                              <p:par>
                                <p:cTn id="12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3.33333E-6 L 0.00225 0.33449 " pathEditMode="relative" rAng="0" ptsTypes="AA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4" y="16713"/>
                                    </p:animMotion>
                                  </p:childTnLst>
                                </p:cTn>
                              </p:par>
                              <p:par>
                                <p:cTn id="14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342 0.21343 L 4.72222E-6 0.32894 " pathEditMode="relative" rAng="0" ptsTypes="AA">
                                      <p:cBhvr>
                                        <p:cTn id="15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719" y="576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1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3143 0.33333 C -0.03316 0.32431 -0.03716 0.31644 -0.03872 0.31644 C -0.04757 0.31644 -0.05678 0.45463 -0.05678 0.59352 C -0.05678 0.52315 -0.06129 0.45463 -0.06563 0.45463 C -0.07014 0.45463 -0.07448 0.52408 -0.07448 0.59352 C -0.07448 0.55857 -0.07674 0.52315 -0.07917 0.52315 C -0.08143 0.52315 -0.08386 0.55764 -0.08386 0.59352 C -0.08386 0.57546 -0.0849 0.55857 -0.08577 0.55857 C -0.08716 0.55857 -0.08837 0.57616 -0.08837 0.59352 C -0.08837 0.5838 -0.08872 0.57546 -0.08941 0.57546 C -0.08959 0.57546 -0.09046 0.58449 -0.09046 0.59352 C -0.09046 0.58866 -0.09098 0.5838 -0.09098 0.58403 C -0.09098 0.58287 -0.09184 0.58843 -0.09184 0.59352 C -0.09184 0.59074 -0.09184 0.58866 -0.09202 0.58866 C -0.09202 0.58982 -0.09219 0.59097 -0.09219 0.59352 C -0.09219 0.59213 -0.09219 0.59074 -0.09219 0.58982 C -0.09254 0.58982 -0.09254 0.59074 -0.09254 0.59213 C -0.09254 0.59236 -0.09254 0.59097 -0.09254 0.58982 C -0.09254 0.59005 -0.09254 0.59074 -0.09254 0.59213 " pathEditMode="relative" rAng="0" ptsTypes="AAAAAAAAAAAAAAAAAAA">
                                      <p:cBhvr>
                                        <p:cTn id="1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056" y="12153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51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25 0.33449 L -0.0059 0.42037 C -0.00799 0.43889 -0.00521 0.46273 0.00121 0.48657 C 0.00868 0.51365 0.01788 0.53333 0.0283 0.5456 L 0.07604 0.60439 " pathEditMode="relative" rAng="20400000" ptsTypes="AAAAA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06" y="1439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000"/>
                            </p:stCondLst>
                            <p:childTnLst>
                              <p:par>
                                <p:cTn id="22" presetID="37" presetClass="path" presetSubtype="0" accel="50000" decel="5000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9254 0.59213 L -0.10157 0.6456 C -0.10417 0.65718 -0.10209 0.66875 -0.09688 0.67732 C -0.09098 0.68634 -0.08299 0.69074 -0.07396 0.68958 L -0.03282 0.68681 " pathEditMode="relative" rAng="3000000" ptsTypes="AAAAA">
                                      <p:cBhvr>
                                        <p:cTn id="23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85" y="6644"/>
                                    </p:animMotion>
                                  </p:childTnLst>
                                </p:cTn>
                              </p:par>
                              <p:par>
                                <p:cTn id="24" presetID="58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0.25 L 0.01719 0.37152 C 0.02153 0.39722 0.01892 0.43194 0.01024 0.46504 C 0.00034 0.5037 -0.01337 0.53171 -0.02865 0.54814 L -0.09827 0.63055 " pathEditMode="relative" rAng="1140000" ptsTypes="AAAAA">
                                      <p:cBhvr>
                                        <p:cTn id="25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79" y="20370"/>
                                    </p:animMotion>
                                  </p:childTnLst>
                                </p:cTn>
                              </p:par>
                              <p:par>
                                <p:cTn id="26" presetID="42" presetClass="path" presetSubtype="0" accel="50000" decel="50000" fill="hold" grpId="4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0.03282 0.68681 L 0.03107 0.56967 " pathEditMode="relative" rAng="0" ptsTypes="AA">
                                      <p:cBhvr>
                                        <p:cTn id="2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44" y="-379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500"/>
                            </p:stCondLst>
                            <p:childTnLst>
                              <p:par>
                                <p:cTn id="29" presetID="35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9809 0.63032 L -0.17534 0.60578 " pathEditMode="relative" rAng="0" ptsTypes="AA">
                                      <p:cBhvr>
                                        <p:cTn id="30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872" y="-1227"/>
                                    </p:animMotion>
                                  </p:childTnLst>
                                </p:cTn>
                              </p:par>
                              <p:par>
                                <p:cTn id="31" presetID="35" presetClass="path" presetSubtype="0" accel="50000" decel="5000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3107 0.56968 L 4.72222E-6 0.51991 " pathEditMode="relative" rAng="0" ptsTypes="AA">
                                      <p:cBhvr>
                                        <p:cTn id="32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63" y="-2500"/>
                                    </p:animMotion>
                                  </p:childTnLst>
                                </p:cTn>
                              </p:par>
                              <p:par>
                                <p:cTn id="33" presetID="37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82 0.37013 L -0.06979 0.64305 C -0.08385 0.70486 -0.10156 0.73726 -0.1184 0.73564 C -0.1375 0.73402 -0.15104 0.69861 -0.15851 0.63472 L -0.19479 0.35254 " pathEditMode="relative" rAng="240000" ptsTypes="AAAAA">
                                      <p:cBhvr>
                                        <p:cTn id="3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538" y="17824"/>
                                    </p:animMotion>
                                  </p:childTnLst>
                                </p:cTn>
                              </p:par>
                              <p:par>
                                <p:cTn id="35" presetID="37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7604 0.6044 L 0.23194 0.73333 C 0.26579 0.76181 0.29965 0.76806 0.325 0.75116 C 0.3526 0.72732 0.36423 0.68634 0.36302 0.63218 L 0.35659 0.38843 " pathEditMode="relative" rAng="19800000" ptsTypes="AAAAA">
                                      <p:cBhvr>
                                        <p:cTn id="3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514" y="1898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56" presetClass="path" presetSubtype="0" accel="50000" decel="50000" fill="hold" grpId="6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4.72222E-6 0.51991 L -0.20243 0.3088 " pathEditMode="relative" rAng="0" ptsTypes="AA">
                                      <p:cBhvr>
                                        <p:cTn id="3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854" y="-9005"/>
                                    </p:animMotion>
                                  </p:childTnLst>
                                </p:cTn>
                              </p:par>
                              <p:par>
                                <p:cTn id="39" presetID="64" presetClass="path" presetSubtype="0" accel="50000" decel="50000" fill="hold" grpId="3" nodeType="withEffect">
                                  <p:stCondLst>
                                    <p:cond delay="750"/>
                                  </p:stCondLst>
                                  <p:childTnLst>
                                    <p:animMotion origin="layout" path="M -0.17534 0.60578 L -0.17534 0.45231 " pathEditMode="relative" rAng="0" ptsTypes="AA">
                                      <p:cBhvr>
                                        <p:cTn id="40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7685"/>
                                    </p:animMotion>
                                  </p:childTnLst>
                                </p:cTn>
                              </p:par>
                              <p:par>
                                <p:cTn id="41" presetID="44" presetClass="path" presetSubtype="0" accel="50000" decel="50000" fill="hold" grpId="3" nodeType="withEffect">
                                  <p:stCondLst>
                                    <p:cond delay="750"/>
                                  </p:stCondLst>
                                  <p:childTnLst>
                                    <p:animMotion origin="layout" path="M 0.3566 0.38842 L 0.32587 0.26527 C 0.31996 0.23842 0.30382 0.21389 0.2835 0.19745 C 0.25989 0.17847 0.23698 0.17222 0.21632 0.17754 L 0.12048 0.1993 " pathEditMode="relative" rAng="1860000" ptsTypes="AAAAA">
                                      <p:cBhvr>
                                        <p:cTn id="4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618" y="-1432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6500"/>
                            </p:stCondLst>
                            <p:childTnLst>
                              <p:par>
                                <p:cTn id="44" presetID="1" presetClass="emph" presetSubtype="1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5" dur="indefinite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FF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6" dur="indefinite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7" dur="indefinite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3" presetClass="emph" presetSubtype="1" grpId="4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override="childStyle">
                                        <p:cTn id="49" dur="indefinite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6500"/>
                            </p:stCondLst>
                            <p:childTnLst>
                              <p:par>
                                <p:cTn id="51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  <p:bldP spid="29" grpId="0" animBg="1"/>
      <p:bldP spid="29" grpId="1" animBg="1"/>
      <p:bldP spid="29" grpId="2" animBg="1"/>
      <p:bldP spid="29" grpId="3" animBg="1"/>
      <p:bldP spid="29" grpId="4" animBg="1"/>
      <p:bldP spid="29" grpId="5" animBg="1"/>
      <p:bldP spid="29" grpId="6" animBg="1"/>
      <p:bldP spid="31" grpId="0" animBg="1"/>
      <p:bldP spid="31" grpId="1" animBg="1"/>
      <p:bldP spid="31" grpId="2" animBg="1"/>
      <p:bldP spid="31" grpId="3" animBg="1"/>
      <p:bldP spid="3" grpId="0"/>
      <p:bldP spid="8" grpId="0" animBg="1"/>
      <p:bldP spid="8" grpId="1" animBg="1"/>
      <p:bldP spid="8" grpId="2" animBg="1"/>
      <p:bldP spid="8" grpId="3" animBg="1"/>
      <p:bldP spid="8" grpId="4" animBg="1"/>
      <p:bldP spid="13" grpId="0"/>
      <p:bldP spid="1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46412" y="0"/>
            <a:ext cx="6084335" cy="6907367"/>
          </a:xfrm>
          <a:prstGeom prst="rect">
            <a:avLst/>
          </a:prstGeom>
        </p:spPr>
      </p:pic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15</a:t>
            </a:fld>
            <a:endParaRPr kumimoji="1" lang="ja-JP" altLang="en-US"/>
          </a:p>
        </p:txBody>
      </p:sp>
      <p:sp>
        <p:nvSpPr>
          <p:cNvPr id="7" name="楕円 6"/>
          <p:cNvSpPr/>
          <p:nvPr/>
        </p:nvSpPr>
        <p:spPr>
          <a:xfrm>
            <a:off x="2517448" y="3313103"/>
            <a:ext cx="504000" cy="50292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3200" dirty="0">
                <a:solidFill>
                  <a:srgbClr val="FFFF00"/>
                </a:solidFill>
              </a:rPr>
              <a:t>A</a:t>
            </a:r>
            <a:endParaRPr kumimoji="1" lang="ja-JP" altLang="en-US" dirty="0">
              <a:solidFill>
                <a:srgbClr val="FFFF00"/>
              </a:solidFill>
            </a:endParaRPr>
          </a:p>
        </p:txBody>
      </p:sp>
      <p:sp>
        <p:nvSpPr>
          <p:cNvPr id="29" name="楕円 28"/>
          <p:cNvSpPr/>
          <p:nvPr/>
        </p:nvSpPr>
        <p:spPr>
          <a:xfrm>
            <a:off x="3070848" y="3415848"/>
            <a:ext cx="288000" cy="2880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楕円 30"/>
          <p:cNvSpPr/>
          <p:nvPr/>
        </p:nvSpPr>
        <p:spPr>
          <a:xfrm>
            <a:off x="4192484" y="3816023"/>
            <a:ext cx="504000" cy="50292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800" dirty="0">
                <a:solidFill>
                  <a:srgbClr val="FFFF00"/>
                </a:solidFill>
              </a:rPr>
              <a:t>C</a:t>
            </a:r>
            <a:endParaRPr kumimoji="1" lang="ja-JP" altLang="en-US" sz="2800" dirty="0"/>
          </a:p>
        </p:txBody>
      </p:sp>
      <p:sp>
        <p:nvSpPr>
          <p:cNvPr id="4" name="二等辺三角形 3"/>
          <p:cNvSpPr/>
          <p:nvPr/>
        </p:nvSpPr>
        <p:spPr>
          <a:xfrm>
            <a:off x="5666640" y="685800"/>
            <a:ext cx="361950" cy="25908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二等辺三角形 9"/>
          <p:cNvSpPr/>
          <p:nvPr/>
        </p:nvSpPr>
        <p:spPr>
          <a:xfrm>
            <a:off x="2840473" y="685800"/>
            <a:ext cx="361950" cy="25908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二等辺三角形 10"/>
          <p:cNvSpPr/>
          <p:nvPr/>
        </p:nvSpPr>
        <p:spPr>
          <a:xfrm>
            <a:off x="5666640" y="5895731"/>
            <a:ext cx="361950" cy="25908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二等辺三角形 11"/>
          <p:cNvSpPr/>
          <p:nvPr/>
        </p:nvSpPr>
        <p:spPr>
          <a:xfrm>
            <a:off x="2840473" y="5895731"/>
            <a:ext cx="361950" cy="25908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4" name="直線コネクタ 13"/>
          <p:cNvCxnSpPr/>
          <p:nvPr/>
        </p:nvCxnSpPr>
        <p:spPr>
          <a:xfrm flipV="1">
            <a:off x="2910495" y="3340915"/>
            <a:ext cx="291928" cy="250757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コネクタ 14"/>
          <p:cNvCxnSpPr/>
          <p:nvPr/>
        </p:nvCxnSpPr>
        <p:spPr>
          <a:xfrm flipH="1">
            <a:off x="2587647" y="3064285"/>
            <a:ext cx="181801" cy="402009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3" name="グループ化 22"/>
          <p:cNvGrpSpPr/>
          <p:nvPr/>
        </p:nvGrpSpPr>
        <p:grpSpPr>
          <a:xfrm>
            <a:off x="3358848" y="2473080"/>
            <a:ext cx="698920" cy="636792"/>
            <a:chOff x="3358848" y="2473080"/>
            <a:chExt cx="698920" cy="636792"/>
          </a:xfrm>
        </p:grpSpPr>
        <p:sp>
          <p:nvSpPr>
            <p:cNvPr id="8" name="楕円 7"/>
            <p:cNvSpPr/>
            <p:nvPr/>
          </p:nvSpPr>
          <p:spPr>
            <a:xfrm>
              <a:off x="3553768" y="2473080"/>
              <a:ext cx="504000" cy="50292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2800" dirty="0">
                  <a:solidFill>
                    <a:srgbClr val="FF0000"/>
                  </a:solidFill>
                </a:rPr>
                <a:t>B</a:t>
              </a:r>
              <a:endParaRPr kumimoji="1" lang="ja-JP" altLang="en-US" sz="2800" dirty="0">
                <a:solidFill>
                  <a:srgbClr val="FF0000"/>
                </a:solidFill>
              </a:endParaRPr>
            </a:p>
          </p:txBody>
        </p:sp>
        <p:cxnSp>
          <p:nvCxnSpPr>
            <p:cNvPr id="17" name="直線コネクタ 16"/>
            <p:cNvCxnSpPr/>
            <p:nvPr/>
          </p:nvCxnSpPr>
          <p:spPr>
            <a:xfrm flipH="1">
              <a:off x="3761202" y="2842127"/>
              <a:ext cx="89132" cy="267745"/>
            </a:xfrm>
            <a:prstGeom prst="line">
              <a:avLst/>
            </a:prstGeom>
            <a:ln w="508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線コネクタ 17"/>
            <p:cNvCxnSpPr/>
            <p:nvPr/>
          </p:nvCxnSpPr>
          <p:spPr>
            <a:xfrm flipH="1">
              <a:off x="3358848" y="2616304"/>
              <a:ext cx="289208" cy="108236"/>
            </a:xfrm>
            <a:prstGeom prst="line">
              <a:avLst/>
            </a:prstGeom>
            <a:ln w="508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" name="テキスト ボックス 23"/>
          <p:cNvSpPr txBox="1"/>
          <p:nvPr/>
        </p:nvSpPr>
        <p:spPr>
          <a:xfrm>
            <a:off x="1045164" y="4955276"/>
            <a:ext cx="6897053" cy="1569660"/>
          </a:xfrm>
          <a:prstGeom prst="rect">
            <a:avLst/>
          </a:prstGeom>
          <a:gradFill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</a:gradFill>
        </p:spPr>
        <p:txBody>
          <a:bodyPr wrap="square" rtlCol="0">
            <a:spAutoFit/>
          </a:bodyPr>
          <a:lstStyle/>
          <a:p>
            <a:r>
              <a:rPr kumimoji="1" lang="ja-JP" altLang="en-US" sz="3200" b="1" dirty="0"/>
              <a:t>マンツーマンディフェンスだから、とにかくボールを持っている人からボールを奪う？</a:t>
            </a:r>
          </a:p>
        </p:txBody>
      </p:sp>
      <p:cxnSp>
        <p:nvCxnSpPr>
          <p:cNvPr id="27" name="直線コネクタ 26"/>
          <p:cNvCxnSpPr/>
          <p:nvPr/>
        </p:nvCxnSpPr>
        <p:spPr>
          <a:xfrm flipH="1" flipV="1">
            <a:off x="4477652" y="3591672"/>
            <a:ext cx="90060" cy="40647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コネクタ 27"/>
          <p:cNvCxnSpPr/>
          <p:nvPr/>
        </p:nvCxnSpPr>
        <p:spPr>
          <a:xfrm>
            <a:off x="4037659" y="3853755"/>
            <a:ext cx="229700" cy="268659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"/>
          <p:cNvSpPr>
            <a:spLocks noChangeArrowheads="1"/>
          </p:cNvSpPr>
          <p:nvPr/>
        </p:nvSpPr>
        <p:spPr bwMode="auto">
          <a:xfrm>
            <a:off x="-17304" y="2"/>
            <a:ext cx="9161304" cy="757379"/>
          </a:xfrm>
          <a:prstGeom prst="rect">
            <a:avLst/>
          </a:prstGeom>
          <a:solidFill>
            <a:srgbClr val="FF9900"/>
          </a:solidFill>
          <a:ln>
            <a:noFill/>
          </a:ln>
          <a:effectLst/>
        </p:spPr>
        <p:txBody>
          <a:bodyPr wrap="none" lIns="65219" tIns="32609" rIns="65219" bIns="32609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ct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40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技　能（技能の予習）</a:t>
            </a:r>
            <a:endParaRPr kumimoji="1" lang="en-US" altLang="ja-JP" sz="24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31660387"/>
      </p:ext>
    </p:extLst>
  </p:cSld>
  <p:clrMapOvr>
    <a:masterClrMapping/>
  </p:clrMapOvr>
  <p:transition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-4.44444E-6 L -0.0698 0.06389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490" y="31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46412" y="0"/>
            <a:ext cx="6084335" cy="6907367"/>
          </a:xfrm>
          <a:prstGeom prst="rect">
            <a:avLst/>
          </a:prstGeom>
        </p:spPr>
      </p:pic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16</a:t>
            </a:fld>
            <a:endParaRPr kumimoji="1" lang="ja-JP" altLang="en-US"/>
          </a:p>
        </p:txBody>
      </p:sp>
      <p:sp>
        <p:nvSpPr>
          <p:cNvPr id="7" name="楕円 6"/>
          <p:cNvSpPr/>
          <p:nvPr/>
        </p:nvSpPr>
        <p:spPr>
          <a:xfrm>
            <a:off x="2517448" y="3313103"/>
            <a:ext cx="504000" cy="50292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3200" dirty="0">
                <a:solidFill>
                  <a:srgbClr val="FFFF00"/>
                </a:solidFill>
              </a:rPr>
              <a:t>A</a:t>
            </a:r>
            <a:endParaRPr kumimoji="1" lang="ja-JP" altLang="en-US" dirty="0">
              <a:solidFill>
                <a:srgbClr val="FFFF00"/>
              </a:solidFill>
            </a:endParaRPr>
          </a:p>
        </p:txBody>
      </p:sp>
      <p:sp>
        <p:nvSpPr>
          <p:cNvPr id="29" name="楕円 28"/>
          <p:cNvSpPr/>
          <p:nvPr/>
        </p:nvSpPr>
        <p:spPr>
          <a:xfrm>
            <a:off x="3070848" y="3415848"/>
            <a:ext cx="288000" cy="2880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楕円 30"/>
          <p:cNvSpPr/>
          <p:nvPr/>
        </p:nvSpPr>
        <p:spPr>
          <a:xfrm>
            <a:off x="4192484" y="3816023"/>
            <a:ext cx="504000" cy="50292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800" dirty="0">
                <a:solidFill>
                  <a:srgbClr val="FFFF00"/>
                </a:solidFill>
              </a:rPr>
              <a:t>C</a:t>
            </a:r>
            <a:endParaRPr kumimoji="1" lang="ja-JP" altLang="en-US" sz="2800" dirty="0"/>
          </a:p>
        </p:txBody>
      </p:sp>
      <p:sp>
        <p:nvSpPr>
          <p:cNvPr id="4" name="二等辺三角形 3"/>
          <p:cNvSpPr/>
          <p:nvPr/>
        </p:nvSpPr>
        <p:spPr>
          <a:xfrm>
            <a:off x="5666640" y="685800"/>
            <a:ext cx="361950" cy="25908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二等辺三角形 9"/>
          <p:cNvSpPr/>
          <p:nvPr/>
        </p:nvSpPr>
        <p:spPr>
          <a:xfrm>
            <a:off x="2840473" y="685800"/>
            <a:ext cx="361950" cy="25908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二等辺三角形 10"/>
          <p:cNvSpPr/>
          <p:nvPr/>
        </p:nvSpPr>
        <p:spPr>
          <a:xfrm>
            <a:off x="5666640" y="5895731"/>
            <a:ext cx="361950" cy="25908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二等辺三角形 11"/>
          <p:cNvSpPr/>
          <p:nvPr/>
        </p:nvSpPr>
        <p:spPr>
          <a:xfrm>
            <a:off x="2840473" y="5895731"/>
            <a:ext cx="361950" cy="25908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4" name="直線コネクタ 13"/>
          <p:cNvCxnSpPr/>
          <p:nvPr/>
        </p:nvCxnSpPr>
        <p:spPr>
          <a:xfrm flipV="1">
            <a:off x="2910495" y="3340915"/>
            <a:ext cx="291928" cy="250757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コネクタ 14"/>
          <p:cNvCxnSpPr/>
          <p:nvPr/>
        </p:nvCxnSpPr>
        <p:spPr>
          <a:xfrm flipH="1">
            <a:off x="2587647" y="3064285"/>
            <a:ext cx="181801" cy="402009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3" name="グループ化 22"/>
          <p:cNvGrpSpPr/>
          <p:nvPr/>
        </p:nvGrpSpPr>
        <p:grpSpPr>
          <a:xfrm>
            <a:off x="3358848" y="2473080"/>
            <a:ext cx="698920" cy="636792"/>
            <a:chOff x="3358848" y="2473080"/>
            <a:chExt cx="698920" cy="636792"/>
          </a:xfrm>
        </p:grpSpPr>
        <p:sp>
          <p:nvSpPr>
            <p:cNvPr id="8" name="楕円 7"/>
            <p:cNvSpPr/>
            <p:nvPr/>
          </p:nvSpPr>
          <p:spPr>
            <a:xfrm>
              <a:off x="3553768" y="2473080"/>
              <a:ext cx="504000" cy="50292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2800" dirty="0">
                  <a:solidFill>
                    <a:srgbClr val="FF0000"/>
                  </a:solidFill>
                </a:rPr>
                <a:t>B</a:t>
              </a:r>
              <a:endParaRPr kumimoji="1" lang="ja-JP" altLang="en-US" sz="2800" dirty="0">
                <a:solidFill>
                  <a:srgbClr val="FF0000"/>
                </a:solidFill>
              </a:endParaRPr>
            </a:p>
          </p:txBody>
        </p:sp>
        <p:cxnSp>
          <p:nvCxnSpPr>
            <p:cNvPr id="17" name="直線コネクタ 16"/>
            <p:cNvCxnSpPr/>
            <p:nvPr/>
          </p:nvCxnSpPr>
          <p:spPr>
            <a:xfrm flipH="1">
              <a:off x="3761202" y="2842127"/>
              <a:ext cx="89132" cy="267745"/>
            </a:xfrm>
            <a:prstGeom prst="line">
              <a:avLst/>
            </a:prstGeom>
            <a:ln w="508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線コネクタ 17"/>
            <p:cNvCxnSpPr/>
            <p:nvPr/>
          </p:nvCxnSpPr>
          <p:spPr>
            <a:xfrm flipH="1">
              <a:off x="3358848" y="2616304"/>
              <a:ext cx="289208" cy="108236"/>
            </a:xfrm>
            <a:prstGeom prst="line">
              <a:avLst/>
            </a:prstGeom>
            <a:ln w="508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Rectangle 2"/>
          <p:cNvSpPr>
            <a:spLocks noChangeArrowheads="1"/>
          </p:cNvSpPr>
          <p:nvPr/>
        </p:nvSpPr>
        <p:spPr bwMode="auto">
          <a:xfrm>
            <a:off x="-17304" y="2"/>
            <a:ext cx="9161304" cy="757379"/>
          </a:xfrm>
          <a:prstGeom prst="rect">
            <a:avLst/>
          </a:prstGeom>
          <a:solidFill>
            <a:srgbClr val="FF9900"/>
          </a:solidFill>
          <a:ln>
            <a:noFill/>
          </a:ln>
          <a:effectLst/>
        </p:spPr>
        <p:txBody>
          <a:bodyPr wrap="none" lIns="65219" tIns="32609" rIns="65219" bIns="32609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ct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40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技　能（技能の予習）</a:t>
            </a:r>
            <a:endParaRPr kumimoji="1" lang="en-US" altLang="ja-JP" sz="24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1045164" y="4955276"/>
            <a:ext cx="6897053" cy="1569660"/>
          </a:xfrm>
          <a:prstGeom prst="rect">
            <a:avLst/>
          </a:prstGeom>
          <a:gradFill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</a:gradFill>
        </p:spPr>
        <p:txBody>
          <a:bodyPr wrap="square" rtlCol="0">
            <a:spAutoFit/>
          </a:bodyPr>
          <a:lstStyle/>
          <a:p>
            <a:r>
              <a:rPr kumimoji="1" lang="ja-JP" altLang="en-US" sz="3200" b="1" dirty="0"/>
              <a:t>マンツーマンディフェンスだから、とにかくボールを持っている人からボールを奪う？</a:t>
            </a:r>
          </a:p>
        </p:txBody>
      </p:sp>
    </p:spTree>
    <p:extLst>
      <p:ext uri="{BB962C8B-B14F-4D97-AF65-F5344CB8AC3E}">
        <p14:creationId xmlns:p14="http://schemas.microsoft.com/office/powerpoint/2010/main" val="472137507"/>
      </p:ext>
    </p:extLst>
  </p:cSld>
  <p:clrMapOvr>
    <a:masterClrMapping/>
  </p:clrMapOvr>
  <p:transition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-4.44444E-6 L -0.0698 0.06389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490" y="3194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58" presetClass="path" presetSubtype="0" accel="50000" decel="5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animMotion origin="layout" path="M 2.5E-6 4.44444E-6 L 0.06024 -0.08172 C 0.07396 -0.09885 0.08541 -0.12755 0.09271 -0.1595 C 0.10104 -0.19537 0.10295 -0.22662 0.09913 -0.25024 L 0.08281 -0.36274 " pathEditMode="relative" rAng="1020000" ptsTypes="AAAAA">
                                      <p:cBhvr>
                                        <p:cTn id="8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701" y="-17083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41" presetClass="path" presetSubtype="0" accel="50000" decel="5000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animMotion origin="layout" path="M 5.55556E-7 -2.22222E-6 C 0.0033 0.00903 0.0151 0.01783 0.01927 0.01783 C 0.04549 0.01783 0.0724 -0.12153 0.0724 -0.26065 C 0.0724 -0.19074 0.08594 -0.12153 0.09861 -0.12153 C 0.11215 -0.12153 0.12483 -0.19166 0.12483 -0.26065 C 0.12483 -0.22616 0.1316 -0.19074 0.13837 -0.19074 C 0.14514 -0.19074 0.15174 -0.22523 0.15174 -0.26065 C 0.15174 -0.24305 0.15521 -0.22616 0.15851 -0.22616 C 0.16198 -0.22616 0.16528 -0.24398 0.16528 -0.26065 C 0.16528 -0.25185 0.16701 -0.24305 0.16875 -0.24305 C 0.16962 -0.24305 0.17205 -0.25208 0.17205 -0.26065 C 0.17205 -0.25648 0.17292 -0.25185 0.17378 -0.25185 C 0.17378 -0.25069 0.17552 -0.25602 0.17552 -0.26065 C 0.17552 -0.25833 0.17552 -0.25648 0.17639 -0.25648 C 0.17639 -0.25741 0.17726 -0.25879 0.17726 -0.26065 C 0.17726 -0.25972 0.17726 -0.25833 0.17726 -0.25741 C 0.17812 -0.25741 0.17812 -0.25833 0.17812 -0.25972 C 0.17899 -0.25972 0.17899 -0.25879 0.17899 -0.25741 C 0.18003 -0.25741 0.18003 -0.25833 0.18003 -0.25972 " pathEditMode="relative" rAng="0" ptsTypes="AAAAAAAAAAAAAAAAAAA">
                                      <p:cBhvr>
                                        <p:cTn id="10" dur="125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993" y="-12153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44" presetClass="path" presetSubtype="0" accel="50000" decel="50000" fill="hold" grpId="1" nodeType="withEffect">
                                  <p:stCondLst>
                                    <p:cond delay="1750"/>
                                  </p:stCondLst>
                                  <p:childTnLst>
                                    <p:animMotion origin="layout" path="M 0.18004 -0.25972 L 0.21302 -0.33773 C 0.22118 -0.35439 0.2217 -0.37152 0.21597 -0.38588 C 0.20972 -0.40162 0.19879 -0.40995 0.18386 -0.41041 L 0.11719 -0.41782 " pathEditMode="relative" rAng="3720000" ptsTypes="AAAAA">
                                      <p:cBhvr>
                                        <p:cTn id="12" dur="125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8" y="-1030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29" grpId="1" animBg="1"/>
      <p:bldP spid="31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46412" y="0"/>
            <a:ext cx="6084335" cy="6907367"/>
          </a:xfrm>
          <a:prstGeom prst="rect">
            <a:avLst/>
          </a:prstGeom>
        </p:spPr>
      </p:pic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17</a:t>
            </a:fld>
            <a:endParaRPr kumimoji="1" lang="ja-JP" altLang="en-US"/>
          </a:p>
        </p:txBody>
      </p:sp>
      <p:sp>
        <p:nvSpPr>
          <p:cNvPr id="7" name="楕円 6"/>
          <p:cNvSpPr/>
          <p:nvPr/>
        </p:nvSpPr>
        <p:spPr>
          <a:xfrm>
            <a:off x="2517448" y="3313103"/>
            <a:ext cx="504000" cy="50292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3200" dirty="0">
                <a:solidFill>
                  <a:srgbClr val="FFFF00"/>
                </a:solidFill>
              </a:rPr>
              <a:t>A</a:t>
            </a:r>
            <a:endParaRPr kumimoji="1" lang="ja-JP" altLang="en-US" dirty="0">
              <a:solidFill>
                <a:srgbClr val="FFFF00"/>
              </a:solidFill>
            </a:endParaRPr>
          </a:p>
        </p:txBody>
      </p:sp>
      <p:sp>
        <p:nvSpPr>
          <p:cNvPr id="29" name="楕円 28"/>
          <p:cNvSpPr/>
          <p:nvPr/>
        </p:nvSpPr>
        <p:spPr>
          <a:xfrm>
            <a:off x="3070848" y="3415848"/>
            <a:ext cx="288000" cy="2880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楕円 30"/>
          <p:cNvSpPr/>
          <p:nvPr/>
        </p:nvSpPr>
        <p:spPr>
          <a:xfrm>
            <a:off x="4192484" y="3816023"/>
            <a:ext cx="504000" cy="50292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800" dirty="0">
                <a:solidFill>
                  <a:srgbClr val="FFFF00"/>
                </a:solidFill>
              </a:rPr>
              <a:t>C</a:t>
            </a:r>
            <a:endParaRPr kumimoji="1" lang="ja-JP" altLang="en-US" sz="2800" dirty="0"/>
          </a:p>
        </p:txBody>
      </p:sp>
      <p:sp>
        <p:nvSpPr>
          <p:cNvPr id="4" name="二等辺三角形 3"/>
          <p:cNvSpPr/>
          <p:nvPr/>
        </p:nvSpPr>
        <p:spPr>
          <a:xfrm>
            <a:off x="5666640" y="685800"/>
            <a:ext cx="361950" cy="25908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二等辺三角形 9"/>
          <p:cNvSpPr/>
          <p:nvPr/>
        </p:nvSpPr>
        <p:spPr>
          <a:xfrm>
            <a:off x="2840473" y="685800"/>
            <a:ext cx="361950" cy="25908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二等辺三角形 10"/>
          <p:cNvSpPr/>
          <p:nvPr/>
        </p:nvSpPr>
        <p:spPr>
          <a:xfrm>
            <a:off x="5666640" y="5895731"/>
            <a:ext cx="361950" cy="25908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二等辺三角形 11"/>
          <p:cNvSpPr/>
          <p:nvPr/>
        </p:nvSpPr>
        <p:spPr>
          <a:xfrm>
            <a:off x="2840473" y="5895731"/>
            <a:ext cx="361950" cy="25908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楕円 7"/>
          <p:cNvSpPr/>
          <p:nvPr/>
        </p:nvSpPr>
        <p:spPr>
          <a:xfrm>
            <a:off x="3553768" y="2473080"/>
            <a:ext cx="504000" cy="50292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800" dirty="0">
                <a:solidFill>
                  <a:srgbClr val="FF0000"/>
                </a:solidFill>
              </a:rPr>
              <a:t>B</a:t>
            </a:r>
            <a:endParaRPr kumimoji="1" lang="ja-JP" altLang="en-US" sz="2800" dirty="0">
              <a:solidFill>
                <a:srgbClr val="FF0000"/>
              </a:solidFill>
            </a:endParaRPr>
          </a:p>
        </p:txBody>
      </p:sp>
      <p:sp>
        <p:nvSpPr>
          <p:cNvPr id="14" name="Rectangle 2"/>
          <p:cNvSpPr>
            <a:spLocks noChangeArrowheads="1"/>
          </p:cNvSpPr>
          <p:nvPr/>
        </p:nvSpPr>
        <p:spPr bwMode="auto">
          <a:xfrm>
            <a:off x="-17304" y="2"/>
            <a:ext cx="9161304" cy="757379"/>
          </a:xfrm>
          <a:prstGeom prst="rect">
            <a:avLst/>
          </a:prstGeom>
          <a:solidFill>
            <a:srgbClr val="FF9900"/>
          </a:solidFill>
          <a:ln>
            <a:noFill/>
          </a:ln>
          <a:effectLst/>
        </p:spPr>
        <p:txBody>
          <a:bodyPr wrap="none" lIns="65219" tIns="32609" rIns="65219" bIns="32609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ct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40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技　能（技能の予習）</a:t>
            </a:r>
            <a:endParaRPr kumimoji="1" lang="en-US" altLang="ja-JP" sz="24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1045164" y="4955276"/>
            <a:ext cx="6897053" cy="1569660"/>
          </a:xfrm>
          <a:prstGeom prst="rect">
            <a:avLst/>
          </a:prstGeom>
          <a:gradFill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</a:gradFill>
        </p:spPr>
        <p:txBody>
          <a:bodyPr wrap="square" rtlCol="0">
            <a:spAutoFit/>
          </a:bodyPr>
          <a:lstStyle/>
          <a:p>
            <a:r>
              <a:rPr kumimoji="1" lang="ja-JP" altLang="en-US" sz="3200" b="1" dirty="0"/>
              <a:t>マンツーマンディフェンスだから、とにかくボールを持っている人からボールを奪う？</a:t>
            </a:r>
          </a:p>
        </p:txBody>
      </p:sp>
    </p:spTree>
    <p:extLst>
      <p:ext uri="{BB962C8B-B14F-4D97-AF65-F5344CB8AC3E}">
        <p14:creationId xmlns:p14="http://schemas.microsoft.com/office/powerpoint/2010/main" val="3433373429"/>
      </p:ext>
    </p:extLst>
  </p:cSld>
  <p:clrMapOvr>
    <a:masterClrMapping/>
  </p:clrMapOvr>
  <p:transition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2.22222E-6 L -0.08577 0.04491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288" y="2245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3" presetClass="path" presetSubtype="0" accel="50000" decel="5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2.5E-6 4.44444E-6 L 0.15573 -0.12801 " pathEditMode="relative" rAng="0" ptsTypes="AA">
                                      <p:cBhvr>
                                        <p:cTn id="8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778" y="-6412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63" presetClass="path" presetSubtype="0" accel="50000" decel="5000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animMotion origin="layout" path="M -2.5E-6 -1.48148E-6 L 0.26823 -0.07685 " pathEditMode="relative" rAng="0" ptsTypes="AA">
                                      <p:cBhvr>
                                        <p:cTn id="10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403" y="-384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750"/>
                            </p:stCondLst>
                            <p:childTnLst>
                              <p:par>
                                <p:cTn id="12" presetID="63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8577 0.04491 L 0.16319 -0.03657 " pathEditMode="relative" rAng="0" ptsTypes="AA">
                                      <p:cBhvr>
                                        <p:cTn id="13" dur="1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448" y="-4074"/>
                                    </p:animMotion>
                                  </p:childTnLst>
                                </p:cTn>
                              </p:par>
                              <p:par>
                                <p:cTn id="14" presetID="64" presetClass="path" presetSubtype="0" accel="50000" decel="50000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0.15573 -0.12801 L 0.16007 -0.23241 " pathEditMode="relative" rAng="0" ptsTypes="AA">
                                      <p:cBhvr>
                                        <p:cTn id="15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8" y="-5231"/>
                                    </p:animMotion>
                                  </p:childTnLst>
                                </p:cTn>
                              </p:par>
                              <p:par>
                                <p:cTn id="16" presetID="64" presetClass="path" presetSubtype="0" accel="50000" decel="50000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0.26823 -0.07685 L 0.26823 -0.15833 " pathEditMode="relative" rAng="0" ptsTypes="AA">
                                      <p:cBhvr>
                                        <p:cTn id="1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4074"/>
                                    </p:animMotion>
                                  </p:childTnLst>
                                </p:cTn>
                              </p:par>
                              <p:par>
                                <p:cTn id="18" presetID="51" presetClass="path" presetSubtype="0" accel="50000" decel="5000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2.77778E-7 -4.81481E-6 L -0.00121 -0.09675 C -0.00174 -0.11666 0.00295 -0.14421 0.01163 -0.17152 C 0.02118 -0.20138 0.03212 -0.22384 0.04427 -0.23726 L 0.0967 -0.30277 " pathEditMode="relative" rAng="1380000" ptsTypes="AAAAA"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21" y="-16181"/>
                                    </p:animMotion>
                                  </p:childTnLst>
                                </p:cTn>
                              </p:par>
                              <p:par>
                                <p:cTn id="20" presetID="41" presetClass="path" presetSubtype="0" accel="50000" decel="50000" fill="hold" grpId="2" nodeType="withEffect">
                                  <p:stCondLst>
                                    <p:cond delay="1250"/>
                                  </p:stCondLst>
                                  <p:childTnLst>
                                    <p:animMotion origin="layout" path="M 0.26823 -0.15834 C 0.26875 -0.16621 0.26736 -0.18241 0.26389 -0.18611 C 0.2526 -0.21829 0.18802 -0.21273 0.13681 -0.17639 C 0.1625 -0.19491 0.18229 -0.22917 0.17656 -0.24422 C 0.17066 -0.25926 0.13767 -0.25625 0.11146 -0.23773 C 0.12465 -0.24722 0.13438 -0.26528 0.13142 -0.27338 C 0.12847 -0.28056 0.11285 -0.28056 0.09878 -0.27037 C 0.10608 -0.27385 0.11076 -0.2831 0.10885 -0.2875 C 0.1066 -0.29121 0.09931 -0.28982 0.09219 -0.28565 C 0.09531 -0.28797 0.09844 -0.29213 0.09722 -0.29468 C 0.09757 -0.29607 0.09253 -0.29607 0.08941 -0.29283 C 0.09132 -0.29422 0.0934 -0.29699 0.09253 -0.29769 C 0.09236 -0.29815 0.0901 -0.29931 0.08802 -0.29746 C 0.08837 -0.29838 0.0901 -0.29931 0.08819 -0.30023 C 0.08802 -0.30116 0.08802 -0.30047 0.08715 -0.29954 C 0.08698 -0.29977 0.08802 -0.30047 0.08906 -0.30093 C 0.08872 -0.30116 0.08785 -0.30116 0.08767 -0.30116 C 0.08802 -0.30209 0.08733 -0.30209 0.08785 -0.30301 C 0.08715 -0.30278 0.08698 -0.30278 0.08715 -0.30278 " pathEditMode="relative" rAng="3720000" ptsTypes="AAAAAAAAAAAAAAAAAAA">
                                      <p:cBhvr>
                                        <p:cTn id="21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837" y="-7384"/>
                                    </p:animMotion>
                                  </p:childTnLst>
                                </p:cTn>
                              </p:par>
                              <p:par>
                                <p:cTn id="22" presetID="51" presetClass="path" presetSubtype="0" accel="50000" decel="50000" fill="hold" grpId="3" nodeType="with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0.08698 -0.30301 L 0.0665 -0.35347 C 0.06216 -0.36366 0.06198 -0.37616 0.06545 -0.38704 C 0.06927 -0.39907 0.07587 -0.40671 0.08455 -0.40995 L 0.12587 -0.42477 " pathEditMode="relative" rAng="1380000" ptsTypes="AAAAA">
                                      <p:cBhvr>
                                        <p:cTn id="23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4" y="-724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29" grpId="0" animBg="1"/>
      <p:bldP spid="29" grpId="1" animBg="1"/>
      <p:bldP spid="29" grpId="2" animBg="1"/>
      <p:bldP spid="29" grpId="3" animBg="1"/>
      <p:bldP spid="31" grpId="0" animBg="1"/>
      <p:bldP spid="31" grpId="1" animBg="1"/>
      <p:bldP spid="8" grpId="0" animBg="1"/>
      <p:bldP spid="8" grpId="1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46412" y="0"/>
            <a:ext cx="6084335" cy="6907367"/>
          </a:xfrm>
          <a:prstGeom prst="rect">
            <a:avLst/>
          </a:prstGeom>
        </p:spPr>
      </p:pic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18</a:t>
            </a:fld>
            <a:endParaRPr kumimoji="1" lang="ja-JP" altLang="en-US"/>
          </a:p>
        </p:txBody>
      </p:sp>
      <p:sp>
        <p:nvSpPr>
          <p:cNvPr id="4" name="二等辺三角形 3"/>
          <p:cNvSpPr/>
          <p:nvPr/>
        </p:nvSpPr>
        <p:spPr>
          <a:xfrm>
            <a:off x="5666640" y="685800"/>
            <a:ext cx="361950" cy="25908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二等辺三角形 9"/>
          <p:cNvSpPr/>
          <p:nvPr/>
        </p:nvSpPr>
        <p:spPr>
          <a:xfrm>
            <a:off x="2840473" y="685800"/>
            <a:ext cx="361950" cy="25908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二等辺三角形 10"/>
          <p:cNvSpPr/>
          <p:nvPr/>
        </p:nvSpPr>
        <p:spPr>
          <a:xfrm>
            <a:off x="5666640" y="5895731"/>
            <a:ext cx="361950" cy="25908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二等辺三角形 11"/>
          <p:cNvSpPr/>
          <p:nvPr/>
        </p:nvSpPr>
        <p:spPr>
          <a:xfrm>
            <a:off x="2840473" y="5895731"/>
            <a:ext cx="361950" cy="25908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楕円 28"/>
          <p:cNvSpPr/>
          <p:nvPr/>
        </p:nvSpPr>
        <p:spPr>
          <a:xfrm>
            <a:off x="3070848" y="3415848"/>
            <a:ext cx="288000" cy="2880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3" name="グループ化 2"/>
          <p:cNvGrpSpPr/>
          <p:nvPr/>
        </p:nvGrpSpPr>
        <p:grpSpPr>
          <a:xfrm>
            <a:off x="2517448" y="3064285"/>
            <a:ext cx="684975" cy="751738"/>
            <a:chOff x="2517448" y="3064285"/>
            <a:chExt cx="684975" cy="751738"/>
          </a:xfrm>
        </p:grpSpPr>
        <p:sp>
          <p:nvSpPr>
            <p:cNvPr id="7" name="楕円 6"/>
            <p:cNvSpPr/>
            <p:nvPr/>
          </p:nvSpPr>
          <p:spPr>
            <a:xfrm>
              <a:off x="2517448" y="3313103"/>
              <a:ext cx="504000" cy="50292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3200" dirty="0">
                  <a:solidFill>
                    <a:srgbClr val="FFFF00"/>
                  </a:solidFill>
                </a:rPr>
                <a:t>A</a:t>
              </a:r>
              <a:endParaRPr kumimoji="1" lang="ja-JP" altLang="en-US" dirty="0">
                <a:solidFill>
                  <a:srgbClr val="FFFF00"/>
                </a:solidFill>
              </a:endParaRPr>
            </a:p>
          </p:txBody>
        </p:sp>
        <p:cxnSp>
          <p:nvCxnSpPr>
            <p:cNvPr id="14" name="直線コネクタ 13"/>
            <p:cNvCxnSpPr/>
            <p:nvPr/>
          </p:nvCxnSpPr>
          <p:spPr>
            <a:xfrm flipV="1">
              <a:off x="2910495" y="3340915"/>
              <a:ext cx="291928" cy="250757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線コネクタ 14"/>
            <p:cNvCxnSpPr/>
            <p:nvPr/>
          </p:nvCxnSpPr>
          <p:spPr>
            <a:xfrm flipH="1">
              <a:off x="2587647" y="3064285"/>
              <a:ext cx="181801" cy="402009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" name="グループ化 22"/>
          <p:cNvGrpSpPr/>
          <p:nvPr/>
        </p:nvGrpSpPr>
        <p:grpSpPr>
          <a:xfrm>
            <a:off x="3358848" y="2473080"/>
            <a:ext cx="698920" cy="636792"/>
            <a:chOff x="3358848" y="2473080"/>
            <a:chExt cx="698920" cy="636792"/>
          </a:xfrm>
        </p:grpSpPr>
        <p:sp>
          <p:nvSpPr>
            <p:cNvPr id="8" name="楕円 7"/>
            <p:cNvSpPr/>
            <p:nvPr/>
          </p:nvSpPr>
          <p:spPr>
            <a:xfrm>
              <a:off x="3553768" y="2473080"/>
              <a:ext cx="504000" cy="50292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2800" dirty="0">
                  <a:solidFill>
                    <a:srgbClr val="FF0000"/>
                  </a:solidFill>
                </a:rPr>
                <a:t>B</a:t>
              </a:r>
              <a:endParaRPr kumimoji="1" lang="ja-JP" altLang="en-US" sz="2800" dirty="0">
                <a:solidFill>
                  <a:srgbClr val="FF0000"/>
                </a:solidFill>
              </a:endParaRPr>
            </a:p>
          </p:txBody>
        </p:sp>
        <p:cxnSp>
          <p:nvCxnSpPr>
            <p:cNvPr id="17" name="直線コネクタ 16"/>
            <p:cNvCxnSpPr/>
            <p:nvPr/>
          </p:nvCxnSpPr>
          <p:spPr>
            <a:xfrm flipH="1">
              <a:off x="3761202" y="2842127"/>
              <a:ext cx="89132" cy="267745"/>
            </a:xfrm>
            <a:prstGeom prst="line">
              <a:avLst/>
            </a:prstGeom>
            <a:ln w="508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線コネクタ 17"/>
            <p:cNvCxnSpPr/>
            <p:nvPr/>
          </p:nvCxnSpPr>
          <p:spPr>
            <a:xfrm flipH="1">
              <a:off x="3358848" y="2616304"/>
              <a:ext cx="289208" cy="108236"/>
            </a:xfrm>
            <a:prstGeom prst="line">
              <a:avLst/>
            </a:prstGeom>
            <a:ln w="508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" name="テキスト ボックス 23"/>
          <p:cNvSpPr txBox="1"/>
          <p:nvPr/>
        </p:nvSpPr>
        <p:spPr>
          <a:xfrm>
            <a:off x="7552452" y="773150"/>
            <a:ext cx="1483876" cy="1077218"/>
          </a:xfrm>
          <a:prstGeom prst="rect">
            <a:avLst/>
          </a:prstGeom>
          <a:gradFill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</a:gradFill>
        </p:spPr>
        <p:txBody>
          <a:bodyPr wrap="square" rtlCol="0">
            <a:spAutoFit/>
          </a:bodyPr>
          <a:lstStyle/>
          <a:p>
            <a:r>
              <a:rPr kumimoji="1" lang="ja-JP" altLang="en-US" sz="3200" b="1" dirty="0"/>
              <a:t>実践例</a:t>
            </a:r>
            <a:endParaRPr kumimoji="1" lang="en-US" altLang="ja-JP" sz="3200" b="1" dirty="0"/>
          </a:p>
          <a:p>
            <a:r>
              <a:rPr kumimoji="1" lang="ja-JP" altLang="en-US" sz="3200" b="1" dirty="0"/>
              <a:t>守り方</a:t>
            </a:r>
            <a:endParaRPr kumimoji="1" lang="en-US" altLang="ja-JP" sz="3200" b="1" dirty="0"/>
          </a:p>
        </p:txBody>
      </p:sp>
      <p:grpSp>
        <p:nvGrpSpPr>
          <p:cNvPr id="9" name="グループ化 8"/>
          <p:cNvGrpSpPr/>
          <p:nvPr/>
        </p:nvGrpSpPr>
        <p:grpSpPr>
          <a:xfrm>
            <a:off x="4037659" y="3591672"/>
            <a:ext cx="658825" cy="727271"/>
            <a:chOff x="4037659" y="3591672"/>
            <a:chExt cx="658825" cy="727271"/>
          </a:xfrm>
        </p:grpSpPr>
        <p:sp>
          <p:nvSpPr>
            <p:cNvPr id="31" name="楕円 30"/>
            <p:cNvSpPr/>
            <p:nvPr/>
          </p:nvSpPr>
          <p:spPr>
            <a:xfrm>
              <a:off x="4192484" y="3816023"/>
              <a:ext cx="504000" cy="50292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2800" dirty="0">
                  <a:solidFill>
                    <a:srgbClr val="FFFF00"/>
                  </a:solidFill>
                </a:rPr>
                <a:t>C</a:t>
              </a:r>
              <a:endParaRPr kumimoji="1" lang="ja-JP" altLang="en-US" sz="2800" dirty="0"/>
            </a:p>
          </p:txBody>
        </p:sp>
        <p:cxnSp>
          <p:nvCxnSpPr>
            <p:cNvPr id="27" name="直線コネクタ 26"/>
            <p:cNvCxnSpPr/>
            <p:nvPr/>
          </p:nvCxnSpPr>
          <p:spPr>
            <a:xfrm flipH="1" flipV="1">
              <a:off x="4477652" y="3591672"/>
              <a:ext cx="90060" cy="406470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線コネクタ 27"/>
            <p:cNvCxnSpPr/>
            <p:nvPr/>
          </p:nvCxnSpPr>
          <p:spPr>
            <a:xfrm>
              <a:off x="4037659" y="3853755"/>
              <a:ext cx="229700" cy="268659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3" name="グループ化 32"/>
          <p:cNvGrpSpPr/>
          <p:nvPr/>
        </p:nvGrpSpPr>
        <p:grpSpPr>
          <a:xfrm rot="807378">
            <a:off x="4751061" y="1865368"/>
            <a:ext cx="662131" cy="708586"/>
            <a:chOff x="6804968" y="1961836"/>
            <a:chExt cx="662131" cy="708586"/>
          </a:xfrm>
        </p:grpSpPr>
        <p:sp>
          <p:nvSpPr>
            <p:cNvPr id="26" name="楕円 25"/>
            <p:cNvSpPr/>
            <p:nvPr/>
          </p:nvSpPr>
          <p:spPr>
            <a:xfrm>
              <a:off x="6804968" y="1961836"/>
              <a:ext cx="504000" cy="50292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2800" dirty="0">
                  <a:solidFill>
                    <a:srgbClr val="FF0000"/>
                  </a:solidFill>
                </a:rPr>
                <a:t>B</a:t>
              </a:r>
              <a:endParaRPr kumimoji="1" lang="ja-JP" altLang="en-US" sz="2800" dirty="0">
                <a:solidFill>
                  <a:srgbClr val="FF0000"/>
                </a:solidFill>
              </a:endParaRPr>
            </a:p>
          </p:txBody>
        </p:sp>
        <p:cxnSp>
          <p:nvCxnSpPr>
            <p:cNvPr id="30" name="直線コネクタ 29"/>
            <p:cNvCxnSpPr/>
            <p:nvPr/>
          </p:nvCxnSpPr>
          <p:spPr>
            <a:xfrm>
              <a:off x="7226664" y="2258641"/>
              <a:ext cx="240435" cy="214439"/>
            </a:xfrm>
            <a:prstGeom prst="line">
              <a:avLst/>
            </a:prstGeom>
            <a:ln w="508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直線コネクタ 31"/>
            <p:cNvCxnSpPr/>
            <p:nvPr/>
          </p:nvCxnSpPr>
          <p:spPr>
            <a:xfrm flipH="1">
              <a:off x="6950931" y="2342878"/>
              <a:ext cx="38638" cy="327544"/>
            </a:xfrm>
            <a:prstGeom prst="line">
              <a:avLst/>
            </a:prstGeom>
            <a:ln w="508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4" name="グループ化 33"/>
          <p:cNvGrpSpPr/>
          <p:nvPr/>
        </p:nvGrpSpPr>
        <p:grpSpPr>
          <a:xfrm rot="2069192">
            <a:off x="3339668" y="901232"/>
            <a:ext cx="662131" cy="708586"/>
            <a:chOff x="6804968" y="1961836"/>
            <a:chExt cx="662131" cy="708586"/>
          </a:xfrm>
        </p:grpSpPr>
        <p:sp>
          <p:nvSpPr>
            <p:cNvPr id="35" name="楕円 34"/>
            <p:cNvSpPr/>
            <p:nvPr/>
          </p:nvSpPr>
          <p:spPr>
            <a:xfrm>
              <a:off x="6804968" y="1961836"/>
              <a:ext cx="504000" cy="502920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2800" dirty="0">
                  <a:solidFill>
                    <a:srgbClr val="FF0000"/>
                  </a:solidFill>
                </a:rPr>
                <a:t>B</a:t>
              </a:r>
              <a:endParaRPr kumimoji="1" lang="ja-JP" altLang="en-US" sz="2800" dirty="0">
                <a:solidFill>
                  <a:srgbClr val="FF0000"/>
                </a:solidFill>
              </a:endParaRPr>
            </a:p>
          </p:txBody>
        </p:sp>
        <p:cxnSp>
          <p:nvCxnSpPr>
            <p:cNvPr id="36" name="直線コネクタ 35"/>
            <p:cNvCxnSpPr/>
            <p:nvPr/>
          </p:nvCxnSpPr>
          <p:spPr>
            <a:xfrm>
              <a:off x="7226664" y="2258641"/>
              <a:ext cx="240435" cy="214439"/>
            </a:xfrm>
            <a:prstGeom prst="line">
              <a:avLst/>
            </a:prstGeom>
            <a:ln w="508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直線コネクタ 36"/>
            <p:cNvCxnSpPr/>
            <p:nvPr/>
          </p:nvCxnSpPr>
          <p:spPr>
            <a:xfrm flipH="1">
              <a:off x="6950931" y="2342878"/>
              <a:ext cx="38638" cy="327544"/>
            </a:xfrm>
            <a:prstGeom prst="line">
              <a:avLst/>
            </a:prstGeom>
            <a:ln w="508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8" name="テキスト ボックス 37"/>
          <p:cNvSpPr txBox="1"/>
          <p:nvPr/>
        </p:nvSpPr>
        <p:spPr>
          <a:xfrm>
            <a:off x="796290" y="4977825"/>
            <a:ext cx="7494270" cy="1569660"/>
          </a:xfrm>
          <a:prstGeom prst="rect">
            <a:avLst/>
          </a:prstGeom>
          <a:gradFill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</a:gra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オープンスタンスまたはディレイ</a:t>
            </a:r>
            <a:endParaRPr kumimoji="1" lang="en-US" altLang="ja-JP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kumimoji="1" lang="ja-JP" altLang="en-US" sz="3200" b="1" dirty="0"/>
              <a:t>両手で自分がマークする相手とボールの両方を指さし</a:t>
            </a:r>
            <a:r>
              <a:rPr kumimoji="1" lang="ja-JP" altLang="en-US" sz="3200" b="1" dirty="0" smtClean="0"/>
              <a:t>確認</a:t>
            </a:r>
            <a:endParaRPr kumimoji="1" lang="en-US" altLang="ja-JP" sz="3200" b="1" dirty="0"/>
          </a:p>
        </p:txBody>
      </p:sp>
      <p:sp>
        <p:nvSpPr>
          <p:cNvPr id="40" name="動作設定ボタン: 進む/次へ 39">
            <a:hlinkClick r:id="rId3" action="ppaction://hlinksldjump" highlightClick="1"/>
          </p:cNvPr>
          <p:cNvSpPr/>
          <p:nvPr/>
        </p:nvSpPr>
        <p:spPr>
          <a:xfrm>
            <a:off x="7769343" y="1977549"/>
            <a:ext cx="1266985" cy="679085"/>
          </a:xfrm>
          <a:prstGeom prst="actionButtonForwardNext">
            <a:avLst/>
          </a:prstGeom>
          <a:solidFill>
            <a:srgbClr val="00B0F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戻る</a:t>
            </a:r>
            <a:endParaRPr kumimoji="1" lang="ja-JP" altLang="en-US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1" name="Rectangle 2"/>
          <p:cNvSpPr>
            <a:spLocks noChangeArrowheads="1"/>
          </p:cNvSpPr>
          <p:nvPr/>
        </p:nvSpPr>
        <p:spPr bwMode="auto">
          <a:xfrm>
            <a:off x="-17304" y="2"/>
            <a:ext cx="9161304" cy="757379"/>
          </a:xfrm>
          <a:prstGeom prst="rect">
            <a:avLst/>
          </a:prstGeom>
          <a:solidFill>
            <a:srgbClr val="FF9900"/>
          </a:solidFill>
          <a:ln>
            <a:noFill/>
          </a:ln>
          <a:effectLst/>
        </p:spPr>
        <p:txBody>
          <a:bodyPr wrap="none" lIns="65219" tIns="32609" rIns="65219" bIns="32609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ct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40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技　能（技能の予習）</a:t>
            </a:r>
            <a:endParaRPr kumimoji="1" lang="en-US" altLang="ja-JP" sz="24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53266199"/>
      </p:ext>
    </p:extLst>
  </p:cSld>
  <p:clrMapOvr>
    <a:masterClrMapping/>
  </p:clrMapOvr>
  <p:transition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64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-4.44444E-6 L 0.01545 -0.11064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64" y="-5532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64" presetClass="path" presetSubtype="0" accel="50000" decel="5000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animMotion origin="layout" path="M -3.61111E-6 -3.7037E-7 L 0.02309 -0.12847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46" y="-6435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38" presetClass="path" presetSubtype="0" accel="50000" decel="5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animMotion origin="layout" path="M -3.61111E-6 3.7037E-7 L -0.02048 -0.01574 L 0.00417 -0.01898 L -0.01736 -0.03565 L 0.00643 -0.03982 L -0.01406 -0.05625 L 0.01094 -0.05972 L -0.01093 -0.07616 L 0.01285 -0.08009 L -0.00833 -0.09676 L 0.01702 -0.09977 L -0.00434 -0.11736 L 0.01945 -0.11991 L -0.00086 -0.13727 L 0.02257 -0.14074 L 0.00209 -0.15718 L 0.02691 -0.16157 " pathEditMode="relative" rAng="16920000" ptsTypes="AAAAAAAAAAAAAAAAA">
                                      <p:cBhvr>
                                        <p:cTn id="14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8" y="-8380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58" presetClass="path" presetSubtype="0" accel="50000" decel="50000" fill="hold" nodeType="withEffect">
                                  <p:stCondLst>
                                    <p:cond delay="1250"/>
                                  </p:stCondLst>
                                  <p:childTnLst>
                                    <p:animMotion origin="layout" path="M -4.72222E-6 4.29344E-17 L 0.06181 0.0044 C 0.07535 0.00602 0.09028 -0.00069 0.10244 -0.01296 C 0.11685 -0.02755 0.12518 -0.04398 0.12744 -0.06181 L 0.14115 -0.14213 " pathEditMode="relative" rAng="3180000" ptsTypes="AAAAA">
                                      <p:cBhvr>
                                        <p:cTn id="16" dur="1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681" y="-4259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63" presetClass="path" presetSubtype="0" accel="50000" decel="50000" fill="hold" grpId="1" nodeType="with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0.02657 -0.16157 L 0.24097 -0.10949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712" y="2593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44" presetClass="path" presetSubtype="0" accel="50000" decel="50000" fill="hold" nodeType="withEffect">
                                  <p:stCondLst>
                                    <p:cond delay="2750"/>
                                  </p:stCondLst>
                                  <p:childTnLst>
                                    <p:animMotion origin="layout" path="M 0.01545 -0.11065 L 0.04878 -0.11806 C 0.05572 -0.11991 0.06597 -0.11968 0.07656 -0.1176 C 0.08854 -0.11528 0.09791 -0.11204 0.10434 -0.10764 L 0.13524 -0.08797 " pathEditMode="relative" rAng="480000" ptsTypes="AAAAA">
                                      <p:cBhvr>
                                        <p:cTn id="20" dur="1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076" y="231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9"/>
                                            </p:cond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475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5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0"/>
                            </p:stCondLst>
                            <p:childTnLst>
                              <p:par>
                                <p:cTn id="26" presetID="64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4115 -0.14236 L 0.14045 -0.24907 " pathEditMode="relative" rAng="0" ptsTypes="AA">
                                      <p:cBhvr>
                                        <p:cTn id="27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5" y="-5347"/>
                                    </p:animMotion>
                                  </p:childTnLst>
                                </p:cTn>
                              </p:par>
                              <p:par>
                                <p:cTn id="28" presetID="38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4097 -0.10949 L 0.27309 -0.11736 L 0.24097 -0.12523 L 0.27309 -0.13333 L 0.24097 -0.14143 L 0.27309 -0.14907 L 0.24097 -0.15741 L 0.27309 -0.16505 L 0.24097 -0.17268 L 0.27309 -0.18171 L 0.24097 -0.18935 L 0.27309 -0.19745 L 0.24097 -0.20509 L 0.27309 -0.21342 L 0.24097 -0.22153 L 0.27309 -0.22917 L 0.24097 -0.23773 " pathEditMode="relative" rAng="16200000" ptsTypes="AAAAAAAAAAAAAAAAA">
                                      <p:cBhvr>
                                        <p:cTn id="29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97" y="-6412"/>
                                    </p:animMotion>
                                  </p:childTnLst>
                                </p:cTn>
                              </p:par>
                              <p:par>
                                <p:cTn id="30" presetID="64" presetClass="path" presetSubtype="0" accel="50000" decel="5000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animMotion origin="layout" path="M 8.33333E-7 -1.11111E-6 L -0.02014 -0.10532 " pathEditMode="relative" rAng="0" ptsTypes="AA">
                                      <p:cBhvr>
                                        <p:cTn id="31" dur="125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07" y="-52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7000"/>
                            </p:stCondLst>
                            <p:childTnLst>
                              <p:par>
                                <p:cTn id="33" presetID="35" presetClass="path" presetSubtype="0" accel="50000" decel="5000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4097 -0.23773 L -0.00139 -0.27315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118" y="-1782"/>
                                    </p:animMotion>
                                  </p:childTnLst>
                                </p:cTn>
                              </p:par>
                              <p:par>
                                <p:cTn id="35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309 -0.12847 L -3.61111E-6 -0.25 " pathEditMode="relative" rAng="0" ptsTypes="AA">
                                      <p:cBhvr>
                                        <p:cTn id="36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63" y="-6181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35" presetClass="path" presetSubtype="0" accel="50000" decel="5000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0.02014 -0.10532 L -0.14445 -0.14653 " pathEditMode="relative" rAng="0" ptsTypes="AA">
                                      <p:cBhvr>
                                        <p:cTn id="38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424" y="-2778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37"/>
                                            </p:cond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9000"/>
                            </p:stCondLst>
                            <p:childTnLst>
                              <p:par>
                                <p:cTn id="4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9500"/>
                            </p:stCondLst>
                            <p:childTnLst>
                              <p:par>
                                <p:cTn id="4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29" grpId="1" animBg="1"/>
      <p:bldP spid="29" grpId="2" animBg="1"/>
      <p:bldP spid="29" grpId="3" animBg="1"/>
      <p:bldP spid="24" grpId="0" animBg="1"/>
      <p:bldP spid="38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-17304" y="3"/>
            <a:ext cx="9161304" cy="720433"/>
          </a:xfrm>
          <a:prstGeom prst="rect">
            <a:avLst/>
          </a:prstGeom>
          <a:solidFill>
            <a:srgbClr val="FF9900"/>
          </a:solidFill>
          <a:ln>
            <a:noFill/>
          </a:ln>
          <a:effectLst/>
        </p:spPr>
        <p:txBody>
          <a:bodyPr wrap="none" lIns="65219" tIns="32609" rIns="65219" bIns="32609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lvl="0" algn="ctr"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ja-JP" altLang="en-US" sz="2800" dirty="0" smtClean="0"/>
              <a:t>学習</a:t>
            </a:r>
            <a:r>
              <a:rPr lang="ja-JP" altLang="en-US" sz="2800" dirty="0"/>
              <a:t>カード</a:t>
            </a:r>
            <a:r>
              <a:rPr lang="ja-JP" altLang="en-US" sz="2800" dirty="0" smtClean="0"/>
              <a:t>記入上</a:t>
            </a:r>
            <a:r>
              <a:rPr lang="ja-JP" altLang="en-US" sz="2800" dirty="0"/>
              <a:t>の留意事項（例）</a:t>
            </a:r>
            <a:endParaRPr kumimoji="1" lang="en-US" altLang="ja-JP" sz="2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19</a:t>
            </a:fld>
            <a:endParaRPr kumimoji="1" lang="ja-JP" altLang="en-US"/>
          </a:p>
        </p:txBody>
      </p:sp>
      <p:sp>
        <p:nvSpPr>
          <p:cNvPr id="5" name="線吹き出し 1 (枠付き) 4"/>
          <p:cNvSpPr/>
          <p:nvPr/>
        </p:nvSpPr>
        <p:spPr>
          <a:xfrm>
            <a:off x="4407082" y="875211"/>
            <a:ext cx="4736918" cy="864000"/>
          </a:xfrm>
          <a:prstGeom prst="borderCallout1">
            <a:avLst>
              <a:gd name="adj1" fmla="val 14464"/>
              <a:gd name="adj2" fmla="val -53"/>
              <a:gd name="adj3" fmla="val 65740"/>
              <a:gd name="adj4" fmla="val -42835"/>
            </a:avLst>
          </a:prstGeom>
          <a:solidFill>
            <a:schemeClr val="accent1">
              <a:alpha val="50000"/>
            </a:schemeClr>
          </a:solidFill>
          <a:ln w="349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kumimoji="1" lang="ja-JP" altLang="en-US" sz="2400" dirty="0" smtClean="0">
                <a:solidFill>
                  <a:schemeClr val="tx1"/>
                </a:solidFill>
              </a:rPr>
              <a:t>歴史に</a:t>
            </a:r>
            <a:r>
              <a:rPr kumimoji="1" lang="ja-JP" altLang="en-US" sz="2400" dirty="0">
                <a:solidFill>
                  <a:schemeClr val="tx1"/>
                </a:solidFill>
              </a:rPr>
              <a:t>ついて</a:t>
            </a:r>
            <a:r>
              <a:rPr kumimoji="1" lang="ja-JP" altLang="en-US" sz="2400" dirty="0" smtClean="0">
                <a:solidFill>
                  <a:schemeClr val="tx1"/>
                </a:solidFill>
              </a:rPr>
              <a:t>，調べたり学んだことをまとめましょう。</a:t>
            </a:r>
            <a:endParaRPr kumimoji="1"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10" name="線吹き出し 1 (枠付き) 9"/>
          <p:cNvSpPr/>
          <p:nvPr/>
        </p:nvSpPr>
        <p:spPr>
          <a:xfrm>
            <a:off x="4403816" y="1950056"/>
            <a:ext cx="4740184" cy="864000"/>
          </a:xfrm>
          <a:prstGeom prst="borderCallout1">
            <a:avLst>
              <a:gd name="adj1" fmla="val 14464"/>
              <a:gd name="adj2" fmla="val -53"/>
              <a:gd name="adj3" fmla="val 72043"/>
              <a:gd name="adj4" fmla="val -39973"/>
            </a:avLst>
          </a:prstGeom>
          <a:solidFill>
            <a:schemeClr val="accent4">
              <a:alpha val="50000"/>
            </a:schemeClr>
          </a:solidFill>
          <a:ln w="349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kumimoji="1" lang="ja-JP" altLang="en-US" sz="2400" dirty="0" smtClean="0">
                <a:solidFill>
                  <a:schemeClr val="tx1"/>
                </a:solidFill>
              </a:rPr>
              <a:t>特性について１つ選び、調べたり学んだことをまとめましょう。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11" name="線吹き出し 1 (枠付き) 10"/>
          <p:cNvSpPr/>
          <p:nvPr/>
        </p:nvSpPr>
        <p:spPr>
          <a:xfrm>
            <a:off x="4403816" y="3036993"/>
            <a:ext cx="4740184" cy="1375558"/>
          </a:xfrm>
          <a:prstGeom prst="borderCallout1">
            <a:avLst>
              <a:gd name="adj1" fmla="val 14464"/>
              <a:gd name="adj2" fmla="val -53"/>
              <a:gd name="adj3" fmla="val 49887"/>
              <a:gd name="adj4" fmla="val -42516"/>
            </a:avLst>
          </a:prstGeom>
          <a:solidFill>
            <a:srgbClr val="FF0000">
              <a:alpha val="50000"/>
            </a:srgbClr>
          </a:solidFill>
          <a:ln w="349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kumimoji="1" lang="ja-JP" altLang="en-US" sz="2400" dirty="0" smtClean="0">
                <a:solidFill>
                  <a:schemeClr val="tx1"/>
                </a:solidFill>
              </a:rPr>
              <a:t>ポジションについて、それぞれの役割の主たるものをまとめましょう。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12" name="線吹き出し 1 (枠付き) 11"/>
          <p:cNvSpPr/>
          <p:nvPr/>
        </p:nvSpPr>
        <p:spPr>
          <a:xfrm>
            <a:off x="4403816" y="4644593"/>
            <a:ext cx="4740184" cy="864000"/>
          </a:xfrm>
          <a:prstGeom prst="borderCallout1">
            <a:avLst>
              <a:gd name="adj1" fmla="val 14464"/>
              <a:gd name="adj2" fmla="val -53"/>
              <a:gd name="adj3" fmla="val 46228"/>
              <a:gd name="adj4" fmla="val -42199"/>
            </a:avLst>
          </a:prstGeom>
          <a:solidFill>
            <a:srgbClr val="92D050">
              <a:alpha val="50000"/>
            </a:srgbClr>
          </a:solidFill>
          <a:ln w="349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kumimoji="1" lang="ja-JP" altLang="en-US" sz="2400" dirty="0">
                <a:solidFill>
                  <a:schemeClr val="tx1"/>
                </a:solidFill>
              </a:rPr>
              <a:t>ルール</a:t>
            </a:r>
            <a:r>
              <a:rPr kumimoji="1" lang="ja-JP" altLang="en-US" sz="2400" dirty="0" smtClean="0">
                <a:solidFill>
                  <a:schemeClr val="tx1"/>
                </a:solidFill>
              </a:rPr>
              <a:t>をそれぞれ</a:t>
            </a:r>
            <a:r>
              <a:rPr kumimoji="1" lang="ja-JP" altLang="en-US" sz="2400" dirty="0">
                <a:solidFill>
                  <a:schemeClr val="tx1"/>
                </a:solidFill>
              </a:rPr>
              <a:t>簡潔</a:t>
            </a:r>
            <a:r>
              <a:rPr kumimoji="1" lang="ja-JP" altLang="en-US" sz="2400" dirty="0" smtClean="0">
                <a:solidFill>
                  <a:schemeClr val="tx1"/>
                </a:solidFill>
              </a:rPr>
              <a:t>にまとめましょう</a:t>
            </a:r>
            <a:r>
              <a:rPr kumimoji="1" lang="ja-JP" altLang="en-US" sz="2400" dirty="0">
                <a:solidFill>
                  <a:schemeClr val="tx1"/>
                </a:solidFill>
              </a:rPr>
              <a:t>。</a:t>
            </a:r>
          </a:p>
        </p:txBody>
      </p:sp>
      <p:sp>
        <p:nvSpPr>
          <p:cNvPr id="13" name="線吹き出し 1 (枠付き) 12"/>
          <p:cNvSpPr/>
          <p:nvPr/>
        </p:nvSpPr>
        <p:spPr>
          <a:xfrm>
            <a:off x="4403816" y="5759739"/>
            <a:ext cx="4740184" cy="864000"/>
          </a:xfrm>
          <a:prstGeom prst="borderCallout1">
            <a:avLst>
              <a:gd name="adj1" fmla="val 14464"/>
              <a:gd name="adj2" fmla="val -53"/>
              <a:gd name="adj3" fmla="val 71930"/>
              <a:gd name="adj4" fmla="val -42199"/>
            </a:avLst>
          </a:prstGeom>
          <a:solidFill>
            <a:srgbClr val="FFFF00">
              <a:alpha val="60000"/>
            </a:srgbClr>
          </a:solidFill>
          <a:ln w="349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kumimoji="1" lang="ja-JP" altLang="en-US" sz="2400" dirty="0" smtClean="0">
                <a:solidFill>
                  <a:schemeClr val="tx1"/>
                </a:solidFill>
              </a:rPr>
              <a:t>自己評価に○をし、感想を記入しましょう。</a:t>
            </a:r>
            <a:endParaRPr kumimoji="1" lang="ja-JP" altLang="en-US" sz="2400" dirty="0">
              <a:solidFill>
                <a:schemeClr val="tx1"/>
              </a:solidFill>
            </a:endParaRP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9351" y="720436"/>
            <a:ext cx="3854579" cy="606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1678421"/>
      </p:ext>
    </p:extLst>
  </p:cSld>
  <p:clrMapOvr>
    <a:masterClrMapping/>
  </p:clrMapOvr>
  <p:transition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-17304" y="2"/>
            <a:ext cx="9161304" cy="757379"/>
          </a:xfrm>
          <a:prstGeom prst="rect">
            <a:avLst/>
          </a:prstGeom>
          <a:solidFill>
            <a:srgbClr val="FF9900"/>
          </a:solidFill>
          <a:ln>
            <a:noFill/>
          </a:ln>
          <a:effectLst/>
        </p:spPr>
        <p:txBody>
          <a:bodyPr wrap="none" lIns="65219" tIns="32609" rIns="65219" bIns="32609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ct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4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2</a:t>
            </a:fld>
            <a:endParaRPr kumimoji="1" lang="ja-JP" altLang="en-US"/>
          </a:p>
        </p:txBody>
      </p:sp>
      <p:sp>
        <p:nvSpPr>
          <p:cNvPr id="9" name="正方形/長方形 8"/>
          <p:cNvSpPr/>
          <p:nvPr/>
        </p:nvSpPr>
        <p:spPr>
          <a:xfrm>
            <a:off x="13407" y="1610226"/>
            <a:ext cx="9130593" cy="1446550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>
            <a:spAutoFit/>
          </a:bodyPr>
          <a:lstStyle/>
          <a:p>
            <a:r>
              <a:rPr kumimoji="1" lang="ja-JP" altLang="en-US" sz="8800" dirty="0"/>
              <a:t>「</a:t>
            </a:r>
            <a:r>
              <a:rPr kumimoji="1" lang="ja-JP" altLang="en-US" sz="7200" dirty="0"/>
              <a:t>知識及び技能」編</a:t>
            </a:r>
            <a:endParaRPr kumimoji="1" lang="en-US" altLang="ja-JP" sz="7200" dirty="0"/>
          </a:p>
        </p:txBody>
      </p:sp>
      <p:sp>
        <p:nvSpPr>
          <p:cNvPr id="11" name="正方形/長方形 10"/>
          <p:cNvSpPr/>
          <p:nvPr/>
        </p:nvSpPr>
        <p:spPr>
          <a:xfrm>
            <a:off x="13407" y="3552238"/>
            <a:ext cx="9130593" cy="1446550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>
            <a:spAutoFit/>
          </a:bodyPr>
          <a:lstStyle/>
          <a:p>
            <a:pPr algn="ctr"/>
            <a:r>
              <a:rPr kumimoji="1" lang="ja-JP" altLang="en-US" sz="8800" dirty="0"/>
              <a:t>「</a:t>
            </a:r>
            <a:r>
              <a:rPr kumimoji="1" lang="ja-JP" altLang="en-US" sz="7200" dirty="0" smtClean="0"/>
              <a:t>知識」</a:t>
            </a:r>
            <a:endParaRPr kumimoji="1" lang="en-US" altLang="ja-JP" sz="7200" dirty="0"/>
          </a:p>
        </p:txBody>
      </p:sp>
    </p:spTree>
    <p:extLst>
      <p:ext uri="{BB962C8B-B14F-4D97-AF65-F5344CB8AC3E}">
        <p14:creationId xmlns:p14="http://schemas.microsoft.com/office/powerpoint/2010/main" val="2946470610"/>
      </p:ext>
    </p:extLst>
  </p:cSld>
  <p:clrMapOvr>
    <a:masterClrMapping/>
  </p:clrMapOvr>
  <p:transition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テキスト ボックス 8"/>
          <p:cNvSpPr txBox="1"/>
          <p:nvPr/>
        </p:nvSpPr>
        <p:spPr>
          <a:xfrm>
            <a:off x="121807" y="4549676"/>
            <a:ext cx="912669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>
                <a:latin typeface="+mn-ea"/>
              </a:rPr>
              <a:t>　</a:t>
            </a:r>
            <a:r>
              <a:rPr kumimoji="1" lang="ja-JP" altLang="en-US" sz="2400" b="1" dirty="0" smtClean="0">
                <a:latin typeface="+mn-ea"/>
              </a:rPr>
              <a:t>歴史</a:t>
            </a:r>
            <a:endParaRPr kumimoji="1" lang="en-US" altLang="ja-JP" sz="2400" b="1" dirty="0">
              <a:latin typeface="+mn-ea"/>
            </a:endParaRPr>
          </a:p>
          <a:p>
            <a:r>
              <a:rPr kumimoji="1" lang="ja-JP" altLang="en-US" sz="2400" b="1" dirty="0">
                <a:latin typeface="+mn-ea"/>
              </a:rPr>
              <a:t>　　・１８９１年　バスケットボールの始まり</a:t>
            </a:r>
            <a:endParaRPr kumimoji="1" lang="en-US" altLang="ja-JP" sz="2400" b="1" dirty="0">
              <a:latin typeface="+mn-ea"/>
            </a:endParaRPr>
          </a:p>
          <a:p>
            <a:r>
              <a:rPr kumimoji="1" lang="ja-JP" altLang="en-US" sz="2400" b="1" dirty="0">
                <a:latin typeface="+mn-ea"/>
              </a:rPr>
              <a:t>　　・１９０８年　日本へ紹介</a:t>
            </a:r>
            <a:endParaRPr kumimoji="1" lang="en-US" altLang="ja-JP" sz="2400" b="1" dirty="0">
              <a:latin typeface="+mn-ea"/>
            </a:endParaRPr>
          </a:p>
          <a:p>
            <a:r>
              <a:rPr kumimoji="1" lang="ja-JP" altLang="en-US" sz="2400" b="1" dirty="0">
                <a:latin typeface="+mn-ea"/>
              </a:rPr>
              <a:t>　　・１９１３年　日本で普及</a:t>
            </a:r>
            <a:endParaRPr kumimoji="1" lang="en-US" altLang="ja-JP" sz="2400" b="1" dirty="0">
              <a:latin typeface="+mn-ea"/>
            </a:endParaRPr>
          </a:p>
          <a:p>
            <a:r>
              <a:rPr kumimoji="1" lang="ja-JP" altLang="en-US" sz="2400" b="1" dirty="0">
                <a:latin typeface="+mn-ea"/>
              </a:rPr>
              <a:t>　　・１９３６年　オリンピックで男子正式種目へ</a:t>
            </a:r>
            <a:endParaRPr kumimoji="1" lang="en-US" altLang="ja-JP" sz="2400" b="1" dirty="0">
              <a:latin typeface="+mn-ea"/>
            </a:endParaRPr>
          </a:p>
          <a:p>
            <a:r>
              <a:rPr kumimoji="1" lang="ja-JP" altLang="en-US" sz="2400" b="1" dirty="0">
                <a:latin typeface="+mn-ea"/>
              </a:rPr>
              <a:t>　　・１９７６年　オリンピックで女子正式種目</a:t>
            </a:r>
            <a:r>
              <a:rPr kumimoji="1" lang="ja-JP" altLang="en-US" sz="2400" b="1" dirty="0" smtClean="0">
                <a:latin typeface="+mn-ea"/>
              </a:rPr>
              <a:t>へ</a:t>
            </a:r>
            <a:endParaRPr kumimoji="1" lang="en-US" altLang="ja-JP" sz="2400" b="1" dirty="0">
              <a:latin typeface="+mn-ea"/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-17304" y="2"/>
            <a:ext cx="9161304" cy="757379"/>
          </a:xfrm>
          <a:prstGeom prst="rect">
            <a:avLst/>
          </a:prstGeom>
          <a:solidFill>
            <a:srgbClr val="FF9900"/>
          </a:solidFill>
          <a:ln>
            <a:noFill/>
          </a:ln>
          <a:effectLst/>
        </p:spPr>
        <p:txBody>
          <a:bodyPr wrap="none" lIns="65219" tIns="32609" rIns="65219" bIns="32609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ct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40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知　識</a:t>
            </a:r>
            <a:endParaRPr kumimoji="1" lang="en-US" altLang="ja-JP" sz="24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3</a:t>
            </a:fld>
            <a:endParaRPr kumimoji="1" lang="ja-JP" altLang="en-US"/>
          </a:p>
        </p:txBody>
      </p:sp>
      <p:sp>
        <p:nvSpPr>
          <p:cNvPr id="7" name="Text Box 4">
            <a:extLst>
              <a:ext uri="{FF2B5EF4-FFF2-40B4-BE49-F238E27FC236}">
                <a16:creationId xmlns:a16="http://schemas.microsoft.com/office/drawing/2014/main" id="{0D4FB1FE-BA11-411C-B16B-F5AF0E2C2A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860334"/>
            <a:ext cx="9144000" cy="2673324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7155" tIns="43575" rIns="17155" bIns="43575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lvl="0"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ja-JP" altLang="en-US" sz="28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游ゴシック" panose="020B0400000000000000" pitchFamily="50" charset="-128"/>
              </a:rPr>
              <a:t>この教材で扱う内容</a:t>
            </a:r>
            <a:endParaRPr lang="en-US" altLang="ja-JP" sz="2800" kern="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游ゴシック" panose="020B0400000000000000" pitchFamily="50" charset="-128"/>
            </a:endParaRPr>
          </a:p>
          <a:p>
            <a:pPr lvl="0" algn="dist"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ja-JP" altLang="en-US" sz="2800" b="1" kern="0" dirty="0" smtClean="0">
                <a:solidFill>
                  <a:prstClr val="black"/>
                </a:solidFill>
                <a:latin typeface="游ゴシック" panose="020B0400000000000000" pitchFamily="50" charset="-128"/>
              </a:rPr>
              <a:t>・</a:t>
            </a:r>
            <a:r>
              <a:rPr lang="ja-JP" altLang="en-US" sz="2800" b="1" kern="0" dirty="0">
                <a:solidFill>
                  <a:prstClr val="black"/>
                </a:solidFill>
                <a:latin typeface="游ゴシック" panose="020B0400000000000000" pitchFamily="50" charset="-128"/>
              </a:rPr>
              <a:t>球技の各型の各種目において用いられる技術や</a:t>
            </a:r>
            <a:r>
              <a:rPr lang="ja-JP" altLang="en-US" sz="2800" b="1" kern="0" dirty="0" smtClean="0">
                <a:solidFill>
                  <a:prstClr val="black"/>
                </a:solidFill>
                <a:latin typeface="游ゴシック" panose="020B0400000000000000" pitchFamily="50" charset="-128"/>
              </a:rPr>
              <a:t>戦術</a:t>
            </a:r>
            <a:r>
              <a:rPr lang="ja-JP" altLang="en-US" sz="2800" b="1" kern="0" dirty="0">
                <a:solidFill>
                  <a:prstClr val="black"/>
                </a:solidFill>
                <a:latin typeface="游ゴシック" panose="020B0400000000000000" pitchFamily="50" charset="-128"/>
              </a:rPr>
              <a:t>，</a:t>
            </a:r>
            <a:r>
              <a:rPr lang="ja-JP" altLang="en-US" sz="2800" b="1" kern="0" dirty="0" smtClean="0">
                <a:solidFill>
                  <a:prstClr val="black"/>
                </a:solidFill>
                <a:latin typeface="游ゴシック" panose="020B0400000000000000" pitchFamily="50" charset="-128"/>
              </a:rPr>
              <a:t>作</a:t>
            </a:r>
            <a:endParaRPr lang="en-US" altLang="ja-JP" sz="2800" b="1" kern="0" dirty="0" smtClean="0">
              <a:solidFill>
                <a:prstClr val="black"/>
              </a:solidFill>
              <a:latin typeface="游ゴシック" panose="020B0400000000000000" pitchFamily="50" charset="-128"/>
            </a:endParaRPr>
          </a:p>
          <a:p>
            <a:pPr lvl="0" algn="dist"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ja-JP" altLang="en-US" sz="2800" b="1" kern="0" dirty="0" smtClean="0">
                <a:solidFill>
                  <a:prstClr val="black"/>
                </a:solidFill>
                <a:latin typeface="游ゴシック" panose="020B0400000000000000" pitchFamily="50" charset="-128"/>
              </a:rPr>
              <a:t>　戦</a:t>
            </a:r>
            <a:r>
              <a:rPr lang="ja-JP" altLang="en-US" sz="2800" b="1" kern="0" dirty="0">
                <a:solidFill>
                  <a:prstClr val="black"/>
                </a:solidFill>
                <a:latin typeface="游ゴシック" panose="020B0400000000000000" pitchFamily="50" charset="-128"/>
              </a:rPr>
              <a:t>には名称があり，それらを身に付ける</a:t>
            </a:r>
            <a:r>
              <a:rPr lang="ja-JP" altLang="en-US" sz="2800" b="1" kern="0" dirty="0" smtClean="0">
                <a:solidFill>
                  <a:prstClr val="black"/>
                </a:solidFill>
                <a:latin typeface="游ゴシック" panose="020B0400000000000000" pitchFamily="50" charset="-128"/>
              </a:rPr>
              <a:t>ための</a:t>
            </a:r>
            <a:r>
              <a:rPr lang="ja-JP" altLang="en-US" sz="2800" b="1" kern="0" dirty="0" err="1">
                <a:solidFill>
                  <a:prstClr val="black"/>
                </a:solidFill>
                <a:latin typeface="游ゴシック" panose="020B0400000000000000" pitchFamily="50" charset="-128"/>
              </a:rPr>
              <a:t>ポイントが</a:t>
            </a:r>
            <a:r>
              <a:rPr lang="ja-JP" altLang="en-US" sz="2800" b="1" kern="0" dirty="0" err="1" smtClean="0">
                <a:solidFill>
                  <a:prstClr val="black"/>
                </a:solidFill>
                <a:latin typeface="游ゴシック" panose="020B0400000000000000" pitchFamily="50" charset="-128"/>
              </a:rPr>
              <a:t>あ</a:t>
            </a:r>
            <a:endParaRPr lang="en-US" altLang="ja-JP" sz="2800" b="1" kern="0" dirty="0" smtClean="0">
              <a:solidFill>
                <a:prstClr val="black"/>
              </a:solidFill>
              <a:latin typeface="游ゴシック" panose="020B0400000000000000" pitchFamily="50" charset="-128"/>
            </a:endParaRPr>
          </a:p>
          <a:p>
            <a:pPr lvl="0"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ja-JP" altLang="en-US" sz="2800" b="1" kern="0" dirty="0" smtClean="0">
                <a:solidFill>
                  <a:prstClr val="black"/>
                </a:solidFill>
                <a:latin typeface="游ゴシック" panose="020B0400000000000000" pitchFamily="50" charset="-128"/>
              </a:rPr>
              <a:t>　る</a:t>
            </a:r>
            <a:r>
              <a:rPr lang="ja-JP" altLang="en-US" sz="2800" b="1" kern="0" dirty="0">
                <a:solidFill>
                  <a:prstClr val="black"/>
                </a:solidFill>
                <a:latin typeface="游ゴシック" panose="020B0400000000000000" pitchFamily="50" charset="-128"/>
              </a:rPr>
              <a:t>こと。</a:t>
            </a:r>
            <a:endParaRPr lang="en-US" altLang="ja-JP" sz="2800" b="1" kern="0" dirty="0">
              <a:solidFill>
                <a:prstClr val="black"/>
              </a:solidFill>
              <a:latin typeface="游ゴシック" panose="020B0400000000000000" pitchFamily="50" charset="-128"/>
            </a:endParaRPr>
          </a:p>
          <a:p>
            <a:pPr lvl="0" algn="dist"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ja-JP" altLang="en-US" sz="2800" b="1" kern="0" dirty="0" smtClean="0">
                <a:solidFill>
                  <a:prstClr val="black"/>
                </a:solidFill>
                <a:latin typeface="游ゴシック" panose="020B0400000000000000" pitchFamily="50" charset="-128"/>
              </a:rPr>
              <a:t>・戦術や作戦に応じて，技能をゲーム中に適切に発揮する</a:t>
            </a:r>
            <a:r>
              <a:rPr lang="ja-JP" altLang="en-US" sz="2800" b="1" kern="0" dirty="0" err="1" smtClean="0">
                <a:solidFill>
                  <a:prstClr val="black"/>
                </a:solidFill>
                <a:latin typeface="游ゴシック" panose="020B0400000000000000" pitchFamily="50" charset="-128"/>
              </a:rPr>
              <a:t>こ</a:t>
            </a:r>
            <a:endParaRPr lang="en-US" altLang="ja-JP" sz="2800" b="1" kern="0" dirty="0" smtClean="0">
              <a:solidFill>
                <a:prstClr val="black"/>
              </a:solidFill>
              <a:latin typeface="游ゴシック" panose="020B0400000000000000" pitchFamily="50" charset="-128"/>
            </a:endParaRPr>
          </a:p>
          <a:p>
            <a:pPr lvl="0"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ja-JP" altLang="en-US" sz="2800" b="1" kern="0" dirty="0">
                <a:solidFill>
                  <a:prstClr val="black"/>
                </a:solidFill>
                <a:latin typeface="游ゴシック" panose="020B0400000000000000" pitchFamily="50" charset="-128"/>
              </a:rPr>
              <a:t>　</a:t>
            </a:r>
            <a:r>
              <a:rPr lang="ja-JP" altLang="en-US" sz="2800" b="1" kern="0" dirty="0" smtClean="0">
                <a:solidFill>
                  <a:prstClr val="black"/>
                </a:solidFill>
                <a:latin typeface="游ゴシック" panose="020B0400000000000000" pitchFamily="50" charset="-128"/>
              </a:rPr>
              <a:t>とが攻防のポイントであること。</a:t>
            </a:r>
            <a:endParaRPr lang="en-US" altLang="ja-JP" sz="2800" b="1" kern="0" dirty="0" smtClean="0">
              <a:solidFill>
                <a:prstClr val="black"/>
              </a:solidFill>
              <a:latin typeface="游ゴシック" panose="020B0400000000000000" pitchFamily="50" charset="-128"/>
            </a:endParaRPr>
          </a:p>
        </p:txBody>
      </p:sp>
      <p:sp>
        <p:nvSpPr>
          <p:cNvPr id="5" name="Text Box 4">
            <a:extLst>
              <a:ext uri="{FF2B5EF4-FFF2-40B4-BE49-F238E27FC236}">
                <a16:creationId xmlns:a16="http://schemas.microsoft.com/office/drawing/2014/main" id="{0D4FB1FE-BA11-411C-B16B-F5AF0E2C2A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7304" y="3655097"/>
            <a:ext cx="9144000" cy="457333"/>
          </a:xfrm>
          <a:prstGeom prst="rect">
            <a:avLst/>
          </a:prstGeom>
          <a:gradFill>
            <a:gsLst>
              <a:gs pos="0">
                <a:srgbClr val="00B0F0">
                  <a:tint val="66000"/>
                  <a:satMod val="160000"/>
                </a:srgbClr>
              </a:gs>
              <a:gs pos="24000">
                <a:srgbClr val="C8E9FF"/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13500000" scaled="1"/>
          </a:gra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17155" tIns="43575" rIns="17155" bIns="43575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lvl="0" algn="ctr"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ja-JP" altLang="en-US" sz="2400" b="1" kern="0" dirty="0" smtClean="0">
                <a:solidFill>
                  <a:prstClr val="black"/>
                </a:solidFill>
                <a:latin typeface="游ゴシック" panose="020B0400000000000000" pitchFamily="50" charset="-128"/>
              </a:rPr>
              <a:t>ゴール型</a:t>
            </a:r>
            <a:r>
              <a:rPr lang="ja-JP" altLang="en-US" sz="2400" b="1" kern="0" dirty="0">
                <a:solidFill>
                  <a:prstClr val="black"/>
                </a:solidFill>
                <a:latin typeface="游ゴシック" panose="020B0400000000000000" pitchFamily="50" charset="-128"/>
              </a:rPr>
              <a:t>「バスケットボール」　</a:t>
            </a:r>
            <a:r>
              <a:rPr lang="ja-JP" altLang="en-US" sz="2400" b="1" kern="0" dirty="0" smtClean="0">
                <a:solidFill>
                  <a:prstClr val="black"/>
                </a:solidFill>
                <a:latin typeface="游ゴシック" panose="020B0400000000000000" pitchFamily="50" charset="-128"/>
              </a:rPr>
              <a:t>歴史　　</a:t>
            </a:r>
            <a:endParaRPr kumimoji="1" lang="en-US" altLang="ja-JP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</a:endParaRPr>
          </a:p>
        </p:txBody>
      </p:sp>
      <p:sp>
        <p:nvSpPr>
          <p:cNvPr id="8" name="角丸四角形 7"/>
          <p:cNvSpPr/>
          <p:nvPr/>
        </p:nvSpPr>
        <p:spPr>
          <a:xfrm>
            <a:off x="6199959" y="4534140"/>
            <a:ext cx="2834640" cy="343176"/>
          </a:xfrm>
          <a:prstGeom prst="round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kumimoji="1" lang="en-US" altLang="ja-JP" b="1" dirty="0" smtClean="0">
                <a:solidFill>
                  <a:srgbClr val="FF0000"/>
                </a:solidFill>
                <a:latin typeface="+mn-ea"/>
              </a:rPr>
              <a:t>【</a:t>
            </a:r>
            <a:r>
              <a:rPr kumimoji="1" lang="ja-JP" altLang="en-US" b="1" dirty="0" smtClean="0">
                <a:solidFill>
                  <a:srgbClr val="FF0000"/>
                </a:solidFill>
                <a:latin typeface="+mn-ea"/>
              </a:rPr>
              <a:t>学習カード①－１</a:t>
            </a:r>
            <a:r>
              <a:rPr kumimoji="1" lang="en-US" altLang="ja-JP" b="1" dirty="0" smtClean="0">
                <a:solidFill>
                  <a:srgbClr val="FF0000"/>
                </a:solidFill>
                <a:latin typeface="+mn-ea"/>
              </a:rPr>
              <a:t>】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0" y="4196184"/>
            <a:ext cx="912669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b="1" dirty="0"/>
              <a:t>１　バスケットボールの歴史に</a:t>
            </a:r>
            <a:r>
              <a:rPr lang="ja-JP" altLang="en-US" b="1" dirty="0" smtClean="0"/>
              <a:t>ついて，調べたり</a:t>
            </a:r>
            <a:r>
              <a:rPr lang="ja-JP" altLang="en-US" b="1" dirty="0"/>
              <a:t>学んだりしたことをまとめましょう。</a:t>
            </a:r>
          </a:p>
        </p:txBody>
      </p:sp>
    </p:spTree>
    <p:extLst>
      <p:ext uri="{BB962C8B-B14F-4D97-AF65-F5344CB8AC3E}">
        <p14:creationId xmlns:p14="http://schemas.microsoft.com/office/powerpoint/2010/main" val="531917555"/>
      </p:ext>
    </p:extLst>
  </p:cSld>
  <p:clrMapOvr>
    <a:masterClrMapping/>
  </p:clrMapOvr>
  <p:transition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55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7" grpId="0" animBg="1"/>
      <p:bldP spid="5" grpId="0" animBg="1"/>
      <p:bldP spid="8" grpId="0" animBg="1"/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4">
            <a:extLst>
              <a:ext uri="{FF2B5EF4-FFF2-40B4-BE49-F238E27FC236}">
                <a16:creationId xmlns:a16="http://schemas.microsoft.com/office/drawing/2014/main" id="{0D4FB1FE-BA11-411C-B16B-F5AF0E2C2A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64034"/>
            <a:ext cx="9144000" cy="457333"/>
          </a:xfrm>
          <a:prstGeom prst="rect">
            <a:avLst/>
          </a:prstGeom>
          <a:gradFill>
            <a:gsLst>
              <a:gs pos="0">
                <a:srgbClr val="00B0F0">
                  <a:tint val="66000"/>
                  <a:satMod val="160000"/>
                </a:srgbClr>
              </a:gs>
              <a:gs pos="24000">
                <a:srgbClr val="C8E9FF"/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13500000" scaled="1"/>
          </a:gra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17155" tIns="43575" rIns="17155" bIns="43575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lvl="0" algn="ctr"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ja-JP" altLang="en-US" sz="2400" b="1" kern="0" dirty="0">
                <a:solidFill>
                  <a:prstClr val="black"/>
                </a:solidFill>
                <a:latin typeface="游ゴシック" panose="020B0400000000000000" pitchFamily="50" charset="-128"/>
              </a:rPr>
              <a:t>ゴール型「バスケットボール」　特性</a:t>
            </a:r>
            <a:r>
              <a:rPr lang="ja-JP" altLang="en-US" sz="2400" b="1" kern="0" dirty="0" smtClean="0">
                <a:solidFill>
                  <a:prstClr val="black"/>
                </a:solidFill>
                <a:latin typeface="游ゴシック" panose="020B0400000000000000" pitchFamily="50" charset="-128"/>
              </a:rPr>
              <a:t>と基本的な</a:t>
            </a:r>
            <a:r>
              <a:rPr lang="ja-JP" altLang="en-US" sz="2400" b="1" kern="0" dirty="0">
                <a:solidFill>
                  <a:prstClr val="black"/>
                </a:solidFill>
                <a:latin typeface="游ゴシック" panose="020B0400000000000000" pitchFamily="50" charset="-128"/>
              </a:rPr>
              <a:t>技能</a:t>
            </a:r>
            <a:endParaRPr kumimoji="1" lang="en-US" altLang="ja-JP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0" y="1386166"/>
            <a:ext cx="9126696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>
                <a:latin typeface="+mn-ea"/>
              </a:rPr>
              <a:t>　</a:t>
            </a:r>
            <a:r>
              <a:rPr kumimoji="1" lang="ja-JP" altLang="en-US" sz="2000" b="1" dirty="0" smtClean="0">
                <a:latin typeface="+mn-ea"/>
              </a:rPr>
              <a:t>特性</a:t>
            </a:r>
            <a:endParaRPr kumimoji="1" lang="en-US" altLang="ja-JP" sz="2000" b="1" dirty="0" smtClean="0">
              <a:latin typeface="+mn-ea"/>
            </a:endParaRPr>
          </a:p>
          <a:p>
            <a:r>
              <a:rPr kumimoji="1" lang="ja-JP" alt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２　</a:t>
            </a:r>
            <a:r>
              <a:rPr kumimoji="1" lang="ja-JP" alt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５つ</a:t>
            </a:r>
            <a:r>
              <a:rPr kumimoji="1" lang="ja-JP" alt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の</a:t>
            </a:r>
            <a:r>
              <a:rPr kumimoji="1" lang="ja-JP" alt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特性（以下①～⑤）から１つ選び，</a:t>
            </a:r>
            <a:endParaRPr kumimoji="1" lang="en-US" altLang="ja-JP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r>
              <a:rPr kumimoji="1" lang="ja-JP" alt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　</a:t>
            </a:r>
            <a:r>
              <a:rPr kumimoji="1" lang="ja-JP" alt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　調べたり学んだりしたことをまとめましょう。</a:t>
            </a:r>
            <a:endParaRPr kumimoji="1" lang="en-US" altLang="ja-JP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r>
              <a:rPr kumimoji="1" lang="ja-JP" altLang="en-US" sz="2000" b="1" dirty="0" smtClean="0">
                <a:latin typeface="+mn-ea"/>
              </a:rPr>
              <a:t>　　①ゴール型競技としての特徴</a:t>
            </a:r>
            <a:endParaRPr kumimoji="1" lang="en-US" altLang="ja-JP" sz="2000" b="1" dirty="0" smtClean="0">
              <a:latin typeface="+mn-ea"/>
            </a:endParaRPr>
          </a:p>
          <a:p>
            <a:r>
              <a:rPr kumimoji="1" lang="ja-JP" altLang="en-US" sz="2000" b="1" dirty="0">
                <a:latin typeface="+mn-ea"/>
              </a:rPr>
              <a:t>　　</a:t>
            </a:r>
            <a:r>
              <a:rPr kumimoji="1" lang="ja-JP" altLang="en-US" sz="2000" b="1" dirty="0" smtClean="0">
                <a:latin typeface="+mn-ea"/>
              </a:rPr>
              <a:t>②競技</a:t>
            </a:r>
            <a:r>
              <a:rPr kumimoji="1" lang="ja-JP" altLang="en-US" sz="2000" b="1" dirty="0">
                <a:latin typeface="+mn-ea"/>
              </a:rPr>
              <a:t>施設や用具</a:t>
            </a:r>
            <a:endParaRPr kumimoji="1" lang="en-US" altLang="ja-JP" sz="2000" b="1" dirty="0">
              <a:latin typeface="+mn-ea"/>
            </a:endParaRPr>
          </a:p>
          <a:p>
            <a:r>
              <a:rPr kumimoji="1" lang="ja-JP" altLang="en-US" sz="2000" b="1" dirty="0">
                <a:latin typeface="+mn-ea"/>
              </a:rPr>
              <a:t>　　③</a:t>
            </a:r>
            <a:r>
              <a:rPr kumimoji="1" lang="ja-JP" altLang="en-US" sz="2000" b="1" dirty="0" smtClean="0">
                <a:latin typeface="+mn-ea"/>
              </a:rPr>
              <a:t>攻防</a:t>
            </a:r>
            <a:r>
              <a:rPr kumimoji="1" lang="ja-JP" altLang="en-US" sz="2000" b="1" dirty="0">
                <a:latin typeface="+mn-ea"/>
              </a:rPr>
              <a:t>の楽しみ方</a:t>
            </a:r>
            <a:endParaRPr kumimoji="1" lang="en-US" altLang="ja-JP" sz="2000" b="1" dirty="0">
              <a:latin typeface="+mn-ea"/>
            </a:endParaRPr>
          </a:p>
          <a:p>
            <a:r>
              <a:rPr kumimoji="1" lang="ja-JP" altLang="en-US" sz="2000" b="1" dirty="0">
                <a:latin typeface="+mn-ea"/>
              </a:rPr>
              <a:t>　　</a:t>
            </a:r>
            <a:r>
              <a:rPr kumimoji="1" lang="ja-JP" altLang="en-US" sz="2000" b="1" dirty="0" smtClean="0">
                <a:latin typeface="+mn-ea"/>
              </a:rPr>
              <a:t>④必要</a:t>
            </a:r>
            <a:r>
              <a:rPr kumimoji="1" lang="ja-JP" altLang="en-US" sz="2000" b="1" dirty="0">
                <a:latin typeface="+mn-ea"/>
              </a:rPr>
              <a:t>とされる運動要素</a:t>
            </a:r>
            <a:endParaRPr kumimoji="1" lang="en-US" altLang="ja-JP" sz="2000" b="1" dirty="0">
              <a:latin typeface="+mn-ea"/>
            </a:endParaRPr>
          </a:p>
          <a:p>
            <a:r>
              <a:rPr kumimoji="1" lang="ja-JP" altLang="en-US" sz="2000" b="1" dirty="0">
                <a:latin typeface="+mn-ea"/>
              </a:rPr>
              <a:t>　　</a:t>
            </a:r>
            <a:r>
              <a:rPr kumimoji="1" lang="ja-JP" altLang="en-US" sz="2000" b="1" dirty="0" smtClean="0">
                <a:latin typeface="+mn-ea"/>
              </a:rPr>
              <a:t>⑤競技</a:t>
            </a:r>
            <a:r>
              <a:rPr kumimoji="1" lang="ja-JP" altLang="en-US" sz="2000" b="1" dirty="0">
                <a:latin typeface="+mn-ea"/>
              </a:rPr>
              <a:t>の見どころ</a:t>
            </a:r>
            <a:endParaRPr kumimoji="1" lang="en-US" altLang="ja-JP" sz="2000" b="1" dirty="0">
              <a:latin typeface="+mn-ea"/>
            </a:endParaRPr>
          </a:p>
        </p:txBody>
      </p:sp>
      <p:sp>
        <p:nvSpPr>
          <p:cNvPr id="19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</p:spPr>
        <p:txBody>
          <a:bodyPr/>
          <a:lstStyle/>
          <a:p>
            <a:fld id="{13555A0A-D93E-4972-9BDE-BD19E4BDC622}" type="slidenum">
              <a:rPr kumimoji="1" lang="ja-JP" altLang="en-US" smtClean="0"/>
              <a:t>4</a:t>
            </a:fld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5556125" y="1394423"/>
            <a:ext cx="3596527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>
                <a:latin typeface="+mn-ea"/>
              </a:rPr>
              <a:t>　技能</a:t>
            </a:r>
            <a:endParaRPr kumimoji="1" lang="en-US" altLang="ja-JP" sz="2000" b="1" dirty="0">
              <a:latin typeface="+mn-ea"/>
            </a:endParaRPr>
          </a:p>
          <a:p>
            <a:r>
              <a:rPr kumimoji="1" lang="ja-JP" altLang="en-US" sz="2000" b="1" dirty="0">
                <a:latin typeface="+mn-ea"/>
              </a:rPr>
              <a:t>　　・ハンドリング</a:t>
            </a:r>
            <a:endParaRPr kumimoji="1" lang="en-US" altLang="ja-JP" sz="2000" b="1" dirty="0">
              <a:latin typeface="+mn-ea"/>
            </a:endParaRPr>
          </a:p>
          <a:p>
            <a:r>
              <a:rPr kumimoji="1" lang="ja-JP" altLang="en-US" sz="2000" b="1" dirty="0">
                <a:latin typeface="+mn-ea"/>
              </a:rPr>
              <a:t>　　・トリプルスレット</a:t>
            </a:r>
            <a:endParaRPr kumimoji="1" lang="en-US" altLang="ja-JP" sz="2000" b="1" dirty="0">
              <a:latin typeface="+mn-ea"/>
            </a:endParaRPr>
          </a:p>
          <a:p>
            <a:r>
              <a:rPr kumimoji="1" lang="ja-JP" altLang="en-US" sz="2000" b="1" dirty="0">
                <a:latin typeface="+mn-ea"/>
              </a:rPr>
              <a:t>　　・シュート</a:t>
            </a:r>
            <a:endParaRPr kumimoji="1" lang="en-US" altLang="ja-JP" sz="2000" b="1" dirty="0">
              <a:latin typeface="+mn-ea"/>
            </a:endParaRPr>
          </a:p>
          <a:p>
            <a:r>
              <a:rPr kumimoji="1" lang="ja-JP" altLang="en-US" sz="2000" b="1" dirty="0">
                <a:latin typeface="+mn-ea"/>
              </a:rPr>
              <a:t>　　・フェイク</a:t>
            </a:r>
            <a:endParaRPr kumimoji="1" lang="en-US" altLang="ja-JP" sz="2000" b="1" dirty="0">
              <a:latin typeface="+mn-ea"/>
            </a:endParaRPr>
          </a:p>
          <a:p>
            <a:r>
              <a:rPr kumimoji="1" lang="ja-JP" altLang="en-US" sz="2000" b="1" dirty="0">
                <a:latin typeface="+mn-ea"/>
              </a:rPr>
              <a:t>　　・ドリブル</a:t>
            </a:r>
          </a:p>
          <a:p>
            <a:r>
              <a:rPr kumimoji="1" lang="ja-JP" altLang="en-US" sz="2000" b="1" dirty="0">
                <a:latin typeface="+mn-ea"/>
              </a:rPr>
              <a:t>　　・リバウンド</a:t>
            </a:r>
          </a:p>
        </p:txBody>
      </p:sp>
      <p:sp>
        <p:nvSpPr>
          <p:cNvPr id="9" name="角丸四角形 8"/>
          <p:cNvSpPr/>
          <p:nvPr/>
        </p:nvSpPr>
        <p:spPr>
          <a:xfrm>
            <a:off x="1281635" y="1304396"/>
            <a:ext cx="2834640" cy="343176"/>
          </a:xfrm>
          <a:prstGeom prst="round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kumimoji="1" lang="en-US" altLang="ja-JP" b="1" dirty="0" smtClean="0">
                <a:solidFill>
                  <a:srgbClr val="FF0000"/>
                </a:solidFill>
                <a:latin typeface="+mn-ea"/>
              </a:rPr>
              <a:t>【</a:t>
            </a:r>
            <a:r>
              <a:rPr kumimoji="1" lang="ja-JP" altLang="en-US" b="1" dirty="0" smtClean="0">
                <a:solidFill>
                  <a:srgbClr val="FF0000"/>
                </a:solidFill>
                <a:latin typeface="+mn-ea"/>
              </a:rPr>
              <a:t>学習カード①－２</a:t>
            </a:r>
            <a:r>
              <a:rPr kumimoji="1" lang="en-US" altLang="ja-JP" b="1" dirty="0" smtClean="0">
                <a:solidFill>
                  <a:srgbClr val="FF0000"/>
                </a:solidFill>
                <a:latin typeface="+mn-ea"/>
              </a:rPr>
              <a:t>)】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10" name="Text Box 4">
            <a:extLst>
              <a:ext uri="{FF2B5EF4-FFF2-40B4-BE49-F238E27FC236}">
                <a16:creationId xmlns:a16="http://schemas.microsoft.com/office/drawing/2014/main" id="{0D4FB1FE-BA11-411C-B16B-F5AF0E2C2A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52" y="3892381"/>
            <a:ext cx="9144000" cy="457333"/>
          </a:xfrm>
          <a:prstGeom prst="rect">
            <a:avLst/>
          </a:prstGeom>
          <a:gradFill>
            <a:gsLst>
              <a:gs pos="0">
                <a:srgbClr val="00B0F0">
                  <a:tint val="66000"/>
                  <a:satMod val="160000"/>
                </a:srgbClr>
              </a:gs>
              <a:gs pos="24000">
                <a:srgbClr val="C8E9FF"/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13500000" scaled="1"/>
          </a:gra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17155" tIns="43575" rIns="17155" bIns="43575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lvl="0" algn="ctr"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ja-JP" altLang="en-US" sz="2400" b="1" kern="0" dirty="0" smtClean="0">
                <a:solidFill>
                  <a:prstClr val="black"/>
                </a:solidFill>
                <a:latin typeface="游ゴシック" panose="020B0400000000000000" pitchFamily="50" charset="-128"/>
              </a:rPr>
              <a:t>ゴール型「バスケットボール」　ポジション</a:t>
            </a:r>
            <a:r>
              <a:rPr lang="ja-JP" altLang="en-US" sz="2400" b="1" kern="0" dirty="0">
                <a:solidFill>
                  <a:prstClr val="black"/>
                </a:solidFill>
                <a:latin typeface="游ゴシック" panose="020B0400000000000000" pitchFamily="50" charset="-128"/>
              </a:rPr>
              <a:t>とルール</a:t>
            </a:r>
            <a:endParaRPr kumimoji="1" lang="en-US" altLang="ja-JP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0" y="4391613"/>
            <a:ext cx="526702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>
                <a:latin typeface="+mn-ea"/>
              </a:rPr>
              <a:t>　</a:t>
            </a:r>
            <a:r>
              <a:rPr kumimoji="1" lang="ja-JP" altLang="en-US" sz="2000" b="1" dirty="0" smtClean="0">
                <a:latin typeface="+mn-ea"/>
              </a:rPr>
              <a:t>ポジション</a:t>
            </a:r>
            <a:endParaRPr kumimoji="1" lang="en-US" altLang="ja-JP" sz="2000" b="1" dirty="0" smtClean="0">
              <a:latin typeface="+mn-ea"/>
            </a:endParaRPr>
          </a:p>
          <a:p>
            <a:r>
              <a:rPr kumimoji="1" lang="ja-JP" altLang="en-US" sz="2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３　</a:t>
            </a:r>
            <a:r>
              <a:rPr kumimoji="1" lang="ja-JP" altLang="en-US" sz="2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ポジション</a:t>
            </a:r>
            <a:r>
              <a:rPr kumimoji="1" lang="ja-JP" altLang="en-US" sz="2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に</a:t>
            </a:r>
            <a:r>
              <a:rPr kumimoji="1" lang="ja-JP" altLang="en-US" sz="2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ついて</a:t>
            </a:r>
            <a:r>
              <a:rPr kumimoji="1" lang="ja-JP" altLang="en-US" sz="2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，</a:t>
            </a:r>
            <a:r>
              <a:rPr kumimoji="1" lang="ja-JP" altLang="en-US" sz="2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調べたり学</a:t>
            </a:r>
            <a:r>
              <a:rPr kumimoji="1" lang="ja-JP" altLang="en-US" sz="20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ん</a:t>
            </a:r>
            <a:endParaRPr kumimoji="1" lang="en-US" altLang="ja-JP" sz="20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r>
              <a:rPr kumimoji="1" lang="ja-JP" altLang="en-US" sz="2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　　</a:t>
            </a:r>
            <a:r>
              <a:rPr kumimoji="1" lang="ja-JP" altLang="en-US" sz="20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だり</a:t>
            </a:r>
            <a:r>
              <a:rPr kumimoji="1" lang="ja-JP" altLang="en-US" sz="2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したことを</a:t>
            </a:r>
            <a:r>
              <a:rPr kumimoji="1" lang="ja-JP" altLang="en-US" sz="2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まとめましょう。</a:t>
            </a:r>
            <a:endParaRPr kumimoji="1" lang="en-US" altLang="ja-JP" sz="20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r>
              <a:rPr kumimoji="1" lang="ja-JP" altLang="en-US" sz="2000" b="1" dirty="0">
                <a:latin typeface="+mn-ea"/>
              </a:rPr>
              <a:t>　　・ポイントガード</a:t>
            </a:r>
            <a:endParaRPr kumimoji="1" lang="en-US" altLang="ja-JP" sz="2000" b="1" dirty="0">
              <a:latin typeface="+mn-ea"/>
            </a:endParaRPr>
          </a:p>
          <a:p>
            <a:r>
              <a:rPr kumimoji="1" lang="ja-JP" altLang="en-US" sz="2000" b="1" dirty="0">
                <a:latin typeface="+mn-ea"/>
              </a:rPr>
              <a:t>　　・シューティングガード</a:t>
            </a:r>
            <a:endParaRPr kumimoji="1" lang="en-US" altLang="ja-JP" sz="2000" b="1" dirty="0">
              <a:latin typeface="+mn-ea"/>
            </a:endParaRPr>
          </a:p>
          <a:p>
            <a:r>
              <a:rPr kumimoji="1" lang="ja-JP" altLang="en-US" sz="2000" b="1" dirty="0">
                <a:latin typeface="+mn-ea"/>
              </a:rPr>
              <a:t>　　・スモールフォワード</a:t>
            </a:r>
            <a:endParaRPr kumimoji="1" lang="en-US" altLang="ja-JP" sz="2000" b="1" dirty="0">
              <a:latin typeface="+mn-ea"/>
            </a:endParaRPr>
          </a:p>
          <a:p>
            <a:r>
              <a:rPr kumimoji="1" lang="ja-JP" altLang="en-US" sz="2000" b="1" dirty="0">
                <a:latin typeface="+mn-ea"/>
              </a:rPr>
              <a:t>　　・パワーフォワード</a:t>
            </a:r>
            <a:endParaRPr kumimoji="1" lang="en-US" altLang="ja-JP" sz="2000" b="1" dirty="0">
              <a:latin typeface="+mn-ea"/>
            </a:endParaRPr>
          </a:p>
          <a:p>
            <a:r>
              <a:rPr kumimoji="1" lang="ja-JP" altLang="en-US" sz="2000" b="1" dirty="0">
                <a:latin typeface="+mn-ea"/>
              </a:rPr>
              <a:t>　　・センター</a:t>
            </a:r>
            <a:endParaRPr kumimoji="1" lang="en-US" altLang="ja-JP" sz="2000" b="1" dirty="0">
              <a:latin typeface="+mn-ea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5007316" y="4391613"/>
            <a:ext cx="413668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>
                <a:latin typeface="+mn-ea"/>
              </a:rPr>
              <a:t>　</a:t>
            </a:r>
            <a:r>
              <a:rPr kumimoji="1" lang="ja-JP" altLang="en-US" sz="2000" b="1" dirty="0" smtClean="0">
                <a:latin typeface="+mn-ea"/>
              </a:rPr>
              <a:t>ルール</a:t>
            </a:r>
            <a:endParaRPr kumimoji="1" lang="en-US" altLang="ja-JP" sz="2000" b="1" dirty="0" smtClean="0">
              <a:latin typeface="+mn-ea"/>
            </a:endParaRPr>
          </a:p>
          <a:p>
            <a:pPr algn="dist"/>
            <a:r>
              <a:rPr kumimoji="1" lang="ja-JP" altLang="en-US" sz="2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４　</a:t>
            </a:r>
            <a:r>
              <a:rPr kumimoji="1" lang="ja-JP" altLang="en-US" sz="2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ルール</a:t>
            </a:r>
            <a:r>
              <a:rPr kumimoji="1" lang="ja-JP" altLang="en-US" sz="2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に</a:t>
            </a:r>
            <a:r>
              <a:rPr kumimoji="1" lang="ja-JP" altLang="en-US" sz="2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ついて</a:t>
            </a:r>
            <a:r>
              <a:rPr kumimoji="1" lang="ja-JP" altLang="en-US" sz="2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，</a:t>
            </a:r>
            <a:r>
              <a:rPr kumimoji="1" lang="ja-JP" altLang="en-US" sz="2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調べたり学　　</a:t>
            </a:r>
            <a:endParaRPr kumimoji="1" lang="en-US" altLang="ja-JP" sz="20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pPr algn="dist"/>
            <a:r>
              <a:rPr kumimoji="1" lang="ja-JP" altLang="en-US" sz="2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　</a:t>
            </a:r>
            <a:r>
              <a:rPr kumimoji="1" lang="ja-JP" altLang="en-US" sz="2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　</a:t>
            </a:r>
            <a:r>
              <a:rPr kumimoji="1" lang="ja-JP" altLang="en-US" sz="20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んだり</a:t>
            </a:r>
            <a:r>
              <a:rPr kumimoji="1" lang="ja-JP" altLang="en-US" sz="2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したこと</a:t>
            </a:r>
            <a:r>
              <a:rPr kumimoji="1" lang="ja-JP" altLang="en-US" sz="2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を</a:t>
            </a:r>
            <a:r>
              <a:rPr kumimoji="1" lang="ja-JP" altLang="en-US" sz="2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まとめま</a:t>
            </a:r>
            <a:endParaRPr kumimoji="1" lang="en-US" altLang="ja-JP" sz="20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r>
              <a:rPr kumimoji="1" lang="ja-JP" altLang="en-US" sz="2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　</a:t>
            </a:r>
            <a:r>
              <a:rPr kumimoji="1" lang="ja-JP" altLang="en-US" sz="2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　しょう</a:t>
            </a:r>
            <a:r>
              <a:rPr kumimoji="1" lang="ja-JP" altLang="en-US" sz="2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。</a:t>
            </a:r>
            <a:endParaRPr kumimoji="1" lang="en-US" altLang="ja-JP" sz="20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r>
              <a:rPr kumimoji="1" lang="ja-JP" altLang="en-US" sz="2000" b="1" dirty="0">
                <a:latin typeface="+mn-ea"/>
              </a:rPr>
              <a:t>　　・バイオレーション</a:t>
            </a:r>
            <a:endParaRPr kumimoji="1" lang="en-US" altLang="ja-JP" sz="2000" b="1" dirty="0">
              <a:latin typeface="+mn-ea"/>
            </a:endParaRPr>
          </a:p>
          <a:p>
            <a:r>
              <a:rPr kumimoji="1" lang="ja-JP" altLang="en-US" sz="2000" b="1" dirty="0">
                <a:latin typeface="+mn-ea"/>
              </a:rPr>
              <a:t>　　・パーソナルファウル</a:t>
            </a:r>
            <a:endParaRPr kumimoji="1" lang="en-US" altLang="ja-JP" sz="2000" b="1" dirty="0">
              <a:latin typeface="+mn-ea"/>
            </a:endParaRPr>
          </a:p>
          <a:p>
            <a:r>
              <a:rPr kumimoji="1" lang="ja-JP" altLang="en-US" sz="2000" b="1" dirty="0">
                <a:latin typeface="+mn-ea"/>
              </a:rPr>
              <a:t>　　・テクニカルファウル</a:t>
            </a:r>
            <a:endParaRPr kumimoji="1" lang="en-US" altLang="ja-JP" sz="2000" b="1" dirty="0">
              <a:latin typeface="+mn-ea"/>
            </a:endParaRPr>
          </a:p>
        </p:txBody>
      </p:sp>
      <p:sp>
        <p:nvSpPr>
          <p:cNvPr id="13" name="角丸四角形 12"/>
          <p:cNvSpPr/>
          <p:nvPr/>
        </p:nvSpPr>
        <p:spPr>
          <a:xfrm>
            <a:off x="1744264" y="4391613"/>
            <a:ext cx="2845583" cy="343176"/>
          </a:xfrm>
          <a:prstGeom prst="round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kumimoji="1" lang="en-US" altLang="ja-JP" b="1" dirty="0" smtClean="0">
                <a:solidFill>
                  <a:srgbClr val="FF0000"/>
                </a:solidFill>
                <a:latin typeface="+mn-ea"/>
              </a:rPr>
              <a:t>【</a:t>
            </a:r>
            <a:r>
              <a:rPr kumimoji="1" lang="ja-JP" altLang="en-US" b="1" dirty="0" smtClean="0">
                <a:solidFill>
                  <a:srgbClr val="FF0000"/>
                </a:solidFill>
                <a:latin typeface="+mn-ea"/>
              </a:rPr>
              <a:t>学習カード①－３</a:t>
            </a:r>
            <a:r>
              <a:rPr kumimoji="1" lang="en-US" altLang="ja-JP" b="1" dirty="0" smtClean="0">
                <a:solidFill>
                  <a:srgbClr val="FF0000"/>
                </a:solidFill>
                <a:latin typeface="+mn-ea"/>
              </a:rPr>
              <a:t>】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14" name="角丸四角形 13"/>
          <p:cNvSpPr/>
          <p:nvPr/>
        </p:nvSpPr>
        <p:spPr>
          <a:xfrm>
            <a:off x="6235279" y="4391613"/>
            <a:ext cx="2891417" cy="343176"/>
          </a:xfrm>
          <a:prstGeom prst="round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kumimoji="1" lang="en-US" altLang="ja-JP" b="1" dirty="0" smtClean="0">
                <a:solidFill>
                  <a:srgbClr val="FF0000"/>
                </a:solidFill>
                <a:latin typeface="+mn-ea"/>
              </a:rPr>
              <a:t>【</a:t>
            </a:r>
            <a:r>
              <a:rPr kumimoji="1" lang="ja-JP" altLang="en-US" b="1" dirty="0" smtClean="0">
                <a:solidFill>
                  <a:srgbClr val="FF0000"/>
                </a:solidFill>
                <a:latin typeface="+mn-ea"/>
              </a:rPr>
              <a:t>学習カード①－４</a:t>
            </a:r>
            <a:r>
              <a:rPr kumimoji="1" lang="en-US" altLang="ja-JP" b="1" dirty="0" smtClean="0">
                <a:solidFill>
                  <a:srgbClr val="FF0000"/>
                </a:solidFill>
                <a:latin typeface="+mn-ea"/>
              </a:rPr>
              <a:t>】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3710225" y="-48208"/>
            <a:ext cx="172354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defTabSz="652278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ja-JP" altLang="en-US" sz="4000" b="1" kern="0" dirty="0">
                <a:solidFill>
                  <a:srgbClr val="FFFFFF"/>
                </a:solidFill>
                <a:latin typeface="游ゴシック" panose="020B0400000000000000" pitchFamily="50" charset="-128"/>
              </a:rPr>
              <a:t>知　識</a:t>
            </a:r>
            <a:endParaRPr kumimoji="1" lang="en-US" altLang="ja-JP" sz="2400" b="1" kern="0" dirty="0">
              <a:solidFill>
                <a:srgbClr val="FFFFFF"/>
              </a:solidFill>
              <a:latin typeface="游ゴシック" panose="020B0400000000000000" pitchFamily="50" charset="-128"/>
            </a:endParaRPr>
          </a:p>
        </p:txBody>
      </p:sp>
      <p:sp>
        <p:nvSpPr>
          <p:cNvPr id="15" name="Rectangle 2"/>
          <p:cNvSpPr>
            <a:spLocks noChangeArrowheads="1"/>
          </p:cNvSpPr>
          <p:nvPr/>
        </p:nvSpPr>
        <p:spPr bwMode="auto">
          <a:xfrm>
            <a:off x="-17304" y="2"/>
            <a:ext cx="9161304" cy="757379"/>
          </a:xfrm>
          <a:prstGeom prst="rect">
            <a:avLst/>
          </a:prstGeom>
          <a:solidFill>
            <a:srgbClr val="FF9900"/>
          </a:solidFill>
          <a:ln>
            <a:noFill/>
          </a:ln>
          <a:effectLst/>
        </p:spPr>
        <p:txBody>
          <a:bodyPr wrap="none" lIns="65219" tIns="32609" rIns="65219" bIns="32609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ct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40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知　識</a:t>
            </a:r>
            <a:endParaRPr kumimoji="1" lang="en-US" altLang="ja-JP" sz="24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34619788"/>
      </p:ext>
    </p:extLst>
  </p:cSld>
  <p:clrMapOvr>
    <a:masterClrMapping/>
  </p:clrMapOvr>
  <p:transition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5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495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45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9000"/>
                            </p:stCondLst>
                            <p:childTnLst>
                              <p:par>
                                <p:cTn id="3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8" grpId="0"/>
      <p:bldP spid="8" grpId="0"/>
      <p:bldP spid="9" grpId="0" animBg="1"/>
      <p:bldP spid="10" grpId="0" animBg="1"/>
      <p:bldP spid="11" grpId="0"/>
      <p:bldP spid="12" grpId="0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-17304" y="2"/>
            <a:ext cx="9161304" cy="757379"/>
          </a:xfrm>
          <a:prstGeom prst="rect">
            <a:avLst/>
          </a:prstGeom>
          <a:solidFill>
            <a:srgbClr val="FF9900"/>
          </a:solidFill>
          <a:ln>
            <a:noFill/>
          </a:ln>
          <a:effectLst/>
        </p:spPr>
        <p:txBody>
          <a:bodyPr wrap="none" lIns="65219" tIns="32609" rIns="65219" bIns="32609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ct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4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5</a:t>
            </a:fld>
            <a:endParaRPr kumimoji="1" lang="ja-JP" altLang="en-US"/>
          </a:p>
        </p:txBody>
      </p:sp>
      <p:sp>
        <p:nvSpPr>
          <p:cNvPr id="9" name="正方形/長方形 8"/>
          <p:cNvSpPr/>
          <p:nvPr/>
        </p:nvSpPr>
        <p:spPr>
          <a:xfrm>
            <a:off x="13407" y="1610226"/>
            <a:ext cx="9130593" cy="1446550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>
            <a:spAutoFit/>
          </a:bodyPr>
          <a:lstStyle/>
          <a:p>
            <a:r>
              <a:rPr kumimoji="1" lang="ja-JP" altLang="en-US" sz="8800" dirty="0"/>
              <a:t>「</a:t>
            </a:r>
            <a:r>
              <a:rPr kumimoji="1" lang="ja-JP" altLang="en-US" sz="7200" dirty="0"/>
              <a:t>知識及び技能」編</a:t>
            </a:r>
            <a:endParaRPr kumimoji="1" lang="en-US" altLang="ja-JP" sz="7200" dirty="0"/>
          </a:p>
        </p:txBody>
      </p:sp>
      <p:sp>
        <p:nvSpPr>
          <p:cNvPr id="11" name="正方形/長方形 10"/>
          <p:cNvSpPr/>
          <p:nvPr/>
        </p:nvSpPr>
        <p:spPr>
          <a:xfrm>
            <a:off x="13407" y="3552238"/>
            <a:ext cx="9130593" cy="1446550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>
            <a:spAutoFit/>
          </a:bodyPr>
          <a:lstStyle/>
          <a:p>
            <a:pPr algn="ctr"/>
            <a:r>
              <a:rPr kumimoji="1" lang="ja-JP" altLang="en-US" sz="8800" dirty="0" smtClean="0"/>
              <a:t>「技能</a:t>
            </a:r>
            <a:r>
              <a:rPr kumimoji="1" lang="ja-JP" altLang="en-US" sz="7200" dirty="0" smtClean="0"/>
              <a:t>」</a:t>
            </a:r>
            <a:endParaRPr kumimoji="1" lang="en-US" altLang="ja-JP" sz="7200" dirty="0"/>
          </a:p>
        </p:txBody>
      </p:sp>
    </p:spTree>
    <p:extLst>
      <p:ext uri="{BB962C8B-B14F-4D97-AF65-F5344CB8AC3E}">
        <p14:creationId xmlns:p14="http://schemas.microsoft.com/office/powerpoint/2010/main" val="3689120284"/>
      </p:ext>
    </p:extLst>
  </p:cSld>
  <p:clrMapOvr>
    <a:masterClrMapping/>
  </p:clrMapOvr>
  <p:transition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-17304" y="2"/>
            <a:ext cx="9161304" cy="757379"/>
          </a:xfrm>
          <a:prstGeom prst="rect">
            <a:avLst/>
          </a:prstGeom>
          <a:solidFill>
            <a:srgbClr val="FF9900"/>
          </a:solidFill>
          <a:ln>
            <a:noFill/>
          </a:ln>
          <a:effectLst/>
        </p:spPr>
        <p:txBody>
          <a:bodyPr wrap="none" lIns="65219" tIns="32609" rIns="65219" bIns="32609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ct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40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技　能</a:t>
            </a:r>
            <a:endParaRPr kumimoji="1" lang="en-US" altLang="ja-JP" sz="24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6</a:t>
            </a:fld>
            <a:endParaRPr kumimoji="1" lang="ja-JP" altLang="en-US"/>
          </a:p>
        </p:txBody>
      </p:sp>
      <p:sp>
        <p:nvSpPr>
          <p:cNvPr id="5" name="正方形/長方形 4"/>
          <p:cNvSpPr/>
          <p:nvPr/>
        </p:nvSpPr>
        <p:spPr>
          <a:xfrm>
            <a:off x="0" y="1173569"/>
            <a:ext cx="9144000" cy="403187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ja-JP" altLang="en-US" sz="3200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游ゴシック" panose="020B0400000000000000" pitchFamily="50" charset="-128"/>
              </a:rPr>
              <a:t>この教材で扱う</a:t>
            </a:r>
            <a:r>
              <a:rPr lang="ja-JP" altLang="en-US" sz="32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游ゴシック" panose="020B0400000000000000" pitchFamily="50" charset="-128"/>
              </a:rPr>
              <a:t>内容</a:t>
            </a:r>
            <a:r>
              <a:rPr lang="ja-JP" altLang="en-US" sz="2400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游ゴシック" panose="020B0400000000000000" pitchFamily="50" charset="-128"/>
              </a:rPr>
              <a:t>（スライドによる理解も含む）</a:t>
            </a:r>
            <a:endParaRPr lang="en-US" altLang="ja-JP" sz="3200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游ゴシック" panose="020B0400000000000000" pitchFamily="50" charset="-128"/>
            </a:endParaRPr>
          </a:p>
          <a:p>
            <a:r>
              <a:rPr lang="ja-JP" altLang="en-US" sz="32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・ゴール</a:t>
            </a:r>
            <a:r>
              <a:rPr lang="ja-JP" altLang="en-US" sz="3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の枠内にシュートをコントロールすること。</a:t>
            </a:r>
          </a:p>
          <a:p>
            <a:r>
              <a:rPr lang="ja-JP" altLang="en-US" sz="3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・味方が操作しやすいパスを送ること。</a:t>
            </a:r>
          </a:p>
          <a:p>
            <a:r>
              <a:rPr lang="ja-JP" altLang="en-US" sz="32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・</a:t>
            </a:r>
            <a:r>
              <a:rPr lang="ja-JP" altLang="en-US" sz="3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パスを出した後に次のパスを受ける動きをすること。</a:t>
            </a:r>
          </a:p>
          <a:p>
            <a:r>
              <a:rPr lang="ja-JP" altLang="en-US" sz="3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・ボール保持者が進行できる空間を作りだすために</a:t>
            </a:r>
            <a:r>
              <a:rPr lang="ja-JP" altLang="en-US" sz="32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，</a:t>
            </a:r>
            <a:endParaRPr lang="en-US" altLang="ja-JP" sz="32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3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ja-JP" altLang="en-US" sz="32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進行方向</a:t>
            </a:r>
            <a:r>
              <a:rPr lang="ja-JP" altLang="en-US" sz="3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から離れること。</a:t>
            </a:r>
          </a:p>
          <a:p>
            <a:r>
              <a:rPr lang="ja-JP" altLang="en-US" sz="3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・ゴールとボール保持者を結んだ直線上で守ること。</a:t>
            </a:r>
          </a:p>
          <a:p>
            <a:r>
              <a:rPr lang="ja-JP" altLang="en-US" sz="32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・ゴール前の空いている場所をカバーすること。</a:t>
            </a:r>
          </a:p>
        </p:txBody>
      </p:sp>
    </p:spTree>
    <p:extLst>
      <p:ext uri="{BB962C8B-B14F-4D97-AF65-F5344CB8AC3E}">
        <p14:creationId xmlns:p14="http://schemas.microsoft.com/office/powerpoint/2010/main" val="2245923280"/>
      </p:ext>
    </p:extLst>
  </p:cSld>
  <p:clrMapOvr>
    <a:masterClrMapping/>
  </p:clrMapOvr>
  <p:transition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55A0A-D93E-4972-9BDE-BD19E4BDC622}" type="slidenum">
              <a:rPr kumimoji="1" lang="ja-JP" altLang="en-US" smtClean="0"/>
              <a:t>7</a:t>
            </a:fld>
            <a:endParaRPr kumimoji="1" lang="ja-JP" altLang="en-US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39224" y="804679"/>
            <a:ext cx="9004776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b="1" dirty="0">
                <a:latin typeface="+mn-ea"/>
              </a:rPr>
              <a:t>簡易ボールの作り方</a:t>
            </a:r>
            <a:endParaRPr kumimoji="1" lang="en-US" altLang="ja-JP" sz="4000" b="1" dirty="0">
              <a:latin typeface="+mn-ea"/>
            </a:endParaRPr>
          </a:p>
          <a:p>
            <a:r>
              <a:rPr kumimoji="1" lang="ja-JP" altLang="en-US" sz="3200" b="1" dirty="0">
                <a:latin typeface="+mn-ea"/>
              </a:rPr>
              <a:t>ビニール製の風船</a:t>
            </a:r>
            <a:r>
              <a:rPr kumimoji="1" lang="en-US" altLang="ja-JP" sz="3200" b="1" dirty="0">
                <a:latin typeface="+mn-ea"/>
              </a:rPr>
              <a:t>(100</a:t>
            </a:r>
            <a:r>
              <a:rPr kumimoji="1" lang="ja-JP" altLang="en-US" sz="3200" b="1" dirty="0">
                <a:latin typeface="+mn-ea"/>
              </a:rPr>
              <a:t>均等</a:t>
            </a:r>
            <a:r>
              <a:rPr kumimoji="1" lang="en-US" altLang="ja-JP" sz="3200" b="1" dirty="0">
                <a:latin typeface="+mn-ea"/>
              </a:rPr>
              <a:t>)</a:t>
            </a:r>
            <a:r>
              <a:rPr kumimoji="1" lang="ja-JP" altLang="en-US" sz="3200" b="1" dirty="0">
                <a:latin typeface="+mn-ea"/>
              </a:rPr>
              <a:t>にビニールテープを巻きつけたもの。</a:t>
            </a:r>
            <a:endParaRPr kumimoji="1" lang="en-US" altLang="ja-JP" sz="3200" b="1" dirty="0">
              <a:latin typeface="+mn-ea"/>
            </a:endParaRPr>
          </a:p>
          <a:p>
            <a:r>
              <a:rPr kumimoji="1" lang="ja-JP" altLang="en-US" sz="3200" b="1" dirty="0">
                <a:latin typeface="+mn-ea"/>
              </a:rPr>
              <a:t>縦・横・斜めに</a:t>
            </a:r>
            <a:r>
              <a:rPr kumimoji="1" lang="en-US" altLang="ja-JP" sz="3200" b="1" dirty="0">
                <a:latin typeface="+mn-ea"/>
              </a:rPr>
              <a:t>2</a:t>
            </a:r>
            <a:r>
              <a:rPr kumimoji="1" lang="ja-JP" altLang="en-US" sz="3200" b="1" dirty="0">
                <a:latin typeface="+mn-ea"/>
              </a:rPr>
              <a:t>本程で完成。</a:t>
            </a:r>
            <a:endParaRPr kumimoji="1" lang="en-US" altLang="ja-JP" sz="3200" b="1" dirty="0">
              <a:latin typeface="+mn-ea"/>
            </a:endParaRP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162" y="3079751"/>
            <a:ext cx="4362450" cy="3276600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2025" y="3079751"/>
            <a:ext cx="4371975" cy="3276600"/>
          </a:xfrm>
          <a:prstGeom prst="rect">
            <a:avLst/>
          </a:prstGeom>
        </p:spPr>
      </p:pic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-17304" y="2"/>
            <a:ext cx="9161304" cy="757379"/>
          </a:xfrm>
          <a:prstGeom prst="rect">
            <a:avLst/>
          </a:prstGeom>
          <a:solidFill>
            <a:srgbClr val="FF9900"/>
          </a:solidFill>
          <a:ln>
            <a:noFill/>
          </a:ln>
          <a:effectLst/>
        </p:spPr>
        <p:txBody>
          <a:bodyPr wrap="none" lIns="65219" tIns="32609" rIns="65219" bIns="32609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ct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40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技　能</a:t>
            </a:r>
            <a:endParaRPr kumimoji="1" lang="en-US" altLang="ja-JP" sz="24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21410958"/>
      </p:ext>
    </p:extLst>
  </p:cSld>
  <p:clrMapOvr>
    <a:masterClrMapping/>
  </p:clrMapOvr>
  <p:transition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4">
            <a:extLst>
              <a:ext uri="{FF2B5EF4-FFF2-40B4-BE49-F238E27FC236}">
                <a16:creationId xmlns:a16="http://schemas.microsoft.com/office/drawing/2014/main" id="{0D4FB1FE-BA11-411C-B16B-F5AF0E2C2A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7304" y="785573"/>
            <a:ext cx="9144000" cy="457333"/>
          </a:xfrm>
          <a:prstGeom prst="rect">
            <a:avLst/>
          </a:prstGeom>
          <a:gradFill>
            <a:gsLst>
              <a:gs pos="0">
                <a:srgbClr val="00B0F0">
                  <a:tint val="66000"/>
                  <a:satMod val="160000"/>
                </a:srgbClr>
              </a:gs>
              <a:gs pos="24000">
                <a:srgbClr val="C8E9FF"/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13500000" scaled="1"/>
          </a:gra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17155" tIns="43575" rIns="17155" bIns="43575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lvl="0" algn="ctr" defTabSz="652278" eaLnBrk="1" fontAlgn="base" hangingPunct="1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ja-JP" altLang="en-US" sz="2400" b="1" kern="0" dirty="0">
                <a:solidFill>
                  <a:prstClr val="black"/>
                </a:solidFill>
                <a:latin typeface="游ゴシック" panose="020B0400000000000000" pitchFamily="50" charset="-128"/>
              </a:rPr>
              <a:t>基本的な技術</a:t>
            </a:r>
            <a:endParaRPr kumimoji="1" lang="en-US" altLang="ja-JP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B0400000000000000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0" y="1252313"/>
            <a:ext cx="91266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5400" b="1" dirty="0">
                <a:latin typeface="+mn-ea"/>
              </a:rPr>
              <a:t>ハンドリング</a:t>
            </a:r>
            <a:endParaRPr kumimoji="1" lang="en-US" altLang="ja-JP" sz="5400" b="1" dirty="0">
              <a:latin typeface="+mn-ea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7305" y="2175643"/>
            <a:ext cx="192906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b="1" dirty="0">
                <a:latin typeface="+mn-ea"/>
              </a:rPr>
              <a:t>胴回し</a:t>
            </a:r>
            <a:endParaRPr kumimoji="1" lang="en-US" altLang="ja-JP" sz="4000" b="1" dirty="0">
              <a:latin typeface="+mn-ea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4572000" y="2175643"/>
            <a:ext cx="192906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b="1" dirty="0">
                <a:latin typeface="+mn-ea"/>
              </a:rPr>
              <a:t>膝回し</a:t>
            </a:r>
            <a:endParaRPr kumimoji="1" lang="en-US" altLang="ja-JP" sz="4000" b="1" dirty="0">
              <a:latin typeface="+mn-ea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7305" y="4438954"/>
            <a:ext cx="28565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b="1" dirty="0">
                <a:latin typeface="+mn-ea"/>
              </a:rPr>
              <a:t>八の字回し</a:t>
            </a:r>
            <a:endParaRPr kumimoji="1" lang="en-US" altLang="ja-JP" sz="4000" b="1" dirty="0">
              <a:latin typeface="+mn-ea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572000" y="4425341"/>
            <a:ext cx="192906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b="1" dirty="0">
                <a:latin typeface="+mn-ea"/>
              </a:rPr>
              <a:t>股下</a:t>
            </a:r>
            <a:endParaRPr kumimoji="1" lang="en-US" altLang="ja-JP" sz="4000" b="1" dirty="0">
              <a:latin typeface="+mn-ea"/>
            </a:endParaRPr>
          </a:p>
        </p:txBody>
      </p:sp>
      <p:sp>
        <p:nvSpPr>
          <p:cNvPr id="18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xfrm>
            <a:off x="6457950" y="6492875"/>
            <a:ext cx="2057400" cy="365125"/>
          </a:xfrm>
        </p:spPr>
        <p:txBody>
          <a:bodyPr/>
          <a:lstStyle/>
          <a:p>
            <a:fld id="{13555A0A-D93E-4972-9BDE-BD19E4BDC622}" type="slidenum">
              <a:rPr kumimoji="1" lang="ja-JP" altLang="en-US" smtClean="0"/>
              <a:t>8</a:t>
            </a:fld>
            <a:endParaRPr kumimoji="1" lang="ja-JP" altLang="en-US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6457950" y="1396794"/>
            <a:ext cx="26860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/>
              <a:t>無断使用・転載禁止</a:t>
            </a:r>
          </a:p>
        </p:txBody>
      </p:sp>
      <p:pic>
        <p:nvPicPr>
          <p:cNvPr id="2" name="図 1">
            <a:hlinkClick r:id="rId3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044" y="2791512"/>
            <a:ext cx="2162175" cy="1619250"/>
          </a:xfrm>
          <a:prstGeom prst="rect">
            <a:avLst/>
          </a:prstGeom>
        </p:spPr>
      </p:pic>
      <p:pic>
        <p:nvPicPr>
          <p:cNvPr id="12" name="図 11">
            <a:hlinkClick r:id="rId3"/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1874" y="2806091"/>
            <a:ext cx="2238375" cy="1619250"/>
          </a:xfrm>
          <a:prstGeom prst="rect">
            <a:avLst/>
          </a:prstGeom>
        </p:spPr>
      </p:pic>
      <p:pic>
        <p:nvPicPr>
          <p:cNvPr id="13" name="図 12">
            <a:hlinkClick r:id="rId3"/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756" y="5175612"/>
            <a:ext cx="2190750" cy="1581150"/>
          </a:xfrm>
          <a:prstGeom prst="rect">
            <a:avLst/>
          </a:prstGeom>
        </p:spPr>
      </p:pic>
      <p:pic>
        <p:nvPicPr>
          <p:cNvPr id="14" name="図 13">
            <a:hlinkClick r:id="rId3"/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40655" y="5146840"/>
            <a:ext cx="2238375" cy="1619250"/>
          </a:xfrm>
          <a:prstGeom prst="rect">
            <a:avLst/>
          </a:prstGeom>
        </p:spPr>
      </p:pic>
      <p:sp>
        <p:nvSpPr>
          <p:cNvPr id="24" name="動作設定ボタン: ユーザー設定 23">
            <a:hlinkClick r:id="rId8" action="ppaction://hlinksldjump" highlightClick="1"/>
          </p:cNvPr>
          <p:cNvSpPr/>
          <p:nvPr/>
        </p:nvSpPr>
        <p:spPr>
          <a:xfrm>
            <a:off x="5478236" y="1283768"/>
            <a:ext cx="979714" cy="673373"/>
          </a:xfrm>
          <a:prstGeom prst="actionButtonBlank">
            <a:avLst/>
          </a:prstGeom>
          <a:solidFill>
            <a:srgbClr val="FF0000">
              <a:alpha val="72000"/>
            </a:srgb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絵</a:t>
            </a:r>
            <a:endParaRPr kumimoji="1" lang="ja-JP" altLang="en-US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5" name="動作設定ボタン: 進む/次へ 24">
            <a:hlinkClick r:id="rId9" action="ppaction://hlinksldjump" highlightClick="1"/>
          </p:cNvPr>
          <p:cNvSpPr/>
          <p:nvPr/>
        </p:nvSpPr>
        <p:spPr>
          <a:xfrm>
            <a:off x="7800975" y="5626644"/>
            <a:ext cx="1266985" cy="679085"/>
          </a:xfrm>
          <a:prstGeom prst="actionButtonForwardNext">
            <a:avLst/>
          </a:prstGeom>
          <a:solidFill>
            <a:srgbClr val="00B0F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次</a:t>
            </a:r>
            <a:r>
              <a:rPr kumimoji="1" lang="ja-JP" altLang="en-US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へ</a:t>
            </a:r>
            <a:endParaRPr kumimoji="1" lang="ja-JP" altLang="en-US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" name="Rectangle 2"/>
          <p:cNvSpPr>
            <a:spLocks noChangeArrowheads="1"/>
          </p:cNvSpPr>
          <p:nvPr/>
        </p:nvSpPr>
        <p:spPr bwMode="auto">
          <a:xfrm>
            <a:off x="-17304" y="2"/>
            <a:ext cx="9161304" cy="757379"/>
          </a:xfrm>
          <a:prstGeom prst="rect">
            <a:avLst/>
          </a:prstGeom>
          <a:solidFill>
            <a:srgbClr val="FF9900"/>
          </a:solidFill>
          <a:ln>
            <a:noFill/>
          </a:ln>
          <a:effectLst/>
        </p:spPr>
        <p:txBody>
          <a:bodyPr wrap="none" lIns="65219" tIns="32609" rIns="65219" bIns="32609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ct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40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技　能（技能の学習）</a:t>
            </a:r>
            <a:endParaRPr kumimoji="1" lang="en-US" altLang="ja-JP" sz="24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</p:txBody>
      </p:sp>
      <p:grpSp>
        <p:nvGrpSpPr>
          <p:cNvPr id="17" name="グループ化 16"/>
          <p:cNvGrpSpPr/>
          <p:nvPr/>
        </p:nvGrpSpPr>
        <p:grpSpPr>
          <a:xfrm>
            <a:off x="6959132" y="2228660"/>
            <a:ext cx="2034440" cy="478547"/>
            <a:chOff x="5643154" y="1972129"/>
            <a:chExt cx="2859302" cy="508045"/>
          </a:xfrm>
        </p:grpSpPr>
        <p:sp>
          <p:nvSpPr>
            <p:cNvPr id="21" name="角丸四角形 20"/>
            <p:cNvSpPr/>
            <p:nvPr/>
          </p:nvSpPr>
          <p:spPr>
            <a:xfrm>
              <a:off x="5643154" y="1972129"/>
              <a:ext cx="2859302" cy="508045"/>
            </a:xfrm>
            <a:prstGeom prst="round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ja-JP" altLang="en-US" sz="1200" dirty="0" smtClean="0">
                  <a:solidFill>
                    <a:schemeClr val="tx1"/>
                  </a:solidFill>
                </a:rPr>
                <a:t>写真をクリックして</a:t>
              </a:r>
              <a:endParaRPr lang="en-US" altLang="ja-JP" sz="1200" dirty="0" smtClean="0">
                <a:solidFill>
                  <a:schemeClr val="tx1"/>
                </a:solidFill>
              </a:endParaRPr>
            </a:p>
            <a:p>
              <a:r>
                <a:rPr lang="ja-JP" altLang="en-US" sz="1200" dirty="0" smtClean="0">
                  <a:solidFill>
                    <a:schemeClr val="tx1"/>
                  </a:solidFill>
                </a:rPr>
                <a:t>動画を見てみよう！</a:t>
              </a:r>
              <a:endParaRPr kumimoji="1" lang="ja-JP" altLang="en-US" sz="1200" dirty="0">
                <a:solidFill>
                  <a:schemeClr val="tx1"/>
                </a:solidFill>
              </a:endParaRPr>
            </a:p>
          </p:txBody>
        </p:sp>
        <p:pic>
          <p:nvPicPr>
            <p:cNvPr id="22" name="図 21"/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37772" y="1984175"/>
              <a:ext cx="479545" cy="479545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pic>
      </p:grpSp>
    </p:spTree>
    <p:extLst>
      <p:ext uri="{BB962C8B-B14F-4D97-AF65-F5344CB8AC3E}">
        <p14:creationId xmlns:p14="http://schemas.microsoft.com/office/powerpoint/2010/main" val="2697580059"/>
      </p:ext>
    </p:extLst>
  </p:cSld>
  <p:clrMapOvr>
    <a:masterClrMapping/>
  </p:clrMapOvr>
  <p:transition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スライド番号プレースホルダー 2"/>
          <p:cNvSpPr txBox="1">
            <a:spLocks/>
          </p:cNvSpPr>
          <p:nvPr/>
        </p:nvSpPr>
        <p:spPr>
          <a:xfrm>
            <a:off x="6610350" y="65087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3555A0A-D93E-4972-9BDE-BD19E4BDC622}" type="slidenum">
              <a:rPr kumimoji="1" lang="ja-JP" altLang="en-US" smtClean="0"/>
              <a:pPr/>
              <a:t>9</a:t>
            </a:fld>
            <a:endParaRPr kumimoji="1" lang="ja-JP" altLang="en-US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217714" y="928914"/>
            <a:ext cx="258354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胴回し</a:t>
            </a:r>
          </a:p>
        </p:txBody>
      </p:sp>
      <p:sp>
        <p:nvSpPr>
          <p:cNvPr id="92" name="テキスト ボックス 91"/>
          <p:cNvSpPr txBox="1"/>
          <p:nvPr/>
        </p:nvSpPr>
        <p:spPr>
          <a:xfrm>
            <a:off x="2263595" y="1484251"/>
            <a:ext cx="258354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膝回し</a:t>
            </a:r>
          </a:p>
        </p:txBody>
      </p:sp>
      <p:sp>
        <p:nvSpPr>
          <p:cNvPr id="93" name="テキスト ボックス 92"/>
          <p:cNvSpPr txBox="1"/>
          <p:nvPr/>
        </p:nvSpPr>
        <p:spPr>
          <a:xfrm>
            <a:off x="4309476" y="760976"/>
            <a:ext cx="258354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八の字（股下）</a:t>
            </a:r>
          </a:p>
        </p:txBody>
      </p:sp>
      <p:sp>
        <p:nvSpPr>
          <p:cNvPr id="149" name="テキスト ボックス 148"/>
          <p:cNvSpPr txBox="1"/>
          <p:nvPr/>
        </p:nvSpPr>
        <p:spPr>
          <a:xfrm>
            <a:off x="6410425" y="1511688"/>
            <a:ext cx="273357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股下</a:t>
            </a:r>
            <a:endParaRPr kumimoji="1" lang="en-US" altLang="ja-JP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kumimoji="1" lang="ja-JP" alt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キャッチ</a:t>
            </a:r>
          </a:p>
        </p:txBody>
      </p:sp>
      <p:sp>
        <p:nvSpPr>
          <p:cNvPr id="170" name="動作設定ボタン: 進む/次へ 169">
            <a:hlinkClick r:id="rId3" action="ppaction://hlinksldjump" highlightClick="1"/>
          </p:cNvPr>
          <p:cNvSpPr/>
          <p:nvPr/>
        </p:nvSpPr>
        <p:spPr>
          <a:xfrm>
            <a:off x="7822813" y="928914"/>
            <a:ext cx="1266985" cy="679085"/>
          </a:xfrm>
          <a:prstGeom prst="actionButtonForwardNext">
            <a:avLst/>
          </a:prstGeom>
          <a:solidFill>
            <a:srgbClr val="00B0F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戻る</a:t>
            </a:r>
            <a:endParaRPr kumimoji="1" lang="ja-JP" altLang="en-US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71" name="図 17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4296" y="2001622"/>
            <a:ext cx="1444877" cy="4267570"/>
          </a:xfrm>
          <a:prstGeom prst="rect">
            <a:avLst/>
          </a:prstGeom>
        </p:spPr>
      </p:pic>
      <p:pic>
        <p:nvPicPr>
          <p:cNvPr id="172" name="図 17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4296" y="2001622"/>
            <a:ext cx="1444877" cy="4267570"/>
          </a:xfrm>
          <a:prstGeom prst="rect">
            <a:avLst/>
          </a:prstGeom>
        </p:spPr>
      </p:pic>
      <p:pic>
        <p:nvPicPr>
          <p:cNvPr id="173" name="図 17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14296" y="2001622"/>
            <a:ext cx="1444877" cy="4267570"/>
          </a:xfrm>
          <a:prstGeom prst="rect">
            <a:avLst/>
          </a:prstGeom>
        </p:spPr>
      </p:pic>
      <p:pic>
        <p:nvPicPr>
          <p:cNvPr id="174" name="図 17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14296" y="2001622"/>
            <a:ext cx="1444877" cy="4267570"/>
          </a:xfrm>
          <a:prstGeom prst="rect">
            <a:avLst/>
          </a:prstGeom>
        </p:spPr>
      </p:pic>
      <p:pic>
        <p:nvPicPr>
          <p:cNvPr id="175" name="図 174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14296" y="2001622"/>
            <a:ext cx="1444877" cy="4267570"/>
          </a:xfrm>
          <a:prstGeom prst="rect">
            <a:avLst/>
          </a:prstGeom>
        </p:spPr>
      </p:pic>
      <p:pic>
        <p:nvPicPr>
          <p:cNvPr id="176" name="図 17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4296" y="2001622"/>
            <a:ext cx="1444877" cy="4267570"/>
          </a:xfrm>
          <a:prstGeom prst="rect">
            <a:avLst/>
          </a:prstGeom>
        </p:spPr>
      </p:pic>
      <p:pic>
        <p:nvPicPr>
          <p:cNvPr id="177" name="図 17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4296" y="2001622"/>
            <a:ext cx="1444877" cy="4267570"/>
          </a:xfrm>
          <a:prstGeom prst="rect">
            <a:avLst/>
          </a:prstGeom>
        </p:spPr>
      </p:pic>
      <p:pic>
        <p:nvPicPr>
          <p:cNvPr id="178" name="図 17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14296" y="2001622"/>
            <a:ext cx="1444877" cy="4267570"/>
          </a:xfrm>
          <a:prstGeom prst="rect">
            <a:avLst/>
          </a:prstGeom>
        </p:spPr>
      </p:pic>
      <p:pic>
        <p:nvPicPr>
          <p:cNvPr id="179" name="図 17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14296" y="2001622"/>
            <a:ext cx="1444877" cy="4267570"/>
          </a:xfrm>
          <a:prstGeom prst="rect">
            <a:avLst/>
          </a:prstGeom>
        </p:spPr>
      </p:pic>
      <p:pic>
        <p:nvPicPr>
          <p:cNvPr id="180" name="図 179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14296" y="2001622"/>
            <a:ext cx="1444877" cy="4267570"/>
          </a:xfrm>
          <a:prstGeom prst="rect">
            <a:avLst/>
          </a:prstGeom>
        </p:spPr>
      </p:pic>
      <p:pic>
        <p:nvPicPr>
          <p:cNvPr id="181" name="図 18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4296" y="2001622"/>
            <a:ext cx="1444877" cy="4267570"/>
          </a:xfrm>
          <a:prstGeom prst="rect">
            <a:avLst/>
          </a:prstGeom>
        </p:spPr>
      </p:pic>
      <p:pic>
        <p:nvPicPr>
          <p:cNvPr id="182" name="図 18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4296" y="2001622"/>
            <a:ext cx="1444877" cy="4267570"/>
          </a:xfrm>
          <a:prstGeom prst="rect">
            <a:avLst/>
          </a:prstGeom>
        </p:spPr>
      </p:pic>
      <p:pic>
        <p:nvPicPr>
          <p:cNvPr id="183" name="図 18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14296" y="2001622"/>
            <a:ext cx="1444877" cy="4267570"/>
          </a:xfrm>
          <a:prstGeom prst="rect">
            <a:avLst/>
          </a:prstGeom>
        </p:spPr>
      </p:pic>
      <p:pic>
        <p:nvPicPr>
          <p:cNvPr id="184" name="図 18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14296" y="2001622"/>
            <a:ext cx="1444877" cy="4267570"/>
          </a:xfrm>
          <a:prstGeom prst="rect">
            <a:avLst/>
          </a:prstGeom>
        </p:spPr>
      </p:pic>
      <p:pic>
        <p:nvPicPr>
          <p:cNvPr id="185" name="図 184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14296" y="2001622"/>
            <a:ext cx="1444877" cy="4267570"/>
          </a:xfrm>
          <a:prstGeom prst="rect">
            <a:avLst/>
          </a:prstGeom>
        </p:spPr>
      </p:pic>
      <p:pic>
        <p:nvPicPr>
          <p:cNvPr id="186" name="図 18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4296" y="2001622"/>
            <a:ext cx="1444877" cy="4267570"/>
          </a:xfrm>
          <a:prstGeom prst="rect">
            <a:avLst/>
          </a:prstGeom>
        </p:spPr>
      </p:pic>
      <p:pic>
        <p:nvPicPr>
          <p:cNvPr id="187" name="図 18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4296" y="2001622"/>
            <a:ext cx="1444877" cy="4267570"/>
          </a:xfrm>
          <a:prstGeom prst="rect">
            <a:avLst/>
          </a:prstGeom>
        </p:spPr>
      </p:pic>
      <p:pic>
        <p:nvPicPr>
          <p:cNvPr id="188" name="図 18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14296" y="2001622"/>
            <a:ext cx="1444877" cy="4267570"/>
          </a:xfrm>
          <a:prstGeom prst="rect">
            <a:avLst/>
          </a:prstGeom>
        </p:spPr>
      </p:pic>
      <p:pic>
        <p:nvPicPr>
          <p:cNvPr id="189" name="図 18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14296" y="2001622"/>
            <a:ext cx="1444877" cy="4267570"/>
          </a:xfrm>
          <a:prstGeom prst="rect">
            <a:avLst/>
          </a:prstGeom>
        </p:spPr>
      </p:pic>
      <p:pic>
        <p:nvPicPr>
          <p:cNvPr id="190" name="図 189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14296" y="2001622"/>
            <a:ext cx="1444877" cy="4267570"/>
          </a:xfrm>
          <a:prstGeom prst="rect">
            <a:avLst/>
          </a:prstGeom>
        </p:spPr>
      </p:pic>
      <p:pic>
        <p:nvPicPr>
          <p:cNvPr id="191" name="図 190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608553" y="3142081"/>
            <a:ext cx="1774090" cy="2950720"/>
          </a:xfrm>
          <a:prstGeom prst="rect">
            <a:avLst/>
          </a:prstGeom>
        </p:spPr>
      </p:pic>
      <p:pic>
        <p:nvPicPr>
          <p:cNvPr id="192" name="図 191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576122" y="3142081"/>
            <a:ext cx="2017951" cy="2950720"/>
          </a:xfrm>
          <a:prstGeom prst="rect">
            <a:avLst/>
          </a:prstGeom>
        </p:spPr>
      </p:pic>
      <p:pic>
        <p:nvPicPr>
          <p:cNvPr id="193" name="図 192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608553" y="3142081"/>
            <a:ext cx="2036240" cy="2950720"/>
          </a:xfrm>
          <a:prstGeom prst="rect">
            <a:avLst/>
          </a:prstGeom>
        </p:spPr>
      </p:pic>
      <p:pic>
        <p:nvPicPr>
          <p:cNvPr id="194" name="図 193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1589289" y="3142081"/>
            <a:ext cx="1774090" cy="2950720"/>
          </a:xfrm>
          <a:prstGeom prst="rect">
            <a:avLst/>
          </a:prstGeom>
        </p:spPr>
      </p:pic>
      <p:pic>
        <p:nvPicPr>
          <p:cNvPr id="195" name="図 194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1576122" y="3142081"/>
            <a:ext cx="1767993" cy="2950720"/>
          </a:xfrm>
          <a:prstGeom prst="rect">
            <a:avLst/>
          </a:prstGeom>
        </p:spPr>
      </p:pic>
      <p:pic>
        <p:nvPicPr>
          <p:cNvPr id="196" name="図 195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621720" y="3142081"/>
            <a:ext cx="1774090" cy="2950720"/>
          </a:xfrm>
          <a:prstGeom prst="rect">
            <a:avLst/>
          </a:prstGeom>
        </p:spPr>
      </p:pic>
      <p:pic>
        <p:nvPicPr>
          <p:cNvPr id="197" name="図 19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589289" y="3142081"/>
            <a:ext cx="2017951" cy="2950720"/>
          </a:xfrm>
          <a:prstGeom prst="rect">
            <a:avLst/>
          </a:prstGeom>
        </p:spPr>
      </p:pic>
      <p:pic>
        <p:nvPicPr>
          <p:cNvPr id="198" name="図 197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621720" y="3142081"/>
            <a:ext cx="2036240" cy="2950720"/>
          </a:xfrm>
          <a:prstGeom prst="rect">
            <a:avLst/>
          </a:prstGeom>
        </p:spPr>
      </p:pic>
      <p:pic>
        <p:nvPicPr>
          <p:cNvPr id="199" name="図 198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1602456" y="3142081"/>
            <a:ext cx="1774090" cy="2950720"/>
          </a:xfrm>
          <a:prstGeom prst="rect">
            <a:avLst/>
          </a:prstGeom>
        </p:spPr>
      </p:pic>
      <p:pic>
        <p:nvPicPr>
          <p:cNvPr id="200" name="図 199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1589289" y="3142081"/>
            <a:ext cx="1767993" cy="2950720"/>
          </a:xfrm>
          <a:prstGeom prst="rect">
            <a:avLst/>
          </a:prstGeom>
        </p:spPr>
      </p:pic>
      <p:pic>
        <p:nvPicPr>
          <p:cNvPr id="201" name="図 200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595386" y="3142081"/>
            <a:ext cx="1774090" cy="2950720"/>
          </a:xfrm>
          <a:prstGeom prst="rect">
            <a:avLst/>
          </a:prstGeom>
        </p:spPr>
      </p:pic>
      <p:pic>
        <p:nvPicPr>
          <p:cNvPr id="202" name="図 201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562955" y="3142081"/>
            <a:ext cx="2017951" cy="2950720"/>
          </a:xfrm>
          <a:prstGeom prst="rect">
            <a:avLst/>
          </a:prstGeom>
        </p:spPr>
      </p:pic>
      <p:pic>
        <p:nvPicPr>
          <p:cNvPr id="203" name="図 202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595386" y="3142081"/>
            <a:ext cx="2036240" cy="2950720"/>
          </a:xfrm>
          <a:prstGeom prst="rect">
            <a:avLst/>
          </a:prstGeom>
        </p:spPr>
      </p:pic>
      <p:pic>
        <p:nvPicPr>
          <p:cNvPr id="204" name="図 203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1576122" y="3142081"/>
            <a:ext cx="1774090" cy="2950720"/>
          </a:xfrm>
          <a:prstGeom prst="rect">
            <a:avLst/>
          </a:prstGeom>
        </p:spPr>
      </p:pic>
      <p:pic>
        <p:nvPicPr>
          <p:cNvPr id="205" name="図 204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1562955" y="3142081"/>
            <a:ext cx="1767993" cy="2950720"/>
          </a:xfrm>
          <a:prstGeom prst="rect">
            <a:avLst/>
          </a:prstGeom>
        </p:spPr>
      </p:pic>
      <p:pic>
        <p:nvPicPr>
          <p:cNvPr id="206" name="図 205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608553" y="3142081"/>
            <a:ext cx="1774090" cy="2950720"/>
          </a:xfrm>
          <a:prstGeom prst="rect">
            <a:avLst/>
          </a:prstGeom>
        </p:spPr>
      </p:pic>
      <p:pic>
        <p:nvPicPr>
          <p:cNvPr id="207" name="図 206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4087535" y="2387747"/>
            <a:ext cx="2200847" cy="3596952"/>
          </a:xfrm>
          <a:prstGeom prst="rect">
            <a:avLst/>
          </a:prstGeom>
        </p:spPr>
      </p:pic>
      <p:pic>
        <p:nvPicPr>
          <p:cNvPr id="208" name="図 207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4083787" y="2659803"/>
            <a:ext cx="2200847" cy="3322608"/>
          </a:xfrm>
          <a:prstGeom prst="rect">
            <a:avLst/>
          </a:prstGeom>
        </p:spPr>
      </p:pic>
      <p:pic>
        <p:nvPicPr>
          <p:cNvPr id="209" name="図 208"/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4080039" y="2458618"/>
            <a:ext cx="2200847" cy="3523793"/>
          </a:xfrm>
          <a:prstGeom prst="rect">
            <a:avLst/>
          </a:prstGeom>
        </p:spPr>
      </p:pic>
      <p:pic>
        <p:nvPicPr>
          <p:cNvPr id="210" name="図 209"/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4087535" y="2342784"/>
            <a:ext cx="2200847" cy="3639627"/>
          </a:xfrm>
          <a:prstGeom prst="rect">
            <a:avLst/>
          </a:prstGeom>
        </p:spPr>
      </p:pic>
      <p:pic>
        <p:nvPicPr>
          <p:cNvPr id="211" name="図 210"/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4072543" y="2364121"/>
            <a:ext cx="2200847" cy="3596952"/>
          </a:xfrm>
          <a:prstGeom prst="rect">
            <a:avLst/>
          </a:prstGeom>
        </p:spPr>
      </p:pic>
      <p:pic>
        <p:nvPicPr>
          <p:cNvPr id="212" name="図 211"/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4087535" y="2423562"/>
            <a:ext cx="2200847" cy="3548180"/>
          </a:xfrm>
          <a:prstGeom prst="rect">
            <a:avLst/>
          </a:prstGeom>
        </p:spPr>
      </p:pic>
      <p:pic>
        <p:nvPicPr>
          <p:cNvPr id="213" name="図 212"/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4102527" y="2589693"/>
            <a:ext cx="2200847" cy="3371380"/>
          </a:xfrm>
          <a:prstGeom prst="rect">
            <a:avLst/>
          </a:prstGeom>
        </p:spPr>
      </p:pic>
      <p:pic>
        <p:nvPicPr>
          <p:cNvPr id="214" name="図 213"/>
          <p:cNvPicPr>
            <a:picLocks noChangeAspect="1"/>
          </p:cNvPicPr>
          <p:nvPr/>
        </p:nvPicPr>
        <p:blipFill>
          <a:blip r:embed="rId21"/>
          <a:stretch>
            <a:fillRect/>
          </a:stretch>
        </p:blipFill>
        <p:spPr>
          <a:xfrm>
            <a:off x="4102527" y="2589693"/>
            <a:ext cx="2200847" cy="3371380"/>
          </a:xfrm>
          <a:prstGeom prst="rect">
            <a:avLst/>
          </a:prstGeom>
        </p:spPr>
      </p:pic>
      <p:pic>
        <p:nvPicPr>
          <p:cNvPr id="215" name="図 214"/>
          <p:cNvPicPr>
            <a:picLocks noChangeAspect="1"/>
          </p:cNvPicPr>
          <p:nvPr/>
        </p:nvPicPr>
        <p:blipFill>
          <a:blip r:embed="rId22"/>
          <a:stretch>
            <a:fillRect/>
          </a:stretch>
        </p:blipFill>
        <p:spPr>
          <a:xfrm>
            <a:off x="4102527" y="2563784"/>
            <a:ext cx="2200847" cy="3426249"/>
          </a:xfrm>
          <a:prstGeom prst="rect">
            <a:avLst/>
          </a:prstGeom>
        </p:spPr>
      </p:pic>
      <p:pic>
        <p:nvPicPr>
          <p:cNvPr id="216" name="図 215"/>
          <p:cNvPicPr>
            <a:picLocks noChangeAspect="1"/>
          </p:cNvPicPr>
          <p:nvPr/>
        </p:nvPicPr>
        <p:blipFill>
          <a:blip r:embed="rId23"/>
          <a:stretch>
            <a:fillRect/>
          </a:stretch>
        </p:blipFill>
        <p:spPr>
          <a:xfrm>
            <a:off x="4102526" y="2423562"/>
            <a:ext cx="2200847" cy="3566469"/>
          </a:xfrm>
          <a:prstGeom prst="rect">
            <a:avLst/>
          </a:prstGeom>
        </p:spPr>
      </p:pic>
      <p:pic>
        <p:nvPicPr>
          <p:cNvPr id="217" name="図 216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4087534" y="2382413"/>
            <a:ext cx="2200847" cy="3596952"/>
          </a:xfrm>
          <a:prstGeom prst="rect">
            <a:avLst/>
          </a:prstGeom>
        </p:spPr>
      </p:pic>
      <p:pic>
        <p:nvPicPr>
          <p:cNvPr id="218" name="図 217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4083786" y="2654469"/>
            <a:ext cx="2200847" cy="3322608"/>
          </a:xfrm>
          <a:prstGeom prst="rect">
            <a:avLst/>
          </a:prstGeom>
        </p:spPr>
      </p:pic>
      <p:pic>
        <p:nvPicPr>
          <p:cNvPr id="219" name="図 218"/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4080038" y="2453284"/>
            <a:ext cx="2200847" cy="3523793"/>
          </a:xfrm>
          <a:prstGeom prst="rect">
            <a:avLst/>
          </a:prstGeom>
        </p:spPr>
      </p:pic>
      <p:pic>
        <p:nvPicPr>
          <p:cNvPr id="220" name="図 219"/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4087534" y="2337450"/>
            <a:ext cx="2200847" cy="3639627"/>
          </a:xfrm>
          <a:prstGeom prst="rect">
            <a:avLst/>
          </a:prstGeom>
        </p:spPr>
      </p:pic>
      <p:pic>
        <p:nvPicPr>
          <p:cNvPr id="221" name="図 220"/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4072542" y="2358787"/>
            <a:ext cx="2200847" cy="3596952"/>
          </a:xfrm>
          <a:prstGeom prst="rect">
            <a:avLst/>
          </a:prstGeom>
        </p:spPr>
      </p:pic>
      <p:pic>
        <p:nvPicPr>
          <p:cNvPr id="222" name="図 221"/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4087534" y="2418228"/>
            <a:ext cx="2200847" cy="3548180"/>
          </a:xfrm>
          <a:prstGeom prst="rect">
            <a:avLst/>
          </a:prstGeom>
        </p:spPr>
      </p:pic>
      <p:pic>
        <p:nvPicPr>
          <p:cNvPr id="223" name="図 222"/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4102526" y="2584359"/>
            <a:ext cx="2200847" cy="3371380"/>
          </a:xfrm>
          <a:prstGeom prst="rect">
            <a:avLst/>
          </a:prstGeom>
        </p:spPr>
      </p:pic>
      <p:pic>
        <p:nvPicPr>
          <p:cNvPr id="224" name="図 223"/>
          <p:cNvPicPr>
            <a:picLocks noChangeAspect="1"/>
          </p:cNvPicPr>
          <p:nvPr/>
        </p:nvPicPr>
        <p:blipFill>
          <a:blip r:embed="rId21"/>
          <a:stretch>
            <a:fillRect/>
          </a:stretch>
        </p:blipFill>
        <p:spPr>
          <a:xfrm>
            <a:off x="4102526" y="2584359"/>
            <a:ext cx="2200847" cy="3371380"/>
          </a:xfrm>
          <a:prstGeom prst="rect">
            <a:avLst/>
          </a:prstGeom>
        </p:spPr>
      </p:pic>
      <p:pic>
        <p:nvPicPr>
          <p:cNvPr id="225" name="図 224"/>
          <p:cNvPicPr>
            <a:picLocks noChangeAspect="1"/>
          </p:cNvPicPr>
          <p:nvPr/>
        </p:nvPicPr>
        <p:blipFill>
          <a:blip r:embed="rId22"/>
          <a:stretch>
            <a:fillRect/>
          </a:stretch>
        </p:blipFill>
        <p:spPr>
          <a:xfrm>
            <a:off x="4102526" y="2558450"/>
            <a:ext cx="2200847" cy="3426249"/>
          </a:xfrm>
          <a:prstGeom prst="rect">
            <a:avLst/>
          </a:prstGeom>
        </p:spPr>
      </p:pic>
      <p:pic>
        <p:nvPicPr>
          <p:cNvPr id="226" name="図 225"/>
          <p:cNvPicPr>
            <a:picLocks noChangeAspect="1"/>
          </p:cNvPicPr>
          <p:nvPr/>
        </p:nvPicPr>
        <p:blipFill>
          <a:blip r:embed="rId23"/>
          <a:stretch>
            <a:fillRect/>
          </a:stretch>
        </p:blipFill>
        <p:spPr>
          <a:xfrm>
            <a:off x="4102525" y="2418228"/>
            <a:ext cx="2200847" cy="3566469"/>
          </a:xfrm>
          <a:prstGeom prst="rect">
            <a:avLst/>
          </a:prstGeom>
        </p:spPr>
      </p:pic>
      <p:pic>
        <p:nvPicPr>
          <p:cNvPr id="227" name="図 226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4095029" y="2374791"/>
            <a:ext cx="2200847" cy="3596952"/>
          </a:xfrm>
          <a:prstGeom prst="rect">
            <a:avLst/>
          </a:prstGeom>
        </p:spPr>
      </p:pic>
      <p:pic>
        <p:nvPicPr>
          <p:cNvPr id="228" name="図 227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4091281" y="2646847"/>
            <a:ext cx="2200847" cy="3322608"/>
          </a:xfrm>
          <a:prstGeom prst="rect">
            <a:avLst/>
          </a:prstGeom>
        </p:spPr>
      </p:pic>
      <p:pic>
        <p:nvPicPr>
          <p:cNvPr id="229" name="図 228"/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4087533" y="2445662"/>
            <a:ext cx="2200847" cy="3523793"/>
          </a:xfrm>
          <a:prstGeom prst="rect">
            <a:avLst/>
          </a:prstGeom>
        </p:spPr>
      </p:pic>
      <p:pic>
        <p:nvPicPr>
          <p:cNvPr id="230" name="図 229"/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4095029" y="2329828"/>
            <a:ext cx="2200847" cy="3639627"/>
          </a:xfrm>
          <a:prstGeom prst="rect">
            <a:avLst/>
          </a:prstGeom>
        </p:spPr>
      </p:pic>
      <p:pic>
        <p:nvPicPr>
          <p:cNvPr id="231" name="図 230"/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4080037" y="2351165"/>
            <a:ext cx="2200847" cy="3596952"/>
          </a:xfrm>
          <a:prstGeom prst="rect">
            <a:avLst/>
          </a:prstGeom>
        </p:spPr>
      </p:pic>
      <p:pic>
        <p:nvPicPr>
          <p:cNvPr id="232" name="図 231"/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4095029" y="2410606"/>
            <a:ext cx="2200847" cy="3548180"/>
          </a:xfrm>
          <a:prstGeom prst="rect">
            <a:avLst/>
          </a:prstGeom>
        </p:spPr>
      </p:pic>
      <p:pic>
        <p:nvPicPr>
          <p:cNvPr id="233" name="図 232"/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4110021" y="2576737"/>
            <a:ext cx="2200847" cy="3371380"/>
          </a:xfrm>
          <a:prstGeom prst="rect">
            <a:avLst/>
          </a:prstGeom>
        </p:spPr>
      </p:pic>
      <p:pic>
        <p:nvPicPr>
          <p:cNvPr id="234" name="図 233"/>
          <p:cNvPicPr>
            <a:picLocks noChangeAspect="1"/>
          </p:cNvPicPr>
          <p:nvPr/>
        </p:nvPicPr>
        <p:blipFill>
          <a:blip r:embed="rId21"/>
          <a:stretch>
            <a:fillRect/>
          </a:stretch>
        </p:blipFill>
        <p:spPr>
          <a:xfrm>
            <a:off x="4110021" y="2576737"/>
            <a:ext cx="2200847" cy="3371380"/>
          </a:xfrm>
          <a:prstGeom prst="rect">
            <a:avLst/>
          </a:prstGeom>
        </p:spPr>
      </p:pic>
      <p:pic>
        <p:nvPicPr>
          <p:cNvPr id="235" name="図 234"/>
          <p:cNvPicPr>
            <a:picLocks noChangeAspect="1"/>
          </p:cNvPicPr>
          <p:nvPr/>
        </p:nvPicPr>
        <p:blipFill>
          <a:blip r:embed="rId22"/>
          <a:stretch>
            <a:fillRect/>
          </a:stretch>
        </p:blipFill>
        <p:spPr>
          <a:xfrm>
            <a:off x="4110021" y="2550828"/>
            <a:ext cx="2200847" cy="3426249"/>
          </a:xfrm>
          <a:prstGeom prst="rect">
            <a:avLst/>
          </a:prstGeom>
        </p:spPr>
      </p:pic>
      <p:pic>
        <p:nvPicPr>
          <p:cNvPr id="236" name="図 235"/>
          <p:cNvPicPr>
            <a:picLocks noChangeAspect="1"/>
          </p:cNvPicPr>
          <p:nvPr/>
        </p:nvPicPr>
        <p:blipFill>
          <a:blip r:embed="rId23"/>
          <a:stretch>
            <a:fillRect/>
          </a:stretch>
        </p:blipFill>
        <p:spPr>
          <a:xfrm>
            <a:off x="4110020" y="2410606"/>
            <a:ext cx="2200847" cy="3566469"/>
          </a:xfrm>
          <a:prstGeom prst="rect">
            <a:avLst/>
          </a:prstGeom>
        </p:spPr>
      </p:pic>
      <p:pic>
        <p:nvPicPr>
          <p:cNvPr id="237" name="図 236"/>
          <p:cNvPicPr>
            <a:picLocks noChangeAspect="1"/>
          </p:cNvPicPr>
          <p:nvPr/>
        </p:nvPicPr>
        <p:blipFill>
          <a:blip r:embed="rId24"/>
          <a:stretch>
            <a:fillRect/>
          </a:stretch>
        </p:blipFill>
        <p:spPr>
          <a:xfrm>
            <a:off x="6530891" y="2867957"/>
            <a:ext cx="2200847" cy="3596952"/>
          </a:xfrm>
          <a:prstGeom prst="rect">
            <a:avLst/>
          </a:prstGeom>
        </p:spPr>
      </p:pic>
      <p:pic>
        <p:nvPicPr>
          <p:cNvPr id="238" name="図 237"/>
          <p:cNvPicPr>
            <a:picLocks noChangeAspect="1"/>
          </p:cNvPicPr>
          <p:nvPr/>
        </p:nvPicPr>
        <p:blipFill>
          <a:blip r:embed="rId25"/>
          <a:stretch>
            <a:fillRect/>
          </a:stretch>
        </p:blipFill>
        <p:spPr>
          <a:xfrm>
            <a:off x="6530890" y="2867957"/>
            <a:ext cx="2200847" cy="3596952"/>
          </a:xfrm>
          <a:prstGeom prst="rect">
            <a:avLst/>
          </a:prstGeom>
        </p:spPr>
      </p:pic>
      <p:pic>
        <p:nvPicPr>
          <p:cNvPr id="239" name="図 238"/>
          <p:cNvPicPr>
            <a:picLocks noChangeAspect="1"/>
          </p:cNvPicPr>
          <p:nvPr/>
        </p:nvPicPr>
        <p:blipFill>
          <a:blip r:embed="rId26"/>
          <a:stretch>
            <a:fillRect/>
          </a:stretch>
        </p:blipFill>
        <p:spPr>
          <a:xfrm>
            <a:off x="6530889" y="3044757"/>
            <a:ext cx="2200847" cy="3420152"/>
          </a:xfrm>
          <a:prstGeom prst="rect">
            <a:avLst/>
          </a:prstGeom>
        </p:spPr>
      </p:pic>
      <p:pic>
        <p:nvPicPr>
          <p:cNvPr id="240" name="図 239"/>
          <p:cNvPicPr>
            <a:picLocks noChangeAspect="1"/>
          </p:cNvPicPr>
          <p:nvPr/>
        </p:nvPicPr>
        <p:blipFill>
          <a:blip r:embed="rId27"/>
          <a:stretch>
            <a:fillRect/>
          </a:stretch>
        </p:blipFill>
        <p:spPr>
          <a:xfrm>
            <a:off x="6530888" y="2935019"/>
            <a:ext cx="2200847" cy="3529890"/>
          </a:xfrm>
          <a:prstGeom prst="rect">
            <a:avLst/>
          </a:prstGeom>
        </p:spPr>
      </p:pic>
      <p:pic>
        <p:nvPicPr>
          <p:cNvPr id="241" name="図 240"/>
          <p:cNvPicPr>
            <a:picLocks noChangeAspect="1"/>
          </p:cNvPicPr>
          <p:nvPr/>
        </p:nvPicPr>
        <p:blipFill>
          <a:blip r:embed="rId24"/>
          <a:stretch>
            <a:fillRect/>
          </a:stretch>
        </p:blipFill>
        <p:spPr>
          <a:xfrm>
            <a:off x="6530888" y="2867957"/>
            <a:ext cx="2200847" cy="3596952"/>
          </a:xfrm>
          <a:prstGeom prst="rect">
            <a:avLst/>
          </a:prstGeom>
        </p:spPr>
      </p:pic>
      <p:pic>
        <p:nvPicPr>
          <p:cNvPr id="242" name="図 241"/>
          <p:cNvPicPr>
            <a:picLocks noChangeAspect="1"/>
          </p:cNvPicPr>
          <p:nvPr/>
        </p:nvPicPr>
        <p:blipFill>
          <a:blip r:embed="rId25"/>
          <a:stretch>
            <a:fillRect/>
          </a:stretch>
        </p:blipFill>
        <p:spPr>
          <a:xfrm>
            <a:off x="6530887" y="2867957"/>
            <a:ext cx="2200847" cy="3596952"/>
          </a:xfrm>
          <a:prstGeom prst="rect">
            <a:avLst/>
          </a:prstGeom>
        </p:spPr>
      </p:pic>
      <p:pic>
        <p:nvPicPr>
          <p:cNvPr id="243" name="図 242"/>
          <p:cNvPicPr>
            <a:picLocks noChangeAspect="1"/>
          </p:cNvPicPr>
          <p:nvPr/>
        </p:nvPicPr>
        <p:blipFill>
          <a:blip r:embed="rId26"/>
          <a:stretch>
            <a:fillRect/>
          </a:stretch>
        </p:blipFill>
        <p:spPr>
          <a:xfrm>
            <a:off x="6530886" y="3044757"/>
            <a:ext cx="2200847" cy="3420152"/>
          </a:xfrm>
          <a:prstGeom prst="rect">
            <a:avLst/>
          </a:prstGeom>
        </p:spPr>
      </p:pic>
      <p:pic>
        <p:nvPicPr>
          <p:cNvPr id="244" name="図 243"/>
          <p:cNvPicPr>
            <a:picLocks noChangeAspect="1"/>
          </p:cNvPicPr>
          <p:nvPr/>
        </p:nvPicPr>
        <p:blipFill>
          <a:blip r:embed="rId27"/>
          <a:stretch>
            <a:fillRect/>
          </a:stretch>
        </p:blipFill>
        <p:spPr>
          <a:xfrm>
            <a:off x="6530885" y="2935019"/>
            <a:ext cx="2200847" cy="3529890"/>
          </a:xfrm>
          <a:prstGeom prst="rect">
            <a:avLst/>
          </a:prstGeom>
        </p:spPr>
      </p:pic>
      <p:pic>
        <p:nvPicPr>
          <p:cNvPr id="245" name="図 244"/>
          <p:cNvPicPr>
            <a:picLocks noChangeAspect="1"/>
          </p:cNvPicPr>
          <p:nvPr/>
        </p:nvPicPr>
        <p:blipFill>
          <a:blip r:embed="rId24"/>
          <a:stretch>
            <a:fillRect/>
          </a:stretch>
        </p:blipFill>
        <p:spPr>
          <a:xfrm>
            <a:off x="6530891" y="2867957"/>
            <a:ext cx="2200847" cy="3596952"/>
          </a:xfrm>
          <a:prstGeom prst="rect">
            <a:avLst/>
          </a:prstGeom>
        </p:spPr>
      </p:pic>
      <p:pic>
        <p:nvPicPr>
          <p:cNvPr id="246" name="図 245"/>
          <p:cNvPicPr>
            <a:picLocks noChangeAspect="1"/>
          </p:cNvPicPr>
          <p:nvPr/>
        </p:nvPicPr>
        <p:blipFill>
          <a:blip r:embed="rId25"/>
          <a:stretch>
            <a:fillRect/>
          </a:stretch>
        </p:blipFill>
        <p:spPr>
          <a:xfrm>
            <a:off x="6530890" y="2867957"/>
            <a:ext cx="2200847" cy="3596952"/>
          </a:xfrm>
          <a:prstGeom prst="rect">
            <a:avLst/>
          </a:prstGeom>
        </p:spPr>
      </p:pic>
      <p:pic>
        <p:nvPicPr>
          <p:cNvPr id="247" name="図 246"/>
          <p:cNvPicPr>
            <a:picLocks noChangeAspect="1"/>
          </p:cNvPicPr>
          <p:nvPr/>
        </p:nvPicPr>
        <p:blipFill>
          <a:blip r:embed="rId26"/>
          <a:stretch>
            <a:fillRect/>
          </a:stretch>
        </p:blipFill>
        <p:spPr>
          <a:xfrm>
            <a:off x="6530889" y="3044757"/>
            <a:ext cx="2200847" cy="3420152"/>
          </a:xfrm>
          <a:prstGeom prst="rect">
            <a:avLst/>
          </a:prstGeom>
        </p:spPr>
      </p:pic>
      <p:pic>
        <p:nvPicPr>
          <p:cNvPr id="248" name="図 247"/>
          <p:cNvPicPr>
            <a:picLocks noChangeAspect="1"/>
          </p:cNvPicPr>
          <p:nvPr/>
        </p:nvPicPr>
        <p:blipFill>
          <a:blip r:embed="rId27"/>
          <a:stretch>
            <a:fillRect/>
          </a:stretch>
        </p:blipFill>
        <p:spPr>
          <a:xfrm>
            <a:off x="6530888" y="2935019"/>
            <a:ext cx="2200847" cy="3529890"/>
          </a:xfrm>
          <a:prstGeom prst="rect">
            <a:avLst/>
          </a:prstGeom>
        </p:spPr>
      </p:pic>
      <p:pic>
        <p:nvPicPr>
          <p:cNvPr id="249" name="図 248"/>
          <p:cNvPicPr>
            <a:picLocks noChangeAspect="1"/>
          </p:cNvPicPr>
          <p:nvPr/>
        </p:nvPicPr>
        <p:blipFill>
          <a:blip r:embed="rId24"/>
          <a:stretch>
            <a:fillRect/>
          </a:stretch>
        </p:blipFill>
        <p:spPr>
          <a:xfrm>
            <a:off x="6530888" y="2867957"/>
            <a:ext cx="2200847" cy="3596952"/>
          </a:xfrm>
          <a:prstGeom prst="rect">
            <a:avLst/>
          </a:prstGeom>
        </p:spPr>
      </p:pic>
      <p:pic>
        <p:nvPicPr>
          <p:cNvPr id="250" name="図 249"/>
          <p:cNvPicPr>
            <a:picLocks noChangeAspect="1"/>
          </p:cNvPicPr>
          <p:nvPr/>
        </p:nvPicPr>
        <p:blipFill>
          <a:blip r:embed="rId25"/>
          <a:stretch>
            <a:fillRect/>
          </a:stretch>
        </p:blipFill>
        <p:spPr>
          <a:xfrm>
            <a:off x="6530887" y="2867957"/>
            <a:ext cx="2200847" cy="3596952"/>
          </a:xfrm>
          <a:prstGeom prst="rect">
            <a:avLst/>
          </a:prstGeom>
        </p:spPr>
      </p:pic>
      <p:pic>
        <p:nvPicPr>
          <p:cNvPr id="251" name="図 250"/>
          <p:cNvPicPr>
            <a:picLocks noChangeAspect="1"/>
          </p:cNvPicPr>
          <p:nvPr/>
        </p:nvPicPr>
        <p:blipFill>
          <a:blip r:embed="rId26"/>
          <a:stretch>
            <a:fillRect/>
          </a:stretch>
        </p:blipFill>
        <p:spPr>
          <a:xfrm>
            <a:off x="6530886" y="3044757"/>
            <a:ext cx="2200847" cy="3420152"/>
          </a:xfrm>
          <a:prstGeom prst="rect">
            <a:avLst/>
          </a:prstGeom>
        </p:spPr>
      </p:pic>
      <p:pic>
        <p:nvPicPr>
          <p:cNvPr id="252" name="図 251"/>
          <p:cNvPicPr>
            <a:picLocks noChangeAspect="1"/>
          </p:cNvPicPr>
          <p:nvPr/>
        </p:nvPicPr>
        <p:blipFill>
          <a:blip r:embed="rId27"/>
          <a:stretch>
            <a:fillRect/>
          </a:stretch>
        </p:blipFill>
        <p:spPr>
          <a:xfrm>
            <a:off x="6530885" y="2935019"/>
            <a:ext cx="2200847" cy="3529890"/>
          </a:xfrm>
          <a:prstGeom prst="rect">
            <a:avLst/>
          </a:prstGeom>
        </p:spPr>
      </p:pic>
      <p:pic>
        <p:nvPicPr>
          <p:cNvPr id="253" name="図 252"/>
          <p:cNvPicPr>
            <a:picLocks noChangeAspect="1"/>
          </p:cNvPicPr>
          <p:nvPr/>
        </p:nvPicPr>
        <p:blipFill>
          <a:blip r:embed="rId24"/>
          <a:stretch>
            <a:fillRect/>
          </a:stretch>
        </p:blipFill>
        <p:spPr>
          <a:xfrm>
            <a:off x="6530891" y="2867957"/>
            <a:ext cx="2200847" cy="3596952"/>
          </a:xfrm>
          <a:prstGeom prst="rect">
            <a:avLst/>
          </a:prstGeom>
        </p:spPr>
      </p:pic>
      <p:pic>
        <p:nvPicPr>
          <p:cNvPr id="254" name="図 253"/>
          <p:cNvPicPr>
            <a:picLocks noChangeAspect="1"/>
          </p:cNvPicPr>
          <p:nvPr/>
        </p:nvPicPr>
        <p:blipFill>
          <a:blip r:embed="rId25"/>
          <a:stretch>
            <a:fillRect/>
          </a:stretch>
        </p:blipFill>
        <p:spPr>
          <a:xfrm>
            <a:off x="6530890" y="2867957"/>
            <a:ext cx="2200847" cy="3596952"/>
          </a:xfrm>
          <a:prstGeom prst="rect">
            <a:avLst/>
          </a:prstGeom>
        </p:spPr>
      </p:pic>
      <p:pic>
        <p:nvPicPr>
          <p:cNvPr id="255" name="図 254"/>
          <p:cNvPicPr>
            <a:picLocks noChangeAspect="1"/>
          </p:cNvPicPr>
          <p:nvPr/>
        </p:nvPicPr>
        <p:blipFill>
          <a:blip r:embed="rId26"/>
          <a:stretch>
            <a:fillRect/>
          </a:stretch>
        </p:blipFill>
        <p:spPr>
          <a:xfrm>
            <a:off x="6530889" y="3044757"/>
            <a:ext cx="2200847" cy="3420152"/>
          </a:xfrm>
          <a:prstGeom prst="rect">
            <a:avLst/>
          </a:prstGeom>
        </p:spPr>
      </p:pic>
      <p:pic>
        <p:nvPicPr>
          <p:cNvPr id="256" name="図 255"/>
          <p:cNvPicPr>
            <a:picLocks noChangeAspect="1"/>
          </p:cNvPicPr>
          <p:nvPr/>
        </p:nvPicPr>
        <p:blipFill>
          <a:blip r:embed="rId27"/>
          <a:stretch>
            <a:fillRect/>
          </a:stretch>
        </p:blipFill>
        <p:spPr>
          <a:xfrm>
            <a:off x="6530888" y="2935019"/>
            <a:ext cx="2200847" cy="3529890"/>
          </a:xfrm>
          <a:prstGeom prst="rect">
            <a:avLst/>
          </a:prstGeom>
        </p:spPr>
      </p:pic>
      <p:pic>
        <p:nvPicPr>
          <p:cNvPr id="257" name="図 256"/>
          <p:cNvPicPr>
            <a:picLocks noChangeAspect="1"/>
          </p:cNvPicPr>
          <p:nvPr/>
        </p:nvPicPr>
        <p:blipFill>
          <a:blip r:embed="rId24"/>
          <a:stretch>
            <a:fillRect/>
          </a:stretch>
        </p:blipFill>
        <p:spPr>
          <a:xfrm>
            <a:off x="6530888" y="2867957"/>
            <a:ext cx="2200847" cy="3596952"/>
          </a:xfrm>
          <a:prstGeom prst="rect">
            <a:avLst/>
          </a:prstGeom>
        </p:spPr>
      </p:pic>
      <p:pic>
        <p:nvPicPr>
          <p:cNvPr id="258" name="図 257"/>
          <p:cNvPicPr>
            <a:picLocks noChangeAspect="1"/>
          </p:cNvPicPr>
          <p:nvPr/>
        </p:nvPicPr>
        <p:blipFill>
          <a:blip r:embed="rId25"/>
          <a:stretch>
            <a:fillRect/>
          </a:stretch>
        </p:blipFill>
        <p:spPr>
          <a:xfrm>
            <a:off x="6530887" y="2867957"/>
            <a:ext cx="2200847" cy="3596952"/>
          </a:xfrm>
          <a:prstGeom prst="rect">
            <a:avLst/>
          </a:prstGeom>
        </p:spPr>
      </p:pic>
      <p:pic>
        <p:nvPicPr>
          <p:cNvPr id="259" name="図 258"/>
          <p:cNvPicPr>
            <a:picLocks noChangeAspect="1"/>
          </p:cNvPicPr>
          <p:nvPr/>
        </p:nvPicPr>
        <p:blipFill>
          <a:blip r:embed="rId26"/>
          <a:stretch>
            <a:fillRect/>
          </a:stretch>
        </p:blipFill>
        <p:spPr>
          <a:xfrm>
            <a:off x="6530886" y="3044757"/>
            <a:ext cx="2200847" cy="3420152"/>
          </a:xfrm>
          <a:prstGeom prst="rect">
            <a:avLst/>
          </a:prstGeom>
        </p:spPr>
      </p:pic>
      <p:pic>
        <p:nvPicPr>
          <p:cNvPr id="260" name="図 259"/>
          <p:cNvPicPr>
            <a:picLocks noChangeAspect="1"/>
          </p:cNvPicPr>
          <p:nvPr/>
        </p:nvPicPr>
        <p:blipFill>
          <a:blip r:embed="rId27"/>
          <a:stretch>
            <a:fillRect/>
          </a:stretch>
        </p:blipFill>
        <p:spPr>
          <a:xfrm>
            <a:off x="6530885" y="2935019"/>
            <a:ext cx="2200847" cy="3529890"/>
          </a:xfrm>
          <a:prstGeom prst="rect">
            <a:avLst/>
          </a:prstGeom>
        </p:spPr>
      </p:pic>
      <p:sp>
        <p:nvSpPr>
          <p:cNvPr id="99" name="Rectangle 2"/>
          <p:cNvSpPr>
            <a:spLocks noChangeArrowheads="1"/>
          </p:cNvSpPr>
          <p:nvPr/>
        </p:nvSpPr>
        <p:spPr bwMode="auto">
          <a:xfrm>
            <a:off x="-17304" y="2"/>
            <a:ext cx="9161304" cy="757379"/>
          </a:xfrm>
          <a:prstGeom prst="rect">
            <a:avLst/>
          </a:prstGeom>
          <a:solidFill>
            <a:srgbClr val="FF9900"/>
          </a:solidFill>
          <a:ln>
            <a:noFill/>
          </a:ln>
          <a:effectLst/>
        </p:spPr>
        <p:txBody>
          <a:bodyPr wrap="none" lIns="65219" tIns="32609" rIns="65219" bIns="32609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marL="0" marR="0" lvl="0" indent="0" algn="ctr" defTabSz="65227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40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技　能（技能の学習）</a:t>
            </a:r>
            <a:endParaRPr kumimoji="1" lang="en-US" altLang="ja-JP" sz="24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2105526" y="-1359568"/>
            <a:ext cx="6984272" cy="98658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このスライドいるだろうか？</a:t>
            </a:r>
            <a:endParaRPr kumimoji="1" lang="en-US" altLang="ja-JP" dirty="0" smtClean="0"/>
          </a:p>
          <a:p>
            <a:pPr algn="ctr"/>
            <a:r>
              <a:rPr kumimoji="1" lang="ja-JP" altLang="en-US" dirty="0" smtClean="0"/>
              <a:t>動画もあるし、棒人間だと３Ｄでなく伝わりにくい印象</a:t>
            </a:r>
            <a:endParaRPr kumimoji="1"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2970409158"/>
      </p:ext>
    </p:extLst>
  </p:cSld>
  <p:clrMapOvr>
    <a:masterClrMapping/>
  </p:clrMapOvr>
  <p:transition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75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749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75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2"/>
                                            </p:cond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75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5"/>
                                            </p:cond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75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8"/>
                                            </p:cond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75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1"/>
                                            </p:cond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75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4"/>
                                            </p:cond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75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7"/>
                                            </p:cond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75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30"/>
                                            </p:cond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75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33"/>
                                            </p:cond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45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75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36"/>
                                            </p:cond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750"/>
                            </p:stCondLst>
                            <p:childTnLst>
                              <p:par>
                                <p:cTn id="4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75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40"/>
                                            </p:cond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75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43"/>
                                            </p:cond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75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46"/>
                                            </p:cond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75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49"/>
                                            </p:cond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75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2"/>
                                            </p:cond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55" presetID="10" presetClass="entr" presetSubtype="0" fill="hold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75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5"/>
                                            </p:cond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58" presetID="10" presetClass="entr" presetSubtype="0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75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8"/>
                                            </p:cond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61" presetID="10" presetClass="entr" presetSubtype="0" fill="hold" nodeType="with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75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61"/>
                                            </p:cond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64" presetID="10" presetClass="entr" presetSubtype="0" fill="hold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75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64"/>
                                            </p:cond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67" presetID="10" presetClass="entr" presetSubtype="0" fill="hold" nodeType="withEffect">
                                  <p:stCondLst>
                                    <p:cond delay="450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75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67"/>
                                            </p:cond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1000"/>
                            </p:stCondLst>
                            <p:childTnLst>
                              <p:par>
                                <p:cTn id="71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12000"/>
                            </p:stCondLst>
                            <p:childTnLst>
                              <p:par>
                                <p:cTn id="7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78"/>
                                            </p:cond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81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75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81"/>
                                            </p:cond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84" presetID="10" presetClass="entr" presetSubtype="0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75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84"/>
                                            </p:cond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87" presetID="10" presetClass="entr" presetSubtype="0" fill="hold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75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87"/>
                                            </p:cond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90" presetID="10" presetClass="entr" presetSubtype="0" fill="hold" nodeType="with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75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90"/>
                                            </p:cond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93" presetID="10" presetClass="entr" presetSubtype="0" fill="hold" nodeType="with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75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93"/>
                                            </p:cond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96" presetID="10" presetClass="entr" presetSubtype="0" fill="hold" nodeType="withEffect">
                                  <p:stCondLst>
                                    <p:cond delay="275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750"/>
                                        <p:tgtEl>
                                          <p:spTgt spid="20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96"/>
                                            </p:cond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99" presetID="10" presetClass="entr" presetSubtype="0" fill="hold" nodeType="withEffect">
                                  <p:stCondLst>
                                    <p:cond delay="325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75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99"/>
                                            </p:cond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02" presetID="10" presetClass="entr" presetSubtype="0" fill="hold" nodeType="withEffect">
                                  <p:stCondLst>
                                    <p:cond delay="375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75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02"/>
                                            </p:cond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05" presetID="10" presetClass="entr" presetSubtype="0" fill="hold" nodeType="withEffect">
                                  <p:stCondLst>
                                    <p:cond delay="425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75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05"/>
                                            </p:cond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08" presetID="10" presetClass="entr" presetSubtype="0" fill="hold" nodeType="withEffect">
                                  <p:stCondLst>
                                    <p:cond delay="475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75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08"/>
                                            </p:cond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11" presetID="10" presetClass="entr" presetSubtype="0" fill="hold" nodeType="withEffect">
                                  <p:stCondLst>
                                    <p:cond delay="525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750"/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11"/>
                                            </p:cond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14" presetID="10" presetClass="entr" presetSubtype="0" fill="hold" nodeType="withEffect">
                                  <p:stCondLst>
                                    <p:cond delay="575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75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14"/>
                                            </p:cond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17" presetID="10" presetClass="entr" presetSubtype="0" fill="hold" nodeType="withEffect">
                                  <p:stCondLst>
                                    <p:cond delay="625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750"/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17"/>
                                            </p:cond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20" presetID="10" presetClass="entr" presetSubtype="0" fill="hold" nodeType="withEffect">
                                  <p:stCondLst>
                                    <p:cond delay="675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75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20"/>
                                            </p:cond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23" presetID="10" presetClass="entr" presetSubtype="0" fill="hold" nodeType="withEffect">
                                  <p:stCondLst>
                                    <p:cond delay="725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750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23"/>
                                            </p:cond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20000"/>
                            </p:stCondLst>
                            <p:childTnLst>
                              <p:par>
                                <p:cTn id="127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8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21000"/>
                            </p:stCondLst>
                            <p:childTnLst>
                              <p:par>
                                <p:cTn id="13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25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34"/>
                                            </p:cond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37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25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37"/>
                                            </p:cond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40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25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40"/>
                                            </p:cond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43" presetID="10" presetClass="entr" presetSubtype="0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250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43"/>
                                            </p:cond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46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8" dur="25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46"/>
                                            </p:cond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49" presetID="10" presetClass="entr" presetSubtype="0" fill="hold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1" dur="25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49"/>
                                            </p:cond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52" presetID="10" presetClass="entr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25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52"/>
                                            </p:cond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55" presetID="10" presetClass="entr" presetSubtype="0" fill="hold" nodeType="with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250"/>
                                        <p:tgtEl>
                                          <p:spTgt spid="2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55"/>
                                            </p:cond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58" presetID="10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0" dur="250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58"/>
                                            </p:cond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61" presetID="10" presetClass="entr" presetSubtype="0" fill="hold" nodeType="with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3" dur="250"/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61"/>
                                            </p:cond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4" fill="hold">
                            <p:stCondLst>
                              <p:cond delay="23500"/>
                            </p:stCondLst>
                            <p:childTnLst>
                              <p:par>
                                <p:cTn id="16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7" dur="250"/>
                                        <p:tgtEl>
                                          <p:spTgt spid="2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65"/>
                                            </p:cond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68" presetID="10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0" dur="250"/>
                                        <p:tgtEl>
                                          <p:spTgt spid="21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68"/>
                                            </p:cond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71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3" dur="250"/>
                                        <p:tgtEl>
                                          <p:spTgt spid="21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71"/>
                                            </p:cond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74" presetID="10" presetClass="entr" presetSubtype="0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6" dur="250"/>
                                        <p:tgtEl>
                                          <p:spTgt spid="22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74"/>
                                            </p:cond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77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9" dur="250"/>
                                        <p:tgtEl>
                                          <p:spTgt spid="22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77"/>
                                            </p:cond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80" presetID="10" presetClass="entr" presetSubtype="0" fill="hold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2" dur="250"/>
                                        <p:tgtEl>
                                          <p:spTgt spid="22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80"/>
                                            </p:cond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83" presetID="10" presetClass="entr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5" dur="250"/>
                                        <p:tgtEl>
                                          <p:spTgt spid="22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83"/>
                                            </p:cond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86" presetID="10" presetClass="entr" presetSubtype="0" fill="hold" nodeType="with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8" dur="25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86"/>
                                            </p:cond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89" presetID="10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1" dur="250"/>
                                        <p:tgtEl>
                                          <p:spTgt spid="22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89"/>
                                            </p:cond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92" presetID="10" presetClass="entr" presetSubtype="0" fill="hold" nodeType="with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4" dur="250"/>
                                        <p:tgtEl>
                                          <p:spTgt spid="22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92"/>
                                            </p:cond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5" fill="hold">
                            <p:stCondLst>
                              <p:cond delay="26000"/>
                            </p:stCondLst>
                            <p:childTnLst>
                              <p:par>
                                <p:cTn id="19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8" dur="250"/>
                                        <p:tgtEl>
                                          <p:spTgt spid="22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96"/>
                                            </p:cond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9" fill="hold">
                            <p:stCondLst>
                              <p:cond delay="26250"/>
                            </p:stCondLst>
                            <p:childTnLst>
                              <p:par>
                                <p:cTn id="20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2" dur="250"/>
                                        <p:tgtEl>
                                          <p:spTgt spid="22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00"/>
                                            </p:cond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3" fill="hold">
                            <p:stCondLst>
                              <p:cond delay="26500"/>
                            </p:stCondLst>
                            <p:childTnLst>
                              <p:par>
                                <p:cTn id="20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6" dur="250"/>
                                        <p:tgtEl>
                                          <p:spTgt spid="22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04"/>
                                            </p:cond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7" fill="hold">
                            <p:stCondLst>
                              <p:cond delay="26750"/>
                            </p:stCondLst>
                            <p:childTnLst>
                              <p:par>
                                <p:cTn id="20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0" dur="250"/>
                                        <p:tgtEl>
                                          <p:spTgt spid="23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08"/>
                                            </p:cond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11" fill="hold">
                            <p:stCondLst>
                              <p:cond delay="27000"/>
                            </p:stCondLst>
                            <p:childTnLst>
                              <p:par>
                                <p:cTn id="21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4" dur="250"/>
                                        <p:tgtEl>
                                          <p:spTgt spid="23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12"/>
                                            </p:cond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15" fill="hold">
                            <p:stCondLst>
                              <p:cond delay="27250"/>
                            </p:stCondLst>
                            <p:childTnLst>
                              <p:par>
                                <p:cTn id="21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8" dur="250"/>
                                        <p:tgtEl>
                                          <p:spTgt spid="23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16"/>
                                            </p:cond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19" fill="hold">
                            <p:stCondLst>
                              <p:cond delay="27500"/>
                            </p:stCondLst>
                            <p:childTnLst>
                              <p:par>
                                <p:cTn id="22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2" dur="250"/>
                                        <p:tgtEl>
                                          <p:spTgt spid="23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20"/>
                                            </p:cond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3" fill="hold">
                            <p:stCondLst>
                              <p:cond delay="27750"/>
                            </p:stCondLst>
                            <p:childTnLst>
                              <p:par>
                                <p:cTn id="22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6" dur="250"/>
                                        <p:tgtEl>
                                          <p:spTgt spid="23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24"/>
                                            </p:cond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7" fill="hold">
                            <p:stCondLst>
                              <p:cond delay="28000"/>
                            </p:stCondLst>
                            <p:childTnLst>
                              <p:par>
                                <p:cTn id="22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0" dur="250"/>
                                        <p:tgtEl>
                                          <p:spTgt spid="23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28"/>
                                            </p:cond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1" fill="hold">
                            <p:stCondLst>
                              <p:cond delay="28250"/>
                            </p:stCondLst>
                            <p:childTnLst>
                              <p:par>
                                <p:cTn id="23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4" dur="25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32"/>
                                            </p:cond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5" fill="hold">
                            <p:stCondLst>
                              <p:cond delay="28500"/>
                            </p:stCondLst>
                            <p:childTnLst>
                              <p:par>
                                <p:cTn id="236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7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1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2" fill="hold">
                            <p:stCondLst>
                              <p:cond delay="29000"/>
                            </p:stCondLst>
                            <p:childTnLst>
                              <p:par>
                                <p:cTn id="24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5" dur="250"/>
                                        <p:tgtEl>
                                          <p:spTgt spid="23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43"/>
                                            </p:cond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6" fill="hold">
                            <p:stCondLst>
                              <p:cond delay="29250"/>
                            </p:stCondLst>
                            <p:childTnLst>
                              <p:par>
                                <p:cTn id="24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9" dur="250"/>
                                        <p:tgtEl>
                                          <p:spTgt spid="23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47"/>
                                            </p:cond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0" fill="hold">
                            <p:stCondLst>
                              <p:cond delay="29500"/>
                            </p:stCondLst>
                            <p:childTnLst>
                              <p:par>
                                <p:cTn id="25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3" dur="250"/>
                                        <p:tgtEl>
                                          <p:spTgt spid="23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51"/>
                                            </p:cond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4" fill="hold">
                            <p:stCondLst>
                              <p:cond delay="29750"/>
                            </p:stCondLst>
                            <p:childTnLst>
                              <p:par>
                                <p:cTn id="25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7" dur="250"/>
                                        <p:tgtEl>
                                          <p:spTgt spid="24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55"/>
                                            </p:cond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8" fill="hold">
                            <p:stCondLst>
                              <p:cond delay="30000"/>
                            </p:stCondLst>
                            <p:childTnLst>
                              <p:par>
                                <p:cTn id="25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1" dur="250"/>
                                        <p:tgtEl>
                                          <p:spTgt spid="24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59"/>
                                            </p:cond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2" fill="hold">
                            <p:stCondLst>
                              <p:cond delay="30250"/>
                            </p:stCondLst>
                            <p:childTnLst>
                              <p:par>
                                <p:cTn id="26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5" dur="250"/>
                                        <p:tgtEl>
                                          <p:spTgt spid="24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63"/>
                                            </p:cond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6" fill="hold">
                            <p:stCondLst>
                              <p:cond delay="30500"/>
                            </p:stCondLst>
                            <p:childTnLst>
                              <p:par>
                                <p:cTn id="26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9" dur="250"/>
                                        <p:tgtEl>
                                          <p:spTgt spid="24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67"/>
                                            </p:cond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70" fill="hold">
                            <p:stCondLst>
                              <p:cond delay="30750"/>
                            </p:stCondLst>
                            <p:childTnLst>
                              <p:par>
                                <p:cTn id="27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3" dur="250"/>
                                        <p:tgtEl>
                                          <p:spTgt spid="24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71"/>
                                            </p:cond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74" fill="hold">
                            <p:stCondLst>
                              <p:cond delay="31000"/>
                            </p:stCondLst>
                            <p:childTnLst>
                              <p:par>
                                <p:cTn id="27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7" dur="250"/>
                                        <p:tgtEl>
                                          <p:spTgt spid="24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75"/>
                                            </p:cond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78" fill="hold">
                            <p:stCondLst>
                              <p:cond delay="31250"/>
                            </p:stCondLst>
                            <p:childTnLst>
                              <p:par>
                                <p:cTn id="27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1" dur="250"/>
                                        <p:tgtEl>
                                          <p:spTgt spid="24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79"/>
                                            </p:cond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2" fill="hold">
                            <p:stCondLst>
                              <p:cond delay="31500"/>
                            </p:stCondLst>
                            <p:childTnLst>
                              <p:par>
                                <p:cTn id="28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5" dur="250"/>
                                        <p:tgtEl>
                                          <p:spTgt spid="24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83"/>
                                            </p:cond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6" fill="hold">
                            <p:stCondLst>
                              <p:cond delay="31750"/>
                            </p:stCondLst>
                            <p:childTnLst>
                              <p:par>
                                <p:cTn id="28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9" dur="250"/>
                                        <p:tgtEl>
                                          <p:spTgt spid="24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87"/>
                                            </p:cond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0" fill="hold">
                            <p:stCondLst>
                              <p:cond delay="32000"/>
                            </p:stCondLst>
                            <p:childTnLst>
                              <p:par>
                                <p:cTn id="29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3" dur="250"/>
                                        <p:tgtEl>
                                          <p:spTgt spid="24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91"/>
                                            </p:cond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4" fill="hold">
                            <p:stCondLst>
                              <p:cond delay="32250"/>
                            </p:stCondLst>
                            <p:childTnLst>
                              <p:par>
                                <p:cTn id="29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7" dur="250"/>
                                        <p:tgtEl>
                                          <p:spTgt spid="25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95"/>
                                            </p:cond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8" fill="hold">
                            <p:stCondLst>
                              <p:cond delay="32500"/>
                            </p:stCondLst>
                            <p:childTnLst>
                              <p:par>
                                <p:cTn id="29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1" dur="250"/>
                                        <p:tgtEl>
                                          <p:spTgt spid="25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99"/>
                                            </p:cond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02" fill="hold">
                            <p:stCondLst>
                              <p:cond delay="32750"/>
                            </p:stCondLst>
                            <p:childTnLst>
                              <p:par>
                                <p:cTn id="30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5" dur="250"/>
                                        <p:tgtEl>
                                          <p:spTgt spid="25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303"/>
                                            </p:cond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06" fill="hold">
                            <p:stCondLst>
                              <p:cond delay="33000"/>
                            </p:stCondLst>
                            <p:childTnLst>
                              <p:par>
                                <p:cTn id="30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9" dur="250"/>
                                        <p:tgtEl>
                                          <p:spTgt spid="25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307"/>
                                            </p:cond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10" fill="hold">
                            <p:stCondLst>
                              <p:cond delay="33250"/>
                            </p:stCondLst>
                            <p:childTnLst>
                              <p:par>
                                <p:cTn id="31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3" dur="250"/>
                                        <p:tgtEl>
                                          <p:spTgt spid="25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311"/>
                                            </p:cond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14" fill="hold">
                            <p:stCondLst>
                              <p:cond delay="33500"/>
                            </p:stCondLst>
                            <p:childTnLst>
                              <p:par>
                                <p:cTn id="31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7" dur="250"/>
                                        <p:tgtEl>
                                          <p:spTgt spid="25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315"/>
                                            </p:cond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18" fill="hold">
                            <p:stCondLst>
                              <p:cond delay="33750"/>
                            </p:stCondLst>
                            <p:childTnLst>
                              <p:par>
                                <p:cTn id="3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1" dur="250"/>
                                        <p:tgtEl>
                                          <p:spTgt spid="25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319"/>
                                            </p:cond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22" fill="hold">
                            <p:stCondLst>
                              <p:cond delay="34000"/>
                            </p:stCondLst>
                            <p:childTnLst>
                              <p:par>
                                <p:cTn id="32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5" dur="250"/>
                                        <p:tgtEl>
                                          <p:spTgt spid="25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323"/>
                                            </p:cond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26" fill="hold">
                            <p:stCondLst>
                              <p:cond delay="34250"/>
                            </p:stCondLst>
                            <p:childTnLst>
                              <p:par>
                                <p:cTn id="32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9" dur="250"/>
                                        <p:tgtEl>
                                          <p:spTgt spid="25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327"/>
                                            </p:cond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30" fill="hold">
                            <p:stCondLst>
                              <p:cond delay="34500"/>
                            </p:stCondLst>
                            <p:childTnLst>
                              <p:par>
                                <p:cTn id="33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3" dur="250"/>
                                        <p:tgtEl>
                                          <p:spTgt spid="25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331"/>
                                            </p:cond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34" fill="hold">
                            <p:stCondLst>
                              <p:cond delay="34750"/>
                            </p:stCondLst>
                            <p:childTnLst>
                              <p:par>
                                <p:cTn id="33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7" dur="250"/>
                                        <p:tgtEl>
                                          <p:spTgt spid="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92" grpId="0"/>
      <p:bldP spid="92" grpId="1"/>
      <p:bldP spid="93" grpId="0"/>
      <p:bldP spid="93" grpId="1"/>
      <p:bldP spid="149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7855</TotalTime>
  <Words>986</Words>
  <Application>Microsoft Office PowerPoint</Application>
  <PresentationFormat>画面に合わせる (4:3)</PresentationFormat>
  <Paragraphs>199</Paragraphs>
  <Slides>19</Slides>
  <Notes>11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19</vt:i4>
      </vt:variant>
    </vt:vector>
  </HeadingPairs>
  <TitlesOfParts>
    <vt:vector size="27" baseType="lpstr">
      <vt:lpstr>HG創英角ｺﾞｼｯｸUB</vt:lpstr>
      <vt:lpstr>ＭＳ Ｐゴシック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</dc:creator>
  <cp:lastModifiedBy>m</cp:lastModifiedBy>
  <cp:revision>564</cp:revision>
  <cp:lastPrinted>2020-11-12T01:12:26Z</cp:lastPrinted>
  <dcterms:created xsi:type="dcterms:W3CDTF">2019-05-07T09:33:23Z</dcterms:created>
  <dcterms:modified xsi:type="dcterms:W3CDTF">2020-12-16T05:04:55Z</dcterms:modified>
</cp:coreProperties>
</file>