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0" r:id="rId2"/>
    <p:sldId id="299" r:id="rId3"/>
    <p:sldId id="285" r:id="rId4"/>
    <p:sldId id="361" r:id="rId5"/>
    <p:sldId id="353" r:id="rId6"/>
    <p:sldId id="354" r:id="rId7"/>
    <p:sldId id="355" r:id="rId8"/>
    <p:sldId id="311" r:id="rId9"/>
    <p:sldId id="312" r:id="rId10"/>
    <p:sldId id="356" r:id="rId11"/>
    <p:sldId id="315" r:id="rId12"/>
    <p:sldId id="357" r:id="rId13"/>
    <p:sldId id="363" r:id="rId14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FF00FF"/>
    <a:srgbClr val="FFB66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5" autoAdjust="0"/>
    <p:restoredTop sz="94992"/>
  </p:normalViewPr>
  <p:slideViewPr>
    <p:cSldViewPr snapToGrid="0">
      <p:cViewPr varScale="1">
        <p:scale>
          <a:sx n="85" d="100"/>
          <a:sy n="85" d="100"/>
        </p:scale>
        <p:origin x="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9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65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3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5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BA96C-3BB3-4ED6-B43F-46F5610ABE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3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1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3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66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microsoft.com/office/2007/relationships/hdphoto" Target="../media/hdphoto4.wdp"/><Relationship Id="rId4" Type="http://schemas.openxmlformats.org/officeDocument/2006/relationships/image" Target="../media/image43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376623"/>
            <a:ext cx="9143999" cy="31034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器械・器具を使っての運動遊び</a:t>
            </a:r>
            <a:endParaRPr kumimoji="1" lang="en-US" altLang="ja-JP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「マットを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使った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 運動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遊び」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3327" y="5621310"/>
            <a:ext cx="8389740" cy="766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C8564810-9713-B94B-A415-3560877D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33</a:t>
            </a:r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005454" y="616098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1" y="1600642"/>
            <a:ext cx="3386476" cy="29421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786" y="1589303"/>
            <a:ext cx="3058327" cy="29535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87370" y="5077220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1397726" y="1539402"/>
            <a:ext cx="2103120" cy="474626"/>
          </a:xfrm>
          <a:prstGeom prst="wedgeRoundRectCallout">
            <a:avLst>
              <a:gd name="adj1" fmla="val -37871"/>
              <a:gd name="adj2" fmla="val 101032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かおをあげてまえをみよう。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2495006" y="2117502"/>
            <a:ext cx="1912411" cy="423551"/>
          </a:xfrm>
          <a:prstGeom prst="wedgeRoundRectCallout">
            <a:avLst>
              <a:gd name="adj1" fmla="val 23082"/>
              <a:gd name="adj2" fmla="val 84443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あしをたかくあげよう。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247718" y="3294428"/>
            <a:ext cx="2253128" cy="497437"/>
          </a:xfrm>
          <a:prstGeom prst="wedgeRoundRectCallout">
            <a:avLst>
              <a:gd name="adj1" fmla="val -3823"/>
              <a:gd name="adj2" fmla="val -110818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からだが</a:t>
            </a:r>
            <a:r>
              <a:rPr kumimoji="1" lang="ja-JP" altLang="en-US" sz="1200" dirty="0" err="1"/>
              <a:t>いっ</a:t>
            </a:r>
            <a:r>
              <a:rPr kumimoji="1" lang="ja-JP" altLang="en-US" sz="1200" dirty="0"/>
              <a:t>ちょくせんになるようにバランスをとろう。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1044487" y="4436570"/>
            <a:ext cx="3362929" cy="501429"/>
          </a:xfrm>
          <a:prstGeom prst="wedgeRoundRectCallout">
            <a:avLst>
              <a:gd name="adj1" fmla="val -2154"/>
              <a:gd name="adj2" fmla="val -90161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はんたいのあしでもできるようにがんばろう。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828361" y="4511957"/>
            <a:ext cx="3375113" cy="530544"/>
          </a:xfrm>
          <a:prstGeom prst="wedgeRoundRectCallout">
            <a:avLst>
              <a:gd name="adj1" fmla="val -780"/>
              <a:gd name="adj2" fmla="val -122544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はんたいのあしでもできるようにがんばろう。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253950" y="1779168"/>
            <a:ext cx="1839810" cy="600624"/>
          </a:xfrm>
          <a:prstGeom prst="wedgeRoundRectCallout">
            <a:avLst>
              <a:gd name="adj1" fmla="val -59174"/>
              <a:gd name="adj2" fmla="val 103823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ヒコーキのかたちからからだをよこにむけてみよう。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9D356D-2A6C-2C44-9019-18C282592FF6}"/>
              </a:ext>
            </a:extLst>
          </p:cNvPr>
          <p:cNvSpPr txBox="1"/>
          <p:nvPr/>
        </p:nvSpPr>
        <p:spPr>
          <a:xfrm>
            <a:off x="277990" y="760362"/>
            <a:ext cx="14752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ヒコーキ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DBB0DB8-A4EC-9243-9ED5-1AB318586EFA}"/>
              </a:ext>
            </a:extLst>
          </p:cNvPr>
          <p:cNvSpPr/>
          <p:nvPr/>
        </p:nvSpPr>
        <p:spPr>
          <a:xfrm>
            <a:off x="1710388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31BF24-F56F-4047-90A1-C3057AF3C60E}"/>
              </a:ext>
            </a:extLst>
          </p:cNvPr>
          <p:cNvSpPr txBox="1"/>
          <p:nvPr/>
        </p:nvSpPr>
        <p:spPr>
          <a:xfrm>
            <a:off x="4850974" y="749252"/>
            <a:ext cx="18095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④よこたおし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DAA71B-D841-C848-B216-FCDB70C9A277}"/>
              </a:ext>
            </a:extLst>
          </p:cNvPr>
          <p:cNvSpPr/>
          <p:nvPr/>
        </p:nvSpPr>
        <p:spPr>
          <a:xfrm>
            <a:off x="6606202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2" name="スライド番号プレースホルダー 2">
            <a:extLst>
              <a:ext uri="{FF2B5EF4-FFF2-40B4-BE49-F238E27FC236}">
                <a16:creationId xmlns:a16="http://schemas.microsoft.com/office/drawing/2014/main" id="{E30704D9-5D1D-CA41-8F23-38F4B91E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42</a:t>
            </a:r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7C123A1-C3DF-8945-9DD7-824F8A4A82DD}"/>
              </a:ext>
            </a:extLst>
          </p:cNvPr>
          <p:cNvGrpSpPr/>
          <p:nvPr/>
        </p:nvGrpSpPr>
        <p:grpSpPr>
          <a:xfrm>
            <a:off x="1247718" y="5265631"/>
            <a:ext cx="5809345" cy="1570439"/>
            <a:chOff x="2437042" y="4964999"/>
            <a:chExt cx="5809345" cy="1570439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66E7ADA4-B516-6040-B539-B643BA77405C}"/>
                </a:ext>
              </a:extLst>
            </p:cNvPr>
            <p:cNvSpPr/>
            <p:nvPr/>
          </p:nvSpPr>
          <p:spPr>
            <a:xfrm>
              <a:off x="4168096" y="5219931"/>
              <a:ext cx="4078291" cy="1286528"/>
            </a:xfrm>
            <a:prstGeom prst="roundRect">
              <a:avLst/>
            </a:prstGeom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/>
                <a:t>バランスを</a:t>
              </a:r>
              <a:r>
                <a:rPr kumimoji="1" lang="en-US" altLang="ja-JP" sz="2800" dirty="0"/>
                <a:t> </a:t>
              </a:r>
              <a:r>
                <a:rPr kumimoji="1" lang="ja-JP" altLang="en-US" sz="2800"/>
                <a:t>とって</a:t>
              </a:r>
              <a:endParaRPr kumimoji="1" lang="en-US" altLang="ja-JP" sz="2800" dirty="0"/>
            </a:p>
            <a:p>
              <a:r>
                <a:rPr kumimoji="1" lang="ja-JP" altLang="en-US" sz="2800"/>
                <a:t>５かぞえよう！</a:t>
              </a:r>
              <a:endParaRPr kumimoji="1" lang="ja-JP" altLang="en-US" sz="2800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CC10513-2F1D-9B40-8B46-A357B5993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042" y="4964999"/>
              <a:ext cx="811442" cy="1570439"/>
            </a:xfrm>
            <a:prstGeom prst="rect">
              <a:avLst/>
            </a:prstGeom>
          </p:spPr>
        </p:pic>
        <p:sp>
          <p:nvSpPr>
            <p:cNvPr id="26" name="角丸四角形吹き出し 25">
              <a:extLst>
                <a:ext uri="{FF2B5EF4-FFF2-40B4-BE49-F238E27FC236}">
                  <a16:creationId xmlns:a16="http://schemas.microsoft.com/office/drawing/2014/main" id="{330128B3-76A6-0C4C-B999-4D1D2197FE27}"/>
                </a:ext>
              </a:extLst>
            </p:cNvPr>
            <p:cNvSpPr/>
            <p:nvPr/>
          </p:nvSpPr>
          <p:spPr>
            <a:xfrm>
              <a:off x="3978539" y="5328372"/>
              <a:ext cx="3623160" cy="1004931"/>
            </a:xfrm>
            <a:prstGeom prst="wedgeRoundRectCallout">
              <a:avLst>
                <a:gd name="adj1" fmla="val -63118"/>
                <a:gd name="adj2" fmla="val -207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8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77" y="1727839"/>
            <a:ext cx="3513601" cy="320158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842" y="1369627"/>
            <a:ext cx="3246432" cy="32337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08488" y="4885205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2090057" y="1405694"/>
            <a:ext cx="2409785" cy="361335"/>
          </a:xfrm>
          <a:prstGeom prst="wedgeRoundRectCallout">
            <a:avLst>
              <a:gd name="adj1" fmla="val -30898"/>
              <a:gd name="adj2" fmla="val 88081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つまさきまでまっすぐのばそう。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027402" y="2586443"/>
            <a:ext cx="1472440" cy="598428"/>
          </a:xfrm>
          <a:prstGeom prst="wedgeRoundRectCallout">
            <a:avLst>
              <a:gd name="adj1" fmla="val -56104"/>
              <a:gd name="adj2" fmla="val 115995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こしをたかくしてて</a:t>
            </a:r>
            <a:r>
              <a:rPr kumimoji="1" lang="ja-JP" altLang="en-US" sz="1200" dirty="0" err="1"/>
              <a:t>で</a:t>
            </a:r>
            <a:r>
              <a:rPr kumimoji="1" lang="ja-JP" altLang="en-US" sz="1200" dirty="0"/>
              <a:t>ささえよう。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6600580" y="4328614"/>
            <a:ext cx="1914769" cy="340072"/>
          </a:xfrm>
          <a:prstGeom prst="wedgeRoundRectCallout">
            <a:avLst>
              <a:gd name="adj1" fmla="val -48843"/>
              <a:gd name="adj2" fmla="val -247292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ひじでひざをささえよう。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648706" y="1945887"/>
            <a:ext cx="2045071" cy="465021"/>
          </a:xfrm>
          <a:prstGeom prst="wedgeRoundRectCallout">
            <a:avLst>
              <a:gd name="adj1" fmla="val -19470"/>
              <a:gd name="adj2" fmla="val 134943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ゆかをみるようにしよう。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4350978" y="4241326"/>
            <a:ext cx="2100738" cy="488575"/>
          </a:xfrm>
          <a:prstGeom prst="wedgeRoundRectCallout">
            <a:avLst>
              <a:gd name="adj1" fmla="val 37036"/>
              <a:gd name="adj2" fmla="val -87225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りょう</a:t>
            </a:r>
            <a:r>
              <a:rPr kumimoji="1" lang="ja-JP" altLang="en-US" sz="1200" dirty="0" err="1"/>
              <a:t>てを</a:t>
            </a:r>
            <a:r>
              <a:rPr kumimoji="1" lang="ja-JP" altLang="en-US" sz="1200" dirty="0"/>
              <a:t>しっかりついてバランスをとろう。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EE5BE1-4860-9C4F-B103-ABE37385571C}"/>
              </a:ext>
            </a:extLst>
          </p:cNvPr>
          <p:cNvSpPr txBox="1"/>
          <p:nvPr/>
        </p:nvSpPr>
        <p:spPr>
          <a:xfrm>
            <a:off x="277990" y="760362"/>
            <a:ext cx="22285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⑤せしじとうりつ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387031-6746-1F4D-9571-36A6D4A2D97B}"/>
              </a:ext>
            </a:extLst>
          </p:cNvPr>
          <p:cNvSpPr/>
          <p:nvPr/>
        </p:nvSpPr>
        <p:spPr>
          <a:xfrm>
            <a:off x="2463420" y="89463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07533B-EA99-6C4D-AFAF-58899B009DF1}"/>
              </a:ext>
            </a:extLst>
          </p:cNvPr>
          <p:cNvSpPr txBox="1"/>
          <p:nvPr/>
        </p:nvSpPr>
        <p:spPr>
          <a:xfrm>
            <a:off x="4850974" y="749252"/>
            <a:ext cx="2485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カエルのさかだち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58143B7-A833-674A-A05B-2B20ACF249AD}"/>
              </a:ext>
            </a:extLst>
          </p:cNvPr>
          <p:cNvSpPr/>
          <p:nvPr/>
        </p:nvSpPr>
        <p:spPr>
          <a:xfrm>
            <a:off x="7294697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2" name="スライド番号プレースホルダー 2">
            <a:extLst>
              <a:ext uri="{FF2B5EF4-FFF2-40B4-BE49-F238E27FC236}">
                <a16:creationId xmlns:a16="http://schemas.microsoft.com/office/drawing/2014/main" id="{B2F43BA0-249C-504F-BBFA-1E29789F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43</a:t>
            </a:r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1EFA1CF-C2A3-D44B-9267-7E09E5846690}"/>
              </a:ext>
            </a:extLst>
          </p:cNvPr>
          <p:cNvGrpSpPr/>
          <p:nvPr/>
        </p:nvGrpSpPr>
        <p:grpSpPr>
          <a:xfrm>
            <a:off x="2437042" y="5196494"/>
            <a:ext cx="5705170" cy="1570439"/>
            <a:chOff x="2437042" y="4964999"/>
            <a:chExt cx="5705170" cy="1570439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1C6001A3-2090-6F49-9B26-497A014C021D}"/>
                </a:ext>
              </a:extLst>
            </p:cNvPr>
            <p:cNvSpPr/>
            <p:nvPr/>
          </p:nvSpPr>
          <p:spPr>
            <a:xfrm>
              <a:off x="4063921" y="4988437"/>
              <a:ext cx="4078291" cy="1286528"/>
            </a:xfrm>
            <a:prstGeom prst="roundRect">
              <a:avLst/>
            </a:prstGeom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/>
                <a:t>バランスを</a:t>
              </a:r>
              <a:r>
                <a:rPr kumimoji="1" lang="en-US" altLang="ja-JP" sz="2800" dirty="0"/>
                <a:t> </a:t>
              </a:r>
              <a:r>
                <a:rPr kumimoji="1" lang="ja-JP" altLang="en-US" sz="2800"/>
                <a:t>とって</a:t>
              </a:r>
              <a:endParaRPr kumimoji="1" lang="en-US" altLang="ja-JP" sz="2800" dirty="0"/>
            </a:p>
            <a:p>
              <a:r>
                <a:rPr kumimoji="1" lang="ja-JP" altLang="en-US" sz="2800"/>
                <a:t>５かぞえよう！</a:t>
              </a:r>
              <a:endParaRPr kumimoji="1" lang="ja-JP" altLang="en-US" sz="2800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815DC43-52C0-E74C-AC3E-88EA8BFD0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042" y="4964999"/>
              <a:ext cx="811442" cy="1570439"/>
            </a:xfrm>
            <a:prstGeom prst="rect">
              <a:avLst/>
            </a:prstGeom>
          </p:spPr>
        </p:pic>
        <p:sp>
          <p:nvSpPr>
            <p:cNvPr id="26" name="角丸四角形吹き出し 25">
              <a:extLst>
                <a:ext uri="{FF2B5EF4-FFF2-40B4-BE49-F238E27FC236}">
                  <a16:creationId xmlns:a16="http://schemas.microsoft.com/office/drawing/2014/main" id="{3CC634F5-F897-E449-9553-C28A32761BB2}"/>
                </a:ext>
              </a:extLst>
            </p:cNvPr>
            <p:cNvSpPr/>
            <p:nvPr/>
          </p:nvSpPr>
          <p:spPr>
            <a:xfrm>
              <a:off x="3885271" y="5103817"/>
              <a:ext cx="3626700" cy="1004931"/>
            </a:xfrm>
            <a:prstGeom prst="wedgeRoundRectCallout">
              <a:avLst>
                <a:gd name="adj1" fmla="val -63118"/>
                <a:gd name="adj2" fmla="val -207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3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09868" y="716939"/>
            <a:ext cx="364808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⑦うごきながらバランス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1274" y="6335417"/>
            <a:ext cx="38930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「元気アップ！エクササイズ」（宮城県教育委員会）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524000" y="6188419"/>
            <a:ext cx="2599508" cy="570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クリックすると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うごきがみられます。</a:t>
            </a:r>
            <a:endParaRPr kumimoji="1" lang="en-US" altLang="ja-JP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33C42B-35A7-6849-B394-B59CADFC23B9}"/>
              </a:ext>
            </a:extLst>
          </p:cNvPr>
          <p:cNvSpPr txBox="1"/>
          <p:nvPr/>
        </p:nvSpPr>
        <p:spPr>
          <a:xfrm>
            <a:off x="0" y="34676"/>
            <a:ext cx="937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うごきながら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F8DF79C5-134C-9043-B6F1-08593B81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44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122439E-9C1D-8146-B42E-59911339F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69" y="1428933"/>
            <a:ext cx="5499163" cy="41243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F79F52-C654-2E48-B4EB-37E1C0F473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39" y="1468120"/>
            <a:ext cx="5449593" cy="40871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D7ED706-2F46-0043-9122-B04304CDB5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4" y="1455057"/>
            <a:ext cx="5466118" cy="40995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807FEC0-D6C1-9D4B-A80E-6D0D4975F6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43" y="1468123"/>
            <a:ext cx="5449589" cy="40871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642E411-5295-BE4F-9E50-C175ED95A9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5" y="1468123"/>
            <a:ext cx="5466117" cy="409958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9D8DD43-2E92-D743-825D-8A761D99FC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6" y="1455058"/>
            <a:ext cx="5466116" cy="409958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F8247F3-A2D0-024E-85CB-C51F0AC0DB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418" y="1455060"/>
            <a:ext cx="5466114" cy="409958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58" y="716939"/>
            <a:ext cx="990010" cy="137125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2107007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7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0FAD818-FDD7-1F46-AD2C-BC9074E69A8E}"/>
              </a:ext>
            </a:extLst>
          </p:cNvPr>
          <p:cNvGrpSpPr/>
          <p:nvPr/>
        </p:nvGrpSpPr>
        <p:grpSpPr>
          <a:xfrm>
            <a:off x="104931" y="848106"/>
            <a:ext cx="9669326" cy="6021444"/>
            <a:chOff x="104931" y="848106"/>
            <a:chExt cx="9669326" cy="602144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FA4C0C4-0334-D944-AFED-DF2F7D7DB0A8}"/>
                </a:ext>
              </a:extLst>
            </p:cNvPr>
            <p:cNvGrpSpPr/>
            <p:nvPr/>
          </p:nvGrpSpPr>
          <p:grpSpPr>
            <a:xfrm>
              <a:off x="217695" y="3253816"/>
              <a:ext cx="9556562" cy="3081390"/>
              <a:chOff x="217695" y="3050620"/>
              <a:chExt cx="9556562" cy="3713672"/>
            </a:xfrm>
          </p:grpSpPr>
          <p:sp>
            <p:nvSpPr>
              <p:cNvPr id="5" name="横巻き 4">
                <a:extLst>
                  <a:ext uri="{FF2B5EF4-FFF2-40B4-BE49-F238E27FC236}">
                    <a16:creationId xmlns:a16="http://schemas.microsoft.com/office/drawing/2014/main" id="{3B83C6EB-3AC3-6B42-9F17-A0D030F75105}"/>
                  </a:ext>
                </a:extLst>
              </p:cNvPr>
              <p:cNvSpPr/>
              <p:nvPr/>
            </p:nvSpPr>
            <p:spPr>
              <a:xfrm>
                <a:off x="217695" y="3050620"/>
                <a:ext cx="8708607" cy="3713672"/>
              </a:xfrm>
              <a:prstGeom prst="horizontalScroll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241760A-356A-C249-9B0A-2A59EF757ED4}"/>
                  </a:ext>
                </a:extLst>
              </p:cNvPr>
              <p:cNvSpPr txBox="1"/>
              <p:nvPr/>
            </p:nvSpPr>
            <p:spPr>
              <a:xfrm>
                <a:off x="1065650" y="3995622"/>
                <a:ext cx="8708607" cy="189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あたらしいうごき</a:t>
                </a:r>
                <a:r>
                  <a:rPr kumimoji="1" lang="ja-JP" altLang="en-US" sz="2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（にんじゅつ）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が、</a:t>
                </a:r>
                <a:endPara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たくさん</a:t>
                </a:r>
                <a:r>
                  <a:rPr kumimoji="1" lang="en-US" altLang="ja-JP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でてきたね。</a:t>
                </a:r>
                <a:endParaRPr kumimoji="1" lang="en-US" altLang="ja-JP" sz="3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これで</a:t>
                </a:r>
                <a:r>
                  <a:rPr kumimoji="1" lang="en-US" altLang="ja-JP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みんなも</a:t>
                </a:r>
                <a:r>
                  <a:rPr kumimoji="1" lang="en-US" altLang="ja-JP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マットの</a:t>
                </a:r>
                <a:r>
                  <a:rPr kumimoji="1" lang="ja-JP" altLang="en-US" sz="3200" b="1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たつじんだね</a:t>
                </a:r>
                <a:r>
                  <a:rPr kumimoji="1" lang="ja-JP" altLang="en-US" sz="3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。</a:t>
                </a: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AE03C0D-8D6C-904B-8BE7-6B1300679732}"/>
                </a:ext>
              </a:extLst>
            </p:cNvPr>
            <p:cNvGrpSpPr/>
            <p:nvPr/>
          </p:nvGrpSpPr>
          <p:grpSpPr>
            <a:xfrm>
              <a:off x="104931" y="848106"/>
              <a:ext cx="8934137" cy="2097462"/>
              <a:chOff x="104931" y="848106"/>
              <a:chExt cx="8934137" cy="2097462"/>
            </a:xfrm>
          </p:grpSpPr>
          <p:sp>
            <p:nvSpPr>
              <p:cNvPr id="4" name="上カーブ リボン 3">
                <a:extLst>
                  <a:ext uri="{FF2B5EF4-FFF2-40B4-BE49-F238E27FC236}">
                    <a16:creationId xmlns:a16="http://schemas.microsoft.com/office/drawing/2014/main" id="{4BE05575-2A16-B446-90D9-F7586DD78D3B}"/>
                  </a:ext>
                </a:extLst>
              </p:cNvPr>
              <p:cNvSpPr/>
              <p:nvPr/>
            </p:nvSpPr>
            <p:spPr>
              <a:xfrm>
                <a:off x="104931" y="856654"/>
                <a:ext cx="8934137" cy="2088914"/>
              </a:xfrm>
              <a:prstGeom prst="ellipseRibbon2">
                <a:avLst>
                  <a:gd name="adj1" fmla="val 25000"/>
                  <a:gd name="adj2" fmla="val 100000"/>
                  <a:gd name="adj3" fmla="val 12500"/>
                </a:avLst>
              </a:prstGeom>
              <a:solidFill>
                <a:srgbClr val="FFFF00">
                  <a:alpha val="50000"/>
                </a:srgbClr>
              </a:solidFill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E9CD91-54CB-6C43-80AF-F73BD6A956FF}"/>
                  </a:ext>
                </a:extLst>
              </p:cNvPr>
              <p:cNvSpPr txBox="1"/>
              <p:nvPr/>
            </p:nvSpPr>
            <p:spPr>
              <a:xfrm>
                <a:off x="1824012" y="848106"/>
                <a:ext cx="71503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</a:t>
                </a:r>
                <a:r>
                  <a:rPr kumimoji="1" lang="en-US" altLang="ja-JP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</a:t>
                </a:r>
                <a:r>
                  <a:rPr kumimoji="1" lang="ja-JP" altLang="en-US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めざそう！</a:t>
                </a:r>
                <a:endPara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48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「マットのたつじん」</a:t>
                </a:r>
                <a:endPara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F65B767-1BD4-0843-92FF-47CC7FD44D35}"/>
                </a:ext>
              </a:extLst>
            </p:cNvPr>
            <p:cNvSpPr/>
            <p:nvPr/>
          </p:nvSpPr>
          <p:spPr>
            <a:xfrm>
              <a:off x="1793896" y="6346330"/>
              <a:ext cx="71503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「にんじゅつ」は、にんじゃがつかう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じゅつ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わざ）のことです。</a:t>
              </a:r>
              <a:endPara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endParaRPr lang="ja-JP" altLang="en-US" sz="1400"/>
            </a:p>
          </p:txBody>
        </p:sp>
      </p:grpSp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6A066350-9FA3-7D44-89A5-9EAD4C83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45</a:t>
            </a:r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741" y="-9041"/>
            <a:ext cx="3656514" cy="68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A4C0C4-0334-D944-AFED-DF2F7D7DB0A8}"/>
              </a:ext>
            </a:extLst>
          </p:cNvPr>
          <p:cNvGrpSpPr/>
          <p:nvPr/>
        </p:nvGrpSpPr>
        <p:grpSpPr>
          <a:xfrm>
            <a:off x="119399" y="3017790"/>
            <a:ext cx="10209254" cy="3798169"/>
            <a:chOff x="217695" y="3008939"/>
            <a:chExt cx="9997181" cy="3765708"/>
          </a:xfrm>
        </p:grpSpPr>
        <p:sp>
          <p:nvSpPr>
            <p:cNvPr id="5" name="横巻き 4">
              <a:extLst>
                <a:ext uri="{FF2B5EF4-FFF2-40B4-BE49-F238E27FC236}">
                  <a16:creationId xmlns:a16="http://schemas.microsoft.com/office/drawing/2014/main" id="{3B83C6EB-3AC3-6B42-9F17-A0D030F75105}"/>
                </a:ext>
              </a:extLst>
            </p:cNvPr>
            <p:cNvSpPr/>
            <p:nvPr/>
          </p:nvSpPr>
          <p:spPr>
            <a:xfrm>
              <a:off x="217695" y="3008939"/>
              <a:ext cx="8708607" cy="3765708"/>
            </a:xfrm>
            <a:prstGeom prst="horizontalScroll">
              <a:avLst>
                <a:gd name="adj" fmla="val 9733"/>
              </a:avLst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241760A-356A-C249-9B0A-2A59EF757ED4}"/>
                </a:ext>
              </a:extLst>
            </p:cNvPr>
            <p:cNvSpPr txBox="1"/>
            <p:nvPr/>
          </p:nvSpPr>
          <p:spPr>
            <a:xfrm>
              <a:off x="1506269" y="3526766"/>
              <a:ext cx="8708607" cy="283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つぎは、うごき（にんじゅつ）の</a:t>
              </a:r>
              <a:r>
                <a:rPr kumimoji="1" lang="en-US" altLang="ja-JP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</a:p>
            <a:p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レベルアップを</a:t>
              </a:r>
              <a:r>
                <a:rPr kumimoji="1" lang="en-US" altLang="ja-JP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めざそう。</a:t>
              </a:r>
              <a:endParaRPr kumimoji="1" lang="en-US" altLang="ja-JP" sz="3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あたらしいうごき（〇〇のじゅつ）も</a:t>
              </a:r>
              <a:r>
                <a:rPr kumimoji="1" lang="en-US" altLang="ja-JP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たくさん</a:t>
              </a:r>
              <a:r>
                <a:rPr kumimoji="1" lang="en-US" altLang="ja-JP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でてくるよ。</a:t>
              </a:r>
              <a:endParaRPr kumimoji="1" lang="en-US" altLang="ja-JP" sz="3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たのしく</a:t>
              </a:r>
              <a:r>
                <a:rPr kumimoji="1" lang="en-US" altLang="ja-JP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チャレンジして、</a:t>
              </a:r>
              <a:endParaRPr kumimoji="1" lang="en-US" altLang="ja-JP" sz="3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マットの</a:t>
              </a:r>
              <a:r>
                <a:rPr kumimoji="1" lang="ja-JP" altLang="en-US" sz="30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たつじんに</a:t>
              </a:r>
              <a:r>
                <a:rPr kumimoji="1" lang="en-US" altLang="ja-JP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3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なろう！</a:t>
              </a:r>
              <a:endParaRPr kumimoji="1" lang="en-US" altLang="ja-JP" sz="3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AE03C0D-8D6C-904B-8BE7-6B1300679732}"/>
              </a:ext>
            </a:extLst>
          </p:cNvPr>
          <p:cNvGrpSpPr/>
          <p:nvPr/>
        </p:nvGrpSpPr>
        <p:grpSpPr>
          <a:xfrm>
            <a:off x="104931" y="841610"/>
            <a:ext cx="8957934" cy="2103958"/>
            <a:chOff x="104931" y="841610"/>
            <a:chExt cx="8957934" cy="2103958"/>
          </a:xfrm>
        </p:grpSpPr>
        <p:sp>
          <p:nvSpPr>
            <p:cNvPr id="4" name="上カーブ リボン 3">
              <a:extLst>
                <a:ext uri="{FF2B5EF4-FFF2-40B4-BE49-F238E27FC236}">
                  <a16:creationId xmlns:a16="http://schemas.microsoft.com/office/drawing/2014/main" id="{4BE05575-2A16-B446-90D9-F7586DD78D3B}"/>
                </a:ext>
              </a:extLst>
            </p:cNvPr>
            <p:cNvSpPr/>
            <p:nvPr/>
          </p:nvSpPr>
          <p:spPr>
            <a:xfrm>
              <a:off x="104931" y="856654"/>
              <a:ext cx="8934137" cy="2088914"/>
            </a:xfrm>
            <a:prstGeom prst="ellipseRibbon2">
              <a:avLst>
                <a:gd name="adj1" fmla="val 25000"/>
                <a:gd name="adj2" fmla="val 100000"/>
                <a:gd name="adj3" fmla="val 12500"/>
              </a:avLst>
            </a:prstGeom>
            <a:solidFill>
              <a:srgbClr val="FFFF00">
                <a:alpha val="50000"/>
              </a:srgbClr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CE9CD91-54CB-6C43-80AF-F73BD6A956FF}"/>
                </a:ext>
              </a:extLst>
            </p:cNvPr>
            <p:cNvSpPr txBox="1"/>
            <p:nvPr/>
          </p:nvSpPr>
          <p:spPr>
            <a:xfrm>
              <a:off x="1912557" y="841610"/>
              <a:ext cx="71503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  <a:r>
                <a: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めざそう！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「マットのたつじん」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156ABD6D-642B-2D42-8844-D8F12924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34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521" y="-13082"/>
            <a:ext cx="3656514" cy="6878591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9406B86-36B0-E04D-849A-F8EDB5A13BA8}"/>
              </a:ext>
            </a:extLst>
          </p:cNvPr>
          <p:cNvGrpSpPr/>
          <p:nvPr/>
        </p:nvGrpSpPr>
        <p:grpSpPr>
          <a:xfrm>
            <a:off x="272788" y="2621980"/>
            <a:ext cx="3491822" cy="1369823"/>
            <a:chOff x="272788" y="2621980"/>
            <a:chExt cx="3491822" cy="1369823"/>
          </a:xfrm>
        </p:grpSpPr>
        <p:sp>
          <p:nvSpPr>
            <p:cNvPr id="15" name="角丸四角形吹き出し 14">
              <a:extLst>
                <a:ext uri="{FF2B5EF4-FFF2-40B4-BE49-F238E27FC236}">
                  <a16:creationId xmlns:a16="http://schemas.microsoft.com/office/drawing/2014/main" id="{BA058042-94B1-3E43-A6A3-4AD71DDFCB49}"/>
                </a:ext>
              </a:extLst>
            </p:cNvPr>
            <p:cNvSpPr/>
            <p:nvPr/>
          </p:nvSpPr>
          <p:spPr>
            <a:xfrm>
              <a:off x="272788" y="2621980"/>
              <a:ext cx="2676448" cy="1369823"/>
            </a:xfrm>
            <a:prstGeom prst="wedgeRoundRectCallout">
              <a:avLst>
                <a:gd name="adj1" fmla="val 66677"/>
                <a:gd name="adj2" fmla="val -46784"/>
                <a:gd name="adj3" fmla="val 16667"/>
              </a:avLst>
            </a:prstGeom>
            <a:solidFill>
              <a:schemeClr val="bg1"/>
            </a:solidFill>
            <a:ln w="412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/>
                <a:t>あ、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15F3FCC-1C65-474F-BFBD-C626C77A2E2F}"/>
                </a:ext>
              </a:extLst>
            </p:cNvPr>
            <p:cNvSpPr txBox="1"/>
            <p:nvPr/>
          </p:nvSpPr>
          <p:spPr>
            <a:xfrm>
              <a:off x="361450" y="2817139"/>
              <a:ext cx="3403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さあ、たびへ　</a:t>
              </a:r>
              <a:endPara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8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しゅっぱつだ！</a:t>
              </a:r>
              <a:endPara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0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52" y="2666951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8AC488-E268-4742-AB74-2D9FEFDFAFA9}"/>
              </a:ext>
            </a:extLst>
          </p:cNvPr>
          <p:cNvSpPr txBox="1"/>
          <p:nvPr/>
        </p:nvSpPr>
        <p:spPr>
          <a:xfrm>
            <a:off x="1260575" y="963113"/>
            <a:ext cx="937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りょくを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アップしよう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（ジャンプの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横巻き 13">
            <a:extLst>
              <a:ext uri="{FF2B5EF4-FFF2-40B4-BE49-F238E27FC236}">
                <a16:creationId xmlns:a16="http://schemas.microsoft.com/office/drawing/2014/main" id="{34706A5D-69C9-B84F-8E81-041EF23A8953}"/>
              </a:ext>
            </a:extLst>
          </p:cNvPr>
          <p:cNvSpPr/>
          <p:nvPr/>
        </p:nvSpPr>
        <p:spPr>
          <a:xfrm>
            <a:off x="317500" y="612220"/>
            <a:ext cx="8559800" cy="2000957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647E49-82BE-0445-A982-DBD4C5986A5E}"/>
              </a:ext>
            </a:extLst>
          </p:cNvPr>
          <p:cNvSpPr txBox="1"/>
          <p:nvPr/>
        </p:nvSpPr>
        <p:spPr>
          <a:xfrm>
            <a:off x="787655" y="2476755"/>
            <a:ext cx="9372165" cy="202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いろいろな　ジャンプをして、</a:t>
            </a:r>
            <a:endParaRPr kumimoji="1"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バランス力を　たかめます。</a:t>
            </a:r>
            <a:endParaRPr kumimoji="1"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7A13D3-0A6D-2649-A6F0-B48D949F6357}"/>
              </a:ext>
            </a:extLst>
          </p:cNvPr>
          <p:cNvSpPr txBox="1"/>
          <p:nvPr/>
        </p:nvSpPr>
        <p:spPr>
          <a:xfrm>
            <a:off x="3021734" y="3383532"/>
            <a:ext cx="105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りょく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E58C93-D079-E04D-A259-1651A5D66134}"/>
              </a:ext>
            </a:extLst>
          </p:cNvPr>
          <p:cNvSpPr txBox="1"/>
          <p:nvPr/>
        </p:nvSpPr>
        <p:spPr>
          <a:xfrm>
            <a:off x="0" y="34676"/>
            <a:ext cx="937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マットを使った運動遊びに関連して高まる体力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C46B6F8B-1DB3-FD4D-823F-79359DED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35</a:t>
            </a:r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115485" y="4503719"/>
            <a:ext cx="7761815" cy="2088149"/>
            <a:chOff x="1115485" y="4503719"/>
            <a:chExt cx="7761815" cy="2088149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9706" y="4503719"/>
              <a:ext cx="1507594" cy="2088149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A5BE178-82E1-454B-80AC-723C94DD3EC7}"/>
                </a:ext>
              </a:extLst>
            </p:cNvPr>
            <p:cNvGrpSpPr/>
            <p:nvPr/>
          </p:nvGrpSpPr>
          <p:grpSpPr>
            <a:xfrm>
              <a:off x="1115485" y="5004633"/>
              <a:ext cx="6056342" cy="1384290"/>
              <a:chOff x="1115485" y="5004633"/>
              <a:chExt cx="6056342" cy="1384290"/>
            </a:xfrm>
          </p:grpSpPr>
          <p:sp>
            <p:nvSpPr>
              <p:cNvPr id="2" name="角丸四角形吹き出し 1">
                <a:extLst>
                  <a:ext uri="{FF2B5EF4-FFF2-40B4-BE49-F238E27FC236}">
                    <a16:creationId xmlns:a16="http://schemas.microsoft.com/office/drawing/2014/main" id="{98AE7B7C-81BE-D64E-AC22-5BF9E7F52AB3}"/>
                  </a:ext>
                </a:extLst>
              </p:cNvPr>
              <p:cNvSpPr/>
              <p:nvPr/>
            </p:nvSpPr>
            <p:spPr>
              <a:xfrm>
                <a:off x="1115485" y="5004633"/>
                <a:ext cx="5978000" cy="1384290"/>
              </a:xfrm>
              <a:prstGeom prst="wedgeRoundRectCallout">
                <a:avLst>
                  <a:gd name="adj1" fmla="val 56839"/>
                  <a:gd name="adj2" fmla="val -26718"/>
                  <a:gd name="adj3" fmla="val 16667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4B6DDF7-31A0-AD4F-A777-0599789DEA30}"/>
                  </a:ext>
                </a:extLst>
              </p:cNvPr>
              <p:cNvSpPr/>
              <p:nvPr/>
            </p:nvSpPr>
            <p:spPr>
              <a:xfrm>
                <a:off x="1193827" y="5137867"/>
                <a:ext cx="5978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わざと わざを</a:t>
                </a:r>
                <a:r>
                  <a:rPr kumimoji="1" lang="en-US" altLang="ja-JP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kumimoji="1"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つなぐときに</a:t>
                </a:r>
                <a:endParaRPr kumimoji="1"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kumimoji="1"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つかえるよ。</a:t>
                </a:r>
                <a:endParaRPr kumimoji="1"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33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C26E9F0-8546-0D4D-87E1-5902C2C07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834" y="3969643"/>
            <a:ext cx="4279900" cy="2590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0A77DF-5887-8042-B1F4-AA618C45F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31" y="1180230"/>
            <a:ext cx="4368182" cy="2501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7DABE51-E18A-A346-B317-CA21B0E0A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63" y="1072954"/>
            <a:ext cx="3627909" cy="25019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1167" y="6582976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B79860-7F73-2F47-A182-FC970F7E0110}"/>
              </a:ext>
            </a:extLst>
          </p:cNvPr>
          <p:cNvSpPr txBox="1"/>
          <p:nvPr/>
        </p:nvSpPr>
        <p:spPr>
          <a:xfrm>
            <a:off x="277989" y="760362"/>
            <a:ext cx="28094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①かかえこみ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E38624-4CF0-C948-A4BA-5528FE283AFE}"/>
              </a:ext>
            </a:extLst>
          </p:cNvPr>
          <p:cNvSpPr/>
          <p:nvPr/>
        </p:nvSpPr>
        <p:spPr>
          <a:xfrm>
            <a:off x="3033579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E7E355-0A55-9C41-BEFE-44B6F640E1D7}"/>
              </a:ext>
            </a:extLst>
          </p:cNvPr>
          <p:cNvSpPr txBox="1"/>
          <p:nvPr/>
        </p:nvSpPr>
        <p:spPr>
          <a:xfrm>
            <a:off x="4850974" y="749252"/>
            <a:ext cx="22921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②大の字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7DD0602-4F7E-B940-A1BA-2F118FEC8BF9}"/>
              </a:ext>
            </a:extLst>
          </p:cNvPr>
          <p:cNvSpPr/>
          <p:nvPr/>
        </p:nvSpPr>
        <p:spPr>
          <a:xfrm>
            <a:off x="7090297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CB3F6E-A9FD-CC42-ACC8-B6124E69D8AD}"/>
              </a:ext>
            </a:extLst>
          </p:cNvPr>
          <p:cNvSpPr txBox="1"/>
          <p:nvPr/>
        </p:nvSpPr>
        <p:spPr>
          <a:xfrm>
            <a:off x="2139601" y="3827168"/>
            <a:ext cx="29531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ひざ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EBF3DCD-7363-1343-B967-8A4866F95BC2}"/>
              </a:ext>
            </a:extLst>
          </p:cNvPr>
          <p:cNvSpPr/>
          <p:nvPr/>
        </p:nvSpPr>
        <p:spPr>
          <a:xfrm>
            <a:off x="5048926" y="398688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06103C-0071-004D-99FE-ACB6DC55AACB}"/>
              </a:ext>
            </a:extLst>
          </p:cNvPr>
          <p:cNvSpPr txBox="1"/>
          <p:nvPr/>
        </p:nvSpPr>
        <p:spPr>
          <a:xfrm>
            <a:off x="5088945" y="523253"/>
            <a:ext cx="1055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　　</a:t>
            </a:r>
            <a:r>
              <a:rPr kumimoji="1" lang="ja-JP" altLang="en-US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スライド番号プレースホルダー 2">
            <a:extLst>
              <a:ext uri="{FF2B5EF4-FFF2-40B4-BE49-F238E27FC236}">
                <a16:creationId xmlns:a16="http://schemas.microsoft.com/office/drawing/2014/main" id="{6AB44B2C-A488-B541-AA3F-3F7DFDEE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36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938003-F69A-CE43-8F8A-224D442C92E8}"/>
              </a:ext>
            </a:extLst>
          </p:cNvPr>
          <p:cNvGrpSpPr/>
          <p:nvPr/>
        </p:nvGrpSpPr>
        <p:grpSpPr>
          <a:xfrm>
            <a:off x="5975891" y="4294657"/>
            <a:ext cx="3115553" cy="1922689"/>
            <a:chOff x="5975891" y="4294657"/>
            <a:chExt cx="3115553" cy="1922689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E3EC310-48DE-6D43-8A75-CF99F088784B}"/>
                </a:ext>
              </a:extLst>
            </p:cNvPr>
            <p:cNvGrpSpPr/>
            <p:nvPr/>
          </p:nvGrpSpPr>
          <p:grpSpPr>
            <a:xfrm>
              <a:off x="5975891" y="4646907"/>
              <a:ext cx="2097844" cy="1286528"/>
              <a:chOff x="521734" y="5234343"/>
              <a:chExt cx="2097844" cy="1286528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521734" y="5234343"/>
                <a:ext cx="2097844" cy="1286528"/>
              </a:xfrm>
              <a:prstGeom prst="roundRect">
                <a:avLst/>
              </a:prstGeom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５回ずつ</a:t>
                </a:r>
                <a:endParaRPr kumimoji="1" lang="en-US" altLang="ja-JP" dirty="0"/>
              </a:p>
              <a:p>
                <a:pPr algn="ctr"/>
                <a:r>
                  <a:rPr kumimoji="1" lang="ja-JP" altLang="en-US" dirty="0"/>
                  <a:t>やってみよう！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FCC1537-E87C-1E4F-838F-6C0723E9326D}"/>
                  </a:ext>
                </a:extLst>
              </p:cNvPr>
              <p:cNvSpPr txBox="1"/>
              <p:nvPr/>
            </p:nvSpPr>
            <p:spPr>
              <a:xfrm>
                <a:off x="1228740" y="5431143"/>
                <a:ext cx="1055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</a:t>
                </a:r>
                <a:endPara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9AFBAE8-F836-DD4C-9EC3-5FAB8BDDD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7995" y="4294657"/>
              <a:ext cx="993449" cy="1922689"/>
            </a:xfrm>
            <a:prstGeom prst="rect">
              <a:avLst/>
            </a:prstGeom>
          </p:spPr>
        </p:pic>
        <p:sp>
          <p:nvSpPr>
            <p:cNvPr id="3" name="角丸四角形吹き出し 2">
              <a:extLst>
                <a:ext uri="{FF2B5EF4-FFF2-40B4-BE49-F238E27FC236}">
                  <a16:creationId xmlns:a16="http://schemas.microsoft.com/office/drawing/2014/main" id="{1C275E46-BD88-8848-AA5C-D030A6A6A9AC}"/>
                </a:ext>
              </a:extLst>
            </p:cNvPr>
            <p:cNvSpPr/>
            <p:nvPr/>
          </p:nvSpPr>
          <p:spPr>
            <a:xfrm>
              <a:off x="6085161" y="4819956"/>
              <a:ext cx="1839715" cy="825297"/>
            </a:xfrm>
            <a:prstGeom prst="wedgeRoundRectCallout">
              <a:avLst>
                <a:gd name="adj1" fmla="val 61602"/>
                <a:gd name="adj2" fmla="val -203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0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B2250F50-AD9D-EE45-8D8A-F4D27CDD0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050" y="4004555"/>
            <a:ext cx="3898900" cy="2527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DEA1721-6D3B-8840-B980-E3358E062E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81" y="1107496"/>
            <a:ext cx="4343400" cy="23622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9A9F6B9-FF5B-D744-A663-252D1C057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792" y="1082140"/>
            <a:ext cx="3886200" cy="25527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E146B73-C458-6640-B195-3A1BF85F6204}"/>
              </a:ext>
            </a:extLst>
          </p:cNvPr>
          <p:cNvSpPr txBox="1"/>
          <p:nvPr/>
        </p:nvSpPr>
        <p:spPr>
          <a:xfrm>
            <a:off x="277990" y="760362"/>
            <a:ext cx="28292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④かいきゃく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FED80F9-D831-714E-B5AC-5BBC3813E850}"/>
              </a:ext>
            </a:extLst>
          </p:cNvPr>
          <p:cNvSpPr/>
          <p:nvPr/>
        </p:nvSpPr>
        <p:spPr>
          <a:xfrm>
            <a:off x="3052700" y="91627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9BCBE7-0C30-D94C-8E4D-666DA887F3A3}"/>
              </a:ext>
            </a:extLst>
          </p:cNvPr>
          <p:cNvSpPr txBox="1"/>
          <p:nvPr/>
        </p:nvSpPr>
        <p:spPr>
          <a:xfrm>
            <a:off x="4850974" y="749252"/>
            <a:ext cx="209169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そり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8AEC07F-E3CE-5E49-B407-B0EFA070AAB6}"/>
              </a:ext>
            </a:extLst>
          </p:cNvPr>
          <p:cNvSpPr/>
          <p:nvPr/>
        </p:nvSpPr>
        <p:spPr>
          <a:xfrm>
            <a:off x="6888404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79A698F-D404-2049-9B32-C7D05562020E}"/>
              </a:ext>
            </a:extLst>
          </p:cNvPr>
          <p:cNvSpPr txBox="1"/>
          <p:nvPr/>
        </p:nvSpPr>
        <p:spPr>
          <a:xfrm>
            <a:off x="2382716" y="3660917"/>
            <a:ext cx="31121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１かいてん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DE529DE-1A63-BC4E-BAFF-441BC4A0B35E}"/>
              </a:ext>
            </a:extLst>
          </p:cNvPr>
          <p:cNvSpPr/>
          <p:nvPr/>
        </p:nvSpPr>
        <p:spPr>
          <a:xfrm>
            <a:off x="5444416" y="382062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074CE3-E03E-DF44-A875-A2391C536758}"/>
              </a:ext>
            </a:extLst>
          </p:cNvPr>
          <p:cNvSpPr txBox="1"/>
          <p:nvPr/>
        </p:nvSpPr>
        <p:spPr>
          <a:xfrm>
            <a:off x="6285697" y="5821497"/>
            <a:ext cx="2969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</a:t>
            </a:r>
            <a:r>
              <a:rPr kumimoji="1" lang="ja-JP" altLang="en-US" sz="1200"/>
              <a:t>の授業づくり</a:t>
            </a:r>
            <a:endParaRPr kumimoji="1" lang="en-US" altLang="ja-JP" sz="1200" dirty="0"/>
          </a:p>
          <a:p>
            <a:r>
              <a:rPr kumimoji="1" lang="ja-JP" altLang="en-US" sz="1200"/>
              <a:t>　　</a:t>
            </a:r>
            <a:r>
              <a:rPr kumimoji="1" lang="ja-JP" altLang="en-US" sz="1200" dirty="0"/>
              <a:t>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3E7AAA0B-E1CA-DF41-B7F2-32DFDC82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37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A4F0D2E-5001-244A-9483-59456BBB4DBB}"/>
              </a:ext>
            </a:extLst>
          </p:cNvPr>
          <p:cNvGrpSpPr/>
          <p:nvPr/>
        </p:nvGrpSpPr>
        <p:grpSpPr>
          <a:xfrm>
            <a:off x="153403" y="4526932"/>
            <a:ext cx="3091293" cy="1922689"/>
            <a:chOff x="153403" y="4526932"/>
            <a:chExt cx="3091293" cy="1922689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9F830A3F-1C5D-924F-9B79-B61971543A4F}"/>
                </a:ext>
              </a:extLst>
            </p:cNvPr>
            <p:cNvGrpSpPr/>
            <p:nvPr/>
          </p:nvGrpSpPr>
          <p:grpSpPr>
            <a:xfrm>
              <a:off x="1146852" y="4979403"/>
              <a:ext cx="2097844" cy="1286528"/>
              <a:chOff x="521734" y="5234343"/>
              <a:chExt cx="2097844" cy="1286528"/>
            </a:xfrm>
          </p:grpSpPr>
          <p:sp>
            <p:nvSpPr>
              <p:cNvPr id="32" name="角丸四角形 31">
                <a:extLst>
                  <a:ext uri="{FF2B5EF4-FFF2-40B4-BE49-F238E27FC236}">
                    <a16:creationId xmlns:a16="http://schemas.microsoft.com/office/drawing/2014/main" id="{A75D016A-5A35-E64F-A046-0E1E6EC21FBA}"/>
                  </a:ext>
                </a:extLst>
              </p:cNvPr>
              <p:cNvSpPr/>
              <p:nvPr/>
            </p:nvSpPr>
            <p:spPr>
              <a:xfrm>
                <a:off x="521734" y="5234343"/>
                <a:ext cx="2097844" cy="1286528"/>
              </a:xfrm>
              <a:prstGeom prst="roundRect">
                <a:avLst/>
              </a:prstGeom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５回ずつ</a:t>
                </a:r>
                <a:endParaRPr kumimoji="1" lang="en-US" altLang="ja-JP" dirty="0"/>
              </a:p>
              <a:p>
                <a:pPr algn="ctr"/>
                <a:r>
                  <a:rPr kumimoji="1" lang="ja-JP" altLang="en-US" dirty="0"/>
                  <a:t>やってみよう！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A9EAA07-599F-9544-A9FE-B123ECF56082}"/>
                  </a:ext>
                </a:extLst>
              </p:cNvPr>
              <p:cNvSpPr txBox="1"/>
              <p:nvPr/>
            </p:nvSpPr>
            <p:spPr>
              <a:xfrm>
                <a:off x="1228740" y="5431143"/>
                <a:ext cx="1055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</a:t>
                </a:r>
                <a:endPara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966E1B5-CC45-494E-9DD9-EECE2DD24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403" y="4526932"/>
              <a:ext cx="993449" cy="1922689"/>
            </a:xfrm>
            <a:prstGeom prst="rect">
              <a:avLst/>
            </a:prstGeom>
          </p:spPr>
        </p:pic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17D3F4C5-96DB-614C-9894-50EE803EB23F}"/>
                </a:ext>
              </a:extLst>
            </p:cNvPr>
            <p:cNvSpPr/>
            <p:nvPr/>
          </p:nvSpPr>
          <p:spPr>
            <a:xfrm>
              <a:off x="1280029" y="5176203"/>
              <a:ext cx="1839715" cy="825297"/>
            </a:xfrm>
            <a:prstGeom prst="wedgeRoundRectCallout">
              <a:avLst>
                <a:gd name="adj1" fmla="val -60397"/>
                <a:gd name="adj2" fmla="val -304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7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63"/>
          <a:stretch/>
        </p:blipFill>
        <p:spPr>
          <a:xfrm>
            <a:off x="5607331" y="1065987"/>
            <a:ext cx="1911200" cy="26261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18B4D6-0F07-8D43-8621-935620A7C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28" y="960417"/>
            <a:ext cx="1833632" cy="26194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32E629E-216F-1347-BD6E-D6CBBCE95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660" y="3760353"/>
            <a:ext cx="1625181" cy="306055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91159" y="6338944"/>
            <a:ext cx="2969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</a:t>
            </a:r>
            <a:r>
              <a:rPr kumimoji="1" lang="ja-JP" altLang="en-US" sz="1200"/>
              <a:t>の授業づくり</a:t>
            </a:r>
            <a:endParaRPr kumimoji="1" lang="en-US" altLang="ja-JP" sz="1200" dirty="0"/>
          </a:p>
          <a:p>
            <a:r>
              <a:rPr kumimoji="1" lang="ja-JP" altLang="en-US" sz="1200"/>
              <a:t>　　</a:t>
            </a:r>
            <a:r>
              <a:rPr kumimoji="1" lang="ja-JP" altLang="en-US" sz="1200" dirty="0"/>
              <a:t>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CACAB1-569D-9A40-ADB3-0BE15F756AD0}"/>
              </a:ext>
            </a:extLst>
          </p:cNvPr>
          <p:cNvSpPr txBox="1"/>
          <p:nvPr/>
        </p:nvSpPr>
        <p:spPr>
          <a:xfrm>
            <a:off x="277990" y="760362"/>
            <a:ext cx="2617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⑦て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82B7A65-D1CB-E545-B40C-7097CBE4010F}"/>
              </a:ext>
            </a:extLst>
          </p:cNvPr>
          <p:cNvSpPr/>
          <p:nvPr/>
        </p:nvSpPr>
        <p:spPr>
          <a:xfrm>
            <a:off x="2850697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1ACD88-1816-FA4B-943A-A271F97653CB}"/>
              </a:ext>
            </a:extLst>
          </p:cNvPr>
          <p:cNvSpPr txBox="1"/>
          <p:nvPr/>
        </p:nvSpPr>
        <p:spPr>
          <a:xfrm>
            <a:off x="4850974" y="749252"/>
            <a:ext cx="28941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あし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9554DCC-2EA7-FC4E-ABA9-EE0004502A14}"/>
              </a:ext>
            </a:extLst>
          </p:cNvPr>
          <p:cNvSpPr/>
          <p:nvPr/>
        </p:nvSpPr>
        <p:spPr>
          <a:xfrm>
            <a:off x="7692730" y="8949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E44A4B-168B-CC49-82EF-394D4896569F}"/>
              </a:ext>
            </a:extLst>
          </p:cNvPr>
          <p:cNvSpPr txBox="1"/>
          <p:nvPr/>
        </p:nvSpPr>
        <p:spPr>
          <a:xfrm>
            <a:off x="2080225" y="3791545"/>
            <a:ext cx="31273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⑨てあし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たたき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7789A9-5B5A-BB45-95BD-C9ED0B20764D}"/>
              </a:ext>
            </a:extLst>
          </p:cNvPr>
          <p:cNvSpPr/>
          <p:nvPr/>
        </p:nvSpPr>
        <p:spPr>
          <a:xfrm>
            <a:off x="5207550" y="396188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56726D69-9EE0-1344-8EB3-9A316076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38</a:t>
            </a:r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5A5E683-82E5-274A-99DF-9CE7C11945B4}"/>
              </a:ext>
            </a:extLst>
          </p:cNvPr>
          <p:cNvGrpSpPr/>
          <p:nvPr/>
        </p:nvGrpSpPr>
        <p:grpSpPr>
          <a:xfrm>
            <a:off x="5975891" y="4294657"/>
            <a:ext cx="3115553" cy="1922689"/>
            <a:chOff x="5975891" y="4294657"/>
            <a:chExt cx="3115553" cy="1922689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51E27598-487D-CD41-88E8-56EE21602358}"/>
                </a:ext>
              </a:extLst>
            </p:cNvPr>
            <p:cNvGrpSpPr/>
            <p:nvPr/>
          </p:nvGrpSpPr>
          <p:grpSpPr>
            <a:xfrm>
              <a:off x="5975891" y="4646907"/>
              <a:ext cx="2097844" cy="1286528"/>
              <a:chOff x="521734" y="5234343"/>
              <a:chExt cx="2097844" cy="1286528"/>
            </a:xfrm>
          </p:grpSpPr>
          <p:sp>
            <p:nvSpPr>
              <p:cNvPr id="30" name="角丸四角形 29">
                <a:extLst>
                  <a:ext uri="{FF2B5EF4-FFF2-40B4-BE49-F238E27FC236}">
                    <a16:creationId xmlns:a16="http://schemas.microsoft.com/office/drawing/2014/main" id="{CD1F5509-5E6D-7442-9CA9-B97415E8518E}"/>
                  </a:ext>
                </a:extLst>
              </p:cNvPr>
              <p:cNvSpPr/>
              <p:nvPr/>
            </p:nvSpPr>
            <p:spPr>
              <a:xfrm>
                <a:off x="521734" y="5234343"/>
                <a:ext cx="2097844" cy="1286528"/>
              </a:xfrm>
              <a:prstGeom prst="roundRect">
                <a:avLst/>
              </a:prstGeom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５回ずつ</a:t>
                </a:r>
                <a:endParaRPr kumimoji="1" lang="en-US" altLang="ja-JP" dirty="0"/>
              </a:p>
              <a:p>
                <a:pPr algn="ctr"/>
                <a:r>
                  <a:rPr kumimoji="1" lang="ja-JP" altLang="en-US" dirty="0"/>
                  <a:t>やってみよう！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021F5D9-B7BB-2644-8F7E-534A3E702B0C}"/>
                  </a:ext>
                </a:extLst>
              </p:cNvPr>
              <p:cNvSpPr txBox="1"/>
              <p:nvPr/>
            </p:nvSpPr>
            <p:spPr>
              <a:xfrm>
                <a:off x="1228740" y="5431143"/>
                <a:ext cx="1055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</a:t>
                </a:r>
                <a:endPara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2F41591-80AD-8545-BAC6-1A40A0681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7995" y="4294657"/>
              <a:ext cx="993449" cy="1922689"/>
            </a:xfrm>
            <a:prstGeom prst="rect">
              <a:avLst/>
            </a:prstGeom>
          </p:spPr>
        </p:pic>
        <p:sp>
          <p:nvSpPr>
            <p:cNvPr id="29" name="角丸四角形吹き出し 28">
              <a:extLst>
                <a:ext uri="{FF2B5EF4-FFF2-40B4-BE49-F238E27FC236}">
                  <a16:creationId xmlns:a16="http://schemas.microsoft.com/office/drawing/2014/main" id="{B46D51E9-9391-1347-BC48-210AB1B3899F}"/>
                </a:ext>
              </a:extLst>
            </p:cNvPr>
            <p:cNvSpPr/>
            <p:nvPr/>
          </p:nvSpPr>
          <p:spPr>
            <a:xfrm>
              <a:off x="6085161" y="4819956"/>
              <a:ext cx="1839715" cy="825297"/>
            </a:xfrm>
            <a:prstGeom prst="wedgeRoundRectCallout">
              <a:avLst>
                <a:gd name="adj1" fmla="val 61602"/>
                <a:gd name="adj2" fmla="val -203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0905" y="689994"/>
            <a:ext cx="420488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⑩りょうあしジャンプターン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1274" y="6361543"/>
            <a:ext cx="38930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「元気アップ！エクササイズ」（宮城県教育委員会）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524000" y="6026238"/>
            <a:ext cx="2599508" cy="570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クリックすると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うごきがみられます。</a:t>
            </a:r>
            <a:endParaRPr kumimoji="1" lang="en-US" altLang="ja-JP" sz="1400" dirty="0"/>
          </a:p>
        </p:txBody>
      </p:sp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ED781F98-E7F8-0345-8CCB-AECF60C6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39</a:t>
            </a:r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6434DE-F226-4442-A661-5434DE7B8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FA9E104-ED81-2E4B-99AF-43612F5B90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9455"/>
            <a:ext cx="5565634" cy="41742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4EF9DFF-EE91-6B49-A1EF-44EB069ADA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40EDE9E-3081-6C4F-8199-CD17B53C62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77669AA-045D-9C40-A7E5-A4CCD0988E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089FFE0-3E8B-904E-A97B-879D6CB10F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703ADB0-2973-E74C-8609-B1C30F5344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1CF0F43-E721-D44F-A1D4-A183336648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9E73E2D-918E-6842-9CEB-40875580BD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4721AAD-5459-5C44-B849-2D4D2CD555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92970"/>
            <a:ext cx="5565634" cy="417422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C3DAAD4-5AE1-3C4B-A857-1261236086F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D6B308B-4ED5-BA47-91F1-4506EAE6BFA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33DFAFC-0510-E74A-9A02-0CC3F8BFF2F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23071D6-B8DA-9B42-BE91-E71EAEEB8DD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2"/>
            <a:ext cx="5565634" cy="417422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D07BAA5-1915-1140-A748-0B56F89FD28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702C2E-59F8-E74B-ACD0-FBC1F5637D4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3D1BA47-8484-D647-A9FA-4AA1424ABD8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B3D3AB5-CCC4-FD4B-94E7-189A30EBD5A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66845"/>
            <a:ext cx="5565634" cy="417422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3A00E95-1DAC-BE47-984F-46AAB85132D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1" y="1379908"/>
            <a:ext cx="5565634" cy="417422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253" y="4578881"/>
            <a:ext cx="990010" cy="137125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「ジャンプ」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0288F6-E362-324A-A398-70FDC8D22C80}"/>
              </a:ext>
            </a:extLst>
          </p:cNvPr>
          <p:cNvSpPr txBox="1"/>
          <p:nvPr/>
        </p:nvSpPr>
        <p:spPr>
          <a:xfrm>
            <a:off x="0" y="34676"/>
            <a:ext cx="937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マットを使った運動遊びに関連して高まる体力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18AB2-721A-2447-8B31-65940C70A760}"/>
              </a:ext>
            </a:extLst>
          </p:cNvPr>
          <p:cNvSpPr txBox="1"/>
          <p:nvPr/>
        </p:nvSpPr>
        <p:spPr>
          <a:xfrm>
            <a:off x="1115485" y="969831"/>
            <a:ext cx="937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バランスりょくをアップしよう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（ポーズのじゅつ）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横巻き 12">
            <a:extLst>
              <a:ext uri="{FF2B5EF4-FFF2-40B4-BE49-F238E27FC236}">
                <a16:creationId xmlns:a16="http://schemas.microsoft.com/office/drawing/2014/main" id="{DAF7AB5F-EA07-0146-9821-6EDF15D91A87}"/>
              </a:ext>
            </a:extLst>
          </p:cNvPr>
          <p:cNvSpPr/>
          <p:nvPr/>
        </p:nvSpPr>
        <p:spPr>
          <a:xfrm>
            <a:off x="317500" y="612220"/>
            <a:ext cx="8559800" cy="2000957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A7413B-6A6E-444E-99EA-08343C2FD7FB}"/>
              </a:ext>
            </a:extLst>
          </p:cNvPr>
          <p:cNvSpPr txBox="1"/>
          <p:nvPr/>
        </p:nvSpPr>
        <p:spPr>
          <a:xfrm>
            <a:off x="675836" y="2726048"/>
            <a:ext cx="9372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いろいろな</a:t>
            </a:r>
            <a:r>
              <a:rPr kumimoji="1"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うごきをして、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バランス・からだを</a:t>
            </a:r>
            <a:r>
              <a:rPr kumimoji="1"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ささえるちからを</a:t>
            </a:r>
            <a:r>
              <a:rPr kumimoji="1"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たかめます。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スライド番号プレースホルダー 2">
            <a:extLst>
              <a:ext uri="{FF2B5EF4-FFF2-40B4-BE49-F238E27FC236}">
                <a16:creationId xmlns:a16="http://schemas.microsoft.com/office/drawing/2014/main" id="{3FBD1078-0629-7F4B-B363-9A874E80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40</a:t>
            </a:r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091295" y="4643075"/>
            <a:ext cx="7561385" cy="1814720"/>
            <a:chOff x="1091295" y="4643075"/>
            <a:chExt cx="7561385" cy="181472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495" y="4643075"/>
              <a:ext cx="1310185" cy="1814720"/>
            </a:xfrm>
            <a:prstGeom prst="rect">
              <a:avLst/>
            </a:prstGeom>
          </p:spPr>
        </p:pic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A3531E67-60C4-D84D-98F9-488BA6383E08}"/>
                </a:ext>
              </a:extLst>
            </p:cNvPr>
            <p:cNvGrpSpPr/>
            <p:nvPr/>
          </p:nvGrpSpPr>
          <p:grpSpPr>
            <a:xfrm>
              <a:off x="1091295" y="5004633"/>
              <a:ext cx="6002190" cy="1384290"/>
              <a:chOff x="1091295" y="5004633"/>
              <a:chExt cx="6002190" cy="1384290"/>
            </a:xfrm>
          </p:grpSpPr>
          <p:sp>
            <p:nvSpPr>
              <p:cNvPr id="19" name="角丸四角形吹き出し 18">
                <a:extLst>
                  <a:ext uri="{FF2B5EF4-FFF2-40B4-BE49-F238E27FC236}">
                    <a16:creationId xmlns:a16="http://schemas.microsoft.com/office/drawing/2014/main" id="{7AE28EFF-EF39-3F46-906F-0146223E7E78}"/>
                  </a:ext>
                </a:extLst>
              </p:cNvPr>
              <p:cNvSpPr/>
              <p:nvPr/>
            </p:nvSpPr>
            <p:spPr>
              <a:xfrm>
                <a:off x="1115485" y="5004633"/>
                <a:ext cx="5978000" cy="1384290"/>
              </a:xfrm>
              <a:prstGeom prst="wedgeRoundRectCallout">
                <a:avLst>
                  <a:gd name="adj1" fmla="val 56839"/>
                  <a:gd name="adj2" fmla="val -26718"/>
                  <a:gd name="adj3" fmla="val 16667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A510AEB-CEEE-4945-8F8B-D34850828570}"/>
                  </a:ext>
                </a:extLst>
              </p:cNvPr>
              <p:cNvSpPr/>
              <p:nvPr/>
            </p:nvSpPr>
            <p:spPr>
              <a:xfrm>
                <a:off x="1091295" y="5158169"/>
                <a:ext cx="5978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さいごの</a:t>
                </a:r>
                <a:r>
                  <a:rPr kumimoji="1" lang="en-US" altLang="ja-JP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kumimoji="1"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ポーズなどに</a:t>
                </a:r>
                <a:endParaRPr kumimoji="1"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kumimoji="1"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つかえるよ。</a:t>
                </a:r>
                <a:endParaRPr kumimoji="1"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13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58717" y="4764214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9" y="1212741"/>
            <a:ext cx="3162437" cy="32416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30" y="1423526"/>
            <a:ext cx="2966633" cy="3205024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997234" y="3697779"/>
            <a:ext cx="1802676" cy="599895"/>
          </a:xfrm>
          <a:prstGeom prst="wedgeRoundRectCallout">
            <a:avLst>
              <a:gd name="adj1" fmla="val 75463"/>
              <a:gd name="adj2" fmla="val -58334"/>
              <a:gd name="adj3" fmla="val 1666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おなかにしっかりちからをいれよう。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742855" y="3383772"/>
            <a:ext cx="1898016" cy="613954"/>
          </a:xfrm>
          <a:prstGeom prst="wedgeRoundRectCallout">
            <a:avLst>
              <a:gd name="adj1" fmla="val -21324"/>
              <a:gd name="adj2" fmla="val -122606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つまさきまでピーンとのばそう。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4379028" y="1797231"/>
            <a:ext cx="2296092" cy="666205"/>
          </a:xfrm>
          <a:prstGeom prst="wedgeRoundRectCallout">
            <a:avLst>
              <a:gd name="adj1" fmla="val -4880"/>
              <a:gd name="adj2" fmla="val 131128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りょう</a:t>
            </a:r>
            <a:r>
              <a:rPr kumimoji="1" lang="ja-JP" altLang="en-US" sz="1200" dirty="0" err="1"/>
              <a:t>てを</a:t>
            </a:r>
            <a:r>
              <a:rPr kumimoji="1" lang="ja-JP" altLang="en-US" sz="1200" dirty="0"/>
              <a:t>ひろげてバランスをとるようにしましょう。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587828" y="2093861"/>
            <a:ext cx="1867989" cy="490945"/>
          </a:xfrm>
          <a:prstGeom prst="wedgeRoundRectCallout">
            <a:avLst>
              <a:gd name="adj1" fmla="val -2923"/>
              <a:gd name="adj2" fmla="val 110394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かおをたかくあげよう。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993820" y="4356097"/>
            <a:ext cx="2310801" cy="489953"/>
          </a:xfrm>
          <a:prstGeom prst="wedgeRoundRectCallout">
            <a:avLst>
              <a:gd name="adj1" fmla="val -5790"/>
              <a:gd name="adj2" fmla="val -110799"/>
              <a:gd name="adj3" fmla="val 16667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からだをそらしてりょううで，りょうあしをたかくあげよう。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64A744-02D7-0041-A4CC-68A1E79AEF70}"/>
              </a:ext>
            </a:extLst>
          </p:cNvPr>
          <p:cNvSpPr txBox="1"/>
          <p:nvPr/>
        </p:nvSpPr>
        <p:spPr>
          <a:xfrm>
            <a:off x="277990" y="760362"/>
            <a:ext cx="2617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①はらばい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ヒコーキ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9A669E2-7EA9-8F41-9FC5-7CF4A769282C}"/>
              </a:ext>
            </a:extLst>
          </p:cNvPr>
          <p:cNvSpPr/>
          <p:nvPr/>
        </p:nvSpPr>
        <p:spPr>
          <a:xfrm>
            <a:off x="2850697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AF2884-8817-0E4F-A507-88EE27F33A2A}"/>
              </a:ext>
            </a:extLst>
          </p:cNvPr>
          <p:cNvSpPr txBox="1"/>
          <p:nvPr/>
        </p:nvSpPr>
        <p:spPr>
          <a:xfrm>
            <a:off x="4850974" y="749252"/>
            <a:ext cx="18918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②V</a:t>
            </a:r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字バランス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8CE9E35-80FC-5A4B-8407-265E359A8997}"/>
              </a:ext>
            </a:extLst>
          </p:cNvPr>
          <p:cNvSpPr/>
          <p:nvPr/>
        </p:nvSpPr>
        <p:spPr>
          <a:xfrm>
            <a:off x="6721339" y="9053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のじゅつ</a:t>
            </a:r>
            <a:endParaRPr lang="ja-JP" altLang="en-US" sz="14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BEC2334-D696-8947-B7DB-7CAAD34C62FF}"/>
              </a:ext>
            </a:extLst>
          </p:cNvPr>
          <p:cNvSpPr txBox="1"/>
          <p:nvPr/>
        </p:nvSpPr>
        <p:spPr>
          <a:xfrm>
            <a:off x="5042310" y="544285"/>
            <a:ext cx="1055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ぶいじ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スライド番号プレースホルダー 2">
            <a:extLst>
              <a:ext uri="{FF2B5EF4-FFF2-40B4-BE49-F238E27FC236}">
                <a16:creationId xmlns:a16="http://schemas.microsoft.com/office/drawing/2014/main" id="{359F4A6E-20CF-514A-BB68-5BF78AF1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41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6D07B6-6CA2-DE44-A785-AAB977FD7810}"/>
              </a:ext>
            </a:extLst>
          </p:cNvPr>
          <p:cNvGrpSpPr/>
          <p:nvPr/>
        </p:nvGrpSpPr>
        <p:grpSpPr>
          <a:xfrm>
            <a:off x="2437042" y="5150194"/>
            <a:ext cx="5705170" cy="1570439"/>
            <a:chOff x="2437042" y="4964999"/>
            <a:chExt cx="5705170" cy="1570439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9DC51795-C0EC-AC47-A56B-A69111969234}"/>
                </a:ext>
              </a:extLst>
            </p:cNvPr>
            <p:cNvSpPr/>
            <p:nvPr/>
          </p:nvSpPr>
          <p:spPr>
            <a:xfrm>
              <a:off x="4063921" y="4988437"/>
              <a:ext cx="4078291" cy="1286528"/>
            </a:xfrm>
            <a:prstGeom prst="roundRect">
              <a:avLst/>
            </a:prstGeom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800"/>
                <a:t>バランスを</a:t>
              </a:r>
              <a:r>
                <a:rPr kumimoji="1" lang="en-US" altLang="ja-JP" sz="2800" dirty="0"/>
                <a:t> </a:t>
              </a:r>
              <a:r>
                <a:rPr kumimoji="1" lang="ja-JP" altLang="en-US" sz="2800"/>
                <a:t>とって</a:t>
              </a:r>
              <a:endParaRPr kumimoji="1" lang="en-US" altLang="ja-JP" sz="2800" dirty="0"/>
            </a:p>
            <a:p>
              <a:r>
                <a:rPr kumimoji="1" lang="ja-JP" altLang="en-US" sz="2800"/>
                <a:t>５かぞえよう！</a:t>
              </a:r>
              <a:endParaRPr kumimoji="1" lang="ja-JP" altLang="en-US" sz="2800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69F3ACB-013F-114E-B00B-69332DF74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7042" y="4964999"/>
              <a:ext cx="811442" cy="1570439"/>
            </a:xfrm>
            <a:prstGeom prst="rect">
              <a:avLst/>
            </a:prstGeom>
          </p:spPr>
        </p:pic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CEC26D83-51D7-B24D-B2C7-97BA832DD947}"/>
                </a:ext>
              </a:extLst>
            </p:cNvPr>
            <p:cNvSpPr/>
            <p:nvPr/>
          </p:nvSpPr>
          <p:spPr>
            <a:xfrm>
              <a:off x="3885271" y="5103817"/>
              <a:ext cx="3626700" cy="1004931"/>
            </a:xfrm>
            <a:prstGeom prst="wedgeRoundRectCallout">
              <a:avLst>
                <a:gd name="adj1" fmla="val -63118"/>
                <a:gd name="adj2" fmla="val -207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AD3383-BFFC-D449-A388-7475C67CF41B}"/>
              </a:ext>
            </a:extLst>
          </p:cNvPr>
          <p:cNvSpPr txBox="1"/>
          <p:nvPr/>
        </p:nvSpPr>
        <p:spPr>
          <a:xfrm>
            <a:off x="0" y="-60860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「ポーズ」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</a:t>
            </a:r>
            <a:r>
              <a:rPr kumimoji="1" lang="ja-JP" altLang="en-US" sz="28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じゅつ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4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683</Words>
  <Application>Microsoft Office PowerPoint</Application>
  <PresentationFormat>画面に合わせる (4:3)</PresentationFormat>
  <Paragraphs>150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BIZ UDPゴシック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樅山 大祐</dc:creator>
  <cp:lastModifiedBy>m</cp:lastModifiedBy>
  <cp:revision>147</cp:revision>
  <cp:lastPrinted>2020-09-08T05:39:08Z</cp:lastPrinted>
  <dcterms:modified xsi:type="dcterms:W3CDTF">2020-12-17T01:01:50Z</dcterms:modified>
</cp:coreProperties>
</file>