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33" r:id="rId2"/>
    <p:sldId id="330" r:id="rId3"/>
    <p:sldId id="331" r:id="rId4"/>
    <p:sldId id="328" r:id="rId5"/>
    <p:sldId id="329" r:id="rId6"/>
    <p:sldId id="319" r:id="rId7"/>
    <p:sldId id="285" r:id="rId8"/>
    <p:sldId id="298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EA1398A2-99A1-46DB-96AD-692F2D601D9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803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955" y="9428803"/>
            <a:ext cx="2946135" cy="497838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C9F6A84F-AB3C-4927-B7FA-7A4F082F2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39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9" tIns="45649" rIns="91299" bIns="456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5863" y="1249363"/>
            <a:ext cx="4497387" cy="3373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287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60287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42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7288" y="1246188"/>
            <a:ext cx="4492625" cy="33686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04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8040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73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7288" y="1246188"/>
            <a:ext cx="4492625" cy="33686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04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8040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01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38238" y="1239838"/>
            <a:ext cx="44672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901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4901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94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93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21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93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493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92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入学年次の次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425011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平均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台運動」</a:t>
            </a:r>
            <a:endParaRPr kumimoji="1" lang="ja-JP" altLang="en-US" sz="5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6182" y="4702423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86096" y="5843752"/>
            <a:ext cx="2829253" cy="512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51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19" y="1591015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1361" y="2086377"/>
            <a:ext cx="8103974" cy="30780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バランス編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kumimoji="1" lang="en-US" altLang="ja-JP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・</a:t>
            </a:r>
            <a:r>
              <a:rPr kumimoji="1" lang="ja-JP" altLang="en-US" sz="2800" dirty="0">
                <a:solidFill>
                  <a:prstClr val="black"/>
                </a:solidFill>
              </a:rPr>
              <a:t>片足立ちバランス（左右</a:t>
            </a:r>
            <a:r>
              <a:rPr kumimoji="1" lang="en-US" altLang="ja-JP" sz="2800" dirty="0">
                <a:solidFill>
                  <a:prstClr val="black"/>
                </a:solidFill>
              </a:rPr>
              <a:t>20</a:t>
            </a:r>
            <a:r>
              <a:rPr kumimoji="1" lang="ja-JP" altLang="en-US" sz="2800" dirty="0">
                <a:solidFill>
                  <a:prstClr val="black"/>
                </a:solidFill>
              </a:rPr>
              <a:t>秒）</a:t>
            </a:r>
            <a:r>
              <a:rPr kumimoji="1" lang="en-US" altLang="ja-JP" sz="2800" dirty="0">
                <a:solidFill>
                  <a:prstClr val="black"/>
                </a:solidFill>
              </a:rPr>
              <a:t>×</a:t>
            </a:r>
            <a:r>
              <a:rPr kumimoji="1" lang="ja-JP" altLang="en-US" sz="2800" dirty="0" smtClean="0">
                <a:solidFill>
                  <a:prstClr val="black"/>
                </a:solidFill>
              </a:rPr>
              <a:t>３セット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・</a:t>
            </a:r>
            <a:r>
              <a:rPr kumimoji="1" lang="ja-JP" altLang="en-US" sz="2800" dirty="0">
                <a:solidFill>
                  <a:prstClr val="black"/>
                </a:solidFill>
              </a:rPr>
              <a:t>片足立ち挙踵キープ（左右５秒）</a:t>
            </a:r>
            <a:r>
              <a:rPr kumimoji="1" lang="en-US" altLang="ja-JP" sz="2800" dirty="0">
                <a:solidFill>
                  <a:prstClr val="black"/>
                </a:solidFill>
              </a:rPr>
              <a:t>×</a:t>
            </a:r>
            <a:r>
              <a:rPr kumimoji="1" lang="ja-JP" altLang="en-US" sz="2800" dirty="0" smtClean="0">
                <a:solidFill>
                  <a:prstClr val="black"/>
                </a:solidFill>
              </a:rPr>
              <a:t>３セット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800" dirty="0">
                <a:solidFill>
                  <a:prstClr val="black"/>
                </a:solidFill>
              </a:rPr>
              <a:t>幅１０ｃｍを意識して実施して</a:t>
            </a:r>
            <a:r>
              <a:rPr kumimoji="1" lang="ja-JP" altLang="en-US" sz="2800" dirty="0" smtClean="0">
                <a:solidFill>
                  <a:prstClr val="black"/>
                </a:solidFill>
              </a:rPr>
              <a:t>ください　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</a:t>
            </a:r>
            <a:r>
              <a:rPr kumimoji="1" lang="ja-JP" altLang="en-US" sz="2800" dirty="0">
                <a:solidFill>
                  <a:prstClr val="black"/>
                </a:solidFill>
              </a:rPr>
              <a:t>床にテープを貼ると目安となりやすい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86569" y="675403"/>
            <a:ext cx="7753558" cy="13001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600" dirty="0"/>
          </a:p>
          <a:p>
            <a:pPr algn="ctr"/>
            <a:r>
              <a:rPr kumimoji="1" lang="ja-JP" altLang="en-US" sz="3600" dirty="0"/>
              <a:t>①平均台運動に関連して高まる体力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 smtClean="0"/>
              <a:t>巧緻性</a:t>
            </a:r>
            <a:endParaRPr kumimoji="1" lang="en-US" altLang="ja-JP" sz="3600" dirty="0"/>
          </a:p>
          <a:p>
            <a:pPr algn="ctr"/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6800" y="5270252"/>
            <a:ext cx="5924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～ポイント～</a:t>
            </a:r>
          </a:p>
          <a:p>
            <a:r>
              <a:rPr kumimoji="1" lang="ja-JP" altLang="en-US" sz="2400" dirty="0"/>
              <a:t>　・両腕を肩の高さまで上げる</a:t>
            </a:r>
          </a:p>
          <a:p>
            <a:r>
              <a:rPr kumimoji="1" lang="ja-JP" altLang="en-US" sz="2400" dirty="0"/>
              <a:t>　・片足をなるべく高く上げる</a:t>
            </a:r>
          </a:p>
        </p:txBody>
      </p:sp>
    </p:spTree>
    <p:extLst>
      <p:ext uri="{BB962C8B-B14F-4D97-AF65-F5344CB8AC3E}">
        <p14:creationId xmlns:p14="http://schemas.microsoft.com/office/powerpoint/2010/main" val="211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19" y="1591015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1361" y="909648"/>
            <a:ext cx="8103974" cy="30644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ステップ編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kumimoji="1" lang="en-US" altLang="ja-JP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・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前方歩，前方歩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リズムを変えて），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lvl="0"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前方歩（姿勢を変えて），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　前方ツーステップ，前方走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・後方歩，後方ツーステップ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３ｍを３～５セット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lvl="0">
              <a:defRPr/>
            </a:pP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800" dirty="0" smtClean="0">
                <a:solidFill>
                  <a:prstClr val="black"/>
                </a:solidFill>
              </a:rPr>
              <a:t>幅１０ｃｍを意識して実施してください</a:t>
            </a:r>
            <a:endParaRPr kumimoji="1" lang="en-US" altLang="ja-JP" sz="28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kumimoji="1" lang="ja-JP" altLang="en-US" sz="2400" dirty="0" smtClean="0">
                <a:solidFill>
                  <a:prstClr val="black"/>
                </a:solidFill>
              </a:rPr>
              <a:t>床にテープを貼る（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10cm×300cm</a:t>
            </a:r>
            <a:r>
              <a:rPr kumimoji="1" lang="ja-JP" altLang="en-US" sz="2400" dirty="0" smtClean="0">
                <a:solidFill>
                  <a:prstClr val="black"/>
                </a:solidFill>
              </a:rPr>
              <a:t>）と効果的です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</a:rPr>
              <a:t>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9449" y="4969253"/>
            <a:ext cx="6787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～ポイント～</a:t>
            </a:r>
          </a:p>
          <a:p>
            <a:r>
              <a:rPr kumimoji="1" lang="ja-JP" altLang="en-US" sz="2400" dirty="0" smtClean="0"/>
              <a:t>　・</a:t>
            </a:r>
            <a:r>
              <a:rPr kumimoji="1" lang="ja-JP" altLang="en-US" sz="2400" dirty="0"/>
              <a:t>両腕を肩の高さまで上げる</a:t>
            </a:r>
          </a:p>
          <a:p>
            <a:r>
              <a:rPr kumimoji="1" lang="ja-JP" altLang="en-US" sz="2400" dirty="0"/>
              <a:t>　・目線を上げて落ちないように歩く（跳ぶ）</a:t>
            </a: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58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A7A5F1-2219-4CD6-9F34-C07F086A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3434DB-8993-42E7-BE21-3E4D01ED1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F11D7A-BB03-421E-933C-BFBB7C623946}"/>
              </a:ext>
            </a:extLst>
          </p:cNvPr>
          <p:cNvSpPr txBox="1"/>
          <p:nvPr/>
        </p:nvSpPr>
        <p:spPr>
          <a:xfrm>
            <a:off x="1966823" y="744138"/>
            <a:ext cx="18115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歩走グループ①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B0EC942-A5A8-4DA4-B723-3E80578F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39" y="1472062"/>
            <a:ext cx="3503403" cy="1243143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F84AE743-C394-4CA7-91CE-67808DD884F2}"/>
              </a:ext>
            </a:extLst>
          </p:cNvPr>
          <p:cNvSpPr/>
          <p:nvPr/>
        </p:nvSpPr>
        <p:spPr>
          <a:xfrm>
            <a:off x="4839471" y="896872"/>
            <a:ext cx="2748951" cy="1633268"/>
          </a:xfrm>
          <a:prstGeom prst="wedgeEllipseCallout">
            <a:avLst>
              <a:gd name="adj1" fmla="val -58540"/>
              <a:gd name="adj2" fmla="val 29082"/>
            </a:avLst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練習</a:t>
            </a:r>
            <a:r>
              <a:rPr kumimoji="1" lang="en-US" altLang="ja-JP" sz="1050" dirty="0">
                <a:solidFill>
                  <a:schemeClr val="tx1"/>
                </a:solidFill>
              </a:rPr>
              <a:t>※</a:t>
            </a:r>
            <a:r>
              <a:rPr kumimoji="1" lang="ja-JP" altLang="en-US" sz="1050" dirty="0">
                <a:solidFill>
                  <a:schemeClr val="tx1"/>
                </a:solidFill>
              </a:rPr>
              <a:t>床に線を引いても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</a:rPr>
              <a:t>　　　　　練習できるよ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</a:rPr>
              <a:t>線の上を歩いてみよう</a:t>
            </a:r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F7E468A4-1BCF-4FBB-BC0F-F5441524293C}"/>
              </a:ext>
            </a:extLst>
          </p:cNvPr>
          <p:cNvSpPr/>
          <p:nvPr/>
        </p:nvSpPr>
        <p:spPr>
          <a:xfrm>
            <a:off x="609600" y="557896"/>
            <a:ext cx="1293962" cy="741817"/>
          </a:xfrm>
          <a:prstGeom prst="wedgeEllipseCallou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基本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となる技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163F1F-F6CE-4544-A14C-B2F262DE4730}"/>
              </a:ext>
            </a:extLst>
          </p:cNvPr>
          <p:cNvSpPr txBox="1"/>
          <p:nvPr/>
        </p:nvSpPr>
        <p:spPr>
          <a:xfrm>
            <a:off x="2041635" y="1102730"/>
            <a:ext cx="267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C000"/>
                </a:solidFill>
              </a:rPr>
              <a:t>前方歩</a:t>
            </a:r>
            <a:r>
              <a:rPr kumimoji="1" lang="ja-JP" altLang="en-US" sz="1050" b="1" dirty="0">
                <a:solidFill>
                  <a:srgbClr val="FFC000"/>
                </a:solidFill>
              </a:rPr>
              <a:t>　背すじを伸ばし、顔は正面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152279-393C-48F6-BEE8-E443DD4D9935}"/>
              </a:ext>
            </a:extLst>
          </p:cNvPr>
          <p:cNvSpPr txBox="1"/>
          <p:nvPr/>
        </p:nvSpPr>
        <p:spPr>
          <a:xfrm>
            <a:off x="416905" y="2797903"/>
            <a:ext cx="172528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C000"/>
                </a:solidFill>
              </a:rPr>
              <a:t>前方</a:t>
            </a:r>
            <a:r>
              <a:rPr kumimoji="1" lang="ja-JP" altLang="en-US" b="1" u="sng" dirty="0" smtClean="0">
                <a:solidFill>
                  <a:srgbClr val="FFC000"/>
                </a:solidFill>
              </a:rPr>
              <a:t>歩</a:t>
            </a:r>
            <a:r>
              <a:rPr kumimoji="1" lang="ja-JP" altLang="en-US" sz="1400" b="1" u="sng" dirty="0">
                <a:solidFill>
                  <a:srgbClr val="FFC000"/>
                </a:solidFill>
              </a:rPr>
              <a:t>（リズムを変えて）</a:t>
            </a:r>
            <a:endParaRPr kumimoji="1" lang="en-US" altLang="ja-JP" sz="1400" b="1" u="sng" dirty="0">
              <a:solidFill>
                <a:srgbClr val="FFC000"/>
              </a:solidFill>
            </a:endParaRPr>
          </a:p>
          <a:p>
            <a:r>
              <a:rPr kumimoji="1" lang="ja-JP" altLang="en-US" sz="1050" b="1" dirty="0">
                <a:solidFill>
                  <a:srgbClr val="FFC000"/>
                </a:solidFill>
              </a:rPr>
              <a:t>足</a:t>
            </a:r>
            <a:r>
              <a:rPr kumimoji="1" lang="ja-JP" altLang="en-US" sz="1050" b="1" dirty="0" smtClean="0">
                <a:solidFill>
                  <a:srgbClr val="FFC000"/>
                </a:solidFill>
              </a:rPr>
              <a:t>を振り上げる</a:t>
            </a:r>
            <a:r>
              <a:rPr kumimoji="1" lang="ja-JP" altLang="en-US" sz="1050" b="1" dirty="0">
                <a:solidFill>
                  <a:srgbClr val="FFC000"/>
                </a:solidFill>
              </a:rPr>
              <a:t>とき、</a:t>
            </a:r>
            <a:endParaRPr kumimoji="1" lang="en-US" altLang="ja-JP" sz="1050" b="1" dirty="0">
              <a:solidFill>
                <a:srgbClr val="FFC000"/>
              </a:solidFill>
            </a:endParaRPr>
          </a:p>
          <a:p>
            <a:r>
              <a:rPr kumimoji="1" lang="ja-JP" altLang="en-US" sz="1050" b="1" dirty="0">
                <a:solidFill>
                  <a:srgbClr val="FFC000"/>
                </a:solidFill>
              </a:rPr>
              <a:t>軸足はつま先立ち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2A1C214-9F94-41B9-A8E1-789B1CF4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86" y="2855405"/>
            <a:ext cx="2340633" cy="133215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0CE766-0E26-4F24-9AE9-99BE85173E94}"/>
              </a:ext>
            </a:extLst>
          </p:cNvPr>
          <p:cNvSpPr txBox="1"/>
          <p:nvPr/>
        </p:nvSpPr>
        <p:spPr>
          <a:xfrm>
            <a:off x="4439730" y="2797903"/>
            <a:ext cx="21077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accent4"/>
                </a:solidFill>
              </a:rPr>
              <a:t>前方</a:t>
            </a:r>
            <a:r>
              <a:rPr kumimoji="1" lang="ja-JP" altLang="en-US" b="1" u="sng" dirty="0" smtClean="0">
                <a:solidFill>
                  <a:schemeClr val="accent4"/>
                </a:solidFill>
              </a:rPr>
              <a:t>歩</a:t>
            </a:r>
            <a:r>
              <a:rPr kumimoji="1" lang="ja-JP" altLang="en-US" sz="1400" b="1" u="sng" dirty="0">
                <a:solidFill>
                  <a:srgbClr val="FFC000"/>
                </a:solidFill>
              </a:rPr>
              <a:t>（姿勢を</a:t>
            </a:r>
            <a:r>
              <a:rPr kumimoji="1" lang="ja-JP" altLang="en-US" sz="1400" b="1" u="sng" dirty="0" smtClean="0">
                <a:solidFill>
                  <a:srgbClr val="FFC000"/>
                </a:solidFill>
              </a:rPr>
              <a:t>変　えて</a:t>
            </a:r>
            <a:r>
              <a:rPr kumimoji="1" lang="ja-JP" altLang="en-US" sz="1400" b="1" u="sng" dirty="0">
                <a:solidFill>
                  <a:srgbClr val="FFC000"/>
                </a:solidFill>
              </a:rPr>
              <a:t>）</a:t>
            </a:r>
            <a:endParaRPr kumimoji="1" lang="en-US" altLang="ja-JP" sz="1400" b="1" u="sng" dirty="0">
              <a:solidFill>
                <a:schemeClr val="accent4"/>
              </a:solidFill>
            </a:endParaRPr>
          </a:p>
          <a:p>
            <a:r>
              <a:rPr kumimoji="1" lang="ja-JP" altLang="en-US" sz="1050" b="1" dirty="0">
                <a:solidFill>
                  <a:schemeClr val="accent4"/>
                </a:solidFill>
              </a:rPr>
              <a:t>膝が腰の位置にきたら</a:t>
            </a:r>
            <a:endParaRPr kumimoji="1" lang="en-US" altLang="ja-JP" sz="1050" b="1" dirty="0">
              <a:solidFill>
                <a:schemeClr val="accent4"/>
              </a:solidFill>
            </a:endParaRPr>
          </a:p>
          <a:p>
            <a:r>
              <a:rPr kumimoji="1" lang="ja-JP" altLang="en-US" sz="1050" b="1" dirty="0" smtClean="0">
                <a:solidFill>
                  <a:schemeClr val="accent4"/>
                </a:solidFill>
              </a:rPr>
              <a:t>伸ばして振り上げる</a:t>
            </a:r>
            <a:endParaRPr kumimoji="1" lang="ja-JP" altLang="en-US" sz="1050" b="1" dirty="0">
              <a:solidFill>
                <a:schemeClr val="accent4"/>
              </a:solidFill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2E2D21C-02C2-4A6B-8410-41C7F221B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34" y="2833728"/>
            <a:ext cx="2340633" cy="135382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D2C84B5-ACE9-4729-A31F-6F6B494DBA3C}"/>
              </a:ext>
            </a:extLst>
          </p:cNvPr>
          <p:cNvSpPr txBox="1"/>
          <p:nvPr/>
        </p:nvSpPr>
        <p:spPr>
          <a:xfrm>
            <a:off x="534839" y="4567813"/>
            <a:ext cx="228312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accent4"/>
                </a:solidFill>
              </a:rPr>
              <a:t>前方ツーステップ</a:t>
            </a:r>
            <a:endParaRPr kumimoji="1" lang="en-US" altLang="ja-JP" b="1" u="sng" dirty="0">
              <a:solidFill>
                <a:schemeClr val="accent4"/>
              </a:solidFill>
            </a:endParaRPr>
          </a:p>
          <a:p>
            <a:r>
              <a:rPr kumimoji="1" lang="ja-JP" altLang="en-US" sz="1050" b="1" dirty="0">
                <a:solidFill>
                  <a:schemeClr val="accent4"/>
                </a:solidFill>
              </a:rPr>
              <a:t>上方に伸び上がるようにステップ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03D1708-6084-49D4-B65F-DA43217E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78" y="5098728"/>
            <a:ext cx="3087101" cy="138633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65EDE6F-611C-4AAF-B344-B02DAAE84EFE}"/>
              </a:ext>
            </a:extLst>
          </p:cNvPr>
          <p:cNvSpPr txBox="1"/>
          <p:nvPr/>
        </p:nvSpPr>
        <p:spPr>
          <a:xfrm>
            <a:off x="4712898" y="4567812"/>
            <a:ext cx="294556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accent4"/>
                </a:solidFill>
              </a:rPr>
              <a:t>前方走</a:t>
            </a:r>
            <a:endParaRPr kumimoji="1" lang="en-US" altLang="ja-JP" b="1" u="sng" dirty="0">
              <a:solidFill>
                <a:schemeClr val="accent4"/>
              </a:solidFill>
            </a:endParaRPr>
          </a:p>
          <a:p>
            <a:r>
              <a:rPr kumimoji="1" lang="ja-JP" altLang="en-US" sz="1050" b="1" dirty="0">
                <a:solidFill>
                  <a:schemeClr val="accent4"/>
                </a:solidFill>
              </a:rPr>
              <a:t>体の上下動をなくして、スピーディーに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DEB1E36-FB28-493F-A4E2-4C012E8BA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790" y="5077051"/>
            <a:ext cx="3487321" cy="13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2E44875-430C-4442-88D5-68E7D6A4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9E7A2D-6743-4648-82BF-40CF433A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7DBC11-7E4A-448B-AA7B-533A8FEC4D60}"/>
              </a:ext>
            </a:extLst>
          </p:cNvPr>
          <p:cNvSpPr txBox="1"/>
          <p:nvPr/>
        </p:nvSpPr>
        <p:spPr>
          <a:xfrm>
            <a:off x="1996348" y="1281936"/>
            <a:ext cx="19380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歩走グループ②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83D889F9-1238-4C78-BF39-23749D7E7F90}"/>
              </a:ext>
            </a:extLst>
          </p:cNvPr>
          <p:cNvSpPr/>
          <p:nvPr/>
        </p:nvSpPr>
        <p:spPr>
          <a:xfrm>
            <a:off x="442875" y="1558147"/>
            <a:ext cx="1293962" cy="741817"/>
          </a:xfrm>
          <a:prstGeom prst="wedgeEllipseCallou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基本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となる技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E757CB-63EE-4D01-BF6A-0EA23A73F8DD}"/>
              </a:ext>
            </a:extLst>
          </p:cNvPr>
          <p:cNvSpPr txBox="1"/>
          <p:nvPr/>
        </p:nvSpPr>
        <p:spPr>
          <a:xfrm>
            <a:off x="1996348" y="1829805"/>
            <a:ext cx="20415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C000"/>
                </a:solidFill>
              </a:rPr>
              <a:t>後方歩</a:t>
            </a:r>
            <a:endParaRPr kumimoji="1" lang="en-US" altLang="ja-JP" b="1" u="sng" dirty="0">
              <a:solidFill>
                <a:srgbClr val="FFC000"/>
              </a:solidFill>
            </a:endParaRPr>
          </a:p>
          <a:p>
            <a:r>
              <a:rPr kumimoji="1" lang="ja-JP" altLang="en-US" sz="1050" b="1" dirty="0">
                <a:solidFill>
                  <a:srgbClr val="FFC000"/>
                </a:solidFill>
              </a:rPr>
              <a:t>背すじを伸ばし、</a:t>
            </a:r>
            <a:endParaRPr kumimoji="1" lang="en-US" altLang="ja-JP" sz="1050" b="1" dirty="0">
              <a:solidFill>
                <a:srgbClr val="FFC000"/>
              </a:solidFill>
            </a:endParaRPr>
          </a:p>
          <a:p>
            <a:r>
              <a:rPr kumimoji="1" lang="ja-JP" altLang="en-US" sz="1050" b="1" dirty="0">
                <a:solidFill>
                  <a:srgbClr val="FFC000"/>
                </a:solidFill>
              </a:rPr>
              <a:t>台の側面に触れながら歩く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2832A82-32D7-433A-8553-CB51F3C7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85" y="2744641"/>
            <a:ext cx="3857895" cy="1677346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A3DECE41-FAB4-44D2-8EBB-994FD1B8F4B3}"/>
              </a:ext>
            </a:extLst>
          </p:cNvPr>
          <p:cNvSpPr/>
          <p:nvPr/>
        </p:nvSpPr>
        <p:spPr>
          <a:xfrm>
            <a:off x="4572000" y="1724761"/>
            <a:ext cx="1293962" cy="741817"/>
          </a:xfrm>
          <a:prstGeom prst="wedgeEllipseCallou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発展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技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7AEDFCD-8DAB-436E-8CFC-B3A9F306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4641"/>
            <a:ext cx="3909370" cy="167734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C8D7095-4A72-4A6F-B14D-B221FA6248FA}"/>
              </a:ext>
            </a:extLst>
          </p:cNvPr>
          <p:cNvSpPr txBox="1"/>
          <p:nvPr/>
        </p:nvSpPr>
        <p:spPr>
          <a:xfrm>
            <a:off x="5900414" y="1799763"/>
            <a:ext cx="28007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chemeClr val="accent2">
                    <a:lumMod val="50000"/>
                  </a:schemeClr>
                </a:solidFill>
              </a:rPr>
              <a:t>後方ツーステップ</a:t>
            </a:r>
            <a:endParaRPr kumimoji="1" lang="en-US" altLang="ja-JP" b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ja-JP" altLang="en-US" sz="1050" b="1" dirty="0">
                <a:solidFill>
                  <a:schemeClr val="accent2">
                    <a:lumMod val="50000"/>
                  </a:schemeClr>
                </a:solidFill>
              </a:rPr>
              <a:t>後ろに１歩下がり、前足を引き付けながら</a:t>
            </a:r>
            <a:endParaRPr kumimoji="1" lang="en-US" altLang="ja-JP" sz="105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kumimoji="1" lang="ja-JP" altLang="en-US" sz="1050" b="1" dirty="0">
                <a:solidFill>
                  <a:schemeClr val="accent2">
                    <a:lumMod val="50000"/>
                  </a:schemeClr>
                </a:solidFill>
              </a:rPr>
              <a:t>軽くジャンプして下がる</a:t>
            </a:r>
          </a:p>
        </p:txBody>
      </p:sp>
    </p:spTree>
    <p:extLst>
      <p:ext uri="{BB962C8B-B14F-4D97-AF65-F5344CB8AC3E}">
        <p14:creationId xmlns:p14="http://schemas.microsoft.com/office/powerpoint/2010/main" val="4918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4658" y="2449244"/>
            <a:ext cx="8701617" cy="17020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前屈・開脚等のストレッチ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（背筋・指先・足先まで伸ばす意識で）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55A0A-D93E-4972-9BDE-BD19E4BDC62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51" y="4293058"/>
            <a:ext cx="2556049" cy="20634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3" y="4470662"/>
            <a:ext cx="1885689" cy="188568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85" y="3615997"/>
            <a:ext cx="1567603" cy="15676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1" y="3615997"/>
            <a:ext cx="1688740" cy="28145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73518" y="787803"/>
            <a:ext cx="7595839" cy="13002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3600" dirty="0"/>
          </a:p>
          <a:p>
            <a:pPr algn="ctr"/>
            <a:r>
              <a:rPr kumimoji="1" lang="ja-JP" altLang="en-US" sz="3600" dirty="0"/>
              <a:t>②平均台運動に関連して高まる体力</a:t>
            </a:r>
            <a:endParaRPr kumimoji="1" lang="en-US" altLang="ja-JP" sz="3600" dirty="0"/>
          </a:p>
          <a:p>
            <a:pPr algn="ctr"/>
            <a:r>
              <a:rPr kumimoji="1" lang="ja-JP" altLang="en-US" sz="3600" dirty="0" smtClean="0"/>
              <a:t>柔軟性</a:t>
            </a:r>
            <a:endParaRPr kumimoji="1" lang="en-US" altLang="ja-JP" sz="3600" dirty="0"/>
          </a:p>
          <a:p>
            <a:pPr algn="ctr"/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37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61777" y="1131145"/>
            <a:ext cx="7403141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200" dirty="0"/>
              <a:t>ストレッチの注意点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1118949" y="2219049"/>
            <a:ext cx="6906101" cy="25732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defTabSz="6522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32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pPr defTabSz="6522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1. 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時間は最低</a:t>
            </a: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20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秒</a:t>
            </a:r>
            <a:endParaRPr lang="en-US" altLang="ja-JP" sz="32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2. 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伸ばす筋や部位を意識する</a:t>
            </a:r>
            <a:endParaRPr lang="en-US" altLang="ja-JP" sz="32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3. 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痛くなく気持ち良い程度に伸ばす</a:t>
            </a:r>
            <a:endParaRPr lang="en-US" altLang="ja-JP" sz="32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4. 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呼吸を止めないように意識する</a:t>
            </a:r>
            <a:endParaRPr lang="en-US" altLang="ja-JP" sz="3200" b="0" i="0" dirty="0">
              <a:solidFill>
                <a:srgbClr val="555552"/>
              </a:solidFill>
              <a:effectLst/>
              <a:latin typeface="Hiragino Kaku Gothic ProN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3200" b="0" i="0" dirty="0">
                <a:solidFill>
                  <a:srgbClr val="555552"/>
                </a:solidFill>
                <a:effectLst/>
                <a:latin typeface="Hiragino Kaku Gothic ProN"/>
              </a:rPr>
              <a:t>5. </a:t>
            </a:r>
            <a:r>
              <a:rPr lang="ja-JP" altLang="en-US" sz="3200" b="0" i="0" dirty="0">
                <a:solidFill>
                  <a:srgbClr val="555552"/>
                </a:solidFill>
                <a:effectLst/>
                <a:latin typeface="Hiragino Kaku Gothic ProN"/>
              </a:rPr>
              <a:t>目的に応じて部位を選択する</a:t>
            </a:r>
            <a:endParaRPr lang="ja-JP" altLang="en-US" sz="32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72043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9370" y="997890"/>
            <a:ext cx="2772346" cy="5358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800" b="1" kern="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学習カード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記入上の留意</a:t>
            </a:r>
            <a:r>
              <a:rPr lang="ja-JP" altLang="en-US" sz="1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事項</a:t>
            </a:r>
            <a:endParaRPr lang="en-US" altLang="ja-JP" sz="1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・自分で調べてみたり、実際に体を動かしたりして、記録をつけよう。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もしうまくできない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動きがあれば、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なぜ、できないのか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「家庭学習に関する感想について」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に書き出して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みよう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230" y="788276"/>
            <a:ext cx="3805186" cy="60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467</Words>
  <Application>Microsoft Office PowerPoint</Application>
  <PresentationFormat>画面に合わせる (4:3)</PresentationFormat>
  <Paragraphs>93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HG丸ｺﾞｼｯｸM-PRO</vt:lpstr>
      <vt:lpstr>HG創英角ｺﾞｼｯｸUB</vt:lpstr>
      <vt:lpstr>Hiragino Kaku Gothic ProN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152</cp:revision>
  <cp:lastPrinted>2020-11-06T03:01:42Z</cp:lastPrinted>
  <dcterms:created xsi:type="dcterms:W3CDTF">2019-05-07T09:33:23Z</dcterms:created>
  <dcterms:modified xsi:type="dcterms:W3CDTF">2020-12-03T09:20:34Z</dcterms:modified>
</cp:coreProperties>
</file>