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29" r:id="rId2"/>
    <p:sldId id="301" r:id="rId3"/>
    <p:sldId id="326" r:id="rId4"/>
    <p:sldId id="327" r:id="rId5"/>
    <p:sldId id="299" r:id="rId6"/>
    <p:sldId id="302" r:id="rId7"/>
    <p:sldId id="328" r:id="rId8"/>
    <p:sldId id="275" r:id="rId9"/>
    <p:sldId id="300" r:id="rId10"/>
    <p:sldId id="320" r:id="rId11"/>
    <p:sldId id="333" r:id="rId12"/>
    <p:sldId id="322" r:id="rId13"/>
    <p:sldId id="323" r:id="rId14"/>
    <p:sldId id="324" r:id="rId15"/>
    <p:sldId id="325" r:id="rId16"/>
    <p:sldId id="332" r:id="rId17"/>
    <p:sldId id="311" r:id="rId18"/>
    <p:sldId id="312" r:id="rId19"/>
    <p:sldId id="313" r:id="rId2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135" cy="497838"/>
          </a:xfrm>
          <a:prstGeom prst="rect">
            <a:avLst/>
          </a:prstGeom>
        </p:spPr>
        <p:txBody>
          <a:bodyPr vert="horz" lIns="91286" tIns="45642" rIns="91286" bIns="4564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9956" y="1"/>
            <a:ext cx="2946135" cy="497838"/>
          </a:xfrm>
          <a:prstGeom prst="rect">
            <a:avLst/>
          </a:prstGeom>
        </p:spPr>
        <p:txBody>
          <a:bodyPr vert="horz" lIns="91286" tIns="45642" rIns="91286" bIns="45642" rtlCol="0"/>
          <a:lstStyle>
            <a:lvl1pPr algn="r">
              <a:defRPr sz="1200"/>
            </a:lvl1pPr>
          </a:lstStyle>
          <a:p>
            <a:fld id="{EA1398A2-99A1-46DB-96AD-692F2D601D96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428804"/>
            <a:ext cx="2946135" cy="497838"/>
          </a:xfrm>
          <a:prstGeom prst="rect">
            <a:avLst/>
          </a:prstGeom>
        </p:spPr>
        <p:txBody>
          <a:bodyPr vert="horz" lIns="91286" tIns="45642" rIns="91286" bIns="4564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9956" y="9428804"/>
            <a:ext cx="2946135" cy="497838"/>
          </a:xfrm>
          <a:prstGeom prst="rect">
            <a:avLst/>
          </a:prstGeom>
        </p:spPr>
        <p:txBody>
          <a:bodyPr vert="horz" lIns="91286" tIns="45642" rIns="91286" bIns="45642" rtlCol="0" anchor="b"/>
          <a:lstStyle>
            <a:lvl1pPr algn="r">
              <a:defRPr sz="1200"/>
            </a:lvl1pPr>
          </a:lstStyle>
          <a:p>
            <a:fld id="{C9F6A84F-AB3C-4927-B7FA-7A4F082F2F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83901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8056"/>
          </a:xfrm>
          <a:prstGeom prst="rect">
            <a:avLst/>
          </a:prstGeom>
        </p:spPr>
        <p:txBody>
          <a:bodyPr vert="horz" lIns="91286" tIns="45642" rIns="91286" bIns="4564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8056"/>
          </a:xfrm>
          <a:prstGeom prst="rect">
            <a:avLst/>
          </a:prstGeom>
        </p:spPr>
        <p:txBody>
          <a:bodyPr vert="horz" lIns="91286" tIns="45642" rIns="91286" bIns="45642" rtlCol="0"/>
          <a:lstStyle>
            <a:lvl1pPr algn="r">
              <a:defRPr sz="1200"/>
            </a:lvl1pPr>
          </a:lstStyle>
          <a:p>
            <a:fld id="{5FBD121F-19E0-4D63-8EE5-CB4DDC548DEF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6" tIns="45642" rIns="91286" bIns="4564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286" tIns="45642" rIns="91286" bIns="4564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60" cy="498055"/>
          </a:xfrm>
          <a:prstGeom prst="rect">
            <a:avLst/>
          </a:prstGeom>
        </p:spPr>
        <p:txBody>
          <a:bodyPr vert="horz" lIns="91286" tIns="45642" rIns="91286" bIns="4564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2" y="9428586"/>
            <a:ext cx="2945660" cy="498055"/>
          </a:xfrm>
          <a:prstGeom prst="rect">
            <a:avLst/>
          </a:prstGeom>
        </p:spPr>
        <p:txBody>
          <a:bodyPr vert="horz" lIns="91286" tIns="45642" rIns="91286" bIns="45642" rtlCol="0" anchor="b"/>
          <a:lstStyle>
            <a:lvl1pPr algn="r">
              <a:defRPr sz="1200"/>
            </a:lvl1pPr>
          </a:lstStyle>
          <a:p>
            <a:fld id="{679BA96C-3BB3-4ED6-B43F-46F5610AB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5247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4913" y="1255713"/>
            <a:ext cx="4522787" cy="33924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339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63394">
                <a:defRPr/>
              </a:pPr>
              <a:t>1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775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512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26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6426">
                <a:defRPr/>
              </a:pPr>
              <a:t>10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7991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512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26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6426">
                <a:defRPr/>
              </a:pPr>
              <a:t>11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2718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512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26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6426">
                <a:defRPr/>
              </a:pPr>
              <a:t>12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1104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512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26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6426">
                <a:defRPr/>
              </a:pPr>
              <a:t>13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3720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512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26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6426">
                <a:defRPr/>
              </a:pPr>
              <a:t>14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8903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512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26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6426">
                <a:defRPr/>
              </a:pPr>
              <a:t>15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226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512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26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6426">
                <a:defRPr/>
              </a:pPr>
              <a:t>16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4937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512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26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6426">
                <a:defRPr/>
              </a:pPr>
              <a:t>17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9215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512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26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6426">
                <a:defRPr/>
              </a:pPr>
              <a:t>18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82757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512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26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6426">
                <a:defRPr/>
              </a:pPr>
              <a:t>19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3660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512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26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6426">
                <a:defRPr/>
              </a:pPr>
              <a:t>2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6942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512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26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6426">
                <a:defRPr/>
              </a:pPr>
              <a:t>3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4877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512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26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6426">
                <a:defRPr/>
              </a:pPr>
              <a:t>4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9811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512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26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6426">
                <a:defRPr/>
              </a:pPr>
              <a:t>5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5922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512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26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6426">
                <a:defRPr/>
              </a:pPr>
              <a:t>6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1261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512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26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6426">
                <a:defRPr/>
              </a:pPr>
              <a:t>7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5639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512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26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6426">
                <a:defRPr/>
              </a:pPr>
              <a:t>8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5086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512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26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6426">
                <a:defRPr/>
              </a:pPr>
              <a:t>9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3186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9B4-FE3D-46E7-BA8A-5E955373D974}" type="datetime1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48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7234-8D0C-4BDF-A135-B3E5D946F9C8}" type="datetime1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2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E73-DD5A-4EF3-BD9D-431A0BCFC66E}" type="datetime1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91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FB7A-FB65-40F0-AF6E-6D01B90AB162}" type="datetime1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91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5D51-73D9-47FA-AC2A-3143C4968F6F}" type="datetime1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3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B49-21B3-461C-BC2A-20D6B0FDA386}" type="datetime1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60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B35-1D90-44B7-8C20-EA9BAAE43785}" type="datetime1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33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E42-AAA8-4095-B1B1-74331AD8F7A7}" type="datetime1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83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14C4-2AB1-4B42-BE2C-5E524FEAD5D2}" type="datetime1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27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0068-C949-4E9C-9CDA-9A2AD3A349D3}" type="datetime1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47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00B-6BE8-4EAE-AF8E-A90EE6295AB5}" type="datetime1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63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2F2B-1FE5-482C-B762-C8819CDC24AD}" type="datetime1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86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tmhdb4Oxk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6755" y="266143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77708" y="932264"/>
            <a:ext cx="8595359" cy="149181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高等</a:t>
            </a:r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学校 保健体育（科目体育）</a:t>
            </a:r>
            <a:endParaRPr kumimoji="1" lang="en-US" altLang="ja-JP" sz="3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〔</a:t>
            </a:r>
            <a:r>
              <a:rPr kumimoji="1" lang="ja-JP" altLang="en-US" sz="360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入学</a:t>
            </a:r>
            <a:r>
              <a:rPr kumimoji="1" lang="ja-JP" altLang="en-US" sz="360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年次</a:t>
            </a:r>
            <a:r>
              <a:rPr kumimoji="1" lang="ja-JP" altLang="en-US" sz="360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の次</a:t>
            </a:r>
            <a:r>
              <a:rPr kumimoji="1" lang="ja-JP" altLang="en-US" sz="360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の</a:t>
            </a:r>
            <a:r>
              <a:rPr kumimoji="1" lang="ja-JP" altLang="en-US" sz="360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年次以降</a:t>
            </a:r>
            <a:r>
              <a:rPr kumimoji="1"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〕</a:t>
            </a:r>
            <a:endParaRPr kumimoji="1" lang="ja-JP" altLang="en-US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-17304" y="2263381"/>
            <a:ext cx="9052560" cy="231925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器械</a:t>
            </a:r>
            <a:r>
              <a:rPr kumimoji="1" lang="ja-JP" altLang="en-US" sz="6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運動</a:t>
            </a:r>
          </a:p>
          <a:p>
            <a:pPr algn="ctr"/>
            <a:r>
              <a:rPr kumimoji="1" lang="ja-JP" altLang="en-US" sz="5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</a:t>
            </a:r>
            <a:r>
              <a:rPr kumimoji="1" lang="ja-JP" altLang="en-US" sz="5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平均</a:t>
            </a:r>
            <a:r>
              <a:rPr kumimoji="1" lang="ja-JP" altLang="en-US" sz="5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台運動」</a:t>
            </a:r>
            <a:endParaRPr kumimoji="1" lang="ja-JP" altLang="en-US" sz="5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83327" y="4283852"/>
            <a:ext cx="8389740" cy="131560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kumimoji="1"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知識及び技能編</a:t>
            </a:r>
            <a:r>
              <a:rPr kumimoji="1" lang="en-US" altLang="ja-JP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5360276" y="5704352"/>
            <a:ext cx="3039826" cy="5471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学習時間の目安：約</a:t>
            </a:r>
            <a:r>
              <a:rPr kumimoji="1" lang="en-US" altLang="ja-JP" dirty="0" smtClean="0"/>
              <a:t>30</a:t>
            </a:r>
            <a:r>
              <a:rPr kumimoji="1" lang="ja-JP" altLang="en-US" dirty="0" smtClean="0"/>
              <a:t>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346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09093" y="1036768"/>
            <a:ext cx="856397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　</a:t>
            </a:r>
            <a:r>
              <a:rPr kumimoji="1" lang="ja-JP" altLang="en-US" b="1" dirty="0" smtClean="0"/>
              <a:t>歩行グループ</a:t>
            </a:r>
            <a:r>
              <a:rPr kumimoji="1" lang="en-US" altLang="ja-JP" b="1" dirty="0" smtClean="0"/>
              <a:t>【</a:t>
            </a:r>
            <a:r>
              <a:rPr kumimoji="1" lang="ja-JP" altLang="en-US" dirty="0" smtClean="0"/>
              <a:t>基本技</a:t>
            </a:r>
            <a:r>
              <a:rPr kumimoji="1" lang="en-US" altLang="ja-JP" b="1" dirty="0" smtClean="0"/>
              <a:t>】</a:t>
            </a:r>
          </a:p>
          <a:p>
            <a:endParaRPr kumimoji="1" lang="en-US" altLang="ja-JP" dirty="0"/>
          </a:p>
          <a:p>
            <a:endParaRPr kumimoji="1" lang="en-US" altLang="ja-JP" dirty="0" smtClean="0"/>
          </a:p>
          <a:p>
            <a:endParaRPr kumimoji="1" lang="en-US" altLang="ja-JP" dirty="0"/>
          </a:p>
          <a:p>
            <a:endParaRPr kumimoji="1" lang="en-US" altLang="ja-JP" dirty="0" smtClean="0"/>
          </a:p>
          <a:p>
            <a:endParaRPr kumimoji="1" lang="en-US" altLang="ja-JP" dirty="0"/>
          </a:p>
          <a:p>
            <a:endParaRPr kumimoji="1" lang="en-US" altLang="ja-JP" dirty="0" smtClean="0"/>
          </a:p>
          <a:p>
            <a:endParaRPr kumimoji="1" lang="en-US" altLang="ja-JP" dirty="0"/>
          </a:p>
          <a:p>
            <a:endParaRPr kumimoji="1" lang="en-US" altLang="ja-JP" dirty="0" smtClean="0"/>
          </a:p>
          <a:p>
            <a:endParaRPr kumimoji="1" lang="en-US" altLang="ja-JP" dirty="0"/>
          </a:p>
          <a:p>
            <a:endParaRPr kumimoji="1" lang="en-US" altLang="ja-JP" dirty="0" smtClean="0"/>
          </a:p>
          <a:p>
            <a:endParaRPr kumimoji="1" lang="en-US" altLang="ja-JP" dirty="0"/>
          </a:p>
          <a:p>
            <a:endParaRPr kumimoji="1" lang="en-US" altLang="ja-JP" dirty="0" smtClean="0"/>
          </a:p>
          <a:p>
            <a:endParaRPr kumimoji="1" lang="en-US" altLang="ja-JP" dirty="0"/>
          </a:p>
          <a:p>
            <a:endParaRPr kumimoji="1" lang="en-US" altLang="ja-JP" dirty="0" smtClean="0"/>
          </a:p>
          <a:p>
            <a:endParaRPr kumimoji="1" lang="en-US" altLang="ja-JP" dirty="0"/>
          </a:p>
          <a:p>
            <a:endParaRPr kumimoji="1" lang="en-US" altLang="ja-JP" dirty="0" smtClean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2" y="1515640"/>
            <a:ext cx="1083299" cy="191014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850" y="1515639"/>
            <a:ext cx="989816" cy="191014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998" y="1515641"/>
            <a:ext cx="929996" cy="191014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326" y="1515639"/>
            <a:ext cx="1052711" cy="190896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2" y="4314423"/>
            <a:ext cx="1083299" cy="183933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14" y="4314423"/>
            <a:ext cx="1148352" cy="183933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59" y="4314423"/>
            <a:ext cx="1117207" cy="179016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325" y="4282246"/>
            <a:ext cx="1073365" cy="182234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5674685" y="4257927"/>
            <a:ext cx="30384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＊条件を変えた技</a:t>
            </a:r>
            <a:endParaRPr kumimoji="1" lang="en-US" altLang="ja-JP" sz="1400" b="1" dirty="0" smtClean="0"/>
          </a:p>
          <a:p>
            <a:r>
              <a:rPr kumimoji="1" lang="ja-JP" altLang="en-US" sz="1600" dirty="0" smtClean="0"/>
              <a:t>・かかとを着かないで、はずみをつけて、あるいはしゃがみ立ちの姿勢で前方歩や後方歩を行う。</a:t>
            </a:r>
            <a:endParaRPr kumimoji="1" lang="en-US" altLang="ja-JP" sz="1600" dirty="0" smtClean="0"/>
          </a:p>
          <a:p>
            <a:r>
              <a:rPr kumimoji="1" lang="ja-JP" altLang="en-US" sz="1600" dirty="0"/>
              <a:t>・</a:t>
            </a:r>
            <a:r>
              <a:rPr kumimoji="1" lang="ja-JP" altLang="en-US" sz="1600" dirty="0" smtClean="0"/>
              <a:t>姿勢やバランスが崩れないようにする。</a:t>
            </a:r>
            <a:endParaRPr kumimoji="1" lang="ja-JP" altLang="en-US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68654" y="1177458"/>
            <a:ext cx="32044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＊前方歩・後方歩</a:t>
            </a:r>
            <a:endParaRPr kumimoji="1" lang="en-US" altLang="ja-JP" b="1" dirty="0" smtClean="0"/>
          </a:p>
          <a:p>
            <a:r>
              <a:rPr kumimoji="1" lang="ja-JP" altLang="en-US" sz="1600" dirty="0" smtClean="0"/>
              <a:t>・</a:t>
            </a:r>
            <a:r>
              <a:rPr kumimoji="1" lang="ja-JP" altLang="en-US" sz="1600" dirty="0"/>
              <a:t>片足に体重をかけ，もう片方</a:t>
            </a:r>
            <a:r>
              <a:rPr kumimoji="1" lang="ja-JP" altLang="en-US" sz="1600" dirty="0" smtClean="0"/>
              <a:t>の足先（足の内側）で</a:t>
            </a:r>
            <a:r>
              <a:rPr kumimoji="1" lang="ja-JP" altLang="en-US" sz="1600" dirty="0"/>
              <a:t>台</a:t>
            </a:r>
            <a:r>
              <a:rPr kumimoji="1" lang="ja-JP" altLang="en-US" sz="1600" dirty="0" smtClean="0"/>
              <a:t>の側面</a:t>
            </a:r>
            <a:r>
              <a:rPr kumimoji="1" lang="ja-JP" altLang="en-US" sz="1600" dirty="0"/>
              <a:t>をこするようにして動かし，その足先で台上の面を</a:t>
            </a:r>
            <a:r>
              <a:rPr kumimoji="1" lang="ja-JP" altLang="en-US" sz="1600" dirty="0" smtClean="0"/>
              <a:t>確認しながら</a:t>
            </a:r>
            <a:r>
              <a:rPr kumimoji="1" lang="ja-JP" altLang="en-US" sz="1600" dirty="0"/>
              <a:t>足を台に</a:t>
            </a:r>
            <a:r>
              <a:rPr kumimoji="1" lang="ja-JP" altLang="en-US" sz="1600" dirty="0" smtClean="0"/>
              <a:t>置く。</a:t>
            </a:r>
            <a:endParaRPr kumimoji="1" lang="en-US" altLang="ja-JP" sz="1600" dirty="0" smtClean="0"/>
          </a:p>
          <a:p>
            <a:r>
              <a:rPr kumimoji="1" lang="ja-JP" altLang="en-US" sz="1600" dirty="0"/>
              <a:t>・</a:t>
            </a:r>
            <a:r>
              <a:rPr kumimoji="1" lang="ja-JP" altLang="en-US" sz="1600" dirty="0" smtClean="0"/>
              <a:t>その</a:t>
            </a:r>
            <a:r>
              <a:rPr kumimoji="1" lang="ja-JP" altLang="en-US" sz="1600" dirty="0"/>
              <a:t>際に進行方向に体重を</a:t>
            </a:r>
            <a:r>
              <a:rPr kumimoji="1" lang="ja-JP" altLang="en-US" sz="1600" dirty="0" smtClean="0"/>
              <a:t>移動する。</a:t>
            </a:r>
            <a:endParaRPr kumimoji="1" lang="en-US" altLang="ja-JP" sz="1600" dirty="0" smtClean="0"/>
          </a:p>
          <a:p>
            <a:r>
              <a:rPr kumimoji="1" lang="ja-JP" altLang="en-US" sz="1600" dirty="0"/>
              <a:t>・</a:t>
            </a:r>
            <a:r>
              <a:rPr kumimoji="1" lang="ja-JP" altLang="en-US" sz="1600" dirty="0" smtClean="0"/>
              <a:t>これ</a:t>
            </a:r>
            <a:r>
              <a:rPr kumimoji="1" lang="ja-JP" altLang="en-US" sz="1600" dirty="0"/>
              <a:t>を左右交互にリズミカルに行い，前方，</a:t>
            </a:r>
            <a:r>
              <a:rPr kumimoji="1" lang="ja-JP" altLang="en-US" sz="1600" dirty="0" smtClean="0"/>
              <a:t>後方</a:t>
            </a:r>
            <a:r>
              <a:rPr kumimoji="1" lang="ja-JP" altLang="en-US" sz="1600" dirty="0"/>
              <a:t>に</a:t>
            </a:r>
            <a:r>
              <a:rPr kumimoji="1" lang="ja-JP" altLang="en-US" sz="1600" dirty="0" smtClean="0"/>
              <a:t>歩く。</a:t>
            </a:r>
            <a:endParaRPr kumimoji="1" lang="ja-JP" altLang="en-US" sz="1600" dirty="0"/>
          </a:p>
        </p:txBody>
      </p:sp>
      <p:sp>
        <p:nvSpPr>
          <p:cNvPr id="16" name="正方形/長方形 15"/>
          <p:cNvSpPr/>
          <p:nvPr/>
        </p:nvSpPr>
        <p:spPr>
          <a:xfrm>
            <a:off x="737663" y="6356351"/>
            <a:ext cx="74693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　　　　（参考：学校</a:t>
            </a:r>
            <a:r>
              <a:rPr lang="ja-JP" altLang="en-US" sz="1400" dirty="0"/>
              <a:t>体育実技指導資料　第10</a:t>
            </a:r>
            <a:r>
              <a:rPr lang="ja-JP" altLang="en-US" sz="1400" dirty="0" smtClean="0"/>
              <a:t>集「器械</a:t>
            </a:r>
            <a:r>
              <a:rPr lang="ja-JP" altLang="en-US" sz="1400" dirty="0"/>
              <a:t>運動　指導の</a:t>
            </a:r>
            <a:r>
              <a:rPr lang="ja-JP" altLang="en-US" sz="1400" dirty="0" smtClean="0"/>
              <a:t>手引」文部科学省）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7401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719" y="651264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56090" y="942391"/>
            <a:ext cx="852533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歩行グループ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873541" y="4081811"/>
            <a:ext cx="658617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＊前方ツーステップ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【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基本技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】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</a:t>
            </a:r>
            <a:r>
              <a:rPr kumimoji="1" lang="ja-JP" altLang="en-US" b="1" dirty="0" smtClean="0">
                <a:solidFill>
                  <a:prstClr val="black"/>
                </a:solidFill>
              </a:rPr>
              <a:t>後方</a:t>
            </a:r>
            <a:r>
              <a:rPr kumimoji="1" lang="ja-JP" altLang="en-US" b="1" dirty="0">
                <a:solidFill>
                  <a:prstClr val="black"/>
                </a:solidFill>
              </a:rPr>
              <a:t>ツーステップ</a:t>
            </a:r>
            <a:r>
              <a:rPr kumimoji="1" lang="en-US" altLang="ja-JP" b="1" dirty="0">
                <a:solidFill>
                  <a:prstClr val="black"/>
                </a:solidFill>
              </a:rPr>
              <a:t>【</a:t>
            </a:r>
            <a:r>
              <a:rPr kumimoji="1" lang="ja-JP" altLang="en-US" dirty="0">
                <a:solidFill>
                  <a:prstClr val="black"/>
                </a:solidFill>
              </a:rPr>
              <a:t>発展技</a:t>
            </a:r>
            <a:r>
              <a:rPr kumimoji="1" lang="en-US" altLang="ja-JP" b="1" dirty="0">
                <a:solidFill>
                  <a:prstClr val="black"/>
                </a:solidFill>
              </a:rPr>
              <a:t>】</a:t>
            </a:r>
          </a:p>
          <a:p>
            <a:pPr lvl="0">
              <a:defRPr/>
            </a:pPr>
            <a:r>
              <a:rPr kumimoji="1" lang="ja-JP" altLang="en-US" sz="1600" dirty="0" smtClean="0">
                <a:solidFill>
                  <a:prstClr val="black"/>
                </a:solidFill>
              </a:rPr>
              <a:t>・片足</a:t>
            </a:r>
            <a:r>
              <a:rPr kumimoji="1" lang="ja-JP" altLang="en-US" sz="1600" dirty="0">
                <a:solidFill>
                  <a:prstClr val="black"/>
                </a:solidFill>
              </a:rPr>
              <a:t>を前に出し，前足で軽く前上方に</a:t>
            </a:r>
            <a:r>
              <a:rPr kumimoji="1" lang="ja-JP" altLang="en-US" sz="1600" dirty="0" smtClean="0">
                <a:solidFill>
                  <a:prstClr val="black"/>
                </a:solidFill>
              </a:rPr>
              <a:t>踏み切った</a:t>
            </a:r>
            <a:r>
              <a:rPr kumimoji="1" lang="ja-JP" altLang="en-US" sz="1600" dirty="0">
                <a:solidFill>
                  <a:prstClr val="black"/>
                </a:solidFill>
              </a:rPr>
              <a:t>際に後ろ足も台から</a:t>
            </a:r>
            <a:r>
              <a:rPr kumimoji="1" lang="ja-JP" altLang="en-US" sz="1600" dirty="0" smtClean="0">
                <a:solidFill>
                  <a:prstClr val="black"/>
                </a:solidFill>
              </a:rPr>
              <a:t>離す。</a:t>
            </a:r>
            <a:endParaRPr kumimoji="1" lang="en-US" altLang="ja-JP" sz="1600" dirty="0" smtClean="0">
              <a:solidFill>
                <a:prstClr val="black"/>
              </a:solidFill>
            </a:endParaRPr>
          </a:p>
          <a:p>
            <a:pPr lvl="0">
              <a:defRPr/>
            </a:pPr>
            <a:r>
              <a:rPr kumimoji="1" lang="ja-JP" altLang="en-US" sz="1600" dirty="0" smtClean="0">
                <a:solidFill>
                  <a:prstClr val="black"/>
                </a:solidFill>
              </a:rPr>
              <a:t>・空中で後ろ</a:t>
            </a:r>
            <a:r>
              <a:rPr kumimoji="1" lang="ja-JP" altLang="en-US" sz="1600" dirty="0">
                <a:solidFill>
                  <a:prstClr val="black"/>
                </a:solidFill>
              </a:rPr>
              <a:t>足を前足に軽く触れ，後ろ足，前足の</a:t>
            </a:r>
            <a:r>
              <a:rPr kumimoji="1" lang="ja-JP" altLang="en-US" sz="1600" dirty="0" smtClean="0">
                <a:solidFill>
                  <a:prstClr val="black"/>
                </a:solidFill>
              </a:rPr>
              <a:t>順に</a:t>
            </a:r>
            <a:r>
              <a:rPr kumimoji="1" lang="ja-JP" altLang="en-US" sz="1600" dirty="0">
                <a:solidFill>
                  <a:prstClr val="black"/>
                </a:solidFill>
              </a:rPr>
              <a:t>リズミカルに着</a:t>
            </a:r>
            <a:r>
              <a:rPr kumimoji="1" lang="ja-JP" altLang="en-US" sz="1600" dirty="0" smtClean="0">
                <a:solidFill>
                  <a:prstClr val="black"/>
                </a:solidFill>
              </a:rPr>
              <a:t>台する。</a:t>
            </a:r>
            <a:endParaRPr kumimoji="1" lang="en-US" altLang="ja-JP" sz="1600" dirty="0" smtClean="0">
              <a:solidFill>
                <a:prstClr val="black"/>
              </a:solidFill>
            </a:endParaRPr>
          </a:p>
          <a:p>
            <a:pPr lvl="0">
              <a:defRPr/>
            </a:pPr>
            <a:r>
              <a:rPr kumimoji="1" lang="ja-JP" altLang="en-US" sz="1600" dirty="0" smtClean="0">
                <a:solidFill>
                  <a:prstClr val="black"/>
                </a:solidFill>
              </a:rPr>
              <a:t>・後ろ</a:t>
            </a:r>
            <a:r>
              <a:rPr kumimoji="1" lang="ja-JP" altLang="en-US" sz="1600" dirty="0">
                <a:solidFill>
                  <a:prstClr val="black"/>
                </a:solidFill>
              </a:rPr>
              <a:t>足を前</a:t>
            </a:r>
            <a:r>
              <a:rPr kumimoji="1" lang="ja-JP" altLang="en-US" sz="1600" dirty="0" smtClean="0">
                <a:solidFill>
                  <a:prstClr val="black"/>
                </a:solidFill>
              </a:rPr>
              <a:t>に踏み出して</a:t>
            </a:r>
            <a:r>
              <a:rPr kumimoji="1" lang="ja-JP" altLang="en-US" sz="1600" dirty="0">
                <a:solidFill>
                  <a:prstClr val="black"/>
                </a:solidFill>
              </a:rPr>
              <a:t>次の前足とし，同じ動き方でリズミカルに</a:t>
            </a:r>
            <a:r>
              <a:rPr kumimoji="1" lang="ja-JP" altLang="en-US" sz="1600" dirty="0" smtClean="0">
                <a:solidFill>
                  <a:prstClr val="black"/>
                </a:solidFill>
              </a:rPr>
              <a:t>行う（</a:t>
            </a:r>
            <a:r>
              <a:rPr kumimoji="1" lang="ja-JP" altLang="en-US" sz="1600" dirty="0">
                <a:solidFill>
                  <a:prstClr val="black"/>
                </a:solidFill>
              </a:rPr>
              <a:t>後方ツーステップはこの逆）。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5" y="1534285"/>
            <a:ext cx="1163147" cy="206062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541" y="1551905"/>
            <a:ext cx="1235969" cy="204300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930" y="1534285"/>
            <a:ext cx="1320085" cy="206062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986" y="1534285"/>
            <a:ext cx="1156302" cy="2079266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674" y="1522664"/>
            <a:ext cx="1263562" cy="2072242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5" y="3979400"/>
            <a:ext cx="1180435" cy="2112307"/>
          </a:xfrm>
          <a:prstGeom prst="rect">
            <a:avLst/>
          </a:prstGeom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3499" y="815391"/>
            <a:ext cx="6607928" cy="785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ＭＳ Ｐゴシック" charset="-128"/>
                <a:cs typeface="+mn-cs"/>
              </a:rPr>
              <a:t>　</a:t>
            </a:r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台の位置を確認しながら振り出す足の動かし方、重心を乗せバランス</a:t>
            </a:r>
            <a:endParaRPr kumimoji="1" lang="en-US" altLang="ja-JP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 よく移動する動き方で、一連の動きを滑らかに安定させて移動する。</a:t>
            </a:r>
            <a:endParaRPr kumimoji="1" lang="en-US" altLang="ja-JP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684095" y="6270835"/>
            <a:ext cx="74693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　　　　（参考：学校</a:t>
            </a:r>
            <a:r>
              <a:rPr lang="ja-JP" altLang="en-US" sz="1400" dirty="0"/>
              <a:t>体育実技指導資料　第10</a:t>
            </a:r>
            <a:r>
              <a:rPr lang="ja-JP" altLang="en-US" sz="1400" dirty="0" smtClean="0"/>
              <a:t>集「器械</a:t>
            </a:r>
            <a:r>
              <a:rPr lang="ja-JP" altLang="en-US" sz="1400" dirty="0"/>
              <a:t>運動　指導の</a:t>
            </a:r>
            <a:r>
              <a:rPr lang="ja-JP" altLang="en-US" sz="1400" dirty="0" smtClean="0"/>
              <a:t>手引」文部科学省）</a:t>
            </a:r>
            <a:endParaRPr lang="ja-JP" altLang="en-US" sz="1400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93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2314" y="866588"/>
            <a:ext cx="2349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ポーズグループ</a:t>
            </a:r>
            <a:endParaRPr kumimoji="1" lang="en-US" altLang="ja-JP" b="1" dirty="0" smtClean="0"/>
          </a:p>
          <a:p>
            <a:endParaRPr kumimoji="1" lang="en-US" altLang="ja-JP" b="1" dirty="0"/>
          </a:p>
          <a:p>
            <a:r>
              <a:rPr kumimoji="1" lang="ja-JP" altLang="en-US" dirty="0" smtClean="0"/>
              <a:t>　　</a:t>
            </a:r>
            <a:r>
              <a:rPr kumimoji="1" lang="en-US" altLang="ja-JP" dirty="0" smtClean="0"/>
              <a:t>【</a:t>
            </a:r>
            <a:r>
              <a:rPr kumimoji="1" lang="ja-JP" altLang="en-US" dirty="0"/>
              <a:t>基本技</a:t>
            </a:r>
            <a:r>
              <a:rPr kumimoji="1" lang="en-US" altLang="ja-JP" dirty="0" smtClean="0"/>
              <a:t>】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472" y="1819309"/>
            <a:ext cx="1698170" cy="341882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30" y="1819309"/>
            <a:ext cx="1854407" cy="3404787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780243" y="1440138"/>
            <a:ext cx="2326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発展技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82133" y="5533279"/>
            <a:ext cx="789093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＊片足水平バランス　  　　　　　　　　　　　　　 ＊</a:t>
            </a:r>
            <a:r>
              <a:rPr kumimoji="1" lang="en-US" altLang="ja-JP" sz="1600" dirty="0" smtClean="0"/>
              <a:t>Y</a:t>
            </a:r>
            <a:r>
              <a:rPr kumimoji="1" lang="ja-JP" altLang="en-US" sz="1600" dirty="0" smtClean="0"/>
              <a:t>字バランス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　   　　　　</a:t>
            </a:r>
            <a:r>
              <a:rPr kumimoji="1" lang="ja-JP" altLang="en-US" dirty="0" smtClean="0"/>
              <a:t>　　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2984500" y="1833346"/>
            <a:ext cx="2159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600" dirty="0" smtClean="0">
                <a:solidFill>
                  <a:prstClr val="black"/>
                </a:solidFill>
              </a:rPr>
              <a:t>・</a:t>
            </a:r>
            <a:r>
              <a:rPr kumimoji="1" lang="ja-JP" altLang="en-US" sz="1600" dirty="0">
                <a:solidFill>
                  <a:prstClr val="black"/>
                </a:solidFill>
              </a:rPr>
              <a:t>直立位から片足を後ろ</a:t>
            </a:r>
            <a:r>
              <a:rPr kumimoji="1" lang="ja-JP" altLang="en-US" sz="1600" dirty="0" smtClean="0">
                <a:solidFill>
                  <a:prstClr val="black"/>
                </a:solidFill>
              </a:rPr>
              <a:t>に</a:t>
            </a:r>
            <a:r>
              <a:rPr kumimoji="1" lang="ja-JP" altLang="en-US" sz="1600" dirty="0">
                <a:solidFill>
                  <a:prstClr val="black"/>
                </a:solidFill>
              </a:rPr>
              <a:t>挙</a:t>
            </a:r>
            <a:r>
              <a:rPr kumimoji="1" lang="ja-JP" altLang="en-US" sz="1600" dirty="0" smtClean="0">
                <a:solidFill>
                  <a:prstClr val="black"/>
                </a:solidFill>
              </a:rPr>
              <a:t>げ，</a:t>
            </a:r>
            <a:r>
              <a:rPr kumimoji="1" lang="ja-JP" altLang="en-US" sz="1600" dirty="0">
                <a:solidFill>
                  <a:prstClr val="black"/>
                </a:solidFill>
              </a:rPr>
              <a:t>上体を前に傾けて</a:t>
            </a:r>
            <a:r>
              <a:rPr kumimoji="1" lang="ja-JP" altLang="en-US" sz="1600" dirty="0" smtClean="0">
                <a:solidFill>
                  <a:prstClr val="black"/>
                </a:solidFill>
              </a:rPr>
              <a:t>い</a:t>
            </a:r>
            <a:r>
              <a:rPr kumimoji="1" lang="ja-JP" altLang="en-US" sz="1600" dirty="0">
                <a:solidFill>
                  <a:prstClr val="black"/>
                </a:solidFill>
              </a:rPr>
              <a:t>く</a:t>
            </a:r>
            <a:r>
              <a:rPr kumimoji="1" lang="ja-JP" altLang="en-US" sz="1600" dirty="0" smtClean="0">
                <a:solidFill>
                  <a:prstClr val="black"/>
                </a:solidFill>
              </a:rPr>
              <a:t>。</a:t>
            </a:r>
            <a:endParaRPr kumimoji="1" lang="ja-JP" altLang="en-US" sz="1600" dirty="0">
              <a:solidFill>
                <a:prstClr val="black"/>
              </a:solidFill>
            </a:endParaRPr>
          </a:p>
          <a:p>
            <a:r>
              <a:rPr kumimoji="1" lang="ja-JP" altLang="en-US" sz="1600" dirty="0" smtClean="0">
                <a:solidFill>
                  <a:prstClr val="black"/>
                </a:solidFill>
              </a:rPr>
              <a:t>・挙げた</a:t>
            </a:r>
            <a:r>
              <a:rPr kumimoji="1" lang="ja-JP" altLang="en-US" sz="1600" dirty="0">
                <a:solidFill>
                  <a:prstClr val="black"/>
                </a:solidFill>
              </a:rPr>
              <a:t>脚</a:t>
            </a:r>
            <a:r>
              <a:rPr kumimoji="1" lang="ja-JP" altLang="en-US" sz="1600" dirty="0" smtClean="0">
                <a:solidFill>
                  <a:prstClr val="black"/>
                </a:solidFill>
              </a:rPr>
              <a:t>と</a:t>
            </a:r>
            <a:r>
              <a:rPr kumimoji="1" lang="ja-JP" altLang="en-US" sz="1600" dirty="0">
                <a:solidFill>
                  <a:prstClr val="black"/>
                </a:solidFill>
              </a:rPr>
              <a:t>上体が水平になるようにして，バランスが崩れ</a:t>
            </a:r>
          </a:p>
          <a:p>
            <a:r>
              <a:rPr kumimoji="1" lang="ja-JP" altLang="en-US" sz="1600" dirty="0" smtClean="0">
                <a:solidFill>
                  <a:prstClr val="black"/>
                </a:solidFill>
              </a:rPr>
              <a:t>ない</a:t>
            </a:r>
            <a:r>
              <a:rPr kumimoji="1" lang="ja-JP" altLang="en-US" sz="1600" dirty="0">
                <a:solidFill>
                  <a:prstClr val="black"/>
                </a:solidFill>
              </a:rPr>
              <a:t>ように姿勢を</a:t>
            </a:r>
            <a:r>
              <a:rPr kumimoji="1" lang="ja-JP" altLang="en-US" sz="1600" dirty="0" smtClean="0">
                <a:solidFill>
                  <a:prstClr val="black"/>
                </a:solidFill>
              </a:rPr>
              <a:t>保持する。</a:t>
            </a:r>
            <a:endParaRPr kumimoji="1" lang="en-US" altLang="ja-JP" sz="1600" dirty="0" smtClean="0">
              <a:solidFill>
                <a:prstClr val="black"/>
              </a:solidFill>
            </a:endParaRPr>
          </a:p>
          <a:p>
            <a:r>
              <a:rPr kumimoji="1" lang="ja-JP" altLang="en-US" sz="1600" dirty="0">
                <a:solidFill>
                  <a:prstClr val="black"/>
                </a:solidFill>
              </a:rPr>
              <a:t>・</a:t>
            </a:r>
            <a:r>
              <a:rPr kumimoji="1" lang="ja-JP" altLang="en-US" sz="1600" dirty="0" smtClean="0">
                <a:solidFill>
                  <a:prstClr val="black"/>
                </a:solidFill>
              </a:rPr>
              <a:t>両腕</a:t>
            </a:r>
            <a:r>
              <a:rPr kumimoji="1" lang="ja-JP" altLang="en-US" sz="1600" dirty="0">
                <a:solidFill>
                  <a:prstClr val="black"/>
                </a:solidFill>
              </a:rPr>
              <a:t>は横か後ろに</a:t>
            </a:r>
            <a:r>
              <a:rPr kumimoji="1" lang="ja-JP" altLang="en-US" sz="1600" dirty="0" smtClean="0">
                <a:solidFill>
                  <a:prstClr val="black"/>
                </a:solidFill>
              </a:rPr>
              <a:t>挙げる。</a:t>
            </a:r>
            <a:endParaRPr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737663" y="6356351"/>
            <a:ext cx="74693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　　　　（参考：学校</a:t>
            </a:r>
            <a:r>
              <a:rPr lang="ja-JP" altLang="en-US" sz="1400" dirty="0"/>
              <a:t>体育実技指導資料　第10</a:t>
            </a:r>
            <a:r>
              <a:rPr lang="ja-JP" altLang="en-US" sz="1400" dirty="0" smtClean="0"/>
              <a:t>集「器械</a:t>
            </a:r>
            <a:r>
              <a:rPr lang="ja-JP" altLang="en-US" sz="1400" dirty="0"/>
              <a:t>運動　指導の</a:t>
            </a:r>
            <a:r>
              <a:rPr lang="ja-JP" altLang="en-US" sz="1400" dirty="0" smtClean="0"/>
              <a:t>手引」文部科学省）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1824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576030" y="3975174"/>
            <a:ext cx="29393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＊かか</a:t>
            </a:r>
            <a:r>
              <a:rPr kumimoji="1" lang="ja-JP" altLang="en-US" b="1" dirty="0"/>
              <a:t>え</a:t>
            </a:r>
            <a:r>
              <a:rPr kumimoji="1" lang="ja-JP" altLang="en-US" b="1" dirty="0" smtClean="0"/>
              <a:t>込み跳び</a:t>
            </a:r>
            <a:endParaRPr kumimoji="1" lang="en-US" altLang="ja-JP" b="1" dirty="0" smtClean="0"/>
          </a:p>
          <a:p>
            <a:r>
              <a:rPr kumimoji="1" lang="ja-JP" altLang="en-US" sz="1600" b="1" dirty="0" smtClean="0"/>
              <a:t>　（</a:t>
            </a:r>
            <a:r>
              <a:rPr kumimoji="1" lang="ja-JP" altLang="en-US" sz="1600" b="1" dirty="0" smtClean="0"/>
              <a:t>両足踏み切り）</a:t>
            </a:r>
            <a:endParaRPr kumimoji="1" lang="en-US" altLang="ja-JP" sz="1600" b="1" dirty="0"/>
          </a:p>
          <a:p>
            <a:endParaRPr kumimoji="1" lang="en-US" altLang="ja-JP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565789" y="1199943"/>
            <a:ext cx="323437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＊伸身跳び</a:t>
            </a:r>
            <a:endParaRPr kumimoji="1" lang="en-US" altLang="ja-JP" b="1" dirty="0" smtClean="0"/>
          </a:p>
          <a:p>
            <a:r>
              <a:rPr kumimoji="1" lang="ja-JP" altLang="en-US" sz="1600" b="1" dirty="0" smtClean="0"/>
              <a:t>　（</a:t>
            </a:r>
            <a:r>
              <a:rPr kumimoji="1" lang="ja-JP" altLang="en-US" sz="1600" b="1" dirty="0" smtClean="0"/>
              <a:t>両足踏み切り）</a:t>
            </a:r>
            <a:endParaRPr kumimoji="1" lang="en-US" altLang="ja-JP" sz="1600" b="1" dirty="0" smtClean="0"/>
          </a:p>
          <a:p>
            <a:r>
              <a:rPr kumimoji="1" lang="ja-JP" altLang="en-US" sz="1600" dirty="0" smtClean="0"/>
              <a:t>・</a:t>
            </a:r>
            <a:r>
              <a:rPr kumimoji="1" lang="ja-JP" altLang="en-US" sz="1600" dirty="0"/>
              <a:t>台上</a:t>
            </a:r>
            <a:r>
              <a:rPr kumimoji="1" lang="ja-JP" altLang="en-US" sz="1600" dirty="0" smtClean="0"/>
              <a:t>で足を前後に構えた姿勢から両腕</a:t>
            </a:r>
            <a:r>
              <a:rPr kumimoji="1" lang="ja-JP" altLang="en-US" sz="1600" dirty="0"/>
              <a:t>を</a:t>
            </a:r>
            <a:r>
              <a:rPr kumimoji="1" lang="ja-JP" altLang="en-US" sz="1600" dirty="0" smtClean="0"/>
              <a:t>振り上げながら</a:t>
            </a:r>
            <a:r>
              <a:rPr kumimoji="1" lang="ja-JP" altLang="en-US" sz="1600" dirty="0"/>
              <a:t>，上（やや前方）に両足踏み切りでジャンプして伸</a:t>
            </a:r>
            <a:r>
              <a:rPr kumimoji="1" lang="ja-JP" altLang="en-US" sz="1600" dirty="0" smtClean="0"/>
              <a:t>身姿勢</a:t>
            </a:r>
            <a:r>
              <a:rPr kumimoji="1" lang="ja-JP" altLang="en-US" sz="1600" dirty="0"/>
              <a:t>を示し，ぶれのない安定した着台を行うよう</a:t>
            </a:r>
            <a:r>
              <a:rPr kumimoji="1" lang="ja-JP" altLang="en-US" sz="1600" dirty="0" smtClean="0"/>
              <a:t>にする。</a:t>
            </a:r>
            <a:endParaRPr kumimoji="1" lang="ja-JP" altLang="en-US" sz="1600" dirty="0"/>
          </a:p>
          <a:p>
            <a:r>
              <a:rPr kumimoji="1" lang="ja-JP" altLang="en-US" sz="1600" dirty="0" smtClean="0"/>
              <a:t>・着</a:t>
            </a:r>
            <a:r>
              <a:rPr kumimoji="1" lang="ja-JP" altLang="en-US" sz="1600" dirty="0"/>
              <a:t>台の際には柔らかく膝を曲げて衝撃を吸収</a:t>
            </a:r>
            <a:r>
              <a:rPr kumimoji="1" lang="ja-JP" altLang="en-US" sz="1600" dirty="0" smtClean="0"/>
              <a:t>する</a:t>
            </a:r>
            <a:r>
              <a:rPr kumimoji="1" lang="ja-JP" altLang="en-US" sz="1600" dirty="0"/>
              <a:t>よう</a:t>
            </a:r>
            <a:r>
              <a:rPr kumimoji="1" lang="ja-JP" altLang="en-US" sz="1600" dirty="0" smtClean="0"/>
              <a:t>にする。</a:t>
            </a:r>
            <a:endParaRPr kumimoji="1" lang="en-US" altLang="ja-JP" sz="1600" dirty="0" smtClean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01" y="1217690"/>
            <a:ext cx="1535419" cy="2381867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11" y="1212857"/>
            <a:ext cx="1315152" cy="239153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046" y="1168186"/>
            <a:ext cx="1469846" cy="2431371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01" y="3806007"/>
            <a:ext cx="1535419" cy="2381868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11" y="3806007"/>
            <a:ext cx="1380241" cy="2376247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046" y="3806007"/>
            <a:ext cx="1459871" cy="2414871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171884" y="727652"/>
            <a:ext cx="3294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b="1" dirty="0"/>
              <a:t>　</a:t>
            </a:r>
            <a:r>
              <a:rPr kumimoji="1" lang="ja-JP" altLang="en-US" b="1" dirty="0" smtClean="0"/>
              <a:t>跳躍グループ</a:t>
            </a:r>
            <a:r>
              <a:rPr kumimoji="1" lang="en-US" altLang="ja-JP" b="1" dirty="0" smtClean="0"/>
              <a:t>【</a:t>
            </a:r>
            <a:r>
              <a:rPr kumimoji="1" lang="ja-JP" altLang="en-US" dirty="0" smtClean="0"/>
              <a:t>基本技</a:t>
            </a:r>
            <a:r>
              <a:rPr kumimoji="1" lang="en-US" altLang="ja-JP" b="1" dirty="0" smtClean="0"/>
              <a:t>】</a:t>
            </a:r>
            <a:endParaRPr kumimoji="1" lang="en-US" altLang="ja-JP" b="1" dirty="0"/>
          </a:p>
        </p:txBody>
      </p:sp>
      <p:sp>
        <p:nvSpPr>
          <p:cNvPr id="13" name="正方形/長方形 12"/>
          <p:cNvSpPr/>
          <p:nvPr/>
        </p:nvSpPr>
        <p:spPr>
          <a:xfrm>
            <a:off x="943318" y="6394325"/>
            <a:ext cx="74693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　　　　（参考：学校</a:t>
            </a:r>
            <a:r>
              <a:rPr lang="ja-JP" altLang="en-US" sz="1400" dirty="0"/>
              <a:t>体育実技指導資料　第10</a:t>
            </a:r>
            <a:r>
              <a:rPr lang="ja-JP" altLang="en-US" sz="1400" dirty="0" smtClean="0"/>
              <a:t>集「器械</a:t>
            </a:r>
            <a:r>
              <a:rPr lang="ja-JP" altLang="en-US" sz="1400" dirty="0"/>
              <a:t>運動　指導の</a:t>
            </a:r>
            <a:r>
              <a:rPr lang="ja-JP" altLang="en-US" sz="1400" dirty="0" smtClean="0"/>
              <a:t>手引」文部科学省）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2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2114" y="4979144"/>
            <a:ext cx="829266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＊片足１回ひねりターン</a:t>
            </a:r>
            <a:endParaRPr kumimoji="1" lang="en-US" altLang="ja-JP" b="1" dirty="0" smtClean="0"/>
          </a:p>
          <a:p>
            <a:r>
              <a:rPr kumimoji="1" lang="ja-JP" altLang="en-US" sz="1600" dirty="0"/>
              <a:t>・足を前後に構えた縦向きの直立姿勢から，前足に体重</a:t>
            </a:r>
            <a:r>
              <a:rPr kumimoji="1" lang="ja-JP" altLang="en-US" sz="1600" dirty="0" smtClean="0"/>
              <a:t>を乗せる。</a:t>
            </a:r>
            <a:endParaRPr kumimoji="1" lang="en-US" altLang="ja-JP" sz="1600" dirty="0" smtClean="0"/>
          </a:p>
          <a:p>
            <a:r>
              <a:rPr kumimoji="1" lang="ja-JP" altLang="en-US" sz="1600" dirty="0"/>
              <a:t>・</a:t>
            </a:r>
            <a:r>
              <a:rPr kumimoji="1" lang="ja-JP" altLang="en-US" sz="1600" dirty="0" smtClean="0"/>
              <a:t>前足</a:t>
            </a:r>
            <a:r>
              <a:rPr kumimoji="1" lang="ja-JP" altLang="en-US" sz="1600" dirty="0"/>
              <a:t>をつま先立ちにしてターンの軸をつくると同時に</a:t>
            </a:r>
            <a:r>
              <a:rPr kumimoji="1" lang="ja-JP" altLang="en-US" sz="1600" dirty="0" smtClean="0"/>
              <a:t>，後ろ</a:t>
            </a:r>
            <a:r>
              <a:rPr kumimoji="1" lang="ja-JP" altLang="en-US" sz="1600" dirty="0"/>
              <a:t>脚</a:t>
            </a:r>
            <a:r>
              <a:rPr kumimoji="1" lang="ja-JP" altLang="en-US" sz="1600" dirty="0" smtClean="0"/>
              <a:t>の</a:t>
            </a:r>
            <a:r>
              <a:rPr kumimoji="1" lang="ja-JP" altLang="en-US" sz="1600" dirty="0"/>
              <a:t>膝を曲げて引き上げ</a:t>
            </a:r>
            <a:r>
              <a:rPr kumimoji="1" lang="ja-JP" altLang="en-US" sz="1600" dirty="0" smtClean="0"/>
              <a:t>，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その</a:t>
            </a:r>
            <a:r>
              <a:rPr kumimoji="1" lang="ja-JP" altLang="en-US" sz="1600" dirty="0"/>
              <a:t>膝をターン方向に水平</a:t>
            </a:r>
            <a:r>
              <a:rPr kumimoji="1" lang="ja-JP" altLang="en-US" sz="1600" dirty="0" smtClean="0"/>
              <a:t>に回しながら１回ひねり</a:t>
            </a:r>
            <a:r>
              <a:rPr kumimoji="1" lang="ja-JP" altLang="en-US" sz="1600" dirty="0"/>
              <a:t>を行う</a:t>
            </a:r>
            <a:r>
              <a:rPr kumimoji="1" lang="ja-JP" altLang="en-US" sz="1600" dirty="0" smtClean="0"/>
              <a:t>。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・ひねり</a:t>
            </a:r>
            <a:r>
              <a:rPr kumimoji="1" lang="ja-JP" altLang="en-US" sz="1600" dirty="0"/>
              <a:t>が完了したら，</a:t>
            </a:r>
            <a:r>
              <a:rPr kumimoji="1" lang="ja-JP" altLang="en-US" sz="1600" dirty="0" smtClean="0"/>
              <a:t>回した足</a:t>
            </a:r>
            <a:r>
              <a:rPr kumimoji="1" lang="ja-JP" altLang="en-US" sz="1600" dirty="0"/>
              <a:t>を軸足の後ろまたは前に</a:t>
            </a:r>
            <a:r>
              <a:rPr kumimoji="1" lang="ja-JP" altLang="en-US" sz="1600" dirty="0" smtClean="0"/>
              <a:t>置く。</a:t>
            </a:r>
            <a:endParaRPr kumimoji="1" lang="en-US" altLang="ja-JP" sz="1600" dirty="0" smtClean="0"/>
          </a:p>
          <a:p>
            <a:endParaRPr kumimoji="1" lang="en-US" altLang="ja-JP" sz="1600" dirty="0" smtClean="0"/>
          </a:p>
        </p:txBody>
      </p:sp>
      <p:sp>
        <p:nvSpPr>
          <p:cNvPr id="22" name="正方形/長方形 21"/>
          <p:cNvSpPr/>
          <p:nvPr/>
        </p:nvSpPr>
        <p:spPr>
          <a:xfrm>
            <a:off x="222683" y="736311"/>
            <a:ext cx="53420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b="1" dirty="0" smtClean="0"/>
              <a:t>　ターングループ</a:t>
            </a:r>
            <a:r>
              <a:rPr kumimoji="1" lang="en-US" altLang="ja-JP" b="1" dirty="0" smtClean="0"/>
              <a:t>【</a:t>
            </a:r>
            <a:r>
              <a:rPr kumimoji="1" lang="ja-JP" altLang="en-US" dirty="0" smtClean="0"/>
              <a:t>発展技</a:t>
            </a:r>
            <a:r>
              <a:rPr kumimoji="1" lang="en-US" altLang="ja-JP" b="1" dirty="0" smtClean="0"/>
              <a:t>】</a:t>
            </a:r>
            <a:endParaRPr kumimoji="1" lang="en-US" altLang="ja-JP" b="1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4" y="1105643"/>
            <a:ext cx="1785432" cy="386427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46" y="1105643"/>
            <a:ext cx="1666358" cy="386427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904" y="1106258"/>
            <a:ext cx="1540482" cy="386366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86" y="1102728"/>
            <a:ext cx="1540482" cy="387010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868" y="1102728"/>
            <a:ext cx="1540482" cy="3876416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929482" y="6425693"/>
            <a:ext cx="74693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　　　　（参考</a:t>
            </a:r>
            <a:r>
              <a:rPr lang="ja-JP" altLang="en-US" sz="1400" dirty="0"/>
              <a:t>：学校体育実技指導資料　第10集「器械運動　指導の手引」文部科学省）</a:t>
            </a:r>
          </a:p>
        </p:txBody>
      </p:sp>
    </p:spTree>
    <p:extLst>
      <p:ext uri="{BB962C8B-B14F-4D97-AF65-F5344CB8AC3E}">
        <p14:creationId xmlns:p14="http://schemas.microsoft.com/office/powerpoint/2010/main" val="158322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215106" y="3916466"/>
            <a:ext cx="337151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＊開脚跳び下り</a:t>
            </a:r>
            <a:endParaRPr kumimoji="1" lang="en-US" altLang="ja-JP" b="1" dirty="0"/>
          </a:p>
          <a:p>
            <a:r>
              <a:rPr kumimoji="1" lang="ja-JP" altLang="en-US" sz="1600" dirty="0" smtClean="0"/>
              <a:t>・腕</a:t>
            </a:r>
            <a:r>
              <a:rPr kumimoji="1" lang="ja-JP" altLang="en-US" sz="1600" dirty="0"/>
              <a:t>を振り上げながら両足</a:t>
            </a:r>
            <a:r>
              <a:rPr kumimoji="1" lang="ja-JP" altLang="en-US" sz="1600" dirty="0" smtClean="0"/>
              <a:t>で強く踏み切る。</a:t>
            </a:r>
            <a:endParaRPr kumimoji="1" lang="en-US" altLang="ja-JP" sz="1600" dirty="0" smtClean="0"/>
          </a:p>
          <a:p>
            <a:r>
              <a:rPr kumimoji="1" lang="ja-JP" altLang="en-US" sz="1600" dirty="0"/>
              <a:t>・</a:t>
            </a:r>
            <a:r>
              <a:rPr kumimoji="1" lang="ja-JP" altLang="en-US" sz="1600" dirty="0" smtClean="0"/>
              <a:t>空中</a:t>
            </a:r>
            <a:r>
              <a:rPr kumimoji="1" lang="ja-JP" altLang="en-US" sz="1600" dirty="0"/>
              <a:t>でバランスのとれた左右開脚の</a:t>
            </a:r>
            <a:r>
              <a:rPr kumimoji="1" lang="ja-JP" altLang="en-US" sz="1600" dirty="0" smtClean="0"/>
              <a:t>ポーズを</a:t>
            </a:r>
            <a:r>
              <a:rPr kumimoji="1" lang="ja-JP" altLang="en-US" sz="1600" dirty="0"/>
              <a:t>明確に示し，体を伸ばして安定した着地を行うよう</a:t>
            </a:r>
            <a:r>
              <a:rPr kumimoji="1" lang="ja-JP" altLang="en-US" sz="1600" dirty="0" smtClean="0"/>
              <a:t>にする。</a:t>
            </a:r>
            <a:endParaRPr kumimoji="1" lang="en-US" altLang="ja-JP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15106" y="1212059"/>
            <a:ext cx="337151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＊片足踏み切り跳び上がり</a:t>
            </a:r>
            <a:endParaRPr kumimoji="1" lang="en-US" altLang="ja-JP" b="1" dirty="0" smtClean="0"/>
          </a:p>
          <a:p>
            <a:r>
              <a:rPr kumimoji="1" lang="ja-JP" altLang="en-US" sz="1600" dirty="0" smtClean="0"/>
              <a:t>・</a:t>
            </a:r>
            <a:r>
              <a:rPr kumimoji="1" lang="ja-JP" altLang="en-US" sz="1600" dirty="0"/>
              <a:t>平均台の延長線上に立ち，助走してから踏切板を片足</a:t>
            </a:r>
            <a:r>
              <a:rPr kumimoji="1" lang="ja-JP" altLang="en-US" sz="1600" dirty="0" smtClean="0"/>
              <a:t>で踏み切り</a:t>
            </a:r>
            <a:r>
              <a:rPr kumimoji="1" lang="ja-JP" altLang="en-US" sz="1600" dirty="0"/>
              <a:t>，もう片方の足を振り上げて着</a:t>
            </a:r>
            <a:r>
              <a:rPr kumimoji="1" lang="ja-JP" altLang="en-US" sz="1600" dirty="0" smtClean="0"/>
              <a:t>台する。</a:t>
            </a:r>
            <a:endParaRPr kumimoji="1" lang="en-US" altLang="ja-JP" sz="1600" dirty="0" smtClean="0"/>
          </a:p>
          <a:p>
            <a:r>
              <a:rPr kumimoji="1" lang="ja-JP" altLang="en-US" sz="1600" dirty="0"/>
              <a:t>・</a:t>
            </a:r>
            <a:r>
              <a:rPr kumimoji="1" lang="ja-JP" altLang="en-US" sz="1600" dirty="0" smtClean="0"/>
              <a:t>着</a:t>
            </a:r>
            <a:r>
              <a:rPr kumimoji="1" lang="ja-JP" altLang="en-US" sz="1600" dirty="0"/>
              <a:t>台</a:t>
            </a:r>
            <a:r>
              <a:rPr kumimoji="1" lang="ja-JP" altLang="en-US" sz="1600" dirty="0" smtClean="0"/>
              <a:t>を確認</a:t>
            </a:r>
            <a:r>
              <a:rPr kumimoji="1" lang="ja-JP" altLang="en-US" sz="1600" dirty="0"/>
              <a:t>しながらその足に体重を移動する</a:t>
            </a:r>
            <a:r>
              <a:rPr kumimoji="1" lang="ja-JP" altLang="en-US" sz="1600" dirty="0" smtClean="0"/>
              <a:t>ようする。</a:t>
            </a:r>
            <a:endParaRPr kumimoji="1" lang="en-US" altLang="ja-JP" sz="1600" dirty="0" smtClean="0"/>
          </a:p>
        </p:txBody>
      </p:sp>
      <p:sp>
        <p:nvSpPr>
          <p:cNvPr id="22" name="正方形/長方形 21"/>
          <p:cNvSpPr/>
          <p:nvPr/>
        </p:nvSpPr>
        <p:spPr>
          <a:xfrm>
            <a:off x="214353" y="797164"/>
            <a:ext cx="5159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dirty="0"/>
              <a:t>　</a:t>
            </a:r>
            <a:r>
              <a:rPr kumimoji="1" lang="ja-JP" altLang="en-US" b="1" dirty="0" smtClean="0"/>
              <a:t>跳躍グループ（上がり・下り）</a:t>
            </a:r>
            <a:endParaRPr kumimoji="1" lang="en-US" altLang="ja-JP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01" y="1179930"/>
            <a:ext cx="1401636" cy="246021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724" y="1166496"/>
            <a:ext cx="1343440" cy="246021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516" y="1166496"/>
            <a:ext cx="1406517" cy="243410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92" y="3843222"/>
            <a:ext cx="1403054" cy="231005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691" y="3873603"/>
            <a:ext cx="1316473" cy="230778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352" y="3890491"/>
            <a:ext cx="1375681" cy="2334021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737663" y="6356351"/>
            <a:ext cx="74693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　　　　（参考：学校</a:t>
            </a:r>
            <a:r>
              <a:rPr lang="ja-JP" altLang="en-US" sz="1400" dirty="0"/>
              <a:t>体育実技指導資料　第10</a:t>
            </a:r>
            <a:r>
              <a:rPr lang="ja-JP" altLang="en-US" sz="1400" dirty="0" smtClean="0"/>
              <a:t>集「器械</a:t>
            </a:r>
            <a:r>
              <a:rPr lang="ja-JP" altLang="en-US" sz="1400" dirty="0"/>
              <a:t>運動　指導の</a:t>
            </a:r>
            <a:r>
              <a:rPr lang="ja-JP" altLang="en-US" sz="1400" dirty="0" smtClean="0"/>
              <a:t>手引」文部科学省）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6564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90321" y="514919"/>
            <a:ext cx="8064282" cy="953396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◎一連の流れ（例示</a:t>
            </a:r>
            <a:r>
              <a:rPr kumimoji="1"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r>
              <a:rPr kumimoji="1" lang="en-US" altLang="ja-JP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kumimoji="1" lang="en-US" altLang="ja-JP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この例示を参考にして、「ワークシート２」をやってみよう。</a:t>
            </a:r>
            <a:endParaRPr kumimoji="1" lang="ja-JP" altLang="en-US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901521" y="1730270"/>
            <a:ext cx="7753082" cy="4626081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2000" b="1" dirty="0">
                <a:latin typeface="+mn-ea"/>
              </a:rPr>
              <a:t>＜例示１＞</a:t>
            </a:r>
            <a:endParaRPr kumimoji="1" lang="en-US" altLang="ja-JP" sz="2000" b="1" dirty="0">
              <a:latin typeface="+mn-ea"/>
            </a:endParaRPr>
          </a:p>
          <a:p>
            <a:pPr algn="l"/>
            <a:r>
              <a:rPr lang="ja-JP" altLang="en-US" sz="2000" dirty="0">
                <a:latin typeface="+mn-ea"/>
              </a:rPr>
              <a:t>支持跳び上がりしゃがみ立ち→ </a:t>
            </a:r>
            <a:r>
              <a:rPr lang="en-US" altLang="ja-JP" sz="2000" dirty="0">
                <a:latin typeface="+mn-ea"/>
              </a:rPr>
              <a:t>1/4</a:t>
            </a:r>
            <a:r>
              <a:rPr lang="ja-JP" altLang="en-US" sz="2000" dirty="0" smtClean="0">
                <a:latin typeface="+mn-ea"/>
              </a:rPr>
              <a:t>ターン </a:t>
            </a:r>
            <a:r>
              <a:rPr lang="ja-JP" altLang="en-US" sz="2000" dirty="0">
                <a:latin typeface="+mn-ea"/>
              </a:rPr>
              <a:t>→ 前方歩 →立ち</a:t>
            </a:r>
            <a:r>
              <a:rPr lang="ja-JP" altLang="en-US" sz="2000" dirty="0" smtClean="0">
                <a:latin typeface="+mn-ea"/>
              </a:rPr>
              <a:t>ポーズ</a:t>
            </a:r>
            <a:r>
              <a:rPr lang="en-US" altLang="ja-JP" sz="2000" dirty="0" smtClean="0">
                <a:latin typeface="+mn-ea"/>
              </a:rPr>
              <a:t>(</a:t>
            </a:r>
            <a:r>
              <a:rPr lang="ja-JP" altLang="en-US" sz="2000" dirty="0" smtClean="0">
                <a:latin typeface="+mn-ea"/>
              </a:rPr>
              <a:t>両足</a:t>
            </a:r>
            <a:r>
              <a:rPr lang="ja-JP" altLang="en-US" sz="2000" dirty="0">
                <a:latin typeface="+mn-ea"/>
              </a:rPr>
              <a:t>・</a:t>
            </a:r>
            <a:r>
              <a:rPr lang="ja-JP" altLang="en-US" sz="2000" dirty="0" smtClean="0">
                <a:latin typeface="+mn-ea"/>
              </a:rPr>
              <a:t>片足） → </a:t>
            </a:r>
            <a:r>
              <a:rPr lang="ja-JP" altLang="en-US" sz="2000" dirty="0">
                <a:latin typeface="+mn-ea"/>
              </a:rPr>
              <a:t>後方歩 →伸</a:t>
            </a:r>
            <a:r>
              <a:rPr lang="ja-JP" altLang="en-US" sz="2000" dirty="0" smtClean="0">
                <a:latin typeface="+mn-ea"/>
              </a:rPr>
              <a:t>身跳び →前方走 </a:t>
            </a:r>
            <a:r>
              <a:rPr lang="ja-JP" altLang="en-US" sz="2000" dirty="0">
                <a:latin typeface="+mn-ea"/>
              </a:rPr>
              <a:t>→開脚跳び下り</a:t>
            </a:r>
            <a:endParaRPr lang="en-US" altLang="ja-JP" sz="2000" dirty="0">
              <a:latin typeface="+mn-ea"/>
            </a:endParaRPr>
          </a:p>
          <a:p>
            <a:pPr algn="l"/>
            <a:r>
              <a:rPr lang="ja-JP" altLang="en-US" sz="2000" b="1" dirty="0" smtClean="0">
                <a:latin typeface="+mn-ea"/>
              </a:rPr>
              <a:t>＜</a:t>
            </a:r>
            <a:r>
              <a:rPr lang="ja-JP" altLang="en-US" sz="2000" b="1" dirty="0">
                <a:latin typeface="+mn-ea"/>
              </a:rPr>
              <a:t>例示２＞</a:t>
            </a:r>
            <a:endParaRPr lang="en-US" altLang="ja-JP" sz="2000" b="1" dirty="0">
              <a:latin typeface="+mn-ea"/>
            </a:endParaRPr>
          </a:p>
          <a:p>
            <a:pPr algn="l"/>
            <a:r>
              <a:rPr lang="ja-JP" altLang="en-US" sz="2000" dirty="0">
                <a:latin typeface="+mn-ea"/>
              </a:rPr>
              <a:t>支持跳び上がり開脚立ち</a:t>
            </a:r>
            <a:r>
              <a:rPr lang="ja-JP" altLang="en-US" sz="2000" dirty="0" smtClean="0">
                <a:latin typeface="+mn-ea"/>
              </a:rPr>
              <a:t>→</a:t>
            </a:r>
            <a:r>
              <a:rPr lang="ja-JP" altLang="en-US" sz="2000" dirty="0">
                <a:latin typeface="+mn-ea"/>
              </a:rPr>
              <a:t>座臥・支持</a:t>
            </a:r>
            <a:r>
              <a:rPr lang="ja-JP" altLang="en-US" sz="2000" dirty="0" smtClean="0">
                <a:latin typeface="+mn-ea"/>
              </a:rPr>
              <a:t>ポーズ </a:t>
            </a:r>
            <a:r>
              <a:rPr lang="ja-JP" altLang="en-US" sz="2000" dirty="0">
                <a:latin typeface="+mn-ea"/>
              </a:rPr>
              <a:t>→ 立ち上がり →</a:t>
            </a:r>
            <a:endParaRPr lang="en-US" altLang="ja-JP" sz="2000" dirty="0">
              <a:latin typeface="+mn-ea"/>
            </a:endParaRPr>
          </a:p>
          <a:p>
            <a:pPr algn="l"/>
            <a:r>
              <a:rPr lang="ja-JP" altLang="en-US" sz="2000" dirty="0">
                <a:latin typeface="+mn-ea"/>
              </a:rPr>
              <a:t>かかえ込み</a:t>
            </a:r>
            <a:r>
              <a:rPr lang="ja-JP" altLang="en-US" sz="2000" dirty="0" smtClean="0">
                <a:latin typeface="+mn-ea"/>
              </a:rPr>
              <a:t>跳び</a:t>
            </a:r>
            <a:r>
              <a:rPr lang="ja-JP" altLang="en-US" sz="2000" dirty="0">
                <a:latin typeface="+mn-ea"/>
              </a:rPr>
              <a:t> →前方</a:t>
            </a:r>
            <a:r>
              <a:rPr lang="ja-JP" altLang="en-US" sz="2000" dirty="0" smtClean="0">
                <a:latin typeface="+mn-ea"/>
              </a:rPr>
              <a:t>ツーステップ</a:t>
            </a:r>
            <a:r>
              <a:rPr lang="ja-JP" altLang="en-US" sz="2000" dirty="0">
                <a:latin typeface="+mn-ea"/>
              </a:rPr>
              <a:t> →片足</a:t>
            </a:r>
            <a:r>
              <a:rPr lang="ja-JP" altLang="en-US" sz="2000" dirty="0" smtClean="0">
                <a:latin typeface="+mn-ea"/>
              </a:rPr>
              <a:t>ターン</a:t>
            </a:r>
            <a:r>
              <a:rPr lang="en-US" altLang="ja-JP" sz="2000" dirty="0" smtClean="0">
                <a:latin typeface="+mn-ea"/>
              </a:rPr>
              <a:t>(</a:t>
            </a:r>
            <a:r>
              <a:rPr lang="ja-JP" altLang="en-US" sz="2000" dirty="0" smtClean="0">
                <a:latin typeface="+mn-ea"/>
              </a:rPr>
              <a:t>振り上げ型）</a:t>
            </a:r>
            <a:r>
              <a:rPr lang="ja-JP" altLang="en-US" sz="2000" dirty="0">
                <a:latin typeface="+mn-ea"/>
              </a:rPr>
              <a:t> →片足水平バランス →伸身跳び</a:t>
            </a:r>
            <a:r>
              <a:rPr lang="en-US" altLang="ja-JP" sz="2000" dirty="0">
                <a:latin typeface="+mn-ea"/>
              </a:rPr>
              <a:t>1/2</a:t>
            </a:r>
            <a:r>
              <a:rPr lang="ja-JP" altLang="en-US" sz="2000" dirty="0" smtClean="0">
                <a:latin typeface="+mn-ea"/>
              </a:rPr>
              <a:t>ひねり </a:t>
            </a:r>
            <a:r>
              <a:rPr lang="ja-JP" altLang="en-US" sz="2000" dirty="0">
                <a:latin typeface="+mn-ea"/>
              </a:rPr>
              <a:t>→後方ツーステップ </a:t>
            </a:r>
            <a:endParaRPr lang="en-US" altLang="ja-JP" sz="2000" dirty="0">
              <a:latin typeface="+mn-ea"/>
            </a:endParaRPr>
          </a:p>
          <a:p>
            <a:pPr algn="l"/>
            <a:r>
              <a:rPr lang="ja-JP" altLang="en-US" sz="2000" dirty="0">
                <a:latin typeface="+mn-ea"/>
              </a:rPr>
              <a:t>→</a:t>
            </a:r>
            <a:r>
              <a:rPr lang="ja-JP" altLang="en-US" sz="2000" dirty="0" smtClean="0">
                <a:latin typeface="+mn-ea"/>
              </a:rPr>
              <a:t>前方走→開脚</a:t>
            </a:r>
            <a:r>
              <a:rPr lang="ja-JP" altLang="en-US" sz="2000" dirty="0">
                <a:latin typeface="+mn-ea"/>
              </a:rPr>
              <a:t>跳び下り</a:t>
            </a:r>
            <a:endParaRPr kumimoji="1" lang="en-US" altLang="ja-JP" sz="2000" dirty="0">
              <a:latin typeface="+mn-ea"/>
            </a:endParaRPr>
          </a:p>
          <a:p>
            <a:pPr algn="l"/>
            <a:r>
              <a:rPr lang="ja-JP" altLang="en-US" sz="2000" b="1" dirty="0">
                <a:latin typeface="+mn-ea"/>
              </a:rPr>
              <a:t>＜例示３＞</a:t>
            </a:r>
            <a:endParaRPr lang="en-US" altLang="ja-JP" sz="2000" b="1" dirty="0">
              <a:latin typeface="+mn-ea"/>
            </a:endParaRPr>
          </a:p>
          <a:p>
            <a:pPr algn="l"/>
            <a:r>
              <a:rPr lang="ja-JP" altLang="en-US" sz="2000" dirty="0">
                <a:latin typeface="+mn-ea"/>
              </a:rPr>
              <a:t>片足踏み切り</a:t>
            </a:r>
            <a:r>
              <a:rPr lang="ja-JP" altLang="en-US" sz="2000" dirty="0" smtClean="0">
                <a:latin typeface="+mn-ea"/>
              </a:rPr>
              <a:t>跳び上がり</a:t>
            </a:r>
            <a:r>
              <a:rPr lang="ja-JP" altLang="en-US" sz="2000" dirty="0">
                <a:latin typeface="+mn-ea"/>
              </a:rPr>
              <a:t> →Ｙ字</a:t>
            </a:r>
            <a:r>
              <a:rPr lang="ja-JP" altLang="en-US" sz="2000" dirty="0" smtClean="0">
                <a:latin typeface="+mn-ea"/>
              </a:rPr>
              <a:t>バランス </a:t>
            </a:r>
            <a:r>
              <a:rPr lang="ja-JP" altLang="en-US" sz="2000" dirty="0">
                <a:latin typeface="+mn-ea"/>
              </a:rPr>
              <a:t>→ 前方走 →前後開脚</a:t>
            </a:r>
            <a:r>
              <a:rPr lang="ja-JP" altLang="en-US" sz="2000" dirty="0" smtClean="0">
                <a:latin typeface="+mn-ea"/>
              </a:rPr>
              <a:t>跳び→</a:t>
            </a:r>
            <a:r>
              <a:rPr lang="ja-JP" altLang="en-US" sz="2000" dirty="0">
                <a:latin typeface="+mn-ea"/>
              </a:rPr>
              <a:t>開脚</a:t>
            </a:r>
            <a:r>
              <a:rPr lang="ja-JP" altLang="en-US" sz="2000" dirty="0" smtClean="0">
                <a:latin typeface="+mn-ea"/>
              </a:rPr>
              <a:t>跳び</a:t>
            </a:r>
            <a:r>
              <a:rPr lang="ja-JP" altLang="en-US" sz="2000" dirty="0">
                <a:latin typeface="+mn-ea"/>
              </a:rPr>
              <a:t> →片足１回ひねり</a:t>
            </a:r>
            <a:r>
              <a:rPr lang="ja-JP" altLang="en-US" sz="2000" dirty="0" smtClean="0">
                <a:latin typeface="+mn-ea"/>
              </a:rPr>
              <a:t>ターン</a:t>
            </a:r>
            <a:r>
              <a:rPr lang="ja-JP" altLang="en-US" sz="2000" dirty="0">
                <a:latin typeface="+mn-ea"/>
              </a:rPr>
              <a:t> →両足ターン</a:t>
            </a:r>
            <a:r>
              <a:rPr lang="ja-JP" altLang="en-US" sz="2000" dirty="0" smtClean="0">
                <a:latin typeface="+mn-ea"/>
              </a:rPr>
              <a:t>→</a:t>
            </a:r>
            <a:r>
              <a:rPr lang="en-US" altLang="ja-JP" sz="2000" dirty="0">
                <a:latin typeface="+mn-ea"/>
              </a:rPr>
              <a:t> V</a:t>
            </a:r>
            <a:r>
              <a:rPr lang="ja-JP" altLang="en-US" sz="2000" dirty="0">
                <a:latin typeface="+mn-ea"/>
              </a:rPr>
              <a:t>字ポーズ</a:t>
            </a:r>
            <a:endParaRPr lang="en-US" altLang="ja-JP" sz="2000" dirty="0">
              <a:latin typeface="+mn-ea"/>
            </a:endParaRPr>
          </a:p>
          <a:p>
            <a:pPr algn="l"/>
            <a:r>
              <a:rPr lang="ja-JP" altLang="en-US" sz="2000" dirty="0">
                <a:latin typeface="+mn-ea"/>
              </a:rPr>
              <a:t>→前方走</a:t>
            </a:r>
            <a:r>
              <a:rPr lang="ja-JP" altLang="en-US" sz="2000" dirty="0" smtClean="0">
                <a:latin typeface="+mn-ea"/>
              </a:rPr>
              <a:t>→</a:t>
            </a:r>
            <a:r>
              <a:rPr lang="ja-JP" altLang="en-US" sz="2000" dirty="0">
                <a:latin typeface="+mn-ea"/>
              </a:rPr>
              <a:t>交差</a:t>
            </a:r>
            <a:r>
              <a:rPr lang="ja-JP" altLang="en-US" sz="2000" dirty="0" smtClean="0">
                <a:latin typeface="+mn-ea"/>
              </a:rPr>
              <a:t>跳び</a:t>
            </a:r>
            <a:r>
              <a:rPr lang="ja-JP" altLang="en-US" sz="2000" dirty="0">
                <a:latin typeface="+mn-ea"/>
              </a:rPr>
              <a:t> →片足</a:t>
            </a:r>
            <a:r>
              <a:rPr lang="ja-JP" altLang="en-US" sz="2000" dirty="0" smtClean="0">
                <a:latin typeface="+mn-ea"/>
              </a:rPr>
              <a:t>ターン</a:t>
            </a:r>
            <a:r>
              <a:rPr lang="en-US" altLang="ja-JP" sz="2000" dirty="0">
                <a:latin typeface="+mn-ea"/>
              </a:rPr>
              <a:t>(</a:t>
            </a:r>
            <a:r>
              <a:rPr lang="ja-JP" altLang="en-US" sz="2000" dirty="0" smtClean="0">
                <a:latin typeface="+mn-ea"/>
              </a:rPr>
              <a:t>回し型）→</a:t>
            </a:r>
            <a:r>
              <a:rPr lang="ja-JP" altLang="en-US" sz="2000" dirty="0">
                <a:latin typeface="+mn-ea"/>
              </a:rPr>
              <a:t>かかえ込み跳び下り</a:t>
            </a:r>
            <a:endParaRPr lang="en-US" altLang="ja-JP" sz="2000" dirty="0">
              <a:latin typeface="+mn-ea"/>
            </a:endParaRPr>
          </a:p>
          <a:p>
            <a:pPr algn="l"/>
            <a:endParaRPr lang="en-US" altLang="ja-JP" sz="2000" dirty="0">
              <a:latin typeface="+mn-ea"/>
            </a:endParaRPr>
          </a:p>
          <a:p>
            <a:pPr algn="l"/>
            <a:endParaRPr kumimoji="1" lang="ja-JP" altLang="en-US" sz="1800" dirty="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887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09006" y="774097"/>
            <a:ext cx="4723328" cy="629164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◎自宅でやってみよう！</a:t>
            </a: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209006" y="1609859"/>
            <a:ext cx="8664061" cy="4934632"/>
          </a:xfrm>
        </p:spPr>
        <p:txBody>
          <a:bodyPr>
            <a:noAutofit/>
          </a:bodyPr>
          <a:lstStyle/>
          <a:p>
            <a:pPr algn="l"/>
            <a:endParaRPr kumimoji="1" lang="en-US" altLang="ja-JP" sz="2000" dirty="0">
              <a:latin typeface="+mn-ea"/>
            </a:endParaRPr>
          </a:p>
          <a:p>
            <a:pPr algn="l"/>
            <a:r>
              <a:rPr lang="ja-JP" altLang="en-US" sz="2000" dirty="0">
                <a:latin typeface="+mn-ea"/>
              </a:rPr>
              <a:t>　</a:t>
            </a:r>
            <a:r>
              <a:rPr lang="ja-JP" altLang="en-US" sz="2000" b="1" dirty="0">
                <a:latin typeface="+mn-ea"/>
              </a:rPr>
              <a:t>準備物</a:t>
            </a:r>
            <a:r>
              <a:rPr lang="ja-JP" altLang="en-US" sz="2000" dirty="0">
                <a:latin typeface="+mn-ea"/>
              </a:rPr>
              <a:t>：ハンドタオル４枚</a:t>
            </a:r>
            <a:endParaRPr lang="en-US" altLang="ja-JP" sz="2000" dirty="0">
              <a:latin typeface="+mn-ea"/>
            </a:endParaRPr>
          </a:p>
          <a:p>
            <a:pPr algn="l"/>
            <a:r>
              <a:rPr kumimoji="1" lang="ja-JP" altLang="en-US" sz="2000" dirty="0">
                <a:latin typeface="+mn-ea"/>
              </a:rPr>
              <a:t>　・片足バラ</a:t>
            </a:r>
            <a:r>
              <a:rPr lang="ja-JP" altLang="en-US" sz="2000" dirty="0">
                <a:latin typeface="+mn-ea"/>
              </a:rPr>
              <a:t>ンス（左右）</a:t>
            </a:r>
            <a:endParaRPr lang="en-US" altLang="ja-JP" sz="2000" dirty="0">
              <a:latin typeface="+mn-ea"/>
            </a:endParaRPr>
          </a:p>
          <a:p>
            <a:pPr algn="l"/>
            <a:r>
              <a:rPr lang="ja-JP" altLang="en-US" sz="2000" dirty="0">
                <a:latin typeface="+mn-ea"/>
              </a:rPr>
              <a:t>　</a:t>
            </a:r>
            <a:r>
              <a:rPr lang="ja-JP" altLang="en-US" sz="2000" b="1" dirty="0">
                <a:latin typeface="+mn-ea"/>
              </a:rPr>
              <a:t>解説</a:t>
            </a:r>
            <a:endParaRPr lang="en-US" altLang="ja-JP" sz="2000" b="1" dirty="0">
              <a:latin typeface="+mn-ea"/>
            </a:endParaRPr>
          </a:p>
          <a:p>
            <a:pPr algn="l"/>
            <a:r>
              <a:rPr lang="ja-JP" altLang="en-US" sz="2000" dirty="0">
                <a:latin typeface="+mn-ea"/>
              </a:rPr>
              <a:t>　・三角形の</a:t>
            </a:r>
            <a:r>
              <a:rPr lang="en-US" altLang="ja-JP" sz="2000" dirty="0">
                <a:latin typeface="+mn-ea"/>
              </a:rPr>
              <a:t>A</a:t>
            </a:r>
            <a:r>
              <a:rPr lang="ja-JP" altLang="en-US" sz="2000" dirty="0">
                <a:latin typeface="+mn-ea"/>
              </a:rPr>
              <a:t>に２枚配置し、</a:t>
            </a:r>
            <a:r>
              <a:rPr lang="en-US" altLang="ja-JP" sz="2000" dirty="0">
                <a:latin typeface="+mn-ea"/>
              </a:rPr>
              <a:t>B</a:t>
            </a:r>
            <a:r>
              <a:rPr lang="ja-JP" altLang="en-US" sz="2000" dirty="0">
                <a:latin typeface="+mn-ea"/>
              </a:rPr>
              <a:t>・</a:t>
            </a:r>
            <a:r>
              <a:rPr lang="en-US" altLang="ja-JP" sz="2000" dirty="0">
                <a:latin typeface="+mn-ea"/>
              </a:rPr>
              <a:t>C</a:t>
            </a:r>
            <a:r>
              <a:rPr lang="ja-JP" altLang="en-US" sz="2000" dirty="0">
                <a:latin typeface="+mn-ea"/>
              </a:rPr>
              <a:t>に</a:t>
            </a:r>
            <a:endParaRPr lang="en-US" altLang="ja-JP" sz="2000" dirty="0">
              <a:latin typeface="+mn-ea"/>
            </a:endParaRPr>
          </a:p>
          <a:p>
            <a:pPr algn="l"/>
            <a:r>
              <a:rPr lang="ja-JP" altLang="en-US" sz="2000" dirty="0">
                <a:latin typeface="+mn-ea"/>
              </a:rPr>
              <a:t>　　１枚ずつ配置</a:t>
            </a:r>
            <a:endParaRPr lang="en-US" altLang="ja-JP" sz="2000" dirty="0">
              <a:latin typeface="+mn-ea"/>
            </a:endParaRPr>
          </a:p>
          <a:p>
            <a:pPr algn="l"/>
            <a:r>
              <a:rPr lang="ja-JP" altLang="en-US" sz="2000" b="1" dirty="0">
                <a:latin typeface="+mn-ea"/>
              </a:rPr>
              <a:t>　</a:t>
            </a:r>
            <a:r>
              <a:rPr lang="ja-JP" altLang="en-US" sz="2000" b="1" dirty="0" smtClean="0">
                <a:latin typeface="+mn-ea"/>
              </a:rPr>
              <a:t>手順</a:t>
            </a:r>
            <a:r>
              <a:rPr lang="ja-JP" altLang="en-US" sz="2000" b="1" dirty="0">
                <a:latin typeface="+mn-ea"/>
              </a:rPr>
              <a:t>、</a:t>
            </a:r>
            <a:r>
              <a:rPr lang="ja-JP" altLang="en-US" sz="2000" b="1" dirty="0" smtClean="0">
                <a:latin typeface="+mn-ea"/>
              </a:rPr>
              <a:t>ポイント</a:t>
            </a:r>
            <a:endParaRPr lang="en-US" altLang="ja-JP" sz="2000" b="1" dirty="0">
              <a:latin typeface="+mn-ea"/>
            </a:endParaRPr>
          </a:p>
          <a:p>
            <a:pPr algn="l"/>
            <a:r>
              <a:rPr lang="ja-JP" altLang="en-US" sz="2000" dirty="0">
                <a:latin typeface="+mn-ea"/>
              </a:rPr>
              <a:t>　</a:t>
            </a:r>
            <a:r>
              <a:rPr lang="ja-JP" altLang="en-US" sz="2000" dirty="0" smtClean="0">
                <a:latin typeface="+mn-ea"/>
              </a:rPr>
              <a:t>・三角形</a:t>
            </a:r>
            <a:r>
              <a:rPr lang="ja-JP" altLang="en-US" sz="2000" dirty="0">
                <a:latin typeface="+mn-ea"/>
              </a:rPr>
              <a:t>の真ん中</a:t>
            </a:r>
            <a:r>
              <a:rPr lang="ja-JP" altLang="en-US" sz="2000" dirty="0" smtClean="0">
                <a:latin typeface="+mn-ea"/>
              </a:rPr>
              <a:t>に左軸足</a:t>
            </a:r>
            <a:r>
              <a:rPr lang="ja-JP" altLang="en-US" sz="2000" dirty="0">
                <a:latin typeface="+mn-ea"/>
              </a:rPr>
              <a:t>で立ち</a:t>
            </a:r>
            <a:r>
              <a:rPr lang="ja-JP" altLang="en-US" sz="2000" dirty="0" smtClean="0">
                <a:latin typeface="+mn-ea"/>
              </a:rPr>
              <a:t>、右足で赤タオル</a:t>
            </a:r>
            <a:r>
              <a:rPr lang="ja-JP" altLang="en-US" sz="2000" dirty="0">
                <a:latin typeface="+mn-ea"/>
              </a:rPr>
              <a:t>を</a:t>
            </a:r>
            <a:r>
              <a:rPr lang="ja-JP" altLang="en-US" sz="2000" dirty="0" smtClean="0">
                <a:latin typeface="+mn-ea"/>
              </a:rPr>
              <a:t>つかむ。</a:t>
            </a:r>
            <a:endParaRPr lang="en-US" altLang="ja-JP" sz="2000" dirty="0">
              <a:latin typeface="+mn-ea"/>
            </a:endParaRPr>
          </a:p>
          <a:p>
            <a:pPr algn="l"/>
            <a:r>
              <a:rPr kumimoji="1" lang="ja-JP" altLang="en-US" sz="2000" dirty="0">
                <a:latin typeface="+mn-ea"/>
              </a:rPr>
              <a:t>　</a:t>
            </a:r>
            <a:r>
              <a:rPr kumimoji="1" lang="ja-JP" altLang="en-US" sz="2000" dirty="0" smtClean="0">
                <a:latin typeface="+mn-ea"/>
              </a:rPr>
              <a:t>・赤タオルを</a:t>
            </a:r>
            <a:r>
              <a:rPr kumimoji="1" lang="en-US" altLang="ja-JP" sz="2000" dirty="0" smtClean="0">
                <a:latin typeface="+mn-ea"/>
              </a:rPr>
              <a:t>A</a:t>
            </a:r>
            <a:r>
              <a:rPr lang="ja-JP" altLang="en-US" sz="2000" dirty="0" smtClean="0">
                <a:latin typeface="+mn-ea"/>
              </a:rPr>
              <a:t>か</a:t>
            </a:r>
            <a:r>
              <a:rPr lang="ja-JP" altLang="en-US" sz="2000" dirty="0">
                <a:latin typeface="+mn-ea"/>
              </a:rPr>
              <a:t>ら</a:t>
            </a:r>
            <a:r>
              <a:rPr kumimoji="1" lang="en-US" altLang="ja-JP" sz="2000" dirty="0" smtClean="0">
                <a:latin typeface="+mn-ea"/>
              </a:rPr>
              <a:t>B</a:t>
            </a:r>
            <a:r>
              <a:rPr kumimoji="1" lang="ja-JP" altLang="en-US" sz="2000" dirty="0">
                <a:latin typeface="+mn-ea"/>
              </a:rPr>
              <a:t>へ</a:t>
            </a:r>
            <a:r>
              <a:rPr kumimoji="1" lang="ja-JP" altLang="en-US" sz="2000" dirty="0" smtClean="0">
                <a:latin typeface="+mn-ea"/>
              </a:rPr>
              <a:t>運び、置く。青</a:t>
            </a:r>
            <a:r>
              <a:rPr kumimoji="1" lang="ja-JP" altLang="en-US" sz="2000" dirty="0" smtClean="0">
                <a:latin typeface="+mn-ea"/>
              </a:rPr>
              <a:t>タオルにつかみ変えて</a:t>
            </a:r>
            <a:r>
              <a:rPr kumimoji="1" lang="ja-JP" altLang="en-US" sz="2000" dirty="0" smtClean="0">
                <a:latin typeface="+mn-ea"/>
              </a:rPr>
              <a:t>、</a:t>
            </a:r>
            <a:endParaRPr kumimoji="1" lang="en-US" altLang="ja-JP" sz="2000" dirty="0" smtClean="0">
              <a:latin typeface="+mn-ea"/>
            </a:endParaRPr>
          </a:p>
          <a:p>
            <a:pPr algn="l"/>
            <a:r>
              <a:rPr lang="ja-JP" altLang="en-US" sz="2000" dirty="0">
                <a:latin typeface="+mn-ea"/>
              </a:rPr>
              <a:t>　</a:t>
            </a:r>
            <a:r>
              <a:rPr lang="ja-JP" altLang="en-US" sz="2000" dirty="0" smtClean="0">
                <a:latin typeface="+mn-ea"/>
              </a:rPr>
              <a:t>　</a:t>
            </a:r>
            <a:r>
              <a:rPr lang="ja-JP" altLang="en-US" sz="2000" dirty="0" smtClean="0">
                <a:latin typeface="+mn-ea"/>
              </a:rPr>
              <a:t>軸足</a:t>
            </a:r>
            <a:r>
              <a:rPr lang="ja-JP" altLang="en-US" sz="2000" dirty="0" smtClean="0">
                <a:latin typeface="+mn-ea"/>
              </a:rPr>
              <a:t>の後ろ</a:t>
            </a:r>
            <a:r>
              <a:rPr lang="ja-JP" altLang="en-US" sz="2000" dirty="0" smtClean="0">
                <a:latin typeface="+mn-ea"/>
              </a:rPr>
              <a:t>側を</a:t>
            </a:r>
            <a:r>
              <a:rPr lang="ja-JP" altLang="en-US" sz="2000" dirty="0" smtClean="0">
                <a:latin typeface="+mn-ea"/>
              </a:rPr>
              <a:t>通り</a:t>
            </a:r>
            <a:r>
              <a:rPr lang="en-US" altLang="ja-JP" sz="2000" dirty="0" smtClean="0">
                <a:latin typeface="+mn-ea"/>
              </a:rPr>
              <a:t>C</a:t>
            </a:r>
            <a:r>
              <a:rPr lang="ja-JP" altLang="en-US" sz="2000" dirty="0" smtClean="0">
                <a:latin typeface="+mn-ea"/>
              </a:rPr>
              <a:t>へ運ぶ</a:t>
            </a:r>
            <a:r>
              <a:rPr lang="ja-JP" altLang="en-US" sz="2000" dirty="0" smtClean="0">
                <a:latin typeface="+mn-ea"/>
              </a:rPr>
              <a:t>。緑</a:t>
            </a:r>
            <a:r>
              <a:rPr lang="ja-JP" altLang="en-US" sz="2000" dirty="0" smtClean="0">
                <a:latin typeface="+mn-ea"/>
              </a:rPr>
              <a:t>タオルにつかみ変えて</a:t>
            </a:r>
            <a:r>
              <a:rPr lang="en-US" altLang="ja-JP" sz="2000" dirty="0" smtClean="0">
                <a:latin typeface="+mn-ea"/>
              </a:rPr>
              <a:t>A</a:t>
            </a:r>
            <a:r>
              <a:rPr lang="ja-JP" altLang="en-US" sz="2000" dirty="0" smtClean="0">
                <a:latin typeface="+mn-ea"/>
              </a:rPr>
              <a:t>へ</a:t>
            </a:r>
            <a:r>
              <a:rPr lang="ja-JP" altLang="en-US" sz="2000" dirty="0" smtClean="0">
                <a:latin typeface="+mn-ea"/>
              </a:rPr>
              <a:t>運ぶ。</a:t>
            </a:r>
            <a:endParaRPr kumimoji="1" lang="en-US" altLang="ja-JP" sz="2000" dirty="0">
              <a:latin typeface="+mn-ea"/>
            </a:endParaRPr>
          </a:p>
          <a:p>
            <a:pPr algn="l"/>
            <a:r>
              <a:rPr lang="ja-JP" altLang="en-US" sz="2000" dirty="0">
                <a:latin typeface="+mn-ea"/>
              </a:rPr>
              <a:t>　</a:t>
            </a:r>
            <a:r>
              <a:rPr lang="ja-JP" altLang="en-US" sz="2000" dirty="0" smtClean="0">
                <a:latin typeface="+mn-ea"/>
              </a:rPr>
              <a:t>・動作中は軸足が動かないよう意識</a:t>
            </a:r>
            <a:r>
              <a:rPr lang="ja-JP" altLang="en-US" sz="2000" dirty="0">
                <a:latin typeface="+mn-ea"/>
              </a:rPr>
              <a:t>を</a:t>
            </a:r>
            <a:r>
              <a:rPr lang="ja-JP" altLang="en-US" sz="2000" dirty="0" smtClean="0">
                <a:latin typeface="+mn-ea"/>
              </a:rPr>
              <a:t>する。</a:t>
            </a:r>
            <a:endParaRPr lang="en-US" altLang="ja-JP" sz="2000" dirty="0" smtClean="0">
              <a:latin typeface="+mn-ea"/>
            </a:endParaRPr>
          </a:p>
          <a:p>
            <a:pPr algn="l"/>
            <a:r>
              <a:rPr lang="ja-JP" altLang="en-US" sz="2000" dirty="0">
                <a:latin typeface="+mn-ea"/>
              </a:rPr>
              <a:t>　</a:t>
            </a:r>
            <a:r>
              <a:rPr lang="ja-JP" altLang="en-US" sz="2000" dirty="0" smtClean="0">
                <a:latin typeface="+mn-ea"/>
              </a:rPr>
              <a:t>・右軸足で同じ動きを行う。</a:t>
            </a:r>
            <a:endParaRPr lang="en-US" altLang="ja-JP" sz="2000" dirty="0">
              <a:latin typeface="+mn-ea"/>
            </a:endParaRPr>
          </a:p>
          <a:p>
            <a:pPr algn="l"/>
            <a:endParaRPr kumimoji="1" lang="ja-JP" altLang="en-US" dirty="0">
              <a:latin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二等辺三角形 4"/>
          <p:cNvSpPr/>
          <p:nvPr/>
        </p:nvSpPr>
        <p:spPr>
          <a:xfrm>
            <a:off x="6362163" y="2447308"/>
            <a:ext cx="1378040" cy="124925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6957811" y="3061111"/>
            <a:ext cx="186744" cy="231819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911125" y="1812666"/>
            <a:ext cx="280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171407" y="3511893"/>
            <a:ext cx="27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635054" y="3511893"/>
            <a:ext cx="24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6769457" y="2208976"/>
            <a:ext cx="233430" cy="1748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7056013" y="2208976"/>
            <a:ext cx="270456" cy="1758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5952856" y="3696559"/>
            <a:ext cx="293398" cy="1846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7868992" y="3696559"/>
            <a:ext cx="280518" cy="1846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96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二等辺三角形 4"/>
          <p:cNvSpPr/>
          <p:nvPr/>
        </p:nvSpPr>
        <p:spPr>
          <a:xfrm>
            <a:off x="839125" y="2417871"/>
            <a:ext cx="1378040" cy="124925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34282" y="882927"/>
            <a:ext cx="6152883" cy="629164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手順について</a:t>
            </a: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634283" y="1609859"/>
            <a:ext cx="8238784" cy="4746492"/>
          </a:xfrm>
        </p:spPr>
        <p:txBody>
          <a:bodyPr>
            <a:noAutofit/>
          </a:bodyPr>
          <a:lstStyle/>
          <a:p>
            <a:pPr algn="l"/>
            <a:endParaRPr kumimoji="1" lang="en-US" altLang="ja-JP" dirty="0">
              <a:latin typeface="+mn-ea"/>
            </a:endParaRPr>
          </a:p>
          <a:p>
            <a:pPr algn="l"/>
            <a:r>
              <a:rPr lang="ja-JP" altLang="en-US" dirty="0">
                <a:solidFill>
                  <a:schemeClr val="bg1"/>
                </a:solidFill>
              </a:rPr>
              <a:t>左軸足</a:t>
            </a:r>
          </a:p>
          <a:p>
            <a:pPr algn="l"/>
            <a:r>
              <a:rPr lang="ja-JP" altLang="en-US" dirty="0">
                <a:solidFill>
                  <a:schemeClr val="bg1"/>
                </a:solidFill>
              </a:rPr>
              <a:t>左軸</a:t>
            </a:r>
          </a:p>
          <a:p>
            <a:pPr algn="l"/>
            <a:endParaRPr kumimoji="1" lang="ja-JP" altLang="en-US" dirty="0">
              <a:latin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6957811" y="3061111"/>
            <a:ext cx="186744" cy="231819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73209" y="1792676"/>
            <a:ext cx="280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27228" y="3404355"/>
            <a:ext cx="27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47703" y="3363090"/>
            <a:ext cx="29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1256494" y="2208976"/>
            <a:ext cx="233430" cy="1748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562770" y="2198129"/>
            <a:ext cx="270456" cy="1758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67461" y="3540730"/>
            <a:ext cx="293398" cy="1846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2279359" y="3559191"/>
            <a:ext cx="280518" cy="1846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482" y="2373958"/>
            <a:ext cx="1402202" cy="1274174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165" y="2315356"/>
            <a:ext cx="1402202" cy="1274174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4422886" y="2173703"/>
            <a:ext cx="233430" cy="1748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5337295" y="3424097"/>
            <a:ext cx="270456" cy="1758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5327233" y="3621642"/>
            <a:ext cx="280518" cy="1846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3464812" y="3621642"/>
            <a:ext cx="293398" cy="1846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7369935" y="2173592"/>
            <a:ext cx="233430" cy="1748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8244894" y="3474972"/>
            <a:ext cx="270456" cy="1758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6475037" y="3663270"/>
            <a:ext cx="289161" cy="1611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6484183" y="3447059"/>
            <a:ext cx="280518" cy="1846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759" y="4634368"/>
            <a:ext cx="1402202" cy="1274174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215" y="4634368"/>
            <a:ext cx="1402202" cy="1274174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25" y="4634368"/>
            <a:ext cx="1402202" cy="1274174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7276512" y="4410799"/>
            <a:ext cx="233430" cy="1748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8252555" y="5820627"/>
            <a:ext cx="270456" cy="1758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5430263" y="5829611"/>
            <a:ext cx="270456" cy="1758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2289421" y="5945733"/>
            <a:ext cx="270456" cy="1758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7571317" y="4410799"/>
            <a:ext cx="259038" cy="18613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6468702" y="5838256"/>
            <a:ext cx="280518" cy="1846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3577706" y="5936896"/>
            <a:ext cx="280518" cy="1846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2286114" y="5741796"/>
            <a:ext cx="280518" cy="1846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4539601" y="4370136"/>
            <a:ext cx="259038" cy="18613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3589503" y="5713311"/>
            <a:ext cx="278155" cy="191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549349" y="5811943"/>
            <a:ext cx="233430" cy="1748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1438960" y="4407016"/>
            <a:ext cx="259038" cy="18613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右矢印 42"/>
          <p:cNvSpPr/>
          <p:nvPr/>
        </p:nvSpPr>
        <p:spPr>
          <a:xfrm>
            <a:off x="2874806" y="2781837"/>
            <a:ext cx="370670" cy="27927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右矢印 43"/>
          <p:cNvSpPr/>
          <p:nvPr/>
        </p:nvSpPr>
        <p:spPr>
          <a:xfrm>
            <a:off x="5821251" y="2781837"/>
            <a:ext cx="334850" cy="27927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下矢印 44"/>
          <p:cNvSpPr/>
          <p:nvPr/>
        </p:nvSpPr>
        <p:spPr>
          <a:xfrm>
            <a:off x="7369935" y="3847728"/>
            <a:ext cx="233430" cy="33790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左矢印 45"/>
          <p:cNvSpPr/>
          <p:nvPr/>
        </p:nvSpPr>
        <p:spPr>
          <a:xfrm>
            <a:off x="5821251" y="5190186"/>
            <a:ext cx="334850" cy="231820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左矢印 46"/>
          <p:cNvSpPr/>
          <p:nvPr/>
        </p:nvSpPr>
        <p:spPr>
          <a:xfrm>
            <a:off x="2874806" y="5138670"/>
            <a:ext cx="370670" cy="218941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下矢印 47"/>
          <p:cNvSpPr/>
          <p:nvPr/>
        </p:nvSpPr>
        <p:spPr>
          <a:xfrm>
            <a:off x="1440824" y="6301811"/>
            <a:ext cx="233430" cy="33790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直線矢印コネクタ 49"/>
          <p:cNvCxnSpPr/>
          <p:nvPr/>
        </p:nvCxnSpPr>
        <p:spPr>
          <a:xfrm>
            <a:off x="1833226" y="2550017"/>
            <a:ext cx="458610" cy="874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 flipH="1">
            <a:off x="3955215" y="3806308"/>
            <a:ext cx="1144820" cy="11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V="1">
            <a:off x="6957811" y="3713975"/>
            <a:ext cx="1761186" cy="29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 flipH="1" flipV="1">
            <a:off x="7700837" y="2348429"/>
            <a:ext cx="1119594" cy="1376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 flipH="1">
            <a:off x="6717337" y="4694706"/>
            <a:ext cx="554217" cy="980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/>
          <p:nvPr/>
        </p:nvCxnSpPr>
        <p:spPr>
          <a:xfrm>
            <a:off x="4013459" y="6082165"/>
            <a:ext cx="13122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 flipH="1">
            <a:off x="290981" y="6082165"/>
            <a:ext cx="17715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/>
          <p:nvPr/>
        </p:nvCxnSpPr>
        <p:spPr>
          <a:xfrm flipV="1">
            <a:off x="290981" y="4634368"/>
            <a:ext cx="1082228" cy="1311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正方形/長方形 68"/>
          <p:cNvSpPr/>
          <p:nvPr/>
        </p:nvSpPr>
        <p:spPr>
          <a:xfrm>
            <a:off x="4147819" y="327338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左軸足</a:t>
            </a:r>
          </a:p>
        </p:txBody>
      </p:sp>
      <p:sp>
        <p:nvSpPr>
          <p:cNvPr id="70" name="正方形/長方形 69"/>
          <p:cNvSpPr/>
          <p:nvPr/>
        </p:nvSpPr>
        <p:spPr>
          <a:xfrm>
            <a:off x="7097228" y="319355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左軸足</a:t>
            </a:r>
          </a:p>
        </p:txBody>
      </p:sp>
      <p:sp>
        <p:nvSpPr>
          <p:cNvPr id="72" name="正方形/長方形 71"/>
          <p:cNvSpPr/>
          <p:nvPr/>
        </p:nvSpPr>
        <p:spPr>
          <a:xfrm>
            <a:off x="7092763" y="550614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右軸足</a:t>
            </a:r>
          </a:p>
        </p:txBody>
      </p:sp>
      <p:sp>
        <p:nvSpPr>
          <p:cNvPr id="73" name="正方形/長方形 72"/>
          <p:cNvSpPr/>
          <p:nvPr/>
        </p:nvSpPr>
        <p:spPr>
          <a:xfrm>
            <a:off x="4244295" y="550169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右軸足</a:t>
            </a:r>
          </a:p>
        </p:txBody>
      </p:sp>
      <p:sp>
        <p:nvSpPr>
          <p:cNvPr id="74" name="正方形/長方形 73"/>
          <p:cNvSpPr/>
          <p:nvPr/>
        </p:nvSpPr>
        <p:spPr>
          <a:xfrm>
            <a:off x="1133110" y="5535267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右軸足</a:t>
            </a:r>
          </a:p>
        </p:txBody>
      </p:sp>
      <p:sp>
        <p:nvSpPr>
          <p:cNvPr id="76" name="正方形/長方形 75"/>
          <p:cNvSpPr/>
          <p:nvPr/>
        </p:nvSpPr>
        <p:spPr>
          <a:xfrm>
            <a:off x="1106789" y="329393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左軸足</a:t>
            </a:r>
          </a:p>
        </p:txBody>
      </p:sp>
    </p:spTree>
    <p:extLst>
      <p:ext uri="{BB962C8B-B14F-4D97-AF65-F5344CB8AC3E}">
        <p14:creationId xmlns:p14="http://schemas.microsoft.com/office/powerpoint/2010/main" val="262688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634283" y="1609859"/>
            <a:ext cx="8238784" cy="4746492"/>
          </a:xfrm>
        </p:spPr>
        <p:txBody>
          <a:bodyPr>
            <a:noAutofit/>
          </a:bodyPr>
          <a:lstStyle/>
          <a:p>
            <a:pPr algn="l"/>
            <a:endParaRPr kumimoji="1" lang="en-US" altLang="ja-JP" dirty="0">
              <a:latin typeface="+mn-ea"/>
            </a:endParaRPr>
          </a:p>
          <a:p>
            <a:pPr algn="l"/>
            <a:endParaRPr kumimoji="1" lang="ja-JP" altLang="en-US" dirty="0">
              <a:latin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5" name="二等辺三角形 4"/>
          <p:cNvSpPr/>
          <p:nvPr/>
        </p:nvSpPr>
        <p:spPr>
          <a:xfrm>
            <a:off x="715435" y="2538484"/>
            <a:ext cx="1643755" cy="13056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右軸足</a:t>
            </a:r>
          </a:p>
        </p:txBody>
      </p:sp>
      <p:sp>
        <p:nvSpPr>
          <p:cNvPr id="8" name="円/楕円 7"/>
          <p:cNvSpPr/>
          <p:nvPr/>
        </p:nvSpPr>
        <p:spPr>
          <a:xfrm>
            <a:off x="6957811" y="3061111"/>
            <a:ext cx="186744" cy="231819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74679" y="1939829"/>
            <a:ext cx="227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31605" y="4096912"/>
            <a:ext cx="336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3209" y="4096912"/>
            <a:ext cx="293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318179" y="3844172"/>
            <a:ext cx="341135" cy="2318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234806" y="2232999"/>
            <a:ext cx="279747" cy="2205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512901" y="2235206"/>
            <a:ext cx="295037" cy="2161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2384935" y="3867195"/>
            <a:ext cx="343832" cy="2318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下矢印 47"/>
          <p:cNvSpPr/>
          <p:nvPr/>
        </p:nvSpPr>
        <p:spPr>
          <a:xfrm>
            <a:off x="1396186" y="1567313"/>
            <a:ext cx="233430" cy="33790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0328" y="1567313"/>
            <a:ext cx="5801178" cy="3933805"/>
          </a:xfrm>
          <a:prstGeom prst="rect">
            <a:avLst/>
          </a:prstGeom>
        </p:spPr>
      </p:pic>
      <p:grpSp>
        <p:nvGrpSpPr>
          <p:cNvPr id="16" name="グループ化 15"/>
          <p:cNvGrpSpPr/>
          <p:nvPr/>
        </p:nvGrpSpPr>
        <p:grpSpPr>
          <a:xfrm>
            <a:off x="6583780" y="5621135"/>
            <a:ext cx="2034440" cy="454705"/>
            <a:chOff x="5643154" y="1972129"/>
            <a:chExt cx="2859302" cy="508045"/>
          </a:xfrm>
        </p:grpSpPr>
        <p:sp>
          <p:nvSpPr>
            <p:cNvPr id="17" name="角丸四角形 16"/>
            <p:cNvSpPr/>
            <p:nvPr/>
          </p:nvSpPr>
          <p:spPr>
            <a:xfrm>
              <a:off x="5643154" y="1972129"/>
              <a:ext cx="2859302" cy="50804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200" dirty="0" smtClean="0">
                <a:solidFill>
                  <a:schemeClr val="tx1"/>
                </a:solidFill>
              </a:endParaRPr>
            </a:p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7772" y="2000629"/>
              <a:ext cx="479545" cy="47954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273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42417" y="3159908"/>
            <a:ext cx="6272933" cy="629164"/>
          </a:xfrm>
        </p:spPr>
        <p:txBody>
          <a:bodyPr>
            <a:noAutofit/>
          </a:bodyPr>
          <a:lstStyle/>
          <a:p>
            <a:pPr algn="l"/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競技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について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54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6813" y="936346"/>
            <a:ext cx="4182416" cy="629164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◎体操競技について</a:t>
            </a: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960575" y="1849582"/>
            <a:ext cx="7698466" cy="4616531"/>
          </a:xfrm>
        </p:spPr>
        <p:txBody>
          <a:bodyPr>
            <a:noAutofit/>
          </a:bodyPr>
          <a:lstStyle/>
          <a:p>
            <a:pPr algn="l"/>
            <a:r>
              <a:rPr lang="ja-JP" altLang="en-US" sz="3200" dirty="0">
                <a:latin typeface="+mn-ea"/>
              </a:rPr>
              <a:t>男子</a:t>
            </a:r>
            <a:r>
              <a:rPr lang="ja-JP" altLang="en-US" sz="3200" dirty="0" smtClean="0">
                <a:latin typeface="+mn-ea"/>
              </a:rPr>
              <a:t>：６種目</a:t>
            </a:r>
            <a:endParaRPr lang="en-US" altLang="ja-JP" sz="3200" dirty="0" smtClean="0">
              <a:latin typeface="+mn-ea"/>
            </a:endParaRPr>
          </a:p>
          <a:p>
            <a:pPr algn="l"/>
            <a:r>
              <a:rPr lang="ja-JP" altLang="en-US" sz="3200" dirty="0" smtClean="0">
                <a:latin typeface="+mn-ea"/>
              </a:rPr>
              <a:t>　　　１</a:t>
            </a:r>
            <a:r>
              <a:rPr lang="ja-JP" altLang="en-US" sz="3200" dirty="0">
                <a:latin typeface="+mn-ea"/>
              </a:rPr>
              <a:t>．ゆか　　　　　４．跳馬</a:t>
            </a:r>
            <a:endParaRPr lang="en-US" altLang="ja-JP" sz="3200" dirty="0">
              <a:latin typeface="+mn-ea"/>
            </a:endParaRPr>
          </a:p>
          <a:p>
            <a:pPr algn="l"/>
            <a:r>
              <a:rPr lang="ja-JP" altLang="en-US" sz="3200" dirty="0">
                <a:latin typeface="+mn-ea"/>
              </a:rPr>
              <a:t>　　　２．</a:t>
            </a:r>
            <a:r>
              <a:rPr lang="ja-JP" altLang="en-US" sz="3200" dirty="0" err="1">
                <a:latin typeface="+mn-ea"/>
              </a:rPr>
              <a:t>あん</a:t>
            </a:r>
            <a:r>
              <a:rPr lang="ja-JP" altLang="en-US" sz="3200" dirty="0">
                <a:latin typeface="+mn-ea"/>
              </a:rPr>
              <a:t>馬　　　　５．平行棒</a:t>
            </a:r>
            <a:endParaRPr lang="en-US" altLang="ja-JP" sz="3200" dirty="0">
              <a:latin typeface="+mn-ea"/>
            </a:endParaRPr>
          </a:p>
          <a:p>
            <a:pPr algn="l"/>
            <a:r>
              <a:rPr lang="ja-JP" altLang="en-US" sz="3200" dirty="0">
                <a:latin typeface="+mn-ea"/>
              </a:rPr>
              <a:t>　　　３．吊り輪　　　　６．</a:t>
            </a:r>
            <a:r>
              <a:rPr lang="ja-JP" altLang="en-US" sz="3200" dirty="0" smtClean="0">
                <a:latin typeface="+mn-ea"/>
              </a:rPr>
              <a:t>鉄棒</a:t>
            </a:r>
            <a:endParaRPr lang="en-US" altLang="ja-JP" sz="3200" dirty="0" smtClean="0">
              <a:latin typeface="+mn-ea"/>
            </a:endParaRPr>
          </a:p>
          <a:p>
            <a:pPr algn="l"/>
            <a:endParaRPr lang="en-US" altLang="ja-JP" sz="3200" dirty="0">
              <a:latin typeface="+mn-ea"/>
            </a:endParaRPr>
          </a:p>
          <a:p>
            <a:pPr algn="l"/>
            <a:r>
              <a:rPr kumimoji="1" lang="ja-JP" altLang="en-US" sz="3200" dirty="0" smtClean="0">
                <a:latin typeface="+mn-ea"/>
              </a:rPr>
              <a:t>女子：４種目</a:t>
            </a:r>
            <a:endParaRPr kumimoji="1" lang="en-US" altLang="ja-JP" sz="3200" dirty="0" smtClean="0">
              <a:latin typeface="+mn-ea"/>
            </a:endParaRPr>
          </a:p>
          <a:p>
            <a:pPr algn="l"/>
            <a:r>
              <a:rPr kumimoji="1" lang="ja-JP" altLang="en-US" sz="3200" dirty="0" smtClean="0">
                <a:latin typeface="+mn-ea"/>
              </a:rPr>
              <a:t>　　　１</a:t>
            </a:r>
            <a:r>
              <a:rPr kumimoji="1" lang="ja-JP" altLang="en-US" sz="3200" dirty="0">
                <a:latin typeface="+mn-ea"/>
              </a:rPr>
              <a:t>．跳馬　　　　　３．</a:t>
            </a:r>
            <a:r>
              <a:rPr kumimoji="1" lang="ja-JP" altLang="en-US" sz="3200" b="1" dirty="0">
                <a:solidFill>
                  <a:srgbClr val="FF0000"/>
                </a:solidFill>
                <a:latin typeface="+mn-ea"/>
              </a:rPr>
              <a:t>平均台</a:t>
            </a:r>
            <a:endParaRPr kumimoji="1" lang="en-US" altLang="ja-JP" sz="3200" b="1" dirty="0">
              <a:solidFill>
                <a:srgbClr val="FF0000"/>
              </a:solidFill>
              <a:latin typeface="+mn-ea"/>
            </a:endParaRPr>
          </a:p>
          <a:p>
            <a:pPr algn="l"/>
            <a:r>
              <a:rPr lang="ja-JP" altLang="en-US" sz="3200" dirty="0">
                <a:latin typeface="+mn-ea"/>
              </a:rPr>
              <a:t>　　　２．段違い平行棒　４．ゆか</a:t>
            </a:r>
            <a:endParaRPr kumimoji="1" lang="ja-JP" altLang="en-US" sz="3200" dirty="0">
              <a:latin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958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5249" y="3213578"/>
            <a:ext cx="7881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◎平均台の演技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7017" y="3946229"/>
            <a:ext cx="7476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+mn-ea"/>
              </a:rPr>
              <a:t>　</a:t>
            </a:r>
            <a:r>
              <a:rPr kumimoji="1" lang="ja-JP" altLang="en-US" sz="3200" dirty="0" smtClean="0">
                <a:latin typeface="+mn-ea"/>
              </a:rPr>
              <a:t>演技</a:t>
            </a:r>
            <a:r>
              <a:rPr kumimoji="1" lang="ja-JP" altLang="en-US" sz="3200" dirty="0">
                <a:latin typeface="+mn-ea"/>
              </a:rPr>
              <a:t>時間</a:t>
            </a:r>
            <a:r>
              <a:rPr kumimoji="1" lang="ja-JP" altLang="en-US" sz="3200" dirty="0" smtClean="0">
                <a:latin typeface="+mn-ea"/>
              </a:rPr>
              <a:t>：</a:t>
            </a:r>
            <a:r>
              <a:rPr kumimoji="1" lang="en-US" altLang="ja-JP" sz="3200" dirty="0" smtClean="0">
                <a:latin typeface="+mn-ea"/>
              </a:rPr>
              <a:t>70</a:t>
            </a:r>
            <a:r>
              <a:rPr kumimoji="1" lang="ja-JP" altLang="en-US" sz="3200" dirty="0" smtClean="0">
                <a:latin typeface="+mn-ea"/>
              </a:rPr>
              <a:t>～</a:t>
            </a:r>
            <a:r>
              <a:rPr kumimoji="1" lang="en-US" altLang="ja-JP" sz="3200" dirty="0" smtClean="0">
                <a:latin typeface="+mn-ea"/>
              </a:rPr>
              <a:t>90</a:t>
            </a:r>
            <a:r>
              <a:rPr kumimoji="1" lang="ja-JP" altLang="en-US" sz="3200" dirty="0">
                <a:latin typeface="+mn-ea"/>
              </a:rPr>
              <a:t>秒</a:t>
            </a:r>
            <a:r>
              <a:rPr kumimoji="1" lang="ja-JP" altLang="en-US" sz="3200" dirty="0" smtClean="0">
                <a:latin typeface="+mn-ea"/>
              </a:rPr>
              <a:t>まで</a:t>
            </a:r>
            <a:endParaRPr kumimoji="1" lang="en-US" altLang="ja-JP" sz="3200" dirty="0" smtClean="0">
              <a:latin typeface="+mn-ea"/>
            </a:endParaRPr>
          </a:p>
          <a:p>
            <a:r>
              <a:rPr kumimoji="1" lang="ja-JP" altLang="en-US" sz="3200" dirty="0" smtClean="0">
                <a:latin typeface="+mn-ea"/>
              </a:rPr>
              <a:t>　　　　　</a:t>
            </a:r>
            <a:r>
              <a:rPr kumimoji="1" lang="ja-JP" altLang="en-US" sz="2800" dirty="0" smtClean="0">
                <a:latin typeface="+mn-ea"/>
              </a:rPr>
              <a:t>（</a:t>
            </a:r>
            <a:r>
              <a:rPr kumimoji="1" lang="ja-JP" altLang="en-US" sz="2800" dirty="0">
                <a:latin typeface="+mn-ea"/>
              </a:rPr>
              <a:t>器具に触れてから着地まで）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415249" y="1125386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◎平均台の寸法</a:t>
            </a:r>
            <a:endParaRPr lang="ja-JP" altLang="en-US" sz="3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06603" y="1941893"/>
            <a:ext cx="7966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+mj-ea"/>
                <a:ea typeface="+mj-ea"/>
              </a:rPr>
              <a:t>幅：</a:t>
            </a:r>
            <a:r>
              <a:rPr kumimoji="1" lang="en-US" altLang="ja-JP" sz="3200" dirty="0" smtClean="0">
                <a:latin typeface="+mj-ea"/>
                <a:ea typeface="+mj-ea"/>
              </a:rPr>
              <a:t>10cm</a:t>
            </a:r>
            <a:r>
              <a:rPr kumimoji="1" lang="ja-JP" altLang="en-US" sz="3200" dirty="0" smtClean="0">
                <a:latin typeface="+mj-ea"/>
                <a:ea typeface="+mj-ea"/>
              </a:rPr>
              <a:t>　　長さ：５</a:t>
            </a:r>
            <a:r>
              <a:rPr kumimoji="1" lang="en-US" altLang="ja-JP" sz="3200" dirty="0" smtClean="0">
                <a:latin typeface="+mj-ea"/>
                <a:ea typeface="+mj-ea"/>
              </a:rPr>
              <a:t>m</a:t>
            </a:r>
            <a:r>
              <a:rPr kumimoji="1" lang="ja-JP" altLang="en-US" sz="3200" dirty="0" smtClean="0">
                <a:latin typeface="+mj-ea"/>
                <a:ea typeface="+mj-ea"/>
              </a:rPr>
              <a:t>　　高さ：</a:t>
            </a:r>
            <a:r>
              <a:rPr kumimoji="1" lang="en-US" altLang="ja-JP" sz="3200" dirty="0" smtClean="0">
                <a:latin typeface="+mj-ea"/>
                <a:ea typeface="+mj-ea"/>
              </a:rPr>
              <a:t>125cm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7207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74621" y="3917989"/>
            <a:ext cx="5689244" cy="629164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◎難度について（Ｄスコア）</a:t>
            </a: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785199" y="4744950"/>
            <a:ext cx="7852287" cy="1363850"/>
          </a:xfrm>
        </p:spPr>
        <p:txBody>
          <a:bodyPr>
            <a:noAutofit/>
          </a:bodyPr>
          <a:lstStyle/>
          <a:p>
            <a:pPr algn="l"/>
            <a:r>
              <a:rPr lang="ja-JP" altLang="en-US" dirty="0" smtClean="0">
                <a:latin typeface="+mn-ea"/>
              </a:rPr>
              <a:t>　技の１つ１つに難度点がある</a:t>
            </a:r>
            <a:endParaRPr lang="en-US" altLang="ja-JP" dirty="0" smtClean="0">
              <a:latin typeface="+mn-ea"/>
            </a:endParaRPr>
          </a:p>
          <a:p>
            <a:pPr algn="l"/>
            <a:r>
              <a:rPr lang="ja-JP" altLang="en-US" dirty="0" smtClean="0">
                <a:latin typeface="+mn-ea"/>
              </a:rPr>
              <a:t>　　難度 Ａ </a:t>
            </a:r>
            <a:r>
              <a:rPr lang="en-US" altLang="ja-JP" dirty="0" smtClean="0">
                <a:latin typeface="+mn-ea"/>
              </a:rPr>
              <a:t>0.1</a:t>
            </a:r>
            <a:r>
              <a:rPr lang="ja-JP" altLang="en-US" dirty="0">
                <a:latin typeface="+mn-ea"/>
              </a:rPr>
              <a:t>　　　</a:t>
            </a:r>
            <a:r>
              <a:rPr lang="ja-JP" altLang="en-US" dirty="0" smtClean="0">
                <a:latin typeface="+mn-ea"/>
              </a:rPr>
              <a:t>Ｂ </a:t>
            </a:r>
            <a:r>
              <a:rPr lang="en-US" altLang="ja-JP" dirty="0" smtClean="0">
                <a:latin typeface="+mn-ea"/>
              </a:rPr>
              <a:t>0.2</a:t>
            </a:r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　Ｃ </a:t>
            </a:r>
            <a:r>
              <a:rPr lang="en-US" altLang="ja-JP" dirty="0" smtClean="0">
                <a:latin typeface="+mn-ea"/>
              </a:rPr>
              <a:t>0.3</a:t>
            </a:r>
            <a:r>
              <a:rPr lang="ja-JP" altLang="en-US" dirty="0" smtClean="0">
                <a:latin typeface="+mn-ea"/>
              </a:rPr>
              <a:t>　　　Ｅ </a:t>
            </a:r>
            <a:r>
              <a:rPr lang="en-US" altLang="ja-JP" dirty="0" smtClean="0">
                <a:latin typeface="+mn-ea"/>
              </a:rPr>
              <a:t>0.5</a:t>
            </a:r>
            <a:endParaRPr lang="en-US" altLang="ja-JP" dirty="0">
              <a:latin typeface="+mn-ea"/>
            </a:endParaRPr>
          </a:p>
          <a:p>
            <a:pPr algn="l"/>
            <a:r>
              <a:rPr lang="ja-JP" altLang="en-US" dirty="0">
                <a:latin typeface="+mn-ea"/>
              </a:rPr>
              <a:t>　　</a:t>
            </a:r>
            <a:r>
              <a:rPr lang="ja-JP" altLang="en-US" dirty="0" smtClean="0">
                <a:latin typeface="+mn-ea"/>
              </a:rPr>
              <a:t>　　 Ｄ </a:t>
            </a:r>
            <a:r>
              <a:rPr lang="en-US" altLang="ja-JP" dirty="0" smtClean="0">
                <a:latin typeface="+mn-ea"/>
              </a:rPr>
              <a:t>0.4</a:t>
            </a:r>
            <a:r>
              <a:rPr lang="ja-JP" altLang="en-US" dirty="0">
                <a:latin typeface="+mn-ea"/>
              </a:rPr>
              <a:t>　　　</a:t>
            </a:r>
            <a:r>
              <a:rPr lang="ja-JP" altLang="en-US" dirty="0" smtClean="0">
                <a:latin typeface="+mn-ea"/>
              </a:rPr>
              <a:t>Ｆ </a:t>
            </a:r>
            <a:r>
              <a:rPr lang="en-US" altLang="ja-JP" dirty="0" smtClean="0">
                <a:latin typeface="+mn-ea"/>
              </a:rPr>
              <a:t>0.6</a:t>
            </a:r>
            <a:r>
              <a:rPr lang="ja-JP" altLang="en-US" dirty="0" smtClean="0">
                <a:latin typeface="+mn-ea"/>
              </a:rPr>
              <a:t>　　Ｇ </a:t>
            </a:r>
            <a:r>
              <a:rPr lang="en-US" altLang="ja-JP" dirty="0" smtClean="0">
                <a:latin typeface="+mn-ea"/>
              </a:rPr>
              <a:t>0.7</a:t>
            </a:r>
            <a:r>
              <a:rPr lang="ja-JP" altLang="en-US" dirty="0" smtClean="0">
                <a:latin typeface="+mn-ea"/>
              </a:rPr>
              <a:t>　　　Ｈ </a:t>
            </a:r>
            <a:r>
              <a:rPr lang="en-US" altLang="ja-JP" dirty="0" smtClean="0">
                <a:latin typeface="+mn-ea"/>
              </a:rPr>
              <a:t>0.8</a:t>
            </a:r>
            <a:endParaRPr lang="en-US" altLang="ja-JP" dirty="0">
              <a:latin typeface="+mn-ea"/>
            </a:endParaRPr>
          </a:p>
          <a:p>
            <a:pPr algn="l"/>
            <a:endParaRPr lang="en-US" altLang="ja-JP" dirty="0">
              <a:latin typeface="+mn-ea"/>
            </a:endParaRPr>
          </a:p>
          <a:p>
            <a:pPr algn="l"/>
            <a:endParaRPr lang="en-US" altLang="ja-JP" dirty="0">
              <a:latin typeface="+mn-ea"/>
            </a:endParaRPr>
          </a:p>
          <a:p>
            <a:pPr algn="l"/>
            <a:r>
              <a:rPr lang="ja-JP" altLang="en-US" dirty="0">
                <a:latin typeface="+mn-ea"/>
              </a:rPr>
              <a:t>　　　　　　　　　　　　　　　　　　　　　　</a:t>
            </a:r>
            <a:endParaRPr lang="en-US" altLang="ja-JP" dirty="0">
              <a:latin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4621" y="1086010"/>
            <a:ext cx="7881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◎演技の採点について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85199" y="1847917"/>
            <a:ext cx="82151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n-ea"/>
              </a:rPr>
              <a:t>Ｄスコア：難度</a:t>
            </a:r>
            <a:r>
              <a:rPr kumimoji="1" lang="ja-JP" altLang="en-US" sz="2800" dirty="0">
                <a:latin typeface="+mn-ea"/>
              </a:rPr>
              <a:t>による合計点数</a:t>
            </a:r>
            <a:endParaRPr kumimoji="1" lang="en-US" altLang="ja-JP" sz="2800" dirty="0">
              <a:latin typeface="+mn-ea"/>
            </a:endParaRPr>
          </a:p>
          <a:p>
            <a:r>
              <a:rPr kumimoji="1" lang="ja-JP" altLang="en-US" sz="2800" dirty="0" smtClean="0">
                <a:latin typeface="+mn-ea"/>
              </a:rPr>
              <a:t>Ｅスコア：演技</a:t>
            </a:r>
            <a:r>
              <a:rPr kumimoji="1" lang="ja-JP" altLang="en-US" sz="2800" dirty="0">
                <a:latin typeface="+mn-ea"/>
              </a:rPr>
              <a:t>実施からの減点</a:t>
            </a:r>
            <a:r>
              <a:rPr kumimoji="1" lang="ja-JP" altLang="en-US" sz="2400" dirty="0">
                <a:latin typeface="+mn-ea"/>
              </a:rPr>
              <a:t>（</a:t>
            </a:r>
            <a:r>
              <a:rPr kumimoji="1" lang="en-US" altLang="ja-JP" sz="2400" dirty="0">
                <a:latin typeface="+mn-ea"/>
              </a:rPr>
              <a:t>10</a:t>
            </a:r>
            <a:r>
              <a:rPr kumimoji="1" lang="ja-JP" altLang="en-US" sz="2400" dirty="0">
                <a:latin typeface="+mn-ea"/>
              </a:rPr>
              <a:t>点満点）</a:t>
            </a:r>
            <a:endParaRPr kumimoji="1" lang="en-US" altLang="ja-JP" sz="2400" dirty="0">
              <a:latin typeface="+mn-ea"/>
            </a:endParaRPr>
          </a:p>
          <a:p>
            <a:endParaRPr kumimoji="1" lang="en-US" altLang="ja-JP" sz="2400" dirty="0">
              <a:latin typeface="+mn-ea"/>
            </a:endParaRPr>
          </a:p>
          <a:p>
            <a:r>
              <a:rPr kumimoji="1" lang="ja-JP" altLang="en-US" sz="2400" dirty="0">
                <a:latin typeface="+mn-ea"/>
              </a:rPr>
              <a:t>　　　　</a:t>
            </a:r>
            <a:r>
              <a:rPr kumimoji="1" lang="ja-JP" altLang="en-US" sz="3200" b="1" dirty="0">
                <a:latin typeface="+mn-ea"/>
              </a:rPr>
              <a:t>Ｄ＋Ｅ＝演技得点となる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2030625" y="2960806"/>
            <a:ext cx="4579181" cy="7029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44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34283" y="882927"/>
            <a:ext cx="8130894" cy="629164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◎</a:t>
            </a:r>
            <a:r>
              <a:rPr kumimoji="1"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難度</a:t>
            </a:r>
            <a:r>
              <a:rPr kumimoji="1" lang="en-US" altLang="ja-JP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技</a:t>
            </a:r>
            <a:r>
              <a:rPr kumimoji="1" lang="en-US" altLang="ja-JP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構成に</a:t>
            </a:r>
            <a:r>
              <a:rPr kumimoji="1"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ついて（</a:t>
            </a:r>
            <a:r>
              <a:rPr kumimoji="1" lang="en-US" altLang="ja-JP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D</a:t>
            </a:r>
            <a:r>
              <a:rPr kumimoji="1"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スコア）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1192905" y="1672234"/>
            <a:ext cx="6606861" cy="2412982"/>
          </a:xfrm>
        </p:spPr>
        <p:txBody>
          <a:bodyPr>
            <a:noAutofit/>
          </a:bodyPr>
          <a:lstStyle/>
          <a:p>
            <a:pPr algn="l"/>
            <a:r>
              <a:rPr lang="ja-JP" altLang="en-US" dirty="0">
                <a:latin typeface="+mn-ea"/>
              </a:rPr>
              <a:t>男子は</a:t>
            </a:r>
            <a:r>
              <a:rPr lang="en-US" altLang="ja-JP" dirty="0" smtClean="0">
                <a:latin typeface="+mn-ea"/>
              </a:rPr>
              <a:t>10</a:t>
            </a:r>
            <a:r>
              <a:rPr lang="ja-JP" altLang="en-US" dirty="0" smtClean="0">
                <a:latin typeface="+mn-ea"/>
              </a:rPr>
              <a:t>この技、</a:t>
            </a:r>
            <a:r>
              <a:rPr lang="ja-JP" altLang="en-US" dirty="0">
                <a:latin typeface="+mn-ea"/>
              </a:rPr>
              <a:t>女子は</a:t>
            </a:r>
            <a:r>
              <a:rPr lang="ja-JP" altLang="en-US" dirty="0" smtClean="0">
                <a:latin typeface="+mn-ea"/>
              </a:rPr>
              <a:t>８つの技で構成する</a:t>
            </a:r>
            <a:endParaRPr lang="en-US" altLang="ja-JP" dirty="0" smtClean="0">
              <a:latin typeface="+mn-ea"/>
            </a:endParaRPr>
          </a:p>
          <a:p>
            <a:pPr algn="l"/>
            <a:r>
              <a:rPr lang="ja-JP" altLang="en-US" dirty="0" smtClean="0">
                <a:latin typeface="+mn-ea"/>
              </a:rPr>
              <a:t>＜例＞Ｂ</a:t>
            </a:r>
            <a:r>
              <a:rPr lang="en-US" altLang="ja-JP" dirty="0">
                <a:latin typeface="+mn-ea"/>
              </a:rPr>
              <a:t>(0.2)</a:t>
            </a:r>
            <a:r>
              <a:rPr lang="ja-JP" altLang="en-US" dirty="0">
                <a:latin typeface="+mn-ea"/>
              </a:rPr>
              <a:t>→Ｃ</a:t>
            </a:r>
            <a:r>
              <a:rPr lang="en-US" altLang="ja-JP" dirty="0">
                <a:latin typeface="+mn-ea"/>
              </a:rPr>
              <a:t>(0.3)</a:t>
            </a:r>
            <a:r>
              <a:rPr lang="ja-JP" altLang="en-US" dirty="0">
                <a:latin typeface="+mn-ea"/>
              </a:rPr>
              <a:t>→Ｂ</a:t>
            </a:r>
            <a:r>
              <a:rPr lang="en-US" altLang="ja-JP" dirty="0">
                <a:latin typeface="+mn-ea"/>
              </a:rPr>
              <a:t>(0.2)</a:t>
            </a:r>
            <a:r>
              <a:rPr lang="ja-JP" altLang="en-US" dirty="0">
                <a:latin typeface="+mn-ea"/>
              </a:rPr>
              <a:t>→Ｄ</a:t>
            </a:r>
            <a:r>
              <a:rPr lang="en-US" altLang="ja-JP" dirty="0">
                <a:latin typeface="+mn-ea"/>
              </a:rPr>
              <a:t>(0.4)</a:t>
            </a:r>
            <a:r>
              <a:rPr lang="ja-JP" altLang="en-US" dirty="0">
                <a:latin typeface="+mn-ea"/>
              </a:rPr>
              <a:t>→</a:t>
            </a:r>
            <a:endParaRPr lang="en-US" altLang="ja-JP" dirty="0">
              <a:latin typeface="+mn-ea"/>
            </a:endParaRPr>
          </a:p>
          <a:p>
            <a:pPr algn="l"/>
            <a:r>
              <a:rPr lang="en-US" altLang="ja-JP" dirty="0">
                <a:latin typeface="+mn-ea"/>
              </a:rPr>
              <a:t>       </a:t>
            </a:r>
            <a:r>
              <a:rPr lang="ja-JP" altLang="en-US" dirty="0" smtClean="0">
                <a:latin typeface="+mn-ea"/>
              </a:rPr>
              <a:t>　Ｃ</a:t>
            </a:r>
            <a:r>
              <a:rPr lang="en-US" altLang="ja-JP" dirty="0">
                <a:latin typeface="+mn-ea"/>
              </a:rPr>
              <a:t>(0.3)</a:t>
            </a:r>
            <a:r>
              <a:rPr lang="ja-JP" altLang="en-US" dirty="0">
                <a:latin typeface="+mn-ea"/>
              </a:rPr>
              <a:t>→Ｅ</a:t>
            </a:r>
            <a:r>
              <a:rPr lang="en-US" altLang="ja-JP" dirty="0">
                <a:latin typeface="+mn-ea"/>
              </a:rPr>
              <a:t>(0.5)</a:t>
            </a:r>
            <a:r>
              <a:rPr lang="ja-JP" altLang="en-US" dirty="0">
                <a:latin typeface="+mn-ea"/>
              </a:rPr>
              <a:t>→Ｂ</a:t>
            </a:r>
            <a:r>
              <a:rPr lang="en-US" altLang="ja-JP" dirty="0">
                <a:latin typeface="+mn-ea"/>
              </a:rPr>
              <a:t>(0.2)</a:t>
            </a:r>
            <a:r>
              <a:rPr lang="ja-JP" altLang="en-US" dirty="0">
                <a:latin typeface="+mn-ea"/>
              </a:rPr>
              <a:t>→Ｄ</a:t>
            </a:r>
            <a:r>
              <a:rPr lang="en-US" altLang="ja-JP" dirty="0">
                <a:latin typeface="+mn-ea"/>
              </a:rPr>
              <a:t>(0.4)</a:t>
            </a:r>
          </a:p>
          <a:p>
            <a:pPr algn="l"/>
            <a:endParaRPr lang="en-US" altLang="ja-JP" dirty="0">
              <a:latin typeface="+mn-ea"/>
            </a:endParaRPr>
          </a:p>
          <a:p>
            <a:pPr algn="l"/>
            <a:r>
              <a:rPr lang="ja-JP" altLang="en-US" dirty="0">
                <a:latin typeface="+mn-ea"/>
              </a:rPr>
              <a:t>この選手のＤスコアは、</a:t>
            </a:r>
            <a:r>
              <a:rPr lang="ja-JP" altLang="en-US" sz="3200" b="1" dirty="0">
                <a:latin typeface="+mn-ea"/>
              </a:rPr>
              <a:t>「</a:t>
            </a:r>
            <a:r>
              <a:rPr lang="en-US" altLang="ja-JP" sz="3200" b="1" dirty="0">
                <a:latin typeface="+mn-ea"/>
              </a:rPr>
              <a:t>2.5</a:t>
            </a:r>
            <a:r>
              <a:rPr lang="ja-JP" altLang="en-US" sz="3200" b="1" dirty="0">
                <a:latin typeface="+mn-ea"/>
              </a:rPr>
              <a:t>」</a:t>
            </a:r>
            <a:r>
              <a:rPr lang="ja-JP" altLang="en-US" dirty="0">
                <a:latin typeface="+mn-ea"/>
              </a:rPr>
              <a:t>となります</a:t>
            </a:r>
            <a:endParaRPr lang="en-US" altLang="ja-JP" dirty="0">
              <a:latin typeface="+mn-ea"/>
            </a:endParaRPr>
          </a:p>
          <a:p>
            <a:pPr algn="l"/>
            <a:r>
              <a:rPr lang="ja-JP" altLang="en-US" dirty="0">
                <a:latin typeface="+mn-ea"/>
              </a:rPr>
              <a:t>　　　　　　　　</a:t>
            </a:r>
            <a:endParaRPr lang="en-US" altLang="ja-JP" dirty="0">
              <a:latin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4284" y="4457608"/>
            <a:ext cx="7881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◎平均台演技</a:t>
            </a:r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の減点について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64471" y="5134271"/>
            <a:ext cx="7809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+mn-ea"/>
              </a:rPr>
              <a:t>演技時間</a:t>
            </a:r>
            <a:r>
              <a:rPr kumimoji="1" lang="ja-JP" altLang="en-US" sz="2400" dirty="0">
                <a:latin typeface="+mn-ea"/>
              </a:rPr>
              <a:t>　</a:t>
            </a:r>
            <a:r>
              <a:rPr kumimoji="1" lang="ja-JP" altLang="en-US" sz="2400" dirty="0" smtClean="0">
                <a:latin typeface="+mn-ea"/>
              </a:rPr>
              <a:t>：規定タイム外は－</a:t>
            </a:r>
            <a:r>
              <a:rPr kumimoji="1" lang="en-US" altLang="ja-JP" sz="2400" dirty="0" smtClean="0">
                <a:latin typeface="+mn-ea"/>
              </a:rPr>
              <a:t>0.1</a:t>
            </a:r>
            <a:endParaRPr kumimoji="1" lang="en-US" altLang="ja-JP" sz="2400" dirty="0">
              <a:latin typeface="+mn-ea"/>
            </a:endParaRPr>
          </a:p>
          <a:p>
            <a:r>
              <a:rPr kumimoji="1" lang="ja-JP" altLang="en-US" sz="2400" dirty="0">
                <a:latin typeface="+mn-ea"/>
              </a:rPr>
              <a:t>小中大減点</a:t>
            </a:r>
            <a:r>
              <a:rPr kumimoji="1" lang="ja-JP" altLang="en-US" sz="2400" dirty="0" smtClean="0">
                <a:latin typeface="+mn-ea"/>
              </a:rPr>
              <a:t>：ふらつき等の余計な動き</a:t>
            </a:r>
            <a:endParaRPr kumimoji="1" lang="en-US" altLang="ja-JP" sz="2400" dirty="0" smtClean="0">
              <a:latin typeface="+mn-ea"/>
            </a:endParaRPr>
          </a:p>
          <a:p>
            <a:r>
              <a:rPr kumimoji="1" lang="ja-JP" altLang="en-US" sz="2400" dirty="0" smtClean="0">
                <a:latin typeface="+mn-ea"/>
              </a:rPr>
              <a:t>　　　　　　（－</a:t>
            </a:r>
            <a:r>
              <a:rPr kumimoji="1" lang="en-US" altLang="ja-JP" sz="2400" dirty="0" smtClean="0">
                <a:latin typeface="+mn-ea"/>
              </a:rPr>
              <a:t>0.1</a:t>
            </a:r>
            <a:r>
              <a:rPr kumimoji="1" lang="ja-JP" altLang="en-US" sz="2400" dirty="0">
                <a:latin typeface="+mn-ea"/>
              </a:rPr>
              <a:t>・－</a:t>
            </a:r>
            <a:r>
              <a:rPr kumimoji="1" lang="en-US" altLang="ja-JP" sz="2400" dirty="0">
                <a:latin typeface="+mn-ea"/>
              </a:rPr>
              <a:t>0.3</a:t>
            </a:r>
            <a:r>
              <a:rPr kumimoji="1" lang="ja-JP" altLang="en-US" sz="2400" dirty="0">
                <a:latin typeface="+mn-ea"/>
              </a:rPr>
              <a:t>・－</a:t>
            </a:r>
            <a:r>
              <a:rPr kumimoji="1" lang="en-US" altLang="ja-JP" sz="2400" dirty="0">
                <a:latin typeface="+mn-ea"/>
              </a:rPr>
              <a:t>0.5</a:t>
            </a:r>
            <a:r>
              <a:rPr kumimoji="1" lang="ja-JP" altLang="en-US" sz="2400" dirty="0">
                <a:latin typeface="+mn-ea"/>
              </a:rPr>
              <a:t>・－</a:t>
            </a:r>
            <a:r>
              <a:rPr kumimoji="1" lang="en-US" altLang="ja-JP" sz="2400" dirty="0">
                <a:latin typeface="+mn-ea"/>
              </a:rPr>
              <a:t>0.8</a:t>
            </a:r>
            <a:r>
              <a:rPr kumimoji="1" lang="ja-JP" altLang="en-US" sz="2400" dirty="0">
                <a:latin typeface="+mn-ea"/>
              </a:rPr>
              <a:t>・－</a:t>
            </a:r>
            <a:r>
              <a:rPr kumimoji="1" lang="en-US" altLang="ja-JP" sz="2400" dirty="0" smtClean="0">
                <a:latin typeface="+mn-ea"/>
              </a:rPr>
              <a:t>1.0</a:t>
            </a:r>
            <a:r>
              <a:rPr kumimoji="1" lang="ja-JP" altLang="en-US" sz="2400" dirty="0" smtClean="0">
                <a:latin typeface="+mn-ea"/>
              </a:rPr>
              <a:t>）</a:t>
            </a:r>
            <a:endParaRPr kumimoji="1" lang="en-US" altLang="ja-JP" sz="2400" dirty="0">
              <a:latin typeface="+mn-ea"/>
            </a:endParaRPr>
          </a:p>
          <a:p>
            <a:r>
              <a:rPr kumimoji="1" lang="ja-JP" altLang="en-US" sz="2400" dirty="0">
                <a:latin typeface="+mn-ea"/>
              </a:rPr>
              <a:t>落下、転倒：－</a:t>
            </a:r>
            <a:r>
              <a:rPr kumimoji="1" lang="en-US" altLang="ja-JP" sz="2400" dirty="0">
                <a:latin typeface="+mn-ea"/>
              </a:rPr>
              <a:t>1.0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071154" y="3357154"/>
            <a:ext cx="6728612" cy="6251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414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72937" y="3159908"/>
            <a:ext cx="6242413" cy="629164"/>
          </a:xfrm>
        </p:spPr>
        <p:txBody>
          <a:bodyPr>
            <a:noAutofit/>
          </a:bodyPr>
          <a:lstStyle/>
          <a:p>
            <a:pPr algn="l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授業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について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793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9256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84938" y="6187074"/>
            <a:ext cx="6559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　（高等学校学習指導要領（平成</a:t>
            </a:r>
            <a:r>
              <a:rPr kumimoji="1" lang="en-US" altLang="ja-JP" sz="1400" dirty="0" smtClean="0"/>
              <a:t>30</a:t>
            </a:r>
            <a:r>
              <a:rPr kumimoji="1" lang="ja-JP" altLang="en-US" sz="1400" dirty="0" smtClean="0"/>
              <a:t>年告示）解説保健体育編</a:t>
            </a:r>
            <a:r>
              <a:rPr kumimoji="1" lang="en-US" altLang="ja-JP" sz="1400" dirty="0" smtClean="0"/>
              <a:t>P63</a:t>
            </a:r>
            <a:r>
              <a:rPr kumimoji="1" lang="ja-JP" altLang="en-US" sz="1400" dirty="0" smtClean="0"/>
              <a:t>）</a:t>
            </a:r>
            <a:endParaRPr kumimoji="1" lang="ja-JP" altLang="en-US" sz="1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23" y="973599"/>
            <a:ext cx="8765279" cy="45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0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-39146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457950" y="6309359"/>
            <a:ext cx="2057400" cy="548641"/>
          </a:xfrm>
        </p:spPr>
        <p:txBody>
          <a:bodyPr/>
          <a:lstStyle/>
          <a:p>
            <a:fld id="{13555A0A-D93E-4972-9BDE-BD19E4BDC622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1468316" y="6076196"/>
            <a:ext cx="7257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dirty="0" smtClean="0"/>
              <a:t>　　　　　　</a:t>
            </a:r>
            <a:r>
              <a:rPr kumimoji="1" lang="ja-JP" altLang="en-US" sz="1400" dirty="0" smtClean="0"/>
              <a:t>（</a:t>
            </a:r>
            <a:r>
              <a:rPr kumimoji="1" lang="ja-JP" altLang="en-US" sz="1400" dirty="0"/>
              <a:t>高等学校学習指導</a:t>
            </a:r>
            <a:r>
              <a:rPr kumimoji="1" lang="ja-JP" altLang="en-US" sz="1400" dirty="0" smtClean="0"/>
              <a:t>要領</a:t>
            </a:r>
            <a:r>
              <a:rPr kumimoji="1" lang="ja-JP" altLang="en-US" sz="1400" dirty="0"/>
              <a:t>（平成</a:t>
            </a:r>
            <a:r>
              <a:rPr kumimoji="1" lang="en-US" altLang="ja-JP" sz="1400" dirty="0"/>
              <a:t>30</a:t>
            </a:r>
            <a:r>
              <a:rPr kumimoji="1" lang="ja-JP" altLang="en-US" sz="1400" dirty="0"/>
              <a:t>年告示）</a:t>
            </a:r>
            <a:r>
              <a:rPr kumimoji="1" lang="ja-JP" altLang="en-US" sz="1400" dirty="0" smtClean="0"/>
              <a:t>解説保健体育編</a:t>
            </a:r>
            <a:r>
              <a:rPr kumimoji="1" lang="en-US" altLang="ja-JP" sz="1400" dirty="0" smtClean="0"/>
              <a:t>.P72</a:t>
            </a:r>
            <a:r>
              <a:rPr kumimoji="1" lang="ja-JP" altLang="en-US" sz="1400" dirty="0" smtClean="0"/>
              <a:t>）</a:t>
            </a:r>
            <a:endParaRPr kumimoji="1" lang="ja-JP" altLang="en-US" sz="1400" dirty="0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664" y="685564"/>
            <a:ext cx="7908470" cy="43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この表を参考にして、「学習カード１」をやってみよう。</a:t>
            </a: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35" y="1477125"/>
            <a:ext cx="8905198" cy="424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4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2697</TotalTime>
  <Words>1584</Words>
  <Application>Microsoft Office PowerPoint</Application>
  <PresentationFormat>画面に合わせる (4:3)</PresentationFormat>
  <Paragraphs>214</Paragraphs>
  <Slides>19</Slides>
  <Notes>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9" baseType="lpstr">
      <vt:lpstr>AR丸ゴシック体M</vt:lpstr>
      <vt:lpstr>HG丸ｺﾞｼｯｸM-PRO</vt:lpstr>
      <vt:lpstr>HG創英角ｺﾞｼｯｸUB</vt:lpstr>
      <vt:lpstr>ＭＳ Ｐゴシック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競技について</vt:lpstr>
      <vt:lpstr>◎体操競技について</vt:lpstr>
      <vt:lpstr>PowerPoint プレゼンテーション</vt:lpstr>
      <vt:lpstr>◎難度について（Ｄスコア）</vt:lpstr>
      <vt:lpstr>◎難度(技)の構成について（Dスコア）</vt:lpstr>
      <vt:lpstr>授業について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◎一連の流れ（例示） 　この例示を参考にして、「ワークシート２」をやってみよう。</vt:lpstr>
      <vt:lpstr>◎自宅でやってみよう！</vt:lpstr>
      <vt:lpstr>手順について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</dc:creator>
  <cp:lastModifiedBy>m</cp:lastModifiedBy>
  <cp:revision>206</cp:revision>
  <cp:lastPrinted>2020-11-09T09:49:49Z</cp:lastPrinted>
  <dcterms:created xsi:type="dcterms:W3CDTF">2019-05-07T09:33:23Z</dcterms:created>
  <dcterms:modified xsi:type="dcterms:W3CDTF">2020-12-03T09:10:34Z</dcterms:modified>
</cp:coreProperties>
</file>