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7" r:id="rId4"/>
    <p:sldId id="282" r:id="rId5"/>
    <p:sldId id="280" r:id="rId6"/>
    <p:sldId id="260" r:id="rId7"/>
    <p:sldId id="284" r:id="rId8"/>
    <p:sldId id="261" r:id="rId9"/>
    <p:sldId id="286" r:id="rId10"/>
    <p:sldId id="287" r:id="rId11"/>
    <p:sldId id="288" r:id="rId12"/>
    <p:sldId id="289" r:id="rId13"/>
    <p:sldId id="290" r:id="rId14"/>
    <p:sldId id="292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3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3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484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411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111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74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055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427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683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945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0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934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695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770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5651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749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508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980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328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4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04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89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52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76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70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2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2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4034-1249-44D8-A4A6-07D0950A445B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8D0DB-E57A-4371-B606-CB1F9D903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2E84A-8A29-49A7-A1FC-28EBBF72E3BC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C1EC37-2925-4501-8EBD-912A580AB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31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9099" y="2730287"/>
            <a:ext cx="9144000" cy="1094971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72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器械</a:t>
            </a:r>
            <a:r>
              <a:rPr kumimoji="1" lang="ja-JP" altLang="en-US" sz="7200" b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運動</a:t>
            </a:r>
            <a:endParaRPr kumimoji="1" lang="ja-JP" altLang="en-US" sz="7200" b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09855" y="3825258"/>
            <a:ext cx="7372288" cy="1094971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「跳び箱運動」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486486" y="684554"/>
            <a:ext cx="9144000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4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高等学校　保健体育（体育分野）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119543" y="1520419"/>
            <a:ext cx="5501543" cy="8628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40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〔</a:t>
            </a:r>
            <a:r>
              <a:rPr lang="ja-JP" altLang="en-US" sz="40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入学年次</a:t>
            </a:r>
            <a:r>
              <a:rPr lang="en-US" altLang="ja-JP" sz="4000" b="1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〕</a:t>
            </a:r>
            <a:endParaRPr lang="ja-JP" altLang="en-US" sz="4000" b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20B3FEB-7BD8-417A-938D-5D154CDA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"/>
            <a:ext cx="12191999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5DF17BA8-E82A-4521-BCCC-77C7AF4480CE}"/>
              </a:ext>
            </a:extLst>
          </p:cNvPr>
          <p:cNvSpPr txBox="1">
            <a:spLocks/>
          </p:cNvSpPr>
          <p:nvPr/>
        </p:nvSpPr>
        <p:spPr>
          <a:xfrm>
            <a:off x="2184171" y="5219228"/>
            <a:ext cx="7372288" cy="10949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4800" dirty="0">
                <a:latin typeface="+mj-ea"/>
                <a:ea typeface="+mj-ea"/>
              </a:rPr>
              <a:t>【</a:t>
            </a:r>
            <a:r>
              <a:rPr lang="ja-JP" altLang="en-US" sz="4800" dirty="0">
                <a:latin typeface="+mj-ea"/>
                <a:ea typeface="+mj-ea"/>
              </a:rPr>
              <a:t>体力編</a:t>
            </a:r>
            <a:r>
              <a:rPr lang="en-US" altLang="ja-JP" sz="4800" dirty="0">
                <a:latin typeface="+mj-ea"/>
                <a:ea typeface="+mj-ea"/>
              </a:rPr>
              <a:t>】</a:t>
            </a:r>
            <a:endParaRPr lang="ja-JP" altLang="en-US" sz="4800" dirty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422106" y="5766713"/>
            <a:ext cx="3043989" cy="7339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77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48399" y="3597459"/>
            <a:ext cx="3951028" cy="296327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594360" y="777519"/>
            <a:ext cx="10907488" cy="1574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06185" y="988985"/>
            <a:ext cx="110838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「なめらかな動き」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柔軟性を身につけよう！（基本動作練習</a:t>
            </a:r>
            <a:r>
              <a:rPr lang="en-US" altLang="ja-JP" sz="2800" b="1" dirty="0"/>
              <a:t>Ⅱ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●</a:t>
            </a:r>
            <a:r>
              <a:rPr lang="ja-JP" altLang="en-US" sz="2400" b="1" dirty="0"/>
              <a:t>背筋伸ばし（２０秒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３セット</a:t>
            </a:r>
            <a:r>
              <a:rPr lang="ja-JP" altLang="en-US" sz="2400" b="1" dirty="0" smtClean="0"/>
              <a:t>）</a:t>
            </a:r>
            <a:endParaRPr lang="en-US" altLang="ja-JP" sz="2400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 smtClean="0"/>
              <a:t>（</a:t>
            </a:r>
            <a:r>
              <a:rPr lang="ja-JP" altLang="en-US" sz="2400" b="1" dirty="0"/>
              <a:t>仰向け状態から足を上げ，頭の後ろへつま先を持ってく）</a:t>
            </a:r>
            <a:endParaRPr lang="en-US" altLang="ja-JP" sz="2400" b="1" dirty="0"/>
          </a:p>
          <a:p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907869" y="3011546"/>
            <a:ext cx="9196254" cy="8360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①腰を床から高く上げてからつま先を頭の後ろへ！</a:t>
            </a: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en-US" sz="2400" b="1" dirty="0" smtClean="0"/>
              <a:t>②膝</a:t>
            </a:r>
            <a:r>
              <a:rPr lang="ja-JP" altLang="en-US" sz="2400" b="1" dirty="0"/>
              <a:t>はまっすぐ伸ばす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2484140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★背筋伸ばしのポイント</a:t>
            </a:r>
          </a:p>
        </p:txBody>
      </p:sp>
    </p:spTree>
    <p:extLst>
      <p:ext uri="{BB962C8B-B14F-4D97-AF65-F5344CB8AC3E}">
        <p14:creationId xmlns:p14="http://schemas.microsoft.com/office/powerpoint/2010/main" val="166576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4360" y="777519"/>
            <a:ext cx="10907488" cy="13536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94360" y="869238"/>
            <a:ext cx="1108383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「なめらかな動き」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柔軟性を身</a:t>
            </a:r>
            <a:r>
              <a:rPr lang="ja-JP" altLang="en-US" sz="2800" b="1" dirty="0" smtClean="0"/>
              <a:t>に付けよう！</a:t>
            </a:r>
            <a:r>
              <a:rPr lang="ja-JP" altLang="en-US" sz="2800" b="1" dirty="0"/>
              <a:t>（基本動作練習</a:t>
            </a:r>
            <a:r>
              <a:rPr lang="en-US" altLang="ja-JP" sz="2800" b="1" dirty="0"/>
              <a:t>Ⅰ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●</a:t>
            </a:r>
            <a:r>
              <a:rPr lang="ja-JP" altLang="en-US" sz="2400" b="1" dirty="0"/>
              <a:t>ブリッジ（２０秒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３セット</a:t>
            </a:r>
            <a:r>
              <a:rPr lang="ja-JP" altLang="en-US" sz="2400" b="1" dirty="0" smtClean="0"/>
              <a:t>）</a:t>
            </a:r>
            <a:endParaRPr lang="en-US" altLang="ja-JP" sz="2400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 smtClean="0"/>
              <a:t>（</a:t>
            </a:r>
            <a:r>
              <a:rPr lang="ja-JP" altLang="en-US" sz="2400" b="1" dirty="0"/>
              <a:t>仰向け状態から足を床につけ，腰を上げる</a:t>
            </a:r>
            <a:r>
              <a:rPr lang="ja-JP" altLang="en-US" sz="2400" dirty="0"/>
              <a:t>）</a:t>
            </a:r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94360" y="2591120"/>
            <a:ext cx="9196254" cy="5878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①手と足の間隔を狭くする。</a:t>
            </a:r>
            <a:endParaRPr lang="en-US" altLang="ja-JP" sz="2400" b="1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2222841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★ブリッジのポイント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594360" y="3001734"/>
            <a:ext cx="9196254" cy="5878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②あごを上げる。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594360" y="3416441"/>
            <a:ext cx="9196254" cy="5878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③へそが一番高い位置</a:t>
            </a:r>
            <a:r>
              <a:rPr lang="ja-JP" altLang="en-US" sz="2400" b="1" dirty="0" smtClean="0"/>
              <a:t>に来るように体</a:t>
            </a:r>
            <a:r>
              <a:rPr lang="ja-JP" altLang="en-US" sz="2400" b="1" dirty="0"/>
              <a:t>を反らせる。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173394" y="4136968"/>
            <a:ext cx="3396277" cy="254720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545053" y="4136967"/>
            <a:ext cx="3396279" cy="254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8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4359" y="832890"/>
            <a:ext cx="10907488" cy="10481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06185" y="988985"/>
            <a:ext cx="1108383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「回転の動き」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体を回転させよう！（基本動作練習</a:t>
            </a:r>
            <a:r>
              <a:rPr lang="en-US" altLang="ja-JP" sz="2800" b="1" dirty="0"/>
              <a:t>Ⅰ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●</a:t>
            </a:r>
            <a:r>
              <a:rPr lang="ja-JP" altLang="en-US" sz="2400" b="1" dirty="0"/>
              <a:t>開脚前転（３回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３セット）</a:t>
            </a:r>
            <a:r>
              <a:rPr lang="ja-JP" altLang="en-US" sz="2400" dirty="0"/>
              <a:t>　</a:t>
            </a:r>
            <a:r>
              <a:rPr lang="ja-JP" altLang="en-US" dirty="0"/>
              <a:t>　　　　　　　　　　　　　　　　　　　　　　　　　　　　　　</a:t>
            </a:r>
            <a:r>
              <a:rPr lang="ja-JP" altLang="en-US" sz="2400" dirty="0"/>
              <a:t> </a:t>
            </a:r>
            <a:endParaRPr lang="en-US" altLang="ja-JP" sz="2400" b="1" dirty="0"/>
          </a:p>
          <a:p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53143" y="2273713"/>
            <a:ext cx="9196254" cy="4379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①しゃがんだ状態より少し高い姿勢で，両手は横一直線！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-157209" y="1819587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★開脚前転のポイント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653143" y="2723764"/>
            <a:ext cx="9823267" cy="409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②頭の後→背中→腰　の順にマット</a:t>
            </a:r>
            <a:r>
              <a:rPr lang="ja-JP" altLang="en-US" sz="2400" b="1" dirty="0" smtClean="0"/>
              <a:t>に着き，</a:t>
            </a:r>
            <a:r>
              <a:rPr lang="ja-JP" altLang="en-US" sz="2400" b="1" dirty="0"/>
              <a:t>足を大きく広げて転がる。</a:t>
            </a:r>
            <a:endParaRPr lang="en-US" altLang="ja-JP" sz="2400" b="1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53143" y="3056001"/>
            <a:ext cx="9196254" cy="487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③股の近くに手</a:t>
            </a:r>
            <a:r>
              <a:rPr lang="ja-JP" altLang="en-US" sz="2400" b="1" dirty="0" smtClean="0"/>
              <a:t>を着き，着いた手</a:t>
            </a:r>
            <a:r>
              <a:rPr lang="ja-JP" altLang="en-US" sz="2400" b="1" dirty="0"/>
              <a:t>を見たまま起き上がる。</a:t>
            </a:r>
          </a:p>
        </p:txBody>
      </p:sp>
      <p:sp>
        <p:nvSpPr>
          <p:cNvPr id="6" name="AutoShape 2" descr="文部科学省開脚前転画像 に対する画像結果"/>
          <p:cNvSpPr>
            <a:spLocks noChangeAspect="1" noChangeArrowheads="1"/>
          </p:cNvSpPr>
          <p:nvPr/>
        </p:nvSpPr>
        <p:spPr bwMode="auto">
          <a:xfrm>
            <a:off x="63500" y="-593725"/>
            <a:ext cx="33337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810" y="3605909"/>
            <a:ext cx="5638841" cy="2620013"/>
          </a:xfrm>
          <a:prstGeom prst="rect">
            <a:avLst/>
          </a:prstGeom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C1A5046F-C081-4423-83FB-83BFC44E9F02}"/>
              </a:ext>
            </a:extLst>
          </p:cNvPr>
          <p:cNvSpPr/>
          <p:nvPr/>
        </p:nvSpPr>
        <p:spPr>
          <a:xfrm>
            <a:off x="3422708" y="6381205"/>
            <a:ext cx="8425303" cy="29939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出典：文部科学省　小学校体育（運動領域）まるわかりハンドブック　中学年</a:t>
            </a:r>
          </a:p>
        </p:txBody>
      </p:sp>
    </p:spTree>
    <p:extLst>
      <p:ext uri="{BB962C8B-B14F-4D97-AF65-F5344CB8AC3E}">
        <p14:creationId xmlns:p14="http://schemas.microsoft.com/office/powerpoint/2010/main" val="31738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4359" y="832890"/>
            <a:ext cx="10907488" cy="10481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06185" y="988985"/>
            <a:ext cx="1108383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「回転の動き」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体を回転させよう！（基本動作練習</a:t>
            </a:r>
            <a:r>
              <a:rPr lang="en-US" altLang="ja-JP" sz="2800" b="1" dirty="0"/>
              <a:t>Ⅱ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●側方倒立回転（３回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３セット）</a:t>
            </a:r>
            <a:r>
              <a:rPr lang="ja-JP" altLang="en-US" sz="2400" dirty="0"/>
              <a:t>　</a:t>
            </a:r>
            <a:r>
              <a:rPr lang="ja-JP" altLang="en-US" dirty="0"/>
              <a:t>　　　　　　　　　　　　　　　　　　　　　　　　　　　　　　</a:t>
            </a:r>
            <a:r>
              <a:rPr lang="ja-JP" altLang="en-US" sz="2400" dirty="0"/>
              <a:t> </a:t>
            </a:r>
            <a:endParaRPr lang="en-US" altLang="ja-JP" sz="2400" b="1" dirty="0"/>
          </a:p>
          <a:p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53143" y="2267154"/>
            <a:ext cx="9196254" cy="5709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①後ろ足を思い切り振り上げる。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35131" y="1881004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★側方倒立回転のポイント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653143" y="2596375"/>
            <a:ext cx="9823267" cy="5668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②手と足が一直線上に，後</a:t>
            </a:r>
            <a:r>
              <a:rPr lang="ja-JP" altLang="en-US" sz="2400" b="1" dirty="0" smtClean="0"/>
              <a:t>から着いた手</a:t>
            </a:r>
            <a:r>
              <a:rPr lang="ja-JP" altLang="en-US" sz="2400" b="1" dirty="0"/>
              <a:t>を強く押しはなす。</a:t>
            </a:r>
            <a:endParaRPr lang="en-US" altLang="ja-JP" sz="2400" b="1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53143" y="3023436"/>
            <a:ext cx="9196254" cy="487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 smtClean="0"/>
              <a:t>③</a:t>
            </a:r>
            <a:r>
              <a:rPr lang="ja-JP" altLang="en-US" sz="2400" b="1" dirty="0" smtClean="0"/>
              <a:t>最後</a:t>
            </a:r>
            <a:r>
              <a:rPr lang="ja-JP" altLang="en-US" sz="2400" b="1" dirty="0" smtClean="0"/>
              <a:t>の</a:t>
            </a:r>
            <a:r>
              <a:rPr lang="ja-JP" altLang="en-US" sz="2400" b="1" dirty="0"/>
              <a:t>足先はスタート方向に向ける。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387" y="3695958"/>
            <a:ext cx="8198446" cy="2269601"/>
          </a:xfrm>
          <a:prstGeom prst="rect">
            <a:avLst/>
          </a:prstGeom>
        </p:spPr>
      </p:pic>
      <p:sp>
        <p:nvSpPr>
          <p:cNvPr id="3" name="下カーブ矢印 2"/>
          <p:cNvSpPr/>
          <p:nvPr/>
        </p:nvSpPr>
        <p:spPr>
          <a:xfrm>
            <a:off x="3213463" y="4885509"/>
            <a:ext cx="45719" cy="52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E48F4A4-B91E-4139-8629-C08FD67930B1}"/>
              </a:ext>
            </a:extLst>
          </p:cNvPr>
          <p:cNvSpPr/>
          <p:nvPr/>
        </p:nvSpPr>
        <p:spPr>
          <a:xfrm>
            <a:off x="3422708" y="6381205"/>
            <a:ext cx="8425303" cy="29939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出典：文部科学省　小学校体育（運動領域）まるわかりハンドブック　中学年</a:t>
            </a:r>
          </a:p>
        </p:txBody>
      </p:sp>
    </p:spTree>
    <p:extLst>
      <p:ext uri="{BB962C8B-B14F-4D97-AF65-F5344CB8AC3E}">
        <p14:creationId xmlns:p14="http://schemas.microsoft.com/office/powerpoint/2010/main" val="371812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8422" y="571859"/>
            <a:ext cx="8911687" cy="1509490"/>
          </a:xfrm>
        </p:spPr>
        <p:txBody>
          <a:bodyPr>
            <a:noAutofit/>
          </a:bodyPr>
          <a:lstStyle/>
          <a:p>
            <a:r>
              <a:rPr lang="ja-JP" altLang="en-US" sz="6600" dirty="0"/>
              <a:t>　</a:t>
            </a:r>
            <a:r>
              <a:rPr lang="ja-JP" altLang="en-US" sz="8000" dirty="0"/>
              <a:t>「体力」編</a:t>
            </a:r>
            <a:br>
              <a:rPr lang="ja-JP" altLang="en-US" sz="8000" dirty="0"/>
            </a:br>
            <a:r>
              <a:rPr lang="ja-JP" altLang="en-US" sz="8000" dirty="0"/>
              <a:t/>
            </a:r>
            <a:br>
              <a:rPr lang="ja-JP" altLang="en-US" sz="8000" dirty="0"/>
            </a:br>
            <a:endParaRPr lang="ja-JP" altLang="en-US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2379905" y="2281530"/>
            <a:ext cx="8035636" cy="300033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8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694403" y="2486325"/>
            <a:ext cx="7406640" cy="2302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跳び箱に関連する高まる体力要素を理解し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,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それぞれの体力を高めるための運動に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取り組もう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644E9E-FCE5-4F84-B4B5-ACD11FE18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"/>
            <a:ext cx="12191999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432445" y="5642810"/>
            <a:ext cx="6202092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実施した内容等を学習カードに記入しよう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38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548641" y="120836"/>
            <a:ext cx="10672353" cy="591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53144" y="738052"/>
            <a:ext cx="10907488" cy="1626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744583" y="861984"/>
            <a:ext cx="102804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「着手」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手で突き放す力</a:t>
            </a:r>
            <a:r>
              <a:rPr lang="ja-JP" altLang="en-US" sz="2800" b="1" dirty="0" smtClean="0"/>
              <a:t>を付けよう！</a:t>
            </a:r>
            <a:r>
              <a:rPr lang="ja-JP" altLang="en-US" sz="2800" b="1" dirty="0"/>
              <a:t>（基本動作練習</a:t>
            </a:r>
            <a:r>
              <a:rPr lang="en-US" altLang="ja-JP" sz="2800" b="1" dirty="0"/>
              <a:t>Ⅰ</a:t>
            </a:r>
            <a:r>
              <a:rPr lang="ja-JP" altLang="en-US" sz="2800" b="1" dirty="0" smtClean="0"/>
              <a:t>）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　●</a:t>
            </a:r>
            <a:r>
              <a:rPr lang="ja-JP" altLang="en-US" sz="2800" b="1" dirty="0"/>
              <a:t>腕立て伏臥ジャンプ（１０回</a:t>
            </a:r>
            <a:r>
              <a:rPr lang="en-US" altLang="ja-JP" sz="2800" b="1" dirty="0"/>
              <a:t>×</a:t>
            </a:r>
            <a:r>
              <a:rPr lang="ja-JP" altLang="en-US" sz="2800" b="1" dirty="0"/>
              <a:t>３セット</a:t>
            </a:r>
            <a:r>
              <a:rPr lang="ja-JP" altLang="en-US" sz="2800" b="1" dirty="0" smtClean="0"/>
              <a:t>）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lang="ja-JP" altLang="en-US" sz="2800" dirty="0" smtClean="0"/>
              <a:t>（</a:t>
            </a:r>
            <a:r>
              <a:rPr lang="ja-JP" altLang="en-US" sz="2800" b="1" dirty="0"/>
              <a:t>両手両足を同時に床から離し，同時に着地する</a:t>
            </a:r>
            <a:r>
              <a:rPr lang="ja-JP" altLang="en-US" sz="2800" dirty="0"/>
              <a:t>）</a:t>
            </a:r>
            <a:endParaRPr lang="en-US" altLang="ja-JP" sz="28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46274" y="2957521"/>
            <a:ext cx="3246149" cy="255670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72633" y="2967457"/>
            <a:ext cx="3203018" cy="249370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93943" y="3069814"/>
            <a:ext cx="3187107" cy="2494919"/>
          </a:xfrm>
          <a:prstGeom prst="rect">
            <a:avLst/>
          </a:prstGeom>
        </p:spPr>
      </p:pic>
      <p:sp>
        <p:nvSpPr>
          <p:cNvPr id="5" name="ストライプ矢印 4"/>
          <p:cNvSpPr/>
          <p:nvPr/>
        </p:nvSpPr>
        <p:spPr>
          <a:xfrm>
            <a:off x="4135088" y="3983996"/>
            <a:ext cx="535577" cy="53557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ストライプ矢印 18"/>
          <p:cNvSpPr/>
          <p:nvPr/>
        </p:nvSpPr>
        <p:spPr>
          <a:xfrm>
            <a:off x="7904329" y="4049486"/>
            <a:ext cx="535577" cy="53557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0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548641" y="120836"/>
            <a:ext cx="10672353" cy="591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53144" y="738052"/>
            <a:ext cx="10907488" cy="1626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653144" y="838370"/>
            <a:ext cx="102804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「着手」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手で突き放す力</a:t>
            </a:r>
            <a:r>
              <a:rPr lang="ja-JP" altLang="en-US" sz="2800" b="1" dirty="0" smtClean="0"/>
              <a:t>を付けよう！</a:t>
            </a:r>
            <a:r>
              <a:rPr lang="ja-JP" altLang="en-US" sz="2800" b="1" dirty="0"/>
              <a:t>（基本動作練習</a:t>
            </a:r>
            <a:r>
              <a:rPr lang="en-US" altLang="ja-JP" sz="2800" b="1" dirty="0"/>
              <a:t>Ⅱ</a:t>
            </a:r>
            <a:r>
              <a:rPr lang="ja-JP" altLang="en-US" sz="2800" b="1" dirty="0"/>
              <a:t>）</a:t>
            </a:r>
            <a:endParaRPr lang="en-US" altLang="ja-JP" sz="28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1188724" y="1365760"/>
            <a:ext cx="103719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●腕立て両手合わせ（１０回</a:t>
            </a:r>
            <a:r>
              <a:rPr lang="en-US" altLang="ja-JP" sz="2800" b="1" dirty="0"/>
              <a:t>×</a:t>
            </a:r>
            <a:r>
              <a:rPr lang="ja-JP" altLang="en-US" sz="2800" b="1" dirty="0"/>
              <a:t>３セット）</a:t>
            </a:r>
            <a:endParaRPr lang="en-US" altLang="ja-JP" sz="2800" b="1" dirty="0"/>
          </a:p>
          <a:p>
            <a:r>
              <a:rPr lang="ja-JP" altLang="en-US" sz="2800" b="1" dirty="0"/>
              <a:t>（腕を曲げて伸ばす瞬間に両手を一回合わせる）</a:t>
            </a:r>
            <a:endParaRPr lang="en-US" altLang="ja-JP" sz="2800" b="1" dirty="0"/>
          </a:p>
        </p:txBody>
      </p:sp>
      <p:sp>
        <p:nvSpPr>
          <p:cNvPr id="14" name="ストライプ矢印 13"/>
          <p:cNvSpPr/>
          <p:nvPr/>
        </p:nvSpPr>
        <p:spPr>
          <a:xfrm>
            <a:off x="3779842" y="3983996"/>
            <a:ext cx="535577" cy="53557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トライプ矢印 14"/>
          <p:cNvSpPr/>
          <p:nvPr/>
        </p:nvSpPr>
        <p:spPr>
          <a:xfrm>
            <a:off x="7766849" y="3983996"/>
            <a:ext cx="535577" cy="53557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48162" y="3268271"/>
            <a:ext cx="3955963" cy="2928710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04632" y="3262644"/>
            <a:ext cx="4064000" cy="304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471" y="3154607"/>
            <a:ext cx="406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6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3144" y="117566"/>
            <a:ext cx="10672353" cy="718457"/>
          </a:xfrm>
        </p:spPr>
        <p:txBody>
          <a:bodyPr>
            <a:normAutofit/>
          </a:bodyPr>
          <a:lstStyle/>
          <a:p>
            <a:r>
              <a:rPr kumimoji="1"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5538" y="476795"/>
            <a:ext cx="11632473" cy="1779572"/>
          </a:xfrm>
        </p:spPr>
        <p:txBody>
          <a:bodyPr>
            <a:normAutofit lnSpcReduction="10000"/>
          </a:bodyPr>
          <a:lstStyle/>
          <a:p>
            <a:pPr algn="l"/>
            <a:endParaRPr kumimoji="1" lang="en-US" altLang="ja-JP" b="1" dirty="0"/>
          </a:p>
          <a:p>
            <a:pPr algn="l"/>
            <a:r>
              <a:rPr kumimoji="1" lang="ja-JP" altLang="en-US" sz="2600" b="1" dirty="0"/>
              <a:t>「踏み切り・着手・着地」</a:t>
            </a:r>
            <a:r>
              <a:rPr kumimoji="1" lang="en-US" altLang="ja-JP" sz="2600" b="1" dirty="0"/>
              <a:t>…</a:t>
            </a:r>
            <a:r>
              <a:rPr kumimoji="1" lang="ja-JP" altLang="en-US" sz="2600" b="1" dirty="0" smtClean="0"/>
              <a:t>一連の</a:t>
            </a:r>
            <a:r>
              <a:rPr kumimoji="1" lang="ja-JP" altLang="en-US" sz="2600" b="1" dirty="0"/>
              <a:t>流れを身</a:t>
            </a:r>
            <a:r>
              <a:rPr kumimoji="1" lang="ja-JP" altLang="en-US" sz="2600" b="1" dirty="0" smtClean="0"/>
              <a:t>に付けよう</a:t>
            </a:r>
            <a:r>
              <a:rPr lang="ja-JP" altLang="en-US" sz="2600" b="1" dirty="0" smtClean="0"/>
              <a:t>！ </a:t>
            </a:r>
            <a:r>
              <a:rPr lang="ja-JP" altLang="en-US" b="1" dirty="0"/>
              <a:t>（基本動作練習</a:t>
            </a:r>
            <a:r>
              <a:rPr lang="en-US" altLang="ja-JP" b="1" dirty="0"/>
              <a:t>Ⅰ</a:t>
            </a:r>
            <a:r>
              <a:rPr lang="ja-JP" altLang="en-US" b="1" dirty="0"/>
              <a:t>）</a:t>
            </a:r>
            <a:endParaRPr kumimoji="1" lang="en-US" altLang="ja-JP" b="1" dirty="0"/>
          </a:p>
          <a:p>
            <a:pPr algn="l"/>
            <a:r>
              <a:rPr kumimoji="1" lang="ja-JP" altLang="en-US" b="1" dirty="0" smtClean="0"/>
              <a:t>　　●</a:t>
            </a:r>
            <a:r>
              <a:rPr kumimoji="1" lang="ja-JP" altLang="en-US" b="1" dirty="0"/>
              <a:t>ウサギ跳び（１０回</a:t>
            </a:r>
            <a:r>
              <a:rPr kumimoji="1" lang="en-US" altLang="ja-JP" b="1" dirty="0"/>
              <a:t>×</a:t>
            </a:r>
            <a:r>
              <a:rPr kumimoji="1" lang="ja-JP" altLang="en-US" b="1" dirty="0"/>
              <a:t>３セット</a:t>
            </a:r>
            <a:r>
              <a:rPr kumimoji="1" lang="ja-JP" altLang="en-US" b="1" dirty="0" smtClean="0"/>
              <a:t>）</a:t>
            </a:r>
            <a:endParaRPr kumimoji="1" lang="en-US" altLang="ja-JP" dirty="0" smtClean="0"/>
          </a:p>
          <a:p>
            <a:pPr algn="l"/>
            <a:r>
              <a:rPr lang="ja-JP" altLang="en-US" b="1" dirty="0"/>
              <a:t>　</a:t>
            </a:r>
            <a:r>
              <a:rPr lang="ja-JP" altLang="en-US" b="1" dirty="0" smtClean="0"/>
              <a:t>　</a:t>
            </a:r>
            <a:r>
              <a:rPr kumimoji="1" lang="ja-JP" altLang="en-US" b="1" dirty="0" smtClean="0"/>
              <a:t>（</a:t>
            </a:r>
            <a:r>
              <a:rPr kumimoji="1" lang="ja-JP" altLang="en-US" b="1" dirty="0"/>
              <a:t>両手，両足を交互に着きながら前進する）</a:t>
            </a:r>
            <a:endParaRPr kumimoji="1" lang="en-US" altLang="ja-JP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215538" y="836024"/>
            <a:ext cx="11632473" cy="1319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197" y="2298940"/>
            <a:ext cx="3775167" cy="4898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★ウサギ跳びのポイント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658984" y="2831372"/>
            <a:ext cx="9773194" cy="4331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①胸と腰に力を入れて，腕を前方に振り出す。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658983" y="3336390"/>
            <a:ext cx="9216933" cy="4246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②両足を高く振り上げ，上体を起こして</a:t>
            </a:r>
            <a:r>
              <a:rPr lang="ja-JP" altLang="en-US" sz="2400" b="1" dirty="0" smtClean="0"/>
              <a:t>着地する。</a:t>
            </a:r>
            <a:endParaRPr lang="en-US" altLang="ja-JP" sz="2400" b="1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3AD9FFE-9604-4DF9-B0E9-CC30F68B0369}"/>
              </a:ext>
            </a:extLst>
          </p:cNvPr>
          <p:cNvSpPr/>
          <p:nvPr/>
        </p:nvSpPr>
        <p:spPr>
          <a:xfrm>
            <a:off x="3422708" y="6381205"/>
            <a:ext cx="8425303" cy="29939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出典：文部科学省　小学校体育（運動領域）まるわかりハンドブック　中学年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780" y="3761013"/>
            <a:ext cx="6289818" cy="242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3144" y="117566"/>
            <a:ext cx="10672353" cy="574769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2070" y="437720"/>
            <a:ext cx="11717382" cy="1769907"/>
          </a:xfrm>
        </p:spPr>
        <p:txBody>
          <a:bodyPr>
            <a:normAutofit fontScale="92500" lnSpcReduction="10000"/>
          </a:bodyPr>
          <a:lstStyle/>
          <a:p>
            <a:pPr algn="l"/>
            <a:endParaRPr kumimoji="1" lang="en-US" altLang="ja-JP" b="1" dirty="0"/>
          </a:p>
          <a:p>
            <a:pPr algn="l"/>
            <a:r>
              <a:rPr kumimoji="1" lang="ja-JP" altLang="en-US" sz="2800" b="1" dirty="0"/>
              <a:t>「踏み切り・着手・着地」</a:t>
            </a:r>
            <a:r>
              <a:rPr kumimoji="1" lang="en-US" altLang="ja-JP" sz="2800" b="1" dirty="0"/>
              <a:t>…</a:t>
            </a:r>
            <a:r>
              <a:rPr kumimoji="1" lang="ja-JP" altLang="en-US" sz="2800" b="1" dirty="0"/>
              <a:t>一連の流れを身</a:t>
            </a:r>
            <a:r>
              <a:rPr kumimoji="1" lang="ja-JP" altLang="en-US" sz="2800" b="1" dirty="0" smtClean="0"/>
              <a:t>に付けよう！</a:t>
            </a:r>
            <a:r>
              <a:rPr kumimoji="1" lang="ja-JP" altLang="en-US" sz="2800" b="1" dirty="0"/>
              <a:t>（</a:t>
            </a:r>
            <a:r>
              <a:rPr kumimoji="1" lang="ja-JP" altLang="en-US" b="1" dirty="0"/>
              <a:t>基本動作</a:t>
            </a:r>
            <a:r>
              <a:rPr kumimoji="1" lang="en-US" altLang="ja-JP" b="1" dirty="0"/>
              <a:t>Ⅱ</a:t>
            </a:r>
            <a:r>
              <a:rPr kumimoji="1" lang="ja-JP" altLang="en-US" b="1" dirty="0"/>
              <a:t>）</a:t>
            </a:r>
            <a:endParaRPr kumimoji="1" lang="en-US" altLang="ja-JP" b="1" dirty="0"/>
          </a:p>
          <a:p>
            <a:pPr algn="l"/>
            <a:r>
              <a:rPr kumimoji="1" lang="ja-JP" altLang="en-US" b="1" dirty="0"/>
              <a:t>　　</a:t>
            </a:r>
            <a:r>
              <a:rPr kumimoji="1" lang="ja-JP" altLang="en-US" sz="2800" b="1" dirty="0"/>
              <a:t>　●カエル倒立（１０回</a:t>
            </a:r>
            <a:r>
              <a:rPr kumimoji="1" lang="en-US" altLang="ja-JP" sz="2800" b="1" dirty="0"/>
              <a:t>×</a:t>
            </a:r>
            <a:r>
              <a:rPr kumimoji="1" lang="ja-JP" altLang="en-US" sz="2800" b="1" dirty="0"/>
              <a:t>３セット）</a:t>
            </a:r>
            <a:r>
              <a:rPr kumimoji="1" lang="ja-JP" altLang="en-US" sz="2800" dirty="0"/>
              <a:t>　　　　　　　　　　　　　　　　　</a:t>
            </a:r>
            <a:endParaRPr kumimoji="1" lang="en-US" altLang="ja-JP" sz="2800" dirty="0"/>
          </a:p>
          <a:p>
            <a:pPr algn="l"/>
            <a:r>
              <a:rPr kumimoji="1" lang="ja-JP" altLang="en-US" sz="2800" dirty="0"/>
              <a:t>　　　</a:t>
            </a:r>
            <a:r>
              <a:rPr kumimoji="1" lang="ja-JP" altLang="en-US" b="1" dirty="0"/>
              <a:t>（肘を曲げ，膝を乗せる）</a:t>
            </a:r>
            <a:endParaRPr kumimoji="1" lang="en-US" altLang="ja-JP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222070" y="666211"/>
            <a:ext cx="11717381" cy="1541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2251245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★カエル倒立のポイント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341121" y="2803145"/>
            <a:ext cx="9773194" cy="4331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①手を肩幅かやや狭めに開き，肘を曲げる。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341121" y="3249504"/>
            <a:ext cx="9773194" cy="4331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②カエルのように足を開き，頭を下げながら前に体重をかける。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43167" y="3695863"/>
            <a:ext cx="4064000" cy="304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17" r="30336"/>
          <a:stretch/>
        </p:blipFill>
        <p:spPr>
          <a:xfrm rot="5400000">
            <a:off x="7312250" y="3138181"/>
            <a:ext cx="3058830" cy="415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4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4360" y="777519"/>
            <a:ext cx="10907488" cy="1574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06185" y="963730"/>
            <a:ext cx="110838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「なめらかな動き」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柔軟性を身</a:t>
            </a:r>
            <a:r>
              <a:rPr lang="ja-JP" altLang="en-US" sz="2800" b="1" dirty="0" smtClean="0"/>
              <a:t>に付けよう！</a:t>
            </a:r>
            <a:r>
              <a:rPr lang="ja-JP" altLang="en-US" sz="2800" b="1" dirty="0"/>
              <a:t>（基本動作練習</a:t>
            </a:r>
            <a:r>
              <a:rPr lang="en-US" altLang="ja-JP" sz="2800" b="1" dirty="0"/>
              <a:t>Ⅰ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●</a:t>
            </a:r>
            <a:r>
              <a:rPr lang="ja-JP" altLang="en-US" sz="2400" b="1" dirty="0"/>
              <a:t>長座体前屈（１０秒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５セット</a:t>
            </a:r>
            <a:r>
              <a:rPr lang="ja-JP" altLang="en-US" sz="2400" b="1" dirty="0" smtClean="0"/>
              <a:t>）</a:t>
            </a:r>
            <a:endParaRPr lang="en-US" altLang="ja-JP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 smtClean="0"/>
              <a:t>（</a:t>
            </a:r>
            <a:r>
              <a:rPr lang="ja-JP" altLang="en-US" sz="2400" b="1" dirty="0"/>
              <a:t>膝を曲げず，息を吐きながら）</a:t>
            </a:r>
            <a:endParaRPr lang="en-US" altLang="ja-JP" sz="2400" b="1" dirty="0"/>
          </a:p>
          <a:p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822963" y="2937780"/>
            <a:ext cx="9196254" cy="12044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/>
              <a:t>①リラックスした上体でつま先は上方向を向く</a:t>
            </a:r>
            <a:r>
              <a:rPr lang="ja-JP" altLang="en-US" sz="2400" b="1" dirty="0" smtClean="0"/>
              <a:t>。</a:t>
            </a:r>
            <a:endParaRPr lang="en-US" altLang="ja-JP" sz="2400" b="1" dirty="0" smtClean="0"/>
          </a:p>
          <a:p>
            <a:pPr algn="l"/>
            <a:r>
              <a:rPr lang="ja-JP" altLang="en-US" sz="2400" b="1" dirty="0" smtClean="0"/>
              <a:t>②</a:t>
            </a:r>
            <a:r>
              <a:rPr lang="ja-JP" altLang="en-US" sz="2400" b="1" dirty="0"/>
              <a:t>前屈したとき膝が浮かないようにする。</a:t>
            </a: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en-US" sz="2400" b="1" dirty="0"/>
              <a:t>③腰から曲げる。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2484140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★長座体前屈のポイント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87582" y="4310809"/>
            <a:ext cx="3280162" cy="246012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38752" y="4308458"/>
            <a:ext cx="3399389" cy="25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7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4360" y="777519"/>
            <a:ext cx="10907488" cy="1574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06185" y="988985"/>
            <a:ext cx="110838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「なめらかな動き」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柔軟性を身</a:t>
            </a:r>
            <a:r>
              <a:rPr lang="ja-JP" altLang="en-US" sz="2800" b="1" dirty="0" smtClean="0"/>
              <a:t>に付けよう！</a:t>
            </a:r>
            <a:r>
              <a:rPr lang="ja-JP" altLang="en-US" sz="2800" b="1" dirty="0"/>
              <a:t>（基本動作練習</a:t>
            </a:r>
            <a:r>
              <a:rPr lang="en-US" altLang="ja-JP" sz="2800" b="1" dirty="0"/>
              <a:t>Ⅱ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●</a:t>
            </a:r>
            <a:r>
              <a:rPr lang="ja-JP" altLang="en-US" sz="2400" b="1" dirty="0"/>
              <a:t>開脚体前屈（１０秒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５セット）</a:t>
            </a:r>
            <a:r>
              <a:rPr lang="ja-JP" altLang="en-US" sz="2400" dirty="0"/>
              <a:t>　</a:t>
            </a:r>
            <a:r>
              <a:rPr lang="ja-JP" altLang="en-US" dirty="0"/>
              <a:t>　　　　　　　　　　　　　　　　　　　　　　　　　　　　　　</a:t>
            </a:r>
            <a:endParaRPr lang="en-US" altLang="ja-JP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 smtClean="0"/>
              <a:t>（</a:t>
            </a:r>
            <a:r>
              <a:rPr lang="ja-JP" altLang="en-US" sz="2400" b="1" dirty="0"/>
              <a:t>息を吐きながら，腰から曲げる）</a:t>
            </a:r>
            <a:endParaRPr lang="en-US" altLang="ja-JP" sz="2400" b="1" dirty="0"/>
          </a:p>
          <a:p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816429" y="2956682"/>
            <a:ext cx="9196254" cy="8360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b="1" dirty="0"/>
          </a:p>
          <a:p>
            <a:pPr algn="l"/>
            <a:r>
              <a:rPr lang="ja-JP" altLang="en-US" sz="2400" b="1" dirty="0"/>
              <a:t>①足をできるだけ大きく左右に</a:t>
            </a:r>
            <a:r>
              <a:rPr lang="ja-JP" altLang="en-US" sz="2400" b="1" dirty="0" smtClean="0"/>
              <a:t>開く。</a:t>
            </a: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en-US" sz="2400" b="1" dirty="0"/>
              <a:t>②息を吐きながら</a:t>
            </a:r>
            <a:r>
              <a:rPr lang="ja-JP" altLang="en-US" sz="2400" b="1" dirty="0" smtClean="0"/>
              <a:t>，上体を前</a:t>
            </a:r>
            <a:r>
              <a:rPr lang="ja-JP" altLang="en-US" sz="2400" b="1" dirty="0"/>
              <a:t>へ倒す。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2484140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</a:t>
            </a:r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開脚</a:t>
            </a:r>
            <a:r>
              <a:rPr lang="ja-JP" altLang="en-US" sz="2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</a:t>
            </a:r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前屈のポイント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69943" y="3875315"/>
            <a:ext cx="3743945" cy="280795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1"/>
          <a:stretch/>
        </p:blipFill>
        <p:spPr>
          <a:xfrm rot="10800000">
            <a:off x="6782258" y="3847566"/>
            <a:ext cx="3921761" cy="278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9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4360" y="777519"/>
            <a:ext cx="10907488" cy="1574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3144" y="117566"/>
            <a:ext cx="10672353" cy="718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跳び箱運動に関連した運動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06185" y="988985"/>
            <a:ext cx="110838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「なめらかな動き」</a:t>
            </a:r>
            <a:r>
              <a:rPr lang="en-US" altLang="ja-JP" sz="2800" b="1" dirty="0"/>
              <a:t>…</a:t>
            </a:r>
            <a:r>
              <a:rPr lang="ja-JP" altLang="en-US" sz="2800" b="1" dirty="0"/>
              <a:t>柔軟性を身</a:t>
            </a:r>
            <a:r>
              <a:rPr lang="ja-JP" altLang="en-US" sz="2800" b="1" dirty="0" smtClean="0"/>
              <a:t>に付けよう！</a:t>
            </a:r>
            <a:r>
              <a:rPr lang="ja-JP" altLang="en-US" sz="2800" b="1" dirty="0"/>
              <a:t>（基本動作練習</a:t>
            </a:r>
            <a:r>
              <a:rPr lang="en-US" altLang="ja-JP" sz="2800" b="1" dirty="0"/>
              <a:t>Ⅰ</a:t>
            </a:r>
            <a:r>
              <a:rPr lang="ja-JP" altLang="en-US" sz="2800" b="1" dirty="0"/>
              <a:t>）</a:t>
            </a:r>
            <a:endParaRPr lang="en-US" altLang="ja-JP" sz="2800" b="1" dirty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●</a:t>
            </a:r>
            <a:r>
              <a:rPr lang="ja-JP" altLang="en-US" sz="2400" b="1" dirty="0" smtClean="0"/>
              <a:t>背支持</a:t>
            </a:r>
            <a:r>
              <a:rPr lang="ja-JP" altLang="en-US" sz="2400" b="1" dirty="0" smtClean="0"/>
              <a:t>倒立</a:t>
            </a:r>
            <a:r>
              <a:rPr lang="ja-JP" altLang="en-US" sz="2400" b="1" dirty="0"/>
              <a:t>（２０秒</a:t>
            </a:r>
            <a:r>
              <a:rPr lang="en-US" altLang="ja-JP" sz="2400" b="1" dirty="0"/>
              <a:t>×</a:t>
            </a:r>
            <a:r>
              <a:rPr lang="ja-JP" altLang="en-US" sz="2400" b="1" dirty="0"/>
              <a:t>３セット</a:t>
            </a:r>
            <a:r>
              <a:rPr lang="ja-JP" altLang="en-US" sz="2400" b="1" dirty="0" smtClean="0"/>
              <a:t>）</a:t>
            </a:r>
            <a:endParaRPr lang="en-US" altLang="ja-JP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 smtClean="0"/>
              <a:t>（</a:t>
            </a:r>
            <a:r>
              <a:rPr lang="ja-JP" altLang="en-US" sz="2400" b="1" dirty="0"/>
              <a:t>腰を高く上げ，バランスを保つ）</a:t>
            </a:r>
            <a:endParaRPr lang="en-US" altLang="ja-JP" sz="2400" b="1" dirty="0"/>
          </a:p>
          <a:p>
            <a:endParaRPr lang="en-US" altLang="ja-JP" sz="2400" b="1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803366" y="2877943"/>
            <a:ext cx="5772001" cy="8811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/>
              <a:t>①肩，肘</a:t>
            </a:r>
            <a:r>
              <a:rPr lang="ja-JP" altLang="en-US" sz="2400" b="1" dirty="0" smtClean="0"/>
              <a:t>，上腕で</a:t>
            </a:r>
            <a:r>
              <a:rPr lang="ja-JP" altLang="en-US" sz="2400" b="1" dirty="0"/>
              <a:t>体を支える。</a:t>
            </a: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en-US" sz="2400" b="1" dirty="0"/>
              <a:t>②つま先を伸ばし，垂直を意識する。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06828" y="2499243"/>
            <a:ext cx="3775167" cy="49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★背支持倒立</a:t>
            </a:r>
            <a:r>
              <a:rPr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のポイント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9805" y="3128201"/>
            <a:ext cx="406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4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1054</Words>
  <Application>Microsoft Office PowerPoint</Application>
  <PresentationFormat>ワイド画面</PresentationFormat>
  <Paragraphs>94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4" baseType="lpstr">
      <vt:lpstr>ＤＨＰ特太ゴシック体</vt:lpstr>
      <vt:lpstr>HGP創英角ｺﾞｼｯｸUB</vt:lpstr>
      <vt:lpstr>ＭＳ ゴシック</vt:lpstr>
      <vt:lpstr>メイリオ</vt:lpstr>
      <vt:lpstr>游ゴシック</vt:lpstr>
      <vt:lpstr>游ゴシック Light</vt:lpstr>
      <vt:lpstr>Arial</vt:lpstr>
      <vt:lpstr>Century Gothic</vt:lpstr>
      <vt:lpstr>Wingdings 3</vt:lpstr>
      <vt:lpstr>Office テーマ</vt:lpstr>
      <vt:lpstr>ウィスプ</vt:lpstr>
      <vt:lpstr>器械運動</vt:lpstr>
      <vt:lpstr>　「体力」編  </vt:lpstr>
      <vt:lpstr>PowerPoint プレゼンテーション</vt:lpstr>
      <vt:lpstr>PowerPoint プレゼンテーション</vt:lpstr>
      <vt:lpstr>跳び箱運動に関連した運動</vt:lpstr>
      <vt:lpstr>跳び箱運動に関連した運動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器械運動（跳び箱）</dc:title>
  <dc:creator>齋藤　訓子</dc:creator>
  <cp:lastModifiedBy>m</cp:lastModifiedBy>
  <cp:revision>98</cp:revision>
  <dcterms:created xsi:type="dcterms:W3CDTF">2020-09-08T00:55:05Z</dcterms:created>
  <dcterms:modified xsi:type="dcterms:W3CDTF">2020-12-03T07:53:34Z</dcterms:modified>
</cp:coreProperties>
</file>