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70" r:id="rId5"/>
    <p:sldId id="274" r:id="rId6"/>
    <p:sldId id="271" r:id="rId7"/>
    <p:sldId id="272"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浩充 宮本" initials="浩充"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5" d="100"/>
          <a:sy n="105" d="100"/>
        </p:scale>
        <p:origin x="144"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175113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3840076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C1EC37-2925-4501-8EBD-912A580ABC1C}"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4349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1061480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C1EC37-2925-4501-8EBD-912A580ABC1C}"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5608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2652858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3985137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162961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264852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84869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163378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4277049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2367239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1356421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17828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12E84A-8A29-49A7-A1FC-28EBBF72E3BC}"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236735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912E84A-8A29-49A7-A1FC-28EBBF72E3BC}" type="datetimeFigureOut">
              <a:rPr kumimoji="1" lang="ja-JP" altLang="en-US" smtClean="0"/>
              <a:t>2020/12/4</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AC1EC37-2925-4501-8EBD-912A580ABC1C}" type="slidenum">
              <a:rPr kumimoji="1" lang="ja-JP" altLang="en-US" smtClean="0"/>
              <a:t>‹#›</a:t>
            </a:fld>
            <a:endParaRPr kumimoji="1" lang="ja-JP" altLang="en-US"/>
          </a:p>
        </p:txBody>
      </p:sp>
    </p:spTree>
    <p:extLst>
      <p:ext uri="{BB962C8B-B14F-4D97-AF65-F5344CB8AC3E}">
        <p14:creationId xmlns:p14="http://schemas.microsoft.com/office/powerpoint/2010/main" val="2183363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29099" y="2730287"/>
            <a:ext cx="9144000" cy="1094971"/>
          </a:xfrm>
        </p:spPr>
        <p:txBody>
          <a:bodyPr>
            <a:normAutofit fontScale="90000"/>
          </a:bodyPr>
          <a:lstStyle/>
          <a:p>
            <a:pPr algn="ctr"/>
            <a:r>
              <a:rPr kumimoji="1" lang="ja-JP" altLang="en-US" sz="7200" b="1" dirty="0">
                <a:effectLst>
                  <a:innerShdw blurRad="63500" dist="50800" dir="13500000">
                    <a:prstClr val="black">
                      <a:alpha val="50000"/>
                    </a:prstClr>
                  </a:innerShdw>
                </a:effectLst>
              </a:rPr>
              <a:t>器械</a:t>
            </a:r>
            <a:r>
              <a:rPr kumimoji="1" lang="ja-JP" altLang="en-US" sz="7200" b="1" dirty="0" smtClean="0">
                <a:effectLst>
                  <a:innerShdw blurRad="63500" dist="50800" dir="13500000">
                    <a:prstClr val="black">
                      <a:alpha val="50000"/>
                    </a:prstClr>
                  </a:innerShdw>
                </a:effectLst>
              </a:rPr>
              <a:t>運動</a:t>
            </a:r>
            <a:endParaRPr kumimoji="1" lang="ja-JP" altLang="en-US" sz="7200" b="1" dirty="0">
              <a:effectLst>
                <a:innerShdw blurRad="63500" dist="50800" dir="13500000">
                  <a:prstClr val="black">
                    <a:alpha val="50000"/>
                  </a:prstClr>
                </a:innerShdw>
              </a:effectLst>
            </a:endParaRPr>
          </a:p>
        </p:txBody>
      </p:sp>
      <p:sp>
        <p:nvSpPr>
          <p:cNvPr id="3" name="サブタイトル 2"/>
          <p:cNvSpPr>
            <a:spLocks noGrp="1"/>
          </p:cNvSpPr>
          <p:nvPr>
            <p:ph type="subTitle" idx="1"/>
          </p:nvPr>
        </p:nvSpPr>
        <p:spPr>
          <a:xfrm>
            <a:off x="2409855" y="3825258"/>
            <a:ext cx="7372288" cy="1094971"/>
          </a:xfrm>
        </p:spPr>
        <p:txBody>
          <a:bodyPr>
            <a:noAutofit/>
          </a:bodyPr>
          <a:lstStyle/>
          <a:p>
            <a:pPr algn="ctr"/>
            <a:r>
              <a:rPr kumimoji="1" lang="ja-JP" altLang="en-US" sz="6600" dirty="0">
                <a:effectLst>
                  <a:outerShdw blurRad="38100" dist="38100" dir="2700000" algn="tl">
                    <a:srgbClr val="000000">
                      <a:alpha val="43137"/>
                    </a:srgbClr>
                  </a:outerShdw>
                </a:effectLst>
              </a:rPr>
              <a:t>「跳び箱運動」</a:t>
            </a:r>
          </a:p>
        </p:txBody>
      </p:sp>
      <p:sp>
        <p:nvSpPr>
          <p:cNvPr id="4" name="タイトル 1"/>
          <p:cNvSpPr txBox="1">
            <a:spLocks/>
          </p:cNvSpPr>
          <p:nvPr/>
        </p:nvSpPr>
        <p:spPr>
          <a:xfrm>
            <a:off x="1486486" y="684554"/>
            <a:ext cx="9144000" cy="862893"/>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b="1" dirty="0">
                <a:effectLst>
                  <a:innerShdw blurRad="63500" dist="50800" dir="13500000">
                    <a:prstClr val="black">
                      <a:alpha val="50000"/>
                    </a:prstClr>
                  </a:innerShdw>
                </a:effectLst>
              </a:rPr>
              <a:t>高等学校　保健体育（体育分野）</a:t>
            </a:r>
          </a:p>
        </p:txBody>
      </p:sp>
      <p:sp>
        <p:nvSpPr>
          <p:cNvPr id="7" name="タイトル 1"/>
          <p:cNvSpPr txBox="1">
            <a:spLocks/>
          </p:cNvSpPr>
          <p:nvPr/>
        </p:nvSpPr>
        <p:spPr>
          <a:xfrm>
            <a:off x="3119543" y="1520419"/>
            <a:ext cx="5501543" cy="862893"/>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4000" b="1" dirty="0">
                <a:effectLst>
                  <a:innerShdw blurRad="63500" dist="50800" dir="13500000">
                    <a:prstClr val="black">
                      <a:alpha val="50000"/>
                    </a:prstClr>
                  </a:innerShdw>
                </a:effectLst>
              </a:rPr>
              <a:t>〔</a:t>
            </a:r>
            <a:r>
              <a:rPr lang="ja-JP" altLang="en-US" sz="4000" b="1" dirty="0">
                <a:effectLst>
                  <a:innerShdw blurRad="63500" dist="50800" dir="13500000">
                    <a:prstClr val="black">
                      <a:alpha val="50000"/>
                    </a:prstClr>
                  </a:innerShdw>
                </a:effectLst>
              </a:rPr>
              <a:t>入学年次</a:t>
            </a:r>
            <a:r>
              <a:rPr lang="en-US" altLang="ja-JP" sz="4000" b="1" dirty="0">
                <a:effectLst>
                  <a:innerShdw blurRad="63500" dist="50800" dir="13500000">
                    <a:prstClr val="black">
                      <a:alpha val="50000"/>
                    </a:prstClr>
                  </a:innerShdw>
                </a:effectLst>
              </a:rPr>
              <a:t>〕</a:t>
            </a:r>
            <a:endParaRPr lang="ja-JP" altLang="en-US" sz="4000" b="1" dirty="0">
              <a:effectLst>
                <a:innerShdw blurRad="63500" dist="50800" dir="13500000">
                  <a:prstClr val="black">
                    <a:alpha val="50000"/>
                  </a:prstClr>
                </a:innerShdw>
              </a:effectLst>
            </a:endParaRPr>
          </a:p>
        </p:txBody>
      </p:sp>
      <p:sp>
        <p:nvSpPr>
          <p:cNvPr id="8" name="Rectangle 2">
            <a:extLst>
              <a:ext uri="{FF2B5EF4-FFF2-40B4-BE49-F238E27FC236}">
                <a16:creationId xmlns:a16="http://schemas.microsoft.com/office/drawing/2014/main" id="{E20B3FEB-7BD8-417A-938D-5D154CDA443D}"/>
              </a:ext>
            </a:extLst>
          </p:cNvPr>
          <p:cNvSpPr>
            <a:spLocks noChangeArrowheads="1"/>
          </p:cNvSpPr>
          <p:nvPr/>
        </p:nvSpPr>
        <p:spPr bwMode="auto">
          <a:xfrm>
            <a:off x="0" y="3"/>
            <a:ext cx="12191999" cy="557893"/>
          </a:xfrm>
          <a:prstGeom prst="rect">
            <a:avLst/>
          </a:prstGeom>
          <a:solidFill>
            <a:srgbClr val="FF99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9" name="サブタイトル 2">
            <a:extLst>
              <a:ext uri="{FF2B5EF4-FFF2-40B4-BE49-F238E27FC236}">
                <a16:creationId xmlns:a16="http://schemas.microsoft.com/office/drawing/2014/main" id="{5DF17BA8-E82A-4521-BCCC-77C7AF4480CE}"/>
              </a:ext>
            </a:extLst>
          </p:cNvPr>
          <p:cNvSpPr txBox="1">
            <a:spLocks/>
          </p:cNvSpPr>
          <p:nvPr/>
        </p:nvSpPr>
        <p:spPr>
          <a:xfrm>
            <a:off x="1742304" y="5219228"/>
            <a:ext cx="8353166" cy="778421"/>
          </a:xfrm>
          <a:prstGeom prst="rect">
            <a:avLst/>
          </a:prstGeom>
        </p:spPr>
        <p:txBody>
          <a:bodyPr vert="horz" lIns="91440" tIns="45720" rIns="91440" bIns="45720" rtlCol="0" anchor="t">
            <a:normAutofit fontScale="85000" lnSpcReduction="10000"/>
          </a:bodyPr>
          <a:lstStyle>
            <a:lvl1pPr marL="0" indent="0" algn="l" defTabSz="457200" rtl="0" eaLnBrk="1" latinLnBrk="0" hangingPunct="1">
              <a:spcBef>
                <a:spcPts val="1000"/>
              </a:spcBef>
              <a:spcAft>
                <a:spcPts val="0"/>
              </a:spcAft>
              <a:buClr>
                <a:schemeClr val="accent1"/>
              </a:buClr>
              <a:buFont typeface="Wingdings 3" charset="2"/>
              <a:buNone/>
              <a:defRPr kumimoji="1"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9pPr>
          </a:lstStyle>
          <a:p>
            <a:pPr algn="ctr"/>
            <a:r>
              <a:rPr lang="en-US" altLang="ja-JP" sz="4800" dirty="0">
                <a:latin typeface="+mj-ea"/>
                <a:ea typeface="+mj-ea"/>
              </a:rPr>
              <a:t>【</a:t>
            </a:r>
            <a:r>
              <a:rPr lang="ja-JP" altLang="en-US" sz="4800" dirty="0" smtClean="0">
                <a:latin typeface="+mj-ea"/>
                <a:ea typeface="+mj-ea"/>
              </a:rPr>
              <a:t>思考力，判断力</a:t>
            </a:r>
            <a:r>
              <a:rPr lang="ja-JP" altLang="en-US" sz="4800" dirty="0">
                <a:latin typeface="+mj-ea"/>
                <a:ea typeface="+mj-ea"/>
              </a:rPr>
              <a:t>，</a:t>
            </a:r>
            <a:r>
              <a:rPr lang="ja-JP" altLang="en-US" sz="4800" dirty="0" smtClean="0">
                <a:latin typeface="+mj-ea"/>
                <a:ea typeface="+mj-ea"/>
              </a:rPr>
              <a:t>表現力</a:t>
            </a:r>
            <a:r>
              <a:rPr lang="ja-JP" altLang="en-US" sz="4800" dirty="0">
                <a:latin typeface="+mj-ea"/>
                <a:ea typeface="+mj-ea"/>
              </a:rPr>
              <a:t>等編</a:t>
            </a:r>
            <a:r>
              <a:rPr lang="en-US" altLang="ja-JP" sz="4800" dirty="0">
                <a:latin typeface="+mj-ea"/>
                <a:ea typeface="+mj-ea"/>
              </a:rPr>
              <a:t>】</a:t>
            </a:r>
            <a:endParaRPr lang="ja-JP" altLang="en-US" sz="4800" dirty="0">
              <a:latin typeface="+mj-ea"/>
              <a:ea typeface="+mj-ea"/>
            </a:endParaRPr>
          </a:p>
        </p:txBody>
      </p:sp>
      <p:sp>
        <p:nvSpPr>
          <p:cNvPr id="5" name="正方形/長方形 4"/>
          <p:cNvSpPr/>
          <p:nvPr/>
        </p:nvSpPr>
        <p:spPr>
          <a:xfrm>
            <a:off x="8526162" y="5906529"/>
            <a:ext cx="3200400" cy="56841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学習時間の目安：約</a:t>
            </a:r>
            <a:r>
              <a:rPr kumimoji="1" lang="en-US" altLang="ja-JP" dirty="0" smtClean="0"/>
              <a:t>30</a:t>
            </a:r>
            <a:r>
              <a:rPr kumimoji="1" lang="ja-JP" altLang="en-US" dirty="0" smtClean="0"/>
              <a:t>分</a:t>
            </a:r>
            <a:endParaRPr kumimoji="1" lang="ja-JP" altLang="en-US" dirty="0"/>
          </a:p>
        </p:txBody>
      </p:sp>
    </p:spTree>
    <p:extLst>
      <p:ext uri="{BB962C8B-B14F-4D97-AF65-F5344CB8AC3E}">
        <p14:creationId xmlns:p14="http://schemas.microsoft.com/office/powerpoint/2010/main" val="125777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2924" y="541814"/>
            <a:ext cx="8911687" cy="2316798"/>
          </a:xfrm>
        </p:spPr>
        <p:txBody>
          <a:bodyPr>
            <a:noAutofit/>
          </a:bodyPr>
          <a:lstStyle/>
          <a:p>
            <a:r>
              <a:rPr lang="ja-JP" altLang="en-US" sz="6600" dirty="0">
                <a:latin typeface="+mj-ea"/>
              </a:rPr>
              <a:t>「</a:t>
            </a:r>
            <a:r>
              <a:rPr lang="ja-JP" altLang="en-US" sz="6600" dirty="0" smtClean="0">
                <a:latin typeface="+mj-ea"/>
              </a:rPr>
              <a:t>思考力，判断力</a:t>
            </a:r>
            <a:r>
              <a:rPr lang="ja-JP" altLang="en-US" sz="6600" dirty="0">
                <a:latin typeface="+mj-ea"/>
              </a:rPr>
              <a:t>，</a:t>
            </a:r>
            <a:r>
              <a:rPr lang="en-US" altLang="ja-JP" sz="6600" dirty="0">
                <a:latin typeface="+mj-ea"/>
              </a:rPr>
              <a:t/>
            </a:r>
            <a:br>
              <a:rPr lang="en-US" altLang="ja-JP" sz="6600" dirty="0">
                <a:latin typeface="+mj-ea"/>
              </a:rPr>
            </a:br>
            <a:r>
              <a:rPr lang="ja-JP" altLang="en-US" sz="6600" dirty="0">
                <a:latin typeface="+mj-ea"/>
              </a:rPr>
              <a:t>　　表現力等」編</a:t>
            </a:r>
            <a:br>
              <a:rPr lang="ja-JP" altLang="en-US" sz="6600" dirty="0">
                <a:latin typeface="+mj-ea"/>
              </a:rPr>
            </a:br>
            <a:r>
              <a:rPr lang="ja-JP" altLang="en-US" sz="6600" dirty="0"/>
              <a:t/>
            </a:r>
            <a:br>
              <a:rPr lang="ja-JP" altLang="en-US" sz="6600" dirty="0"/>
            </a:br>
            <a:endParaRPr lang="ja-JP" altLang="en-US" sz="6600" dirty="0"/>
          </a:p>
        </p:txBody>
      </p:sp>
      <p:sp>
        <p:nvSpPr>
          <p:cNvPr id="4" name="正方形/長方形 3"/>
          <p:cNvSpPr/>
          <p:nvPr/>
        </p:nvSpPr>
        <p:spPr>
          <a:xfrm>
            <a:off x="2592924" y="3339115"/>
            <a:ext cx="8370732" cy="2330166"/>
          </a:xfrm>
          <a:prstGeom prst="rect">
            <a:avLst/>
          </a:prstGeom>
          <a:ln/>
          <a:effectLst>
            <a:outerShdw blurRad="76200" dir="18900000" sy="23000" kx="-1200000" algn="bl" rotWithShape="0">
              <a:prstClr val="black">
                <a:alpha val="2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lvl="0" defTabSz="457200">
              <a:defRPr/>
            </a:pPr>
            <a:r>
              <a:rPr kumimoji="0" lang="ja-JP" altLang="en-US" sz="3600" kern="0" dirty="0">
                <a:solidFill>
                  <a:prstClr val="black"/>
                </a:solidFill>
                <a:latin typeface="+mn-ea"/>
              </a:rPr>
              <a:t>自己や仲間の技術的な課題やその課題解決に有効な練習方法の選択について、自己の考えを伝えること。</a:t>
            </a:r>
          </a:p>
        </p:txBody>
      </p:sp>
    </p:spTree>
    <p:extLst>
      <p:ext uri="{BB962C8B-B14F-4D97-AF65-F5344CB8AC3E}">
        <p14:creationId xmlns:p14="http://schemas.microsoft.com/office/powerpoint/2010/main" val="3875845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BC378F47-8F42-4735-9435-B52761310778}"/>
              </a:ext>
            </a:extLst>
          </p:cNvPr>
          <p:cNvSpPr txBox="1">
            <a:spLocks/>
          </p:cNvSpPr>
          <p:nvPr/>
        </p:nvSpPr>
        <p:spPr>
          <a:xfrm>
            <a:off x="1752599" y="858888"/>
            <a:ext cx="8955157" cy="94519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0" lang="en-US" altLang="ja-JP" sz="4400" kern="0" dirty="0">
                <a:solidFill>
                  <a:prstClr val="black"/>
                </a:solidFill>
                <a:latin typeface="+mn-ea"/>
              </a:rPr>
              <a:t>【</a:t>
            </a:r>
            <a:r>
              <a:rPr lang="ja-JP" altLang="en-US" sz="4400" kern="0" dirty="0">
                <a:solidFill>
                  <a:prstClr val="black"/>
                </a:solidFill>
                <a:latin typeface="+mn-ea"/>
              </a:rPr>
              <a:t>かかえ込み跳び</a:t>
            </a:r>
            <a:r>
              <a:rPr lang="en-US" altLang="ja-JP" sz="4400" dirty="0"/>
              <a:t>】</a:t>
            </a:r>
            <a:endParaRPr lang="ja-JP" altLang="en-US" sz="4400" dirty="0"/>
          </a:p>
        </p:txBody>
      </p:sp>
      <p:sp>
        <p:nvSpPr>
          <p:cNvPr id="7" name="テキスト ボックス 6">
            <a:extLst>
              <a:ext uri="{FF2B5EF4-FFF2-40B4-BE49-F238E27FC236}">
                <a16:creationId xmlns:a16="http://schemas.microsoft.com/office/drawing/2014/main" id="{1FDD9792-EF42-4537-9B27-3EFDA469F5A8}"/>
              </a:ext>
            </a:extLst>
          </p:cNvPr>
          <p:cNvSpPr txBox="1"/>
          <p:nvPr/>
        </p:nvSpPr>
        <p:spPr>
          <a:xfrm>
            <a:off x="3591339" y="5690074"/>
            <a:ext cx="7116417" cy="369332"/>
          </a:xfrm>
          <a:prstGeom prst="rect">
            <a:avLst/>
          </a:prstGeom>
          <a:noFill/>
        </p:spPr>
        <p:txBody>
          <a:bodyPr wrap="square" rtlCol="0">
            <a:spAutoFit/>
          </a:bodyPr>
          <a:lstStyle/>
          <a:p>
            <a:r>
              <a:rPr kumimoji="1" lang="ja-JP" altLang="en-US" dirty="0"/>
              <a:t>（出典：学校体育実技指導資料第</a:t>
            </a:r>
            <a:r>
              <a:rPr kumimoji="1" lang="en-US" altLang="ja-JP" dirty="0"/>
              <a:t>10</a:t>
            </a:r>
            <a:r>
              <a:rPr kumimoji="1" lang="ja-JP" altLang="en-US" dirty="0"/>
              <a:t>集「器械運動指導の手引」）</a:t>
            </a:r>
          </a:p>
        </p:txBody>
      </p:sp>
      <p:pic>
        <p:nvPicPr>
          <p:cNvPr id="2" name="図 1">
            <a:extLst>
              <a:ext uri="{FF2B5EF4-FFF2-40B4-BE49-F238E27FC236}">
                <a16:creationId xmlns:a16="http://schemas.microsoft.com/office/drawing/2014/main" id="{00F83082-DD34-4E08-A933-B493499E5578}"/>
              </a:ext>
            </a:extLst>
          </p:cNvPr>
          <p:cNvPicPr>
            <a:picLocks noChangeAspect="1"/>
          </p:cNvPicPr>
          <p:nvPr/>
        </p:nvPicPr>
        <p:blipFill>
          <a:blip r:embed="rId2"/>
          <a:stretch>
            <a:fillRect/>
          </a:stretch>
        </p:blipFill>
        <p:spPr>
          <a:xfrm>
            <a:off x="1752599" y="2080514"/>
            <a:ext cx="9199556" cy="3419138"/>
          </a:xfrm>
          <a:prstGeom prst="rect">
            <a:avLst/>
          </a:prstGeom>
        </p:spPr>
      </p:pic>
    </p:spTree>
    <p:extLst>
      <p:ext uri="{BB962C8B-B14F-4D97-AF65-F5344CB8AC3E}">
        <p14:creationId xmlns:p14="http://schemas.microsoft.com/office/powerpoint/2010/main" val="1291385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282B1D7-8951-4251-8A1F-73D32D8E7978}"/>
              </a:ext>
            </a:extLst>
          </p:cNvPr>
          <p:cNvSpPr>
            <a:spLocks noGrp="1"/>
          </p:cNvSpPr>
          <p:nvPr>
            <p:ph type="title"/>
          </p:nvPr>
        </p:nvSpPr>
        <p:spPr>
          <a:xfrm>
            <a:off x="2592925" y="624110"/>
            <a:ext cx="9056531" cy="1280890"/>
          </a:xfrm>
        </p:spPr>
        <p:txBody>
          <a:bodyPr>
            <a:noAutofit/>
          </a:bodyPr>
          <a:lstStyle/>
          <a:p>
            <a:r>
              <a:rPr kumimoji="0" lang="ja-JP" altLang="en-US" kern="0" dirty="0">
                <a:solidFill>
                  <a:prstClr val="black"/>
                </a:solidFill>
                <a:latin typeface="+mn-ea"/>
              </a:rPr>
              <a:t>かかえ込み跳びについて考えてみよう！</a:t>
            </a:r>
            <a:endParaRPr lang="ja-JP" altLang="en-US" sz="2400" dirty="0"/>
          </a:p>
        </p:txBody>
      </p:sp>
      <p:sp>
        <p:nvSpPr>
          <p:cNvPr id="5" name="コンテンツ プレースホルダー 4">
            <a:extLst>
              <a:ext uri="{FF2B5EF4-FFF2-40B4-BE49-F238E27FC236}">
                <a16:creationId xmlns:a16="http://schemas.microsoft.com/office/drawing/2014/main" id="{71A992DA-42F1-49E1-9235-752D80C27671}"/>
              </a:ext>
            </a:extLst>
          </p:cNvPr>
          <p:cNvSpPr>
            <a:spLocks noGrp="1"/>
          </p:cNvSpPr>
          <p:nvPr>
            <p:ph idx="1"/>
          </p:nvPr>
        </p:nvSpPr>
        <p:spPr>
          <a:xfrm>
            <a:off x="2589212" y="1544596"/>
            <a:ext cx="8915400" cy="4179929"/>
          </a:xfrm>
        </p:spPr>
        <p:txBody>
          <a:bodyPr>
            <a:normAutofit/>
          </a:bodyPr>
          <a:lstStyle/>
          <a:p>
            <a:r>
              <a:rPr lang="ja-JP" altLang="en-US" sz="2800" dirty="0"/>
              <a:t>　書籍やインターネットを利用して、下記の①</a:t>
            </a:r>
            <a:r>
              <a:rPr lang="ja-JP" altLang="en-US" sz="2800" dirty="0" smtClean="0"/>
              <a:t>～③</a:t>
            </a:r>
            <a:endParaRPr lang="en-US" altLang="ja-JP" sz="2800" dirty="0"/>
          </a:p>
          <a:p>
            <a:pPr marL="0" indent="0">
              <a:buNone/>
            </a:pPr>
            <a:r>
              <a:rPr lang="ja-JP" altLang="en-US" sz="2800" dirty="0"/>
              <a:t>　</a:t>
            </a:r>
            <a:r>
              <a:rPr lang="ja-JP" altLang="en-US" sz="2800" dirty="0" smtClean="0"/>
              <a:t>に</a:t>
            </a:r>
            <a:r>
              <a:rPr lang="ja-JP" altLang="en-US" sz="2800" dirty="0"/>
              <a:t>ついて考えてみよう！</a:t>
            </a:r>
            <a:endParaRPr lang="en-US" altLang="ja-JP" sz="2800" dirty="0"/>
          </a:p>
          <a:p>
            <a:pPr marL="0" indent="0">
              <a:buNone/>
            </a:pPr>
            <a:endParaRPr lang="en-US" altLang="ja-JP" sz="2800" dirty="0"/>
          </a:p>
          <a:p>
            <a:pPr marL="0" indent="0">
              <a:buNone/>
            </a:pPr>
            <a:r>
              <a:rPr lang="ja-JP" altLang="en-US" sz="2800" dirty="0"/>
              <a:t>　　①　かかえ込み跳びのコツ（成功のポイント）</a:t>
            </a:r>
            <a:endParaRPr lang="en-US" altLang="ja-JP" sz="2800" dirty="0"/>
          </a:p>
          <a:p>
            <a:pPr marL="0" indent="0">
              <a:buNone/>
            </a:pPr>
            <a:r>
              <a:rPr lang="ja-JP" altLang="en-US" sz="2800" dirty="0"/>
              <a:t>　　②　コツから見た自己の</a:t>
            </a:r>
            <a:r>
              <a:rPr lang="ja-JP" altLang="en-US" sz="2800" dirty="0" smtClean="0"/>
              <a:t>課題</a:t>
            </a:r>
            <a:endParaRPr lang="en-US" altLang="ja-JP" sz="2800" dirty="0"/>
          </a:p>
          <a:p>
            <a:pPr marL="0" indent="0">
              <a:buNone/>
            </a:pPr>
            <a:r>
              <a:rPr lang="ja-JP" altLang="en-US" sz="2800" dirty="0"/>
              <a:t>　　③　自己の課題を克服するための練習</a:t>
            </a:r>
            <a:r>
              <a:rPr lang="ja-JP" altLang="en-US" sz="2800" dirty="0" smtClean="0"/>
              <a:t>方法</a:t>
            </a:r>
            <a:endParaRPr lang="en-US" altLang="ja-JP" sz="2800" dirty="0" smtClean="0"/>
          </a:p>
        </p:txBody>
      </p:sp>
      <p:sp>
        <p:nvSpPr>
          <p:cNvPr id="6" name="角丸四角形吹き出し 2">
            <a:extLst>
              <a:ext uri="{FF2B5EF4-FFF2-40B4-BE49-F238E27FC236}">
                <a16:creationId xmlns:a16="http://schemas.microsoft.com/office/drawing/2014/main" id="{9CAA6A59-759E-4DF4-97D1-046848E394D0}"/>
              </a:ext>
            </a:extLst>
          </p:cNvPr>
          <p:cNvSpPr/>
          <p:nvPr/>
        </p:nvSpPr>
        <p:spPr>
          <a:xfrm>
            <a:off x="5947718" y="5594825"/>
            <a:ext cx="4006277" cy="1050186"/>
          </a:xfrm>
          <a:prstGeom prst="wedgeRoundRectCallout">
            <a:avLst>
              <a:gd name="adj1" fmla="val 29167"/>
              <a:gd name="adj2" fmla="val -96590"/>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a:t>学習カードに記入しよう</a:t>
            </a:r>
          </a:p>
        </p:txBody>
      </p:sp>
    </p:spTree>
    <p:extLst>
      <p:ext uri="{BB962C8B-B14F-4D97-AF65-F5344CB8AC3E}">
        <p14:creationId xmlns:p14="http://schemas.microsoft.com/office/powerpoint/2010/main" val="354820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BC378F47-8F42-4735-9435-B52761310778}"/>
              </a:ext>
            </a:extLst>
          </p:cNvPr>
          <p:cNvSpPr txBox="1">
            <a:spLocks/>
          </p:cNvSpPr>
          <p:nvPr/>
        </p:nvSpPr>
        <p:spPr>
          <a:xfrm>
            <a:off x="1752599" y="858888"/>
            <a:ext cx="9167192" cy="94519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0" lang="en-US" altLang="ja-JP" sz="4400" kern="0" dirty="0">
                <a:solidFill>
                  <a:prstClr val="black"/>
                </a:solidFill>
                <a:latin typeface="+mn-ea"/>
              </a:rPr>
              <a:t>【</a:t>
            </a:r>
            <a:r>
              <a:rPr lang="ja-JP" altLang="en-US" sz="4400" kern="0" dirty="0">
                <a:solidFill>
                  <a:prstClr val="black"/>
                </a:solidFill>
                <a:latin typeface="+mn-ea"/>
              </a:rPr>
              <a:t>前方倒立回転跳び</a:t>
            </a:r>
            <a:r>
              <a:rPr lang="en-US" altLang="ja-JP" sz="4400" dirty="0"/>
              <a:t>】</a:t>
            </a:r>
            <a:endParaRPr lang="ja-JP" altLang="en-US" sz="4400" dirty="0"/>
          </a:p>
        </p:txBody>
      </p:sp>
      <p:sp>
        <p:nvSpPr>
          <p:cNvPr id="8" name="テキスト ボックス 7">
            <a:extLst>
              <a:ext uri="{FF2B5EF4-FFF2-40B4-BE49-F238E27FC236}">
                <a16:creationId xmlns:a16="http://schemas.microsoft.com/office/drawing/2014/main" id="{986142A3-BBBB-48B1-97B4-4EA7EAE49CC9}"/>
              </a:ext>
            </a:extLst>
          </p:cNvPr>
          <p:cNvSpPr txBox="1"/>
          <p:nvPr/>
        </p:nvSpPr>
        <p:spPr>
          <a:xfrm>
            <a:off x="3737114" y="5968485"/>
            <a:ext cx="7182678" cy="369332"/>
          </a:xfrm>
          <a:prstGeom prst="rect">
            <a:avLst/>
          </a:prstGeom>
          <a:noFill/>
        </p:spPr>
        <p:txBody>
          <a:bodyPr wrap="square" rtlCol="0">
            <a:spAutoFit/>
          </a:bodyPr>
          <a:lstStyle/>
          <a:p>
            <a:r>
              <a:rPr kumimoji="1" lang="ja-JP" altLang="en-US" dirty="0"/>
              <a:t>（出典：学校体育実技指導資料第</a:t>
            </a:r>
            <a:r>
              <a:rPr kumimoji="1" lang="en-US" altLang="ja-JP" dirty="0"/>
              <a:t>10</a:t>
            </a:r>
            <a:r>
              <a:rPr kumimoji="1" lang="ja-JP" altLang="en-US" dirty="0"/>
              <a:t>集「器械運動指導</a:t>
            </a:r>
            <a:r>
              <a:rPr kumimoji="1" lang="ja-JP" altLang="en-US"/>
              <a:t>の手引」</a:t>
            </a:r>
            <a:r>
              <a:rPr kumimoji="1" lang="ja-JP" altLang="en-US" dirty="0"/>
              <a:t>）</a:t>
            </a:r>
          </a:p>
        </p:txBody>
      </p:sp>
      <p:pic>
        <p:nvPicPr>
          <p:cNvPr id="2" name="図 1">
            <a:extLst>
              <a:ext uri="{FF2B5EF4-FFF2-40B4-BE49-F238E27FC236}">
                <a16:creationId xmlns:a16="http://schemas.microsoft.com/office/drawing/2014/main" id="{79917B58-6733-43EB-9E1A-82AD1B94CBE2}"/>
              </a:ext>
            </a:extLst>
          </p:cNvPr>
          <p:cNvPicPr>
            <a:picLocks noChangeAspect="1"/>
          </p:cNvPicPr>
          <p:nvPr/>
        </p:nvPicPr>
        <p:blipFill>
          <a:blip r:embed="rId2"/>
          <a:stretch>
            <a:fillRect/>
          </a:stretch>
        </p:blipFill>
        <p:spPr>
          <a:xfrm>
            <a:off x="1815300" y="2154824"/>
            <a:ext cx="9041790" cy="3185803"/>
          </a:xfrm>
          <a:prstGeom prst="rect">
            <a:avLst/>
          </a:prstGeom>
        </p:spPr>
      </p:pic>
    </p:spTree>
    <p:extLst>
      <p:ext uri="{BB962C8B-B14F-4D97-AF65-F5344CB8AC3E}">
        <p14:creationId xmlns:p14="http://schemas.microsoft.com/office/powerpoint/2010/main" val="4284628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282B1D7-8951-4251-8A1F-73D32D8E7978}"/>
              </a:ext>
            </a:extLst>
          </p:cNvPr>
          <p:cNvSpPr>
            <a:spLocks noGrp="1"/>
          </p:cNvSpPr>
          <p:nvPr>
            <p:ph type="title"/>
          </p:nvPr>
        </p:nvSpPr>
        <p:spPr/>
        <p:txBody>
          <a:bodyPr>
            <a:noAutofit/>
          </a:bodyPr>
          <a:lstStyle/>
          <a:p>
            <a:r>
              <a:rPr kumimoji="0" lang="ja-JP" altLang="en-US" kern="0" dirty="0">
                <a:solidFill>
                  <a:prstClr val="black"/>
                </a:solidFill>
                <a:latin typeface="+mn-ea"/>
              </a:rPr>
              <a:t>前方倒立回転跳びについて考えてみよう！</a:t>
            </a:r>
            <a:endParaRPr lang="ja-JP" altLang="en-US" sz="2400" dirty="0"/>
          </a:p>
        </p:txBody>
      </p:sp>
      <p:sp>
        <p:nvSpPr>
          <p:cNvPr id="5" name="コンテンツ プレースホルダー 4">
            <a:extLst>
              <a:ext uri="{FF2B5EF4-FFF2-40B4-BE49-F238E27FC236}">
                <a16:creationId xmlns:a16="http://schemas.microsoft.com/office/drawing/2014/main" id="{71A992DA-42F1-49E1-9235-752D80C27671}"/>
              </a:ext>
            </a:extLst>
          </p:cNvPr>
          <p:cNvSpPr>
            <a:spLocks noGrp="1"/>
          </p:cNvSpPr>
          <p:nvPr>
            <p:ph idx="1"/>
          </p:nvPr>
        </p:nvSpPr>
        <p:spPr>
          <a:xfrm>
            <a:off x="2589212" y="1507525"/>
            <a:ext cx="8915400" cy="4689295"/>
          </a:xfrm>
        </p:spPr>
        <p:txBody>
          <a:bodyPr>
            <a:normAutofit/>
          </a:bodyPr>
          <a:lstStyle/>
          <a:p>
            <a:r>
              <a:rPr lang="ja-JP" altLang="en-US" sz="2800" dirty="0"/>
              <a:t>　書籍やインターネットを利用して、下記の①</a:t>
            </a:r>
            <a:r>
              <a:rPr lang="ja-JP" altLang="en-US" sz="2800" dirty="0" smtClean="0"/>
              <a:t>～③</a:t>
            </a:r>
            <a:endParaRPr lang="en-US" altLang="ja-JP" sz="2800" dirty="0"/>
          </a:p>
          <a:p>
            <a:pPr marL="0" indent="0">
              <a:buNone/>
            </a:pPr>
            <a:r>
              <a:rPr lang="ja-JP" altLang="en-US" sz="2800" dirty="0"/>
              <a:t>　</a:t>
            </a:r>
            <a:r>
              <a:rPr lang="ja-JP" altLang="en-US" sz="2800" dirty="0" smtClean="0"/>
              <a:t>に</a:t>
            </a:r>
            <a:r>
              <a:rPr lang="ja-JP" altLang="en-US" sz="2800" dirty="0"/>
              <a:t>ついて考えてみよう！</a:t>
            </a:r>
            <a:endParaRPr lang="en-US" altLang="ja-JP" sz="2800" dirty="0"/>
          </a:p>
          <a:p>
            <a:pPr marL="0" indent="0">
              <a:buNone/>
            </a:pPr>
            <a:endParaRPr lang="en-US" altLang="ja-JP" sz="2800" dirty="0"/>
          </a:p>
          <a:p>
            <a:pPr marL="0" indent="0">
              <a:buNone/>
            </a:pPr>
            <a:r>
              <a:rPr lang="ja-JP" altLang="en-US" sz="2800" dirty="0"/>
              <a:t>　　①　前方倒立回転跳びのコツ（成功のポイント）</a:t>
            </a:r>
            <a:endParaRPr lang="en-US" altLang="ja-JP" sz="2800" dirty="0"/>
          </a:p>
          <a:p>
            <a:pPr marL="0" indent="0">
              <a:buNone/>
            </a:pPr>
            <a:r>
              <a:rPr lang="ja-JP" altLang="en-US" sz="2800" dirty="0"/>
              <a:t>　　②　コツから見た自己の</a:t>
            </a:r>
            <a:r>
              <a:rPr lang="ja-JP" altLang="en-US" sz="2800" dirty="0" smtClean="0"/>
              <a:t>課題</a:t>
            </a:r>
            <a:endParaRPr lang="en-US" altLang="ja-JP" sz="2800" dirty="0"/>
          </a:p>
          <a:p>
            <a:pPr marL="0" indent="0">
              <a:buNone/>
            </a:pPr>
            <a:r>
              <a:rPr lang="ja-JP" altLang="en-US" sz="2800" dirty="0"/>
              <a:t>　　③　自己の課題を克服するための練習</a:t>
            </a:r>
            <a:r>
              <a:rPr lang="ja-JP" altLang="en-US" sz="2800" dirty="0" smtClean="0"/>
              <a:t>方法</a:t>
            </a:r>
            <a:endParaRPr lang="en-US" altLang="ja-JP" sz="2800" dirty="0"/>
          </a:p>
        </p:txBody>
      </p:sp>
      <p:sp>
        <p:nvSpPr>
          <p:cNvPr id="6" name="角丸四角形吹き出し 2">
            <a:extLst>
              <a:ext uri="{FF2B5EF4-FFF2-40B4-BE49-F238E27FC236}">
                <a16:creationId xmlns:a16="http://schemas.microsoft.com/office/drawing/2014/main" id="{9CAA6A59-759E-4DF4-97D1-046848E394D0}"/>
              </a:ext>
            </a:extLst>
          </p:cNvPr>
          <p:cNvSpPr/>
          <p:nvPr/>
        </p:nvSpPr>
        <p:spPr>
          <a:xfrm>
            <a:off x="5811795" y="5671727"/>
            <a:ext cx="4006277" cy="1050186"/>
          </a:xfrm>
          <a:prstGeom prst="wedgeRoundRectCallout">
            <a:avLst>
              <a:gd name="adj1" fmla="val 29167"/>
              <a:gd name="adj2" fmla="val -96590"/>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a:t>学習カードに記入しよう</a:t>
            </a:r>
          </a:p>
        </p:txBody>
      </p:sp>
    </p:spTree>
    <p:extLst>
      <p:ext uri="{BB962C8B-B14F-4D97-AF65-F5344CB8AC3E}">
        <p14:creationId xmlns:p14="http://schemas.microsoft.com/office/powerpoint/2010/main" val="84514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282B1D7-8951-4251-8A1F-73D32D8E7978}"/>
              </a:ext>
            </a:extLst>
          </p:cNvPr>
          <p:cNvSpPr>
            <a:spLocks noGrp="1"/>
          </p:cNvSpPr>
          <p:nvPr>
            <p:ph type="title"/>
          </p:nvPr>
        </p:nvSpPr>
        <p:spPr>
          <a:xfrm>
            <a:off x="2627215" y="1155985"/>
            <a:ext cx="7796945" cy="2833465"/>
          </a:xfrm>
        </p:spPr>
        <p:txBody>
          <a:bodyPr>
            <a:noAutofit/>
          </a:bodyPr>
          <a:lstStyle/>
          <a:p>
            <a:r>
              <a:rPr kumimoji="0" lang="ja-JP" altLang="en-US" kern="0" dirty="0">
                <a:solidFill>
                  <a:prstClr val="black"/>
                </a:solidFill>
                <a:latin typeface="+mn-ea"/>
              </a:rPr>
              <a:t>体力や技能の程度、性別等の違いに配慮して、仲間とともに器械運動を楽しむための活動の方法や修正の仕方について考えて</a:t>
            </a:r>
            <a:r>
              <a:rPr kumimoji="0" lang="ja-JP" altLang="en-US" kern="0" dirty="0" smtClean="0">
                <a:solidFill>
                  <a:prstClr val="black"/>
                </a:solidFill>
                <a:latin typeface="+mn-ea"/>
              </a:rPr>
              <a:t>みよう！</a:t>
            </a:r>
            <a:endParaRPr lang="ja-JP" altLang="en-US" sz="2400" dirty="0"/>
          </a:p>
        </p:txBody>
      </p:sp>
      <p:sp>
        <p:nvSpPr>
          <p:cNvPr id="6" name="角丸四角形吹き出し 2">
            <a:extLst>
              <a:ext uri="{FF2B5EF4-FFF2-40B4-BE49-F238E27FC236}">
                <a16:creationId xmlns:a16="http://schemas.microsoft.com/office/drawing/2014/main" id="{9CAA6A59-759E-4DF4-97D1-046848E394D0}"/>
              </a:ext>
            </a:extLst>
          </p:cNvPr>
          <p:cNvSpPr/>
          <p:nvPr/>
        </p:nvSpPr>
        <p:spPr>
          <a:xfrm>
            <a:off x="6096000" y="4674339"/>
            <a:ext cx="4006277" cy="1050186"/>
          </a:xfrm>
          <a:prstGeom prst="wedgeRoundRectCallout">
            <a:avLst>
              <a:gd name="adj1" fmla="val 29167"/>
              <a:gd name="adj2" fmla="val -96590"/>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a:t>学習カードに記入しよう</a:t>
            </a:r>
          </a:p>
        </p:txBody>
      </p:sp>
    </p:spTree>
    <p:extLst>
      <p:ext uri="{BB962C8B-B14F-4D97-AF65-F5344CB8AC3E}">
        <p14:creationId xmlns:p14="http://schemas.microsoft.com/office/powerpoint/2010/main" val="331605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397</TotalTime>
  <Words>304</Words>
  <Application>Microsoft Office PowerPoint</Application>
  <PresentationFormat>ワイド画面</PresentationFormat>
  <Paragraphs>30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メイリオ</vt:lpstr>
      <vt:lpstr>游ゴシック</vt:lpstr>
      <vt:lpstr>Arial</vt:lpstr>
      <vt:lpstr>Century Gothic</vt:lpstr>
      <vt:lpstr>Wingdings 3</vt:lpstr>
      <vt:lpstr>ウィスプ</vt:lpstr>
      <vt:lpstr>器械運動</vt:lpstr>
      <vt:lpstr>「思考力，判断力， 　　表現力等」編  </vt:lpstr>
      <vt:lpstr>PowerPoint プレゼンテーション</vt:lpstr>
      <vt:lpstr>かかえ込み跳びについて考えてみよう！</vt:lpstr>
      <vt:lpstr>PowerPoint プレゼンテーション</vt:lpstr>
      <vt:lpstr>前方倒立回転跳びについて考えてみよう！</vt:lpstr>
      <vt:lpstr>体力や技能の程度、性別等の違いに配慮して、仲間とともに器械運動を楽しむための活動の方法や修正の仕方について考えてみよう！</vt:lpstr>
    </vt:vector>
  </TitlesOfParts>
  <Company>京都市教育委員会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器械運動Ａ</dc:title>
  <dc:creator>京都市教育委員会</dc:creator>
  <cp:lastModifiedBy>m</cp:lastModifiedBy>
  <cp:revision>36</cp:revision>
  <dcterms:created xsi:type="dcterms:W3CDTF">2020-09-10T23:56:42Z</dcterms:created>
  <dcterms:modified xsi:type="dcterms:W3CDTF">2020-12-04T03:06:23Z</dcterms:modified>
</cp:coreProperties>
</file>