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34" r:id="rId2"/>
    <p:sldId id="369" r:id="rId3"/>
    <p:sldId id="370" r:id="rId4"/>
    <p:sldId id="371" r:id="rId5"/>
    <p:sldId id="372" r:id="rId6"/>
    <p:sldId id="373" r:id="rId7"/>
    <p:sldId id="374" r:id="rId8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FF9900"/>
    <a:srgbClr val="33CCFF"/>
    <a:srgbClr val="66CCFF"/>
    <a:srgbClr val="FF66FF"/>
    <a:srgbClr val="00CC00"/>
    <a:srgbClr val="00CC66"/>
    <a:srgbClr val="FFCC99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8" autoAdjust="0"/>
    <p:restoredTop sz="71572" autoAdjust="0"/>
  </p:normalViewPr>
  <p:slideViewPr>
    <p:cSldViewPr snapToGrid="0">
      <p:cViewPr varScale="1">
        <p:scale>
          <a:sx n="115" d="100"/>
          <a:sy n="115" d="100"/>
        </p:scale>
        <p:origin x="79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49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54D8A-13A8-4DC8-BD63-3BEF405E7ACE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49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B811E-201F-436C-8B06-6F8158197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097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6977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5277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2306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3672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1807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5079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848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06755" y="2608884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77708" y="932264"/>
            <a:ext cx="8595359" cy="149181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高等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学校 保健体育（科目体育）</a:t>
            </a:r>
            <a:endParaRPr kumimoji="1" lang="en-US" altLang="ja-JP" sz="3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入学年次の次の年次以降</a:t>
            </a:r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2329349"/>
            <a:ext cx="9052560" cy="212703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ダンス</a:t>
            </a:r>
            <a:endParaRPr kumimoji="1" lang="en-US" altLang="ja-JP" sz="6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5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</a:t>
            </a:r>
            <a:r>
              <a:rPr kumimoji="1" lang="ja-JP" altLang="en-US" sz="5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現代的</a:t>
            </a:r>
            <a:r>
              <a:rPr kumimoji="1" lang="ja-JP" altLang="en-US" sz="5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な</a:t>
            </a:r>
            <a:r>
              <a:rPr kumimoji="1" lang="ja-JP" altLang="en-US" sz="5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リズム</a:t>
            </a:r>
            <a:r>
              <a:rPr kumimoji="1" lang="ja-JP" altLang="en-US" sz="5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の</a:t>
            </a:r>
            <a:r>
              <a:rPr kumimoji="1" lang="ja-JP" altLang="en-US" sz="5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ダンス</a:t>
            </a:r>
            <a:r>
              <a:rPr kumimoji="1" lang="ja-JP" altLang="en-US" sz="5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」</a:t>
            </a:r>
            <a:endParaRPr kumimoji="1" lang="en-US" altLang="ja-JP" sz="50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83327" y="4288010"/>
            <a:ext cx="8389740" cy="13156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思考力</a:t>
            </a:r>
            <a:r>
              <a:rPr kumimoji="1" lang="en-US" altLang="ja-JP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,</a:t>
            </a:r>
            <a:r>
              <a:rPr kumimoji="1" lang="ja-JP" altLang="en-US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判断力</a:t>
            </a:r>
            <a:r>
              <a:rPr kumimoji="1" lang="en-US" altLang="ja-JP" sz="4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,</a:t>
            </a:r>
            <a:r>
              <a:rPr kumimoji="1" lang="ja-JP" altLang="en-US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表現力等編</a:t>
            </a:r>
            <a:r>
              <a:rPr kumimoji="1" lang="en-US" altLang="ja-JP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580993" y="5853471"/>
            <a:ext cx="2934357" cy="5028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学習時間の目安：約</a:t>
            </a:r>
            <a:r>
              <a:rPr kumimoji="1" lang="en-US" altLang="ja-JP" dirty="0" smtClean="0"/>
              <a:t>30</a:t>
            </a:r>
            <a:r>
              <a:rPr kumimoji="1" lang="ja-JP" altLang="en-US" dirty="0" smtClean="0"/>
              <a:t>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730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964" y="986971"/>
            <a:ext cx="7708595" cy="1000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charset="-128"/>
                <a:cs typeface="+mn-cs"/>
              </a:rPr>
              <a:t>考えてみよう①</a:t>
            </a:r>
            <a:endParaRPr kumimoji="1" lang="en-US" altLang="ja-JP" sz="48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98315" y="3025833"/>
            <a:ext cx="8574752" cy="333051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4400" dirty="0" smtClean="0">
              <a:latin typeface="+mn-ea"/>
            </a:endParaRPr>
          </a:p>
        </p:txBody>
      </p:sp>
      <p:sp>
        <p:nvSpPr>
          <p:cNvPr id="10" name="横巻き 9"/>
          <p:cNvSpPr/>
          <p:nvPr/>
        </p:nvSpPr>
        <p:spPr>
          <a:xfrm>
            <a:off x="339885" y="2205203"/>
            <a:ext cx="8574752" cy="4151147"/>
          </a:xfrm>
          <a:prstGeom prst="horizontalScroll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600" dirty="0">
                <a:solidFill>
                  <a:srgbClr val="FF0000"/>
                </a:solidFill>
              </a:rPr>
              <a:t>健康や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安全を確保しながら</a:t>
            </a:r>
            <a:r>
              <a:rPr kumimoji="1" lang="ja-JP" altLang="en-US" sz="3600" dirty="0">
                <a:solidFill>
                  <a:srgbClr val="FF0000"/>
                </a:solidFill>
              </a:rPr>
              <a:t>，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ダンスを行うためには，何に気を付ければよいかな？</a:t>
            </a:r>
            <a:endParaRPr kumimoji="1" lang="en-US" altLang="ja-JP" sz="36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3600" dirty="0" smtClean="0">
                <a:solidFill>
                  <a:srgbClr val="FF0000"/>
                </a:solidFill>
              </a:rPr>
              <a:t>💃気付いたこと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を</a:t>
            </a:r>
            <a:endParaRPr kumimoji="1" lang="en-US" altLang="ja-JP" sz="36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3600" dirty="0" smtClean="0">
                <a:solidFill>
                  <a:srgbClr val="FF0000"/>
                </a:solidFill>
              </a:rPr>
              <a:t>学習</a:t>
            </a:r>
            <a:r>
              <a:rPr kumimoji="1" lang="ja-JP" altLang="en-US" sz="3600" dirty="0">
                <a:solidFill>
                  <a:srgbClr val="FF0000"/>
                </a:solidFill>
              </a:rPr>
              <a:t>カード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に記入しよう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3" name="動作設定ボタン : ヘルプ 12">
            <a:hlinkClick r:id="" action="ppaction://noaction">
              <a:snd r:embed="rId3" name="chimes.wav"/>
            </a:hlinkClick>
          </p:cNvPr>
          <p:cNvSpPr/>
          <p:nvPr/>
        </p:nvSpPr>
        <p:spPr>
          <a:xfrm>
            <a:off x="1446244" y="974661"/>
            <a:ext cx="1026368" cy="875267"/>
          </a:xfrm>
          <a:prstGeom prst="actionButtonHelp">
            <a:avLst/>
          </a:prstGeom>
          <a:gradFill flip="none" rotWithShape="1">
            <a:gsLst>
              <a:gs pos="0">
                <a:srgbClr val="FFCCFF">
                  <a:shade val="30000"/>
                  <a:satMod val="115000"/>
                </a:srgbClr>
              </a:gs>
              <a:gs pos="50000">
                <a:srgbClr val="FFCCFF">
                  <a:shade val="67500"/>
                  <a:satMod val="115000"/>
                </a:srgbClr>
              </a:gs>
              <a:gs pos="100000">
                <a:srgbClr val="FFCC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67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hlinkClick r:id="" action="ppaction://noaction">
              <a:snd r:embed="rId3" name="chimes.wav"/>
            </a:hlinkClick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37" y="835153"/>
            <a:ext cx="7935505" cy="170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800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考えて</a:t>
            </a:r>
            <a:r>
              <a:rPr lang="ja-JP" altLang="en-US" sz="4800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みよう②</a:t>
            </a:r>
            <a:endParaRPr kumimoji="1" lang="en-US" altLang="ja-JP" sz="48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98315" y="3025833"/>
            <a:ext cx="8574752" cy="333051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4400" dirty="0" smtClean="0"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31276" y="3190467"/>
            <a:ext cx="8464141" cy="314221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1" lang="ja-JP" altLang="en-US" sz="4800" dirty="0"/>
          </a:p>
        </p:txBody>
      </p:sp>
      <p:sp>
        <p:nvSpPr>
          <p:cNvPr id="10" name="横巻き 9"/>
          <p:cNvSpPr/>
          <p:nvPr/>
        </p:nvSpPr>
        <p:spPr>
          <a:xfrm>
            <a:off x="298315" y="1994940"/>
            <a:ext cx="8713163" cy="4167321"/>
          </a:xfrm>
          <a:prstGeom prst="horizontalScroll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自分や仲間の動きの良い点や修正点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で気付いたこと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を伝えよう。さらに良くするためにどんな工夫ができるかな？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　　　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3200" dirty="0" smtClean="0">
                <a:solidFill>
                  <a:srgbClr val="FF0000"/>
                </a:solidFill>
              </a:rPr>
              <a:t>💃上手く伝えるためのポイントと伝え方を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3200" dirty="0" smtClean="0">
                <a:solidFill>
                  <a:srgbClr val="FF0000"/>
                </a:solidFill>
              </a:rPr>
              <a:t>学習カードに記入しよう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5" name="動作設定ボタン : ヘルプ 4">
            <a:hlinkClick r:id="" action="ppaction://noaction">
              <a:snd r:embed="rId3" name="chimes.wav"/>
            </a:hlinkClick>
          </p:cNvPr>
          <p:cNvSpPr/>
          <p:nvPr/>
        </p:nvSpPr>
        <p:spPr>
          <a:xfrm>
            <a:off x="1240970" y="835153"/>
            <a:ext cx="1026368" cy="875267"/>
          </a:xfrm>
          <a:prstGeom prst="actionButtonHelp">
            <a:avLst/>
          </a:prstGeom>
          <a:gradFill flip="none" rotWithShape="1">
            <a:gsLst>
              <a:gs pos="0">
                <a:srgbClr val="FFCCFF">
                  <a:shade val="30000"/>
                  <a:satMod val="115000"/>
                </a:srgbClr>
              </a:gs>
              <a:gs pos="50000">
                <a:srgbClr val="FFCCFF">
                  <a:shade val="67500"/>
                  <a:satMod val="115000"/>
                </a:srgbClr>
              </a:gs>
              <a:gs pos="100000">
                <a:srgbClr val="FFCC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21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47900" y="2125164"/>
            <a:ext cx="8574752" cy="423118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4400" dirty="0" smtClean="0"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31275" y="708352"/>
            <a:ext cx="8464141" cy="10573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sz="3200" dirty="0" smtClean="0">
                <a:solidFill>
                  <a:srgbClr val="00B0F0"/>
                </a:solidFill>
              </a:rPr>
              <a:t>自分の動きを鏡や窓</a:t>
            </a:r>
            <a:r>
              <a:rPr kumimoji="1" lang="ja-JP" altLang="en-US" sz="3200" dirty="0" smtClean="0">
                <a:solidFill>
                  <a:srgbClr val="00B0F0"/>
                </a:solidFill>
              </a:rPr>
              <a:t>に映したり、</a:t>
            </a:r>
            <a:endParaRPr kumimoji="1" lang="en-US" altLang="ja-JP" sz="3200" dirty="0" smtClean="0">
              <a:solidFill>
                <a:srgbClr val="00B0F0"/>
              </a:solidFill>
            </a:endParaRPr>
          </a:p>
          <a:p>
            <a:pPr algn="ctr"/>
            <a:r>
              <a:rPr kumimoji="1" lang="ja-JP" altLang="en-US" sz="3200" dirty="0" smtClean="0">
                <a:solidFill>
                  <a:srgbClr val="00B0F0"/>
                </a:solidFill>
              </a:rPr>
              <a:t>動画撮影をした映像で確認しよう。</a:t>
            </a:r>
            <a:endParaRPr kumimoji="1" lang="ja-JP" altLang="en-US" sz="3200" dirty="0">
              <a:solidFill>
                <a:srgbClr val="00B0F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58511" y="3423459"/>
            <a:ext cx="8464141" cy="133280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kumimoji="1" lang="en-US" altLang="ja-JP" sz="4000" dirty="0" smtClean="0"/>
          </a:p>
          <a:p>
            <a:endParaRPr kumimoji="1" lang="ja-JP" altLang="en-US" sz="4800" dirty="0"/>
          </a:p>
        </p:txBody>
      </p:sp>
      <p:sp>
        <p:nvSpPr>
          <p:cNvPr id="11" name="円形吹き出し 10"/>
          <p:cNvSpPr/>
          <p:nvPr/>
        </p:nvSpPr>
        <p:spPr>
          <a:xfrm>
            <a:off x="615142" y="1885605"/>
            <a:ext cx="4020135" cy="1978428"/>
          </a:xfrm>
          <a:prstGeom prst="wedgeEllipseCallout">
            <a:avLst>
              <a:gd name="adj1" fmla="val -3025"/>
              <a:gd name="adj2" fmla="val 86887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accent2">
                    <a:lumMod val="50000"/>
                  </a:schemeClr>
                </a:solidFill>
              </a:rPr>
              <a:t>音楽に合わせた決めのポーズなどの姿勢はどうか</a:t>
            </a:r>
            <a:r>
              <a:rPr kumimoji="1" lang="ja-JP" altLang="en-US" sz="2000" dirty="0" err="1" smtClean="0">
                <a:solidFill>
                  <a:schemeClr val="accent2">
                    <a:lumMod val="50000"/>
                  </a:schemeClr>
                </a:solidFill>
              </a:rPr>
              <a:t>な</a:t>
            </a:r>
            <a:r>
              <a:rPr kumimoji="1" lang="ja-JP" altLang="en-US" sz="2000" dirty="0" smtClean="0">
                <a:solidFill>
                  <a:schemeClr val="accent2">
                    <a:lumMod val="50000"/>
                  </a:schemeClr>
                </a:solidFill>
              </a:rPr>
              <a:t>？しっかり動きは止まっているかな？</a:t>
            </a:r>
            <a:endParaRPr kumimoji="1" lang="en-US" altLang="ja-JP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円形吹き出し 11"/>
          <p:cNvSpPr/>
          <p:nvPr/>
        </p:nvSpPr>
        <p:spPr>
          <a:xfrm>
            <a:off x="3707934" y="4756266"/>
            <a:ext cx="3727064" cy="1900729"/>
          </a:xfrm>
          <a:prstGeom prst="wedgeEllipseCallout">
            <a:avLst>
              <a:gd name="adj1" fmla="val -65856"/>
              <a:gd name="adj2" fmla="val -2482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鏡では全体的な姿勢や手足の動かし方、止める位置など確認すると良いよ！</a:t>
            </a:r>
            <a:endParaRPr kumimoji="1" lang="en-US" altLang="ja-JP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円形吹き出し 13"/>
          <p:cNvSpPr/>
          <p:nvPr/>
        </p:nvSpPr>
        <p:spPr>
          <a:xfrm>
            <a:off x="4690581" y="2406889"/>
            <a:ext cx="4104835" cy="2198362"/>
          </a:xfrm>
          <a:prstGeom prst="wedgeEllipseCallout">
            <a:avLst>
              <a:gd name="adj1" fmla="val -93613"/>
              <a:gd name="adj2" fmla="val 62304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/>
              <a:t>リズムにあった動きができているかな？動くタイミングはどうか</a:t>
            </a:r>
            <a:r>
              <a:rPr kumimoji="1" lang="ja-JP" altLang="en-US" sz="2000" dirty="0" err="1" smtClean="0"/>
              <a:t>な</a:t>
            </a:r>
            <a:r>
              <a:rPr kumimoji="1" lang="ja-JP" altLang="en-US" sz="2000" dirty="0" smtClean="0"/>
              <a:t>？見本の動きと比べてみよう。</a:t>
            </a:r>
            <a:endParaRPr kumimoji="1" lang="en-US" altLang="ja-JP" sz="2000" dirty="0"/>
          </a:p>
        </p:txBody>
      </p:sp>
      <p:sp>
        <p:nvSpPr>
          <p:cNvPr id="2" name="動作設定ボタン : ホーム 1">
            <a:hlinkClick r:id="" action="ppaction://noaction" highlightClick="1">
              <a:snd r:embed="rId3" name="cashreg.wav"/>
            </a:hlinkClick>
          </p:cNvPr>
          <p:cNvSpPr/>
          <p:nvPr/>
        </p:nvSpPr>
        <p:spPr>
          <a:xfrm>
            <a:off x="798023" y="4756266"/>
            <a:ext cx="1918627" cy="1600085"/>
          </a:xfrm>
          <a:prstGeom prst="actionButtonHom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12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47900" y="2125164"/>
            <a:ext cx="8574752" cy="423118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4400" dirty="0" smtClean="0"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03205" y="846397"/>
            <a:ext cx="8464141" cy="68818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sz="3200" dirty="0" smtClean="0">
                <a:solidFill>
                  <a:srgbClr val="00B0F0"/>
                </a:solidFill>
              </a:rPr>
              <a:t>気付いたこと</a:t>
            </a:r>
            <a:r>
              <a:rPr kumimoji="1" lang="ja-JP" altLang="en-US" sz="3200" dirty="0" smtClean="0">
                <a:solidFill>
                  <a:srgbClr val="00B0F0"/>
                </a:solidFill>
              </a:rPr>
              <a:t>を，どう伝えますか？</a:t>
            </a:r>
            <a:endParaRPr kumimoji="1" lang="en-US" altLang="ja-JP" sz="3200" dirty="0" smtClean="0">
              <a:solidFill>
                <a:srgbClr val="00B0F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58511" y="3423459"/>
            <a:ext cx="8464141" cy="133280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kumimoji="1" lang="en-US" altLang="ja-JP" sz="4000" dirty="0" smtClean="0"/>
          </a:p>
          <a:p>
            <a:endParaRPr kumimoji="1" lang="ja-JP" altLang="en-US" sz="4800" dirty="0"/>
          </a:p>
        </p:txBody>
      </p:sp>
      <p:sp>
        <p:nvSpPr>
          <p:cNvPr id="11" name="円形吹き出し 10"/>
          <p:cNvSpPr/>
          <p:nvPr/>
        </p:nvSpPr>
        <p:spPr>
          <a:xfrm>
            <a:off x="798023" y="1885605"/>
            <a:ext cx="3892558" cy="1537854"/>
          </a:xfrm>
          <a:prstGeom prst="wedgeEllipseCallout">
            <a:avLst>
              <a:gd name="adj1" fmla="val -2598"/>
              <a:gd name="adj2" fmla="val 112833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chemeClr val="accent2">
                    <a:lumMod val="50000"/>
                  </a:schemeClr>
                </a:solidFill>
              </a:rPr>
              <a:t>映像</a:t>
            </a:r>
            <a:r>
              <a:rPr kumimoji="1" lang="ja-JP" altLang="en-US" sz="2400" dirty="0" smtClean="0">
                <a:solidFill>
                  <a:schemeClr val="accent2">
                    <a:lumMod val="50000"/>
                  </a:schemeClr>
                </a:solidFill>
              </a:rPr>
              <a:t>を見せながら伝えようかな・・</a:t>
            </a:r>
            <a:endParaRPr kumimoji="1" lang="en-US" altLang="ja-JP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円形吹き出し 11"/>
          <p:cNvSpPr/>
          <p:nvPr/>
        </p:nvSpPr>
        <p:spPr>
          <a:xfrm>
            <a:off x="3707934" y="4756266"/>
            <a:ext cx="4405288" cy="1600085"/>
          </a:xfrm>
          <a:prstGeom prst="wedgeEllipseCallout">
            <a:avLst>
              <a:gd name="adj1" fmla="val -65856"/>
              <a:gd name="adj2" fmla="val -2482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鏡</a:t>
            </a:r>
            <a:r>
              <a:rPr kumimoji="1"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の</a:t>
            </a:r>
            <a:r>
              <a:rPr kumimoji="1"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前</a:t>
            </a:r>
            <a:r>
              <a:rPr kumimoji="1"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で，一緒に動きながら伝えよう！</a:t>
            </a:r>
          </a:p>
        </p:txBody>
      </p:sp>
      <p:sp>
        <p:nvSpPr>
          <p:cNvPr id="14" name="円形吹き出し 13"/>
          <p:cNvSpPr/>
          <p:nvPr/>
        </p:nvSpPr>
        <p:spPr>
          <a:xfrm>
            <a:off x="4690581" y="2654532"/>
            <a:ext cx="3422641" cy="1833868"/>
          </a:xfrm>
          <a:prstGeom prst="wedgeEllipseCallout">
            <a:avLst>
              <a:gd name="adj1" fmla="val -93613"/>
              <a:gd name="adj2" fmla="val 62304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 smtClean="0"/>
              <a:t>見本と比べて，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気付いたこと</a:t>
            </a:r>
            <a:r>
              <a:rPr kumimoji="1" lang="ja-JP" altLang="en-US" sz="2400" dirty="0" smtClean="0"/>
              <a:t>を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伝えてみよう！</a:t>
            </a:r>
            <a:endParaRPr kumimoji="1" lang="en-US" altLang="ja-JP" sz="2400" dirty="0"/>
          </a:p>
        </p:txBody>
      </p:sp>
      <p:sp>
        <p:nvSpPr>
          <p:cNvPr id="13" name="動作設定ボタン : ホーム 12">
            <a:hlinkClick r:id="" action="ppaction://noaction" highlightClick="1">
              <a:snd r:embed="rId3" name="cashreg.wav"/>
            </a:hlinkClick>
          </p:cNvPr>
          <p:cNvSpPr/>
          <p:nvPr/>
        </p:nvSpPr>
        <p:spPr>
          <a:xfrm>
            <a:off x="798023" y="4756266"/>
            <a:ext cx="1918627" cy="1600085"/>
          </a:xfrm>
          <a:prstGeom prst="actionButtonHom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21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964" y="986971"/>
            <a:ext cx="7708595" cy="1000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charset="-128"/>
                <a:cs typeface="+mn-cs"/>
              </a:rPr>
              <a:t>考えてみよう③</a:t>
            </a:r>
            <a:endParaRPr kumimoji="1" lang="en-US" altLang="ja-JP" sz="48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98315" y="3025833"/>
            <a:ext cx="8574752" cy="333051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4400" dirty="0" smtClean="0">
              <a:latin typeface="+mn-ea"/>
            </a:endParaRPr>
          </a:p>
        </p:txBody>
      </p:sp>
      <p:sp>
        <p:nvSpPr>
          <p:cNvPr id="10" name="横巻き 9"/>
          <p:cNvSpPr/>
          <p:nvPr/>
        </p:nvSpPr>
        <p:spPr>
          <a:xfrm>
            <a:off x="339885" y="2205204"/>
            <a:ext cx="8574752" cy="3922288"/>
          </a:xfrm>
          <a:prstGeom prst="horizontalScroll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体力</a:t>
            </a:r>
            <a:r>
              <a:rPr kumimoji="1" lang="ja-JP" altLang="en-US" sz="3600" dirty="0">
                <a:solidFill>
                  <a:srgbClr val="FF0000"/>
                </a:solidFill>
              </a:rPr>
              <a:t>や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技能，性別等の違いを越えてダンスを楽しむためには，どうすれば良いかな？</a:t>
            </a:r>
            <a:endParaRPr kumimoji="1" lang="en-US" altLang="ja-JP" sz="36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3600" dirty="0" smtClean="0">
                <a:solidFill>
                  <a:srgbClr val="FF0000"/>
                </a:solidFill>
              </a:rPr>
              <a:t>💃</a:t>
            </a:r>
            <a:r>
              <a:rPr kumimoji="1" lang="ja-JP" altLang="en-US" sz="3600" dirty="0">
                <a:solidFill>
                  <a:srgbClr val="FF0000"/>
                </a:solidFill>
              </a:rPr>
              <a:t>色々な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アイデアを出して</a:t>
            </a:r>
            <a:endParaRPr kumimoji="1" lang="en-US" altLang="ja-JP" sz="36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3600" dirty="0" smtClean="0">
                <a:solidFill>
                  <a:srgbClr val="FF0000"/>
                </a:solidFill>
              </a:rPr>
              <a:t>学習カードに記入しよう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9" name="動作設定ボタン : ヘルプ 8">
            <a:hlinkClick r:id="" action="ppaction://noaction">
              <a:snd r:embed="rId3" name="chimes.wav"/>
            </a:hlinkClick>
          </p:cNvPr>
          <p:cNvSpPr/>
          <p:nvPr/>
        </p:nvSpPr>
        <p:spPr>
          <a:xfrm>
            <a:off x="1390261" y="947574"/>
            <a:ext cx="1026368" cy="875267"/>
          </a:xfrm>
          <a:prstGeom prst="actionButtonHelp">
            <a:avLst/>
          </a:prstGeom>
          <a:gradFill flip="none" rotWithShape="1">
            <a:gsLst>
              <a:gs pos="0">
                <a:srgbClr val="FFCCFF">
                  <a:shade val="30000"/>
                  <a:satMod val="115000"/>
                </a:srgbClr>
              </a:gs>
              <a:gs pos="50000">
                <a:srgbClr val="FFCCFF">
                  <a:shade val="67500"/>
                  <a:satMod val="115000"/>
                </a:srgbClr>
              </a:gs>
              <a:gs pos="100000">
                <a:srgbClr val="FFCC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20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972" y="685524"/>
            <a:ext cx="8574752" cy="1208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現代的なリズムのダンス　振り返り</a:t>
            </a:r>
            <a:endParaRPr lang="en-US" altLang="ja-JP" sz="4000" kern="0" dirty="0" smtClean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sz="4800" kern="0" dirty="0" smtClean="0">
              <a:solidFill>
                <a:prstClr val="black"/>
              </a:solidFill>
              <a:latin typeface="游ゴシック" panose="020B04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98315" y="3025833"/>
            <a:ext cx="6419726" cy="333051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4400" dirty="0" smtClean="0">
              <a:latin typeface="+mn-ea"/>
            </a:endParaRPr>
          </a:p>
        </p:txBody>
      </p:sp>
      <p:sp>
        <p:nvSpPr>
          <p:cNvPr id="10" name="横巻き 9"/>
          <p:cNvSpPr/>
          <p:nvPr/>
        </p:nvSpPr>
        <p:spPr>
          <a:xfrm>
            <a:off x="1204327" y="3483754"/>
            <a:ext cx="6718042" cy="3237722"/>
          </a:xfrm>
          <a:prstGeom prst="horizontalScroll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　□安全上に留意した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取組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　□自己や仲間の課題と成果</a:t>
            </a:r>
            <a:endParaRPr kumimoji="1" lang="en-US" altLang="ja-JP" sz="2800" dirty="0">
              <a:solidFill>
                <a:srgbClr val="FF0000"/>
              </a:solidFill>
            </a:endParaRPr>
          </a:p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　□仲間とともに楽しむための工夫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　□ダンスを楽しむための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取組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　□今後のダンスへの関わり方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315" y="1570020"/>
            <a:ext cx="8574752" cy="1354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kern="0" dirty="0" smtClean="0">
                <a:solidFill>
                  <a:srgbClr val="33CCFF"/>
                </a:solidFill>
                <a:latin typeface="游ゴシック" panose="020B0400000000000000" pitchFamily="50" charset="-128"/>
              </a:rPr>
              <a:t>ダンスの授業全体を振り返りましょう。</a:t>
            </a:r>
            <a:endParaRPr lang="en-US" altLang="ja-JP" sz="2800" kern="0" dirty="0" smtClean="0">
              <a:solidFill>
                <a:srgbClr val="33CCFF"/>
              </a:solidFill>
              <a:latin typeface="游ゴシック" panose="020B0400000000000000" pitchFamily="50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kern="0" dirty="0">
                <a:solidFill>
                  <a:srgbClr val="33CCFF"/>
                </a:solidFill>
                <a:latin typeface="游ゴシック" panose="020B0400000000000000" pitchFamily="50" charset="-128"/>
              </a:rPr>
              <a:t>次の項目から、自分自身について、仲間について、学んだこと、分かったこと、これから生かしていきたい</a:t>
            </a:r>
            <a:r>
              <a:rPr lang="ja-JP" altLang="en-US" sz="2800" kern="0" dirty="0" smtClean="0">
                <a:solidFill>
                  <a:srgbClr val="33CCFF"/>
                </a:solidFill>
                <a:latin typeface="游ゴシック" panose="020B0400000000000000" pitchFamily="50" charset="-128"/>
              </a:rPr>
              <a:t>こと等に</a:t>
            </a:r>
            <a:r>
              <a:rPr lang="ja-JP" altLang="en-US" sz="2800" kern="0" dirty="0">
                <a:solidFill>
                  <a:srgbClr val="33CCFF"/>
                </a:solidFill>
                <a:latin typeface="游ゴシック" panose="020B0400000000000000" pitchFamily="50" charset="-128"/>
              </a:rPr>
              <a:t>ついて、感想なども含めて感じたこと</a:t>
            </a:r>
            <a:r>
              <a:rPr lang="ja-JP" altLang="en-US" sz="2800" kern="0" dirty="0" smtClean="0">
                <a:solidFill>
                  <a:srgbClr val="33CCFF"/>
                </a:solidFill>
                <a:latin typeface="游ゴシック" panose="020B0400000000000000" pitchFamily="50" charset="-128"/>
              </a:rPr>
              <a:t>を学習カードに書いて</a:t>
            </a:r>
            <a:r>
              <a:rPr lang="ja-JP" altLang="en-US" sz="2800" kern="0" dirty="0">
                <a:solidFill>
                  <a:srgbClr val="33CCFF"/>
                </a:solidFill>
                <a:latin typeface="游ゴシック" panose="020B0400000000000000" pitchFamily="50" charset="-128"/>
              </a:rPr>
              <a:t>ください。</a:t>
            </a:r>
            <a:endParaRPr lang="en-US" altLang="ja-JP" sz="2800" kern="0" dirty="0" smtClean="0">
              <a:solidFill>
                <a:srgbClr val="33CCFF"/>
              </a:solidFill>
              <a:latin typeface="游ゴシック" panose="020B0400000000000000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3804745" y="63063"/>
            <a:ext cx="5165684" cy="43177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学校での授業が終了したら取り組んでください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16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2147</TotalTime>
  <Words>396</Words>
  <Application>Microsoft Office PowerPoint</Application>
  <PresentationFormat>画面に合わせる (4:3)</PresentationFormat>
  <Paragraphs>53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桐原 純子</dc:creator>
  <cp:lastModifiedBy>m</cp:lastModifiedBy>
  <cp:revision>132</cp:revision>
  <cp:lastPrinted>2020-10-13T06:45:38Z</cp:lastPrinted>
  <dcterms:modified xsi:type="dcterms:W3CDTF">2020-12-04T03:12:15Z</dcterms:modified>
</cp:coreProperties>
</file>