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4" r:id="rId2"/>
    <p:sldId id="369" r:id="rId3"/>
    <p:sldId id="370" r:id="rId4"/>
    <p:sldId id="371" r:id="rId5"/>
    <p:sldId id="372" r:id="rId6"/>
    <p:sldId id="373" r:id="rId7"/>
    <p:sldId id="374" r:id="rId8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9900"/>
    <a:srgbClr val="33CCFF"/>
    <a:srgbClr val="66CCFF"/>
    <a:srgbClr val="FF66FF"/>
    <a:srgbClr val="00CC00"/>
    <a:srgbClr val="00CC66"/>
    <a:srgbClr val="FFCC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71572" autoAdjust="0"/>
  </p:normalViewPr>
  <p:slideViewPr>
    <p:cSldViewPr snapToGrid="0">
      <p:cViewPr varScale="1">
        <p:scale>
          <a:sx n="115" d="100"/>
          <a:sy n="115" d="100"/>
        </p:scale>
        <p:origin x="7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54D8A-13A8-4DC8-BD63-3BEF405E7ACE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B811E-201F-436C-8B06-6F8158197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09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7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2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30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67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0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07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48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08884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932264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学校 保健体育（科目体育）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入学年次の次の年次以降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329349"/>
            <a:ext cx="9052560" cy="21270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現代的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リズム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5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3327" y="4288010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,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判断力</a:t>
            </a:r>
            <a:r>
              <a:rPr kumimoji="1"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,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80993" y="5853471"/>
            <a:ext cx="2934357" cy="502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3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64" y="986971"/>
            <a:ext cx="7708595" cy="100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考えてみよう①</a:t>
            </a:r>
            <a:endParaRPr kumimoji="1" lang="en-US" altLang="ja-JP" sz="4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98315" y="3025833"/>
            <a:ext cx="8574752" cy="33305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339885" y="2205203"/>
            <a:ext cx="8574752" cy="4151147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solidFill>
                  <a:srgbClr val="FF0000"/>
                </a:solidFill>
              </a:rPr>
              <a:t>健康や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安全を確保しながら</a:t>
            </a:r>
            <a:r>
              <a:rPr kumimoji="1" lang="ja-JP" altLang="en-US" sz="3600" dirty="0">
                <a:solidFill>
                  <a:srgbClr val="FF0000"/>
                </a:solidFill>
              </a:rPr>
              <a:t>，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ダンスを行うためには，何に気を付ければよいかな？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💃気付いたこと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を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学習</a:t>
            </a:r>
            <a:r>
              <a:rPr kumimoji="1" lang="ja-JP" altLang="en-US" sz="3600" dirty="0">
                <a:solidFill>
                  <a:srgbClr val="FF0000"/>
                </a:solidFill>
              </a:rPr>
              <a:t>カード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に記入しよう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動作設定ボタン : ヘルプ 12">
            <a:hlinkClick r:id="" action="ppaction://noaction">
              <a:snd r:embed="rId3" name="chimes.wav"/>
            </a:hlinkClick>
          </p:cNvPr>
          <p:cNvSpPr/>
          <p:nvPr/>
        </p:nvSpPr>
        <p:spPr>
          <a:xfrm>
            <a:off x="1446244" y="974661"/>
            <a:ext cx="1026368" cy="875267"/>
          </a:xfrm>
          <a:prstGeom prst="actionButtonHelp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hlinkClick r:id="" action="ppaction://noaction">
              <a:snd r:embed="rId3" name="chimes.wav"/>
            </a:hlinkClick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37" y="835153"/>
            <a:ext cx="7935505" cy="17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考えて</a:t>
            </a:r>
            <a:r>
              <a:rPr lang="ja-JP" altLang="en-US" sz="4800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みよう②</a:t>
            </a:r>
            <a:endParaRPr kumimoji="1" lang="en-US" altLang="ja-JP" sz="4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98315" y="3025833"/>
            <a:ext cx="8574752" cy="33305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1276" y="3190467"/>
            <a:ext cx="8464141" cy="31422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ja-JP" altLang="en-US" sz="4800" dirty="0"/>
          </a:p>
        </p:txBody>
      </p:sp>
      <p:sp>
        <p:nvSpPr>
          <p:cNvPr id="10" name="横巻き 9"/>
          <p:cNvSpPr/>
          <p:nvPr/>
        </p:nvSpPr>
        <p:spPr>
          <a:xfrm>
            <a:off x="298315" y="1994940"/>
            <a:ext cx="8713163" cy="4167321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自分や仲間の動きの良い点や修正点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で気付いたこと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を伝えよう。さらに良くするためにどんな工夫ができるかな？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　　　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💃上手く伝えるためのポイントと伝え方を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学習カードに記入しよう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5" name="動作設定ボタン : ヘルプ 4">
            <a:hlinkClick r:id="" action="ppaction://noaction">
              <a:snd r:embed="rId3" name="chimes.wav"/>
            </a:hlinkClick>
          </p:cNvPr>
          <p:cNvSpPr/>
          <p:nvPr/>
        </p:nvSpPr>
        <p:spPr>
          <a:xfrm>
            <a:off x="1240970" y="835153"/>
            <a:ext cx="1026368" cy="875267"/>
          </a:xfrm>
          <a:prstGeom prst="actionButtonHelp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00" y="2125164"/>
            <a:ext cx="8574752" cy="42311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1275" y="708352"/>
            <a:ext cx="8464141" cy="10573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3200" dirty="0" smtClean="0">
                <a:solidFill>
                  <a:srgbClr val="00B0F0"/>
                </a:solidFill>
              </a:rPr>
              <a:t>自分の動きを鏡や窓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に映したり、</a:t>
            </a:r>
            <a:endParaRPr kumimoji="1" lang="en-US" altLang="ja-JP" sz="3200" dirty="0" smtClean="0">
              <a:solidFill>
                <a:srgbClr val="00B0F0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rgbClr val="00B0F0"/>
                </a:solidFill>
              </a:rPr>
              <a:t>動画撮影をした映像で確認しよう。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8511" y="3423459"/>
            <a:ext cx="8464141" cy="13328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4000" dirty="0" smtClean="0"/>
          </a:p>
          <a:p>
            <a:endParaRPr kumimoji="1" lang="ja-JP" altLang="en-US" sz="4800" dirty="0"/>
          </a:p>
        </p:txBody>
      </p:sp>
      <p:sp>
        <p:nvSpPr>
          <p:cNvPr id="11" name="円形吹き出し 10"/>
          <p:cNvSpPr/>
          <p:nvPr/>
        </p:nvSpPr>
        <p:spPr>
          <a:xfrm>
            <a:off x="615142" y="1885605"/>
            <a:ext cx="4020135" cy="1978428"/>
          </a:xfrm>
          <a:prstGeom prst="wedgeEllipseCallout">
            <a:avLst>
              <a:gd name="adj1" fmla="val -3025"/>
              <a:gd name="adj2" fmla="val 8688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accent2">
                    <a:lumMod val="50000"/>
                  </a:schemeClr>
                </a:solidFill>
              </a:rPr>
              <a:t>音楽に合わせた決めのポーズなどの姿勢はどうか</a:t>
            </a:r>
            <a:r>
              <a:rPr kumimoji="1" lang="ja-JP" alt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な</a:t>
            </a:r>
            <a:r>
              <a:rPr kumimoji="1" lang="ja-JP" altLang="en-US" sz="2000" dirty="0" smtClean="0">
                <a:solidFill>
                  <a:schemeClr val="accent2">
                    <a:lumMod val="50000"/>
                  </a:schemeClr>
                </a:solidFill>
              </a:rPr>
              <a:t>？しっかり動きは止まっているかな？</a:t>
            </a:r>
            <a:endParaRPr kumimoji="1" lang="en-US" altLang="ja-JP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3707934" y="4756266"/>
            <a:ext cx="3727064" cy="1900729"/>
          </a:xfrm>
          <a:prstGeom prst="wedgeEllipseCallout">
            <a:avLst>
              <a:gd name="adj1" fmla="val -65856"/>
              <a:gd name="adj2" fmla="val -2482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鏡では全体的な姿勢や手足の動かし方、止める位置など確認すると良いよ！</a:t>
            </a:r>
            <a:endParaRPr kumimoji="1"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4690581" y="2406889"/>
            <a:ext cx="4104835" cy="2198362"/>
          </a:xfrm>
          <a:prstGeom prst="wedgeEllipseCallout">
            <a:avLst>
              <a:gd name="adj1" fmla="val -93613"/>
              <a:gd name="adj2" fmla="val 6230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リズムにあった動きができているかな？動くタイミングはどうか</a:t>
            </a:r>
            <a:r>
              <a:rPr kumimoji="1" lang="ja-JP" altLang="en-US" sz="2000" dirty="0" err="1" smtClean="0"/>
              <a:t>な</a:t>
            </a:r>
            <a:r>
              <a:rPr kumimoji="1" lang="ja-JP" altLang="en-US" sz="2000" dirty="0" smtClean="0"/>
              <a:t>？見本の動きと比べてみよう。</a:t>
            </a:r>
            <a:endParaRPr kumimoji="1" lang="en-US" altLang="ja-JP" sz="2000" dirty="0"/>
          </a:p>
        </p:txBody>
      </p:sp>
      <p:sp>
        <p:nvSpPr>
          <p:cNvPr id="2" name="動作設定ボタン : ホーム 1">
            <a:hlinkClick r:id="" action="ppaction://noaction" highlightClick="1">
              <a:snd r:embed="rId3" name="cashreg.wav"/>
            </a:hlinkClick>
          </p:cNvPr>
          <p:cNvSpPr/>
          <p:nvPr/>
        </p:nvSpPr>
        <p:spPr>
          <a:xfrm>
            <a:off x="798023" y="4756266"/>
            <a:ext cx="1918627" cy="1600085"/>
          </a:xfrm>
          <a:prstGeom prst="actionButtonHo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00" y="2125164"/>
            <a:ext cx="8574752" cy="42311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3205" y="846397"/>
            <a:ext cx="8464141" cy="6881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3200" dirty="0" smtClean="0">
                <a:solidFill>
                  <a:srgbClr val="00B0F0"/>
                </a:solidFill>
              </a:rPr>
              <a:t>気付いたこと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を，どう伝えますか？</a:t>
            </a:r>
            <a:endParaRPr kumimoji="1" lang="en-US" altLang="ja-JP" sz="3200" dirty="0" smtClean="0">
              <a:solidFill>
                <a:srgbClr val="00B0F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8511" y="3423459"/>
            <a:ext cx="8464141" cy="13328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4000" dirty="0" smtClean="0"/>
          </a:p>
          <a:p>
            <a:endParaRPr kumimoji="1" lang="ja-JP" altLang="en-US" sz="4800" dirty="0"/>
          </a:p>
        </p:txBody>
      </p:sp>
      <p:sp>
        <p:nvSpPr>
          <p:cNvPr id="11" name="円形吹き出し 10"/>
          <p:cNvSpPr/>
          <p:nvPr/>
        </p:nvSpPr>
        <p:spPr>
          <a:xfrm>
            <a:off x="798023" y="1885605"/>
            <a:ext cx="3892558" cy="1537854"/>
          </a:xfrm>
          <a:prstGeom prst="wedgeEllipseCallout">
            <a:avLst>
              <a:gd name="adj1" fmla="val -2598"/>
              <a:gd name="adj2" fmla="val 11283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映像</a:t>
            </a:r>
            <a:r>
              <a:rPr kumimoji="1" lang="ja-JP" altLang="en-US" sz="2400" dirty="0" smtClean="0">
                <a:solidFill>
                  <a:schemeClr val="accent2">
                    <a:lumMod val="50000"/>
                  </a:schemeClr>
                </a:solidFill>
              </a:rPr>
              <a:t>を見せながら伝えようかな・・</a:t>
            </a:r>
            <a:endParaRPr kumimoji="1" lang="en-US" altLang="ja-JP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3707934" y="4756266"/>
            <a:ext cx="4405288" cy="1600085"/>
          </a:xfrm>
          <a:prstGeom prst="wedgeEllipseCallout">
            <a:avLst>
              <a:gd name="adj1" fmla="val -65856"/>
              <a:gd name="adj2" fmla="val -2482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鏡</a:t>
            </a: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前</a:t>
            </a: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で，一緒に動きながら伝えよう！</a:t>
            </a:r>
          </a:p>
        </p:txBody>
      </p:sp>
      <p:sp>
        <p:nvSpPr>
          <p:cNvPr id="14" name="円形吹き出し 13"/>
          <p:cNvSpPr/>
          <p:nvPr/>
        </p:nvSpPr>
        <p:spPr>
          <a:xfrm>
            <a:off x="4690581" y="2654532"/>
            <a:ext cx="3422641" cy="1833868"/>
          </a:xfrm>
          <a:prstGeom prst="wedgeEllipseCallout">
            <a:avLst>
              <a:gd name="adj1" fmla="val -93613"/>
              <a:gd name="adj2" fmla="val 6230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見本と比べて，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気付いたこと</a:t>
            </a:r>
            <a:r>
              <a:rPr kumimoji="1" lang="ja-JP" altLang="en-US" sz="2400" dirty="0" smtClean="0"/>
              <a:t>を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伝えてみよう！</a:t>
            </a:r>
            <a:endParaRPr kumimoji="1" lang="en-US" altLang="ja-JP" sz="2400" dirty="0"/>
          </a:p>
        </p:txBody>
      </p:sp>
      <p:sp>
        <p:nvSpPr>
          <p:cNvPr id="13" name="動作設定ボタン : ホーム 12">
            <a:hlinkClick r:id="" action="ppaction://noaction" highlightClick="1">
              <a:snd r:embed="rId3" name="cashreg.wav"/>
            </a:hlinkClick>
          </p:cNvPr>
          <p:cNvSpPr/>
          <p:nvPr/>
        </p:nvSpPr>
        <p:spPr>
          <a:xfrm>
            <a:off x="798023" y="4756266"/>
            <a:ext cx="1918627" cy="1600085"/>
          </a:xfrm>
          <a:prstGeom prst="actionButtonHom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64" y="986971"/>
            <a:ext cx="7708595" cy="100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考えてみよう③</a:t>
            </a:r>
            <a:endParaRPr kumimoji="1" lang="en-US" altLang="ja-JP" sz="4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98315" y="3025833"/>
            <a:ext cx="8574752" cy="33305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339885" y="2205204"/>
            <a:ext cx="8574752" cy="392228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体力</a:t>
            </a:r>
            <a:r>
              <a:rPr kumimoji="1" lang="ja-JP" altLang="en-US" sz="3600" dirty="0">
                <a:solidFill>
                  <a:srgbClr val="FF0000"/>
                </a:solidFill>
              </a:rPr>
              <a:t>や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技能，性別等の違いを越えてダンスを楽しむためには，どうすれば良いかな？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💃</a:t>
            </a:r>
            <a:r>
              <a:rPr kumimoji="1" lang="ja-JP" altLang="en-US" sz="3600" dirty="0">
                <a:solidFill>
                  <a:srgbClr val="FF0000"/>
                </a:solidFill>
              </a:rPr>
              <a:t>色々な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アイデアを出して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学習カードに記入しよう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動作設定ボタン : ヘルプ 8">
            <a:hlinkClick r:id="" action="ppaction://noaction">
              <a:snd r:embed="rId3" name="chimes.wav"/>
            </a:hlinkClick>
          </p:cNvPr>
          <p:cNvSpPr/>
          <p:nvPr/>
        </p:nvSpPr>
        <p:spPr>
          <a:xfrm>
            <a:off x="1390261" y="947574"/>
            <a:ext cx="1026368" cy="875267"/>
          </a:xfrm>
          <a:prstGeom prst="actionButtonHelp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72" y="685524"/>
            <a:ext cx="8574752" cy="12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現代的なリズムのダンス　振り返り</a:t>
            </a:r>
            <a:endParaRPr lang="en-US" altLang="ja-JP" sz="4000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4800" kern="0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98315" y="3025833"/>
            <a:ext cx="6419726" cy="33305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400" dirty="0" smtClean="0">
              <a:latin typeface="+mn-ea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1204327" y="3483754"/>
            <a:ext cx="6718042" cy="323772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□安全上に留意した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取組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□自己や仲間の課題と成果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□仲間とともに楽しむための工夫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□ダンスを楽しむための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取組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□今後のダンスへの関わり方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5" y="1570020"/>
            <a:ext cx="8574752" cy="135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kern="0" dirty="0" smtClean="0">
                <a:solidFill>
                  <a:srgbClr val="33CCFF"/>
                </a:solidFill>
                <a:latin typeface="游ゴシック" panose="020B0400000000000000" pitchFamily="50" charset="-128"/>
              </a:rPr>
              <a:t>ダンスの授業全体を振り返りましょう。</a:t>
            </a:r>
            <a:endParaRPr lang="en-US" altLang="ja-JP" sz="2800" kern="0" dirty="0" smtClean="0">
              <a:solidFill>
                <a:srgbClr val="33CCFF"/>
              </a:solidFill>
              <a:latin typeface="游ゴシック" panose="020B04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>
                <a:solidFill>
                  <a:srgbClr val="33CCFF"/>
                </a:solidFill>
                <a:latin typeface="游ゴシック" panose="020B0400000000000000" pitchFamily="50" charset="-128"/>
              </a:rPr>
              <a:t>次の項目から、自分自身について、仲間について、学んだこと、分かったこと、これから生かしていきたい</a:t>
            </a:r>
            <a:r>
              <a:rPr lang="ja-JP" altLang="en-US" sz="2800" kern="0" dirty="0" smtClean="0">
                <a:solidFill>
                  <a:srgbClr val="33CCFF"/>
                </a:solidFill>
                <a:latin typeface="游ゴシック" panose="020B0400000000000000" pitchFamily="50" charset="-128"/>
              </a:rPr>
              <a:t>こと等に</a:t>
            </a:r>
            <a:r>
              <a:rPr lang="ja-JP" altLang="en-US" sz="2800" kern="0" dirty="0">
                <a:solidFill>
                  <a:srgbClr val="33CCFF"/>
                </a:solidFill>
                <a:latin typeface="游ゴシック" panose="020B0400000000000000" pitchFamily="50" charset="-128"/>
              </a:rPr>
              <a:t>ついて、感想なども含めて感じたこと</a:t>
            </a:r>
            <a:r>
              <a:rPr lang="ja-JP" altLang="en-US" sz="2800" kern="0" dirty="0" smtClean="0">
                <a:solidFill>
                  <a:srgbClr val="33CCFF"/>
                </a:solidFill>
                <a:latin typeface="游ゴシック" panose="020B0400000000000000" pitchFamily="50" charset="-128"/>
              </a:rPr>
              <a:t>を学習カードに書いて</a:t>
            </a:r>
            <a:r>
              <a:rPr lang="ja-JP" altLang="en-US" sz="2800" kern="0" dirty="0">
                <a:solidFill>
                  <a:srgbClr val="33CCFF"/>
                </a:solidFill>
                <a:latin typeface="游ゴシック" panose="020B0400000000000000" pitchFamily="50" charset="-128"/>
              </a:rPr>
              <a:t>ください。</a:t>
            </a:r>
            <a:endParaRPr lang="en-US" altLang="ja-JP" sz="2800" kern="0" dirty="0" smtClean="0">
              <a:solidFill>
                <a:srgbClr val="33CCFF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804745" y="63063"/>
            <a:ext cx="5165684" cy="4317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学校での授業が終了したら取り組んでください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396</Words>
  <Application>Microsoft Office PowerPoint</Application>
  <PresentationFormat>画面に合わせる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桐原 純子</dc:creator>
  <cp:lastModifiedBy>m</cp:lastModifiedBy>
  <cp:revision>132</cp:revision>
  <cp:lastPrinted>2020-10-13T06:45:38Z</cp:lastPrinted>
  <dcterms:modified xsi:type="dcterms:W3CDTF">2020-12-04T03:12:15Z</dcterms:modified>
</cp:coreProperties>
</file>