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335" r:id="rId2"/>
    <p:sldId id="336" r:id="rId3"/>
    <p:sldId id="353" r:id="rId4"/>
    <p:sldId id="354" r:id="rId5"/>
    <p:sldId id="299" r:id="rId6"/>
    <p:sldId id="331" r:id="rId7"/>
    <p:sldId id="332" r:id="rId8"/>
    <p:sldId id="333" r:id="rId9"/>
    <p:sldId id="329" r:id="rId10"/>
    <p:sldId id="377" r:id="rId11"/>
    <p:sldId id="378" r:id="rId12"/>
    <p:sldId id="379" r:id="rId13"/>
    <p:sldId id="380" r:id="rId14"/>
    <p:sldId id="366" r:id="rId15"/>
    <p:sldId id="367" r:id="rId16"/>
    <p:sldId id="368" r:id="rId17"/>
    <p:sldId id="268" r:id="rId18"/>
    <p:sldId id="300" r:id="rId19"/>
    <p:sldId id="330" r:id="rId20"/>
    <p:sldId id="302" r:id="rId21"/>
    <p:sldId id="301" r:id="rId22"/>
    <p:sldId id="358" r:id="rId23"/>
    <p:sldId id="359" r:id="rId24"/>
    <p:sldId id="360" r:id="rId25"/>
    <p:sldId id="361" r:id="rId26"/>
    <p:sldId id="362" r:id="rId27"/>
    <p:sldId id="363" r:id="rId28"/>
    <p:sldId id="364" r:id="rId29"/>
    <p:sldId id="365" r:id="rId30"/>
    <p:sldId id="356" r:id="rId31"/>
    <p:sldId id="357" r:id="rId32"/>
    <p:sldId id="306" r:id="rId3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66CCFF"/>
    <a:srgbClr val="FFCCFF"/>
    <a:srgbClr val="FF66FF"/>
    <a:srgbClr val="00CC00"/>
    <a:srgbClr val="00CC66"/>
    <a:srgbClr val="FF9900"/>
    <a:srgbClr val="FFCC99"/>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8" autoAdjust="0"/>
    <p:restoredTop sz="71572" autoAdjust="0"/>
  </p:normalViewPr>
  <p:slideViewPr>
    <p:cSldViewPr snapToGrid="0">
      <p:cViewPr varScale="1">
        <p:scale>
          <a:sx n="115" d="100"/>
          <a:sy n="115" d="100"/>
        </p:scale>
        <p:origin x="126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6F4272-6121-49FD-B49D-80692879E501}" type="doc">
      <dgm:prSet loTypeId="urn:microsoft.com/office/officeart/2005/8/layout/process1" loCatId="process" qsTypeId="urn:microsoft.com/office/officeart/2005/8/quickstyle/simple1" qsCatId="simple" csTypeId="urn:microsoft.com/office/officeart/2005/8/colors/accent2_2" csCatId="accent2" phldr="1"/>
      <dgm:spPr/>
    </dgm:pt>
    <dgm:pt modelId="{507C41DA-60BA-494A-9988-76B6595993DE}">
      <dgm:prSet phldrT="[テキスト]"/>
      <dgm:spPr/>
      <dgm:t>
        <a:bodyPr/>
        <a:lstStyle/>
        <a:p>
          <a:r>
            <a:rPr kumimoji="1" lang="ja-JP" altLang="en-US" b="1" dirty="0"/>
            <a:t>１</a:t>
          </a:r>
        </a:p>
      </dgm:t>
    </dgm:pt>
    <dgm:pt modelId="{F6671B2B-C52B-4EC1-8342-B179E3EED40A}" type="parTrans" cxnId="{E551352D-8072-4805-889A-BD743B5CA49F}">
      <dgm:prSet/>
      <dgm:spPr/>
      <dgm:t>
        <a:bodyPr/>
        <a:lstStyle/>
        <a:p>
          <a:endParaRPr kumimoji="1" lang="ja-JP" altLang="en-US"/>
        </a:p>
      </dgm:t>
    </dgm:pt>
    <dgm:pt modelId="{FAE2E4D5-EB3C-486C-A5B6-10A3D17414D6}" type="sibTrans" cxnId="{E551352D-8072-4805-889A-BD743B5CA49F}">
      <dgm:prSet/>
      <dgm:spPr/>
      <dgm:t>
        <a:bodyPr/>
        <a:lstStyle/>
        <a:p>
          <a:endParaRPr kumimoji="1" lang="ja-JP" altLang="en-US"/>
        </a:p>
      </dgm:t>
    </dgm:pt>
    <dgm:pt modelId="{EE1365D0-6A0A-4AC7-9124-991B6A125BEB}">
      <dgm:prSet phldrT="[テキスト]"/>
      <dgm:spPr/>
      <dgm:t>
        <a:bodyPr/>
        <a:lstStyle/>
        <a:p>
          <a:r>
            <a:rPr kumimoji="1" lang="ja-JP" altLang="en-US" b="1" dirty="0"/>
            <a:t>２</a:t>
          </a:r>
        </a:p>
      </dgm:t>
    </dgm:pt>
    <dgm:pt modelId="{BBF11D6A-7553-4ABA-AF73-4F575D3C2029}" type="parTrans" cxnId="{D1B3D900-D4DC-4A66-9C32-2F5515591D18}">
      <dgm:prSet/>
      <dgm:spPr/>
      <dgm:t>
        <a:bodyPr/>
        <a:lstStyle/>
        <a:p>
          <a:endParaRPr kumimoji="1" lang="ja-JP" altLang="en-US"/>
        </a:p>
      </dgm:t>
    </dgm:pt>
    <dgm:pt modelId="{6BDD2850-1A15-4B9A-BEFC-E883810B1069}" type="sibTrans" cxnId="{D1B3D900-D4DC-4A66-9C32-2F5515591D18}">
      <dgm:prSet/>
      <dgm:spPr/>
      <dgm:t>
        <a:bodyPr/>
        <a:lstStyle/>
        <a:p>
          <a:endParaRPr kumimoji="1" lang="ja-JP" altLang="en-US"/>
        </a:p>
      </dgm:t>
    </dgm:pt>
    <dgm:pt modelId="{E897846F-5370-4466-8872-38B3FC6D02E6}">
      <dgm:prSet phldrT="[テキスト]"/>
      <dgm:spPr/>
      <dgm:t>
        <a:bodyPr/>
        <a:lstStyle/>
        <a:p>
          <a:r>
            <a:rPr kumimoji="1" lang="ja-JP" altLang="en-US" b="1" dirty="0"/>
            <a:t>３</a:t>
          </a:r>
        </a:p>
      </dgm:t>
    </dgm:pt>
    <dgm:pt modelId="{57164FFA-37BA-42F9-8769-F1840811274D}" type="parTrans" cxnId="{0F794CD4-CD38-47DF-8C70-C50A43B297F4}">
      <dgm:prSet/>
      <dgm:spPr/>
      <dgm:t>
        <a:bodyPr/>
        <a:lstStyle/>
        <a:p>
          <a:endParaRPr kumimoji="1" lang="ja-JP" altLang="en-US"/>
        </a:p>
      </dgm:t>
    </dgm:pt>
    <dgm:pt modelId="{457BD1FC-706D-4660-A61D-6E88C162C3D6}" type="sibTrans" cxnId="{0F794CD4-CD38-47DF-8C70-C50A43B297F4}">
      <dgm:prSet/>
      <dgm:spPr/>
      <dgm:t>
        <a:bodyPr/>
        <a:lstStyle/>
        <a:p>
          <a:endParaRPr kumimoji="1" lang="ja-JP" altLang="en-US"/>
        </a:p>
      </dgm:t>
    </dgm:pt>
    <dgm:pt modelId="{D2B75AA1-26BA-45DF-B02B-E6701CD28819}">
      <dgm:prSet phldrT="[テキスト]"/>
      <dgm:spPr/>
      <dgm:t>
        <a:bodyPr/>
        <a:lstStyle/>
        <a:p>
          <a:r>
            <a:rPr kumimoji="1" lang="ja-JP" altLang="en-US" b="1" dirty="0"/>
            <a:t>４</a:t>
          </a:r>
        </a:p>
      </dgm:t>
    </dgm:pt>
    <dgm:pt modelId="{AD3E024A-5B72-4571-86EB-AB12E20DDA1A}" type="parTrans" cxnId="{489C476D-EB59-47CE-A1BC-4A94BE50900B}">
      <dgm:prSet/>
      <dgm:spPr/>
      <dgm:t>
        <a:bodyPr/>
        <a:lstStyle/>
        <a:p>
          <a:endParaRPr kumimoji="1" lang="ja-JP" altLang="en-US"/>
        </a:p>
      </dgm:t>
    </dgm:pt>
    <dgm:pt modelId="{8C29D1F0-B3A0-4EBF-BC80-5DFB35572463}" type="sibTrans" cxnId="{489C476D-EB59-47CE-A1BC-4A94BE50900B}">
      <dgm:prSet/>
      <dgm:spPr/>
      <dgm:t>
        <a:bodyPr/>
        <a:lstStyle/>
        <a:p>
          <a:endParaRPr kumimoji="1" lang="ja-JP" altLang="en-US"/>
        </a:p>
      </dgm:t>
    </dgm:pt>
    <dgm:pt modelId="{2292825B-3687-4BF7-807B-F579FA979279}" type="pres">
      <dgm:prSet presAssocID="{816F4272-6121-49FD-B49D-80692879E501}" presName="Name0" presStyleCnt="0">
        <dgm:presLayoutVars>
          <dgm:dir/>
          <dgm:resizeHandles val="exact"/>
        </dgm:presLayoutVars>
      </dgm:prSet>
      <dgm:spPr/>
    </dgm:pt>
    <dgm:pt modelId="{29BDD89A-EC09-4218-A49E-F00A2FCEF414}" type="pres">
      <dgm:prSet presAssocID="{507C41DA-60BA-494A-9988-76B6595993DE}" presName="node" presStyleLbl="node1" presStyleIdx="0" presStyleCnt="4">
        <dgm:presLayoutVars>
          <dgm:bulletEnabled val="1"/>
        </dgm:presLayoutVars>
      </dgm:prSet>
      <dgm:spPr/>
      <dgm:t>
        <a:bodyPr/>
        <a:lstStyle/>
        <a:p>
          <a:endParaRPr kumimoji="1" lang="ja-JP" altLang="en-US"/>
        </a:p>
      </dgm:t>
    </dgm:pt>
    <dgm:pt modelId="{DB5FD89F-D02C-4F71-954A-74FDFB41DFED}" type="pres">
      <dgm:prSet presAssocID="{FAE2E4D5-EB3C-486C-A5B6-10A3D17414D6}" presName="sibTrans" presStyleLbl="sibTrans2D1" presStyleIdx="0" presStyleCnt="3"/>
      <dgm:spPr/>
      <dgm:t>
        <a:bodyPr/>
        <a:lstStyle/>
        <a:p>
          <a:endParaRPr kumimoji="1" lang="ja-JP" altLang="en-US"/>
        </a:p>
      </dgm:t>
    </dgm:pt>
    <dgm:pt modelId="{05E5D927-048D-4514-B336-F6482D6EBA0C}" type="pres">
      <dgm:prSet presAssocID="{FAE2E4D5-EB3C-486C-A5B6-10A3D17414D6}" presName="connectorText" presStyleLbl="sibTrans2D1" presStyleIdx="0" presStyleCnt="3"/>
      <dgm:spPr/>
      <dgm:t>
        <a:bodyPr/>
        <a:lstStyle/>
        <a:p>
          <a:endParaRPr kumimoji="1" lang="ja-JP" altLang="en-US"/>
        </a:p>
      </dgm:t>
    </dgm:pt>
    <dgm:pt modelId="{BF25ED9D-5EE4-4444-B70B-991D37C06828}" type="pres">
      <dgm:prSet presAssocID="{EE1365D0-6A0A-4AC7-9124-991B6A125BEB}" presName="node" presStyleLbl="node1" presStyleIdx="1" presStyleCnt="4">
        <dgm:presLayoutVars>
          <dgm:bulletEnabled val="1"/>
        </dgm:presLayoutVars>
      </dgm:prSet>
      <dgm:spPr/>
      <dgm:t>
        <a:bodyPr/>
        <a:lstStyle/>
        <a:p>
          <a:endParaRPr kumimoji="1" lang="ja-JP" altLang="en-US"/>
        </a:p>
      </dgm:t>
    </dgm:pt>
    <dgm:pt modelId="{CD2DF41F-BC90-45E7-BB24-26DD02EB94A1}" type="pres">
      <dgm:prSet presAssocID="{6BDD2850-1A15-4B9A-BEFC-E883810B1069}" presName="sibTrans" presStyleLbl="sibTrans2D1" presStyleIdx="1" presStyleCnt="3"/>
      <dgm:spPr/>
      <dgm:t>
        <a:bodyPr/>
        <a:lstStyle/>
        <a:p>
          <a:endParaRPr kumimoji="1" lang="ja-JP" altLang="en-US"/>
        </a:p>
      </dgm:t>
    </dgm:pt>
    <dgm:pt modelId="{D8D7E48B-CD04-4CAD-B156-D981DE8130FD}" type="pres">
      <dgm:prSet presAssocID="{6BDD2850-1A15-4B9A-BEFC-E883810B1069}" presName="connectorText" presStyleLbl="sibTrans2D1" presStyleIdx="1" presStyleCnt="3"/>
      <dgm:spPr/>
      <dgm:t>
        <a:bodyPr/>
        <a:lstStyle/>
        <a:p>
          <a:endParaRPr kumimoji="1" lang="ja-JP" altLang="en-US"/>
        </a:p>
      </dgm:t>
    </dgm:pt>
    <dgm:pt modelId="{13D62A34-B4DD-438A-80BE-C05F312CC2AC}" type="pres">
      <dgm:prSet presAssocID="{E897846F-5370-4466-8872-38B3FC6D02E6}" presName="node" presStyleLbl="node1" presStyleIdx="2" presStyleCnt="4">
        <dgm:presLayoutVars>
          <dgm:bulletEnabled val="1"/>
        </dgm:presLayoutVars>
      </dgm:prSet>
      <dgm:spPr/>
      <dgm:t>
        <a:bodyPr/>
        <a:lstStyle/>
        <a:p>
          <a:endParaRPr kumimoji="1" lang="ja-JP" altLang="en-US"/>
        </a:p>
      </dgm:t>
    </dgm:pt>
    <dgm:pt modelId="{E28586A9-66C0-43BE-9DCD-069D7D9E8B0B}" type="pres">
      <dgm:prSet presAssocID="{457BD1FC-706D-4660-A61D-6E88C162C3D6}" presName="sibTrans" presStyleLbl="sibTrans2D1" presStyleIdx="2" presStyleCnt="3"/>
      <dgm:spPr/>
      <dgm:t>
        <a:bodyPr/>
        <a:lstStyle/>
        <a:p>
          <a:endParaRPr kumimoji="1" lang="ja-JP" altLang="en-US"/>
        </a:p>
      </dgm:t>
    </dgm:pt>
    <dgm:pt modelId="{926E0C5E-E040-4188-81DB-2F269B7AC125}" type="pres">
      <dgm:prSet presAssocID="{457BD1FC-706D-4660-A61D-6E88C162C3D6}" presName="connectorText" presStyleLbl="sibTrans2D1" presStyleIdx="2" presStyleCnt="3"/>
      <dgm:spPr/>
      <dgm:t>
        <a:bodyPr/>
        <a:lstStyle/>
        <a:p>
          <a:endParaRPr kumimoji="1" lang="ja-JP" altLang="en-US"/>
        </a:p>
      </dgm:t>
    </dgm:pt>
    <dgm:pt modelId="{37FB4054-F4DB-4DF2-A24D-0DA90B31B69D}" type="pres">
      <dgm:prSet presAssocID="{D2B75AA1-26BA-45DF-B02B-E6701CD28819}" presName="node" presStyleLbl="node1" presStyleIdx="3" presStyleCnt="4">
        <dgm:presLayoutVars>
          <dgm:bulletEnabled val="1"/>
        </dgm:presLayoutVars>
      </dgm:prSet>
      <dgm:spPr/>
      <dgm:t>
        <a:bodyPr/>
        <a:lstStyle/>
        <a:p>
          <a:endParaRPr kumimoji="1" lang="ja-JP" altLang="en-US"/>
        </a:p>
      </dgm:t>
    </dgm:pt>
  </dgm:ptLst>
  <dgm:cxnLst>
    <dgm:cxn modelId="{B1D71F43-F544-47FC-99B9-E5F1D0B2AED8}" type="presOf" srcId="{507C41DA-60BA-494A-9988-76B6595993DE}" destId="{29BDD89A-EC09-4218-A49E-F00A2FCEF414}" srcOrd="0" destOrd="0" presId="urn:microsoft.com/office/officeart/2005/8/layout/process1"/>
    <dgm:cxn modelId="{E6A1E3F0-C2E8-4A46-BEDC-6B2D0B427C09}" type="presOf" srcId="{E897846F-5370-4466-8872-38B3FC6D02E6}" destId="{13D62A34-B4DD-438A-80BE-C05F312CC2AC}" srcOrd="0" destOrd="0" presId="urn:microsoft.com/office/officeart/2005/8/layout/process1"/>
    <dgm:cxn modelId="{78443E5A-CA41-455E-A987-D1B148FFD4E3}" type="presOf" srcId="{457BD1FC-706D-4660-A61D-6E88C162C3D6}" destId="{E28586A9-66C0-43BE-9DCD-069D7D9E8B0B}" srcOrd="0" destOrd="0" presId="urn:microsoft.com/office/officeart/2005/8/layout/process1"/>
    <dgm:cxn modelId="{489C476D-EB59-47CE-A1BC-4A94BE50900B}" srcId="{816F4272-6121-49FD-B49D-80692879E501}" destId="{D2B75AA1-26BA-45DF-B02B-E6701CD28819}" srcOrd="3" destOrd="0" parTransId="{AD3E024A-5B72-4571-86EB-AB12E20DDA1A}" sibTransId="{8C29D1F0-B3A0-4EBF-BC80-5DFB35572463}"/>
    <dgm:cxn modelId="{93BA8B29-CA06-4BE6-A75B-F09FE0AFD601}" type="presOf" srcId="{D2B75AA1-26BA-45DF-B02B-E6701CD28819}" destId="{37FB4054-F4DB-4DF2-A24D-0DA90B31B69D}" srcOrd="0" destOrd="0" presId="urn:microsoft.com/office/officeart/2005/8/layout/process1"/>
    <dgm:cxn modelId="{E551352D-8072-4805-889A-BD743B5CA49F}" srcId="{816F4272-6121-49FD-B49D-80692879E501}" destId="{507C41DA-60BA-494A-9988-76B6595993DE}" srcOrd="0" destOrd="0" parTransId="{F6671B2B-C52B-4EC1-8342-B179E3EED40A}" sibTransId="{FAE2E4D5-EB3C-486C-A5B6-10A3D17414D6}"/>
    <dgm:cxn modelId="{53417DA2-540F-4346-9C72-695F42F9189D}" type="presOf" srcId="{6BDD2850-1A15-4B9A-BEFC-E883810B1069}" destId="{D8D7E48B-CD04-4CAD-B156-D981DE8130FD}" srcOrd="1" destOrd="0" presId="urn:microsoft.com/office/officeart/2005/8/layout/process1"/>
    <dgm:cxn modelId="{5353978F-49DD-4878-B3BE-9AE5DC5053FD}" type="presOf" srcId="{816F4272-6121-49FD-B49D-80692879E501}" destId="{2292825B-3687-4BF7-807B-F579FA979279}" srcOrd="0" destOrd="0" presId="urn:microsoft.com/office/officeart/2005/8/layout/process1"/>
    <dgm:cxn modelId="{DD4EFDB6-14B4-488A-897B-B689DE8DBD77}" type="presOf" srcId="{EE1365D0-6A0A-4AC7-9124-991B6A125BEB}" destId="{BF25ED9D-5EE4-4444-B70B-991D37C06828}" srcOrd="0" destOrd="0" presId="urn:microsoft.com/office/officeart/2005/8/layout/process1"/>
    <dgm:cxn modelId="{D1B3D900-D4DC-4A66-9C32-2F5515591D18}" srcId="{816F4272-6121-49FD-B49D-80692879E501}" destId="{EE1365D0-6A0A-4AC7-9124-991B6A125BEB}" srcOrd="1" destOrd="0" parTransId="{BBF11D6A-7553-4ABA-AF73-4F575D3C2029}" sibTransId="{6BDD2850-1A15-4B9A-BEFC-E883810B1069}"/>
    <dgm:cxn modelId="{E71B0CA2-1376-4A08-B6CF-7148F9290AD0}" type="presOf" srcId="{457BD1FC-706D-4660-A61D-6E88C162C3D6}" destId="{926E0C5E-E040-4188-81DB-2F269B7AC125}" srcOrd="1" destOrd="0" presId="urn:microsoft.com/office/officeart/2005/8/layout/process1"/>
    <dgm:cxn modelId="{3F5EEF27-DA3C-442D-BD56-7AF88B455FED}" type="presOf" srcId="{6BDD2850-1A15-4B9A-BEFC-E883810B1069}" destId="{CD2DF41F-BC90-45E7-BB24-26DD02EB94A1}" srcOrd="0" destOrd="0" presId="urn:microsoft.com/office/officeart/2005/8/layout/process1"/>
    <dgm:cxn modelId="{0F794CD4-CD38-47DF-8C70-C50A43B297F4}" srcId="{816F4272-6121-49FD-B49D-80692879E501}" destId="{E897846F-5370-4466-8872-38B3FC6D02E6}" srcOrd="2" destOrd="0" parTransId="{57164FFA-37BA-42F9-8769-F1840811274D}" sibTransId="{457BD1FC-706D-4660-A61D-6E88C162C3D6}"/>
    <dgm:cxn modelId="{CA83C798-9253-49B8-95A1-B6D9F41949A4}" type="presOf" srcId="{FAE2E4D5-EB3C-486C-A5B6-10A3D17414D6}" destId="{DB5FD89F-D02C-4F71-954A-74FDFB41DFED}" srcOrd="0" destOrd="0" presId="urn:microsoft.com/office/officeart/2005/8/layout/process1"/>
    <dgm:cxn modelId="{A6CD9C55-F401-4E44-83EF-7C7130F2B02C}" type="presOf" srcId="{FAE2E4D5-EB3C-486C-A5B6-10A3D17414D6}" destId="{05E5D927-048D-4514-B336-F6482D6EBA0C}" srcOrd="1" destOrd="0" presId="urn:microsoft.com/office/officeart/2005/8/layout/process1"/>
    <dgm:cxn modelId="{B60891EE-01E3-4D87-ABDE-D812C4207ADD}" type="presParOf" srcId="{2292825B-3687-4BF7-807B-F579FA979279}" destId="{29BDD89A-EC09-4218-A49E-F00A2FCEF414}" srcOrd="0" destOrd="0" presId="urn:microsoft.com/office/officeart/2005/8/layout/process1"/>
    <dgm:cxn modelId="{B3C6BA30-999F-4233-B277-B3029A691EA2}" type="presParOf" srcId="{2292825B-3687-4BF7-807B-F579FA979279}" destId="{DB5FD89F-D02C-4F71-954A-74FDFB41DFED}" srcOrd="1" destOrd="0" presId="urn:microsoft.com/office/officeart/2005/8/layout/process1"/>
    <dgm:cxn modelId="{E767B885-F109-463F-A92E-83CC68822F54}" type="presParOf" srcId="{DB5FD89F-D02C-4F71-954A-74FDFB41DFED}" destId="{05E5D927-048D-4514-B336-F6482D6EBA0C}" srcOrd="0" destOrd="0" presId="urn:microsoft.com/office/officeart/2005/8/layout/process1"/>
    <dgm:cxn modelId="{341A8788-3EAB-4B0C-8F7F-C81E33663F7E}" type="presParOf" srcId="{2292825B-3687-4BF7-807B-F579FA979279}" destId="{BF25ED9D-5EE4-4444-B70B-991D37C06828}" srcOrd="2" destOrd="0" presId="urn:microsoft.com/office/officeart/2005/8/layout/process1"/>
    <dgm:cxn modelId="{27F0AF46-8614-4E46-A71A-B4263E376ACB}" type="presParOf" srcId="{2292825B-3687-4BF7-807B-F579FA979279}" destId="{CD2DF41F-BC90-45E7-BB24-26DD02EB94A1}" srcOrd="3" destOrd="0" presId="urn:microsoft.com/office/officeart/2005/8/layout/process1"/>
    <dgm:cxn modelId="{74972B66-1A46-4189-93F8-3CB6571A183A}" type="presParOf" srcId="{CD2DF41F-BC90-45E7-BB24-26DD02EB94A1}" destId="{D8D7E48B-CD04-4CAD-B156-D981DE8130FD}" srcOrd="0" destOrd="0" presId="urn:microsoft.com/office/officeart/2005/8/layout/process1"/>
    <dgm:cxn modelId="{92622C4F-F306-4964-90A7-07E71AFCD195}" type="presParOf" srcId="{2292825B-3687-4BF7-807B-F579FA979279}" destId="{13D62A34-B4DD-438A-80BE-C05F312CC2AC}" srcOrd="4" destOrd="0" presId="urn:microsoft.com/office/officeart/2005/8/layout/process1"/>
    <dgm:cxn modelId="{4EAC84E5-419C-422C-85EA-73976E518844}" type="presParOf" srcId="{2292825B-3687-4BF7-807B-F579FA979279}" destId="{E28586A9-66C0-43BE-9DCD-069D7D9E8B0B}" srcOrd="5" destOrd="0" presId="urn:microsoft.com/office/officeart/2005/8/layout/process1"/>
    <dgm:cxn modelId="{0E68ECDA-E687-4CAF-9E33-F7FD5D4B95B7}" type="presParOf" srcId="{E28586A9-66C0-43BE-9DCD-069D7D9E8B0B}" destId="{926E0C5E-E040-4188-81DB-2F269B7AC125}" srcOrd="0" destOrd="0" presId="urn:microsoft.com/office/officeart/2005/8/layout/process1"/>
    <dgm:cxn modelId="{5BAE9DFA-9573-4E4C-B593-3E40B5644E17}" type="presParOf" srcId="{2292825B-3687-4BF7-807B-F579FA979279}" destId="{37FB4054-F4DB-4DF2-A24D-0DA90B31B69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6F4272-6121-49FD-B49D-80692879E501}" type="doc">
      <dgm:prSet loTypeId="urn:microsoft.com/office/officeart/2005/8/layout/process1" loCatId="process" qsTypeId="urn:microsoft.com/office/officeart/2005/8/quickstyle/simple1" qsCatId="simple" csTypeId="urn:microsoft.com/office/officeart/2005/8/colors/accent2_2" csCatId="accent2" phldr="1"/>
      <dgm:spPr/>
    </dgm:pt>
    <dgm:pt modelId="{507C41DA-60BA-494A-9988-76B6595993DE}">
      <dgm:prSet phldrT="[テキスト]"/>
      <dgm:spPr/>
      <dgm:t>
        <a:bodyPr/>
        <a:lstStyle/>
        <a:p>
          <a:r>
            <a:rPr kumimoji="1" lang="ja-JP" altLang="en-US" b="1" dirty="0"/>
            <a:t>１</a:t>
          </a:r>
        </a:p>
      </dgm:t>
    </dgm:pt>
    <dgm:pt modelId="{F6671B2B-C52B-4EC1-8342-B179E3EED40A}" type="parTrans" cxnId="{E551352D-8072-4805-889A-BD743B5CA49F}">
      <dgm:prSet/>
      <dgm:spPr/>
      <dgm:t>
        <a:bodyPr/>
        <a:lstStyle/>
        <a:p>
          <a:endParaRPr kumimoji="1" lang="ja-JP" altLang="en-US"/>
        </a:p>
      </dgm:t>
    </dgm:pt>
    <dgm:pt modelId="{FAE2E4D5-EB3C-486C-A5B6-10A3D17414D6}" type="sibTrans" cxnId="{E551352D-8072-4805-889A-BD743B5CA49F}">
      <dgm:prSet/>
      <dgm:spPr/>
      <dgm:t>
        <a:bodyPr/>
        <a:lstStyle/>
        <a:p>
          <a:endParaRPr kumimoji="1" lang="ja-JP" altLang="en-US"/>
        </a:p>
      </dgm:t>
    </dgm:pt>
    <dgm:pt modelId="{EE1365D0-6A0A-4AC7-9124-991B6A125BEB}">
      <dgm:prSet phldrT="[テキスト]"/>
      <dgm:spPr/>
      <dgm:t>
        <a:bodyPr/>
        <a:lstStyle/>
        <a:p>
          <a:r>
            <a:rPr kumimoji="1" lang="ja-JP" altLang="en-US" b="1" dirty="0"/>
            <a:t>２</a:t>
          </a:r>
        </a:p>
      </dgm:t>
    </dgm:pt>
    <dgm:pt modelId="{BBF11D6A-7553-4ABA-AF73-4F575D3C2029}" type="parTrans" cxnId="{D1B3D900-D4DC-4A66-9C32-2F5515591D18}">
      <dgm:prSet/>
      <dgm:spPr/>
      <dgm:t>
        <a:bodyPr/>
        <a:lstStyle/>
        <a:p>
          <a:endParaRPr kumimoji="1" lang="ja-JP" altLang="en-US"/>
        </a:p>
      </dgm:t>
    </dgm:pt>
    <dgm:pt modelId="{6BDD2850-1A15-4B9A-BEFC-E883810B1069}" type="sibTrans" cxnId="{D1B3D900-D4DC-4A66-9C32-2F5515591D18}">
      <dgm:prSet/>
      <dgm:spPr/>
      <dgm:t>
        <a:bodyPr/>
        <a:lstStyle/>
        <a:p>
          <a:endParaRPr kumimoji="1" lang="ja-JP" altLang="en-US"/>
        </a:p>
      </dgm:t>
    </dgm:pt>
    <dgm:pt modelId="{E897846F-5370-4466-8872-38B3FC6D02E6}">
      <dgm:prSet phldrT="[テキスト]"/>
      <dgm:spPr/>
      <dgm:t>
        <a:bodyPr/>
        <a:lstStyle/>
        <a:p>
          <a:r>
            <a:rPr kumimoji="1" lang="ja-JP" altLang="en-US" b="1" dirty="0"/>
            <a:t>３</a:t>
          </a:r>
        </a:p>
      </dgm:t>
    </dgm:pt>
    <dgm:pt modelId="{57164FFA-37BA-42F9-8769-F1840811274D}" type="parTrans" cxnId="{0F794CD4-CD38-47DF-8C70-C50A43B297F4}">
      <dgm:prSet/>
      <dgm:spPr/>
      <dgm:t>
        <a:bodyPr/>
        <a:lstStyle/>
        <a:p>
          <a:endParaRPr kumimoji="1" lang="ja-JP" altLang="en-US"/>
        </a:p>
      </dgm:t>
    </dgm:pt>
    <dgm:pt modelId="{457BD1FC-706D-4660-A61D-6E88C162C3D6}" type="sibTrans" cxnId="{0F794CD4-CD38-47DF-8C70-C50A43B297F4}">
      <dgm:prSet/>
      <dgm:spPr/>
      <dgm:t>
        <a:bodyPr/>
        <a:lstStyle/>
        <a:p>
          <a:endParaRPr kumimoji="1" lang="ja-JP" altLang="en-US"/>
        </a:p>
      </dgm:t>
    </dgm:pt>
    <dgm:pt modelId="{D2B75AA1-26BA-45DF-B02B-E6701CD28819}">
      <dgm:prSet phldrT="[テキスト]"/>
      <dgm:spPr/>
      <dgm:t>
        <a:bodyPr/>
        <a:lstStyle/>
        <a:p>
          <a:r>
            <a:rPr kumimoji="1" lang="ja-JP" altLang="en-US" b="1" dirty="0"/>
            <a:t>４</a:t>
          </a:r>
        </a:p>
      </dgm:t>
    </dgm:pt>
    <dgm:pt modelId="{AD3E024A-5B72-4571-86EB-AB12E20DDA1A}" type="parTrans" cxnId="{489C476D-EB59-47CE-A1BC-4A94BE50900B}">
      <dgm:prSet/>
      <dgm:spPr/>
      <dgm:t>
        <a:bodyPr/>
        <a:lstStyle/>
        <a:p>
          <a:endParaRPr kumimoji="1" lang="ja-JP" altLang="en-US"/>
        </a:p>
      </dgm:t>
    </dgm:pt>
    <dgm:pt modelId="{8C29D1F0-B3A0-4EBF-BC80-5DFB35572463}" type="sibTrans" cxnId="{489C476D-EB59-47CE-A1BC-4A94BE50900B}">
      <dgm:prSet/>
      <dgm:spPr/>
      <dgm:t>
        <a:bodyPr/>
        <a:lstStyle/>
        <a:p>
          <a:endParaRPr kumimoji="1" lang="ja-JP" altLang="en-US"/>
        </a:p>
      </dgm:t>
    </dgm:pt>
    <dgm:pt modelId="{2292825B-3687-4BF7-807B-F579FA979279}" type="pres">
      <dgm:prSet presAssocID="{816F4272-6121-49FD-B49D-80692879E501}" presName="Name0" presStyleCnt="0">
        <dgm:presLayoutVars>
          <dgm:dir/>
          <dgm:resizeHandles val="exact"/>
        </dgm:presLayoutVars>
      </dgm:prSet>
      <dgm:spPr/>
    </dgm:pt>
    <dgm:pt modelId="{29BDD89A-EC09-4218-A49E-F00A2FCEF414}" type="pres">
      <dgm:prSet presAssocID="{507C41DA-60BA-494A-9988-76B6595993DE}" presName="node" presStyleLbl="node1" presStyleIdx="0" presStyleCnt="4">
        <dgm:presLayoutVars>
          <dgm:bulletEnabled val="1"/>
        </dgm:presLayoutVars>
      </dgm:prSet>
      <dgm:spPr/>
      <dgm:t>
        <a:bodyPr/>
        <a:lstStyle/>
        <a:p>
          <a:endParaRPr kumimoji="1" lang="ja-JP" altLang="en-US"/>
        </a:p>
      </dgm:t>
    </dgm:pt>
    <dgm:pt modelId="{DB5FD89F-D02C-4F71-954A-74FDFB41DFED}" type="pres">
      <dgm:prSet presAssocID="{FAE2E4D5-EB3C-486C-A5B6-10A3D17414D6}" presName="sibTrans" presStyleLbl="sibTrans2D1" presStyleIdx="0" presStyleCnt="3"/>
      <dgm:spPr/>
      <dgm:t>
        <a:bodyPr/>
        <a:lstStyle/>
        <a:p>
          <a:endParaRPr kumimoji="1" lang="ja-JP" altLang="en-US"/>
        </a:p>
      </dgm:t>
    </dgm:pt>
    <dgm:pt modelId="{05E5D927-048D-4514-B336-F6482D6EBA0C}" type="pres">
      <dgm:prSet presAssocID="{FAE2E4D5-EB3C-486C-A5B6-10A3D17414D6}" presName="connectorText" presStyleLbl="sibTrans2D1" presStyleIdx="0" presStyleCnt="3"/>
      <dgm:spPr/>
      <dgm:t>
        <a:bodyPr/>
        <a:lstStyle/>
        <a:p>
          <a:endParaRPr kumimoji="1" lang="ja-JP" altLang="en-US"/>
        </a:p>
      </dgm:t>
    </dgm:pt>
    <dgm:pt modelId="{BF25ED9D-5EE4-4444-B70B-991D37C06828}" type="pres">
      <dgm:prSet presAssocID="{EE1365D0-6A0A-4AC7-9124-991B6A125BEB}" presName="node" presStyleLbl="node1" presStyleIdx="1" presStyleCnt="4">
        <dgm:presLayoutVars>
          <dgm:bulletEnabled val="1"/>
        </dgm:presLayoutVars>
      </dgm:prSet>
      <dgm:spPr/>
      <dgm:t>
        <a:bodyPr/>
        <a:lstStyle/>
        <a:p>
          <a:endParaRPr kumimoji="1" lang="ja-JP" altLang="en-US"/>
        </a:p>
      </dgm:t>
    </dgm:pt>
    <dgm:pt modelId="{CD2DF41F-BC90-45E7-BB24-26DD02EB94A1}" type="pres">
      <dgm:prSet presAssocID="{6BDD2850-1A15-4B9A-BEFC-E883810B1069}" presName="sibTrans" presStyleLbl="sibTrans2D1" presStyleIdx="1" presStyleCnt="3"/>
      <dgm:spPr/>
      <dgm:t>
        <a:bodyPr/>
        <a:lstStyle/>
        <a:p>
          <a:endParaRPr kumimoji="1" lang="ja-JP" altLang="en-US"/>
        </a:p>
      </dgm:t>
    </dgm:pt>
    <dgm:pt modelId="{D8D7E48B-CD04-4CAD-B156-D981DE8130FD}" type="pres">
      <dgm:prSet presAssocID="{6BDD2850-1A15-4B9A-BEFC-E883810B1069}" presName="connectorText" presStyleLbl="sibTrans2D1" presStyleIdx="1" presStyleCnt="3"/>
      <dgm:spPr/>
      <dgm:t>
        <a:bodyPr/>
        <a:lstStyle/>
        <a:p>
          <a:endParaRPr kumimoji="1" lang="ja-JP" altLang="en-US"/>
        </a:p>
      </dgm:t>
    </dgm:pt>
    <dgm:pt modelId="{13D62A34-B4DD-438A-80BE-C05F312CC2AC}" type="pres">
      <dgm:prSet presAssocID="{E897846F-5370-4466-8872-38B3FC6D02E6}" presName="node" presStyleLbl="node1" presStyleIdx="2" presStyleCnt="4">
        <dgm:presLayoutVars>
          <dgm:bulletEnabled val="1"/>
        </dgm:presLayoutVars>
      </dgm:prSet>
      <dgm:spPr/>
      <dgm:t>
        <a:bodyPr/>
        <a:lstStyle/>
        <a:p>
          <a:endParaRPr kumimoji="1" lang="ja-JP" altLang="en-US"/>
        </a:p>
      </dgm:t>
    </dgm:pt>
    <dgm:pt modelId="{E28586A9-66C0-43BE-9DCD-069D7D9E8B0B}" type="pres">
      <dgm:prSet presAssocID="{457BD1FC-706D-4660-A61D-6E88C162C3D6}" presName="sibTrans" presStyleLbl="sibTrans2D1" presStyleIdx="2" presStyleCnt="3"/>
      <dgm:spPr/>
      <dgm:t>
        <a:bodyPr/>
        <a:lstStyle/>
        <a:p>
          <a:endParaRPr kumimoji="1" lang="ja-JP" altLang="en-US"/>
        </a:p>
      </dgm:t>
    </dgm:pt>
    <dgm:pt modelId="{926E0C5E-E040-4188-81DB-2F269B7AC125}" type="pres">
      <dgm:prSet presAssocID="{457BD1FC-706D-4660-A61D-6E88C162C3D6}" presName="connectorText" presStyleLbl="sibTrans2D1" presStyleIdx="2" presStyleCnt="3"/>
      <dgm:spPr/>
      <dgm:t>
        <a:bodyPr/>
        <a:lstStyle/>
        <a:p>
          <a:endParaRPr kumimoji="1" lang="ja-JP" altLang="en-US"/>
        </a:p>
      </dgm:t>
    </dgm:pt>
    <dgm:pt modelId="{37FB4054-F4DB-4DF2-A24D-0DA90B31B69D}" type="pres">
      <dgm:prSet presAssocID="{D2B75AA1-26BA-45DF-B02B-E6701CD28819}" presName="node" presStyleLbl="node1" presStyleIdx="3" presStyleCnt="4">
        <dgm:presLayoutVars>
          <dgm:bulletEnabled val="1"/>
        </dgm:presLayoutVars>
      </dgm:prSet>
      <dgm:spPr/>
      <dgm:t>
        <a:bodyPr/>
        <a:lstStyle/>
        <a:p>
          <a:endParaRPr kumimoji="1" lang="ja-JP" altLang="en-US"/>
        </a:p>
      </dgm:t>
    </dgm:pt>
  </dgm:ptLst>
  <dgm:cxnLst>
    <dgm:cxn modelId="{41093BE9-EA22-4F32-A30D-6F9E22218A4D}" type="presOf" srcId="{6BDD2850-1A15-4B9A-BEFC-E883810B1069}" destId="{D8D7E48B-CD04-4CAD-B156-D981DE8130FD}" srcOrd="1" destOrd="0" presId="urn:microsoft.com/office/officeart/2005/8/layout/process1"/>
    <dgm:cxn modelId="{489C476D-EB59-47CE-A1BC-4A94BE50900B}" srcId="{816F4272-6121-49FD-B49D-80692879E501}" destId="{D2B75AA1-26BA-45DF-B02B-E6701CD28819}" srcOrd="3" destOrd="0" parTransId="{AD3E024A-5B72-4571-86EB-AB12E20DDA1A}" sibTransId="{8C29D1F0-B3A0-4EBF-BC80-5DFB35572463}"/>
    <dgm:cxn modelId="{5C396BF6-D15F-4590-943E-A4E729213D68}" type="presOf" srcId="{D2B75AA1-26BA-45DF-B02B-E6701CD28819}" destId="{37FB4054-F4DB-4DF2-A24D-0DA90B31B69D}" srcOrd="0" destOrd="0" presId="urn:microsoft.com/office/officeart/2005/8/layout/process1"/>
    <dgm:cxn modelId="{92FC9342-0E2D-4E0D-B905-F8CC7AC294C9}" type="presOf" srcId="{457BD1FC-706D-4660-A61D-6E88C162C3D6}" destId="{926E0C5E-E040-4188-81DB-2F269B7AC125}" srcOrd="1" destOrd="0" presId="urn:microsoft.com/office/officeart/2005/8/layout/process1"/>
    <dgm:cxn modelId="{8F06B34A-6ECD-4467-9F4E-6D0D81045D19}" type="presOf" srcId="{816F4272-6121-49FD-B49D-80692879E501}" destId="{2292825B-3687-4BF7-807B-F579FA979279}" srcOrd="0" destOrd="0" presId="urn:microsoft.com/office/officeart/2005/8/layout/process1"/>
    <dgm:cxn modelId="{641A742A-F137-4465-8767-75113C938214}" type="presOf" srcId="{507C41DA-60BA-494A-9988-76B6595993DE}" destId="{29BDD89A-EC09-4218-A49E-F00A2FCEF414}" srcOrd="0" destOrd="0" presId="urn:microsoft.com/office/officeart/2005/8/layout/process1"/>
    <dgm:cxn modelId="{D78142F9-9B77-496C-8976-EE9EF8B03836}" type="presOf" srcId="{6BDD2850-1A15-4B9A-BEFC-E883810B1069}" destId="{CD2DF41F-BC90-45E7-BB24-26DD02EB94A1}" srcOrd="0" destOrd="0" presId="urn:microsoft.com/office/officeart/2005/8/layout/process1"/>
    <dgm:cxn modelId="{D7F12DA2-3E85-41C3-B376-33D3FD70E1B7}" type="presOf" srcId="{EE1365D0-6A0A-4AC7-9124-991B6A125BEB}" destId="{BF25ED9D-5EE4-4444-B70B-991D37C06828}" srcOrd="0" destOrd="0" presId="urn:microsoft.com/office/officeart/2005/8/layout/process1"/>
    <dgm:cxn modelId="{F23CB7BA-51FB-4341-870B-99287014BDF5}" type="presOf" srcId="{FAE2E4D5-EB3C-486C-A5B6-10A3D17414D6}" destId="{DB5FD89F-D02C-4F71-954A-74FDFB41DFED}" srcOrd="0" destOrd="0" presId="urn:microsoft.com/office/officeart/2005/8/layout/process1"/>
    <dgm:cxn modelId="{A4612296-B8FC-435B-97DA-78EF5790B340}" type="presOf" srcId="{E897846F-5370-4466-8872-38B3FC6D02E6}" destId="{13D62A34-B4DD-438A-80BE-C05F312CC2AC}" srcOrd="0" destOrd="0" presId="urn:microsoft.com/office/officeart/2005/8/layout/process1"/>
    <dgm:cxn modelId="{F3C24964-604A-400D-A6CB-BE85886E0E52}" type="presOf" srcId="{FAE2E4D5-EB3C-486C-A5B6-10A3D17414D6}" destId="{05E5D927-048D-4514-B336-F6482D6EBA0C}" srcOrd="1" destOrd="0" presId="urn:microsoft.com/office/officeart/2005/8/layout/process1"/>
    <dgm:cxn modelId="{0F794CD4-CD38-47DF-8C70-C50A43B297F4}" srcId="{816F4272-6121-49FD-B49D-80692879E501}" destId="{E897846F-5370-4466-8872-38B3FC6D02E6}" srcOrd="2" destOrd="0" parTransId="{57164FFA-37BA-42F9-8769-F1840811274D}" sibTransId="{457BD1FC-706D-4660-A61D-6E88C162C3D6}"/>
    <dgm:cxn modelId="{E551352D-8072-4805-889A-BD743B5CA49F}" srcId="{816F4272-6121-49FD-B49D-80692879E501}" destId="{507C41DA-60BA-494A-9988-76B6595993DE}" srcOrd="0" destOrd="0" parTransId="{F6671B2B-C52B-4EC1-8342-B179E3EED40A}" sibTransId="{FAE2E4D5-EB3C-486C-A5B6-10A3D17414D6}"/>
    <dgm:cxn modelId="{D1B3D900-D4DC-4A66-9C32-2F5515591D18}" srcId="{816F4272-6121-49FD-B49D-80692879E501}" destId="{EE1365D0-6A0A-4AC7-9124-991B6A125BEB}" srcOrd="1" destOrd="0" parTransId="{BBF11D6A-7553-4ABA-AF73-4F575D3C2029}" sibTransId="{6BDD2850-1A15-4B9A-BEFC-E883810B1069}"/>
    <dgm:cxn modelId="{2B1BC132-B212-42B4-B503-97E5A8952FF3}" type="presOf" srcId="{457BD1FC-706D-4660-A61D-6E88C162C3D6}" destId="{E28586A9-66C0-43BE-9DCD-069D7D9E8B0B}" srcOrd="0" destOrd="0" presId="urn:microsoft.com/office/officeart/2005/8/layout/process1"/>
    <dgm:cxn modelId="{E82B8227-6F06-4995-93E9-DC4A7814D13E}" type="presParOf" srcId="{2292825B-3687-4BF7-807B-F579FA979279}" destId="{29BDD89A-EC09-4218-A49E-F00A2FCEF414}" srcOrd="0" destOrd="0" presId="urn:microsoft.com/office/officeart/2005/8/layout/process1"/>
    <dgm:cxn modelId="{2AFF3453-21A4-44F0-ADCF-7702BE04908E}" type="presParOf" srcId="{2292825B-3687-4BF7-807B-F579FA979279}" destId="{DB5FD89F-D02C-4F71-954A-74FDFB41DFED}" srcOrd="1" destOrd="0" presId="urn:microsoft.com/office/officeart/2005/8/layout/process1"/>
    <dgm:cxn modelId="{C6BB90DE-10D4-40C1-911D-262BE347B1C9}" type="presParOf" srcId="{DB5FD89F-D02C-4F71-954A-74FDFB41DFED}" destId="{05E5D927-048D-4514-B336-F6482D6EBA0C}" srcOrd="0" destOrd="0" presId="urn:microsoft.com/office/officeart/2005/8/layout/process1"/>
    <dgm:cxn modelId="{E53F35BC-C173-42DF-B30D-EC804992C7EA}" type="presParOf" srcId="{2292825B-3687-4BF7-807B-F579FA979279}" destId="{BF25ED9D-5EE4-4444-B70B-991D37C06828}" srcOrd="2" destOrd="0" presId="urn:microsoft.com/office/officeart/2005/8/layout/process1"/>
    <dgm:cxn modelId="{0E736811-E1A3-4196-A95E-6CF5FBF9FA82}" type="presParOf" srcId="{2292825B-3687-4BF7-807B-F579FA979279}" destId="{CD2DF41F-BC90-45E7-BB24-26DD02EB94A1}" srcOrd="3" destOrd="0" presId="urn:microsoft.com/office/officeart/2005/8/layout/process1"/>
    <dgm:cxn modelId="{DDF66280-9EB3-43E7-8646-0F63FD41A8D3}" type="presParOf" srcId="{CD2DF41F-BC90-45E7-BB24-26DD02EB94A1}" destId="{D8D7E48B-CD04-4CAD-B156-D981DE8130FD}" srcOrd="0" destOrd="0" presId="urn:microsoft.com/office/officeart/2005/8/layout/process1"/>
    <dgm:cxn modelId="{17C2F791-85C0-45FA-8B28-D497DB6D0E4C}" type="presParOf" srcId="{2292825B-3687-4BF7-807B-F579FA979279}" destId="{13D62A34-B4DD-438A-80BE-C05F312CC2AC}" srcOrd="4" destOrd="0" presId="urn:microsoft.com/office/officeart/2005/8/layout/process1"/>
    <dgm:cxn modelId="{02CC5328-C24A-4DB3-8B3A-F372AD5C58F4}" type="presParOf" srcId="{2292825B-3687-4BF7-807B-F579FA979279}" destId="{E28586A9-66C0-43BE-9DCD-069D7D9E8B0B}" srcOrd="5" destOrd="0" presId="urn:microsoft.com/office/officeart/2005/8/layout/process1"/>
    <dgm:cxn modelId="{B213FB31-AEFB-479C-A148-E437201050CD}" type="presParOf" srcId="{E28586A9-66C0-43BE-9DCD-069D7D9E8B0B}" destId="{926E0C5E-E040-4188-81DB-2F269B7AC125}" srcOrd="0" destOrd="0" presId="urn:microsoft.com/office/officeart/2005/8/layout/process1"/>
    <dgm:cxn modelId="{8521CF47-D49E-4F94-B1C4-F92D9AA764BF}" type="presParOf" srcId="{2292825B-3687-4BF7-807B-F579FA979279}" destId="{37FB4054-F4DB-4DF2-A24D-0DA90B31B69D}"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DD89A-EC09-4218-A49E-F00A2FCEF414}">
      <dsp:nvSpPr>
        <dsp:cNvPr id="0" name=""/>
        <dsp:cNvSpPr/>
      </dsp:nvSpPr>
      <dsp:spPr>
        <a:xfrm>
          <a:off x="2678" y="1680616"/>
          <a:ext cx="1171277" cy="7027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a:t>１</a:t>
          </a:r>
        </a:p>
      </dsp:txBody>
      <dsp:txXfrm>
        <a:off x="23261" y="1701199"/>
        <a:ext cx="1130111" cy="661600"/>
      </dsp:txXfrm>
    </dsp:sp>
    <dsp:sp modelId="{DB5FD89F-D02C-4F71-954A-74FDFB41DFED}">
      <dsp:nvSpPr>
        <dsp:cNvPr id="0" name=""/>
        <dsp:cNvSpPr/>
      </dsp:nvSpPr>
      <dsp:spPr>
        <a:xfrm>
          <a:off x="1291083" y="1886761"/>
          <a:ext cx="248310" cy="29047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1291083" y="1944856"/>
        <a:ext cx="173817" cy="174286"/>
      </dsp:txXfrm>
    </dsp:sp>
    <dsp:sp modelId="{BF25ED9D-5EE4-4444-B70B-991D37C06828}">
      <dsp:nvSpPr>
        <dsp:cNvPr id="0" name=""/>
        <dsp:cNvSpPr/>
      </dsp:nvSpPr>
      <dsp:spPr>
        <a:xfrm>
          <a:off x="1642467" y="1680616"/>
          <a:ext cx="1171277" cy="7027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a:t>２</a:t>
          </a:r>
        </a:p>
      </dsp:txBody>
      <dsp:txXfrm>
        <a:off x="1663050" y="1701199"/>
        <a:ext cx="1130111" cy="661600"/>
      </dsp:txXfrm>
    </dsp:sp>
    <dsp:sp modelId="{CD2DF41F-BC90-45E7-BB24-26DD02EB94A1}">
      <dsp:nvSpPr>
        <dsp:cNvPr id="0" name=""/>
        <dsp:cNvSpPr/>
      </dsp:nvSpPr>
      <dsp:spPr>
        <a:xfrm>
          <a:off x="2930872" y="1886761"/>
          <a:ext cx="248310" cy="29047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2930872" y="1944856"/>
        <a:ext cx="173817" cy="174286"/>
      </dsp:txXfrm>
    </dsp:sp>
    <dsp:sp modelId="{13D62A34-B4DD-438A-80BE-C05F312CC2AC}">
      <dsp:nvSpPr>
        <dsp:cNvPr id="0" name=""/>
        <dsp:cNvSpPr/>
      </dsp:nvSpPr>
      <dsp:spPr>
        <a:xfrm>
          <a:off x="3282255" y="1680616"/>
          <a:ext cx="1171277" cy="7027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a:t>３</a:t>
          </a:r>
        </a:p>
      </dsp:txBody>
      <dsp:txXfrm>
        <a:off x="3302838" y="1701199"/>
        <a:ext cx="1130111" cy="661600"/>
      </dsp:txXfrm>
    </dsp:sp>
    <dsp:sp modelId="{E28586A9-66C0-43BE-9DCD-069D7D9E8B0B}">
      <dsp:nvSpPr>
        <dsp:cNvPr id="0" name=""/>
        <dsp:cNvSpPr/>
      </dsp:nvSpPr>
      <dsp:spPr>
        <a:xfrm>
          <a:off x="4570660" y="1886761"/>
          <a:ext cx="248310" cy="29047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4570660" y="1944856"/>
        <a:ext cx="173817" cy="174286"/>
      </dsp:txXfrm>
    </dsp:sp>
    <dsp:sp modelId="{37FB4054-F4DB-4DF2-A24D-0DA90B31B69D}">
      <dsp:nvSpPr>
        <dsp:cNvPr id="0" name=""/>
        <dsp:cNvSpPr/>
      </dsp:nvSpPr>
      <dsp:spPr>
        <a:xfrm>
          <a:off x="4922043" y="1680616"/>
          <a:ext cx="1171277" cy="7027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a:t>４</a:t>
          </a:r>
        </a:p>
      </dsp:txBody>
      <dsp:txXfrm>
        <a:off x="4942626" y="1701199"/>
        <a:ext cx="1130111" cy="661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DD89A-EC09-4218-A49E-F00A2FCEF414}">
      <dsp:nvSpPr>
        <dsp:cNvPr id="0" name=""/>
        <dsp:cNvSpPr/>
      </dsp:nvSpPr>
      <dsp:spPr>
        <a:xfrm>
          <a:off x="2678" y="1680616"/>
          <a:ext cx="1171277" cy="7027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a:t>１</a:t>
          </a:r>
        </a:p>
      </dsp:txBody>
      <dsp:txXfrm>
        <a:off x="23261" y="1701199"/>
        <a:ext cx="1130111" cy="661600"/>
      </dsp:txXfrm>
    </dsp:sp>
    <dsp:sp modelId="{DB5FD89F-D02C-4F71-954A-74FDFB41DFED}">
      <dsp:nvSpPr>
        <dsp:cNvPr id="0" name=""/>
        <dsp:cNvSpPr/>
      </dsp:nvSpPr>
      <dsp:spPr>
        <a:xfrm>
          <a:off x="1291083" y="1886761"/>
          <a:ext cx="248310" cy="29047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1291083" y="1944856"/>
        <a:ext cx="173817" cy="174286"/>
      </dsp:txXfrm>
    </dsp:sp>
    <dsp:sp modelId="{BF25ED9D-5EE4-4444-B70B-991D37C06828}">
      <dsp:nvSpPr>
        <dsp:cNvPr id="0" name=""/>
        <dsp:cNvSpPr/>
      </dsp:nvSpPr>
      <dsp:spPr>
        <a:xfrm>
          <a:off x="1642467" y="1680616"/>
          <a:ext cx="1171277" cy="7027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a:t>２</a:t>
          </a:r>
        </a:p>
      </dsp:txBody>
      <dsp:txXfrm>
        <a:off x="1663050" y="1701199"/>
        <a:ext cx="1130111" cy="661600"/>
      </dsp:txXfrm>
    </dsp:sp>
    <dsp:sp modelId="{CD2DF41F-BC90-45E7-BB24-26DD02EB94A1}">
      <dsp:nvSpPr>
        <dsp:cNvPr id="0" name=""/>
        <dsp:cNvSpPr/>
      </dsp:nvSpPr>
      <dsp:spPr>
        <a:xfrm>
          <a:off x="2930872" y="1886761"/>
          <a:ext cx="248310" cy="29047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2930872" y="1944856"/>
        <a:ext cx="173817" cy="174286"/>
      </dsp:txXfrm>
    </dsp:sp>
    <dsp:sp modelId="{13D62A34-B4DD-438A-80BE-C05F312CC2AC}">
      <dsp:nvSpPr>
        <dsp:cNvPr id="0" name=""/>
        <dsp:cNvSpPr/>
      </dsp:nvSpPr>
      <dsp:spPr>
        <a:xfrm>
          <a:off x="3282255" y="1680616"/>
          <a:ext cx="1171277" cy="7027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a:t>３</a:t>
          </a:r>
        </a:p>
      </dsp:txBody>
      <dsp:txXfrm>
        <a:off x="3302838" y="1701199"/>
        <a:ext cx="1130111" cy="661600"/>
      </dsp:txXfrm>
    </dsp:sp>
    <dsp:sp modelId="{E28586A9-66C0-43BE-9DCD-069D7D9E8B0B}">
      <dsp:nvSpPr>
        <dsp:cNvPr id="0" name=""/>
        <dsp:cNvSpPr/>
      </dsp:nvSpPr>
      <dsp:spPr>
        <a:xfrm>
          <a:off x="4570660" y="1886761"/>
          <a:ext cx="248310" cy="290476"/>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p>
      </dsp:txBody>
      <dsp:txXfrm>
        <a:off x="4570660" y="1944856"/>
        <a:ext cx="173817" cy="174286"/>
      </dsp:txXfrm>
    </dsp:sp>
    <dsp:sp modelId="{37FB4054-F4DB-4DF2-A24D-0DA90B31B69D}">
      <dsp:nvSpPr>
        <dsp:cNvPr id="0" name=""/>
        <dsp:cNvSpPr/>
      </dsp:nvSpPr>
      <dsp:spPr>
        <a:xfrm>
          <a:off x="4922043" y="1680616"/>
          <a:ext cx="1171277" cy="7027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kumimoji="1" lang="ja-JP" altLang="en-US" sz="2400" b="1" kern="1200" dirty="0"/>
            <a:t>４</a:t>
          </a:r>
        </a:p>
      </dsp:txBody>
      <dsp:txXfrm>
        <a:off x="4942626" y="1701199"/>
        <a:ext cx="1130111" cy="6616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50263"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349" y="1"/>
            <a:ext cx="2950263" cy="498475"/>
          </a:xfrm>
          <a:prstGeom prst="rect">
            <a:avLst/>
          </a:prstGeom>
        </p:spPr>
        <p:txBody>
          <a:bodyPr vert="horz" lIns="91440" tIns="45720" rIns="91440" bIns="45720" rtlCol="0"/>
          <a:lstStyle>
            <a:lvl1pPr algn="r">
              <a:defRPr sz="1200"/>
            </a:lvl1pPr>
          </a:lstStyle>
          <a:p>
            <a:fld id="{3B054D8A-13A8-4DC8-BD63-3BEF405E7ACE}" type="datetimeFigureOut">
              <a:rPr kumimoji="1" lang="ja-JP" altLang="en-US" smtClean="0"/>
              <a:t>2020/12/4</a:t>
            </a:fld>
            <a:endParaRPr kumimoji="1" lang="ja-JP" altLang="en-US"/>
          </a:p>
        </p:txBody>
      </p:sp>
      <p:sp>
        <p:nvSpPr>
          <p:cNvPr id="4" name="フッター プレースホルダー 3"/>
          <p:cNvSpPr>
            <a:spLocks noGrp="1"/>
          </p:cNvSpPr>
          <p:nvPr>
            <p:ph type="ftr" sz="quarter" idx="2"/>
          </p:nvPr>
        </p:nvSpPr>
        <p:spPr>
          <a:xfrm>
            <a:off x="0" y="9440864"/>
            <a:ext cx="2950263"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349" y="9440864"/>
            <a:ext cx="2950263" cy="498475"/>
          </a:xfrm>
          <a:prstGeom prst="rect">
            <a:avLst/>
          </a:prstGeom>
        </p:spPr>
        <p:txBody>
          <a:bodyPr vert="horz" lIns="91440" tIns="45720" rIns="91440" bIns="45720" rtlCol="0" anchor="b"/>
          <a:lstStyle>
            <a:lvl1pPr algn="r">
              <a:defRPr sz="1200"/>
            </a:lvl1pPr>
          </a:lstStyle>
          <a:p>
            <a:fld id="{B34B811E-201F-436C-8B06-6F81581974DE}" type="slidenum">
              <a:rPr kumimoji="1" lang="ja-JP" altLang="en-US" smtClean="0"/>
              <a:t>‹#›</a:t>
            </a:fld>
            <a:endParaRPr kumimoji="1" lang="ja-JP" altLang="en-US"/>
          </a:p>
        </p:txBody>
      </p:sp>
    </p:spTree>
    <p:extLst>
      <p:ext uri="{BB962C8B-B14F-4D97-AF65-F5344CB8AC3E}">
        <p14:creationId xmlns:p14="http://schemas.microsoft.com/office/powerpoint/2010/main" val="530097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5FBD121F-19E0-4D63-8EE5-CB4DDC548DEF}" type="datetimeFigureOut">
              <a:rPr kumimoji="1" lang="ja-JP" altLang="en-US" smtClean="0"/>
              <a:t>2020/12/4</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76977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67125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6321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47076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9436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6283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01849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80925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63292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55426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5542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63292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50698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52385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1988"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12520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1988"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83180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1988"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80817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1988"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58614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1988"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72298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1988"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02398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1988"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258073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1988"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14946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1988"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42920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1988"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65965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1988"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31124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2822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8400" y="1243013"/>
            <a:ext cx="4471988"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6559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1929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90977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68577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0141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68986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2020/12/4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2020/12/4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2020/12/4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2020/12/4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2020/12/4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2020/12/4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hyperlink" Target="https://youtu.be/ERm2jUpdbPw"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hyperlink" Target="https://youtu.be/I75PhtcBIr8" TargetMode="External"/><Relationship Id="rId7" Type="http://schemas.openxmlformats.org/officeDocument/2006/relationships/hyperlink" Target="https://youtu.be/yS_C_txuyI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youtu.be/usGrqYJP_cw" TargetMode="External"/><Relationship Id="rId5" Type="http://schemas.openxmlformats.org/officeDocument/2006/relationships/hyperlink" Target="https://youtu.be/LTxOI9dcHWg" TargetMode="External"/><Relationship Id="rId4" Type="http://schemas.openxmlformats.org/officeDocument/2006/relationships/hyperlink" Target="https://youtu.be/P7hZWzcpmEc"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755" y="266143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77708" y="932264"/>
            <a:ext cx="8595359" cy="14918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a:latin typeface="HG創英角ｺﾞｼｯｸUB" panose="020B0909000000000000" pitchFamily="49" charset="-128"/>
                <a:ea typeface="HG創英角ｺﾞｼｯｸUB" panose="020B0909000000000000" pitchFamily="49" charset="-128"/>
              </a:rPr>
              <a:t>高等</a:t>
            </a:r>
            <a:r>
              <a:rPr kumimoji="1" lang="ja-JP" altLang="en-US" sz="3600" dirty="0" smtClean="0">
                <a:latin typeface="HG創英角ｺﾞｼｯｸUB" panose="020B0909000000000000" pitchFamily="49" charset="-128"/>
                <a:ea typeface="HG創英角ｺﾞｼｯｸUB" panose="020B0909000000000000" pitchFamily="49" charset="-128"/>
              </a:rPr>
              <a:t>学校 保健体育（科目体育）</a:t>
            </a:r>
            <a:endParaRPr kumimoji="1" lang="en-US" altLang="ja-JP" sz="3600" dirty="0" smtClean="0">
              <a:latin typeface="HG創英角ｺﾞｼｯｸUB" panose="020B0909000000000000" pitchFamily="49" charset="-128"/>
              <a:ea typeface="HG創英角ｺﾞｼｯｸUB" panose="020B0909000000000000" pitchFamily="49" charset="-128"/>
            </a:endParaRPr>
          </a:p>
          <a:p>
            <a:pPr algn="ctr"/>
            <a:r>
              <a:rPr kumimoji="1" lang="en-US" altLang="ja-JP" sz="3600" dirty="0" smtClean="0">
                <a:latin typeface="HG創英角ｺﾞｼｯｸUB" panose="020B0909000000000000" pitchFamily="49" charset="-128"/>
                <a:ea typeface="HG創英角ｺﾞｼｯｸUB" panose="020B0909000000000000" pitchFamily="49" charset="-128"/>
              </a:rPr>
              <a:t>〔</a:t>
            </a:r>
            <a:r>
              <a:rPr kumimoji="1" lang="ja-JP" altLang="en-US" sz="3600" dirty="0" smtClean="0">
                <a:latin typeface="HG創英角ｺﾞｼｯｸUB" panose="020B0909000000000000" pitchFamily="49" charset="-128"/>
                <a:ea typeface="HG創英角ｺﾞｼｯｸUB" panose="020B0909000000000000" pitchFamily="49" charset="-128"/>
              </a:rPr>
              <a:t>入学年次の次の年次以降</a:t>
            </a:r>
            <a:r>
              <a:rPr kumimoji="1" lang="en-US" altLang="ja-JP" sz="3600" dirty="0" smtClean="0">
                <a:latin typeface="HG創英角ｺﾞｼｯｸUB" panose="020B0909000000000000" pitchFamily="49" charset="-128"/>
                <a:ea typeface="HG創英角ｺﾞｼｯｸUB" panose="020B0909000000000000" pitchFamily="49" charset="-128"/>
              </a:rPr>
              <a:t>〕</a:t>
            </a:r>
            <a:endParaRPr kumimoji="1" lang="ja-JP" altLang="en-US" sz="3600" dirty="0">
              <a:latin typeface="HG創英角ｺﾞｼｯｸUB" panose="020B0909000000000000" pitchFamily="49" charset="-128"/>
              <a:ea typeface="HG創英角ｺﾞｼｯｸUB" panose="020B0909000000000000" pitchFamily="49" charset="-128"/>
            </a:endParaRPr>
          </a:p>
        </p:txBody>
      </p:sp>
      <p:sp>
        <p:nvSpPr>
          <p:cNvPr id="2" name="正方形/長方形 1"/>
          <p:cNvSpPr/>
          <p:nvPr/>
        </p:nvSpPr>
        <p:spPr>
          <a:xfrm>
            <a:off x="-17304" y="2365596"/>
            <a:ext cx="9052560" cy="18627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dirty="0">
                <a:latin typeface="HG創英角ｺﾞｼｯｸUB" panose="020B0909000000000000" pitchFamily="49" charset="-128"/>
                <a:ea typeface="HG創英角ｺﾞｼｯｸUB" panose="020B0909000000000000" pitchFamily="49" charset="-128"/>
              </a:rPr>
              <a:t>ダンス</a:t>
            </a:r>
            <a:endParaRPr kumimoji="1" lang="en-US" altLang="ja-JP" sz="6600" dirty="0">
              <a:latin typeface="HG創英角ｺﾞｼｯｸUB" panose="020B0909000000000000" pitchFamily="49" charset="-128"/>
              <a:ea typeface="HG創英角ｺﾞｼｯｸUB" panose="020B0909000000000000" pitchFamily="49" charset="-128"/>
            </a:endParaRPr>
          </a:p>
          <a:p>
            <a:pPr algn="ctr"/>
            <a:r>
              <a:rPr kumimoji="1" lang="ja-JP" altLang="en-US" sz="5000" dirty="0" smtClean="0">
                <a:latin typeface="HG創英角ｺﾞｼｯｸUB" panose="020B0909000000000000" pitchFamily="49" charset="-128"/>
                <a:ea typeface="HG創英角ｺﾞｼｯｸUB" panose="020B0909000000000000" pitchFamily="49" charset="-128"/>
              </a:rPr>
              <a:t>「</a:t>
            </a:r>
            <a:r>
              <a:rPr kumimoji="1" lang="ja-JP" altLang="en-US" sz="5000" dirty="0">
                <a:latin typeface="HG創英角ｺﾞｼｯｸUB" panose="020B0909000000000000" pitchFamily="49" charset="-128"/>
                <a:ea typeface="HG創英角ｺﾞｼｯｸUB" panose="020B0909000000000000" pitchFamily="49" charset="-128"/>
              </a:rPr>
              <a:t>現代的</a:t>
            </a:r>
            <a:r>
              <a:rPr kumimoji="1" lang="ja-JP" altLang="en-US" sz="5000" dirty="0" smtClean="0">
                <a:latin typeface="HG創英角ｺﾞｼｯｸUB" panose="020B0909000000000000" pitchFamily="49" charset="-128"/>
                <a:ea typeface="HG創英角ｺﾞｼｯｸUB" panose="020B0909000000000000" pitchFamily="49" charset="-128"/>
              </a:rPr>
              <a:t>な</a:t>
            </a:r>
            <a:r>
              <a:rPr kumimoji="1" lang="ja-JP" altLang="en-US" sz="5000" dirty="0">
                <a:latin typeface="HG創英角ｺﾞｼｯｸUB" panose="020B0909000000000000" pitchFamily="49" charset="-128"/>
                <a:ea typeface="HG創英角ｺﾞｼｯｸUB" panose="020B0909000000000000" pitchFamily="49" charset="-128"/>
              </a:rPr>
              <a:t>リズム</a:t>
            </a:r>
            <a:r>
              <a:rPr kumimoji="1" lang="ja-JP" altLang="en-US" sz="5000" dirty="0" smtClean="0">
                <a:latin typeface="HG創英角ｺﾞｼｯｸUB" panose="020B0909000000000000" pitchFamily="49" charset="-128"/>
                <a:ea typeface="HG創英角ｺﾞｼｯｸUB" panose="020B0909000000000000" pitchFamily="49" charset="-128"/>
              </a:rPr>
              <a:t>の</a:t>
            </a:r>
            <a:r>
              <a:rPr kumimoji="1" lang="ja-JP" altLang="en-US" sz="5000" dirty="0">
                <a:latin typeface="HG創英角ｺﾞｼｯｸUB" panose="020B0909000000000000" pitchFamily="49" charset="-128"/>
                <a:ea typeface="HG創英角ｺﾞｼｯｸUB" panose="020B0909000000000000" pitchFamily="49" charset="-128"/>
              </a:rPr>
              <a:t>ダンス</a:t>
            </a:r>
            <a:r>
              <a:rPr kumimoji="1" lang="ja-JP" altLang="en-US" sz="5000" dirty="0" smtClean="0">
                <a:latin typeface="HG創英角ｺﾞｼｯｸUB" panose="020B0909000000000000" pitchFamily="49" charset="-128"/>
                <a:ea typeface="HG創英角ｺﾞｼｯｸUB" panose="020B0909000000000000" pitchFamily="49" charset="-128"/>
              </a:rPr>
              <a:t>」</a:t>
            </a:r>
            <a:endParaRPr kumimoji="1" lang="en-US" altLang="ja-JP" sz="5000" dirty="0" smtClean="0">
              <a:latin typeface="HG創英角ｺﾞｼｯｸUB" panose="020B0909000000000000" pitchFamily="49" charset="-128"/>
              <a:ea typeface="HG創英角ｺﾞｼｯｸUB" panose="020B0909000000000000" pitchFamily="49"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a:p>
        </p:txBody>
      </p:sp>
      <p:sp>
        <p:nvSpPr>
          <p:cNvPr id="10" name="正方形/長方形 9"/>
          <p:cNvSpPr/>
          <p:nvPr/>
        </p:nvSpPr>
        <p:spPr>
          <a:xfrm>
            <a:off x="368478" y="4197797"/>
            <a:ext cx="8389740" cy="13156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800" dirty="0" smtClean="0">
                <a:latin typeface="HG創英角ｺﾞｼｯｸUB" panose="020B0909000000000000" pitchFamily="49" charset="-128"/>
                <a:ea typeface="HG創英角ｺﾞｼｯｸUB" panose="020B0909000000000000" pitchFamily="49" charset="-128"/>
              </a:rPr>
              <a:t>【</a:t>
            </a:r>
            <a:r>
              <a:rPr kumimoji="1" lang="ja-JP" altLang="en-US" sz="4800" dirty="0" smtClean="0">
                <a:latin typeface="HG創英角ｺﾞｼｯｸUB" panose="020B0909000000000000" pitchFamily="49" charset="-128"/>
                <a:ea typeface="HG創英角ｺﾞｼｯｸUB" panose="020B0909000000000000" pitchFamily="49" charset="-128"/>
              </a:rPr>
              <a:t>知識及び技能編</a:t>
            </a:r>
            <a:r>
              <a:rPr kumimoji="1" lang="en-US" altLang="ja-JP" sz="4800" dirty="0" smtClean="0">
                <a:latin typeface="HG創英角ｺﾞｼｯｸUB" panose="020B0909000000000000" pitchFamily="49" charset="-128"/>
                <a:ea typeface="HG創英角ｺﾞｼｯｸUB" panose="020B0909000000000000" pitchFamily="49" charset="-128"/>
              </a:rPr>
              <a:t>】</a:t>
            </a:r>
          </a:p>
        </p:txBody>
      </p:sp>
      <p:sp>
        <p:nvSpPr>
          <p:cNvPr id="11" name="Rectangle 2"/>
          <p:cNvSpPr>
            <a:spLocks noChangeArrowheads="1"/>
          </p:cNvSpPr>
          <p:nvPr/>
        </p:nvSpPr>
        <p:spPr bwMode="auto">
          <a:xfrm>
            <a:off x="-17304" y="2"/>
            <a:ext cx="9161304" cy="757379"/>
          </a:xfrm>
          <a:prstGeom prst="rect">
            <a:avLst/>
          </a:prstGeom>
          <a:solidFill>
            <a:srgbClr val="FFC0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正方形/長方形 4"/>
          <p:cNvSpPr/>
          <p:nvPr/>
        </p:nvSpPr>
        <p:spPr>
          <a:xfrm>
            <a:off x="5515897" y="5809245"/>
            <a:ext cx="2999453" cy="5471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学習時間の目安：約</a:t>
            </a:r>
            <a:r>
              <a:rPr kumimoji="1" lang="en-US" altLang="ja-JP"/>
              <a:t>40</a:t>
            </a:r>
            <a:r>
              <a:rPr kumimoji="1" lang="ja-JP" altLang="en-US" smtClean="0"/>
              <a:t>分</a:t>
            </a:r>
            <a:endParaRPr kumimoji="1" lang="ja-JP" altLang="en-US" dirty="0"/>
          </a:p>
        </p:txBody>
      </p:sp>
    </p:spTree>
    <p:extLst>
      <p:ext uri="{BB962C8B-B14F-4D97-AF65-F5344CB8AC3E}">
        <p14:creationId xmlns:p14="http://schemas.microsoft.com/office/powerpoint/2010/main" val="667304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10</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000" kern="0" dirty="0" smtClean="0">
                <a:solidFill>
                  <a:prstClr val="black"/>
                </a:solidFill>
                <a:latin typeface="游ゴシック" panose="020B0400000000000000" pitchFamily="50" charset="-128"/>
                <a:ea typeface="ＭＳ Ｐゴシック" charset="-128"/>
              </a:rPr>
              <a:t>作品づくり・発表に向けて</a:t>
            </a:r>
            <a:endParaRPr kumimoji="1" lang="ja-JP" altLang="en-US" sz="4000" kern="0" dirty="0">
              <a:solidFill>
                <a:prstClr val="black"/>
              </a:solidFill>
              <a:latin typeface="游ゴシック" panose="020B0400000000000000" pitchFamily="50" charset="-128"/>
              <a:ea typeface="ＭＳ Ｐゴシック" charset="-128"/>
            </a:endParaRPr>
          </a:p>
        </p:txBody>
      </p:sp>
      <p:sp>
        <p:nvSpPr>
          <p:cNvPr id="8" name="正方形/長方形 7"/>
          <p:cNvSpPr/>
          <p:nvPr/>
        </p:nvSpPr>
        <p:spPr>
          <a:xfrm>
            <a:off x="684313" y="1738010"/>
            <a:ext cx="7831037" cy="41348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000" dirty="0" smtClean="0">
              <a:latin typeface="+mn-ea"/>
            </a:endParaRPr>
          </a:p>
        </p:txBody>
      </p:sp>
      <p:sp>
        <p:nvSpPr>
          <p:cNvPr id="9" name="横巻き 8"/>
          <p:cNvSpPr/>
          <p:nvPr/>
        </p:nvSpPr>
        <p:spPr>
          <a:xfrm>
            <a:off x="282060" y="1404522"/>
            <a:ext cx="8591007" cy="4826595"/>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a:solidFill>
                  <a:srgbClr val="FF0000"/>
                </a:solidFill>
              </a:rPr>
              <a:t>作品づくり</a:t>
            </a:r>
            <a:r>
              <a:rPr kumimoji="1" lang="ja-JP" altLang="en-US" sz="3600" dirty="0" smtClean="0">
                <a:solidFill>
                  <a:srgbClr val="FF0000"/>
                </a:solidFill>
              </a:rPr>
              <a:t>は、合理的、計画的</a:t>
            </a:r>
            <a:r>
              <a:rPr kumimoji="1" lang="ja-JP" altLang="en-US" sz="3600" dirty="0">
                <a:solidFill>
                  <a:srgbClr val="FF0000"/>
                </a:solidFill>
              </a:rPr>
              <a:t>に効率よく進めていくことが、よい発表につながります</a:t>
            </a:r>
            <a:r>
              <a:rPr kumimoji="1" lang="ja-JP" altLang="en-US" sz="3600" dirty="0" smtClean="0">
                <a:solidFill>
                  <a:srgbClr val="FF0000"/>
                </a:solidFill>
              </a:rPr>
              <a:t>。また、作品</a:t>
            </a:r>
            <a:r>
              <a:rPr kumimoji="1" lang="ja-JP" altLang="en-US" sz="3600" dirty="0">
                <a:solidFill>
                  <a:srgbClr val="FF0000"/>
                </a:solidFill>
              </a:rPr>
              <a:t>をつくり、練習をする際には、安全に気を付けることも必要です。</a:t>
            </a:r>
          </a:p>
        </p:txBody>
      </p:sp>
      <p:pic>
        <p:nvPicPr>
          <p:cNvPr id="11" name="図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08159" y="4977549"/>
            <a:ext cx="1790700" cy="1790700"/>
          </a:xfrm>
          <a:prstGeom prst="rect">
            <a:avLst/>
          </a:prstGeom>
        </p:spPr>
      </p:pic>
    </p:spTree>
    <p:extLst>
      <p:ext uri="{BB962C8B-B14F-4D97-AF65-F5344CB8AC3E}">
        <p14:creationId xmlns:p14="http://schemas.microsoft.com/office/powerpoint/2010/main" val="1397920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11</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000" kern="0" dirty="0" smtClean="0">
                <a:solidFill>
                  <a:prstClr val="black"/>
                </a:solidFill>
                <a:latin typeface="游ゴシック" panose="020B0400000000000000" pitchFamily="50" charset="-128"/>
                <a:ea typeface="ＭＳ Ｐゴシック" charset="-128"/>
              </a:rPr>
              <a:t>作品づくり・発表に向けて</a:t>
            </a:r>
            <a:endParaRPr kumimoji="1" lang="ja-JP" altLang="en-US" sz="4000" kern="0" dirty="0">
              <a:solidFill>
                <a:prstClr val="black"/>
              </a:solidFill>
              <a:latin typeface="游ゴシック" panose="020B0400000000000000" pitchFamily="50" charset="-128"/>
              <a:ea typeface="ＭＳ Ｐゴシック" charset="-128"/>
            </a:endParaRPr>
          </a:p>
        </p:txBody>
      </p:sp>
      <p:sp>
        <p:nvSpPr>
          <p:cNvPr id="8" name="正方形/長方形 7"/>
          <p:cNvSpPr/>
          <p:nvPr/>
        </p:nvSpPr>
        <p:spPr>
          <a:xfrm>
            <a:off x="684313" y="1738010"/>
            <a:ext cx="7831037" cy="41348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2800" dirty="0" smtClean="0">
              <a:latin typeface="+mn-ea"/>
            </a:endParaRPr>
          </a:p>
        </p:txBody>
      </p:sp>
      <p:graphicFrame>
        <p:nvGraphicFramePr>
          <p:cNvPr id="2" name="表 1"/>
          <p:cNvGraphicFramePr>
            <a:graphicFrameLocks noGrp="1"/>
          </p:cNvGraphicFramePr>
          <p:nvPr>
            <p:extLst>
              <p:ext uri="{D42A27DB-BD31-4B8C-83A1-F6EECF244321}">
                <p14:modId xmlns:p14="http://schemas.microsoft.com/office/powerpoint/2010/main" val="967238907"/>
              </p:ext>
            </p:extLst>
          </p:nvPr>
        </p:nvGraphicFramePr>
        <p:xfrm>
          <a:off x="498026" y="1614211"/>
          <a:ext cx="8130643" cy="4791024"/>
        </p:xfrm>
        <a:graphic>
          <a:graphicData uri="http://schemas.openxmlformats.org/drawingml/2006/table">
            <a:tbl>
              <a:tblPr firstRow="1" bandRow="1">
                <a:tableStyleId>{21E4AEA4-8DFA-4A89-87EB-49C32662AFE0}</a:tableStyleId>
              </a:tblPr>
              <a:tblGrid>
                <a:gridCol w="8130643">
                  <a:extLst>
                    <a:ext uri="{9D8B030D-6E8A-4147-A177-3AD203B41FA5}">
                      <a16:colId xmlns:a16="http://schemas.microsoft.com/office/drawing/2014/main" val="20000"/>
                    </a:ext>
                  </a:extLst>
                </a:gridCol>
              </a:tblGrid>
              <a:tr h="532336">
                <a:tc>
                  <a:txBody>
                    <a:bodyPr/>
                    <a:lstStyle/>
                    <a:p>
                      <a:r>
                        <a:rPr kumimoji="1" lang="ja-JP" altLang="en-US" sz="2200" dirty="0" smtClean="0"/>
                        <a:t>作品づくりの過程</a:t>
                      </a:r>
                      <a:endParaRPr kumimoji="1" lang="ja-JP" altLang="en-US" sz="2200" dirty="0"/>
                    </a:p>
                  </a:txBody>
                  <a:tcPr anchor="ctr"/>
                </a:tc>
                <a:extLst>
                  <a:ext uri="{0D108BD9-81ED-4DB2-BD59-A6C34878D82A}">
                    <a16:rowId xmlns:a16="http://schemas.microsoft.com/office/drawing/2014/main" val="10000"/>
                  </a:ext>
                </a:extLst>
              </a:tr>
              <a:tr h="532336">
                <a:tc>
                  <a:txBody>
                    <a:bodyPr/>
                    <a:lstStyle/>
                    <a:p>
                      <a:r>
                        <a:rPr kumimoji="1" lang="ja-JP" altLang="en-US" sz="2200" dirty="0" smtClean="0"/>
                        <a:t>イメージを決める</a:t>
                      </a:r>
                      <a:endParaRPr kumimoji="1" lang="ja-JP" altLang="en-US" sz="2200" dirty="0"/>
                    </a:p>
                  </a:txBody>
                  <a:tcPr anchor="ctr"/>
                </a:tc>
                <a:extLst>
                  <a:ext uri="{0D108BD9-81ED-4DB2-BD59-A6C34878D82A}">
                    <a16:rowId xmlns:a16="http://schemas.microsoft.com/office/drawing/2014/main" val="10001"/>
                  </a:ext>
                </a:extLst>
              </a:tr>
              <a:tr h="532336">
                <a:tc>
                  <a:txBody>
                    <a:bodyPr/>
                    <a:lstStyle/>
                    <a:p>
                      <a:r>
                        <a:rPr kumimoji="1" lang="ja-JP" altLang="en-US" sz="2200" dirty="0" smtClean="0"/>
                        <a:t>イメージに合った音楽を選ぶ</a:t>
                      </a:r>
                      <a:endParaRPr kumimoji="1" lang="ja-JP" altLang="en-US" sz="2200" dirty="0"/>
                    </a:p>
                  </a:txBody>
                  <a:tcPr anchor="ctr"/>
                </a:tc>
                <a:extLst>
                  <a:ext uri="{0D108BD9-81ED-4DB2-BD59-A6C34878D82A}">
                    <a16:rowId xmlns:a16="http://schemas.microsoft.com/office/drawing/2014/main" val="10002"/>
                  </a:ext>
                </a:extLst>
              </a:tr>
              <a:tr h="532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smtClean="0">
                          <a:latin typeface="+mn-ea"/>
                        </a:rPr>
                        <a:t>特徴的なリズムを捉え、動きを繰り返したり強調したりする</a:t>
                      </a:r>
                      <a:endParaRPr kumimoji="1" lang="ja-JP" altLang="en-US" sz="2200" dirty="0"/>
                    </a:p>
                  </a:txBody>
                  <a:tcPr anchor="ctr"/>
                </a:tc>
                <a:extLst>
                  <a:ext uri="{0D108BD9-81ED-4DB2-BD59-A6C34878D82A}">
                    <a16:rowId xmlns:a16="http://schemas.microsoft.com/office/drawing/2014/main" val="10003"/>
                  </a:ext>
                </a:extLst>
              </a:tr>
              <a:tr h="532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smtClean="0">
                          <a:latin typeface="+mn-ea"/>
                        </a:rPr>
                        <a:t>集団</a:t>
                      </a:r>
                      <a:r>
                        <a:rPr kumimoji="1" lang="ja-JP" altLang="en-US" sz="2200" dirty="0" smtClean="0"/>
                        <a:t>の動きを工夫する</a:t>
                      </a:r>
                      <a:endParaRPr kumimoji="1" lang="ja-JP" altLang="en-US" sz="2200" dirty="0"/>
                    </a:p>
                  </a:txBody>
                  <a:tcPr anchor="ctr"/>
                </a:tc>
                <a:extLst>
                  <a:ext uri="{0D108BD9-81ED-4DB2-BD59-A6C34878D82A}">
                    <a16:rowId xmlns:a16="http://schemas.microsoft.com/office/drawing/2014/main" val="10004"/>
                  </a:ext>
                </a:extLst>
              </a:tr>
              <a:tr h="532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smtClean="0"/>
                        <a:t>集団</a:t>
                      </a:r>
                      <a:r>
                        <a:rPr kumimoji="1" lang="ja-JP" altLang="en-US" sz="2200" dirty="0" smtClean="0">
                          <a:latin typeface="+mn-ea"/>
                        </a:rPr>
                        <a:t>の中の個の動きを工夫する</a:t>
                      </a:r>
                      <a:endParaRPr kumimoji="1" lang="ja-JP" altLang="en-US" sz="2200" dirty="0" smtClean="0"/>
                    </a:p>
                  </a:txBody>
                  <a:tcPr anchor="ctr"/>
                </a:tc>
                <a:extLst>
                  <a:ext uri="{0D108BD9-81ED-4DB2-BD59-A6C34878D82A}">
                    <a16:rowId xmlns:a16="http://schemas.microsoft.com/office/drawing/2014/main" val="10005"/>
                  </a:ext>
                </a:extLst>
              </a:tr>
              <a:tr h="532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smtClean="0">
                          <a:latin typeface="+mn-ea"/>
                        </a:rPr>
                        <a:t>群の動きや空間の使い方を工夫する</a:t>
                      </a:r>
                      <a:endParaRPr kumimoji="1" lang="ja-JP" altLang="en-US" sz="2200" dirty="0"/>
                    </a:p>
                  </a:txBody>
                  <a:tcPr anchor="ctr"/>
                </a:tc>
                <a:extLst>
                  <a:ext uri="{0D108BD9-81ED-4DB2-BD59-A6C34878D82A}">
                    <a16:rowId xmlns:a16="http://schemas.microsoft.com/office/drawing/2014/main" val="10006"/>
                  </a:ext>
                </a:extLst>
              </a:tr>
              <a:tr h="5323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smtClean="0">
                          <a:latin typeface="+mn-ea"/>
                        </a:rPr>
                        <a:t>盛り上がる場面、印象的な始まり方や終わり方を工夫する</a:t>
                      </a:r>
                      <a:endParaRPr kumimoji="1" lang="ja-JP" altLang="en-US" sz="2200" dirty="0"/>
                    </a:p>
                  </a:txBody>
                  <a:tcPr anchor="ctr"/>
                </a:tc>
                <a:extLst>
                  <a:ext uri="{0D108BD9-81ED-4DB2-BD59-A6C34878D82A}">
                    <a16:rowId xmlns:a16="http://schemas.microsoft.com/office/drawing/2014/main" val="10007"/>
                  </a:ext>
                </a:extLst>
              </a:tr>
              <a:tr h="532336">
                <a:tc>
                  <a:txBody>
                    <a:bodyPr/>
                    <a:lstStyle/>
                    <a:p>
                      <a:r>
                        <a:rPr kumimoji="1" lang="ja-JP" altLang="en-US" sz="2200" dirty="0" smtClean="0">
                          <a:latin typeface="+mn-ea"/>
                        </a:rPr>
                        <a:t>衣装や小道具など、作品を効果的に演出する</a:t>
                      </a:r>
                      <a:endParaRPr kumimoji="1" lang="ja-JP" altLang="en-US" sz="2200" dirty="0"/>
                    </a:p>
                  </a:txBody>
                  <a:tcPr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58340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12</a:t>
            </a:fld>
            <a:endParaRPr kumimoji="1" lang="ja-JP" altLang="en-US"/>
          </a:p>
        </p:txBody>
      </p:sp>
      <p:sp>
        <p:nvSpPr>
          <p:cNvPr id="5" name="正方形/長方形 4"/>
          <p:cNvSpPr/>
          <p:nvPr/>
        </p:nvSpPr>
        <p:spPr>
          <a:xfrm>
            <a:off x="676000" y="834302"/>
            <a:ext cx="7889390" cy="10857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000" kern="0" dirty="0" smtClean="0">
                <a:solidFill>
                  <a:prstClr val="black"/>
                </a:solidFill>
                <a:latin typeface="游ゴシック" panose="020B0400000000000000" pitchFamily="50" charset="-128"/>
                <a:ea typeface="ＭＳ Ｐゴシック" charset="-128"/>
              </a:rPr>
              <a:t>作品づくり・発表に向けて</a:t>
            </a:r>
            <a:endParaRPr kumimoji="1" lang="ja-JP" altLang="en-US" sz="4000" kern="0" dirty="0">
              <a:solidFill>
                <a:prstClr val="black"/>
              </a:solidFill>
              <a:latin typeface="游ゴシック" panose="020B0400000000000000" pitchFamily="50" charset="-128"/>
              <a:ea typeface="ＭＳ Ｐゴシック" charset="-128"/>
            </a:endParaRPr>
          </a:p>
        </p:txBody>
      </p:sp>
      <p:sp>
        <p:nvSpPr>
          <p:cNvPr id="8" name="正方形/長方形 7"/>
          <p:cNvSpPr/>
          <p:nvPr/>
        </p:nvSpPr>
        <p:spPr>
          <a:xfrm>
            <a:off x="684313" y="1738010"/>
            <a:ext cx="7831037" cy="41348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2800" dirty="0" smtClean="0">
              <a:latin typeface="+mn-ea"/>
            </a:endParaRPr>
          </a:p>
        </p:txBody>
      </p:sp>
      <p:graphicFrame>
        <p:nvGraphicFramePr>
          <p:cNvPr id="2" name="表 1"/>
          <p:cNvGraphicFramePr>
            <a:graphicFrameLocks noGrp="1"/>
          </p:cNvGraphicFramePr>
          <p:nvPr>
            <p:extLst>
              <p:ext uri="{D42A27DB-BD31-4B8C-83A1-F6EECF244321}">
                <p14:modId xmlns:p14="http://schemas.microsoft.com/office/powerpoint/2010/main" val="1286729958"/>
              </p:ext>
            </p:extLst>
          </p:nvPr>
        </p:nvGraphicFramePr>
        <p:xfrm>
          <a:off x="391877" y="1814824"/>
          <a:ext cx="8399282" cy="4240955"/>
        </p:xfrm>
        <a:graphic>
          <a:graphicData uri="http://schemas.openxmlformats.org/drawingml/2006/table">
            <a:tbl>
              <a:tblPr firstRow="1" bandRow="1">
                <a:tableStyleId>{21E4AEA4-8DFA-4A89-87EB-49C32662AFE0}</a:tableStyleId>
              </a:tblPr>
              <a:tblGrid>
                <a:gridCol w="8399282">
                  <a:extLst>
                    <a:ext uri="{9D8B030D-6E8A-4147-A177-3AD203B41FA5}">
                      <a16:colId xmlns:a16="http://schemas.microsoft.com/office/drawing/2014/main" val="20000"/>
                    </a:ext>
                  </a:extLst>
                </a:gridCol>
              </a:tblGrid>
              <a:tr h="430955">
                <a:tc>
                  <a:txBody>
                    <a:bodyPr/>
                    <a:lstStyle/>
                    <a:p>
                      <a:r>
                        <a:rPr kumimoji="1" lang="ja-JP" altLang="en-US" sz="2200" dirty="0" smtClean="0"/>
                        <a:t>安全に行うための留意点</a:t>
                      </a:r>
                      <a:endParaRPr kumimoji="1" lang="ja-JP" altLang="en-US" sz="2200" dirty="0"/>
                    </a:p>
                  </a:txBody>
                  <a:tcPr anchor="ctr"/>
                </a:tc>
                <a:extLst>
                  <a:ext uri="{0D108BD9-81ED-4DB2-BD59-A6C34878D82A}">
                    <a16:rowId xmlns:a16="http://schemas.microsoft.com/office/drawing/2014/main" val="10000"/>
                  </a:ext>
                </a:extLst>
              </a:tr>
              <a:tr h="762000">
                <a:tc>
                  <a:txBody>
                    <a:bodyPr/>
                    <a:lstStyle/>
                    <a:p>
                      <a:r>
                        <a:rPr kumimoji="1" lang="ja-JP" altLang="en-US" sz="2200" dirty="0" smtClean="0"/>
                        <a:t>床がぬれていないか、危険な物がないかを確認する。</a:t>
                      </a:r>
                      <a:endParaRPr kumimoji="1" lang="ja-JP" altLang="en-US" sz="2200" dirty="0"/>
                    </a:p>
                  </a:txBody>
                  <a:tcPr anchor="ctr"/>
                </a:tc>
                <a:extLst>
                  <a:ext uri="{0D108BD9-81ED-4DB2-BD59-A6C34878D82A}">
                    <a16:rowId xmlns:a16="http://schemas.microsoft.com/office/drawing/2014/main" val="10001"/>
                  </a:ext>
                </a:extLst>
              </a:tr>
              <a:tr h="762000">
                <a:tc>
                  <a:txBody>
                    <a:bodyPr/>
                    <a:lstStyle/>
                    <a:p>
                      <a:r>
                        <a:rPr kumimoji="1" lang="ja-JP" altLang="en-US" sz="2200" dirty="0" smtClean="0"/>
                        <a:t>踊るときは周りに注意する。</a:t>
                      </a:r>
                      <a:endParaRPr kumimoji="1" lang="ja-JP" altLang="en-US" sz="2200" dirty="0"/>
                    </a:p>
                  </a:txBody>
                  <a:tcPr anchor="ctr"/>
                </a:tc>
                <a:extLst>
                  <a:ext uri="{0D108BD9-81ED-4DB2-BD59-A6C34878D82A}">
                    <a16:rowId xmlns:a16="http://schemas.microsoft.com/office/drawing/2014/main" val="10002"/>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smtClean="0"/>
                        <a:t>走ったり跳んだりするときには、自分の動きをコントロールする。</a:t>
                      </a:r>
                      <a:endParaRPr kumimoji="1" lang="ja-JP" altLang="en-US" sz="2200" dirty="0"/>
                    </a:p>
                  </a:txBody>
                  <a:tcPr anchor="ctr"/>
                </a:tc>
                <a:extLst>
                  <a:ext uri="{0D108BD9-81ED-4DB2-BD59-A6C34878D82A}">
                    <a16:rowId xmlns:a16="http://schemas.microsoft.com/office/drawing/2014/main" val="10003"/>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smtClean="0"/>
                        <a:t>グループで重なり合うような動きは、声をかけ合って行う。</a:t>
                      </a:r>
                      <a:endParaRPr kumimoji="1" lang="ja-JP" altLang="en-US" sz="2200" dirty="0"/>
                    </a:p>
                  </a:txBody>
                  <a:tcPr anchor="ctr"/>
                </a:tc>
                <a:extLst>
                  <a:ext uri="{0D108BD9-81ED-4DB2-BD59-A6C34878D82A}">
                    <a16:rowId xmlns:a16="http://schemas.microsoft.com/office/drawing/2014/main" val="10004"/>
                  </a:ext>
                </a:extLst>
              </a:tr>
              <a:tr h="76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dirty="0" smtClean="0"/>
                        <a:t>練習に取組むときは、小さくゆっくり</a:t>
                      </a:r>
                      <a:r>
                        <a:rPr kumimoji="1" lang="ja-JP" altLang="en-US" sz="2200" dirty="0" err="1" smtClean="0"/>
                        <a:t>な</a:t>
                      </a:r>
                      <a:r>
                        <a:rPr kumimoji="1" lang="ja-JP" altLang="en-US" sz="2200" dirty="0" smtClean="0"/>
                        <a:t>軽い動きから徐々に大きく速く激しい動きに取組む。</a:t>
                      </a:r>
                      <a:endParaRPr kumimoji="1" lang="ja-JP" altLang="en-US" sz="2200"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891592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13</a:t>
            </a:fld>
            <a:endParaRPr kumimoji="1" lang="ja-JP" altLang="en-US" dirty="0"/>
          </a:p>
        </p:txBody>
      </p:sp>
      <p:sp>
        <p:nvSpPr>
          <p:cNvPr id="5" name="正方形/長方形 4"/>
          <p:cNvSpPr/>
          <p:nvPr/>
        </p:nvSpPr>
        <p:spPr>
          <a:xfrm>
            <a:off x="282060" y="652274"/>
            <a:ext cx="8291643"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b="1" kern="0" dirty="0" smtClean="0">
                <a:solidFill>
                  <a:prstClr val="black"/>
                </a:solidFill>
                <a:latin typeface="游ゴシック" panose="020B0400000000000000" pitchFamily="50" charset="-128"/>
                <a:ea typeface="ＭＳ Ｐゴシック" charset="-128"/>
              </a:rPr>
              <a:t>課題　作品づくり・発表に向けて</a:t>
            </a:r>
            <a:endParaRPr kumimoji="1" lang="ja-JP" altLang="en-US" sz="4400" b="1" kern="0" dirty="0">
              <a:solidFill>
                <a:prstClr val="black"/>
              </a:solidFill>
              <a:latin typeface="游ゴシック" panose="020B0400000000000000" pitchFamily="50" charset="-128"/>
              <a:ea typeface="ＭＳ Ｐゴシック" charset="-128"/>
            </a:endParaRPr>
          </a:p>
        </p:txBody>
      </p:sp>
      <p:sp>
        <p:nvSpPr>
          <p:cNvPr id="9" name="横巻き 8"/>
          <p:cNvSpPr/>
          <p:nvPr/>
        </p:nvSpPr>
        <p:spPr>
          <a:xfrm>
            <a:off x="267843" y="1110229"/>
            <a:ext cx="8591007" cy="3318307"/>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a:solidFill>
                  <a:srgbClr val="FF0000"/>
                </a:solidFill>
              </a:rPr>
              <a:t>①発表までの見通しを持とう</a:t>
            </a:r>
          </a:p>
          <a:p>
            <a:pPr marL="442913"/>
            <a:r>
              <a:rPr kumimoji="1" lang="ja-JP" altLang="en-US" sz="3600" dirty="0" smtClean="0">
                <a:solidFill>
                  <a:srgbClr val="FF0000"/>
                </a:solidFill>
              </a:rPr>
              <a:t>発表</a:t>
            </a:r>
            <a:r>
              <a:rPr kumimoji="1" lang="ja-JP" altLang="en-US" sz="3600" dirty="0">
                <a:solidFill>
                  <a:srgbClr val="FF0000"/>
                </a:solidFill>
              </a:rPr>
              <a:t>の日から逆算して、いつまでに、何をどこまで進めるか、分担はどう</a:t>
            </a:r>
            <a:r>
              <a:rPr kumimoji="1" lang="ja-JP" altLang="en-US" sz="3600" dirty="0" smtClean="0">
                <a:solidFill>
                  <a:srgbClr val="FF0000"/>
                </a:solidFill>
              </a:rPr>
              <a:t>するか、学習カードに</a:t>
            </a:r>
            <a:r>
              <a:rPr kumimoji="1" lang="ja-JP" altLang="en-US" sz="3600" dirty="0">
                <a:solidFill>
                  <a:srgbClr val="FF0000"/>
                </a:solidFill>
              </a:rPr>
              <a:t>記入しよう。</a:t>
            </a:r>
          </a:p>
        </p:txBody>
      </p:sp>
      <p:sp>
        <p:nvSpPr>
          <p:cNvPr id="10" name="横巻き 9"/>
          <p:cNvSpPr/>
          <p:nvPr/>
        </p:nvSpPr>
        <p:spPr>
          <a:xfrm>
            <a:off x="267842" y="3663087"/>
            <a:ext cx="8591007" cy="3058389"/>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a:solidFill>
                  <a:srgbClr val="FF0000"/>
                </a:solidFill>
              </a:rPr>
              <a:t>②安全面の留意事項を整理しよう</a:t>
            </a:r>
          </a:p>
          <a:p>
            <a:pPr marL="442913"/>
            <a:r>
              <a:rPr kumimoji="1" lang="ja-JP" altLang="en-US" sz="3600" dirty="0" smtClean="0">
                <a:solidFill>
                  <a:srgbClr val="FF0000"/>
                </a:solidFill>
              </a:rPr>
              <a:t>安全</a:t>
            </a:r>
            <a:r>
              <a:rPr kumimoji="1" lang="ja-JP" altLang="en-US" sz="3600" dirty="0">
                <a:solidFill>
                  <a:srgbClr val="FF0000"/>
                </a:solidFill>
              </a:rPr>
              <a:t>に行うための留意点をあと２つ、調べたり、考えたり</a:t>
            </a:r>
            <a:r>
              <a:rPr kumimoji="1" lang="ja-JP" altLang="en-US" sz="3600" dirty="0" smtClean="0">
                <a:solidFill>
                  <a:srgbClr val="FF0000"/>
                </a:solidFill>
              </a:rPr>
              <a:t>して学習カードに記入</a:t>
            </a:r>
            <a:r>
              <a:rPr kumimoji="1" lang="ja-JP" altLang="en-US" sz="3600" dirty="0">
                <a:solidFill>
                  <a:srgbClr val="FF0000"/>
                </a:solidFill>
              </a:rPr>
              <a:t>しよう</a:t>
            </a:r>
            <a:r>
              <a:rPr kumimoji="1" lang="ja-JP" altLang="en-US" sz="3600" dirty="0" smtClean="0">
                <a:solidFill>
                  <a:srgbClr val="FF0000"/>
                </a:solidFill>
              </a:rPr>
              <a:t>。</a:t>
            </a:r>
            <a:endParaRPr kumimoji="1" lang="ja-JP" altLang="en-US" sz="3600" dirty="0">
              <a:solidFill>
                <a:srgbClr val="FF0000"/>
              </a:solidFill>
            </a:endParaRPr>
          </a:p>
        </p:txBody>
      </p:sp>
      <p:pic>
        <p:nvPicPr>
          <p:cNvPr id="2" name="図 1"/>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572563" y="5622487"/>
            <a:ext cx="914087" cy="1235513"/>
          </a:xfrm>
          <a:prstGeom prst="rect">
            <a:avLst/>
          </a:prstGeom>
        </p:spPr>
      </p:pic>
    </p:spTree>
    <p:extLst>
      <p:ext uri="{BB962C8B-B14F-4D97-AF65-F5344CB8AC3E}">
        <p14:creationId xmlns:p14="http://schemas.microsoft.com/office/powerpoint/2010/main" val="3975775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14</a:t>
            </a:fld>
            <a:endParaRPr kumimoji="1" lang="ja-JP" altLang="en-US"/>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347900" y="629621"/>
            <a:ext cx="8574752" cy="73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sz="4000" kern="0" dirty="0" smtClean="0">
                <a:solidFill>
                  <a:prstClr val="black"/>
                </a:solidFill>
                <a:latin typeface="游ゴシック" panose="020B0400000000000000" pitchFamily="50" charset="-128"/>
              </a:rPr>
              <a:t>　調べてみよう③　</a:t>
            </a:r>
            <a:r>
              <a:rPr lang="ja-JP" altLang="en-US" kern="0" dirty="0" smtClean="0">
                <a:solidFill>
                  <a:prstClr val="black"/>
                </a:solidFill>
                <a:latin typeface="游ゴシック" panose="020B0400000000000000" pitchFamily="50" charset="-128"/>
              </a:rPr>
              <a:t>空間の使い方を知ろう</a:t>
            </a:r>
            <a:endParaRPr lang="en-US" altLang="ja-JP" kern="0" dirty="0">
              <a:solidFill>
                <a:prstClr val="black"/>
              </a:solidFill>
              <a:latin typeface="游ゴシック" panose="020B0400000000000000" pitchFamily="50" charset="-128"/>
            </a:endParaRPr>
          </a:p>
        </p:txBody>
      </p:sp>
      <p:sp>
        <p:nvSpPr>
          <p:cNvPr id="9" name="正方形/長方形 8"/>
          <p:cNvSpPr/>
          <p:nvPr/>
        </p:nvSpPr>
        <p:spPr>
          <a:xfrm>
            <a:off x="387926" y="1727201"/>
            <a:ext cx="8464141" cy="137237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endParaRPr kumimoji="1" lang="ja-JP" altLang="en-US" sz="2800" dirty="0">
              <a:solidFill>
                <a:schemeClr val="accent2"/>
              </a:solidFill>
            </a:endParaRPr>
          </a:p>
        </p:txBody>
      </p:sp>
      <p:sp>
        <p:nvSpPr>
          <p:cNvPr id="30" name="円形吹き出し 29"/>
          <p:cNvSpPr/>
          <p:nvPr/>
        </p:nvSpPr>
        <p:spPr>
          <a:xfrm>
            <a:off x="6323745" y="3528927"/>
            <a:ext cx="2554664" cy="1416143"/>
          </a:xfrm>
          <a:prstGeom prst="wedgeEllipseCallout">
            <a:avLst>
              <a:gd name="adj1" fmla="val -10672"/>
              <a:gd name="adj2" fmla="val 6931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作品に合った</a:t>
            </a:r>
            <a:endParaRPr kumimoji="1" lang="en-US" altLang="ja-JP" dirty="0" smtClean="0">
              <a:solidFill>
                <a:srgbClr val="FF0000"/>
              </a:solidFill>
            </a:endParaRPr>
          </a:p>
          <a:p>
            <a:r>
              <a:rPr kumimoji="1" lang="ja-JP" altLang="en-US" dirty="0" smtClean="0">
                <a:solidFill>
                  <a:srgbClr val="FF0000"/>
                </a:solidFill>
              </a:rPr>
              <a:t>工夫をしよう！</a:t>
            </a:r>
            <a:endParaRPr kumimoji="1" lang="en-US" altLang="ja-JP" dirty="0">
              <a:solidFill>
                <a:srgbClr val="FF0000"/>
              </a:solidFill>
            </a:endParaRPr>
          </a:p>
        </p:txBody>
      </p:sp>
      <p:graphicFrame>
        <p:nvGraphicFramePr>
          <p:cNvPr id="2" name="表 1"/>
          <p:cNvGraphicFramePr>
            <a:graphicFrameLocks noGrp="1"/>
          </p:cNvGraphicFramePr>
          <p:nvPr>
            <p:extLst>
              <p:ext uri="{D42A27DB-BD31-4B8C-83A1-F6EECF244321}">
                <p14:modId xmlns:p14="http://schemas.microsoft.com/office/powerpoint/2010/main" val="4211713865"/>
              </p:ext>
            </p:extLst>
          </p:nvPr>
        </p:nvGraphicFramePr>
        <p:xfrm>
          <a:off x="347900" y="3410015"/>
          <a:ext cx="5930956" cy="3288004"/>
        </p:xfrm>
        <a:graphic>
          <a:graphicData uri="http://schemas.openxmlformats.org/drawingml/2006/table">
            <a:tbl>
              <a:tblPr firstRow="1" bandRow="1">
                <a:tableStyleId>{21E4AEA4-8DFA-4A89-87EB-49C32662AFE0}</a:tableStyleId>
              </a:tblPr>
              <a:tblGrid>
                <a:gridCol w="1123219">
                  <a:extLst>
                    <a:ext uri="{9D8B030D-6E8A-4147-A177-3AD203B41FA5}">
                      <a16:colId xmlns:a16="http://schemas.microsoft.com/office/drawing/2014/main" val="20000"/>
                    </a:ext>
                  </a:extLst>
                </a:gridCol>
                <a:gridCol w="2536901">
                  <a:extLst>
                    <a:ext uri="{9D8B030D-6E8A-4147-A177-3AD203B41FA5}">
                      <a16:colId xmlns:a16="http://schemas.microsoft.com/office/drawing/2014/main" val="20001"/>
                    </a:ext>
                  </a:extLst>
                </a:gridCol>
                <a:gridCol w="2270836">
                  <a:extLst>
                    <a:ext uri="{9D8B030D-6E8A-4147-A177-3AD203B41FA5}">
                      <a16:colId xmlns:a16="http://schemas.microsoft.com/office/drawing/2014/main" val="20002"/>
                    </a:ext>
                  </a:extLst>
                </a:gridCol>
              </a:tblGrid>
              <a:tr h="370840">
                <a:tc>
                  <a:txBody>
                    <a:bodyPr/>
                    <a:lstStyle/>
                    <a:p>
                      <a:r>
                        <a:rPr kumimoji="1" lang="ja-JP" altLang="en-US" dirty="0" smtClean="0"/>
                        <a:t>名称</a:t>
                      </a:r>
                      <a:endParaRPr kumimoji="1" lang="ja-JP" altLang="en-US" dirty="0"/>
                    </a:p>
                  </a:txBody>
                  <a:tcPr/>
                </a:tc>
                <a:tc>
                  <a:txBody>
                    <a:bodyPr/>
                    <a:lstStyle/>
                    <a:p>
                      <a:r>
                        <a:rPr kumimoji="1" lang="ja-JP" altLang="en-US" dirty="0" smtClean="0"/>
                        <a:t>特徴</a:t>
                      </a:r>
                      <a:endParaRPr kumimoji="1" lang="ja-JP" altLang="en-US" dirty="0"/>
                    </a:p>
                  </a:txBody>
                  <a:tcPr/>
                </a:tc>
                <a:tc>
                  <a:txBody>
                    <a:bodyPr/>
                    <a:lstStyle/>
                    <a:p>
                      <a:r>
                        <a:rPr kumimoji="1" lang="ja-JP" altLang="en-US" dirty="0" smtClean="0"/>
                        <a:t>イメージ図</a:t>
                      </a:r>
                      <a:endParaRPr kumimoji="1" lang="ja-JP" altLang="en-US" dirty="0"/>
                    </a:p>
                  </a:txBody>
                  <a:tcPr/>
                </a:tc>
                <a:extLst>
                  <a:ext uri="{0D108BD9-81ED-4DB2-BD59-A6C34878D82A}">
                    <a16:rowId xmlns:a16="http://schemas.microsoft.com/office/drawing/2014/main" val="10000"/>
                  </a:ext>
                </a:extLst>
              </a:tr>
              <a:tr h="972388">
                <a:tc>
                  <a:txBody>
                    <a:bodyPr/>
                    <a:lstStyle/>
                    <a:p>
                      <a:endParaRPr kumimoji="1" lang="ja-JP" altLang="en-US" dirty="0"/>
                    </a:p>
                  </a:txBody>
                  <a:tcPr/>
                </a:tc>
                <a:tc>
                  <a:txBody>
                    <a:bodyPr/>
                    <a:lstStyle/>
                    <a:p>
                      <a:r>
                        <a:rPr kumimoji="1" lang="ja-JP" altLang="en-US" dirty="0" smtClean="0"/>
                        <a:t>みんなでそろえて一斉に踊る。</a:t>
                      </a:r>
                      <a:endParaRPr kumimoji="1" lang="en-US" altLang="ja-JP" dirty="0" smtClean="0"/>
                    </a:p>
                  </a:txBody>
                  <a:tcPr anchor="ctr"/>
                </a:tc>
                <a:tc>
                  <a:txBody>
                    <a:bodyPr/>
                    <a:lstStyle/>
                    <a:p>
                      <a:endParaRPr kumimoji="1" lang="ja-JP" altLang="en-US" dirty="0"/>
                    </a:p>
                  </a:txBody>
                  <a:tcPr/>
                </a:tc>
                <a:extLst>
                  <a:ext uri="{0D108BD9-81ED-4DB2-BD59-A6C34878D82A}">
                    <a16:rowId xmlns:a16="http://schemas.microsoft.com/office/drawing/2014/main" val="10001"/>
                  </a:ext>
                </a:extLst>
              </a:tr>
              <a:tr h="972388">
                <a:tc>
                  <a:txBody>
                    <a:bodyPr/>
                    <a:lstStyle/>
                    <a:p>
                      <a:endParaRPr kumimoji="1" lang="ja-JP" altLang="en-US" dirty="0"/>
                    </a:p>
                  </a:txBody>
                  <a:tcPr/>
                </a:tc>
                <a:tc>
                  <a:txBody>
                    <a:bodyPr/>
                    <a:lstStyle/>
                    <a:p>
                      <a:r>
                        <a:rPr kumimoji="1" lang="ja-JP" altLang="en-US" dirty="0" smtClean="0"/>
                        <a:t>動きやタイミング、位置や向きもバラバラで踊る。</a:t>
                      </a:r>
                      <a:endParaRPr kumimoji="1" lang="ja-JP" altLang="en-US" dirty="0"/>
                    </a:p>
                  </a:txBody>
                  <a:tcPr anchor="ctr"/>
                </a:tc>
                <a:tc>
                  <a:txBody>
                    <a:bodyPr/>
                    <a:lstStyle/>
                    <a:p>
                      <a:endParaRPr kumimoji="1" lang="ja-JP" altLang="en-US" dirty="0"/>
                    </a:p>
                  </a:txBody>
                  <a:tcPr/>
                </a:tc>
                <a:extLst>
                  <a:ext uri="{0D108BD9-81ED-4DB2-BD59-A6C34878D82A}">
                    <a16:rowId xmlns:a16="http://schemas.microsoft.com/office/drawing/2014/main" val="10002"/>
                  </a:ext>
                </a:extLst>
              </a:tr>
              <a:tr h="972388">
                <a:tc>
                  <a:txBody>
                    <a:bodyPr/>
                    <a:lstStyle/>
                    <a:p>
                      <a:endParaRPr kumimoji="1" lang="ja-JP" altLang="en-US" dirty="0"/>
                    </a:p>
                  </a:txBody>
                  <a:tcPr/>
                </a:tc>
                <a:tc>
                  <a:txBody>
                    <a:bodyPr/>
                    <a:lstStyle/>
                    <a:p>
                      <a:r>
                        <a:rPr kumimoji="1" lang="ja-JP" altLang="en-US" dirty="0" smtClean="0"/>
                        <a:t>タイミングをずらして輪唱のように踊る。</a:t>
                      </a:r>
                      <a:endParaRPr kumimoji="1" lang="ja-JP" altLang="en-US" dirty="0"/>
                    </a:p>
                  </a:txBody>
                  <a:tcPr anchor="ctr"/>
                </a:tc>
                <a:tc>
                  <a:txBody>
                    <a:bodyPr/>
                    <a:lstStyle/>
                    <a:p>
                      <a:endParaRPr kumimoji="1" lang="en-US" altLang="ja-JP" dirty="0" smtClean="0"/>
                    </a:p>
                    <a:p>
                      <a:endParaRPr kumimoji="1" lang="en-US" altLang="ja-JP" dirty="0" smtClean="0"/>
                    </a:p>
                    <a:p>
                      <a:r>
                        <a:rPr kumimoji="1" lang="ja-JP" altLang="en-US" sz="1400" dirty="0" smtClean="0"/>
                        <a:t>矢印の順にずらして動く</a:t>
                      </a:r>
                      <a:endParaRPr kumimoji="1" lang="en-US" altLang="ja-JP" sz="1400" dirty="0" smtClean="0"/>
                    </a:p>
                  </a:txBody>
                  <a:tcPr/>
                </a:tc>
                <a:extLst>
                  <a:ext uri="{0D108BD9-81ED-4DB2-BD59-A6C34878D82A}">
                    <a16:rowId xmlns:a16="http://schemas.microsoft.com/office/drawing/2014/main" val="10003"/>
                  </a:ext>
                </a:extLst>
              </a:tr>
            </a:tbl>
          </a:graphicData>
        </a:graphic>
      </p:graphicFrame>
      <p:grpSp>
        <p:nvGrpSpPr>
          <p:cNvPr id="11" name="グループ化 10"/>
          <p:cNvGrpSpPr/>
          <p:nvPr/>
        </p:nvGrpSpPr>
        <p:grpSpPr>
          <a:xfrm>
            <a:off x="4595655" y="3867082"/>
            <a:ext cx="1026971" cy="735406"/>
            <a:chOff x="4549413" y="3434483"/>
            <a:chExt cx="968007" cy="757559"/>
          </a:xfrm>
        </p:grpSpPr>
        <p:sp>
          <p:nvSpPr>
            <p:cNvPr id="4" name="二等辺三角形 3"/>
            <p:cNvSpPr/>
            <p:nvPr/>
          </p:nvSpPr>
          <p:spPr>
            <a:xfrm>
              <a:off x="4750923" y="3546812"/>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5" name="二等辺三角形 24"/>
            <p:cNvSpPr/>
            <p:nvPr/>
          </p:nvSpPr>
          <p:spPr>
            <a:xfrm>
              <a:off x="4924982" y="3708658"/>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8" name="二等辺三角形 27"/>
            <p:cNvSpPr/>
            <p:nvPr/>
          </p:nvSpPr>
          <p:spPr>
            <a:xfrm>
              <a:off x="5126492" y="3827420"/>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1" name="二等辺三角形 30"/>
            <p:cNvSpPr/>
            <p:nvPr/>
          </p:nvSpPr>
          <p:spPr>
            <a:xfrm>
              <a:off x="5315910" y="3975231"/>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2" name="二等辺三角形 31"/>
            <p:cNvSpPr/>
            <p:nvPr/>
          </p:nvSpPr>
          <p:spPr>
            <a:xfrm>
              <a:off x="4549413" y="3434483"/>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10" name="グループ化 9"/>
          <p:cNvGrpSpPr/>
          <p:nvPr/>
        </p:nvGrpSpPr>
        <p:grpSpPr>
          <a:xfrm>
            <a:off x="4487927" y="4866204"/>
            <a:ext cx="1186463" cy="737244"/>
            <a:chOff x="4446482" y="3983253"/>
            <a:chExt cx="1224931" cy="855684"/>
          </a:xfrm>
        </p:grpSpPr>
        <p:sp>
          <p:nvSpPr>
            <p:cNvPr id="33" name="二等辺三角形 32"/>
            <p:cNvSpPr/>
            <p:nvPr/>
          </p:nvSpPr>
          <p:spPr>
            <a:xfrm>
              <a:off x="5469903" y="4207107"/>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4" name="二等辺三角形 33"/>
            <p:cNvSpPr/>
            <p:nvPr/>
          </p:nvSpPr>
          <p:spPr>
            <a:xfrm rot="5400000">
              <a:off x="4702787" y="3975602"/>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5" name="二等辺三角形 34"/>
            <p:cNvSpPr/>
            <p:nvPr/>
          </p:nvSpPr>
          <p:spPr>
            <a:xfrm rot="8580000">
              <a:off x="5008545" y="4441822"/>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6" name="二等辺三角形 35"/>
            <p:cNvSpPr/>
            <p:nvPr/>
          </p:nvSpPr>
          <p:spPr>
            <a:xfrm rot="10800000">
              <a:off x="5408282" y="4629413"/>
              <a:ext cx="186657" cy="209524"/>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7" name="二等辺三角形 36"/>
            <p:cNvSpPr/>
            <p:nvPr/>
          </p:nvSpPr>
          <p:spPr>
            <a:xfrm rot="-2700000">
              <a:off x="4446482" y="4442509"/>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4206683" y="5926760"/>
            <a:ext cx="1748952" cy="313699"/>
            <a:chOff x="4239216" y="5495507"/>
            <a:chExt cx="1748952" cy="313699"/>
          </a:xfrm>
        </p:grpSpPr>
        <p:sp>
          <p:nvSpPr>
            <p:cNvPr id="40" name="二等辺三角形 39"/>
            <p:cNvSpPr/>
            <p:nvPr/>
          </p:nvSpPr>
          <p:spPr>
            <a:xfrm rot="2700000">
              <a:off x="5391410" y="5487856"/>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1" name="二等辺三角形 40"/>
            <p:cNvSpPr/>
            <p:nvPr/>
          </p:nvSpPr>
          <p:spPr>
            <a:xfrm rot="5400000">
              <a:off x="5776059" y="5549071"/>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3" name="二等辺三角形 42"/>
            <p:cNvSpPr/>
            <p:nvPr/>
          </p:nvSpPr>
          <p:spPr>
            <a:xfrm rot="19200000">
              <a:off x="4620830" y="5496011"/>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4" name="二等辺三角形 43"/>
            <p:cNvSpPr/>
            <p:nvPr/>
          </p:nvSpPr>
          <p:spPr>
            <a:xfrm>
              <a:off x="5014411" y="5503682"/>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45" name="二等辺三角形 44"/>
            <p:cNvSpPr/>
            <p:nvPr/>
          </p:nvSpPr>
          <p:spPr>
            <a:xfrm rot="16200000">
              <a:off x="4246867" y="5549071"/>
              <a:ext cx="201510" cy="216811"/>
            </a:xfrm>
            <a:prstGeom prst="triangl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V="1">
              <a:off x="4242164" y="5799779"/>
              <a:ext cx="1746004" cy="94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横巻き 28"/>
          <p:cNvSpPr/>
          <p:nvPr/>
        </p:nvSpPr>
        <p:spPr>
          <a:xfrm>
            <a:off x="190476" y="1166709"/>
            <a:ext cx="8591007" cy="2128018"/>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FF0000"/>
                </a:solidFill>
              </a:rPr>
              <a:t>隊形を変化させると、ダンス</a:t>
            </a:r>
            <a:r>
              <a:rPr kumimoji="1" lang="ja-JP" altLang="en-US" sz="2800" dirty="0" smtClean="0">
                <a:solidFill>
                  <a:srgbClr val="FF0000"/>
                </a:solidFill>
              </a:rPr>
              <a:t>が面白くなります。</a:t>
            </a:r>
            <a:r>
              <a:rPr kumimoji="1" lang="ja-JP" altLang="en-US" sz="2800" dirty="0">
                <a:solidFill>
                  <a:srgbClr val="FF0000"/>
                </a:solidFill>
              </a:rPr>
              <a:t>それぞれの名称を調べて、作品作りに役立てられる</a:t>
            </a:r>
            <a:r>
              <a:rPr kumimoji="1" lang="ja-JP" altLang="en-US" sz="2800" dirty="0" smtClean="0">
                <a:solidFill>
                  <a:srgbClr val="FF0000"/>
                </a:solidFill>
              </a:rPr>
              <a:t>よう学習カードに</a:t>
            </a:r>
            <a:r>
              <a:rPr kumimoji="1" lang="ja-JP" altLang="en-US" sz="2800" dirty="0">
                <a:solidFill>
                  <a:srgbClr val="FF0000"/>
                </a:solidFill>
              </a:rPr>
              <a:t>記入しよう。</a:t>
            </a:r>
          </a:p>
        </p:txBody>
      </p:sp>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6827" y="5297549"/>
            <a:ext cx="1708817" cy="1164132"/>
          </a:xfrm>
          <a:prstGeom prst="rect">
            <a:avLst/>
          </a:prstGeom>
        </p:spPr>
      </p:pic>
    </p:spTree>
    <p:extLst>
      <p:ext uri="{BB962C8B-B14F-4D97-AF65-F5344CB8AC3E}">
        <p14:creationId xmlns:p14="http://schemas.microsoft.com/office/powerpoint/2010/main" val="3672479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15</a:t>
            </a:fld>
            <a:endParaRPr kumimoji="1" lang="ja-JP" altLang="en-US"/>
          </a:p>
        </p:txBody>
      </p:sp>
      <p:pic>
        <p:nvPicPr>
          <p:cNvPr id="27" name="図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00" y="4910434"/>
            <a:ext cx="3709650" cy="1947566"/>
          </a:xfrm>
          <a:prstGeom prst="rect">
            <a:avLst/>
          </a:prstGeom>
        </p:spPr>
      </p:pic>
      <p:sp>
        <p:nvSpPr>
          <p:cNvPr id="38" name="円形吹き出し 37"/>
          <p:cNvSpPr/>
          <p:nvPr/>
        </p:nvSpPr>
        <p:spPr>
          <a:xfrm>
            <a:off x="1219054" y="3689291"/>
            <a:ext cx="3546626" cy="865157"/>
          </a:xfrm>
          <a:prstGeom prst="wedgeEllipseCallout">
            <a:avLst>
              <a:gd name="adj1" fmla="val -25342"/>
              <a:gd name="adj2" fmla="val 7483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群で踊るところを個と対比してもいいね！</a:t>
            </a:r>
            <a:endParaRPr kumimoji="1" lang="en-US" altLang="ja-JP" dirty="0">
              <a:solidFill>
                <a:srgbClr val="FF0000"/>
              </a:solidFill>
            </a:endParaRPr>
          </a:p>
        </p:txBody>
      </p:sp>
      <p:sp>
        <p:nvSpPr>
          <p:cNvPr id="39" name="円形吹き出し 38"/>
          <p:cNvSpPr/>
          <p:nvPr/>
        </p:nvSpPr>
        <p:spPr>
          <a:xfrm>
            <a:off x="5620672" y="3305592"/>
            <a:ext cx="3318235" cy="1296869"/>
          </a:xfrm>
          <a:prstGeom prst="wedgeEllipseCallout">
            <a:avLst>
              <a:gd name="adj1" fmla="val -17356"/>
              <a:gd name="adj2" fmla="val 8014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0000"/>
                </a:solidFill>
              </a:rPr>
              <a:t>一人</a:t>
            </a:r>
            <a:r>
              <a:rPr kumimoji="1" lang="ja-JP" altLang="en-US" dirty="0" smtClean="0">
                <a:solidFill>
                  <a:srgbClr val="FF0000"/>
                </a:solidFill>
              </a:rPr>
              <a:t>だけ違う動きを入れると、変化があって面白いかも？</a:t>
            </a:r>
            <a:endParaRPr kumimoji="1" lang="en-US" altLang="ja-JP" dirty="0">
              <a:solidFill>
                <a:srgbClr val="FF0000"/>
              </a:solidFill>
            </a:endParaRPr>
          </a:p>
        </p:txBody>
      </p:sp>
      <p:sp>
        <p:nvSpPr>
          <p:cNvPr id="10"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347900" y="629621"/>
            <a:ext cx="8574752" cy="73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defTabSz="652278" eaLnBrk="1" fontAlgn="base" hangingPunct="1">
              <a:spcBef>
                <a:spcPct val="0"/>
              </a:spcBef>
              <a:spcAft>
                <a:spcPct val="0"/>
              </a:spcAft>
              <a:buNone/>
              <a:defRPr/>
            </a:pPr>
            <a:r>
              <a:rPr lang="ja-JP" altLang="en-US" sz="4000" kern="0" dirty="0" smtClean="0">
                <a:solidFill>
                  <a:prstClr val="black"/>
                </a:solidFill>
                <a:latin typeface="游ゴシック" panose="020B0400000000000000" pitchFamily="50" charset="-128"/>
              </a:rPr>
              <a:t>　調べてみよう③　</a:t>
            </a:r>
            <a:r>
              <a:rPr lang="ja-JP" altLang="en-US" kern="0" dirty="0" smtClean="0">
                <a:solidFill>
                  <a:prstClr val="black"/>
                </a:solidFill>
                <a:latin typeface="游ゴシック" panose="020B0400000000000000" pitchFamily="50" charset="-128"/>
              </a:rPr>
              <a:t>空間の使い方を知ろう</a:t>
            </a:r>
            <a:endParaRPr lang="en-US" altLang="ja-JP" kern="0" dirty="0">
              <a:solidFill>
                <a:prstClr val="black"/>
              </a:solidFill>
              <a:latin typeface="游ゴシック" panose="020B0400000000000000" pitchFamily="50" charset="-128"/>
            </a:endParaRPr>
          </a:p>
        </p:txBody>
      </p:sp>
      <p:sp>
        <p:nvSpPr>
          <p:cNvPr id="11" name="横巻き 10"/>
          <p:cNvSpPr/>
          <p:nvPr/>
        </p:nvSpPr>
        <p:spPr>
          <a:xfrm>
            <a:off x="347900" y="1266313"/>
            <a:ext cx="8591007" cy="2128018"/>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rgbClr val="FF0000"/>
                </a:solidFill>
              </a:rPr>
              <a:t>他にも、群と群、個と群の使い方は、どのような工夫ができるでしょうか</a:t>
            </a:r>
            <a:r>
              <a:rPr kumimoji="1" lang="ja-JP" altLang="en-US" sz="2800" dirty="0" smtClean="0">
                <a:solidFill>
                  <a:srgbClr val="FF0000"/>
                </a:solidFill>
              </a:rPr>
              <a:t>？学習カードに</a:t>
            </a:r>
            <a:r>
              <a:rPr kumimoji="1" lang="ja-JP" altLang="en-US" sz="2800" dirty="0">
                <a:solidFill>
                  <a:srgbClr val="FF0000"/>
                </a:solidFill>
              </a:rPr>
              <a:t>記入しよう！</a:t>
            </a:r>
          </a:p>
        </p:txBody>
      </p:sp>
      <p:sp>
        <p:nvSpPr>
          <p:cNvPr id="4" name="円/楕円 3"/>
          <p:cNvSpPr/>
          <p:nvPr/>
        </p:nvSpPr>
        <p:spPr>
          <a:xfrm>
            <a:off x="5865203" y="5094802"/>
            <a:ext cx="342900" cy="2555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rotWithShape="1">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26193"/>
          <a:stretch/>
        </p:blipFill>
        <p:spPr>
          <a:xfrm>
            <a:off x="4970773" y="4114240"/>
            <a:ext cx="1928560" cy="2316724"/>
          </a:xfrm>
          <a:prstGeom prst="rect">
            <a:avLst/>
          </a:prstGeom>
        </p:spPr>
      </p:pic>
    </p:spTree>
    <p:extLst>
      <p:ext uri="{BB962C8B-B14F-4D97-AF65-F5344CB8AC3E}">
        <p14:creationId xmlns:p14="http://schemas.microsoft.com/office/powerpoint/2010/main" val="1839625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16</a:t>
            </a:fld>
            <a:endParaRPr kumimoji="1" lang="ja-JP" altLang="en-US" dirty="0"/>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347900" y="629619"/>
            <a:ext cx="8574752" cy="149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lvl="0" algn="ctr" defTabSz="652278" eaLnBrk="1" fontAlgn="base" hangingPunct="1">
              <a:spcBef>
                <a:spcPct val="0"/>
              </a:spcBef>
              <a:spcAft>
                <a:spcPct val="0"/>
              </a:spcAft>
              <a:buNone/>
              <a:defRPr/>
            </a:pPr>
            <a:r>
              <a:rPr lang="ja-JP" altLang="en-US" sz="4800" kern="0" dirty="0">
                <a:solidFill>
                  <a:prstClr val="black"/>
                </a:solidFill>
                <a:latin typeface="游ゴシック" panose="020B0400000000000000" pitchFamily="50" charset="-128"/>
              </a:rPr>
              <a:t>全体のまとまりと、空間の</a:t>
            </a:r>
            <a:endParaRPr lang="en-US" altLang="ja-JP" sz="4800" kern="0" dirty="0">
              <a:solidFill>
                <a:prstClr val="black"/>
              </a:solidFill>
              <a:latin typeface="游ゴシック" panose="020B0400000000000000" pitchFamily="50" charset="-128"/>
            </a:endParaRPr>
          </a:p>
          <a:p>
            <a:pPr lvl="0" algn="ctr" defTabSz="652278" eaLnBrk="1" fontAlgn="base" hangingPunct="1">
              <a:spcBef>
                <a:spcPct val="0"/>
              </a:spcBef>
              <a:spcAft>
                <a:spcPct val="0"/>
              </a:spcAft>
              <a:buNone/>
              <a:defRPr/>
            </a:pPr>
            <a:r>
              <a:rPr lang="ja-JP" altLang="en-US" sz="4800" kern="0" dirty="0">
                <a:solidFill>
                  <a:prstClr val="black"/>
                </a:solidFill>
                <a:latin typeface="游ゴシック" panose="020B0400000000000000" pitchFamily="50" charset="-128"/>
              </a:rPr>
              <a:t>使い方や</a:t>
            </a:r>
            <a:r>
              <a:rPr lang="ja-JP" altLang="en-US" sz="4800" kern="0" dirty="0" smtClean="0">
                <a:solidFill>
                  <a:prstClr val="black"/>
                </a:solidFill>
                <a:latin typeface="游ゴシック" panose="020B0400000000000000" pitchFamily="50" charset="-128"/>
              </a:rPr>
              <a:t>隊形移動</a:t>
            </a:r>
            <a:r>
              <a:rPr lang="ja-JP" altLang="en-US" sz="4800" kern="0" dirty="0">
                <a:solidFill>
                  <a:prstClr val="black"/>
                </a:solidFill>
                <a:latin typeface="游ゴシック" panose="020B0400000000000000" pitchFamily="50" charset="-128"/>
              </a:rPr>
              <a:t>を確認しよう。</a:t>
            </a:r>
            <a:endParaRPr lang="en-US" altLang="ja-JP" sz="4800" kern="0" dirty="0">
              <a:solidFill>
                <a:prstClr val="black"/>
              </a:solidFill>
              <a:latin typeface="游ゴシック" panose="020B0400000000000000" pitchFamily="50" charset="-128"/>
            </a:endParaRPr>
          </a:p>
        </p:txBody>
      </p:sp>
      <p:sp>
        <p:nvSpPr>
          <p:cNvPr id="9" name="正方形/長方形 8"/>
          <p:cNvSpPr/>
          <p:nvPr/>
        </p:nvSpPr>
        <p:spPr>
          <a:xfrm>
            <a:off x="315121" y="2143864"/>
            <a:ext cx="8464141" cy="105730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ctr"/>
            <a:r>
              <a:rPr kumimoji="1" lang="ja-JP" altLang="en-US" sz="3200" dirty="0" smtClean="0">
                <a:solidFill>
                  <a:srgbClr val="00B0F0"/>
                </a:solidFill>
              </a:rPr>
              <a:t>舞台やスペースの高さや奥行き、幅を確認し、安全</a:t>
            </a:r>
            <a:r>
              <a:rPr kumimoji="1" lang="ja-JP" altLang="en-US" sz="3200" dirty="0">
                <a:solidFill>
                  <a:srgbClr val="00B0F0"/>
                </a:solidFill>
              </a:rPr>
              <a:t>に</a:t>
            </a:r>
            <a:r>
              <a:rPr kumimoji="1" lang="ja-JP" altLang="en-US" sz="3200" dirty="0" smtClean="0">
                <a:solidFill>
                  <a:srgbClr val="00B0F0"/>
                </a:solidFill>
              </a:rPr>
              <a:t>も留意しながら全体をイメージしよう。</a:t>
            </a:r>
            <a:endParaRPr kumimoji="1" lang="ja-JP" altLang="en-US" sz="3200" dirty="0">
              <a:solidFill>
                <a:srgbClr val="00B0F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735209947"/>
              </p:ext>
            </p:extLst>
          </p:nvPr>
        </p:nvGraphicFramePr>
        <p:xfrm>
          <a:off x="249380" y="4412046"/>
          <a:ext cx="2643453" cy="885825"/>
        </p:xfrm>
        <a:graphic>
          <a:graphicData uri="http://schemas.openxmlformats.org/drawingml/2006/table">
            <a:tbl>
              <a:tblPr>
                <a:tableStyleId>{5C22544A-7EE6-4342-B048-85BDC9FD1C3A}</a:tableStyleId>
              </a:tblPr>
              <a:tblGrid>
                <a:gridCol w="293717">
                  <a:extLst>
                    <a:ext uri="{9D8B030D-6E8A-4147-A177-3AD203B41FA5}">
                      <a16:colId xmlns:a16="http://schemas.microsoft.com/office/drawing/2014/main" val="20000"/>
                    </a:ext>
                  </a:extLst>
                </a:gridCol>
                <a:gridCol w="293717">
                  <a:extLst>
                    <a:ext uri="{9D8B030D-6E8A-4147-A177-3AD203B41FA5}">
                      <a16:colId xmlns:a16="http://schemas.microsoft.com/office/drawing/2014/main" val="20001"/>
                    </a:ext>
                  </a:extLst>
                </a:gridCol>
                <a:gridCol w="293717">
                  <a:extLst>
                    <a:ext uri="{9D8B030D-6E8A-4147-A177-3AD203B41FA5}">
                      <a16:colId xmlns:a16="http://schemas.microsoft.com/office/drawing/2014/main" val="20002"/>
                    </a:ext>
                  </a:extLst>
                </a:gridCol>
                <a:gridCol w="293717">
                  <a:extLst>
                    <a:ext uri="{9D8B030D-6E8A-4147-A177-3AD203B41FA5}">
                      <a16:colId xmlns:a16="http://schemas.microsoft.com/office/drawing/2014/main" val="20003"/>
                    </a:ext>
                  </a:extLst>
                </a:gridCol>
                <a:gridCol w="293717">
                  <a:extLst>
                    <a:ext uri="{9D8B030D-6E8A-4147-A177-3AD203B41FA5}">
                      <a16:colId xmlns:a16="http://schemas.microsoft.com/office/drawing/2014/main" val="20004"/>
                    </a:ext>
                  </a:extLst>
                </a:gridCol>
                <a:gridCol w="293717">
                  <a:extLst>
                    <a:ext uri="{9D8B030D-6E8A-4147-A177-3AD203B41FA5}">
                      <a16:colId xmlns:a16="http://schemas.microsoft.com/office/drawing/2014/main" val="20005"/>
                    </a:ext>
                  </a:extLst>
                </a:gridCol>
                <a:gridCol w="293717">
                  <a:extLst>
                    <a:ext uri="{9D8B030D-6E8A-4147-A177-3AD203B41FA5}">
                      <a16:colId xmlns:a16="http://schemas.microsoft.com/office/drawing/2014/main" val="20006"/>
                    </a:ext>
                  </a:extLst>
                </a:gridCol>
                <a:gridCol w="293717">
                  <a:extLst>
                    <a:ext uri="{9D8B030D-6E8A-4147-A177-3AD203B41FA5}">
                      <a16:colId xmlns:a16="http://schemas.microsoft.com/office/drawing/2014/main" val="20007"/>
                    </a:ext>
                  </a:extLst>
                </a:gridCol>
                <a:gridCol w="293717">
                  <a:extLst>
                    <a:ext uri="{9D8B030D-6E8A-4147-A177-3AD203B41FA5}">
                      <a16:colId xmlns:a16="http://schemas.microsoft.com/office/drawing/2014/main" val="20008"/>
                    </a:ext>
                  </a:extLst>
                </a:gridCol>
              </a:tblGrid>
              <a:tr h="169451">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r h="169451">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1"/>
                  </a:ext>
                </a:extLst>
              </a:tr>
              <a:tr h="169451">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2"/>
                  </a:ext>
                </a:extLst>
              </a:tr>
              <a:tr h="169451">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3"/>
                  </a:ext>
                </a:extLst>
              </a:tr>
              <a:tr h="169451">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3723105533"/>
              </p:ext>
            </p:extLst>
          </p:nvPr>
        </p:nvGraphicFramePr>
        <p:xfrm>
          <a:off x="266006" y="5711509"/>
          <a:ext cx="2610202" cy="885825"/>
        </p:xfrm>
        <a:graphic>
          <a:graphicData uri="http://schemas.openxmlformats.org/drawingml/2006/table">
            <a:tbl>
              <a:tblPr>
                <a:tableStyleId>{5C22544A-7EE6-4342-B048-85BDC9FD1C3A}</a:tableStyleId>
              </a:tblPr>
              <a:tblGrid>
                <a:gridCol w="372886">
                  <a:extLst>
                    <a:ext uri="{9D8B030D-6E8A-4147-A177-3AD203B41FA5}">
                      <a16:colId xmlns:a16="http://schemas.microsoft.com/office/drawing/2014/main" val="20000"/>
                    </a:ext>
                  </a:extLst>
                </a:gridCol>
                <a:gridCol w="372886">
                  <a:extLst>
                    <a:ext uri="{9D8B030D-6E8A-4147-A177-3AD203B41FA5}">
                      <a16:colId xmlns:a16="http://schemas.microsoft.com/office/drawing/2014/main" val="20001"/>
                    </a:ext>
                  </a:extLst>
                </a:gridCol>
                <a:gridCol w="372886">
                  <a:extLst>
                    <a:ext uri="{9D8B030D-6E8A-4147-A177-3AD203B41FA5}">
                      <a16:colId xmlns:a16="http://schemas.microsoft.com/office/drawing/2014/main" val="20002"/>
                    </a:ext>
                  </a:extLst>
                </a:gridCol>
                <a:gridCol w="372886">
                  <a:extLst>
                    <a:ext uri="{9D8B030D-6E8A-4147-A177-3AD203B41FA5}">
                      <a16:colId xmlns:a16="http://schemas.microsoft.com/office/drawing/2014/main" val="20003"/>
                    </a:ext>
                  </a:extLst>
                </a:gridCol>
                <a:gridCol w="372886">
                  <a:extLst>
                    <a:ext uri="{9D8B030D-6E8A-4147-A177-3AD203B41FA5}">
                      <a16:colId xmlns:a16="http://schemas.microsoft.com/office/drawing/2014/main" val="20004"/>
                    </a:ext>
                  </a:extLst>
                </a:gridCol>
                <a:gridCol w="372886">
                  <a:extLst>
                    <a:ext uri="{9D8B030D-6E8A-4147-A177-3AD203B41FA5}">
                      <a16:colId xmlns:a16="http://schemas.microsoft.com/office/drawing/2014/main" val="20005"/>
                    </a:ext>
                  </a:extLst>
                </a:gridCol>
                <a:gridCol w="372886">
                  <a:extLst>
                    <a:ext uri="{9D8B030D-6E8A-4147-A177-3AD203B41FA5}">
                      <a16:colId xmlns:a16="http://schemas.microsoft.com/office/drawing/2014/main" val="20006"/>
                    </a:ext>
                  </a:extLst>
                </a:gridCol>
              </a:tblGrid>
              <a:tr h="171450">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r h="171450">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1"/>
                  </a:ext>
                </a:extLst>
              </a:tr>
              <a:tr h="171450">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2"/>
                  </a:ext>
                </a:extLst>
              </a:tr>
              <a:tr h="171450">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3"/>
                  </a:ext>
                </a:extLst>
              </a:tr>
              <a:tr h="171450">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2123136292"/>
              </p:ext>
            </p:extLst>
          </p:nvPr>
        </p:nvGraphicFramePr>
        <p:xfrm>
          <a:off x="5278582" y="5297872"/>
          <a:ext cx="1612670" cy="1325930"/>
        </p:xfrm>
        <a:graphic>
          <a:graphicData uri="http://schemas.openxmlformats.org/drawingml/2006/table">
            <a:tbl>
              <a:tblPr>
                <a:tableStyleId>{5C22544A-7EE6-4342-B048-85BDC9FD1C3A}</a:tableStyleId>
              </a:tblPr>
              <a:tblGrid>
                <a:gridCol w="322534">
                  <a:extLst>
                    <a:ext uri="{9D8B030D-6E8A-4147-A177-3AD203B41FA5}">
                      <a16:colId xmlns:a16="http://schemas.microsoft.com/office/drawing/2014/main" val="20000"/>
                    </a:ext>
                  </a:extLst>
                </a:gridCol>
                <a:gridCol w="322534">
                  <a:extLst>
                    <a:ext uri="{9D8B030D-6E8A-4147-A177-3AD203B41FA5}">
                      <a16:colId xmlns:a16="http://schemas.microsoft.com/office/drawing/2014/main" val="20001"/>
                    </a:ext>
                  </a:extLst>
                </a:gridCol>
                <a:gridCol w="322534">
                  <a:extLst>
                    <a:ext uri="{9D8B030D-6E8A-4147-A177-3AD203B41FA5}">
                      <a16:colId xmlns:a16="http://schemas.microsoft.com/office/drawing/2014/main" val="20002"/>
                    </a:ext>
                  </a:extLst>
                </a:gridCol>
                <a:gridCol w="322534">
                  <a:extLst>
                    <a:ext uri="{9D8B030D-6E8A-4147-A177-3AD203B41FA5}">
                      <a16:colId xmlns:a16="http://schemas.microsoft.com/office/drawing/2014/main" val="20003"/>
                    </a:ext>
                  </a:extLst>
                </a:gridCol>
                <a:gridCol w="322534">
                  <a:extLst>
                    <a:ext uri="{9D8B030D-6E8A-4147-A177-3AD203B41FA5}">
                      <a16:colId xmlns:a16="http://schemas.microsoft.com/office/drawing/2014/main" val="20004"/>
                    </a:ext>
                  </a:extLst>
                </a:gridCol>
              </a:tblGrid>
              <a:tr h="265186">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r h="265186">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1"/>
                  </a:ext>
                </a:extLst>
              </a:tr>
              <a:tr h="265186">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2"/>
                  </a:ext>
                </a:extLst>
              </a:tr>
              <a:tr h="265186">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3"/>
                  </a:ext>
                </a:extLst>
              </a:tr>
              <a:tr h="265186">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4221438024"/>
              </p:ext>
            </p:extLst>
          </p:nvPr>
        </p:nvGraphicFramePr>
        <p:xfrm>
          <a:off x="5295210" y="3552520"/>
          <a:ext cx="1596042" cy="1240935"/>
        </p:xfrm>
        <a:graphic>
          <a:graphicData uri="http://schemas.openxmlformats.org/drawingml/2006/table">
            <a:tbl>
              <a:tblPr>
                <a:tableStyleId>{5C22544A-7EE6-4342-B048-85BDC9FD1C3A}</a:tableStyleId>
              </a:tblPr>
              <a:tblGrid>
                <a:gridCol w="228006">
                  <a:extLst>
                    <a:ext uri="{9D8B030D-6E8A-4147-A177-3AD203B41FA5}">
                      <a16:colId xmlns:a16="http://schemas.microsoft.com/office/drawing/2014/main" val="20000"/>
                    </a:ext>
                  </a:extLst>
                </a:gridCol>
                <a:gridCol w="228006">
                  <a:extLst>
                    <a:ext uri="{9D8B030D-6E8A-4147-A177-3AD203B41FA5}">
                      <a16:colId xmlns:a16="http://schemas.microsoft.com/office/drawing/2014/main" val="20001"/>
                    </a:ext>
                  </a:extLst>
                </a:gridCol>
                <a:gridCol w="228006">
                  <a:extLst>
                    <a:ext uri="{9D8B030D-6E8A-4147-A177-3AD203B41FA5}">
                      <a16:colId xmlns:a16="http://schemas.microsoft.com/office/drawing/2014/main" val="20002"/>
                    </a:ext>
                  </a:extLst>
                </a:gridCol>
                <a:gridCol w="228006">
                  <a:extLst>
                    <a:ext uri="{9D8B030D-6E8A-4147-A177-3AD203B41FA5}">
                      <a16:colId xmlns:a16="http://schemas.microsoft.com/office/drawing/2014/main" val="20003"/>
                    </a:ext>
                  </a:extLst>
                </a:gridCol>
                <a:gridCol w="228006">
                  <a:extLst>
                    <a:ext uri="{9D8B030D-6E8A-4147-A177-3AD203B41FA5}">
                      <a16:colId xmlns:a16="http://schemas.microsoft.com/office/drawing/2014/main" val="20004"/>
                    </a:ext>
                  </a:extLst>
                </a:gridCol>
                <a:gridCol w="228006">
                  <a:extLst>
                    <a:ext uri="{9D8B030D-6E8A-4147-A177-3AD203B41FA5}">
                      <a16:colId xmlns:a16="http://schemas.microsoft.com/office/drawing/2014/main" val="20005"/>
                    </a:ext>
                  </a:extLst>
                </a:gridCol>
                <a:gridCol w="228006">
                  <a:extLst>
                    <a:ext uri="{9D8B030D-6E8A-4147-A177-3AD203B41FA5}">
                      <a16:colId xmlns:a16="http://schemas.microsoft.com/office/drawing/2014/main" val="20006"/>
                    </a:ext>
                  </a:extLst>
                </a:gridCol>
              </a:tblGrid>
              <a:tr h="248187">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r h="248187">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1"/>
                  </a:ext>
                </a:extLst>
              </a:tr>
              <a:tr h="248187">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2"/>
                  </a:ext>
                </a:extLst>
              </a:tr>
              <a:tr h="248187">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3"/>
                  </a:ext>
                </a:extLst>
              </a:tr>
              <a:tr h="248187">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4"/>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958910913"/>
              </p:ext>
            </p:extLst>
          </p:nvPr>
        </p:nvGraphicFramePr>
        <p:xfrm>
          <a:off x="3158835" y="5455813"/>
          <a:ext cx="1895300" cy="1167988"/>
        </p:xfrm>
        <a:graphic>
          <a:graphicData uri="http://schemas.openxmlformats.org/drawingml/2006/table">
            <a:tbl>
              <a:tblPr>
                <a:tableStyleId>{5C22544A-7EE6-4342-B048-85BDC9FD1C3A}</a:tableStyleId>
              </a:tblPr>
              <a:tblGrid>
                <a:gridCol w="379060">
                  <a:extLst>
                    <a:ext uri="{9D8B030D-6E8A-4147-A177-3AD203B41FA5}">
                      <a16:colId xmlns:a16="http://schemas.microsoft.com/office/drawing/2014/main" val="20000"/>
                    </a:ext>
                  </a:extLst>
                </a:gridCol>
                <a:gridCol w="379060">
                  <a:extLst>
                    <a:ext uri="{9D8B030D-6E8A-4147-A177-3AD203B41FA5}">
                      <a16:colId xmlns:a16="http://schemas.microsoft.com/office/drawing/2014/main" val="20001"/>
                    </a:ext>
                  </a:extLst>
                </a:gridCol>
                <a:gridCol w="379060">
                  <a:extLst>
                    <a:ext uri="{9D8B030D-6E8A-4147-A177-3AD203B41FA5}">
                      <a16:colId xmlns:a16="http://schemas.microsoft.com/office/drawing/2014/main" val="20002"/>
                    </a:ext>
                  </a:extLst>
                </a:gridCol>
                <a:gridCol w="379060">
                  <a:extLst>
                    <a:ext uri="{9D8B030D-6E8A-4147-A177-3AD203B41FA5}">
                      <a16:colId xmlns:a16="http://schemas.microsoft.com/office/drawing/2014/main" val="20003"/>
                    </a:ext>
                  </a:extLst>
                </a:gridCol>
                <a:gridCol w="379060">
                  <a:extLst>
                    <a:ext uri="{9D8B030D-6E8A-4147-A177-3AD203B41FA5}">
                      <a16:colId xmlns:a16="http://schemas.microsoft.com/office/drawing/2014/main" val="20004"/>
                    </a:ext>
                  </a:extLst>
                </a:gridCol>
              </a:tblGrid>
              <a:tr h="291997">
                <a:tc>
                  <a:txBody>
                    <a:bodyPr/>
                    <a:lstStyle/>
                    <a:p>
                      <a:pPr algn="l"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r h="291997">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1"/>
                  </a:ext>
                </a:extLst>
              </a:tr>
              <a:tr h="291997">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2"/>
                  </a:ext>
                </a:extLst>
              </a:tr>
              <a:tr h="291997">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690650343"/>
              </p:ext>
            </p:extLst>
          </p:nvPr>
        </p:nvGraphicFramePr>
        <p:xfrm>
          <a:off x="145936" y="3270033"/>
          <a:ext cx="2850341" cy="745014"/>
        </p:xfrm>
        <a:graphic>
          <a:graphicData uri="http://schemas.openxmlformats.org/drawingml/2006/table">
            <a:tbl>
              <a:tblPr>
                <a:tableStyleId>{5C22544A-7EE6-4342-B048-85BDC9FD1C3A}</a:tableStyleId>
              </a:tblPr>
              <a:tblGrid>
                <a:gridCol w="219257">
                  <a:extLst>
                    <a:ext uri="{9D8B030D-6E8A-4147-A177-3AD203B41FA5}">
                      <a16:colId xmlns:a16="http://schemas.microsoft.com/office/drawing/2014/main" val="20000"/>
                    </a:ext>
                  </a:extLst>
                </a:gridCol>
                <a:gridCol w="219257">
                  <a:extLst>
                    <a:ext uri="{9D8B030D-6E8A-4147-A177-3AD203B41FA5}">
                      <a16:colId xmlns:a16="http://schemas.microsoft.com/office/drawing/2014/main" val="20001"/>
                    </a:ext>
                  </a:extLst>
                </a:gridCol>
                <a:gridCol w="219257">
                  <a:extLst>
                    <a:ext uri="{9D8B030D-6E8A-4147-A177-3AD203B41FA5}">
                      <a16:colId xmlns:a16="http://schemas.microsoft.com/office/drawing/2014/main" val="20002"/>
                    </a:ext>
                  </a:extLst>
                </a:gridCol>
                <a:gridCol w="219257">
                  <a:extLst>
                    <a:ext uri="{9D8B030D-6E8A-4147-A177-3AD203B41FA5}">
                      <a16:colId xmlns:a16="http://schemas.microsoft.com/office/drawing/2014/main" val="20003"/>
                    </a:ext>
                  </a:extLst>
                </a:gridCol>
                <a:gridCol w="219257">
                  <a:extLst>
                    <a:ext uri="{9D8B030D-6E8A-4147-A177-3AD203B41FA5}">
                      <a16:colId xmlns:a16="http://schemas.microsoft.com/office/drawing/2014/main" val="20004"/>
                    </a:ext>
                  </a:extLst>
                </a:gridCol>
                <a:gridCol w="219257">
                  <a:extLst>
                    <a:ext uri="{9D8B030D-6E8A-4147-A177-3AD203B41FA5}">
                      <a16:colId xmlns:a16="http://schemas.microsoft.com/office/drawing/2014/main" val="20005"/>
                    </a:ext>
                  </a:extLst>
                </a:gridCol>
                <a:gridCol w="219257">
                  <a:extLst>
                    <a:ext uri="{9D8B030D-6E8A-4147-A177-3AD203B41FA5}">
                      <a16:colId xmlns:a16="http://schemas.microsoft.com/office/drawing/2014/main" val="20006"/>
                    </a:ext>
                  </a:extLst>
                </a:gridCol>
                <a:gridCol w="219257">
                  <a:extLst>
                    <a:ext uri="{9D8B030D-6E8A-4147-A177-3AD203B41FA5}">
                      <a16:colId xmlns:a16="http://schemas.microsoft.com/office/drawing/2014/main" val="20007"/>
                    </a:ext>
                  </a:extLst>
                </a:gridCol>
                <a:gridCol w="219257">
                  <a:extLst>
                    <a:ext uri="{9D8B030D-6E8A-4147-A177-3AD203B41FA5}">
                      <a16:colId xmlns:a16="http://schemas.microsoft.com/office/drawing/2014/main" val="20008"/>
                    </a:ext>
                  </a:extLst>
                </a:gridCol>
                <a:gridCol w="219257">
                  <a:extLst>
                    <a:ext uri="{9D8B030D-6E8A-4147-A177-3AD203B41FA5}">
                      <a16:colId xmlns:a16="http://schemas.microsoft.com/office/drawing/2014/main" val="20009"/>
                    </a:ext>
                  </a:extLst>
                </a:gridCol>
                <a:gridCol w="219257">
                  <a:extLst>
                    <a:ext uri="{9D8B030D-6E8A-4147-A177-3AD203B41FA5}">
                      <a16:colId xmlns:a16="http://schemas.microsoft.com/office/drawing/2014/main" val="20010"/>
                    </a:ext>
                  </a:extLst>
                </a:gridCol>
                <a:gridCol w="219257">
                  <a:extLst>
                    <a:ext uri="{9D8B030D-6E8A-4147-A177-3AD203B41FA5}">
                      <a16:colId xmlns:a16="http://schemas.microsoft.com/office/drawing/2014/main" val="20011"/>
                    </a:ext>
                  </a:extLst>
                </a:gridCol>
                <a:gridCol w="219257">
                  <a:extLst>
                    <a:ext uri="{9D8B030D-6E8A-4147-A177-3AD203B41FA5}">
                      <a16:colId xmlns:a16="http://schemas.microsoft.com/office/drawing/2014/main" val="20012"/>
                    </a:ext>
                  </a:extLst>
                </a:gridCol>
              </a:tblGrid>
              <a:tr h="248338">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r h="248338">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1"/>
                  </a:ext>
                </a:extLst>
              </a:tr>
              <a:tr h="248338">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2"/>
                  </a:ext>
                </a:extLst>
              </a:tr>
            </a:tbl>
          </a:graphicData>
        </a:graphic>
      </p:graphicFrame>
      <p:sp>
        <p:nvSpPr>
          <p:cNvPr id="22" name="下矢印 21"/>
          <p:cNvSpPr/>
          <p:nvPr/>
        </p:nvSpPr>
        <p:spPr>
          <a:xfrm>
            <a:off x="1328791" y="4048297"/>
            <a:ext cx="484632" cy="31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a:off x="1328791" y="5292001"/>
            <a:ext cx="484632" cy="31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表 25"/>
          <p:cNvGraphicFramePr>
            <a:graphicFrameLocks noGrp="1"/>
          </p:cNvGraphicFramePr>
          <p:nvPr>
            <p:extLst>
              <p:ext uri="{D42A27DB-BD31-4B8C-83A1-F6EECF244321}">
                <p14:modId xmlns:p14="http://schemas.microsoft.com/office/powerpoint/2010/main" val="661710745"/>
              </p:ext>
            </p:extLst>
          </p:nvPr>
        </p:nvGraphicFramePr>
        <p:xfrm>
          <a:off x="3534557" y="3289684"/>
          <a:ext cx="1060400" cy="1509536"/>
        </p:xfrm>
        <a:graphic>
          <a:graphicData uri="http://schemas.openxmlformats.org/drawingml/2006/table">
            <a:tbl>
              <a:tblPr>
                <a:tableStyleId>{5C22544A-7EE6-4342-B048-85BDC9FD1C3A}</a:tableStyleId>
              </a:tblPr>
              <a:tblGrid>
                <a:gridCol w="265100">
                  <a:extLst>
                    <a:ext uri="{9D8B030D-6E8A-4147-A177-3AD203B41FA5}">
                      <a16:colId xmlns:a16="http://schemas.microsoft.com/office/drawing/2014/main" val="20000"/>
                    </a:ext>
                  </a:extLst>
                </a:gridCol>
                <a:gridCol w="265100">
                  <a:extLst>
                    <a:ext uri="{9D8B030D-6E8A-4147-A177-3AD203B41FA5}">
                      <a16:colId xmlns:a16="http://schemas.microsoft.com/office/drawing/2014/main" val="20001"/>
                    </a:ext>
                  </a:extLst>
                </a:gridCol>
                <a:gridCol w="265100">
                  <a:extLst>
                    <a:ext uri="{9D8B030D-6E8A-4147-A177-3AD203B41FA5}">
                      <a16:colId xmlns:a16="http://schemas.microsoft.com/office/drawing/2014/main" val="20002"/>
                    </a:ext>
                  </a:extLst>
                </a:gridCol>
                <a:gridCol w="265100">
                  <a:extLst>
                    <a:ext uri="{9D8B030D-6E8A-4147-A177-3AD203B41FA5}">
                      <a16:colId xmlns:a16="http://schemas.microsoft.com/office/drawing/2014/main" val="20003"/>
                    </a:ext>
                  </a:extLst>
                </a:gridCol>
              </a:tblGrid>
              <a:tr h="215648">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0"/>
                  </a:ext>
                </a:extLst>
              </a:tr>
              <a:tr h="215648">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1"/>
                  </a:ext>
                </a:extLst>
              </a:tr>
              <a:tr h="215648">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2"/>
                  </a:ext>
                </a:extLst>
              </a:tr>
              <a:tr h="215648">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3"/>
                  </a:ext>
                </a:extLst>
              </a:tr>
              <a:tr h="215648">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4"/>
                  </a:ext>
                </a:extLst>
              </a:tr>
              <a:tr h="215648">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5"/>
                  </a:ext>
                </a:extLst>
              </a:tr>
              <a:tr h="215648">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9525" marR="9525" marT="9525" marB="0" anchor="ctr"/>
                </a:tc>
                <a:tc>
                  <a:txBody>
                    <a:bodyPr/>
                    <a:lstStyle/>
                    <a:p>
                      <a:pPr algn="l"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9525" marR="9525" marT="9525" marB="0" anchor="ctr"/>
                </a:tc>
                <a:extLst>
                  <a:ext uri="{0D108BD9-81ED-4DB2-BD59-A6C34878D82A}">
                    <a16:rowId xmlns:a16="http://schemas.microsoft.com/office/drawing/2014/main" val="10006"/>
                  </a:ext>
                </a:extLst>
              </a:tr>
            </a:tbl>
          </a:graphicData>
        </a:graphic>
      </p:graphicFrame>
      <p:sp>
        <p:nvSpPr>
          <p:cNvPr id="27" name="下矢印 26"/>
          <p:cNvSpPr/>
          <p:nvPr/>
        </p:nvSpPr>
        <p:spPr>
          <a:xfrm>
            <a:off x="3792855" y="4981988"/>
            <a:ext cx="484632" cy="31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a:off x="5853277" y="4931891"/>
            <a:ext cx="484632" cy="315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943" y="5098145"/>
            <a:ext cx="1518803" cy="1290982"/>
          </a:xfrm>
          <a:prstGeom prst="rect">
            <a:avLst/>
          </a:prstGeom>
        </p:spPr>
      </p:pic>
      <p:sp>
        <p:nvSpPr>
          <p:cNvPr id="30" name="円形吹き出し 29"/>
          <p:cNvSpPr/>
          <p:nvPr/>
        </p:nvSpPr>
        <p:spPr>
          <a:xfrm>
            <a:off x="7113845" y="3142683"/>
            <a:ext cx="1930400" cy="1874059"/>
          </a:xfrm>
          <a:prstGeom prst="wedgeEllipseCallout">
            <a:avLst>
              <a:gd name="adj1" fmla="val -20107"/>
              <a:gd name="adj2" fmla="val 5958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FF0000"/>
                </a:solidFill>
              </a:rPr>
              <a:t>メンバーに合った他の隊形も考えてみよう！</a:t>
            </a:r>
            <a:endParaRPr kumimoji="1" lang="en-US" altLang="ja-JP" sz="2000" dirty="0">
              <a:solidFill>
                <a:srgbClr val="FF0000"/>
              </a:solidFill>
            </a:endParaRPr>
          </a:p>
        </p:txBody>
      </p:sp>
    </p:spTree>
    <p:extLst>
      <p:ext uri="{BB962C8B-B14F-4D97-AF65-F5344CB8AC3E}">
        <p14:creationId xmlns:p14="http://schemas.microsoft.com/office/powerpoint/2010/main" val="406910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86727"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17</a:t>
            </a:fld>
            <a:endParaRPr kumimoji="1" lang="ja-JP" altLang="en-US"/>
          </a:p>
        </p:txBody>
      </p:sp>
      <p:sp>
        <p:nvSpPr>
          <p:cNvPr id="9" name="正方形/長方形 8"/>
          <p:cNvSpPr/>
          <p:nvPr/>
        </p:nvSpPr>
        <p:spPr>
          <a:xfrm>
            <a:off x="277209" y="1539153"/>
            <a:ext cx="8035636"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0" dirty="0" smtClean="0">
                <a:latin typeface="HG創英角ｺﾞｼｯｸUB" panose="020B0909000000000000" pitchFamily="49" charset="-128"/>
                <a:ea typeface="HG創英角ｺﾞｼｯｸUB" panose="020B0909000000000000" pitchFamily="49" charset="-128"/>
              </a:rPr>
              <a:t>「</a:t>
            </a:r>
            <a:r>
              <a:rPr kumimoji="1" lang="ja-JP" altLang="en-US" sz="6600" dirty="0" smtClean="0">
                <a:latin typeface="HG創英角ｺﾞｼｯｸUB" panose="020B0909000000000000" pitchFamily="49" charset="-128"/>
                <a:ea typeface="HG創英角ｺﾞｼｯｸUB" panose="020B0909000000000000" pitchFamily="49" charset="-128"/>
              </a:rPr>
              <a:t>知識及び技能」編</a:t>
            </a:r>
            <a:endParaRPr kumimoji="1" lang="en-US" altLang="ja-JP" sz="6600" dirty="0" smtClean="0">
              <a:latin typeface="HG創英角ｺﾞｼｯｸUB" panose="020B0909000000000000" pitchFamily="49" charset="-128"/>
              <a:ea typeface="HG創英角ｺﾞｼｯｸUB" panose="020B0909000000000000" pitchFamily="49" charset="-128"/>
            </a:endParaRPr>
          </a:p>
          <a:p>
            <a:pPr algn="ctr"/>
            <a:endParaRPr kumimoji="1" lang="en-US" altLang="ja-JP" sz="4000" dirty="0">
              <a:latin typeface="HG創英角ｺﾞｼｯｸUB" panose="020B0909000000000000" pitchFamily="49" charset="-128"/>
              <a:ea typeface="HG創英角ｺﾞｼｯｸUB" panose="020B0909000000000000" pitchFamily="49" charset="-128"/>
            </a:endParaRPr>
          </a:p>
          <a:p>
            <a:pPr algn="ctr"/>
            <a:r>
              <a:rPr kumimoji="1" lang="ja-JP" altLang="en-US" sz="8000" dirty="0">
                <a:latin typeface="HG創英角ｺﾞｼｯｸUB" panose="020B0909000000000000" pitchFamily="49" charset="-128"/>
                <a:ea typeface="HG創英角ｺﾞｼｯｸUB" panose="020B0909000000000000" pitchFamily="49" charset="-128"/>
              </a:rPr>
              <a:t>技能</a:t>
            </a:r>
            <a:endParaRPr kumimoji="1" lang="en-US" altLang="ja-JP" sz="4000" dirty="0" smtClean="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1467195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27031674\AppData\Local\Microsoft\Windows\INetCache\IE\9MWR8ZQI\iw03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2490" y="278949"/>
            <a:ext cx="957126" cy="17015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18</a:t>
            </a:fld>
            <a:endParaRPr kumimoji="1" lang="ja-JP" altLang="en-US"/>
          </a:p>
        </p:txBody>
      </p:sp>
      <p:sp>
        <p:nvSpPr>
          <p:cNvPr id="5" name="正方形/長方形 4"/>
          <p:cNvSpPr/>
          <p:nvPr/>
        </p:nvSpPr>
        <p:spPr>
          <a:xfrm>
            <a:off x="103848" y="652273"/>
            <a:ext cx="7758642"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smtClean="0">
                <a:solidFill>
                  <a:srgbClr val="FF0000"/>
                </a:solidFill>
                <a:latin typeface="+mn-ea"/>
              </a:rPr>
              <a:t>家庭学習</a:t>
            </a:r>
            <a:r>
              <a:rPr kumimoji="1" lang="ja-JP" altLang="en-US" sz="4400" dirty="0">
                <a:solidFill>
                  <a:srgbClr val="FF0000"/>
                </a:solidFill>
                <a:latin typeface="+mn-ea"/>
              </a:rPr>
              <a:t>する</a:t>
            </a:r>
            <a:r>
              <a:rPr kumimoji="1" lang="ja-JP" altLang="en-US" sz="4400" dirty="0" smtClean="0">
                <a:solidFill>
                  <a:srgbClr val="FF0000"/>
                </a:solidFill>
                <a:latin typeface="+mn-ea"/>
              </a:rPr>
              <a:t>上</a:t>
            </a:r>
            <a:r>
              <a:rPr kumimoji="1" lang="ja-JP" altLang="en-US" sz="4400" dirty="0">
                <a:solidFill>
                  <a:srgbClr val="FF0000"/>
                </a:solidFill>
                <a:latin typeface="+mn-ea"/>
              </a:rPr>
              <a:t>で</a:t>
            </a:r>
            <a:r>
              <a:rPr kumimoji="1" lang="ja-JP" altLang="en-US" sz="4400" dirty="0" smtClean="0">
                <a:solidFill>
                  <a:srgbClr val="FF0000"/>
                </a:solidFill>
                <a:latin typeface="+mn-ea"/>
              </a:rPr>
              <a:t>の留意点</a:t>
            </a:r>
            <a:endParaRPr kumimoji="1" lang="ja-JP" altLang="en-US" sz="4400" dirty="0">
              <a:solidFill>
                <a:srgbClr val="FF0000"/>
              </a:solidFill>
              <a:latin typeface="+mn-ea"/>
            </a:endParaRPr>
          </a:p>
        </p:txBody>
      </p:sp>
      <p:sp>
        <p:nvSpPr>
          <p:cNvPr id="8" name="正方形/長方形 7"/>
          <p:cNvSpPr/>
          <p:nvPr/>
        </p:nvSpPr>
        <p:spPr>
          <a:xfrm>
            <a:off x="684313" y="1738010"/>
            <a:ext cx="7889390" cy="367460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dirty="0" smtClean="0">
                <a:latin typeface="+mn-ea"/>
              </a:rPr>
              <a:t>学習内容には，体を動かす場面もあります。</a:t>
            </a:r>
            <a:endParaRPr kumimoji="1" lang="en-US" altLang="ja-JP" sz="4000" dirty="0" smtClean="0">
              <a:latin typeface="+mn-ea"/>
            </a:endParaRPr>
          </a:p>
          <a:p>
            <a:r>
              <a:rPr kumimoji="1" lang="ja-JP" altLang="en-US" sz="4000" dirty="0" smtClean="0">
                <a:latin typeface="+mn-ea"/>
              </a:rPr>
              <a:t>周囲に物がないか，手足を伸ばした時にぶつかるものはないかなど，周囲の状況を確認した上で安全に行いましょう。</a:t>
            </a:r>
            <a:endParaRPr kumimoji="1" lang="en-US" altLang="ja-JP" sz="4000" dirty="0">
              <a:latin typeface="+mn-ea"/>
            </a:endParaRPr>
          </a:p>
        </p:txBody>
      </p:sp>
      <p:pic>
        <p:nvPicPr>
          <p:cNvPr id="10" name="図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15139" y="5150873"/>
            <a:ext cx="1790700" cy="1790700"/>
          </a:xfrm>
          <a:prstGeom prst="rect">
            <a:avLst/>
          </a:prstGeom>
        </p:spPr>
      </p:pic>
    </p:spTree>
    <p:extLst>
      <p:ext uri="{BB962C8B-B14F-4D97-AF65-F5344CB8AC3E}">
        <p14:creationId xmlns:p14="http://schemas.microsoft.com/office/powerpoint/2010/main" val="4050883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19</a:t>
            </a:fld>
            <a:endParaRPr kumimoji="1" lang="ja-JP" altLang="en-US" dirty="0"/>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smtClean="0">
                <a:latin typeface="+mn-ea"/>
              </a:rPr>
              <a:t>やってみよう①</a:t>
            </a:r>
            <a:endParaRPr kumimoji="1" lang="ja-JP" altLang="en-US" sz="4400" dirty="0">
              <a:latin typeface="+mn-ea"/>
            </a:endParaRPr>
          </a:p>
        </p:txBody>
      </p:sp>
      <p:sp>
        <p:nvSpPr>
          <p:cNvPr id="8" name="正方形/長方形 7"/>
          <p:cNvSpPr/>
          <p:nvPr/>
        </p:nvSpPr>
        <p:spPr>
          <a:xfrm>
            <a:off x="684313" y="1931587"/>
            <a:ext cx="7831037" cy="423118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smtClean="0">
                <a:solidFill>
                  <a:schemeClr val="tx1"/>
                </a:solidFill>
              </a:rPr>
              <a:t>　</a:t>
            </a:r>
            <a:r>
              <a:rPr kumimoji="1" lang="ja-JP" altLang="en-US" sz="4000" dirty="0" smtClean="0">
                <a:solidFill>
                  <a:schemeClr val="tx1"/>
                </a:solidFill>
              </a:rPr>
              <a:t>現代的</a:t>
            </a:r>
            <a:r>
              <a:rPr kumimoji="1" lang="ja-JP" altLang="en-US" sz="4000" dirty="0">
                <a:solidFill>
                  <a:schemeClr val="tx1"/>
                </a:solidFill>
              </a:rPr>
              <a:t>なリズムのダンスは、リズムの特徴を強調して全身で踊ったり、仲間と対応して踊ることに楽しさを味わえる運動です。まずは、音楽を聴きながら、リズムの特徴を捉えてみましょう。</a:t>
            </a:r>
          </a:p>
        </p:txBody>
      </p:sp>
    </p:spTree>
    <p:extLst>
      <p:ext uri="{BB962C8B-B14F-4D97-AF65-F5344CB8AC3E}">
        <p14:creationId xmlns:p14="http://schemas.microsoft.com/office/powerpoint/2010/main" val="1097586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886727" y="237204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2" name="スライド番号プレースホルダー 1"/>
          <p:cNvSpPr>
            <a:spLocks noGrp="1"/>
          </p:cNvSpPr>
          <p:nvPr>
            <p:ph type="sldNum" sz="quarter" idx="12"/>
          </p:nvPr>
        </p:nvSpPr>
        <p:spPr/>
        <p:txBody>
          <a:bodyPr/>
          <a:lstStyle/>
          <a:p>
            <a:fld id="{13555A0A-D93E-4972-9BDE-BD19E4BDC622}" type="slidenum">
              <a:rPr kumimoji="1" lang="ja-JP" altLang="en-US" smtClean="0"/>
              <a:t>2</a:t>
            </a:fld>
            <a:endParaRPr kumimoji="1" lang="ja-JP" altLang="en-US"/>
          </a:p>
        </p:txBody>
      </p:sp>
      <p:sp>
        <p:nvSpPr>
          <p:cNvPr id="9" name="正方形/長方形 8"/>
          <p:cNvSpPr/>
          <p:nvPr/>
        </p:nvSpPr>
        <p:spPr>
          <a:xfrm>
            <a:off x="277209" y="1539153"/>
            <a:ext cx="8035636" cy="329141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8000" dirty="0" smtClean="0">
                <a:latin typeface="HG創英角ｺﾞｼｯｸUB" panose="020B0909000000000000" pitchFamily="49" charset="-128"/>
                <a:ea typeface="HG創英角ｺﾞｼｯｸUB" panose="020B0909000000000000" pitchFamily="49" charset="-128"/>
              </a:rPr>
              <a:t>「</a:t>
            </a:r>
            <a:r>
              <a:rPr kumimoji="1" lang="ja-JP" altLang="en-US" sz="6600" dirty="0" smtClean="0">
                <a:latin typeface="HG創英角ｺﾞｼｯｸUB" panose="020B0909000000000000" pitchFamily="49" charset="-128"/>
                <a:ea typeface="HG創英角ｺﾞｼｯｸUB" panose="020B0909000000000000" pitchFamily="49" charset="-128"/>
              </a:rPr>
              <a:t>知識及び技能」編</a:t>
            </a:r>
            <a:endParaRPr kumimoji="1" lang="en-US" altLang="ja-JP" sz="6600" dirty="0" smtClean="0">
              <a:latin typeface="HG創英角ｺﾞｼｯｸUB" panose="020B0909000000000000" pitchFamily="49" charset="-128"/>
              <a:ea typeface="HG創英角ｺﾞｼｯｸUB" panose="020B0909000000000000" pitchFamily="49" charset="-128"/>
            </a:endParaRPr>
          </a:p>
          <a:p>
            <a:pPr algn="ctr"/>
            <a:endParaRPr kumimoji="1" lang="en-US" altLang="ja-JP" sz="4000" dirty="0">
              <a:latin typeface="HG創英角ｺﾞｼｯｸUB" panose="020B0909000000000000" pitchFamily="49" charset="-128"/>
              <a:ea typeface="HG創英角ｺﾞｼｯｸUB" panose="020B0909000000000000" pitchFamily="49" charset="-128"/>
            </a:endParaRPr>
          </a:p>
          <a:p>
            <a:pPr algn="ctr"/>
            <a:r>
              <a:rPr kumimoji="1" lang="ja-JP" altLang="en-US" sz="8000" dirty="0">
                <a:latin typeface="HG創英角ｺﾞｼｯｸUB" panose="020B0909000000000000" pitchFamily="49" charset="-128"/>
                <a:ea typeface="HG創英角ｺﾞｼｯｸUB" panose="020B0909000000000000" pitchFamily="49" charset="-128"/>
              </a:rPr>
              <a:t>知識</a:t>
            </a:r>
            <a:endParaRPr kumimoji="1" lang="en-US" altLang="ja-JP" sz="8000" dirty="0" smtClean="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435418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20</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smtClean="0">
                <a:latin typeface="+mn-ea"/>
              </a:rPr>
              <a:t>やってみよう①</a:t>
            </a:r>
            <a:endParaRPr kumimoji="1" lang="ja-JP" altLang="en-US" sz="4400" dirty="0">
              <a:latin typeface="+mn-ea"/>
            </a:endParaRPr>
          </a:p>
        </p:txBody>
      </p:sp>
      <p:sp>
        <p:nvSpPr>
          <p:cNvPr id="8" name="正方形/長方形 7"/>
          <p:cNvSpPr/>
          <p:nvPr/>
        </p:nvSpPr>
        <p:spPr>
          <a:xfrm>
            <a:off x="298315" y="2125164"/>
            <a:ext cx="8574752" cy="423118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400" dirty="0" smtClean="0">
              <a:latin typeface="+mn-ea"/>
            </a:endParaRPr>
          </a:p>
        </p:txBody>
      </p:sp>
      <p:sp>
        <p:nvSpPr>
          <p:cNvPr id="9" name="正方形/長方形 8"/>
          <p:cNvSpPr/>
          <p:nvPr/>
        </p:nvSpPr>
        <p:spPr>
          <a:xfrm>
            <a:off x="377389" y="1576741"/>
            <a:ext cx="8574752" cy="452396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400" dirty="0">
              <a:latin typeface="+mn-ea"/>
            </a:endParaRPr>
          </a:p>
        </p:txBody>
      </p:sp>
      <p:sp>
        <p:nvSpPr>
          <p:cNvPr id="10" name="横巻き 9"/>
          <p:cNvSpPr/>
          <p:nvPr/>
        </p:nvSpPr>
        <p:spPr>
          <a:xfrm>
            <a:off x="456464" y="945050"/>
            <a:ext cx="8495677" cy="4856832"/>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smtClean="0">
                <a:solidFill>
                  <a:srgbClr val="FF0000"/>
                </a:solidFill>
              </a:rPr>
              <a:t>課題</a:t>
            </a:r>
            <a:endParaRPr kumimoji="1" lang="ja-JP" altLang="en-US" sz="3200" b="1" dirty="0">
              <a:solidFill>
                <a:srgbClr val="FF0000"/>
              </a:solidFill>
            </a:endParaRPr>
          </a:p>
          <a:p>
            <a:r>
              <a:rPr kumimoji="1" lang="en-US" altLang="ja-JP" sz="3200" dirty="0">
                <a:solidFill>
                  <a:srgbClr val="FF0000"/>
                </a:solidFill>
              </a:rPr>
              <a:t>Queen</a:t>
            </a:r>
            <a:r>
              <a:rPr kumimoji="1" lang="ja-JP" altLang="en-US" sz="3200" dirty="0">
                <a:solidFill>
                  <a:srgbClr val="FF0000"/>
                </a:solidFill>
              </a:rPr>
              <a:t>「</a:t>
            </a:r>
            <a:r>
              <a:rPr kumimoji="1" lang="en-US" altLang="ja-JP" sz="3200" dirty="0" smtClean="0">
                <a:solidFill>
                  <a:srgbClr val="FF0000"/>
                </a:solidFill>
              </a:rPr>
              <a:t>We</a:t>
            </a:r>
            <a:r>
              <a:rPr kumimoji="1" lang="ja-JP" altLang="en-US" sz="3200" dirty="0">
                <a:solidFill>
                  <a:srgbClr val="FF0000"/>
                </a:solidFill>
              </a:rPr>
              <a:t> </a:t>
            </a:r>
            <a:r>
              <a:rPr kumimoji="1" lang="en-US" altLang="ja-JP" sz="3200" dirty="0" smtClean="0">
                <a:solidFill>
                  <a:srgbClr val="FF0000"/>
                </a:solidFill>
              </a:rPr>
              <a:t>Will</a:t>
            </a:r>
            <a:r>
              <a:rPr kumimoji="1" lang="ja-JP" altLang="en-US" sz="3200" dirty="0">
                <a:solidFill>
                  <a:srgbClr val="FF0000"/>
                </a:solidFill>
              </a:rPr>
              <a:t> </a:t>
            </a:r>
            <a:r>
              <a:rPr kumimoji="1" lang="en-US" altLang="ja-JP" sz="3200" dirty="0" smtClean="0">
                <a:solidFill>
                  <a:srgbClr val="FF0000"/>
                </a:solidFill>
              </a:rPr>
              <a:t>Rock</a:t>
            </a:r>
            <a:r>
              <a:rPr kumimoji="1" lang="ja-JP" altLang="en-US" sz="3200" dirty="0">
                <a:solidFill>
                  <a:srgbClr val="FF0000"/>
                </a:solidFill>
              </a:rPr>
              <a:t> </a:t>
            </a:r>
            <a:r>
              <a:rPr kumimoji="1" lang="en-US" altLang="ja-JP" sz="3200" smtClean="0">
                <a:solidFill>
                  <a:srgbClr val="FF0000"/>
                </a:solidFill>
              </a:rPr>
              <a:t>You</a:t>
            </a:r>
            <a:r>
              <a:rPr kumimoji="1" lang="ja-JP" altLang="en-US" sz="3200" dirty="0">
                <a:solidFill>
                  <a:srgbClr val="FF0000"/>
                </a:solidFill>
              </a:rPr>
              <a:t>」を聞きながら次のリズムの捉え方をしてみよう。</a:t>
            </a:r>
          </a:p>
          <a:p>
            <a:r>
              <a:rPr kumimoji="1" lang="en-US" altLang="ja-JP" sz="3200" dirty="0">
                <a:solidFill>
                  <a:srgbClr val="FF0000"/>
                </a:solidFill>
              </a:rPr>
              <a:t>【A】</a:t>
            </a:r>
            <a:r>
              <a:rPr kumimoji="1" lang="ja-JP" altLang="en-US" sz="3200" dirty="0">
                <a:solidFill>
                  <a:srgbClr val="FF0000"/>
                </a:solidFill>
              </a:rPr>
              <a:t>ビートに合わせてリズムをとる。</a:t>
            </a:r>
          </a:p>
          <a:p>
            <a:r>
              <a:rPr kumimoji="1" lang="en-US" altLang="ja-JP" sz="3200" dirty="0">
                <a:solidFill>
                  <a:srgbClr val="FF0000"/>
                </a:solidFill>
              </a:rPr>
              <a:t>【B】</a:t>
            </a:r>
            <a:r>
              <a:rPr kumimoji="1" lang="ja-JP" altLang="en-US" sz="3200" dirty="0">
                <a:solidFill>
                  <a:srgbClr val="FF0000"/>
                </a:solidFill>
              </a:rPr>
              <a:t>メロディライン（歌）に合わせてリズムをとる。</a:t>
            </a:r>
          </a:p>
        </p:txBody>
      </p:sp>
      <p:sp>
        <p:nvSpPr>
          <p:cNvPr id="4" name="円形吹き出し 3"/>
          <p:cNvSpPr/>
          <p:nvPr/>
        </p:nvSpPr>
        <p:spPr>
          <a:xfrm>
            <a:off x="4174940" y="5265918"/>
            <a:ext cx="3850585" cy="1437053"/>
          </a:xfrm>
          <a:prstGeom prst="wedgeEllipseCallout">
            <a:avLst>
              <a:gd name="adj1" fmla="val -38557"/>
              <a:gd name="adj2" fmla="val -6636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授業のときに</a:t>
            </a:r>
            <a:endParaRPr kumimoji="1" lang="en-US" altLang="ja-JP" dirty="0" smtClean="0"/>
          </a:p>
          <a:p>
            <a:pPr algn="ctr"/>
            <a:r>
              <a:rPr kumimoji="1" lang="ja-JP" altLang="en-US" dirty="0" smtClean="0"/>
              <a:t>みんなでやってみるよ！</a:t>
            </a:r>
            <a:endParaRPr kumimoji="1" lang="ja-JP" altLang="en-US" dirty="0"/>
          </a:p>
        </p:txBody>
      </p:sp>
    </p:spTree>
    <p:extLst>
      <p:ext uri="{BB962C8B-B14F-4D97-AF65-F5344CB8AC3E}">
        <p14:creationId xmlns:p14="http://schemas.microsoft.com/office/powerpoint/2010/main" val="2482031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21</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smtClean="0">
                <a:latin typeface="+mn-ea"/>
              </a:rPr>
              <a:t>やってみよう①</a:t>
            </a:r>
            <a:endParaRPr kumimoji="1" lang="ja-JP" altLang="en-US" sz="4400" dirty="0">
              <a:latin typeface="+mn-ea"/>
            </a:endParaRPr>
          </a:p>
        </p:txBody>
      </p:sp>
      <p:sp>
        <p:nvSpPr>
          <p:cNvPr id="8" name="正方形/長方形 7"/>
          <p:cNvSpPr/>
          <p:nvPr/>
        </p:nvSpPr>
        <p:spPr>
          <a:xfrm>
            <a:off x="645395" y="1745619"/>
            <a:ext cx="8275388" cy="423118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b="1" dirty="0" smtClean="0">
                <a:latin typeface="+mn-ea"/>
              </a:rPr>
              <a:t>行い方</a:t>
            </a:r>
            <a:endParaRPr kumimoji="1" lang="en-US" altLang="ja-JP" sz="4400" b="1" dirty="0" smtClean="0">
              <a:latin typeface="+mn-ea"/>
            </a:endParaRPr>
          </a:p>
          <a:p>
            <a:r>
              <a:rPr kumimoji="1" lang="ja-JP" altLang="en-US" sz="4000" dirty="0">
                <a:latin typeface="+mn-ea"/>
              </a:rPr>
              <a:t>手拍子、身体をスイングさせる、軽く机をたたく、足踏み等の方法でリズムに乗ってみよう</a:t>
            </a:r>
            <a:r>
              <a:rPr kumimoji="1" lang="ja-JP" altLang="en-US" sz="4000" dirty="0" smtClean="0">
                <a:latin typeface="+mn-ea"/>
              </a:rPr>
              <a:t>！</a:t>
            </a:r>
            <a:endParaRPr kumimoji="1" lang="en-US" altLang="ja-JP" sz="4000" dirty="0" smtClean="0">
              <a:latin typeface="+mn-ea"/>
            </a:endParaRPr>
          </a:p>
          <a:p>
            <a:endParaRPr kumimoji="1" lang="en-US" altLang="ja-JP" sz="4400" dirty="0">
              <a:latin typeface="+mn-ea"/>
            </a:endParaRPr>
          </a:p>
        </p:txBody>
      </p:sp>
      <p:sp>
        <p:nvSpPr>
          <p:cNvPr id="9" name="円形吹き出し 8"/>
          <p:cNvSpPr/>
          <p:nvPr/>
        </p:nvSpPr>
        <p:spPr>
          <a:xfrm>
            <a:off x="4832340" y="4861526"/>
            <a:ext cx="3936459" cy="1437053"/>
          </a:xfrm>
          <a:prstGeom prst="wedgeEllipseCallout">
            <a:avLst>
              <a:gd name="adj1" fmla="val -59623"/>
              <a:gd name="adj2" fmla="val -47209"/>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a:t>周</a:t>
            </a:r>
            <a:r>
              <a:rPr kumimoji="1" lang="ja-JP" altLang="en-US" dirty="0" smtClean="0"/>
              <a:t>りにぶつかりそうな物があったら、どけてから取り組もう。</a:t>
            </a:r>
            <a:endParaRPr kumimoji="1" lang="ja-JP" altLang="en-US" dirty="0"/>
          </a:p>
        </p:txBody>
      </p:sp>
      <p:sp>
        <p:nvSpPr>
          <p:cNvPr id="10" name="円形吹き出し 9"/>
          <p:cNvSpPr/>
          <p:nvPr/>
        </p:nvSpPr>
        <p:spPr>
          <a:xfrm>
            <a:off x="6297105" y="1674165"/>
            <a:ext cx="2725644" cy="1070779"/>
          </a:xfrm>
          <a:prstGeom prst="wedgeEllipseCallout">
            <a:avLst>
              <a:gd name="adj1" fmla="val -46803"/>
              <a:gd name="adj2" fmla="val 5657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座ったまま</a:t>
            </a:r>
            <a:endParaRPr kumimoji="1" lang="en-US" altLang="ja-JP" dirty="0" smtClean="0"/>
          </a:p>
          <a:p>
            <a:pPr algn="ctr"/>
            <a:r>
              <a:rPr kumimoji="1" lang="ja-JP" altLang="en-US" dirty="0" smtClean="0"/>
              <a:t>取り組んで</a:t>
            </a:r>
            <a:r>
              <a:rPr kumimoji="1" lang="en-US" altLang="ja-JP" dirty="0" smtClean="0"/>
              <a:t>OK!</a:t>
            </a:r>
            <a:endParaRPr kumimoji="1" lang="ja-JP" altLang="en-US" dirty="0"/>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988" y="4861526"/>
            <a:ext cx="2485697" cy="1693382"/>
          </a:xfrm>
          <a:prstGeom prst="rect">
            <a:avLst/>
          </a:prstGeom>
        </p:spPr>
      </p:pic>
    </p:spTree>
    <p:extLst>
      <p:ext uri="{BB962C8B-B14F-4D97-AF65-F5344CB8AC3E}">
        <p14:creationId xmlns:p14="http://schemas.microsoft.com/office/powerpoint/2010/main" val="4159382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22</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mn-ea"/>
              </a:rPr>
              <a:t>やって</a:t>
            </a:r>
            <a:r>
              <a:rPr kumimoji="1" lang="ja-JP" altLang="en-US" sz="4400" dirty="0" smtClean="0">
                <a:latin typeface="+mn-ea"/>
              </a:rPr>
              <a:t>みよう②</a:t>
            </a:r>
            <a:endParaRPr kumimoji="1" lang="ja-JP" altLang="en-US" sz="4400" dirty="0">
              <a:latin typeface="+mn-ea"/>
            </a:endParaRPr>
          </a:p>
        </p:txBody>
      </p:sp>
      <p:sp>
        <p:nvSpPr>
          <p:cNvPr id="8" name="正方形/長方形 7"/>
          <p:cNvSpPr/>
          <p:nvPr/>
        </p:nvSpPr>
        <p:spPr>
          <a:xfrm>
            <a:off x="298315" y="2125164"/>
            <a:ext cx="8574752" cy="423118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400" dirty="0">
              <a:latin typeface="+mn-ea"/>
            </a:endParaRPr>
          </a:p>
        </p:txBody>
      </p:sp>
      <p:sp>
        <p:nvSpPr>
          <p:cNvPr id="9" name="正方形/長方形 8"/>
          <p:cNvSpPr/>
          <p:nvPr/>
        </p:nvSpPr>
        <p:spPr>
          <a:xfrm>
            <a:off x="352573" y="1638811"/>
            <a:ext cx="8552870" cy="452396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b="1" dirty="0">
                <a:latin typeface="+mn-ea"/>
              </a:rPr>
              <a:t>取り組み方の工夫</a:t>
            </a:r>
            <a:endParaRPr kumimoji="1" lang="en-US" altLang="ja-JP" sz="4000" b="1" dirty="0">
              <a:latin typeface="+mn-ea"/>
            </a:endParaRPr>
          </a:p>
          <a:p>
            <a:pPr marL="442913" indent="-442913"/>
            <a:r>
              <a:rPr kumimoji="1" lang="ja-JP" altLang="en-US" sz="4000" dirty="0" smtClean="0">
                <a:latin typeface="+mn-ea"/>
              </a:rPr>
              <a:t>○「</a:t>
            </a:r>
            <a:r>
              <a:rPr kumimoji="1" lang="ja-JP" altLang="en-US" sz="4000" dirty="0">
                <a:latin typeface="+mn-ea"/>
              </a:rPr>
              <a:t>だらーん」</a:t>
            </a:r>
            <a:r>
              <a:rPr kumimoji="1" lang="ja-JP" altLang="en-US" sz="4000" dirty="0" smtClean="0">
                <a:latin typeface="+mn-ea"/>
              </a:rPr>
              <a:t>と背中を丸めること、「</a:t>
            </a:r>
            <a:r>
              <a:rPr kumimoji="1" lang="ja-JP" altLang="en-US" sz="4000" dirty="0">
                <a:latin typeface="+mn-ea"/>
              </a:rPr>
              <a:t>シャキーン！」と背筋を</a:t>
            </a:r>
            <a:r>
              <a:rPr kumimoji="1" lang="ja-JP" altLang="en-US" sz="4000" dirty="0" smtClean="0">
                <a:latin typeface="+mn-ea"/>
              </a:rPr>
              <a:t>伸ばすことを</a:t>
            </a:r>
            <a:r>
              <a:rPr kumimoji="1" lang="ja-JP" altLang="en-US" sz="4000" dirty="0">
                <a:latin typeface="+mn-ea"/>
              </a:rPr>
              <a:t>交互に行いリズムをとる。</a:t>
            </a:r>
            <a:endParaRPr kumimoji="1" lang="en-US" altLang="ja-JP" sz="4000" dirty="0">
              <a:latin typeface="+mn-ea"/>
            </a:endParaRPr>
          </a:p>
          <a:p>
            <a:pPr marL="715963" indent="-715963"/>
            <a:r>
              <a:rPr kumimoji="1" lang="ja-JP" altLang="en-US" sz="4000" dirty="0">
                <a:latin typeface="+mn-ea"/>
              </a:rPr>
              <a:t>○拍と拍の間のリズムを捉える。</a:t>
            </a:r>
            <a:endParaRPr kumimoji="1" lang="en-US" altLang="ja-JP" sz="4000" dirty="0">
              <a:latin typeface="+mn-ea"/>
            </a:endParaRPr>
          </a:p>
        </p:txBody>
      </p:sp>
    </p:spTree>
    <p:extLst>
      <p:ext uri="{BB962C8B-B14F-4D97-AF65-F5344CB8AC3E}">
        <p14:creationId xmlns:p14="http://schemas.microsoft.com/office/powerpoint/2010/main" val="3986988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23</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mn-ea"/>
              </a:rPr>
              <a:t>やって</a:t>
            </a:r>
            <a:r>
              <a:rPr kumimoji="1" lang="ja-JP" altLang="en-US" sz="4400" dirty="0" smtClean="0">
                <a:latin typeface="+mn-ea"/>
              </a:rPr>
              <a:t>みよう②</a:t>
            </a:r>
            <a:endParaRPr kumimoji="1" lang="ja-JP" altLang="en-US" sz="4400" dirty="0">
              <a:latin typeface="+mn-ea"/>
            </a:endParaRPr>
          </a:p>
        </p:txBody>
      </p:sp>
      <p:sp>
        <p:nvSpPr>
          <p:cNvPr id="8" name="正方形/長方形 7"/>
          <p:cNvSpPr/>
          <p:nvPr/>
        </p:nvSpPr>
        <p:spPr>
          <a:xfrm>
            <a:off x="298315" y="2125165"/>
            <a:ext cx="8574752" cy="38184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400" dirty="0">
              <a:latin typeface="+mn-ea"/>
            </a:endParaRPr>
          </a:p>
        </p:txBody>
      </p:sp>
      <p:sp>
        <p:nvSpPr>
          <p:cNvPr id="9" name="正方形/長方形 8"/>
          <p:cNvSpPr/>
          <p:nvPr/>
        </p:nvSpPr>
        <p:spPr>
          <a:xfrm>
            <a:off x="176580" y="1487028"/>
            <a:ext cx="8967420" cy="452396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4400" b="1" dirty="0">
                <a:latin typeface="+mn-ea"/>
              </a:rPr>
              <a:t>取り組み方の工夫</a:t>
            </a:r>
            <a:endParaRPr kumimoji="1" lang="en-US" altLang="ja-JP" sz="4400" b="1" dirty="0">
              <a:latin typeface="+mn-ea"/>
            </a:endParaRPr>
          </a:p>
          <a:p>
            <a:r>
              <a:rPr kumimoji="1" lang="ja-JP" altLang="en-US" sz="4400" dirty="0">
                <a:latin typeface="+mn-ea"/>
              </a:rPr>
              <a:t>　</a:t>
            </a:r>
            <a:r>
              <a:rPr kumimoji="1" lang="ja-JP" altLang="en-US" sz="4400" dirty="0" smtClean="0">
                <a:latin typeface="+mn-ea"/>
              </a:rPr>
              <a:t>　だら</a:t>
            </a:r>
            <a:r>
              <a:rPr kumimoji="1" lang="ja-JP" altLang="en-US" sz="4400" dirty="0">
                <a:latin typeface="+mn-ea"/>
              </a:rPr>
              <a:t>ーん　　シャキーン！</a:t>
            </a:r>
            <a:endParaRPr kumimoji="1" lang="en-US" altLang="ja-JP" sz="4400" dirty="0">
              <a:latin typeface="+mn-ea"/>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11481" t="2988" r="15780" b="5804"/>
          <a:stretch/>
        </p:blipFill>
        <p:spPr>
          <a:xfrm>
            <a:off x="5287847" y="2796340"/>
            <a:ext cx="1808746" cy="3024000"/>
          </a:xfrm>
          <a:prstGeom prst="rect">
            <a:avLst/>
          </a:prstGeom>
        </p:spPr>
      </p:pic>
      <p:pic>
        <p:nvPicPr>
          <p:cNvPr id="11" name="図 10"/>
          <p:cNvPicPr>
            <a:picLocks noChangeAspect="1"/>
          </p:cNvPicPr>
          <p:nvPr/>
        </p:nvPicPr>
        <p:blipFill rotWithShape="1">
          <a:blip r:embed="rId4" cstate="print">
            <a:extLst>
              <a:ext uri="{28A0092B-C50C-407E-A947-70E740481C1C}">
                <a14:useLocalDpi xmlns:a14="http://schemas.microsoft.com/office/drawing/2010/main" val="0"/>
              </a:ext>
            </a:extLst>
          </a:blip>
          <a:srcRect l="12934" t="9908" r="8303" b="11056"/>
          <a:stretch/>
        </p:blipFill>
        <p:spPr>
          <a:xfrm>
            <a:off x="1338613" y="2796340"/>
            <a:ext cx="2260148" cy="3024000"/>
          </a:xfrm>
          <a:prstGeom prst="rect">
            <a:avLst/>
          </a:prstGeom>
        </p:spPr>
      </p:pic>
      <p:sp>
        <p:nvSpPr>
          <p:cNvPr id="12" name="正方形/長方形 11"/>
          <p:cNvSpPr/>
          <p:nvPr/>
        </p:nvSpPr>
        <p:spPr>
          <a:xfrm>
            <a:off x="162024" y="5697079"/>
            <a:ext cx="8711043" cy="745674"/>
          </a:xfrm>
          <a:prstGeom prst="rect">
            <a:avLst/>
          </a:prstGeom>
          <a:solidFill>
            <a:srgbClr val="FF99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b="1" dirty="0" smtClean="0"/>
              <a:t>全身で動くのが難しいときは、座ったままで上半身の動きだけでも</a:t>
            </a:r>
            <a:r>
              <a:rPr kumimoji="1" lang="en-US" altLang="ja-JP" sz="2000" b="1" dirty="0" smtClean="0"/>
              <a:t>OK</a:t>
            </a:r>
            <a:r>
              <a:rPr kumimoji="1" lang="ja-JP" altLang="en-US" sz="2000" b="1" dirty="0" smtClean="0"/>
              <a:t>！</a:t>
            </a:r>
            <a:endParaRPr kumimoji="1" lang="en-US" altLang="ja-JP" sz="2000" b="1" dirty="0" smtClean="0"/>
          </a:p>
          <a:p>
            <a:pPr algn="ctr"/>
            <a:r>
              <a:rPr kumimoji="1" lang="ja-JP" altLang="en-US" sz="2000" b="1" dirty="0" smtClean="0"/>
              <a:t>無理をしないこと！</a:t>
            </a:r>
            <a:endParaRPr kumimoji="1" lang="ja-JP" altLang="en-US" sz="2000" b="1" dirty="0"/>
          </a:p>
        </p:txBody>
      </p:sp>
    </p:spTree>
    <p:extLst>
      <p:ext uri="{BB962C8B-B14F-4D97-AF65-F5344CB8AC3E}">
        <p14:creationId xmlns:p14="http://schemas.microsoft.com/office/powerpoint/2010/main" val="3782368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24</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mn-ea"/>
              </a:rPr>
              <a:t>やって</a:t>
            </a:r>
            <a:r>
              <a:rPr kumimoji="1" lang="ja-JP" altLang="en-US" sz="4400" dirty="0" smtClean="0">
                <a:latin typeface="+mn-ea"/>
              </a:rPr>
              <a:t>みよう②</a:t>
            </a:r>
            <a:endParaRPr kumimoji="1" lang="ja-JP" altLang="en-US" sz="4400" dirty="0">
              <a:latin typeface="+mn-ea"/>
            </a:endParaRPr>
          </a:p>
        </p:txBody>
      </p:sp>
      <p:sp>
        <p:nvSpPr>
          <p:cNvPr id="8" name="正方形/長方形 7"/>
          <p:cNvSpPr/>
          <p:nvPr/>
        </p:nvSpPr>
        <p:spPr>
          <a:xfrm>
            <a:off x="438924" y="2125164"/>
            <a:ext cx="8574752" cy="423118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400" dirty="0">
              <a:latin typeface="+mn-ea"/>
            </a:endParaRPr>
          </a:p>
        </p:txBody>
      </p:sp>
      <p:sp>
        <p:nvSpPr>
          <p:cNvPr id="9" name="正方形/長方形 8"/>
          <p:cNvSpPr/>
          <p:nvPr/>
        </p:nvSpPr>
        <p:spPr>
          <a:xfrm>
            <a:off x="684313" y="1445674"/>
            <a:ext cx="8083974" cy="434493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4400" b="1" dirty="0">
                <a:solidFill>
                  <a:schemeClr val="tx1"/>
                </a:solidFill>
              </a:rPr>
              <a:t>解説</a:t>
            </a:r>
          </a:p>
          <a:p>
            <a:r>
              <a:rPr kumimoji="1" lang="ja-JP" altLang="en-US" sz="3600" dirty="0">
                <a:solidFill>
                  <a:schemeClr val="tx1"/>
                </a:solidFill>
              </a:rPr>
              <a:t>「だらーん」と「シャキーン！」は、現代的なリズムのダンスにおいて、リズムをとるときの基本となる動きです。「だらーん」は「ダウン」、「シャキーン！」は「アップ」といいます。</a:t>
            </a:r>
          </a:p>
        </p:txBody>
      </p:sp>
      <p:pic>
        <p:nvPicPr>
          <p:cNvPr id="2" name="図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01682" y="4952805"/>
            <a:ext cx="1790700" cy="1790700"/>
          </a:xfrm>
          <a:prstGeom prst="rect">
            <a:avLst/>
          </a:prstGeom>
        </p:spPr>
      </p:pic>
    </p:spTree>
    <p:extLst>
      <p:ext uri="{BB962C8B-B14F-4D97-AF65-F5344CB8AC3E}">
        <p14:creationId xmlns:p14="http://schemas.microsoft.com/office/powerpoint/2010/main" val="42470748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25</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mn-ea"/>
              </a:rPr>
              <a:t>やって</a:t>
            </a:r>
            <a:r>
              <a:rPr kumimoji="1" lang="ja-JP" altLang="en-US" sz="4400" dirty="0" smtClean="0">
                <a:latin typeface="+mn-ea"/>
              </a:rPr>
              <a:t>みよう②</a:t>
            </a:r>
            <a:endParaRPr kumimoji="1" lang="ja-JP" altLang="en-US" sz="4400" dirty="0">
              <a:latin typeface="+mn-ea"/>
            </a:endParaRPr>
          </a:p>
        </p:txBody>
      </p:sp>
      <p:sp>
        <p:nvSpPr>
          <p:cNvPr id="8" name="正方形/長方形 7"/>
          <p:cNvSpPr/>
          <p:nvPr/>
        </p:nvSpPr>
        <p:spPr>
          <a:xfrm>
            <a:off x="341632" y="4635581"/>
            <a:ext cx="8574752" cy="222241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latin typeface="+mn-ea"/>
              </a:rPr>
              <a:t>カウント（数字）で、「だらーん」と、胸や腰が下がり膝を曲げる姿勢をとります。カウントとカウントの間（矢印）で、元の姿勢に戻ります。</a:t>
            </a:r>
            <a:endParaRPr kumimoji="1" lang="en-US" altLang="ja-JP" sz="3200" dirty="0">
              <a:latin typeface="+mn-ea"/>
            </a:endParaRPr>
          </a:p>
        </p:txBody>
      </p:sp>
      <p:sp>
        <p:nvSpPr>
          <p:cNvPr id="9" name="正方形/長方形 8"/>
          <p:cNvSpPr/>
          <p:nvPr/>
        </p:nvSpPr>
        <p:spPr>
          <a:xfrm>
            <a:off x="95392" y="1626343"/>
            <a:ext cx="8967420" cy="141495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ctr"/>
            <a:r>
              <a:rPr kumimoji="1" lang="ja-JP" altLang="en-US" sz="4400" b="1" dirty="0">
                <a:latin typeface="+mn-ea"/>
              </a:rPr>
              <a:t>ダウンのリズムのとりかた</a:t>
            </a:r>
            <a:endParaRPr kumimoji="1" lang="en-US" altLang="ja-JP" sz="4400" b="1" dirty="0">
              <a:latin typeface="+mn-ea"/>
            </a:endParaRPr>
          </a:p>
          <a:p>
            <a:pPr algn="ctr"/>
            <a:r>
              <a:rPr kumimoji="1" lang="ja-JP" altLang="en-US" sz="3600" dirty="0">
                <a:latin typeface="+mn-ea"/>
              </a:rPr>
              <a:t>ダウン＝下がるという意味</a:t>
            </a:r>
            <a:endParaRPr kumimoji="1" lang="en-US" altLang="ja-JP" sz="3600" dirty="0">
              <a:latin typeface="+mn-ea"/>
            </a:endParaRPr>
          </a:p>
          <a:p>
            <a:pPr algn="ctr"/>
            <a:endParaRPr kumimoji="1" lang="en-US" altLang="ja-JP" sz="4400" b="1" dirty="0">
              <a:latin typeface="+mn-ea"/>
            </a:endParaRPr>
          </a:p>
        </p:txBody>
      </p:sp>
      <p:graphicFrame>
        <p:nvGraphicFramePr>
          <p:cNvPr id="2" name="図表 1">
            <a:extLst>
              <a:ext uri="{FF2B5EF4-FFF2-40B4-BE49-F238E27FC236}">
                <a16:creationId xmlns:a16="http://schemas.microsoft.com/office/drawing/2014/main" id="{913602D3-C03F-492A-97E5-21E841B62F82}"/>
              </a:ext>
            </a:extLst>
          </p:cNvPr>
          <p:cNvGraphicFramePr/>
          <p:nvPr>
            <p:extLst>
              <p:ext uri="{D42A27DB-BD31-4B8C-83A1-F6EECF244321}">
                <p14:modId xmlns:p14="http://schemas.microsoft.com/office/powerpoint/2010/main" val="3345933743"/>
              </p:ext>
            </p:extLst>
          </p:nvPr>
        </p:nvGraphicFramePr>
        <p:xfrm>
          <a:off x="1524000" y="224373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正方形/長方形 3">
            <a:extLst>
              <a:ext uri="{FF2B5EF4-FFF2-40B4-BE49-F238E27FC236}">
                <a16:creationId xmlns:a16="http://schemas.microsoft.com/office/drawing/2014/main" id="{854A92B7-A9A4-4C19-B6C9-F2BBA53170E6}"/>
              </a:ext>
            </a:extLst>
          </p:cNvPr>
          <p:cNvSpPr/>
          <p:nvPr/>
        </p:nvSpPr>
        <p:spPr>
          <a:xfrm>
            <a:off x="1572356" y="3269472"/>
            <a:ext cx="5981984" cy="5057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2400" dirty="0">
                <a:solidFill>
                  <a:schemeClr val="tx1"/>
                </a:solidFill>
              </a:rPr>
              <a:t>数字はカウントを示します</a:t>
            </a:r>
          </a:p>
        </p:txBody>
      </p:sp>
    </p:spTree>
    <p:extLst>
      <p:ext uri="{BB962C8B-B14F-4D97-AF65-F5344CB8AC3E}">
        <p14:creationId xmlns:p14="http://schemas.microsoft.com/office/powerpoint/2010/main" val="1092659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26</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mn-ea"/>
              </a:rPr>
              <a:t>やって</a:t>
            </a:r>
            <a:r>
              <a:rPr kumimoji="1" lang="ja-JP" altLang="en-US" sz="4400" dirty="0" smtClean="0">
                <a:latin typeface="+mn-ea"/>
              </a:rPr>
              <a:t>みよう②</a:t>
            </a:r>
            <a:endParaRPr kumimoji="1" lang="ja-JP" altLang="en-US" sz="4400" dirty="0">
              <a:latin typeface="+mn-ea"/>
            </a:endParaRPr>
          </a:p>
        </p:txBody>
      </p:sp>
      <p:sp>
        <p:nvSpPr>
          <p:cNvPr id="9" name="正方形/長方形 8"/>
          <p:cNvSpPr/>
          <p:nvPr/>
        </p:nvSpPr>
        <p:spPr>
          <a:xfrm>
            <a:off x="270933" y="1449518"/>
            <a:ext cx="8967420" cy="13768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4400" b="1" dirty="0">
                <a:latin typeface="+mn-ea"/>
              </a:rPr>
              <a:t>ダウンのコツ</a:t>
            </a:r>
            <a:r>
              <a:rPr kumimoji="1" lang="ja-JP" altLang="en-US" sz="4400" dirty="0">
                <a:latin typeface="+mn-ea"/>
              </a:rPr>
              <a:t>　</a:t>
            </a:r>
            <a:endParaRPr kumimoji="1" lang="en-US" altLang="ja-JP" sz="4400" dirty="0">
              <a:latin typeface="+mn-ea"/>
            </a:endParaRPr>
          </a:p>
          <a:p>
            <a:pPr algn="ctr"/>
            <a:r>
              <a:rPr kumimoji="1" lang="ja-JP" altLang="en-US" sz="3200" dirty="0" err="1" smtClean="0">
                <a:latin typeface="+mn-ea"/>
              </a:rPr>
              <a:t>だら</a:t>
            </a:r>
            <a:r>
              <a:rPr kumimoji="1" lang="ja-JP" altLang="en-US" sz="3200" dirty="0">
                <a:latin typeface="+mn-ea"/>
              </a:rPr>
              <a:t>ーんと胸と腰を</a:t>
            </a:r>
            <a:r>
              <a:rPr kumimoji="1" lang="ja-JP" altLang="en-US" sz="3200" dirty="0" smtClean="0">
                <a:latin typeface="+mn-ea"/>
              </a:rPr>
              <a:t>落とす。</a:t>
            </a:r>
            <a:endParaRPr kumimoji="1" lang="en-US" altLang="ja-JP" sz="3200" dirty="0">
              <a:latin typeface="+mn-ea"/>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29388" t="14708" r="15644" b="12028"/>
          <a:stretch/>
        </p:blipFill>
        <p:spPr>
          <a:xfrm>
            <a:off x="6645897" y="2817762"/>
            <a:ext cx="1941922" cy="3451064"/>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21271" t="19107" r="20269" b="8591"/>
          <a:stretch/>
        </p:blipFill>
        <p:spPr>
          <a:xfrm>
            <a:off x="4128939" y="2817762"/>
            <a:ext cx="2092751" cy="3451064"/>
          </a:xfrm>
          <a:prstGeom prst="rect">
            <a:avLst/>
          </a:prstGeom>
        </p:spPr>
      </p:pic>
      <p:sp>
        <p:nvSpPr>
          <p:cNvPr id="4" name="吹き出し: 線 3">
            <a:extLst>
              <a:ext uri="{FF2B5EF4-FFF2-40B4-BE49-F238E27FC236}">
                <a16:creationId xmlns:a16="http://schemas.microsoft.com/office/drawing/2014/main" id="{5D1FA051-7932-4F64-AEBF-C8B46912E87D}"/>
              </a:ext>
            </a:extLst>
          </p:cNvPr>
          <p:cNvSpPr/>
          <p:nvPr/>
        </p:nvSpPr>
        <p:spPr>
          <a:xfrm>
            <a:off x="684313" y="2980301"/>
            <a:ext cx="2831395" cy="1051293"/>
          </a:xfrm>
          <a:prstGeom prst="borderCallout1">
            <a:avLst>
              <a:gd name="adj1" fmla="val 26313"/>
              <a:gd name="adj2" fmla="val 104700"/>
              <a:gd name="adj3" fmla="val 93202"/>
              <a:gd name="adj4" fmla="val 160243"/>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胸が下がって息を吐いたような形になる</a:t>
            </a:r>
          </a:p>
        </p:txBody>
      </p:sp>
      <p:sp>
        <p:nvSpPr>
          <p:cNvPr id="12" name="吹き出し: 線 11">
            <a:extLst>
              <a:ext uri="{FF2B5EF4-FFF2-40B4-BE49-F238E27FC236}">
                <a16:creationId xmlns:a16="http://schemas.microsoft.com/office/drawing/2014/main" id="{8E6922FE-F086-4567-9F01-081D1B9F20B7}"/>
              </a:ext>
            </a:extLst>
          </p:cNvPr>
          <p:cNvSpPr/>
          <p:nvPr/>
        </p:nvSpPr>
        <p:spPr>
          <a:xfrm>
            <a:off x="684313" y="4183994"/>
            <a:ext cx="2831395" cy="1051293"/>
          </a:xfrm>
          <a:prstGeom prst="borderCallout1">
            <a:avLst>
              <a:gd name="adj1" fmla="val 26313"/>
              <a:gd name="adj2" fmla="val 104700"/>
              <a:gd name="adj3" fmla="val 50161"/>
              <a:gd name="adj4" fmla="val 144927"/>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背中を少し</a:t>
            </a:r>
            <a:r>
              <a:rPr kumimoji="1" lang="ja-JP" altLang="en-US" dirty="0" smtClean="0"/>
              <a:t>丸め</a:t>
            </a:r>
            <a:endParaRPr kumimoji="1" lang="en-US" altLang="ja-JP" dirty="0"/>
          </a:p>
          <a:p>
            <a:pPr algn="ctr"/>
            <a:r>
              <a:rPr kumimoji="1" lang="ja-JP" altLang="en-US" dirty="0"/>
              <a:t>腰を下げる</a:t>
            </a:r>
          </a:p>
        </p:txBody>
      </p:sp>
      <p:sp>
        <p:nvSpPr>
          <p:cNvPr id="14" name="吹き出し: 線 13">
            <a:extLst>
              <a:ext uri="{FF2B5EF4-FFF2-40B4-BE49-F238E27FC236}">
                <a16:creationId xmlns:a16="http://schemas.microsoft.com/office/drawing/2014/main" id="{BA53C044-FDF4-4BA2-AD24-571BEBA810ED}"/>
              </a:ext>
            </a:extLst>
          </p:cNvPr>
          <p:cNvSpPr/>
          <p:nvPr/>
        </p:nvSpPr>
        <p:spPr>
          <a:xfrm>
            <a:off x="684312" y="5387687"/>
            <a:ext cx="2831395" cy="1051293"/>
          </a:xfrm>
          <a:prstGeom prst="borderCallout1">
            <a:avLst>
              <a:gd name="adj1" fmla="val 26313"/>
              <a:gd name="adj2" fmla="val 104700"/>
              <a:gd name="adj3" fmla="val 22363"/>
              <a:gd name="adj4" fmla="val 140599"/>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立って行うときは</a:t>
            </a:r>
            <a:endParaRPr kumimoji="1" lang="en-US" altLang="ja-JP" dirty="0" smtClean="0"/>
          </a:p>
          <a:p>
            <a:pPr algn="ctr"/>
            <a:r>
              <a:rPr kumimoji="1" lang="ja-JP" altLang="en-US" dirty="0" smtClean="0"/>
              <a:t>足</a:t>
            </a:r>
            <a:r>
              <a:rPr kumimoji="1" lang="ja-JP" altLang="en-US" dirty="0"/>
              <a:t>は肩幅程度に開く</a:t>
            </a:r>
            <a:endParaRPr kumimoji="1" lang="en-US" altLang="ja-JP" dirty="0"/>
          </a:p>
          <a:p>
            <a:pPr algn="ctr"/>
            <a:r>
              <a:rPr kumimoji="1" lang="ja-JP" altLang="en-US" dirty="0"/>
              <a:t>膝を少し曲げる</a:t>
            </a:r>
          </a:p>
        </p:txBody>
      </p:sp>
    </p:spTree>
    <p:extLst>
      <p:ext uri="{BB962C8B-B14F-4D97-AF65-F5344CB8AC3E}">
        <p14:creationId xmlns:p14="http://schemas.microsoft.com/office/powerpoint/2010/main" val="3355627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27</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mn-ea"/>
              </a:rPr>
              <a:t>やって</a:t>
            </a:r>
            <a:r>
              <a:rPr kumimoji="1" lang="ja-JP" altLang="en-US" sz="4400" dirty="0" smtClean="0">
                <a:latin typeface="+mn-ea"/>
              </a:rPr>
              <a:t>みよう②</a:t>
            </a:r>
            <a:endParaRPr kumimoji="1" lang="ja-JP" altLang="en-US" sz="4400" dirty="0">
              <a:latin typeface="+mn-ea"/>
            </a:endParaRPr>
          </a:p>
        </p:txBody>
      </p:sp>
      <p:sp>
        <p:nvSpPr>
          <p:cNvPr id="8" name="正方形/長方形 7"/>
          <p:cNvSpPr/>
          <p:nvPr/>
        </p:nvSpPr>
        <p:spPr>
          <a:xfrm>
            <a:off x="341632" y="4635581"/>
            <a:ext cx="8574752" cy="222241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3200" dirty="0">
                <a:latin typeface="+mn-ea"/>
              </a:rPr>
              <a:t>カウント（数字）で、「シャキーン！」と胸が上がり</a:t>
            </a:r>
            <a:r>
              <a:rPr kumimoji="1" lang="ja-JP" altLang="en-US" sz="3200" dirty="0" smtClean="0">
                <a:latin typeface="+mn-ea"/>
              </a:rPr>
              <a:t>、背筋を</a:t>
            </a:r>
            <a:r>
              <a:rPr kumimoji="1" lang="ja-JP" altLang="en-US" sz="3200" dirty="0">
                <a:latin typeface="+mn-ea"/>
              </a:rPr>
              <a:t>伸ばす姿勢をとります。カウントとカウントの間（矢印）で、楽な姿勢になります。</a:t>
            </a:r>
            <a:endParaRPr kumimoji="1" lang="en-US" altLang="ja-JP" sz="3200" dirty="0">
              <a:latin typeface="+mn-ea"/>
            </a:endParaRPr>
          </a:p>
        </p:txBody>
      </p:sp>
      <p:sp>
        <p:nvSpPr>
          <p:cNvPr id="9" name="正方形/長方形 8"/>
          <p:cNvSpPr/>
          <p:nvPr/>
        </p:nvSpPr>
        <p:spPr>
          <a:xfrm>
            <a:off x="95392" y="1626343"/>
            <a:ext cx="8967420" cy="141495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pPr algn="ctr"/>
            <a:r>
              <a:rPr kumimoji="1" lang="ja-JP" altLang="en-US" sz="4400" b="1" dirty="0">
                <a:latin typeface="+mn-ea"/>
              </a:rPr>
              <a:t>アップのリズムのとりかた</a:t>
            </a:r>
            <a:endParaRPr kumimoji="1" lang="en-US" altLang="ja-JP" sz="4400" b="1" dirty="0">
              <a:latin typeface="+mn-ea"/>
            </a:endParaRPr>
          </a:p>
          <a:p>
            <a:pPr algn="ctr"/>
            <a:r>
              <a:rPr kumimoji="1" lang="ja-JP" altLang="en-US" sz="3600" dirty="0">
                <a:latin typeface="+mn-ea"/>
              </a:rPr>
              <a:t>アップ＝上がるという意味</a:t>
            </a:r>
            <a:endParaRPr kumimoji="1" lang="en-US" altLang="ja-JP" sz="3600" dirty="0">
              <a:latin typeface="+mn-ea"/>
            </a:endParaRPr>
          </a:p>
          <a:p>
            <a:pPr algn="ctr"/>
            <a:endParaRPr kumimoji="1" lang="en-US" altLang="ja-JP" sz="4400" b="1" dirty="0">
              <a:latin typeface="+mn-ea"/>
            </a:endParaRPr>
          </a:p>
        </p:txBody>
      </p:sp>
      <p:graphicFrame>
        <p:nvGraphicFramePr>
          <p:cNvPr id="10" name="図表 9">
            <a:extLst>
              <a:ext uri="{FF2B5EF4-FFF2-40B4-BE49-F238E27FC236}">
                <a16:creationId xmlns:a16="http://schemas.microsoft.com/office/drawing/2014/main" id="{913602D3-C03F-492A-97E5-21E841B62F82}"/>
              </a:ext>
            </a:extLst>
          </p:cNvPr>
          <p:cNvGraphicFramePr/>
          <p:nvPr>
            <p:extLst>
              <p:ext uri="{D42A27DB-BD31-4B8C-83A1-F6EECF244321}">
                <p14:modId xmlns:p14="http://schemas.microsoft.com/office/powerpoint/2010/main" val="3872177619"/>
              </p:ext>
            </p:extLst>
          </p:nvPr>
        </p:nvGraphicFramePr>
        <p:xfrm>
          <a:off x="1524000" y="224373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正方形/長方形 10">
            <a:extLst>
              <a:ext uri="{FF2B5EF4-FFF2-40B4-BE49-F238E27FC236}">
                <a16:creationId xmlns:a16="http://schemas.microsoft.com/office/drawing/2014/main" id="{854A92B7-A9A4-4C19-B6C9-F2BBA53170E6}"/>
              </a:ext>
            </a:extLst>
          </p:cNvPr>
          <p:cNvSpPr/>
          <p:nvPr/>
        </p:nvSpPr>
        <p:spPr>
          <a:xfrm>
            <a:off x="1572356" y="3269472"/>
            <a:ext cx="5981984" cy="5057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2400" dirty="0">
                <a:solidFill>
                  <a:schemeClr val="tx1"/>
                </a:solidFill>
              </a:rPr>
              <a:t>数字はカウントを示します</a:t>
            </a:r>
          </a:p>
        </p:txBody>
      </p:sp>
    </p:spTree>
    <p:extLst>
      <p:ext uri="{BB962C8B-B14F-4D97-AF65-F5344CB8AC3E}">
        <p14:creationId xmlns:p14="http://schemas.microsoft.com/office/powerpoint/2010/main" val="4024189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28</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mn-ea"/>
              </a:rPr>
              <a:t>やって</a:t>
            </a:r>
            <a:r>
              <a:rPr kumimoji="1" lang="ja-JP" altLang="en-US" sz="4400" dirty="0" smtClean="0">
                <a:latin typeface="+mn-ea"/>
              </a:rPr>
              <a:t>みよう②</a:t>
            </a:r>
            <a:endParaRPr kumimoji="1" lang="ja-JP" altLang="en-US" sz="4400" dirty="0">
              <a:latin typeface="+mn-ea"/>
            </a:endParaRPr>
          </a:p>
        </p:txBody>
      </p:sp>
      <p:sp>
        <p:nvSpPr>
          <p:cNvPr id="9" name="正方形/長方形 8"/>
          <p:cNvSpPr/>
          <p:nvPr/>
        </p:nvSpPr>
        <p:spPr>
          <a:xfrm>
            <a:off x="176580" y="1456450"/>
            <a:ext cx="8967420" cy="137688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4400" b="1" dirty="0">
                <a:latin typeface="+mn-ea"/>
              </a:rPr>
              <a:t>アップのコツ</a:t>
            </a:r>
            <a:r>
              <a:rPr kumimoji="1" lang="ja-JP" altLang="en-US" sz="4400" dirty="0">
                <a:latin typeface="+mn-ea"/>
              </a:rPr>
              <a:t>　</a:t>
            </a:r>
            <a:endParaRPr kumimoji="1" lang="en-US" altLang="ja-JP" sz="4400" dirty="0">
              <a:latin typeface="+mn-ea"/>
            </a:endParaRPr>
          </a:p>
          <a:p>
            <a:pPr algn="ctr"/>
            <a:r>
              <a:rPr kumimoji="1" lang="ja-JP" altLang="en-US" sz="3200" dirty="0">
                <a:latin typeface="+mn-ea"/>
              </a:rPr>
              <a:t>シャキーン！と背筋を伸ばして胸を張ろう</a:t>
            </a:r>
            <a:endParaRPr kumimoji="1" lang="en-US" altLang="ja-JP" sz="3200" dirty="0">
              <a:latin typeface="+mn-ea"/>
            </a:endParaRPr>
          </a:p>
        </p:txBody>
      </p:sp>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l="20574" r="24493" b="6657"/>
          <a:stretch/>
        </p:blipFill>
        <p:spPr>
          <a:xfrm>
            <a:off x="6702458" y="2909539"/>
            <a:ext cx="1523830" cy="3452400"/>
          </a:xfrm>
          <a:prstGeom prst="rect">
            <a:avLst/>
          </a:prstGeom>
        </p:spPr>
      </p:pic>
      <p:pic>
        <p:nvPicPr>
          <p:cNvPr id="2" name="図 1"/>
          <p:cNvPicPr>
            <a:picLocks noChangeAspect="1"/>
          </p:cNvPicPr>
          <p:nvPr/>
        </p:nvPicPr>
        <p:blipFill rotWithShape="1">
          <a:blip r:embed="rId4" cstate="print">
            <a:extLst>
              <a:ext uri="{28A0092B-C50C-407E-A947-70E740481C1C}">
                <a14:useLocalDpi xmlns:a14="http://schemas.microsoft.com/office/drawing/2010/main" val="0"/>
              </a:ext>
            </a:extLst>
          </a:blip>
          <a:srcRect l="20859" t="5361" r="21042" b="10241"/>
          <a:stretch/>
        </p:blipFill>
        <p:spPr>
          <a:xfrm>
            <a:off x="4660290" y="2909539"/>
            <a:ext cx="1782428" cy="3452400"/>
          </a:xfrm>
          <a:prstGeom prst="rect">
            <a:avLst/>
          </a:prstGeom>
        </p:spPr>
      </p:pic>
      <p:sp>
        <p:nvSpPr>
          <p:cNvPr id="4" name="吹き出し: 線 3">
            <a:extLst>
              <a:ext uri="{FF2B5EF4-FFF2-40B4-BE49-F238E27FC236}">
                <a16:creationId xmlns:a16="http://schemas.microsoft.com/office/drawing/2014/main" id="{5D1FA051-7932-4F64-AEBF-C8B46912E87D}"/>
              </a:ext>
            </a:extLst>
          </p:cNvPr>
          <p:cNvSpPr/>
          <p:nvPr/>
        </p:nvSpPr>
        <p:spPr>
          <a:xfrm>
            <a:off x="565609" y="2904885"/>
            <a:ext cx="2950100" cy="1051293"/>
          </a:xfrm>
          <a:prstGeom prst="borderCallout1">
            <a:avLst>
              <a:gd name="adj1" fmla="val 26313"/>
              <a:gd name="adj2" fmla="val 104700"/>
              <a:gd name="adj3" fmla="val 85131"/>
              <a:gd name="adj4" fmla="val 169897"/>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t>胸</a:t>
            </a:r>
            <a:r>
              <a:rPr kumimoji="1" lang="ja-JP" altLang="en-US" dirty="0" smtClean="0"/>
              <a:t>を上に引き上げ</a:t>
            </a:r>
            <a:endParaRPr kumimoji="1" lang="en-US" altLang="ja-JP" dirty="0" smtClean="0"/>
          </a:p>
          <a:p>
            <a:pPr algn="ctr"/>
            <a:r>
              <a:rPr kumimoji="1" lang="ja-JP" altLang="en-US" dirty="0" smtClean="0"/>
              <a:t>息</a:t>
            </a:r>
            <a:r>
              <a:rPr kumimoji="1" lang="ja-JP" altLang="en-US" dirty="0"/>
              <a:t>を吸ったような形になる</a:t>
            </a:r>
          </a:p>
        </p:txBody>
      </p:sp>
      <p:sp>
        <p:nvSpPr>
          <p:cNvPr id="12" name="吹き出し: 線 11">
            <a:extLst>
              <a:ext uri="{FF2B5EF4-FFF2-40B4-BE49-F238E27FC236}">
                <a16:creationId xmlns:a16="http://schemas.microsoft.com/office/drawing/2014/main" id="{8E6922FE-F086-4567-9F01-081D1B9F20B7}"/>
              </a:ext>
            </a:extLst>
          </p:cNvPr>
          <p:cNvSpPr/>
          <p:nvPr/>
        </p:nvSpPr>
        <p:spPr>
          <a:xfrm>
            <a:off x="565609" y="4108578"/>
            <a:ext cx="2950100" cy="1051293"/>
          </a:xfrm>
          <a:prstGeom prst="borderCallout1">
            <a:avLst>
              <a:gd name="adj1" fmla="val 26313"/>
              <a:gd name="adj2" fmla="val 104700"/>
              <a:gd name="adj3" fmla="val 36710"/>
              <a:gd name="adj4" fmla="val 160909"/>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腰・背中</a:t>
            </a:r>
            <a:r>
              <a:rPr kumimoji="1" lang="ja-JP" altLang="en-US" dirty="0"/>
              <a:t>を</a:t>
            </a:r>
            <a:r>
              <a:rPr kumimoji="1" lang="ja-JP" altLang="en-US" dirty="0" smtClean="0"/>
              <a:t>伸ばす</a:t>
            </a:r>
            <a:endParaRPr kumimoji="1" lang="ja-JP" altLang="en-US" dirty="0"/>
          </a:p>
        </p:txBody>
      </p:sp>
      <p:sp>
        <p:nvSpPr>
          <p:cNvPr id="14" name="吹き出し: 線 13">
            <a:extLst>
              <a:ext uri="{FF2B5EF4-FFF2-40B4-BE49-F238E27FC236}">
                <a16:creationId xmlns:a16="http://schemas.microsoft.com/office/drawing/2014/main" id="{BA53C044-FDF4-4BA2-AD24-571BEBA810ED}"/>
              </a:ext>
            </a:extLst>
          </p:cNvPr>
          <p:cNvSpPr/>
          <p:nvPr/>
        </p:nvSpPr>
        <p:spPr>
          <a:xfrm>
            <a:off x="565608" y="5312271"/>
            <a:ext cx="2950100" cy="1051293"/>
          </a:xfrm>
          <a:prstGeom prst="borderCallout1">
            <a:avLst>
              <a:gd name="adj1" fmla="val 26313"/>
              <a:gd name="adj2" fmla="val 104700"/>
              <a:gd name="adj3" fmla="val 16984"/>
              <a:gd name="adj4" fmla="val 159577"/>
            </a:avLst>
          </a:prstGeom>
          <a:ln w="57150"/>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立って行うときは</a:t>
            </a:r>
            <a:endParaRPr kumimoji="1" lang="en-US" altLang="ja-JP" dirty="0" smtClean="0"/>
          </a:p>
          <a:p>
            <a:pPr algn="ctr"/>
            <a:r>
              <a:rPr kumimoji="1" lang="ja-JP" altLang="en-US" dirty="0" smtClean="0"/>
              <a:t>足</a:t>
            </a:r>
            <a:r>
              <a:rPr kumimoji="1" lang="ja-JP" altLang="en-US" dirty="0"/>
              <a:t>は肩幅程度に開く</a:t>
            </a:r>
            <a:endParaRPr kumimoji="1" lang="en-US" altLang="ja-JP" dirty="0"/>
          </a:p>
          <a:p>
            <a:pPr algn="ctr"/>
            <a:r>
              <a:rPr kumimoji="1" lang="ja-JP" altLang="en-US" dirty="0"/>
              <a:t>膝を伸ばす</a:t>
            </a:r>
          </a:p>
        </p:txBody>
      </p:sp>
    </p:spTree>
    <p:extLst>
      <p:ext uri="{BB962C8B-B14F-4D97-AF65-F5344CB8AC3E}">
        <p14:creationId xmlns:p14="http://schemas.microsoft.com/office/powerpoint/2010/main" val="449112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709050" y="1381278"/>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lang="ja-JP" altLang="en-US" sz="4800" b="1" kern="0" dirty="0" smtClean="0">
                <a:solidFill>
                  <a:prstClr val="black"/>
                </a:solidFill>
                <a:latin typeface="游ゴシック" panose="020B0400000000000000" pitchFamily="50" charset="-128"/>
              </a:rPr>
              <a:t>カウントに合わせて、ダウンとアップの動きを確認しよう</a:t>
            </a: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501094" y="772481"/>
            <a:ext cx="8371973" cy="58735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000" dirty="0" smtClean="0"/>
              <a:t>アップとダウンの確認</a:t>
            </a:r>
            <a:endParaRPr kumimoji="1" lang="en-US" altLang="ja-JP" sz="2000" dirty="0"/>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29</a:t>
            </a:fld>
            <a:endParaRPr kumimoji="1" lang="ja-JP" altLang="en-US"/>
          </a:p>
        </p:txBody>
      </p:sp>
      <p:sp>
        <p:nvSpPr>
          <p:cNvPr id="15" name="動作設定ボタン: 進む/次へ 14">
            <a:hlinkClick r:id="rId3" highlightClick="1"/>
            <a:extLst>
              <a:ext uri="{FF2B5EF4-FFF2-40B4-BE49-F238E27FC236}">
                <a16:creationId xmlns:a16="http://schemas.microsoft.com/office/drawing/2014/main" id="{E1CF8CBA-B884-426D-954A-28C0556CC76B}"/>
              </a:ext>
            </a:extLst>
          </p:cNvPr>
          <p:cNvSpPr/>
          <p:nvPr/>
        </p:nvSpPr>
        <p:spPr>
          <a:xfrm>
            <a:off x="3309195" y="3253154"/>
            <a:ext cx="2508304" cy="952107"/>
          </a:xfrm>
          <a:prstGeom prst="actionButtonForwardNex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smtClean="0"/>
              <a:t>ダウン・アップ</a:t>
            </a:r>
            <a:endParaRPr kumimoji="1" lang="ja-JP" altLang="en-US" sz="2400" b="1" dirty="0"/>
          </a:p>
        </p:txBody>
      </p:sp>
      <p:sp>
        <p:nvSpPr>
          <p:cNvPr id="14" name="円形吹き出し 13"/>
          <p:cNvSpPr/>
          <p:nvPr/>
        </p:nvSpPr>
        <p:spPr>
          <a:xfrm>
            <a:off x="1824860" y="5445239"/>
            <a:ext cx="3516198" cy="1093674"/>
          </a:xfrm>
          <a:prstGeom prst="wedgeEllipseCallout">
            <a:avLst>
              <a:gd name="adj1" fmla="val 62161"/>
              <a:gd name="adj2" fmla="val -37244"/>
            </a:avLst>
          </a:prstGeom>
          <a:noFill/>
          <a:ln>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chemeClr val="tx1"/>
                </a:solidFill>
              </a:rPr>
              <a:t>クリックすると、</a:t>
            </a:r>
            <a:endParaRPr kumimoji="1" lang="en-US" altLang="ja-JP" dirty="0" smtClean="0">
              <a:solidFill>
                <a:schemeClr val="tx1"/>
              </a:solidFill>
            </a:endParaRPr>
          </a:p>
          <a:p>
            <a:pPr algn="ctr"/>
            <a:r>
              <a:rPr kumimoji="1" lang="ja-JP" altLang="en-US" dirty="0" smtClean="0">
                <a:solidFill>
                  <a:schemeClr val="tx1"/>
                </a:solidFill>
              </a:rPr>
              <a:t>動画が始まるよ！</a:t>
            </a:r>
            <a:endParaRPr kumimoji="1" lang="ja-JP" altLang="en-US" dirty="0">
              <a:solidFill>
                <a:schemeClr val="tx1"/>
              </a:solidFill>
            </a:endParaRPr>
          </a:p>
        </p:txBody>
      </p:sp>
      <p:pic>
        <p:nvPicPr>
          <p:cNvPr id="10" name="図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38358" y="4784724"/>
            <a:ext cx="1382184" cy="2073276"/>
          </a:xfrm>
          <a:prstGeom prst="rect">
            <a:avLst/>
          </a:prstGeom>
        </p:spPr>
      </p:pic>
    </p:spTree>
    <p:extLst>
      <p:ext uri="{BB962C8B-B14F-4D97-AF65-F5344CB8AC3E}">
        <p14:creationId xmlns:p14="http://schemas.microsoft.com/office/powerpoint/2010/main" val="23724893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Text Box 4"/>
          <p:cNvSpPr txBox="1">
            <a:spLocks noChangeArrowheads="1"/>
          </p:cNvSpPr>
          <p:nvPr/>
        </p:nvSpPr>
        <p:spPr bwMode="auto">
          <a:xfrm>
            <a:off x="709050" y="1381278"/>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r>
              <a:rPr lang="ja-JP" altLang="en-US" sz="4400" dirty="0">
                <a:solidFill>
                  <a:schemeClr val="dk1"/>
                </a:solidFill>
                <a:latin typeface="+mn-ea"/>
                <a:ea typeface="+mn-ea"/>
              </a:rPr>
              <a:t>基本的なステップを動画で</a:t>
            </a:r>
            <a:endParaRPr lang="en-US" altLang="ja-JP" sz="4400" dirty="0">
              <a:solidFill>
                <a:schemeClr val="dk1"/>
              </a:solidFill>
              <a:latin typeface="+mn-ea"/>
              <a:ea typeface="+mn-ea"/>
            </a:endParaRPr>
          </a:p>
          <a:p>
            <a:pPr marL="0" marR="0" lvl="0" indent="0" algn="ctr" defTabSz="652278" rtl="0" eaLnBrk="1" fontAlgn="base" latinLnBrk="0" hangingPunct="1">
              <a:lnSpc>
                <a:spcPct val="100000"/>
              </a:lnSpc>
              <a:spcBef>
                <a:spcPct val="0"/>
              </a:spcBef>
              <a:spcAft>
                <a:spcPct val="0"/>
              </a:spcAft>
              <a:buClrTx/>
              <a:buSzTx/>
              <a:buFontTx/>
              <a:buNone/>
              <a:tabLst/>
              <a:defRPr/>
            </a:pPr>
            <a:r>
              <a:rPr lang="ja-JP" altLang="en-US" sz="4400" dirty="0">
                <a:solidFill>
                  <a:schemeClr val="dk1"/>
                </a:solidFill>
                <a:latin typeface="+mn-ea"/>
                <a:ea typeface="+mn-ea"/>
              </a:rPr>
              <a:t>見てみよう。</a:t>
            </a: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a:t>
            </a:fld>
            <a:endParaRPr kumimoji="1" lang="ja-JP" altLang="en-US"/>
          </a:p>
        </p:txBody>
      </p:sp>
      <p:sp>
        <p:nvSpPr>
          <p:cNvPr id="5" name="動作設定ボタン: 進む/次へ 4">
            <a:hlinkClick r:id="rId3" highlightClick="1"/>
          </p:cNvPr>
          <p:cNvSpPr/>
          <p:nvPr/>
        </p:nvSpPr>
        <p:spPr>
          <a:xfrm>
            <a:off x="709050" y="3102662"/>
            <a:ext cx="2055044" cy="952107"/>
          </a:xfrm>
          <a:prstGeom prst="actionButtonForwardNex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a:t>サイド</a:t>
            </a:r>
            <a:endParaRPr kumimoji="1" lang="en-US" altLang="ja-JP" sz="2400" b="1" dirty="0"/>
          </a:p>
          <a:p>
            <a:pPr algn="ctr"/>
            <a:r>
              <a:rPr kumimoji="1" lang="ja-JP" altLang="en-US" sz="2400" b="1" dirty="0"/>
              <a:t>ステップ</a:t>
            </a:r>
          </a:p>
        </p:txBody>
      </p:sp>
      <p:sp>
        <p:nvSpPr>
          <p:cNvPr id="2" name="動作設定ボタン: 進む/次へ 1">
            <a:hlinkClick r:id="rId4" highlightClick="1"/>
            <a:extLst>
              <a:ext uri="{FF2B5EF4-FFF2-40B4-BE49-F238E27FC236}">
                <a16:creationId xmlns:a16="http://schemas.microsoft.com/office/drawing/2014/main" id="{62AC3D0F-764A-49D1-BA80-D4ADB9C291F9}"/>
              </a:ext>
            </a:extLst>
          </p:cNvPr>
          <p:cNvSpPr/>
          <p:nvPr/>
        </p:nvSpPr>
        <p:spPr>
          <a:xfrm>
            <a:off x="3535825" y="3074113"/>
            <a:ext cx="2055044" cy="952107"/>
          </a:xfrm>
          <a:prstGeom prst="actionButtonForwardNex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400" b="1" dirty="0"/>
              <a:t>Four</a:t>
            </a:r>
            <a:r>
              <a:rPr kumimoji="1" lang="ja-JP" altLang="en-US" sz="2400" b="1" dirty="0"/>
              <a:t>ステップ</a:t>
            </a:r>
          </a:p>
        </p:txBody>
      </p:sp>
      <p:sp>
        <p:nvSpPr>
          <p:cNvPr id="11" name="動作設定ボタン: 進む/次へ 10">
            <a:hlinkClick r:id="rId5" highlightClick="1"/>
            <a:extLst>
              <a:ext uri="{FF2B5EF4-FFF2-40B4-BE49-F238E27FC236}">
                <a16:creationId xmlns:a16="http://schemas.microsoft.com/office/drawing/2014/main" id="{BBED0EC0-D0A8-433F-8D49-929D135AE8BA}"/>
              </a:ext>
            </a:extLst>
          </p:cNvPr>
          <p:cNvSpPr/>
          <p:nvPr/>
        </p:nvSpPr>
        <p:spPr>
          <a:xfrm>
            <a:off x="6303893" y="3061904"/>
            <a:ext cx="2055044" cy="952107"/>
          </a:xfrm>
          <a:prstGeom prst="actionButtonForwardNex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a:t>ボックス</a:t>
            </a:r>
            <a:endParaRPr kumimoji="1" lang="en-US" altLang="ja-JP" sz="2400" b="1" dirty="0"/>
          </a:p>
          <a:p>
            <a:pPr algn="ctr"/>
            <a:r>
              <a:rPr kumimoji="1" lang="ja-JP" altLang="en-US" sz="2400" b="1" dirty="0"/>
              <a:t>ステップ</a:t>
            </a:r>
          </a:p>
        </p:txBody>
      </p:sp>
      <p:sp>
        <p:nvSpPr>
          <p:cNvPr id="13" name="動作設定ボタン: 進む/次へ 12">
            <a:hlinkClick r:id="rId6" highlightClick="1"/>
            <a:extLst>
              <a:ext uri="{FF2B5EF4-FFF2-40B4-BE49-F238E27FC236}">
                <a16:creationId xmlns:a16="http://schemas.microsoft.com/office/drawing/2014/main" id="{6F834946-B5E2-407C-9402-8DBBA7AEAF2D}"/>
              </a:ext>
            </a:extLst>
          </p:cNvPr>
          <p:cNvSpPr/>
          <p:nvPr/>
        </p:nvSpPr>
        <p:spPr>
          <a:xfrm>
            <a:off x="709050" y="4399453"/>
            <a:ext cx="2055044" cy="952107"/>
          </a:xfrm>
          <a:prstGeom prst="actionButtonForwardNex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a:t>ニーアップ</a:t>
            </a:r>
          </a:p>
        </p:txBody>
      </p:sp>
      <p:sp>
        <p:nvSpPr>
          <p:cNvPr id="15" name="動作設定ボタン: 進む/次へ 14">
            <a:hlinkClick r:id="rId7" highlightClick="1"/>
            <a:extLst>
              <a:ext uri="{FF2B5EF4-FFF2-40B4-BE49-F238E27FC236}">
                <a16:creationId xmlns:a16="http://schemas.microsoft.com/office/drawing/2014/main" id="{E1CF8CBA-B884-426D-954A-28C0556CC76B}"/>
              </a:ext>
            </a:extLst>
          </p:cNvPr>
          <p:cNvSpPr/>
          <p:nvPr/>
        </p:nvSpPr>
        <p:spPr>
          <a:xfrm>
            <a:off x="3535825" y="4399452"/>
            <a:ext cx="2055044" cy="952107"/>
          </a:xfrm>
          <a:prstGeom prst="actionButtonForwardNex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a:t>ランニング</a:t>
            </a:r>
            <a:endParaRPr kumimoji="1" lang="en-US" altLang="ja-JP" sz="2400" b="1" dirty="0"/>
          </a:p>
          <a:p>
            <a:pPr algn="ctr"/>
            <a:r>
              <a:rPr kumimoji="1" lang="ja-JP" altLang="en-US" sz="2400" b="1" dirty="0"/>
              <a:t>マン</a:t>
            </a:r>
          </a:p>
        </p:txBody>
      </p:sp>
      <p:sp>
        <p:nvSpPr>
          <p:cNvPr id="9" name="円形吹き出し 8"/>
          <p:cNvSpPr/>
          <p:nvPr/>
        </p:nvSpPr>
        <p:spPr>
          <a:xfrm>
            <a:off x="1800520" y="5627802"/>
            <a:ext cx="3516198" cy="1093674"/>
          </a:xfrm>
          <a:prstGeom prst="wedgeEllipseCallout">
            <a:avLst>
              <a:gd name="adj1" fmla="val 70930"/>
              <a:gd name="adj2" fmla="val -61438"/>
            </a:avLst>
          </a:prstGeom>
          <a:noFill/>
          <a:ln>
            <a:solidFill>
              <a:srgbClr val="FF99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smtClean="0">
                <a:solidFill>
                  <a:schemeClr val="tx1"/>
                </a:solidFill>
              </a:rPr>
              <a:t>クリックすると、</a:t>
            </a:r>
            <a:endParaRPr kumimoji="1" lang="en-US" altLang="ja-JP" dirty="0" smtClean="0">
              <a:solidFill>
                <a:schemeClr val="tx1"/>
              </a:solidFill>
            </a:endParaRPr>
          </a:p>
          <a:p>
            <a:pPr algn="ctr"/>
            <a:r>
              <a:rPr kumimoji="1" lang="ja-JP" altLang="en-US" dirty="0" smtClean="0">
                <a:solidFill>
                  <a:schemeClr val="tx1"/>
                </a:solidFill>
              </a:rPr>
              <a:t>動画が始まるよ！</a:t>
            </a:r>
            <a:endParaRPr kumimoji="1" lang="ja-JP" altLang="en-US" dirty="0">
              <a:solidFill>
                <a:schemeClr val="tx1"/>
              </a:solidFill>
            </a:endParaRPr>
          </a:p>
        </p:txBody>
      </p:sp>
      <p:sp>
        <p:nvSpPr>
          <p:cNvPr id="14" name="正方形/長方形 13"/>
          <p:cNvSpPr/>
          <p:nvPr/>
        </p:nvSpPr>
        <p:spPr>
          <a:xfrm>
            <a:off x="377360" y="607305"/>
            <a:ext cx="8371973" cy="58735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4000" b="1" dirty="0"/>
              <a:t>ステップの紹介</a:t>
            </a:r>
            <a:r>
              <a:rPr kumimoji="1" lang="ja-JP" altLang="en-US" sz="2000" dirty="0"/>
              <a:t>　</a:t>
            </a:r>
            <a:endParaRPr kumimoji="1" lang="en-US" altLang="ja-JP" sz="2000" dirty="0"/>
          </a:p>
        </p:txBody>
      </p:sp>
      <p:pic>
        <p:nvPicPr>
          <p:cNvPr id="8"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03893" y="4314921"/>
            <a:ext cx="1382184" cy="2073276"/>
          </a:xfrm>
          <a:prstGeom prst="rect">
            <a:avLst/>
          </a:prstGeom>
        </p:spPr>
      </p:pic>
    </p:spTree>
    <p:extLst>
      <p:ext uri="{BB962C8B-B14F-4D97-AF65-F5344CB8AC3E}">
        <p14:creationId xmlns:p14="http://schemas.microsoft.com/office/powerpoint/2010/main" val="1736922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30</a:t>
            </a:fld>
            <a:endParaRPr kumimoji="1" lang="ja-JP" altLang="en-US" dirty="0"/>
          </a:p>
        </p:txBody>
      </p:sp>
      <p:sp>
        <p:nvSpPr>
          <p:cNvPr id="5" name="正方形/長方形 4"/>
          <p:cNvSpPr/>
          <p:nvPr/>
        </p:nvSpPr>
        <p:spPr>
          <a:xfrm>
            <a:off x="515870" y="553537"/>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mn-ea"/>
              </a:rPr>
              <a:t>やって</a:t>
            </a:r>
            <a:r>
              <a:rPr kumimoji="1" lang="ja-JP" altLang="en-US" sz="4400" dirty="0" smtClean="0">
                <a:latin typeface="+mn-ea"/>
              </a:rPr>
              <a:t>みよう③</a:t>
            </a:r>
            <a:endParaRPr kumimoji="1" lang="ja-JP" altLang="en-US" sz="4400" dirty="0">
              <a:latin typeface="+mn-ea"/>
            </a:endParaRPr>
          </a:p>
        </p:txBody>
      </p:sp>
      <p:sp>
        <p:nvSpPr>
          <p:cNvPr id="8" name="正方形/長方形 7"/>
          <p:cNvSpPr/>
          <p:nvPr/>
        </p:nvSpPr>
        <p:spPr>
          <a:xfrm>
            <a:off x="275972" y="2125164"/>
            <a:ext cx="8574752" cy="423118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400" dirty="0">
              <a:latin typeface="+mn-ea"/>
            </a:endParaRPr>
          </a:p>
        </p:txBody>
      </p:sp>
      <p:sp>
        <p:nvSpPr>
          <p:cNvPr id="12" name="円形吹き出し 11"/>
          <p:cNvSpPr/>
          <p:nvPr/>
        </p:nvSpPr>
        <p:spPr>
          <a:xfrm>
            <a:off x="334062" y="5370615"/>
            <a:ext cx="4773807" cy="1350862"/>
          </a:xfrm>
          <a:prstGeom prst="wedgeEllipseCallout">
            <a:avLst>
              <a:gd name="adj1" fmla="val 60490"/>
              <a:gd name="adj2" fmla="val -2508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アップとダウンの動きを</a:t>
            </a:r>
            <a:endParaRPr kumimoji="1" lang="en-US" altLang="ja-JP" dirty="0" smtClean="0"/>
          </a:p>
          <a:p>
            <a:pPr algn="ctr"/>
            <a:r>
              <a:rPr kumimoji="1" lang="ja-JP" altLang="en-US" dirty="0" smtClean="0"/>
              <a:t>ゆっくりしたり、</a:t>
            </a:r>
            <a:endParaRPr kumimoji="1" lang="en-US" altLang="ja-JP" dirty="0" smtClean="0"/>
          </a:p>
          <a:p>
            <a:pPr algn="ctr"/>
            <a:r>
              <a:rPr kumimoji="1" lang="ja-JP" altLang="en-US" dirty="0" smtClean="0"/>
              <a:t>早いカウントでやってみよう</a:t>
            </a:r>
            <a:endParaRPr kumimoji="1" lang="ja-JP" altLang="en-US" dirty="0"/>
          </a:p>
        </p:txBody>
      </p:sp>
      <p:sp>
        <p:nvSpPr>
          <p:cNvPr id="14" name="横巻き 13"/>
          <p:cNvSpPr/>
          <p:nvPr/>
        </p:nvSpPr>
        <p:spPr>
          <a:xfrm>
            <a:off x="515870" y="986987"/>
            <a:ext cx="8094956" cy="3788153"/>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b="1" dirty="0" smtClean="0">
                <a:solidFill>
                  <a:srgbClr val="FF0000"/>
                </a:solidFill>
              </a:rPr>
              <a:t>課題</a:t>
            </a:r>
            <a:endParaRPr kumimoji="1" lang="ja-JP" altLang="en-US" sz="3200" dirty="0">
              <a:solidFill>
                <a:srgbClr val="FF0000"/>
              </a:solidFill>
            </a:endParaRPr>
          </a:p>
          <a:p>
            <a:r>
              <a:rPr kumimoji="1" lang="ja-JP" altLang="en-US" sz="3200" dirty="0">
                <a:solidFill>
                  <a:srgbClr val="FF0000"/>
                </a:solidFill>
              </a:rPr>
              <a:t>自分の好きな音楽を１曲以上選んで、リズムに乗ってみよう。選んだ楽曲名、リズムをとったときに感じたこと</a:t>
            </a:r>
            <a:r>
              <a:rPr kumimoji="1" lang="ja-JP" altLang="en-US" sz="3200" dirty="0" smtClean="0">
                <a:solidFill>
                  <a:srgbClr val="FF0000"/>
                </a:solidFill>
              </a:rPr>
              <a:t>を、学習カードに</a:t>
            </a:r>
            <a:r>
              <a:rPr kumimoji="1" lang="ja-JP" altLang="en-US" sz="3200" dirty="0">
                <a:solidFill>
                  <a:srgbClr val="FF0000"/>
                </a:solidFill>
              </a:rPr>
              <a:t>記入しよう。</a:t>
            </a:r>
          </a:p>
        </p:txBody>
      </p:sp>
      <p:sp>
        <p:nvSpPr>
          <p:cNvPr id="10" name="円形吹き出し 9"/>
          <p:cNvSpPr/>
          <p:nvPr/>
        </p:nvSpPr>
        <p:spPr>
          <a:xfrm>
            <a:off x="977622" y="4389806"/>
            <a:ext cx="3902697" cy="1090322"/>
          </a:xfrm>
          <a:prstGeom prst="wedgeEllipseCallout">
            <a:avLst>
              <a:gd name="adj1" fmla="val 67381"/>
              <a:gd name="adj2" fmla="val 45529"/>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あなたが選んだ音楽が</a:t>
            </a:r>
            <a:endParaRPr kumimoji="1" lang="en-US" altLang="ja-JP" dirty="0"/>
          </a:p>
          <a:p>
            <a:pPr algn="ctr"/>
            <a:r>
              <a:rPr kumimoji="1" lang="ja-JP" altLang="en-US" dirty="0"/>
              <a:t>授業で使われるかも？？</a:t>
            </a:r>
          </a:p>
        </p:txBody>
      </p:sp>
      <p:sp>
        <p:nvSpPr>
          <p:cNvPr id="13" name="円形吹き出し 12"/>
          <p:cNvSpPr/>
          <p:nvPr/>
        </p:nvSpPr>
        <p:spPr>
          <a:xfrm>
            <a:off x="5523879" y="3899468"/>
            <a:ext cx="3257032" cy="885256"/>
          </a:xfrm>
          <a:prstGeom prst="wedgeEllipseCallout">
            <a:avLst>
              <a:gd name="adj1" fmla="val -18290"/>
              <a:gd name="adj2" fmla="val 7395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smtClean="0"/>
              <a:t>カウント間の</a:t>
            </a:r>
            <a:endParaRPr kumimoji="1" lang="en-US" altLang="ja-JP" sz="1600" dirty="0" smtClean="0"/>
          </a:p>
          <a:p>
            <a:pPr algn="ctr"/>
            <a:r>
              <a:rPr kumimoji="1" lang="ja-JP" altLang="en-US" sz="1600" dirty="0" smtClean="0"/>
              <a:t>リズムも感じながら！</a:t>
            </a:r>
            <a:endParaRPr kumimoji="1" lang="ja-JP" altLang="en-US" sz="1600" dirty="0"/>
          </a:p>
        </p:txBody>
      </p:sp>
      <p:pic>
        <p:nvPicPr>
          <p:cNvPr id="15" name="図 1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93858" y="4784724"/>
            <a:ext cx="1382184" cy="2073276"/>
          </a:xfrm>
          <a:prstGeom prst="rect">
            <a:avLst/>
          </a:prstGeom>
        </p:spPr>
      </p:pic>
    </p:spTree>
    <p:extLst>
      <p:ext uri="{BB962C8B-B14F-4D97-AF65-F5344CB8AC3E}">
        <p14:creationId xmlns:p14="http://schemas.microsoft.com/office/powerpoint/2010/main" val="4196464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31</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a:latin typeface="+mn-ea"/>
              </a:rPr>
              <a:t>やって</a:t>
            </a:r>
            <a:r>
              <a:rPr kumimoji="1" lang="ja-JP" altLang="en-US" sz="4400" dirty="0" smtClean="0">
                <a:latin typeface="+mn-ea"/>
              </a:rPr>
              <a:t>みよう③</a:t>
            </a:r>
            <a:endParaRPr kumimoji="1" lang="ja-JP" altLang="en-US" sz="4400" dirty="0">
              <a:latin typeface="+mn-ea"/>
            </a:endParaRPr>
          </a:p>
        </p:txBody>
      </p:sp>
      <p:sp>
        <p:nvSpPr>
          <p:cNvPr id="8" name="正方形/長方形 7"/>
          <p:cNvSpPr/>
          <p:nvPr/>
        </p:nvSpPr>
        <p:spPr>
          <a:xfrm>
            <a:off x="353620" y="2783411"/>
            <a:ext cx="8574752" cy="2814481"/>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400" dirty="0">
              <a:latin typeface="+mn-ea"/>
            </a:endParaRPr>
          </a:p>
        </p:txBody>
      </p:sp>
      <p:sp>
        <p:nvSpPr>
          <p:cNvPr id="9" name="正方形/長方形 8"/>
          <p:cNvSpPr/>
          <p:nvPr/>
        </p:nvSpPr>
        <p:spPr>
          <a:xfrm>
            <a:off x="464231" y="1832388"/>
            <a:ext cx="8464141" cy="435295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000" b="1" dirty="0" smtClean="0">
                <a:latin typeface="+mn-ea"/>
              </a:rPr>
              <a:t>　こんなことを感じてほしい</a:t>
            </a:r>
            <a:endParaRPr kumimoji="1" lang="en-US" altLang="ja-JP" sz="4000" b="1" dirty="0" smtClean="0">
              <a:latin typeface="+mn-ea"/>
            </a:endParaRPr>
          </a:p>
          <a:p>
            <a:pPr algn="ctr"/>
            <a:r>
              <a:rPr kumimoji="1" lang="ja-JP" altLang="en-US" sz="4000" b="1" dirty="0" smtClean="0">
                <a:latin typeface="+mn-ea"/>
              </a:rPr>
              <a:t>↓↓↓</a:t>
            </a:r>
            <a:endParaRPr kumimoji="1" lang="en-US" altLang="ja-JP" sz="4000" b="1" dirty="0" smtClean="0">
              <a:latin typeface="+mn-ea"/>
            </a:endParaRPr>
          </a:p>
          <a:p>
            <a:r>
              <a:rPr kumimoji="1" lang="ja-JP" altLang="en-US" sz="4000" dirty="0" smtClean="0">
                <a:latin typeface="+mn-ea"/>
              </a:rPr>
              <a:t>やって</a:t>
            </a:r>
            <a:r>
              <a:rPr kumimoji="1" lang="ja-JP" altLang="en-US" sz="4000" dirty="0">
                <a:latin typeface="+mn-ea"/>
              </a:rPr>
              <a:t>みよう①の</a:t>
            </a:r>
            <a:r>
              <a:rPr kumimoji="1" lang="en-US" altLang="ja-JP" sz="4000" dirty="0">
                <a:latin typeface="+mn-ea"/>
              </a:rPr>
              <a:t>【A】</a:t>
            </a:r>
            <a:r>
              <a:rPr kumimoji="1" lang="ja-JP" altLang="en-US" sz="4000" dirty="0">
                <a:latin typeface="+mn-ea"/>
              </a:rPr>
              <a:t>と</a:t>
            </a:r>
            <a:r>
              <a:rPr kumimoji="1" lang="en-US" altLang="ja-JP" sz="4000" dirty="0">
                <a:latin typeface="+mn-ea"/>
              </a:rPr>
              <a:t>【B】</a:t>
            </a:r>
            <a:r>
              <a:rPr kumimoji="1" lang="ja-JP" altLang="en-US" sz="4000" dirty="0">
                <a:latin typeface="+mn-ea"/>
              </a:rPr>
              <a:t>のリズム</a:t>
            </a:r>
            <a:r>
              <a:rPr kumimoji="1" lang="ja-JP" altLang="en-US" sz="4000" dirty="0" smtClean="0">
                <a:latin typeface="+mn-ea"/>
              </a:rPr>
              <a:t>のとり方</a:t>
            </a:r>
            <a:r>
              <a:rPr kumimoji="1" lang="ja-JP" altLang="en-US" sz="4000" dirty="0">
                <a:latin typeface="+mn-ea"/>
              </a:rPr>
              <a:t>のうち</a:t>
            </a:r>
            <a:r>
              <a:rPr kumimoji="1" lang="ja-JP" altLang="en-US" sz="4000" dirty="0" smtClean="0">
                <a:latin typeface="+mn-ea"/>
              </a:rPr>
              <a:t>、</a:t>
            </a:r>
            <a:endParaRPr kumimoji="1" lang="en-US" altLang="ja-JP" sz="4000" dirty="0" smtClean="0">
              <a:latin typeface="+mn-ea"/>
            </a:endParaRPr>
          </a:p>
          <a:p>
            <a:endParaRPr kumimoji="1" lang="en-US" altLang="ja-JP" sz="1200" dirty="0" smtClean="0">
              <a:latin typeface="+mn-ea"/>
            </a:endParaRPr>
          </a:p>
          <a:p>
            <a:r>
              <a:rPr kumimoji="1" lang="ja-JP" altLang="en-US" sz="3600" dirty="0">
                <a:latin typeface="+mn-ea"/>
              </a:rPr>
              <a:t> </a:t>
            </a:r>
            <a:r>
              <a:rPr kumimoji="1" lang="ja-JP" altLang="en-US" sz="3600" dirty="0" smtClean="0">
                <a:latin typeface="+mn-ea"/>
              </a:rPr>
              <a:t>・どちら</a:t>
            </a:r>
            <a:r>
              <a:rPr kumimoji="1" lang="ja-JP" altLang="en-US" sz="3600" dirty="0">
                <a:latin typeface="+mn-ea"/>
              </a:rPr>
              <a:t>に近いでしょうか</a:t>
            </a:r>
            <a:r>
              <a:rPr kumimoji="1" lang="ja-JP" altLang="en-US" sz="3600" dirty="0" smtClean="0">
                <a:latin typeface="+mn-ea"/>
              </a:rPr>
              <a:t>？</a:t>
            </a:r>
            <a:endParaRPr kumimoji="1" lang="en-US" altLang="ja-JP" sz="3600" dirty="0" smtClean="0">
              <a:latin typeface="+mn-ea"/>
            </a:endParaRPr>
          </a:p>
          <a:p>
            <a:r>
              <a:rPr kumimoji="1" lang="ja-JP" altLang="en-US" sz="3600" dirty="0" smtClean="0">
                <a:latin typeface="+mn-ea"/>
              </a:rPr>
              <a:t> ・どちらがとりやすいでしょうか？</a:t>
            </a:r>
            <a:endParaRPr kumimoji="1" lang="en-US" altLang="ja-JP" sz="3600" dirty="0" smtClean="0">
              <a:latin typeface="+mn-ea"/>
            </a:endParaRPr>
          </a:p>
          <a:p>
            <a:r>
              <a:rPr kumimoji="1" lang="ja-JP" altLang="en-US" sz="3600" dirty="0" smtClean="0">
                <a:latin typeface="+mn-ea"/>
              </a:rPr>
              <a:t> ・どちら</a:t>
            </a:r>
            <a:r>
              <a:rPr kumimoji="1" lang="ja-JP" altLang="en-US" sz="3600" dirty="0">
                <a:latin typeface="+mn-ea"/>
              </a:rPr>
              <a:t>もできますか</a:t>
            </a:r>
            <a:r>
              <a:rPr kumimoji="1" lang="ja-JP" altLang="en-US" sz="3600" dirty="0" smtClean="0">
                <a:latin typeface="+mn-ea"/>
              </a:rPr>
              <a:t>？</a:t>
            </a:r>
            <a:endParaRPr kumimoji="1" lang="en-US" altLang="ja-JP" sz="3600" dirty="0">
              <a:latin typeface="+mn-ea"/>
            </a:endParaRPr>
          </a:p>
        </p:txBody>
      </p:sp>
    </p:spTree>
    <p:extLst>
      <p:ext uri="{BB962C8B-B14F-4D97-AF65-F5344CB8AC3E}">
        <p14:creationId xmlns:p14="http://schemas.microsoft.com/office/powerpoint/2010/main" val="1069392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32</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dirty="0" smtClean="0">
                <a:latin typeface="+mn-ea"/>
              </a:rPr>
              <a:t>やってみよう③</a:t>
            </a:r>
            <a:endParaRPr kumimoji="1" lang="ja-JP" altLang="en-US" sz="4400" dirty="0">
              <a:latin typeface="+mn-ea"/>
            </a:endParaRPr>
          </a:p>
        </p:txBody>
      </p:sp>
      <p:sp>
        <p:nvSpPr>
          <p:cNvPr id="8" name="正方形/長方形 7"/>
          <p:cNvSpPr/>
          <p:nvPr/>
        </p:nvSpPr>
        <p:spPr>
          <a:xfrm>
            <a:off x="298315" y="2125164"/>
            <a:ext cx="8574752" cy="423118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4400" dirty="0" smtClean="0">
              <a:latin typeface="+mn-ea"/>
            </a:endParaRPr>
          </a:p>
        </p:txBody>
      </p:sp>
      <p:sp>
        <p:nvSpPr>
          <p:cNvPr id="10" name="横巻き 9"/>
          <p:cNvSpPr/>
          <p:nvPr/>
        </p:nvSpPr>
        <p:spPr>
          <a:xfrm>
            <a:off x="425654" y="1195142"/>
            <a:ext cx="8275387" cy="5662858"/>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3600" b="1" dirty="0" smtClean="0">
              <a:solidFill>
                <a:srgbClr val="FF0000"/>
              </a:solidFill>
            </a:endParaRPr>
          </a:p>
          <a:p>
            <a:r>
              <a:rPr kumimoji="1" lang="ja-JP" altLang="en-US" sz="3600" b="1" dirty="0" err="1" smtClean="0">
                <a:solidFill>
                  <a:srgbClr val="FF0000"/>
                </a:solidFill>
              </a:rPr>
              <a:t>ちょこっと</a:t>
            </a:r>
            <a:r>
              <a:rPr kumimoji="1" lang="ja-JP" altLang="en-US" sz="3600" b="1" dirty="0">
                <a:solidFill>
                  <a:srgbClr val="FF0000"/>
                </a:solidFill>
              </a:rPr>
              <a:t>アドバイス</a:t>
            </a:r>
          </a:p>
          <a:p>
            <a:r>
              <a:rPr kumimoji="1" lang="ja-JP" altLang="en-US" sz="3600" dirty="0" smtClean="0">
                <a:solidFill>
                  <a:srgbClr val="FF0000"/>
                </a:solidFill>
              </a:rPr>
              <a:t>ビート</a:t>
            </a:r>
            <a:r>
              <a:rPr kumimoji="1" lang="ja-JP" altLang="en-US" sz="3600" dirty="0">
                <a:solidFill>
                  <a:srgbClr val="FF0000"/>
                </a:solidFill>
              </a:rPr>
              <a:t>がはっきりした音楽の方がリズムを取りやすく、乗りやすいです。曲を選ぶときに気にかけてください。</a:t>
            </a:r>
          </a:p>
        </p:txBody>
      </p:sp>
      <p:pic>
        <p:nvPicPr>
          <p:cNvPr id="9" name="図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90574" y="4930776"/>
            <a:ext cx="1790700" cy="1790700"/>
          </a:xfrm>
          <a:prstGeom prst="rect">
            <a:avLst/>
          </a:prstGeom>
        </p:spPr>
      </p:pic>
    </p:spTree>
    <p:extLst>
      <p:ext uri="{BB962C8B-B14F-4D97-AF65-F5344CB8AC3E}">
        <p14:creationId xmlns:p14="http://schemas.microsoft.com/office/powerpoint/2010/main" val="451072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4</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b="1" dirty="0">
                <a:latin typeface="+mn-ea"/>
              </a:rPr>
              <a:t>調べて</a:t>
            </a:r>
            <a:r>
              <a:rPr kumimoji="1" lang="ja-JP" altLang="en-US" sz="4400" b="1" dirty="0" smtClean="0">
                <a:latin typeface="+mn-ea"/>
              </a:rPr>
              <a:t>みよう①</a:t>
            </a:r>
            <a:endParaRPr kumimoji="1" lang="ja-JP" altLang="en-US" sz="4400" b="1" dirty="0">
              <a:latin typeface="+mn-ea"/>
            </a:endParaRPr>
          </a:p>
        </p:txBody>
      </p:sp>
      <p:sp>
        <p:nvSpPr>
          <p:cNvPr id="9" name="横巻き 8"/>
          <p:cNvSpPr/>
          <p:nvPr/>
        </p:nvSpPr>
        <p:spPr>
          <a:xfrm>
            <a:off x="390083" y="1488894"/>
            <a:ext cx="8346529" cy="4135452"/>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a:solidFill>
                  <a:srgbClr val="FF0000"/>
                </a:solidFill>
              </a:rPr>
              <a:t>今、映像で確認したステップ以外に、これから取り組むダンスで取り入れることができそうなステップを１つ以上</a:t>
            </a:r>
            <a:r>
              <a:rPr kumimoji="1" lang="ja-JP" altLang="en-US" sz="3600" dirty="0" smtClean="0">
                <a:solidFill>
                  <a:srgbClr val="FF0000"/>
                </a:solidFill>
              </a:rPr>
              <a:t>調べて学習カードに記入しよう。</a:t>
            </a:r>
            <a:endParaRPr kumimoji="1" lang="en-US" altLang="ja-JP" sz="3600" dirty="0" smtClean="0">
              <a:solidFill>
                <a:srgbClr val="FF0000"/>
              </a:solidFill>
            </a:endParaRPr>
          </a:p>
        </p:txBody>
      </p:sp>
      <p:pic>
        <p:nvPicPr>
          <p:cNvPr id="2" name="図 1"/>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723368" y="4418695"/>
            <a:ext cx="2404381" cy="2404381"/>
          </a:xfrm>
          <a:prstGeom prst="rect">
            <a:avLst/>
          </a:prstGeom>
        </p:spPr>
      </p:pic>
    </p:spTree>
    <p:extLst>
      <p:ext uri="{BB962C8B-B14F-4D97-AF65-F5344CB8AC3E}">
        <p14:creationId xmlns:p14="http://schemas.microsoft.com/office/powerpoint/2010/main" val="934426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5</a:t>
            </a:fld>
            <a:endParaRPr kumimoji="1" lang="ja-JP" altLang="en-US"/>
          </a:p>
        </p:txBody>
      </p:sp>
      <p:sp>
        <p:nvSpPr>
          <p:cNvPr id="5" name="正方形/長方形 4"/>
          <p:cNvSpPr/>
          <p:nvPr/>
        </p:nvSpPr>
        <p:spPr>
          <a:xfrm>
            <a:off x="702604"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b="1" dirty="0" smtClean="0">
                <a:latin typeface="+mn-ea"/>
              </a:rPr>
              <a:t>調べてみよう①</a:t>
            </a:r>
            <a:endParaRPr kumimoji="1" lang="ja-JP" altLang="en-US" sz="4400" b="1" dirty="0">
              <a:latin typeface="+mn-ea"/>
            </a:endParaRPr>
          </a:p>
        </p:txBody>
      </p:sp>
      <p:sp>
        <p:nvSpPr>
          <p:cNvPr id="8" name="正方形/長方形 7"/>
          <p:cNvSpPr/>
          <p:nvPr/>
        </p:nvSpPr>
        <p:spPr>
          <a:xfrm>
            <a:off x="421531" y="1557584"/>
            <a:ext cx="8451535" cy="466864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b="1" dirty="0" smtClean="0">
                <a:latin typeface="+mn-ea"/>
              </a:rPr>
              <a:t>調べ方</a:t>
            </a:r>
            <a:endParaRPr kumimoji="1" lang="en-US" altLang="ja-JP" sz="4400" b="1" dirty="0" smtClean="0">
              <a:latin typeface="+mn-ea"/>
            </a:endParaRPr>
          </a:p>
          <a:p>
            <a:r>
              <a:rPr kumimoji="1" lang="ja-JP" altLang="en-US" sz="4000" dirty="0" smtClean="0">
                <a:latin typeface="+mn-ea"/>
              </a:rPr>
              <a:t>インターネット</a:t>
            </a:r>
            <a:r>
              <a:rPr kumimoji="1" lang="ja-JP" altLang="en-US" sz="4000" dirty="0" smtClean="0">
                <a:latin typeface="+mn-ea"/>
              </a:rPr>
              <a:t>、書籍、</a:t>
            </a:r>
            <a:r>
              <a:rPr kumimoji="1" lang="ja-JP" altLang="en-US" sz="4000" dirty="0" smtClean="0">
                <a:latin typeface="+mn-ea"/>
              </a:rPr>
              <a:t>体育の副教材等を活用して調べる。</a:t>
            </a:r>
            <a:endParaRPr kumimoji="1" lang="en-US" altLang="ja-JP" sz="4000" dirty="0" smtClean="0">
              <a:latin typeface="+mn-ea"/>
            </a:endParaRPr>
          </a:p>
          <a:p>
            <a:r>
              <a:rPr kumimoji="1" lang="ja-JP" altLang="en-US" sz="4400" b="1" dirty="0" smtClean="0">
                <a:latin typeface="+mn-ea"/>
              </a:rPr>
              <a:t>まとめ方</a:t>
            </a:r>
            <a:endParaRPr kumimoji="1" lang="en-US" altLang="ja-JP" sz="4400" b="1" dirty="0" smtClean="0">
              <a:latin typeface="+mn-ea"/>
            </a:endParaRPr>
          </a:p>
          <a:p>
            <a:r>
              <a:rPr kumimoji="1" lang="ja-JP" altLang="en-US" sz="4000" dirty="0">
                <a:latin typeface="+mn-ea"/>
              </a:rPr>
              <a:t>踊り方をワークシートに記入する。</a:t>
            </a:r>
            <a:endParaRPr kumimoji="1" lang="en-US" altLang="ja-JP" sz="4400" dirty="0">
              <a:latin typeface="+mn-ea"/>
            </a:endParaRPr>
          </a:p>
          <a:p>
            <a:r>
              <a:rPr kumimoji="1" lang="en-US" altLang="ja-JP" sz="3200" dirty="0" smtClean="0">
                <a:latin typeface="+mn-ea"/>
              </a:rPr>
              <a:t>※</a:t>
            </a:r>
            <a:r>
              <a:rPr kumimoji="1" lang="ja-JP" altLang="en-US" sz="3200" dirty="0" smtClean="0">
                <a:latin typeface="+mn-ea"/>
              </a:rPr>
              <a:t>動き方は、棒人形や足を踏む順番の足跡の　</a:t>
            </a:r>
            <a:endParaRPr kumimoji="1" lang="en-US" altLang="ja-JP" sz="3200" dirty="0" smtClean="0">
              <a:latin typeface="+mn-ea"/>
            </a:endParaRPr>
          </a:p>
          <a:p>
            <a:r>
              <a:rPr kumimoji="1" lang="ja-JP" altLang="en-US" sz="3200" dirty="0">
                <a:latin typeface="+mn-ea"/>
              </a:rPr>
              <a:t>　</a:t>
            </a:r>
            <a:r>
              <a:rPr kumimoji="1" lang="ja-JP" altLang="en-US" sz="3200" dirty="0" smtClean="0">
                <a:latin typeface="+mn-ea"/>
              </a:rPr>
              <a:t>図などで示し、簡単な説明を加える。</a:t>
            </a:r>
            <a:endParaRPr kumimoji="1" lang="en-US" altLang="ja-JP" sz="4400" dirty="0" smtClean="0">
              <a:latin typeface="+mn-ea"/>
            </a:endParaRPr>
          </a:p>
        </p:txBody>
      </p:sp>
    </p:spTree>
    <p:extLst>
      <p:ext uri="{BB962C8B-B14F-4D97-AF65-F5344CB8AC3E}">
        <p14:creationId xmlns:p14="http://schemas.microsoft.com/office/powerpoint/2010/main" val="1812082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6</a:t>
            </a:fld>
            <a:endParaRPr kumimoji="1" lang="ja-JP" altLang="en-US" dirty="0"/>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b="1" dirty="0" smtClean="0">
                <a:latin typeface="+mn-ea"/>
              </a:rPr>
              <a:t>ダンスのはじまりと発展</a:t>
            </a:r>
            <a:endParaRPr kumimoji="1" lang="ja-JP" altLang="en-US" sz="4400" b="1" dirty="0">
              <a:latin typeface="+mn-ea"/>
            </a:endParaRPr>
          </a:p>
        </p:txBody>
      </p:sp>
      <p:sp>
        <p:nvSpPr>
          <p:cNvPr id="8" name="正方形/長方形 7"/>
          <p:cNvSpPr/>
          <p:nvPr/>
        </p:nvSpPr>
        <p:spPr>
          <a:xfrm>
            <a:off x="421532" y="1738011"/>
            <a:ext cx="8451535" cy="306674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a:latin typeface="+mn-ea"/>
              </a:rPr>
              <a:t>人々</a:t>
            </a:r>
            <a:r>
              <a:rPr kumimoji="1" lang="ja-JP" altLang="en-US" sz="4400" dirty="0" smtClean="0">
                <a:latin typeface="+mn-ea"/>
              </a:rPr>
              <a:t>は</a:t>
            </a:r>
            <a:r>
              <a:rPr kumimoji="1" lang="ja-JP" altLang="en-US" sz="4400" dirty="0">
                <a:latin typeface="+mn-ea"/>
              </a:rPr>
              <a:t>、</a:t>
            </a:r>
            <a:r>
              <a:rPr kumimoji="1" lang="ja-JP" altLang="en-US" sz="4400" dirty="0" smtClean="0">
                <a:latin typeface="+mn-ea"/>
              </a:rPr>
              <a:t>祈りや感謝、喜びなどの感情を体のいろいろな動きで表し</a:t>
            </a:r>
            <a:r>
              <a:rPr kumimoji="1" lang="ja-JP" altLang="en-US" sz="4400" dirty="0">
                <a:latin typeface="+mn-ea"/>
              </a:rPr>
              <a:t>、ダンスにして生活</a:t>
            </a:r>
            <a:r>
              <a:rPr kumimoji="1" lang="ja-JP" altLang="en-US" sz="4400" dirty="0" smtClean="0">
                <a:latin typeface="+mn-ea"/>
              </a:rPr>
              <a:t>のあらゆる機会</a:t>
            </a:r>
            <a:r>
              <a:rPr kumimoji="1" lang="ja-JP" altLang="en-US" sz="4400" dirty="0" smtClean="0">
                <a:latin typeface="+mn-ea"/>
              </a:rPr>
              <a:t>に踊りました</a:t>
            </a:r>
            <a:r>
              <a:rPr kumimoji="1" lang="ja-JP" altLang="en-US" sz="4400" dirty="0" smtClean="0">
                <a:latin typeface="+mn-ea"/>
              </a:rPr>
              <a:t>。</a:t>
            </a:r>
            <a:endParaRPr kumimoji="1" lang="en-US" altLang="ja-JP" sz="4400" dirty="0" smtClean="0">
              <a:latin typeface="+mn-ea"/>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8854" y="4849748"/>
            <a:ext cx="1476000" cy="1506603"/>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2854" y="4850925"/>
            <a:ext cx="1476000" cy="1505426"/>
          </a:xfrm>
          <a:prstGeom prst="rect">
            <a:avLst/>
          </a:prstGeom>
        </p:spPr>
      </p:pic>
    </p:spTree>
    <p:extLst>
      <p:ext uri="{BB962C8B-B14F-4D97-AF65-F5344CB8AC3E}">
        <p14:creationId xmlns:p14="http://schemas.microsoft.com/office/powerpoint/2010/main" val="1383424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b="1" dirty="0" smtClean="0">
                <a:latin typeface="+mn-ea"/>
              </a:rPr>
              <a:t>ダンスのはじまりと発展</a:t>
            </a:r>
            <a:endParaRPr kumimoji="1" lang="ja-JP" altLang="en-US" sz="4400" b="1" dirty="0">
              <a:latin typeface="+mn-ea"/>
            </a:endParaRPr>
          </a:p>
        </p:txBody>
      </p:sp>
      <p:sp>
        <p:nvSpPr>
          <p:cNvPr id="8" name="正方形/長方形 7"/>
          <p:cNvSpPr/>
          <p:nvPr/>
        </p:nvSpPr>
        <p:spPr>
          <a:xfrm>
            <a:off x="421532" y="1738010"/>
            <a:ext cx="8451535" cy="423118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smtClean="0">
                <a:latin typeface="+mn-ea"/>
              </a:rPr>
              <a:t>ダンスは、その地域の文化の中で民族舞踊やフォークダンスとして踊り継がれていきました。日本の民謡もその一つです。</a:t>
            </a:r>
            <a:endParaRPr kumimoji="1" lang="en-US" altLang="ja-JP" sz="4400" dirty="0" smtClean="0">
              <a:latin typeface="+mn-ea"/>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750" y="5111947"/>
            <a:ext cx="1714500" cy="1714500"/>
          </a:xfrm>
          <a:prstGeom prst="rect">
            <a:avLst/>
          </a:prstGeom>
          <a:solidFill>
            <a:schemeClr val="tx1"/>
          </a:solidFill>
        </p:spPr>
      </p:pic>
    </p:spTree>
    <p:extLst>
      <p:ext uri="{BB962C8B-B14F-4D97-AF65-F5344CB8AC3E}">
        <p14:creationId xmlns:p14="http://schemas.microsoft.com/office/powerpoint/2010/main" val="2074598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8</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400" b="1" dirty="0" smtClean="0">
                <a:latin typeface="+mn-ea"/>
              </a:rPr>
              <a:t>ダンスのはじまりと発展</a:t>
            </a:r>
            <a:endParaRPr kumimoji="1" lang="ja-JP" altLang="en-US" sz="4400" b="1" dirty="0">
              <a:latin typeface="+mn-ea"/>
            </a:endParaRPr>
          </a:p>
        </p:txBody>
      </p:sp>
      <p:sp>
        <p:nvSpPr>
          <p:cNvPr id="8" name="正方形/長方形 7"/>
          <p:cNvSpPr/>
          <p:nvPr/>
        </p:nvSpPr>
        <p:spPr>
          <a:xfrm>
            <a:off x="421532" y="1738010"/>
            <a:ext cx="8451535" cy="4231187"/>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4400" dirty="0" smtClean="0">
                <a:latin typeface="+mn-ea"/>
              </a:rPr>
              <a:t>こんにちでは、伝統的なダンスに加えて、ジャズやヒップホップなど、様々なダンスが世界中のあらゆる世代で楽しまれています。</a:t>
            </a:r>
            <a:endParaRPr kumimoji="1" lang="en-US" altLang="ja-JP" sz="4400" dirty="0" smtClean="0">
              <a:latin typeface="+mn-ea"/>
            </a:endParaRPr>
          </a:p>
        </p:txBody>
      </p:sp>
      <p:pic>
        <p:nvPicPr>
          <p:cNvPr id="2" name="図 1"/>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5666167" y="4889755"/>
            <a:ext cx="2008373" cy="1780684"/>
          </a:xfrm>
          <a:prstGeom prst="rect">
            <a:avLst/>
          </a:prstGeom>
          <a:solidFill>
            <a:schemeClr val="tx1"/>
          </a:solidFill>
        </p:spPr>
      </p:pic>
    </p:spTree>
    <p:extLst>
      <p:ext uri="{BB962C8B-B14F-4D97-AF65-F5344CB8AC3E}">
        <p14:creationId xmlns:p14="http://schemas.microsoft.com/office/powerpoint/2010/main" val="3148947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7304" y="3"/>
            <a:ext cx="9161304" cy="557893"/>
          </a:xfrm>
          <a:prstGeom prst="rect">
            <a:avLst/>
          </a:prstGeom>
          <a:solidFill>
            <a:srgbClr val="FF990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2571" b="1" i="0" u="none" strike="noStrike" kern="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9</a:t>
            </a:fld>
            <a:endParaRPr kumimoji="1" lang="ja-JP" altLang="en-US"/>
          </a:p>
        </p:txBody>
      </p:sp>
      <p:sp>
        <p:nvSpPr>
          <p:cNvPr id="5" name="正方形/長方形 4"/>
          <p:cNvSpPr/>
          <p:nvPr/>
        </p:nvSpPr>
        <p:spPr>
          <a:xfrm>
            <a:off x="684313" y="652274"/>
            <a:ext cx="7889390" cy="10857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000" kern="0" dirty="0">
                <a:solidFill>
                  <a:prstClr val="black"/>
                </a:solidFill>
                <a:latin typeface="游ゴシック" panose="020B0400000000000000" pitchFamily="50" charset="-128"/>
                <a:ea typeface="ＭＳ Ｐゴシック" charset="-128"/>
              </a:rPr>
              <a:t>課題　調べてみよう②</a:t>
            </a:r>
          </a:p>
        </p:txBody>
      </p:sp>
      <p:sp>
        <p:nvSpPr>
          <p:cNvPr id="8" name="正方形/長方形 7"/>
          <p:cNvSpPr/>
          <p:nvPr/>
        </p:nvSpPr>
        <p:spPr>
          <a:xfrm>
            <a:off x="625960" y="1693561"/>
            <a:ext cx="7889390" cy="466279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endParaRPr kumimoji="1" lang="en-US" altLang="ja-JP" sz="3600" dirty="0" smtClean="0">
              <a:latin typeface="+mn-ea"/>
            </a:endParaRPr>
          </a:p>
        </p:txBody>
      </p:sp>
      <p:sp>
        <p:nvSpPr>
          <p:cNvPr id="9" name="横巻き 8"/>
          <p:cNvSpPr/>
          <p:nvPr/>
        </p:nvSpPr>
        <p:spPr>
          <a:xfrm>
            <a:off x="282060" y="1195142"/>
            <a:ext cx="8591007" cy="5269655"/>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a:solidFill>
                  <a:srgbClr val="FF0000"/>
                </a:solidFill>
              </a:rPr>
              <a:t>現在、人気のあるダンスについて、</a:t>
            </a:r>
            <a:r>
              <a:rPr kumimoji="1" lang="ja-JP" altLang="en-US" sz="3600" dirty="0" smtClean="0">
                <a:solidFill>
                  <a:srgbClr val="FF0000"/>
                </a:solidFill>
              </a:rPr>
              <a:t>調べて学習カードに記入しよう。</a:t>
            </a:r>
            <a:endParaRPr kumimoji="1" lang="ja-JP" altLang="en-US" sz="3600" dirty="0">
              <a:solidFill>
                <a:srgbClr val="FF0000"/>
              </a:solidFill>
            </a:endParaRPr>
          </a:p>
          <a:p>
            <a:r>
              <a:rPr kumimoji="1" lang="ja-JP" altLang="en-US" sz="3600" dirty="0">
                <a:solidFill>
                  <a:srgbClr val="FF0000"/>
                </a:solidFill>
              </a:rPr>
              <a:t>　例えば☝</a:t>
            </a:r>
          </a:p>
          <a:p>
            <a:r>
              <a:rPr kumimoji="1" lang="ja-JP" altLang="en-US" sz="3200" dirty="0" smtClean="0">
                <a:solidFill>
                  <a:srgbClr val="FF0000"/>
                </a:solidFill>
              </a:rPr>
              <a:t>　・どんな</a:t>
            </a:r>
            <a:r>
              <a:rPr kumimoji="1" lang="ja-JP" altLang="en-US" sz="3200" dirty="0">
                <a:solidFill>
                  <a:srgbClr val="FF0000"/>
                </a:solidFill>
              </a:rPr>
              <a:t>ジャンルの</a:t>
            </a:r>
            <a:r>
              <a:rPr kumimoji="1" lang="ja-JP" altLang="en-US" sz="3200" dirty="0" smtClean="0">
                <a:solidFill>
                  <a:srgbClr val="FF0000"/>
                </a:solidFill>
              </a:rPr>
              <a:t>ダンスかな？</a:t>
            </a:r>
            <a:endParaRPr kumimoji="1" lang="ja-JP" altLang="en-US" sz="3200" dirty="0">
              <a:solidFill>
                <a:srgbClr val="FF0000"/>
              </a:solidFill>
            </a:endParaRPr>
          </a:p>
          <a:p>
            <a:r>
              <a:rPr kumimoji="1" lang="ja-JP" altLang="en-US" sz="3200" dirty="0" smtClean="0">
                <a:solidFill>
                  <a:srgbClr val="FF0000"/>
                </a:solidFill>
              </a:rPr>
              <a:t>　・特徴的</a:t>
            </a:r>
            <a:r>
              <a:rPr kumimoji="1" lang="ja-JP" altLang="en-US" sz="3200" dirty="0">
                <a:solidFill>
                  <a:srgbClr val="FF0000"/>
                </a:solidFill>
              </a:rPr>
              <a:t>なリズムや動きはあるかな？</a:t>
            </a:r>
          </a:p>
          <a:p>
            <a:r>
              <a:rPr kumimoji="1" lang="ja-JP" altLang="en-US" sz="3200" dirty="0" smtClean="0">
                <a:solidFill>
                  <a:srgbClr val="FF0000"/>
                </a:solidFill>
              </a:rPr>
              <a:t>　・どこ</a:t>
            </a:r>
            <a:r>
              <a:rPr kumimoji="1" lang="ja-JP" altLang="en-US" sz="3200" dirty="0">
                <a:solidFill>
                  <a:srgbClr val="FF0000"/>
                </a:solidFill>
              </a:rPr>
              <a:t>の</a:t>
            </a:r>
            <a:r>
              <a:rPr kumimoji="1" lang="ja-JP" altLang="en-US" sz="3200" dirty="0" smtClean="0">
                <a:solidFill>
                  <a:srgbClr val="FF0000"/>
                </a:solidFill>
              </a:rPr>
              <a:t>国</a:t>
            </a:r>
            <a:r>
              <a:rPr kumimoji="1" lang="ja-JP" altLang="en-US" sz="3200" dirty="0">
                <a:solidFill>
                  <a:srgbClr val="FF0000"/>
                </a:solidFill>
              </a:rPr>
              <a:t>で</a:t>
            </a:r>
            <a:r>
              <a:rPr kumimoji="1" lang="ja-JP" altLang="en-US" sz="3200" dirty="0" smtClean="0">
                <a:solidFill>
                  <a:srgbClr val="FF0000"/>
                </a:solidFill>
              </a:rPr>
              <a:t>始まった</a:t>
            </a:r>
            <a:r>
              <a:rPr kumimoji="1" lang="ja-JP" altLang="en-US" sz="3200" dirty="0">
                <a:solidFill>
                  <a:srgbClr val="FF0000"/>
                </a:solidFill>
              </a:rPr>
              <a:t>かな？</a:t>
            </a:r>
          </a:p>
          <a:p>
            <a:r>
              <a:rPr kumimoji="1" lang="ja-JP" altLang="en-US" sz="3200" dirty="0" smtClean="0">
                <a:solidFill>
                  <a:srgbClr val="FF0000"/>
                </a:solidFill>
              </a:rPr>
              <a:t>　・その</a:t>
            </a:r>
            <a:r>
              <a:rPr kumimoji="1" lang="ja-JP" altLang="en-US" sz="3200" dirty="0">
                <a:solidFill>
                  <a:srgbClr val="FF0000"/>
                </a:solidFill>
              </a:rPr>
              <a:t>ダンスの歴史や起源を知ろう！</a:t>
            </a:r>
          </a:p>
        </p:txBody>
      </p:sp>
    </p:spTree>
    <p:extLst>
      <p:ext uri="{BB962C8B-B14F-4D97-AF65-F5344CB8AC3E}">
        <p14:creationId xmlns:p14="http://schemas.microsoft.com/office/powerpoint/2010/main" val="17658992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2333</TotalTime>
  <Words>1831</Words>
  <Application>Microsoft Office PowerPoint</Application>
  <PresentationFormat>画面に合わせる (4:3)</PresentationFormat>
  <Paragraphs>476</Paragraphs>
  <Slides>32</Slides>
  <Notes>32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HG創英角ｺﾞｼｯｸUB</vt:lpstr>
      <vt:lpstr>ＭＳ Ｐゴシック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桐原 純子</dc:creator>
  <cp:lastModifiedBy>m</cp:lastModifiedBy>
  <cp:revision>147</cp:revision>
  <cp:lastPrinted>2020-10-13T06:45:38Z</cp:lastPrinted>
  <dcterms:modified xsi:type="dcterms:W3CDTF">2020-12-04T03:57:53Z</dcterms:modified>
</cp:coreProperties>
</file>