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4" r:id="rId2"/>
    <p:sldId id="265"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81" r:id="rId17"/>
    <p:sldId id="282" r:id="rId1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varScale="1">
        <p:scale>
          <a:sx n="73" d="100"/>
          <a:sy n="73" d="100"/>
        </p:scale>
        <p:origin x="1116" y="6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5FBD121F-19E0-4D63-8EE5-CB4DDC548DEF}" type="datetimeFigureOut">
              <a:rPr kumimoji="1" lang="ja-JP" altLang="en-US" smtClean="0"/>
              <a:t>2020/11/25</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79BA96C-3BB3-4ED6-B43F-46F5610ABEE3}" type="slidenum">
              <a:rPr kumimoji="1" lang="ja-JP" altLang="en-US" smtClean="0"/>
              <a:t>‹#›</a:t>
            </a:fld>
            <a:endParaRPr kumimoji="1" lang="ja-JP" altLang="en-US"/>
          </a:p>
        </p:txBody>
      </p:sp>
    </p:spTree>
    <p:extLst>
      <p:ext uri="{BB962C8B-B14F-4D97-AF65-F5344CB8AC3E}">
        <p14:creationId xmlns:p14="http://schemas.microsoft.com/office/powerpoint/2010/main" val="2995524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9006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57981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391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1470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612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73355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52652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34587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7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68261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19646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6195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6326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426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2861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7649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6813" y="1243013"/>
            <a:ext cx="4471987"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5EB111-BAE8-403F-83DB-A29578AF6571}"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070189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42159B4-FE3D-46E7-BA8A-5E955373D974}" type="datetime1">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131488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DA77234-8D0C-4BDF-A135-B3E5D946F9C8}" type="datetime1">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7825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5A4E73-DD5A-4EF3-BD9D-431A0BCFC66E}" type="datetime1">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415491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08CFB7A-FB65-40F0-AF6E-6D01B90AB162}" type="datetime1">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5359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035D51-73D9-47FA-AC2A-3143C4968F6F}" type="datetime1">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776331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A032B49-21B3-461C-BC2A-20D6B0FDA386}" type="datetime1">
              <a:rPr kumimoji="1" lang="ja-JP" altLang="en-US" smtClean="0"/>
              <a:t>2020/11/25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138160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A129B35-1D90-44B7-8C20-EA9BAAE43785}" type="datetime1">
              <a:rPr kumimoji="1" lang="ja-JP" altLang="en-US" smtClean="0"/>
              <a:t>2020/11/25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84933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1663E42-AAA8-4095-B1B1-74331AD8F7A7}" type="datetime1">
              <a:rPr kumimoji="1" lang="ja-JP" altLang="en-US" smtClean="0"/>
              <a:t>2020/11/25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478831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F714C4-2AB1-4B42-BE2C-5E524FEAD5D2}" type="datetime1">
              <a:rPr kumimoji="1" lang="ja-JP" altLang="en-US" smtClean="0"/>
              <a:t>2020/11/25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9442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E260068-C949-4E9C-9CDA-9A2AD3A349D3}" type="datetime1">
              <a:rPr kumimoji="1" lang="ja-JP" altLang="en-US" smtClean="0"/>
              <a:t>2020/11/25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9347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D6600B-6BE8-4EAE-AF8E-A90EE6295AB5}" type="datetime1">
              <a:rPr kumimoji="1" lang="ja-JP" altLang="en-US" smtClean="0"/>
              <a:t>2020/11/25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3217634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872F2B-1FE5-482C-B762-C8819CDC24AD}" type="datetime1">
              <a:rPr kumimoji="1" lang="ja-JP" altLang="en-US" smtClean="0"/>
              <a:t>2020/11/25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5A0A-D93E-4972-9BDE-BD19E4BDC622}" type="slidenum">
              <a:rPr kumimoji="1" lang="ja-JP" altLang="en-US" smtClean="0"/>
              <a:t>‹#›</a:t>
            </a:fld>
            <a:endParaRPr kumimoji="1" lang="ja-JP" altLang="en-US"/>
          </a:p>
        </p:txBody>
      </p:sp>
    </p:spTree>
    <p:extLst>
      <p:ext uri="{BB962C8B-B14F-4D97-AF65-F5344CB8AC3E}">
        <p14:creationId xmlns:p14="http://schemas.microsoft.com/office/powerpoint/2010/main" val="275586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11.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hyperlink" Target="https://youtu.be/hmOMcm1E8g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3.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youtu.be/c3wuJQnfoe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hyperlink" Target="https://youtu.be/2HvIDoZENp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06755" y="2661436"/>
            <a:ext cx="7708595" cy="192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ja-JP" altLang="en-US" sz="4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8" name="正方形/長方形 7"/>
          <p:cNvSpPr/>
          <p:nvPr/>
        </p:nvSpPr>
        <p:spPr>
          <a:xfrm>
            <a:off x="265668" y="743222"/>
            <a:ext cx="8595359" cy="149181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3600" dirty="0" smtClean="0">
                <a:latin typeface="HG創英角ｺﾞｼｯｸUB" panose="020B0909000000000000" pitchFamily="49" charset="-128"/>
                <a:ea typeface="HG創英角ｺﾞｼｯｸUB" panose="020B0909000000000000" pitchFamily="49" charset="-128"/>
              </a:rPr>
              <a:t>小学校 体育（運動領域）</a:t>
            </a:r>
            <a:endParaRPr kumimoji="1" lang="en-US" altLang="ja-JP" sz="3600" dirty="0" smtClean="0">
              <a:latin typeface="HG創英角ｺﾞｼｯｸUB" panose="020B0909000000000000" pitchFamily="49" charset="-128"/>
              <a:ea typeface="HG創英角ｺﾞｼｯｸUB" panose="020B0909000000000000" pitchFamily="49" charset="-128"/>
            </a:endParaRPr>
          </a:p>
          <a:p>
            <a:pPr algn="ctr"/>
            <a:r>
              <a:rPr kumimoji="1" lang="en-US" altLang="ja-JP" sz="3600" dirty="0" smtClean="0">
                <a:latin typeface="HG創英角ｺﾞｼｯｸUB" panose="020B0909000000000000" pitchFamily="49" charset="-128"/>
                <a:ea typeface="HG創英角ｺﾞｼｯｸUB" panose="020B0909000000000000" pitchFamily="49" charset="-128"/>
              </a:rPr>
              <a:t>〔</a:t>
            </a:r>
            <a:r>
              <a:rPr kumimoji="1" lang="ja-JP" altLang="en-US" sz="3600" dirty="0" smtClean="0">
                <a:latin typeface="HG創英角ｺﾞｼｯｸUB" panose="020B0909000000000000" pitchFamily="49" charset="-128"/>
                <a:ea typeface="HG創英角ｺﾞｼｯｸUB" panose="020B0909000000000000" pitchFamily="49" charset="-128"/>
              </a:rPr>
              <a:t>第５学年</a:t>
            </a:r>
            <a:r>
              <a:rPr kumimoji="1" lang="ja-JP" altLang="en-US" sz="3600" dirty="0">
                <a:latin typeface="HG創英角ｺﾞｼｯｸUB" panose="020B0909000000000000" pitchFamily="49" charset="-128"/>
                <a:ea typeface="HG創英角ｺﾞｼｯｸUB" panose="020B0909000000000000" pitchFamily="49" charset="-128"/>
              </a:rPr>
              <a:t>及び</a:t>
            </a:r>
            <a:r>
              <a:rPr kumimoji="1" lang="ja-JP" altLang="en-US" sz="3600" dirty="0" smtClean="0">
                <a:latin typeface="HG創英角ｺﾞｼｯｸUB" panose="020B0909000000000000" pitchFamily="49" charset="-128"/>
                <a:ea typeface="HG創英角ｺﾞｼｯｸUB" panose="020B0909000000000000" pitchFamily="49" charset="-128"/>
              </a:rPr>
              <a:t>第６学年</a:t>
            </a:r>
            <a:r>
              <a:rPr kumimoji="1" lang="en-US" altLang="ja-JP" sz="3600" dirty="0" smtClean="0">
                <a:latin typeface="HG創英角ｺﾞｼｯｸUB" panose="020B0909000000000000" pitchFamily="49" charset="-128"/>
                <a:ea typeface="HG創英角ｺﾞｼｯｸUB" panose="020B0909000000000000" pitchFamily="49" charset="-128"/>
              </a:rPr>
              <a:t>〕</a:t>
            </a:r>
            <a:endParaRPr kumimoji="1" lang="ja-JP" altLang="en-US" sz="3600" dirty="0">
              <a:latin typeface="HG創英角ｺﾞｼｯｸUB" panose="020B0909000000000000" pitchFamily="49" charset="-128"/>
              <a:ea typeface="HG創英角ｺﾞｼｯｸUB" panose="020B0909000000000000" pitchFamily="49" charset="-128"/>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a:t>
            </a:fld>
            <a:endParaRPr kumimoji="1" lang="ja-JP" altLang="en-US"/>
          </a:p>
        </p:txBody>
      </p:sp>
      <p:sp>
        <p:nvSpPr>
          <p:cNvPr id="10" name="正方形/長方形 9"/>
          <p:cNvSpPr/>
          <p:nvPr/>
        </p:nvSpPr>
        <p:spPr>
          <a:xfrm>
            <a:off x="618139" y="5171740"/>
            <a:ext cx="8389740" cy="1005959"/>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800" dirty="0" smtClean="0">
                <a:latin typeface="HG創英角ｺﾞｼｯｸUB" panose="020B0909000000000000" pitchFamily="49" charset="-128"/>
                <a:ea typeface="HG創英角ｺﾞｼｯｸUB" panose="020B0909000000000000" pitchFamily="49" charset="-128"/>
              </a:rPr>
              <a:t>【</a:t>
            </a:r>
            <a:r>
              <a:rPr kumimoji="1" lang="ja-JP" altLang="en-US" sz="4800" dirty="0" smtClean="0">
                <a:latin typeface="HG創英角ｺﾞｼｯｸUB" panose="020B0909000000000000" pitchFamily="49" charset="-128"/>
                <a:ea typeface="HG創英角ｺﾞｼｯｸUB" panose="020B0909000000000000" pitchFamily="49" charset="-128"/>
              </a:rPr>
              <a:t>知識及び技能編</a:t>
            </a:r>
            <a:r>
              <a:rPr kumimoji="1" lang="en-US" altLang="ja-JP" sz="4800" dirty="0" smtClean="0">
                <a:latin typeface="HG創英角ｺﾞｼｯｸUB" panose="020B0909000000000000" pitchFamily="49" charset="-128"/>
                <a:ea typeface="HG創英角ｺﾞｼｯｸUB" panose="020B0909000000000000" pitchFamily="49" charset="-128"/>
              </a:rPr>
              <a:t>】</a:t>
            </a:r>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9" name="正方形/長方形 8"/>
          <p:cNvSpPr/>
          <p:nvPr/>
        </p:nvSpPr>
        <p:spPr>
          <a:xfrm>
            <a:off x="5965421" y="6237250"/>
            <a:ext cx="3042458" cy="51539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dirty="0" smtClean="0">
                <a:solidFill>
                  <a:schemeClr val="tx1"/>
                </a:solidFill>
              </a:rPr>
              <a:t>学習時間の目安：約</a:t>
            </a:r>
            <a:r>
              <a:rPr kumimoji="1" lang="en-US" altLang="ja-JP" dirty="0" smtClean="0">
                <a:solidFill>
                  <a:schemeClr val="tx1"/>
                </a:solidFill>
              </a:rPr>
              <a:t>2</a:t>
            </a:r>
            <a:r>
              <a:rPr lang="en-US" altLang="ja-JP" dirty="0" smtClean="0">
                <a:solidFill>
                  <a:schemeClr val="tx1"/>
                </a:solidFill>
              </a:rPr>
              <a:t>0</a:t>
            </a:r>
            <a:r>
              <a:rPr kumimoji="1" lang="ja-JP" altLang="en-US" dirty="0" smtClean="0">
                <a:solidFill>
                  <a:schemeClr val="tx1"/>
                </a:solidFill>
              </a:rPr>
              <a:t>分</a:t>
            </a:r>
            <a:endParaRPr kumimoji="1" lang="ja-JP" altLang="en-US" dirty="0">
              <a:solidFill>
                <a:schemeClr val="tx1"/>
              </a:solidFill>
            </a:endParaRPr>
          </a:p>
        </p:txBody>
      </p:sp>
      <p:sp>
        <p:nvSpPr>
          <p:cNvPr id="12" name="正方形/長方形 11"/>
          <p:cNvSpPr/>
          <p:nvPr/>
        </p:nvSpPr>
        <p:spPr>
          <a:xfrm>
            <a:off x="1" y="2066660"/>
            <a:ext cx="9143999" cy="314069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6600" dirty="0" smtClean="0">
                <a:latin typeface="HG創英角ｺﾞｼｯｸUB" panose="020B0909000000000000" pitchFamily="49" charset="-128"/>
                <a:ea typeface="HG創英角ｺﾞｼｯｸUB" panose="020B0909000000000000" pitchFamily="49" charset="-128"/>
              </a:rPr>
              <a:t>表現運動</a:t>
            </a:r>
            <a:endParaRPr kumimoji="1" lang="en-US" altLang="ja-JP" sz="6600" dirty="0">
              <a:latin typeface="HG創英角ｺﾞｼｯｸUB" panose="020B0909000000000000" pitchFamily="49" charset="-128"/>
              <a:ea typeface="HG創英角ｺﾞｼｯｸUB" panose="020B0909000000000000" pitchFamily="49" charset="-128"/>
            </a:endParaRPr>
          </a:p>
          <a:p>
            <a:pPr algn="ctr"/>
            <a:r>
              <a:rPr kumimoji="1" lang="ja-JP" altLang="en-US" sz="6600" dirty="0" smtClean="0">
                <a:latin typeface="HG創英角ｺﾞｼｯｸUB" panose="020B0909000000000000" pitchFamily="49" charset="-128"/>
                <a:ea typeface="HG創英角ｺﾞｼｯｸUB" panose="020B0909000000000000" pitchFamily="49" charset="-128"/>
              </a:rPr>
              <a:t>「フォーク</a:t>
            </a:r>
            <a:r>
              <a:rPr kumimoji="1" lang="ja-JP" altLang="en-US" sz="6600" dirty="0">
                <a:latin typeface="HG創英角ｺﾞｼｯｸUB" panose="020B0909000000000000" pitchFamily="49" charset="-128"/>
                <a:ea typeface="HG創英角ｺﾞｼｯｸUB" panose="020B0909000000000000" pitchFamily="49" charset="-128"/>
              </a:rPr>
              <a:t>ダンス</a:t>
            </a:r>
            <a:r>
              <a:rPr kumimoji="1" lang="ja-JP" altLang="en-US" sz="6600" dirty="0" smtClean="0">
                <a:latin typeface="HG創英角ｺﾞｼｯｸUB" panose="020B0909000000000000" pitchFamily="49" charset="-128"/>
                <a:ea typeface="HG創英角ｺﾞｼｯｸUB" panose="020B0909000000000000" pitchFamily="49" charset="-128"/>
              </a:rPr>
              <a:t>」</a:t>
            </a:r>
            <a:endParaRPr kumimoji="1" lang="en-US" altLang="ja-JP" sz="6600" dirty="0" smtClean="0">
              <a:latin typeface="HG創英角ｺﾞｼｯｸUB" panose="020B0909000000000000" pitchFamily="49" charset="-128"/>
              <a:ea typeface="HG創英角ｺﾞｼｯｸUB" panose="020B0909000000000000" pitchFamily="49" charset="-128"/>
            </a:endParaRPr>
          </a:p>
          <a:p>
            <a:pPr algn="ctr"/>
            <a:r>
              <a:rPr kumimoji="1" lang="ja-JP" altLang="en-US" sz="5400" dirty="0" smtClean="0">
                <a:latin typeface="HG創英角ｺﾞｼｯｸUB" panose="020B0909000000000000" pitchFamily="49" charset="-128"/>
                <a:ea typeface="HG創英角ｺﾞｼｯｸUB" panose="020B0909000000000000" pitchFamily="49" charset="-128"/>
              </a:rPr>
              <a:t>（日本の民謡を含む）</a:t>
            </a:r>
            <a:endParaRPr kumimoji="1" lang="en-US" altLang="ja-JP" sz="5400" dirty="0" smtClean="0">
              <a:latin typeface="HG創英角ｺﾞｼｯｸUB" panose="020B0909000000000000" pitchFamily="49" charset="-128"/>
              <a:ea typeface="HG創英角ｺﾞｼｯｸUB" panose="020B0909000000000000" pitchFamily="49" charset="-128"/>
            </a:endParaRPr>
          </a:p>
        </p:txBody>
      </p:sp>
    </p:spTree>
    <p:extLst>
      <p:ext uri="{BB962C8B-B14F-4D97-AF65-F5344CB8AC3E}">
        <p14:creationId xmlns:p14="http://schemas.microsoft.com/office/powerpoint/2010/main" val="3537988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10</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172535" y="757381"/>
            <a:ext cx="8569904" cy="80118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n w="0"/>
                <a:effectLst>
                  <a:outerShdw blurRad="38100" dist="19050" dir="2700000" algn="tl" rotWithShape="0">
                    <a:schemeClr val="dk1">
                      <a:alpha val="40000"/>
                    </a:schemeClr>
                  </a:outerShdw>
                </a:effectLst>
              </a:rPr>
              <a:t>「コロブチカ」の由来</a:t>
            </a:r>
            <a:endParaRPr lang="ja-JP" altLang="en-US" sz="5400" dirty="0">
              <a:ln w="0"/>
              <a:effectLst>
                <a:outerShdw blurRad="38100" dist="19050" dir="2700000" algn="tl" rotWithShape="0">
                  <a:schemeClr val="dk1">
                    <a:alpha val="40000"/>
                  </a:schemeClr>
                </a:outerShdw>
              </a:effectLst>
            </a:endParaRPr>
          </a:p>
        </p:txBody>
      </p:sp>
      <p:sp>
        <p:nvSpPr>
          <p:cNvPr id="6" name="コンテンツ プレースホルダー 2"/>
          <p:cNvSpPr txBox="1">
            <a:spLocks/>
          </p:cNvSpPr>
          <p:nvPr/>
        </p:nvSpPr>
        <p:spPr>
          <a:xfrm>
            <a:off x="172534" y="1581538"/>
            <a:ext cx="8700533" cy="36257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smtClean="0"/>
              <a:t>★ロシア民謡です。</a:t>
            </a:r>
            <a:endParaRPr lang="en-US" altLang="ja-JP" sz="2000" dirty="0" smtClean="0"/>
          </a:p>
          <a:p>
            <a:pPr marL="0" indent="0">
              <a:lnSpc>
                <a:spcPts val="2000"/>
              </a:lnSpc>
              <a:buNone/>
            </a:pPr>
            <a:r>
              <a:rPr lang="ja-JP" altLang="en-US" sz="2000" dirty="0" smtClean="0"/>
              <a:t>★題名は、革命前のロシアで布や雑貨、本などを売り歩いた行商人のこと</a:t>
            </a:r>
            <a:endParaRPr lang="en-US" altLang="ja-JP" sz="2000" dirty="0" smtClean="0"/>
          </a:p>
          <a:p>
            <a:pPr marL="0" indent="0">
              <a:lnSpc>
                <a:spcPts val="2000"/>
              </a:lnSpc>
              <a:buNone/>
            </a:pPr>
            <a:r>
              <a:rPr lang="ja-JP" altLang="en-US" sz="2000" dirty="0" smtClean="0"/>
              <a:t>　を表しています。</a:t>
            </a:r>
            <a:endParaRPr lang="en-US" altLang="ja-JP" sz="2000" dirty="0"/>
          </a:p>
          <a:p>
            <a:pPr marL="0" indent="0">
              <a:lnSpc>
                <a:spcPts val="2500"/>
              </a:lnSpc>
              <a:buNone/>
            </a:pPr>
            <a:r>
              <a:rPr lang="ja-JP" altLang="en-US" sz="2000" dirty="0" smtClean="0"/>
              <a:t>★ロシアの木綿、絹、ラシャ、レースなどの商品を入れた小さな箱形の入</a:t>
            </a:r>
            <a:endParaRPr lang="en-US" altLang="ja-JP" sz="2000" dirty="0" smtClean="0"/>
          </a:p>
          <a:p>
            <a:pPr marL="0" indent="0">
              <a:lnSpc>
                <a:spcPts val="2500"/>
              </a:lnSpc>
              <a:buNone/>
            </a:pPr>
            <a:r>
              <a:rPr lang="ja-JP" altLang="en-US" sz="2000" dirty="0" smtClean="0"/>
              <a:t>　</a:t>
            </a:r>
            <a:r>
              <a:rPr lang="ja-JP" altLang="en-US" sz="2000" dirty="0" err="1" smtClean="0"/>
              <a:t>れ</a:t>
            </a:r>
            <a:r>
              <a:rPr lang="ja-JP" altLang="en-US" sz="2000" dirty="0" smtClean="0"/>
              <a:t>物で ある行李（こうり）を背負って、ウクライナやシベリアの大地を</a:t>
            </a:r>
            <a:endParaRPr lang="en-US" altLang="ja-JP" sz="2000" dirty="0" smtClean="0"/>
          </a:p>
          <a:p>
            <a:pPr marL="0" indent="0">
              <a:lnSpc>
                <a:spcPts val="2500"/>
              </a:lnSpc>
              <a:buNone/>
            </a:pPr>
            <a:r>
              <a:rPr lang="ja-JP" altLang="en-US" sz="2000" dirty="0" smtClean="0"/>
              <a:t>　旅から旅へと行商するスラブ人特有のねばり強い性格を讃えた詩の一節</a:t>
            </a:r>
            <a:endParaRPr lang="en-US" altLang="ja-JP" sz="2000" dirty="0" smtClean="0"/>
          </a:p>
          <a:p>
            <a:pPr marL="0" indent="0">
              <a:lnSpc>
                <a:spcPts val="2500"/>
              </a:lnSpc>
              <a:buNone/>
            </a:pPr>
            <a:r>
              <a:rPr lang="ja-JP" altLang="en-US" sz="2000" dirty="0" smtClean="0"/>
              <a:t>　に、無名の人が旋律をつけ、これがロシアの有名な民謡になりました。</a:t>
            </a:r>
            <a:endParaRPr lang="en-US" altLang="ja-JP" sz="2000" dirty="0" smtClean="0"/>
          </a:p>
          <a:p>
            <a:pPr marL="0" indent="0">
              <a:lnSpc>
                <a:spcPts val="2500"/>
              </a:lnSpc>
              <a:buNone/>
            </a:pPr>
            <a:r>
              <a:rPr lang="ja-JP" altLang="en-US" sz="2000" dirty="0" smtClean="0"/>
              <a:t>　おどりは 第一次世界大戦後ロシアからの移民や船員によってアメリカに</a:t>
            </a:r>
            <a:endParaRPr lang="en-US" altLang="ja-JP" sz="2000" dirty="0" smtClean="0"/>
          </a:p>
          <a:p>
            <a:pPr marL="0" indent="0">
              <a:lnSpc>
                <a:spcPts val="2500"/>
              </a:lnSpc>
              <a:buNone/>
            </a:pPr>
            <a:r>
              <a:rPr lang="ja-JP" altLang="en-US" sz="2000" dirty="0" smtClean="0"/>
              <a:t>　紹介され、それがアメリカ風に変化して、 戦後に日本へも紹介されまし</a:t>
            </a:r>
            <a:endParaRPr lang="en-US" altLang="ja-JP" sz="2000" dirty="0" smtClean="0"/>
          </a:p>
          <a:p>
            <a:pPr marL="0" indent="0">
              <a:lnSpc>
                <a:spcPts val="2500"/>
              </a:lnSpc>
              <a:buNone/>
            </a:pPr>
            <a:r>
              <a:rPr lang="ja-JP" altLang="en-US" sz="2000" dirty="0" smtClean="0"/>
              <a:t>　た。</a:t>
            </a:r>
            <a:endParaRPr lang="ja-JP" altLang="en-US" sz="2000" dirty="0"/>
          </a:p>
        </p:txBody>
      </p:sp>
      <p:sp>
        <p:nvSpPr>
          <p:cNvPr id="8" name="コンテンツ プレースホルダー 2"/>
          <p:cNvSpPr txBox="1">
            <a:spLocks/>
          </p:cNvSpPr>
          <p:nvPr/>
        </p:nvSpPr>
        <p:spPr>
          <a:xfrm>
            <a:off x="1118147" y="5750340"/>
            <a:ext cx="7754920" cy="11076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smtClean="0"/>
              <a:t>（出典）</a:t>
            </a:r>
            <a:endParaRPr lang="en-US" altLang="ja-JP" sz="1400" dirty="0" smtClean="0"/>
          </a:p>
          <a:p>
            <a:pPr marL="0" indent="0">
              <a:buNone/>
            </a:pPr>
            <a:r>
              <a:rPr lang="ja-JP" altLang="en-US" sz="1400" dirty="0" smtClean="0"/>
              <a:t>○公益社団法人　日本フォークダンス連盟ホームページ掲載資料</a:t>
            </a:r>
            <a:endParaRPr lang="en-US" altLang="ja-JP" sz="1400" dirty="0" smtClean="0"/>
          </a:p>
          <a:p>
            <a:pPr marL="0" indent="0">
              <a:buNone/>
            </a:pPr>
            <a:r>
              <a:rPr lang="ja-JP" altLang="en-US" sz="1400" dirty="0" smtClean="0"/>
              <a:t>○学校体育実技指導資料第９集「表現運動系及びダンス指導の手引」（文部科学省）</a:t>
            </a:r>
            <a:endParaRPr lang="en-US" altLang="ja-JP" sz="1400" dirty="0" smtClean="0"/>
          </a:p>
        </p:txBody>
      </p:sp>
    </p:spTree>
    <p:extLst>
      <p:ext uri="{BB962C8B-B14F-4D97-AF65-F5344CB8AC3E}">
        <p14:creationId xmlns:p14="http://schemas.microsoft.com/office/powerpoint/2010/main" val="3331501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11</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74815" y="944191"/>
            <a:ext cx="8638111" cy="744848"/>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n w="0"/>
                <a:effectLst>
                  <a:outerShdw blurRad="38100" dist="19050" dir="2700000" algn="tl" rotWithShape="0">
                    <a:schemeClr val="dk1">
                      <a:alpha val="40000"/>
                    </a:schemeClr>
                  </a:outerShdw>
                </a:effectLst>
              </a:rPr>
              <a:t>「グスタフス・スコール」の行い方</a:t>
            </a:r>
            <a:endParaRPr lang="ja-JP" altLang="en-US" sz="5400" dirty="0">
              <a:ln w="0"/>
              <a:effectLst>
                <a:outerShdw blurRad="38100" dist="19050" dir="2700000" algn="tl" rotWithShape="0">
                  <a:schemeClr val="dk1">
                    <a:alpha val="40000"/>
                  </a:schemeClr>
                </a:outerShdw>
              </a:effectLst>
            </a:endParaRPr>
          </a:p>
        </p:txBody>
      </p:sp>
      <p:pic>
        <p:nvPicPr>
          <p:cNvPr id="4" name="図 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1993" y="2552280"/>
            <a:ext cx="7186954" cy="3918857"/>
          </a:xfrm>
          <a:prstGeom prst="rect">
            <a:avLst/>
          </a:prstGeom>
        </p:spPr>
      </p:pic>
      <p:grpSp>
        <p:nvGrpSpPr>
          <p:cNvPr id="8" name="グループ化 7"/>
          <p:cNvGrpSpPr/>
          <p:nvPr/>
        </p:nvGrpSpPr>
        <p:grpSpPr>
          <a:xfrm>
            <a:off x="4846482" y="5395594"/>
            <a:ext cx="4026585" cy="1584378"/>
            <a:chOff x="6792228" y="1647772"/>
            <a:chExt cx="4026585" cy="1584378"/>
          </a:xfrm>
        </p:grpSpPr>
        <p:grpSp>
          <p:nvGrpSpPr>
            <p:cNvPr id="9" name="グループ化 8"/>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2943" y="625584"/>
                <a:ext cx="797106" cy="797106"/>
              </a:xfrm>
              <a:prstGeom prst="rect">
                <a:avLst/>
              </a:prstGeom>
            </p:spPr>
          </p:pic>
        </p:grpSp>
        <p:graphicFrame>
          <p:nvGraphicFramePr>
            <p:cNvPr id="10" name="オブジェクト 9"/>
            <p:cNvGraphicFramePr>
              <a:graphicFrameLocks noChangeAspect="1"/>
            </p:cNvGraphicFramePr>
            <p:nvPr>
              <p:extLst>
                <p:ext uri="{D42A27DB-BD31-4B8C-83A1-F6EECF244321}">
                  <p14:modId xmlns:p14="http://schemas.microsoft.com/office/powerpoint/2010/main" val="616029104"/>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3076" name="文書" r:id="rId7" imgW="3586026" imgH="1433597" progId="Word.Document.12">
                    <p:embed/>
                  </p:oleObj>
                </mc:Choice>
                <mc:Fallback>
                  <p:oleObj name="文書" r:id="rId7" imgW="3586026" imgH="1433597" progId="Word.Document.12">
                    <p:embed/>
                    <p:pic>
                      <p:nvPicPr>
                        <p:cNvPr id="10" name="オブジェクト 9"/>
                        <p:cNvPicPr/>
                        <p:nvPr/>
                      </p:nvPicPr>
                      <p:blipFill>
                        <a:blip r:embed="rId8"/>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368442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12</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182880" y="844520"/>
            <a:ext cx="8690187" cy="722280"/>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smtClean="0">
                <a:ln w="0"/>
                <a:effectLst>
                  <a:outerShdw blurRad="38100" dist="19050" dir="2700000" algn="tl" rotWithShape="0">
                    <a:schemeClr val="dk1">
                      <a:alpha val="40000"/>
                    </a:schemeClr>
                  </a:outerShdw>
                </a:effectLst>
              </a:rPr>
              <a:t>「グスタフス・スコール</a:t>
            </a:r>
            <a:r>
              <a:rPr lang="ja-JP" altLang="en-US" sz="4000" dirty="0">
                <a:ln w="0"/>
                <a:effectLst>
                  <a:outerShdw blurRad="38100" dist="19050" dir="2700000" algn="tl" rotWithShape="0">
                    <a:schemeClr val="dk1">
                      <a:alpha val="40000"/>
                    </a:schemeClr>
                  </a:outerShdw>
                </a:effectLst>
              </a:rPr>
              <a:t>」</a:t>
            </a:r>
            <a:r>
              <a:rPr lang="ja-JP" altLang="en-US" sz="4000" dirty="0" smtClean="0">
                <a:ln w="0"/>
                <a:effectLst>
                  <a:outerShdw blurRad="38100" dist="19050" dir="2700000" algn="tl" rotWithShape="0">
                    <a:schemeClr val="dk1">
                      <a:alpha val="40000"/>
                    </a:schemeClr>
                  </a:outerShdw>
                </a:effectLst>
              </a:rPr>
              <a:t>の隊形</a:t>
            </a:r>
            <a:endParaRPr lang="ja-JP" altLang="en-US" sz="4000" dirty="0"/>
          </a:p>
        </p:txBody>
      </p:sp>
      <p:sp>
        <p:nvSpPr>
          <p:cNvPr id="6" name="コンテンツ プレースホルダー 2"/>
          <p:cNvSpPr txBox="1">
            <a:spLocks/>
          </p:cNvSpPr>
          <p:nvPr/>
        </p:nvSpPr>
        <p:spPr>
          <a:xfrm>
            <a:off x="411382" y="1689039"/>
            <a:ext cx="8303931" cy="740649"/>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smtClean="0">
                <a:solidFill>
                  <a:srgbClr val="FF0000"/>
                </a:solidFill>
              </a:rPr>
              <a:t>★ペア２組で図のように向かい合います。</a:t>
            </a:r>
            <a:endParaRPr lang="en-US" altLang="ja-JP" sz="40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526" y="2352666"/>
            <a:ext cx="7407282" cy="4505334"/>
          </a:xfrm>
          <a:prstGeom prst="rect">
            <a:avLst/>
          </a:prstGeom>
        </p:spPr>
      </p:pic>
      <p:grpSp>
        <p:nvGrpSpPr>
          <p:cNvPr id="8" name="グループ化 7"/>
          <p:cNvGrpSpPr/>
          <p:nvPr/>
        </p:nvGrpSpPr>
        <p:grpSpPr>
          <a:xfrm>
            <a:off x="6873925" y="5272392"/>
            <a:ext cx="2270075" cy="1102580"/>
            <a:chOff x="6825898" y="5671856"/>
            <a:chExt cx="2270075" cy="1102580"/>
          </a:xfrm>
        </p:grpSpPr>
        <p:sp>
          <p:nvSpPr>
            <p:cNvPr id="9" name="フローチャート: 端子 8"/>
            <p:cNvSpPr/>
            <p:nvPr/>
          </p:nvSpPr>
          <p:spPr>
            <a:xfrm rot="5400000">
              <a:off x="7267112" y="5895448"/>
              <a:ext cx="319534" cy="1176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171927" y="5895536"/>
              <a:ext cx="519669" cy="39166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フローチャート: 端子 11"/>
            <p:cNvSpPr/>
            <p:nvPr/>
          </p:nvSpPr>
          <p:spPr>
            <a:xfrm rot="5400000">
              <a:off x="8213547" y="5772823"/>
              <a:ext cx="319534" cy="1176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8131934" y="5774001"/>
              <a:ext cx="519669" cy="533400"/>
            </a:xfrm>
            <a:prstGeom prst="ellipse">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825898" y="6312771"/>
              <a:ext cx="2270075" cy="461665"/>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　男子　　女子</a:t>
              </a:r>
            </a:p>
          </p:txBody>
        </p:sp>
      </p:grpSp>
    </p:spTree>
    <p:extLst>
      <p:ext uri="{BB962C8B-B14F-4D97-AF65-F5344CB8AC3E}">
        <p14:creationId xmlns:p14="http://schemas.microsoft.com/office/powerpoint/2010/main" val="33358110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13</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166255" y="757381"/>
            <a:ext cx="8706812" cy="143865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dirty="0" smtClean="0">
                <a:ln w="0"/>
                <a:effectLst>
                  <a:outerShdw blurRad="38100" dist="19050" dir="2700000" algn="tl" rotWithShape="0">
                    <a:schemeClr val="dk1">
                      <a:alpha val="40000"/>
                    </a:schemeClr>
                  </a:outerShdw>
                </a:effectLst>
              </a:rPr>
              <a:t>「グスタフス・スコール」</a:t>
            </a:r>
            <a:r>
              <a:rPr lang="en-US" altLang="ja-JP" sz="5400" dirty="0" smtClean="0">
                <a:ln w="0"/>
                <a:effectLst>
                  <a:outerShdw blurRad="38100" dist="19050" dir="2700000" algn="tl" rotWithShape="0">
                    <a:schemeClr val="dk1">
                      <a:alpha val="40000"/>
                    </a:schemeClr>
                  </a:outerShdw>
                </a:effectLst>
              </a:rPr>
              <a:t/>
            </a:r>
            <a:br>
              <a:rPr lang="en-US" altLang="ja-JP" sz="5400" dirty="0" smtClean="0">
                <a:ln w="0"/>
                <a:effectLst>
                  <a:outerShdw blurRad="38100" dist="19050" dir="2700000" algn="tl" rotWithShape="0">
                    <a:schemeClr val="dk1">
                      <a:alpha val="40000"/>
                    </a:schemeClr>
                  </a:outerShdw>
                </a:effectLst>
              </a:rPr>
            </a:br>
            <a:r>
              <a:rPr lang="ja-JP" altLang="en-US" sz="5400" dirty="0" smtClean="0">
                <a:ln w="0"/>
                <a:effectLst>
                  <a:outerShdw blurRad="38100" dist="19050" dir="2700000" algn="tl" rotWithShape="0">
                    <a:schemeClr val="dk1">
                      <a:alpha val="40000"/>
                    </a:schemeClr>
                  </a:outerShdw>
                </a:effectLst>
              </a:rPr>
              <a:t>のステップや動き</a:t>
            </a:r>
            <a:endParaRPr lang="ja-JP" altLang="en-US" sz="5400" b="1" dirty="0">
              <a:ln w="22225">
                <a:solidFill>
                  <a:schemeClr val="accent2"/>
                </a:solidFill>
                <a:prstDash val="solid"/>
              </a:ln>
              <a:solidFill>
                <a:schemeClr val="accent2">
                  <a:lumMod val="40000"/>
                  <a:lumOff val="60000"/>
                </a:schemeClr>
              </a:solidFill>
            </a:endParaRPr>
          </a:p>
        </p:txBody>
      </p:sp>
      <p:sp>
        <p:nvSpPr>
          <p:cNvPr id="6" name="コンテンツ プレースホルダー 2"/>
          <p:cNvSpPr txBox="1">
            <a:spLocks/>
          </p:cNvSpPr>
          <p:nvPr/>
        </p:nvSpPr>
        <p:spPr>
          <a:xfrm>
            <a:off x="188763" y="2751742"/>
            <a:ext cx="8913670" cy="25600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smtClean="0"/>
              <a:t>★パートナーと手をつないで横に並び、</a:t>
            </a:r>
            <a:endParaRPr lang="en-US" altLang="ja-JP" sz="3200" dirty="0" smtClean="0"/>
          </a:p>
          <a:p>
            <a:pPr marL="0" indent="0">
              <a:buNone/>
            </a:pPr>
            <a:r>
              <a:rPr lang="ja-JP" altLang="en-US" sz="3200" dirty="0"/>
              <a:t>　</a:t>
            </a:r>
            <a:r>
              <a:rPr lang="ja-JP" altLang="en-US" sz="3200" dirty="0" smtClean="0"/>
              <a:t>ステップや動きを合わせておどります。</a:t>
            </a:r>
            <a:endParaRPr lang="en-US" altLang="ja-JP" sz="3200" dirty="0" smtClean="0"/>
          </a:p>
          <a:p>
            <a:pPr marL="0" indent="0">
              <a:buNone/>
            </a:pPr>
            <a:endParaRPr lang="en-US" altLang="ja-JP" sz="1050" dirty="0" smtClean="0"/>
          </a:p>
          <a:p>
            <a:pPr marL="0" indent="0">
              <a:buNone/>
            </a:pPr>
            <a:r>
              <a:rPr lang="ja-JP" altLang="en-US" sz="3200" dirty="0" smtClean="0"/>
              <a:t>★アーチをつくるペア、アーチをくぐりぬける</a:t>
            </a:r>
            <a:endParaRPr lang="en-US" altLang="ja-JP" sz="3200" dirty="0" smtClean="0"/>
          </a:p>
          <a:p>
            <a:pPr marL="0" indent="0">
              <a:buNone/>
            </a:pPr>
            <a:r>
              <a:rPr lang="ja-JP" altLang="en-US" sz="3200" dirty="0"/>
              <a:t>　</a:t>
            </a:r>
            <a:r>
              <a:rPr lang="ja-JP" altLang="en-US" sz="3200" dirty="0" smtClean="0"/>
              <a:t>ペアなど、他のペアと協力しておどります。</a:t>
            </a:r>
            <a:endParaRPr lang="en-US" altLang="ja-JP" sz="3200" dirty="0"/>
          </a:p>
        </p:txBody>
      </p:sp>
    </p:spTree>
    <p:extLst>
      <p:ext uri="{BB962C8B-B14F-4D97-AF65-F5344CB8AC3E}">
        <p14:creationId xmlns:p14="http://schemas.microsoft.com/office/powerpoint/2010/main" val="51898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14</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116377" y="844520"/>
            <a:ext cx="8870869" cy="69668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dirty="0" smtClean="0">
                <a:ln w="0"/>
                <a:effectLst>
                  <a:outerShdw blurRad="38100" dist="19050" dir="2700000" algn="tl" rotWithShape="0">
                    <a:schemeClr val="dk1">
                      <a:alpha val="40000"/>
                    </a:schemeClr>
                  </a:outerShdw>
                </a:effectLst>
              </a:rPr>
              <a:t>「グスタフス・スコール」の由来</a:t>
            </a:r>
            <a:endParaRPr lang="ja-JP" altLang="en-US" dirty="0">
              <a:ln w="0"/>
              <a:effectLst>
                <a:outerShdw blurRad="38100" dist="19050" dir="2700000" algn="tl" rotWithShape="0">
                  <a:schemeClr val="dk1">
                    <a:alpha val="40000"/>
                  </a:schemeClr>
                </a:outerShdw>
              </a:effectLst>
            </a:endParaRPr>
          </a:p>
        </p:txBody>
      </p:sp>
      <p:sp>
        <p:nvSpPr>
          <p:cNvPr id="6" name="コンテンツ プレースホルダー 2"/>
          <p:cNvSpPr txBox="1">
            <a:spLocks/>
          </p:cNvSpPr>
          <p:nvPr/>
        </p:nvSpPr>
        <p:spPr>
          <a:xfrm>
            <a:off x="210382" y="1508925"/>
            <a:ext cx="8776864" cy="37423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smtClean="0"/>
              <a:t>★スウェーデンの王室歌です。</a:t>
            </a:r>
            <a:endParaRPr lang="en-US" altLang="ja-JP" sz="2000" dirty="0" smtClean="0"/>
          </a:p>
          <a:p>
            <a:pPr marL="0" indent="0">
              <a:buNone/>
            </a:pPr>
            <a:r>
              <a:rPr lang="ja-JP" altLang="en-US" sz="2000" dirty="0" smtClean="0"/>
              <a:t>★</a:t>
            </a:r>
            <a:r>
              <a:rPr lang="ja-JP" altLang="ja-JP" sz="2000" dirty="0" smtClean="0"/>
              <a:t>「北方の獅子」と呼ばれた</a:t>
            </a:r>
            <a:r>
              <a:rPr lang="ja-JP" altLang="en-US" sz="2000" dirty="0" smtClean="0"/>
              <a:t>国王</a:t>
            </a:r>
            <a:r>
              <a:rPr lang="ja-JP" altLang="ja-JP" sz="2000" dirty="0" smtClean="0"/>
              <a:t>グスタフ</a:t>
            </a:r>
            <a:r>
              <a:rPr lang="ja-JP" altLang="en-US" sz="2000" dirty="0" smtClean="0"/>
              <a:t>２</a:t>
            </a:r>
            <a:r>
              <a:rPr lang="ja-JP" altLang="ja-JP" sz="2000" dirty="0" smtClean="0"/>
              <a:t>世アドルフの栄誉を讃える</a:t>
            </a:r>
            <a:endParaRPr lang="en-US" altLang="ja-JP" sz="2000" dirty="0" smtClean="0"/>
          </a:p>
          <a:p>
            <a:pPr marL="0" indent="0">
              <a:buNone/>
            </a:pPr>
            <a:r>
              <a:rPr lang="ja-JP" altLang="en-US" sz="2000" dirty="0" smtClean="0"/>
              <a:t>　</a:t>
            </a:r>
            <a:r>
              <a:rPr lang="ja-JP" altLang="ja-JP" sz="2000" dirty="0" smtClean="0"/>
              <a:t>内容</a:t>
            </a:r>
            <a:r>
              <a:rPr lang="ja-JP" altLang="en-US" sz="2000" dirty="0" smtClean="0"/>
              <a:t>で</a:t>
            </a:r>
            <a:r>
              <a:rPr lang="ja-JP" altLang="en-US" sz="2000" dirty="0"/>
              <a:t>す</a:t>
            </a:r>
            <a:r>
              <a:rPr lang="ja-JP" altLang="ja-JP" sz="2000" dirty="0" smtClean="0"/>
              <a:t>。</a:t>
            </a:r>
            <a:endParaRPr lang="en-US" altLang="ja-JP" sz="2000" dirty="0" smtClean="0"/>
          </a:p>
          <a:p>
            <a:pPr marL="0" indent="0">
              <a:buNone/>
            </a:pPr>
            <a:r>
              <a:rPr lang="ja-JP" altLang="en-US" sz="2000" dirty="0" smtClean="0"/>
              <a:t>★</a:t>
            </a:r>
            <a:r>
              <a:rPr lang="ja-JP" altLang="ja-JP" sz="2000" dirty="0" smtClean="0"/>
              <a:t>「スコール」は乾杯の意味。宮廷のダンスであったものが、庶民にまで</a:t>
            </a:r>
            <a:endParaRPr lang="en-US" altLang="ja-JP" sz="2000" dirty="0" smtClean="0"/>
          </a:p>
          <a:p>
            <a:pPr marL="0" indent="0">
              <a:buNone/>
            </a:pPr>
            <a:r>
              <a:rPr lang="ja-JP" altLang="en-US" sz="2000" dirty="0" smtClean="0"/>
              <a:t>　</a:t>
            </a:r>
            <a:r>
              <a:rPr lang="ja-JP" altLang="ja-JP" sz="2000" dirty="0" smtClean="0"/>
              <a:t>広く伝わ</a:t>
            </a:r>
            <a:r>
              <a:rPr lang="ja-JP" altLang="en-US" sz="2000" dirty="0" smtClean="0"/>
              <a:t>りました</a:t>
            </a:r>
            <a:r>
              <a:rPr lang="ja-JP" altLang="ja-JP" sz="2000" dirty="0" smtClean="0"/>
              <a:t>。</a:t>
            </a:r>
            <a:endParaRPr lang="en-US" altLang="ja-JP" sz="2000" dirty="0" smtClean="0"/>
          </a:p>
          <a:p>
            <a:pPr marL="0" indent="0">
              <a:buNone/>
            </a:pPr>
            <a:r>
              <a:rPr lang="ja-JP" altLang="en-US" sz="2000" dirty="0"/>
              <a:t>★</a:t>
            </a:r>
            <a:r>
              <a:rPr lang="ja-JP" altLang="en-US" sz="2000" dirty="0" smtClean="0"/>
              <a:t>４組の男女のカップルが、スクエア（四角）になっておどる歴史的</a:t>
            </a:r>
            <a:endParaRPr lang="en-US" altLang="ja-JP" sz="2000" dirty="0" smtClean="0"/>
          </a:p>
          <a:p>
            <a:pPr marL="0" indent="0">
              <a:buNone/>
            </a:pPr>
            <a:r>
              <a:rPr lang="ja-JP" altLang="en-US" sz="2000" dirty="0"/>
              <a:t>　</a:t>
            </a:r>
            <a:r>
              <a:rPr lang="ja-JP" altLang="en-US" sz="2000" dirty="0" smtClean="0"/>
              <a:t>ダンスです。</a:t>
            </a:r>
            <a:endParaRPr lang="en-US" altLang="ja-JP" sz="2000" dirty="0"/>
          </a:p>
          <a:p>
            <a:pPr marL="0" indent="0">
              <a:buNone/>
            </a:pPr>
            <a:r>
              <a:rPr lang="ja-JP" altLang="en-US" sz="2000" dirty="0" smtClean="0"/>
              <a:t>★</a:t>
            </a:r>
            <a:r>
              <a:rPr lang="ja-JP" altLang="ja-JP" sz="2000" dirty="0" smtClean="0"/>
              <a:t>前半は、華麗に、おごそかに宮廷の貴族をイメージした展開</a:t>
            </a:r>
            <a:r>
              <a:rPr lang="ja-JP" altLang="en-US" sz="2000" dirty="0" smtClean="0"/>
              <a:t>になって</a:t>
            </a:r>
            <a:endParaRPr lang="en-US" altLang="ja-JP" sz="2000" dirty="0" smtClean="0"/>
          </a:p>
          <a:p>
            <a:pPr marL="0" indent="0">
              <a:buNone/>
            </a:pPr>
            <a:r>
              <a:rPr lang="ja-JP" altLang="en-US" sz="2000" dirty="0"/>
              <a:t>　</a:t>
            </a:r>
            <a:r>
              <a:rPr lang="ja-JP" altLang="en-US" sz="2000" dirty="0" smtClean="0"/>
              <a:t>おり、</a:t>
            </a:r>
            <a:r>
              <a:rPr lang="ja-JP" altLang="ja-JP" sz="2000" dirty="0" smtClean="0"/>
              <a:t>後半は、楽しげな農民の</a:t>
            </a:r>
            <a:r>
              <a:rPr lang="ja-JP" altLang="en-US" sz="2000" dirty="0" smtClean="0"/>
              <a:t>おど</a:t>
            </a:r>
            <a:r>
              <a:rPr lang="ja-JP" altLang="ja-JP" sz="2000" dirty="0" smtClean="0"/>
              <a:t>りを表現してい</a:t>
            </a:r>
            <a:r>
              <a:rPr lang="ja-JP" altLang="en-US" sz="2000" dirty="0" smtClean="0"/>
              <a:t>ます</a:t>
            </a:r>
            <a:r>
              <a:rPr lang="ja-JP" altLang="ja-JP" sz="2000" dirty="0" smtClean="0"/>
              <a:t>。 </a:t>
            </a:r>
            <a:endParaRPr lang="en-US" altLang="ja-JP" sz="2000" dirty="0"/>
          </a:p>
        </p:txBody>
      </p:sp>
      <p:sp>
        <p:nvSpPr>
          <p:cNvPr id="8" name="コンテンツ プレースホルダー 2"/>
          <p:cNvSpPr txBox="1">
            <a:spLocks/>
          </p:cNvSpPr>
          <p:nvPr/>
        </p:nvSpPr>
        <p:spPr>
          <a:xfrm>
            <a:off x="1141309" y="5361896"/>
            <a:ext cx="7754920" cy="11076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smtClean="0"/>
              <a:t>（出典）</a:t>
            </a:r>
            <a:endParaRPr lang="en-US" altLang="ja-JP" sz="1400" dirty="0" smtClean="0"/>
          </a:p>
          <a:p>
            <a:pPr marL="0" indent="0">
              <a:buNone/>
            </a:pPr>
            <a:r>
              <a:rPr lang="ja-JP" altLang="en-US" sz="1400" dirty="0" smtClean="0"/>
              <a:t>○公益社団法人　日本フォークダンス連盟ホームページ掲載資料</a:t>
            </a:r>
            <a:endParaRPr lang="en-US" altLang="ja-JP" sz="1400" dirty="0" smtClean="0"/>
          </a:p>
          <a:p>
            <a:pPr marL="0" indent="0">
              <a:buNone/>
            </a:pPr>
            <a:r>
              <a:rPr lang="ja-JP" altLang="en-US" sz="1400" dirty="0" smtClean="0"/>
              <a:t>○学校体育実技指導資料第９集「表現運動系及びダンス指導の手引」（文部科学省）</a:t>
            </a:r>
            <a:endParaRPr lang="en-US" altLang="ja-JP" sz="1400" dirty="0" smtClean="0"/>
          </a:p>
        </p:txBody>
      </p:sp>
    </p:spTree>
    <p:extLst>
      <p:ext uri="{BB962C8B-B14F-4D97-AF65-F5344CB8AC3E}">
        <p14:creationId xmlns:p14="http://schemas.microsoft.com/office/powerpoint/2010/main" val="229035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15</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8" name="タイトル 1"/>
          <p:cNvSpPr txBox="1">
            <a:spLocks/>
          </p:cNvSpPr>
          <p:nvPr/>
        </p:nvSpPr>
        <p:spPr>
          <a:xfrm>
            <a:off x="0" y="870858"/>
            <a:ext cx="9011251" cy="644169"/>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600" dirty="0" smtClean="0">
                <a:ln w="0"/>
                <a:effectLst>
                  <a:outerShdw blurRad="38100" dist="19050" dir="2700000" algn="tl" rotWithShape="0">
                    <a:schemeClr val="dk1">
                      <a:alpha val="40000"/>
                    </a:schemeClr>
                  </a:outerShdw>
                </a:effectLst>
              </a:rPr>
              <a:t>３つの中から一つ選んでおどってみよう！</a:t>
            </a:r>
            <a:endParaRPr lang="ja-JP" altLang="en-US" sz="3600" dirty="0">
              <a:ln w="0"/>
              <a:effectLst>
                <a:outerShdw blurRad="38100" dist="19050" dir="2700000" algn="tl" rotWithShape="0">
                  <a:schemeClr val="dk1">
                    <a:alpha val="40000"/>
                  </a:schemeClr>
                </a:outerShdw>
              </a:effectLst>
            </a:endParaRPr>
          </a:p>
        </p:txBody>
      </p:sp>
      <p:sp>
        <p:nvSpPr>
          <p:cNvPr id="9" name="正方形/長方形 8"/>
          <p:cNvSpPr/>
          <p:nvPr/>
        </p:nvSpPr>
        <p:spPr>
          <a:xfrm>
            <a:off x="326571" y="3793847"/>
            <a:ext cx="3709852" cy="538609"/>
          </a:xfrm>
          <a:prstGeom prst="rect">
            <a:avLst/>
          </a:prstGeom>
          <a:blipFill>
            <a:blip r:embed="rId3"/>
            <a:tile tx="0" ty="0" sx="100000" sy="100000" flip="none" algn="tl"/>
          </a:blipFill>
        </p:spPr>
        <p:txBody>
          <a:bodyPr wrap="square" lIns="91440" tIns="0" rIns="91440" bIns="45720">
            <a:spAutoFit/>
          </a:bodyPr>
          <a:lstStyle/>
          <a:p>
            <a:pPr algn="ctr"/>
            <a:r>
              <a:rPr lang="ja-JP" altLang="en-US" sz="3200" b="1"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①</a:t>
            </a:r>
            <a:r>
              <a:rPr lang="ja-JP" altLang="en-US" sz="3200" b="1" dirty="0" smtClean="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マイム・マイム</a:t>
            </a:r>
            <a:endParaRPr lang="ja-JP" altLang="en-US" sz="3200" b="1" cap="none" spc="0"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endParaRPr>
          </a:p>
        </p:txBody>
      </p:sp>
      <p:sp>
        <p:nvSpPr>
          <p:cNvPr id="12" name="正方形/長方形 11"/>
          <p:cNvSpPr/>
          <p:nvPr/>
        </p:nvSpPr>
        <p:spPr>
          <a:xfrm>
            <a:off x="5826035" y="3806910"/>
            <a:ext cx="3056709" cy="538609"/>
          </a:xfrm>
          <a:prstGeom prst="rect">
            <a:avLst/>
          </a:prstGeom>
          <a:blipFill>
            <a:blip r:embed="rId3"/>
            <a:tile tx="0" ty="0" sx="100000" sy="100000" flip="none" algn="tl"/>
          </a:blipFill>
        </p:spPr>
        <p:txBody>
          <a:bodyPr wrap="square" lIns="91440" tIns="0" rIns="91440" bIns="45720">
            <a:spAutoFit/>
          </a:bodyPr>
          <a:lstStyle/>
          <a:p>
            <a:pPr algn="ctr"/>
            <a:r>
              <a:rPr lang="ja-JP" altLang="en-US" sz="3200" b="1"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②コロブチカ</a:t>
            </a:r>
            <a:endParaRPr lang="ja-JP" altLang="en-US" sz="3200" b="1" cap="none" spc="0"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endParaRPr>
          </a:p>
        </p:txBody>
      </p:sp>
      <p:sp>
        <p:nvSpPr>
          <p:cNvPr id="13" name="正方形/長方形 12"/>
          <p:cNvSpPr/>
          <p:nvPr/>
        </p:nvSpPr>
        <p:spPr>
          <a:xfrm>
            <a:off x="5773781" y="5064257"/>
            <a:ext cx="2651762" cy="1031051"/>
          </a:xfrm>
          <a:prstGeom prst="rect">
            <a:avLst/>
          </a:prstGeom>
          <a:blipFill>
            <a:blip r:embed="rId3"/>
            <a:tile tx="0" ty="0" sx="100000" sy="100000" flip="none" algn="tl"/>
          </a:blipFill>
        </p:spPr>
        <p:txBody>
          <a:bodyPr wrap="square" lIns="91440" tIns="0" rIns="91440" bIns="45720">
            <a:spAutoFit/>
          </a:bodyPr>
          <a:lstStyle/>
          <a:p>
            <a:pPr algn="ctr"/>
            <a:r>
              <a:rPr lang="ja-JP" altLang="en-US" sz="3200" b="1"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③グスタフス</a:t>
            </a:r>
            <a:endParaRPr lang="en-US" altLang="ja-JP" sz="3200" b="1"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endParaRPr>
          </a:p>
          <a:p>
            <a:pPr algn="ctr"/>
            <a:r>
              <a:rPr lang="ja-JP" altLang="en-US" sz="3200" b="1" cap="none" spc="0"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　・スコール</a:t>
            </a:r>
          </a:p>
        </p:txBody>
      </p:sp>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6637" y="1628504"/>
            <a:ext cx="3090940" cy="2103302"/>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39560" y="1628504"/>
            <a:ext cx="4243184" cy="2109399"/>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65906" y="4639472"/>
            <a:ext cx="3907875" cy="2048434"/>
          </a:xfrm>
          <a:prstGeom prst="rect">
            <a:avLst/>
          </a:prstGeom>
        </p:spPr>
      </p:pic>
    </p:spTree>
    <p:extLst>
      <p:ext uri="{BB962C8B-B14F-4D97-AF65-F5344CB8AC3E}">
        <p14:creationId xmlns:p14="http://schemas.microsoft.com/office/powerpoint/2010/main" val="3467837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16</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タイトル 1"/>
          <p:cNvSpPr txBox="1">
            <a:spLocks/>
          </p:cNvSpPr>
          <p:nvPr/>
        </p:nvSpPr>
        <p:spPr>
          <a:xfrm>
            <a:off x="2476504" y="1105487"/>
            <a:ext cx="4173687" cy="857862"/>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5400" smtClean="0"/>
              <a:t>振り返り</a:t>
            </a:r>
            <a:endParaRPr lang="ja-JP" altLang="en-US" sz="5400" dirty="0"/>
          </a:p>
        </p:txBody>
      </p:sp>
      <p:sp>
        <p:nvSpPr>
          <p:cNvPr id="5" name="コンテンツ プレースホルダー 2"/>
          <p:cNvSpPr txBox="1">
            <a:spLocks/>
          </p:cNvSpPr>
          <p:nvPr/>
        </p:nvSpPr>
        <p:spPr>
          <a:xfrm>
            <a:off x="458875" y="2037134"/>
            <a:ext cx="8392991" cy="457148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4400" dirty="0" smtClean="0"/>
              <a:t>※</a:t>
            </a:r>
            <a:r>
              <a:rPr lang="ja-JP" altLang="en-US" sz="4400" dirty="0" smtClean="0"/>
              <a:t>　学習カードに記入</a:t>
            </a:r>
            <a:endParaRPr lang="en-US" altLang="ja-JP" sz="4400" dirty="0" smtClean="0"/>
          </a:p>
          <a:p>
            <a:pPr marL="0" indent="0">
              <a:buFont typeface="Arial" panose="020B0604020202020204" pitchFamily="34" charset="0"/>
              <a:buNone/>
            </a:pPr>
            <a:r>
              <a:rPr lang="ja-JP" altLang="en-US" sz="3600" dirty="0" smtClean="0">
                <a:solidFill>
                  <a:srgbClr val="FF0000"/>
                </a:solidFill>
              </a:rPr>
              <a:t>３つのフォークダンス（マイム・マイム、コロブチカ、グスタフス・スコール）の中から</a:t>
            </a:r>
            <a:r>
              <a:rPr lang="en-US" altLang="ja-JP" sz="3600" dirty="0" smtClean="0">
                <a:solidFill>
                  <a:srgbClr val="FF0000"/>
                </a:solidFill>
              </a:rPr>
              <a:t>1</a:t>
            </a:r>
            <a:r>
              <a:rPr lang="ja-JP" altLang="en-US" sz="3600" dirty="0" smtClean="0">
                <a:solidFill>
                  <a:srgbClr val="FF0000"/>
                </a:solidFill>
              </a:rPr>
              <a:t>つ選び、そのダンスの由来やおどり方の特徴等について、分かったことをまとめましょう。</a:t>
            </a:r>
            <a:endParaRPr lang="en-US" altLang="ja-JP" sz="3600" dirty="0">
              <a:solidFill>
                <a:srgbClr val="FF0000"/>
              </a:solidFill>
            </a:endParaRPr>
          </a:p>
        </p:txBody>
      </p:sp>
    </p:spTree>
    <p:extLst>
      <p:ext uri="{BB962C8B-B14F-4D97-AF65-F5344CB8AC3E}">
        <p14:creationId xmlns:p14="http://schemas.microsoft.com/office/powerpoint/2010/main" val="13342517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17</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4" name="コンテンツ プレースホルダー 2"/>
          <p:cNvSpPr txBox="1">
            <a:spLocks/>
          </p:cNvSpPr>
          <p:nvPr/>
        </p:nvSpPr>
        <p:spPr>
          <a:xfrm>
            <a:off x="293808" y="1109907"/>
            <a:ext cx="8641185" cy="50557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indent="0">
              <a:buFont typeface="Wingdings 3" charset="2"/>
              <a:buNone/>
            </a:pPr>
            <a:r>
              <a:rPr lang="en-US" altLang="ja-JP" sz="4000" dirty="0" smtClean="0">
                <a:solidFill>
                  <a:schemeClr val="tx1"/>
                </a:solidFill>
              </a:rPr>
              <a:t>※</a:t>
            </a:r>
            <a:r>
              <a:rPr lang="ja-JP" altLang="en-US" sz="4000" dirty="0" smtClean="0">
                <a:solidFill>
                  <a:schemeClr val="tx1"/>
                </a:solidFill>
              </a:rPr>
              <a:t>ここに紹介されたフォークダンス以外にも、</a:t>
            </a:r>
            <a:r>
              <a:rPr lang="ja-JP" altLang="en-US" sz="4000" dirty="0">
                <a:solidFill>
                  <a:schemeClr val="tx1"/>
                </a:solidFill>
              </a:rPr>
              <a:t>様々</a:t>
            </a:r>
            <a:r>
              <a:rPr lang="ja-JP" altLang="en-US" sz="4000" dirty="0" smtClean="0">
                <a:solidFill>
                  <a:schemeClr val="tx1"/>
                </a:solidFill>
              </a:rPr>
              <a:t>なフォークダンスの紹介動画が以下の</a:t>
            </a:r>
            <a:r>
              <a:rPr lang="en-US" altLang="ja-JP" sz="4000" dirty="0" smtClean="0">
                <a:solidFill>
                  <a:schemeClr val="tx1"/>
                </a:solidFill>
              </a:rPr>
              <a:t>URL</a:t>
            </a:r>
            <a:r>
              <a:rPr lang="ja-JP" altLang="en-US" sz="4000" dirty="0" smtClean="0">
                <a:solidFill>
                  <a:schemeClr val="tx1"/>
                </a:solidFill>
              </a:rPr>
              <a:t>から見ることができます。</a:t>
            </a:r>
            <a:endParaRPr lang="en-US" altLang="ja-JP" sz="4000" dirty="0" smtClean="0">
              <a:solidFill>
                <a:schemeClr val="tx1"/>
              </a:solidFill>
            </a:endParaRPr>
          </a:p>
          <a:p>
            <a:pPr marL="0" indent="0">
              <a:buFont typeface="Wingdings 3" charset="2"/>
              <a:buNone/>
            </a:pPr>
            <a:r>
              <a:rPr lang="ja-JP" altLang="en-US" sz="4000" dirty="0">
                <a:solidFill>
                  <a:schemeClr val="tx1"/>
                </a:solidFill>
              </a:rPr>
              <a:t>　</a:t>
            </a:r>
            <a:endParaRPr lang="en-US" altLang="ja-JP" sz="4000" dirty="0" smtClean="0">
              <a:solidFill>
                <a:schemeClr val="tx1"/>
              </a:solidFill>
            </a:endParaRPr>
          </a:p>
          <a:p>
            <a:pPr marL="0" indent="0">
              <a:buFont typeface="Wingdings 3" charset="2"/>
              <a:buNone/>
            </a:pPr>
            <a:r>
              <a:rPr lang="ja-JP" altLang="en-US" sz="4000" dirty="0" smtClean="0">
                <a:solidFill>
                  <a:schemeClr val="tx1"/>
                </a:solidFill>
              </a:rPr>
              <a:t>公益社団法人　</a:t>
            </a:r>
            <a:endParaRPr lang="en-US" altLang="ja-JP" sz="4000" dirty="0" smtClean="0">
              <a:solidFill>
                <a:schemeClr val="tx1"/>
              </a:solidFill>
            </a:endParaRPr>
          </a:p>
          <a:p>
            <a:pPr marL="0" indent="0">
              <a:buFont typeface="Wingdings 3" charset="2"/>
              <a:buNone/>
            </a:pPr>
            <a:r>
              <a:rPr lang="ja-JP" altLang="en-US" sz="4000" dirty="0" smtClean="0">
                <a:solidFill>
                  <a:schemeClr val="tx1"/>
                </a:solidFill>
              </a:rPr>
              <a:t>　日本フォークダンス連盟</a:t>
            </a:r>
            <a:endParaRPr lang="en-US" altLang="ja-JP" sz="4000" dirty="0" smtClean="0">
              <a:solidFill>
                <a:schemeClr val="tx1"/>
              </a:solidFill>
            </a:endParaRPr>
          </a:p>
          <a:p>
            <a:pPr marL="0" indent="0">
              <a:buNone/>
            </a:pPr>
            <a:r>
              <a:rPr lang="ja-JP" altLang="en-US" sz="4000" dirty="0" smtClean="0">
                <a:solidFill>
                  <a:schemeClr val="tx1"/>
                </a:solidFill>
              </a:rPr>
              <a:t>　　　</a:t>
            </a:r>
            <a:r>
              <a:rPr lang="en-US" altLang="ja-JP" sz="4000" dirty="0" smtClean="0">
                <a:solidFill>
                  <a:schemeClr val="tx1"/>
                </a:solidFill>
              </a:rPr>
              <a:t>http</a:t>
            </a:r>
            <a:r>
              <a:rPr lang="en-US" altLang="ja-JP" sz="4000" dirty="0">
                <a:solidFill>
                  <a:schemeClr val="tx1"/>
                </a:solidFill>
              </a:rPr>
              <a:t>://</a:t>
            </a:r>
            <a:r>
              <a:rPr lang="en-US" altLang="ja-JP" sz="4000" dirty="0" smtClean="0">
                <a:solidFill>
                  <a:schemeClr val="tx1"/>
                </a:solidFill>
              </a:rPr>
              <a:t>www.folk-dance.or.jp</a:t>
            </a:r>
          </a:p>
          <a:p>
            <a:pPr marL="0" indent="0">
              <a:buFont typeface="Wingdings 3" charset="2"/>
              <a:buNone/>
            </a:pPr>
            <a:endParaRPr lang="en-US" altLang="ja-JP" sz="4000" dirty="0" smtClean="0">
              <a:solidFill>
                <a:schemeClr val="tx1"/>
              </a:solidFill>
            </a:endParaRPr>
          </a:p>
        </p:txBody>
      </p:sp>
    </p:spTree>
    <p:extLst>
      <p:ext uri="{BB962C8B-B14F-4D97-AF65-F5344CB8AC3E}">
        <p14:creationId xmlns:p14="http://schemas.microsoft.com/office/powerpoint/2010/main" val="142346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2</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正方形/長方形 5"/>
          <p:cNvSpPr/>
          <p:nvPr/>
        </p:nvSpPr>
        <p:spPr>
          <a:xfrm>
            <a:off x="896204" y="652273"/>
            <a:ext cx="7305205" cy="1938992"/>
          </a:xfrm>
          <a:prstGeom prst="rect">
            <a:avLst/>
          </a:prstGeom>
          <a:noFill/>
        </p:spPr>
        <p:txBody>
          <a:bodyPr wrap="none" lIns="91440" tIns="45720" rIns="91440" bIns="45720">
            <a:spAutoFit/>
          </a:bodyPr>
          <a:lstStyle/>
          <a:p>
            <a:pPr algn="ctr"/>
            <a:r>
              <a:rPr lang="ja-JP" altLang="en-US" sz="6000" b="1" dirty="0">
                <a:ln w="9525">
                  <a:solidFill>
                    <a:schemeClr val="bg1"/>
                  </a:solidFill>
                  <a:prstDash val="solid"/>
                </a:ln>
                <a:effectLst>
                  <a:outerShdw blurRad="12700" dist="38100" dir="2700000" algn="tl" rotWithShape="0">
                    <a:schemeClr val="bg1">
                      <a:lumMod val="50000"/>
                    </a:schemeClr>
                  </a:outerShdw>
                </a:effectLst>
              </a:rPr>
              <a:t>外国のフォークダンスを</a:t>
            </a:r>
            <a:endParaRPr lang="en-US" altLang="ja-JP" sz="6000" b="1" dirty="0">
              <a:ln w="9525">
                <a:solidFill>
                  <a:schemeClr val="bg1"/>
                </a:solidFill>
                <a:prstDash val="solid"/>
              </a:ln>
              <a:effectLst>
                <a:outerShdw blurRad="12700" dist="38100" dir="2700000" algn="tl" rotWithShape="0">
                  <a:schemeClr val="bg1">
                    <a:lumMod val="50000"/>
                  </a:schemeClr>
                </a:outerShdw>
              </a:effectLst>
            </a:endParaRPr>
          </a:p>
          <a:p>
            <a:pPr algn="ctr"/>
            <a:r>
              <a:rPr lang="ja-JP" altLang="en-US" sz="6000" b="1" dirty="0" smtClean="0">
                <a:ln w="9525">
                  <a:solidFill>
                    <a:schemeClr val="bg1"/>
                  </a:solidFill>
                  <a:prstDash val="solid"/>
                </a:ln>
                <a:effectLst>
                  <a:outerShdw blurRad="12700" dist="38100" dir="2700000" algn="tl" rotWithShape="0">
                    <a:schemeClr val="bg1">
                      <a:lumMod val="50000"/>
                    </a:schemeClr>
                  </a:outerShdw>
                </a:effectLst>
              </a:rPr>
              <a:t>お</a:t>
            </a:r>
            <a:r>
              <a:rPr lang="ja-JP" altLang="en-US" sz="6000" b="1" dirty="0">
                <a:ln w="9525">
                  <a:solidFill>
                    <a:schemeClr val="bg1"/>
                  </a:solidFill>
                  <a:prstDash val="solid"/>
                </a:ln>
                <a:effectLst>
                  <a:outerShdw blurRad="12700" dist="38100" dir="2700000" algn="tl" rotWithShape="0">
                    <a:schemeClr val="bg1">
                      <a:lumMod val="50000"/>
                    </a:schemeClr>
                  </a:outerShdw>
                </a:effectLst>
              </a:rPr>
              <a:t>ど</a:t>
            </a:r>
            <a:r>
              <a:rPr lang="ja-JP" altLang="en-US" sz="6000" b="1" dirty="0" smtClean="0">
                <a:ln w="9525">
                  <a:solidFill>
                    <a:schemeClr val="bg1"/>
                  </a:solidFill>
                  <a:prstDash val="solid"/>
                </a:ln>
                <a:effectLst>
                  <a:outerShdw blurRad="12700" dist="38100" dir="2700000" algn="tl" rotWithShape="0">
                    <a:schemeClr val="bg1">
                      <a:lumMod val="50000"/>
                    </a:schemeClr>
                  </a:outerShdw>
                </a:effectLst>
              </a:rPr>
              <a:t>ろう</a:t>
            </a:r>
            <a:r>
              <a:rPr lang="ja-JP" altLang="en-US" sz="6000" b="1" dirty="0">
                <a:ln w="9525">
                  <a:solidFill>
                    <a:schemeClr val="bg1"/>
                  </a:solidFill>
                  <a:prstDash val="solid"/>
                </a:ln>
                <a:effectLst>
                  <a:outerShdw blurRad="12700" dist="38100" dir="2700000" algn="tl" rotWithShape="0">
                    <a:schemeClr val="bg1">
                      <a:lumMod val="50000"/>
                    </a:schemeClr>
                  </a:outerShdw>
                </a:effectLst>
              </a:rPr>
              <a:t>！</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524" y="2591265"/>
            <a:ext cx="3090940" cy="2066723"/>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85130" y="2612602"/>
            <a:ext cx="4145639" cy="2024047"/>
          </a:xfrm>
          <a:prstGeom prst="rect">
            <a:avLst/>
          </a:prstGeom>
        </p:spPr>
      </p:pic>
      <p:pic>
        <p:nvPicPr>
          <p:cNvPr id="5" name="図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81754" y="4679325"/>
            <a:ext cx="4127350" cy="2042337"/>
          </a:xfrm>
          <a:prstGeom prst="rect">
            <a:avLst/>
          </a:prstGeom>
        </p:spPr>
      </p:pic>
    </p:spTree>
    <p:extLst>
      <p:ext uri="{BB962C8B-B14F-4D97-AF65-F5344CB8AC3E}">
        <p14:creationId xmlns:p14="http://schemas.microsoft.com/office/powerpoint/2010/main" val="34035685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3</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タイトル 1"/>
          <p:cNvSpPr txBox="1">
            <a:spLocks/>
          </p:cNvSpPr>
          <p:nvPr/>
        </p:nvSpPr>
        <p:spPr>
          <a:xfrm>
            <a:off x="83127" y="922516"/>
            <a:ext cx="8904119" cy="974271"/>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w="0"/>
                <a:effectLst>
                  <a:outerShdw blurRad="38100" dist="19050" dir="2700000" algn="tl" rotWithShape="0">
                    <a:schemeClr val="dk1">
                      <a:alpha val="40000"/>
                    </a:schemeClr>
                  </a:outerShdw>
                </a:effectLst>
              </a:rPr>
              <a:t>「マイム・マイム」の行い方</a:t>
            </a:r>
            <a:endParaRPr lang="ja-JP" altLang="en-US" sz="4800" dirty="0">
              <a:ln w="0"/>
              <a:effectLst>
                <a:outerShdw blurRad="38100" dist="19050" dir="2700000" algn="tl" rotWithShape="0">
                  <a:schemeClr val="dk1">
                    <a:alpha val="40000"/>
                  </a:schemeClr>
                </a:outerShdw>
              </a:effectLst>
            </a:endParaRPr>
          </a:p>
        </p:txBody>
      </p:sp>
      <p:pic>
        <p:nvPicPr>
          <p:cNvPr id="4" name="図 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3400" y="1896787"/>
            <a:ext cx="7849271" cy="4642126"/>
          </a:xfrm>
          <a:prstGeom prst="rect">
            <a:avLst/>
          </a:prstGeom>
        </p:spPr>
      </p:pic>
      <p:grpSp>
        <p:nvGrpSpPr>
          <p:cNvPr id="8" name="グループ化 7"/>
          <p:cNvGrpSpPr/>
          <p:nvPr/>
        </p:nvGrpSpPr>
        <p:grpSpPr>
          <a:xfrm>
            <a:off x="4962562" y="5486026"/>
            <a:ext cx="4026585" cy="1584378"/>
            <a:chOff x="6792228" y="1647772"/>
            <a:chExt cx="4026585" cy="1584378"/>
          </a:xfrm>
        </p:grpSpPr>
        <p:grpSp>
          <p:nvGrpSpPr>
            <p:cNvPr id="9" name="グループ化 8"/>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2943" y="625584"/>
                <a:ext cx="797106" cy="797106"/>
              </a:xfrm>
              <a:prstGeom prst="rect">
                <a:avLst/>
              </a:prstGeom>
            </p:spPr>
          </p:pic>
        </p:grpSp>
        <p:graphicFrame>
          <p:nvGraphicFramePr>
            <p:cNvPr id="10" name="オブジェクト 9"/>
            <p:cNvGraphicFramePr>
              <a:graphicFrameLocks noChangeAspect="1"/>
            </p:cNvGraphicFramePr>
            <p:nvPr>
              <p:extLst>
                <p:ext uri="{D42A27DB-BD31-4B8C-83A1-F6EECF244321}">
                  <p14:modId xmlns:p14="http://schemas.microsoft.com/office/powerpoint/2010/main" val="743623984"/>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1028" name="文書" r:id="rId7" imgW="3586026" imgH="1433597" progId="Word.Document.12">
                    <p:embed/>
                  </p:oleObj>
                </mc:Choice>
                <mc:Fallback>
                  <p:oleObj name="文書" r:id="rId7" imgW="3586026" imgH="1433597" progId="Word.Document.12">
                    <p:embed/>
                    <p:pic>
                      <p:nvPicPr>
                        <p:cNvPr id="38" name="オブジェクト 37"/>
                        <p:cNvPicPr/>
                        <p:nvPr/>
                      </p:nvPicPr>
                      <p:blipFill>
                        <a:blip r:embed="rId8"/>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270710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4</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タイトル 1"/>
          <p:cNvSpPr txBox="1">
            <a:spLocks/>
          </p:cNvSpPr>
          <p:nvPr/>
        </p:nvSpPr>
        <p:spPr>
          <a:xfrm>
            <a:off x="174567" y="757381"/>
            <a:ext cx="8698500" cy="77371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800" dirty="0" smtClean="0">
                <a:ln w="0"/>
                <a:effectLst>
                  <a:outerShdw blurRad="38100" dist="19050" dir="2700000" algn="tl" rotWithShape="0">
                    <a:schemeClr val="dk1">
                      <a:alpha val="40000"/>
                    </a:schemeClr>
                  </a:outerShdw>
                </a:effectLst>
              </a:rPr>
              <a:t>「マイム・マイム」の隊形</a:t>
            </a:r>
            <a:endParaRPr lang="ja-JP" altLang="en-US" sz="4800" dirty="0">
              <a:ln w="0"/>
              <a:effectLst>
                <a:outerShdw blurRad="38100" dist="19050" dir="2700000" algn="tl" rotWithShape="0">
                  <a:schemeClr val="dk1">
                    <a:alpha val="40000"/>
                  </a:schemeClr>
                </a:outerShdw>
              </a:effectLst>
            </a:endParaRPr>
          </a:p>
        </p:txBody>
      </p:sp>
      <p:sp>
        <p:nvSpPr>
          <p:cNvPr id="8" name="コンテンツ プレースホルダー 2"/>
          <p:cNvSpPr txBox="1">
            <a:spLocks/>
          </p:cNvSpPr>
          <p:nvPr/>
        </p:nvSpPr>
        <p:spPr>
          <a:xfrm>
            <a:off x="568472" y="1568907"/>
            <a:ext cx="7989752" cy="115135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a:solidFill>
                  <a:srgbClr val="FF0000"/>
                </a:solidFill>
              </a:rPr>
              <a:t>★</a:t>
            </a:r>
            <a:r>
              <a:rPr lang="ja-JP" altLang="en-US" sz="4000" dirty="0" smtClean="0">
                <a:solidFill>
                  <a:srgbClr val="FF0000"/>
                </a:solidFill>
              </a:rPr>
              <a:t>全体で１つの円をつくり手をつなぎ、</a:t>
            </a:r>
            <a:endParaRPr lang="en-US" altLang="ja-JP" sz="4000" dirty="0" smtClean="0">
              <a:solidFill>
                <a:srgbClr val="FF0000"/>
              </a:solidFill>
            </a:endParaRPr>
          </a:p>
          <a:p>
            <a:pPr marL="0" indent="0">
              <a:buNone/>
            </a:pPr>
            <a:r>
              <a:rPr lang="ja-JP" altLang="en-US" sz="4000" dirty="0">
                <a:solidFill>
                  <a:srgbClr val="FF0000"/>
                </a:solidFill>
              </a:rPr>
              <a:t>　</a:t>
            </a:r>
            <a:r>
              <a:rPr lang="ja-JP" altLang="en-US" sz="4000" dirty="0" smtClean="0">
                <a:solidFill>
                  <a:srgbClr val="FF0000"/>
                </a:solidFill>
              </a:rPr>
              <a:t>時計回りでおどります。</a:t>
            </a:r>
            <a:endParaRPr lang="en-US" altLang="ja-JP" sz="4000" dirty="0">
              <a:solidFill>
                <a:srgbClr val="FF0000"/>
              </a:solidFill>
            </a:endParaRPr>
          </a:p>
        </p:txBody>
      </p:sp>
      <p:pic>
        <p:nvPicPr>
          <p:cNvPr id="2" name="図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81943" y="2684022"/>
            <a:ext cx="5460274" cy="4017612"/>
          </a:xfrm>
          <a:prstGeom prst="rect">
            <a:avLst/>
          </a:prstGeom>
        </p:spPr>
      </p:pic>
      <p:sp>
        <p:nvSpPr>
          <p:cNvPr id="9" name="正方形/長方形 8"/>
          <p:cNvSpPr/>
          <p:nvPr/>
        </p:nvSpPr>
        <p:spPr>
          <a:xfrm>
            <a:off x="395663" y="5701236"/>
            <a:ext cx="2416628" cy="954107"/>
          </a:xfrm>
          <a:prstGeom prst="rect">
            <a:avLst/>
          </a:prstGeom>
          <a:blipFill>
            <a:blip r:embed="rId4"/>
            <a:tile tx="0" ty="0" sx="100000" sy="100000" flip="none" algn="tl"/>
          </a:blipFill>
        </p:spPr>
        <p:txBody>
          <a:bodyPr wrap="square" lIns="91440" tIns="45720" rIns="91440" bIns="45720">
            <a:spAutoFit/>
          </a:bodyPr>
          <a:lstStyle/>
          <a:p>
            <a:pPr algn="ctr"/>
            <a:r>
              <a:rPr lang="ja-JP" altLang="en-US" sz="2800" b="1" dirty="0" smtClean="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シングル</a:t>
            </a:r>
            <a:endParaRPr lang="en-US" altLang="ja-JP" sz="2800" b="1" dirty="0" smtClean="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endParaRPr>
          </a:p>
          <a:p>
            <a:pPr algn="ctr"/>
            <a:r>
              <a:rPr lang="ja-JP" altLang="en-US" sz="2800" b="1" cap="none" spc="0" dirty="0" smtClean="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サークル</a:t>
            </a:r>
            <a:endParaRPr lang="ja-JP" altLang="en-US" sz="2800" b="1" cap="none" spc="0"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4816958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a:xfrm>
            <a:off x="6491201" y="6279422"/>
            <a:ext cx="2057400" cy="365125"/>
          </a:xfrm>
        </p:spPr>
        <p:txBody>
          <a:bodyPr/>
          <a:lstStyle/>
          <a:p>
            <a:fld id="{13555A0A-D93E-4972-9BDE-BD19E4BDC622}" type="slidenum">
              <a:rPr kumimoji="1" lang="ja-JP" altLang="en-US" smtClean="0"/>
              <a:t>5</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6" name="タイトル 1"/>
          <p:cNvSpPr txBox="1">
            <a:spLocks/>
          </p:cNvSpPr>
          <p:nvPr/>
        </p:nvSpPr>
        <p:spPr>
          <a:xfrm>
            <a:off x="1286693" y="936171"/>
            <a:ext cx="6957312" cy="1320800"/>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900" dirty="0" smtClean="0">
                <a:ln w="0"/>
                <a:effectLst>
                  <a:outerShdw blurRad="38100" dist="19050" dir="2700000" algn="tl" rotWithShape="0">
                    <a:schemeClr val="dk1">
                      <a:alpha val="40000"/>
                    </a:schemeClr>
                  </a:outerShdw>
                </a:effectLst>
              </a:rPr>
              <a:t>「マイム・マイム」の</a:t>
            </a:r>
            <a:r>
              <a:rPr lang="en-US" altLang="ja-JP" sz="4900" dirty="0" smtClean="0">
                <a:ln w="0"/>
                <a:effectLst>
                  <a:outerShdw blurRad="38100" dist="19050" dir="2700000" algn="tl" rotWithShape="0">
                    <a:schemeClr val="dk1">
                      <a:alpha val="40000"/>
                    </a:schemeClr>
                  </a:outerShdw>
                </a:effectLst>
              </a:rPr>
              <a:t/>
            </a:r>
            <a:br>
              <a:rPr lang="en-US" altLang="ja-JP" sz="4900" dirty="0" smtClean="0">
                <a:ln w="0"/>
                <a:effectLst>
                  <a:outerShdw blurRad="38100" dist="19050" dir="2700000" algn="tl" rotWithShape="0">
                    <a:schemeClr val="dk1">
                      <a:alpha val="40000"/>
                    </a:schemeClr>
                  </a:outerShdw>
                </a:effectLst>
              </a:rPr>
            </a:br>
            <a:r>
              <a:rPr lang="ja-JP" altLang="en-US" sz="4900" dirty="0" smtClean="0">
                <a:ln w="0"/>
                <a:effectLst>
                  <a:outerShdw blurRad="38100" dist="19050" dir="2700000" algn="tl" rotWithShape="0">
                    <a:schemeClr val="dk1">
                      <a:alpha val="40000"/>
                    </a:schemeClr>
                  </a:outerShdw>
                </a:effectLst>
              </a:rPr>
              <a:t>　　　　　ステップや動き</a:t>
            </a:r>
            <a:endParaRPr lang="ja-JP" altLang="en-US" sz="4000" dirty="0"/>
          </a:p>
        </p:txBody>
      </p:sp>
      <p:sp>
        <p:nvSpPr>
          <p:cNvPr id="8" name="コンテンツ プレースホルダー 2"/>
          <p:cNvSpPr txBox="1">
            <a:spLocks/>
          </p:cNvSpPr>
          <p:nvPr/>
        </p:nvSpPr>
        <p:spPr>
          <a:xfrm>
            <a:off x="143691" y="2435761"/>
            <a:ext cx="9000309" cy="38436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dirty="0" smtClean="0"/>
              <a:t>★右足を左足の前後に交差しながら横に</a:t>
            </a:r>
            <a:endParaRPr lang="en-US" altLang="ja-JP" dirty="0" smtClean="0"/>
          </a:p>
          <a:p>
            <a:pPr marL="0" indent="0">
              <a:buNone/>
            </a:pPr>
            <a:r>
              <a:rPr lang="ja-JP" altLang="en-US" dirty="0"/>
              <a:t>　</a:t>
            </a:r>
            <a:r>
              <a:rPr lang="ja-JP" altLang="en-US" dirty="0" smtClean="0"/>
              <a:t>動くステップをしたり、軽く跳ねたりします。</a:t>
            </a:r>
            <a:endParaRPr lang="en-US" altLang="ja-JP" dirty="0" smtClean="0"/>
          </a:p>
          <a:p>
            <a:pPr marL="0" indent="0">
              <a:buNone/>
            </a:pPr>
            <a:r>
              <a:rPr lang="ja-JP" altLang="en-US" dirty="0" smtClean="0"/>
              <a:t>★「マイム～　マイム　ベッサソン　」とみんな</a:t>
            </a:r>
            <a:endParaRPr lang="en-US" altLang="ja-JP" dirty="0" smtClean="0"/>
          </a:p>
          <a:p>
            <a:pPr marL="0" indent="0">
              <a:buNone/>
            </a:pPr>
            <a:r>
              <a:rPr lang="ja-JP" altLang="en-US" dirty="0"/>
              <a:t>　</a:t>
            </a:r>
            <a:r>
              <a:rPr lang="ja-JP" altLang="en-US" dirty="0" smtClean="0"/>
              <a:t>で声を出しながら円の中央に集まり、戻ります。</a:t>
            </a:r>
            <a:endParaRPr lang="en-US" altLang="ja-JP" dirty="0" smtClean="0"/>
          </a:p>
          <a:p>
            <a:pPr marL="0" indent="0">
              <a:buNone/>
            </a:pPr>
            <a:r>
              <a:rPr lang="ja-JP" altLang="en-US" dirty="0" smtClean="0"/>
              <a:t>★跳ぶ足を入れ替えながら拍手します。</a:t>
            </a:r>
            <a:endParaRPr lang="en-US" altLang="ja-JP" dirty="0"/>
          </a:p>
        </p:txBody>
      </p:sp>
    </p:spTree>
    <p:extLst>
      <p:ext uri="{BB962C8B-B14F-4D97-AF65-F5344CB8AC3E}">
        <p14:creationId xmlns:p14="http://schemas.microsoft.com/office/powerpoint/2010/main" val="5643405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6</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1288868" y="844520"/>
            <a:ext cx="6347713" cy="801189"/>
          </a:xfrm>
          <a:prstGeom prst="rect">
            <a:avLst/>
          </a:prstGeom>
        </p:spPr>
        <p:txBody>
          <a:bodyPr>
            <a:normAutofit fontScale="82500" lnSpcReduction="1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800" dirty="0" smtClean="0">
                <a:ln w="0"/>
                <a:effectLst>
                  <a:outerShdw blurRad="38100" dist="19050" dir="2700000" algn="tl" rotWithShape="0">
                    <a:schemeClr val="dk1">
                      <a:alpha val="40000"/>
                    </a:schemeClr>
                  </a:outerShdw>
                </a:effectLst>
              </a:rPr>
              <a:t>「マイム・マイム」の由来</a:t>
            </a:r>
            <a:endParaRPr lang="ja-JP" altLang="en-US" sz="4800" dirty="0">
              <a:ln w="0"/>
              <a:effectLst>
                <a:outerShdw blurRad="38100" dist="19050" dir="2700000" algn="tl" rotWithShape="0">
                  <a:schemeClr val="dk1">
                    <a:alpha val="40000"/>
                  </a:schemeClr>
                </a:outerShdw>
              </a:effectLst>
            </a:endParaRPr>
          </a:p>
        </p:txBody>
      </p:sp>
      <p:sp>
        <p:nvSpPr>
          <p:cNvPr id="6" name="コンテンツ プレースホルダー 2"/>
          <p:cNvSpPr txBox="1">
            <a:spLocks/>
          </p:cNvSpPr>
          <p:nvPr/>
        </p:nvSpPr>
        <p:spPr>
          <a:xfrm>
            <a:off x="330989" y="1426066"/>
            <a:ext cx="8542078" cy="3537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600" dirty="0" smtClean="0"/>
              <a:t>★イスラエルの楽曲です。</a:t>
            </a:r>
            <a:endParaRPr lang="en-US" altLang="ja-JP" sz="3600" dirty="0" smtClean="0"/>
          </a:p>
          <a:p>
            <a:pPr marL="0" indent="0">
              <a:buNone/>
            </a:pPr>
            <a:r>
              <a:rPr lang="ja-JP" altLang="en-US" sz="3600" dirty="0" smtClean="0"/>
              <a:t>★「マイム」は「水」の意味を表して</a:t>
            </a:r>
            <a:endParaRPr lang="en-US" altLang="ja-JP" sz="3600" dirty="0" smtClean="0"/>
          </a:p>
          <a:p>
            <a:pPr marL="0" indent="0">
              <a:buNone/>
            </a:pPr>
            <a:r>
              <a:rPr lang="ja-JP" altLang="en-US" sz="3600" dirty="0" smtClean="0"/>
              <a:t>　います。</a:t>
            </a:r>
            <a:endParaRPr lang="en-US" altLang="ja-JP" sz="3600" dirty="0" smtClean="0"/>
          </a:p>
          <a:p>
            <a:pPr marL="0" indent="0">
              <a:buNone/>
            </a:pPr>
            <a:r>
              <a:rPr lang="ja-JP" altLang="en-US" sz="3600" dirty="0" smtClean="0"/>
              <a:t>★農民が砂漠地帯で水源を発見した時</a:t>
            </a:r>
            <a:endParaRPr lang="en-US" altLang="ja-JP" sz="3600" dirty="0" smtClean="0"/>
          </a:p>
          <a:p>
            <a:pPr marL="0" indent="0">
              <a:buNone/>
            </a:pPr>
            <a:r>
              <a:rPr lang="ja-JP" altLang="en-US" sz="3600" dirty="0" smtClean="0"/>
              <a:t>　の喜びをうたいおどる情景を表現し</a:t>
            </a:r>
            <a:endParaRPr lang="en-US" altLang="ja-JP" sz="3600" dirty="0" smtClean="0"/>
          </a:p>
          <a:p>
            <a:pPr marL="0" indent="0">
              <a:buNone/>
            </a:pPr>
            <a:r>
              <a:rPr lang="ja-JP" altLang="en-US" sz="3600" dirty="0" smtClean="0"/>
              <a:t>　ています。</a:t>
            </a:r>
            <a:endParaRPr lang="ja-JP" altLang="en-US" sz="3600" dirty="0"/>
          </a:p>
        </p:txBody>
      </p:sp>
      <p:sp>
        <p:nvSpPr>
          <p:cNvPr id="8" name="コンテンツ プレースホルダー 2"/>
          <p:cNvSpPr txBox="1">
            <a:spLocks/>
          </p:cNvSpPr>
          <p:nvPr/>
        </p:nvSpPr>
        <p:spPr>
          <a:xfrm>
            <a:off x="1118147" y="5183332"/>
            <a:ext cx="7754920" cy="11076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smtClean="0"/>
              <a:t>（出典）</a:t>
            </a:r>
            <a:endParaRPr lang="en-US" altLang="ja-JP" sz="1400" dirty="0" smtClean="0"/>
          </a:p>
          <a:p>
            <a:pPr marL="0" indent="0">
              <a:buNone/>
            </a:pPr>
            <a:r>
              <a:rPr lang="ja-JP" altLang="en-US" sz="1400" dirty="0" smtClean="0"/>
              <a:t>○公益社団法人　日本フォークダンス連盟ホームページ掲載資料</a:t>
            </a:r>
            <a:endParaRPr lang="en-US" altLang="ja-JP" sz="1400" dirty="0" smtClean="0"/>
          </a:p>
          <a:p>
            <a:pPr marL="0" indent="0">
              <a:buNone/>
            </a:pPr>
            <a:r>
              <a:rPr lang="ja-JP" altLang="en-US" sz="1400" dirty="0" smtClean="0"/>
              <a:t>○学校体育実技指導資料第９集「表現運動系及びダンス指導の手引」（文部科学省）</a:t>
            </a:r>
            <a:endParaRPr lang="en-US" altLang="ja-JP" sz="1400" dirty="0" smtClean="0"/>
          </a:p>
        </p:txBody>
      </p:sp>
    </p:spTree>
    <p:extLst>
      <p:ext uri="{BB962C8B-B14F-4D97-AF65-F5344CB8AC3E}">
        <p14:creationId xmlns:p14="http://schemas.microsoft.com/office/powerpoint/2010/main" val="1481053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7</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351065" y="844520"/>
            <a:ext cx="8164285" cy="968829"/>
          </a:xfrm>
          <a:prstGeom prst="rect">
            <a:avLst/>
          </a:prstGeom>
        </p:spPr>
        <p:txBody>
          <a:bodyP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6600" smtClean="0">
                <a:ln w="0"/>
                <a:effectLst>
                  <a:outerShdw blurRad="38100" dist="19050" dir="2700000" algn="tl" rotWithShape="0">
                    <a:schemeClr val="dk1">
                      <a:alpha val="40000"/>
                    </a:schemeClr>
                  </a:outerShdw>
                </a:effectLst>
              </a:rPr>
              <a:t>「</a:t>
            </a:r>
            <a:r>
              <a:rPr lang="ja-JP" altLang="en-US" sz="6000" smtClean="0">
                <a:ln w="0"/>
                <a:effectLst>
                  <a:outerShdw blurRad="38100" dist="19050" dir="2700000" algn="tl" rotWithShape="0">
                    <a:schemeClr val="dk1">
                      <a:alpha val="40000"/>
                    </a:schemeClr>
                  </a:outerShdw>
                </a:effectLst>
              </a:rPr>
              <a:t>コロブチカ</a:t>
            </a:r>
            <a:r>
              <a:rPr lang="ja-JP" altLang="en-US" sz="6600" smtClean="0">
                <a:ln w="0"/>
                <a:effectLst>
                  <a:outerShdw blurRad="38100" dist="19050" dir="2700000" algn="tl" rotWithShape="0">
                    <a:schemeClr val="dk1">
                      <a:alpha val="40000"/>
                    </a:schemeClr>
                  </a:outerShdw>
                </a:effectLst>
              </a:rPr>
              <a:t>」の行い方</a:t>
            </a:r>
            <a:endParaRPr lang="ja-JP" altLang="en-US" sz="6600" dirty="0">
              <a:ln w="0"/>
              <a:effectLst>
                <a:outerShdw blurRad="38100" dist="19050" dir="2700000" algn="tl" rotWithShape="0">
                  <a:schemeClr val="dk1">
                    <a:alpha val="40000"/>
                  </a:schemeClr>
                </a:outerShdw>
              </a:effectLst>
            </a:endParaRPr>
          </a:p>
        </p:txBody>
      </p:sp>
      <p:pic>
        <p:nvPicPr>
          <p:cNvPr id="4" name="図 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1313" y="2050932"/>
            <a:ext cx="7754092" cy="4430255"/>
          </a:xfrm>
          <a:prstGeom prst="rect">
            <a:avLst/>
          </a:prstGeom>
        </p:spPr>
      </p:pic>
      <p:grpSp>
        <p:nvGrpSpPr>
          <p:cNvPr id="8" name="グループ化 7"/>
          <p:cNvGrpSpPr/>
          <p:nvPr/>
        </p:nvGrpSpPr>
        <p:grpSpPr>
          <a:xfrm>
            <a:off x="4932418" y="5395594"/>
            <a:ext cx="4026585" cy="1584378"/>
            <a:chOff x="6792228" y="1647772"/>
            <a:chExt cx="4026585" cy="1584378"/>
          </a:xfrm>
        </p:grpSpPr>
        <p:grpSp>
          <p:nvGrpSpPr>
            <p:cNvPr id="9" name="グループ化 8"/>
            <p:cNvGrpSpPr/>
            <p:nvPr/>
          </p:nvGrpSpPr>
          <p:grpSpPr>
            <a:xfrm>
              <a:off x="6792228" y="1647772"/>
              <a:ext cx="3171261" cy="962531"/>
              <a:chOff x="7228510" y="542872"/>
              <a:chExt cx="3171261" cy="962531"/>
            </a:xfrm>
          </p:grpSpPr>
          <p:sp>
            <p:nvSpPr>
              <p:cNvPr id="12" name="角丸四角形 11"/>
              <p:cNvSpPr/>
              <p:nvPr/>
            </p:nvSpPr>
            <p:spPr>
              <a:xfrm>
                <a:off x="7228510" y="542872"/>
                <a:ext cx="3171261" cy="96253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endParaRPr lang="ja-JP" altLang="en-US" dirty="0">
                  <a:solidFill>
                    <a:schemeClr val="tx1"/>
                  </a:solidFill>
                </a:endParaRPr>
              </a:p>
            </p:txBody>
          </p:sp>
          <p:pic>
            <p:nvPicPr>
              <p:cNvPr id="13" name="図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32943" y="625584"/>
                <a:ext cx="797106" cy="797106"/>
              </a:xfrm>
              <a:prstGeom prst="rect">
                <a:avLst/>
              </a:prstGeom>
            </p:spPr>
          </p:pic>
        </p:grpSp>
        <p:graphicFrame>
          <p:nvGraphicFramePr>
            <p:cNvPr id="10" name="オブジェクト 9"/>
            <p:cNvGraphicFramePr>
              <a:graphicFrameLocks noChangeAspect="1"/>
            </p:cNvGraphicFramePr>
            <p:nvPr>
              <p:extLst>
                <p:ext uri="{D42A27DB-BD31-4B8C-83A1-F6EECF244321}">
                  <p14:modId xmlns:p14="http://schemas.microsoft.com/office/powerpoint/2010/main" val="616029104"/>
                </p:ext>
              </p:extLst>
            </p:nvPr>
          </p:nvGraphicFramePr>
          <p:xfrm>
            <a:off x="7045325" y="1725613"/>
            <a:ext cx="3773488" cy="1506537"/>
          </p:xfrm>
          <a:graphic>
            <a:graphicData uri="http://schemas.openxmlformats.org/presentationml/2006/ole">
              <mc:AlternateContent xmlns:mc="http://schemas.openxmlformats.org/markup-compatibility/2006">
                <mc:Choice xmlns:v="urn:schemas-microsoft-com:vml" Requires="v">
                  <p:oleObj spid="_x0000_s2052" name="文書" r:id="rId7" imgW="3586026" imgH="1433597" progId="Word.Document.12">
                    <p:embed/>
                  </p:oleObj>
                </mc:Choice>
                <mc:Fallback>
                  <p:oleObj name="文書" r:id="rId7" imgW="3586026" imgH="1433597" progId="Word.Document.12">
                    <p:embed/>
                    <p:pic>
                      <p:nvPicPr>
                        <p:cNvPr id="10" name="オブジェクト 9"/>
                        <p:cNvPicPr/>
                        <p:nvPr/>
                      </p:nvPicPr>
                      <p:blipFill>
                        <a:blip r:embed="rId8"/>
                        <a:stretch>
                          <a:fillRect/>
                        </a:stretch>
                      </p:blipFill>
                      <p:spPr>
                        <a:xfrm>
                          <a:off x="7045325" y="1725613"/>
                          <a:ext cx="3773488" cy="1506537"/>
                        </a:xfrm>
                        <a:prstGeom prst="rect">
                          <a:avLst/>
                        </a:prstGeom>
                      </p:spPr>
                    </p:pic>
                  </p:oleObj>
                </mc:Fallback>
              </mc:AlternateContent>
            </a:graphicData>
          </a:graphic>
        </p:graphicFrame>
      </p:grpSp>
    </p:spTree>
    <p:extLst>
      <p:ext uri="{BB962C8B-B14F-4D97-AF65-F5344CB8AC3E}">
        <p14:creationId xmlns:p14="http://schemas.microsoft.com/office/powerpoint/2010/main" val="153821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8</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573577" y="844520"/>
            <a:ext cx="8121535" cy="809123"/>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smtClean="0">
                <a:ln w="0"/>
                <a:effectLst>
                  <a:outerShdw blurRad="38100" dist="19050" dir="2700000" algn="tl" rotWithShape="0">
                    <a:schemeClr val="dk1">
                      <a:alpha val="40000"/>
                    </a:schemeClr>
                  </a:outerShdw>
                </a:effectLst>
              </a:rPr>
              <a:t>「コロブチカ」の隊形</a:t>
            </a:r>
            <a:endParaRPr lang="ja-JP" altLang="en-US" sz="5400" dirty="0"/>
          </a:p>
        </p:txBody>
      </p:sp>
      <p:sp>
        <p:nvSpPr>
          <p:cNvPr id="6" name="コンテンツ プレースホルダー 2"/>
          <p:cNvSpPr txBox="1">
            <a:spLocks/>
          </p:cNvSpPr>
          <p:nvPr/>
        </p:nvSpPr>
        <p:spPr>
          <a:xfrm>
            <a:off x="472041" y="1689039"/>
            <a:ext cx="8401026" cy="80576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4000" dirty="0" smtClean="0">
                <a:solidFill>
                  <a:srgbClr val="FF0000"/>
                </a:solidFill>
              </a:rPr>
              <a:t>★ペア２組で図のように向かい合います。</a:t>
            </a:r>
            <a:endParaRPr lang="en-US" altLang="ja-JP" sz="4000" dirty="0"/>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8005" y="2494799"/>
            <a:ext cx="4590686" cy="4029805"/>
          </a:xfrm>
          <a:prstGeom prst="rect">
            <a:avLst/>
          </a:prstGeom>
        </p:spPr>
      </p:pic>
      <p:grpSp>
        <p:nvGrpSpPr>
          <p:cNvPr id="8" name="グループ化 7"/>
          <p:cNvGrpSpPr/>
          <p:nvPr/>
        </p:nvGrpSpPr>
        <p:grpSpPr>
          <a:xfrm>
            <a:off x="6730842" y="5253771"/>
            <a:ext cx="2270075" cy="1102580"/>
            <a:chOff x="6773646" y="5462848"/>
            <a:chExt cx="2270075" cy="1102580"/>
          </a:xfrm>
        </p:grpSpPr>
        <p:sp>
          <p:nvSpPr>
            <p:cNvPr id="9" name="フローチャート: 端子 8"/>
            <p:cNvSpPr/>
            <p:nvPr/>
          </p:nvSpPr>
          <p:spPr>
            <a:xfrm rot="5400000">
              <a:off x="7214860" y="5686440"/>
              <a:ext cx="319534" cy="1176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7119675" y="5686528"/>
              <a:ext cx="519669" cy="391666"/>
            </a:xfrm>
            <a:prstGeom prst="rect">
              <a:avLst/>
            </a:prstGeom>
            <a:solidFill>
              <a:srgbClr val="00B0F0"/>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2" name="フローチャート: 端子 11"/>
            <p:cNvSpPr/>
            <p:nvPr/>
          </p:nvSpPr>
          <p:spPr>
            <a:xfrm rot="5400000">
              <a:off x="8161295" y="5563815"/>
              <a:ext cx="319534" cy="117600"/>
            </a:xfrm>
            <a:prstGeom prst="flowChartTermina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楕円 12"/>
            <p:cNvSpPr/>
            <p:nvPr/>
          </p:nvSpPr>
          <p:spPr>
            <a:xfrm>
              <a:off x="8079682" y="5564993"/>
              <a:ext cx="519669" cy="533400"/>
            </a:xfrm>
            <a:prstGeom prst="ellipse">
              <a:avLst/>
            </a:prstGeom>
            <a:solidFill>
              <a:srgbClr val="CC00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6773646" y="6103763"/>
              <a:ext cx="2270075" cy="461665"/>
            </a:xfrm>
            <a:prstGeom prst="rect">
              <a:avLst/>
            </a:prstGeom>
            <a:noFill/>
          </p:spPr>
          <p:txBody>
            <a:bodyPr wrap="square" rtlCol="0">
              <a:spAutoFit/>
            </a:bodyPr>
            <a:lstStyle/>
            <a:p>
              <a:r>
                <a:rPr kumimoji="1" lang="ja-JP" altLang="en-US" sz="2400" dirty="0">
                  <a:latin typeface="HGP創英角ﾎﾟｯﾌﾟ体" panose="040B0A00000000000000" pitchFamily="50" charset="-128"/>
                  <a:ea typeface="HGP創英角ﾎﾟｯﾌﾟ体" panose="040B0A00000000000000" pitchFamily="50" charset="-128"/>
                </a:rPr>
                <a:t>　男子　　女子</a:t>
              </a:r>
            </a:p>
          </p:txBody>
        </p:sp>
      </p:grpSp>
      <p:sp>
        <p:nvSpPr>
          <p:cNvPr id="15" name="正方形/長方形 14"/>
          <p:cNvSpPr/>
          <p:nvPr/>
        </p:nvSpPr>
        <p:spPr>
          <a:xfrm>
            <a:off x="67368" y="6125518"/>
            <a:ext cx="3241458" cy="523220"/>
          </a:xfrm>
          <a:prstGeom prst="rect">
            <a:avLst/>
          </a:prstGeom>
          <a:blipFill>
            <a:blip r:embed="rId4"/>
            <a:tile tx="0" ty="0" sx="100000" sy="100000" flip="none" algn="tl"/>
          </a:blipFill>
        </p:spPr>
        <p:txBody>
          <a:bodyPr wrap="square" lIns="91440" tIns="45720" rIns="91440" bIns="45720">
            <a:spAutoFit/>
          </a:bodyPr>
          <a:lstStyle/>
          <a:p>
            <a:pPr algn="ctr"/>
            <a:r>
              <a:rPr lang="ja-JP" altLang="en-US" sz="2800" b="1" dirty="0" smtClean="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ダブル</a:t>
            </a:r>
            <a:r>
              <a:rPr lang="ja-JP" altLang="en-US" sz="2800" b="1" cap="none" spc="0" dirty="0" smtClean="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rPr>
              <a:t>サークル</a:t>
            </a:r>
            <a:endParaRPr lang="ja-JP" altLang="en-US" sz="2800" b="1" cap="none" spc="0" dirty="0">
              <a:ln w="28575">
                <a:solidFill>
                  <a:srgbClr val="FF6600"/>
                </a:solidFill>
                <a:prstDash val="solid"/>
              </a:ln>
              <a:solidFill>
                <a:srgbClr val="FFFFFF"/>
              </a:solidFill>
              <a:effectLst>
                <a:outerShdw blurRad="38100" dist="22860" dir="5400000" algn="tl" rotWithShape="0">
                  <a:srgbClr val="000000">
                    <a:alpha val="30000"/>
                  </a:srgbClr>
                </a:outerShdw>
              </a:effectLst>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2599621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0D4FB1FE-BA11-411C-B16B-F5AF0E2C2A1A}"/>
              </a:ext>
            </a:extLst>
          </p:cNvPr>
          <p:cNvSpPr txBox="1">
            <a:spLocks noChangeArrowheads="1"/>
          </p:cNvSpPr>
          <p:nvPr/>
        </p:nvSpPr>
        <p:spPr bwMode="auto">
          <a:xfrm>
            <a:off x="1164472" y="652273"/>
            <a:ext cx="7708595" cy="384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7155" tIns="43575" rIns="17155" bIns="43575"/>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652278" rtl="0" eaLnBrk="1" fontAlgn="base" latinLnBrk="0" hangingPunct="1">
              <a:lnSpc>
                <a:spcPct val="100000"/>
              </a:lnSpc>
              <a:spcBef>
                <a:spcPct val="0"/>
              </a:spcBef>
              <a:spcAft>
                <a:spcPct val="0"/>
              </a:spcAft>
              <a:buClrTx/>
              <a:buSzTx/>
              <a:buFontTx/>
              <a:buNone/>
              <a:tabLst/>
              <a:defRPr/>
            </a:pPr>
            <a:endParaRPr kumimoji="1" lang="en-US" altLang="ja-JP" sz="1800" b="1" i="0" u="none" strike="noStrike" kern="0" cap="none" spc="0" normalizeH="0" baseline="0" noProof="0" dirty="0">
              <a:ln>
                <a:noFill/>
              </a:ln>
              <a:solidFill>
                <a:prstClr val="black"/>
              </a:solidFill>
              <a:effectLst/>
              <a:uLnTx/>
              <a:uFillTx/>
              <a:latin typeface="游ゴシック" panose="020B0400000000000000" pitchFamily="50" charset="-128"/>
              <a:ea typeface="ＭＳ Ｐゴシック" charset="-128"/>
              <a:cs typeface="+mn-cs"/>
            </a:endParaRPr>
          </a:p>
        </p:txBody>
      </p:sp>
      <p:sp>
        <p:nvSpPr>
          <p:cNvPr id="3" name="スライド番号プレースホルダー 2"/>
          <p:cNvSpPr>
            <a:spLocks noGrp="1"/>
          </p:cNvSpPr>
          <p:nvPr>
            <p:ph type="sldNum" sz="quarter" idx="12"/>
          </p:nvPr>
        </p:nvSpPr>
        <p:spPr/>
        <p:txBody>
          <a:bodyPr/>
          <a:lstStyle/>
          <a:p>
            <a:fld id="{13555A0A-D93E-4972-9BDE-BD19E4BDC622}" type="slidenum">
              <a:rPr kumimoji="1" lang="ja-JP" altLang="en-US" smtClean="0"/>
              <a:t>9</a:t>
            </a:fld>
            <a:endParaRPr kumimoji="1" lang="ja-JP" altLang="en-US"/>
          </a:p>
        </p:txBody>
      </p:sp>
      <p:sp>
        <p:nvSpPr>
          <p:cNvPr id="11" name="Rectangle 2"/>
          <p:cNvSpPr>
            <a:spLocks noChangeArrowheads="1"/>
          </p:cNvSpPr>
          <p:nvPr/>
        </p:nvSpPr>
        <p:spPr bwMode="auto">
          <a:xfrm>
            <a:off x="-17304" y="2"/>
            <a:ext cx="9161304" cy="757379"/>
          </a:xfrm>
          <a:prstGeom prst="rect">
            <a:avLst/>
          </a:prstGeom>
          <a:solidFill>
            <a:srgbClr val="92D050"/>
          </a:solidFill>
          <a:ln>
            <a:noFill/>
          </a:ln>
          <a:effectLst/>
        </p:spPr>
        <p:txBody>
          <a:bodyPr wrap="none" lIns="65219" tIns="32609" rIns="65219" bIns="32609" anchor="ct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652278" rtl="0" eaLnBrk="1" fontAlgn="base" latinLnBrk="0" hangingPunct="1">
              <a:lnSpc>
                <a:spcPct val="100000"/>
              </a:lnSpc>
              <a:spcBef>
                <a:spcPct val="0"/>
              </a:spcBef>
              <a:spcAft>
                <a:spcPct val="0"/>
              </a:spcAft>
              <a:buClrTx/>
              <a:buSzTx/>
              <a:buFontTx/>
              <a:buNone/>
              <a:tabLst/>
              <a:defRPr/>
            </a:pPr>
            <a:endParaRPr kumimoji="1" lang="en-US" altLang="ja-JP" sz="2400" b="1" i="0" u="none" strike="noStrike" kern="0" cap="none" spc="0" normalizeH="0" baseline="0" noProof="0" dirty="0" smtClean="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sp>
        <p:nvSpPr>
          <p:cNvPr id="5" name="タイトル 1"/>
          <p:cNvSpPr txBox="1">
            <a:spLocks/>
          </p:cNvSpPr>
          <p:nvPr/>
        </p:nvSpPr>
        <p:spPr>
          <a:xfrm>
            <a:off x="374073" y="844520"/>
            <a:ext cx="8437417" cy="1438656"/>
          </a:xfrm>
          <a:prstGeom prst="rect">
            <a:avLst/>
          </a:prstGeom>
        </p:spPr>
        <p:txBody>
          <a:bodyP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smtClean="0">
                <a:ln w="0"/>
                <a:effectLst>
                  <a:outerShdw blurRad="38100" dist="19050" dir="2700000" algn="tl" rotWithShape="0">
                    <a:schemeClr val="dk1">
                      <a:alpha val="40000"/>
                    </a:schemeClr>
                  </a:outerShdw>
                </a:effectLst>
              </a:rPr>
              <a:t>「コロブチカ」の</a:t>
            </a:r>
            <a:r>
              <a:rPr lang="en-US" altLang="ja-JP" sz="5400" dirty="0" smtClean="0">
                <a:ln w="0"/>
                <a:effectLst>
                  <a:outerShdw blurRad="38100" dist="19050" dir="2700000" algn="tl" rotWithShape="0">
                    <a:schemeClr val="dk1">
                      <a:alpha val="40000"/>
                    </a:schemeClr>
                  </a:outerShdw>
                </a:effectLst>
              </a:rPr>
              <a:t/>
            </a:r>
            <a:br>
              <a:rPr lang="en-US" altLang="ja-JP" sz="5400" dirty="0" smtClean="0">
                <a:ln w="0"/>
                <a:effectLst>
                  <a:outerShdw blurRad="38100" dist="19050" dir="2700000" algn="tl" rotWithShape="0">
                    <a:schemeClr val="dk1">
                      <a:alpha val="40000"/>
                    </a:schemeClr>
                  </a:outerShdw>
                </a:effectLst>
              </a:rPr>
            </a:br>
            <a:r>
              <a:rPr lang="ja-JP" altLang="en-US" sz="5400" dirty="0" smtClean="0">
                <a:ln w="0"/>
                <a:effectLst>
                  <a:outerShdw blurRad="38100" dist="19050" dir="2700000" algn="tl" rotWithShape="0">
                    <a:schemeClr val="dk1">
                      <a:alpha val="40000"/>
                    </a:schemeClr>
                  </a:outerShdw>
                </a:effectLst>
              </a:rPr>
              <a:t>　　　　ステップや動き</a:t>
            </a:r>
            <a:endParaRPr lang="ja-JP" altLang="en-US" sz="5400" b="1" dirty="0">
              <a:ln w="22225">
                <a:solidFill>
                  <a:schemeClr val="accent2"/>
                </a:solidFill>
                <a:prstDash val="solid"/>
              </a:ln>
              <a:solidFill>
                <a:schemeClr val="accent2">
                  <a:lumMod val="40000"/>
                  <a:lumOff val="60000"/>
                </a:schemeClr>
              </a:solidFill>
            </a:endParaRPr>
          </a:p>
        </p:txBody>
      </p:sp>
      <p:sp>
        <p:nvSpPr>
          <p:cNvPr id="6" name="コンテンツ プレースホルダー 2"/>
          <p:cNvSpPr txBox="1">
            <a:spLocks/>
          </p:cNvSpPr>
          <p:nvPr/>
        </p:nvSpPr>
        <p:spPr>
          <a:xfrm>
            <a:off x="374073" y="2643640"/>
            <a:ext cx="8752114" cy="35719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3200" dirty="0" smtClean="0"/>
              <a:t>★パートナーと正面に向き合い、手を重ねて</a:t>
            </a:r>
            <a:endParaRPr lang="en-US" altLang="ja-JP" sz="3200" dirty="0" smtClean="0"/>
          </a:p>
          <a:p>
            <a:pPr marL="0" indent="0">
              <a:buNone/>
            </a:pPr>
            <a:r>
              <a:rPr lang="ja-JP" altLang="en-US" sz="3200" dirty="0"/>
              <a:t>　</a:t>
            </a:r>
            <a:r>
              <a:rPr lang="ja-JP" altLang="en-US" sz="3200" dirty="0" smtClean="0"/>
              <a:t>前後にステップをふみます。</a:t>
            </a:r>
            <a:endParaRPr lang="en-US" altLang="ja-JP" sz="3200" dirty="0" smtClean="0"/>
          </a:p>
          <a:p>
            <a:pPr marL="0" indent="0">
              <a:buNone/>
            </a:pPr>
            <a:r>
              <a:rPr lang="ja-JP" altLang="en-US" sz="3200" dirty="0" smtClean="0"/>
              <a:t>★左右に回転したり、パートナーと内外の輪</a:t>
            </a:r>
            <a:endParaRPr lang="en-US" altLang="ja-JP" sz="3200" dirty="0" smtClean="0"/>
          </a:p>
          <a:p>
            <a:pPr marL="0" indent="0">
              <a:buNone/>
            </a:pPr>
            <a:r>
              <a:rPr lang="ja-JP" altLang="en-US" sz="3200" dirty="0"/>
              <a:t>　</a:t>
            </a:r>
            <a:r>
              <a:rPr lang="ja-JP" altLang="en-US" sz="3200" dirty="0" smtClean="0"/>
              <a:t>を入れ替えたりします。</a:t>
            </a:r>
            <a:endParaRPr lang="en-US" altLang="ja-JP" sz="3200" dirty="0" smtClean="0"/>
          </a:p>
          <a:p>
            <a:pPr marL="0" indent="0">
              <a:buNone/>
            </a:pPr>
            <a:r>
              <a:rPr lang="ja-JP" altLang="en-US" sz="3200" dirty="0" smtClean="0"/>
              <a:t>★パートナーをチェンジしながらおどります。</a:t>
            </a:r>
            <a:endParaRPr lang="en-US" altLang="ja-JP" sz="3200" dirty="0"/>
          </a:p>
        </p:txBody>
      </p:sp>
    </p:spTree>
    <p:extLst>
      <p:ext uri="{BB962C8B-B14F-4D97-AF65-F5344CB8AC3E}">
        <p14:creationId xmlns:p14="http://schemas.microsoft.com/office/powerpoint/2010/main" val="2966340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1388</TotalTime>
  <Words>869</Words>
  <Application>Microsoft Office PowerPoint</Application>
  <PresentationFormat>画面に合わせる (4:3)</PresentationFormat>
  <Paragraphs>126</Paragraphs>
  <Slides>17</Slides>
  <Notes>17</Notes>
  <HiddenSlides>0</HiddenSlides>
  <MMClips>0</MMClips>
  <ScaleCrop>false</ScaleCrop>
  <HeadingPairs>
    <vt:vector size="8" baseType="variant">
      <vt:variant>
        <vt:lpstr>使用されているフォント</vt:lpstr>
      </vt:variant>
      <vt:variant>
        <vt:i4>10</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9" baseType="lpstr">
      <vt:lpstr>HGP創英角ﾎﾟｯﾌﾟ体</vt:lpstr>
      <vt:lpstr>HG創英角ｺﾞｼｯｸUB</vt:lpstr>
      <vt:lpstr>HG創英角ﾎﾟｯﾌﾟ体</vt:lpstr>
      <vt:lpstr>ＭＳ Ｐゴシック</vt:lpstr>
      <vt:lpstr>游ゴシック</vt:lpstr>
      <vt:lpstr>游ゴシック Light</vt:lpstr>
      <vt:lpstr>Arial</vt:lpstr>
      <vt:lpstr>Calibri</vt:lpstr>
      <vt:lpstr>Calibri Light</vt:lpstr>
      <vt:lpstr>Wingdings 3</vt:lpstr>
      <vt:lpstr>Office テーマ</vt:lpstr>
      <vt:lpstr>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dc:creator>
  <cp:lastModifiedBy>m</cp:lastModifiedBy>
  <cp:revision>115</cp:revision>
  <cp:lastPrinted>2020-07-08T09:33:01Z</cp:lastPrinted>
  <dcterms:created xsi:type="dcterms:W3CDTF">2019-05-07T09:33:23Z</dcterms:created>
  <dcterms:modified xsi:type="dcterms:W3CDTF">2020-11-25T08:48:40Z</dcterms:modified>
</cp:coreProperties>
</file>