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329" r:id="rId2"/>
    <p:sldId id="334" r:id="rId3"/>
    <p:sldId id="335" r:id="rId4"/>
    <p:sldId id="336" r:id="rId5"/>
    <p:sldId id="337" r:id="rId6"/>
    <p:sldId id="323" r:id="rId7"/>
    <p:sldId id="316" r:id="rId8"/>
    <p:sldId id="309" r:id="rId9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9966"/>
    <a:srgbClr val="FF99CC"/>
    <a:srgbClr val="FFCCFF"/>
    <a:srgbClr val="CCECFF"/>
    <a:srgbClr val="99FFCC"/>
    <a:srgbClr val="66FFFF"/>
    <a:srgbClr val="00CC99"/>
    <a:srgbClr val="CCFF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9" autoAdjust="0"/>
    <p:restoredTop sz="94660" autoAdjust="0"/>
  </p:normalViewPr>
  <p:slideViewPr>
    <p:cSldViewPr snapToGrid="0">
      <p:cViewPr varScale="1">
        <p:scale>
          <a:sx n="115" d="100"/>
          <a:sy n="115" d="100"/>
        </p:scale>
        <p:origin x="124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2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349" y="0"/>
            <a:ext cx="29502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EB67B1-B918-46DF-9A1F-45A948CC67EB}" type="datetimeFigureOut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864"/>
            <a:ext cx="29502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349" y="9440864"/>
            <a:ext cx="29502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91D50-D638-4B08-B8A0-7C42D33929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47837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1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D121F-19E0-4D63-8EE5-CB4DDC548DEF}" type="datetimeFigureOut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1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9BA96C-3BB3-4ED6-B43F-46F5610ABE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5524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357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061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357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1831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59B4-FE3D-46E7-BA8A-5E955373D974}" type="datetime1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1488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77234-8D0C-4BDF-A135-B3E5D946F9C8}" type="datetime1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8253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4E73-DD5A-4EF3-BD9D-431A0BCFC66E}" type="datetime1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4914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CFB7A-FB65-40F0-AF6E-6D01B90AB162}" type="datetime1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5911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35D51-73D9-47FA-AC2A-3143C4968F6F}" type="datetime1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6331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2B49-21B3-461C-BC2A-20D6B0FDA386}" type="datetime1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1603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9B35-1D90-44B7-8C20-EA9BAAE43785}" type="datetime1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9336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3E42-AAA8-4095-B1B1-74331AD8F7A7}" type="datetime1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8831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14C4-2AB1-4B42-BE2C-5E524FEAD5D2}" type="datetime1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4275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60068-C949-4E9C-9CDA-9A2AD3A349D3}" type="datetime1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3470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600B-6BE8-4EAE-AF8E-A90EE6295AB5}" type="datetime1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7634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72F2B-1FE5-482C-B762-C8819CDC24AD}" type="datetime1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586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www.youtube.com/watch?v=ZLvNwCph66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06755" y="2661436"/>
            <a:ext cx="7708595" cy="1921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4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60942" y="919201"/>
            <a:ext cx="8595359" cy="149181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小学校 体育（運動領域）</a:t>
            </a:r>
            <a:endParaRPr kumimoji="1" lang="en-US" altLang="ja-JP" sz="36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/>
            <a:r>
              <a:rPr kumimoji="1" lang="en-US" altLang="ja-JP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〔</a:t>
            </a:r>
            <a:r>
              <a:rPr kumimoji="1" lang="ja-JP" altLang="en-US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第１学年</a:t>
            </a:r>
            <a:r>
              <a:rPr kumimoji="1" lang="ja-JP" altLang="en-US" sz="3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及び</a:t>
            </a:r>
            <a:r>
              <a:rPr kumimoji="1" lang="ja-JP" altLang="en-US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第２学年</a:t>
            </a:r>
            <a:r>
              <a:rPr kumimoji="1" lang="en-US" altLang="ja-JP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〕</a:t>
            </a:r>
            <a:endParaRPr kumimoji="1" lang="ja-JP" altLang="en-US" sz="36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0" y="2541645"/>
            <a:ext cx="9143999" cy="231925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表現リズム遊び</a:t>
            </a:r>
            <a:endParaRPr kumimoji="1" lang="en-US" altLang="ja-JP" sz="48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/>
            <a:r>
              <a:rPr kumimoji="1" lang="ja-JP" altLang="en-US" sz="80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「表現遊び」</a:t>
            </a:r>
            <a:endParaRPr kumimoji="1" lang="en-US" altLang="ja-JP" sz="80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980000" y="4860896"/>
            <a:ext cx="5525984" cy="131560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sz="2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【</a:t>
            </a:r>
            <a:r>
              <a:rPr kumimoji="1" lang="ja-JP" altLang="en-US" sz="2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知識及び技能編</a:t>
            </a:r>
            <a:r>
              <a:rPr kumimoji="1" lang="en-US" altLang="ja-JP" sz="2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】</a:t>
            </a:r>
          </a:p>
          <a:p>
            <a:r>
              <a:rPr kumimoji="1" lang="en-US" altLang="ja-JP" sz="2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【</a:t>
            </a:r>
            <a:r>
              <a:rPr kumimoji="1" lang="ja-JP" altLang="en-US" sz="2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思考力、判断力、表現力等編</a:t>
            </a:r>
            <a:r>
              <a:rPr kumimoji="1" lang="en-US" altLang="ja-JP" sz="2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】</a:t>
            </a:r>
          </a:p>
        </p:txBody>
      </p:sp>
      <p:pic>
        <p:nvPicPr>
          <p:cNvPr id="1026" name="Picture 2" descr="C:\Users\H27031245\Desktop\担当事業\学習カード\資料\ダンス資料\キャプチャ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984" y="806208"/>
            <a:ext cx="1420323" cy="185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27031245\Desktop\担当事業\学習カード\資料\ダンス資料\キャプチャ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33" y="5037199"/>
            <a:ext cx="1652753" cy="140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正方形/長方形 9"/>
          <p:cNvSpPr/>
          <p:nvPr/>
        </p:nvSpPr>
        <p:spPr>
          <a:xfrm>
            <a:off x="5965421" y="6188408"/>
            <a:ext cx="3042458" cy="5153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学習時間の目安：約</a:t>
            </a:r>
            <a:r>
              <a:rPr kumimoji="1" lang="en-US" altLang="ja-JP" dirty="0" smtClean="0">
                <a:solidFill>
                  <a:schemeClr val="tx1"/>
                </a:solidFill>
              </a:rPr>
              <a:t>20</a:t>
            </a:r>
            <a:r>
              <a:rPr kumimoji="1" lang="ja-JP" altLang="en-US" dirty="0" smtClean="0">
                <a:solidFill>
                  <a:schemeClr val="tx1"/>
                </a:solidFill>
              </a:rPr>
              <a:t>分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86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657224" y="5884863"/>
            <a:ext cx="7476841" cy="1013911"/>
            <a:chOff x="44184" y="5884862"/>
            <a:chExt cx="11908330" cy="1013911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84" y="5889218"/>
              <a:ext cx="2942828" cy="1000848"/>
            </a:xfrm>
            <a:prstGeom prst="rect">
              <a:avLst/>
            </a:prstGeom>
          </p:spPr>
        </p:pic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8167" y="5897925"/>
              <a:ext cx="2942828" cy="1000848"/>
            </a:xfrm>
            <a:prstGeom prst="rect">
              <a:avLst/>
            </a:prstGeom>
          </p:spPr>
        </p:pic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8763" y="5884862"/>
              <a:ext cx="2942828" cy="1000848"/>
            </a:xfrm>
            <a:prstGeom prst="rect">
              <a:avLst/>
            </a:prstGeom>
          </p:spPr>
        </p:pic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9686" y="5893569"/>
              <a:ext cx="2942828" cy="1000848"/>
            </a:xfrm>
            <a:prstGeom prst="rect">
              <a:avLst/>
            </a:prstGeom>
          </p:spPr>
        </p:pic>
      </p:grpSp>
      <p:grpSp>
        <p:nvGrpSpPr>
          <p:cNvPr id="12" name="グループ化 11"/>
          <p:cNvGrpSpPr/>
          <p:nvPr/>
        </p:nvGrpSpPr>
        <p:grpSpPr>
          <a:xfrm>
            <a:off x="408113" y="930364"/>
            <a:ext cx="8327773" cy="1170697"/>
            <a:chOff x="2293306" y="388327"/>
            <a:chExt cx="9877527" cy="1790624"/>
          </a:xfrm>
          <a:noFill/>
        </p:grpSpPr>
        <p:grpSp>
          <p:nvGrpSpPr>
            <p:cNvPr id="11" name="グループ化 10"/>
            <p:cNvGrpSpPr/>
            <p:nvPr/>
          </p:nvGrpSpPr>
          <p:grpSpPr>
            <a:xfrm>
              <a:off x="2293306" y="713880"/>
              <a:ext cx="9877527" cy="1415361"/>
              <a:chOff x="2580692" y="2294490"/>
              <a:chExt cx="9877527" cy="1415361"/>
            </a:xfrm>
            <a:grpFill/>
          </p:grpSpPr>
          <p:sp>
            <p:nvSpPr>
              <p:cNvPr id="10" name="メモ 9"/>
              <p:cNvSpPr/>
              <p:nvPr/>
            </p:nvSpPr>
            <p:spPr>
              <a:xfrm>
                <a:off x="2580692" y="2294490"/>
                <a:ext cx="9877527" cy="1415361"/>
              </a:xfrm>
              <a:prstGeom prst="foldedCorner">
                <a:avLst>
                  <a:gd name="adj" fmla="val 30785"/>
                </a:avLst>
              </a:prstGeom>
              <a:solidFill>
                <a:srgbClr val="00CC99"/>
              </a:solidFill>
              <a:ln w="571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" name="テキスト ボックス 6"/>
              <p:cNvSpPr txBox="1"/>
              <p:nvPr/>
            </p:nvSpPr>
            <p:spPr>
              <a:xfrm>
                <a:off x="4216944" y="2553292"/>
                <a:ext cx="6605022" cy="8944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200" dirty="0">
                    <a:solidFill>
                      <a:schemeClr val="accent1">
                        <a:lumMod val="50000"/>
                      </a:schemeClr>
                    </a:solidFill>
                    <a:latin typeface="HG創英角ｺﾞｼｯｸUB" panose="020B0909000000000000" pitchFamily="49" charset="-128"/>
                    <a:ea typeface="HG創英角ｺﾞｼｯｸUB" panose="020B0909000000000000" pitchFamily="49" charset="-128"/>
                  </a:rPr>
                  <a:t>ひょうげん　リズム　あそび</a:t>
                </a:r>
              </a:p>
            </p:txBody>
          </p:sp>
        </p:grpSp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3856" y="388327"/>
              <a:ext cx="1499648" cy="1790624"/>
            </a:xfrm>
            <a:prstGeom prst="rect">
              <a:avLst/>
            </a:prstGeom>
            <a:grpFill/>
          </p:spPr>
        </p:pic>
      </p:grpSp>
      <p:graphicFrame>
        <p:nvGraphicFramePr>
          <p:cNvPr id="14" name="表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520917"/>
              </p:ext>
            </p:extLst>
          </p:nvPr>
        </p:nvGraphicFramePr>
        <p:xfrm>
          <a:off x="408111" y="2340257"/>
          <a:ext cx="8327776" cy="3544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0972">
                  <a:extLst>
                    <a:ext uri="{9D8B030D-6E8A-4147-A177-3AD203B41FA5}">
                      <a16:colId xmlns:a16="http://schemas.microsoft.com/office/drawing/2014/main" val="3024894957"/>
                    </a:ext>
                  </a:extLst>
                </a:gridCol>
                <a:gridCol w="1040972">
                  <a:extLst>
                    <a:ext uri="{9D8B030D-6E8A-4147-A177-3AD203B41FA5}">
                      <a16:colId xmlns:a16="http://schemas.microsoft.com/office/drawing/2014/main" val="1838077592"/>
                    </a:ext>
                  </a:extLst>
                </a:gridCol>
                <a:gridCol w="1040972">
                  <a:extLst>
                    <a:ext uri="{9D8B030D-6E8A-4147-A177-3AD203B41FA5}">
                      <a16:colId xmlns:a16="http://schemas.microsoft.com/office/drawing/2014/main" val="2527914188"/>
                    </a:ext>
                  </a:extLst>
                </a:gridCol>
                <a:gridCol w="1040972">
                  <a:extLst>
                    <a:ext uri="{9D8B030D-6E8A-4147-A177-3AD203B41FA5}">
                      <a16:colId xmlns:a16="http://schemas.microsoft.com/office/drawing/2014/main" val="2175887314"/>
                    </a:ext>
                  </a:extLst>
                </a:gridCol>
                <a:gridCol w="1040972">
                  <a:extLst>
                    <a:ext uri="{9D8B030D-6E8A-4147-A177-3AD203B41FA5}">
                      <a16:colId xmlns:a16="http://schemas.microsoft.com/office/drawing/2014/main" val="4162393808"/>
                    </a:ext>
                  </a:extLst>
                </a:gridCol>
                <a:gridCol w="1040972">
                  <a:extLst>
                    <a:ext uri="{9D8B030D-6E8A-4147-A177-3AD203B41FA5}">
                      <a16:colId xmlns:a16="http://schemas.microsoft.com/office/drawing/2014/main" val="2691522681"/>
                    </a:ext>
                  </a:extLst>
                </a:gridCol>
                <a:gridCol w="1040972">
                  <a:extLst>
                    <a:ext uri="{9D8B030D-6E8A-4147-A177-3AD203B41FA5}">
                      <a16:colId xmlns:a16="http://schemas.microsoft.com/office/drawing/2014/main" val="1792679438"/>
                    </a:ext>
                  </a:extLst>
                </a:gridCol>
                <a:gridCol w="1040972">
                  <a:extLst>
                    <a:ext uri="{9D8B030D-6E8A-4147-A177-3AD203B41FA5}">
                      <a16:colId xmlns:a16="http://schemas.microsoft.com/office/drawing/2014/main" val="881181644"/>
                    </a:ext>
                  </a:extLst>
                </a:gridCol>
              </a:tblGrid>
              <a:tr h="85139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１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２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３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４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５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６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７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８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907886"/>
                  </a:ext>
                </a:extLst>
              </a:tr>
              <a:tr h="553673">
                <a:tc gridSpan="8"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</a:rPr>
                        <a:t>ほぐしのいろいろ</a:t>
                      </a:r>
                      <a:endParaRPr kumimoji="1" lang="en-US" altLang="ja-JP" sz="2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HG創英角ｺﾞｼｯｸUB" panose="020B0909000000000000" pitchFamily="49" charset="-128"/>
                        <a:ea typeface="HG創英角ｺﾞｼｯｸUB" panose="020B0909000000000000" pitchFamily="49" charset="-128"/>
                      </a:endParaRPr>
                    </a:p>
                    <a:p>
                      <a:pPr algn="ctr"/>
                      <a:r>
                        <a:rPr kumimoji="1" lang="ja-JP" altLang="en-US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「こころ」と　「からだ」の　スイッチ　オン！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2200" dirty="0">
                        <a:solidFill>
                          <a:schemeClr val="tx1"/>
                        </a:solidFill>
                        <a:latin typeface="AR P丸ゴシック体E" panose="020F0900000000000000" pitchFamily="50" charset="-128"/>
                        <a:ea typeface="AR P丸ゴシック体E" panose="020F0900000000000000" pitchFamily="50" charset="-128"/>
                      </a:endParaRPr>
                    </a:p>
                  </a:txBody>
                  <a:tcPr marL="68580" marR="6858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0254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</a:rPr>
                        <a:t>リズムあそび</a:t>
                      </a:r>
                      <a:endParaRPr kumimoji="1" lang="en-US" altLang="ja-JP" sz="2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HG創英角ｺﾞｼｯｸUB" panose="020B0909000000000000" pitchFamily="49" charset="-128"/>
                        <a:ea typeface="HG創英角ｺﾞｼｯｸUB" panose="020B0909000000000000" pitchFamily="49" charset="-128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2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kumimoji="1" lang="ja-JP" altLang="en-US" sz="2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リズム</a:t>
                      </a:r>
                      <a:r>
                        <a:rPr kumimoji="1" lang="ja-JP" altLang="en-US" sz="2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に　の</a:t>
                      </a:r>
                      <a:r>
                        <a:rPr kumimoji="1" lang="ja-JP" altLang="en-US" sz="2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って！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80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</a:rPr>
                        <a:t>ひょうげんあそび</a:t>
                      </a:r>
                      <a:endParaRPr kumimoji="1" lang="ja-JP" altLang="en-US" sz="2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HG創英角ｺﾞｼｯｸUB" panose="020B0909000000000000" pitchFamily="49" charset="-128"/>
                        <a:ea typeface="HG創英角ｺﾞｼｯｸUB" panose="020B0909000000000000" pitchFamily="49" charset="-128"/>
                      </a:endParaRPr>
                    </a:p>
                    <a:p>
                      <a:pPr algn="ctr"/>
                      <a:endParaRPr kumimoji="1" lang="ja-JP" altLang="en-US" sz="2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kumimoji="1" lang="ja-JP" altLang="en-US" sz="2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どうぶつランドで</a:t>
                      </a:r>
                      <a:endParaRPr kumimoji="1" lang="en-US" altLang="ja-JP" sz="2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kumimoji="1" lang="ja-JP" altLang="en-US" sz="2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だいぼうけん！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7" name="図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4" y="831486"/>
            <a:ext cx="835825" cy="1269575"/>
          </a:xfrm>
          <a:prstGeom prst="rect">
            <a:avLst/>
          </a:prstGeom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13555A0A-D93E-4972-9BDE-BD19E4BDC622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408113" y="3207224"/>
            <a:ext cx="8327773" cy="791570"/>
          </a:xfrm>
          <a:prstGeom prst="roundRect">
            <a:avLst/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12"/>
          <p:cNvSpPr/>
          <p:nvPr/>
        </p:nvSpPr>
        <p:spPr>
          <a:xfrm>
            <a:off x="4571999" y="3998794"/>
            <a:ext cx="4163887" cy="1886069"/>
          </a:xfrm>
          <a:prstGeom prst="roundRect">
            <a:avLst/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385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F036390-104F-42A6-B7D7-61396449F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6" name="サブタイトル 2">
            <a:extLst>
              <a:ext uri="{FF2B5EF4-FFF2-40B4-BE49-F238E27FC236}">
                <a16:creationId xmlns:a16="http://schemas.microsoft.com/office/drawing/2014/main" id="{38087D15-1E75-4F55-A50F-BC534F8A1711}"/>
              </a:ext>
            </a:extLst>
          </p:cNvPr>
          <p:cNvSpPr txBox="1">
            <a:spLocks/>
          </p:cNvSpPr>
          <p:nvPr/>
        </p:nvSpPr>
        <p:spPr>
          <a:xfrm>
            <a:off x="275484" y="1289228"/>
            <a:ext cx="8662298" cy="151712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ja-JP" altLang="en-US" sz="40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　</a:t>
            </a:r>
            <a:r>
              <a:rPr lang="ja-JP" altLang="en-US" sz="32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つぎ</a:t>
            </a:r>
            <a:r>
              <a:rPr lang="ja-JP" altLang="en-US" sz="3200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の　ページの　えいぞうを　みながら</a:t>
            </a:r>
            <a:r>
              <a:rPr lang="ja-JP" altLang="en-US" sz="32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，</a:t>
            </a:r>
            <a:endParaRPr lang="en-US" altLang="ja-JP" sz="3200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sz="32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ひょうげんリズムあそび</a:t>
            </a:r>
            <a:r>
              <a:rPr lang="ja-JP" altLang="en-US" sz="3200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を　しよう</a:t>
            </a:r>
            <a:r>
              <a:rPr lang="ja-JP" altLang="en-US" sz="32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。</a:t>
            </a:r>
            <a:endParaRPr lang="en-US" altLang="ja-JP" sz="3200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8" name="角丸四角形 8">
            <a:extLst>
              <a:ext uri="{FF2B5EF4-FFF2-40B4-BE49-F238E27FC236}">
                <a16:creationId xmlns:a16="http://schemas.microsoft.com/office/drawing/2014/main" id="{4F314E5C-0177-4B04-9B9A-C5D3AB54155E}"/>
              </a:ext>
            </a:extLst>
          </p:cNvPr>
          <p:cNvSpPr/>
          <p:nvPr/>
        </p:nvSpPr>
        <p:spPr>
          <a:xfrm>
            <a:off x="139990" y="3521524"/>
            <a:ext cx="2880000" cy="1306286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500" dirty="0">
                <a:solidFill>
                  <a:schemeClr val="accent1">
                    <a:lumMod val="50000"/>
                  </a:schemeClr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ほぐしのいろいろ</a:t>
            </a:r>
            <a:endParaRPr kumimoji="1" lang="en-US" altLang="ja-JP" sz="2500" dirty="0">
              <a:solidFill>
                <a:schemeClr val="accent1">
                  <a:lumMod val="50000"/>
                </a:schemeClr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/>
            <a:r>
              <a:rPr lang="en-US" altLang="ja-JP" sz="25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0</a:t>
            </a:r>
            <a:r>
              <a:rPr lang="ja-JP" altLang="en-US" sz="25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：</a:t>
            </a:r>
            <a:r>
              <a:rPr lang="en-US" altLang="ja-JP" sz="2500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59</a:t>
            </a:r>
            <a:r>
              <a:rPr lang="ja-JP" altLang="en-US" sz="2500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～</a:t>
            </a:r>
            <a:r>
              <a:rPr lang="en-US" altLang="ja-JP" sz="2500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2</a:t>
            </a:r>
            <a:r>
              <a:rPr lang="ja-JP" altLang="en-US" sz="2500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：</a:t>
            </a:r>
            <a:r>
              <a:rPr lang="en-US" altLang="ja-JP" sz="2500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13</a:t>
            </a:r>
            <a:endParaRPr kumimoji="1" lang="ja-JP" altLang="en-US" sz="2500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0" name="角丸四角形 10">
            <a:extLst>
              <a:ext uri="{FF2B5EF4-FFF2-40B4-BE49-F238E27FC236}">
                <a16:creationId xmlns:a16="http://schemas.microsoft.com/office/drawing/2014/main" id="{04DB422C-9931-448F-B1A4-0B3BCA9F2738}"/>
              </a:ext>
            </a:extLst>
          </p:cNvPr>
          <p:cNvSpPr/>
          <p:nvPr/>
        </p:nvSpPr>
        <p:spPr>
          <a:xfrm>
            <a:off x="3140652" y="3521524"/>
            <a:ext cx="2880000" cy="1306286"/>
          </a:xfrm>
          <a:prstGeom prst="roundRect">
            <a:avLst/>
          </a:prstGeom>
          <a:solidFill>
            <a:srgbClr val="CCE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500" dirty="0">
                <a:solidFill>
                  <a:schemeClr val="accent1">
                    <a:lumMod val="50000"/>
                  </a:schemeClr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リズムあそび</a:t>
            </a:r>
            <a:endParaRPr kumimoji="1" lang="en-US" altLang="ja-JP" sz="2500" dirty="0">
              <a:solidFill>
                <a:schemeClr val="accent1">
                  <a:lumMod val="50000"/>
                </a:schemeClr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/>
            <a:r>
              <a:rPr lang="en-US" altLang="ja-JP" sz="25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2</a:t>
            </a:r>
            <a:r>
              <a:rPr lang="ja-JP" altLang="en-US" sz="25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：</a:t>
            </a:r>
            <a:r>
              <a:rPr lang="en-US" altLang="ja-JP" sz="2500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14</a:t>
            </a:r>
            <a:r>
              <a:rPr lang="ja-JP" altLang="en-US" sz="2500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～３：</a:t>
            </a:r>
            <a:r>
              <a:rPr lang="en-US" altLang="ja-JP" sz="2500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57</a:t>
            </a:r>
          </a:p>
        </p:txBody>
      </p:sp>
      <p:sp>
        <p:nvSpPr>
          <p:cNvPr id="12" name="角丸四角形 11">
            <a:extLst>
              <a:ext uri="{FF2B5EF4-FFF2-40B4-BE49-F238E27FC236}">
                <a16:creationId xmlns:a16="http://schemas.microsoft.com/office/drawing/2014/main" id="{3D80C510-FBCC-43CE-9C76-1CE5B03FD4C0}"/>
              </a:ext>
            </a:extLst>
          </p:cNvPr>
          <p:cNvSpPr/>
          <p:nvPr/>
        </p:nvSpPr>
        <p:spPr>
          <a:xfrm>
            <a:off x="6141314" y="3527016"/>
            <a:ext cx="2880000" cy="130628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500" dirty="0">
                <a:solidFill>
                  <a:schemeClr val="accent1">
                    <a:lumMod val="50000"/>
                  </a:schemeClr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ひょうげんあそび</a:t>
            </a:r>
            <a:endParaRPr kumimoji="1" lang="en-US" altLang="ja-JP" sz="2500" dirty="0">
              <a:solidFill>
                <a:schemeClr val="accent1">
                  <a:lumMod val="50000"/>
                </a:schemeClr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/>
            <a:r>
              <a:rPr lang="en-US" altLang="ja-JP" sz="25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3</a:t>
            </a:r>
            <a:r>
              <a:rPr lang="ja-JP" altLang="en-US" sz="25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：</a:t>
            </a:r>
            <a:r>
              <a:rPr lang="en-US" altLang="ja-JP" sz="2500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58</a:t>
            </a:r>
            <a:r>
              <a:rPr lang="ja-JP" altLang="en-US" sz="2500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～</a:t>
            </a:r>
            <a:r>
              <a:rPr lang="en-US" altLang="ja-JP" sz="2500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13</a:t>
            </a:r>
            <a:r>
              <a:rPr lang="ja-JP" altLang="en-US" sz="2500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：</a:t>
            </a:r>
            <a:r>
              <a:rPr lang="en-US" altLang="ja-JP" sz="2500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27</a:t>
            </a:r>
            <a:endParaRPr kumimoji="1" lang="ja-JP" altLang="en-US" sz="2500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45244A79-B857-4868-895E-325909E1341C}"/>
              </a:ext>
            </a:extLst>
          </p:cNvPr>
          <p:cNvGrpSpPr/>
          <p:nvPr/>
        </p:nvGrpSpPr>
        <p:grpSpPr>
          <a:xfrm>
            <a:off x="481702" y="5530260"/>
            <a:ext cx="8180596" cy="987426"/>
            <a:chOff x="44184" y="5884862"/>
            <a:chExt cx="11908330" cy="1013911"/>
          </a:xfrm>
        </p:grpSpPr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29A5D2AD-5AB8-49BF-B4EF-7EA1B9811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84" y="5889218"/>
              <a:ext cx="2942828" cy="1000848"/>
            </a:xfrm>
            <a:prstGeom prst="rect">
              <a:avLst/>
            </a:prstGeom>
          </p:spPr>
        </p:pic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603EFE9A-56B9-4683-BB40-D1CE7EE7D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8167" y="5897925"/>
              <a:ext cx="2942828" cy="1000848"/>
            </a:xfrm>
            <a:prstGeom prst="rect">
              <a:avLst/>
            </a:prstGeom>
          </p:spPr>
        </p:pic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551C79A9-BFEA-483F-8886-EF94E664C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8763" y="5884862"/>
              <a:ext cx="2942828" cy="1000848"/>
            </a:xfrm>
            <a:prstGeom prst="rect">
              <a:avLst/>
            </a:prstGeom>
          </p:spPr>
        </p:pic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581FCC5E-D39D-411F-AB17-D321BFDB48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9686" y="5893569"/>
              <a:ext cx="2942828" cy="1000848"/>
            </a:xfrm>
            <a:prstGeom prst="rect">
              <a:avLst/>
            </a:prstGeom>
          </p:spPr>
        </p:pic>
      </p:grp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0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871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D255A5BF-2494-4C78-9BB8-61D4E356FD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424" y="5281005"/>
            <a:ext cx="1247643" cy="1247643"/>
          </a:xfrm>
          <a:prstGeom prst="rect">
            <a:avLst/>
          </a:prstGeom>
        </p:spPr>
      </p:pic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DEB7BE0-9011-4911-980E-7ED23E2FE091}"/>
              </a:ext>
            </a:extLst>
          </p:cNvPr>
          <p:cNvSpPr txBox="1"/>
          <p:nvPr/>
        </p:nvSpPr>
        <p:spPr>
          <a:xfrm>
            <a:off x="135291" y="5744593"/>
            <a:ext cx="74901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https://www.youtube.com/watch?v=ZLvNwCph66E</a:t>
            </a:r>
            <a:endParaRPr lang="ja-JP" altLang="en-US" sz="2400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6" name="図 5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57" y="925790"/>
            <a:ext cx="7669486" cy="4355215"/>
          </a:xfrm>
          <a:prstGeom prst="rect">
            <a:avLst/>
          </a:prstGeom>
        </p:spPr>
      </p:pic>
      <p:sp>
        <p:nvSpPr>
          <p:cNvPr id="10" name="テキスト ボックス 4"/>
          <p:cNvSpPr txBox="1"/>
          <p:nvPr/>
        </p:nvSpPr>
        <p:spPr bwMode="auto">
          <a:xfrm>
            <a:off x="2225254" y="6238695"/>
            <a:ext cx="5400170" cy="365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7155" tIns="43575" rIns="17155" bIns="43575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52278" fontAlgn="base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</a:pPr>
            <a:r>
              <a:rPr kumimoji="1" lang="ja-JP" altLang="en-US" dirty="0">
                <a:solidFill>
                  <a:schemeClr val="accent1">
                    <a:lumMod val="50000"/>
                  </a:schemeClr>
                </a:solidFill>
              </a:rPr>
              <a:t>小学校低学年体育～</a:t>
            </a:r>
            <a:r>
              <a:rPr kumimoji="1" lang="en-US" altLang="ja-JP" dirty="0">
                <a:solidFill>
                  <a:schemeClr val="accent1">
                    <a:lumMod val="50000"/>
                  </a:schemeClr>
                </a:solidFill>
              </a:rPr>
              <a:t>14</a:t>
            </a:r>
            <a:r>
              <a:rPr kumimoji="1" lang="ja-JP" altLang="en-US" dirty="0">
                <a:solidFill>
                  <a:schemeClr val="accent1">
                    <a:lumMod val="50000"/>
                  </a:schemeClr>
                </a:solidFill>
              </a:rPr>
              <a:t>表現リズム遊び：文部科学省</a:t>
            </a:r>
            <a:endParaRPr kumimoji="1" lang="ja-JP" altLang="en-US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>
            <a:off x="4580652" y="4029445"/>
            <a:ext cx="3558271" cy="1019766"/>
            <a:chOff x="2984893" y="5412166"/>
            <a:chExt cx="3558271" cy="1019766"/>
          </a:xfrm>
        </p:grpSpPr>
        <p:grpSp>
          <p:nvGrpSpPr>
            <p:cNvPr id="13" name="グループ化 12"/>
            <p:cNvGrpSpPr/>
            <p:nvPr/>
          </p:nvGrpSpPr>
          <p:grpSpPr>
            <a:xfrm>
              <a:off x="2984893" y="5412166"/>
              <a:ext cx="3558271" cy="1019766"/>
              <a:chOff x="7228510" y="542872"/>
              <a:chExt cx="3558271" cy="962531"/>
            </a:xfrm>
          </p:grpSpPr>
          <p:sp>
            <p:nvSpPr>
              <p:cNvPr id="15" name="角丸四角形 14"/>
              <p:cNvSpPr/>
              <p:nvPr/>
            </p:nvSpPr>
            <p:spPr>
              <a:xfrm>
                <a:off x="7228510" y="542872"/>
                <a:ext cx="3558271" cy="962531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6" name="図 1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11919" y="625584"/>
                <a:ext cx="797106" cy="797106"/>
              </a:xfrm>
              <a:prstGeom prst="rect">
                <a:avLst/>
              </a:prstGeom>
            </p:spPr>
          </p:pic>
        </p:grpSp>
        <p:pic>
          <p:nvPicPr>
            <p:cNvPr id="14" name="図 13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3367088" y="5451475"/>
              <a:ext cx="2338387" cy="9493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126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97EA6305-63F0-4F2B-B6F9-F2056C9BA365}"/>
              </a:ext>
            </a:extLst>
          </p:cNvPr>
          <p:cNvGrpSpPr/>
          <p:nvPr/>
        </p:nvGrpSpPr>
        <p:grpSpPr>
          <a:xfrm>
            <a:off x="3377862" y="952933"/>
            <a:ext cx="5550032" cy="922910"/>
            <a:chOff x="44184" y="5884862"/>
            <a:chExt cx="11908330" cy="1013911"/>
          </a:xfrm>
        </p:grpSpPr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8078D32E-2CBF-46EC-A102-8A7BC8700E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84" y="5889218"/>
              <a:ext cx="2942828" cy="1000848"/>
            </a:xfrm>
            <a:prstGeom prst="rect">
              <a:avLst/>
            </a:prstGeom>
          </p:spPr>
        </p:pic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3F75BFB9-D29E-4073-8E5B-7C6D2B8A1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8167" y="5897925"/>
              <a:ext cx="2942828" cy="1000848"/>
            </a:xfrm>
            <a:prstGeom prst="rect">
              <a:avLst/>
            </a:prstGeom>
          </p:spPr>
        </p:pic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3E545847-DECF-4783-85B6-B99100C72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8763" y="5884862"/>
              <a:ext cx="2942828" cy="1000848"/>
            </a:xfrm>
            <a:prstGeom prst="rect">
              <a:avLst/>
            </a:prstGeom>
          </p:spPr>
        </p:pic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8761F03C-AC75-4944-8AD9-0D0098E45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9686" y="5893569"/>
              <a:ext cx="2942828" cy="1000848"/>
            </a:xfrm>
            <a:prstGeom prst="rect">
              <a:avLst/>
            </a:prstGeom>
          </p:spPr>
        </p:pic>
      </p:grp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7CD1BE1-ADA6-427A-9C48-62C0AD381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6" name="角丸四角形 8">
            <a:extLst>
              <a:ext uri="{FF2B5EF4-FFF2-40B4-BE49-F238E27FC236}">
                <a16:creationId xmlns:a16="http://schemas.microsoft.com/office/drawing/2014/main" id="{A357CFDB-57FD-43CF-AD78-30FB2FD46F90}"/>
              </a:ext>
            </a:extLst>
          </p:cNvPr>
          <p:cNvSpPr/>
          <p:nvPr/>
        </p:nvSpPr>
        <p:spPr>
          <a:xfrm>
            <a:off x="169970" y="892354"/>
            <a:ext cx="2880000" cy="1080000"/>
          </a:xfrm>
          <a:prstGeom prst="round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500" dirty="0">
                <a:solidFill>
                  <a:schemeClr val="accent1">
                    <a:lumMod val="50000"/>
                  </a:schemeClr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ほぐしのいろいろ</a:t>
            </a:r>
            <a:endParaRPr kumimoji="1" lang="en-US" altLang="ja-JP" sz="2500" dirty="0">
              <a:solidFill>
                <a:schemeClr val="accent1">
                  <a:lumMod val="50000"/>
                </a:schemeClr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/>
            <a:r>
              <a:rPr lang="en-US" altLang="ja-JP" sz="25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0</a:t>
            </a:r>
            <a:r>
              <a:rPr lang="ja-JP" altLang="en-US" sz="25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：</a:t>
            </a:r>
            <a:r>
              <a:rPr lang="en-US" altLang="ja-JP" sz="2500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59</a:t>
            </a:r>
            <a:r>
              <a:rPr lang="ja-JP" altLang="en-US" sz="25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 ～</a:t>
            </a:r>
            <a:r>
              <a:rPr lang="en-US" altLang="ja-JP" sz="25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2</a:t>
            </a:r>
            <a:r>
              <a:rPr lang="ja-JP" altLang="en-US" sz="25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：</a:t>
            </a:r>
            <a:r>
              <a:rPr lang="en-US" altLang="ja-JP" sz="25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13</a:t>
            </a:r>
            <a:endParaRPr kumimoji="1" lang="ja-JP" altLang="en-US" sz="2500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72973E1-BE58-4DA7-8F2C-11C3A5A78A2D}"/>
              </a:ext>
            </a:extLst>
          </p:cNvPr>
          <p:cNvSpPr txBox="1"/>
          <p:nvPr/>
        </p:nvSpPr>
        <p:spPr>
          <a:xfrm>
            <a:off x="255733" y="2327864"/>
            <a:ext cx="8632534" cy="1569660"/>
          </a:xfrm>
          <a:prstGeom prst="rect">
            <a:avLst/>
          </a:prstGeom>
          <a:solidFill>
            <a:srgbClr val="FF99CC"/>
          </a:solidFill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4800" dirty="0"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「こころ」と「からだ」の　スイッチを　オンにしよう！</a:t>
            </a:r>
          </a:p>
        </p:txBody>
      </p:sp>
      <p:pic>
        <p:nvPicPr>
          <p:cNvPr id="7" name="コンテンツ プレースホルダー 3">
            <a:extLst>
              <a:ext uri="{FF2B5EF4-FFF2-40B4-BE49-F238E27FC236}">
                <a16:creationId xmlns:a16="http://schemas.microsoft.com/office/drawing/2014/main" id="{98E05205-AA65-424B-BB5F-2ECC39D7FD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85" t="40865" r="87586" b="45537"/>
          <a:stretch/>
        </p:blipFill>
        <p:spPr>
          <a:xfrm>
            <a:off x="6527537" y="4345193"/>
            <a:ext cx="1691204" cy="2011158"/>
          </a:xfrm>
          <a:prstGeom prst="rect">
            <a:avLst/>
          </a:prstGeom>
        </p:spPr>
      </p:pic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吹き出し: 角を丸めた四角形 2">
            <a:extLst>
              <a:ext uri="{FF2B5EF4-FFF2-40B4-BE49-F238E27FC236}">
                <a16:creationId xmlns:a16="http://schemas.microsoft.com/office/drawing/2014/main" id="{4D6978D5-A8B9-4896-BF83-09F59915F74D}"/>
              </a:ext>
            </a:extLst>
          </p:cNvPr>
          <p:cNvSpPr/>
          <p:nvPr/>
        </p:nvSpPr>
        <p:spPr>
          <a:xfrm>
            <a:off x="792826" y="4361436"/>
            <a:ext cx="4793326" cy="2038526"/>
          </a:xfrm>
          <a:prstGeom prst="wedgeRoundRectCallout">
            <a:avLst>
              <a:gd name="adj1" fmla="val 74093"/>
              <a:gd name="adj2" fmla="val 15243"/>
              <a:gd name="adj3" fmla="val 16667"/>
            </a:avLst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2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えいぞう</a:t>
            </a:r>
            <a:r>
              <a:rPr kumimoji="1" lang="ja-JP" altLang="en-US" sz="3200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を　みながら、いっしょに　うごいて</a:t>
            </a:r>
            <a:r>
              <a:rPr kumimoji="1" lang="ja-JP" altLang="en-US" sz="32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みよう！</a:t>
            </a:r>
          </a:p>
        </p:txBody>
      </p:sp>
    </p:spTree>
    <p:extLst>
      <p:ext uri="{BB962C8B-B14F-4D97-AF65-F5344CB8AC3E}">
        <p14:creationId xmlns:p14="http://schemas.microsoft.com/office/powerpoint/2010/main" val="142483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H27031245\Desktop\担当事業\学習カード\資料\ダンス資料\キャプチャ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402" y="631459"/>
            <a:ext cx="1147083" cy="149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7CD1BE1-ADA6-427A-9C48-62C0AD381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3" name="角丸四角形 11">
            <a:extLst>
              <a:ext uri="{FF2B5EF4-FFF2-40B4-BE49-F238E27FC236}">
                <a16:creationId xmlns:a16="http://schemas.microsoft.com/office/drawing/2014/main" id="{32E60E80-875D-4024-98EF-0872D549BAAD}"/>
              </a:ext>
            </a:extLst>
          </p:cNvPr>
          <p:cNvSpPr/>
          <p:nvPr/>
        </p:nvSpPr>
        <p:spPr>
          <a:xfrm>
            <a:off x="255733" y="840620"/>
            <a:ext cx="2880000" cy="1080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500" dirty="0">
                <a:solidFill>
                  <a:schemeClr val="accent1">
                    <a:lumMod val="50000"/>
                  </a:schemeClr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ひょうげんあそび</a:t>
            </a:r>
            <a:endParaRPr kumimoji="1" lang="en-US" altLang="ja-JP" sz="2500" dirty="0">
              <a:solidFill>
                <a:schemeClr val="accent1">
                  <a:lumMod val="50000"/>
                </a:schemeClr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/>
            <a:r>
              <a:rPr lang="en-US" altLang="ja-JP" sz="25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3</a:t>
            </a:r>
            <a:r>
              <a:rPr lang="ja-JP" altLang="en-US" sz="25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：</a:t>
            </a:r>
            <a:r>
              <a:rPr lang="en-US" altLang="ja-JP" sz="2500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58</a:t>
            </a:r>
            <a:r>
              <a:rPr lang="ja-JP" altLang="en-US" sz="25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～</a:t>
            </a:r>
            <a:r>
              <a:rPr lang="en-US" altLang="ja-JP" sz="25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13</a:t>
            </a:r>
            <a:r>
              <a:rPr lang="ja-JP" altLang="en-US" sz="25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：</a:t>
            </a:r>
            <a:r>
              <a:rPr lang="en-US" altLang="ja-JP" sz="2500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27</a:t>
            </a:r>
            <a:endParaRPr kumimoji="1" lang="ja-JP" altLang="en-US" sz="2500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5C3E219-F178-44A4-A10A-C8A3A8C56C8F}"/>
              </a:ext>
            </a:extLst>
          </p:cNvPr>
          <p:cNvSpPr txBox="1"/>
          <p:nvPr/>
        </p:nvSpPr>
        <p:spPr>
          <a:xfrm>
            <a:off x="264385" y="2594554"/>
            <a:ext cx="8632534" cy="1569660"/>
          </a:xfrm>
          <a:prstGeom prst="rect">
            <a:avLst/>
          </a:prstGeom>
          <a:solidFill>
            <a:srgbClr val="FF9966"/>
          </a:solidFill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4800" dirty="0"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 ひょうげんあそびって　</a:t>
            </a:r>
            <a:endParaRPr kumimoji="1" lang="en-US" altLang="ja-JP" sz="4800" dirty="0">
              <a:solidFill>
                <a:schemeClr val="bg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/>
            <a:r>
              <a:rPr kumimoji="1" lang="ja-JP" altLang="en-US" sz="4800" dirty="0" smtClean="0"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どんな　あそび</a:t>
            </a:r>
            <a:r>
              <a:rPr kumimoji="1" lang="ja-JP" altLang="en-US" sz="4800" dirty="0"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かな？</a:t>
            </a:r>
          </a:p>
        </p:txBody>
      </p:sp>
      <p:pic>
        <p:nvPicPr>
          <p:cNvPr id="11" name="コンテンツ プレースホルダー 3">
            <a:extLst>
              <a:ext uri="{FF2B5EF4-FFF2-40B4-BE49-F238E27FC236}">
                <a16:creationId xmlns:a16="http://schemas.microsoft.com/office/drawing/2014/main" id="{AC3B4A50-7094-49E3-A52C-FE54660FB1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85" t="40865" r="87586" b="45537"/>
          <a:stretch/>
        </p:blipFill>
        <p:spPr>
          <a:xfrm>
            <a:off x="7337220" y="4439802"/>
            <a:ext cx="1469265" cy="1747231"/>
          </a:xfrm>
          <a:prstGeom prst="rect">
            <a:avLst/>
          </a:prstGeom>
        </p:spPr>
      </p:pic>
      <p:sp>
        <p:nvSpPr>
          <p:cNvPr id="17" name="吹き出し: 角を丸めた四角形 16">
            <a:extLst>
              <a:ext uri="{FF2B5EF4-FFF2-40B4-BE49-F238E27FC236}">
                <a16:creationId xmlns:a16="http://schemas.microsoft.com/office/drawing/2014/main" id="{2C5FEA52-73F5-4254-88D2-16947FB2E6F8}"/>
              </a:ext>
            </a:extLst>
          </p:cNvPr>
          <p:cNvSpPr/>
          <p:nvPr/>
        </p:nvSpPr>
        <p:spPr>
          <a:xfrm>
            <a:off x="197714" y="4765486"/>
            <a:ext cx="6489410" cy="1392033"/>
          </a:xfrm>
          <a:prstGeom prst="wedgeRoundRectCallout">
            <a:avLst>
              <a:gd name="adj1" fmla="val 61573"/>
              <a:gd name="adj2" fmla="val 10137"/>
              <a:gd name="adj3" fmla="val 16667"/>
            </a:avLst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えいぞう</a:t>
            </a:r>
            <a:r>
              <a:rPr kumimoji="1" lang="ja-JP" altLang="en-US" sz="2800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を　みて　わかった　こと</a:t>
            </a:r>
            <a:r>
              <a:rPr kumimoji="1" lang="ja-JP" altLang="en-US" sz="28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を</a:t>
            </a:r>
            <a:endParaRPr kumimoji="1" lang="en-US" altLang="ja-JP" sz="2800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  <a:p>
            <a:r>
              <a:rPr kumimoji="1" lang="ja-JP" altLang="en-US" sz="2800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がくしゅうカードに</a:t>
            </a:r>
            <a:r>
              <a:rPr kumimoji="1" lang="ja-JP" altLang="en-US" sz="28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　かこう！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0" name="Picture 3" descr="C:\Users\H27031245\Desktop\担当事業\学習カード\資料\ダンス資料\キャプチャ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660" y="1204766"/>
            <a:ext cx="1160806" cy="98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66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H27031245\Desktop\担当事業\学習カード\資料\ダンス資料\キャプチャ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402" y="631459"/>
            <a:ext cx="1147083" cy="149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5B4C7B8-AA9E-4428-80BE-0E767877843E}"/>
              </a:ext>
            </a:extLst>
          </p:cNvPr>
          <p:cNvSpPr txBox="1"/>
          <p:nvPr/>
        </p:nvSpPr>
        <p:spPr>
          <a:xfrm>
            <a:off x="1187760" y="3779159"/>
            <a:ext cx="70451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１ えもの</a:t>
            </a:r>
            <a:r>
              <a:rPr kumimoji="1" lang="ja-JP" altLang="en-US" sz="3600" b="1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を ねらう </a:t>
            </a:r>
            <a:r>
              <a:rPr kumimoji="1" lang="ja-JP" altLang="en-US" sz="3600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トラ</a:t>
            </a:r>
            <a:endParaRPr kumimoji="1" lang="en-US" altLang="ja-JP" sz="3600" b="1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  <a:p>
            <a:r>
              <a:rPr lang="ja-JP" altLang="en-US" sz="3600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２ </a:t>
            </a:r>
            <a:r>
              <a:rPr lang="ja-JP" altLang="en-US" sz="3600" b="1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みず</a:t>
            </a:r>
            <a:r>
              <a:rPr kumimoji="1" lang="ja-JP" altLang="en-US" sz="3600" b="1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あびを する </a:t>
            </a:r>
            <a:r>
              <a:rPr kumimoji="1" lang="ja-JP" altLang="en-US" sz="3600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ぞう</a:t>
            </a:r>
            <a:endParaRPr kumimoji="1" lang="en-US" altLang="ja-JP" sz="3600" b="1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  <a:p>
            <a:r>
              <a:rPr lang="ja-JP" altLang="en-US" sz="3600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３ </a:t>
            </a:r>
            <a:r>
              <a:rPr kumimoji="1" lang="ja-JP" altLang="en-US" sz="3600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〇〇　する　□□</a:t>
            </a:r>
          </a:p>
        </p:txBody>
      </p:sp>
      <p:pic>
        <p:nvPicPr>
          <p:cNvPr id="18" name="図 17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D0C53C95-CA41-44D1-B81F-A0FE66FCBA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396" y="3865819"/>
            <a:ext cx="865602" cy="936048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CE3920DF-A437-4E2B-8637-D383222816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522" y="4384400"/>
            <a:ext cx="1147032" cy="1081592"/>
          </a:xfrm>
          <a:prstGeom prst="rect">
            <a:avLst/>
          </a:prstGeom>
        </p:spPr>
      </p:pic>
      <p:sp>
        <p:nvSpPr>
          <p:cNvPr id="10" name="角丸四角形 11">
            <a:extLst>
              <a:ext uri="{FF2B5EF4-FFF2-40B4-BE49-F238E27FC236}">
                <a16:creationId xmlns:a16="http://schemas.microsoft.com/office/drawing/2014/main" id="{6D2C57E6-3DCD-4F27-82A6-53FD0E6AF752}"/>
              </a:ext>
            </a:extLst>
          </p:cNvPr>
          <p:cNvSpPr/>
          <p:nvPr/>
        </p:nvSpPr>
        <p:spPr>
          <a:xfrm>
            <a:off x="264385" y="840620"/>
            <a:ext cx="2880000" cy="1080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500" dirty="0">
                <a:solidFill>
                  <a:schemeClr val="accent1">
                    <a:lumMod val="50000"/>
                  </a:schemeClr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ひょうげんあそび</a:t>
            </a:r>
            <a:endParaRPr kumimoji="1" lang="en-US" altLang="ja-JP" sz="2500" dirty="0">
              <a:solidFill>
                <a:schemeClr val="accent1">
                  <a:lumMod val="50000"/>
                </a:schemeClr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/>
            <a:r>
              <a:rPr lang="en-US" altLang="ja-JP" sz="25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3</a:t>
            </a:r>
            <a:r>
              <a:rPr lang="ja-JP" altLang="en-US" sz="25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：</a:t>
            </a:r>
            <a:r>
              <a:rPr lang="en-US" altLang="ja-JP" sz="2500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58</a:t>
            </a:r>
            <a:r>
              <a:rPr lang="ja-JP" altLang="en-US" sz="25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～</a:t>
            </a:r>
            <a:r>
              <a:rPr lang="en-US" altLang="ja-JP" sz="25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13</a:t>
            </a:r>
            <a:r>
              <a:rPr lang="ja-JP" altLang="en-US" sz="25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：</a:t>
            </a:r>
            <a:r>
              <a:rPr lang="en-US" altLang="ja-JP" sz="2500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27</a:t>
            </a:r>
            <a:endParaRPr kumimoji="1" lang="ja-JP" altLang="en-US" sz="2500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44C5C96-F47F-4B62-ABED-235D0A81AE3C}"/>
              </a:ext>
            </a:extLst>
          </p:cNvPr>
          <p:cNvSpPr txBox="1"/>
          <p:nvPr/>
        </p:nvSpPr>
        <p:spPr>
          <a:xfrm>
            <a:off x="264385" y="2095344"/>
            <a:ext cx="8632534" cy="1569660"/>
          </a:xfrm>
          <a:prstGeom prst="rect">
            <a:avLst/>
          </a:prstGeom>
          <a:solidFill>
            <a:srgbClr val="FF9966"/>
          </a:solidFill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4800" dirty="0" smtClean="0"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どう</a:t>
            </a:r>
            <a:r>
              <a:rPr kumimoji="1" lang="ja-JP" altLang="en-US" sz="4800" dirty="0"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ぶつに</a:t>
            </a:r>
            <a:endParaRPr kumimoji="1" lang="en-US" altLang="ja-JP" sz="4800" dirty="0">
              <a:solidFill>
                <a:schemeClr val="bg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/>
            <a:r>
              <a:rPr kumimoji="1" lang="ja-JP" altLang="en-US" sz="4800" dirty="0"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なりきりチャレンジ！</a:t>
            </a:r>
          </a:p>
        </p:txBody>
      </p:sp>
      <p:pic>
        <p:nvPicPr>
          <p:cNvPr id="12" name="コンテンツ プレースホルダー 3">
            <a:extLst>
              <a:ext uri="{FF2B5EF4-FFF2-40B4-BE49-F238E27FC236}">
                <a16:creationId xmlns:a16="http://schemas.microsoft.com/office/drawing/2014/main" id="{7CFEC59C-B3AD-4E9F-AA5A-9AD8EA2C476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85" t="40865" r="87586" b="45537"/>
          <a:stretch/>
        </p:blipFill>
        <p:spPr>
          <a:xfrm>
            <a:off x="7825201" y="5008012"/>
            <a:ext cx="1156511" cy="1375308"/>
          </a:xfrm>
          <a:prstGeom prst="rect">
            <a:avLst/>
          </a:prstGeom>
        </p:spPr>
      </p:pic>
      <p:sp>
        <p:nvSpPr>
          <p:cNvPr id="13" name="吹き出し: 角を丸めた四角形 12">
            <a:extLst>
              <a:ext uri="{FF2B5EF4-FFF2-40B4-BE49-F238E27FC236}">
                <a16:creationId xmlns:a16="http://schemas.microsoft.com/office/drawing/2014/main" id="{76BC01FC-5411-4A44-B31E-4BE8D0440C8F}"/>
              </a:ext>
            </a:extLst>
          </p:cNvPr>
          <p:cNvSpPr/>
          <p:nvPr/>
        </p:nvSpPr>
        <p:spPr>
          <a:xfrm>
            <a:off x="104775" y="5599365"/>
            <a:ext cx="7496553" cy="1040296"/>
          </a:xfrm>
          <a:prstGeom prst="wedgeRoundRectCallout">
            <a:avLst>
              <a:gd name="adj1" fmla="val 56298"/>
              <a:gd name="adj2" fmla="val -1326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 dirty="0" smtClean="0">
                <a:solidFill>
                  <a:schemeClr val="accent1">
                    <a:lumMod val="50000"/>
                  </a:schemeClr>
                </a:solidFill>
              </a:rPr>
              <a:t>おうちの　ひとに　みて</a:t>
            </a:r>
            <a:r>
              <a:rPr kumimoji="1" lang="ja-JP" altLang="en-US" sz="2800" dirty="0">
                <a:solidFill>
                  <a:schemeClr val="accent1">
                    <a:lumMod val="50000"/>
                  </a:schemeClr>
                </a:solidFill>
              </a:rPr>
              <a:t>もらって，かん</a:t>
            </a:r>
            <a:r>
              <a:rPr kumimoji="1" lang="ja-JP" alt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そうを</a:t>
            </a:r>
            <a:r>
              <a:rPr kumimoji="1" lang="ja-JP" altLang="en-US" sz="2800" dirty="0" smtClean="0">
                <a:solidFill>
                  <a:schemeClr val="accent1">
                    <a:lumMod val="50000"/>
                  </a:schemeClr>
                </a:solidFill>
              </a:rPr>
              <a:t>　がくしゅうカードに　かいてもらおう！</a:t>
            </a:r>
            <a:endParaRPr kumimoji="1" lang="ja-JP" alt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6" name="Picture 3" descr="C:\Users\H27031245\Desktop\担当事業\学習カード\資料\ダンス資料\キャプチャ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522" y="1044779"/>
            <a:ext cx="1160806" cy="98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13555A0A-D93E-4972-9BDE-BD19E4BDC622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869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H27031245\Desktop\担当事業\学習カード\資料\ダンス資料\キャプチャ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661" y="956239"/>
            <a:ext cx="1160806" cy="98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H27031245\Desktop\担当事業\学習カード\資料\ダンス資料\キャプチャ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239" y="614927"/>
            <a:ext cx="1147083" cy="149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5985" t="40865" r="87586" b="45537"/>
          <a:stretch/>
        </p:blipFill>
        <p:spPr>
          <a:xfrm>
            <a:off x="247327" y="5293577"/>
            <a:ext cx="1071919" cy="127471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5"/>
          <a:srcRect l="7283" t="48853" r="87446" b="37127"/>
          <a:stretch/>
        </p:blipFill>
        <p:spPr>
          <a:xfrm>
            <a:off x="7699467" y="3682909"/>
            <a:ext cx="1201185" cy="1796380"/>
          </a:xfrm>
          <a:prstGeom prst="rect">
            <a:avLst/>
          </a:prstGeom>
        </p:spPr>
      </p:pic>
      <p:sp>
        <p:nvSpPr>
          <p:cNvPr id="10" name="雲形吹き出し 9"/>
          <p:cNvSpPr/>
          <p:nvPr/>
        </p:nvSpPr>
        <p:spPr>
          <a:xfrm>
            <a:off x="1729047" y="3853793"/>
            <a:ext cx="5414500" cy="1633200"/>
          </a:xfrm>
          <a:prstGeom prst="cloudCallout">
            <a:avLst>
              <a:gd name="adj1" fmla="val 57157"/>
              <a:gd name="adj2" fmla="val -7084"/>
            </a:avLst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000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えもの</a:t>
            </a:r>
            <a:r>
              <a:rPr kumimoji="1" lang="ja-JP" altLang="en-US" sz="2000" b="1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を　ねらう　トラは</a:t>
            </a:r>
            <a:r>
              <a:rPr kumimoji="1" lang="en-US" altLang="ja-JP" sz="2000" b="1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…</a:t>
            </a:r>
          </a:p>
          <a:p>
            <a:r>
              <a:rPr kumimoji="1" lang="ja-JP" altLang="en-US" sz="2000" b="1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みずあびを　する　ぞうは</a:t>
            </a:r>
            <a:r>
              <a:rPr kumimoji="1" lang="en-US" altLang="ja-JP" sz="2000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…</a:t>
            </a:r>
            <a:endParaRPr lang="en-US" altLang="ja-JP" sz="2000" b="1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7" name="角丸四角形 11">
            <a:extLst>
              <a:ext uri="{FF2B5EF4-FFF2-40B4-BE49-F238E27FC236}">
                <a16:creationId xmlns:a16="http://schemas.microsoft.com/office/drawing/2014/main" id="{9FF4F22C-6BBF-4449-9774-A8F913E1D222}"/>
              </a:ext>
            </a:extLst>
          </p:cNvPr>
          <p:cNvSpPr/>
          <p:nvPr/>
        </p:nvSpPr>
        <p:spPr>
          <a:xfrm>
            <a:off x="247327" y="803144"/>
            <a:ext cx="2880000" cy="1080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500" dirty="0">
                <a:solidFill>
                  <a:schemeClr val="accent1">
                    <a:lumMod val="50000"/>
                  </a:schemeClr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ひょうげんあそび</a:t>
            </a:r>
            <a:endParaRPr kumimoji="1" lang="en-US" altLang="ja-JP" sz="2500" dirty="0">
              <a:solidFill>
                <a:schemeClr val="accent1">
                  <a:lumMod val="50000"/>
                </a:schemeClr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/>
            <a:r>
              <a:rPr lang="en-US" altLang="ja-JP" sz="25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3</a:t>
            </a:r>
            <a:r>
              <a:rPr lang="ja-JP" altLang="en-US" sz="25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：</a:t>
            </a:r>
            <a:r>
              <a:rPr lang="en-US" altLang="ja-JP" sz="2500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58</a:t>
            </a:r>
            <a:r>
              <a:rPr lang="ja-JP" altLang="en-US" sz="25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～</a:t>
            </a:r>
            <a:r>
              <a:rPr lang="en-US" altLang="ja-JP" sz="25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13</a:t>
            </a:r>
            <a:r>
              <a:rPr lang="ja-JP" altLang="en-US" sz="25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：</a:t>
            </a:r>
            <a:r>
              <a:rPr lang="en-US" altLang="ja-JP" sz="2500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27</a:t>
            </a:r>
            <a:endParaRPr kumimoji="1" lang="ja-JP" altLang="en-US" sz="2500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F399C1F-C513-4113-8ABB-6C7DA2E02AF0}"/>
              </a:ext>
            </a:extLst>
          </p:cNvPr>
          <p:cNvSpPr txBox="1"/>
          <p:nvPr/>
        </p:nvSpPr>
        <p:spPr>
          <a:xfrm>
            <a:off x="260652" y="2011863"/>
            <a:ext cx="8640000" cy="1569660"/>
          </a:xfrm>
          <a:prstGeom prst="rect">
            <a:avLst/>
          </a:prstGeom>
          <a:solidFill>
            <a:srgbClr val="FF9966"/>
          </a:solidFill>
        </p:spPr>
        <p:txBody>
          <a:bodyPr wrap="square" anchor="ctr">
            <a:spAutoFit/>
          </a:bodyPr>
          <a:lstStyle/>
          <a:p>
            <a:pPr algn="ctr"/>
            <a:r>
              <a:rPr kumimoji="1" lang="ja-JP" altLang="en-US" sz="4800" dirty="0"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 </a:t>
            </a:r>
            <a:r>
              <a:rPr kumimoji="1" lang="ja-JP" altLang="en-US" sz="4800" dirty="0" smtClean="0"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くふうした　ところは</a:t>
            </a:r>
            <a:endParaRPr kumimoji="1" lang="en-US" altLang="ja-JP" sz="4800" dirty="0" smtClean="0">
              <a:solidFill>
                <a:schemeClr val="bg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/>
            <a:r>
              <a:rPr kumimoji="1" lang="ja-JP" altLang="en-US" sz="4800" dirty="0" smtClean="0"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どこかな？</a:t>
            </a:r>
            <a:endParaRPr kumimoji="1" lang="ja-JP" altLang="en-US" sz="4800" dirty="0">
              <a:solidFill>
                <a:schemeClr val="bg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20" name="吹き出し: 角を丸めた四角形 19">
            <a:extLst>
              <a:ext uri="{FF2B5EF4-FFF2-40B4-BE49-F238E27FC236}">
                <a16:creationId xmlns:a16="http://schemas.microsoft.com/office/drawing/2014/main" id="{B3AABA41-2C80-4D7B-9B64-82BC24C5A26C}"/>
              </a:ext>
            </a:extLst>
          </p:cNvPr>
          <p:cNvSpPr/>
          <p:nvPr/>
        </p:nvSpPr>
        <p:spPr>
          <a:xfrm>
            <a:off x="1916646" y="5684292"/>
            <a:ext cx="5431805" cy="1037184"/>
          </a:xfrm>
          <a:prstGeom prst="wedgeRoundRectCallout">
            <a:avLst>
              <a:gd name="adj1" fmla="val -58833"/>
              <a:gd name="adj2" fmla="val 7857"/>
              <a:gd name="adj3" fmla="val 16667"/>
            </a:avLst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くふうした　うごきを</a:t>
            </a:r>
            <a:endParaRPr kumimoji="1" lang="en-US" altLang="ja-JP" sz="2800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  <a:p>
            <a:r>
              <a:rPr kumimoji="1" lang="ja-JP" altLang="en-US" sz="2800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がくしゅうカードに　かこう</a:t>
            </a:r>
            <a:r>
              <a:rPr kumimoji="1" lang="ja-JP" altLang="en-US" sz="28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！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13555A0A-D93E-4972-9BDE-BD19E4BDC622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2169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 bwMode="auto">
        <a:noFill/>
        <a:ln w="9525" algn="ctr">
          <a:noFill/>
          <a:miter lim="800000"/>
          <a:headEnd/>
          <a:tailEnd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lIns="17155" tIns="43575" rIns="17155" bIns="43575"/>
      <a:lstStyle>
        <a:defPPr algn="l" defTabSz="652278" eaLnBrk="1" fontAlgn="base" hangingPunct="1">
          <a:spcBef>
            <a:spcPct val="0"/>
          </a:spcBef>
          <a:spcAft>
            <a:spcPct val="0"/>
          </a:spcAft>
          <a:buNone/>
          <a:tabLst>
            <a:tab pos="363538" algn="l"/>
          </a:tabLst>
          <a:defRPr sz="5400" dirty="0" smtClean="0">
            <a:solidFill>
              <a:schemeClr val="accent5">
                <a:lumMod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3519</TotalTime>
  <Words>333</Words>
  <Application>Microsoft Office PowerPoint</Application>
  <PresentationFormat>画面に合わせる (4:3)</PresentationFormat>
  <Paragraphs>71</Paragraphs>
  <Slides>8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6" baseType="lpstr">
      <vt:lpstr>HG創英角ｺﾞｼｯｸUB</vt:lpstr>
      <vt:lpstr>ＭＳ Ｐゴシック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</dc:creator>
  <cp:lastModifiedBy>m</cp:lastModifiedBy>
  <cp:revision>185</cp:revision>
  <cp:lastPrinted>2020-09-28T02:33:02Z</cp:lastPrinted>
  <dcterms:created xsi:type="dcterms:W3CDTF">2019-05-07T09:33:23Z</dcterms:created>
  <dcterms:modified xsi:type="dcterms:W3CDTF">2020-11-25T03:46:44Z</dcterms:modified>
</cp:coreProperties>
</file>