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27" r:id="rId2"/>
    <p:sldId id="313" r:id="rId3"/>
    <p:sldId id="320" r:id="rId4"/>
    <p:sldId id="319" r:id="rId5"/>
    <p:sldId id="321" r:id="rId6"/>
    <p:sldId id="322" r:id="rId7"/>
    <p:sldId id="314" r:id="rId8"/>
    <p:sldId id="307" r:id="rId9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66"/>
    <a:srgbClr val="FF99CC"/>
    <a:srgbClr val="FFCCFF"/>
    <a:srgbClr val="CCECFF"/>
    <a:srgbClr val="99FFCC"/>
    <a:srgbClr val="66FFFF"/>
    <a:srgbClr val="00CC99"/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5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B67B1-B918-46DF-9A1F-45A948CC67EB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91D50-D638-4B08-B8A0-7C42D3392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783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6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83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ZLvNwCph66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及び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第２学年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2541645"/>
            <a:ext cx="9143999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表現リズム遊び</a:t>
            </a:r>
            <a:endParaRPr kumimoji="1"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8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「リズム遊び」</a:t>
            </a:r>
            <a:endParaRPr kumimoji="1" lang="en-US" altLang="ja-JP" sz="80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01502" y="4860896"/>
            <a:ext cx="554400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知識及び技能編</a:t>
            </a:r>
            <a:r>
              <a:rPr kumimoji="1" lang="en-US" altLang="ja-JP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  <a:p>
            <a:r>
              <a:rPr kumimoji="1" lang="en-US" altLang="ja-JP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思考力、判断力、表現力等編</a:t>
            </a:r>
            <a:r>
              <a:rPr kumimoji="1" lang="en-US" altLang="ja-JP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2477">
            <a:off x="36007" y="119280"/>
            <a:ext cx="2218761" cy="132406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8820">
            <a:off x="6854281" y="119280"/>
            <a:ext cx="2218761" cy="132406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965421" y="6176504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15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657224" y="5884863"/>
            <a:ext cx="7476841" cy="1013911"/>
            <a:chOff x="44184" y="5884862"/>
            <a:chExt cx="11908330" cy="1013911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4" y="5889218"/>
              <a:ext cx="2942828" cy="1000848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167" y="5897925"/>
              <a:ext cx="2942828" cy="1000848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763" y="5884862"/>
              <a:ext cx="2942828" cy="1000848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686" y="5893569"/>
              <a:ext cx="2942828" cy="1000848"/>
            </a:xfrm>
            <a:prstGeom prst="rect">
              <a:avLst/>
            </a:prstGeom>
          </p:spPr>
        </p:pic>
      </p:grpSp>
      <p:grpSp>
        <p:nvGrpSpPr>
          <p:cNvPr id="12" name="グループ化 11"/>
          <p:cNvGrpSpPr/>
          <p:nvPr/>
        </p:nvGrpSpPr>
        <p:grpSpPr>
          <a:xfrm>
            <a:off x="408113" y="930364"/>
            <a:ext cx="8327773" cy="1170697"/>
            <a:chOff x="2293306" y="388327"/>
            <a:chExt cx="9877527" cy="1790624"/>
          </a:xfrm>
          <a:noFill/>
        </p:grpSpPr>
        <p:grpSp>
          <p:nvGrpSpPr>
            <p:cNvPr id="11" name="グループ化 10"/>
            <p:cNvGrpSpPr/>
            <p:nvPr/>
          </p:nvGrpSpPr>
          <p:grpSpPr>
            <a:xfrm>
              <a:off x="2293306" y="713880"/>
              <a:ext cx="9877527" cy="1415361"/>
              <a:chOff x="2580692" y="2294490"/>
              <a:chExt cx="9877527" cy="1415361"/>
            </a:xfrm>
            <a:grpFill/>
          </p:grpSpPr>
          <p:sp>
            <p:nvSpPr>
              <p:cNvPr id="10" name="メモ 9"/>
              <p:cNvSpPr/>
              <p:nvPr/>
            </p:nvSpPr>
            <p:spPr>
              <a:xfrm>
                <a:off x="2580692" y="2294490"/>
                <a:ext cx="9877527" cy="1415361"/>
              </a:xfrm>
              <a:prstGeom prst="foldedCorner">
                <a:avLst>
                  <a:gd name="adj" fmla="val 30785"/>
                </a:avLst>
              </a:prstGeom>
              <a:solidFill>
                <a:srgbClr val="00CC99"/>
              </a:solidFill>
              <a:ln w="571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accent1">
                      <a:lumMod val="50000"/>
                    </a:schemeClr>
                  </a:solidFill>
                  <a:latin typeface="AR Pゴシック体S" panose="020B0A00000000000000" pitchFamily="50" charset="-128"/>
                  <a:ea typeface="AR Pゴシック体S" panose="020B0A00000000000000" pitchFamily="50" charset="-128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4216944" y="2553292"/>
                <a:ext cx="6605022" cy="8944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solidFill>
                      <a:schemeClr val="accent1">
                        <a:lumMod val="50000"/>
                      </a:schemeClr>
                    </a:solidFill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ひょうげん　リズム　あそび</a:t>
                </a:r>
              </a:p>
            </p:txBody>
          </p:sp>
        </p:grp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3856" y="388327"/>
              <a:ext cx="1499648" cy="1790624"/>
            </a:xfrm>
            <a:prstGeom prst="rect">
              <a:avLst/>
            </a:prstGeom>
            <a:grpFill/>
          </p:spPr>
        </p:pic>
      </p:grp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4739"/>
              </p:ext>
            </p:extLst>
          </p:nvPr>
        </p:nvGraphicFramePr>
        <p:xfrm>
          <a:off x="408111" y="2340257"/>
          <a:ext cx="8327776" cy="3544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972">
                  <a:extLst>
                    <a:ext uri="{9D8B030D-6E8A-4147-A177-3AD203B41FA5}">
                      <a16:colId xmlns:a16="http://schemas.microsoft.com/office/drawing/2014/main" val="3024894957"/>
                    </a:ext>
                  </a:extLst>
                </a:gridCol>
                <a:gridCol w="1040972">
                  <a:extLst>
                    <a:ext uri="{9D8B030D-6E8A-4147-A177-3AD203B41FA5}">
                      <a16:colId xmlns:a16="http://schemas.microsoft.com/office/drawing/2014/main" val="1838077592"/>
                    </a:ext>
                  </a:extLst>
                </a:gridCol>
                <a:gridCol w="1040972">
                  <a:extLst>
                    <a:ext uri="{9D8B030D-6E8A-4147-A177-3AD203B41FA5}">
                      <a16:colId xmlns:a16="http://schemas.microsoft.com/office/drawing/2014/main" val="2527914188"/>
                    </a:ext>
                  </a:extLst>
                </a:gridCol>
                <a:gridCol w="1040972">
                  <a:extLst>
                    <a:ext uri="{9D8B030D-6E8A-4147-A177-3AD203B41FA5}">
                      <a16:colId xmlns:a16="http://schemas.microsoft.com/office/drawing/2014/main" val="2175887314"/>
                    </a:ext>
                  </a:extLst>
                </a:gridCol>
                <a:gridCol w="1040972">
                  <a:extLst>
                    <a:ext uri="{9D8B030D-6E8A-4147-A177-3AD203B41FA5}">
                      <a16:colId xmlns:a16="http://schemas.microsoft.com/office/drawing/2014/main" val="4162393808"/>
                    </a:ext>
                  </a:extLst>
                </a:gridCol>
                <a:gridCol w="1040972">
                  <a:extLst>
                    <a:ext uri="{9D8B030D-6E8A-4147-A177-3AD203B41FA5}">
                      <a16:colId xmlns:a16="http://schemas.microsoft.com/office/drawing/2014/main" val="2691522681"/>
                    </a:ext>
                  </a:extLst>
                </a:gridCol>
                <a:gridCol w="1040972">
                  <a:extLst>
                    <a:ext uri="{9D8B030D-6E8A-4147-A177-3AD203B41FA5}">
                      <a16:colId xmlns:a16="http://schemas.microsoft.com/office/drawing/2014/main" val="1792679438"/>
                    </a:ext>
                  </a:extLst>
                </a:gridCol>
                <a:gridCol w="1040972">
                  <a:extLst>
                    <a:ext uri="{9D8B030D-6E8A-4147-A177-3AD203B41FA5}">
                      <a16:colId xmlns:a16="http://schemas.microsoft.com/office/drawing/2014/main" val="881181644"/>
                    </a:ext>
                  </a:extLst>
                </a:gridCol>
              </a:tblGrid>
              <a:tr h="8513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１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２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３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４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５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６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７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８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07886"/>
                  </a:ext>
                </a:extLst>
              </a:tr>
              <a:tr h="553673">
                <a:tc gridSpan="8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ほぐしのいろいろ</a:t>
                      </a:r>
                      <a:endParaRPr kumimoji="1" lang="en-US" altLang="ja-JP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「こころ」と　「からだ」の　スイッチ　オン！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2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marL="68580" marR="6858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5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リズムあそび</a:t>
                      </a:r>
                      <a:endParaRPr kumimoji="1" lang="en-US" altLang="ja-JP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リズム</a:t>
                      </a:r>
                      <a:r>
                        <a:rPr kumimoji="1" lang="ja-JP" altLang="en-US" sz="2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に　の</a:t>
                      </a:r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って！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ひょうげんあそび</a:t>
                      </a:r>
                      <a:endParaRPr kumimoji="1" lang="ja-JP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/>
                      <a:endParaRPr kumimoji="1" lang="ja-JP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どうぶつランドで</a:t>
                      </a:r>
                      <a:endParaRPr kumimoji="1" lang="en-US" altLang="ja-JP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だいぼうけん！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831486"/>
            <a:ext cx="835825" cy="1269575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08113" y="3179928"/>
            <a:ext cx="8327773" cy="818866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408113" y="3998794"/>
            <a:ext cx="4163886" cy="1899132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0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036390-104F-42A6-B7D7-61396449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38087D15-1E75-4F55-A50F-BC534F8A1711}"/>
              </a:ext>
            </a:extLst>
          </p:cNvPr>
          <p:cNvSpPr txBox="1">
            <a:spLocks/>
          </p:cNvSpPr>
          <p:nvPr/>
        </p:nvSpPr>
        <p:spPr>
          <a:xfrm>
            <a:off x="315885" y="1289228"/>
            <a:ext cx="9161304" cy="151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　</a:t>
            </a: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つぎ</a:t>
            </a:r>
            <a:r>
              <a:rPr lang="ja-JP" altLang="en-US" sz="32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の　ページの　えいぞうを　みながら</a:t>
            </a: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，</a:t>
            </a:r>
            <a:endParaRPr lang="en-US" altLang="ja-JP" sz="32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ひょうげんリズムあそび</a:t>
            </a:r>
            <a:r>
              <a:rPr lang="ja-JP" altLang="en-US" sz="32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を　しよう</a:t>
            </a: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。</a:t>
            </a:r>
            <a:endParaRPr lang="en-US" altLang="ja-JP" sz="32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角丸四角形 8">
            <a:extLst>
              <a:ext uri="{FF2B5EF4-FFF2-40B4-BE49-F238E27FC236}">
                <a16:creationId xmlns:a16="http://schemas.microsoft.com/office/drawing/2014/main" id="{4F314E5C-0177-4B04-9B9A-C5D3AB54155E}"/>
              </a:ext>
            </a:extLst>
          </p:cNvPr>
          <p:cNvSpPr/>
          <p:nvPr/>
        </p:nvSpPr>
        <p:spPr>
          <a:xfrm>
            <a:off x="139990" y="3521524"/>
            <a:ext cx="2880000" cy="1306286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>
                <a:solidFill>
                  <a:schemeClr val="accent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ほぐしのいろいろ</a:t>
            </a:r>
            <a:endParaRPr kumimoji="1" lang="en-US" altLang="ja-JP" sz="2500" dirty="0">
              <a:solidFill>
                <a:schemeClr val="accent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0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59</a:t>
            </a:r>
            <a:r>
              <a:rPr lang="ja-JP" altLang="en-US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～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2</a:t>
            </a:r>
            <a:r>
              <a:rPr lang="ja-JP" altLang="en-US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13</a:t>
            </a:r>
            <a:endParaRPr kumimoji="1" lang="ja-JP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" name="角丸四角形 10">
            <a:extLst>
              <a:ext uri="{FF2B5EF4-FFF2-40B4-BE49-F238E27FC236}">
                <a16:creationId xmlns:a16="http://schemas.microsoft.com/office/drawing/2014/main" id="{04DB422C-9931-448F-B1A4-0B3BCA9F2738}"/>
              </a:ext>
            </a:extLst>
          </p:cNvPr>
          <p:cNvSpPr/>
          <p:nvPr/>
        </p:nvSpPr>
        <p:spPr>
          <a:xfrm>
            <a:off x="3140652" y="3521524"/>
            <a:ext cx="2880000" cy="1306286"/>
          </a:xfrm>
          <a:prstGeom prst="roundRect">
            <a:avLst/>
          </a:prstGeom>
          <a:solidFill>
            <a:srgbClr val="CCECFF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リズムあそび</a:t>
            </a:r>
            <a:endParaRPr kumimoji="1" lang="en-US" altLang="ja-JP" sz="2500" dirty="0">
              <a:solidFill>
                <a:schemeClr val="accent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2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14</a:t>
            </a:r>
            <a:r>
              <a:rPr lang="ja-JP" altLang="en-US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～３：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57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3D80C510-FBCC-43CE-9C76-1CE5B03FD4C0}"/>
              </a:ext>
            </a:extLst>
          </p:cNvPr>
          <p:cNvSpPr/>
          <p:nvPr/>
        </p:nvSpPr>
        <p:spPr>
          <a:xfrm>
            <a:off x="6141314" y="3527016"/>
            <a:ext cx="2880000" cy="1306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>
                <a:solidFill>
                  <a:schemeClr val="accent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ひょうげんあそび</a:t>
            </a:r>
            <a:endParaRPr kumimoji="1" lang="en-US" altLang="ja-JP" sz="2500" dirty="0">
              <a:solidFill>
                <a:schemeClr val="accent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3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58</a:t>
            </a:r>
            <a:r>
              <a:rPr lang="ja-JP" altLang="en-US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～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13</a:t>
            </a:r>
            <a:r>
              <a:rPr lang="ja-JP" altLang="en-US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27</a:t>
            </a:r>
            <a:endParaRPr kumimoji="1" lang="ja-JP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5244A79-B857-4868-895E-325909E1341C}"/>
              </a:ext>
            </a:extLst>
          </p:cNvPr>
          <p:cNvGrpSpPr/>
          <p:nvPr/>
        </p:nvGrpSpPr>
        <p:grpSpPr>
          <a:xfrm>
            <a:off x="481702" y="5530260"/>
            <a:ext cx="8180596" cy="987426"/>
            <a:chOff x="44184" y="5884862"/>
            <a:chExt cx="11908330" cy="1013911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9A5D2AD-5AB8-49BF-B4EF-7EA1B9811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4" y="5889218"/>
              <a:ext cx="2942828" cy="1000848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603EFE9A-56B9-4683-BB40-D1CE7EE7D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167" y="5897925"/>
              <a:ext cx="2942828" cy="1000848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51C79A9-BFEA-483F-8886-EF94E664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763" y="5884862"/>
              <a:ext cx="2942828" cy="1000848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581FCC5E-D39D-411F-AB17-D321BFDB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686" y="5893569"/>
              <a:ext cx="2942828" cy="1000848"/>
            </a:xfrm>
            <a:prstGeom prst="rect">
              <a:avLst/>
            </a:prstGeom>
          </p:spPr>
        </p:pic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3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255A5BF-2494-4C78-9BB8-61D4E356F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24" y="5281005"/>
            <a:ext cx="1247643" cy="1247643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EB7BE0-9011-4911-980E-7ED23E2FE091}"/>
              </a:ext>
            </a:extLst>
          </p:cNvPr>
          <p:cNvSpPr txBox="1"/>
          <p:nvPr/>
        </p:nvSpPr>
        <p:spPr>
          <a:xfrm>
            <a:off x="135291" y="5794624"/>
            <a:ext cx="7490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https://www.youtube.com/watch?v=ZLvNwCph66E</a:t>
            </a:r>
            <a:endParaRPr lang="ja-JP" altLang="en-US" sz="24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 bwMode="auto">
          <a:xfrm>
            <a:off x="2119746" y="6256289"/>
            <a:ext cx="5400170" cy="36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155" tIns="43575" rIns="17155" bIns="43575" rtlCol="0">
            <a:spAutoFit/>
          </a:bodyPr>
          <a:lstStyle/>
          <a:p>
            <a:pPr defTabSz="652278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小学校低学年体育～</a:t>
            </a:r>
            <a:r>
              <a:rPr kumimoji="1" lang="en-US" altLang="ja-JP" dirty="0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表現リズム遊び：文部科学省</a:t>
            </a:r>
            <a:endParaRPr kumimoji="1" lang="ja-JP" alt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7" y="925790"/>
            <a:ext cx="7669486" cy="4355215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4678814" y="4004430"/>
            <a:ext cx="3558271" cy="1019766"/>
            <a:chOff x="2984893" y="5412166"/>
            <a:chExt cx="3558271" cy="1019766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2984893" y="5412166"/>
              <a:ext cx="3558271" cy="1019766"/>
              <a:chOff x="7228510" y="542872"/>
              <a:chExt cx="3558271" cy="962531"/>
            </a:xfrm>
          </p:grpSpPr>
          <p:sp>
            <p:nvSpPr>
              <p:cNvPr id="14" name="角丸四角形 13"/>
              <p:cNvSpPr/>
              <p:nvPr/>
            </p:nvSpPr>
            <p:spPr>
              <a:xfrm>
                <a:off x="7228510" y="542872"/>
                <a:ext cx="3558271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1919" y="625584"/>
                <a:ext cx="797106" cy="797106"/>
              </a:xfrm>
              <a:prstGeom prst="rect">
                <a:avLst/>
              </a:prstGeom>
            </p:spPr>
          </p:pic>
        </p:grpSp>
        <p:pic>
          <p:nvPicPr>
            <p:cNvPr id="13" name="図 1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367088" y="5451475"/>
              <a:ext cx="2338387" cy="949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20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7EA6305-63F0-4F2B-B6F9-F2056C9BA365}"/>
              </a:ext>
            </a:extLst>
          </p:cNvPr>
          <p:cNvGrpSpPr/>
          <p:nvPr/>
        </p:nvGrpSpPr>
        <p:grpSpPr>
          <a:xfrm>
            <a:off x="3207951" y="976666"/>
            <a:ext cx="5550031" cy="922910"/>
            <a:chOff x="44184" y="5884862"/>
            <a:chExt cx="11908330" cy="1013911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078D32E-2CBF-46EC-A102-8A7BC8700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4" y="5889218"/>
              <a:ext cx="2942828" cy="1000848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3F75BFB9-D29E-4073-8E5B-7C6D2B8A1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167" y="5897925"/>
              <a:ext cx="2942828" cy="1000848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E545847-DECF-4783-85B6-B99100C7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763" y="5884862"/>
              <a:ext cx="2942828" cy="1000848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761F03C-AC75-4944-8AD9-0D0098E45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686" y="5893569"/>
              <a:ext cx="2942828" cy="1000848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7CD1BE1-ADA6-427A-9C48-62C0AD38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角丸四角形 8">
            <a:extLst>
              <a:ext uri="{FF2B5EF4-FFF2-40B4-BE49-F238E27FC236}">
                <a16:creationId xmlns:a16="http://schemas.microsoft.com/office/drawing/2014/main" id="{A357CFDB-57FD-43CF-AD78-30FB2FD46F90}"/>
              </a:ext>
            </a:extLst>
          </p:cNvPr>
          <p:cNvSpPr/>
          <p:nvPr/>
        </p:nvSpPr>
        <p:spPr>
          <a:xfrm>
            <a:off x="169970" y="892354"/>
            <a:ext cx="2880000" cy="1080000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>
                <a:solidFill>
                  <a:schemeClr val="accent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ほぐしのいろいろ</a:t>
            </a:r>
            <a:endParaRPr kumimoji="1" lang="en-US" altLang="ja-JP" sz="2500" dirty="0">
              <a:solidFill>
                <a:schemeClr val="accent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0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59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～</a:t>
            </a:r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2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13</a:t>
            </a:r>
            <a:endParaRPr kumimoji="1" lang="ja-JP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2973E1-BE58-4DA7-8F2C-11C3A5A78A2D}"/>
              </a:ext>
            </a:extLst>
          </p:cNvPr>
          <p:cNvSpPr txBox="1"/>
          <p:nvPr/>
        </p:nvSpPr>
        <p:spPr>
          <a:xfrm>
            <a:off x="255733" y="2327864"/>
            <a:ext cx="8632534" cy="156966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「こころ」と「からだ」の　スイッチを　オンにしよう！</a:t>
            </a:r>
          </a:p>
        </p:txBody>
      </p:sp>
      <p:pic>
        <p:nvPicPr>
          <p:cNvPr id="7" name="コンテンツ プレースホルダー 3">
            <a:extLst>
              <a:ext uri="{FF2B5EF4-FFF2-40B4-BE49-F238E27FC236}">
                <a16:creationId xmlns:a16="http://schemas.microsoft.com/office/drawing/2014/main" id="{98E05205-AA65-424B-BB5F-2ECC39D7F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5" t="40865" r="87586" b="45537"/>
          <a:stretch/>
        </p:blipFill>
        <p:spPr>
          <a:xfrm>
            <a:off x="6527537" y="4345193"/>
            <a:ext cx="1691204" cy="2011158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4D6978D5-A8B9-4896-BF83-09F59915F74D}"/>
              </a:ext>
            </a:extLst>
          </p:cNvPr>
          <p:cNvSpPr/>
          <p:nvPr/>
        </p:nvSpPr>
        <p:spPr>
          <a:xfrm>
            <a:off x="520234" y="4222059"/>
            <a:ext cx="5059471" cy="2257425"/>
          </a:xfrm>
          <a:prstGeom prst="wedgeRoundRectCallout">
            <a:avLst>
              <a:gd name="adj1" fmla="val 74093"/>
              <a:gd name="adj2" fmla="val 15243"/>
              <a:gd name="adj3" fmla="val 16667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 えいぞうを　みながら、</a:t>
            </a:r>
            <a:r>
              <a:rPr kumimoji="1"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　</a:t>
            </a:r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   </a:t>
            </a:r>
            <a:endParaRPr kumimoji="1" lang="en-US" altLang="ja-JP" sz="3200" dirty="0" smtClean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r>
              <a:rPr kumimoji="1" lang="en-US" altLang="ja-JP" sz="32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いっしょに　うごいて</a:t>
            </a:r>
            <a:endParaRPr kumimoji="1" lang="en-US" altLang="ja-JP" sz="3200" dirty="0" smtClean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r>
              <a:rPr kumimoji="1" lang="en-US" altLang="ja-JP" sz="32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みよう</a:t>
            </a:r>
            <a:r>
              <a:rPr kumimoji="1"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9560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7CD1BE1-ADA6-427A-9C48-62C0AD38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角丸四角形 10">
            <a:extLst>
              <a:ext uri="{FF2B5EF4-FFF2-40B4-BE49-F238E27FC236}">
                <a16:creationId xmlns:a16="http://schemas.microsoft.com/office/drawing/2014/main" id="{B1ED2639-95F1-4E6E-87FC-FF9459A10106}"/>
              </a:ext>
            </a:extLst>
          </p:cNvPr>
          <p:cNvSpPr/>
          <p:nvPr/>
        </p:nvSpPr>
        <p:spPr>
          <a:xfrm>
            <a:off x="161649" y="941426"/>
            <a:ext cx="2880000" cy="1080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リズムあそび</a:t>
            </a:r>
            <a:endParaRPr kumimoji="1" lang="en-US" altLang="ja-JP" sz="2500" dirty="0">
              <a:solidFill>
                <a:schemeClr val="accent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2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14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～３：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57</a:t>
            </a:r>
            <a:endParaRPr lang="en-US" altLang="ja-JP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564717D-4B8C-4FF8-A032-91DF2696DFA2}"/>
              </a:ext>
            </a:extLst>
          </p:cNvPr>
          <p:cNvSpPr txBox="1"/>
          <p:nvPr/>
        </p:nvSpPr>
        <p:spPr>
          <a:xfrm>
            <a:off x="255733" y="2396103"/>
            <a:ext cx="8632534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リズムあそびって　</a:t>
            </a:r>
            <a:endParaRPr kumimoji="1" lang="en-US" altLang="ja-JP" sz="48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4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どんな　あそび　かな</a:t>
            </a:r>
            <a:r>
              <a:rPr kumimoji="1" lang="ja-JP" altLang="en-US" sz="4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？</a:t>
            </a:r>
          </a:p>
        </p:txBody>
      </p:sp>
      <p:pic>
        <p:nvPicPr>
          <p:cNvPr id="12" name="コンテンツ プレースホルダー 3">
            <a:extLst>
              <a:ext uri="{FF2B5EF4-FFF2-40B4-BE49-F238E27FC236}">
                <a16:creationId xmlns:a16="http://schemas.microsoft.com/office/drawing/2014/main" id="{D8426F13-1663-4251-999F-6468736F2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5" t="40865" r="87586" b="45537"/>
          <a:stretch/>
        </p:blipFill>
        <p:spPr>
          <a:xfrm>
            <a:off x="7067550" y="4269192"/>
            <a:ext cx="1691204" cy="2011158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E98D6462-C671-4D2C-8D3A-98B0B64597EB}"/>
              </a:ext>
            </a:extLst>
          </p:cNvPr>
          <p:cNvSpPr/>
          <p:nvPr/>
        </p:nvSpPr>
        <p:spPr>
          <a:xfrm>
            <a:off x="432261" y="4578754"/>
            <a:ext cx="6218797" cy="1392033"/>
          </a:xfrm>
          <a:prstGeom prst="wedgeRoundRectCallout">
            <a:avLst>
              <a:gd name="adj1" fmla="val 62204"/>
              <a:gd name="adj2" fmla="val 17980"/>
              <a:gd name="adj3" fmla="val 16667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 smtClean="0">
                <a:solidFill>
                  <a:schemeClr val="accent1">
                    <a:lumMod val="50000"/>
                  </a:schemeClr>
                </a:solidFill>
              </a:rPr>
              <a:t> えいぞうを　みて　わかった</a:t>
            </a:r>
            <a:r>
              <a:rPr kumimoji="1" lang="ja-JP" altLang="en-US" sz="2800" dirty="0">
                <a:solidFill>
                  <a:schemeClr val="accent1">
                    <a:lumMod val="50000"/>
                  </a:schemeClr>
                </a:solidFill>
              </a:rPr>
              <a:t>ことを</a:t>
            </a:r>
            <a:endParaRPr kumimoji="1" lang="en-US" altLang="ja-JP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sz="2800" dirty="0" smtClean="0">
                <a:solidFill>
                  <a:schemeClr val="accent1">
                    <a:lumMod val="50000"/>
                  </a:schemeClr>
                </a:solidFill>
              </a:rPr>
              <a:t> がくしゅうカードに</a:t>
            </a:r>
            <a:r>
              <a:rPr kumimoji="1" lang="ja-JP" altLang="en-US" sz="2800" dirty="0">
                <a:solidFill>
                  <a:schemeClr val="accent1">
                    <a:lumMod val="50000"/>
                  </a:schemeClr>
                </a:solidFill>
              </a:rPr>
              <a:t>　かこう！</a:t>
            </a:r>
            <a:endParaRPr kumimoji="1" lang="ja-JP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28D06FE-E479-48F6-B645-6BD69F4EBFCF}"/>
              </a:ext>
            </a:extLst>
          </p:cNvPr>
          <p:cNvGrpSpPr/>
          <p:nvPr/>
        </p:nvGrpSpPr>
        <p:grpSpPr>
          <a:xfrm>
            <a:off x="3208723" y="1019971"/>
            <a:ext cx="5550031" cy="922910"/>
            <a:chOff x="44184" y="5884862"/>
            <a:chExt cx="11908330" cy="1013911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A4664F7E-6F80-40A0-A82A-B66F2FDB9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4" y="5889218"/>
              <a:ext cx="2942828" cy="1000848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4722140E-1F81-452C-9386-03CD681A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167" y="5897925"/>
              <a:ext cx="2942828" cy="1000848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B5DD9C1B-BD82-4A3A-8607-6476C4FBC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763" y="5884862"/>
              <a:ext cx="2942828" cy="1000848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3D3B2CF4-4365-4B1B-8153-3361134AF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686" y="5893569"/>
              <a:ext cx="2942828" cy="1000848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1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645C283-866A-4789-A310-AB5CB0E8674F}"/>
              </a:ext>
            </a:extLst>
          </p:cNvPr>
          <p:cNvGrpSpPr/>
          <p:nvPr/>
        </p:nvGrpSpPr>
        <p:grpSpPr>
          <a:xfrm>
            <a:off x="415464" y="4003706"/>
            <a:ext cx="1658531" cy="1715414"/>
            <a:chOff x="703343" y="2781287"/>
            <a:chExt cx="3607322" cy="2742989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C794C6C5-7AEB-4444-BCA0-1630FF539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25" y="2781287"/>
              <a:ext cx="1329906" cy="1698652"/>
            </a:xfrm>
            <a:prstGeom prst="rect">
              <a:avLst/>
            </a:prstGeom>
          </p:spPr>
        </p:pic>
        <p:sp>
          <p:nvSpPr>
            <p:cNvPr id="17" name="矢印: 左右 16">
              <a:extLst>
                <a:ext uri="{FF2B5EF4-FFF2-40B4-BE49-F238E27FC236}">
                  <a16:creationId xmlns:a16="http://schemas.microsoft.com/office/drawing/2014/main" id="{55F50F1A-80F3-48A5-AD47-F044EFF1A9CB}"/>
                </a:ext>
              </a:extLst>
            </p:cNvPr>
            <p:cNvSpPr/>
            <p:nvPr/>
          </p:nvSpPr>
          <p:spPr>
            <a:xfrm>
              <a:off x="1842052" y="3604593"/>
              <a:ext cx="1329906" cy="404191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B606E63-FC4E-43CE-8A30-6682F392E6C4}"/>
                </a:ext>
              </a:extLst>
            </p:cNvPr>
            <p:cNvSpPr txBox="1"/>
            <p:nvPr/>
          </p:nvSpPr>
          <p:spPr>
            <a:xfrm>
              <a:off x="703343" y="4392349"/>
              <a:ext cx="3607322" cy="1131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ひだりに</a:t>
              </a:r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2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みぎに</a:t>
              </a:r>
              <a:endPara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B2E51C96-5159-49A7-AEA8-5EE76D9FB9C0}"/>
                </a:ext>
              </a:extLst>
            </p:cNvPr>
            <p:cNvGrpSpPr/>
            <p:nvPr/>
          </p:nvGrpSpPr>
          <p:grpSpPr>
            <a:xfrm>
              <a:off x="2770813" y="2799084"/>
              <a:ext cx="1363867" cy="1698652"/>
              <a:chOff x="2770813" y="2799084"/>
              <a:chExt cx="1363867" cy="1698652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DFAF7EE4-43BF-4E74-858D-8FCED746F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813" y="2799084"/>
                <a:ext cx="1329906" cy="1698652"/>
              </a:xfrm>
              <a:prstGeom prst="rect">
                <a:avLst/>
              </a:prstGeom>
            </p:spPr>
          </p:pic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2ADF02F8-0D94-4A9F-977A-559FCEFCA79F}"/>
                  </a:ext>
                </a:extLst>
              </p:cNvPr>
              <p:cNvSpPr/>
              <p:nvPr/>
            </p:nvSpPr>
            <p:spPr>
              <a:xfrm>
                <a:off x="3941695" y="3644323"/>
                <a:ext cx="192985" cy="2385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327184D7-5AD9-4541-AD79-CCFB67F7B890}"/>
              </a:ext>
            </a:extLst>
          </p:cNvPr>
          <p:cNvGrpSpPr/>
          <p:nvPr/>
        </p:nvGrpSpPr>
        <p:grpSpPr>
          <a:xfrm>
            <a:off x="2392313" y="3920603"/>
            <a:ext cx="1653097" cy="1823202"/>
            <a:chOff x="4414500" y="2781287"/>
            <a:chExt cx="3348568" cy="2697094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C0A8E960-BFF8-4E8B-B3C3-668830162E1F}"/>
                </a:ext>
              </a:extLst>
            </p:cNvPr>
            <p:cNvGrpSpPr/>
            <p:nvPr/>
          </p:nvGrpSpPr>
          <p:grpSpPr>
            <a:xfrm>
              <a:off x="4638527" y="3289852"/>
              <a:ext cx="1002602" cy="1219200"/>
              <a:chOff x="4612023" y="3197088"/>
              <a:chExt cx="1002602" cy="1219200"/>
            </a:xfrm>
          </p:grpSpPr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6157CB50-DF50-48F5-B32A-3F4EB6574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2023" y="3197088"/>
                <a:ext cx="1002602" cy="1219200"/>
              </a:xfrm>
              <a:prstGeom prst="rect">
                <a:avLst/>
              </a:prstGeom>
            </p:spPr>
          </p:pic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9E8752D6-F0A0-4E16-B517-C3F7A0DA9FC8}"/>
                  </a:ext>
                </a:extLst>
              </p:cNvPr>
              <p:cNvSpPr/>
              <p:nvPr/>
            </p:nvSpPr>
            <p:spPr>
              <a:xfrm>
                <a:off x="5473426" y="3661621"/>
                <a:ext cx="141199" cy="3471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7" name="図 26" descr="おもちゃ, 人形, レゴ が含まれている画像&#10;&#10;自動的に生成された説明">
              <a:extLst>
                <a:ext uri="{FF2B5EF4-FFF2-40B4-BE49-F238E27FC236}">
                  <a16:creationId xmlns:a16="http://schemas.microsoft.com/office/drawing/2014/main" id="{69E18D52-86B6-4C50-B5AC-5DE80EBC2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59179" y="2781287"/>
              <a:ext cx="1542015" cy="1822174"/>
            </a:xfrm>
            <a:prstGeom prst="rect">
              <a:avLst/>
            </a:prstGeom>
          </p:spPr>
        </p:pic>
        <p:sp>
          <p:nvSpPr>
            <p:cNvPr id="28" name="矢印: 上下 27">
              <a:extLst>
                <a:ext uri="{FF2B5EF4-FFF2-40B4-BE49-F238E27FC236}">
                  <a16:creationId xmlns:a16="http://schemas.microsoft.com/office/drawing/2014/main" id="{D6AF025F-7279-417B-8EAD-5A6C686D6B89}"/>
                </a:ext>
              </a:extLst>
            </p:cNvPr>
            <p:cNvSpPr/>
            <p:nvPr/>
          </p:nvSpPr>
          <p:spPr>
            <a:xfrm>
              <a:off x="5698711" y="3071191"/>
              <a:ext cx="351184" cy="1149626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F1A83C23-5F84-456D-BECB-32E7053C0D5E}"/>
                </a:ext>
              </a:extLst>
            </p:cNvPr>
            <p:cNvSpPr txBox="1"/>
            <p:nvPr/>
          </p:nvSpPr>
          <p:spPr>
            <a:xfrm>
              <a:off x="4414500" y="4431193"/>
              <a:ext cx="3348568" cy="1047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うえに</a:t>
              </a:r>
              <a:r>
                <a: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endPara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2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したに</a:t>
              </a:r>
              <a:endPara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37807E37-0E55-4653-A643-1A8BEA5E9E82}"/>
              </a:ext>
            </a:extLst>
          </p:cNvPr>
          <p:cNvGrpSpPr/>
          <p:nvPr/>
        </p:nvGrpSpPr>
        <p:grpSpPr>
          <a:xfrm>
            <a:off x="4262041" y="3885340"/>
            <a:ext cx="1427365" cy="1526004"/>
            <a:chOff x="7949773" y="2835970"/>
            <a:chExt cx="2942827" cy="2248375"/>
          </a:xfrm>
        </p:grpSpPr>
        <p:sp>
          <p:nvSpPr>
            <p:cNvPr id="36" name="矢印: 右カーブ 35">
              <a:extLst>
                <a:ext uri="{FF2B5EF4-FFF2-40B4-BE49-F238E27FC236}">
                  <a16:creationId xmlns:a16="http://schemas.microsoft.com/office/drawing/2014/main" id="{AB4D3D21-EE30-40F5-8698-E58FA534FE77}"/>
                </a:ext>
              </a:extLst>
            </p:cNvPr>
            <p:cNvSpPr/>
            <p:nvPr/>
          </p:nvSpPr>
          <p:spPr>
            <a:xfrm rot="1703227">
              <a:off x="8454886" y="3336236"/>
              <a:ext cx="766834" cy="791817"/>
            </a:xfrm>
            <a:prstGeom prst="curvedRightArrow">
              <a:avLst>
                <a:gd name="adj1" fmla="val 25000"/>
                <a:gd name="adj2" fmla="val 50000"/>
                <a:gd name="adj3" fmla="val 440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35" name="図 34" descr="おもちゃ が含まれている画像&#10;&#10;自動的に生成された説明">
              <a:extLst>
                <a:ext uri="{FF2B5EF4-FFF2-40B4-BE49-F238E27FC236}">
                  <a16:creationId xmlns:a16="http://schemas.microsoft.com/office/drawing/2014/main" id="{813826B9-C7C2-4C84-984D-E1C67E4FD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0984" y="2835970"/>
              <a:ext cx="1080406" cy="1644096"/>
            </a:xfrm>
            <a:prstGeom prst="rect">
              <a:avLst/>
            </a:prstGeom>
          </p:spPr>
        </p:pic>
        <p:sp>
          <p:nvSpPr>
            <p:cNvPr id="40" name="矢印: 上カーブ 39">
              <a:extLst>
                <a:ext uri="{FF2B5EF4-FFF2-40B4-BE49-F238E27FC236}">
                  <a16:creationId xmlns:a16="http://schemas.microsoft.com/office/drawing/2014/main" id="{A6403FBE-5663-471A-BE91-0D361EC73F5C}"/>
                </a:ext>
              </a:extLst>
            </p:cNvPr>
            <p:cNvSpPr/>
            <p:nvPr/>
          </p:nvSpPr>
          <p:spPr>
            <a:xfrm rot="18508905">
              <a:off x="9504292" y="3795721"/>
              <a:ext cx="785260" cy="75595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F3DB037C-0108-4F4D-982A-D2DD63D3E942}"/>
                </a:ext>
              </a:extLst>
            </p:cNvPr>
            <p:cNvSpPr txBox="1"/>
            <p:nvPr/>
          </p:nvSpPr>
          <p:spPr>
            <a:xfrm>
              <a:off x="7949773" y="4494833"/>
              <a:ext cx="2942827" cy="589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まわる</a:t>
              </a:r>
              <a:endPara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14D9AE-363A-4079-95CB-E32E947CA5EF}"/>
              </a:ext>
            </a:extLst>
          </p:cNvPr>
          <p:cNvSpPr txBox="1"/>
          <p:nvPr/>
        </p:nvSpPr>
        <p:spPr>
          <a:xfrm>
            <a:off x="255733" y="2047012"/>
            <a:ext cx="8632534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  <a:r>
              <a:rPr kumimoji="1" lang="ja-JP" altLang="en-US" sz="4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おへそが　おおきく　うごく</a:t>
            </a:r>
            <a:endParaRPr kumimoji="1" lang="en-US" altLang="ja-JP" sz="4800" dirty="0" smtClean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en-US" altLang="ja-JP" sz="4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  <a:r>
              <a:rPr kumimoji="1" lang="ja-JP" altLang="en-US" sz="4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ように　おどって</a:t>
            </a:r>
            <a:r>
              <a:rPr kumimoji="1" lang="ja-JP" altLang="en-US" sz="4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みよう！</a:t>
            </a:r>
          </a:p>
        </p:txBody>
      </p:sp>
      <p:sp>
        <p:nvSpPr>
          <p:cNvPr id="9" name="角丸四角形 10">
            <a:extLst>
              <a:ext uri="{FF2B5EF4-FFF2-40B4-BE49-F238E27FC236}">
                <a16:creationId xmlns:a16="http://schemas.microsoft.com/office/drawing/2014/main" id="{BE2E0FFC-9A2D-480C-B806-B3B1C81B5A3D}"/>
              </a:ext>
            </a:extLst>
          </p:cNvPr>
          <p:cNvSpPr/>
          <p:nvPr/>
        </p:nvSpPr>
        <p:spPr>
          <a:xfrm>
            <a:off x="197427" y="811733"/>
            <a:ext cx="2880000" cy="1080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リズムあそび</a:t>
            </a:r>
            <a:endParaRPr kumimoji="1" lang="en-US" altLang="ja-JP" sz="2500" dirty="0">
              <a:solidFill>
                <a:schemeClr val="accent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2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14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～３：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57</a:t>
            </a:r>
            <a:endParaRPr lang="en-US" altLang="ja-JP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11" name="コンテンツ プレースホルダー 3">
            <a:extLst>
              <a:ext uri="{FF2B5EF4-FFF2-40B4-BE49-F238E27FC236}">
                <a16:creationId xmlns:a16="http://schemas.microsoft.com/office/drawing/2014/main" id="{6241554A-40CD-457E-A331-CB34766A77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5" t="40865" r="87586" b="45537"/>
          <a:stretch/>
        </p:blipFill>
        <p:spPr>
          <a:xfrm>
            <a:off x="7909002" y="5115961"/>
            <a:ext cx="1156511" cy="1375308"/>
          </a:xfrm>
          <a:prstGeom prst="rect">
            <a:avLst/>
          </a:prstGeom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59033BB7-376D-49BD-84CD-945E59A74588}"/>
              </a:ext>
            </a:extLst>
          </p:cNvPr>
          <p:cNvSpPr/>
          <p:nvPr/>
        </p:nvSpPr>
        <p:spPr>
          <a:xfrm>
            <a:off x="5657412" y="3911935"/>
            <a:ext cx="2913006" cy="1249101"/>
          </a:xfrm>
          <a:prstGeom prst="wedgeRoundRectCallout">
            <a:avLst>
              <a:gd name="adj1" fmla="val 32507"/>
              <a:gd name="adj2" fmla="val 729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リズムに　のって</a:t>
            </a:r>
            <a:endParaRPr kumimoji="1" lang="en-US" altLang="ja-JP" sz="2000" dirty="0" smtClean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r>
              <a:rPr kumimoji="1" lang="ja-JP" altLang="en-US" sz="20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おどると　おへそが</a:t>
            </a:r>
            <a:endParaRPr kumimoji="1" lang="en-US" altLang="ja-JP" sz="2000" dirty="0" smtClean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r>
              <a:rPr kumimoji="1" lang="ja-JP" altLang="en-US" sz="20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おおきく　うごくね！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C7F8FD88-9E2B-45A4-B129-8A5437EAD8F7}"/>
              </a:ext>
            </a:extLst>
          </p:cNvPr>
          <p:cNvGrpSpPr/>
          <p:nvPr/>
        </p:nvGrpSpPr>
        <p:grpSpPr>
          <a:xfrm>
            <a:off x="3282845" y="928741"/>
            <a:ext cx="5550031" cy="922910"/>
            <a:chOff x="44184" y="5884862"/>
            <a:chExt cx="11908330" cy="1013911"/>
          </a:xfrm>
        </p:grpSpPr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922A5F69-0D19-47D2-9A11-7B63B2869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4" y="5889218"/>
              <a:ext cx="2942828" cy="1000848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481366A5-D009-4DE3-B485-1FE8C03D6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167" y="5897925"/>
              <a:ext cx="2942828" cy="1000848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D00D05FF-1C21-44BB-ADF5-7176A22CF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763" y="5884862"/>
              <a:ext cx="2942828" cy="1000848"/>
            </a:xfrm>
            <a:prstGeom prst="rect">
              <a:avLst/>
            </a:prstGeom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1054A5E4-1656-47FD-8134-32A0BF74E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686" y="5893569"/>
              <a:ext cx="2942828" cy="1000848"/>
            </a:xfrm>
            <a:prstGeom prst="rect">
              <a:avLst/>
            </a:prstGeom>
          </p:spPr>
        </p:pic>
      </p:grpSp>
      <p:sp>
        <p:nvSpPr>
          <p:cNvPr id="33" name="吹き出し: 角を丸めた四角形 11">
            <a:extLst>
              <a:ext uri="{FF2B5EF4-FFF2-40B4-BE49-F238E27FC236}">
                <a16:creationId xmlns:a16="http://schemas.microsoft.com/office/drawing/2014/main" id="{59033BB7-376D-49BD-84CD-945E59A74588}"/>
              </a:ext>
            </a:extLst>
          </p:cNvPr>
          <p:cNvSpPr/>
          <p:nvPr/>
        </p:nvSpPr>
        <p:spPr>
          <a:xfrm>
            <a:off x="1092006" y="5771142"/>
            <a:ext cx="6498677" cy="902696"/>
          </a:xfrm>
          <a:prstGeom prst="wedgeRoundRectCallout">
            <a:avLst>
              <a:gd name="adj1" fmla="val 56312"/>
              <a:gd name="adj2" fmla="val -371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kumimoji="1" lang="ja-JP" altLang="en-US" sz="20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おどりを　おうちの　ひとに　みてもらって</a:t>
            </a:r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，</a:t>
            </a:r>
            <a:endParaRPr kumimoji="1" lang="en-US" altLang="ja-JP" sz="2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r>
              <a:rPr kumimoji="1" lang="ja-JP" altLang="en-US" sz="20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 かん</a:t>
            </a:r>
            <a:r>
              <a:rPr kumimoji="1" lang="ja-JP" altLang="en-US" sz="2000" dirty="0" err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そうを</a:t>
            </a:r>
            <a:r>
              <a:rPr kumimoji="1" lang="ja-JP" altLang="en-US" sz="20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　がくしゅうカードに　かいて</a:t>
            </a:r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もらおう！</a:t>
            </a: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スライド番号プレースホルダー 1">
            <a:extLst>
              <a:ext uri="{FF2B5EF4-FFF2-40B4-BE49-F238E27FC236}">
                <a16:creationId xmlns:a16="http://schemas.microsoft.com/office/drawing/2014/main" id="{B7CD1BE1-ADA6-427A-9C48-62C0AD38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3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64" t="45712" r="78786" b="36319"/>
          <a:stretch/>
        </p:blipFill>
        <p:spPr>
          <a:xfrm>
            <a:off x="438369" y="3811712"/>
            <a:ext cx="2439489" cy="16653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3829" t="45566" r="62015" b="36793"/>
          <a:stretch/>
        </p:blipFill>
        <p:spPr>
          <a:xfrm>
            <a:off x="2900843" y="3702560"/>
            <a:ext cx="2382563" cy="16692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40568" t="45394" r="34437" b="38834"/>
          <a:stretch/>
        </p:blipFill>
        <p:spPr>
          <a:xfrm>
            <a:off x="5261714" y="3900586"/>
            <a:ext cx="3588934" cy="12732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61745" t="60867" r="31723" b="25065"/>
          <a:stretch/>
        </p:blipFill>
        <p:spPr>
          <a:xfrm>
            <a:off x="7751352" y="5173791"/>
            <a:ext cx="1099296" cy="1331259"/>
          </a:xfrm>
          <a:prstGeom prst="rect">
            <a:avLst/>
          </a:prstGeom>
        </p:spPr>
      </p:pic>
      <p:sp>
        <p:nvSpPr>
          <p:cNvPr id="10" name="角丸四角形 10">
            <a:extLst>
              <a:ext uri="{FF2B5EF4-FFF2-40B4-BE49-F238E27FC236}">
                <a16:creationId xmlns:a16="http://schemas.microsoft.com/office/drawing/2014/main" id="{0FB9847A-4ABF-430A-B3E5-E65A4B8E045A}"/>
              </a:ext>
            </a:extLst>
          </p:cNvPr>
          <p:cNvSpPr/>
          <p:nvPr/>
        </p:nvSpPr>
        <p:spPr>
          <a:xfrm>
            <a:off x="218114" y="816299"/>
            <a:ext cx="2880000" cy="1080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リズムあそび</a:t>
            </a:r>
            <a:endParaRPr kumimoji="1" lang="en-US" altLang="ja-JP" sz="2500" dirty="0">
              <a:solidFill>
                <a:schemeClr val="accent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2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14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～３：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57</a:t>
            </a:r>
            <a:endParaRPr lang="en-US" altLang="ja-JP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58F982-28DB-4F92-863D-7B06D3AFDC99}"/>
              </a:ext>
            </a:extLst>
          </p:cNvPr>
          <p:cNvSpPr txBox="1"/>
          <p:nvPr/>
        </p:nvSpPr>
        <p:spPr>
          <a:xfrm>
            <a:off x="264385" y="2028398"/>
            <a:ext cx="8632534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リズムに　のって　おどる　ための   </a:t>
            </a:r>
            <a:endParaRPr kumimoji="1" lang="en-US" altLang="ja-JP" sz="4000" dirty="0" smtClean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en-US" altLang="ja-JP" sz="40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  <a:r>
              <a:rPr kumimoji="1" lang="ja-JP" altLang="en-US" sz="40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ひみつを　もっと　みつけよう</a:t>
            </a:r>
            <a:r>
              <a:rPr kumimoji="1" lang="ja-JP" altLang="en-US" sz="40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！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1EDF1947-D345-4B3F-AA7D-9105510B50C4}"/>
              </a:ext>
            </a:extLst>
          </p:cNvPr>
          <p:cNvSpPr/>
          <p:nvPr/>
        </p:nvSpPr>
        <p:spPr>
          <a:xfrm>
            <a:off x="606829" y="5522721"/>
            <a:ext cx="6266398" cy="1136865"/>
          </a:xfrm>
          <a:prstGeom prst="wedgeRoundRectCallout">
            <a:avLst>
              <a:gd name="adj1" fmla="val 63253"/>
              <a:gd name="adj2" fmla="val 468"/>
              <a:gd name="adj3" fmla="val 16667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 ひみつを　みつけたら</a:t>
            </a:r>
            <a:endParaRPr kumimoji="1" lang="en-US" altLang="ja-JP" sz="32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 がくしゅうカードに</a:t>
            </a:r>
            <a:r>
              <a:rPr kumimoji="1"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　かこう！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895C473-3703-4EFE-8862-70A7B5A27768}"/>
              </a:ext>
            </a:extLst>
          </p:cNvPr>
          <p:cNvGrpSpPr/>
          <p:nvPr/>
        </p:nvGrpSpPr>
        <p:grpSpPr>
          <a:xfrm>
            <a:off x="3388944" y="973389"/>
            <a:ext cx="5550031" cy="922910"/>
            <a:chOff x="44184" y="5884862"/>
            <a:chExt cx="11908330" cy="1013911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B7A47590-8503-49E4-B494-BF0DCE42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4" y="5889218"/>
              <a:ext cx="2942828" cy="1000848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37FFDB97-F866-4BD5-8A10-2ED8F5E6C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167" y="5897925"/>
              <a:ext cx="2942828" cy="1000848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7655D220-B8E2-4118-A5B2-21CE5C6FF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763" y="5884862"/>
              <a:ext cx="2942828" cy="100084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7526A0AF-49D5-4B6F-82BD-5B83BB9E5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686" y="5893569"/>
              <a:ext cx="2942828" cy="1000848"/>
            </a:xfrm>
            <a:prstGeom prst="rect">
              <a:avLst/>
            </a:prstGeom>
          </p:spPr>
        </p:pic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B7CD1BE1-ADA6-427A-9C48-62C0AD38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9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 w="9525" algn="ctr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17155" tIns="43575" rIns="17155" bIns="43575"/>
      <a:lstStyle>
        <a:defPPr algn="l" defTabSz="652278" eaLnBrk="1" fontAlgn="base" hangingPunct="1">
          <a:spcBef>
            <a:spcPct val="0"/>
          </a:spcBef>
          <a:spcAft>
            <a:spcPct val="0"/>
          </a:spcAft>
          <a:buNone/>
          <a:tabLst>
            <a:tab pos="363538" algn="l"/>
          </a:tabLst>
          <a:defRPr sz="5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3530</TotalTime>
  <Words>353</Words>
  <Application>Microsoft Office PowerPoint</Application>
  <PresentationFormat>画面に合わせる (4:3)</PresentationFormat>
  <Paragraphs>76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AR Pゴシック体S</vt:lpstr>
      <vt:lpstr>HG丸ｺﾞｼｯｸM-PRO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186</cp:revision>
  <cp:lastPrinted>2020-09-28T02:33:02Z</cp:lastPrinted>
  <dcterms:created xsi:type="dcterms:W3CDTF">2019-05-07T09:33:23Z</dcterms:created>
  <dcterms:modified xsi:type="dcterms:W3CDTF">2020-11-25T03:47:20Z</dcterms:modified>
</cp:coreProperties>
</file>