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4" r:id="rId2"/>
    <p:sldId id="265" r:id="rId3"/>
    <p:sldId id="266" r:id="rId4"/>
    <p:sldId id="267" r:id="rId5"/>
    <p:sldId id="268" r:id="rId6"/>
    <p:sldId id="269" r:id="rId7"/>
    <p:sldId id="276" r:id="rId8"/>
    <p:sldId id="272" r:id="rId9"/>
    <p:sldId id="273" r:id="rId10"/>
    <p:sldId id="274" r:id="rId11"/>
    <p:sldId id="275" r:id="rId12"/>
  </p:sldIdLst>
  <p:sldSz cx="9144000" cy="6858000" type="screen4x3"/>
  <p:notesSz cx="9939338" cy="6805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85"/>
    <p:restoredTop sz="94660"/>
  </p:normalViewPr>
  <p:slideViewPr>
    <p:cSldViewPr snapToGrid="0">
      <p:cViewPr varScale="1">
        <p:scale>
          <a:sx n="115" d="100"/>
          <a:sy n="115" d="100"/>
        </p:scale>
        <p:origin x="192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7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8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9991" y="0"/>
            <a:ext cx="4307047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6495F-6063-4993-A734-166D669CB266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1109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64151"/>
            <a:ext cx="4307047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10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9991" y="6464151"/>
            <a:ext cx="4307047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EFFF0-29BD-4FE4-AA32-41D1110306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987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7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1" y="0"/>
            <a:ext cx="4307047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38651" y="851110"/>
            <a:ext cx="3062036" cy="229679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5" y="3275202"/>
            <a:ext cx="7951470" cy="26797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64152"/>
            <a:ext cx="4307047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1" y="6464152"/>
            <a:ext cx="4307047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38525" y="850900"/>
            <a:ext cx="3062288" cy="2297113"/>
          </a:xfrm>
        </p:spPr>
      </p:sp>
      <p:sp>
        <p:nvSpPr>
          <p:cNvPr id="1121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22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061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268663" y="925513"/>
            <a:ext cx="3327400" cy="2495550"/>
          </a:xfrm>
        </p:spPr>
      </p:sp>
      <p:sp>
        <p:nvSpPr>
          <p:cNvPr id="1228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229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497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38525" y="850900"/>
            <a:ext cx="3062288" cy="2297113"/>
          </a:xfrm>
        </p:spPr>
      </p:sp>
      <p:sp>
        <p:nvSpPr>
          <p:cNvPr id="1261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262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55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268663" y="925513"/>
            <a:ext cx="3327400" cy="2495550"/>
          </a:xfrm>
        </p:spPr>
      </p:sp>
      <p:sp>
        <p:nvSpPr>
          <p:cNvPr id="1131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32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550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268663" y="925513"/>
            <a:ext cx="3327400" cy="2495550"/>
          </a:xfrm>
        </p:spPr>
      </p:sp>
      <p:sp>
        <p:nvSpPr>
          <p:cNvPr id="1144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45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211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268663" y="925513"/>
            <a:ext cx="3327400" cy="2495550"/>
          </a:xfrm>
        </p:spPr>
      </p:sp>
      <p:sp>
        <p:nvSpPr>
          <p:cNvPr id="1156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57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922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268663" y="925513"/>
            <a:ext cx="3327400" cy="2495550"/>
          </a:xfrm>
        </p:spPr>
      </p:sp>
      <p:sp>
        <p:nvSpPr>
          <p:cNvPr id="1168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69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941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268663" y="925513"/>
            <a:ext cx="3327400" cy="2495550"/>
          </a:xfrm>
        </p:spPr>
      </p:sp>
      <p:sp>
        <p:nvSpPr>
          <p:cNvPr id="1181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82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7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268663" y="925513"/>
            <a:ext cx="3327400" cy="2495550"/>
          </a:xfrm>
        </p:spPr>
      </p:sp>
      <p:sp>
        <p:nvSpPr>
          <p:cNvPr id="1194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95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072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268663" y="925513"/>
            <a:ext cx="3327400" cy="2495550"/>
          </a:xfrm>
        </p:spPr>
      </p:sp>
      <p:sp>
        <p:nvSpPr>
          <p:cNvPr id="1206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207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7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268663" y="925513"/>
            <a:ext cx="3327400" cy="2495550"/>
          </a:xfrm>
        </p:spPr>
      </p:sp>
      <p:sp>
        <p:nvSpPr>
          <p:cNvPr id="1218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219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40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10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10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10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10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10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4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10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0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1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10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7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58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0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6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106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6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10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107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75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7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10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108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10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Text Box 4"/>
          <p:cNvSpPr txBox="1">
            <a:spLocks noChangeArrowheads="1"/>
          </p:cNvSpPr>
          <p:nvPr/>
        </p:nvSpPr>
        <p:spPr>
          <a:xfrm>
            <a:off x="806755" y="2661436"/>
            <a:ext cx="7708595" cy="1921196"/>
          </a:xfrm>
          <a:prstGeom prst="rect">
            <a:avLst/>
          </a:prstGeom>
          <a:noFill/>
          <a:ln>
            <a:noFill/>
          </a:ln>
          <a:effec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1113" name="Text Box 4"/>
          <p:cNvSpPr txBox="1">
            <a:spLocks noChangeArrowheads="1"/>
          </p:cNvSpPr>
          <p:nvPr/>
        </p:nvSpPr>
        <p:spPr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1114" name="正方形/長方形 7"/>
          <p:cNvSpPr/>
          <p:nvPr/>
        </p:nvSpPr>
        <p:spPr>
          <a:xfrm>
            <a:off x="260942" y="919201"/>
            <a:ext cx="8595359" cy="149181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小学校 体育（運動領域）</a:t>
            </a:r>
            <a:endParaRPr kumimoji="1" lang="en-US" altLang="ja-JP" sz="3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第５学年</a:t>
            </a:r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及び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第６学年</a:t>
            </a:r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kumimoji="1" lang="ja-JP" altLang="en-US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115" name="正方形/長方形 1"/>
          <p:cNvSpPr/>
          <p:nvPr/>
        </p:nvSpPr>
        <p:spPr>
          <a:xfrm>
            <a:off x="-17304" y="2431843"/>
            <a:ext cx="9143999" cy="23192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陸上</a:t>
            </a:r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運動</a:t>
            </a:r>
            <a:endParaRPr kumimoji="1" lang="en-US" altLang="ja-JP" sz="6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「ハードル走」</a:t>
            </a:r>
            <a:endParaRPr kumimoji="1" lang="en-US" altLang="ja-JP" sz="6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116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117" name="正方形/長方形 9"/>
          <p:cNvSpPr/>
          <p:nvPr/>
        </p:nvSpPr>
        <p:spPr>
          <a:xfrm>
            <a:off x="359825" y="4660860"/>
            <a:ext cx="8389740" cy="13156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体力編</a:t>
            </a:r>
            <a:r>
              <a:rPr kumimoji="1"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sp>
        <p:nvSpPr>
          <p:cNvPr id="1118" name="Rectangle 2"/>
          <p:cNvSpPr>
            <a:spLocks noChangeArrowheads="1"/>
          </p:cNvSpPr>
          <p:nvPr/>
        </p:nvSpPr>
        <p:spPr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761848" y="6146169"/>
            <a:ext cx="3042458" cy="5153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学習時間の目安：約</a:t>
            </a:r>
            <a:r>
              <a:rPr kumimoji="1" lang="en-US" altLang="ja-JP" dirty="0" smtClean="0">
                <a:solidFill>
                  <a:schemeClr val="tx1"/>
                </a:solidFill>
              </a:rPr>
              <a:t>20</a:t>
            </a:r>
            <a:r>
              <a:rPr kumimoji="1" lang="ja-JP" altLang="en-US" dirty="0" smtClean="0">
                <a:solidFill>
                  <a:schemeClr val="tx1"/>
                </a:solidFill>
              </a:rPr>
              <a:t>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Rectangle 2"/>
          <p:cNvSpPr>
            <a:spLocks noChangeArrowheads="1"/>
          </p:cNvSpPr>
          <p:nvPr/>
        </p:nvSpPr>
        <p:spPr>
          <a:xfrm>
            <a:off x="-17304" y="4"/>
            <a:ext cx="9161304" cy="72043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22" name="テキスト ボックス 8"/>
          <p:cNvSpPr txBox="1"/>
          <p:nvPr/>
        </p:nvSpPr>
        <p:spPr>
          <a:xfrm>
            <a:off x="582842" y="2062063"/>
            <a:ext cx="7710267" cy="2676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家でもできる感覚づくり</a:t>
            </a:r>
            <a:r>
              <a:rPr kumimoji="1"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sz="16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800" b="1" dirty="0" smtClean="0">
                <a:solidFill>
                  <a:srgbClr val="00CC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立ち幅とび</a:t>
            </a: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・・・起立した状態から弾みをつけ、太ももの裏側を伸ばした状態で前方へ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着地する感覚を身に付けよう。</a:t>
            </a:r>
            <a:endParaRPr kumimoji="1"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23" name="Text Box 143"/>
          <p:cNvSpPr txBox="1">
            <a:spLocks noChangeArrowheads="1"/>
          </p:cNvSpPr>
          <p:nvPr/>
        </p:nvSpPr>
        <p:spPr>
          <a:xfrm>
            <a:off x="796432" y="791652"/>
            <a:ext cx="7926378" cy="886880"/>
          </a:xfrm>
          <a:prstGeom prst="rect">
            <a:avLst/>
          </a:prstGeom>
          <a:noFill/>
          <a:ln>
            <a:noFill/>
          </a:ln>
          <a:effec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4000" kern="0" dirty="0" smtClean="0">
                <a:solidFill>
                  <a:srgbClr val="00CC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すばやさ③</a:t>
            </a:r>
            <a:r>
              <a:rPr lang="ja-JP" altLang="en-US" sz="1800" kern="0" dirty="0">
                <a:solidFill>
                  <a:srgbClr val="00CC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（すばやく移動したり動作をくり返したりする力）</a:t>
            </a:r>
            <a:endParaRPr lang="en-US" altLang="ja-JP" sz="1800" kern="0" dirty="0">
              <a:solidFill>
                <a:srgbClr val="00CC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224" name="図 155"/>
          <p:cNvPicPr>
            <a:picLocks noChangeAspect="1"/>
          </p:cNvPicPr>
          <p:nvPr/>
        </p:nvPicPr>
        <p:blipFill>
          <a:blip r:embed="rId3"/>
          <a:srcRect b="36653"/>
          <a:stretch>
            <a:fillRect/>
          </a:stretch>
        </p:blipFill>
        <p:spPr>
          <a:xfrm>
            <a:off x="6152148" y="4706935"/>
            <a:ext cx="2757642" cy="1558834"/>
          </a:xfrm>
          <a:prstGeom prst="rect">
            <a:avLst/>
          </a:prstGeom>
        </p:spPr>
      </p:pic>
      <p:sp>
        <p:nvSpPr>
          <p:cNvPr id="1225" name="テキスト ボックス 157"/>
          <p:cNvSpPr txBox="1"/>
          <p:nvPr/>
        </p:nvSpPr>
        <p:spPr>
          <a:xfrm>
            <a:off x="597303" y="5486352"/>
            <a:ext cx="5554845" cy="5838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【</a:t>
            </a:r>
            <a:r>
              <a:rPr kumimoji="1" lang="ja-JP" altLang="en-US" sz="1600" dirty="0"/>
              <a:t>ハードル走で必要な動き⑤</a:t>
            </a:r>
            <a:r>
              <a:rPr kumimoji="1" lang="en-US" altLang="ja-JP" sz="1600" dirty="0"/>
              <a:t>】</a:t>
            </a:r>
          </a:p>
          <a:p>
            <a:r>
              <a:rPr kumimoji="1" lang="ja-JP" altLang="en-US" sz="1600" dirty="0" smtClean="0"/>
              <a:t>　○ スタンディングスタートから、すばやく走り始める</a:t>
            </a:r>
            <a:endParaRPr kumimoji="1"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305926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Text Box 4"/>
          <p:cNvSpPr txBox="1">
            <a:spLocks noChangeArrowheads="1"/>
          </p:cNvSpPr>
          <p:nvPr/>
        </p:nvSpPr>
        <p:spPr>
          <a:xfrm>
            <a:off x="2764171" y="4383695"/>
            <a:ext cx="6109776" cy="1711957"/>
          </a:xfrm>
          <a:prstGeom prst="rect">
            <a:avLst/>
          </a:prstGeom>
          <a:noFill/>
          <a:ln>
            <a:noFill/>
          </a:ln>
          <a:effec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rPr>
              <a:t>運動を選んで行い、</a:t>
            </a:r>
            <a:endParaRPr kumimoji="1" lang="ja-JP" altLang="en-US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/>
              <a:ea typeface="HG丸ｺﾞｼｯｸM-PRO"/>
              <a:cs typeface="+mn-cs"/>
            </a:endParaRPr>
          </a:p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rPr>
              <a:t>学習カードに記入しよう。</a:t>
            </a:r>
            <a:endParaRPr kumimoji="1" lang="ja-JP" altLang="en-US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/>
              <a:ea typeface="HG丸ｺﾞｼｯｸM-PRO"/>
              <a:cs typeface="+mn-cs"/>
            </a:endParaRPr>
          </a:p>
        </p:txBody>
      </p:sp>
      <p:sp>
        <p:nvSpPr>
          <p:cNvPr id="1232" name="Text Box 4"/>
          <p:cNvSpPr txBox="1">
            <a:spLocks noChangeArrowheads="1"/>
          </p:cNvSpPr>
          <p:nvPr/>
        </p:nvSpPr>
        <p:spPr>
          <a:xfrm>
            <a:off x="1164473" y="652275"/>
            <a:ext cx="7708595" cy="384495"/>
          </a:xfrm>
          <a:prstGeom prst="rect">
            <a:avLst/>
          </a:prstGeom>
          <a:noFill/>
          <a:ln>
            <a:noFill/>
          </a:ln>
          <a:effec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123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235" name="Rectangle 2"/>
          <p:cNvSpPr>
            <a:spLocks noChangeArrowheads="1"/>
          </p:cNvSpPr>
          <p:nvPr/>
        </p:nvSpPr>
        <p:spPr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36" name="図形 106"/>
          <p:cNvSpPr/>
          <p:nvPr/>
        </p:nvSpPr>
        <p:spPr>
          <a:xfrm>
            <a:off x="2514600" y="1036770"/>
            <a:ext cx="6000750" cy="2506530"/>
          </a:xfrm>
          <a:prstGeom prst="wedgeRoundRectCallout">
            <a:avLst>
              <a:gd name="adj1" fmla="val -52818"/>
              <a:gd name="adj2" fmla="val 3633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 sz="6000" b="1">
                <a:solidFill>
                  <a:schemeClr val="tx1"/>
                </a:solidFill>
                <a:latin typeface="HG丸ｺﾞｼｯｸM-PRO"/>
                <a:ea typeface="HG丸ｺﾞｼｯｸM-PRO"/>
              </a:rPr>
              <a:t>やってみよう！</a:t>
            </a:r>
            <a:endParaRPr lang="ja-JP" altLang="en-US" b="1">
              <a:solidFill>
                <a:schemeClr val="tx1"/>
              </a:solidFill>
              <a:latin typeface="HG丸ｺﾞｼｯｸM-PRO"/>
              <a:ea typeface="HG丸ｺﾞｼｯｸM-PRO"/>
            </a:endParaRPr>
          </a:p>
        </p:txBody>
      </p:sp>
      <p:pic>
        <p:nvPicPr>
          <p:cNvPr id="1237" name="図 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54" y="2264411"/>
            <a:ext cx="2284046" cy="409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Rectangle 2"/>
          <p:cNvSpPr>
            <a:spLocks noChangeArrowheads="1"/>
          </p:cNvSpPr>
          <p:nvPr/>
        </p:nvSpPr>
        <p:spPr>
          <a:xfrm>
            <a:off x="0" y="-16870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25" name="正方形/長方形 7"/>
          <p:cNvSpPr/>
          <p:nvPr/>
        </p:nvSpPr>
        <p:spPr>
          <a:xfrm>
            <a:off x="0" y="2213506"/>
            <a:ext cx="9053225" cy="39110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ja-JP" altLang="en-US" sz="3600" dirty="0"/>
              <a:t>　</a:t>
            </a:r>
            <a:r>
              <a:rPr kumimoji="1" lang="ja-JP" altLang="en-US" sz="3600" dirty="0" smtClean="0"/>
              <a:t> </a:t>
            </a:r>
            <a:r>
              <a:rPr kumimoji="1" lang="ja-JP" altLang="en-US" sz="3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ハードル</a:t>
            </a: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に関連して高まる体力要素</a:t>
            </a:r>
            <a:r>
              <a:rPr kumimoji="1" lang="ja-JP" altLang="en-US" sz="3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endParaRPr kumimoji="1" lang="en-US" altLang="ja-JP" sz="3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理解</a:t>
            </a: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し、それぞれの体力を高めるため</a:t>
            </a:r>
            <a:r>
              <a:rPr kumimoji="1" lang="ja-JP" altLang="en-US" sz="3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 </a:t>
            </a:r>
            <a:endParaRPr kumimoji="1" lang="en-US" altLang="ja-JP" sz="3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運動</a:t>
            </a: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に取り組もう！</a:t>
            </a:r>
          </a:p>
        </p:txBody>
      </p:sp>
      <p:sp>
        <p:nvSpPr>
          <p:cNvPr id="1126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1127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1" y="873913"/>
            <a:ext cx="1371842" cy="1339593"/>
          </a:xfrm>
          <a:prstGeom prst="rect">
            <a:avLst/>
          </a:prstGeom>
        </p:spPr>
      </p:pic>
      <p:sp>
        <p:nvSpPr>
          <p:cNvPr id="1128" name="正方形/長方形 132"/>
          <p:cNvSpPr/>
          <p:nvPr/>
        </p:nvSpPr>
        <p:spPr>
          <a:xfrm>
            <a:off x="2955935" y="764909"/>
            <a:ext cx="3712290" cy="15248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ねらい</a:t>
            </a:r>
          </a:p>
        </p:txBody>
      </p:sp>
    </p:spTree>
    <p:extLst>
      <p:ext uri="{BB962C8B-B14F-4D97-AF65-F5344CB8AC3E}">
        <p14:creationId xmlns:p14="http://schemas.microsoft.com/office/powerpoint/2010/main" val="307632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Rectangle 2"/>
          <p:cNvSpPr>
            <a:spLocks noChangeArrowheads="1"/>
          </p:cNvSpPr>
          <p:nvPr/>
        </p:nvSpPr>
        <p:spPr>
          <a:xfrm>
            <a:off x="-17304" y="4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35" name="Text Box 4"/>
          <p:cNvSpPr txBox="1">
            <a:spLocks noChangeArrowheads="1"/>
          </p:cNvSpPr>
          <p:nvPr/>
        </p:nvSpPr>
        <p:spPr>
          <a:xfrm>
            <a:off x="2064642" y="2900929"/>
            <a:ext cx="5326758" cy="27683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652278" eaLnBrk="1" fontAlgn="base" hangingPunct="1">
              <a:lnSpc>
                <a:spcPts val="63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4400" kern="0" dirty="0">
                <a:solidFill>
                  <a:srgbClr val="0070C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・タイミング</a:t>
            </a:r>
            <a:r>
              <a:rPr lang="ja-JP" altLang="en-US" sz="4400" kern="0" dirty="0" smtClean="0">
                <a:solidFill>
                  <a:srgbClr val="0070C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の良さ</a:t>
            </a:r>
            <a:endParaRPr lang="en-US" altLang="ja-JP" sz="4400" dirty="0">
              <a:solidFill>
                <a:srgbClr val="0070C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lvl="0" defTabSz="652278" eaLnBrk="1" fontAlgn="base" hangingPunct="1">
              <a:lnSpc>
                <a:spcPts val="63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4400" kern="0" dirty="0">
                <a:solidFill>
                  <a:srgbClr val="7030A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・力強さ</a:t>
            </a:r>
            <a:endParaRPr lang="en-US" altLang="ja-JP" sz="4400" kern="0" dirty="0">
              <a:solidFill>
                <a:srgbClr val="7030A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lvl="0" defTabSz="652278" eaLnBrk="1" fontAlgn="base" hangingPunct="1">
              <a:lnSpc>
                <a:spcPts val="63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4400" kern="0" dirty="0">
                <a:solidFill>
                  <a:srgbClr val="FF00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・体の柔らかさ</a:t>
            </a:r>
            <a:endParaRPr lang="en-US" altLang="ja-JP" sz="4400" kern="0" dirty="0">
              <a:solidFill>
                <a:srgbClr val="FF00FF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lvl="0" defTabSz="652278" eaLnBrk="1" fontAlgn="base" hangingPunct="1">
              <a:lnSpc>
                <a:spcPts val="63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4400" kern="0" dirty="0" smtClean="0">
                <a:solidFill>
                  <a:srgbClr val="00B05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4400" kern="0" dirty="0">
                <a:solidFill>
                  <a:srgbClr val="00B05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すばや</a:t>
            </a:r>
            <a:r>
              <a:rPr lang="ja-JP" altLang="en-US" sz="4400" kern="0" dirty="0" smtClean="0">
                <a:solidFill>
                  <a:srgbClr val="00B05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</a:t>
            </a:r>
            <a:endParaRPr lang="en-US" altLang="ja-JP" sz="4400" kern="0" dirty="0">
              <a:solidFill>
                <a:srgbClr val="00B05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36" name="Text Box 4"/>
          <p:cNvSpPr txBox="1">
            <a:spLocks noChangeArrowheads="1"/>
          </p:cNvSpPr>
          <p:nvPr/>
        </p:nvSpPr>
        <p:spPr>
          <a:xfrm>
            <a:off x="1164472" y="652274"/>
            <a:ext cx="7708595" cy="384495"/>
          </a:xfrm>
          <a:prstGeom prst="rect">
            <a:avLst/>
          </a:prstGeom>
          <a:noFill/>
          <a:ln>
            <a:noFill/>
          </a:ln>
          <a:effec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1137" name="正方形/長方形 7"/>
          <p:cNvSpPr/>
          <p:nvPr/>
        </p:nvSpPr>
        <p:spPr>
          <a:xfrm>
            <a:off x="383638" y="764909"/>
            <a:ext cx="8637935" cy="15248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ハードルに関連して高まる</a:t>
            </a:r>
            <a:endParaRPr kumimoji="1" lang="en-US" altLang="ja-JP" sz="4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体力要素</a:t>
            </a:r>
          </a:p>
        </p:txBody>
      </p:sp>
      <p:sp>
        <p:nvSpPr>
          <p:cNvPr id="1138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1139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123" y="3772668"/>
            <a:ext cx="1647944" cy="2568224"/>
          </a:xfrm>
          <a:prstGeom prst="rect">
            <a:avLst/>
          </a:prstGeom>
        </p:spPr>
      </p:pic>
      <p:pic>
        <p:nvPicPr>
          <p:cNvPr id="1140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73" y="3875313"/>
            <a:ext cx="1715633" cy="2465579"/>
          </a:xfrm>
          <a:prstGeom prst="rect">
            <a:avLst/>
          </a:prstGeom>
        </p:spPr>
      </p:pic>
      <p:sp>
        <p:nvSpPr>
          <p:cNvPr id="1141" name="テキスト ボックス 1"/>
          <p:cNvSpPr txBox="1"/>
          <p:nvPr/>
        </p:nvSpPr>
        <p:spPr>
          <a:xfrm>
            <a:off x="3706806" y="4419600"/>
            <a:ext cx="191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3399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やわ</a:t>
            </a:r>
            <a:endParaRPr kumimoji="1" lang="ja-JP" altLang="en-US" dirty="0">
              <a:solidFill>
                <a:srgbClr val="FF3399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275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Rectangle 2"/>
          <p:cNvSpPr>
            <a:spLocks noChangeArrowheads="1"/>
          </p:cNvSpPr>
          <p:nvPr/>
        </p:nvSpPr>
        <p:spPr>
          <a:xfrm>
            <a:off x="-17304" y="4"/>
            <a:ext cx="9161304" cy="72043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48" name="Text Box 4"/>
          <p:cNvSpPr txBox="1">
            <a:spLocks noChangeArrowheads="1"/>
          </p:cNvSpPr>
          <p:nvPr/>
        </p:nvSpPr>
        <p:spPr>
          <a:xfrm>
            <a:off x="277210" y="2523299"/>
            <a:ext cx="8572277" cy="886880"/>
          </a:xfrm>
          <a:prstGeom prst="rect">
            <a:avLst/>
          </a:prstGeom>
          <a:noFill/>
          <a:ln>
            <a:noFill/>
          </a:ln>
          <a:effec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1149" name="正方形/長方形 7"/>
          <p:cNvSpPr/>
          <p:nvPr/>
        </p:nvSpPr>
        <p:spPr>
          <a:xfrm>
            <a:off x="443396" y="776039"/>
            <a:ext cx="8406090" cy="9234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rgbClr val="0070C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タイミング</a:t>
            </a:r>
            <a:r>
              <a:rPr kumimoji="1" lang="ja-JP" altLang="en-US" sz="4000" dirty="0" smtClean="0">
                <a:solidFill>
                  <a:srgbClr val="0070C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の良さ</a:t>
            </a:r>
            <a:r>
              <a:rPr kumimoji="1" lang="ja-JP" altLang="en-US" sz="2800" dirty="0">
                <a:solidFill>
                  <a:srgbClr val="0070C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</a:t>
            </a:r>
            <a:r>
              <a:rPr kumimoji="1" lang="ja-JP" altLang="en-US" dirty="0">
                <a:solidFill>
                  <a:srgbClr val="0070C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タイミングを合わせ体を動かす力</a:t>
            </a:r>
            <a:r>
              <a:rPr kumimoji="1" lang="ja-JP" altLang="en-US" dirty="0" smtClean="0">
                <a:solidFill>
                  <a:srgbClr val="0070C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）</a:t>
            </a:r>
            <a:endParaRPr kumimoji="1" lang="en-US" altLang="ja-JP" sz="4000" dirty="0">
              <a:solidFill>
                <a:srgbClr val="0070C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50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151" name="テキスト ボックス 1"/>
          <p:cNvSpPr txBox="1"/>
          <p:nvPr/>
        </p:nvSpPr>
        <p:spPr>
          <a:xfrm>
            <a:off x="597749" y="5486352"/>
            <a:ext cx="6018787" cy="8301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【</a:t>
            </a:r>
            <a:r>
              <a:rPr kumimoji="1" lang="ja-JP" altLang="en-US" sz="1600" dirty="0"/>
              <a:t>ハードル走で必要な動き①</a:t>
            </a:r>
            <a:r>
              <a:rPr kumimoji="1" lang="en-US" altLang="ja-JP" sz="1600" dirty="0"/>
              <a:t>】</a:t>
            </a:r>
          </a:p>
          <a:p>
            <a:r>
              <a:rPr kumimoji="1" lang="ja-JP" altLang="en-US" sz="1600" dirty="0" smtClean="0"/>
              <a:t>　○ 片足で踏み切ってハードルを越え、反対の足で着地する</a:t>
            </a:r>
            <a:endParaRPr kumimoji="1" lang="en-US" altLang="ja-JP" sz="1600" dirty="0"/>
          </a:p>
          <a:p>
            <a:r>
              <a:rPr kumimoji="1" lang="ja-JP" altLang="en-US" sz="1600" dirty="0" smtClean="0"/>
              <a:t>　○ ハードル間を</a:t>
            </a:r>
            <a:r>
              <a:rPr kumimoji="1" lang="ja-JP" altLang="en-US" sz="1600" dirty="0"/>
              <a:t>３歩または５歩で走る</a:t>
            </a:r>
            <a:endParaRPr kumimoji="1" lang="en-US" altLang="ja-JP" sz="1600" dirty="0"/>
          </a:p>
        </p:txBody>
      </p:sp>
      <p:sp>
        <p:nvSpPr>
          <p:cNvPr id="1152" name="テキスト ボックス 3"/>
          <p:cNvSpPr txBox="1"/>
          <p:nvPr/>
        </p:nvSpPr>
        <p:spPr>
          <a:xfrm>
            <a:off x="443396" y="1707601"/>
            <a:ext cx="6672399" cy="3230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家でもできる感覚づくり</a:t>
            </a:r>
            <a:r>
              <a:rPr kumimoji="1"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pPr>
              <a:lnSpc>
                <a:spcPct val="150000"/>
              </a:lnSpc>
            </a:pPr>
            <a:r>
              <a:rPr kumimoji="1" lang="ja-JP" altLang="en-US" sz="28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ケンパー跳び</a:t>
            </a: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･･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･色々な間かくに並べた輪を、片足や両足でリズムよく連続で跳ぶ感覚を身に付けよう。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慣れてきたらスピードアップしてみよう。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153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558" y="3661577"/>
            <a:ext cx="2045900" cy="246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0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Rectangle 2"/>
          <p:cNvSpPr>
            <a:spLocks noChangeArrowheads="1"/>
          </p:cNvSpPr>
          <p:nvPr/>
        </p:nvSpPr>
        <p:spPr>
          <a:xfrm>
            <a:off x="-17304" y="4"/>
            <a:ext cx="9161304" cy="72043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60" name="Text Box 4"/>
          <p:cNvSpPr txBox="1">
            <a:spLocks noChangeArrowheads="1"/>
          </p:cNvSpPr>
          <p:nvPr/>
        </p:nvSpPr>
        <p:spPr>
          <a:xfrm>
            <a:off x="277210" y="2523299"/>
            <a:ext cx="8572277" cy="886880"/>
          </a:xfrm>
          <a:prstGeom prst="rect">
            <a:avLst/>
          </a:prstGeom>
          <a:noFill/>
          <a:ln>
            <a:noFill/>
          </a:ln>
          <a:effec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1161" name="正方形/長方形 7"/>
          <p:cNvSpPr/>
          <p:nvPr/>
        </p:nvSpPr>
        <p:spPr>
          <a:xfrm>
            <a:off x="443397" y="720437"/>
            <a:ext cx="8406090" cy="103098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kern="0" dirty="0">
                <a:solidFill>
                  <a:srgbClr val="7030A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力強さ</a:t>
            </a:r>
            <a:r>
              <a:rPr lang="ja-JP" altLang="en-US" kern="0" dirty="0">
                <a:solidFill>
                  <a:srgbClr val="7030A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（跳んだりはねたりする力</a:t>
            </a:r>
            <a:r>
              <a:rPr lang="ja-JP" altLang="en-US" kern="0" dirty="0" smtClean="0">
                <a:solidFill>
                  <a:srgbClr val="7030A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）</a:t>
            </a:r>
            <a:endParaRPr lang="en-US" altLang="ja-JP" sz="4000" kern="0" dirty="0">
              <a:solidFill>
                <a:srgbClr val="7030A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62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163" name="テキスト ボックス 3"/>
          <p:cNvSpPr txBox="1"/>
          <p:nvPr/>
        </p:nvSpPr>
        <p:spPr>
          <a:xfrm>
            <a:off x="571241" y="2125350"/>
            <a:ext cx="611984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家でもできる感覚づくり</a:t>
            </a:r>
            <a:r>
              <a:rPr kumimoji="1"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pPr>
              <a:lnSpc>
                <a:spcPct val="150000"/>
              </a:lnSpc>
            </a:pPr>
            <a:r>
              <a:rPr kumimoji="1" lang="ja-JP" altLang="en-US" sz="2800" b="1" dirty="0" smtClean="0">
                <a:solidFill>
                  <a:srgbClr val="7030A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</a:t>
            </a:r>
            <a:r>
              <a:rPr kumimoji="1" lang="ja-JP" altLang="en-US" sz="2800" b="1" dirty="0">
                <a:solidFill>
                  <a:srgbClr val="7030A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わ</a:t>
            </a:r>
            <a:r>
              <a:rPr kumimoji="1" lang="ja-JP" altLang="en-US" sz="2800" b="1" dirty="0" smtClean="0">
                <a:solidFill>
                  <a:srgbClr val="7030A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跳び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･</a:t>
            </a: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･･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片足跳びやかけ足跳びで跳びはねる感覚を身に付けよう。</a:t>
            </a:r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慣れてきたらだんだん速く跳んでみよう。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164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823" y="3991429"/>
            <a:ext cx="2490212" cy="2293316"/>
          </a:xfrm>
          <a:prstGeom prst="rect">
            <a:avLst/>
          </a:prstGeom>
        </p:spPr>
      </p:pic>
      <p:sp>
        <p:nvSpPr>
          <p:cNvPr id="1165" name="テキスト ボックス 1"/>
          <p:cNvSpPr txBox="1"/>
          <p:nvPr/>
        </p:nvSpPr>
        <p:spPr>
          <a:xfrm>
            <a:off x="828968" y="5659323"/>
            <a:ext cx="3985696" cy="5838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【</a:t>
            </a:r>
            <a:r>
              <a:rPr kumimoji="1" lang="ja-JP" altLang="en-US" sz="1600" dirty="0"/>
              <a:t>ハードル走で必要な</a:t>
            </a:r>
            <a:r>
              <a:rPr kumimoji="1" lang="ja-JP" altLang="en-US" sz="1600" dirty="0" smtClean="0"/>
              <a:t>動き②</a:t>
            </a:r>
            <a:r>
              <a:rPr kumimoji="1" lang="en-US" altLang="ja-JP" sz="1600" dirty="0" smtClean="0"/>
              <a:t>】</a:t>
            </a:r>
            <a:endParaRPr kumimoji="1" lang="en-US" altLang="ja-JP" sz="1600" dirty="0"/>
          </a:p>
          <a:p>
            <a:r>
              <a:rPr kumimoji="1" lang="ja-JP" altLang="en-US" sz="1600" dirty="0" smtClean="0"/>
              <a:t>　○ ハードルをリズミカルに走り越す</a:t>
            </a:r>
            <a:endParaRPr kumimoji="1"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76327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Rectangle 2"/>
          <p:cNvSpPr>
            <a:spLocks noChangeArrowheads="1"/>
          </p:cNvSpPr>
          <p:nvPr/>
        </p:nvSpPr>
        <p:spPr>
          <a:xfrm>
            <a:off x="-17304" y="4"/>
            <a:ext cx="9161304" cy="72043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72" name="Text Box 4"/>
          <p:cNvSpPr txBox="1">
            <a:spLocks noChangeArrowheads="1"/>
          </p:cNvSpPr>
          <p:nvPr/>
        </p:nvSpPr>
        <p:spPr>
          <a:xfrm>
            <a:off x="277210" y="2523299"/>
            <a:ext cx="8572277" cy="886880"/>
          </a:xfrm>
          <a:prstGeom prst="rect">
            <a:avLst/>
          </a:prstGeom>
          <a:noFill/>
          <a:ln>
            <a:noFill/>
          </a:ln>
          <a:effec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1173" name="正方形/長方形 7"/>
          <p:cNvSpPr/>
          <p:nvPr/>
        </p:nvSpPr>
        <p:spPr>
          <a:xfrm>
            <a:off x="1433452" y="740279"/>
            <a:ext cx="6535798" cy="91967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kern="0" dirty="0">
                <a:solidFill>
                  <a:srgbClr val="FF00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体の柔らかさ①</a:t>
            </a:r>
            <a:r>
              <a:rPr lang="ja-JP" altLang="en-US" kern="0" dirty="0">
                <a:solidFill>
                  <a:srgbClr val="FF00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（大きく関節を動かす力</a:t>
            </a:r>
            <a:r>
              <a:rPr lang="ja-JP" altLang="en-US" kern="0" dirty="0" smtClean="0">
                <a:solidFill>
                  <a:srgbClr val="FF00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）</a:t>
            </a:r>
            <a:endParaRPr lang="en-US" altLang="ja-JP" sz="4000" kern="0" dirty="0">
              <a:solidFill>
                <a:srgbClr val="FF00FF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74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175" name="テキスト ボックス 9"/>
          <p:cNvSpPr txBox="1"/>
          <p:nvPr/>
        </p:nvSpPr>
        <p:spPr>
          <a:xfrm>
            <a:off x="514344" y="1703497"/>
            <a:ext cx="8032483" cy="29537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家でもできる感覚づくり</a:t>
            </a:r>
            <a:r>
              <a:rPr kumimoji="1"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sz="16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800" b="1" dirty="0">
                <a:solidFill>
                  <a:srgbClr val="FF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ストレッチ</a:t>
            </a: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･･･呼吸に合わせて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前屈し、上半身と足を近付ける感覚を身に付けよう。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※ 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力が入るときに息を吐こう。</a:t>
            </a:r>
            <a:endParaRPr kumimoji="1" lang="ja-JP" altLang="en-US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前屈では膝が曲がらないように意識しよう。</a:t>
            </a:r>
          </a:p>
        </p:txBody>
      </p:sp>
      <p:pic>
        <p:nvPicPr>
          <p:cNvPr id="1176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209" y="4995185"/>
            <a:ext cx="1711175" cy="1835918"/>
          </a:xfrm>
          <a:prstGeom prst="rect">
            <a:avLst/>
          </a:prstGeom>
        </p:spPr>
      </p:pic>
      <p:pic>
        <p:nvPicPr>
          <p:cNvPr id="1177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100" y="3395378"/>
            <a:ext cx="1648542" cy="1319522"/>
          </a:xfrm>
          <a:prstGeom prst="rect">
            <a:avLst/>
          </a:prstGeom>
        </p:spPr>
      </p:pic>
      <p:sp>
        <p:nvSpPr>
          <p:cNvPr id="1178" name="テキスト ボックス 133"/>
          <p:cNvSpPr txBox="1"/>
          <p:nvPr/>
        </p:nvSpPr>
        <p:spPr>
          <a:xfrm>
            <a:off x="597226" y="5486352"/>
            <a:ext cx="5860223" cy="5838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【</a:t>
            </a:r>
            <a:r>
              <a:rPr kumimoji="1" lang="ja-JP" altLang="en-US" sz="1600" dirty="0"/>
              <a:t>ハードル走で必要な動き③</a:t>
            </a:r>
            <a:r>
              <a:rPr kumimoji="1" lang="en-US" altLang="ja-JP" sz="1600" dirty="0"/>
              <a:t>】</a:t>
            </a:r>
          </a:p>
          <a:p>
            <a:r>
              <a:rPr kumimoji="1" lang="ja-JP" altLang="en-US" sz="1600" dirty="0" smtClean="0"/>
              <a:t>　○ 先に前に出る足（振り上げ脚）を真っ直ぐに振り上げる</a:t>
            </a:r>
          </a:p>
        </p:txBody>
      </p:sp>
    </p:spTree>
    <p:extLst>
      <p:ext uri="{BB962C8B-B14F-4D97-AF65-F5344CB8AC3E}">
        <p14:creationId xmlns:p14="http://schemas.microsoft.com/office/powerpoint/2010/main" val="327234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Rectangle 2"/>
          <p:cNvSpPr>
            <a:spLocks noChangeArrowheads="1"/>
          </p:cNvSpPr>
          <p:nvPr/>
        </p:nvSpPr>
        <p:spPr>
          <a:xfrm>
            <a:off x="-17304" y="4"/>
            <a:ext cx="9161304" cy="72043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85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555A0A-D93E-4972-9BDE-BD19E4BDC62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86" name="テキスト ボックス 8"/>
          <p:cNvSpPr txBox="1"/>
          <p:nvPr/>
        </p:nvSpPr>
        <p:spPr>
          <a:xfrm>
            <a:off x="311415" y="1721126"/>
            <a:ext cx="859151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【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家でもできる感覚づくり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】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抜き足練習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･･･椅子の背もたれをハードルに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見立て、後ろの足（抜き足）で越える感覚を身に付けよう。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※ 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足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を上げた時の上体は（背筋）真っ直ぐに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！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※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周りの安全に気を配り，その場でゆっくりと行います。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187" name="正方形/長方形 7"/>
          <p:cNvSpPr/>
          <p:nvPr/>
        </p:nvSpPr>
        <p:spPr>
          <a:xfrm>
            <a:off x="1433452" y="740279"/>
            <a:ext cx="6535798" cy="91967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体の柔らか</a:t>
            </a:r>
            <a:r>
              <a:rPr kumimoji="0" lang="ja-JP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さ②</a:t>
            </a: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rPr>
              <a:t>（大きく関節を動かす力）</a:t>
            </a:r>
            <a:endParaRPr kumimoji="0" lang="en-US" altLang="ja-JP" sz="4000" b="0" i="0" u="none" strike="noStrike" kern="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endParaRPr>
          </a:p>
        </p:txBody>
      </p:sp>
      <p:sp>
        <p:nvSpPr>
          <p:cNvPr id="1191" name="テキスト ボックス 141"/>
          <p:cNvSpPr txBox="1"/>
          <p:nvPr/>
        </p:nvSpPr>
        <p:spPr>
          <a:xfrm>
            <a:off x="596840" y="5486352"/>
            <a:ext cx="7376064" cy="5838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游ゴシック" panose="020B0400000000000000" pitchFamily="50" charset="-128"/>
                <a:cs typeface="+mn-cs"/>
              </a:rPr>
              <a:t>【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游ゴシック" panose="020B0400000000000000" pitchFamily="50" charset="-128"/>
                <a:cs typeface="+mn-cs"/>
              </a:rPr>
              <a:t>ハードル走で必要な動き④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游ゴシック" panose="020B0400000000000000" pitchFamily="50" charset="-128"/>
                <a:cs typeface="+mn-cs"/>
              </a:rPr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游ゴシック" panose="020B0400000000000000" pitchFamily="50" charset="-128"/>
                <a:cs typeface="+mn-cs"/>
              </a:rPr>
              <a:t>　○ 後ろ足のひざを折りたたんで前に運ぶ動きでハードルを越す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83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Rectangle 2"/>
          <p:cNvSpPr>
            <a:spLocks noChangeArrowheads="1"/>
          </p:cNvSpPr>
          <p:nvPr/>
        </p:nvSpPr>
        <p:spPr>
          <a:xfrm>
            <a:off x="-17304" y="4"/>
            <a:ext cx="9161304" cy="72043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98" name="Text Box 4"/>
          <p:cNvSpPr txBox="1">
            <a:spLocks noChangeArrowheads="1"/>
          </p:cNvSpPr>
          <p:nvPr/>
        </p:nvSpPr>
        <p:spPr>
          <a:xfrm>
            <a:off x="796432" y="791652"/>
            <a:ext cx="7926378" cy="886880"/>
          </a:xfrm>
          <a:prstGeom prst="rect">
            <a:avLst/>
          </a:prstGeom>
          <a:noFill/>
          <a:ln>
            <a:noFill/>
          </a:ln>
          <a:effec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4000" kern="0" dirty="0" smtClean="0">
                <a:solidFill>
                  <a:srgbClr val="00CC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すばやさ①</a:t>
            </a:r>
            <a:r>
              <a:rPr lang="ja-JP" altLang="en-US" sz="1800" kern="0" dirty="0">
                <a:solidFill>
                  <a:srgbClr val="00CC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（すばやく移動したり動作をくり返したりする力）</a:t>
            </a:r>
            <a:endParaRPr lang="en-US" altLang="ja-JP" sz="1800" kern="0" dirty="0">
              <a:solidFill>
                <a:srgbClr val="00CC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99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200" name="テキスト ボックス 8"/>
          <p:cNvSpPr txBox="1"/>
          <p:nvPr/>
        </p:nvSpPr>
        <p:spPr>
          <a:xfrm>
            <a:off x="547007" y="1917758"/>
            <a:ext cx="5602522" cy="2676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家でもできる感覚づくり</a:t>
            </a:r>
            <a:r>
              <a:rPr kumimoji="1"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sz="1600" dirty="0"/>
          </a:p>
          <a:p>
            <a:pPr>
              <a:lnSpc>
                <a:spcPct val="150000"/>
              </a:lnSpc>
            </a:pPr>
            <a:r>
              <a:rPr kumimoji="1" lang="ja-JP" altLang="en-US" sz="2800" b="1" dirty="0" err="1">
                <a:solidFill>
                  <a:srgbClr val="00CC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もも</a:t>
            </a:r>
            <a:r>
              <a:rPr kumimoji="1" lang="ja-JP" altLang="en-US" sz="2800" b="1" dirty="0">
                <a:solidFill>
                  <a:srgbClr val="00CC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上げダッシュ</a:t>
            </a: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･･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･一定時間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8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素早くもも上げを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行い、瞬時に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スタートする感覚を身に付けよう。</a:t>
            </a:r>
            <a:endParaRPr kumimoji="1"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01" name="テキスト 145"/>
          <p:cNvSpPr txBox="1"/>
          <p:nvPr/>
        </p:nvSpPr>
        <p:spPr>
          <a:xfrm>
            <a:off x="4365272" y="3122116"/>
            <a:ext cx="911679" cy="3068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lang="ja-JP" altLang="en-US"/>
            </a:pPr>
            <a:r>
              <a:rPr lang="ja-JP" altLang="en-US" sz="1400" dirty="0">
                <a:latin typeface="HG丸ｺﾞｼｯｸM-PRO"/>
                <a:ea typeface="HG丸ｺﾞｼｯｸM-PRO"/>
              </a:rPr>
              <a:t>しゅん</a:t>
            </a:r>
            <a:endParaRPr lang="ja-JP" altLang="en-US" dirty="0">
              <a:latin typeface="HG丸ｺﾞｼｯｸM-PRO"/>
              <a:ea typeface="HG丸ｺﾞｼｯｸM-PRO"/>
            </a:endParaRPr>
          </a:p>
        </p:txBody>
      </p:sp>
      <p:sp>
        <p:nvSpPr>
          <p:cNvPr id="1202" name="テキスト ボックス 153"/>
          <p:cNvSpPr txBox="1"/>
          <p:nvPr/>
        </p:nvSpPr>
        <p:spPr>
          <a:xfrm>
            <a:off x="597303" y="5486352"/>
            <a:ext cx="5554845" cy="5838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【</a:t>
            </a:r>
            <a:r>
              <a:rPr kumimoji="1" lang="ja-JP" altLang="en-US" sz="1600" dirty="0"/>
              <a:t>ハードル走で必要な動き⑤</a:t>
            </a:r>
            <a:r>
              <a:rPr kumimoji="1" lang="en-US" altLang="ja-JP" sz="1600" dirty="0"/>
              <a:t>】</a:t>
            </a:r>
          </a:p>
          <a:p>
            <a:r>
              <a:rPr kumimoji="1" lang="ja-JP" altLang="en-US" sz="1600" dirty="0" smtClean="0"/>
              <a:t>　○ スタンディングスタートから、すばやく走り始める</a:t>
            </a:r>
            <a:endParaRPr kumimoji="1" lang="en-US" altLang="ja-JP" sz="1600" dirty="0"/>
          </a:p>
        </p:txBody>
      </p:sp>
      <p:pic>
        <p:nvPicPr>
          <p:cNvPr id="1203" name="図 1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148" y="2609170"/>
            <a:ext cx="24288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1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Rectangle 2"/>
          <p:cNvSpPr>
            <a:spLocks noChangeArrowheads="1"/>
          </p:cNvSpPr>
          <p:nvPr/>
        </p:nvSpPr>
        <p:spPr>
          <a:xfrm>
            <a:off x="-17304" y="4"/>
            <a:ext cx="9161304" cy="72043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10" name="テキスト ボックス 8"/>
          <p:cNvSpPr txBox="1"/>
          <p:nvPr/>
        </p:nvSpPr>
        <p:spPr>
          <a:xfrm>
            <a:off x="551441" y="1949668"/>
            <a:ext cx="8393053" cy="2676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家でもできる感覚づくり</a:t>
            </a:r>
            <a:r>
              <a:rPr kumimoji="1"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sz="16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800" b="1" dirty="0" smtClean="0">
                <a:solidFill>
                  <a:srgbClr val="00CC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トラ</a:t>
            </a:r>
            <a:r>
              <a:rPr kumimoji="1" lang="ja-JP" altLang="en-US" sz="2800" b="1" dirty="0">
                <a:solidFill>
                  <a:srgbClr val="00CC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のポーズ</a:t>
            </a: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・・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・両手・両ひざをついた姿勢</a:t>
            </a: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から左手･右足（又は右手・左足）をすばや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く前後に伸ばしたり縮めたりする感覚を身に付けよう。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11" name="Text Box 142"/>
          <p:cNvSpPr txBox="1">
            <a:spLocks noChangeArrowheads="1"/>
          </p:cNvSpPr>
          <p:nvPr/>
        </p:nvSpPr>
        <p:spPr>
          <a:xfrm>
            <a:off x="796432" y="791652"/>
            <a:ext cx="7926378" cy="886880"/>
          </a:xfrm>
          <a:prstGeom prst="rect">
            <a:avLst/>
          </a:prstGeom>
          <a:noFill/>
          <a:ln>
            <a:noFill/>
          </a:ln>
          <a:effec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4000" kern="0" dirty="0" smtClean="0">
                <a:solidFill>
                  <a:srgbClr val="00CC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すばやさ②</a:t>
            </a:r>
            <a:r>
              <a:rPr lang="ja-JP" altLang="en-US" sz="1800" kern="0" dirty="0">
                <a:solidFill>
                  <a:srgbClr val="00CC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（すばやく移動したり動作をくり返したりする力）</a:t>
            </a:r>
            <a:endParaRPr lang="en-US" altLang="ja-JP" sz="1800" kern="0" dirty="0">
              <a:solidFill>
                <a:srgbClr val="00CC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1212" name="グループ 150"/>
          <p:cNvGrpSpPr/>
          <p:nvPr/>
        </p:nvGrpSpPr>
        <p:grpSpPr>
          <a:xfrm>
            <a:off x="6109540" y="4793954"/>
            <a:ext cx="3021480" cy="1942380"/>
            <a:chOff x="6109540" y="4793954"/>
            <a:chExt cx="3021480" cy="1942380"/>
          </a:xfrm>
        </p:grpSpPr>
        <p:pic>
          <p:nvPicPr>
            <p:cNvPr id="1213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9540" y="4793954"/>
              <a:ext cx="3021480" cy="1942380"/>
            </a:xfrm>
            <a:prstGeom prst="rect">
              <a:avLst/>
            </a:prstGeom>
          </p:spPr>
        </p:pic>
        <p:sp>
          <p:nvSpPr>
            <p:cNvPr id="1214" name="四角形 149"/>
            <p:cNvSpPr/>
            <p:nvPr/>
          </p:nvSpPr>
          <p:spPr>
            <a:xfrm>
              <a:off x="6532057" y="5873854"/>
              <a:ext cx="2585357" cy="12720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ja-JP" altLang="en-US"/>
              </a:pPr>
              <a:endParaRPr lang="ja-JP" altLang="en-US"/>
            </a:p>
          </p:txBody>
        </p:sp>
      </p:grpSp>
      <p:sp>
        <p:nvSpPr>
          <p:cNvPr id="1215" name="テキスト ボックス 156"/>
          <p:cNvSpPr txBox="1"/>
          <p:nvPr/>
        </p:nvSpPr>
        <p:spPr>
          <a:xfrm>
            <a:off x="597348" y="5486352"/>
            <a:ext cx="5377787" cy="5838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【</a:t>
            </a:r>
            <a:r>
              <a:rPr kumimoji="1" lang="ja-JP" altLang="en-US" sz="1600" dirty="0"/>
              <a:t>ハードル走で必要な動き⑤</a:t>
            </a:r>
            <a:r>
              <a:rPr kumimoji="1" lang="en-US" altLang="ja-JP" sz="1600" dirty="0"/>
              <a:t>】</a:t>
            </a:r>
          </a:p>
          <a:p>
            <a:r>
              <a:rPr kumimoji="1" lang="ja-JP" altLang="en-US" sz="1600" dirty="0" smtClean="0"/>
              <a:t>　○ スタンディングスタートから、すばやく走り始める</a:t>
            </a:r>
            <a:endParaRPr kumimoji="1"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327146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1248</TotalTime>
  <Words>635</Words>
  <Application>Microsoft Office PowerPoint</Application>
  <PresentationFormat>画面に合わせる (4:3)</PresentationFormat>
  <Paragraphs>85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1" baseType="lpstr">
      <vt:lpstr>HG丸ｺﾞｼｯｸM-PRO</vt:lpstr>
      <vt:lpstr>HG創英角ｺﾞｼｯｸUB</vt:lpstr>
      <vt:lpstr>ＭＳ Ｐゴシック</vt:lpstr>
      <vt:lpstr>UD デジタル 教科書体 N-B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m</cp:lastModifiedBy>
  <cp:revision>110</cp:revision>
  <cp:lastPrinted>2020-11-24T04:49:48Z</cp:lastPrinted>
  <dcterms:created xsi:type="dcterms:W3CDTF">2019-05-07T09:33:23Z</dcterms:created>
  <dcterms:modified xsi:type="dcterms:W3CDTF">2020-11-25T06:17:02Z</dcterms:modified>
</cp:coreProperties>
</file>