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64" r:id="rId2"/>
    <p:sldId id="276" r:id="rId3"/>
    <p:sldId id="266" r:id="rId4"/>
    <p:sldId id="267" r:id="rId5"/>
    <p:sldId id="268" r:id="rId6"/>
    <p:sldId id="270" r:id="rId7"/>
    <p:sldId id="271" r:id="rId8"/>
    <p:sldId id="272" r:id="rId9"/>
    <p:sldId id="273" r:id="rId10"/>
    <p:sldId id="274" r:id="rId11"/>
  </p:sldIdLst>
  <p:sldSz cx="9144000" cy="6858000" type="screen4x3"/>
  <p:notesSz cx="9939338" cy="6805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14BE"/>
    <a:srgbClr val="0004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4"/>
    <p:restoredTop sz="94660"/>
  </p:normalViewPr>
  <p:slideViewPr>
    <p:cSldViewPr snapToGrid="0">
      <p:cViewPr varScale="1">
        <p:scale>
          <a:sx n="115" d="100"/>
          <a:sy n="115" d="100"/>
        </p:scale>
        <p:origin x="130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047" cy="3402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8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29991" y="0"/>
            <a:ext cx="4307047" cy="3402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6495F-6063-4993-A734-166D669CB266}" type="datetimeFigureOut">
              <a:rPr kumimoji="1" lang="ja-JP" altLang="en-US" smtClean="0"/>
              <a:t>2020/11/24</a:t>
            </a:fld>
            <a:endParaRPr kumimoji="1" lang="ja-JP" altLang="en-US"/>
          </a:p>
        </p:txBody>
      </p:sp>
      <p:sp>
        <p:nvSpPr>
          <p:cNvPr id="1109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464151"/>
            <a:ext cx="4307047" cy="3402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10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29991" y="6464151"/>
            <a:ext cx="4307047" cy="3402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9EFFF0-29BD-4FE4-AA32-41D1110306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09879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047" cy="3414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991" y="0"/>
            <a:ext cx="4307047" cy="3414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D121F-19E0-4D63-8EE5-CB4DDC548DEF}" type="datetimeFigureOut">
              <a:rPr kumimoji="1" lang="ja-JP" altLang="en-US" smtClean="0"/>
              <a:t>2020/11/24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438651" y="851110"/>
            <a:ext cx="3062036" cy="2296799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935" y="3275202"/>
            <a:ext cx="7951470" cy="267971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64152"/>
            <a:ext cx="4307047" cy="3414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991" y="6464152"/>
            <a:ext cx="4307047" cy="3414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9BA96C-3BB3-4ED6-B43F-46F5610ABE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552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0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438525" y="850900"/>
            <a:ext cx="3062288" cy="2297113"/>
          </a:xfrm>
        </p:spPr>
      </p:sp>
      <p:sp>
        <p:nvSpPr>
          <p:cNvPr id="1121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122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00618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438525" y="850900"/>
            <a:ext cx="3062288" cy="2297113"/>
          </a:xfrm>
        </p:spPr>
      </p:sp>
      <p:sp>
        <p:nvSpPr>
          <p:cNvPr id="1272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273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8550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438525" y="850900"/>
            <a:ext cx="3062288" cy="2297113"/>
          </a:xfrm>
        </p:spPr>
      </p:sp>
      <p:sp>
        <p:nvSpPr>
          <p:cNvPr id="1151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152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62597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3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438525" y="850900"/>
            <a:ext cx="3062288" cy="2297113"/>
          </a:xfrm>
        </p:spPr>
      </p:sp>
      <p:sp>
        <p:nvSpPr>
          <p:cNvPr id="1164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165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52942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5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438525" y="850900"/>
            <a:ext cx="3062288" cy="2297113"/>
          </a:xfrm>
        </p:spPr>
      </p:sp>
      <p:sp>
        <p:nvSpPr>
          <p:cNvPr id="1176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177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02862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0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438525" y="850900"/>
            <a:ext cx="3062288" cy="2297113"/>
          </a:xfrm>
        </p:spPr>
      </p:sp>
      <p:sp>
        <p:nvSpPr>
          <p:cNvPr id="1191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192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62597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438525" y="850900"/>
            <a:ext cx="3062288" cy="2297113"/>
          </a:xfrm>
        </p:spPr>
      </p:sp>
      <p:sp>
        <p:nvSpPr>
          <p:cNvPr id="1202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203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00760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9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438525" y="850900"/>
            <a:ext cx="3062288" cy="2297113"/>
          </a:xfrm>
        </p:spPr>
      </p:sp>
      <p:sp>
        <p:nvSpPr>
          <p:cNvPr id="1220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221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62048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438525" y="850900"/>
            <a:ext cx="3062288" cy="2297113"/>
          </a:xfrm>
        </p:spPr>
      </p:sp>
      <p:sp>
        <p:nvSpPr>
          <p:cNvPr id="1240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241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42288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438525" y="850900"/>
            <a:ext cx="3062288" cy="2297113"/>
          </a:xfrm>
        </p:spPr>
      </p:sp>
      <p:sp>
        <p:nvSpPr>
          <p:cNvPr id="1262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263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6157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3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103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159B4-FE3D-46E7-BA8A-5E955373D974}" type="datetime1">
              <a:rPr kumimoji="1" lang="ja-JP" altLang="en-US" smtClean="0"/>
              <a:t>2020/11/24</a:t>
            </a:fld>
            <a:endParaRPr kumimoji="1" lang="ja-JP" altLang="en-US"/>
          </a:p>
        </p:txBody>
      </p:sp>
      <p:sp>
        <p:nvSpPr>
          <p:cNvPr id="103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1488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8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7234-8D0C-4BDF-A135-B3E5D946F9C8}" type="datetime1">
              <a:rPr kumimoji="1" lang="ja-JP" altLang="en-US" smtClean="0"/>
              <a:t>2020/11/24</a:t>
            </a:fld>
            <a:endParaRPr kumimoji="1" lang="ja-JP" altLang="en-US"/>
          </a:p>
        </p:txBody>
      </p:sp>
      <p:sp>
        <p:nvSpPr>
          <p:cNvPr id="10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8253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9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A4E73-DD5A-4EF3-BD9D-431A0BCFC66E}" type="datetime1">
              <a:rPr kumimoji="1" lang="ja-JP" altLang="en-US" smtClean="0"/>
              <a:t>2020/11/24</a:t>
            </a:fld>
            <a:endParaRPr kumimoji="1" lang="ja-JP" altLang="en-US"/>
          </a:p>
        </p:txBody>
      </p:sp>
      <p:sp>
        <p:nvSpPr>
          <p:cNvPr id="10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914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3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CFB7A-FB65-40F0-AF6E-6D01B90AB162}" type="datetime1">
              <a:rPr kumimoji="1" lang="ja-JP" altLang="en-US" smtClean="0"/>
              <a:t>2020/11/24</a:t>
            </a:fld>
            <a:endParaRPr kumimoji="1" lang="ja-JP" altLang="en-US"/>
          </a:p>
        </p:txBody>
      </p:sp>
      <p:sp>
        <p:nvSpPr>
          <p:cNvPr id="104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911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4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4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35D51-73D9-47FA-AC2A-3143C4968F6F}" type="datetime1">
              <a:rPr kumimoji="1" lang="ja-JP" altLang="en-US" smtClean="0"/>
              <a:t>2020/11/24</a:t>
            </a:fld>
            <a:endParaRPr kumimoji="1" lang="ja-JP" altLang="en-US"/>
          </a:p>
        </p:txBody>
      </p:sp>
      <p:sp>
        <p:nvSpPr>
          <p:cNvPr id="104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6331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50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1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B49-21B3-461C-BC2A-20D6B0FDA386}" type="datetime1">
              <a:rPr kumimoji="1" lang="ja-JP" altLang="en-US" smtClean="0"/>
              <a:t>2020/11/24</a:t>
            </a:fld>
            <a:endParaRPr kumimoji="1" lang="ja-JP" altLang="en-US"/>
          </a:p>
        </p:txBody>
      </p:sp>
      <p:sp>
        <p:nvSpPr>
          <p:cNvPr id="105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603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57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58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60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6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29B35-1D90-44B7-8C20-EA9BAAE43785}" type="datetime1">
              <a:rPr kumimoji="1" lang="ja-JP" altLang="en-US" smtClean="0"/>
              <a:t>2020/11/24</a:t>
            </a:fld>
            <a:endParaRPr kumimoji="1" lang="ja-JP" altLang="en-US"/>
          </a:p>
        </p:txBody>
      </p:sp>
      <p:sp>
        <p:nvSpPr>
          <p:cNvPr id="106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336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6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3E42-AAA8-4095-B1B1-74331AD8F7A7}" type="datetime1">
              <a:rPr kumimoji="1" lang="ja-JP" altLang="en-US" smtClean="0"/>
              <a:t>2020/11/24</a:t>
            </a:fld>
            <a:endParaRPr kumimoji="1" lang="ja-JP" altLang="en-US"/>
          </a:p>
        </p:txBody>
      </p:sp>
      <p:sp>
        <p:nvSpPr>
          <p:cNvPr id="106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8831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14C4-2AB1-4B42-BE2C-5E524FEAD5D2}" type="datetime1">
              <a:rPr kumimoji="1" lang="ja-JP" altLang="en-US" smtClean="0"/>
              <a:t>2020/11/24</a:t>
            </a:fld>
            <a:endParaRPr kumimoji="1" lang="ja-JP" altLang="en-US"/>
          </a:p>
        </p:txBody>
      </p:sp>
      <p:sp>
        <p:nvSpPr>
          <p:cNvPr id="107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4275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75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76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7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60068-C949-4E9C-9CDA-9A2AD3A349D3}" type="datetime1">
              <a:rPr kumimoji="1" lang="ja-JP" altLang="en-US" smtClean="0"/>
              <a:t>2020/11/24</a:t>
            </a:fld>
            <a:endParaRPr kumimoji="1" lang="ja-JP" altLang="en-US"/>
          </a:p>
        </p:txBody>
      </p:sp>
      <p:sp>
        <p:nvSpPr>
          <p:cNvPr id="107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470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82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1083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8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6600B-6BE8-4EAE-AF8E-A90EE6295AB5}" type="datetime1">
              <a:rPr kumimoji="1" lang="ja-JP" altLang="en-US" smtClean="0"/>
              <a:t>2020/11/24</a:t>
            </a:fld>
            <a:endParaRPr kumimoji="1" lang="ja-JP" altLang="en-US"/>
          </a:p>
        </p:txBody>
      </p:sp>
      <p:sp>
        <p:nvSpPr>
          <p:cNvPr id="108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7634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27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72F2B-1FE5-482C-B762-C8819CDC24AD}" type="datetime1">
              <a:rPr kumimoji="1" lang="ja-JP" altLang="en-US" smtClean="0"/>
              <a:t>2020/11/24</a:t>
            </a:fld>
            <a:endParaRPr kumimoji="1" lang="ja-JP" alt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863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hyperlink" Target="https://www.jaaf.or.jp/jch/100/sokuho/w_f_100h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hyperlink" Target="https://www2.nhk.or.jp/school/movie/bangumi.cgi?das_id=D0005220008_00000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" name="Text Box 4"/>
          <p:cNvSpPr txBox="1">
            <a:spLocks noChangeArrowheads="1"/>
          </p:cNvSpPr>
          <p:nvPr/>
        </p:nvSpPr>
        <p:spPr>
          <a:xfrm>
            <a:off x="806755" y="2661436"/>
            <a:ext cx="7708595" cy="1921196"/>
          </a:xfrm>
          <a:prstGeom prst="rect">
            <a:avLst/>
          </a:prstGeom>
          <a:noFill/>
          <a:ln>
            <a:noFill/>
          </a:ln>
          <a:effectLst/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4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1113" name="Text Box 4"/>
          <p:cNvSpPr txBox="1">
            <a:spLocks noChangeArrowheads="1"/>
          </p:cNvSpPr>
          <p:nvPr/>
        </p:nvSpPr>
        <p:spPr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1114" name="正方形/長方形 7"/>
          <p:cNvSpPr/>
          <p:nvPr/>
        </p:nvSpPr>
        <p:spPr>
          <a:xfrm>
            <a:off x="260942" y="919201"/>
            <a:ext cx="8595359" cy="1491814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小学校 体育（運動領域）</a:t>
            </a:r>
            <a:endParaRPr kumimoji="1" lang="en-US" altLang="ja-JP" sz="36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en-US" altLang="ja-JP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〔</a:t>
            </a:r>
            <a:r>
              <a:rPr kumimoji="1" lang="ja-JP" altLang="en-US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第５学年</a:t>
            </a:r>
            <a:r>
              <a:rPr kumimoji="1" lang="ja-JP" altLang="en-US" sz="3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及び</a:t>
            </a:r>
            <a:r>
              <a:rPr kumimoji="1" lang="ja-JP" altLang="en-US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第６学年</a:t>
            </a:r>
            <a:r>
              <a:rPr kumimoji="1" lang="en-US" altLang="ja-JP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〕</a:t>
            </a:r>
            <a:endParaRPr kumimoji="1" lang="ja-JP" altLang="en-US" sz="36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1115" name="正方形/長方形 1"/>
          <p:cNvSpPr/>
          <p:nvPr/>
        </p:nvSpPr>
        <p:spPr>
          <a:xfrm>
            <a:off x="0" y="2541645"/>
            <a:ext cx="9143999" cy="2319251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6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陸上</a:t>
            </a:r>
            <a:r>
              <a:rPr kumimoji="1" lang="ja-JP" altLang="en-US" sz="6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運動</a:t>
            </a:r>
            <a:endParaRPr kumimoji="1" lang="en-US" altLang="ja-JP" sz="66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ja-JP" altLang="en-US" sz="6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「ハードル走」</a:t>
            </a:r>
            <a:endParaRPr kumimoji="1" lang="en-US" altLang="ja-JP" sz="66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1116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1117" name="正方形/長方形 9"/>
          <p:cNvSpPr/>
          <p:nvPr/>
        </p:nvSpPr>
        <p:spPr>
          <a:xfrm>
            <a:off x="104504" y="4762479"/>
            <a:ext cx="9039495" cy="131560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 </a:t>
            </a:r>
            <a:r>
              <a:rPr kumimoji="1" lang="en-US" altLang="ja-JP" sz="44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【</a:t>
            </a:r>
            <a:r>
              <a:rPr kumimoji="1" lang="ja-JP" altLang="en-US" sz="44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思考力、判断力、表現力等編</a:t>
            </a:r>
            <a:r>
              <a:rPr kumimoji="1" lang="en-US" altLang="ja-JP" sz="44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】</a:t>
            </a:r>
          </a:p>
        </p:txBody>
      </p:sp>
      <p:sp>
        <p:nvSpPr>
          <p:cNvPr id="1118" name="Rectangle 2"/>
          <p:cNvSpPr>
            <a:spLocks noChangeArrowheads="1"/>
          </p:cNvSpPr>
          <p:nvPr/>
        </p:nvSpPr>
        <p:spPr>
          <a:xfrm>
            <a:off x="-17304" y="2"/>
            <a:ext cx="9161304" cy="757379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861601" y="6129770"/>
            <a:ext cx="3042458" cy="5153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学習時間の目安：約</a:t>
            </a:r>
            <a:r>
              <a:rPr kumimoji="1" lang="en-US" altLang="ja-JP" dirty="0" smtClean="0">
                <a:solidFill>
                  <a:schemeClr val="tx1"/>
                </a:solidFill>
              </a:rPr>
              <a:t>15</a:t>
            </a:r>
            <a:r>
              <a:rPr kumimoji="1" lang="ja-JP" altLang="en-US" dirty="0" smtClean="0">
                <a:solidFill>
                  <a:schemeClr val="tx1"/>
                </a:solidFill>
              </a:rPr>
              <a:t>分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98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5" name="Text Box 4"/>
          <p:cNvSpPr txBox="1">
            <a:spLocks noChangeArrowheads="1"/>
          </p:cNvSpPr>
          <p:nvPr/>
        </p:nvSpPr>
        <p:spPr>
          <a:xfrm>
            <a:off x="859019" y="2372046"/>
            <a:ext cx="7708595" cy="1921196"/>
          </a:xfrm>
          <a:prstGeom prst="rect">
            <a:avLst/>
          </a:prstGeom>
          <a:noFill/>
          <a:ln>
            <a:noFill/>
          </a:ln>
          <a:effectLst/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4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1266" name="Text Box 4"/>
          <p:cNvSpPr txBox="1">
            <a:spLocks noChangeArrowheads="1"/>
          </p:cNvSpPr>
          <p:nvPr/>
        </p:nvSpPr>
        <p:spPr>
          <a:xfrm>
            <a:off x="1164473" y="652275"/>
            <a:ext cx="7708595" cy="384495"/>
          </a:xfrm>
          <a:prstGeom prst="rect">
            <a:avLst/>
          </a:prstGeom>
          <a:noFill/>
          <a:ln>
            <a:noFill/>
          </a:ln>
          <a:effectLst/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1267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10</a:t>
            </a:fld>
            <a:endParaRPr kumimoji="1" lang="ja-JP" altLang="en-US"/>
          </a:p>
        </p:txBody>
      </p:sp>
      <p:pic>
        <p:nvPicPr>
          <p:cNvPr id="1268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268" y="769417"/>
            <a:ext cx="8726800" cy="5396252"/>
          </a:xfrm>
          <a:prstGeom prst="rect">
            <a:avLst/>
          </a:prstGeom>
        </p:spPr>
      </p:pic>
      <p:sp>
        <p:nvSpPr>
          <p:cNvPr id="1269" name="Rectangle 2"/>
          <p:cNvSpPr>
            <a:spLocks noChangeArrowheads="1"/>
          </p:cNvSpPr>
          <p:nvPr/>
        </p:nvSpPr>
        <p:spPr>
          <a:xfrm>
            <a:off x="-17304" y="2"/>
            <a:ext cx="9161304" cy="757379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89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9" name="Text Box 4"/>
          <p:cNvSpPr txBox="1">
            <a:spLocks noChangeArrowheads="1"/>
          </p:cNvSpPr>
          <p:nvPr/>
        </p:nvSpPr>
        <p:spPr>
          <a:xfrm>
            <a:off x="0" y="2666219"/>
            <a:ext cx="8572277" cy="886880"/>
          </a:xfrm>
          <a:prstGeom prst="rect">
            <a:avLst/>
          </a:prstGeom>
          <a:noFill/>
          <a:ln>
            <a:noFill/>
          </a:ln>
          <a:effectLst/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1140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1141" name="正方形/長方形 1"/>
          <p:cNvSpPr/>
          <p:nvPr/>
        </p:nvSpPr>
        <p:spPr>
          <a:xfrm>
            <a:off x="3121878" y="850303"/>
            <a:ext cx="5930538" cy="17112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お手本の動きを</a:t>
            </a:r>
            <a:endParaRPr kumimoji="1" lang="ja-JP" altLang="en-US" sz="66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48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見てみよう</a:t>
            </a:r>
          </a:p>
        </p:txBody>
      </p:sp>
      <p:sp>
        <p:nvSpPr>
          <p:cNvPr id="1142" name="Rectangle 2"/>
          <p:cNvSpPr>
            <a:spLocks noChangeArrowheads="1"/>
          </p:cNvSpPr>
          <p:nvPr/>
        </p:nvSpPr>
        <p:spPr>
          <a:xfrm>
            <a:off x="-17304" y="2"/>
            <a:ext cx="9161304" cy="757379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1143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1239" y="949445"/>
            <a:ext cx="2044818" cy="1996749"/>
          </a:xfrm>
          <a:prstGeom prst="rect">
            <a:avLst/>
          </a:prstGeom>
        </p:spPr>
      </p:pic>
      <p:sp>
        <p:nvSpPr>
          <p:cNvPr id="1144" name="テキスト 133"/>
          <p:cNvSpPr txBox="1"/>
          <p:nvPr/>
        </p:nvSpPr>
        <p:spPr>
          <a:xfrm>
            <a:off x="2840063" y="4249626"/>
            <a:ext cx="6245746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lang="ja-JP" altLang="en-US"/>
            </a:pPr>
            <a:r>
              <a:rPr lang="ja-JP" altLang="en-US" sz="2400" b="1" dirty="0">
                <a:latin typeface="游ゴシック"/>
                <a:ea typeface="游ゴシック"/>
              </a:rPr>
              <a:t>（映像）第</a:t>
            </a:r>
            <a:r>
              <a:rPr lang="en-US" altLang="ja-JP" sz="2400" b="1" dirty="0">
                <a:latin typeface="游ゴシック"/>
                <a:ea typeface="游ゴシック"/>
              </a:rPr>
              <a:t>100</a:t>
            </a:r>
            <a:r>
              <a:rPr lang="ja-JP" altLang="en-US" sz="2400" b="1" dirty="0">
                <a:latin typeface="游ゴシック"/>
                <a:ea typeface="游ゴシック"/>
              </a:rPr>
              <a:t>回日本陸上競技選手権大会</a:t>
            </a:r>
            <a:endParaRPr lang="en-US" altLang="ja-JP" sz="2400" b="1" dirty="0">
              <a:latin typeface="游ゴシック"/>
              <a:ea typeface="游ゴシック"/>
            </a:endParaRPr>
          </a:p>
          <a:p>
            <a:pPr>
              <a:defRPr lang="ja-JP" altLang="en-US"/>
            </a:pPr>
            <a:r>
              <a:rPr lang="ja-JP" altLang="en-US" sz="2400" b="1" dirty="0">
                <a:latin typeface="游ゴシック"/>
                <a:ea typeface="游ゴシック"/>
              </a:rPr>
              <a:t>　　　　女子</a:t>
            </a:r>
            <a:r>
              <a:rPr lang="en-US" altLang="ja-JP" sz="2400" b="1" dirty="0">
                <a:latin typeface="游ゴシック"/>
                <a:ea typeface="游ゴシック"/>
              </a:rPr>
              <a:t>110</a:t>
            </a:r>
            <a:r>
              <a:rPr lang="ja-JP" altLang="en-US" sz="2400" b="1" dirty="0" err="1">
                <a:latin typeface="游ゴシック"/>
                <a:ea typeface="游ゴシック"/>
              </a:rPr>
              <a:t>ｍ</a:t>
            </a:r>
            <a:r>
              <a:rPr lang="ja-JP" altLang="en-US" sz="2400" b="1" dirty="0">
                <a:latin typeface="游ゴシック"/>
                <a:ea typeface="游ゴシック"/>
              </a:rPr>
              <a:t>ハードル</a:t>
            </a:r>
            <a:r>
              <a:rPr lang="ja-JP" altLang="en-US" sz="2400" b="1" dirty="0" smtClean="0">
                <a:latin typeface="游ゴシック"/>
                <a:ea typeface="游ゴシック"/>
              </a:rPr>
              <a:t>決勝</a:t>
            </a:r>
            <a:endParaRPr lang="en-US" altLang="ja-JP" sz="2400" b="1" dirty="0" smtClean="0">
              <a:latin typeface="游ゴシック"/>
              <a:ea typeface="游ゴシック"/>
            </a:endParaRPr>
          </a:p>
          <a:p>
            <a:pPr>
              <a:defRPr lang="ja-JP" altLang="en-US"/>
            </a:pPr>
            <a:endParaRPr lang="en-US" altLang="ja-JP" sz="1000" b="1" dirty="0">
              <a:latin typeface="+mn-ea"/>
              <a:cs typeface="+mj-lt"/>
            </a:endParaRPr>
          </a:p>
          <a:p>
            <a:pPr>
              <a:defRPr lang="ja-JP" altLang="en-US"/>
            </a:pPr>
            <a:r>
              <a:rPr lang="ja-JP" altLang="en-US" sz="3200" b="1" dirty="0" smtClean="0">
                <a:solidFill>
                  <a:schemeClr val="tx1"/>
                </a:solidFill>
                <a:latin typeface="+mn-ea"/>
                <a:cs typeface="+mj-lt"/>
              </a:rPr>
              <a:t>↓</a:t>
            </a:r>
            <a:r>
              <a:rPr lang="ja-JP" altLang="en-US" sz="3200" b="1" dirty="0">
                <a:solidFill>
                  <a:schemeClr val="tx1"/>
                </a:solidFill>
                <a:latin typeface="+mn-ea"/>
                <a:cs typeface="+mj-lt"/>
              </a:rPr>
              <a:t>映像はここをクリック↓</a:t>
            </a:r>
          </a:p>
          <a:p>
            <a:pPr>
              <a:defRPr lang="ja-JP" altLang="en-US"/>
            </a:pPr>
            <a:r>
              <a:rPr lang="ja-JP" altLang="en-US" sz="2400" b="1" dirty="0">
                <a:solidFill>
                  <a:srgbClr val="0000C0"/>
                </a:solidFill>
                <a:latin typeface="+mn-ea"/>
                <a:cs typeface="+mj-lt"/>
                <a:hlinkClick r:id="rId4"/>
              </a:rPr>
              <a:t>https://www.jaaf.or.jp/jch/100/sokuho/w_f_100h.html</a:t>
            </a:r>
            <a:endParaRPr lang="ja-JP" altLang="en-US" sz="2400" b="1" dirty="0">
              <a:solidFill>
                <a:srgbClr val="0214BE"/>
              </a:solidFill>
              <a:latin typeface="+mn-ea"/>
              <a:cs typeface="+mj-lt"/>
            </a:endParaRPr>
          </a:p>
        </p:txBody>
      </p:sp>
      <p:sp>
        <p:nvSpPr>
          <p:cNvPr id="1146" name="角丸四角形吹き出し 134"/>
          <p:cNvSpPr/>
          <p:nvPr/>
        </p:nvSpPr>
        <p:spPr>
          <a:xfrm>
            <a:off x="3263190" y="2559812"/>
            <a:ext cx="5345083" cy="1571105"/>
          </a:xfrm>
          <a:prstGeom prst="wedgeRoundRectCallout">
            <a:avLst>
              <a:gd name="adj1" fmla="val -59369"/>
              <a:gd name="adj2" fmla="val 32457"/>
              <a:gd name="adj3" fmla="val 16667"/>
            </a:avLst>
          </a:prstGeom>
          <a:solidFill>
            <a:schemeClr val="bg1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7" name="正方形/長方形 135"/>
          <p:cNvSpPr/>
          <p:nvPr/>
        </p:nvSpPr>
        <p:spPr>
          <a:xfrm>
            <a:off x="3535210" y="2538392"/>
            <a:ext cx="4801045" cy="15879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リズミカルにハードルを走り越しているよ。</a:t>
            </a:r>
          </a:p>
        </p:txBody>
      </p:sp>
      <p:pic>
        <p:nvPicPr>
          <p:cNvPr id="1148" name="Picture 136" descr="ソース画像を表示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2064" y="3109659"/>
            <a:ext cx="1877976" cy="32161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84795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Text Box 4"/>
          <p:cNvSpPr txBox="1">
            <a:spLocks noChangeArrowheads="1"/>
          </p:cNvSpPr>
          <p:nvPr/>
        </p:nvSpPr>
        <p:spPr>
          <a:xfrm>
            <a:off x="1164473" y="652275"/>
            <a:ext cx="7708595" cy="384495"/>
          </a:xfrm>
          <a:prstGeom prst="rect">
            <a:avLst/>
          </a:prstGeom>
          <a:noFill/>
          <a:ln>
            <a:noFill/>
          </a:ln>
          <a:effectLst/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1155" name="正方形/長方形 7"/>
          <p:cNvSpPr/>
          <p:nvPr/>
        </p:nvSpPr>
        <p:spPr>
          <a:xfrm>
            <a:off x="638133" y="4569944"/>
            <a:ext cx="7877218" cy="199098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40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どうすればハードルをリズミカルに走り越すことができるかな？</a:t>
            </a:r>
            <a:endParaRPr kumimoji="1" lang="ja-JP" altLang="en-US" sz="4000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56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3</a:t>
            </a:fld>
            <a:endParaRPr kumimoji="1" lang="ja-JP" altLang="en-US"/>
          </a:p>
        </p:txBody>
      </p:sp>
      <p:pic>
        <p:nvPicPr>
          <p:cNvPr id="1157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319" y="1261372"/>
            <a:ext cx="2437824" cy="3186325"/>
          </a:xfrm>
          <a:prstGeom prst="rect">
            <a:avLst/>
          </a:prstGeom>
        </p:spPr>
      </p:pic>
      <p:sp>
        <p:nvSpPr>
          <p:cNvPr id="1158" name="角丸四角形吹き出し 1"/>
          <p:cNvSpPr/>
          <p:nvPr/>
        </p:nvSpPr>
        <p:spPr>
          <a:xfrm>
            <a:off x="2939143" y="850366"/>
            <a:ext cx="5933925" cy="3512628"/>
          </a:xfrm>
          <a:prstGeom prst="wedgeRoundRectCallout">
            <a:avLst>
              <a:gd name="adj1" fmla="val -61505"/>
              <a:gd name="adj2" fmla="val 16780"/>
              <a:gd name="adj3" fmla="val 16667"/>
            </a:avLst>
          </a:prstGeom>
          <a:solidFill>
            <a:schemeClr val="bg1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9" name="正方形/長方形 8"/>
          <p:cNvSpPr/>
          <p:nvPr/>
        </p:nvSpPr>
        <p:spPr>
          <a:xfrm>
            <a:off x="3200400" y="1036770"/>
            <a:ext cx="5408023" cy="3117221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3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ぼくは走っていると中でリズムがくずれてしまい、つまずいてしまうことがあるよ。</a:t>
            </a:r>
            <a:endParaRPr kumimoji="1" lang="ja-JP" altLang="en-US" sz="3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60" name="角丸四角形 4"/>
          <p:cNvSpPr/>
          <p:nvPr/>
        </p:nvSpPr>
        <p:spPr>
          <a:xfrm>
            <a:off x="339635" y="4569944"/>
            <a:ext cx="8399417" cy="1990986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1" name="Rectangle 2"/>
          <p:cNvSpPr>
            <a:spLocks noChangeArrowheads="1"/>
          </p:cNvSpPr>
          <p:nvPr/>
        </p:nvSpPr>
        <p:spPr>
          <a:xfrm>
            <a:off x="-17304" y="2"/>
            <a:ext cx="9161304" cy="757379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172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" name="Text Box 4"/>
          <p:cNvSpPr txBox="1">
            <a:spLocks noChangeArrowheads="1"/>
          </p:cNvSpPr>
          <p:nvPr/>
        </p:nvSpPr>
        <p:spPr>
          <a:xfrm>
            <a:off x="1338623" y="3017277"/>
            <a:ext cx="8572277" cy="886880"/>
          </a:xfrm>
          <a:prstGeom prst="rect">
            <a:avLst/>
          </a:prstGeom>
          <a:noFill/>
          <a:ln>
            <a:noFill/>
          </a:ln>
          <a:effectLst/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1168" name="正方形/長方形 7"/>
          <p:cNvSpPr/>
          <p:nvPr/>
        </p:nvSpPr>
        <p:spPr>
          <a:xfrm>
            <a:off x="117566" y="4260361"/>
            <a:ext cx="8934994" cy="222241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kumimoji="1" lang="ja-JP" altLang="en-US" sz="3600" dirty="0" smtClean="0"/>
              <a:t>〇第１ハードルのふみ切りの仕方・・</a:t>
            </a:r>
            <a:r>
              <a:rPr lang="ja-JP" altLang="en-US" sz="3600" dirty="0"/>
              <a:t>・</a:t>
            </a:r>
            <a:r>
              <a:rPr kumimoji="1" lang="ja-JP" altLang="en-US" sz="3600" dirty="0" smtClean="0"/>
              <a:t>？</a:t>
            </a:r>
            <a:endParaRPr kumimoji="1" lang="en-US" altLang="ja-JP" sz="3600" dirty="0" smtClean="0"/>
          </a:p>
          <a:p>
            <a:r>
              <a:rPr kumimoji="1" lang="ja-JP" altLang="en-US" sz="3600" dirty="0" smtClean="0"/>
              <a:t>〇インターバルの走り方・・・？</a:t>
            </a:r>
            <a:endParaRPr kumimoji="1" lang="en-US" altLang="ja-JP" sz="3600" dirty="0" smtClean="0"/>
          </a:p>
          <a:p>
            <a:r>
              <a:rPr lang="ja-JP" altLang="en-US" sz="3600" dirty="0" smtClean="0"/>
              <a:t>〇走るときの姿勢・・・？</a:t>
            </a:r>
            <a:endParaRPr kumimoji="1" lang="en-US" altLang="ja-JP" sz="3600" dirty="0" smtClean="0"/>
          </a:p>
          <a:p>
            <a:endParaRPr kumimoji="1" lang="en-US" altLang="ja-JP" sz="2000" dirty="0" smtClean="0"/>
          </a:p>
        </p:txBody>
      </p:sp>
      <p:sp>
        <p:nvSpPr>
          <p:cNvPr id="1169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4</a:t>
            </a:fld>
            <a:endParaRPr kumimoji="1" lang="ja-JP" altLang="en-US"/>
          </a:p>
        </p:txBody>
      </p:sp>
      <p:pic>
        <p:nvPicPr>
          <p:cNvPr id="1170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527" y="974945"/>
            <a:ext cx="1986193" cy="2596026"/>
          </a:xfrm>
          <a:prstGeom prst="rect">
            <a:avLst/>
          </a:prstGeom>
        </p:spPr>
      </p:pic>
      <p:sp>
        <p:nvSpPr>
          <p:cNvPr id="1171" name="角丸四角形吹き出し 1"/>
          <p:cNvSpPr/>
          <p:nvPr/>
        </p:nvSpPr>
        <p:spPr>
          <a:xfrm>
            <a:off x="2318655" y="974945"/>
            <a:ext cx="5989323" cy="2434068"/>
          </a:xfrm>
          <a:prstGeom prst="wedgeRoundRectCallout">
            <a:avLst>
              <a:gd name="adj1" fmla="val -58380"/>
              <a:gd name="adj2" fmla="val 12244"/>
              <a:gd name="adj3" fmla="val 16667"/>
            </a:avLst>
          </a:prstGeom>
          <a:solidFill>
            <a:schemeClr val="bg1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72" name="正方形/長方形 1"/>
          <p:cNvSpPr/>
          <p:nvPr/>
        </p:nvSpPr>
        <p:spPr>
          <a:xfrm>
            <a:off x="2487332" y="1348555"/>
            <a:ext cx="5820646" cy="17112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どうしてつまずいちゃうのかな・・・。</a:t>
            </a:r>
            <a:endParaRPr kumimoji="1" lang="ja-JP" altLang="en-US" sz="36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73" name="Rectangle 2"/>
          <p:cNvSpPr>
            <a:spLocks noChangeArrowheads="1"/>
          </p:cNvSpPr>
          <p:nvPr/>
        </p:nvSpPr>
        <p:spPr>
          <a:xfrm>
            <a:off x="-17304" y="2"/>
            <a:ext cx="9161304" cy="757379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683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9" name="Text Box 4"/>
          <p:cNvSpPr txBox="1">
            <a:spLocks noChangeArrowheads="1"/>
          </p:cNvSpPr>
          <p:nvPr/>
        </p:nvSpPr>
        <p:spPr>
          <a:xfrm>
            <a:off x="0" y="2666219"/>
            <a:ext cx="8572277" cy="886880"/>
          </a:xfrm>
          <a:prstGeom prst="rect">
            <a:avLst/>
          </a:prstGeom>
          <a:noFill/>
          <a:ln>
            <a:noFill/>
          </a:ln>
          <a:effectLst/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1180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1181" name="正方形/長方形 1"/>
          <p:cNvSpPr/>
          <p:nvPr/>
        </p:nvSpPr>
        <p:spPr>
          <a:xfrm>
            <a:off x="3121878" y="850303"/>
            <a:ext cx="5930538" cy="17112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映像を見てみよう</a:t>
            </a:r>
          </a:p>
        </p:txBody>
      </p:sp>
      <p:sp>
        <p:nvSpPr>
          <p:cNvPr id="1182" name="Rectangle 2"/>
          <p:cNvSpPr>
            <a:spLocks noChangeArrowheads="1"/>
          </p:cNvSpPr>
          <p:nvPr/>
        </p:nvSpPr>
        <p:spPr>
          <a:xfrm>
            <a:off x="-17304" y="2"/>
            <a:ext cx="9161304" cy="757379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1183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1239" y="949445"/>
            <a:ext cx="2044818" cy="1996749"/>
          </a:xfrm>
          <a:prstGeom prst="rect">
            <a:avLst/>
          </a:prstGeom>
        </p:spPr>
      </p:pic>
      <p:sp>
        <p:nvSpPr>
          <p:cNvPr id="1184" name="テキスト 133"/>
          <p:cNvSpPr txBox="1"/>
          <p:nvPr/>
        </p:nvSpPr>
        <p:spPr>
          <a:xfrm>
            <a:off x="2718262" y="4442439"/>
            <a:ext cx="6251171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lang="ja-JP" altLang="en-US"/>
            </a:pPr>
            <a:r>
              <a:rPr lang="ja-JP" altLang="en-US" sz="2000" b="1" dirty="0">
                <a:latin typeface="游ゴシック"/>
                <a:ea typeface="游ゴシック"/>
              </a:rPr>
              <a:t>（映像</a:t>
            </a:r>
            <a:r>
              <a:rPr lang="ja-JP" altLang="en-US" sz="2000" b="1" dirty="0" smtClean="0">
                <a:latin typeface="游ゴシック"/>
                <a:ea typeface="游ゴシック"/>
              </a:rPr>
              <a:t>）</a:t>
            </a:r>
            <a:r>
              <a:rPr lang="en-US" altLang="ja-JP" sz="2000" b="1" dirty="0" smtClean="0">
                <a:latin typeface="游ゴシック"/>
                <a:ea typeface="游ゴシック"/>
              </a:rPr>
              <a:t>NHK for School</a:t>
            </a:r>
            <a:r>
              <a:rPr lang="ja-JP" altLang="en-US" sz="2000" b="1" dirty="0">
                <a:latin typeface="游ゴシック"/>
                <a:ea typeface="游ゴシック"/>
              </a:rPr>
              <a:t> 「はりきり体育</a:t>
            </a:r>
            <a:r>
              <a:rPr lang="ja-JP" altLang="en-US" sz="2000" b="1" dirty="0" smtClean="0">
                <a:latin typeface="游ゴシック"/>
                <a:ea typeface="游ゴシック"/>
              </a:rPr>
              <a:t>ノ介」</a:t>
            </a:r>
            <a:endParaRPr lang="en-US" altLang="ja-JP" sz="2000" b="1" dirty="0">
              <a:latin typeface="游ゴシック"/>
              <a:ea typeface="游ゴシック"/>
            </a:endParaRPr>
          </a:p>
          <a:p>
            <a:pPr>
              <a:defRPr lang="ja-JP" altLang="en-US"/>
            </a:pPr>
            <a:r>
              <a:rPr lang="ja-JP" altLang="en-US" sz="2000" b="1" dirty="0" smtClean="0">
                <a:latin typeface="游ゴシック"/>
                <a:ea typeface="游ゴシック"/>
              </a:rPr>
              <a:t>　　　　陸上運動～ハードル走に挑戦だ！～</a:t>
            </a:r>
            <a:endParaRPr lang="en-US" altLang="ja-JP" sz="2000" b="1" dirty="0" smtClean="0">
              <a:latin typeface="游ゴシック"/>
              <a:ea typeface="游ゴシック"/>
            </a:endParaRPr>
          </a:p>
          <a:p>
            <a:pPr>
              <a:defRPr lang="ja-JP" altLang="en-US"/>
            </a:pPr>
            <a:endParaRPr lang="en-US" altLang="ja-JP" sz="1000" b="1" dirty="0" smtClean="0">
              <a:latin typeface="+mn-ea"/>
              <a:cs typeface="+mj-lt"/>
            </a:endParaRPr>
          </a:p>
          <a:p>
            <a:pPr>
              <a:defRPr lang="ja-JP" altLang="en-US"/>
            </a:pPr>
            <a:r>
              <a:rPr lang="ja-JP" altLang="en-US" sz="3200" b="1" dirty="0" smtClean="0">
                <a:solidFill>
                  <a:schemeClr val="tx1"/>
                </a:solidFill>
                <a:latin typeface="+mn-ea"/>
                <a:cs typeface="+mj-lt"/>
              </a:rPr>
              <a:t>↓映像はここをクリック↓</a:t>
            </a:r>
          </a:p>
          <a:p>
            <a:pPr>
              <a:defRPr lang="ja-JP" altLang="en-US"/>
            </a:pPr>
            <a:r>
              <a:rPr lang="ja-JP" altLang="en-US" sz="2000" b="1" dirty="0" smtClean="0">
                <a:solidFill>
                  <a:srgbClr val="0000C0"/>
                </a:solidFill>
                <a:latin typeface="+mn-ea"/>
                <a:cs typeface="+mj-lt"/>
                <a:hlinkClick r:id="rId4"/>
              </a:rPr>
              <a:t>https</a:t>
            </a:r>
            <a:r>
              <a:rPr lang="ja-JP" altLang="en-US" sz="2000" b="1" dirty="0">
                <a:solidFill>
                  <a:srgbClr val="0000C0"/>
                </a:solidFill>
                <a:latin typeface="+mn-ea"/>
                <a:cs typeface="+mj-lt"/>
                <a:hlinkClick r:id="rId4"/>
              </a:rPr>
              <a:t>://www2.nhk.or.jp/school/movie/bangumi.cgi?das_id=D0005220008_00000</a:t>
            </a:r>
            <a:endParaRPr lang="ja-JP" altLang="en-US" sz="1600" b="1" dirty="0">
              <a:solidFill>
                <a:srgbClr val="0000C0"/>
              </a:solidFill>
              <a:latin typeface="+mn-ea"/>
              <a:cs typeface="+mj-lt"/>
            </a:endParaRPr>
          </a:p>
        </p:txBody>
      </p:sp>
      <p:grpSp>
        <p:nvGrpSpPr>
          <p:cNvPr id="1185" name="グループ 137"/>
          <p:cNvGrpSpPr/>
          <p:nvPr/>
        </p:nvGrpSpPr>
        <p:grpSpPr>
          <a:xfrm>
            <a:off x="3284624" y="2364799"/>
            <a:ext cx="5380191" cy="1770622"/>
            <a:chOff x="3491204" y="4139399"/>
            <a:chExt cx="5191886" cy="1355602"/>
          </a:xfrm>
        </p:grpSpPr>
        <p:sp>
          <p:nvSpPr>
            <p:cNvPr id="1186" name="角丸四角形吹き出し 134"/>
            <p:cNvSpPr/>
            <p:nvPr/>
          </p:nvSpPr>
          <p:spPr>
            <a:xfrm>
              <a:off x="3491204" y="4139405"/>
              <a:ext cx="5191886" cy="1355596"/>
            </a:xfrm>
            <a:prstGeom prst="wedgeRoundRectCallout">
              <a:avLst>
                <a:gd name="adj1" fmla="val -65549"/>
                <a:gd name="adj2" fmla="val 40908"/>
                <a:gd name="adj3" fmla="val 16667"/>
              </a:avLst>
            </a:prstGeom>
            <a:solidFill>
              <a:schemeClr val="bg1"/>
            </a:solidFill>
            <a:ln w="349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87" name="正方形/長方形 135"/>
            <p:cNvSpPr/>
            <p:nvPr/>
          </p:nvSpPr>
          <p:spPr>
            <a:xfrm>
              <a:off x="3755427" y="4139399"/>
              <a:ext cx="4663440" cy="120665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3600" dirty="0" smtClean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どこを直せばいいか</a:t>
              </a:r>
              <a:endParaRPr kumimoji="1" lang="ja-JP" altLang="en-US" sz="4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lang="ja-JP" altLang="en-US" sz="3600" dirty="0" smtClean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考えながら見てみよう。</a:t>
              </a:r>
            </a:p>
          </p:txBody>
        </p:sp>
      </p:grpSp>
      <p:pic>
        <p:nvPicPr>
          <p:cNvPr id="1188" name="Picture 136" descr="ソース画像を表示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0625" y="3184476"/>
            <a:ext cx="1877976" cy="32161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84795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5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1196" name="角丸四角形吹き出し 1"/>
          <p:cNvSpPr/>
          <p:nvPr/>
        </p:nvSpPr>
        <p:spPr>
          <a:xfrm>
            <a:off x="3657600" y="1934874"/>
            <a:ext cx="5328457" cy="3779935"/>
          </a:xfrm>
          <a:prstGeom prst="wedgeRoundRectCallout">
            <a:avLst>
              <a:gd name="adj1" fmla="val -58380"/>
              <a:gd name="adj2" fmla="val 12244"/>
              <a:gd name="adj3" fmla="val 16667"/>
            </a:avLst>
          </a:prstGeom>
          <a:solidFill>
            <a:schemeClr val="bg1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97" name="正方形/長方形 1"/>
          <p:cNvSpPr/>
          <p:nvPr/>
        </p:nvSpPr>
        <p:spPr>
          <a:xfrm>
            <a:off x="3814354" y="2234631"/>
            <a:ext cx="4781006" cy="31804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40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どんな練習をすれば</a:t>
            </a:r>
            <a:endParaRPr lang="en-US" altLang="ja-JP" sz="40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40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リズミカルに走り越すことができるかな。</a:t>
            </a:r>
            <a:endParaRPr kumimoji="1" lang="ja-JP" altLang="en-US" sz="40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1198" name="Picture 2" descr="ソース画像を表示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331" y="1627393"/>
            <a:ext cx="2465615" cy="4394900"/>
          </a:xfrm>
          <a:prstGeom prst="rect">
            <a:avLst/>
          </a:prstGeom>
          <a:noFill/>
        </p:spPr>
      </p:pic>
      <p:sp>
        <p:nvSpPr>
          <p:cNvPr id="1199" name="Rectangle 2"/>
          <p:cNvSpPr>
            <a:spLocks noChangeArrowheads="1"/>
          </p:cNvSpPr>
          <p:nvPr/>
        </p:nvSpPr>
        <p:spPr>
          <a:xfrm>
            <a:off x="-17304" y="2"/>
            <a:ext cx="9161304" cy="757379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461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5" name="Text Box 4"/>
          <p:cNvSpPr txBox="1">
            <a:spLocks noChangeArrowheads="1"/>
          </p:cNvSpPr>
          <p:nvPr/>
        </p:nvSpPr>
        <p:spPr>
          <a:xfrm>
            <a:off x="277209" y="2373563"/>
            <a:ext cx="8572277" cy="886880"/>
          </a:xfrm>
          <a:prstGeom prst="rect">
            <a:avLst/>
          </a:prstGeom>
          <a:noFill/>
          <a:ln>
            <a:noFill/>
          </a:ln>
          <a:effectLst/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1206" name="正方形/長方形 7"/>
          <p:cNvSpPr/>
          <p:nvPr/>
        </p:nvSpPr>
        <p:spPr>
          <a:xfrm>
            <a:off x="448659" y="1747538"/>
            <a:ext cx="4559830" cy="712045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ja-JP" altLang="en-US" sz="2400" dirty="0" smtClean="0"/>
              <a:t>①第１ハードルのふみ切り練習</a:t>
            </a:r>
            <a:endParaRPr kumimoji="1" lang="en-US" altLang="ja-JP" sz="2400" dirty="0" smtClean="0"/>
          </a:p>
        </p:txBody>
      </p:sp>
      <p:sp>
        <p:nvSpPr>
          <p:cNvPr id="1207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1208" name="正方形/長方形 1"/>
          <p:cNvSpPr/>
          <p:nvPr/>
        </p:nvSpPr>
        <p:spPr>
          <a:xfrm>
            <a:off x="16341" y="316845"/>
            <a:ext cx="7233545" cy="17112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リズミカルに走り越すための練習</a:t>
            </a:r>
            <a:endParaRPr kumimoji="1" lang="ja-JP" altLang="en-US" sz="36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09" name="角丸四角形吹き出し 1"/>
          <p:cNvSpPr/>
          <p:nvPr/>
        </p:nvSpPr>
        <p:spPr>
          <a:xfrm>
            <a:off x="5081452" y="1866688"/>
            <a:ext cx="3474719" cy="1578522"/>
          </a:xfrm>
          <a:prstGeom prst="wedgeRoundRectCallout">
            <a:avLst>
              <a:gd name="adj1" fmla="val -64074"/>
              <a:gd name="adj2" fmla="val 28970"/>
              <a:gd name="adj3" fmla="val 16667"/>
            </a:avLst>
          </a:prstGeom>
          <a:solidFill>
            <a:schemeClr val="bg1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 smtClean="0">
                <a:solidFill>
                  <a:schemeClr val="tx1"/>
                </a:solidFill>
              </a:rPr>
              <a:t>（例）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kumimoji="1" lang="ja-JP" altLang="en-US" sz="2400" dirty="0" smtClean="0">
                <a:solidFill>
                  <a:schemeClr val="tx1"/>
                </a:solidFill>
              </a:rPr>
              <a:t>・ハードルが１台、</a:t>
            </a:r>
            <a:endParaRPr kumimoji="1"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</a:rPr>
              <a:t> 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２０ｍ程度のコース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cxnSp>
        <p:nvCxnSpPr>
          <p:cNvPr id="1210" name="直線コネクタ 3"/>
          <p:cNvCxnSpPr/>
          <p:nvPr/>
        </p:nvCxnSpPr>
        <p:spPr>
          <a:xfrm flipH="1">
            <a:off x="601393" y="2839588"/>
            <a:ext cx="3914336" cy="42203"/>
          </a:xfrm>
          <a:prstGeom prst="line">
            <a:avLst/>
          </a:prstGeom>
          <a:ln w="825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1" name="直線コネクタ 15"/>
          <p:cNvCxnSpPr/>
          <p:nvPr/>
        </p:nvCxnSpPr>
        <p:spPr>
          <a:xfrm flipH="1">
            <a:off x="601393" y="4527452"/>
            <a:ext cx="3914336" cy="42203"/>
          </a:xfrm>
          <a:prstGeom prst="line">
            <a:avLst/>
          </a:prstGeom>
          <a:ln w="825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12" name="図 21"/>
          <p:cNvPicPr/>
          <p:nvPr/>
        </p:nvPicPr>
        <p:blipFill>
          <a:blip r:embed="rId3"/>
          <a:stretch>
            <a:fillRect/>
          </a:stretch>
        </p:blipFill>
        <p:spPr>
          <a:xfrm flipH="1">
            <a:off x="277207" y="3021413"/>
            <a:ext cx="937638" cy="13664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3" name="Picture 2" descr="ソース画像を表示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>
          <a:xfrm rot="21348062">
            <a:off x="2253275" y="3478557"/>
            <a:ext cx="945202" cy="937161"/>
          </a:xfrm>
          <a:prstGeom prst="rect">
            <a:avLst/>
          </a:prstGeom>
          <a:noFill/>
        </p:spPr>
      </p:pic>
      <p:sp>
        <p:nvSpPr>
          <p:cNvPr id="1214" name="角丸四角形吹き出し 18"/>
          <p:cNvSpPr/>
          <p:nvPr/>
        </p:nvSpPr>
        <p:spPr>
          <a:xfrm>
            <a:off x="666143" y="4905219"/>
            <a:ext cx="2425651" cy="1150496"/>
          </a:xfrm>
          <a:prstGeom prst="wedgeRoundRectCallout">
            <a:avLst>
              <a:gd name="adj1" fmla="val -32484"/>
              <a:gd name="adj2" fmla="val -86672"/>
              <a:gd name="adj3" fmla="val 16667"/>
            </a:avLst>
          </a:prstGeom>
          <a:solidFill>
            <a:schemeClr val="bg1"/>
          </a:solidFill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5" name="正方形/長方形 1"/>
          <p:cNvSpPr/>
          <p:nvPr/>
        </p:nvSpPr>
        <p:spPr>
          <a:xfrm>
            <a:off x="666143" y="4779087"/>
            <a:ext cx="2325251" cy="1276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右足がいいかな。左足がいいかな。</a:t>
            </a:r>
            <a:endParaRPr lang="en-US" altLang="ja-JP" sz="20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16" name="Rectangle 2"/>
          <p:cNvSpPr>
            <a:spLocks noChangeArrowheads="1"/>
          </p:cNvSpPr>
          <p:nvPr/>
        </p:nvSpPr>
        <p:spPr>
          <a:xfrm>
            <a:off x="-17304" y="2"/>
            <a:ext cx="9161304" cy="757379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217" name="角丸四角形吹き出し 131"/>
          <p:cNvSpPr/>
          <p:nvPr/>
        </p:nvSpPr>
        <p:spPr>
          <a:xfrm>
            <a:off x="4032299" y="4905219"/>
            <a:ext cx="3006320" cy="1150496"/>
          </a:xfrm>
          <a:prstGeom prst="wedgeRoundRectCallout">
            <a:avLst>
              <a:gd name="adj1" fmla="val -49310"/>
              <a:gd name="adj2" fmla="val -86283"/>
              <a:gd name="adj3" fmla="val 16667"/>
            </a:avLst>
          </a:prstGeom>
          <a:solidFill>
            <a:schemeClr val="bg1"/>
          </a:solidFill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決めた足</a:t>
            </a:r>
            <a:r>
              <a:rPr lang="ja-JP" altLang="en-US" sz="20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でふみ切りができる</a:t>
            </a:r>
            <a:r>
              <a:rPr lang="ja-JP" altLang="en-US" sz="20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ようにしたいな。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31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Text Box 4"/>
          <p:cNvSpPr txBox="1">
            <a:spLocks noChangeArrowheads="1"/>
          </p:cNvSpPr>
          <p:nvPr/>
        </p:nvSpPr>
        <p:spPr>
          <a:xfrm>
            <a:off x="-253219" y="2373563"/>
            <a:ext cx="8659573" cy="886880"/>
          </a:xfrm>
          <a:prstGeom prst="rect">
            <a:avLst/>
          </a:prstGeom>
          <a:noFill/>
          <a:ln>
            <a:noFill/>
          </a:ln>
          <a:effectLst/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1224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8</a:t>
            </a:fld>
            <a:endParaRPr kumimoji="1" lang="ja-JP" altLang="en-US"/>
          </a:p>
        </p:txBody>
      </p:sp>
      <p:cxnSp>
        <p:nvCxnSpPr>
          <p:cNvPr id="1225" name="直線コネクタ 9"/>
          <p:cNvCxnSpPr/>
          <p:nvPr/>
        </p:nvCxnSpPr>
        <p:spPr>
          <a:xfrm flipH="1">
            <a:off x="302978" y="2567836"/>
            <a:ext cx="3901644" cy="2101150"/>
          </a:xfrm>
          <a:prstGeom prst="line">
            <a:avLst/>
          </a:prstGeom>
          <a:ln w="825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6" name="直線コネクタ 10"/>
          <p:cNvCxnSpPr/>
          <p:nvPr/>
        </p:nvCxnSpPr>
        <p:spPr>
          <a:xfrm flipH="1">
            <a:off x="1361992" y="4006859"/>
            <a:ext cx="3742319" cy="2251165"/>
          </a:xfrm>
          <a:prstGeom prst="line">
            <a:avLst/>
          </a:prstGeom>
          <a:ln w="825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27" name="Picture 2" descr="ソース画像を表示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>
          <a:xfrm rot="19589875">
            <a:off x="1595105" y="4720416"/>
            <a:ext cx="958816" cy="941999"/>
          </a:xfrm>
          <a:prstGeom prst="rect">
            <a:avLst/>
          </a:prstGeom>
          <a:noFill/>
        </p:spPr>
      </p:pic>
      <p:pic>
        <p:nvPicPr>
          <p:cNvPr id="1228" name="Picture 2" descr="ソース画像を表示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>
          <a:xfrm rot="19589875">
            <a:off x="2751196" y="4070571"/>
            <a:ext cx="879090" cy="925908"/>
          </a:xfrm>
          <a:prstGeom prst="rect">
            <a:avLst/>
          </a:prstGeom>
          <a:noFill/>
        </p:spPr>
      </p:pic>
      <p:pic>
        <p:nvPicPr>
          <p:cNvPr id="1229" name="Picture 2" descr="ソース画像を表示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>
          <a:xfrm rot="19589875">
            <a:off x="3892348" y="3403286"/>
            <a:ext cx="874182" cy="925908"/>
          </a:xfrm>
          <a:prstGeom prst="rect">
            <a:avLst/>
          </a:prstGeom>
          <a:noFill/>
        </p:spPr>
      </p:pic>
      <p:sp>
        <p:nvSpPr>
          <p:cNvPr id="1230" name="角丸四角形吹き出し 24"/>
          <p:cNvSpPr/>
          <p:nvPr/>
        </p:nvSpPr>
        <p:spPr>
          <a:xfrm>
            <a:off x="302979" y="2459583"/>
            <a:ext cx="2265705" cy="1406657"/>
          </a:xfrm>
          <a:prstGeom prst="wedgeRoundRectCallout">
            <a:avLst>
              <a:gd name="adj1" fmla="val -15928"/>
              <a:gd name="adj2" fmla="val 91024"/>
              <a:gd name="adj3" fmla="val 16667"/>
            </a:avLst>
          </a:prstGeom>
          <a:solidFill>
            <a:schemeClr val="bg1"/>
          </a:solidFill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1" name="正方形/長方形 1"/>
          <p:cNvSpPr/>
          <p:nvPr/>
        </p:nvSpPr>
        <p:spPr>
          <a:xfrm>
            <a:off x="309499" y="2592774"/>
            <a:ext cx="2249867" cy="11348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イチ・ニ・サーンのリズムの練習を</a:t>
            </a:r>
            <a:endParaRPr lang="en-US" altLang="ja-JP" sz="20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したいな。</a:t>
            </a:r>
            <a:endParaRPr lang="en-US" altLang="ja-JP" sz="20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32" name="Rectangle 2"/>
          <p:cNvSpPr>
            <a:spLocks noChangeArrowheads="1"/>
          </p:cNvSpPr>
          <p:nvPr/>
        </p:nvSpPr>
        <p:spPr>
          <a:xfrm>
            <a:off x="-17304" y="2"/>
            <a:ext cx="9161304" cy="757379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233" name="正方形/長方形 1"/>
          <p:cNvSpPr/>
          <p:nvPr/>
        </p:nvSpPr>
        <p:spPr>
          <a:xfrm>
            <a:off x="16341" y="316845"/>
            <a:ext cx="7233545" cy="17112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リズミカルに走り越すための練習</a:t>
            </a:r>
            <a:endParaRPr kumimoji="1" lang="ja-JP" altLang="en-US" sz="36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34" name="正方形/長方形 7"/>
          <p:cNvSpPr/>
          <p:nvPr/>
        </p:nvSpPr>
        <p:spPr>
          <a:xfrm>
            <a:off x="448659" y="1747538"/>
            <a:ext cx="4559830" cy="626025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ja-JP" altLang="en-US" sz="2400" dirty="0" smtClean="0"/>
              <a:t>②インターバルの走り方の練習</a:t>
            </a:r>
            <a:endParaRPr kumimoji="1" lang="en-US" altLang="ja-JP" sz="2400" dirty="0" smtClean="0"/>
          </a:p>
        </p:txBody>
      </p:sp>
      <p:pic>
        <p:nvPicPr>
          <p:cNvPr id="1235" name="図 21"/>
          <p:cNvPicPr/>
          <p:nvPr/>
        </p:nvPicPr>
        <p:blipFill>
          <a:blip r:embed="rId4"/>
          <a:stretch>
            <a:fillRect/>
          </a:stretch>
        </p:blipFill>
        <p:spPr>
          <a:xfrm flipH="1">
            <a:off x="559665" y="4493542"/>
            <a:ext cx="937638" cy="1366417"/>
          </a:xfrm>
          <a:prstGeom prst="rect">
            <a:avLst/>
          </a:prstGeom>
          <a:noFill/>
          <a:ln>
            <a:noFill/>
          </a:ln>
        </p:spPr>
      </p:pic>
      <p:sp>
        <p:nvSpPr>
          <p:cNvPr id="1236" name="角丸四角形吹き出し 1"/>
          <p:cNvSpPr/>
          <p:nvPr/>
        </p:nvSpPr>
        <p:spPr>
          <a:xfrm>
            <a:off x="5081452" y="1866688"/>
            <a:ext cx="3474719" cy="1578522"/>
          </a:xfrm>
          <a:prstGeom prst="wedgeRoundRectCallout">
            <a:avLst>
              <a:gd name="adj1" fmla="val -64074"/>
              <a:gd name="adj2" fmla="val 28970"/>
              <a:gd name="adj3" fmla="val 16667"/>
            </a:avLst>
          </a:prstGeom>
          <a:solidFill>
            <a:schemeClr val="bg1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 smtClean="0">
                <a:solidFill>
                  <a:schemeClr val="tx1"/>
                </a:solidFill>
              </a:rPr>
              <a:t>（例）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kumimoji="1" lang="ja-JP" altLang="en-US" sz="2400" dirty="0" smtClean="0">
                <a:solidFill>
                  <a:schemeClr val="tx1"/>
                </a:solidFill>
              </a:rPr>
              <a:t>・ハードルが３台、</a:t>
            </a:r>
            <a:endParaRPr kumimoji="1"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</a:rPr>
              <a:t> </a:t>
            </a:r>
            <a:r>
              <a:rPr kumimoji="1" lang="ja-JP" altLang="en-US" sz="2400" dirty="0">
                <a:solidFill>
                  <a:schemeClr val="tx1"/>
                </a:solidFill>
              </a:rPr>
              <a:t>３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０ｍ程度のコース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237" name="角丸四角形吹き出し 132"/>
          <p:cNvSpPr/>
          <p:nvPr/>
        </p:nvSpPr>
        <p:spPr>
          <a:xfrm>
            <a:off x="4796581" y="4668986"/>
            <a:ext cx="2265705" cy="1406657"/>
          </a:xfrm>
          <a:prstGeom prst="wedgeRoundRectCallout">
            <a:avLst>
              <a:gd name="adj1" fmla="val -70240"/>
              <a:gd name="adj2" fmla="val 11410"/>
              <a:gd name="adj3" fmla="val 16667"/>
            </a:avLst>
          </a:prstGeom>
          <a:solidFill>
            <a:schemeClr val="bg1"/>
          </a:solidFill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決めたリズムで走り越せるようにしたいな。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52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9</a:t>
            </a:fld>
            <a:endParaRPr kumimoji="1" lang="ja-JP" altLang="en-US"/>
          </a:p>
        </p:txBody>
      </p:sp>
      <p:cxnSp>
        <p:nvCxnSpPr>
          <p:cNvPr id="1244" name="直線コネクタ 9"/>
          <p:cNvCxnSpPr/>
          <p:nvPr/>
        </p:nvCxnSpPr>
        <p:spPr>
          <a:xfrm flipH="1">
            <a:off x="302979" y="2504050"/>
            <a:ext cx="3727415" cy="2164937"/>
          </a:xfrm>
          <a:prstGeom prst="line">
            <a:avLst/>
          </a:prstGeom>
          <a:ln w="825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5" name="直線コネクタ 11"/>
          <p:cNvCxnSpPr/>
          <p:nvPr/>
        </p:nvCxnSpPr>
        <p:spPr>
          <a:xfrm flipH="1">
            <a:off x="1038696" y="4373976"/>
            <a:ext cx="3727415" cy="2164937"/>
          </a:xfrm>
          <a:prstGeom prst="line">
            <a:avLst/>
          </a:prstGeom>
          <a:ln w="825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6" name="右大かっこ 3"/>
          <p:cNvSpPr/>
          <p:nvPr/>
        </p:nvSpPr>
        <p:spPr>
          <a:xfrm rot="20115014">
            <a:off x="1268417" y="4293151"/>
            <a:ext cx="305796" cy="1698985"/>
          </a:xfrm>
          <a:prstGeom prst="rightBracket">
            <a:avLst/>
          </a:prstGeom>
          <a:ln w="1016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47" name="右大かっこ 15"/>
          <p:cNvSpPr/>
          <p:nvPr/>
        </p:nvSpPr>
        <p:spPr>
          <a:xfrm rot="20115014">
            <a:off x="1781624" y="3988071"/>
            <a:ext cx="305796" cy="1698985"/>
          </a:xfrm>
          <a:prstGeom prst="rightBracket">
            <a:avLst/>
          </a:prstGeom>
          <a:ln w="1016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48" name="右大かっこ 16"/>
          <p:cNvSpPr/>
          <p:nvPr/>
        </p:nvSpPr>
        <p:spPr>
          <a:xfrm rot="20115014">
            <a:off x="2332433" y="3692441"/>
            <a:ext cx="305796" cy="1698985"/>
          </a:xfrm>
          <a:prstGeom prst="rightBracket">
            <a:avLst/>
          </a:prstGeom>
          <a:ln w="1016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49" name="右大かっこ 17"/>
          <p:cNvSpPr/>
          <p:nvPr/>
        </p:nvSpPr>
        <p:spPr>
          <a:xfrm rot="20115014">
            <a:off x="2882306" y="3383127"/>
            <a:ext cx="305796" cy="1698985"/>
          </a:xfrm>
          <a:prstGeom prst="rightBracket">
            <a:avLst/>
          </a:prstGeom>
          <a:ln w="1016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50" name="右大かっこ 18"/>
          <p:cNvSpPr/>
          <p:nvPr/>
        </p:nvSpPr>
        <p:spPr>
          <a:xfrm rot="20115014">
            <a:off x="3403803" y="3084502"/>
            <a:ext cx="265647" cy="1682351"/>
          </a:xfrm>
          <a:prstGeom prst="rightBracket">
            <a:avLst/>
          </a:prstGeom>
          <a:ln w="1016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51" name="図 21"/>
          <p:cNvPicPr/>
          <p:nvPr/>
        </p:nvPicPr>
        <p:blipFill>
          <a:blip r:embed="rId3"/>
          <a:stretch>
            <a:fillRect/>
          </a:stretch>
        </p:blipFill>
        <p:spPr>
          <a:xfrm flipH="1">
            <a:off x="302979" y="4158808"/>
            <a:ext cx="1244323" cy="1927598"/>
          </a:xfrm>
          <a:prstGeom prst="rect">
            <a:avLst/>
          </a:prstGeom>
          <a:noFill/>
          <a:ln>
            <a:noFill/>
          </a:ln>
        </p:spPr>
      </p:pic>
      <p:sp>
        <p:nvSpPr>
          <p:cNvPr id="1252" name="角丸四角形吹き出し 20"/>
          <p:cNvSpPr/>
          <p:nvPr/>
        </p:nvSpPr>
        <p:spPr>
          <a:xfrm>
            <a:off x="61295" y="2525388"/>
            <a:ext cx="2479410" cy="1181071"/>
          </a:xfrm>
          <a:prstGeom prst="wedgeRoundRectCallout">
            <a:avLst>
              <a:gd name="adj1" fmla="val -13002"/>
              <a:gd name="adj2" fmla="val 74151"/>
              <a:gd name="adj3" fmla="val 16667"/>
            </a:avLst>
          </a:prstGeom>
          <a:solidFill>
            <a:schemeClr val="bg1"/>
          </a:solidFill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53" name="正方形/長方形 1"/>
          <p:cNvSpPr/>
          <p:nvPr/>
        </p:nvSpPr>
        <p:spPr>
          <a:xfrm>
            <a:off x="146005" y="2467846"/>
            <a:ext cx="2451584" cy="1276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姿勢をくずさずに真っ直ぐ走るようにしたいな。</a:t>
            </a:r>
            <a:endParaRPr lang="en-US" altLang="ja-JP" sz="20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54" name="Rectangle 2"/>
          <p:cNvSpPr>
            <a:spLocks noChangeArrowheads="1"/>
          </p:cNvSpPr>
          <p:nvPr/>
        </p:nvSpPr>
        <p:spPr>
          <a:xfrm>
            <a:off x="-17304" y="2"/>
            <a:ext cx="9161304" cy="757379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255" name="正方形/長方形 1"/>
          <p:cNvSpPr/>
          <p:nvPr/>
        </p:nvSpPr>
        <p:spPr>
          <a:xfrm>
            <a:off x="16341" y="316845"/>
            <a:ext cx="7233545" cy="17112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リズミカルに走り越すための練習</a:t>
            </a:r>
            <a:endParaRPr kumimoji="1" lang="ja-JP" altLang="en-US" sz="36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56" name="正方形/長方形 7"/>
          <p:cNvSpPr/>
          <p:nvPr/>
        </p:nvSpPr>
        <p:spPr>
          <a:xfrm>
            <a:off x="448658" y="1747538"/>
            <a:ext cx="5599445" cy="626025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ja-JP" altLang="en-US" sz="2400" dirty="0" smtClean="0"/>
              <a:t>③姿勢をくずさずに真っ直ぐ走る練習</a:t>
            </a:r>
            <a:endParaRPr kumimoji="1" lang="en-US" altLang="ja-JP" sz="2400" dirty="0" smtClean="0"/>
          </a:p>
        </p:txBody>
      </p:sp>
      <p:sp>
        <p:nvSpPr>
          <p:cNvPr id="1257" name="角丸四角形吹き出し 1"/>
          <p:cNvSpPr/>
          <p:nvPr/>
        </p:nvSpPr>
        <p:spPr>
          <a:xfrm>
            <a:off x="4859384" y="2316899"/>
            <a:ext cx="3762102" cy="1578522"/>
          </a:xfrm>
          <a:prstGeom prst="wedgeRoundRectCallout">
            <a:avLst>
              <a:gd name="adj1" fmla="val -64074"/>
              <a:gd name="adj2" fmla="val 28970"/>
              <a:gd name="adj3" fmla="val 16667"/>
            </a:avLst>
          </a:prstGeom>
          <a:solidFill>
            <a:schemeClr val="bg1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 smtClean="0">
                <a:solidFill>
                  <a:schemeClr val="tx1"/>
                </a:solidFill>
              </a:rPr>
              <a:t>（例）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kumimoji="1" lang="ja-JP" altLang="en-US" sz="2400" dirty="0" smtClean="0">
                <a:solidFill>
                  <a:schemeClr val="tx1"/>
                </a:solidFill>
              </a:rPr>
              <a:t>・一歩ハードルの場</a:t>
            </a:r>
            <a:endParaRPr kumimoji="1" lang="en-US" altLang="ja-JP" sz="2400" dirty="0" smtClean="0">
              <a:solidFill>
                <a:schemeClr val="tx1"/>
              </a:solidFill>
            </a:endParaRPr>
          </a:p>
          <a:p>
            <a:r>
              <a:rPr kumimoji="1" lang="ja-JP" altLang="en-US" sz="2400" dirty="0" smtClean="0">
                <a:solidFill>
                  <a:schemeClr val="tx1"/>
                </a:solidFill>
              </a:rPr>
              <a:t> （ト・トーンのリズム）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258" name="角丸四角形吹き出し 31"/>
          <p:cNvSpPr/>
          <p:nvPr/>
        </p:nvSpPr>
        <p:spPr>
          <a:xfrm>
            <a:off x="2083938" y="5418348"/>
            <a:ext cx="2775446" cy="1181071"/>
          </a:xfrm>
          <a:prstGeom prst="wedgeRoundRectCallout">
            <a:avLst>
              <a:gd name="adj1" fmla="val -69375"/>
              <a:gd name="adj2" fmla="val -26497"/>
              <a:gd name="adj3" fmla="val 16667"/>
            </a:avLst>
          </a:prstGeom>
          <a:solidFill>
            <a:schemeClr val="bg1"/>
          </a:solidFill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59" name="正方形/長方形 1"/>
          <p:cNvSpPr/>
          <p:nvPr/>
        </p:nvSpPr>
        <p:spPr>
          <a:xfrm>
            <a:off x="2093833" y="5360806"/>
            <a:ext cx="2765588" cy="1276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着地足でしっかり地面をけり、ふらつかないようにしたいな。</a:t>
            </a:r>
            <a:endParaRPr lang="en-US" altLang="ja-JP" sz="20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4151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1297</TotalTime>
  <Words>411</Words>
  <Application>Microsoft Office PowerPoint</Application>
  <PresentationFormat>画面に合わせる (4:3)</PresentationFormat>
  <Paragraphs>72</Paragraphs>
  <Slides>10</Slides>
  <Notes>10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9" baseType="lpstr">
      <vt:lpstr>BIZ UDPゴシック</vt:lpstr>
      <vt:lpstr>HG創英角ｺﾞｼｯｸUB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</dc:creator>
  <cp:lastModifiedBy>m</cp:lastModifiedBy>
  <cp:revision>115</cp:revision>
  <cp:lastPrinted>2020-07-08T09:33:01Z</cp:lastPrinted>
  <dcterms:created xsi:type="dcterms:W3CDTF">2019-05-07T09:33:23Z</dcterms:created>
  <dcterms:modified xsi:type="dcterms:W3CDTF">2020-11-24T05:08:43Z</dcterms:modified>
</cp:coreProperties>
</file>