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18" r:id="rId2"/>
    <p:sldId id="402" r:id="rId3"/>
    <p:sldId id="403" r:id="rId4"/>
    <p:sldId id="404" r:id="rId5"/>
    <p:sldId id="405" r:id="rId6"/>
    <p:sldId id="355" r:id="rId7"/>
    <p:sldId id="406" r:id="rId8"/>
    <p:sldId id="358" r:id="rId9"/>
    <p:sldId id="407" r:id="rId10"/>
    <p:sldId id="361" r:id="rId11"/>
    <p:sldId id="408" r:id="rId12"/>
    <p:sldId id="277" r:id="rId13"/>
    <p:sldId id="285" r:id="rId14"/>
    <p:sldId id="409" r:id="rId15"/>
    <p:sldId id="410" r:id="rId16"/>
    <p:sldId id="411" r:id="rId17"/>
    <p:sldId id="412" r:id="rId18"/>
    <p:sldId id="420" r:id="rId19"/>
    <p:sldId id="419" r:id="rId20"/>
    <p:sldId id="415" r:id="rId21"/>
  </p:sldIdLst>
  <p:sldSz cx="9144000" cy="6858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348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348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r">
              <a:defRPr sz="1100"/>
            </a:lvl1pPr>
          </a:lstStyle>
          <a:p>
            <a:fld id="{5FBD121F-19E0-4D63-8EE5-CB4DDC548DEF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1233488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4" tIns="45342" rIns="90684" bIns="453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20"/>
            <a:ext cx="5388610" cy="3887361"/>
          </a:xfrm>
          <a:prstGeom prst="rect">
            <a:avLst/>
          </a:prstGeom>
        </p:spPr>
        <p:txBody>
          <a:bodyPr vert="horz" lIns="90684" tIns="45342" rIns="90684" bIns="453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18830" cy="495347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8"/>
            <a:ext cx="2918830" cy="495347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r">
              <a:defRPr sz="11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69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939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6175" y="1233488"/>
            <a:ext cx="4443413" cy="3333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1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19">
                <a:defRPr/>
              </a:pPr>
              <a:t>19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84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6175" y="1233488"/>
            <a:ext cx="4443413" cy="3333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1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19">
                <a:defRPr/>
              </a:pPr>
              <a:t>20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74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08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4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09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93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6175" y="1233488"/>
            <a:ext cx="4443413" cy="3333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1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19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6175" y="1233488"/>
            <a:ext cx="4443413" cy="3333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41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419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21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007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71563" y="1198563"/>
            <a:ext cx="4313237" cy="32369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04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38043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35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x2kH5vF9gO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0lZmrzysb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AGL6rPrAY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a25g2Fkrd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tqGhya1cs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9dEjX2L8-j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Id_apnMYkY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_v7hmuO6Px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8377" y="2541645"/>
            <a:ext cx="902643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陸上競技 走種目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「ハードル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走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404" y="4702423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86400" y="5866410"/>
            <a:ext cx="2707574" cy="672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1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5" y="222343"/>
            <a:ext cx="2754441" cy="24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なわとび動画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ja-JP" altLang="en-US" sz="2400" b="1" kern="0" dirty="0">
                <a:solidFill>
                  <a:prstClr val="black"/>
                </a:solidFill>
                <a:latin typeface="+mn-ea"/>
                <a:ea typeface="+mn-ea"/>
              </a:rPr>
              <a:t>③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+mn-ea"/>
                <a:ea typeface="+mn-ea"/>
              </a:rPr>
              <a:t>片足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とび）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latin typeface="+mn-ea"/>
                <a:ea typeface="+mn-ea"/>
              </a:rPr>
              <a:t>素早い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リズム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877" y="0"/>
            <a:ext cx="3941010" cy="685859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00597" y="2244062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790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7523" y="910009"/>
            <a:ext cx="7596288" cy="87853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dirty="0" smtClean="0"/>
              <a:t>学習カードを活用しよう</a:t>
            </a:r>
            <a:endParaRPr lang="en-US" altLang="ja-JP" sz="2400" dirty="0" smtClean="0"/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latin typeface="+mn-ea"/>
              </a:rPr>
              <a:t>　めあて：</a:t>
            </a:r>
            <a:r>
              <a:rPr lang="en-US" altLang="ja-JP" sz="2400" kern="0" dirty="0" smtClean="0">
                <a:latin typeface="+mn-ea"/>
              </a:rPr>
              <a:t>『</a:t>
            </a:r>
            <a:r>
              <a:rPr lang="ja-JP" altLang="en-US" sz="2400" kern="0" dirty="0" smtClean="0">
                <a:latin typeface="+mn-ea"/>
              </a:rPr>
              <a:t>縄跳び</a:t>
            </a:r>
            <a:r>
              <a:rPr lang="ja-JP" altLang="en-US" sz="2400" kern="0" dirty="0">
                <a:latin typeface="+mn-ea"/>
              </a:rPr>
              <a:t>でリズミカルな動きが</a:t>
            </a:r>
            <a:r>
              <a:rPr lang="ja-JP" altLang="en-US" sz="2400" kern="0" dirty="0" smtClean="0">
                <a:latin typeface="+mn-ea"/>
              </a:rPr>
              <a:t>できる</a:t>
            </a:r>
            <a:r>
              <a:rPr lang="en-US" altLang="ja-JP" sz="2400" kern="0" dirty="0" smtClean="0">
                <a:latin typeface="+mn-ea"/>
              </a:rPr>
              <a:t>』</a:t>
            </a:r>
            <a:endParaRPr lang="en-US" altLang="ja-JP" sz="2400" dirty="0" smtClean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397523" y="2110387"/>
          <a:ext cx="8326660" cy="353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2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02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回　数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日　付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内　容</a:t>
                      </a:r>
                      <a:endParaRPr kumimoji="1" lang="en-US" altLang="ja-JP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振り返り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記入例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日（木）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両足①・両足②・片足</a:t>
                      </a:r>
                      <a:endParaRPr kumimoji="1" lang="en-US" altLang="ja-JP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同じリズムで跳べるようにした。</a:t>
                      </a:r>
                      <a:endParaRPr kumimoji="1" lang="en-US" altLang="ja-JP" sz="1200" dirty="0" smtClean="0"/>
                    </a:p>
                    <a:p>
                      <a:pPr algn="l"/>
                      <a:r>
                        <a:rPr kumimoji="1" lang="ja-JP" altLang="en-US" sz="1200" dirty="0" smtClean="0"/>
                        <a:t>「さ～ん」の後にバランスを崩さないようにした</a:t>
                      </a:r>
                      <a:endParaRPr kumimoji="1" lang="en-US" altLang="ja-JP" sz="12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１回目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月　日（　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２回目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月　日（　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３回目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月　日（　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４回目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月　日（　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0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５回目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月　日（　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円/楕円 3"/>
          <p:cNvSpPr/>
          <p:nvPr/>
        </p:nvSpPr>
        <p:spPr>
          <a:xfrm>
            <a:off x="3174521" y="2587925"/>
            <a:ext cx="747622" cy="4370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821856" y="2587924"/>
            <a:ext cx="747622" cy="4370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2513162" y="3178174"/>
            <a:ext cx="2495909" cy="408318"/>
          </a:xfrm>
          <a:prstGeom prst="wedgeRoundRectCallout">
            <a:avLst>
              <a:gd name="adj1" fmla="val -4004"/>
              <a:gd name="adj2" fmla="val -79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実施したものに〇をする</a:t>
            </a:r>
            <a:endParaRPr kumimoji="1" lang="ja-JP" altLang="en-US" sz="16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5135233" y="3178174"/>
            <a:ext cx="3749975" cy="614034"/>
          </a:xfrm>
          <a:prstGeom prst="wedgeRoundRectCallout">
            <a:avLst>
              <a:gd name="adj1" fmla="val 2297"/>
              <a:gd name="adj2" fmla="val -72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smtClean="0"/>
              <a:t>気付いた動き</a:t>
            </a:r>
            <a:r>
              <a:rPr kumimoji="1" lang="ja-JP" altLang="en-US" sz="1600" dirty="0" smtClean="0"/>
              <a:t>のポイントを書く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次</a:t>
            </a:r>
            <a:r>
              <a:rPr kumimoji="1" lang="ja-JP" altLang="en-US" sz="1600" dirty="0" smtClean="0"/>
              <a:t>の</a:t>
            </a:r>
            <a:r>
              <a:rPr kumimoji="1" lang="ja-JP" altLang="en-US" sz="1600" dirty="0"/>
              <a:t>学習</a:t>
            </a:r>
            <a:r>
              <a:rPr kumimoji="1" lang="ja-JP" altLang="en-US" sz="1600" dirty="0" smtClean="0"/>
              <a:t>で意識することを書く、など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441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1449" y="1478442"/>
            <a:ext cx="8701617" cy="40841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/>
              <a:t>体力編②</a:t>
            </a:r>
            <a:endParaRPr kumimoji="1" lang="en-US" altLang="ja-JP" sz="8000" dirty="0"/>
          </a:p>
          <a:p>
            <a:endParaRPr kumimoji="1" lang="en-US" altLang="ja-JP" sz="2400" dirty="0"/>
          </a:p>
          <a:p>
            <a:r>
              <a:rPr kumimoji="1" lang="ja-JP" altLang="en-US" sz="4000" dirty="0"/>
              <a:t>　ハードル走</a:t>
            </a:r>
            <a:r>
              <a:rPr kumimoji="1" lang="ja-JP" altLang="en-US" sz="4000" dirty="0" smtClean="0"/>
              <a:t>に</a:t>
            </a:r>
            <a:r>
              <a:rPr kumimoji="1" lang="ja-JP" altLang="en-US" sz="4000" dirty="0"/>
              <a:t>関連して高まる体力要素を理解し、それぞれの体力を高めるための運動に取り組もう！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7525" y="1790381"/>
            <a:ext cx="8619438" cy="3849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A</a:t>
            </a:r>
            <a:r>
              <a:rPr lang="ja-JP" altLang="en-US" sz="3600" dirty="0" smtClean="0">
                <a:latin typeface="+mn-ea"/>
                <a:ea typeface="+mn-ea"/>
              </a:rPr>
              <a:t>　縄跳びダンスにチャレンジ</a:t>
            </a: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3600" dirty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B</a:t>
            </a:r>
            <a:r>
              <a:rPr lang="ja-JP" altLang="en-US" sz="3600" dirty="0" smtClean="0">
                <a:latin typeface="+mn-ea"/>
                <a:ea typeface="+mn-ea"/>
              </a:rPr>
              <a:t>　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(1</a:t>
            </a:r>
            <a:r>
              <a:rPr lang="ja-JP" altLang="en-US" sz="3600" dirty="0" smtClean="0">
                <a:latin typeface="+mn-ea"/>
                <a:ea typeface="+mn-ea"/>
              </a:rPr>
              <a:t>本ずつ）</a:t>
            </a: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3600" dirty="0">
              <a:latin typeface="+mn-ea"/>
              <a:ea typeface="+mn-ea"/>
            </a:endParaRPr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C</a:t>
            </a:r>
            <a:r>
              <a:rPr lang="ja-JP" altLang="en-US" sz="3600" dirty="0" smtClean="0">
                <a:latin typeface="+mn-ea"/>
                <a:ea typeface="+mn-ea"/>
              </a:rPr>
              <a:t>　</a:t>
            </a:r>
            <a:r>
              <a:rPr lang="ja-JP" altLang="en-US" sz="3600" dirty="0">
                <a:latin typeface="+mn-ea"/>
                <a:ea typeface="+mn-ea"/>
              </a:rPr>
              <a:t>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</a:t>
            </a:r>
            <a:r>
              <a:rPr lang="ja-JP" altLang="en-US" sz="3600" dirty="0" smtClean="0">
                <a:latin typeface="+mn-ea"/>
                <a:ea typeface="+mn-ea"/>
              </a:rPr>
              <a:t>２本）</a:t>
            </a:r>
            <a:endParaRPr lang="en-US" altLang="ja-JP" sz="3600" dirty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 smtClean="0">
                <a:latin typeface="+mn-ea"/>
                <a:ea typeface="+mn-ea"/>
              </a:rPr>
              <a:t>レッツチャレンジ・家庭で楽しもう</a:t>
            </a:r>
            <a:endParaRPr lang="en-US" altLang="ja-JP" sz="3600" dirty="0" smtClean="0"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000" dirty="0">
              <a:latin typeface="+mn-ea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465977" y="898838"/>
            <a:ext cx="2482533" cy="791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u="sng" dirty="0" smtClean="0"/>
              <a:t>巧緻性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7525" y="3"/>
            <a:ext cx="8331646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dirty="0">
                <a:latin typeface="+mn-ea"/>
                <a:ea typeface="+mn-ea"/>
              </a:rPr>
              <a:t>ハードル走</a:t>
            </a:r>
            <a:r>
              <a:rPr lang="ja-JP" altLang="en-US" sz="4000" dirty="0" smtClean="0">
                <a:latin typeface="+mn-ea"/>
                <a:ea typeface="+mn-ea"/>
              </a:rPr>
              <a:t>に関連して高まる体力</a:t>
            </a:r>
            <a:endParaRPr lang="en-US" altLang="ja-JP" sz="40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0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7525" y="3"/>
            <a:ext cx="8331646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000" dirty="0" smtClean="0">
                <a:latin typeface="+mn-ea"/>
                <a:ea typeface="+mn-ea"/>
              </a:rPr>
              <a:t>A</a:t>
            </a:r>
            <a:r>
              <a:rPr lang="ja-JP" altLang="en-US" sz="4000" dirty="0" smtClean="0">
                <a:latin typeface="+mn-ea"/>
                <a:ea typeface="+mn-ea"/>
              </a:rPr>
              <a:t>　縄跳びダンスにチャレンジ</a:t>
            </a:r>
            <a:endParaRPr lang="en-US" altLang="ja-JP" sz="4000" dirty="0" smtClean="0">
              <a:latin typeface="+mn-ea"/>
              <a:ea typeface="+mn-ea"/>
            </a:endParaRP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" y="798686"/>
            <a:ext cx="9161304" cy="555766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86245" y="919081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243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834" y="3"/>
            <a:ext cx="8622305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000" dirty="0">
                <a:latin typeface="+mn-ea"/>
                <a:ea typeface="+mn-ea"/>
              </a:rPr>
              <a:t>B</a:t>
            </a:r>
            <a:r>
              <a:rPr lang="ja-JP" altLang="en-US" sz="4000" dirty="0" smtClean="0">
                <a:latin typeface="+mn-ea"/>
                <a:ea typeface="+mn-ea"/>
              </a:rPr>
              <a:t>　</a:t>
            </a:r>
            <a:r>
              <a:rPr lang="ja-JP" altLang="en-US" sz="3600" dirty="0" smtClean="0">
                <a:latin typeface="+mn-ea"/>
                <a:ea typeface="+mn-ea"/>
              </a:rPr>
              <a:t>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</a:t>
            </a:r>
            <a:r>
              <a:rPr lang="ja-JP" altLang="en-US" sz="3600" dirty="0" smtClean="0">
                <a:latin typeface="+mn-ea"/>
                <a:ea typeface="+mn-ea"/>
              </a:rPr>
              <a:t>１本ずつ）</a:t>
            </a:r>
            <a:endParaRPr lang="en-US" altLang="ja-JP" sz="3600" dirty="0" smtClean="0">
              <a:latin typeface="+mn-ea"/>
              <a:ea typeface="+mn-ea"/>
            </a:endParaRPr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968"/>
            <a:ext cx="9144000" cy="571500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2834" y="924363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7685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834" y="3"/>
            <a:ext cx="8622305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000" dirty="0">
                <a:latin typeface="+mn-ea"/>
                <a:ea typeface="+mn-ea"/>
              </a:rPr>
              <a:t>C</a:t>
            </a:r>
            <a:r>
              <a:rPr lang="ja-JP" altLang="en-US" sz="4000" dirty="0" smtClean="0">
                <a:latin typeface="+mn-ea"/>
                <a:ea typeface="+mn-ea"/>
              </a:rPr>
              <a:t>　</a:t>
            </a:r>
            <a:r>
              <a:rPr lang="ja-JP" altLang="en-US" sz="3600" dirty="0" smtClean="0">
                <a:latin typeface="+mn-ea"/>
                <a:ea typeface="+mn-ea"/>
              </a:rPr>
              <a:t>縄跳びダンス＋ゴム跳び</a:t>
            </a:r>
            <a:r>
              <a:rPr lang="en-US" altLang="ja-JP" sz="3600" dirty="0" smtClean="0">
                <a:latin typeface="+mn-ea"/>
                <a:ea typeface="+mn-ea"/>
              </a:rPr>
              <a:t>(</a:t>
            </a:r>
            <a:r>
              <a:rPr lang="ja-JP" altLang="en-US" sz="3600" dirty="0" smtClean="0">
                <a:latin typeface="+mn-ea"/>
                <a:ea typeface="+mn-ea"/>
              </a:rPr>
              <a:t>２本）</a:t>
            </a:r>
            <a:endParaRPr lang="en-US" altLang="ja-JP" sz="3600" dirty="0" smtClean="0">
              <a:latin typeface="+mn-ea"/>
              <a:ea typeface="+mn-ea"/>
            </a:endParaRPr>
          </a:p>
        </p:txBody>
      </p:sp>
      <p:pic>
        <p:nvPicPr>
          <p:cNvPr id="7" name="図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091"/>
            <a:ext cx="9144000" cy="563846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22834" y="905486"/>
            <a:ext cx="2722055" cy="50804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2517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2382" y="3"/>
            <a:ext cx="8906288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600" dirty="0" smtClean="0">
                <a:latin typeface="+mn-ea"/>
                <a:ea typeface="+mn-ea"/>
              </a:rPr>
              <a:t>(A</a:t>
            </a:r>
            <a:r>
              <a:rPr lang="ja-JP" altLang="en-US" sz="3600" dirty="0">
                <a:latin typeface="+mn-ea"/>
                <a:ea typeface="+mn-ea"/>
              </a:rPr>
              <a:t>と</a:t>
            </a:r>
            <a:r>
              <a:rPr lang="en-US" altLang="ja-JP" sz="3600" dirty="0">
                <a:latin typeface="+mn-ea"/>
                <a:ea typeface="+mn-ea"/>
              </a:rPr>
              <a:t>B</a:t>
            </a:r>
            <a:r>
              <a:rPr lang="ja-JP" altLang="en-US" sz="3600" dirty="0">
                <a:latin typeface="+mn-ea"/>
                <a:ea typeface="+mn-ea"/>
              </a:rPr>
              <a:t>の間</a:t>
            </a:r>
            <a:r>
              <a:rPr lang="ja-JP" altLang="en-US" sz="3600" dirty="0" smtClean="0">
                <a:latin typeface="+mn-ea"/>
                <a:ea typeface="+mn-ea"/>
              </a:rPr>
              <a:t>に</a:t>
            </a:r>
            <a:r>
              <a:rPr lang="en-US" altLang="ja-JP" sz="3600" dirty="0" smtClean="0">
                <a:latin typeface="+mn-ea"/>
                <a:ea typeface="+mn-ea"/>
              </a:rPr>
              <a:t>)</a:t>
            </a:r>
            <a:r>
              <a:rPr lang="ja-JP" altLang="en-US" sz="3600" dirty="0" smtClean="0">
                <a:latin typeface="+mn-ea"/>
                <a:ea typeface="+mn-ea"/>
              </a:rPr>
              <a:t>レッツチャレンジ　ラテラル</a:t>
            </a:r>
            <a:endParaRPr lang="en-US" altLang="ja-JP" dirty="0" smtClean="0">
              <a:latin typeface="+mn-ea"/>
              <a:ea typeface="+mn-ea"/>
            </a:endParaRPr>
          </a:p>
        </p:txBody>
      </p:sp>
      <p:pic>
        <p:nvPicPr>
          <p:cNvPr id="5" name="図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617"/>
            <a:ext cx="9144000" cy="563808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22382" y="942923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5831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コンテンツ プレースホルダー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" y="785090"/>
            <a:ext cx="9161303" cy="565396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2346" y="9004"/>
            <a:ext cx="8906288" cy="6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3600" dirty="0">
                <a:latin typeface="+mn-ea"/>
                <a:ea typeface="+mn-ea"/>
              </a:rPr>
              <a:t>家族</a:t>
            </a:r>
            <a:r>
              <a:rPr lang="ja-JP" altLang="en-US" sz="3600" dirty="0" smtClean="0">
                <a:latin typeface="+mn-ea"/>
                <a:ea typeface="+mn-ea"/>
              </a:rPr>
              <a:t>で楽しもう（</a:t>
            </a:r>
            <a:r>
              <a:rPr lang="ja-JP" altLang="en-US" sz="3600" dirty="0" smtClean="0">
                <a:latin typeface="+mn-ea"/>
                <a:ea typeface="+mn-ea"/>
              </a:rPr>
              <a:t>じゃんけんゲーム）</a:t>
            </a:r>
            <a:endParaRPr lang="en-US" altLang="ja-JP" dirty="0" smtClean="0">
              <a:latin typeface="+mn-ea"/>
              <a:ea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28189" y="914489"/>
            <a:ext cx="2722055" cy="508045"/>
            <a:chOff x="5643154" y="1972129"/>
            <a:chExt cx="2859302" cy="508045"/>
          </a:xfrm>
        </p:grpSpPr>
        <p:sp>
          <p:nvSpPr>
            <p:cNvPr id="9" name="角丸四角形 8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158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学習カードを活用しよう（全体）</a:t>
            </a:r>
            <a:endParaRPr kumimoji="1" lang="en-US" altLang="ja-JP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12196"/>
              </p:ext>
            </p:extLst>
          </p:nvPr>
        </p:nvGraphicFramePr>
        <p:xfrm>
          <a:off x="217639" y="720436"/>
          <a:ext cx="8691418" cy="614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Acrobat Document" r:id="rId4" imgW="7556127" imgH="5340096" progId="AcroExch.Document.DC">
                  <p:embed/>
                </p:oleObj>
              </mc:Choice>
              <mc:Fallback>
                <p:oleObj name="Acrobat Document" r:id="rId4" imgW="7556127" imgH="53400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639" y="720436"/>
                        <a:ext cx="8691418" cy="6142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620392" y="4777736"/>
            <a:ext cx="4288665" cy="18918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4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1449" y="1478442"/>
            <a:ext cx="8701617" cy="40841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/>
              <a:t>体力編</a:t>
            </a:r>
            <a:r>
              <a:rPr kumimoji="1" lang="ja-JP" altLang="en-US" sz="8000" dirty="0"/>
              <a:t>①</a:t>
            </a:r>
            <a:endParaRPr kumimoji="1" lang="en-US" altLang="ja-JP" sz="8000" dirty="0"/>
          </a:p>
          <a:p>
            <a:endParaRPr kumimoji="1" lang="en-US" altLang="ja-JP" sz="2400" dirty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ハードル走に</a:t>
            </a:r>
            <a:r>
              <a:rPr kumimoji="1" lang="ja-JP" altLang="en-US" sz="4000" dirty="0"/>
              <a:t>関連して高まる体力要素を理解し、それぞれの体力を高めるための運動に取り組もう！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0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学習カードを活用</a:t>
            </a:r>
            <a:r>
              <a:rPr lang="ja-JP" altLang="en-US" sz="2800" kern="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しよう（記入方法）</a:t>
            </a:r>
            <a:endParaRPr kumimoji="1" lang="en-US" altLang="ja-JP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8635" y="888936"/>
          <a:ext cx="9040971" cy="5467414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90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7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記入例</a:t>
                      </a:r>
                      <a:endParaRPr kumimoji="1" lang="ja-JP" alt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１日目</a:t>
                      </a:r>
                      <a:endParaRPr kumimoji="1" lang="en-US" altLang="ja-JP" sz="16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２日目</a:t>
                      </a:r>
                      <a:endParaRPr kumimoji="1" lang="en-US" altLang="ja-JP" sz="16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３日目</a:t>
                      </a:r>
                      <a:endParaRPr kumimoji="1" lang="en-US" altLang="ja-JP" sz="16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４日目</a:t>
                      </a:r>
                      <a:endParaRPr kumimoji="1" lang="en-US" altLang="ja-JP" sz="16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５日目</a:t>
                      </a:r>
                      <a:endParaRPr kumimoji="1" lang="en-US" altLang="ja-JP" sz="16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4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日付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10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ja-JP" altLang="en-US" sz="1600" dirty="0" smtClean="0"/>
                        <a:t>月 </a:t>
                      </a:r>
                      <a:r>
                        <a:rPr kumimoji="1" lang="en-US" altLang="ja-JP" sz="1600" dirty="0" smtClean="0"/>
                        <a:t>10 </a:t>
                      </a:r>
                      <a:r>
                        <a:rPr kumimoji="1" lang="ja-JP" altLang="en-US" sz="1600" dirty="0" smtClean="0"/>
                        <a:t>日</a:t>
                      </a:r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aseline="0" dirty="0" smtClean="0"/>
                        <a:t>　</a:t>
                      </a:r>
                      <a:r>
                        <a:rPr kumimoji="1" lang="ja-JP" altLang="en-US" sz="1600" dirty="0" smtClean="0"/>
                        <a:t>月　  日</a:t>
                      </a:r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aseline="0" dirty="0" smtClean="0"/>
                        <a:t>　</a:t>
                      </a:r>
                      <a:r>
                        <a:rPr kumimoji="1" lang="ja-JP" altLang="en-US" sz="1600" dirty="0" smtClean="0"/>
                        <a:t>月　  日</a:t>
                      </a:r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aseline="0" dirty="0" smtClean="0"/>
                        <a:t>　</a:t>
                      </a:r>
                      <a:r>
                        <a:rPr kumimoji="1" lang="ja-JP" altLang="en-US" sz="1600" dirty="0" smtClean="0"/>
                        <a:t>月　  日</a:t>
                      </a:r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aseline="0" dirty="0" smtClean="0"/>
                        <a:t>　</a:t>
                      </a:r>
                      <a:r>
                        <a:rPr kumimoji="1" lang="ja-JP" altLang="en-US" sz="1600" dirty="0" smtClean="0"/>
                        <a:t>月　  日</a:t>
                      </a:r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aseline="0" dirty="0" smtClean="0"/>
                        <a:t>　</a:t>
                      </a:r>
                      <a:r>
                        <a:rPr kumimoji="1" lang="ja-JP" altLang="en-US" sz="1600" dirty="0" smtClean="0"/>
                        <a:t>月　  日</a:t>
                      </a:r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36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目標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①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ja-JP" altLang="en-US" sz="1600" dirty="0" smtClean="0"/>
                        <a:t>② ③ ④</a:t>
                      </a:r>
                      <a:endParaRPr kumimoji="1" lang="en-US" altLang="ja-JP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 5  </a:t>
                      </a:r>
                      <a:r>
                        <a:rPr kumimoji="1" lang="ja-JP" altLang="en-US" sz="1600" dirty="0" smtClean="0"/>
                        <a:t>⑥ ⑦  </a:t>
                      </a:r>
                      <a:r>
                        <a:rPr kumimoji="1" lang="en-US" altLang="ja-JP" sz="1600" dirty="0" smtClean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3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4 </a:t>
                      </a:r>
                    </a:p>
                    <a:p>
                      <a:pPr algn="ctr"/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6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7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3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4 </a:t>
                      </a:r>
                    </a:p>
                    <a:p>
                      <a:pPr algn="ctr"/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6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7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3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4 </a:t>
                      </a:r>
                    </a:p>
                    <a:p>
                      <a:pPr algn="ctr"/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6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7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3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4 </a:t>
                      </a:r>
                    </a:p>
                    <a:p>
                      <a:pPr algn="ctr"/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6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7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3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4 </a:t>
                      </a:r>
                    </a:p>
                    <a:p>
                      <a:pPr algn="ctr"/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6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7</a:t>
                      </a: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en-US" altLang="ja-JP" sz="1600" dirty="0" smtClean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3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取組み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 smtClean="0"/>
                        <a:t>○</a:t>
                      </a:r>
                      <a:r>
                        <a:rPr kumimoji="1" lang="ja-JP" altLang="en-US" sz="1600" baseline="0" dirty="0" smtClean="0"/>
                        <a:t> 　</a:t>
                      </a:r>
                      <a:r>
                        <a:rPr kumimoji="1" lang="ja-JP" altLang="en-US" sz="1600" dirty="0" smtClean="0"/>
                        <a:t>◎　🌸　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　◎　🌸　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　◎　🌸　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　◎　🌸　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　◎　🌸　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　◎　🌸　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947">
                <a:tc gridSpan="7">
                  <a:txBody>
                    <a:bodyPr/>
                    <a:lstStyle/>
                    <a:p>
                      <a:pPr algn="l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☆家庭での縄跳びダンスの取組みを振り返ろう。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738641" y="3618963"/>
            <a:ext cx="437882" cy="3219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4" y="4456032"/>
            <a:ext cx="8997236" cy="22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5437" y="1648188"/>
            <a:ext cx="7823290" cy="27636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/>
              <a:t>ハードル走に関連して高まる体力</a:t>
            </a:r>
            <a:endParaRPr kumimoji="1" lang="en-US" altLang="ja-JP" sz="3600" dirty="0" smtClean="0"/>
          </a:p>
          <a:p>
            <a:pPr algn="ctr"/>
            <a:endParaRPr kumimoji="1" lang="en-US" altLang="ja-JP" sz="1600" dirty="0" smtClean="0"/>
          </a:p>
          <a:p>
            <a:pPr algn="ctr"/>
            <a:r>
              <a:rPr kumimoji="1" lang="ja-JP" altLang="en-US" sz="4000" dirty="0" smtClean="0"/>
              <a:t>こう</a:t>
            </a:r>
            <a:r>
              <a:rPr kumimoji="1" lang="ja-JP" altLang="en-US" sz="4000" dirty="0" err="1" smtClean="0"/>
              <a:t>ちせい</a:t>
            </a:r>
            <a:endParaRPr kumimoji="1" lang="en-US" altLang="ja-JP" sz="4800" dirty="0"/>
          </a:p>
          <a:p>
            <a:pPr algn="ctr"/>
            <a:r>
              <a:rPr kumimoji="1" lang="ja-JP" altLang="en-US" sz="7200" dirty="0" smtClean="0"/>
              <a:t>巧緻性</a:t>
            </a:r>
            <a:endParaRPr kumimoji="1" lang="ja-JP" altLang="en-US" sz="7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5540" y="4967730"/>
            <a:ext cx="5923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動</a:t>
            </a:r>
            <a:r>
              <a:rPr kumimoji="1" lang="ja-JP" altLang="en-US" sz="4400" dirty="0" smtClean="0"/>
              <a:t>きを</a:t>
            </a:r>
            <a:r>
              <a:rPr kumimoji="1" lang="ja-JP" altLang="en-US" sz="4400" dirty="0"/>
              <a:t>巧</a:t>
            </a:r>
            <a:r>
              <a:rPr kumimoji="1" lang="ja-JP" altLang="en-US" sz="4400" dirty="0" smtClean="0"/>
              <a:t>みに行う能力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148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20" y="1503608"/>
            <a:ext cx="7744637" cy="314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</a:rPr>
              <a:t>≪めあて≫</a:t>
            </a: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noProof="0" dirty="0" smtClean="0">
                <a:latin typeface="+mn-ea"/>
                <a:ea typeface="+mn-ea"/>
              </a:rPr>
              <a:t>　ハードル走の学習で、次の２点（◆印）ができるよう</a:t>
            </a:r>
            <a:endParaRPr lang="en-US" altLang="ja-JP" sz="2400" b="1" kern="0" noProof="0" dirty="0" smtClean="0"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>
                <a:latin typeface="+mn-ea"/>
                <a:ea typeface="+mn-ea"/>
              </a:rPr>
              <a:t>　</a:t>
            </a:r>
            <a:r>
              <a:rPr lang="ja-JP" altLang="en-US" sz="2400" b="1" kern="0" noProof="0" dirty="0" smtClean="0">
                <a:latin typeface="+mn-ea"/>
                <a:ea typeface="+mn-ea"/>
              </a:rPr>
              <a:t>になるために、縄跳びでリズミカルな動きができるよ</a:t>
            </a:r>
            <a:endParaRPr lang="en-US" altLang="ja-JP" sz="2400" b="1" kern="0" noProof="0" dirty="0" smtClean="0"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>
                <a:latin typeface="+mn-ea"/>
                <a:ea typeface="+mn-ea"/>
              </a:rPr>
              <a:t>　</a:t>
            </a:r>
            <a:r>
              <a:rPr lang="ja-JP" altLang="en-US" sz="2400" b="1" kern="0" noProof="0" dirty="0" smtClean="0">
                <a:latin typeface="+mn-ea"/>
                <a:ea typeface="+mn-ea"/>
              </a:rPr>
              <a:t>うにする。</a:t>
            </a: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kern="0" dirty="0" smtClean="0">
                <a:latin typeface="+mn-ea"/>
                <a:ea typeface="+mn-ea"/>
              </a:rPr>
              <a:t>　◆</a:t>
            </a: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</a:rPr>
              <a:t>ハードル走のインターバルを一定のリズムで走ることができる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</a:rPr>
              <a:t>　◆インターバルにおける素早いピッチの走りができる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10" y="4677554"/>
            <a:ext cx="1428990" cy="1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5030" y="1835662"/>
            <a:ext cx="7611374" cy="382326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+mn-ea"/>
              </a:rPr>
              <a:t>≪方法≫</a:t>
            </a:r>
            <a:endParaRPr kumimoji="1"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・</a:t>
            </a:r>
            <a:r>
              <a:rPr kumimoji="1" lang="ja-JP" altLang="en-US" b="1" dirty="0" smtClean="0">
                <a:latin typeface="+mn-ea"/>
              </a:rPr>
              <a:t>ゆっくりのリズムで両足とびをします。</a:t>
            </a:r>
            <a:endParaRPr kumimoji="1"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・「ぜろ　いち　に　さん」のリズムで４回とびます。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・「さん」の時に、できるだけ高くとびます。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>
                <a:latin typeface="+mn-ea"/>
              </a:rPr>
              <a:t> </a:t>
            </a:r>
            <a:r>
              <a:rPr lang="ja-JP" altLang="en-US" b="1" dirty="0" smtClean="0">
                <a:latin typeface="+mn-ea"/>
              </a:rPr>
              <a:t>「ぜろ　いち</a:t>
            </a:r>
            <a:r>
              <a:rPr lang="ja-JP" altLang="en-US" b="1" dirty="0">
                <a:latin typeface="+mn-ea"/>
              </a:rPr>
              <a:t>　に　</a:t>
            </a:r>
            <a:r>
              <a:rPr lang="ja-JP" altLang="en-US" b="1" dirty="0" smtClean="0">
                <a:latin typeface="+mn-ea"/>
              </a:rPr>
              <a:t>さん</a:t>
            </a:r>
            <a:r>
              <a:rPr lang="ja-JP" altLang="en-US" b="1" dirty="0">
                <a:latin typeface="+mn-ea"/>
              </a:rPr>
              <a:t>」のリズム</a:t>
            </a:r>
            <a:r>
              <a:rPr lang="ja-JP" altLang="en-US" b="1" dirty="0" smtClean="0">
                <a:latin typeface="+mn-ea"/>
              </a:rPr>
              <a:t>で</a:t>
            </a:r>
            <a:r>
              <a:rPr lang="ja-JP" altLang="en-US" b="1" dirty="0">
                <a:latin typeface="+mn-ea"/>
              </a:rPr>
              <a:t>４</a:t>
            </a:r>
            <a:r>
              <a:rPr lang="ja-JP" altLang="en-US" b="1" dirty="0" smtClean="0">
                <a:latin typeface="+mn-ea"/>
              </a:rPr>
              <a:t>回とびを</a:t>
            </a:r>
            <a:endParaRPr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４セット行います。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30" y="1152606"/>
            <a:ext cx="3130550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</a:t>
            </a:r>
            <a:r>
              <a:rPr lang="ja-JP" altLang="en-US" sz="1800" b="1" kern="0" dirty="0">
                <a:solidFill>
                  <a:prstClr val="black"/>
                </a:solidFill>
                <a:latin typeface="+mn-ea"/>
                <a:ea typeface="+mn-ea"/>
              </a:rPr>
              <a:t>び</a:t>
            </a: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動画（両足とび①）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58" y="222343"/>
            <a:ext cx="2754441" cy="24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なわとび動画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>
                <a:solidFill>
                  <a:prstClr val="black"/>
                </a:solidFill>
                <a:latin typeface="+mn-ea"/>
                <a:ea typeface="+mn-ea"/>
              </a:rPr>
              <a:t>（①両足とび）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srgbClr val="FF0000"/>
                </a:solidFill>
                <a:latin typeface="+mn-ea"/>
                <a:ea typeface="+mn-ea"/>
              </a:rPr>
              <a:t>ゆっくり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のリズム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5" y="-1"/>
            <a:ext cx="3980651" cy="6860903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33458" y="2331358"/>
            <a:ext cx="2722055" cy="50804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882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96942" y="1749397"/>
            <a:ext cx="7519359" cy="382902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+mn-ea"/>
              </a:rPr>
              <a:t>≪方法≫</a:t>
            </a:r>
            <a:endParaRPr kumimoji="1" lang="en-US" altLang="ja-JP" b="1" dirty="0" smtClean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できるだけ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素早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い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リズム</a:t>
            </a:r>
            <a:r>
              <a:rPr kumimoji="1" lang="ja-JP" altLang="en-US" b="1" dirty="0" smtClean="0">
                <a:latin typeface="+mn-ea"/>
              </a:rPr>
              <a:t>で両足とびをします。</a:t>
            </a:r>
            <a:endParaRPr kumimoji="1"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・「ぜろ　いち　に　さん」のリズムで４回とびます。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・「さん」の時に、できるだけ高くとびます。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>
                <a:latin typeface="+mn-ea"/>
              </a:rPr>
              <a:t> </a:t>
            </a:r>
            <a:r>
              <a:rPr lang="ja-JP" altLang="en-US" b="1" dirty="0" smtClean="0">
                <a:latin typeface="+mn-ea"/>
              </a:rPr>
              <a:t>「ぜろ　いち</a:t>
            </a:r>
            <a:r>
              <a:rPr lang="ja-JP" altLang="en-US" b="1" dirty="0">
                <a:latin typeface="+mn-ea"/>
              </a:rPr>
              <a:t>　に　</a:t>
            </a:r>
            <a:r>
              <a:rPr lang="ja-JP" altLang="en-US" b="1" dirty="0" smtClean="0">
                <a:latin typeface="+mn-ea"/>
              </a:rPr>
              <a:t>さん</a:t>
            </a:r>
            <a:r>
              <a:rPr lang="ja-JP" altLang="en-US" b="1" dirty="0">
                <a:latin typeface="+mn-ea"/>
              </a:rPr>
              <a:t>」のリズム</a:t>
            </a:r>
            <a:r>
              <a:rPr lang="ja-JP" altLang="en-US" b="1" dirty="0" smtClean="0">
                <a:latin typeface="+mn-ea"/>
              </a:rPr>
              <a:t>で</a:t>
            </a:r>
            <a:r>
              <a:rPr lang="ja-JP" altLang="en-US" b="1" dirty="0">
                <a:latin typeface="+mn-ea"/>
              </a:rPr>
              <a:t>４</a:t>
            </a:r>
            <a:r>
              <a:rPr lang="ja-JP" altLang="en-US" b="1" dirty="0" smtClean="0">
                <a:latin typeface="+mn-ea"/>
              </a:rPr>
              <a:t>回とびを</a:t>
            </a:r>
            <a:endParaRPr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４セット行います。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92" y="1106598"/>
            <a:ext cx="3130550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</a:t>
            </a:r>
            <a:r>
              <a:rPr lang="ja-JP" altLang="en-US" sz="1800" b="1" kern="0" dirty="0">
                <a:solidFill>
                  <a:prstClr val="black"/>
                </a:solidFill>
                <a:latin typeface="+mn-ea"/>
                <a:ea typeface="+mn-ea"/>
              </a:rPr>
              <a:t>び</a:t>
            </a: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動画（両足とび②）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5" y="222343"/>
            <a:ext cx="2754441" cy="24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なわとび動画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ja-JP" altLang="en-US" sz="2400" b="1" kern="0" dirty="0">
                <a:solidFill>
                  <a:prstClr val="black"/>
                </a:solidFill>
                <a:latin typeface="+mn-ea"/>
              </a:rPr>
              <a:t> ②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両足とび）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 dirty="0" smtClean="0">
                <a:solidFill>
                  <a:srgbClr val="FF0000"/>
                </a:solidFill>
                <a:latin typeface="+mn-ea"/>
                <a:ea typeface="+mn-ea"/>
              </a:rPr>
              <a:t>素早い</a:t>
            </a:r>
            <a:r>
              <a:rPr lang="ja-JP" altLang="en-US" sz="2400" b="1" kern="0" dirty="0" smtClean="0">
                <a:solidFill>
                  <a:prstClr val="black"/>
                </a:solidFill>
                <a:latin typeface="+mn-ea"/>
                <a:ea typeface="+mn-ea"/>
              </a:rPr>
              <a:t>リズム</a:t>
            </a: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b="1" kern="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959" y="-297"/>
            <a:ext cx="3856557" cy="685859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78764" y="2239918"/>
            <a:ext cx="2722055" cy="508045"/>
            <a:chOff x="5643154" y="1972129"/>
            <a:chExt cx="2859302" cy="508045"/>
          </a:xfrm>
        </p:grpSpPr>
        <p:sp>
          <p:nvSpPr>
            <p:cNvPr id="7" name="角丸四角形 6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81" y="1987929"/>
              <a:ext cx="479545" cy="479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856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16154" y="1818407"/>
            <a:ext cx="7635696" cy="38117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+mn-ea"/>
              </a:rPr>
              <a:t>≪方法≫</a:t>
            </a:r>
            <a:endParaRPr kumimoji="1" lang="en-US" altLang="ja-JP" b="1" dirty="0" smtClean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素早い</a:t>
            </a:r>
            <a:r>
              <a:rPr kumimoji="1" lang="ja-JP" altLang="en-US" b="1" dirty="0" smtClean="0">
                <a:solidFill>
                  <a:srgbClr val="FF0000"/>
                </a:solidFill>
                <a:latin typeface="+mn-ea"/>
              </a:rPr>
              <a:t>リズム</a:t>
            </a:r>
            <a:r>
              <a:rPr kumimoji="1" lang="ja-JP" altLang="en-US" b="1" dirty="0" smtClean="0">
                <a:latin typeface="+mn-ea"/>
              </a:rPr>
              <a:t>で片足とびをします。</a:t>
            </a:r>
            <a:endParaRPr kumimoji="1"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・「ぜろ　いち　に　さん」のリズムで４回とびます。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・「さん」の時に、できるだけ高くとびます。</a:t>
            </a:r>
            <a:endParaRPr lang="en-US" altLang="ja-JP" b="1" dirty="0" smtClean="0">
              <a:latin typeface="+mn-ea"/>
            </a:endParaRPr>
          </a:p>
          <a:p>
            <a:pPr algn="l"/>
            <a:endParaRPr lang="en-US" altLang="ja-JP" sz="1600" b="1" dirty="0">
              <a:latin typeface="+mn-ea"/>
            </a:endParaRPr>
          </a:p>
          <a:p>
            <a:pPr algn="l"/>
            <a:r>
              <a:rPr lang="ja-JP" altLang="en-US" b="1" dirty="0" smtClean="0">
                <a:latin typeface="+mn-ea"/>
              </a:rPr>
              <a:t>・</a:t>
            </a:r>
            <a:r>
              <a:rPr lang="ja-JP" altLang="en-US" b="1" dirty="0">
                <a:latin typeface="+mn-ea"/>
              </a:rPr>
              <a:t> </a:t>
            </a:r>
            <a:r>
              <a:rPr lang="ja-JP" altLang="en-US" b="1" dirty="0" smtClean="0">
                <a:latin typeface="+mn-ea"/>
              </a:rPr>
              <a:t>「ぜろ　いち</a:t>
            </a:r>
            <a:r>
              <a:rPr lang="ja-JP" altLang="en-US" b="1" dirty="0">
                <a:latin typeface="+mn-ea"/>
              </a:rPr>
              <a:t>　に　</a:t>
            </a:r>
            <a:r>
              <a:rPr lang="ja-JP" altLang="en-US" b="1" dirty="0" smtClean="0">
                <a:latin typeface="+mn-ea"/>
              </a:rPr>
              <a:t>さん</a:t>
            </a:r>
            <a:r>
              <a:rPr lang="ja-JP" altLang="en-US" b="1" dirty="0">
                <a:latin typeface="+mn-ea"/>
              </a:rPr>
              <a:t>」のリズム</a:t>
            </a:r>
            <a:r>
              <a:rPr lang="ja-JP" altLang="en-US" b="1" dirty="0" smtClean="0">
                <a:latin typeface="+mn-ea"/>
              </a:rPr>
              <a:t>で</a:t>
            </a:r>
            <a:r>
              <a:rPr lang="ja-JP" altLang="en-US" b="1" dirty="0">
                <a:latin typeface="+mn-ea"/>
              </a:rPr>
              <a:t>４</a:t>
            </a:r>
            <a:r>
              <a:rPr lang="ja-JP" altLang="en-US" b="1" dirty="0" smtClean="0">
                <a:latin typeface="+mn-ea"/>
              </a:rPr>
              <a:t>回とびを</a:t>
            </a:r>
            <a:endParaRPr lang="en-US" altLang="ja-JP" b="1" dirty="0" smtClean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４セット行います。</a:t>
            </a:r>
            <a:endParaRPr lang="en-US" altLang="ja-JP" b="1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88" y="1008601"/>
            <a:ext cx="3130550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なわと</a:t>
            </a:r>
            <a:r>
              <a:rPr lang="ja-JP" altLang="en-US" sz="1800" b="1" kern="0" dirty="0">
                <a:solidFill>
                  <a:prstClr val="black"/>
                </a:solidFill>
                <a:latin typeface="+mn-ea"/>
                <a:ea typeface="+mn-ea"/>
              </a:rPr>
              <a:t>び</a:t>
            </a:r>
            <a:r>
              <a:rPr lang="ja-JP" altLang="en-US" sz="1800" b="1" kern="0" dirty="0" smtClean="0">
                <a:solidFill>
                  <a:prstClr val="black"/>
                </a:solidFill>
                <a:latin typeface="+mn-ea"/>
                <a:ea typeface="+mn-ea"/>
              </a:rPr>
              <a:t>動画（片足とび）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2398</TotalTime>
  <Words>892</Words>
  <Application>Microsoft Office PowerPoint</Application>
  <PresentationFormat>画面に合わせる (4:3)</PresentationFormat>
  <Paragraphs>199</Paragraphs>
  <Slides>20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Adobe 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220</cp:revision>
  <cp:lastPrinted>2020-10-19T01:23:51Z</cp:lastPrinted>
  <dcterms:created xsi:type="dcterms:W3CDTF">2019-05-07T09:33:23Z</dcterms:created>
  <dcterms:modified xsi:type="dcterms:W3CDTF">2020-11-25T06:49:19Z</dcterms:modified>
</cp:coreProperties>
</file>