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17" r:id="rId2"/>
    <p:sldId id="431" r:id="rId3"/>
    <p:sldId id="432" r:id="rId4"/>
    <p:sldId id="426" r:id="rId5"/>
    <p:sldId id="428" r:id="rId6"/>
    <p:sldId id="420" r:id="rId7"/>
    <p:sldId id="421" r:id="rId8"/>
    <p:sldId id="422" r:id="rId9"/>
    <p:sldId id="423" r:id="rId10"/>
    <p:sldId id="424" r:id="rId11"/>
    <p:sldId id="425" r:id="rId12"/>
    <p:sldId id="433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1813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57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10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971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11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5191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12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10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1813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4984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1813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7688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1813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82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1813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374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0657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0041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92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92200" y="1206500"/>
            <a:ext cx="4343400" cy="32575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41701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41701">
                <a:defRPr/>
              </a:pPr>
              <a:t>9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829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保健体育（体育分野）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第１学年及び第２学年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8377" y="2541645"/>
            <a:ext cx="9026434" cy="2319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陸上競技 走種目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「ハードル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走</a:t>
            </a:r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7566" y="4602664"/>
            <a:ext cx="9026434" cy="10059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</a:t>
            </a:r>
            <a:r>
              <a:rPr kumimoji="1"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，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表現力等編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98275" y="5759532"/>
            <a:ext cx="2885704" cy="6062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738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392802" y="977837"/>
          <a:ext cx="8358396" cy="527927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8358396">
                  <a:extLst>
                    <a:ext uri="{9D8B030D-6E8A-4147-A177-3AD203B41FA5}">
                      <a16:colId xmlns:a16="http://schemas.microsoft.com/office/drawing/2014/main" val="3248060743"/>
                    </a:ext>
                  </a:extLst>
                </a:gridCol>
              </a:tblGrid>
              <a:tr h="5279272">
                <a:tc>
                  <a:txBody>
                    <a:bodyPr/>
                    <a:lstStyle/>
                    <a:p>
                      <a:r>
                        <a:rPr kumimoji="1" lang="en-US" altLang="ja-JP" sz="3600" dirty="0" smtClean="0">
                          <a:latin typeface="+mn-ea"/>
                          <a:ea typeface="+mn-ea"/>
                        </a:rPr>
                        <a:t>Ⅵ</a:t>
                      </a:r>
                      <a:endParaRPr kumimoji="1" lang="ja-JP" altLang="en-US" sz="3600" dirty="0">
                        <a:latin typeface="+mn-ea"/>
                        <a:ea typeface="+mn-ea"/>
                      </a:endParaRPr>
                    </a:p>
                  </a:txBody>
                  <a:tcPr marL="103853" marR="103853" marT="51927" marB="51927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0718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96" name="角丸四角形吹き出し 95"/>
          <p:cNvSpPr/>
          <p:nvPr/>
        </p:nvSpPr>
        <p:spPr>
          <a:xfrm>
            <a:off x="1836436" y="1312675"/>
            <a:ext cx="3290967" cy="894807"/>
          </a:xfrm>
          <a:prstGeom prst="wedgeRoundRectCallout">
            <a:avLst>
              <a:gd name="adj1" fmla="val 31639"/>
              <a:gd name="adj2" fmla="val 69630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タブレットで横から撮影すると、踏み切り位置がよく分かるよ。</a:t>
            </a:r>
            <a:endParaRPr kumimoji="1" lang="ja-JP" altLang="en-US" sz="16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743762" y="1975523"/>
            <a:ext cx="6269792" cy="3890685"/>
            <a:chOff x="4766514" y="1041569"/>
            <a:chExt cx="3551658" cy="2203962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4766514" y="1879650"/>
              <a:ext cx="2898717" cy="1365881"/>
              <a:chOff x="4492029" y="1671818"/>
              <a:chExt cx="3424278" cy="1613526"/>
            </a:xfrm>
          </p:grpSpPr>
          <p:grpSp>
            <p:nvGrpSpPr>
              <p:cNvPr id="93" name="グループ化 92"/>
              <p:cNvGrpSpPr/>
              <p:nvPr/>
            </p:nvGrpSpPr>
            <p:grpSpPr>
              <a:xfrm>
                <a:off x="4725626" y="1671818"/>
                <a:ext cx="3190681" cy="1613526"/>
                <a:chOff x="4895445" y="1567314"/>
                <a:chExt cx="3190681" cy="1613526"/>
              </a:xfrm>
            </p:grpSpPr>
            <p:grpSp>
              <p:nvGrpSpPr>
                <p:cNvPr id="67" name="グループ化 66"/>
                <p:cNvGrpSpPr/>
                <p:nvPr/>
              </p:nvGrpSpPr>
              <p:grpSpPr>
                <a:xfrm>
                  <a:off x="5772705" y="1721117"/>
                  <a:ext cx="1360998" cy="912214"/>
                  <a:chOff x="3295955" y="4153988"/>
                  <a:chExt cx="2221795" cy="1489166"/>
                </a:xfrm>
              </p:grpSpPr>
              <p:cxnSp>
                <p:nvCxnSpPr>
                  <p:cNvPr id="68" name="直線コネクタ 67"/>
                  <p:cNvCxnSpPr/>
                  <p:nvPr/>
                </p:nvCxnSpPr>
                <p:spPr>
                  <a:xfrm>
                    <a:off x="3954559" y="4650377"/>
                    <a:ext cx="0" cy="992777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/>
                  <p:cNvCxnSpPr/>
                  <p:nvPr/>
                </p:nvCxnSpPr>
                <p:spPr>
                  <a:xfrm>
                    <a:off x="5501784" y="4153988"/>
                    <a:ext cx="0" cy="992777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/>
                  <p:cNvCxnSpPr/>
                  <p:nvPr/>
                </p:nvCxnSpPr>
                <p:spPr>
                  <a:xfrm>
                    <a:off x="3295955" y="5259600"/>
                    <a:ext cx="658604" cy="383554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/>
                  <p:cNvCxnSpPr/>
                  <p:nvPr/>
                </p:nvCxnSpPr>
                <p:spPr>
                  <a:xfrm flipV="1">
                    <a:off x="3960606" y="5141805"/>
                    <a:ext cx="1541177" cy="492192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/>
                  <p:cNvCxnSpPr/>
                  <p:nvPr/>
                </p:nvCxnSpPr>
                <p:spPr>
                  <a:xfrm>
                    <a:off x="4859146" y="4771918"/>
                    <a:ext cx="658604" cy="383554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/>
                  <p:cNvCxnSpPr/>
                  <p:nvPr/>
                </p:nvCxnSpPr>
                <p:spPr>
                  <a:xfrm flipV="1">
                    <a:off x="3954559" y="4197800"/>
                    <a:ext cx="1541177" cy="492192"/>
                  </a:xfrm>
                  <a:prstGeom prst="line">
                    <a:avLst/>
                  </a:prstGeom>
                  <a:ln w="571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/>
                  <p:cNvCxnSpPr/>
                  <p:nvPr/>
                </p:nvCxnSpPr>
                <p:spPr>
                  <a:xfrm flipV="1">
                    <a:off x="3963266" y="4324074"/>
                    <a:ext cx="1541177" cy="492192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/>
                  <p:cNvCxnSpPr/>
                  <p:nvPr/>
                </p:nvCxnSpPr>
                <p:spPr>
                  <a:xfrm flipH="1">
                    <a:off x="4389121" y="4536667"/>
                    <a:ext cx="5569" cy="152899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/>
                  <p:cNvCxnSpPr/>
                  <p:nvPr/>
                </p:nvCxnSpPr>
                <p:spPr>
                  <a:xfrm flipH="1">
                    <a:off x="5138061" y="4292821"/>
                    <a:ext cx="5569" cy="152899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/>
                  <p:cNvCxnSpPr/>
                  <p:nvPr/>
                </p:nvCxnSpPr>
                <p:spPr>
                  <a:xfrm flipH="1">
                    <a:off x="4450080" y="4519248"/>
                    <a:ext cx="5569" cy="152899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/>
                  <p:cNvCxnSpPr/>
                  <p:nvPr/>
                </p:nvCxnSpPr>
                <p:spPr>
                  <a:xfrm flipH="1">
                    <a:off x="5068390" y="4327654"/>
                    <a:ext cx="5569" cy="152899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" name="グループ化 9"/>
                <p:cNvGrpSpPr/>
                <p:nvPr/>
              </p:nvGrpSpPr>
              <p:grpSpPr>
                <a:xfrm>
                  <a:off x="4895445" y="1567314"/>
                  <a:ext cx="1534451" cy="624074"/>
                  <a:chOff x="4895445" y="1567314"/>
                  <a:chExt cx="1534451" cy="624074"/>
                </a:xfrm>
              </p:grpSpPr>
              <p:cxnSp>
                <p:nvCxnSpPr>
                  <p:cNvPr id="79" name="直線コネクタ 78"/>
                  <p:cNvCxnSpPr/>
                  <p:nvPr/>
                </p:nvCxnSpPr>
                <p:spPr>
                  <a:xfrm flipV="1">
                    <a:off x="5485822" y="1889887"/>
                    <a:ext cx="944074" cy="30150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/>
                  <p:cNvCxnSpPr/>
                  <p:nvPr/>
                </p:nvCxnSpPr>
                <p:spPr>
                  <a:xfrm flipV="1">
                    <a:off x="5176474" y="1729381"/>
                    <a:ext cx="944074" cy="30150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/>
                  <p:cNvCxnSpPr/>
                  <p:nvPr/>
                </p:nvCxnSpPr>
                <p:spPr>
                  <a:xfrm flipV="1">
                    <a:off x="4895445" y="1567314"/>
                    <a:ext cx="944074" cy="30150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グループ化 88"/>
                <p:cNvGrpSpPr/>
                <p:nvPr/>
              </p:nvGrpSpPr>
              <p:grpSpPr>
                <a:xfrm>
                  <a:off x="6551675" y="2556766"/>
                  <a:ext cx="1534451" cy="624074"/>
                  <a:chOff x="4895445" y="1567314"/>
                  <a:chExt cx="1534451" cy="624074"/>
                </a:xfrm>
              </p:grpSpPr>
              <p:cxnSp>
                <p:nvCxnSpPr>
                  <p:cNvPr id="90" name="直線コネクタ 89"/>
                  <p:cNvCxnSpPr/>
                  <p:nvPr/>
                </p:nvCxnSpPr>
                <p:spPr>
                  <a:xfrm flipV="1">
                    <a:off x="5485822" y="1889887"/>
                    <a:ext cx="944074" cy="30150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直線コネクタ 90"/>
                  <p:cNvCxnSpPr/>
                  <p:nvPr/>
                </p:nvCxnSpPr>
                <p:spPr>
                  <a:xfrm flipV="1">
                    <a:off x="5176474" y="1729381"/>
                    <a:ext cx="944074" cy="30150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直線コネクタ 91"/>
                  <p:cNvCxnSpPr/>
                  <p:nvPr/>
                </p:nvCxnSpPr>
                <p:spPr>
                  <a:xfrm flipV="1">
                    <a:off x="4895445" y="1567314"/>
                    <a:ext cx="944074" cy="301501"/>
                  </a:xfrm>
                  <a:prstGeom prst="line">
                    <a:avLst/>
                  </a:prstGeom>
                  <a:ln w="3810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4" name="楕円 93"/>
              <p:cNvSpPr/>
              <p:nvPr/>
            </p:nvSpPr>
            <p:spPr>
              <a:xfrm rot="1441657">
                <a:off x="4492029" y="1942690"/>
                <a:ext cx="238308" cy="128761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楕円 94"/>
              <p:cNvSpPr/>
              <p:nvPr/>
            </p:nvSpPr>
            <p:spPr>
              <a:xfrm rot="1441657">
                <a:off x="6144886" y="2936414"/>
                <a:ext cx="203471" cy="133819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6072676" y="1337011"/>
              <a:ext cx="1039702" cy="851891"/>
              <a:chOff x="3633645" y="2242951"/>
              <a:chExt cx="1950642" cy="1598279"/>
            </a:xfrm>
          </p:grpSpPr>
          <p:grpSp>
            <p:nvGrpSpPr>
              <p:cNvPr id="99" name="グループ化 98"/>
              <p:cNvGrpSpPr/>
              <p:nvPr/>
            </p:nvGrpSpPr>
            <p:grpSpPr>
              <a:xfrm>
                <a:off x="3900981" y="2650114"/>
                <a:ext cx="522430" cy="422583"/>
                <a:chOff x="3900981" y="2650114"/>
                <a:chExt cx="522430" cy="422583"/>
              </a:xfrm>
            </p:grpSpPr>
            <p:cxnSp>
              <p:nvCxnSpPr>
                <p:cNvPr id="121" name="直線コネクタ 120"/>
                <p:cNvCxnSpPr>
                  <a:endCxn id="123" idx="6"/>
                </p:cNvCxnSpPr>
                <p:nvPr/>
              </p:nvCxnSpPr>
              <p:spPr>
                <a:xfrm rot="553870" flipH="1">
                  <a:off x="3957488" y="2670071"/>
                  <a:ext cx="465923" cy="7412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コネクタ 121"/>
                <p:cNvCxnSpPr/>
                <p:nvPr/>
              </p:nvCxnSpPr>
              <p:spPr>
                <a:xfrm rot="21097368">
                  <a:off x="3971785" y="2719052"/>
                  <a:ext cx="284854" cy="35364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フローチャート : 結合子 84"/>
                <p:cNvSpPr/>
                <p:nvPr/>
              </p:nvSpPr>
              <p:spPr>
                <a:xfrm rot="21409089">
                  <a:off x="3900981" y="2650114"/>
                  <a:ext cx="53618" cy="11543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0" name="グループ化 99"/>
              <p:cNvGrpSpPr/>
              <p:nvPr/>
            </p:nvGrpSpPr>
            <p:grpSpPr>
              <a:xfrm>
                <a:off x="4447354" y="2242951"/>
                <a:ext cx="601870" cy="486842"/>
                <a:chOff x="4447354" y="2242951"/>
                <a:chExt cx="601870" cy="486842"/>
              </a:xfrm>
            </p:grpSpPr>
            <p:sp>
              <p:nvSpPr>
                <p:cNvPr id="119" name="フローチャート : 結合子 24"/>
                <p:cNvSpPr/>
                <p:nvPr/>
              </p:nvSpPr>
              <p:spPr>
                <a:xfrm>
                  <a:off x="4447354" y="2242951"/>
                  <a:ext cx="503947" cy="48684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二等辺三角形 119"/>
                <p:cNvSpPr/>
                <p:nvPr/>
              </p:nvSpPr>
              <p:spPr>
                <a:xfrm rot="6187645">
                  <a:off x="4951413" y="2562407"/>
                  <a:ext cx="67653" cy="127968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1" name="グループ化 100"/>
              <p:cNvGrpSpPr/>
              <p:nvPr/>
            </p:nvGrpSpPr>
            <p:grpSpPr>
              <a:xfrm>
                <a:off x="3633645" y="2658497"/>
                <a:ext cx="887510" cy="771044"/>
                <a:chOff x="3633645" y="2658497"/>
                <a:chExt cx="887510" cy="771044"/>
              </a:xfrm>
            </p:grpSpPr>
            <p:cxnSp>
              <p:nvCxnSpPr>
                <p:cNvPr id="117" name="直線コネクタ 116"/>
                <p:cNvCxnSpPr>
                  <a:stCxn id="119" idx="3"/>
                  <a:endCxn id="118" idx="7"/>
                </p:cNvCxnSpPr>
                <p:nvPr/>
              </p:nvCxnSpPr>
              <p:spPr>
                <a:xfrm flipH="1">
                  <a:off x="3816283" y="2658497"/>
                  <a:ext cx="704872" cy="47207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8" name="フローチャート : 結合子 38"/>
                <p:cNvSpPr/>
                <p:nvPr/>
              </p:nvSpPr>
              <p:spPr>
                <a:xfrm>
                  <a:off x="3633645" y="3079278"/>
                  <a:ext cx="213974" cy="350263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2" name="グループ化 101"/>
              <p:cNvGrpSpPr/>
              <p:nvPr/>
            </p:nvGrpSpPr>
            <p:grpSpPr>
              <a:xfrm>
                <a:off x="3855095" y="3209630"/>
                <a:ext cx="1729192" cy="631600"/>
                <a:chOff x="3855095" y="3209630"/>
                <a:chExt cx="1729192" cy="631600"/>
              </a:xfrm>
            </p:grpSpPr>
            <p:grpSp>
              <p:nvGrpSpPr>
                <p:cNvPr id="112" name="グループ化 111"/>
                <p:cNvGrpSpPr/>
                <p:nvPr/>
              </p:nvGrpSpPr>
              <p:grpSpPr>
                <a:xfrm>
                  <a:off x="3855095" y="3209630"/>
                  <a:ext cx="1049404" cy="257057"/>
                  <a:chOff x="3801093" y="2032630"/>
                  <a:chExt cx="1113805" cy="177621"/>
                </a:xfrm>
              </p:grpSpPr>
              <p:sp>
                <p:nvSpPr>
                  <p:cNvPr id="115" name="フローチャート : 結合子 28"/>
                  <p:cNvSpPr/>
                  <p:nvPr/>
                </p:nvSpPr>
                <p:spPr>
                  <a:xfrm>
                    <a:off x="4824636" y="2148788"/>
                    <a:ext cx="90262" cy="61463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116" name="直線コネクタ 115"/>
                  <p:cNvCxnSpPr/>
                  <p:nvPr/>
                </p:nvCxnSpPr>
                <p:spPr>
                  <a:xfrm flipH="1" flipV="1">
                    <a:off x="3801093" y="2032630"/>
                    <a:ext cx="1023541" cy="1210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3" name="直線コネクタ 112"/>
                <p:cNvCxnSpPr/>
                <p:nvPr/>
              </p:nvCxnSpPr>
              <p:spPr>
                <a:xfrm>
                  <a:off x="4911056" y="3460795"/>
                  <a:ext cx="530049" cy="38043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コネクタ 113"/>
                <p:cNvCxnSpPr/>
                <p:nvPr/>
              </p:nvCxnSpPr>
              <p:spPr>
                <a:xfrm flipH="1">
                  <a:off x="5448495" y="3643266"/>
                  <a:ext cx="135792" cy="1748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グループ化 102"/>
              <p:cNvGrpSpPr/>
              <p:nvPr/>
            </p:nvGrpSpPr>
            <p:grpSpPr>
              <a:xfrm>
                <a:off x="3751686" y="3219439"/>
                <a:ext cx="819500" cy="502462"/>
                <a:chOff x="3751686" y="3219439"/>
                <a:chExt cx="819500" cy="502462"/>
              </a:xfrm>
            </p:grpSpPr>
            <p:cxnSp>
              <p:nvCxnSpPr>
                <p:cNvPr id="108" name="直線コネクタ 107"/>
                <p:cNvCxnSpPr/>
                <p:nvPr/>
              </p:nvCxnSpPr>
              <p:spPr>
                <a:xfrm rot="21234773">
                  <a:off x="3986895" y="3580309"/>
                  <a:ext cx="167135" cy="1415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コネクタ 108"/>
                <p:cNvCxnSpPr>
                  <a:endCxn id="110" idx="2"/>
                </p:cNvCxnSpPr>
                <p:nvPr/>
              </p:nvCxnSpPr>
              <p:spPr>
                <a:xfrm flipV="1">
                  <a:off x="3751686" y="3274202"/>
                  <a:ext cx="743430" cy="229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フローチャート : 結合子 65"/>
                <p:cNvSpPr/>
                <p:nvPr/>
              </p:nvSpPr>
              <p:spPr>
                <a:xfrm rot="159801">
                  <a:off x="4495075" y="3219439"/>
                  <a:ext cx="76111" cy="113064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11" name="直線コネクタ 110"/>
                <p:cNvCxnSpPr>
                  <a:stCxn id="110" idx="3"/>
                </p:cNvCxnSpPr>
                <p:nvPr/>
              </p:nvCxnSpPr>
              <p:spPr>
                <a:xfrm rot="21234773" flipH="1">
                  <a:off x="3987587" y="3342129"/>
                  <a:ext cx="530081" cy="2221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グループ化 103"/>
              <p:cNvGrpSpPr/>
              <p:nvPr/>
            </p:nvGrpSpPr>
            <p:grpSpPr>
              <a:xfrm>
                <a:off x="4400534" y="2745832"/>
                <a:ext cx="840346" cy="549728"/>
                <a:chOff x="4400534" y="2745832"/>
                <a:chExt cx="840346" cy="549728"/>
              </a:xfrm>
            </p:grpSpPr>
            <p:cxnSp>
              <p:nvCxnSpPr>
                <p:cNvPr id="105" name="直線コネクタ 104"/>
                <p:cNvCxnSpPr/>
                <p:nvPr/>
              </p:nvCxnSpPr>
              <p:spPr>
                <a:xfrm>
                  <a:off x="4400534" y="2745832"/>
                  <a:ext cx="493452" cy="29740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フローチャート : 結合子 101"/>
                <p:cNvSpPr/>
                <p:nvPr/>
              </p:nvSpPr>
              <p:spPr>
                <a:xfrm rot="20855219">
                  <a:off x="4900822" y="3007093"/>
                  <a:ext cx="70789" cy="13449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07" name="直線コネクタ 106"/>
                <p:cNvCxnSpPr/>
                <p:nvPr/>
              </p:nvCxnSpPr>
              <p:spPr>
                <a:xfrm>
                  <a:off x="4975856" y="3123700"/>
                  <a:ext cx="265024" cy="17186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2" name="グループ化 151"/>
            <p:cNvGrpSpPr/>
            <p:nvPr/>
          </p:nvGrpSpPr>
          <p:grpSpPr>
            <a:xfrm rot="409757">
              <a:off x="7211479" y="1041569"/>
              <a:ext cx="1106693" cy="582806"/>
              <a:chOff x="6897714" y="1114432"/>
              <a:chExt cx="1312625" cy="691254"/>
            </a:xfrm>
          </p:grpSpPr>
          <p:sp>
            <p:nvSpPr>
              <p:cNvPr id="124" name="角丸四角形 123"/>
              <p:cNvSpPr/>
              <p:nvPr/>
            </p:nvSpPr>
            <p:spPr>
              <a:xfrm>
                <a:off x="6897714" y="1114432"/>
                <a:ext cx="1312625" cy="691254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5" name="角丸四角形 124"/>
              <p:cNvSpPr/>
              <p:nvPr/>
            </p:nvSpPr>
            <p:spPr>
              <a:xfrm>
                <a:off x="6951055" y="1175820"/>
                <a:ext cx="1214878" cy="572361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6" name="グループ化 125"/>
              <p:cNvGrpSpPr/>
              <p:nvPr/>
            </p:nvGrpSpPr>
            <p:grpSpPr>
              <a:xfrm>
                <a:off x="7270865" y="1283210"/>
                <a:ext cx="482631" cy="395449"/>
                <a:chOff x="3633645" y="2242951"/>
                <a:chExt cx="1950642" cy="1598279"/>
              </a:xfrm>
            </p:grpSpPr>
            <p:grpSp>
              <p:nvGrpSpPr>
                <p:cNvPr id="127" name="グループ化 126"/>
                <p:cNvGrpSpPr/>
                <p:nvPr/>
              </p:nvGrpSpPr>
              <p:grpSpPr>
                <a:xfrm>
                  <a:off x="3900981" y="2650114"/>
                  <a:ext cx="522430" cy="422583"/>
                  <a:chOff x="3900981" y="2650114"/>
                  <a:chExt cx="522430" cy="422583"/>
                </a:xfrm>
              </p:grpSpPr>
              <p:cxnSp>
                <p:nvCxnSpPr>
                  <p:cNvPr id="149" name="直線コネクタ 148"/>
                  <p:cNvCxnSpPr>
                    <a:endCxn id="151" idx="6"/>
                  </p:cNvCxnSpPr>
                  <p:nvPr/>
                </p:nvCxnSpPr>
                <p:spPr>
                  <a:xfrm rot="553870" flipH="1">
                    <a:off x="3957488" y="2670071"/>
                    <a:ext cx="465923" cy="74121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直線コネクタ 149"/>
                  <p:cNvCxnSpPr/>
                  <p:nvPr/>
                </p:nvCxnSpPr>
                <p:spPr>
                  <a:xfrm rot="21097368">
                    <a:off x="3971785" y="2719052"/>
                    <a:ext cx="284854" cy="353645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" name="フローチャート : 結合子 84"/>
                  <p:cNvSpPr/>
                  <p:nvPr/>
                </p:nvSpPr>
                <p:spPr>
                  <a:xfrm rot="21409089">
                    <a:off x="3900981" y="2650114"/>
                    <a:ext cx="53618" cy="115432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28" name="グループ化 127"/>
                <p:cNvGrpSpPr/>
                <p:nvPr/>
              </p:nvGrpSpPr>
              <p:grpSpPr>
                <a:xfrm>
                  <a:off x="4447354" y="2242951"/>
                  <a:ext cx="601870" cy="486842"/>
                  <a:chOff x="4447354" y="2242951"/>
                  <a:chExt cx="601870" cy="486842"/>
                </a:xfrm>
              </p:grpSpPr>
              <p:sp>
                <p:nvSpPr>
                  <p:cNvPr id="147" name="フローチャート : 結合子 24"/>
                  <p:cNvSpPr/>
                  <p:nvPr/>
                </p:nvSpPr>
                <p:spPr>
                  <a:xfrm>
                    <a:off x="4447354" y="2242951"/>
                    <a:ext cx="503947" cy="486842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8" name="二等辺三角形 147"/>
                  <p:cNvSpPr/>
                  <p:nvPr/>
                </p:nvSpPr>
                <p:spPr>
                  <a:xfrm rot="6187645">
                    <a:off x="4951413" y="2562407"/>
                    <a:ext cx="67653" cy="127968"/>
                  </a:xfrm>
                  <a:prstGeom prst="triangl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29" name="グループ化 128"/>
                <p:cNvGrpSpPr/>
                <p:nvPr/>
              </p:nvGrpSpPr>
              <p:grpSpPr>
                <a:xfrm>
                  <a:off x="3633645" y="2658497"/>
                  <a:ext cx="887510" cy="771044"/>
                  <a:chOff x="3633645" y="2658497"/>
                  <a:chExt cx="887510" cy="771044"/>
                </a:xfrm>
              </p:grpSpPr>
              <p:cxnSp>
                <p:nvCxnSpPr>
                  <p:cNvPr id="145" name="直線コネクタ 144"/>
                  <p:cNvCxnSpPr>
                    <a:stCxn id="147" idx="3"/>
                    <a:endCxn id="146" idx="7"/>
                  </p:cNvCxnSpPr>
                  <p:nvPr/>
                </p:nvCxnSpPr>
                <p:spPr>
                  <a:xfrm flipH="1">
                    <a:off x="3816283" y="2658497"/>
                    <a:ext cx="704872" cy="47207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6" name="フローチャート : 結合子 38"/>
                  <p:cNvSpPr/>
                  <p:nvPr/>
                </p:nvSpPr>
                <p:spPr>
                  <a:xfrm>
                    <a:off x="3633645" y="3079278"/>
                    <a:ext cx="213974" cy="350263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30" name="グループ化 129"/>
                <p:cNvGrpSpPr/>
                <p:nvPr/>
              </p:nvGrpSpPr>
              <p:grpSpPr>
                <a:xfrm>
                  <a:off x="3855095" y="3209630"/>
                  <a:ext cx="1729192" cy="631600"/>
                  <a:chOff x="3855095" y="3209630"/>
                  <a:chExt cx="1729192" cy="631600"/>
                </a:xfrm>
              </p:grpSpPr>
              <p:grpSp>
                <p:nvGrpSpPr>
                  <p:cNvPr id="140" name="グループ化 139"/>
                  <p:cNvGrpSpPr/>
                  <p:nvPr/>
                </p:nvGrpSpPr>
                <p:grpSpPr>
                  <a:xfrm>
                    <a:off x="3855095" y="3209630"/>
                    <a:ext cx="1049404" cy="257057"/>
                    <a:chOff x="3801093" y="2032630"/>
                    <a:chExt cx="1113805" cy="177621"/>
                  </a:xfrm>
                </p:grpSpPr>
                <p:sp>
                  <p:nvSpPr>
                    <p:cNvPr id="143" name="フローチャート : 結合子 28"/>
                    <p:cNvSpPr/>
                    <p:nvPr/>
                  </p:nvSpPr>
                  <p:spPr>
                    <a:xfrm>
                      <a:off x="4824636" y="2148788"/>
                      <a:ext cx="90262" cy="61463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144" name="直線コネクタ 143"/>
                    <p:cNvCxnSpPr/>
                    <p:nvPr/>
                  </p:nvCxnSpPr>
                  <p:spPr>
                    <a:xfrm flipH="1" flipV="1">
                      <a:off x="3801093" y="2032630"/>
                      <a:ext cx="1023541" cy="12101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直線コネクタ 140"/>
                  <p:cNvCxnSpPr/>
                  <p:nvPr/>
                </p:nvCxnSpPr>
                <p:spPr>
                  <a:xfrm>
                    <a:off x="4911056" y="3460795"/>
                    <a:ext cx="530049" cy="380435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直線コネクタ 141"/>
                  <p:cNvCxnSpPr/>
                  <p:nvPr/>
                </p:nvCxnSpPr>
                <p:spPr>
                  <a:xfrm flipH="1">
                    <a:off x="5448495" y="3643266"/>
                    <a:ext cx="135792" cy="17484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1" name="グループ化 130"/>
                <p:cNvGrpSpPr/>
                <p:nvPr/>
              </p:nvGrpSpPr>
              <p:grpSpPr>
                <a:xfrm>
                  <a:off x="3751686" y="3219439"/>
                  <a:ext cx="819500" cy="502462"/>
                  <a:chOff x="3751686" y="3219439"/>
                  <a:chExt cx="819500" cy="502462"/>
                </a:xfrm>
              </p:grpSpPr>
              <p:cxnSp>
                <p:nvCxnSpPr>
                  <p:cNvPr id="136" name="直線コネクタ 135"/>
                  <p:cNvCxnSpPr/>
                  <p:nvPr/>
                </p:nvCxnSpPr>
                <p:spPr>
                  <a:xfrm rot="21234773">
                    <a:off x="3986895" y="3580309"/>
                    <a:ext cx="167135" cy="1415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/>
                  <p:cNvCxnSpPr>
                    <a:endCxn id="138" idx="2"/>
                  </p:cNvCxnSpPr>
                  <p:nvPr/>
                </p:nvCxnSpPr>
                <p:spPr>
                  <a:xfrm flipV="1">
                    <a:off x="3751686" y="3274202"/>
                    <a:ext cx="743430" cy="2299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8" name="フローチャート : 結合子 65"/>
                  <p:cNvSpPr/>
                  <p:nvPr/>
                </p:nvSpPr>
                <p:spPr>
                  <a:xfrm rot="159801">
                    <a:off x="4495075" y="3219439"/>
                    <a:ext cx="76111" cy="113064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139" name="直線コネクタ 138"/>
                  <p:cNvCxnSpPr>
                    <a:stCxn id="138" idx="3"/>
                  </p:cNvCxnSpPr>
                  <p:nvPr/>
                </p:nvCxnSpPr>
                <p:spPr>
                  <a:xfrm rot="21234773" flipH="1">
                    <a:off x="3987587" y="3342129"/>
                    <a:ext cx="530081" cy="22218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2" name="グループ化 131"/>
                <p:cNvGrpSpPr/>
                <p:nvPr/>
              </p:nvGrpSpPr>
              <p:grpSpPr>
                <a:xfrm>
                  <a:off x="4400534" y="2745832"/>
                  <a:ext cx="840346" cy="549728"/>
                  <a:chOff x="4400534" y="2745832"/>
                  <a:chExt cx="840346" cy="549728"/>
                </a:xfrm>
              </p:grpSpPr>
              <p:cxnSp>
                <p:nvCxnSpPr>
                  <p:cNvPr id="133" name="直線コネクタ 132"/>
                  <p:cNvCxnSpPr/>
                  <p:nvPr/>
                </p:nvCxnSpPr>
                <p:spPr>
                  <a:xfrm>
                    <a:off x="4400534" y="2745832"/>
                    <a:ext cx="493452" cy="297405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4" name="フローチャート : 結合子 101"/>
                  <p:cNvSpPr/>
                  <p:nvPr/>
                </p:nvSpPr>
                <p:spPr>
                  <a:xfrm rot="20855219">
                    <a:off x="4900822" y="3007093"/>
                    <a:ext cx="70789" cy="134492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135" name="直線コネクタ 134"/>
                  <p:cNvCxnSpPr/>
                  <p:nvPr/>
                </p:nvCxnSpPr>
                <p:spPr>
                  <a:xfrm>
                    <a:off x="4975856" y="3123700"/>
                    <a:ext cx="265024" cy="17186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38804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27017" y="942967"/>
            <a:ext cx="7014754" cy="1206950"/>
          </a:xfrm>
          <a:prstGeom prst="rect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④　「　　　　　　」の練習方法を選んだ理由を言葉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で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説明しよう。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また、練習後の自分の姿をイメージして、　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　学習カード④</a:t>
            </a:r>
            <a:r>
              <a:rPr kumimoji="1" lang="ja-JP" altLang="en-US" sz="2000" dirty="0">
                <a:solidFill>
                  <a:schemeClr val="tx1"/>
                </a:solidFill>
              </a:rPr>
              <a:t>に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絵や言葉で書いてみよう。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73029"/>
              </p:ext>
            </p:extLst>
          </p:nvPr>
        </p:nvGraphicFramePr>
        <p:xfrm>
          <a:off x="627017" y="2393457"/>
          <a:ext cx="7888333" cy="4137974"/>
        </p:xfrm>
        <a:graphic>
          <a:graphicData uri="http://schemas.openxmlformats.org/drawingml/2006/table">
            <a:tbl>
              <a:tblPr/>
              <a:tblGrid>
                <a:gridCol w="7888333">
                  <a:extLst>
                    <a:ext uri="{9D8B030D-6E8A-4147-A177-3AD203B41FA5}">
                      <a16:colId xmlns:a16="http://schemas.microsoft.com/office/drawing/2014/main" val="3407128625"/>
                    </a:ext>
                  </a:extLst>
                </a:gridCol>
              </a:tblGrid>
              <a:tr h="206898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選んだ理由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291965"/>
                  </a:ext>
                </a:extLst>
              </a:tr>
              <a:tr h="206898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練習後のイメージ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391018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7647" y="604210"/>
            <a:ext cx="1293027" cy="155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82385" y="942967"/>
            <a:ext cx="7259386" cy="1206950"/>
          </a:xfrm>
          <a:prstGeom prst="rect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⑤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　体力や技能の程度、性別等の違いを踏まえ、ハードル走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を仲間とともに楽しむための練習や競争の方法、工夫でき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err="1" smtClean="0">
                <a:solidFill>
                  <a:schemeClr val="tx1"/>
                </a:solidFill>
              </a:rPr>
              <a:t>る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ことを考え、学習カード⑤に書いてみよう。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695910"/>
              </p:ext>
            </p:extLst>
          </p:nvPr>
        </p:nvGraphicFramePr>
        <p:xfrm>
          <a:off x="382385" y="2393457"/>
          <a:ext cx="8132965" cy="4032282"/>
        </p:xfrm>
        <a:graphic>
          <a:graphicData uri="http://schemas.openxmlformats.org/drawingml/2006/table">
            <a:tbl>
              <a:tblPr/>
              <a:tblGrid>
                <a:gridCol w="8132965">
                  <a:extLst>
                    <a:ext uri="{9D8B030D-6E8A-4147-A177-3AD203B41FA5}">
                      <a16:colId xmlns:a16="http://schemas.microsoft.com/office/drawing/2014/main" val="3407128625"/>
                    </a:ext>
                  </a:extLst>
                </a:gridCol>
              </a:tblGrid>
              <a:tr h="403228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291965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7647" y="604210"/>
            <a:ext cx="1293027" cy="155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6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726891" y="6348667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2598" y="5151760"/>
            <a:ext cx="2657963" cy="432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82598" y="3028574"/>
            <a:ext cx="8149832" cy="3320093"/>
            <a:chOff x="472351" y="3019365"/>
            <a:chExt cx="8149832" cy="3201819"/>
          </a:xfrm>
        </p:grpSpPr>
        <p:sp>
          <p:nvSpPr>
            <p:cNvPr id="2" name="角丸四角形 1"/>
            <p:cNvSpPr/>
            <p:nvPr/>
          </p:nvSpPr>
          <p:spPr>
            <a:xfrm>
              <a:off x="553112" y="3145515"/>
              <a:ext cx="8069071" cy="3075669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200000"/>
                </a:lnSpc>
              </a:pP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>
                  <a:solidFill>
                    <a:schemeClr val="tx1"/>
                  </a:solidFill>
                </a:rPr>
                <a:t>　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□　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ハードルを越えるとき、近くから踏み切り、高く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跳んで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しまう。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>
                  <a:solidFill>
                    <a:schemeClr val="tx1"/>
                  </a:solidFill>
                </a:rPr>
                <a:t>　□　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勢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いよくハードルを走り越すことが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できない。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>
                  <a:solidFill>
                    <a:schemeClr val="tx1"/>
                  </a:solidFill>
                </a:rPr>
                <a:t>　□　抜き足の膝を折りたたんで前に運ぶ動作が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できない。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>
                  <a:solidFill>
                    <a:schemeClr val="tx1"/>
                  </a:solidFill>
                </a:rPr>
                <a:t>　□　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 ハードル間（インターバル）を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３又は５歩で走ることが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できない。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>
                  <a:solidFill>
                    <a:schemeClr val="tx1"/>
                  </a:solidFill>
                </a:rPr>
                <a:t>　□　着地で余分なブレーキがかかり、スピードが減速して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しまう。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</p:txBody>
        </p:sp>
        <p:sp>
          <p:nvSpPr>
            <p:cNvPr id="4" name="横巻き 3"/>
            <p:cNvSpPr/>
            <p:nvPr/>
          </p:nvSpPr>
          <p:spPr>
            <a:xfrm>
              <a:off x="472351" y="3019365"/>
              <a:ext cx="4184184" cy="783772"/>
            </a:xfrm>
            <a:prstGeom prst="horizontalScroll">
              <a:avLst/>
            </a:prstGeom>
            <a:solidFill>
              <a:srgbClr val="FFFF00"/>
            </a:solidFill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自分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の課題を選択しよう（複数可）</a:t>
              </a:r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569192" y="885690"/>
            <a:ext cx="6988629" cy="1600708"/>
          </a:xfrm>
          <a:prstGeom prst="rect">
            <a:avLst/>
          </a:prstGeom>
          <a:solidFill>
            <a:srgbClr val="FFFF00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+mn-ea"/>
              </a:rPr>
              <a:t>　ハードル走を実践していくと、</a:t>
            </a:r>
            <a:endParaRPr kumimoji="1"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  <a:r>
              <a:rPr lang="en-US" altLang="ja-JP" sz="2000" dirty="0" smtClean="0">
                <a:solidFill>
                  <a:schemeClr val="tx1"/>
                </a:solidFill>
              </a:rPr>
              <a:t>『</a:t>
            </a:r>
            <a:r>
              <a:rPr lang="ja-JP" altLang="ja-JP" sz="2000" dirty="0" smtClean="0">
                <a:solidFill>
                  <a:schemeClr val="tx1"/>
                </a:solidFill>
              </a:rPr>
              <a:t>スピード</a:t>
            </a:r>
            <a:r>
              <a:rPr lang="ja-JP" altLang="ja-JP" sz="2000" dirty="0">
                <a:solidFill>
                  <a:schemeClr val="tx1"/>
                </a:solidFill>
              </a:rPr>
              <a:t>を落とさず</a:t>
            </a:r>
            <a:r>
              <a:rPr lang="ja-JP" altLang="ja-JP" sz="2000" dirty="0" smtClean="0">
                <a:solidFill>
                  <a:schemeClr val="tx1"/>
                </a:solidFill>
              </a:rPr>
              <a:t>、</a:t>
            </a:r>
            <a:r>
              <a:rPr lang="ja-JP" altLang="en-US" sz="2000" dirty="0" smtClean="0">
                <a:solidFill>
                  <a:schemeClr val="tx1"/>
                </a:solidFill>
              </a:rPr>
              <a:t>滑らかに走れない・・・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　　　　　</a:t>
            </a:r>
            <a:r>
              <a:rPr lang="ja-JP" altLang="ja-JP" sz="2000" dirty="0" smtClean="0">
                <a:solidFill>
                  <a:schemeClr val="tx1"/>
                </a:solidFill>
              </a:rPr>
              <a:t>リズミカルに</a:t>
            </a:r>
            <a:r>
              <a:rPr lang="ja-JP" altLang="en-US" sz="2000" dirty="0" smtClean="0">
                <a:solidFill>
                  <a:schemeClr val="tx1"/>
                </a:solidFill>
              </a:rPr>
              <a:t>走れない・・・</a:t>
            </a:r>
            <a:r>
              <a:rPr lang="en-US" altLang="ja-JP" sz="2000" dirty="0" smtClean="0">
                <a:solidFill>
                  <a:schemeClr val="tx1"/>
                </a:solidFill>
              </a:rPr>
              <a:t>』</a:t>
            </a: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　　　　　　　　　　　という課題</a:t>
            </a:r>
            <a:r>
              <a:rPr lang="ja-JP" altLang="en-US" sz="2000" dirty="0" smtClean="0">
                <a:solidFill>
                  <a:schemeClr val="tx1"/>
                </a:solidFill>
              </a:rPr>
              <a:t>が出てきます</a:t>
            </a:r>
            <a:r>
              <a:rPr lang="ja-JP" altLang="en-US" sz="2000" dirty="0" smtClean="0">
                <a:solidFill>
                  <a:schemeClr val="tx1"/>
                </a:solidFill>
              </a:rPr>
              <a:t>ね。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9752" y="836054"/>
            <a:ext cx="1371677" cy="165034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82598" y="2594204"/>
            <a:ext cx="6687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110" dirty="0" smtClean="0"/>
              <a:t>これまでの自分のハードルしている姿を思い出してみよう。</a:t>
            </a:r>
            <a:endParaRPr kumimoji="1" lang="ja-JP" altLang="en-US" sz="2000" b="1" spc="-110" dirty="0"/>
          </a:p>
        </p:txBody>
      </p:sp>
    </p:spTree>
    <p:extLst>
      <p:ext uri="{BB962C8B-B14F-4D97-AF65-F5344CB8AC3E}">
        <p14:creationId xmlns:p14="http://schemas.microsoft.com/office/powerpoint/2010/main" val="85312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698800" y="6338467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2598" y="5151760"/>
            <a:ext cx="2657963" cy="432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87800" y="2074608"/>
            <a:ext cx="8368400" cy="3531923"/>
            <a:chOff x="415891" y="2078838"/>
            <a:chExt cx="8181992" cy="3708007"/>
          </a:xfrm>
        </p:grpSpPr>
        <p:sp>
          <p:nvSpPr>
            <p:cNvPr id="2" name="角丸四角形 1"/>
            <p:cNvSpPr/>
            <p:nvPr/>
          </p:nvSpPr>
          <p:spPr>
            <a:xfrm>
              <a:off x="528812" y="2206294"/>
              <a:ext cx="8069071" cy="3580551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 smtClean="0">
                  <a:solidFill>
                    <a:schemeClr val="tx1"/>
                  </a:solidFill>
                </a:rPr>
                <a:t>　 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 smtClean="0">
                  <a:solidFill>
                    <a:schemeClr val="tx1"/>
                  </a:solidFill>
                </a:rPr>
                <a:t>　　◆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dirty="0">
                  <a:solidFill>
                    <a:schemeClr val="tx1"/>
                  </a:solidFill>
                  <a:latin typeface="+mn-ea"/>
                </a:rPr>
                <a:t>踏み切り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+mn-ea"/>
                </a:rPr>
                <a:t>は、ハードル</a:t>
              </a:r>
              <a:r>
                <a:rPr kumimoji="1" lang="ja-JP" altLang="en-US" dirty="0">
                  <a:solidFill>
                    <a:schemeClr val="tx1"/>
                  </a:solidFill>
                  <a:latin typeface="+mn-ea"/>
                </a:rPr>
                <a:t>の遠くから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+mn-ea"/>
                </a:rPr>
                <a:t>踏み切る。</a:t>
              </a:r>
              <a:endParaRPr kumimoji="1" lang="en-US" altLang="ja-JP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>
                  <a:solidFill>
                    <a:schemeClr val="tx1"/>
                  </a:solidFill>
                </a:rPr>
                <a:t>　  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◆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　 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インターバルで得たスピードで踏み切って、余分なブレーキをかけず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　　 そのままのスピードでハードルを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走り越える。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>
                  <a:solidFill>
                    <a:schemeClr val="tx1"/>
                  </a:solidFill>
                  <a:latin typeface="+mn-ea"/>
                </a:rPr>
                <a:t>　　◆　 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+mn-ea"/>
                </a:rPr>
                <a:t>抜き脚の膝を</a:t>
              </a:r>
              <a:r>
                <a:rPr kumimoji="1" lang="ja-JP" altLang="en-US" dirty="0">
                  <a:solidFill>
                    <a:schemeClr val="tx1"/>
                  </a:solidFill>
                  <a:latin typeface="+mn-ea"/>
                </a:rPr>
                <a:t>できるだけ小さく折りたたみ、膝を前方に</a:t>
              </a:r>
              <a:r>
                <a:rPr kumimoji="1" lang="ja-JP" altLang="en-US" dirty="0" smtClean="0">
                  <a:solidFill>
                    <a:schemeClr val="tx1"/>
                  </a:solidFill>
                  <a:latin typeface="+mn-ea"/>
                </a:rPr>
                <a:t>引きつける。</a:t>
              </a:r>
              <a:endParaRPr kumimoji="1" lang="en-US" altLang="ja-JP" dirty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　◆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　 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ハードル間（インターバル）は、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３又は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5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歩のリズムでテンポよく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走る。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400" dirty="0" smtClean="0">
                  <a:solidFill>
                    <a:schemeClr val="tx1"/>
                  </a:solidFill>
                </a:rPr>
                <a:t>　　◆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　 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振り上げ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脚は、前に突き出すように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伸ばす。</a:t>
              </a:r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  <p:sp>
          <p:nvSpPr>
            <p:cNvPr id="4" name="横巻き 3"/>
            <p:cNvSpPr/>
            <p:nvPr/>
          </p:nvSpPr>
          <p:spPr>
            <a:xfrm>
              <a:off x="415891" y="2078838"/>
              <a:ext cx="3383280" cy="783772"/>
            </a:xfrm>
            <a:prstGeom prst="horizontalScroll">
              <a:avLst/>
            </a:prstGeom>
            <a:solidFill>
              <a:srgbClr val="FFFF00"/>
            </a:solidFill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ハードル走の主な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ポイント</a:t>
              </a:r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42729" y="457200"/>
            <a:ext cx="8058542" cy="1597166"/>
            <a:chOff x="553112" y="770712"/>
            <a:chExt cx="8058542" cy="1597166"/>
          </a:xfrm>
        </p:grpSpPr>
        <p:sp>
          <p:nvSpPr>
            <p:cNvPr id="15" name="正方形/長方形 14"/>
            <p:cNvSpPr/>
            <p:nvPr/>
          </p:nvSpPr>
          <p:spPr>
            <a:xfrm>
              <a:off x="553112" y="1262519"/>
              <a:ext cx="6988629" cy="912920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000" dirty="0" smtClean="0">
                  <a:solidFill>
                    <a:schemeClr val="tx1"/>
                  </a:solidFill>
                  <a:latin typeface="+mn-ea"/>
                </a:rPr>
                <a:t>　動画</a:t>
              </a:r>
              <a:r>
                <a:rPr kumimoji="1" lang="ja-JP" altLang="en-US" sz="2000" dirty="0">
                  <a:solidFill>
                    <a:schemeClr val="tx1"/>
                  </a:solidFill>
                  <a:latin typeface="+mn-ea"/>
                </a:rPr>
                <a:t>を見ながら、</a:t>
              </a:r>
              <a:r>
                <a:rPr lang="ja-JP" altLang="ja-JP" sz="2000" dirty="0">
                  <a:solidFill>
                    <a:schemeClr val="tx1"/>
                  </a:solidFill>
                </a:rPr>
                <a:t>スピードを落とさず、リズミカルに走るため</a:t>
              </a:r>
              <a:r>
                <a:rPr lang="ja-JP" altLang="en-US" sz="2000" dirty="0">
                  <a:solidFill>
                    <a:schemeClr val="tx1"/>
                  </a:solidFill>
                </a:rPr>
                <a:t>のポイントを確認しよう</a:t>
              </a:r>
              <a:r>
                <a:rPr lang="ja-JP" altLang="en-US" sz="2000" dirty="0" smtClean="0">
                  <a:solidFill>
                    <a:schemeClr val="tx1"/>
                  </a:solidFill>
                </a:rPr>
                <a:t>。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80718" y="770712"/>
              <a:ext cx="1330936" cy="1597166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970618" y="5779583"/>
            <a:ext cx="7318258" cy="589150"/>
            <a:chOff x="967674" y="5882186"/>
            <a:chExt cx="7318258" cy="58915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1474028" y="6016942"/>
              <a:ext cx="68119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spc="-110" dirty="0" smtClean="0"/>
                <a:t>　ハードル走の動画をインターネット等で検索して見てみよう！</a:t>
              </a:r>
              <a:endParaRPr kumimoji="1" lang="en-US" altLang="ja-JP" b="1" spc="-110" dirty="0" smtClean="0"/>
            </a:p>
          </p:txBody>
        </p:sp>
        <p:pic>
          <p:nvPicPr>
            <p:cNvPr id="12" name="図 11" descr="person_0208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7674" y="5882186"/>
              <a:ext cx="704372" cy="58915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0405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726891" y="6348667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4956714" y="5017831"/>
            <a:ext cx="0" cy="7991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4576956" y="5417401"/>
            <a:ext cx="0" cy="7991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/>
        </p:nvSpPr>
        <p:spPr>
          <a:xfrm>
            <a:off x="323951" y="2586445"/>
            <a:ext cx="3134386" cy="3762222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踏切姿勢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713525" y="2586444"/>
            <a:ext cx="3134386" cy="376222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着地姿勢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3610610" y="2869276"/>
            <a:ext cx="1950642" cy="1598279"/>
            <a:chOff x="3633645" y="2242951"/>
            <a:chExt cx="1950642" cy="1598279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4447354" y="2242951"/>
              <a:ext cx="601870" cy="486842"/>
              <a:chOff x="1497426" y="2268490"/>
              <a:chExt cx="518543" cy="336397"/>
            </a:xfrm>
          </p:grpSpPr>
          <p:sp>
            <p:nvSpPr>
              <p:cNvPr id="25" name="フローチャート : 結合子 24"/>
              <p:cNvSpPr/>
              <p:nvPr/>
            </p:nvSpPr>
            <p:spPr>
              <a:xfrm>
                <a:off x="1497426" y="2268490"/>
                <a:ext cx="434177" cy="336397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二等辺三角形 25"/>
              <p:cNvSpPr/>
              <p:nvPr/>
            </p:nvSpPr>
            <p:spPr>
              <a:xfrm rot="6187645">
                <a:off x="1937470" y="2478313"/>
                <a:ext cx="46747" cy="110251"/>
              </a:xfrm>
              <a:prstGeom prst="triangl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8" name="直線コネクタ 27"/>
            <p:cNvCxnSpPr>
              <a:stCxn id="25" idx="3"/>
              <a:endCxn id="39" idx="7"/>
            </p:cNvCxnSpPr>
            <p:nvPr/>
          </p:nvCxnSpPr>
          <p:spPr>
            <a:xfrm flipH="1">
              <a:off x="3816283" y="2658497"/>
              <a:ext cx="704872" cy="4720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フローチャート : 結合子 38"/>
            <p:cNvSpPr/>
            <p:nvPr/>
          </p:nvSpPr>
          <p:spPr>
            <a:xfrm>
              <a:off x="3633645" y="3079278"/>
              <a:ext cx="213974" cy="350263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3855095" y="3209630"/>
              <a:ext cx="1729192" cy="631600"/>
              <a:chOff x="3855095" y="3209630"/>
              <a:chExt cx="1729192" cy="631600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3855095" y="3209630"/>
                <a:ext cx="1049404" cy="257057"/>
                <a:chOff x="3801093" y="2032630"/>
                <a:chExt cx="1113805" cy="177621"/>
              </a:xfrm>
            </p:grpSpPr>
            <p:sp>
              <p:nvSpPr>
                <p:cNvPr id="29" name="フローチャート : 結合子 28"/>
                <p:cNvSpPr/>
                <p:nvPr/>
              </p:nvSpPr>
              <p:spPr>
                <a:xfrm>
                  <a:off x="4824636" y="2148788"/>
                  <a:ext cx="90262" cy="61463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4" name="直線コネクタ 33"/>
                <p:cNvCxnSpPr/>
                <p:nvPr/>
              </p:nvCxnSpPr>
              <p:spPr>
                <a:xfrm flipH="1" flipV="1">
                  <a:off x="3801093" y="2032630"/>
                  <a:ext cx="1023541" cy="12101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直線コネクタ 47"/>
              <p:cNvCxnSpPr/>
              <p:nvPr/>
            </p:nvCxnSpPr>
            <p:spPr>
              <a:xfrm>
                <a:off x="4911056" y="3460795"/>
                <a:ext cx="530049" cy="3804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 flipH="1">
                <a:off x="5448495" y="3643266"/>
                <a:ext cx="135792" cy="17484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グループ化 91"/>
            <p:cNvGrpSpPr/>
            <p:nvPr/>
          </p:nvGrpSpPr>
          <p:grpSpPr>
            <a:xfrm rot="21234773">
              <a:off x="3755328" y="3201629"/>
              <a:ext cx="818606" cy="509188"/>
              <a:chOff x="3755328" y="3201638"/>
              <a:chExt cx="818606" cy="509188"/>
            </a:xfrm>
          </p:grpSpPr>
          <p:grpSp>
            <p:nvGrpSpPr>
              <p:cNvPr id="75" name="グループ化 74"/>
              <p:cNvGrpSpPr/>
              <p:nvPr/>
            </p:nvGrpSpPr>
            <p:grpSpPr>
              <a:xfrm rot="525028">
                <a:off x="3755328" y="3201638"/>
                <a:ext cx="818606" cy="357722"/>
                <a:chOff x="3746589" y="3090491"/>
                <a:chExt cx="818606" cy="357722"/>
              </a:xfrm>
            </p:grpSpPr>
            <p:cxnSp>
              <p:nvCxnSpPr>
                <p:cNvPr id="65" name="直線コネクタ 64"/>
                <p:cNvCxnSpPr>
                  <a:endCxn id="66" idx="2"/>
                </p:cNvCxnSpPr>
                <p:nvPr/>
              </p:nvCxnSpPr>
              <p:spPr>
                <a:xfrm rot="21440199" flipV="1">
                  <a:off x="3746589" y="3164283"/>
                  <a:ext cx="743430" cy="229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フローチャート : 結合子 65"/>
                <p:cNvSpPr/>
                <p:nvPr/>
              </p:nvSpPr>
              <p:spPr>
                <a:xfrm>
                  <a:off x="4489084" y="3090491"/>
                  <a:ext cx="76111" cy="113064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72" name="直線コネクタ 71"/>
                <p:cNvCxnSpPr>
                  <a:stCxn id="66" idx="3"/>
                </p:cNvCxnSpPr>
                <p:nvPr/>
              </p:nvCxnSpPr>
              <p:spPr>
                <a:xfrm rot="21074972" flipH="1">
                  <a:off x="3990135" y="3226024"/>
                  <a:ext cx="530081" cy="22218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4" name="直線コネクタ 73"/>
              <p:cNvCxnSpPr/>
              <p:nvPr/>
            </p:nvCxnSpPr>
            <p:spPr>
              <a:xfrm>
                <a:off x="3966761" y="3569234"/>
                <a:ext cx="167135" cy="1415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グループ化 88"/>
            <p:cNvGrpSpPr/>
            <p:nvPr/>
          </p:nvGrpSpPr>
          <p:grpSpPr>
            <a:xfrm rot="21097368">
              <a:off x="3922701" y="2627450"/>
              <a:ext cx="519729" cy="447737"/>
              <a:chOff x="4004550" y="2603493"/>
              <a:chExt cx="435809" cy="447737"/>
            </a:xfrm>
          </p:grpSpPr>
          <p:cxnSp>
            <p:nvCxnSpPr>
              <p:cNvPr id="79" name="直線コネクタ 78"/>
              <p:cNvCxnSpPr>
                <a:endCxn id="85" idx="6"/>
              </p:cNvCxnSpPr>
              <p:nvPr/>
            </p:nvCxnSpPr>
            <p:spPr>
              <a:xfrm rot="1056502" flipH="1">
                <a:off x="4049668" y="2661725"/>
                <a:ext cx="390691" cy="741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4039281" y="2697585"/>
                <a:ext cx="238859" cy="3536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フローチャート : 結合子 84"/>
              <p:cNvSpPr/>
              <p:nvPr/>
            </p:nvSpPr>
            <p:spPr>
              <a:xfrm rot="311721">
                <a:off x="4004550" y="2603493"/>
                <a:ext cx="44960" cy="11543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4400534" y="2745832"/>
              <a:ext cx="840346" cy="549728"/>
              <a:chOff x="4400534" y="2745832"/>
              <a:chExt cx="840346" cy="549728"/>
            </a:xfrm>
          </p:grpSpPr>
          <p:cxnSp>
            <p:nvCxnSpPr>
              <p:cNvPr id="96" name="直線コネクタ 95"/>
              <p:cNvCxnSpPr/>
              <p:nvPr/>
            </p:nvCxnSpPr>
            <p:spPr>
              <a:xfrm>
                <a:off x="4400534" y="2745832"/>
                <a:ext cx="493452" cy="29740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フローチャート : 結合子 101"/>
              <p:cNvSpPr/>
              <p:nvPr/>
            </p:nvSpPr>
            <p:spPr>
              <a:xfrm rot="20855219">
                <a:off x="4900822" y="3007093"/>
                <a:ext cx="70789" cy="134492"/>
              </a:xfrm>
              <a:prstGeom prst="flowChartConnector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5" name="直線コネクタ 104"/>
              <p:cNvCxnSpPr/>
              <p:nvPr/>
            </p:nvCxnSpPr>
            <p:spPr>
              <a:xfrm>
                <a:off x="4975856" y="3123700"/>
                <a:ext cx="265024" cy="1718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グループ化 1"/>
          <p:cNvGrpSpPr/>
          <p:nvPr/>
        </p:nvGrpSpPr>
        <p:grpSpPr>
          <a:xfrm>
            <a:off x="182880" y="547378"/>
            <a:ext cx="8603998" cy="1729059"/>
            <a:chOff x="553112" y="638819"/>
            <a:chExt cx="8233765" cy="1729059"/>
          </a:xfrm>
        </p:grpSpPr>
        <p:sp>
          <p:nvSpPr>
            <p:cNvPr id="5" name="正方形/長方形 4"/>
            <p:cNvSpPr/>
            <p:nvPr/>
          </p:nvSpPr>
          <p:spPr>
            <a:xfrm>
              <a:off x="553112" y="991760"/>
              <a:ext cx="6988629" cy="118367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000" dirty="0">
                  <a:solidFill>
                    <a:schemeClr val="tx1"/>
                  </a:solidFill>
                </a:rPr>
                <a:t>①　</a:t>
              </a:r>
              <a:r>
                <a:rPr kumimoji="1" lang="ja-JP" altLang="en-US" sz="2000" dirty="0" smtClean="0">
                  <a:solidFill>
                    <a:schemeClr val="tx1"/>
                  </a:solidFill>
                </a:rPr>
                <a:t>これまでの授業を思い出し、</a:t>
              </a:r>
              <a:r>
                <a:rPr lang="ja-JP" altLang="ja-JP" sz="2000" dirty="0" smtClean="0">
                  <a:solidFill>
                    <a:schemeClr val="tx1"/>
                  </a:solidFill>
                </a:rPr>
                <a:t>自分</a:t>
              </a:r>
              <a:r>
                <a:rPr lang="ja-JP" altLang="ja-JP" sz="2000" dirty="0">
                  <a:solidFill>
                    <a:schemeClr val="tx1"/>
                  </a:solidFill>
                </a:rPr>
                <a:t>のハードル走の姿</a:t>
              </a:r>
              <a:r>
                <a:rPr lang="ja-JP" altLang="ja-JP" sz="2000" dirty="0" smtClean="0">
                  <a:solidFill>
                    <a:schemeClr val="tx1"/>
                  </a:solidFill>
                </a:rPr>
                <a:t>を</a:t>
              </a:r>
              <a:r>
                <a:rPr lang="ja-JP" altLang="en-US" sz="2000" dirty="0" smtClean="0">
                  <a:solidFill>
                    <a:schemeClr val="tx1"/>
                  </a:solidFill>
                </a:rPr>
                <a:t>　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  <a:p>
              <a:r>
                <a:rPr lang="ja-JP" altLang="en-US" sz="2000" dirty="0" smtClean="0">
                  <a:solidFill>
                    <a:schemeClr val="tx1"/>
                  </a:solidFill>
                </a:rPr>
                <a:t>　</a:t>
              </a:r>
              <a:r>
                <a:rPr lang="ja-JP" altLang="ja-JP" sz="2000" dirty="0" smtClean="0">
                  <a:solidFill>
                    <a:schemeClr val="tx1"/>
                  </a:solidFill>
                </a:rPr>
                <a:t>イメージ</a:t>
              </a:r>
              <a:r>
                <a:rPr lang="ja-JP" altLang="ja-JP" sz="2000" dirty="0">
                  <a:solidFill>
                    <a:schemeClr val="tx1"/>
                  </a:solidFill>
                </a:rPr>
                <a:t>して、踏切姿勢</a:t>
              </a:r>
              <a:r>
                <a:rPr lang="ja-JP" altLang="ja-JP" sz="2000" dirty="0" smtClean="0">
                  <a:solidFill>
                    <a:schemeClr val="tx1"/>
                  </a:solidFill>
                </a:rPr>
                <a:t>と着地姿勢</a:t>
              </a:r>
              <a:r>
                <a:rPr lang="ja-JP" altLang="en-US" sz="2000" dirty="0">
                  <a:solidFill>
                    <a:schemeClr val="tx1"/>
                  </a:solidFill>
                </a:rPr>
                <a:t>の</a:t>
              </a:r>
              <a:r>
                <a:rPr lang="ja-JP" altLang="ja-JP" sz="2000" b="1" dirty="0" smtClean="0">
                  <a:solidFill>
                    <a:schemeClr val="tx1"/>
                  </a:solidFill>
                </a:rPr>
                <a:t>絵</a:t>
              </a:r>
              <a:r>
                <a:rPr lang="ja-JP" altLang="en-US" sz="2000" dirty="0" smtClean="0">
                  <a:solidFill>
                    <a:schemeClr val="tx1"/>
                  </a:solidFill>
                </a:rPr>
                <a:t>をハードル走－思考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  <a:p>
              <a:r>
                <a:rPr lang="ja-JP" altLang="en-US" sz="2000" dirty="0" smtClean="0">
                  <a:solidFill>
                    <a:schemeClr val="tx1"/>
                  </a:solidFill>
                </a:rPr>
                <a:t>　力，判断力，表現力等編－学習カード①に</a:t>
              </a:r>
              <a:r>
                <a:rPr lang="ja-JP" altLang="ja-JP" sz="2000" dirty="0" smtClean="0">
                  <a:solidFill>
                    <a:schemeClr val="tx1"/>
                  </a:solidFill>
                </a:rPr>
                <a:t>書いて</a:t>
              </a:r>
              <a:r>
                <a:rPr lang="ja-JP" altLang="ja-JP" sz="2000" dirty="0">
                  <a:solidFill>
                    <a:schemeClr val="tx1"/>
                  </a:solidFill>
                </a:rPr>
                <a:t>みよう</a:t>
              </a:r>
              <a:r>
                <a:rPr lang="ja-JP" altLang="ja-JP" sz="2000" dirty="0" smtClean="0">
                  <a:solidFill>
                    <a:schemeClr val="tx1"/>
                  </a:solidFill>
                </a:rPr>
                <a:t>。</a:t>
              </a:r>
              <a:endParaRPr lang="ja-JP" altLang="ja-JP" sz="2000" dirty="0">
                <a:solidFill>
                  <a:schemeClr val="tx1"/>
                </a:solidFill>
              </a:endParaRPr>
            </a:p>
          </p:txBody>
        </p:sp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6033" y="638819"/>
              <a:ext cx="1440844" cy="17290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18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726891" y="6348667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82598" y="5151760"/>
            <a:ext cx="2657963" cy="432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2036" y="1174126"/>
            <a:ext cx="6731117" cy="1955939"/>
          </a:xfrm>
          <a:prstGeom prst="rect">
            <a:avLst/>
          </a:prstGeom>
          <a:solidFill>
            <a:srgbClr val="FFFF00"/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2000" dirty="0">
                <a:solidFill>
                  <a:schemeClr val="tx1"/>
                </a:solidFill>
              </a:rPr>
              <a:t>②　スピードを</a:t>
            </a:r>
            <a:r>
              <a:rPr lang="ja-JP" altLang="ja-JP" sz="2000" dirty="0" smtClean="0">
                <a:solidFill>
                  <a:schemeClr val="tx1"/>
                </a:solidFill>
              </a:rPr>
              <a:t>落とさず、</a:t>
            </a:r>
            <a:r>
              <a:rPr lang="ja-JP" altLang="ja-JP" sz="2000" dirty="0">
                <a:solidFill>
                  <a:schemeClr val="tx1"/>
                </a:solidFill>
              </a:rPr>
              <a:t>リズミカルに走るためには</a:t>
            </a:r>
            <a:r>
              <a:rPr lang="ja-JP" altLang="ja-JP" sz="2000" dirty="0" smtClean="0">
                <a:solidFill>
                  <a:schemeClr val="tx1"/>
                </a:solidFill>
              </a:rPr>
              <a:t>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r>
              <a:rPr lang="ja-JP" altLang="ja-JP" sz="2000" dirty="0" smtClean="0">
                <a:solidFill>
                  <a:schemeClr val="tx1"/>
                </a:solidFill>
              </a:rPr>
              <a:t>どの</a:t>
            </a:r>
            <a:r>
              <a:rPr lang="ja-JP" altLang="ja-JP" sz="2000" dirty="0">
                <a:solidFill>
                  <a:schemeClr val="tx1"/>
                </a:solidFill>
              </a:rPr>
              <a:t>ようなポイント（課題）を意識したらよいと</a:t>
            </a:r>
            <a:r>
              <a:rPr lang="ja-JP" altLang="ja-JP" sz="2000" dirty="0" smtClean="0">
                <a:solidFill>
                  <a:schemeClr val="tx1"/>
                </a:solidFill>
              </a:rPr>
              <a:t>思い</a:t>
            </a:r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r>
              <a:rPr lang="ja-JP" altLang="ja-JP" sz="2000" dirty="0" smtClean="0">
                <a:solidFill>
                  <a:schemeClr val="tx1"/>
                </a:solidFill>
              </a:rPr>
              <a:t>ます</a:t>
            </a:r>
            <a:r>
              <a:rPr lang="ja-JP" altLang="ja-JP" sz="2000" dirty="0">
                <a:solidFill>
                  <a:schemeClr val="tx1"/>
                </a:solidFill>
              </a:rPr>
              <a:t>か</a:t>
            </a:r>
            <a:r>
              <a:rPr lang="ja-JP" altLang="ja-JP" sz="2000" dirty="0" smtClean="0">
                <a:solidFill>
                  <a:schemeClr val="tx1"/>
                </a:solidFill>
              </a:rPr>
              <a:t>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　</a:t>
            </a:r>
            <a:r>
              <a:rPr lang="ja-JP" altLang="ja-JP" sz="2000" dirty="0" smtClean="0">
                <a:solidFill>
                  <a:schemeClr val="tx1"/>
                </a:solidFill>
              </a:rPr>
              <a:t>①</a:t>
            </a:r>
            <a:r>
              <a:rPr lang="ja-JP" altLang="ja-JP" sz="2000" dirty="0">
                <a:solidFill>
                  <a:schemeClr val="tx1"/>
                </a:solidFill>
              </a:rPr>
              <a:t>の自分のハードル走のイメージから、特に</a:t>
            </a:r>
            <a:r>
              <a:rPr lang="ja-JP" altLang="ja-JP" sz="2000" dirty="0" err="1">
                <a:solidFill>
                  <a:schemeClr val="tx1"/>
                </a:solidFill>
              </a:rPr>
              <a:t>意識</a:t>
            </a:r>
            <a:r>
              <a:rPr lang="ja-JP" altLang="ja-JP" sz="2000" dirty="0" err="1" smtClean="0">
                <a:solidFill>
                  <a:schemeClr val="tx1"/>
                </a:solidFill>
              </a:rPr>
              <a:t>す</a:t>
            </a:r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　</a:t>
            </a:r>
            <a:r>
              <a:rPr lang="ja-JP" altLang="ja-JP" sz="2000" dirty="0" err="1" smtClean="0">
                <a:solidFill>
                  <a:schemeClr val="tx1"/>
                </a:solidFill>
              </a:rPr>
              <a:t>る</a:t>
            </a:r>
            <a:r>
              <a:rPr lang="ja-JP" altLang="ja-JP" sz="2000" dirty="0">
                <a:solidFill>
                  <a:schemeClr val="tx1"/>
                </a:solidFill>
              </a:rPr>
              <a:t>ポイント</a:t>
            </a:r>
            <a:r>
              <a:rPr lang="ja-JP" altLang="ja-JP" sz="2000" dirty="0" smtClean="0">
                <a:solidFill>
                  <a:schemeClr val="tx1"/>
                </a:solidFill>
              </a:rPr>
              <a:t>を</a:t>
            </a:r>
            <a:r>
              <a:rPr lang="ja-JP" altLang="en-US" sz="2000" dirty="0" smtClean="0">
                <a:solidFill>
                  <a:schemeClr val="tx1"/>
                </a:solidFill>
              </a:rPr>
              <a:t>学習カード②に</a:t>
            </a:r>
            <a:r>
              <a:rPr lang="ja-JP" altLang="ja-JP" sz="2000" dirty="0" smtClean="0">
                <a:solidFill>
                  <a:schemeClr val="tx1"/>
                </a:solidFill>
              </a:rPr>
              <a:t>言葉</a:t>
            </a:r>
            <a:r>
              <a:rPr lang="ja-JP" altLang="ja-JP" sz="2000" dirty="0">
                <a:solidFill>
                  <a:schemeClr val="tx1"/>
                </a:solidFill>
              </a:rPr>
              <a:t>で書いてみよう。</a:t>
            </a:r>
            <a:endParaRPr kumimoji="1" lang="ja-JP" altLang="en-US" sz="2000" spc="-7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12036" y="3598796"/>
            <a:ext cx="7869856" cy="267252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715" y="1493520"/>
            <a:ext cx="1428208" cy="171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1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4202" y="4062547"/>
            <a:ext cx="7538289" cy="2274127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595721" y="1114633"/>
            <a:ext cx="8063125" cy="2595216"/>
            <a:chOff x="595721" y="1323641"/>
            <a:chExt cx="8063125" cy="2595216"/>
          </a:xfrm>
        </p:grpSpPr>
        <p:sp>
          <p:nvSpPr>
            <p:cNvPr id="2" name="角丸四角形吹き出し 1"/>
            <p:cNvSpPr/>
            <p:nvPr/>
          </p:nvSpPr>
          <p:spPr>
            <a:xfrm>
              <a:off x="595721" y="1323641"/>
              <a:ext cx="6322423" cy="2595216"/>
            </a:xfrm>
            <a:prstGeom prst="wedgeRoundRectCallout">
              <a:avLst>
                <a:gd name="adj1" fmla="val 53054"/>
                <a:gd name="adj2" fmla="val 9500"/>
                <a:gd name="adj3" fmla="val 16667"/>
              </a:avLst>
            </a:prstGeom>
            <a:solidFill>
              <a:srgbClr val="FFFF00"/>
            </a:solidFill>
            <a:ln w="127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sz="2400" dirty="0" smtClean="0">
                  <a:latin typeface="+mn-ea"/>
                </a:rPr>
                <a:t>　課題を解決するためには、どのような練習をしたらよいでしょうか。</a:t>
              </a:r>
              <a:endParaRPr kumimoji="1" lang="en-US" altLang="ja-JP" sz="2400" dirty="0" smtClean="0">
                <a:latin typeface="+mn-ea"/>
              </a:endParaRPr>
            </a:p>
            <a:p>
              <a:endParaRPr kumimoji="1" lang="en-US" altLang="ja-JP" sz="2400" dirty="0" smtClean="0">
                <a:latin typeface="+mn-ea"/>
              </a:endParaRPr>
            </a:p>
            <a:p>
              <a:r>
                <a:rPr kumimoji="1" lang="ja-JP" altLang="en-US" sz="2400" dirty="0" smtClean="0">
                  <a:latin typeface="+mn-ea"/>
                </a:rPr>
                <a:t>　課題解決に向けて練習方法を選び、授業で実践して</a:t>
              </a:r>
              <a:r>
                <a:rPr kumimoji="1" lang="ja-JP" altLang="en-US" sz="2400" dirty="0" smtClean="0">
                  <a:latin typeface="+mn-ea"/>
                </a:rPr>
                <a:t>みよう</a:t>
              </a:r>
              <a:r>
                <a:rPr kumimoji="1" lang="ja-JP" altLang="en-US" sz="2400" dirty="0" smtClean="0">
                  <a:latin typeface="+mn-ea"/>
                </a:rPr>
                <a:t>。</a:t>
              </a:r>
              <a:endParaRPr kumimoji="1" lang="en-US" altLang="ja-JP" sz="2400" dirty="0" smtClean="0">
                <a:latin typeface="+mn-ea"/>
              </a:endParaRPr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19255" y="2071298"/>
              <a:ext cx="1539591" cy="18475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795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89212"/>
              </p:ext>
            </p:extLst>
          </p:nvPr>
        </p:nvGraphicFramePr>
        <p:xfrm>
          <a:off x="290856" y="1708405"/>
          <a:ext cx="8562288" cy="467933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281144">
                  <a:extLst>
                    <a:ext uri="{9D8B030D-6E8A-4147-A177-3AD203B41FA5}">
                      <a16:colId xmlns:a16="http://schemas.microsoft.com/office/drawing/2014/main" val="3248060743"/>
                    </a:ext>
                  </a:extLst>
                </a:gridCol>
                <a:gridCol w="4281144">
                  <a:extLst>
                    <a:ext uri="{9D8B030D-6E8A-4147-A177-3AD203B41FA5}">
                      <a16:colId xmlns:a16="http://schemas.microsoft.com/office/drawing/2014/main" val="4084340262"/>
                    </a:ext>
                  </a:extLst>
                </a:gridCol>
              </a:tblGrid>
              <a:tr h="4679332">
                <a:tc>
                  <a:txBody>
                    <a:bodyPr/>
                    <a:lstStyle/>
                    <a:p>
                      <a:r>
                        <a:rPr kumimoji="1" lang="en-US" altLang="ja-JP" sz="3200" dirty="0" smtClean="0">
                          <a:latin typeface="+mn-ea"/>
                          <a:ea typeface="+mn-ea"/>
                        </a:rPr>
                        <a:t>Ⅰ</a:t>
                      </a:r>
                      <a:endParaRPr kumimoji="1" lang="ja-JP" altLang="en-US" sz="3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dirty="0" smtClean="0">
                          <a:latin typeface="+mn-ea"/>
                          <a:ea typeface="+mn-ea"/>
                        </a:rPr>
                        <a:t>Ⅱ</a:t>
                      </a:r>
                      <a:endParaRPr kumimoji="1" lang="ja-JP" altLang="en-US" sz="3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0718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90855" y="770413"/>
            <a:ext cx="8770018" cy="872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</a:rPr>
              <a:t>③　②</a:t>
            </a:r>
            <a:r>
              <a:rPr lang="ja-JP" altLang="ja-JP" sz="1600" dirty="0" smtClean="0">
                <a:solidFill>
                  <a:schemeClr val="tx1"/>
                </a:solidFill>
              </a:rPr>
              <a:t>で</a:t>
            </a:r>
            <a:r>
              <a:rPr lang="ja-JP" altLang="ja-JP" sz="1600" dirty="0">
                <a:solidFill>
                  <a:schemeClr val="tx1"/>
                </a:solidFill>
              </a:rPr>
              <a:t>考えたポイント（課題）を意識して練習するためには、どのような練習</a:t>
            </a:r>
            <a:r>
              <a:rPr lang="ja-JP" altLang="ja-JP" sz="1600" dirty="0" smtClean="0">
                <a:solidFill>
                  <a:schemeClr val="tx1"/>
                </a:solidFill>
              </a:rPr>
              <a:t>を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</a:rPr>
              <a:t>したら</a:t>
            </a:r>
            <a:r>
              <a:rPr lang="ja-JP" altLang="ja-JP" sz="1600" dirty="0">
                <a:solidFill>
                  <a:schemeClr val="tx1"/>
                </a:solidFill>
              </a:rPr>
              <a:t>よいでしょうか</a:t>
            </a:r>
            <a:r>
              <a:rPr lang="ja-JP" altLang="ja-JP" sz="1600" dirty="0" smtClean="0">
                <a:solidFill>
                  <a:schemeClr val="tx1"/>
                </a:solidFill>
              </a:rPr>
              <a:t>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　　</a:t>
            </a:r>
            <a:r>
              <a:rPr lang="ja-JP" altLang="ja-JP" sz="1600" dirty="0" smtClean="0">
                <a:solidFill>
                  <a:schemeClr val="tx1"/>
                </a:solidFill>
              </a:rPr>
              <a:t>スライド</a:t>
            </a:r>
            <a:r>
              <a:rPr lang="ja-JP" altLang="ja-JP" sz="1600" dirty="0">
                <a:solidFill>
                  <a:schemeClr val="tx1"/>
                </a:solidFill>
              </a:rPr>
              <a:t>で示された練習方法Ⅰ～Ⅵから</a:t>
            </a:r>
            <a:r>
              <a:rPr lang="ja-JP" altLang="ja-JP" sz="1600" dirty="0" smtClean="0">
                <a:solidFill>
                  <a:schemeClr val="tx1"/>
                </a:solidFill>
              </a:rPr>
              <a:t>選んで</a:t>
            </a:r>
            <a:r>
              <a:rPr lang="ja-JP" altLang="en-US" sz="1600" dirty="0" smtClean="0">
                <a:solidFill>
                  <a:schemeClr val="tx1"/>
                </a:solidFill>
              </a:rPr>
              <a:t>学習カード③に記入しよう</a:t>
            </a:r>
            <a:r>
              <a:rPr lang="ja-JP" altLang="ja-JP" sz="1600" dirty="0" smtClean="0">
                <a:solidFill>
                  <a:schemeClr val="tx1"/>
                </a:solidFill>
              </a:rPr>
              <a:t>。</a:t>
            </a:r>
            <a:r>
              <a:rPr lang="ja-JP" altLang="ja-JP" sz="1600" dirty="0">
                <a:solidFill>
                  <a:schemeClr val="tx1"/>
                </a:solidFill>
              </a:rPr>
              <a:t>（複数可</a:t>
            </a:r>
            <a:r>
              <a:rPr lang="ja-JP" altLang="ja-JP" dirty="0">
                <a:solidFill>
                  <a:schemeClr val="tx1"/>
                </a:solidFill>
              </a:rPr>
              <a:t>）</a:t>
            </a:r>
            <a:endParaRPr kumimoji="1" lang="ja-JP" altLang="en-US" sz="2000" spc="-1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979715" y="2749975"/>
            <a:ext cx="2931076" cy="2970503"/>
            <a:chOff x="3096784" y="4804255"/>
            <a:chExt cx="1360998" cy="1379305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3171679" y="4804255"/>
              <a:ext cx="1126677" cy="726057"/>
              <a:chOff x="3104120" y="2242951"/>
              <a:chExt cx="2480167" cy="1598279"/>
            </a:xfrm>
          </p:grpSpPr>
          <p:grpSp>
            <p:nvGrpSpPr>
              <p:cNvPr id="29" name="グループ化 28"/>
              <p:cNvGrpSpPr/>
              <p:nvPr/>
            </p:nvGrpSpPr>
            <p:grpSpPr>
              <a:xfrm>
                <a:off x="3900981" y="2650114"/>
                <a:ext cx="522430" cy="422583"/>
                <a:chOff x="3900981" y="2650114"/>
                <a:chExt cx="522430" cy="422583"/>
              </a:xfrm>
            </p:grpSpPr>
            <p:cxnSp>
              <p:nvCxnSpPr>
                <p:cNvPr id="51" name="直線コネクタ 50"/>
                <p:cNvCxnSpPr>
                  <a:endCxn id="53" idx="6"/>
                </p:cNvCxnSpPr>
                <p:nvPr/>
              </p:nvCxnSpPr>
              <p:spPr>
                <a:xfrm rot="553870" flipH="1">
                  <a:off x="3957488" y="2670071"/>
                  <a:ext cx="465923" cy="7412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コネクタ 51"/>
                <p:cNvCxnSpPr/>
                <p:nvPr/>
              </p:nvCxnSpPr>
              <p:spPr>
                <a:xfrm rot="21097368">
                  <a:off x="3971785" y="2719052"/>
                  <a:ext cx="284854" cy="35364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フローチャート : 結合子 84"/>
                <p:cNvSpPr/>
                <p:nvPr/>
              </p:nvSpPr>
              <p:spPr>
                <a:xfrm rot="21409089">
                  <a:off x="3900981" y="2650114"/>
                  <a:ext cx="53618" cy="11543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" name="グループ化 29"/>
              <p:cNvGrpSpPr/>
              <p:nvPr/>
            </p:nvGrpSpPr>
            <p:grpSpPr>
              <a:xfrm>
                <a:off x="4447354" y="2242951"/>
                <a:ext cx="601870" cy="486842"/>
                <a:chOff x="4447354" y="2242951"/>
                <a:chExt cx="601870" cy="486842"/>
              </a:xfrm>
            </p:grpSpPr>
            <p:sp>
              <p:nvSpPr>
                <p:cNvPr id="49" name="フローチャート : 結合子 24"/>
                <p:cNvSpPr/>
                <p:nvPr/>
              </p:nvSpPr>
              <p:spPr>
                <a:xfrm>
                  <a:off x="4447354" y="2242951"/>
                  <a:ext cx="503947" cy="48684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二等辺三角形 49"/>
                <p:cNvSpPr/>
                <p:nvPr/>
              </p:nvSpPr>
              <p:spPr>
                <a:xfrm rot="6187645">
                  <a:off x="4951413" y="2562407"/>
                  <a:ext cx="67653" cy="127968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" name="グループ化 30"/>
              <p:cNvGrpSpPr/>
              <p:nvPr/>
            </p:nvGrpSpPr>
            <p:grpSpPr>
              <a:xfrm>
                <a:off x="3633645" y="2658497"/>
                <a:ext cx="887510" cy="771044"/>
                <a:chOff x="3633645" y="2658497"/>
                <a:chExt cx="887510" cy="771044"/>
              </a:xfrm>
            </p:grpSpPr>
            <p:cxnSp>
              <p:nvCxnSpPr>
                <p:cNvPr id="47" name="直線コネクタ 46"/>
                <p:cNvCxnSpPr>
                  <a:stCxn id="49" idx="3"/>
                  <a:endCxn id="48" idx="7"/>
                </p:cNvCxnSpPr>
                <p:nvPr/>
              </p:nvCxnSpPr>
              <p:spPr>
                <a:xfrm flipH="1">
                  <a:off x="3816283" y="2658497"/>
                  <a:ext cx="704872" cy="47207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フローチャート : 結合子 38"/>
                <p:cNvSpPr/>
                <p:nvPr/>
              </p:nvSpPr>
              <p:spPr>
                <a:xfrm>
                  <a:off x="3633645" y="3079278"/>
                  <a:ext cx="213974" cy="350263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" name="グループ化 31"/>
              <p:cNvGrpSpPr/>
              <p:nvPr/>
            </p:nvGrpSpPr>
            <p:grpSpPr>
              <a:xfrm>
                <a:off x="3855095" y="3209630"/>
                <a:ext cx="1729192" cy="631600"/>
                <a:chOff x="3855095" y="3209630"/>
                <a:chExt cx="1729192" cy="631600"/>
              </a:xfrm>
            </p:grpSpPr>
            <p:grpSp>
              <p:nvGrpSpPr>
                <p:cNvPr id="42" name="グループ化 41"/>
                <p:cNvGrpSpPr/>
                <p:nvPr/>
              </p:nvGrpSpPr>
              <p:grpSpPr>
                <a:xfrm>
                  <a:off x="3855095" y="3209630"/>
                  <a:ext cx="1049404" cy="257057"/>
                  <a:chOff x="3801093" y="2032630"/>
                  <a:chExt cx="1113805" cy="177621"/>
                </a:xfrm>
              </p:grpSpPr>
              <p:sp>
                <p:nvSpPr>
                  <p:cNvPr id="45" name="フローチャート : 結合子 28"/>
                  <p:cNvSpPr/>
                  <p:nvPr/>
                </p:nvSpPr>
                <p:spPr>
                  <a:xfrm>
                    <a:off x="4824636" y="2148788"/>
                    <a:ext cx="90262" cy="61463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6" name="直線コネクタ 45"/>
                  <p:cNvCxnSpPr/>
                  <p:nvPr/>
                </p:nvCxnSpPr>
                <p:spPr>
                  <a:xfrm flipH="1" flipV="1">
                    <a:off x="3801093" y="2032630"/>
                    <a:ext cx="1023541" cy="1210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直線コネクタ 42"/>
                <p:cNvCxnSpPr/>
                <p:nvPr/>
              </p:nvCxnSpPr>
              <p:spPr>
                <a:xfrm>
                  <a:off x="4911056" y="3460795"/>
                  <a:ext cx="530049" cy="38043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/>
                <p:cNvCxnSpPr/>
                <p:nvPr/>
              </p:nvCxnSpPr>
              <p:spPr>
                <a:xfrm flipH="1">
                  <a:off x="5448495" y="3643266"/>
                  <a:ext cx="135792" cy="1748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グループ化 32"/>
              <p:cNvGrpSpPr/>
              <p:nvPr/>
            </p:nvGrpSpPr>
            <p:grpSpPr>
              <a:xfrm>
                <a:off x="3104120" y="3297194"/>
                <a:ext cx="1023931" cy="383069"/>
                <a:chOff x="3104120" y="3297194"/>
                <a:chExt cx="1023931" cy="383069"/>
              </a:xfrm>
            </p:grpSpPr>
            <p:cxnSp>
              <p:nvCxnSpPr>
                <p:cNvPr id="38" name="直線コネクタ 37"/>
                <p:cNvCxnSpPr/>
                <p:nvPr/>
              </p:nvCxnSpPr>
              <p:spPr>
                <a:xfrm>
                  <a:off x="3143829" y="3563444"/>
                  <a:ext cx="152126" cy="1168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コネクタ 38"/>
                <p:cNvCxnSpPr/>
                <p:nvPr/>
              </p:nvCxnSpPr>
              <p:spPr>
                <a:xfrm>
                  <a:off x="3751686" y="3297194"/>
                  <a:ext cx="318776" cy="2746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フローチャート : 結合子 65"/>
                <p:cNvSpPr/>
                <p:nvPr/>
              </p:nvSpPr>
              <p:spPr>
                <a:xfrm rot="159801" flipH="1">
                  <a:off x="4038708" y="3476823"/>
                  <a:ext cx="89343" cy="171366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1" name="直線コネクタ 40"/>
                <p:cNvCxnSpPr/>
                <p:nvPr/>
              </p:nvCxnSpPr>
              <p:spPr>
                <a:xfrm flipH="1">
                  <a:off x="3104120" y="3564084"/>
                  <a:ext cx="963929" cy="776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グループ化 33"/>
              <p:cNvGrpSpPr/>
              <p:nvPr/>
            </p:nvGrpSpPr>
            <p:grpSpPr>
              <a:xfrm>
                <a:off x="4400534" y="2745832"/>
                <a:ext cx="840346" cy="549728"/>
                <a:chOff x="4400534" y="2745832"/>
                <a:chExt cx="840346" cy="549728"/>
              </a:xfrm>
            </p:grpSpPr>
            <p:cxnSp>
              <p:nvCxnSpPr>
                <p:cNvPr id="35" name="直線コネクタ 34"/>
                <p:cNvCxnSpPr/>
                <p:nvPr/>
              </p:nvCxnSpPr>
              <p:spPr>
                <a:xfrm>
                  <a:off x="4400534" y="2745832"/>
                  <a:ext cx="493452" cy="29740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フローチャート : 結合子 101"/>
                <p:cNvSpPr/>
                <p:nvPr/>
              </p:nvSpPr>
              <p:spPr>
                <a:xfrm rot="20855219">
                  <a:off x="4900822" y="3007093"/>
                  <a:ext cx="70789" cy="13449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7" name="直線コネクタ 36"/>
                <p:cNvCxnSpPr/>
                <p:nvPr/>
              </p:nvCxnSpPr>
              <p:spPr>
                <a:xfrm>
                  <a:off x="4975856" y="3123700"/>
                  <a:ext cx="265024" cy="17186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グループ化 21"/>
            <p:cNvGrpSpPr/>
            <p:nvPr/>
          </p:nvGrpSpPr>
          <p:grpSpPr>
            <a:xfrm>
              <a:off x="3096784" y="5271346"/>
              <a:ext cx="1360998" cy="912214"/>
              <a:chOff x="4997664" y="5456358"/>
              <a:chExt cx="1360998" cy="912214"/>
            </a:xfrm>
          </p:grpSpPr>
          <p:cxnSp>
            <p:nvCxnSpPr>
              <p:cNvPr id="23" name="直線コネクタ 22"/>
              <p:cNvCxnSpPr/>
              <p:nvPr/>
            </p:nvCxnSpPr>
            <p:spPr>
              <a:xfrm flipV="1">
                <a:off x="5404807" y="6061462"/>
                <a:ext cx="944074" cy="30150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5401103" y="5760430"/>
                <a:ext cx="0" cy="6081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6348882" y="5456358"/>
                <a:ext cx="0" cy="60814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4997664" y="6133619"/>
                <a:ext cx="403439" cy="23495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5955223" y="5834882"/>
                <a:ext cx="403439" cy="23495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V="1">
                <a:off x="5401103" y="5483196"/>
                <a:ext cx="944074" cy="301501"/>
              </a:xfrm>
              <a:prstGeom prst="line">
                <a:avLst/>
              </a:prstGeom>
              <a:ln w="63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角丸四角形吹き出し 1"/>
          <p:cNvSpPr/>
          <p:nvPr/>
        </p:nvSpPr>
        <p:spPr>
          <a:xfrm>
            <a:off x="1065959" y="1850252"/>
            <a:ext cx="3234882" cy="553134"/>
          </a:xfrm>
          <a:prstGeom prst="wedgeRoundRectCallout">
            <a:avLst>
              <a:gd name="adj1" fmla="val 106"/>
              <a:gd name="adj2" fmla="val 79786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ゴムで練習しよう。恐くないよ。</a:t>
            </a:r>
            <a:endParaRPr kumimoji="1" lang="ja-JP" altLang="en-US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408125" y="5839317"/>
            <a:ext cx="4059373" cy="33517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spc="-80" dirty="0" smtClean="0">
                <a:latin typeface="+mn-ea"/>
              </a:rPr>
              <a:t>※</a:t>
            </a:r>
            <a:r>
              <a:rPr kumimoji="1" lang="ja-JP" altLang="en-US" sz="1600" spc="-80" dirty="0" smtClean="0">
                <a:latin typeface="+mn-ea"/>
              </a:rPr>
              <a:t>ハードルのバーの代わりにゴムを使用する</a:t>
            </a:r>
            <a:endParaRPr kumimoji="1" lang="ja-JP" altLang="en-US" sz="1600" spc="-80" dirty="0">
              <a:latin typeface="+mn-ea"/>
            </a:endParaRPr>
          </a:p>
        </p:txBody>
      </p:sp>
      <p:grpSp>
        <p:nvGrpSpPr>
          <p:cNvPr id="245" name="グループ化 244"/>
          <p:cNvGrpSpPr/>
          <p:nvPr/>
        </p:nvGrpSpPr>
        <p:grpSpPr>
          <a:xfrm>
            <a:off x="5110272" y="2907480"/>
            <a:ext cx="3631654" cy="3244454"/>
            <a:chOff x="803701" y="4787435"/>
            <a:chExt cx="1776729" cy="1587298"/>
          </a:xfrm>
        </p:grpSpPr>
        <p:grpSp>
          <p:nvGrpSpPr>
            <p:cNvPr id="246" name="グループ化 245"/>
            <p:cNvGrpSpPr/>
            <p:nvPr/>
          </p:nvGrpSpPr>
          <p:grpSpPr>
            <a:xfrm>
              <a:off x="803701" y="4787435"/>
              <a:ext cx="1126677" cy="726057"/>
              <a:chOff x="3104120" y="2242951"/>
              <a:chExt cx="2480167" cy="1598279"/>
            </a:xfrm>
          </p:grpSpPr>
          <p:grpSp>
            <p:nvGrpSpPr>
              <p:cNvPr id="304" name="グループ化 303"/>
              <p:cNvGrpSpPr/>
              <p:nvPr/>
            </p:nvGrpSpPr>
            <p:grpSpPr>
              <a:xfrm>
                <a:off x="3900981" y="2650114"/>
                <a:ext cx="522430" cy="422583"/>
                <a:chOff x="3900981" y="2650114"/>
                <a:chExt cx="522430" cy="422583"/>
              </a:xfrm>
            </p:grpSpPr>
            <p:cxnSp>
              <p:nvCxnSpPr>
                <p:cNvPr id="326" name="直線コネクタ 325"/>
                <p:cNvCxnSpPr>
                  <a:endCxn id="328" idx="6"/>
                </p:cNvCxnSpPr>
                <p:nvPr/>
              </p:nvCxnSpPr>
              <p:spPr>
                <a:xfrm rot="553870" flipH="1">
                  <a:off x="3957488" y="2670071"/>
                  <a:ext cx="465923" cy="7412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直線コネクタ 326"/>
                <p:cNvCxnSpPr/>
                <p:nvPr/>
              </p:nvCxnSpPr>
              <p:spPr>
                <a:xfrm rot="21097368">
                  <a:off x="3971785" y="2719052"/>
                  <a:ext cx="284854" cy="35364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8" name="フローチャート : 結合子 84"/>
                <p:cNvSpPr/>
                <p:nvPr/>
              </p:nvSpPr>
              <p:spPr>
                <a:xfrm rot="21409089">
                  <a:off x="3900981" y="2650114"/>
                  <a:ext cx="53618" cy="11543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5" name="グループ化 304"/>
              <p:cNvGrpSpPr/>
              <p:nvPr/>
            </p:nvGrpSpPr>
            <p:grpSpPr>
              <a:xfrm>
                <a:off x="4447354" y="2242951"/>
                <a:ext cx="601870" cy="486842"/>
                <a:chOff x="4447354" y="2242951"/>
                <a:chExt cx="601870" cy="486842"/>
              </a:xfrm>
            </p:grpSpPr>
            <p:sp>
              <p:nvSpPr>
                <p:cNvPr id="324" name="フローチャート : 結合子 24"/>
                <p:cNvSpPr/>
                <p:nvPr/>
              </p:nvSpPr>
              <p:spPr>
                <a:xfrm>
                  <a:off x="4447354" y="2242951"/>
                  <a:ext cx="503947" cy="48684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5" name="二等辺三角形 324"/>
                <p:cNvSpPr/>
                <p:nvPr/>
              </p:nvSpPr>
              <p:spPr>
                <a:xfrm rot="6187645">
                  <a:off x="4951413" y="2562407"/>
                  <a:ext cx="67653" cy="127968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6" name="グループ化 305"/>
              <p:cNvGrpSpPr/>
              <p:nvPr/>
            </p:nvGrpSpPr>
            <p:grpSpPr>
              <a:xfrm>
                <a:off x="3633645" y="2658497"/>
                <a:ext cx="887510" cy="771044"/>
                <a:chOff x="3633645" y="2658497"/>
                <a:chExt cx="887510" cy="771044"/>
              </a:xfrm>
            </p:grpSpPr>
            <p:cxnSp>
              <p:nvCxnSpPr>
                <p:cNvPr id="322" name="直線コネクタ 321"/>
                <p:cNvCxnSpPr>
                  <a:stCxn id="324" idx="3"/>
                  <a:endCxn id="323" idx="7"/>
                </p:cNvCxnSpPr>
                <p:nvPr/>
              </p:nvCxnSpPr>
              <p:spPr>
                <a:xfrm flipH="1">
                  <a:off x="3816283" y="2658497"/>
                  <a:ext cx="704872" cy="47207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3" name="フローチャート : 結合子 38"/>
                <p:cNvSpPr/>
                <p:nvPr/>
              </p:nvSpPr>
              <p:spPr>
                <a:xfrm>
                  <a:off x="3633645" y="3079278"/>
                  <a:ext cx="213974" cy="350263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7" name="グループ化 306"/>
              <p:cNvGrpSpPr/>
              <p:nvPr/>
            </p:nvGrpSpPr>
            <p:grpSpPr>
              <a:xfrm>
                <a:off x="3855095" y="3209630"/>
                <a:ext cx="1729192" cy="631600"/>
                <a:chOff x="3855095" y="3209630"/>
                <a:chExt cx="1729192" cy="631600"/>
              </a:xfrm>
            </p:grpSpPr>
            <p:grpSp>
              <p:nvGrpSpPr>
                <p:cNvPr id="317" name="グループ化 316"/>
                <p:cNvGrpSpPr/>
                <p:nvPr/>
              </p:nvGrpSpPr>
              <p:grpSpPr>
                <a:xfrm>
                  <a:off x="3855095" y="3209630"/>
                  <a:ext cx="1049404" cy="257057"/>
                  <a:chOff x="3801093" y="2032630"/>
                  <a:chExt cx="1113805" cy="177621"/>
                </a:xfrm>
              </p:grpSpPr>
              <p:sp>
                <p:nvSpPr>
                  <p:cNvPr id="320" name="フローチャート : 結合子 28"/>
                  <p:cNvSpPr/>
                  <p:nvPr/>
                </p:nvSpPr>
                <p:spPr>
                  <a:xfrm>
                    <a:off x="4824636" y="2148788"/>
                    <a:ext cx="90262" cy="61463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321" name="直線コネクタ 320"/>
                  <p:cNvCxnSpPr/>
                  <p:nvPr/>
                </p:nvCxnSpPr>
                <p:spPr>
                  <a:xfrm flipH="1" flipV="1">
                    <a:off x="3801093" y="2032630"/>
                    <a:ext cx="1023541" cy="1210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18" name="直線コネクタ 317"/>
                <p:cNvCxnSpPr/>
                <p:nvPr/>
              </p:nvCxnSpPr>
              <p:spPr>
                <a:xfrm>
                  <a:off x="4911056" y="3460795"/>
                  <a:ext cx="530049" cy="38043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直線コネクタ 318"/>
                <p:cNvCxnSpPr/>
                <p:nvPr/>
              </p:nvCxnSpPr>
              <p:spPr>
                <a:xfrm flipH="1">
                  <a:off x="5448495" y="3643266"/>
                  <a:ext cx="135792" cy="1748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8" name="グループ化 307"/>
              <p:cNvGrpSpPr/>
              <p:nvPr/>
            </p:nvGrpSpPr>
            <p:grpSpPr>
              <a:xfrm>
                <a:off x="3104120" y="3297194"/>
                <a:ext cx="1023931" cy="383069"/>
                <a:chOff x="3104120" y="3297194"/>
                <a:chExt cx="1023931" cy="383069"/>
              </a:xfrm>
            </p:grpSpPr>
            <p:cxnSp>
              <p:nvCxnSpPr>
                <p:cNvPr id="313" name="直線コネクタ 312"/>
                <p:cNvCxnSpPr/>
                <p:nvPr/>
              </p:nvCxnSpPr>
              <p:spPr>
                <a:xfrm>
                  <a:off x="3143829" y="3563444"/>
                  <a:ext cx="152126" cy="1168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コネクタ 313"/>
                <p:cNvCxnSpPr/>
                <p:nvPr/>
              </p:nvCxnSpPr>
              <p:spPr>
                <a:xfrm>
                  <a:off x="3751686" y="3297194"/>
                  <a:ext cx="318776" cy="2746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5" name="フローチャート : 結合子 65"/>
                <p:cNvSpPr/>
                <p:nvPr/>
              </p:nvSpPr>
              <p:spPr>
                <a:xfrm rot="159801" flipH="1">
                  <a:off x="4038708" y="3476823"/>
                  <a:ext cx="89343" cy="171366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16" name="直線コネクタ 315"/>
                <p:cNvCxnSpPr/>
                <p:nvPr/>
              </p:nvCxnSpPr>
              <p:spPr>
                <a:xfrm flipH="1">
                  <a:off x="3104120" y="3564084"/>
                  <a:ext cx="963929" cy="776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9" name="グループ化 308"/>
              <p:cNvGrpSpPr/>
              <p:nvPr/>
            </p:nvGrpSpPr>
            <p:grpSpPr>
              <a:xfrm>
                <a:off x="4400534" y="2745832"/>
                <a:ext cx="840346" cy="549728"/>
                <a:chOff x="4400534" y="2745832"/>
                <a:chExt cx="840346" cy="549728"/>
              </a:xfrm>
            </p:grpSpPr>
            <p:cxnSp>
              <p:nvCxnSpPr>
                <p:cNvPr id="310" name="直線コネクタ 309"/>
                <p:cNvCxnSpPr/>
                <p:nvPr/>
              </p:nvCxnSpPr>
              <p:spPr>
                <a:xfrm>
                  <a:off x="4400534" y="2745832"/>
                  <a:ext cx="493452" cy="29740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1" name="フローチャート : 結合子 101"/>
                <p:cNvSpPr/>
                <p:nvPr/>
              </p:nvSpPr>
              <p:spPr>
                <a:xfrm rot="20855219">
                  <a:off x="4900822" y="3007093"/>
                  <a:ext cx="70789" cy="13449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12" name="直線コネクタ 311"/>
                <p:cNvCxnSpPr/>
                <p:nvPr/>
              </p:nvCxnSpPr>
              <p:spPr>
                <a:xfrm>
                  <a:off x="4975856" y="3123700"/>
                  <a:ext cx="265024" cy="17186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7" name="グループ化 246"/>
            <p:cNvGrpSpPr/>
            <p:nvPr/>
          </p:nvGrpSpPr>
          <p:grpSpPr>
            <a:xfrm>
              <a:off x="1082423" y="5247907"/>
              <a:ext cx="1305473" cy="1126826"/>
              <a:chOff x="1186927" y="5169529"/>
              <a:chExt cx="1305473" cy="1126826"/>
            </a:xfrm>
          </p:grpSpPr>
          <p:grpSp>
            <p:nvGrpSpPr>
              <p:cNvPr id="250" name="グループ化 249"/>
              <p:cNvGrpSpPr/>
              <p:nvPr/>
            </p:nvGrpSpPr>
            <p:grpSpPr>
              <a:xfrm>
                <a:off x="1186927" y="5421357"/>
                <a:ext cx="1305473" cy="874998"/>
                <a:chOff x="3295955" y="4153988"/>
                <a:chExt cx="2221795" cy="1489166"/>
              </a:xfrm>
            </p:grpSpPr>
            <p:cxnSp>
              <p:nvCxnSpPr>
                <p:cNvPr id="293" name="直線コネクタ 292"/>
                <p:cNvCxnSpPr/>
                <p:nvPr/>
              </p:nvCxnSpPr>
              <p:spPr>
                <a:xfrm>
                  <a:off x="3954559" y="4650377"/>
                  <a:ext cx="0" cy="992777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直線コネクタ 293"/>
                <p:cNvCxnSpPr/>
                <p:nvPr/>
              </p:nvCxnSpPr>
              <p:spPr>
                <a:xfrm>
                  <a:off x="5501784" y="4153988"/>
                  <a:ext cx="0" cy="992777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直線コネクタ 294"/>
                <p:cNvCxnSpPr/>
                <p:nvPr/>
              </p:nvCxnSpPr>
              <p:spPr>
                <a:xfrm>
                  <a:off x="3295955" y="5259600"/>
                  <a:ext cx="658604" cy="3835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直線コネクタ 295"/>
                <p:cNvCxnSpPr/>
                <p:nvPr/>
              </p:nvCxnSpPr>
              <p:spPr>
                <a:xfrm flipV="1">
                  <a:off x="3960606" y="5141805"/>
                  <a:ext cx="1541177" cy="492192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直線コネクタ 296"/>
                <p:cNvCxnSpPr/>
                <p:nvPr/>
              </p:nvCxnSpPr>
              <p:spPr>
                <a:xfrm>
                  <a:off x="4859146" y="4771918"/>
                  <a:ext cx="658604" cy="3835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直線コネクタ 297"/>
                <p:cNvCxnSpPr/>
                <p:nvPr/>
              </p:nvCxnSpPr>
              <p:spPr>
                <a:xfrm flipV="1">
                  <a:off x="3954559" y="4197800"/>
                  <a:ext cx="1541177" cy="492192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直線コネクタ 298"/>
                <p:cNvCxnSpPr/>
                <p:nvPr/>
              </p:nvCxnSpPr>
              <p:spPr>
                <a:xfrm flipV="1">
                  <a:off x="3963266" y="4324074"/>
                  <a:ext cx="1541177" cy="492192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直線コネクタ 299"/>
                <p:cNvCxnSpPr/>
                <p:nvPr/>
              </p:nvCxnSpPr>
              <p:spPr>
                <a:xfrm flipH="1">
                  <a:off x="4389121" y="4536667"/>
                  <a:ext cx="5569" cy="152899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直線コネクタ 300"/>
                <p:cNvCxnSpPr/>
                <p:nvPr/>
              </p:nvCxnSpPr>
              <p:spPr>
                <a:xfrm flipH="1">
                  <a:off x="5138061" y="4292821"/>
                  <a:ext cx="5569" cy="152899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直線コネクタ 301"/>
                <p:cNvCxnSpPr/>
                <p:nvPr/>
              </p:nvCxnSpPr>
              <p:spPr>
                <a:xfrm flipH="1">
                  <a:off x="4450080" y="4519248"/>
                  <a:ext cx="5569" cy="152899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直線コネクタ 302"/>
                <p:cNvCxnSpPr/>
                <p:nvPr/>
              </p:nvCxnSpPr>
              <p:spPr>
                <a:xfrm flipH="1">
                  <a:off x="5068390" y="4327654"/>
                  <a:ext cx="5569" cy="152899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1" name="グループ化 250"/>
              <p:cNvGrpSpPr/>
              <p:nvPr/>
            </p:nvGrpSpPr>
            <p:grpSpPr>
              <a:xfrm rot="470420">
                <a:off x="2044961" y="5169529"/>
                <a:ext cx="239081" cy="456554"/>
                <a:chOff x="3954559" y="4314747"/>
                <a:chExt cx="1315090" cy="1328407"/>
              </a:xfrm>
            </p:grpSpPr>
            <p:cxnSp>
              <p:nvCxnSpPr>
                <p:cNvPr id="252" name="直線コネクタ 251"/>
                <p:cNvCxnSpPr/>
                <p:nvPr/>
              </p:nvCxnSpPr>
              <p:spPr>
                <a:xfrm>
                  <a:off x="3954559" y="4650377"/>
                  <a:ext cx="0" cy="992777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直線コネクタ 289"/>
                <p:cNvCxnSpPr/>
                <p:nvPr/>
              </p:nvCxnSpPr>
              <p:spPr>
                <a:xfrm>
                  <a:off x="5269649" y="4314747"/>
                  <a:ext cx="0" cy="992777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直線コネクタ 290"/>
                <p:cNvCxnSpPr/>
                <p:nvPr/>
              </p:nvCxnSpPr>
              <p:spPr>
                <a:xfrm flipV="1">
                  <a:off x="3960587" y="5307516"/>
                  <a:ext cx="1306790" cy="326472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直線コネクタ 291"/>
                <p:cNvCxnSpPr/>
                <p:nvPr/>
              </p:nvCxnSpPr>
              <p:spPr>
                <a:xfrm flipV="1">
                  <a:off x="3954559" y="4337713"/>
                  <a:ext cx="1300566" cy="30635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8" name="正方形/長方形 247"/>
            <p:cNvSpPr/>
            <p:nvPr/>
          </p:nvSpPr>
          <p:spPr>
            <a:xfrm>
              <a:off x="1960113" y="4939512"/>
              <a:ext cx="620317" cy="2556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latin typeface="+mn-ea"/>
                </a:rPr>
                <a:t>画用紙</a:t>
              </a:r>
              <a:endParaRPr kumimoji="1" lang="ja-JP" altLang="en-US" sz="1100" dirty="0">
                <a:latin typeface="+mn-ea"/>
              </a:endParaRPr>
            </a:p>
          </p:txBody>
        </p:sp>
        <p:cxnSp>
          <p:nvCxnSpPr>
            <p:cNvPr id="249" name="直線矢印コネクタ 248"/>
            <p:cNvCxnSpPr/>
            <p:nvPr/>
          </p:nvCxnSpPr>
          <p:spPr>
            <a:xfrm flipH="1">
              <a:off x="2091664" y="5160056"/>
              <a:ext cx="49900" cy="2390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9" name="角丸四角形吹き出し 328"/>
          <p:cNvSpPr/>
          <p:nvPr/>
        </p:nvSpPr>
        <p:spPr>
          <a:xfrm>
            <a:off x="5119982" y="1853850"/>
            <a:ext cx="3592286" cy="826068"/>
          </a:xfrm>
          <a:prstGeom prst="wedgeRoundRectCallout">
            <a:avLst>
              <a:gd name="adj1" fmla="val 6441"/>
              <a:gd name="adj2" fmla="val 62946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画用紙を足の裏で蹴るように走ってみよう。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682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522691"/>
              </p:ext>
            </p:extLst>
          </p:nvPr>
        </p:nvGraphicFramePr>
        <p:xfrm>
          <a:off x="354434" y="914400"/>
          <a:ext cx="8435133" cy="564151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8435133">
                  <a:extLst>
                    <a:ext uri="{9D8B030D-6E8A-4147-A177-3AD203B41FA5}">
                      <a16:colId xmlns:a16="http://schemas.microsoft.com/office/drawing/2014/main" val="3248060743"/>
                    </a:ext>
                  </a:extLst>
                </a:gridCol>
              </a:tblGrid>
              <a:tr h="26764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dirty="0" smtClean="0">
                          <a:latin typeface="+mn-ea"/>
                          <a:ea typeface="+mn-ea"/>
                        </a:rPr>
                        <a:t>Ⅲ</a:t>
                      </a:r>
                      <a:endParaRPr kumimoji="1" lang="ja-JP" altLang="en-US" sz="3200" dirty="0" smtClean="0">
                        <a:latin typeface="+mn-ea"/>
                        <a:ea typeface="+mn-ea"/>
                      </a:endParaRPr>
                    </a:p>
                    <a:p>
                      <a:endParaRPr kumimoji="1" lang="ja-JP" altLang="en-US" sz="3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07187"/>
                  </a:ext>
                </a:extLst>
              </a:tr>
              <a:tr h="2965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dirty="0" smtClean="0">
                          <a:latin typeface="+mn-ea"/>
                          <a:ea typeface="+mn-ea"/>
                        </a:rPr>
                        <a:t>Ⅳ</a:t>
                      </a:r>
                      <a:endParaRPr kumimoji="1" lang="ja-JP" altLang="en-US" sz="3200" dirty="0" smtClean="0">
                        <a:latin typeface="+mn-ea"/>
                        <a:ea typeface="+mn-ea"/>
                      </a:endParaRPr>
                    </a:p>
                    <a:p>
                      <a:endParaRPr kumimoji="1" lang="ja-JP" altLang="en-US" sz="3200" dirty="0"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71543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01" name="角丸四角形吹き出し 100"/>
          <p:cNvSpPr/>
          <p:nvPr/>
        </p:nvSpPr>
        <p:spPr>
          <a:xfrm>
            <a:off x="3021361" y="1144497"/>
            <a:ext cx="5323632" cy="586497"/>
          </a:xfrm>
          <a:prstGeom prst="wedgeRoundRectCallout">
            <a:avLst>
              <a:gd name="adj1" fmla="val -39526"/>
              <a:gd name="adj2" fmla="val 65746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ミニハードルで、リズムよく走れるように練習しよう。</a:t>
            </a:r>
            <a:endParaRPr kumimoji="1" lang="ja-JP" altLang="en-US" sz="1600" dirty="0"/>
          </a:p>
        </p:txBody>
      </p:sp>
      <p:grpSp>
        <p:nvGrpSpPr>
          <p:cNvPr id="103" name="グループ化 102"/>
          <p:cNvGrpSpPr/>
          <p:nvPr/>
        </p:nvGrpSpPr>
        <p:grpSpPr>
          <a:xfrm>
            <a:off x="1637942" y="1339187"/>
            <a:ext cx="5912389" cy="2040260"/>
            <a:chOff x="5025023" y="2327518"/>
            <a:chExt cx="3555191" cy="1226833"/>
          </a:xfrm>
        </p:grpSpPr>
        <p:grpSp>
          <p:nvGrpSpPr>
            <p:cNvPr id="74" name="グループ化 73"/>
            <p:cNvGrpSpPr/>
            <p:nvPr/>
          </p:nvGrpSpPr>
          <p:grpSpPr>
            <a:xfrm>
              <a:off x="5411562" y="2893626"/>
              <a:ext cx="3168652" cy="660725"/>
              <a:chOff x="5137239" y="3115694"/>
              <a:chExt cx="3168652" cy="660725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5473337" y="3219562"/>
                <a:ext cx="2489153" cy="556857"/>
                <a:chOff x="5232555" y="3165696"/>
                <a:chExt cx="2729935" cy="610723"/>
              </a:xfrm>
            </p:grpSpPr>
            <p:grpSp>
              <p:nvGrpSpPr>
                <p:cNvPr id="54" name="グループ化 53"/>
                <p:cNvGrpSpPr/>
                <p:nvPr/>
              </p:nvGrpSpPr>
              <p:grpSpPr>
                <a:xfrm>
                  <a:off x="5232555" y="3195571"/>
                  <a:ext cx="530495" cy="580848"/>
                  <a:chOff x="9748844" y="4638904"/>
                  <a:chExt cx="1023662" cy="1181766"/>
                </a:xfrm>
              </p:grpSpPr>
              <p:grpSp>
                <p:nvGrpSpPr>
                  <p:cNvPr id="55" name="グループ化 54"/>
                  <p:cNvGrpSpPr/>
                  <p:nvPr/>
                </p:nvGrpSpPr>
                <p:grpSpPr>
                  <a:xfrm>
                    <a:off x="9748844" y="4638904"/>
                    <a:ext cx="462324" cy="442252"/>
                    <a:chOff x="3843212" y="3696020"/>
                    <a:chExt cx="799140" cy="799140"/>
                  </a:xfrm>
                </p:grpSpPr>
                <p:cxnSp>
                  <p:nvCxnSpPr>
                    <p:cNvPr id="60" name="直線コネクタ 59"/>
                    <p:cNvCxnSpPr/>
                    <p:nvPr/>
                  </p:nvCxnSpPr>
                  <p:spPr>
                    <a:xfrm>
                      <a:off x="4617507" y="3696020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直線コネクタ 60"/>
                    <p:cNvCxnSpPr/>
                    <p:nvPr/>
                  </p:nvCxnSpPr>
                  <p:spPr>
                    <a:xfrm rot="5400000">
                      <a:off x="4242782" y="4082527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6" name="グループ化 55"/>
                  <p:cNvGrpSpPr/>
                  <p:nvPr/>
                </p:nvGrpSpPr>
                <p:grpSpPr>
                  <a:xfrm>
                    <a:off x="10310182" y="5366551"/>
                    <a:ext cx="462324" cy="454119"/>
                    <a:chOff x="3843212" y="3661514"/>
                    <a:chExt cx="799140" cy="820583"/>
                  </a:xfrm>
                </p:grpSpPr>
                <p:cxnSp>
                  <p:nvCxnSpPr>
                    <p:cNvPr id="58" name="直線コネクタ 57"/>
                    <p:cNvCxnSpPr/>
                    <p:nvPr/>
                  </p:nvCxnSpPr>
                  <p:spPr>
                    <a:xfrm>
                      <a:off x="4629771" y="3661514"/>
                      <a:ext cx="0" cy="799139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直線コネクタ 58"/>
                    <p:cNvCxnSpPr/>
                    <p:nvPr/>
                  </p:nvCxnSpPr>
                  <p:spPr>
                    <a:xfrm rot="5400000">
                      <a:off x="4242782" y="4082527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" name="直線コネクタ 56"/>
                  <p:cNvCxnSpPr/>
                  <p:nvPr/>
                </p:nvCxnSpPr>
                <p:spPr>
                  <a:xfrm flipH="1" flipV="1">
                    <a:off x="10198106" y="4663440"/>
                    <a:ext cx="561339" cy="73526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2" name="グループ化 61"/>
                <p:cNvGrpSpPr/>
                <p:nvPr/>
              </p:nvGrpSpPr>
              <p:grpSpPr>
                <a:xfrm>
                  <a:off x="7431995" y="3165696"/>
                  <a:ext cx="530495" cy="580848"/>
                  <a:chOff x="9748844" y="4638904"/>
                  <a:chExt cx="1023662" cy="1181766"/>
                </a:xfrm>
              </p:grpSpPr>
              <p:grpSp>
                <p:nvGrpSpPr>
                  <p:cNvPr id="63" name="グループ化 62"/>
                  <p:cNvGrpSpPr/>
                  <p:nvPr/>
                </p:nvGrpSpPr>
                <p:grpSpPr>
                  <a:xfrm>
                    <a:off x="9748844" y="4638904"/>
                    <a:ext cx="462324" cy="442252"/>
                    <a:chOff x="3843212" y="3696020"/>
                    <a:chExt cx="799140" cy="799140"/>
                  </a:xfrm>
                </p:grpSpPr>
                <p:cxnSp>
                  <p:nvCxnSpPr>
                    <p:cNvPr id="68" name="直線コネクタ 67"/>
                    <p:cNvCxnSpPr/>
                    <p:nvPr/>
                  </p:nvCxnSpPr>
                  <p:spPr>
                    <a:xfrm>
                      <a:off x="4617507" y="3696020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直線コネクタ 68"/>
                    <p:cNvCxnSpPr/>
                    <p:nvPr/>
                  </p:nvCxnSpPr>
                  <p:spPr>
                    <a:xfrm rot="5400000">
                      <a:off x="4242782" y="4082527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" name="グループ化 63"/>
                  <p:cNvGrpSpPr/>
                  <p:nvPr/>
                </p:nvGrpSpPr>
                <p:grpSpPr>
                  <a:xfrm>
                    <a:off x="10310182" y="5366551"/>
                    <a:ext cx="462324" cy="454119"/>
                    <a:chOff x="3843212" y="3661514"/>
                    <a:chExt cx="799140" cy="820583"/>
                  </a:xfrm>
                </p:grpSpPr>
                <p:cxnSp>
                  <p:nvCxnSpPr>
                    <p:cNvPr id="66" name="直線コネクタ 65"/>
                    <p:cNvCxnSpPr/>
                    <p:nvPr/>
                  </p:nvCxnSpPr>
                  <p:spPr>
                    <a:xfrm>
                      <a:off x="4629771" y="3661514"/>
                      <a:ext cx="0" cy="799139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直線コネクタ 66"/>
                    <p:cNvCxnSpPr/>
                    <p:nvPr/>
                  </p:nvCxnSpPr>
                  <p:spPr>
                    <a:xfrm rot="5400000">
                      <a:off x="4242782" y="4082527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5" name="直線コネクタ 64"/>
                  <p:cNvCxnSpPr/>
                  <p:nvPr/>
                </p:nvCxnSpPr>
                <p:spPr>
                  <a:xfrm flipH="1" flipV="1">
                    <a:off x="10198106" y="4663440"/>
                    <a:ext cx="561339" cy="73526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" name="グループ化 11"/>
              <p:cNvGrpSpPr/>
              <p:nvPr/>
            </p:nvGrpSpPr>
            <p:grpSpPr>
              <a:xfrm>
                <a:off x="5137239" y="3115694"/>
                <a:ext cx="3168652" cy="567994"/>
                <a:chOff x="5137239" y="3115694"/>
                <a:chExt cx="3168652" cy="567994"/>
              </a:xfrm>
            </p:grpSpPr>
            <p:sp>
              <p:nvSpPr>
                <p:cNvPr id="10" name="下カーブ矢印 9"/>
                <p:cNvSpPr/>
                <p:nvPr/>
              </p:nvSpPr>
              <p:spPr>
                <a:xfrm>
                  <a:off x="6199048" y="3472336"/>
                  <a:ext cx="350452" cy="202645"/>
                </a:xfrm>
                <a:prstGeom prst="curvedDownArrow">
                  <a:avLst>
                    <a:gd name="adj1" fmla="val 0"/>
                    <a:gd name="adj2" fmla="val 0"/>
                    <a:gd name="adj3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下カーブ矢印 69"/>
                <p:cNvSpPr/>
                <p:nvPr/>
              </p:nvSpPr>
              <p:spPr>
                <a:xfrm>
                  <a:off x="5137239" y="3219562"/>
                  <a:ext cx="1061808" cy="464126"/>
                </a:xfrm>
                <a:prstGeom prst="curvedDownArrow">
                  <a:avLst>
                    <a:gd name="adj1" fmla="val 0"/>
                    <a:gd name="adj2" fmla="val 0"/>
                    <a:gd name="adj3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下カーブ矢印 70"/>
                <p:cNvSpPr/>
                <p:nvPr/>
              </p:nvSpPr>
              <p:spPr>
                <a:xfrm>
                  <a:off x="6547393" y="3481043"/>
                  <a:ext cx="350452" cy="202645"/>
                </a:xfrm>
                <a:prstGeom prst="curvedDownArrow">
                  <a:avLst>
                    <a:gd name="adj1" fmla="val 0"/>
                    <a:gd name="adj2" fmla="val 0"/>
                    <a:gd name="adj3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下カーブ矢印 71"/>
                <p:cNvSpPr/>
                <p:nvPr/>
              </p:nvSpPr>
              <p:spPr>
                <a:xfrm>
                  <a:off x="6895738" y="3476689"/>
                  <a:ext cx="350452" cy="202645"/>
                </a:xfrm>
                <a:prstGeom prst="curvedDownArrow">
                  <a:avLst>
                    <a:gd name="adj1" fmla="val 0"/>
                    <a:gd name="adj2" fmla="val 0"/>
                    <a:gd name="adj3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下カーブ矢印 72"/>
                <p:cNvSpPr/>
                <p:nvPr/>
              </p:nvSpPr>
              <p:spPr>
                <a:xfrm>
                  <a:off x="7244083" y="3115694"/>
                  <a:ext cx="1061808" cy="564999"/>
                </a:xfrm>
                <a:prstGeom prst="curvedDownArrow">
                  <a:avLst>
                    <a:gd name="adj1" fmla="val 0"/>
                    <a:gd name="adj2" fmla="val 0"/>
                    <a:gd name="adj3" fmla="val 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75" name="グループ化 74"/>
            <p:cNvGrpSpPr/>
            <p:nvPr/>
          </p:nvGrpSpPr>
          <p:grpSpPr>
            <a:xfrm>
              <a:off x="5025023" y="2327518"/>
              <a:ext cx="784837" cy="1158341"/>
              <a:chOff x="8876799" y="3977569"/>
              <a:chExt cx="1526053" cy="2252301"/>
            </a:xfrm>
          </p:grpSpPr>
          <p:grpSp>
            <p:nvGrpSpPr>
              <p:cNvPr id="76" name="グループ化 75"/>
              <p:cNvGrpSpPr/>
              <p:nvPr/>
            </p:nvGrpSpPr>
            <p:grpSpPr>
              <a:xfrm>
                <a:off x="8920714" y="4592926"/>
                <a:ext cx="533060" cy="369819"/>
                <a:chOff x="3890351" y="2650114"/>
                <a:chExt cx="533060" cy="369819"/>
              </a:xfrm>
            </p:grpSpPr>
            <p:cxnSp>
              <p:nvCxnSpPr>
                <p:cNvPr id="98" name="直線コネクタ 97"/>
                <p:cNvCxnSpPr>
                  <a:endCxn id="100" idx="6"/>
                </p:cNvCxnSpPr>
                <p:nvPr/>
              </p:nvCxnSpPr>
              <p:spPr>
                <a:xfrm rot="553870" flipH="1">
                  <a:off x="3957488" y="2670071"/>
                  <a:ext cx="465923" cy="7412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/>
                <p:cNvCxnSpPr/>
                <p:nvPr/>
              </p:nvCxnSpPr>
              <p:spPr>
                <a:xfrm flipH="1">
                  <a:off x="3890351" y="2741689"/>
                  <a:ext cx="57192" cy="27824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フローチャート : 結合子 84"/>
                <p:cNvSpPr/>
                <p:nvPr/>
              </p:nvSpPr>
              <p:spPr>
                <a:xfrm rot="21409089">
                  <a:off x="3900981" y="2650114"/>
                  <a:ext cx="53618" cy="11543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7" name="グループ化 76"/>
              <p:cNvGrpSpPr/>
              <p:nvPr/>
            </p:nvGrpSpPr>
            <p:grpSpPr>
              <a:xfrm>
                <a:off x="9351010" y="3977569"/>
                <a:ext cx="601870" cy="486842"/>
                <a:chOff x="4447354" y="2242951"/>
                <a:chExt cx="601870" cy="486842"/>
              </a:xfrm>
            </p:grpSpPr>
            <p:sp>
              <p:nvSpPr>
                <p:cNvPr id="96" name="フローチャート : 結合子 24"/>
                <p:cNvSpPr/>
                <p:nvPr/>
              </p:nvSpPr>
              <p:spPr>
                <a:xfrm>
                  <a:off x="4447354" y="2242951"/>
                  <a:ext cx="503947" cy="48684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二等辺三角形 96"/>
                <p:cNvSpPr/>
                <p:nvPr/>
              </p:nvSpPr>
              <p:spPr>
                <a:xfrm rot="6187645">
                  <a:off x="4951413" y="2562407"/>
                  <a:ext cx="67653" cy="127968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" name="グループ化 77"/>
              <p:cNvGrpSpPr/>
              <p:nvPr/>
            </p:nvGrpSpPr>
            <p:grpSpPr>
              <a:xfrm>
                <a:off x="9057125" y="4464411"/>
                <a:ext cx="545859" cy="952025"/>
                <a:chOff x="3633645" y="2477516"/>
                <a:chExt cx="545859" cy="952025"/>
              </a:xfrm>
            </p:grpSpPr>
            <p:cxnSp>
              <p:nvCxnSpPr>
                <p:cNvPr id="94" name="直線コネクタ 93"/>
                <p:cNvCxnSpPr>
                  <a:stCxn id="96" idx="4"/>
                  <a:endCxn id="95" idx="7"/>
                </p:cNvCxnSpPr>
                <p:nvPr/>
              </p:nvCxnSpPr>
              <p:spPr>
                <a:xfrm flipH="1">
                  <a:off x="3816283" y="2477516"/>
                  <a:ext cx="363221" cy="65305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5" name="フローチャート : 結合子 38"/>
                <p:cNvSpPr/>
                <p:nvPr/>
              </p:nvSpPr>
              <p:spPr>
                <a:xfrm>
                  <a:off x="3633645" y="3079278"/>
                  <a:ext cx="213974" cy="350263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9" name="グループ化 78"/>
              <p:cNvGrpSpPr/>
              <p:nvPr/>
            </p:nvGrpSpPr>
            <p:grpSpPr>
              <a:xfrm>
                <a:off x="9278556" y="5196526"/>
                <a:ext cx="1124296" cy="608477"/>
                <a:chOff x="3855076" y="3209631"/>
                <a:chExt cx="1124296" cy="608477"/>
              </a:xfrm>
            </p:grpSpPr>
            <p:grpSp>
              <p:nvGrpSpPr>
                <p:cNvPr id="89" name="グループ化 88"/>
                <p:cNvGrpSpPr/>
                <p:nvPr/>
              </p:nvGrpSpPr>
              <p:grpSpPr>
                <a:xfrm>
                  <a:off x="3855076" y="3209631"/>
                  <a:ext cx="753970" cy="102307"/>
                  <a:chOff x="3801094" y="2032631"/>
                  <a:chExt cx="800245" cy="70692"/>
                </a:xfrm>
              </p:grpSpPr>
              <p:sp>
                <p:nvSpPr>
                  <p:cNvPr id="92" name="フローチャート : 結合子 28"/>
                  <p:cNvSpPr/>
                  <p:nvPr/>
                </p:nvSpPr>
                <p:spPr>
                  <a:xfrm>
                    <a:off x="4511076" y="2041860"/>
                    <a:ext cx="90263" cy="61463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93" name="直線コネクタ 92"/>
                  <p:cNvCxnSpPr/>
                  <p:nvPr/>
                </p:nvCxnSpPr>
                <p:spPr>
                  <a:xfrm flipH="1" flipV="1">
                    <a:off x="3801094" y="2032631"/>
                    <a:ext cx="707751" cy="2481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直線コネクタ 89"/>
                <p:cNvCxnSpPr/>
                <p:nvPr/>
              </p:nvCxnSpPr>
              <p:spPr>
                <a:xfrm>
                  <a:off x="4573426" y="3320115"/>
                  <a:ext cx="261946" cy="49799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コネクタ 90"/>
                <p:cNvCxnSpPr/>
                <p:nvPr/>
              </p:nvCxnSpPr>
              <p:spPr>
                <a:xfrm flipH="1">
                  <a:off x="4843580" y="3643266"/>
                  <a:ext cx="135792" cy="1748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グループ化 79"/>
              <p:cNvGrpSpPr/>
              <p:nvPr/>
            </p:nvGrpSpPr>
            <p:grpSpPr>
              <a:xfrm>
                <a:off x="8876799" y="5284089"/>
                <a:ext cx="505916" cy="945781"/>
                <a:chOff x="3453319" y="3297194"/>
                <a:chExt cx="505916" cy="945781"/>
              </a:xfrm>
            </p:grpSpPr>
            <p:cxnSp>
              <p:nvCxnSpPr>
                <p:cNvPr id="85" name="直線コネクタ 84"/>
                <p:cNvCxnSpPr/>
                <p:nvPr/>
              </p:nvCxnSpPr>
              <p:spPr>
                <a:xfrm>
                  <a:off x="3453319" y="4126156"/>
                  <a:ext cx="152126" cy="1168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>
                  <a:endCxn id="87" idx="1"/>
                </p:cNvCxnSpPr>
                <p:nvPr/>
              </p:nvCxnSpPr>
              <p:spPr>
                <a:xfrm>
                  <a:off x="3751686" y="3297194"/>
                  <a:ext cx="197246" cy="33287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フローチャート : 結合子 65"/>
                <p:cNvSpPr/>
                <p:nvPr/>
              </p:nvSpPr>
              <p:spPr>
                <a:xfrm rot="159801" flipH="1">
                  <a:off x="3869892" y="3603435"/>
                  <a:ext cx="89343" cy="171366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8" name="直線コネクタ 87"/>
                <p:cNvCxnSpPr/>
                <p:nvPr/>
              </p:nvCxnSpPr>
              <p:spPr>
                <a:xfrm flipH="1">
                  <a:off x="3497234" y="3690696"/>
                  <a:ext cx="458272" cy="50036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グループ化 80"/>
              <p:cNvGrpSpPr/>
              <p:nvPr/>
            </p:nvGrpSpPr>
            <p:grpSpPr>
              <a:xfrm>
                <a:off x="9497605" y="4634531"/>
                <a:ext cx="836931" cy="395753"/>
                <a:chOff x="4400534" y="2745832"/>
                <a:chExt cx="836931" cy="395753"/>
              </a:xfrm>
            </p:grpSpPr>
            <p:cxnSp>
              <p:nvCxnSpPr>
                <p:cNvPr id="82" name="直線コネクタ 81"/>
                <p:cNvCxnSpPr/>
                <p:nvPr/>
              </p:nvCxnSpPr>
              <p:spPr>
                <a:xfrm>
                  <a:off x="4400534" y="2745832"/>
                  <a:ext cx="493452" cy="29740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フローチャート : 結合子 101"/>
                <p:cNvSpPr/>
                <p:nvPr/>
              </p:nvSpPr>
              <p:spPr>
                <a:xfrm rot="20855219">
                  <a:off x="4900822" y="3007093"/>
                  <a:ext cx="70789" cy="13449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84" name="直線コネクタ 83"/>
                <p:cNvCxnSpPr/>
                <p:nvPr/>
              </p:nvCxnSpPr>
              <p:spPr>
                <a:xfrm flipV="1">
                  <a:off x="4975856" y="2955796"/>
                  <a:ext cx="261609" cy="975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正方形/長方形 101"/>
            <p:cNvSpPr/>
            <p:nvPr/>
          </p:nvSpPr>
          <p:spPr>
            <a:xfrm>
              <a:off x="6333470" y="2846704"/>
              <a:ext cx="1265717" cy="2734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latin typeface="+mn-ea"/>
                </a:rPr>
                <a:t>ゼロ・</a:t>
              </a:r>
              <a:r>
                <a:rPr kumimoji="1" lang="en-US" altLang="ja-JP" sz="1600" dirty="0" smtClean="0">
                  <a:latin typeface="+mn-ea"/>
                </a:rPr>
                <a:t>1</a:t>
              </a:r>
              <a:r>
                <a:rPr kumimoji="1" lang="ja-JP" altLang="en-US" sz="1600" dirty="0" smtClean="0">
                  <a:latin typeface="+mn-ea"/>
                </a:rPr>
                <a:t>・</a:t>
              </a:r>
              <a:r>
                <a:rPr kumimoji="1" lang="en-US" altLang="ja-JP" sz="1600" dirty="0" smtClean="0">
                  <a:latin typeface="+mn-ea"/>
                </a:rPr>
                <a:t>2</a:t>
              </a:r>
              <a:r>
                <a:rPr kumimoji="1" lang="ja-JP" altLang="en-US" sz="1600" dirty="0" smtClean="0">
                  <a:latin typeface="+mn-ea"/>
                </a:rPr>
                <a:t>・</a:t>
              </a:r>
              <a:r>
                <a:rPr kumimoji="1" lang="en-US" altLang="ja-JP" sz="1600" dirty="0" smtClean="0">
                  <a:latin typeface="+mn-ea"/>
                </a:rPr>
                <a:t>3</a:t>
              </a:r>
              <a:endParaRPr kumimoji="1" lang="ja-JP" altLang="en-US" sz="1600" dirty="0">
                <a:latin typeface="+mn-ea"/>
              </a:endParaRPr>
            </a:p>
          </p:txBody>
        </p:sp>
      </p:grpSp>
      <p:sp>
        <p:nvSpPr>
          <p:cNvPr id="227" name="角丸四角形吹き出し 226"/>
          <p:cNvSpPr/>
          <p:nvPr/>
        </p:nvSpPr>
        <p:spPr>
          <a:xfrm>
            <a:off x="2368360" y="3763432"/>
            <a:ext cx="6146990" cy="507786"/>
          </a:xfrm>
          <a:prstGeom prst="wedgeRoundRectCallout">
            <a:avLst>
              <a:gd name="adj1" fmla="val -42650"/>
              <a:gd name="adj2" fmla="val 73379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１歩ハードルを練習してみよう。バランスがとれるようになるよ。</a:t>
            </a:r>
            <a:endParaRPr kumimoji="1" lang="ja-JP" altLang="en-US" sz="1600" dirty="0"/>
          </a:p>
        </p:txBody>
      </p:sp>
      <p:grpSp>
        <p:nvGrpSpPr>
          <p:cNvPr id="228" name="グループ化 227"/>
          <p:cNvGrpSpPr/>
          <p:nvPr/>
        </p:nvGrpSpPr>
        <p:grpSpPr>
          <a:xfrm>
            <a:off x="1137826" y="4277158"/>
            <a:ext cx="7220230" cy="2210775"/>
            <a:chOff x="4710750" y="5164027"/>
            <a:chExt cx="4024729" cy="1210438"/>
          </a:xfrm>
        </p:grpSpPr>
        <p:grpSp>
          <p:nvGrpSpPr>
            <p:cNvPr id="229" name="グループ化 228"/>
            <p:cNvGrpSpPr/>
            <p:nvPr/>
          </p:nvGrpSpPr>
          <p:grpSpPr>
            <a:xfrm>
              <a:off x="4710750" y="5164027"/>
              <a:ext cx="4024729" cy="1040168"/>
              <a:chOff x="4919758" y="5242405"/>
              <a:chExt cx="4024729" cy="1040168"/>
            </a:xfrm>
          </p:grpSpPr>
          <p:grpSp>
            <p:nvGrpSpPr>
              <p:cNvPr id="232" name="グループ化 231"/>
              <p:cNvGrpSpPr/>
              <p:nvPr/>
            </p:nvGrpSpPr>
            <p:grpSpPr>
              <a:xfrm>
                <a:off x="4919758" y="5242405"/>
                <a:ext cx="3647393" cy="1040168"/>
                <a:chOff x="4919758" y="5242405"/>
                <a:chExt cx="3740916" cy="1040168"/>
              </a:xfrm>
            </p:grpSpPr>
            <p:grpSp>
              <p:nvGrpSpPr>
                <p:cNvPr id="238" name="グループ化 237"/>
                <p:cNvGrpSpPr/>
                <p:nvPr/>
              </p:nvGrpSpPr>
              <p:grpSpPr>
                <a:xfrm>
                  <a:off x="5453192" y="5858066"/>
                  <a:ext cx="3207482" cy="424507"/>
                  <a:chOff x="5074369" y="5706060"/>
                  <a:chExt cx="3105727" cy="576514"/>
                </a:xfrm>
              </p:grpSpPr>
              <p:grpSp>
                <p:nvGrpSpPr>
                  <p:cNvPr id="354" name="グループ化 353"/>
                  <p:cNvGrpSpPr/>
                  <p:nvPr/>
                </p:nvGrpSpPr>
                <p:grpSpPr>
                  <a:xfrm>
                    <a:off x="5074369" y="5715476"/>
                    <a:ext cx="349611" cy="548735"/>
                    <a:chOff x="3843212" y="3696020"/>
                    <a:chExt cx="799140" cy="799429"/>
                  </a:xfrm>
                </p:grpSpPr>
                <p:cxnSp>
                  <p:nvCxnSpPr>
                    <p:cNvPr id="361" name="直線コネクタ 360"/>
                    <p:cNvCxnSpPr/>
                    <p:nvPr/>
                  </p:nvCxnSpPr>
                  <p:spPr>
                    <a:xfrm>
                      <a:off x="4617507" y="3696020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2" name="直線コネクタ 361"/>
                    <p:cNvCxnSpPr/>
                    <p:nvPr/>
                  </p:nvCxnSpPr>
                  <p:spPr>
                    <a:xfrm rot="5400000">
                      <a:off x="4242782" y="4095879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55" name="グループ化 354"/>
                  <p:cNvGrpSpPr/>
                  <p:nvPr/>
                </p:nvGrpSpPr>
                <p:grpSpPr>
                  <a:xfrm>
                    <a:off x="6481256" y="5733839"/>
                    <a:ext cx="349611" cy="548735"/>
                    <a:chOff x="3843212" y="3696020"/>
                    <a:chExt cx="799140" cy="799429"/>
                  </a:xfrm>
                </p:grpSpPr>
                <p:cxnSp>
                  <p:nvCxnSpPr>
                    <p:cNvPr id="359" name="直線コネクタ 358"/>
                    <p:cNvCxnSpPr/>
                    <p:nvPr/>
                  </p:nvCxnSpPr>
                  <p:spPr>
                    <a:xfrm>
                      <a:off x="4617507" y="3696020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0" name="直線コネクタ 359"/>
                    <p:cNvCxnSpPr/>
                    <p:nvPr/>
                  </p:nvCxnSpPr>
                  <p:spPr>
                    <a:xfrm rot="5400000">
                      <a:off x="4242782" y="4095879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56" name="グループ化 355"/>
                  <p:cNvGrpSpPr/>
                  <p:nvPr/>
                </p:nvGrpSpPr>
                <p:grpSpPr>
                  <a:xfrm>
                    <a:off x="7830485" y="5706060"/>
                    <a:ext cx="349611" cy="548735"/>
                    <a:chOff x="3843212" y="3696020"/>
                    <a:chExt cx="799140" cy="799429"/>
                  </a:xfrm>
                </p:grpSpPr>
                <p:cxnSp>
                  <p:nvCxnSpPr>
                    <p:cNvPr id="357" name="直線コネクタ 356"/>
                    <p:cNvCxnSpPr/>
                    <p:nvPr/>
                  </p:nvCxnSpPr>
                  <p:spPr>
                    <a:xfrm>
                      <a:off x="4617507" y="3696020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8" name="直線コネクタ 357"/>
                    <p:cNvCxnSpPr/>
                    <p:nvPr/>
                  </p:nvCxnSpPr>
                  <p:spPr>
                    <a:xfrm rot="5400000">
                      <a:off x="4242782" y="4095879"/>
                      <a:ext cx="0" cy="799140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39" name="グループ化 238"/>
                <p:cNvGrpSpPr/>
                <p:nvPr/>
              </p:nvGrpSpPr>
              <p:grpSpPr>
                <a:xfrm>
                  <a:off x="4919758" y="5242405"/>
                  <a:ext cx="834724" cy="537916"/>
                  <a:chOff x="3104120" y="2242951"/>
                  <a:chExt cx="2480167" cy="1598279"/>
                </a:xfrm>
              </p:grpSpPr>
              <p:grpSp>
                <p:nvGrpSpPr>
                  <p:cNvPr id="329" name="グループ化 328"/>
                  <p:cNvGrpSpPr/>
                  <p:nvPr/>
                </p:nvGrpSpPr>
                <p:grpSpPr>
                  <a:xfrm>
                    <a:off x="3900981" y="2650114"/>
                    <a:ext cx="522430" cy="422583"/>
                    <a:chOff x="3900981" y="2650114"/>
                    <a:chExt cx="522430" cy="422583"/>
                  </a:xfrm>
                </p:grpSpPr>
                <p:cxnSp>
                  <p:nvCxnSpPr>
                    <p:cNvPr id="351" name="直線コネクタ 350"/>
                    <p:cNvCxnSpPr>
                      <a:endCxn id="353" idx="6"/>
                    </p:cNvCxnSpPr>
                    <p:nvPr/>
                  </p:nvCxnSpPr>
                  <p:spPr>
                    <a:xfrm rot="553870" flipH="1">
                      <a:off x="3957488" y="2670071"/>
                      <a:ext cx="465923" cy="7412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2" name="直線コネクタ 351"/>
                    <p:cNvCxnSpPr/>
                    <p:nvPr/>
                  </p:nvCxnSpPr>
                  <p:spPr>
                    <a:xfrm rot="21097368">
                      <a:off x="3971785" y="2719052"/>
                      <a:ext cx="284854" cy="35364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3" name="フローチャート : 結合子 84"/>
                    <p:cNvSpPr/>
                    <p:nvPr/>
                  </p:nvSpPr>
                  <p:spPr>
                    <a:xfrm rot="21409089">
                      <a:off x="3900981" y="2650114"/>
                      <a:ext cx="53618" cy="11543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30" name="グループ化 329"/>
                  <p:cNvGrpSpPr/>
                  <p:nvPr/>
                </p:nvGrpSpPr>
                <p:grpSpPr>
                  <a:xfrm>
                    <a:off x="4447354" y="2242951"/>
                    <a:ext cx="601870" cy="486842"/>
                    <a:chOff x="4447354" y="2242951"/>
                    <a:chExt cx="601870" cy="486842"/>
                  </a:xfrm>
                </p:grpSpPr>
                <p:sp>
                  <p:nvSpPr>
                    <p:cNvPr id="349" name="フローチャート : 結合子 24"/>
                    <p:cNvSpPr/>
                    <p:nvPr/>
                  </p:nvSpPr>
                  <p:spPr>
                    <a:xfrm>
                      <a:off x="4447354" y="2242951"/>
                      <a:ext cx="503947" cy="48684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0" name="二等辺三角形 349"/>
                    <p:cNvSpPr/>
                    <p:nvPr/>
                  </p:nvSpPr>
                  <p:spPr>
                    <a:xfrm rot="6187645">
                      <a:off x="4951413" y="2562407"/>
                      <a:ext cx="67653" cy="127968"/>
                    </a:xfrm>
                    <a:prstGeom prst="triangl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31" name="グループ化 330"/>
                  <p:cNvGrpSpPr/>
                  <p:nvPr/>
                </p:nvGrpSpPr>
                <p:grpSpPr>
                  <a:xfrm>
                    <a:off x="3633645" y="2658497"/>
                    <a:ext cx="887510" cy="771044"/>
                    <a:chOff x="3633645" y="2658497"/>
                    <a:chExt cx="887510" cy="771044"/>
                  </a:xfrm>
                </p:grpSpPr>
                <p:cxnSp>
                  <p:nvCxnSpPr>
                    <p:cNvPr id="347" name="直線コネクタ 346"/>
                    <p:cNvCxnSpPr>
                      <a:stCxn id="349" idx="3"/>
                      <a:endCxn id="348" idx="7"/>
                    </p:cNvCxnSpPr>
                    <p:nvPr/>
                  </p:nvCxnSpPr>
                  <p:spPr>
                    <a:xfrm flipH="1">
                      <a:off x="3816283" y="2658497"/>
                      <a:ext cx="704872" cy="472076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8" name="フローチャート : 結合子 38"/>
                    <p:cNvSpPr/>
                    <p:nvPr/>
                  </p:nvSpPr>
                  <p:spPr>
                    <a:xfrm>
                      <a:off x="3633645" y="3079278"/>
                      <a:ext cx="213974" cy="350263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32" name="グループ化 331"/>
                  <p:cNvGrpSpPr/>
                  <p:nvPr/>
                </p:nvGrpSpPr>
                <p:grpSpPr>
                  <a:xfrm>
                    <a:off x="3855095" y="3209630"/>
                    <a:ext cx="1729192" cy="631600"/>
                    <a:chOff x="3855095" y="3209630"/>
                    <a:chExt cx="1729192" cy="631600"/>
                  </a:xfrm>
                </p:grpSpPr>
                <p:grpSp>
                  <p:nvGrpSpPr>
                    <p:cNvPr id="342" name="グループ化 341"/>
                    <p:cNvGrpSpPr/>
                    <p:nvPr/>
                  </p:nvGrpSpPr>
                  <p:grpSpPr>
                    <a:xfrm>
                      <a:off x="3855095" y="3209630"/>
                      <a:ext cx="1049404" cy="257057"/>
                      <a:chOff x="3801093" y="2032630"/>
                      <a:chExt cx="1113805" cy="177621"/>
                    </a:xfrm>
                  </p:grpSpPr>
                  <p:sp>
                    <p:nvSpPr>
                      <p:cNvPr id="345" name="フローチャート : 結合子 28"/>
                      <p:cNvSpPr/>
                      <p:nvPr/>
                    </p:nvSpPr>
                    <p:spPr>
                      <a:xfrm>
                        <a:off x="4824636" y="2148788"/>
                        <a:ext cx="90262" cy="61463"/>
                      </a:xfrm>
                      <a:prstGeom prst="flowChartConnector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346" name="直線コネクタ 345"/>
                      <p:cNvCxnSpPr/>
                      <p:nvPr/>
                    </p:nvCxnSpPr>
                    <p:spPr>
                      <a:xfrm flipH="1" flipV="1">
                        <a:off x="3801093" y="2032630"/>
                        <a:ext cx="1023541" cy="121012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43" name="直線コネクタ 342"/>
                    <p:cNvCxnSpPr/>
                    <p:nvPr/>
                  </p:nvCxnSpPr>
                  <p:spPr>
                    <a:xfrm>
                      <a:off x="4911056" y="3460795"/>
                      <a:ext cx="530049" cy="38043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4" name="直線コネクタ 343"/>
                    <p:cNvCxnSpPr/>
                    <p:nvPr/>
                  </p:nvCxnSpPr>
                  <p:spPr>
                    <a:xfrm flipH="1">
                      <a:off x="5448495" y="3643266"/>
                      <a:ext cx="135792" cy="17484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3" name="グループ化 332"/>
                  <p:cNvGrpSpPr/>
                  <p:nvPr/>
                </p:nvGrpSpPr>
                <p:grpSpPr>
                  <a:xfrm>
                    <a:off x="3104120" y="3297194"/>
                    <a:ext cx="1023931" cy="383069"/>
                    <a:chOff x="3104120" y="3297194"/>
                    <a:chExt cx="1023931" cy="383069"/>
                  </a:xfrm>
                </p:grpSpPr>
                <p:cxnSp>
                  <p:nvCxnSpPr>
                    <p:cNvPr id="338" name="直線コネクタ 337"/>
                    <p:cNvCxnSpPr/>
                    <p:nvPr/>
                  </p:nvCxnSpPr>
                  <p:spPr>
                    <a:xfrm>
                      <a:off x="3143829" y="3563444"/>
                      <a:ext cx="152126" cy="11681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9" name="直線コネクタ 338"/>
                    <p:cNvCxnSpPr/>
                    <p:nvPr/>
                  </p:nvCxnSpPr>
                  <p:spPr>
                    <a:xfrm>
                      <a:off x="3751686" y="3297194"/>
                      <a:ext cx="318776" cy="27465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0" name="フローチャート : 結合子 65"/>
                    <p:cNvSpPr/>
                    <p:nvPr/>
                  </p:nvSpPr>
                  <p:spPr>
                    <a:xfrm rot="159801" flipH="1">
                      <a:off x="4038708" y="3476823"/>
                      <a:ext cx="89343" cy="171366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341" name="直線コネクタ 340"/>
                    <p:cNvCxnSpPr/>
                    <p:nvPr/>
                  </p:nvCxnSpPr>
                  <p:spPr>
                    <a:xfrm flipH="1">
                      <a:off x="3104120" y="3564084"/>
                      <a:ext cx="963929" cy="776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4" name="グループ化 333"/>
                  <p:cNvGrpSpPr/>
                  <p:nvPr/>
                </p:nvGrpSpPr>
                <p:grpSpPr>
                  <a:xfrm>
                    <a:off x="4400534" y="2745832"/>
                    <a:ext cx="840346" cy="549728"/>
                    <a:chOff x="4400534" y="2745832"/>
                    <a:chExt cx="840346" cy="549728"/>
                  </a:xfrm>
                </p:grpSpPr>
                <p:cxnSp>
                  <p:nvCxnSpPr>
                    <p:cNvPr id="335" name="直線コネクタ 334"/>
                    <p:cNvCxnSpPr/>
                    <p:nvPr/>
                  </p:nvCxnSpPr>
                  <p:spPr>
                    <a:xfrm>
                      <a:off x="4400534" y="2745832"/>
                      <a:ext cx="493452" cy="29740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36" name="フローチャート : 結合子 101"/>
                    <p:cNvSpPr/>
                    <p:nvPr/>
                  </p:nvSpPr>
                  <p:spPr>
                    <a:xfrm rot="20855219">
                      <a:off x="4900822" y="3007093"/>
                      <a:ext cx="70789" cy="13449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337" name="直線コネクタ 336"/>
                    <p:cNvCxnSpPr/>
                    <p:nvPr/>
                  </p:nvCxnSpPr>
                  <p:spPr>
                    <a:xfrm>
                      <a:off x="4975856" y="3123700"/>
                      <a:ext cx="265024" cy="17186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40" name="グループ化 239"/>
                <p:cNvGrpSpPr/>
                <p:nvPr/>
              </p:nvGrpSpPr>
              <p:grpSpPr>
                <a:xfrm>
                  <a:off x="6040205" y="5460638"/>
                  <a:ext cx="497220" cy="733847"/>
                  <a:chOff x="8876799" y="3977569"/>
                  <a:chExt cx="1526053" cy="2252301"/>
                </a:xfrm>
              </p:grpSpPr>
              <p:grpSp>
                <p:nvGrpSpPr>
                  <p:cNvPr id="304" name="グループ化 303"/>
                  <p:cNvGrpSpPr/>
                  <p:nvPr/>
                </p:nvGrpSpPr>
                <p:grpSpPr>
                  <a:xfrm>
                    <a:off x="8920714" y="4592926"/>
                    <a:ext cx="533060" cy="369819"/>
                    <a:chOff x="3890351" y="2650114"/>
                    <a:chExt cx="533060" cy="369819"/>
                  </a:xfrm>
                </p:grpSpPr>
                <p:cxnSp>
                  <p:nvCxnSpPr>
                    <p:cNvPr id="326" name="直線コネクタ 325"/>
                    <p:cNvCxnSpPr>
                      <a:endCxn id="328" idx="6"/>
                    </p:cNvCxnSpPr>
                    <p:nvPr/>
                  </p:nvCxnSpPr>
                  <p:spPr>
                    <a:xfrm rot="553870" flipH="1">
                      <a:off x="3957488" y="2670071"/>
                      <a:ext cx="465923" cy="7412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直線コネクタ 326"/>
                    <p:cNvCxnSpPr/>
                    <p:nvPr/>
                  </p:nvCxnSpPr>
                  <p:spPr>
                    <a:xfrm flipH="1">
                      <a:off x="3890351" y="2741689"/>
                      <a:ext cx="57192" cy="27824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28" name="フローチャート : 結合子 84"/>
                    <p:cNvSpPr/>
                    <p:nvPr/>
                  </p:nvSpPr>
                  <p:spPr>
                    <a:xfrm rot="21409089">
                      <a:off x="3900981" y="2650114"/>
                      <a:ext cx="53618" cy="11543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05" name="グループ化 304"/>
                  <p:cNvGrpSpPr/>
                  <p:nvPr/>
                </p:nvGrpSpPr>
                <p:grpSpPr>
                  <a:xfrm>
                    <a:off x="9351010" y="3977569"/>
                    <a:ext cx="601870" cy="486842"/>
                    <a:chOff x="4447354" y="2242951"/>
                    <a:chExt cx="601870" cy="486842"/>
                  </a:xfrm>
                </p:grpSpPr>
                <p:sp>
                  <p:nvSpPr>
                    <p:cNvPr id="324" name="フローチャート : 結合子 24"/>
                    <p:cNvSpPr/>
                    <p:nvPr/>
                  </p:nvSpPr>
                  <p:spPr>
                    <a:xfrm>
                      <a:off x="4447354" y="2242951"/>
                      <a:ext cx="503947" cy="48684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25" name="二等辺三角形 324"/>
                    <p:cNvSpPr/>
                    <p:nvPr/>
                  </p:nvSpPr>
                  <p:spPr>
                    <a:xfrm rot="6187645">
                      <a:off x="4951413" y="2562407"/>
                      <a:ext cx="67653" cy="127968"/>
                    </a:xfrm>
                    <a:prstGeom prst="triangl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06" name="グループ化 305"/>
                  <p:cNvGrpSpPr/>
                  <p:nvPr/>
                </p:nvGrpSpPr>
                <p:grpSpPr>
                  <a:xfrm>
                    <a:off x="9057125" y="4464411"/>
                    <a:ext cx="545859" cy="952025"/>
                    <a:chOff x="3633645" y="2477516"/>
                    <a:chExt cx="545859" cy="952025"/>
                  </a:xfrm>
                </p:grpSpPr>
                <p:cxnSp>
                  <p:nvCxnSpPr>
                    <p:cNvPr id="322" name="直線コネクタ 321"/>
                    <p:cNvCxnSpPr>
                      <a:stCxn id="324" idx="4"/>
                      <a:endCxn id="323" idx="7"/>
                    </p:cNvCxnSpPr>
                    <p:nvPr/>
                  </p:nvCxnSpPr>
                  <p:spPr>
                    <a:xfrm flipH="1">
                      <a:off x="3816283" y="2477516"/>
                      <a:ext cx="363221" cy="653057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23" name="フローチャート : 結合子 38"/>
                    <p:cNvSpPr/>
                    <p:nvPr/>
                  </p:nvSpPr>
                  <p:spPr>
                    <a:xfrm>
                      <a:off x="3633645" y="3079278"/>
                      <a:ext cx="213974" cy="350263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07" name="グループ化 306"/>
                  <p:cNvGrpSpPr/>
                  <p:nvPr/>
                </p:nvGrpSpPr>
                <p:grpSpPr>
                  <a:xfrm>
                    <a:off x="9278556" y="5196526"/>
                    <a:ext cx="1124296" cy="608477"/>
                    <a:chOff x="3855076" y="3209631"/>
                    <a:chExt cx="1124296" cy="608477"/>
                  </a:xfrm>
                </p:grpSpPr>
                <p:grpSp>
                  <p:nvGrpSpPr>
                    <p:cNvPr id="317" name="グループ化 316"/>
                    <p:cNvGrpSpPr/>
                    <p:nvPr/>
                  </p:nvGrpSpPr>
                  <p:grpSpPr>
                    <a:xfrm>
                      <a:off x="3855076" y="3209631"/>
                      <a:ext cx="753970" cy="102307"/>
                      <a:chOff x="3801094" y="2032631"/>
                      <a:chExt cx="800245" cy="70692"/>
                    </a:xfrm>
                  </p:grpSpPr>
                  <p:sp>
                    <p:nvSpPr>
                      <p:cNvPr id="320" name="フローチャート : 結合子 28"/>
                      <p:cNvSpPr/>
                      <p:nvPr/>
                    </p:nvSpPr>
                    <p:spPr>
                      <a:xfrm>
                        <a:off x="4511076" y="2041860"/>
                        <a:ext cx="90263" cy="61463"/>
                      </a:xfrm>
                      <a:prstGeom prst="flowChartConnector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321" name="直線コネクタ 320"/>
                      <p:cNvCxnSpPr/>
                      <p:nvPr/>
                    </p:nvCxnSpPr>
                    <p:spPr>
                      <a:xfrm flipH="1" flipV="1">
                        <a:off x="3801094" y="2032631"/>
                        <a:ext cx="707751" cy="24818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18" name="直線コネクタ 317"/>
                    <p:cNvCxnSpPr/>
                    <p:nvPr/>
                  </p:nvCxnSpPr>
                  <p:spPr>
                    <a:xfrm>
                      <a:off x="4573426" y="3320115"/>
                      <a:ext cx="261946" cy="497993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9" name="直線コネクタ 318"/>
                    <p:cNvCxnSpPr/>
                    <p:nvPr/>
                  </p:nvCxnSpPr>
                  <p:spPr>
                    <a:xfrm flipH="1">
                      <a:off x="4843580" y="3643266"/>
                      <a:ext cx="135792" cy="17484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8" name="グループ化 307"/>
                  <p:cNvGrpSpPr/>
                  <p:nvPr/>
                </p:nvGrpSpPr>
                <p:grpSpPr>
                  <a:xfrm>
                    <a:off x="8876799" y="5284089"/>
                    <a:ext cx="505916" cy="945781"/>
                    <a:chOff x="3453319" y="3297194"/>
                    <a:chExt cx="505916" cy="945781"/>
                  </a:xfrm>
                </p:grpSpPr>
                <p:cxnSp>
                  <p:nvCxnSpPr>
                    <p:cNvPr id="313" name="直線コネクタ 312"/>
                    <p:cNvCxnSpPr/>
                    <p:nvPr/>
                  </p:nvCxnSpPr>
                  <p:spPr>
                    <a:xfrm>
                      <a:off x="3453319" y="4126156"/>
                      <a:ext cx="152126" cy="11681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4" name="直線コネクタ 313"/>
                    <p:cNvCxnSpPr>
                      <a:endCxn id="315" idx="1"/>
                    </p:cNvCxnSpPr>
                    <p:nvPr/>
                  </p:nvCxnSpPr>
                  <p:spPr>
                    <a:xfrm>
                      <a:off x="3751686" y="3297194"/>
                      <a:ext cx="197246" cy="33287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15" name="フローチャート : 結合子 65"/>
                    <p:cNvSpPr/>
                    <p:nvPr/>
                  </p:nvSpPr>
                  <p:spPr>
                    <a:xfrm rot="159801" flipH="1">
                      <a:off x="3869892" y="3603435"/>
                      <a:ext cx="89343" cy="171366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316" name="直線コネクタ 315"/>
                    <p:cNvCxnSpPr/>
                    <p:nvPr/>
                  </p:nvCxnSpPr>
                  <p:spPr>
                    <a:xfrm flipH="1">
                      <a:off x="3497234" y="3690696"/>
                      <a:ext cx="458272" cy="50036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9" name="グループ化 308"/>
                  <p:cNvGrpSpPr/>
                  <p:nvPr/>
                </p:nvGrpSpPr>
                <p:grpSpPr>
                  <a:xfrm>
                    <a:off x="9497605" y="4634531"/>
                    <a:ext cx="836931" cy="395753"/>
                    <a:chOff x="4400534" y="2745832"/>
                    <a:chExt cx="836931" cy="395753"/>
                  </a:xfrm>
                </p:grpSpPr>
                <p:cxnSp>
                  <p:nvCxnSpPr>
                    <p:cNvPr id="310" name="直線コネクタ 309"/>
                    <p:cNvCxnSpPr/>
                    <p:nvPr/>
                  </p:nvCxnSpPr>
                  <p:spPr>
                    <a:xfrm>
                      <a:off x="4400534" y="2745832"/>
                      <a:ext cx="493452" cy="29740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11" name="フローチャート : 結合子 101"/>
                    <p:cNvSpPr/>
                    <p:nvPr/>
                  </p:nvSpPr>
                  <p:spPr>
                    <a:xfrm rot="20855219">
                      <a:off x="4900822" y="3007093"/>
                      <a:ext cx="70789" cy="13449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312" name="直線コネクタ 311"/>
                    <p:cNvCxnSpPr/>
                    <p:nvPr/>
                  </p:nvCxnSpPr>
                  <p:spPr>
                    <a:xfrm flipV="1">
                      <a:off x="4975856" y="2955796"/>
                      <a:ext cx="261609" cy="97564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41" name="グループ化 240"/>
                <p:cNvGrpSpPr/>
                <p:nvPr/>
              </p:nvGrpSpPr>
              <p:grpSpPr>
                <a:xfrm>
                  <a:off x="6992160" y="5296050"/>
                  <a:ext cx="601655" cy="492972"/>
                  <a:chOff x="3633645" y="2242951"/>
                  <a:chExt cx="1950642" cy="1598279"/>
                </a:xfrm>
              </p:grpSpPr>
              <p:grpSp>
                <p:nvGrpSpPr>
                  <p:cNvPr id="242" name="グループ化 241"/>
                  <p:cNvGrpSpPr/>
                  <p:nvPr/>
                </p:nvGrpSpPr>
                <p:grpSpPr>
                  <a:xfrm>
                    <a:off x="3900981" y="2650114"/>
                    <a:ext cx="522430" cy="422583"/>
                    <a:chOff x="3900981" y="2650114"/>
                    <a:chExt cx="522430" cy="422583"/>
                  </a:xfrm>
                </p:grpSpPr>
                <p:cxnSp>
                  <p:nvCxnSpPr>
                    <p:cNvPr id="301" name="直線コネクタ 300"/>
                    <p:cNvCxnSpPr>
                      <a:endCxn id="303" idx="6"/>
                    </p:cNvCxnSpPr>
                    <p:nvPr/>
                  </p:nvCxnSpPr>
                  <p:spPr>
                    <a:xfrm rot="553870" flipH="1">
                      <a:off x="3957488" y="2670071"/>
                      <a:ext cx="465923" cy="7412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2" name="直線コネクタ 301"/>
                    <p:cNvCxnSpPr/>
                    <p:nvPr/>
                  </p:nvCxnSpPr>
                  <p:spPr>
                    <a:xfrm rot="21097368">
                      <a:off x="3971785" y="2719052"/>
                      <a:ext cx="284854" cy="35364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03" name="フローチャート : 結合子 84"/>
                    <p:cNvSpPr/>
                    <p:nvPr/>
                  </p:nvSpPr>
                  <p:spPr>
                    <a:xfrm rot="21409089">
                      <a:off x="3900981" y="2650114"/>
                      <a:ext cx="53618" cy="11543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43" name="グループ化 242"/>
                  <p:cNvGrpSpPr/>
                  <p:nvPr/>
                </p:nvGrpSpPr>
                <p:grpSpPr>
                  <a:xfrm>
                    <a:off x="4447354" y="2242951"/>
                    <a:ext cx="601870" cy="486842"/>
                    <a:chOff x="4447354" y="2242951"/>
                    <a:chExt cx="601870" cy="486842"/>
                  </a:xfrm>
                </p:grpSpPr>
                <p:sp>
                  <p:nvSpPr>
                    <p:cNvPr id="299" name="フローチャート : 結合子 24"/>
                    <p:cNvSpPr/>
                    <p:nvPr/>
                  </p:nvSpPr>
                  <p:spPr>
                    <a:xfrm>
                      <a:off x="4447354" y="2242951"/>
                      <a:ext cx="503947" cy="48684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00" name="二等辺三角形 299"/>
                    <p:cNvSpPr/>
                    <p:nvPr/>
                  </p:nvSpPr>
                  <p:spPr>
                    <a:xfrm rot="6187645">
                      <a:off x="4951413" y="2562407"/>
                      <a:ext cx="67653" cy="127968"/>
                    </a:xfrm>
                    <a:prstGeom prst="triangl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44" name="グループ化 243"/>
                  <p:cNvGrpSpPr/>
                  <p:nvPr/>
                </p:nvGrpSpPr>
                <p:grpSpPr>
                  <a:xfrm>
                    <a:off x="3633645" y="2658497"/>
                    <a:ext cx="887510" cy="771044"/>
                    <a:chOff x="3633645" y="2658497"/>
                    <a:chExt cx="887510" cy="771044"/>
                  </a:xfrm>
                </p:grpSpPr>
                <p:cxnSp>
                  <p:nvCxnSpPr>
                    <p:cNvPr id="297" name="直線コネクタ 296"/>
                    <p:cNvCxnSpPr>
                      <a:stCxn id="299" idx="3"/>
                      <a:endCxn id="298" idx="7"/>
                    </p:cNvCxnSpPr>
                    <p:nvPr/>
                  </p:nvCxnSpPr>
                  <p:spPr>
                    <a:xfrm flipH="1">
                      <a:off x="3816283" y="2658497"/>
                      <a:ext cx="704872" cy="472076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98" name="フローチャート : 結合子 38"/>
                    <p:cNvSpPr/>
                    <p:nvPr/>
                  </p:nvSpPr>
                  <p:spPr>
                    <a:xfrm>
                      <a:off x="3633645" y="3079278"/>
                      <a:ext cx="213974" cy="350263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245" name="グループ化 244"/>
                  <p:cNvGrpSpPr/>
                  <p:nvPr/>
                </p:nvGrpSpPr>
                <p:grpSpPr>
                  <a:xfrm>
                    <a:off x="3855095" y="3209630"/>
                    <a:ext cx="1729192" cy="631600"/>
                    <a:chOff x="3855095" y="3209630"/>
                    <a:chExt cx="1729192" cy="631600"/>
                  </a:xfrm>
                </p:grpSpPr>
                <p:grpSp>
                  <p:nvGrpSpPr>
                    <p:cNvPr id="292" name="グループ化 291"/>
                    <p:cNvGrpSpPr/>
                    <p:nvPr/>
                  </p:nvGrpSpPr>
                  <p:grpSpPr>
                    <a:xfrm>
                      <a:off x="3855095" y="3209630"/>
                      <a:ext cx="1049404" cy="257057"/>
                      <a:chOff x="3801093" y="2032630"/>
                      <a:chExt cx="1113805" cy="177621"/>
                    </a:xfrm>
                  </p:grpSpPr>
                  <p:sp>
                    <p:nvSpPr>
                      <p:cNvPr id="295" name="フローチャート : 結合子 28"/>
                      <p:cNvSpPr/>
                      <p:nvPr/>
                    </p:nvSpPr>
                    <p:spPr>
                      <a:xfrm>
                        <a:off x="4824636" y="2148788"/>
                        <a:ext cx="90262" cy="61463"/>
                      </a:xfrm>
                      <a:prstGeom prst="flowChartConnector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96" name="直線コネクタ 295"/>
                      <p:cNvCxnSpPr/>
                      <p:nvPr/>
                    </p:nvCxnSpPr>
                    <p:spPr>
                      <a:xfrm flipH="1" flipV="1">
                        <a:off x="3801093" y="2032630"/>
                        <a:ext cx="1023541" cy="121012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93" name="直線コネクタ 292"/>
                    <p:cNvCxnSpPr/>
                    <p:nvPr/>
                  </p:nvCxnSpPr>
                  <p:spPr>
                    <a:xfrm>
                      <a:off x="4911056" y="3460795"/>
                      <a:ext cx="530049" cy="38043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直線コネクタ 293"/>
                    <p:cNvCxnSpPr/>
                    <p:nvPr/>
                  </p:nvCxnSpPr>
                  <p:spPr>
                    <a:xfrm flipH="1">
                      <a:off x="5448495" y="3643266"/>
                      <a:ext cx="135792" cy="17484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6" name="グループ化 245"/>
                  <p:cNvGrpSpPr/>
                  <p:nvPr/>
                </p:nvGrpSpPr>
                <p:grpSpPr>
                  <a:xfrm>
                    <a:off x="3751686" y="3219439"/>
                    <a:ext cx="819500" cy="502462"/>
                    <a:chOff x="3751686" y="3219439"/>
                    <a:chExt cx="819500" cy="502462"/>
                  </a:xfrm>
                </p:grpSpPr>
                <p:cxnSp>
                  <p:nvCxnSpPr>
                    <p:cNvPr id="251" name="直線コネクタ 250"/>
                    <p:cNvCxnSpPr/>
                    <p:nvPr/>
                  </p:nvCxnSpPr>
                  <p:spPr>
                    <a:xfrm rot="21234773">
                      <a:off x="3986895" y="3580309"/>
                      <a:ext cx="167135" cy="14159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2" name="直線コネクタ 251"/>
                    <p:cNvCxnSpPr>
                      <a:endCxn id="290" idx="2"/>
                    </p:cNvCxnSpPr>
                    <p:nvPr/>
                  </p:nvCxnSpPr>
                  <p:spPr>
                    <a:xfrm flipV="1">
                      <a:off x="3751686" y="3274202"/>
                      <a:ext cx="743430" cy="2299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90" name="フローチャート : 結合子 65"/>
                    <p:cNvSpPr/>
                    <p:nvPr/>
                  </p:nvSpPr>
                  <p:spPr>
                    <a:xfrm rot="159801">
                      <a:off x="4495075" y="3219439"/>
                      <a:ext cx="76111" cy="113064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291" name="直線コネクタ 290"/>
                    <p:cNvCxnSpPr>
                      <a:stCxn id="290" idx="3"/>
                    </p:cNvCxnSpPr>
                    <p:nvPr/>
                  </p:nvCxnSpPr>
                  <p:spPr>
                    <a:xfrm rot="21234773" flipH="1">
                      <a:off x="3987587" y="3342129"/>
                      <a:ext cx="530081" cy="222189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7" name="グループ化 246"/>
                  <p:cNvGrpSpPr/>
                  <p:nvPr/>
                </p:nvGrpSpPr>
                <p:grpSpPr>
                  <a:xfrm>
                    <a:off x="4400534" y="2745832"/>
                    <a:ext cx="840346" cy="549728"/>
                    <a:chOff x="4400534" y="2745832"/>
                    <a:chExt cx="840346" cy="549728"/>
                  </a:xfrm>
                </p:grpSpPr>
                <p:cxnSp>
                  <p:nvCxnSpPr>
                    <p:cNvPr id="248" name="直線コネクタ 247"/>
                    <p:cNvCxnSpPr/>
                    <p:nvPr/>
                  </p:nvCxnSpPr>
                  <p:spPr>
                    <a:xfrm>
                      <a:off x="4400534" y="2745832"/>
                      <a:ext cx="493452" cy="29740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9" name="フローチャート : 結合子 101"/>
                    <p:cNvSpPr/>
                    <p:nvPr/>
                  </p:nvSpPr>
                  <p:spPr>
                    <a:xfrm rot="20855219">
                      <a:off x="4900822" y="3007093"/>
                      <a:ext cx="70789" cy="134492"/>
                    </a:xfrm>
                    <a:prstGeom prst="flowChartConnector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cxnSp>
                  <p:nvCxnSpPr>
                    <p:cNvPr id="250" name="直線コネクタ 249"/>
                    <p:cNvCxnSpPr/>
                    <p:nvPr/>
                  </p:nvCxnSpPr>
                  <p:spPr>
                    <a:xfrm>
                      <a:off x="4975856" y="3123700"/>
                      <a:ext cx="265024" cy="17186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233" name="下カーブ矢印 232"/>
              <p:cNvSpPr/>
              <p:nvPr/>
            </p:nvSpPr>
            <p:spPr>
              <a:xfrm>
                <a:off x="6133405" y="6003021"/>
                <a:ext cx="350452" cy="202645"/>
              </a:xfrm>
              <a:prstGeom prst="curvedDownArrow">
                <a:avLst>
                  <a:gd name="adj1" fmla="val 0"/>
                  <a:gd name="adj2" fmla="val 0"/>
                  <a:gd name="adj3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下カーブ矢印 233"/>
              <p:cNvSpPr/>
              <p:nvPr/>
            </p:nvSpPr>
            <p:spPr>
              <a:xfrm>
                <a:off x="5078879" y="5735943"/>
                <a:ext cx="1061808" cy="464126"/>
              </a:xfrm>
              <a:prstGeom prst="curvedDownArrow">
                <a:avLst>
                  <a:gd name="adj1" fmla="val 0"/>
                  <a:gd name="adj2" fmla="val 0"/>
                  <a:gd name="adj3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下カーブ矢印 234"/>
              <p:cNvSpPr/>
              <p:nvPr/>
            </p:nvSpPr>
            <p:spPr>
              <a:xfrm>
                <a:off x="7533303" y="6010997"/>
                <a:ext cx="350452" cy="202645"/>
              </a:xfrm>
              <a:prstGeom prst="curvedDownArrow">
                <a:avLst>
                  <a:gd name="adj1" fmla="val 0"/>
                  <a:gd name="adj2" fmla="val 0"/>
                  <a:gd name="adj3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下カーブ矢印 235"/>
              <p:cNvSpPr/>
              <p:nvPr/>
            </p:nvSpPr>
            <p:spPr>
              <a:xfrm>
                <a:off x="6477275" y="5758223"/>
                <a:ext cx="1061808" cy="464126"/>
              </a:xfrm>
              <a:prstGeom prst="curvedDownArrow">
                <a:avLst>
                  <a:gd name="adj1" fmla="val 0"/>
                  <a:gd name="adj2" fmla="val 0"/>
                  <a:gd name="adj3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7" name="下カーブ矢印 236"/>
              <p:cNvSpPr/>
              <p:nvPr/>
            </p:nvSpPr>
            <p:spPr>
              <a:xfrm>
                <a:off x="7882679" y="5771591"/>
                <a:ext cx="1061808" cy="464126"/>
              </a:xfrm>
              <a:prstGeom prst="curvedDownArrow">
                <a:avLst>
                  <a:gd name="adj1" fmla="val 0"/>
                  <a:gd name="adj2" fmla="val 0"/>
                  <a:gd name="adj3" fmla="val 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0" name="正方形/長方形 229"/>
            <p:cNvSpPr/>
            <p:nvPr/>
          </p:nvSpPr>
          <p:spPr>
            <a:xfrm>
              <a:off x="5703352" y="6199499"/>
              <a:ext cx="780723" cy="17496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latin typeface="+mn-ea"/>
                </a:rPr>
                <a:t>ゼロ・</a:t>
              </a:r>
              <a:r>
                <a:rPr kumimoji="1" lang="en-US" altLang="ja-JP" sz="1600" dirty="0" smtClean="0">
                  <a:latin typeface="+mn-ea"/>
                </a:rPr>
                <a:t>1</a:t>
              </a:r>
              <a:endParaRPr kumimoji="1" lang="ja-JP" altLang="en-US" sz="1600" dirty="0">
                <a:latin typeface="+mn-ea"/>
              </a:endParaRPr>
            </a:p>
          </p:txBody>
        </p:sp>
        <p:sp>
          <p:nvSpPr>
            <p:cNvPr id="231" name="正方形/長方形 230"/>
            <p:cNvSpPr/>
            <p:nvPr/>
          </p:nvSpPr>
          <p:spPr>
            <a:xfrm>
              <a:off x="7161896" y="6187845"/>
              <a:ext cx="780723" cy="18523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latin typeface="+mn-ea"/>
                </a:rPr>
                <a:t>ゼロ・</a:t>
              </a:r>
              <a:r>
                <a:rPr kumimoji="1" lang="en-US" altLang="ja-JP" sz="1600" dirty="0" smtClean="0">
                  <a:latin typeface="+mn-ea"/>
                </a:rPr>
                <a:t>1</a:t>
              </a:r>
              <a:endParaRPr kumimoji="1" lang="ja-JP" altLang="en-US" sz="16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9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387117" y="966651"/>
          <a:ext cx="8369766" cy="53897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8369766">
                  <a:extLst>
                    <a:ext uri="{9D8B030D-6E8A-4147-A177-3AD203B41FA5}">
                      <a16:colId xmlns:a16="http://schemas.microsoft.com/office/drawing/2014/main" val="3248060743"/>
                    </a:ext>
                  </a:extLst>
                </a:gridCol>
              </a:tblGrid>
              <a:tr h="5389700">
                <a:tc>
                  <a:txBody>
                    <a:bodyPr/>
                    <a:lstStyle/>
                    <a:p>
                      <a:r>
                        <a:rPr kumimoji="1" lang="en-US" altLang="ja-JP" sz="3600" dirty="0" smtClean="0">
                          <a:latin typeface="+mn-ea"/>
                          <a:ea typeface="+mn-ea"/>
                        </a:rPr>
                        <a:t>Ⅴ</a:t>
                      </a:r>
                      <a:endParaRPr kumimoji="1" lang="ja-JP" altLang="en-US" sz="3600" dirty="0">
                        <a:latin typeface="+mn-ea"/>
                        <a:ea typeface="+mn-ea"/>
                      </a:endParaRPr>
                    </a:p>
                  </a:txBody>
                  <a:tcPr marL="103853" marR="103853" marT="51927" marB="51927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0718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053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思考力，判断力</a:t>
            </a: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表現力等</a:t>
            </a:r>
            <a:endParaRPr lang="en-US" altLang="ja-JP" sz="2800" b="1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2035346" y="1687909"/>
            <a:ext cx="4973619" cy="4131722"/>
            <a:chOff x="1206598" y="1235455"/>
            <a:chExt cx="2305911" cy="1915584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1458555" y="1937418"/>
              <a:ext cx="1131820" cy="758607"/>
              <a:chOff x="3295955" y="4153988"/>
              <a:chExt cx="2221795" cy="1489166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>
                <a:off x="3954559" y="4650377"/>
                <a:ext cx="0" cy="99277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5501784" y="4153988"/>
                <a:ext cx="0" cy="99277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3295955" y="5259600"/>
                <a:ext cx="658604" cy="38355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 flipV="1">
                <a:off x="3960606" y="5141805"/>
                <a:ext cx="1541177" cy="49219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4859146" y="4771918"/>
                <a:ext cx="658604" cy="38355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 flipV="1">
                <a:off x="3954559" y="4197800"/>
                <a:ext cx="1541177" cy="492192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V="1">
                <a:off x="3963266" y="4324074"/>
                <a:ext cx="1541177" cy="49219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 flipH="1">
                <a:off x="4389121" y="4536667"/>
                <a:ext cx="5569" cy="152899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 flipH="1">
                <a:off x="5138061" y="4292821"/>
                <a:ext cx="5569" cy="152899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 flipH="1">
                <a:off x="4450080" y="4519248"/>
                <a:ext cx="5569" cy="152899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 flipH="1">
                <a:off x="5068390" y="4327654"/>
                <a:ext cx="5569" cy="152899"/>
              </a:xfrm>
              <a:prstGeom prst="line">
                <a:avLst/>
              </a:prstGeom>
              <a:ln w="762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グループ化 32"/>
            <p:cNvGrpSpPr/>
            <p:nvPr/>
          </p:nvGrpSpPr>
          <p:grpSpPr>
            <a:xfrm>
              <a:off x="1206598" y="1235455"/>
              <a:ext cx="1126677" cy="726057"/>
              <a:chOff x="3104120" y="2242951"/>
              <a:chExt cx="2480167" cy="1598279"/>
            </a:xfrm>
          </p:grpSpPr>
          <p:grpSp>
            <p:nvGrpSpPr>
              <p:cNvPr id="34" name="グループ化 33"/>
              <p:cNvGrpSpPr/>
              <p:nvPr/>
            </p:nvGrpSpPr>
            <p:grpSpPr>
              <a:xfrm>
                <a:off x="3900981" y="2650114"/>
                <a:ext cx="522430" cy="422583"/>
                <a:chOff x="3900981" y="2650114"/>
                <a:chExt cx="522430" cy="422583"/>
              </a:xfrm>
            </p:grpSpPr>
            <p:cxnSp>
              <p:nvCxnSpPr>
                <p:cNvPr id="56" name="直線コネクタ 55"/>
                <p:cNvCxnSpPr>
                  <a:endCxn id="58" idx="6"/>
                </p:cNvCxnSpPr>
                <p:nvPr/>
              </p:nvCxnSpPr>
              <p:spPr>
                <a:xfrm rot="553870" flipH="1">
                  <a:off x="3957488" y="2670071"/>
                  <a:ext cx="465923" cy="7412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/>
                <p:cNvCxnSpPr/>
                <p:nvPr/>
              </p:nvCxnSpPr>
              <p:spPr>
                <a:xfrm rot="21097368">
                  <a:off x="3971785" y="2719052"/>
                  <a:ext cx="284854" cy="35364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フローチャート : 結合子 84"/>
                <p:cNvSpPr/>
                <p:nvPr/>
              </p:nvSpPr>
              <p:spPr>
                <a:xfrm rot="21409089">
                  <a:off x="3900981" y="2650114"/>
                  <a:ext cx="53618" cy="11543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" name="グループ化 34"/>
              <p:cNvGrpSpPr/>
              <p:nvPr/>
            </p:nvGrpSpPr>
            <p:grpSpPr>
              <a:xfrm>
                <a:off x="4447354" y="2242951"/>
                <a:ext cx="601870" cy="486842"/>
                <a:chOff x="4447354" y="2242951"/>
                <a:chExt cx="601870" cy="486842"/>
              </a:xfrm>
            </p:grpSpPr>
            <p:sp>
              <p:nvSpPr>
                <p:cNvPr id="54" name="フローチャート : 結合子 24"/>
                <p:cNvSpPr/>
                <p:nvPr/>
              </p:nvSpPr>
              <p:spPr>
                <a:xfrm>
                  <a:off x="4447354" y="2242951"/>
                  <a:ext cx="503947" cy="48684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二等辺三角形 54"/>
                <p:cNvSpPr/>
                <p:nvPr/>
              </p:nvSpPr>
              <p:spPr>
                <a:xfrm rot="6187645">
                  <a:off x="4951413" y="2562407"/>
                  <a:ext cx="67653" cy="127968"/>
                </a:xfrm>
                <a:prstGeom prst="triangl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" name="グループ化 35"/>
              <p:cNvGrpSpPr/>
              <p:nvPr/>
            </p:nvGrpSpPr>
            <p:grpSpPr>
              <a:xfrm>
                <a:off x="3633645" y="2658497"/>
                <a:ext cx="887510" cy="771044"/>
                <a:chOff x="3633645" y="2658497"/>
                <a:chExt cx="887510" cy="771044"/>
              </a:xfrm>
            </p:grpSpPr>
            <p:cxnSp>
              <p:nvCxnSpPr>
                <p:cNvPr id="52" name="直線コネクタ 51"/>
                <p:cNvCxnSpPr>
                  <a:stCxn id="54" idx="3"/>
                  <a:endCxn id="53" idx="7"/>
                </p:cNvCxnSpPr>
                <p:nvPr/>
              </p:nvCxnSpPr>
              <p:spPr>
                <a:xfrm flipH="1">
                  <a:off x="3816283" y="2658497"/>
                  <a:ext cx="704872" cy="47207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フローチャート : 結合子 38"/>
                <p:cNvSpPr/>
                <p:nvPr/>
              </p:nvSpPr>
              <p:spPr>
                <a:xfrm>
                  <a:off x="3633645" y="3079278"/>
                  <a:ext cx="213974" cy="350263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" name="グループ化 36"/>
              <p:cNvGrpSpPr/>
              <p:nvPr/>
            </p:nvGrpSpPr>
            <p:grpSpPr>
              <a:xfrm>
                <a:off x="3855095" y="3209630"/>
                <a:ext cx="1729192" cy="631600"/>
                <a:chOff x="3855095" y="3209630"/>
                <a:chExt cx="1729192" cy="631600"/>
              </a:xfrm>
            </p:grpSpPr>
            <p:grpSp>
              <p:nvGrpSpPr>
                <p:cNvPr id="47" name="グループ化 46"/>
                <p:cNvGrpSpPr/>
                <p:nvPr/>
              </p:nvGrpSpPr>
              <p:grpSpPr>
                <a:xfrm>
                  <a:off x="3855095" y="3209630"/>
                  <a:ext cx="1049404" cy="257057"/>
                  <a:chOff x="3801093" y="2032630"/>
                  <a:chExt cx="1113805" cy="177621"/>
                </a:xfrm>
              </p:grpSpPr>
              <p:sp>
                <p:nvSpPr>
                  <p:cNvPr id="50" name="フローチャート : 結合子 28"/>
                  <p:cNvSpPr/>
                  <p:nvPr/>
                </p:nvSpPr>
                <p:spPr>
                  <a:xfrm>
                    <a:off x="4824636" y="2148788"/>
                    <a:ext cx="90262" cy="61463"/>
                  </a:xfrm>
                  <a:prstGeom prst="flowChartConnector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51" name="直線コネクタ 50"/>
                  <p:cNvCxnSpPr/>
                  <p:nvPr/>
                </p:nvCxnSpPr>
                <p:spPr>
                  <a:xfrm flipH="1" flipV="1">
                    <a:off x="3801093" y="2032630"/>
                    <a:ext cx="1023541" cy="121012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" name="直線コネクタ 47"/>
                <p:cNvCxnSpPr/>
                <p:nvPr/>
              </p:nvCxnSpPr>
              <p:spPr>
                <a:xfrm>
                  <a:off x="4911056" y="3460795"/>
                  <a:ext cx="530049" cy="38043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/>
                <p:cNvCxnSpPr/>
                <p:nvPr/>
              </p:nvCxnSpPr>
              <p:spPr>
                <a:xfrm flipH="1">
                  <a:off x="5448495" y="3643266"/>
                  <a:ext cx="135792" cy="1748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グループ化 37"/>
              <p:cNvGrpSpPr/>
              <p:nvPr/>
            </p:nvGrpSpPr>
            <p:grpSpPr>
              <a:xfrm>
                <a:off x="3104120" y="3297194"/>
                <a:ext cx="1023931" cy="383069"/>
                <a:chOff x="3104120" y="3297194"/>
                <a:chExt cx="1023931" cy="383069"/>
              </a:xfrm>
            </p:grpSpPr>
            <p:cxnSp>
              <p:nvCxnSpPr>
                <p:cNvPr id="43" name="直線コネクタ 42"/>
                <p:cNvCxnSpPr/>
                <p:nvPr/>
              </p:nvCxnSpPr>
              <p:spPr>
                <a:xfrm>
                  <a:off x="3143829" y="3563444"/>
                  <a:ext cx="152126" cy="116819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/>
                <p:cNvCxnSpPr/>
                <p:nvPr/>
              </p:nvCxnSpPr>
              <p:spPr>
                <a:xfrm>
                  <a:off x="3751686" y="3297194"/>
                  <a:ext cx="318776" cy="27465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フローチャート : 結合子 65"/>
                <p:cNvSpPr/>
                <p:nvPr/>
              </p:nvSpPr>
              <p:spPr>
                <a:xfrm rot="159801" flipH="1">
                  <a:off x="4038708" y="3476823"/>
                  <a:ext cx="89343" cy="171366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6" name="直線コネクタ 45"/>
                <p:cNvCxnSpPr/>
                <p:nvPr/>
              </p:nvCxnSpPr>
              <p:spPr>
                <a:xfrm flipH="1">
                  <a:off x="3104120" y="3564084"/>
                  <a:ext cx="963929" cy="776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グループ化 38"/>
              <p:cNvGrpSpPr/>
              <p:nvPr/>
            </p:nvGrpSpPr>
            <p:grpSpPr>
              <a:xfrm>
                <a:off x="4400534" y="2745832"/>
                <a:ext cx="840346" cy="549728"/>
                <a:chOff x="4400534" y="2745832"/>
                <a:chExt cx="840346" cy="549728"/>
              </a:xfrm>
            </p:grpSpPr>
            <p:cxnSp>
              <p:nvCxnSpPr>
                <p:cNvPr id="40" name="直線コネクタ 39"/>
                <p:cNvCxnSpPr/>
                <p:nvPr/>
              </p:nvCxnSpPr>
              <p:spPr>
                <a:xfrm>
                  <a:off x="4400534" y="2745832"/>
                  <a:ext cx="493452" cy="29740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フローチャート : 結合子 101"/>
                <p:cNvSpPr/>
                <p:nvPr/>
              </p:nvSpPr>
              <p:spPr>
                <a:xfrm rot="20855219">
                  <a:off x="4900822" y="3007093"/>
                  <a:ext cx="70789" cy="134492"/>
                </a:xfrm>
                <a:prstGeom prst="flowChartConnector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2" name="直線コネクタ 41"/>
                <p:cNvCxnSpPr/>
                <p:nvPr/>
              </p:nvCxnSpPr>
              <p:spPr>
                <a:xfrm>
                  <a:off x="4975856" y="3123700"/>
                  <a:ext cx="265024" cy="17186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9" name="直線コネクタ 58"/>
            <p:cNvCxnSpPr/>
            <p:nvPr/>
          </p:nvCxnSpPr>
          <p:spPr>
            <a:xfrm flipV="1">
              <a:off x="2490040" y="2781307"/>
              <a:ext cx="1022469" cy="36577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下カーブ矢印 59"/>
            <p:cNvSpPr/>
            <p:nvPr/>
          </p:nvSpPr>
          <p:spPr>
            <a:xfrm rot="1467780">
              <a:off x="1281357" y="1854444"/>
              <a:ext cx="1468150" cy="654601"/>
            </a:xfrm>
            <a:prstGeom prst="curvedDownArrow">
              <a:avLst>
                <a:gd name="adj1" fmla="val 0"/>
                <a:gd name="adj2" fmla="val 0"/>
                <a:gd name="adj3" fmla="val 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1" name="下カーブ矢印 60"/>
            <p:cNvSpPr/>
            <p:nvPr/>
          </p:nvSpPr>
          <p:spPr>
            <a:xfrm rot="2057213">
              <a:off x="2577007" y="2688819"/>
              <a:ext cx="441370" cy="197658"/>
            </a:xfrm>
            <a:prstGeom prst="curvedDownArrow">
              <a:avLst>
                <a:gd name="adj1" fmla="val 0"/>
                <a:gd name="adj2" fmla="val 0"/>
                <a:gd name="adj3" fmla="val 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3" name="下カーブ矢印 62"/>
            <p:cNvSpPr/>
            <p:nvPr/>
          </p:nvSpPr>
          <p:spPr>
            <a:xfrm rot="2057213">
              <a:off x="2950355" y="2877690"/>
              <a:ext cx="432717" cy="273349"/>
            </a:xfrm>
            <a:prstGeom prst="curvedDownArrow">
              <a:avLst>
                <a:gd name="adj1" fmla="val 0"/>
                <a:gd name="adj2" fmla="val 0"/>
                <a:gd name="adj3" fmla="val 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64" name="角丸四角形吹き出し 63"/>
          <p:cNvSpPr/>
          <p:nvPr/>
        </p:nvSpPr>
        <p:spPr>
          <a:xfrm>
            <a:off x="4648841" y="1312893"/>
            <a:ext cx="3639494" cy="1013353"/>
          </a:xfrm>
          <a:prstGeom prst="wedgeRoundRectCallout">
            <a:avLst>
              <a:gd name="adj1" fmla="val -58648"/>
              <a:gd name="adj2" fmla="val -8088"/>
              <a:gd name="adj3" fmla="val 16667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/>
              <a:t>踏み出しの位置にロープを置いて、大きく一歩を踏み出す練習をしよう。</a:t>
            </a:r>
            <a:endParaRPr kumimoji="1" lang="ja-JP" altLang="en-US" sz="1600" dirty="0"/>
          </a:p>
        </p:txBody>
      </p:sp>
      <p:sp>
        <p:nvSpPr>
          <p:cNvPr id="65" name="正方形/長方形 64"/>
          <p:cNvSpPr/>
          <p:nvPr/>
        </p:nvSpPr>
        <p:spPr>
          <a:xfrm>
            <a:off x="6370543" y="4020930"/>
            <a:ext cx="1745524" cy="4273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+mn-ea"/>
              </a:rPr>
              <a:t>踏み出しロープ</a:t>
            </a:r>
            <a:endParaRPr kumimoji="1" lang="ja-JP" altLang="en-US" sz="1600" dirty="0">
              <a:latin typeface="+mn-ea"/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 flipH="1">
            <a:off x="6682390" y="4354120"/>
            <a:ext cx="345427" cy="579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62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2782</TotalTime>
  <Words>837</Words>
  <Application>Microsoft Office PowerPoint</Application>
  <PresentationFormat>画面に合わせる (4:3)</PresentationFormat>
  <Paragraphs>129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235</cp:revision>
  <cp:lastPrinted>2020-11-05T10:43:30Z</cp:lastPrinted>
  <dcterms:created xsi:type="dcterms:W3CDTF">2019-05-07T09:33:23Z</dcterms:created>
  <dcterms:modified xsi:type="dcterms:W3CDTF">2020-11-25T06:32:38Z</dcterms:modified>
</cp:coreProperties>
</file>