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0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18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62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0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1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2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25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2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96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752" y="2367137"/>
            <a:ext cx="9026434" cy="2726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陸上競技 走種目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「ハードル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走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8377" y="4582632"/>
            <a:ext cx="9026434" cy="13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40779" y="5898241"/>
            <a:ext cx="2874571" cy="605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84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21654" y="6518977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66EB85-C606-4007-AB75-4B9189DC339B}"/>
              </a:ext>
            </a:extLst>
          </p:cNvPr>
          <p:cNvSpPr txBox="1"/>
          <p:nvPr/>
        </p:nvSpPr>
        <p:spPr>
          <a:xfrm>
            <a:off x="67548" y="628412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7CA1263-8A9C-4CCD-B75C-3480DB6401BC}"/>
              </a:ext>
            </a:extLst>
          </p:cNvPr>
          <p:cNvSpPr/>
          <p:nvPr/>
        </p:nvSpPr>
        <p:spPr>
          <a:xfrm>
            <a:off x="495299" y="1209575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技 能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85B8CB-3719-420A-AB2C-7131B504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871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AD37A-F8CC-4475-B8C7-56B06695D91F}"/>
              </a:ext>
            </a:extLst>
          </p:cNvPr>
          <p:cNvSpPr txBox="1"/>
          <p:nvPr/>
        </p:nvSpPr>
        <p:spPr>
          <a:xfrm>
            <a:off x="200024" y="2302118"/>
            <a:ext cx="867304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腕ふり</a:t>
            </a:r>
            <a:r>
              <a:rPr kumimoji="1" lang="en-US" altLang="ja-JP" sz="2400" dirty="0"/>
              <a:t>】【</a:t>
            </a:r>
            <a:r>
              <a:rPr kumimoji="1" lang="ja-JP" altLang="en-US" sz="2400" dirty="0"/>
              <a:t>リズム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（柔軟性）</a:t>
            </a:r>
            <a:endParaRPr kumimoji="1" lang="en-US" altLang="ja-JP" sz="2400" dirty="0"/>
          </a:p>
          <a:p>
            <a:r>
              <a:rPr kumimoji="1" lang="ja-JP" altLang="en-US" sz="2400" dirty="0"/>
              <a:t>　　イチ・ニ・サーン・ゼロの</a:t>
            </a:r>
            <a:r>
              <a:rPr kumimoji="1" lang="ja-JP" altLang="en-US" sz="2400" b="1" dirty="0"/>
              <a:t>“繰り返し”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　　</a:t>
            </a:r>
            <a:r>
              <a:rPr kumimoji="1" lang="ja-JP" altLang="en-US" b="1" dirty="0"/>
              <a:t>ゼロ　 </a:t>
            </a:r>
            <a:r>
              <a:rPr kumimoji="1" lang="ja-JP" altLang="en-US" dirty="0"/>
              <a:t>　　　　　  </a:t>
            </a:r>
            <a:r>
              <a:rPr kumimoji="1" lang="ja-JP" altLang="en-US" b="1" dirty="0"/>
              <a:t>サーン</a:t>
            </a:r>
            <a:r>
              <a:rPr kumimoji="1" lang="ja-JP" altLang="en-US" dirty="0"/>
              <a:t>　　　　　　　　 </a:t>
            </a:r>
            <a:r>
              <a:rPr kumimoji="1" lang="ja-JP" altLang="en-US" b="1" dirty="0"/>
              <a:t>ニ</a:t>
            </a:r>
            <a:r>
              <a:rPr kumimoji="1" lang="ja-JP" altLang="en-US" dirty="0"/>
              <a:t>　　　　　　　　</a:t>
            </a:r>
            <a:r>
              <a:rPr kumimoji="1" lang="ja-JP" altLang="en-US" b="1" dirty="0"/>
              <a:t>イチ</a:t>
            </a:r>
            <a:r>
              <a:rPr kumimoji="1" lang="ja-JP" altLang="en-US" dirty="0"/>
              <a:t>　　　　　　　　　　　　　　　　　　　　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・腕ふりを付けて、リズムをとる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2200273" y="1177304"/>
            <a:ext cx="55440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  <a:r>
              <a:rPr kumimoji="1" lang="ja-JP" altLang="en-US" sz="2400" b="1" u="heavy" dirty="0">
                <a:uFill>
                  <a:solidFill>
                    <a:srgbClr val="FF0000"/>
                  </a:solidFill>
                </a:uFill>
              </a:rPr>
              <a:t>滑らかにハードルを越すために</a:t>
            </a:r>
            <a:endParaRPr kumimoji="1" lang="en-US" altLang="ja-JP" sz="2400" b="1" u="heavy" dirty="0">
              <a:uFill>
                <a:solidFill>
                  <a:srgbClr val="FF0000"/>
                </a:solidFill>
              </a:uFill>
            </a:endParaRPr>
          </a:p>
          <a:p>
            <a:r>
              <a:rPr kumimoji="1" lang="ja-JP" altLang="en-US" sz="2400" b="1" dirty="0"/>
              <a:t>・</a:t>
            </a:r>
            <a:r>
              <a:rPr kumimoji="1" lang="ja-JP" altLang="en-US" sz="2400" b="1" u="heavy" dirty="0">
                <a:uFill>
                  <a:solidFill>
                    <a:srgbClr val="FF0000"/>
                  </a:solidFill>
                </a:uFill>
              </a:rPr>
              <a:t>リズミカルに走るために</a:t>
            </a:r>
            <a:r>
              <a:rPr kumimoji="1" lang="ja-JP" altLang="en-US" sz="2800" dirty="0"/>
              <a:t>　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FBE871D-9AF1-4DDB-921A-393D68B1D583}"/>
              </a:ext>
            </a:extLst>
          </p:cNvPr>
          <p:cNvSpPr/>
          <p:nvPr/>
        </p:nvSpPr>
        <p:spPr>
          <a:xfrm>
            <a:off x="6421654" y="2337225"/>
            <a:ext cx="2451413" cy="5113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立った状態で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95D2C3-2021-4B8E-9311-D192C16FD7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198985"/>
            <a:ext cx="1924050" cy="23159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874A20-B01F-4664-8FD3-1FF4FC75A6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724" y="3198986"/>
            <a:ext cx="2028826" cy="23096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17B3A46-3B45-4F00-AF0D-FB4C148BAE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724" y="3192613"/>
            <a:ext cx="2119313" cy="231599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DB535BE-7DC0-4E33-A67E-687FE231E5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6" y="3198985"/>
            <a:ext cx="1847848" cy="2315990"/>
          </a:xfrm>
          <a:prstGeom prst="rect">
            <a:avLst/>
          </a:prstGeom>
        </p:spPr>
      </p:pic>
      <p:sp>
        <p:nvSpPr>
          <p:cNvPr id="22" name="矢印: 左 21">
            <a:extLst>
              <a:ext uri="{FF2B5EF4-FFF2-40B4-BE49-F238E27FC236}">
                <a16:creationId xmlns:a16="http://schemas.microsoft.com/office/drawing/2014/main" id="{FDC74337-0E09-4A0B-A5DF-BCC42400757D}"/>
              </a:ext>
            </a:extLst>
          </p:cNvPr>
          <p:cNvSpPr/>
          <p:nvPr/>
        </p:nvSpPr>
        <p:spPr>
          <a:xfrm>
            <a:off x="6319837" y="5611219"/>
            <a:ext cx="733425" cy="36512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左 23">
            <a:extLst>
              <a:ext uri="{FF2B5EF4-FFF2-40B4-BE49-F238E27FC236}">
                <a16:creationId xmlns:a16="http://schemas.microsoft.com/office/drawing/2014/main" id="{14B0883D-3145-4B97-8E27-77855F3B9FE9}"/>
              </a:ext>
            </a:extLst>
          </p:cNvPr>
          <p:cNvSpPr/>
          <p:nvPr/>
        </p:nvSpPr>
        <p:spPr>
          <a:xfrm>
            <a:off x="4275819" y="5593124"/>
            <a:ext cx="733425" cy="36512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左 25">
            <a:extLst>
              <a:ext uri="{FF2B5EF4-FFF2-40B4-BE49-F238E27FC236}">
                <a16:creationId xmlns:a16="http://schemas.microsoft.com/office/drawing/2014/main" id="{D16ED07D-5227-48AD-A580-3014561E1F67}"/>
              </a:ext>
            </a:extLst>
          </p:cNvPr>
          <p:cNvSpPr/>
          <p:nvPr/>
        </p:nvSpPr>
        <p:spPr>
          <a:xfrm>
            <a:off x="1918832" y="5611218"/>
            <a:ext cx="733425" cy="36512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563348" y="6113242"/>
            <a:ext cx="3558050" cy="389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慣れてきたら、速いリズムで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5603727" y="1904633"/>
            <a:ext cx="326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腕ふり・リズムの練習</a:t>
            </a:r>
            <a:r>
              <a:rPr kumimoji="1" lang="ja-JP" altLang="en-US" sz="28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1073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66EB85-C606-4007-AB75-4B9189DC339B}"/>
              </a:ext>
            </a:extLst>
          </p:cNvPr>
          <p:cNvSpPr txBox="1"/>
          <p:nvPr/>
        </p:nvSpPr>
        <p:spPr>
          <a:xfrm>
            <a:off x="63844" y="639843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7CA1263-8A9C-4CCD-B75C-3480DB6401BC}"/>
              </a:ext>
            </a:extLst>
          </p:cNvPr>
          <p:cNvSpPr/>
          <p:nvPr/>
        </p:nvSpPr>
        <p:spPr>
          <a:xfrm>
            <a:off x="495299" y="1209575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技 能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85B8CB-3719-420A-AB2C-7131B504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871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AD37A-F8CC-4475-B8C7-56B06695D91F}"/>
              </a:ext>
            </a:extLst>
          </p:cNvPr>
          <p:cNvSpPr txBox="1"/>
          <p:nvPr/>
        </p:nvSpPr>
        <p:spPr>
          <a:xfrm>
            <a:off x="200024" y="2206504"/>
            <a:ext cx="867304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腕ふり</a:t>
            </a:r>
            <a:r>
              <a:rPr kumimoji="1" lang="en-US" altLang="ja-JP" sz="2400" dirty="0"/>
              <a:t>】【</a:t>
            </a:r>
            <a:r>
              <a:rPr kumimoji="1" lang="ja-JP" altLang="en-US" sz="2400" dirty="0"/>
              <a:t>リズム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（柔軟性）</a:t>
            </a:r>
            <a:endParaRPr kumimoji="1" lang="en-US" altLang="ja-JP" sz="2400" dirty="0"/>
          </a:p>
          <a:p>
            <a:r>
              <a:rPr kumimoji="1" lang="ja-JP" altLang="en-US" sz="2400" dirty="0"/>
              <a:t>　　イチ・ニ・サーン・ゼロの</a:t>
            </a:r>
            <a:r>
              <a:rPr kumimoji="1" lang="ja-JP" altLang="en-US" sz="2400" b="1" dirty="0"/>
              <a:t>“繰り返し”</a:t>
            </a:r>
            <a:endParaRPr kumimoji="1" lang="en-US" altLang="ja-JP" sz="2400" b="1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　　　　</a:t>
            </a:r>
            <a:r>
              <a:rPr kumimoji="1" lang="ja-JP" altLang="en-US" b="1" dirty="0"/>
              <a:t>ゼロ</a:t>
            </a:r>
            <a:r>
              <a:rPr kumimoji="1" lang="ja-JP" altLang="en-US" dirty="0"/>
              <a:t>　　　　　　 </a:t>
            </a:r>
            <a:r>
              <a:rPr kumimoji="1" lang="ja-JP" altLang="en-US" b="1" dirty="0"/>
              <a:t>サーン</a:t>
            </a:r>
            <a:r>
              <a:rPr kumimoji="1" lang="ja-JP" altLang="en-US" dirty="0"/>
              <a:t>　　　　　　　</a:t>
            </a:r>
            <a:r>
              <a:rPr kumimoji="1" lang="ja-JP" altLang="en-US" b="1" dirty="0"/>
              <a:t>ニ</a:t>
            </a:r>
            <a:r>
              <a:rPr kumimoji="1" lang="ja-JP" altLang="en-US" dirty="0"/>
              <a:t>　　　　　　　</a:t>
            </a:r>
            <a:r>
              <a:rPr kumimoji="1" lang="ja-JP" altLang="en-US" b="1" dirty="0"/>
              <a:t>イチ</a:t>
            </a:r>
            <a:endParaRPr kumimoji="1" lang="en-US" altLang="ja-JP" b="1" dirty="0"/>
          </a:p>
          <a:p>
            <a:r>
              <a:rPr kumimoji="1" lang="ja-JP" altLang="en-US" dirty="0"/>
              <a:t>・腕ふりを付けて、リズムをとる</a:t>
            </a:r>
            <a:endParaRPr kumimoji="1" lang="en-US" altLang="ja-JP" dirty="0"/>
          </a:p>
          <a:p>
            <a:r>
              <a:rPr kumimoji="1" lang="ja-JP" altLang="en-US" dirty="0"/>
              <a:t>・股関節の柔軟性が高まる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2246727" y="1200691"/>
            <a:ext cx="554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  <a:r>
              <a:rPr kumimoji="1" lang="ja-JP" altLang="en-US" sz="2400" b="1" u="heavy" dirty="0">
                <a:uFill>
                  <a:solidFill>
                    <a:srgbClr val="FF0000"/>
                  </a:solidFill>
                </a:uFill>
              </a:rPr>
              <a:t>滑らかにハードルを越すために</a:t>
            </a:r>
            <a:endParaRPr kumimoji="1" lang="en-US" altLang="ja-JP" sz="2400" b="1" u="heavy" dirty="0">
              <a:uFill>
                <a:solidFill>
                  <a:srgbClr val="FF0000"/>
                </a:solidFill>
              </a:uFill>
            </a:endParaRPr>
          </a:p>
          <a:p>
            <a:r>
              <a:rPr kumimoji="1" lang="ja-JP" altLang="en-US" sz="2400" b="1" dirty="0"/>
              <a:t>・</a:t>
            </a:r>
            <a:r>
              <a:rPr kumimoji="1" lang="ja-JP" altLang="en-US" sz="2400" b="1" u="heavy" dirty="0">
                <a:uFill>
                  <a:solidFill>
                    <a:srgbClr val="FF0000"/>
                  </a:solidFill>
                </a:uFill>
              </a:rPr>
              <a:t>リズミカルに走るために</a:t>
            </a:r>
            <a:endParaRPr kumimoji="1" lang="ja-JP" altLang="en-US" sz="2400" u="heavy" dirty="0"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4534F3-FD9A-45F0-91E5-AD5ECB27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3"/>
          <a:stretch/>
        </p:blipFill>
        <p:spPr>
          <a:xfrm>
            <a:off x="4937757" y="3141519"/>
            <a:ext cx="1781677" cy="211767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B7AFF8D-1FE9-44DE-AE40-69C72BA44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598" y="3142690"/>
            <a:ext cx="1849527" cy="210163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7C8DF44-8DB1-4A1A-A46C-2C0F3693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4332" y="3141519"/>
            <a:ext cx="2106269" cy="2171400"/>
          </a:xfrm>
          <a:prstGeom prst="rect">
            <a:avLst/>
          </a:prstGeom>
        </p:spPr>
      </p:pic>
      <p:sp>
        <p:nvSpPr>
          <p:cNvPr id="24" name="矢印: 左 23">
            <a:extLst>
              <a:ext uri="{FF2B5EF4-FFF2-40B4-BE49-F238E27FC236}">
                <a16:creationId xmlns:a16="http://schemas.microsoft.com/office/drawing/2014/main" id="{4712144F-B003-48B5-A856-089FDB5A6572}"/>
              </a:ext>
            </a:extLst>
          </p:cNvPr>
          <p:cNvSpPr/>
          <p:nvPr/>
        </p:nvSpPr>
        <p:spPr>
          <a:xfrm>
            <a:off x="2246727" y="5383041"/>
            <a:ext cx="733425" cy="36512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左 25">
            <a:extLst>
              <a:ext uri="{FF2B5EF4-FFF2-40B4-BE49-F238E27FC236}">
                <a16:creationId xmlns:a16="http://schemas.microsoft.com/office/drawing/2014/main" id="{065FC7CC-F040-478B-AA79-7F7A33C9D09B}"/>
              </a:ext>
            </a:extLst>
          </p:cNvPr>
          <p:cNvSpPr/>
          <p:nvPr/>
        </p:nvSpPr>
        <p:spPr>
          <a:xfrm>
            <a:off x="4392983" y="5389260"/>
            <a:ext cx="733425" cy="36512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左 27">
            <a:extLst>
              <a:ext uri="{FF2B5EF4-FFF2-40B4-BE49-F238E27FC236}">
                <a16:creationId xmlns:a16="http://schemas.microsoft.com/office/drawing/2014/main" id="{6143C439-8EE2-4D16-A38E-C19E28CB533D}"/>
              </a:ext>
            </a:extLst>
          </p:cNvPr>
          <p:cNvSpPr/>
          <p:nvPr/>
        </p:nvSpPr>
        <p:spPr>
          <a:xfrm>
            <a:off x="6352721" y="5398411"/>
            <a:ext cx="733425" cy="36512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844152" y="5849028"/>
            <a:ext cx="3559793" cy="4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慣れてきたら、速いリズムで</a:t>
            </a:r>
          </a:p>
        </p:txBody>
      </p:sp>
      <p:sp>
        <p:nvSpPr>
          <p:cNvPr id="21" name="円: 塗りつぶしなし 10">
            <a:extLst>
              <a:ext uri="{FF2B5EF4-FFF2-40B4-BE49-F238E27FC236}">
                <a16:creationId xmlns:a16="http://schemas.microsoft.com/office/drawing/2014/main" id="{A167E778-AF02-4421-9F85-E819FC2C837E}"/>
              </a:ext>
            </a:extLst>
          </p:cNvPr>
          <p:cNvSpPr/>
          <p:nvPr/>
        </p:nvSpPr>
        <p:spPr>
          <a:xfrm>
            <a:off x="8190964" y="4677058"/>
            <a:ext cx="657280" cy="604333"/>
          </a:xfrm>
          <a:prstGeom prst="donut">
            <a:avLst>
              <a:gd name="adj" fmla="val 687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7512408" y="5757317"/>
            <a:ext cx="1545121" cy="478091"/>
          </a:xfrm>
          <a:prstGeom prst="wedgeRectCallout">
            <a:avLst>
              <a:gd name="adj1" fmla="val 14136"/>
              <a:gd name="adj2" fmla="val -1387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足首曲げる</a:t>
            </a:r>
          </a:p>
        </p:txBody>
      </p:sp>
      <p:sp>
        <p:nvSpPr>
          <p:cNvPr id="23" name="楕円 4">
            <a:extLst>
              <a:ext uri="{FF2B5EF4-FFF2-40B4-BE49-F238E27FC236}">
                <a16:creationId xmlns:a16="http://schemas.microsoft.com/office/drawing/2014/main" id="{0FBE871D-9AF1-4DDB-921A-393D68B1D583}"/>
              </a:ext>
            </a:extLst>
          </p:cNvPr>
          <p:cNvSpPr/>
          <p:nvPr/>
        </p:nvSpPr>
        <p:spPr>
          <a:xfrm>
            <a:off x="6421654" y="2226586"/>
            <a:ext cx="2451413" cy="5113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座った状態で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5603727" y="1812236"/>
            <a:ext cx="326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腕ふり・リズムの練習</a:t>
            </a:r>
            <a:r>
              <a:rPr kumimoji="1" lang="ja-JP" altLang="en-US" sz="2800" dirty="0"/>
              <a:t>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1059DA-AB87-4F1C-B8E6-A73287C1D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3"/>
          <a:stretch/>
        </p:blipFill>
        <p:spPr>
          <a:xfrm>
            <a:off x="705478" y="3168383"/>
            <a:ext cx="1781677" cy="21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7209" y="1539153"/>
            <a:ext cx="8035636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「</a:t>
            </a:r>
            <a:r>
              <a:rPr kumimoji="1" lang="ja-JP" altLang="en-US" sz="6600" dirty="0"/>
              <a:t>知識及び技能」編</a:t>
            </a:r>
            <a:endParaRPr kumimoji="1" lang="en-US" altLang="ja-JP" sz="66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8000" dirty="0"/>
              <a:t>知識</a:t>
            </a:r>
          </a:p>
        </p:txBody>
      </p:sp>
    </p:spTree>
    <p:extLst>
      <p:ext uri="{BB962C8B-B14F-4D97-AF65-F5344CB8AC3E}">
        <p14:creationId xmlns:p14="http://schemas.microsoft.com/office/powerpoint/2010/main" val="42008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0E8EA0-B441-4774-AB82-0F69B1A0C6E0}"/>
              </a:ext>
            </a:extLst>
          </p:cNvPr>
          <p:cNvSpPr txBox="1"/>
          <p:nvPr/>
        </p:nvSpPr>
        <p:spPr>
          <a:xfrm>
            <a:off x="0" y="728129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0A4B713-1416-4E17-AD01-FA84B12CC06E}"/>
              </a:ext>
            </a:extLst>
          </p:cNvPr>
          <p:cNvSpPr/>
          <p:nvPr/>
        </p:nvSpPr>
        <p:spPr>
          <a:xfrm>
            <a:off x="561974" y="1349786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 識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2E240-FD67-4510-8A2C-E2EA5ABF70D3}"/>
              </a:ext>
            </a:extLst>
          </p:cNvPr>
          <p:cNvSpPr txBox="1"/>
          <p:nvPr/>
        </p:nvSpPr>
        <p:spPr>
          <a:xfrm>
            <a:off x="552449" y="2297606"/>
            <a:ext cx="8039101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ハードル走の歴史</a:t>
            </a:r>
            <a:r>
              <a:rPr kumimoji="1" lang="en-US" altLang="ja-JP" sz="2800" dirty="0"/>
              <a:t>】</a:t>
            </a:r>
          </a:p>
          <a:p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AE8356-4220-4565-8725-F1F216161CF2}"/>
              </a:ext>
            </a:extLst>
          </p:cNvPr>
          <p:cNvSpPr txBox="1"/>
          <p:nvPr/>
        </p:nvSpPr>
        <p:spPr>
          <a:xfrm>
            <a:off x="561974" y="4599921"/>
            <a:ext cx="8039101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ハードル走の特性</a:t>
            </a:r>
            <a:r>
              <a:rPr kumimoji="1" lang="en-US" altLang="ja-JP" sz="2800" dirty="0"/>
              <a:t>】</a:t>
            </a:r>
          </a:p>
          <a:p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5C0C5E-1BC5-45A5-8756-5B10221DDA8E}"/>
              </a:ext>
            </a:extLst>
          </p:cNvPr>
          <p:cNvSpPr txBox="1"/>
          <p:nvPr/>
        </p:nvSpPr>
        <p:spPr>
          <a:xfrm>
            <a:off x="2391844" y="1320507"/>
            <a:ext cx="612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ハードル走の“歴史”や“特性”について</a:t>
            </a:r>
            <a:endParaRPr kumimoji="1" lang="en-US" altLang="ja-JP" sz="24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400" b="1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学習カードで学習しよう。</a:t>
            </a:r>
            <a:endParaRPr kumimoji="1" lang="ja-JP" altLang="en-US" sz="2400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D3E9846-4E40-416D-ACC3-9842D1019113}"/>
              </a:ext>
            </a:extLst>
          </p:cNvPr>
          <p:cNvSpPr/>
          <p:nvPr/>
        </p:nvSpPr>
        <p:spPr>
          <a:xfrm>
            <a:off x="5639334" y="2346922"/>
            <a:ext cx="2876016" cy="446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別紙ワークシート参照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95791"/>
              </p:ext>
            </p:extLst>
          </p:nvPr>
        </p:nvGraphicFramePr>
        <p:xfrm>
          <a:off x="4390747" y="451104"/>
          <a:ext cx="4812520" cy="681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4" imgW="3777856" imgH="5346331" progId="AcroExch.Document.DC">
                  <p:embed/>
                </p:oleObj>
              </mc:Choice>
              <mc:Fallback>
                <p:oleObj name="Acrobat Document" r:id="rId4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0747" y="451104"/>
                        <a:ext cx="4812520" cy="681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7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0E8EA0-B441-4774-AB82-0F69B1A0C6E0}"/>
              </a:ext>
            </a:extLst>
          </p:cNvPr>
          <p:cNvSpPr txBox="1"/>
          <p:nvPr/>
        </p:nvSpPr>
        <p:spPr>
          <a:xfrm>
            <a:off x="67548" y="652273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0A4B713-1416-4E17-AD01-FA84B12CC06E}"/>
              </a:ext>
            </a:extLst>
          </p:cNvPr>
          <p:cNvSpPr/>
          <p:nvPr/>
        </p:nvSpPr>
        <p:spPr>
          <a:xfrm>
            <a:off x="538160" y="1091866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 識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2E240-FD67-4510-8A2C-E2EA5ABF70D3}"/>
              </a:ext>
            </a:extLst>
          </p:cNvPr>
          <p:cNvSpPr txBox="1"/>
          <p:nvPr/>
        </p:nvSpPr>
        <p:spPr>
          <a:xfrm>
            <a:off x="300038" y="1865929"/>
            <a:ext cx="8477247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スタート（クラウチングスタート）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・１台目まで、偶数歩で走る人は、振り上げ脚（リード</a:t>
            </a:r>
            <a:endParaRPr kumimoji="1" lang="en-US" altLang="ja-JP" sz="2400" dirty="0"/>
          </a:p>
          <a:p>
            <a:r>
              <a:rPr kumimoji="1" lang="ja-JP" altLang="en-US" sz="2400" dirty="0"/>
              <a:t>　　脚）を　　　　　にして構える。</a:t>
            </a:r>
            <a:endParaRPr kumimoji="1" lang="en-US" altLang="ja-JP" sz="2400" dirty="0"/>
          </a:p>
          <a:p>
            <a:r>
              <a:rPr kumimoji="1" lang="ja-JP" altLang="en-US" sz="2400" dirty="0"/>
              <a:t>　・１台目まで、奇数歩で走る人は、振り上げ脚（リード</a:t>
            </a:r>
            <a:endParaRPr kumimoji="1" lang="en-US" altLang="ja-JP" sz="2400" dirty="0"/>
          </a:p>
          <a:p>
            <a:r>
              <a:rPr kumimoji="1" lang="ja-JP" altLang="en-US" sz="2400" dirty="0"/>
              <a:t>　　脚）を　　　　　にして構える。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アプローチ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・スタートから１台目までを、　　　　で走る。</a:t>
            </a:r>
            <a:endParaRPr kumimoji="1" lang="en-US" altLang="ja-JP" sz="2400" dirty="0"/>
          </a:p>
          <a:p>
            <a:r>
              <a:rPr kumimoji="1" lang="ja-JP" altLang="en-US" sz="2400" dirty="0"/>
              <a:t>　・何歩</a:t>
            </a:r>
            <a:r>
              <a:rPr kumimoji="1" lang="ja-JP" altLang="en-US" sz="2400" dirty="0" smtClean="0"/>
              <a:t>でも</a:t>
            </a:r>
            <a:r>
              <a:rPr kumimoji="1" lang="ja-JP" altLang="en-US" sz="2400" dirty="0" smtClean="0"/>
              <a:t>よ</a:t>
            </a:r>
            <a:r>
              <a:rPr kumimoji="1" lang="ja-JP" altLang="en-US" sz="2400" dirty="0"/>
              <a:t>い</a:t>
            </a:r>
            <a:r>
              <a:rPr kumimoji="1" lang="ja-JP" altLang="en-US" sz="2400" dirty="0" smtClean="0"/>
              <a:t>だが</a:t>
            </a:r>
            <a:r>
              <a:rPr kumimoji="1" lang="ja-JP" altLang="en-US" sz="2400" dirty="0"/>
              <a:t>、リズムアップしながらもスピードを　</a:t>
            </a:r>
            <a:endParaRPr kumimoji="1" lang="en-US" altLang="ja-JP" sz="2400" dirty="0"/>
          </a:p>
          <a:p>
            <a:r>
              <a:rPr kumimoji="1" lang="ja-JP" altLang="en-US" sz="2400" dirty="0"/>
              <a:t>　　あげられるよう</a:t>
            </a:r>
            <a:r>
              <a:rPr kumimoji="1" lang="ja-JP" altLang="en-US" sz="2400" dirty="0" smtClean="0"/>
              <a:t>にす</a:t>
            </a:r>
            <a:r>
              <a:rPr kumimoji="1" lang="ja-JP" altLang="en-US" sz="2400" dirty="0"/>
              <a:t>る</a:t>
            </a:r>
            <a:r>
              <a:rPr kumimoji="1" lang="ja-JP" altLang="en-US" sz="2400" dirty="0" smtClean="0"/>
              <a:t>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インターバル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・　　　　または　　　　歩で　　　　　　　　に走る。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5C0C5E-1BC5-45A5-8756-5B10221DDA8E}"/>
              </a:ext>
            </a:extLst>
          </p:cNvPr>
          <p:cNvSpPr txBox="1"/>
          <p:nvPr/>
        </p:nvSpPr>
        <p:spPr>
          <a:xfrm>
            <a:off x="2451811" y="1348949"/>
            <a:ext cx="64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ハードル走：用語、技術の名称とポイント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8399" y="2583987"/>
            <a:ext cx="14037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</a:t>
            </a:r>
            <a:r>
              <a:rPr kumimoji="1" lang="ja-JP" altLang="en-US" sz="2400" dirty="0">
                <a:solidFill>
                  <a:srgbClr val="FF0000"/>
                </a:solidFill>
              </a:rPr>
              <a:t>後ろ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8399" y="3351367"/>
            <a:ext cx="14037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 </a:t>
            </a:r>
            <a:r>
              <a:rPr kumimoji="1" lang="ja-JP" altLang="en-US" sz="2400" dirty="0">
                <a:solidFill>
                  <a:srgbClr val="FF0000"/>
                </a:solidFill>
              </a:rPr>
              <a:t>前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52671" y="6219936"/>
            <a:ext cx="11904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 </a:t>
            </a:r>
            <a:r>
              <a:rPr kumimoji="1" lang="ja-JP" altLang="en-US" sz="2400" dirty="0">
                <a:solidFill>
                  <a:srgbClr val="FF0000"/>
                </a:solidFill>
              </a:rPr>
              <a:t>３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60079" y="6219935"/>
            <a:ext cx="11904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 </a:t>
            </a:r>
            <a:r>
              <a:rPr kumimoji="1" lang="ja-JP" altLang="en-US" sz="2400" dirty="0">
                <a:solidFill>
                  <a:srgbClr val="FF0000"/>
                </a:solidFill>
              </a:rPr>
              <a:t>５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98279" y="6219936"/>
            <a:ext cx="23954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 </a:t>
            </a:r>
            <a:r>
              <a:rPr kumimoji="1" lang="ja-JP" altLang="en-US" sz="2400" dirty="0">
                <a:solidFill>
                  <a:srgbClr val="FF0000"/>
                </a:solidFill>
              </a:rPr>
              <a:t>リズミカル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7942" y="4372964"/>
            <a:ext cx="11904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   </a:t>
            </a:r>
            <a:r>
              <a:rPr kumimoji="1" lang="ja-JP" altLang="en-US" sz="2400" dirty="0">
                <a:solidFill>
                  <a:srgbClr val="FF0000"/>
                </a:solidFill>
              </a:rPr>
              <a:t>全力</a:t>
            </a:r>
            <a:r>
              <a:rPr kumimoji="1" lang="ja-JP" altLang="en-US" sz="24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2495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0E8EA0-B441-4774-AB82-0F69B1A0C6E0}"/>
              </a:ext>
            </a:extLst>
          </p:cNvPr>
          <p:cNvSpPr txBox="1"/>
          <p:nvPr/>
        </p:nvSpPr>
        <p:spPr>
          <a:xfrm>
            <a:off x="67548" y="684869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0A4B713-1416-4E17-AD01-FA84B12CC06E}"/>
              </a:ext>
            </a:extLst>
          </p:cNvPr>
          <p:cNvSpPr/>
          <p:nvPr/>
        </p:nvSpPr>
        <p:spPr>
          <a:xfrm>
            <a:off x="538160" y="1131145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 識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2E240-FD67-4510-8A2C-E2EA5ABF70D3}"/>
              </a:ext>
            </a:extLst>
          </p:cNvPr>
          <p:cNvSpPr txBox="1"/>
          <p:nvPr/>
        </p:nvSpPr>
        <p:spPr>
          <a:xfrm>
            <a:off x="300038" y="1935897"/>
            <a:ext cx="8477247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振り上げ脚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000" dirty="0"/>
              <a:t>・勢いよくハードルを走り越すため、膝を高く引き上げた後、足裏を　</a:t>
            </a:r>
            <a:endParaRPr kumimoji="1" lang="en-US" altLang="ja-JP" sz="2000" dirty="0"/>
          </a:p>
          <a:p>
            <a:r>
              <a:rPr kumimoji="1" lang="ja-JP" altLang="en-US" sz="2000" dirty="0"/>
              <a:t>　　ゴール方向に見せる意識で膝下を振り出す。</a:t>
            </a:r>
            <a:endParaRPr kumimoji="1" lang="en-US" altLang="ja-JP" sz="20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抜き脚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000" dirty="0"/>
              <a:t>・滑らかにハードルを越すため、膝を折りたたんで前に（できるだけ　</a:t>
            </a:r>
            <a:endParaRPr kumimoji="1" lang="en-US" altLang="ja-JP" sz="2000" dirty="0"/>
          </a:p>
          <a:p>
            <a:r>
              <a:rPr kumimoji="1" lang="ja-JP" altLang="en-US" sz="2000" dirty="0"/>
              <a:t>　　 高い位置に）運ぶ。</a:t>
            </a:r>
            <a:endParaRPr kumimoji="1" lang="en-US" altLang="ja-JP" sz="20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踏み切り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000" dirty="0"/>
              <a:t>・スピードを生かすように、遠くから踏み切る。</a:t>
            </a:r>
            <a:endParaRPr kumimoji="1" lang="en-US" altLang="ja-JP" sz="20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空中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000" dirty="0"/>
              <a:t>・上半身を前傾させ、腕を前に出し、バランスをとる。</a:t>
            </a:r>
            <a:endParaRPr kumimoji="1" lang="en-US" altLang="ja-JP" sz="2400" dirty="0"/>
          </a:p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着地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000" dirty="0"/>
              <a:t>・抜き脚を折りたたんだ状態で、膝を前方（できるだけ高い位置）</a:t>
            </a:r>
            <a:endParaRPr kumimoji="1" lang="en-US" altLang="ja-JP" sz="2000" dirty="0"/>
          </a:p>
          <a:p>
            <a:r>
              <a:rPr kumimoji="1" lang="ja-JP" altLang="en-US" sz="2000" dirty="0"/>
              <a:t>　　に引き付け、余分なブレーキをかけない。</a:t>
            </a:r>
            <a:endParaRPr kumimoji="1" lang="en-US" altLang="ja-JP" sz="24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5C0C5E-1BC5-45A5-8756-5B10221DDA8E}"/>
              </a:ext>
            </a:extLst>
          </p:cNvPr>
          <p:cNvSpPr txBox="1"/>
          <p:nvPr/>
        </p:nvSpPr>
        <p:spPr>
          <a:xfrm>
            <a:off x="2451811" y="1366164"/>
            <a:ext cx="64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ハードル走：用語、技術の名称とポイント</a:t>
            </a:r>
          </a:p>
        </p:txBody>
      </p:sp>
    </p:spTree>
    <p:extLst>
      <p:ext uri="{BB962C8B-B14F-4D97-AF65-F5344CB8AC3E}">
        <p14:creationId xmlns:p14="http://schemas.microsoft.com/office/powerpoint/2010/main" val="16926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6727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1509" y="1686935"/>
            <a:ext cx="8035636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「</a:t>
            </a:r>
            <a:r>
              <a:rPr kumimoji="1" lang="ja-JP" altLang="en-US" sz="6600" dirty="0"/>
              <a:t>知識及び技能」編</a:t>
            </a:r>
            <a:endParaRPr kumimoji="1" lang="en-US" altLang="ja-JP" sz="66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8000" dirty="0"/>
              <a:t>技能</a:t>
            </a:r>
            <a:endParaRPr kumimoji="1" lang="en-US" altLang="ja-JP" sz="8000" dirty="0"/>
          </a:p>
          <a:p>
            <a:pPr algn="ctr"/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9367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" y="652273"/>
            <a:ext cx="8805519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66EB85-C606-4007-AB75-4B9189DC339B}"/>
              </a:ext>
            </a:extLst>
          </p:cNvPr>
          <p:cNvSpPr txBox="1"/>
          <p:nvPr/>
        </p:nvSpPr>
        <p:spPr>
          <a:xfrm>
            <a:off x="67548" y="630704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7CA1263-8A9C-4CCD-B75C-3480DB6401BC}"/>
              </a:ext>
            </a:extLst>
          </p:cNvPr>
          <p:cNvSpPr/>
          <p:nvPr/>
        </p:nvSpPr>
        <p:spPr>
          <a:xfrm>
            <a:off x="534273" y="1191986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技 能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85B8CB-3719-420A-AB2C-7131B504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871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AD37A-F8CC-4475-B8C7-56B06695D91F}"/>
              </a:ext>
            </a:extLst>
          </p:cNvPr>
          <p:cNvSpPr txBox="1"/>
          <p:nvPr/>
        </p:nvSpPr>
        <p:spPr>
          <a:xfrm>
            <a:off x="4664506" y="2513947"/>
            <a:ext cx="4341653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踏み切り</a:t>
            </a:r>
            <a:r>
              <a:rPr kumimoji="1" lang="en-US" altLang="ja-JP" sz="2000" dirty="0"/>
              <a:t>】【</a:t>
            </a:r>
            <a:r>
              <a:rPr kumimoji="1" lang="ja-JP" altLang="en-US" sz="2000" dirty="0"/>
              <a:t>振り上げ脚</a:t>
            </a:r>
            <a:r>
              <a:rPr kumimoji="1" lang="en-US" altLang="ja-JP" sz="2000" dirty="0"/>
              <a:t>】</a:t>
            </a:r>
          </a:p>
          <a:p>
            <a:r>
              <a:rPr kumimoji="1" lang="ja-JP" altLang="en-US" dirty="0"/>
              <a:t>・遠くから踏み切る。</a:t>
            </a:r>
            <a:endParaRPr kumimoji="1" lang="en-US" altLang="ja-JP" dirty="0"/>
          </a:p>
          <a:p>
            <a:r>
              <a:rPr kumimoji="1" lang="ja-JP" altLang="en-US" dirty="0"/>
              <a:t>・踏切時に、“膝”をしっかり</a:t>
            </a:r>
            <a:r>
              <a:rPr kumimoji="1" lang="ja-JP" altLang="en-US" dirty="0" smtClean="0"/>
              <a:t>引き上げる。</a:t>
            </a:r>
            <a:endParaRPr kumimoji="1" lang="en-US" altLang="ja-JP" dirty="0"/>
          </a:p>
          <a:p>
            <a:r>
              <a:rPr kumimoji="1" lang="ja-JP" altLang="en-US" dirty="0"/>
              <a:t>・踏切時に上半身を前傾させハードルに　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向かっていくイメージで。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2251296" y="1350103"/>
            <a:ext cx="6712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u="heavy" dirty="0">
                <a:uFill>
                  <a:solidFill>
                    <a:srgbClr val="FF0000"/>
                  </a:solidFill>
                </a:uFill>
              </a:rPr>
              <a:t>遠くから踏み切り、勢いよくハードルを越すために</a:t>
            </a:r>
            <a:r>
              <a:rPr kumimoji="1" lang="ja-JP" altLang="en-US" sz="2000" dirty="0"/>
              <a:t>　</a:t>
            </a:r>
          </a:p>
        </p:txBody>
      </p:sp>
      <p:sp>
        <p:nvSpPr>
          <p:cNvPr id="13" name="テキスト ボックス 13">
            <a:extLst>
              <a:ext uri="{FF2B5EF4-FFF2-40B4-BE49-F238E27FC236}">
                <a16:creationId xmlns:a16="http://schemas.microsoft.com/office/drawing/2014/main" id="{92DCEA54-7982-44E6-B09B-AEBFBAFE19B8}"/>
              </a:ext>
            </a:extLst>
          </p:cNvPr>
          <p:cNvSpPr txBox="1"/>
          <p:nvPr/>
        </p:nvSpPr>
        <p:spPr>
          <a:xfrm>
            <a:off x="4927846" y="4491015"/>
            <a:ext cx="3945221" cy="186533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b="1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Point!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2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踏切足（地面についている足）の</a:t>
            </a:r>
            <a:r>
              <a:rPr lang="ja-JP" altLang="en-US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かかとを</a:t>
            </a:r>
            <a:r>
              <a:rPr lang="ja-JP" altLang="en-US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r>
              <a:rPr lang="ja-JP" altLang="en-US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地面から浮かせる</a:t>
            </a:r>
            <a:r>
              <a:rPr 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en-US" alt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・しっかり</a:t>
            </a:r>
            <a:r>
              <a:rPr lang="ja-JP" altLang="en-US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前傾する。</a:t>
            </a:r>
            <a:endParaRPr lang="en-US" altLang="ja-JP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・矢印の方向へすべての力を集結さ　</a:t>
            </a:r>
            <a:endParaRPr lang="en-US" altLang="ja-JP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　せる意識で。</a:t>
            </a:r>
            <a:endParaRPr lang="en-US" altLang="ja-JP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sz="1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E0ADC8-1996-4877-B2D4-3EE838D05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51" y="2600015"/>
            <a:ext cx="4029075" cy="3679014"/>
          </a:xfrm>
          <a:prstGeom prst="rect">
            <a:avLst/>
          </a:prstGeom>
        </p:spPr>
      </p:pic>
      <p:sp>
        <p:nvSpPr>
          <p:cNvPr id="9" name="矢印: 左 8">
            <a:extLst>
              <a:ext uri="{FF2B5EF4-FFF2-40B4-BE49-F238E27FC236}">
                <a16:creationId xmlns:a16="http://schemas.microsoft.com/office/drawing/2014/main" id="{8F8BDE41-3681-4520-A738-369E84C59BDA}"/>
              </a:ext>
            </a:extLst>
          </p:cNvPr>
          <p:cNvSpPr/>
          <p:nvPr/>
        </p:nvSpPr>
        <p:spPr>
          <a:xfrm>
            <a:off x="346269" y="3809199"/>
            <a:ext cx="1333499" cy="63560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id="{A167E778-AF02-4421-9F85-E819FC2C837E}"/>
              </a:ext>
            </a:extLst>
          </p:cNvPr>
          <p:cNvSpPr/>
          <p:nvPr/>
        </p:nvSpPr>
        <p:spPr>
          <a:xfrm>
            <a:off x="3233300" y="5610586"/>
            <a:ext cx="847725" cy="761998"/>
          </a:xfrm>
          <a:prstGeom prst="donut">
            <a:avLst>
              <a:gd name="adj" fmla="val 687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C63746A2-B9B1-47E4-BE82-32133C24E225}"/>
              </a:ext>
            </a:extLst>
          </p:cNvPr>
          <p:cNvSpPr/>
          <p:nvPr/>
        </p:nvSpPr>
        <p:spPr>
          <a:xfrm rot="20397805" flipH="1">
            <a:off x="3247894" y="2831339"/>
            <a:ext cx="87875" cy="261870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5191407" y="1931075"/>
            <a:ext cx="35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壁を利用した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踏切練習</a:t>
            </a:r>
            <a:r>
              <a:rPr kumimoji="1" lang="ja-JP" altLang="en-US" sz="28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462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87599" y="645278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66EB85-C606-4007-AB75-4B9189DC339B}"/>
              </a:ext>
            </a:extLst>
          </p:cNvPr>
          <p:cNvSpPr txBox="1"/>
          <p:nvPr/>
        </p:nvSpPr>
        <p:spPr>
          <a:xfrm>
            <a:off x="67548" y="730703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学校の授業以外の場で取り扱うことが可能と考えられる学習活動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7CA1263-8A9C-4CCD-B75C-3480DB6401BC}"/>
              </a:ext>
            </a:extLst>
          </p:cNvPr>
          <p:cNvSpPr/>
          <p:nvPr/>
        </p:nvSpPr>
        <p:spPr>
          <a:xfrm>
            <a:off x="495299" y="1209575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技 能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85B8CB-3719-420A-AB2C-7131B504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871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2443635" y="1247194"/>
            <a:ext cx="554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heavy" dirty="0">
                <a:uFill>
                  <a:solidFill>
                    <a:srgbClr val="FF0000"/>
                  </a:solidFill>
                </a:uFill>
              </a:rPr>
              <a:t>滑らかにハードルを越すために</a:t>
            </a:r>
            <a:r>
              <a:rPr kumimoji="1" lang="ja-JP" altLang="en-US" sz="2800" dirty="0"/>
              <a:t>　</a:t>
            </a:r>
          </a:p>
        </p:txBody>
      </p:sp>
      <p:sp>
        <p:nvSpPr>
          <p:cNvPr id="11" name="テキスト ボックス 25">
            <a:extLst>
              <a:ext uri="{FF2B5EF4-FFF2-40B4-BE49-F238E27FC236}">
                <a16:creationId xmlns:a16="http://schemas.microsoft.com/office/drawing/2014/main" id="{50B51154-4AF2-4698-8D7F-FED4EAFAD697}"/>
              </a:ext>
            </a:extLst>
          </p:cNvPr>
          <p:cNvSpPr txBox="1"/>
          <p:nvPr/>
        </p:nvSpPr>
        <p:spPr>
          <a:xfrm>
            <a:off x="309093" y="5551597"/>
            <a:ext cx="8563974" cy="86151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600" b="1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Point!</a:t>
            </a:r>
            <a:endParaRPr lang="ja-JP" sz="1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・抜き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脚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足首を曲げ、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つま先を外側へ向ける。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ja-JP" sz="1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・膝が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体の正面にくる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まで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素早く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ひきつける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r>
              <a:rPr lang="en-US" altLang="ja-JP" sz="1400" b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※</a:t>
            </a:r>
            <a:r>
              <a:rPr lang="ja-JP" altLang="en-US" sz="1400" b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最初はゆっくり丁寧に。慣れてきたら素早く</a:t>
            </a:r>
            <a:endParaRPr lang="ja-JP" sz="14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5406962" y="1633255"/>
            <a:ext cx="393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壁を利用した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抜き脚練習</a:t>
            </a:r>
            <a:r>
              <a:rPr kumimoji="1" lang="ja-JP" altLang="en-US" sz="2800" dirty="0"/>
              <a:t>　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6839994" y="3038594"/>
            <a:ext cx="2010182" cy="2402493"/>
            <a:chOff x="6632181" y="3038594"/>
            <a:chExt cx="2010182" cy="240249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A3761F2-0192-4CEB-A33C-10BED9962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2181" y="3053922"/>
              <a:ext cx="1767799" cy="2387165"/>
            </a:xfrm>
            <a:prstGeom prst="rect">
              <a:avLst/>
            </a:prstGeom>
          </p:spPr>
        </p:pic>
        <p:sp>
          <p:nvSpPr>
            <p:cNvPr id="39" name="円: 塗りつぶしなし 38">
              <a:extLst>
                <a:ext uri="{FF2B5EF4-FFF2-40B4-BE49-F238E27FC236}">
                  <a16:creationId xmlns:a16="http://schemas.microsoft.com/office/drawing/2014/main" id="{52569172-E251-4799-82B9-2A3235DBB77F}"/>
                </a:ext>
              </a:extLst>
            </p:cNvPr>
            <p:cNvSpPr/>
            <p:nvPr/>
          </p:nvSpPr>
          <p:spPr>
            <a:xfrm>
              <a:off x="8112397" y="4062469"/>
              <a:ext cx="529966" cy="448627"/>
            </a:xfrm>
            <a:prstGeom prst="donut">
              <a:avLst>
                <a:gd name="adj" fmla="val 6879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矢印: 左 45">
              <a:extLst>
                <a:ext uri="{FF2B5EF4-FFF2-40B4-BE49-F238E27FC236}">
                  <a16:creationId xmlns:a16="http://schemas.microsoft.com/office/drawing/2014/main" id="{19697993-B634-4B0D-9372-141A27005776}"/>
                </a:ext>
              </a:extLst>
            </p:cNvPr>
            <p:cNvSpPr/>
            <p:nvPr/>
          </p:nvSpPr>
          <p:spPr>
            <a:xfrm rot="1530540">
              <a:off x="7691329" y="4178063"/>
              <a:ext cx="478037" cy="351117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8069154" y="3038594"/>
              <a:ext cx="32165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AD37A-F8CC-4475-B8C7-56B06695D91F}"/>
              </a:ext>
            </a:extLst>
          </p:cNvPr>
          <p:cNvSpPr txBox="1"/>
          <p:nvPr/>
        </p:nvSpPr>
        <p:spPr>
          <a:xfrm>
            <a:off x="254558" y="2070790"/>
            <a:ext cx="8673043" cy="4431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抜き脚</a:t>
            </a:r>
            <a:r>
              <a:rPr kumimoji="1" lang="en-US" altLang="ja-JP" sz="2400" dirty="0"/>
              <a:t>】</a:t>
            </a:r>
            <a:endParaRPr kumimoji="1" lang="en-US" altLang="ja-JP" dirty="0"/>
          </a:p>
          <a:p>
            <a:r>
              <a:rPr kumimoji="1" lang="ja-JP" altLang="en-US" dirty="0"/>
              <a:t>・抜き脚をできるだけ小さく（コンパクトに）折りたたむ。</a:t>
            </a:r>
            <a:endParaRPr kumimoji="1" lang="en-US" altLang="ja-JP" dirty="0"/>
          </a:p>
          <a:p>
            <a:r>
              <a:rPr kumimoji="1" lang="ja-JP" altLang="en-US" dirty="0"/>
              <a:t>・折りたたんだ状態で、膝を前方（できるだけ高い位置）に引き付ける。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sz="24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4653350" y="3022905"/>
            <a:ext cx="1871449" cy="2482330"/>
            <a:chOff x="4723879" y="3030542"/>
            <a:chExt cx="1871449" cy="248233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83BD988-F519-492A-AD3A-B79F27562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922" b="-2744"/>
            <a:stretch/>
          </p:blipFill>
          <p:spPr>
            <a:xfrm>
              <a:off x="4723879" y="3036539"/>
              <a:ext cx="1848989" cy="2476333"/>
            </a:xfrm>
            <a:prstGeom prst="rect">
              <a:avLst/>
            </a:prstGeom>
          </p:spPr>
        </p:pic>
        <p:sp>
          <p:nvSpPr>
            <p:cNvPr id="27" name="円: 塗りつぶしなし 26">
              <a:extLst>
                <a:ext uri="{FF2B5EF4-FFF2-40B4-BE49-F238E27FC236}">
                  <a16:creationId xmlns:a16="http://schemas.microsoft.com/office/drawing/2014/main" id="{4592A948-44D3-44A8-9BA3-DDB365B1777C}"/>
                </a:ext>
              </a:extLst>
            </p:cNvPr>
            <p:cNvSpPr/>
            <p:nvPr/>
          </p:nvSpPr>
          <p:spPr>
            <a:xfrm>
              <a:off x="5738078" y="3995701"/>
              <a:ext cx="857250" cy="786382"/>
            </a:xfrm>
            <a:prstGeom prst="donut">
              <a:avLst>
                <a:gd name="adj" fmla="val 6879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矢印: 左 43">
              <a:extLst>
                <a:ext uri="{FF2B5EF4-FFF2-40B4-BE49-F238E27FC236}">
                  <a16:creationId xmlns:a16="http://schemas.microsoft.com/office/drawing/2014/main" id="{BB648305-2F6C-4493-A6B6-9AFE551B758C}"/>
                </a:ext>
              </a:extLst>
            </p:cNvPr>
            <p:cNvSpPr/>
            <p:nvPr/>
          </p:nvSpPr>
          <p:spPr>
            <a:xfrm rot="1862628">
              <a:off x="5409356" y="4109314"/>
              <a:ext cx="478037" cy="351117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245224" y="3030542"/>
              <a:ext cx="32165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630968" y="3038899"/>
            <a:ext cx="1474572" cy="2441456"/>
            <a:chOff x="2954553" y="3069750"/>
            <a:chExt cx="1474572" cy="2441456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DD3831C-F531-4535-89B5-161207D13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87"/>
            <a:stretch/>
          </p:blipFill>
          <p:spPr>
            <a:xfrm>
              <a:off x="2954553" y="3070012"/>
              <a:ext cx="1474572" cy="2441194"/>
            </a:xfrm>
            <a:prstGeom prst="rect">
              <a:avLst/>
            </a:prstGeom>
          </p:spPr>
        </p:pic>
        <p:sp>
          <p:nvSpPr>
            <p:cNvPr id="40" name="矢印: 左 39">
              <a:extLst>
                <a:ext uri="{FF2B5EF4-FFF2-40B4-BE49-F238E27FC236}">
                  <a16:creationId xmlns:a16="http://schemas.microsoft.com/office/drawing/2014/main" id="{49A7F4ED-C08A-4297-A7EC-BACC14AF5D12}"/>
                </a:ext>
              </a:extLst>
            </p:cNvPr>
            <p:cNvSpPr/>
            <p:nvPr/>
          </p:nvSpPr>
          <p:spPr>
            <a:xfrm rot="1862628">
              <a:off x="3270284" y="4160585"/>
              <a:ext cx="478037" cy="351117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097786" y="3069750"/>
              <a:ext cx="32165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97303" y="3026893"/>
            <a:ext cx="1585855" cy="2469449"/>
            <a:chOff x="1216489" y="3065679"/>
            <a:chExt cx="1585855" cy="2469449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743FD7BE-D7F2-4C5E-A131-7E2DD40B7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5" r="27172"/>
            <a:stretch/>
          </p:blipFill>
          <p:spPr>
            <a:xfrm>
              <a:off x="1216489" y="3070012"/>
              <a:ext cx="1562101" cy="2432803"/>
            </a:xfrm>
            <a:prstGeom prst="rect">
              <a:avLst/>
            </a:prstGeom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1356128" y="3065679"/>
              <a:ext cx="1446216" cy="2469449"/>
              <a:chOff x="1356128" y="3065679"/>
              <a:chExt cx="1446216" cy="2469449"/>
            </a:xfrm>
          </p:grpSpPr>
          <p:sp>
            <p:nvSpPr>
              <p:cNvPr id="42" name="矢印: 左 41">
                <a:extLst>
                  <a:ext uri="{FF2B5EF4-FFF2-40B4-BE49-F238E27FC236}">
                    <a16:creationId xmlns:a16="http://schemas.microsoft.com/office/drawing/2014/main" id="{C2698B09-99AF-46FE-9814-F9D52709E909}"/>
                  </a:ext>
                </a:extLst>
              </p:cNvPr>
              <p:cNvSpPr/>
              <p:nvPr/>
            </p:nvSpPr>
            <p:spPr>
              <a:xfrm rot="2858043">
                <a:off x="1292668" y="3840198"/>
                <a:ext cx="478037" cy="351117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フローチャート: 処理 24">
                <a:extLst>
                  <a:ext uri="{FF2B5EF4-FFF2-40B4-BE49-F238E27FC236}">
                    <a16:creationId xmlns:a16="http://schemas.microsoft.com/office/drawing/2014/main" id="{5C31DF95-7BF2-432E-9941-D1E46F54E715}"/>
                  </a:ext>
                </a:extLst>
              </p:cNvPr>
              <p:cNvSpPr/>
              <p:nvPr/>
            </p:nvSpPr>
            <p:spPr>
              <a:xfrm rot="20513940">
                <a:off x="2331359" y="3129469"/>
                <a:ext cx="73700" cy="202580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: 塗りつぶしなし 32">
                <a:extLst>
                  <a:ext uri="{FF2B5EF4-FFF2-40B4-BE49-F238E27FC236}">
                    <a16:creationId xmlns:a16="http://schemas.microsoft.com/office/drawing/2014/main" id="{75072A5D-2E5A-4607-847F-5E17727867B3}"/>
                  </a:ext>
                </a:extLst>
              </p:cNvPr>
              <p:cNvSpPr/>
              <p:nvPr/>
            </p:nvSpPr>
            <p:spPr>
              <a:xfrm>
                <a:off x="2388809" y="5116594"/>
                <a:ext cx="413535" cy="418534"/>
              </a:xfrm>
              <a:prstGeom prst="donut">
                <a:avLst>
                  <a:gd name="adj" fmla="val 687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円: 塗りつぶしなし 36">
                <a:extLst>
                  <a:ext uri="{FF2B5EF4-FFF2-40B4-BE49-F238E27FC236}">
                    <a16:creationId xmlns:a16="http://schemas.microsoft.com/office/drawing/2014/main" id="{FDFE3953-4641-431E-9415-17DC96C82D5E}"/>
                  </a:ext>
                </a:extLst>
              </p:cNvPr>
              <p:cNvSpPr/>
              <p:nvPr/>
            </p:nvSpPr>
            <p:spPr>
              <a:xfrm>
                <a:off x="1610525" y="4109746"/>
                <a:ext cx="373341" cy="386221"/>
              </a:xfrm>
              <a:prstGeom prst="donut">
                <a:avLst>
                  <a:gd name="adj" fmla="val 687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2451426" y="3065679"/>
                <a:ext cx="32165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4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0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66EB85-C606-4007-AB75-4B9189DC339B}"/>
              </a:ext>
            </a:extLst>
          </p:cNvPr>
          <p:cNvSpPr txBox="1"/>
          <p:nvPr/>
        </p:nvSpPr>
        <p:spPr>
          <a:xfrm>
            <a:off x="67548" y="730703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授業でチェックしてみましょう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7CA1263-8A9C-4CCD-B75C-3480DB6401BC}"/>
              </a:ext>
            </a:extLst>
          </p:cNvPr>
          <p:cNvSpPr/>
          <p:nvPr/>
        </p:nvSpPr>
        <p:spPr>
          <a:xfrm>
            <a:off x="495299" y="1209575"/>
            <a:ext cx="1704975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技 能</a:t>
            </a:r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85B8CB-3719-420A-AB2C-7131B504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871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71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知識及び技能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AD37A-F8CC-4475-B8C7-56B06695D91F}"/>
              </a:ext>
            </a:extLst>
          </p:cNvPr>
          <p:cNvSpPr txBox="1"/>
          <p:nvPr/>
        </p:nvSpPr>
        <p:spPr>
          <a:xfrm>
            <a:off x="200024" y="2132921"/>
            <a:ext cx="867304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抜き脚</a:t>
            </a:r>
            <a:r>
              <a:rPr kumimoji="1" lang="en-US" altLang="ja-JP" sz="2400" dirty="0"/>
              <a:t>】</a:t>
            </a:r>
          </a:p>
          <a:p>
            <a:endParaRPr kumimoji="1" lang="en-US" altLang="ja-JP" sz="2400" dirty="0"/>
          </a:p>
          <a:p>
            <a:r>
              <a:rPr kumimoji="1" lang="ja-JP" altLang="en-US" dirty="0"/>
              <a:t>・抜き脚を、できるだけ小さく</a:t>
            </a:r>
            <a:endParaRPr kumimoji="1" lang="en-US" altLang="ja-JP" dirty="0"/>
          </a:p>
          <a:p>
            <a:r>
              <a:rPr kumimoji="1" lang="ja-JP" altLang="en-US" dirty="0"/>
              <a:t>（コンパクトに）折りたたむ。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・折りたたんだ状態で、</a:t>
            </a:r>
            <a:endParaRPr kumimoji="1" lang="en-US" altLang="ja-JP" dirty="0"/>
          </a:p>
          <a:p>
            <a:r>
              <a:rPr kumimoji="1" lang="ja-JP" altLang="en-US" dirty="0"/>
              <a:t>　膝を前方（できるだけ</a:t>
            </a:r>
            <a:endParaRPr kumimoji="1" lang="en-US" altLang="ja-JP" dirty="0"/>
          </a:p>
          <a:p>
            <a:r>
              <a:rPr kumimoji="1" lang="ja-JP" altLang="en-US" dirty="0"/>
              <a:t>　高い位置）に引き付ける。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・Ｚを意識すると、つま先</a:t>
            </a:r>
            <a:endParaRPr kumimoji="1" lang="en-US" altLang="ja-JP" dirty="0"/>
          </a:p>
          <a:p>
            <a:r>
              <a:rPr kumimoji="1" lang="ja-JP" altLang="en-US" dirty="0"/>
              <a:t>　が側方を向き、ハードル</a:t>
            </a:r>
            <a:endParaRPr kumimoji="1" lang="en-US" altLang="ja-JP" dirty="0"/>
          </a:p>
          <a:p>
            <a:r>
              <a:rPr kumimoji="1" lang="ja-JP" altLang="en-US" dirty="0"/>
              <a:t>　にひっかからない。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630C89-1E4E-4043-8F88-70E7C198F942}"/>
              </a:ext>
            </a:extLst>
          </p:cNvPr>
          <p:cNvSpPr txBox="1"/>
          <p:nvPr/>
        </p:nvSpPr>
        <p:spPr>
          <a:xfrm>
            <a:off x="2557458" y="1355779"/>
            <a:ext cx="631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heavy" dirty="0">
                <a:uFill>
                  <a:solidFill>
                    <a:srgbClr val="FF0000"/>
                  </a:solidFill>
                </a:uFill>
              </a:rPr>
              <a:t>滑らかにハードルを越すために</a:t>
            </a:r>
            <a:r>
              <a:rPr kumimoji="1" lang="ja-JP" altLang="en-US" sz="2800" b="1" dirty="0">
                <a:solidFill>
                  <a:srgbClr val="00B050"/>
                </a:solidFill>
              </a:rPr>
              <a:t>＋</a:t>
            </a:r>
            <a:r>
              <a:rPr kumimoji="1" lang="en-US" altLang="ja-JP" sz="3600" b="1" dirty="0">
                <a:solidFill>
                  <a:srgbClr val="00B050"/>
                </a:solidFill>
              </a:rPr>
              <a:t>α</a:t>
            </a:r>
            <a:r>
              <a:rPr kumimoji="1" lang="ja-JP" altLang="en-US" sz="2800" dirty="0"/>
              <a:t>　</a:t>
            </a:r>
          </a:p>
        </p:txBody>
      </p:sp>
      <p:sp>
        <p:nvSpPr>
          <p:cNvPr id="11" name="テキスト ボックス 25">
            <a:extLst>
              <a:ext uri="{FF2B5EF4-FFF2-40B4-BE49-F238E27FC236}">
                <a16:creationId xmlns:a16="http://schemas.microsoft.com/office/drawing/2014/main" id="{50B51154-4AF2-4698-8D7F-FED4EAFAD697}"/>
              </a:ext>
            </a:extLst>
          </p:cNvPr>
          <p:cNvSpPr txBox="1"/>
          <p:nvPr/>
        </p:nvSpPr>
        <p:spPr>
          <a:xfrm>
            <a:off x="6065576" y="2828103"/>
            <a:ext cx="2646162" cy="136291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600" b="1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Point!</a:t>
            </a:r>
            <a:endParaRPr lang="ja-JP" sz="1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・抜き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脚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足首を曲げ、　</a:t>
            </a:r>
            <a:endParaRPr lang="en-US" altLang="ja-JP" sz="1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つま先を外側へ</a:t>
            </a:r>
            <a:r>
              <a:rPr lang="ja-JP" sz="1600" kern="100" dirty="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向ける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・膝が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体の正面にくる　</a:t>
            </a:r>
            <a:endParaRPr lang="en-US" altLang="ja-JP" sz="16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まで</a:t>
            </a:r>
            <a:r>
              <a:rPr lang="ja-JP" altLang="en-US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ひきつける</a:t>
            </a:r>
            <a:r>
              <a:rPr lang="ja-JP" sz="16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480B21C-F095-4C13-B93B-14FFF052ED7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9200" y="2279180"/>
            <a:ext cx="1996073" cy="434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20A664D-2BE6-4178-9FC5-6B6DE9E152B1}"/>
              </a:ext>
            </a:extLst>
          </p:cNvPr>
          <p:cNvCxnSpPr>
            <a:cxnSpLocks/>
          </p:cNvCxnSpPr>
          <p:nvPr/>
        </p:nvCxnSpPr>
        <p:spPr>
          <a:xfrm flipH="1">
            <a:off x="4806179" y="3919463"/>
            <a:ext cx="4410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A863744-2CE1-4F02-8FD6-CFCA76422D0C}"/>
              </a:ext>
            </a:extLst>
          </p:cNvPr>
          <p:cNvCxnSpPr>
            <a:cxnSpLocks/>
          </p:cNvCxnSpPr>
          <p:nvPr/>
        </p:nvCxnSpPr>
        <p:spPr>
          <a:xfrm flipH="1">
            <a:off x="4861128" y="3917396"/>
            <a:ext cx="365896" cy="7837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67A777-089C-4E89-BBBF-8090B2CA79AE}"/>
              </a:ext>
            </a:extLst>
          </p:cNvPr>
          <p:cNvCxnSpPr>
            <a:cxnSpLocks/>
          </p:cNvCxnSpPr>
          <p:nvPr/>
        </p:nvCxnSpPr>
        <p:spPr>
          <a:xfrm flipH="1">
            <a:off x="4806179" y="4727409"/>
            <a:ext cx="5500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吹き出し 72">
            <a:extLst>
              <a:ext uri="{FF2B5EF4-FFF2-40B4-BE49-F238E27FC236}">
                <a16:creationId xmlns:a16="http://schemas.microsoft.com/office/drawing/2014/main" id="{805C0E66-810E-4A1B-A45E-276DAC305ABB}"/>
              </a:ext>
            </a:extLst>
          </p:cNvPr>
          <p:cNvSpPr/>
          <p:nvPr/>
        </p:nvSpPr>
        <p:spPr>
          <a:xfrm>
            <a:off x="4481772" y="5163974"/>
            <a:ext cx="1198881" cy="544830"/>
          </a:xfrm>
          <a:prstGeom prst="wedgeRoundRectCallout">
            <a:avLst>
              <a:gd name="adj1" fmla="val -19652"/>
              <a:gd name="adj2" fmla="val -1034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b="1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ja-JP" sz="1600" kern="1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をつくる</a:t>
            </a:r>
            <a:endParaRPr lang="ja-JP" sz="2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75853C98-D9A9-43B1-A340-3220317A6C34}"/>
              </a:ext>
            </a:extLst>
          </p:cNvPr>
          <p:cNvSpPr/>
          <p:nvPr/>
        </p:nvSpPr>
        <p:spPr>
          <a:xfrm>
            <a:off x="5528901" y="5017008"/>
            <a:ext cx="3600537" cy="1419242"/>
          </a:xfrm>
          <a:prstGeom prst="wedgeEllipseCallout">
            <a:avLst>
              <a:gd name="adj1" fmla="val -52323"/>
              <a:gd name="adj2" fmla="val 5927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ペアの人は、後方から見て、Ｚが出来ているかアドバイス</a:t>
            </a:r>
          </a:p>
        </p:txBody>
      </p:sp>
    </p:spTree>
    <p:extLst>
      <p:ext uri="{BB962C8B-B14F-4D97-AF65-F5344CB8AC3E}">
        <p14:creationId xmlns:p14="http://schemas.microsoft.com/office/powerpoint/2010/main" val="6811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2315</TotalTime>
  <Words>1067</Words>
  <Application>Microsoft Office PowerPoint</Application>
  <PresentationFormat>画面に合わせる (4:3)</PresentationFormat>
  <Paragraphs>195</Paragraphs>
  <Slides>11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HG丸ｺﾞｼｯｸM-PRO</vt:lpstr>
      <vt:lpstr>HG創英角ｺﾞｼｯｸUB</vt:lpstr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202</cp:revision>
  <cp:lastPrinted>2020-09-28T02:32:33Z</cp:lastPrinted>
  <dcterms:created xsi:type="dcterms:W3CDTF">2019-05-07T09:33:23Z</dcterms:created>
  <dcterms:modified xsi:type="dcterms:W3CDTF">2020-11-25T06:25:58Z</dcterms:modified>
</cp:coreProperties>
</file>