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2" r:id="rId11"/>
    <p:sldId id="291" r:id="rId1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4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7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1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0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0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15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8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9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764079"/>
            <a:ext cx="8595359" cy="11969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1967759"/>
            <a:ext cx="9143999" cy="31406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表現運動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「フォーク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5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（日本の民謡を含む）</a:t>
            </a:r>
            <a:endParaRPr kumimoji="1" lang="en-US" altLang="ja-JP" sz="5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5033489"/>
            <a:ext cx="9143999" cy="10059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02036" y="6206086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12064" y="954883"/>
            <a:ext cx="8449056" cy="704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ポイント①～③を解決するためには</a:t>
            </a:r>
            <a:r>
              <a:rPr lang="en-US" altLang="ja-JP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512064" y="1655506"/>
            <a:ext cx="7829345" cy="127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「全身で力いっぱい」の経験を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思い出してみよう！</a:t>
            </a:r>
          </a:p>
        </p:txBody>
      </p:sp>
      <p:sp>
        <p:nvSpPr>
          <p:cNvPr id="6" name="下矢印 5"/>
          <p:cNvSpPr/>
          <p:nvPr/>
        </p:nvSpPr>
        <p:spPr>
          <a:xfrm>
            <a:off x="3821549" y="3011762"/>
            <a:ext cx="644893" cy="5390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821548" y="5441454"/>
            <a:ext cx="644893" cy="5390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対角する 2 つの角を切り取った四角形 7"/>
          <p:cNvSpPr/>
          <p:nvPr/>
        </p:nvSpPr>
        <p:spPr>
          <a:xfrm>
            <a:off x="971180" y="3589966"/>
            <a:ext cx="6990523" cy="1804994"/>
          </a:xfrm>
          <a:prstGeom prst="snip2Diag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/>
              <a:t>・運動会などで綱引きをしたとき・・・</a:t>
            </a:r>
            <a:endParaRPr kumimoji="1" lang="en-US" altLang="ja-JP" sz="2000" dirty="0"/>
          </a:p>
          <a:p>
            <a:r>
              <a:rPr kumimoji="1" lang="ja-JP" altLang="en-US" sz="2000" dirty="0"/>
              <a:t>・重いものを押したり引いたり</a:t>
            </a:r>
            <a:r>
              <a:rPr kumimoji="1" lang="ja-JP" altLang="en-US" sz="2000" dirty="0" smtClean="0"/>
              <a:t>、重い</a:t>
            </a:r>
            <a:r>
              <a:rPr kumimoji="1" lang="ja-JP" altLang="en-US" sz="2000" dirty="0"/>
              <a:t>ドアを</a:t>
            </a:r>
            <a:r>
              <a:rPr kumimoji="1" lang="ja-JP" altLang="en-US" sz="2000" dirty="0" smtClean="0"/>
              <a:t>開けたり</a:t>
            </a:r>
            <a:endParaRPr kumimoji="1" lang="en-US" altLang="ja-JP" sz="20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閉めたり</a:t>
            </a:r>
            <a:r>
              <a:rPr kumimoji="1" lang="ja-JP" altLang="en-US" sz="2000" dirty="0"/>
              <a:t>したとき・・・</a:t>
            </a:r>
            <a:endParaRPr kumimoji="1" lang="en-US" altLang="ja-JP" sz="2000" dirty="0"/>
          </a:p>
          <a:p>
            <a:r>
              <a:rPr kumimoji="1" lang="ja-JP" altLang="en-US" sz="2000" dirty="0"/>
              <a:t>・おんぶするときや重いものを背負うとき・・・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471409" y="6013590"/>
            <a:ext cx="6015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おどりながら確かめてみよう！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8472" y="1003279"/>
            <a:ext cx="7989752" cy="8578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振り返り</a:t>
            </a:r>
            <a:endParaRPr lang="ja-JP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68472" y="2040243"/>
            <a:ext cx="8267775" cy="41370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　学習カードに記入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★ニシン漁や仕事の様子、漁師の思いが伝わる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ように、特</a:t>
            </a:r>
            <a:r>
              <a:rPr lang="ja-JP" altLang="en-US" dirty="0">
                <a:solidFill>
                  <a:srgbClr val="FF0000"/>
                </a:solidFill>
              </a:rPr>
              <a:t>にどの</a:t>
            </a:r>
            <a:r>
              <a:rPr lang="ja-JP" altLang="en-US" dirty="0" smtClean="0">
                <a:solidFill>
                  <a:srgbClr val="FF0000"/>
                </a:solidFill>
              </a:rPr>
              <a:t>動きのポイントを意識して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おどる</a:t>
            </a:r>
            <a:r>
              <a:rPr lang="ja-JP" altLang="en-US" dirty="0">
                <a:solidFill>
                  <a:srgbClr val="FF0000"/>
                </a:solidFill>
              </a:rPr>
              <a:t>か</a:t>
            </a:r>
            <a:r>
              <a:rPr lang="ja-JP" altLang="en-US" dirty="0" smtClean="0">
                <a:solidFill>
                  <a:srgbClr val="FF0000"/>
                </a:solidFill>
              </a:rPr>
              <a:t>選びましょう。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★</a:t>
            </a:r>
            <a:r>
              <a:rPr lang="ja-JP" altLang="en-US" dirty="0">
                <a:solidFill>
                  <a:srgbClr val="FF0000"/>
                </a:solidFill>
              </a:rPr>
              <a:t>動きのポイントに</a:t>
            </a:r>
            <a:r>
              <a:rPr lang="ja-JP" altLang="en-US" dirty="0" smtClean="0">
                <a:solidFill>
                  <a:srgbClr val="FF0000"/>
                </a:solidFill>
              </a:rPr>
              <a:t>ついて、自分</a:t>
            </a:r>
            <a:r>
              <a:rPr lang="ja-JP" altLang="en-US" dirty="0">
                <a:solidFill>
                  <a:srgbClr val="FF0000"/>
                </a:solidFill>
              </a:rPr>
              <a:t>で工夫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ところ</a:t>
            </a:r>
            <a:r>
              <a:rPr lang="ja-JP" altLang="en-US" dirty="0">
                <a:solidFill>
                  <a:srgbClr val="FF0000"/>
                </a:solidFill>
              </a:rPr>
              <a:t>などについて書きましょう</a:t>
            </a:r>
            <a:r>
              <a:rPr lang="ja-JP" altLang="en-US" dirty="0" smtClean="0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32509" y="1198729"/>
            <a:ext cx="8811491" cy="9459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日本の民踊を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おどろう！</a:t>
            </a:r>
            <a:endParaRPr lang="ja-JP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74" y="2784850"/>
            <a:ext cx="3078747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138937" y="1275806"/>
            <a:ext cx="6347713" cy="1010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めあて</a:t>
            </a:r>
            <a:endParaRPr lang="ja-JP" alt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3004" y="2863263"/>
            <a:ext cx="8703425" cy="13872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dirty="0" smtClean="0"/>
              <a:t>★歌詞にあるニシン漁や仕事の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様子が伝わるようにおどろう！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22113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89490" y="757381"/>
            <a:ext cx="6347713" cy="801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ソーラン節の由来</a:t>
            </a:r>
            <a:endParaRPr lang="ja-JP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0260" y="1794913"/>
            <a:ext cx="8805798" cy="38322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★北海道で生まれました。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★「ソーラン　ソーラン」の掛け声で船をこいだり、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網を引いたり、ニシンをかごに入れたりするなど、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ニシン漁の作業を唄ったおどりです。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★豊漁を願うニシン漁に携わる人々の思いがこもった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歌です。</a:t>
            </a:r>
            <a:endParaRPr lang="en-US" altLang="ja-JP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83016" y="5485839"/>
            <a:ext cx="7754920" cy="11076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 smtClean="0"/>
              <a:t>（出典）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dirty="0" smtClean="0"/>
              <a:t>○公益社団法人　日本フォークダンス連盟ホームページ掲載資料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dirty="0" smtClean="0"/>
              <a:t>○学校体育実技指導資料第９集「表現運動系及びダンス指導の手引」（文部科学省）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4265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89491" y="870856"/>
            <a:ext cx="6347713" cy="8142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ソーラン節の動き</a:t>
            </a:r>
            <a:endParaRPr lang="ja-JP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6008" y="1989521"/>
            <a:ext cx="8736676" cy="3929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 smtClean="0"/>
              <a:t>★寒い北海道の海で、荒波の中、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船をこぐ！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★ニシンの入った網を引く！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★ニシンを運ぶために背中のかごに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移す！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48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0684" y="1008899"/>
            <a:ext cx="4432664" cy="8982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ポイント①</a:t>
            </a:r>
            <a:endParaRPr lang="ja-JP" alt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4644172" y="378691"/>
            <a:ext cx="4462272" cy="2026639"/>
          </a:xfrm>
          <a:prstGeom prst="wedgeRectCallout">
            <a:avLst>
              <a:gd name="adj1" fmla="val -37897"/>
              <a:gd name="adj2" fmla="val 58361"/>
            </a:avLst>
          </a:prstGeom>
          <a:solidFill>
            <a:srgbClr val="FF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/>
              <a:t>全身で</a:t>
            </a:r>
            <a:r>
              <a:rPr kumimoji="1" lang="ja-JP" altLang="en-US" sz="4000" dirty="0"/>
              <a:t>力いっぱいこがないと、船は進まない！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09682" y="2656848"/>
            <a:ext cx="8268979" cy="6611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 smtClean="0"/>
              <a:t>★寒い北海道の海で、荒波の中船をこぐ！</a:t>
            </a:r>
            <a:endParaRPr lang="en-US" altLang="ja-JP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1" y="3368285"/>
            <a:ext cx="2804403" cy="29933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192" y="3371332"/>
            <a:ext cx="4011516" cy="2987299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3187337" y="4607283"/>
            <a:ext cx="1959429" cy="849086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0684" y="917459"/>
            <a:ext cx="4432664" cy="9635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ポイント②</a:t>
            </a:r>
            <a:endParaRPr lang="ja-JP" alt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4563348" y="203698"/>
            <a:ext cx="4462272" cy="2026639"/>
          </a:xfrm>
          <a:prstGeom prst="wedgeRectCallout">
            <a:avLst>
              <a:gd name="adj1" fmla="val -37897"/>
              <a:gd name="adj2" fmla="val 58361"/>
            </a:avLst>
          </a:prstGeom>
          <a:solidFill>
            <a:srgbClr val="FF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/>
              <a:t>全身で力いっぱい引かないと，海からニシンはあがらない！</a:t>
            </a:r>
            <a:endParaRPr kumimoji="1" lang="ja-JP" altLang="en-US" sz="36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59568" y="2608656"/>
            <a:ext cx="6820635" cy="6962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★ニシンの入った網を引く！</a:t>
            </a:r>
            <a:endParaRPr lang="en-US" altLang="ja-JP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0" y="3362956"/>
            <a:ext cx="3493311" cy="29933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241" y="3362956"/>
            <a:ext cx="3371380" cy="2993395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579224" y="4613197"/>
            <a:ext cx="1959429" cy="849086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0684" y="1008899"/>
            <a:ext cx="4432664" cy="9244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ポイント③</a:t>
            </a:r>
            <a:endParaRPr lang="ja-JP" alt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4754880" y="138385"/>
            <a:ext cx="4297680" cy="2026639"/>
          </a:xfrm>
          <a:prstGeom prst="wedgeRectCallout">
            <a:avLst>
              <a:gd name="adj1" fmla="val -37897"/>
              <a:gd name="adj2" fmla="val 58361"/>
            </a:avLst>
          </a:prstGeom>
          <a:solidFill>
            <a:srgbClr val="FF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/>
              <a:t>全身で力いっぱいふんばらないと，かごの重さ（約</a:t>
            </a:r>
            <a:r>
              <a:rPr lang="en-US" altLang="ja-JP" sz="3200" dirty="0"/>
              <a:t>50kg</a:t>
            </a:r>
            <a:r>
              <a:rPr lang="ja-JP" altLang="en-US" sz="3200" dirty="0"/>
              <a:t>）にたえられない！</a:t>
            </a:r>
            <a:endParaRPr kumimoji="1" lang="ja-JP" altLang="en-US" sz="32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29942" y="2513351"/>
            <a:ext cx="8921876" cy="6570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 smtClean="0"/>
              <a:t>★ニシンを運ぶために背中のかごに移す！</a:t>
            </a:r>
            <a:endParaRPr lang="en-US" altLang="ja-JP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5" y="3338569"/>
            <a:ext cx="3212870" cy="30177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20" y="3073602"/>
            <a:ext cx="2816596" cy="352989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579224" y="4613197"/>
            <a:ext cx="1959429" cy="849086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6566" y="954882"/>
            <a:ext cx="8344553" cy="677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ポイント①～③を解決するためには</a:t>
            </a:r>
            <a:r>
              <a:rPr lang="en-US" altLang="ja-JP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ja-JP" altLang="en-US" sz="3200" dirty="0"/>
          </a:p>
        </p:txBody>
      </p:sp>
      <p:sp>
        <p:nvSpPr>
          <p:cNvPr id="5" name="四角形吹き出し 4"/>
          <p:cNvSpPr/>
          <p:nvPr/>
        </p:nvSpPr>
        <p:spPr>
          <a:xfrm>
            <a:off x="1501174" y="2292183"/>
            <a:ext cx="5755907" cy="1989542"/>
          </a:xfrm>
          <a:prstGeom prst="wedgeRectCallout">
            <a:avLst>
              <a:gd name="adj1" fmla="val -457"/>
              <a:gd name="adj2" fmla="val -84181"/>
            </a:avLst>
          </a:prstGeom>
          <a:solidFill>
            <a:srgbClr val="FF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/>
              <a:t>①全身で</a:t>
            </a:r>
            <a:r>
              <a:rPr kumimoji="1" lang="ja-JP" altLang="en-US" sz="3200" dirty="0"/>
              <a:t>力いっぱいこぐ</a:t>
            </a:r>
            <a:endParaRPr kumimoji="1" lang="en-US" altLang="ja-JP" sz="3200" dirty="0"/>
          </a:p>
          <a:p>
            <a:r>
              <a:rPr lang="ja-JP" altLang="en-US" sz="3200" dirty="0"/>
              <a:t>②全身で力いっぱい引く</a:t>
            </a:r>
            <a:endParaRPr kumimoji="1" lang="ja-JP" altLang="en-US" sz="3200" dirty="0"/>
          </a:p>
          <a:p>
            <a:r>
              <a:rPr lang="ja-JP" altLang="en-US" sz="3200" dirty="0"/>
              <a:t>③全身で力いっぱいふんばる</a:t>
            </a:r>
            <a:endParaRPr kumimoji="1" lang="ja-JP" altLang="en-US" sz="3200" dirty="0"/>
          </a:p>
        </p:txBody>
      </p:sp>
      <p:sp>
        <p:nvSpPr>
          <p:cNvPr id="6" name="下矢印 5"/>
          <p:cNvSpPr/>
          <p:nvPr/>
        </p:nvSpPr>
        <p:spPr>
          <a:xfrm>
            <a:off x="3821549" y="4533499"/>
            <a:ext cx="644893" cy="53901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501174" y="5307198"/>
            <a:ext cx="5982788" cy="104915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動き</a:t>
            </a:r>
            <a:r>
              <a:rPr kumimoji="1" lang="ja-JP" altLang="en-US" sz="4000" dirty="0">
                <a:solidFill>
                  <a:schemeClr val="tx1"/>
                </a:solidFill>
              </a:rPr>
              <a:t>を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工夫して</a:t>
            </a:r>
            <a:r>
              <a:rPr kumimoji="1" lang="ja-JP" altLang="en-US" sz="4000" dirty="0">
                <a:solidFill>
                  <a:schemeClr val="tx1"/>
                </a:solidFill>
              </a:rPr>
              <a:t>みよう！</a:t>
            </a:r>
          </a:p>
        </p:txBody>
      </p:sp>
    </p:spTree>
    <p:extLst>
      <p:ext uri="{BB962C8B-B14F-4D97-AF65-F5344CB8AC3E}">
        <p14:creationId xmlns:p14="http://schemas.microsoft.com/office/powerpoint/2010/main" val="3525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462</Words>
  <Application>Microsoft Office PowerPoint</Application>
  <PresentationFormat>画面に合わせる (4:3)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113</cp:revision>
  <cp:lastPrinted>2020-07-08T09:33:01Z</cp:lastPrinted>
  <dcterms:created xsi:type="dcterms:W3CDTF">2019-05-07T09:33:23Z</dcterms:created>
  <dcterms:modified xsi:type="dcterms:W3CDTF">2020-11-25T06:28:31Z</dcterms:modified>
</cp:coreProperties>
</file>