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8"/>
  </p:notesMasterIdLst>
  <p:handoutMasterIdLst>
    <p:handoutMasterId r:id="rId29"/>
  </p:handoutMasterIdLst>
  <p:sldIdLst>
    <p:sldId id="347" r:id="rId2"/>
    <p:sldId id="354" r:id="rId3"/>
    <p:sldId id="348" r:id="rId4"/>
    <p:sldId id="349" r:id="rId5"/>
    <p:sldId id="350" r:id="rId6"/>
    <p:sldId id="351" r:id="rId7"/>
    <p:sldId id="352" r:id="rId8"/>
    <p:sldId id="353" r:id="rId9"/>
    <p:sldId id="373" r:id="rId10"/>
    <p:sldId id="355" r:id="rId11"/>
    <p:sldId id="356" r:id="rId12"/>
    <p:sldId id="357" r:id="rId13"/>
    <p:sldId id="375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FF"/>
    <a:srgbClr val="66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3784" autoAdjust="0"/>
  </p:normalViewPr>
  <p:slideViewPr>
    <p:cSldViewPr snapToGrid="0">
      <p:cViewPr varScale="1">
        <p:scale>
          <a:sx n="108" d="100"/>
          <a:sy n="108" d="100"/>
        </p:scale>
        <p:origin x="14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C08E9F5C-3CD3-4FF2-9E93-CDED1C30D6F2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87E43ED4-4EE9-44A9-99AC-7EE002704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3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EEC77782-6817-4221-B3CA-1DB8D0690B0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1987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B5B98FE7-72E5-4AC9-96E2-0AF150E240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6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5863" y="1250950"/>
            <a:ext cx="4505325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0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83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76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5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3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8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33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8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1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7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896413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" y="2541645"/>
            <a:ext cx="9052560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創作</a:t>
            </a:r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ダンス」</a:t>
            </a:r>
            <a:endParaRPr kumimoji="1" lang="en-US" altLang="ja-JP" sz="5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0517" y="4702423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429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71595" y="5899532"/>
            <a:ext cx="2843755" cy="5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</a:t>
            </a:r>
            <a:r>
              <a:rPr lang="ja-JP" altLang="en-US" dirty="0" smtClean="0"/>
              <a:t>の目安：約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87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7541" y="2389270"/>
            <a:ext cx="4621478" cy="4046773"/>
          </a:xfrm>
        </p:spPr>
        <p:txBody>
          <a:bodyPr>
            <a:noAutofit/>
          </a:bodyPr>
          <a:lstStyle/>
          <a:p>
            <a:r>
              <a:rPr lang="ja-JP" altLang="en-US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どんな動きを</a:t>
            </a:r>
            <a: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イメージしますか？</a:t>
            </a:r>
            <a: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即興的に表現して</a:t>
            </a:r>
            <a: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4000" dirty="0">
                <a:ln w="0"/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みましょう。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68147" y="1093630"/>
            <a:ext cx="7839456" cy="1393624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身近な生活や日常動作の中の動きを表現してみましょう！</a:t>
            </a:r>
            <a:endParaRPr lang="en-US" altLang="ja-JP" sz="4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668147" y="3283979"/>
            <a:ext cx="2898211" cy="2202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走る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踊ってみましょう♪</a:t>
            </a:r>
            <a:endParaRPr kumimoji="1" lang="ja-JP" alt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7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489296" y="868607"/>
            <a:ext cx="3745991" cy="65164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陸上競技の走り？</a:t>
            </a:r>
            <a:endParaRPr lang="en-US" altLang="ja-JP" sz="3200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397174" y="1536397"/>
            <a:ext cx="4379976" cy="619399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恐怖から逃れる走り</a:t>
            </a:r>
            <a:r>
              <a:rPr lang="ja-JP" altLang="en-US" sz="4000" dirty="0"/>
              <a:t>？</a:t>
            </a:r>
            <a:endParaRPr lang="en-US" altLang="ja-JP" sz="4000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52078" y="1651350"/>
            <a:ext cx="3744468" cy="618874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追いかける走り？</a:t>
            </a:r>
            <a:endParaRPr lang="en-US" altLang="ja-JP" sz="3200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70405" y="2378832"/>
            <a:ext cx="3107762" cy="672561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慌てた走り？</a:t>
            </a:r>
            <a:endParaRPr lang="en-US" altLang="ja-JP" sz="32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32682" y="4506400"/>
            <a:ext cx="3744468" cy="111757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嬉しさをこらえながらの走り？</a:t>
            </a:r>
            <a:endParaRPr lang="en-US" altLang="ja-JP" sz="320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597013" y="3071751"/>
            <a:ext cx="3450336" cy="697589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悲しい時の走り？</a:t>
            </a:r>
            <a:endParaRPr lang="en-US" altLang="ja-JP" sz="3200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114925" y="2225016"/>
            <a:ext cx="3744468" cy="80826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どこか痛い走り？</a:t>
            </a:r>
            <a:endParaRPr lang="en-US" altLang="ja-JP" sz="32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17436" y="3188398"/>
            <a:ext cx="3107762" cy="72455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速い走り？</a:t>
            </a:r>
            <a:endParaRPr lang="en-US" altLang="ja-JP" sz="3200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479127" y="3834808"/>
            <a:ext cx="3536442" cy="606124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ゆっくり</a:t>
            </a:r>
            <a:r>
              <a:rPr lang="ja-JP" altLang="en-US" sz="3200" dirty="0" err="1"/>
              <a:t>な</a:t>
            </a:r>
            <a:r>
              <a:rPr lang="ja-JP" altLang="en-US" sz="3200" dirty="0"/>
              <a:t>走り？</a:t>
            </a:r>
            <a:endParaRPr lang="en-US" altLang="ja-JP" sz="3200" dirty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02624" y="4029111"/>
            <a:ext cx="3634740" cy="721384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疲れた走り？</a:t>
            </a:r>
            <a:endParaRPr lang="en-US" altLang="ja-JP" sz="3200" dirty="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09894" y="5728213"/>
            <a:ext cx="3744468" cy="676389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ジャンプする？</a:t>
            </a:r>
            <a:endParaRPr lang="en-US" altLang="ja-JP" sz="3200" dirty="0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334688" y="4835221"/>
            <a:ext cx="3744468" cy="80826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空腹の時の走り？</a:t>
            </a:r>
            <a:endParaRPr lang="en-US" altLang="ja-JP" sz="3200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516307" y="5733684"/>
            <a:ext cx="3897630" cy="663357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スキップしながら？</a:t>
            </a:r>
            <a:endParaRPr lang="en-US" altLang="ja-JP" sz="3200" dirty="0"/>
          </a:p>
        </p:txBody>
      </p:sp>
      <p:sp>
        <p:nvSpPr>
          <p:cNvPr id="10" name="楕円 9"/>
          <p:cNvSpPr/>
          <p:nvPr/>
        </p:nvSpPr>
        <p:spPr>
          <a:xfrm>
            <a:off x="3054680" y="2329412"/>
            <a:ext cx="2580622" cy="2262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走る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まずは、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どんな「走り」を</a:t>
            </a: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表現しますか？</a:t>
            </a:r>
            <a:endParaRPr lang="en-US" altLang="ja-JP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4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87110" y="664036"/>
            <a:ext cx="8172640" cy="1489893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「短距離走のゴール前で競り合っている場面」を表現するためには、①と②のどちらがあなたのイメージに近づくでしょうか。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272674" y="4976480"/>
            <a:ext cx="3744468" cy="118324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ja-JP" sz="3200" dirty="0"/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②スローモーショ　　　　　　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ンで走る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endParaRPr lang="en-US" altLang="ja-JP" sz="32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233674" y="2371127"/>
            <a:ext cx="3744468" cy="701857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①素早く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走り抜ける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7978142" y="2194083"/>
            <a:ext cx="681608" cy="441715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表現方法</a:t>
            </a:r>
            <a:endParaRPr lang="en-US" altLang="ja-JP" sz="3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348996" y="3053015"/>
            <a:ext cx="2997708" cy="2263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短距離走のゴール前で競り合っている場面</a:t>
            </a: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0189" y="3514153"/>
            <a:ext cx="3929774" cy="12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どちら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があなた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イメージ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に近づきますか？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2927763" y="2760082"/>
            <a:ext cx="1305911" cy="6614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1" idx="1"/>
          </p:cNvCxnSpPr>
          <p:nvPr/>
        </p:nvCxnSpPr>
        <p:spPr>
          <a:xfrm flipH="1" flipV="1">
            <a:off x="2943773" y="4937194"/>
            <a:ext cx="1328901" cy="6309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2968441" y="5423425"/>
            <a:ext cx="560832" cy="493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ja-JP" altLang="en-US" sz="3200" dirty="0"/>
              <a:t>？</a:t>
            </a:r>
            <a:endParaRPr lang="en-US" altLang="ja-JP" sz="3200" dirty="0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3158061" y="2451134"/>
            <a:ext cx="560832" cy="493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ja-JP" altLang="en-US" sz="3200" dirty="0"/>
              <a:t>？</a:t>
            </a:r>
            <a:endParaRPr lang="en-US" altLang="ja-JP" sz="32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例えば　・・・</a:t>
            </a:r>
          </a:p>
        </p:txBody>
      </p:sp>
    </p:spTree>
    <p:extLst>
      <p:ext uri="{BB962C8B-B14F-4D97-AF65-F5344CB8AC3E}">
        <p14:creationId xmlns:p14="http://schemas.microsoft.com/office/powerpoint/2010/main" val="15041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456BF42-234D-4968-B6DC-7DA3ED44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58" y="4735412"/>
            <a:ext cx="7122694" cy="1617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「短距離走のゴール前で競り合っている場面」を表現するためには、①と②のどちら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があなたのイメージ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に近づくでしょうか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①素早く走り抜ける　　　　②スローモーションで走る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19" y="1023069"/>
            <a:ext cx="6226153" cy="3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063" y="1525616"/>
            <a:ext cx="7686161" cy="16617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「短距離走のゴール前で競り合っている場面</a:t>
            </a:r>
            <a:r>
              <a:rPr lang="ja-JP" altLang="en-US" sz="3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について、学習カード</a:t>
            </a:r>
            <a:r>
              <a:rPr lang="ja-JP" altLang="en-US" sz="3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lang="ja-JP" altLang="en-US" sz="36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記入しましょう</a:t>
            </a:r>
            <a:endParaRPr lang="en-US" altLang="ja-JP" sz="36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36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61304" cy="136008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どちらの表現方法があなたのイメージに近づくか</a:t>
            </a:r>
            <a:endParaRPr lang="en-US" altLang="ja-JP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None/>
            </a:pP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考えましょう。</a:t>
            </a:r>
            <a:endParaRPr lang="ja-JP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8472" y="1360084"/>
            <a:ext cx="7989752" cy="85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矢印: 下 6">
            <a:extLst>
              <a:ext uri="{FF2B5EF4-FFF2-40B4-BE49-F238E27FC236}">
                <a16:creationId xmlns:a16="http://schemas.microsoft.com/office/drawing/2014/main" id="{FFD4983B-BE81-4952-84DE-1B0D841644D2}"/>
              </a:ext>
            </a:extLst>
          </p:cNvPr>
          <p:cNvSpPr/>
          <p:nvPr/>
        </p:nvSpPr>
        <p:spPr>
          <a:xfrm>
            <a:off x="4075404" y="2704028"/>
            <a:ext cx="770368" cy="48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7" y="3352870"/>
            <a:ext cx="86772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53740" y="694796"/>
            <a:ext cx="8172640" cy="1808427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「高校受験に合格し、喜んでいる場面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」を表現するためには、①と②のどちらがイメージに近づくでしょうか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94699" y="3180509"/>
            <a:ext cx="3353182" cy="2514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高校受験に合格し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、喜んで</a:t>
            </a:r>
            <a:r>
              <a:rPr kumimoji="1" lang="ja-JP" altLang="en-US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いる場面</a:t>
            </a: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30292" y="4170966"/>
            <a:ext cx="4291760" cy="12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どちら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があなた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イメージに近づきます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か？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3172970" y="3220216"/>
            <a:ext cx="734566" cy="6086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3172968" y="5100184"/>
            <a:ext cx="908304" cy="8686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227023" y="5680811"/>
            <a:ext cx="560832" cy="493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ja-JP" altLang="en-US" sz="3200" dirty="0"/>
              <a:t>？</a:t>
            </a:r>
            <a:endParaRPr lang="en-US" altLang="ja-JP" sz="3200" dirty="0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3006995" y="2817022"/>
            <a:ext cx="560832" cy="493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ja-JP" altLang="en-US" sz="3200" dirty="0"/>
              <a:t>？</a:t>
            </a:r>
            <a:endParaRPr lang="en-US" altLang="ja-JP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例えば　・・・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70266" y="5212080"/>
            <a:ext cx="4085512" cy="1464657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ja-JP" sz="3200" dirty="0"/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②何度も繰り返し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ジャンプ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する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endParaRPr lang="en-US" altLang="ja-JP" sz="320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896530" y="2564711"/>
            <a:ext cx="4259248" cy="137605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①大きく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一度</a:t>
            </a:r>
            <a:endParaRPr lang="en-US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ジャンプ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する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8144772" y="2564712"/>
            <a:ext cx="681608" cy="411202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表現方法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4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7A63D6-AD1F-4BF0-81D7-C8E5FF117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27" y="445554"/>
            <a:ext cx="5291383" cy="4186072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456BF42-234D-4968-B6DC-7DA3ED44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68" y="4631626"/>
            <a:ext cx="7886700" cy="1312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「高校受験に合格し、喜んでいる場面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」を表現するためには、①と②のどちら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があなたのイメージ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に近づくでしょうか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①大きく一度ジャンプする　　　　②何度も繰り返しジャンプする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7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0892" y="1708494"/>
            <a:ext cx="8294914" cy="129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「高校受験に合格し</a:t>
            </a:r>
            <a:r>
              <a:rPr lang="ja-JP" altLang="en-US" sz="3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、喜んでいる場面」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について、学習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カード</a:t>
            </a:r>
            <a:r>
              <a:rPr lang="ja-JP" altLang="en-US" sz="3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lang="ja-JP" altLang="en-US" sz="3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記入</a:t>
            </a:r>
            <a:r>
              <a:rPr lang="ja-JP" altLang="en-US" sz="3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しましょう</a:t>
            </a:r>
            <a:endParaRPr lang="en-US" altLang="ja-JP" sz="3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61304" cy="136008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どちらの表現方法</a:t>
            </a: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があなたのイメージ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に近づく</a:t>
            </a: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endParaRPr lang="en-US" altLang="ja-JP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buNone/>
            </a:pP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考えましょう。</a:t>
            </a:r>
            <a:endParaRPr lang="ja-JP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95943" y="1360084"/>
            <a:ext cx="8699863" cy="1474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矢印: 下 6">
            <a:extLst>
              <a:ext uri="{FF2B5EF4-FFF2-40B4-BE49-F238E27FC236}">
                <a16:creationId xmlns:a16="http://schemas.microsoft.com/office/drawing/2014/main" id="{FFD4983B-BE81-4952-84DE-1B0D841644D2}"/>
              </a:ext>
            </a:extLst>
          </p:cNvPr>
          <p:cNvSpPr/>
          <p:nvPr/>
        </p:nvSpPr>
        <p:spPr>
          <a:xfrm>
            <a:off x="4160690" y="2941395"/>
            <a:ext cx="770368" cy="48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4" y="3531460"/>
            <a:ext cx="86772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6063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イメージしたことを体で表現してみよう♪</a:t>
            </a:r>
            <a:endParaRPr lang="ja-JP" altLang="en-US" sz="3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0" y="5849590"/>
            <a:ext cx="9144000" cy="986589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秒でチャレンジ！！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6211517" y="2139658"/>
            <a:ext cx="2598668" cy="1622598"/>
          </a:xfrm>
          <a:prstGeom prst="wedgeEllipseCallout">
            <a:avLst>
              <a:gd name="adj1" fmla="val -71987"/>
              <a:gd name="adj2" fmla="val 1026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思い切り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動いてみよう！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6096501" y="3978201"/>
            <a:ext cx="2713684" cy="1596976"/>
          </a:xfrm>
          <a:prstGeom prst="wedgeEllipseCallout">
            <a:avLst>
              <a:gd name="adj1" fmla="val -66098"/>
              <a:gd name="adj2" fmla="val -2417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誰にも見られていないから恥ずかしがらずに！</a:t>
            </a:r>
            <a:endParaRPr kumimoji="1" lang="ja-JP" altLang="en-US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375477" y="4136793"/>
            <a:ext cx="2741713" cy="1574715"/>
          </a:xfrm>
          <a:prstGeom prst="wedgeEllipseCallout">
            <a:avLst>
              <a:gd name="adj1" fmla="val 64054"/>
              <a:gd name="adj2" fmla="val -3939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滑らないように靴下は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脱いだ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かな？</a:t>
            </a:r>
          </a:p>
        </p:txBody>
      </p:sp>
      <p:sp>
        <p:nvSpPr>
          <p:cNvPr id="8" name="円形吹き出し 7"/>
          <p:cNvSpPr/>
          <p:nvPr/>
        </p:nvSpPr>
        <p:spPr>
          <a:xfrm>
            <a:off x="653715" y="829833"/>
            <a:ext cx="7836569" cy="1219626"/>
          </a:xfrm>
          <a:prstGeom prst="wedgeEllipseCallout">
            <a:avLst>
              <a:gd name="adj1" fmla="val 3138"/>
              <a:gd name="adj2" fmla="val 4878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まずは、短距離走のゴール前で競り合っている場面を表現しよう！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409860" y="2149526"/>
            <a:ext cx="2482516" cy="1280135"/>
          </a:xfrm>
          <a:prstGeom prst="wedgeEllipseCallout">
            <a:avLst>
              <a:gd name="adj1" fmla="val 65165"/>
              <a:gd name="adj2" fmla="val 2910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周りの安全は大丈夫？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D933C1-07FE-434C-BE40-4A97DD726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51" y="1949391"/>
            <a:ext cx="3257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0" y="5871410"/>
            <a:ext cx="9144000" cy="986589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秒でチャレンジ！！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6460957" y="1921730"/>
            <a:ext cx="2507161" cy="1622598"/>
          </a:xfrm>
          <a:prstGeom prst="wedgeEllipseCallout">
            <a:avLst>
              <a:gd name="adj1" fmla="val -71987"/>
              <a:gd name="adj2" fmla="val 1026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思い切り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いてみよう！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645063" y="209006"/>
            <a:ext cx="8323055" cy="1414075"/>
          </a:xfrm>
          <a:prstGeom prst="wedgeEllipseCallout">
            <a:avLst>
              <a:gd name="adj1" fmla="val 3138"/>
              <a:gd name="adj2" fmla="val 4878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次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に、高校受験に合格し、喜んでいる場面を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表現しよう！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384758" y="1976929"/>
            <a:ext cx="2482516" cy="1280135"/>
          </a:xfrm>
          <a:prstGeom prst="wedgeEllipseCallout">
            <a:avLst>
              <a:gd name="adj1" fmla="val 65165"/>
              <a:gd name="adj2" fmla="val 2910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周りの安全は大丈夫？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D933C1-07FE-434C-BE40-4A97DD726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73" y="1976929"/>
            <a:ext cx="3257550" cy="3810000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6096501" y="3978201"/>
            <a:ext cx="2713684" cy="1596976"/>
          </a:xfrm>
          <a:prstGeom prst="wedgeEllipseCallout">
            <a:avLst>
              <a:gd name="adj1" fmla="val -66098"/>
              <a:gd name="adj2" fmla="val -2417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誰にも見られていないから恥ずかしがらずに！</a:t>
            </a:r>
            <a:endParaRPr kumimoji="1" lang="ja-JP" altLang="en-US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375477" y="4136793"/>
            <a:ext cx="2741713" cy="1574715"/>
          </a:xfrm>
          <a:prstGeom prst="wedgeEllipseCallout">
            <a:avLst>
              <a:gd name="adj1" fmla="val 64054"/>
              <a:gd name="adj2" fmla="val -3939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滑らないように靴下は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脱いだ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かな？</a:t>
            </a:r>
          </a:p>
        </p:txBody>
      </p:sp>
    </p:spTree>
    <p:extLst>
      <p:ext uri="{BB962C8B-B14F-4D97-AF65-F5344CB8AC3E}">
        <p14:creationId xmlns:p14="http://schemas.microsoft.com/office/powerpoint/2010/main" val="42542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472" y="2783696"/>
            <a:ext cx="7989752" cy="12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80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知　識</a:t>
            </a:r>
            <a:endParaRPr lang="en-US" altLang="ja-JP" sz="80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968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授業以外での</a:t>
            </a:r>
            <a:r>
              <a:rPr lang="ja-JP" alt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学習①</a:t>
            </a:r>
            <a:r>
              <a:rPr lang="en-US" altLang="ja-JP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endParaRPr lang="ja-JP" altLang="en-US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1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631428" y="847890"/>
            <a:ext cx="7926796" cy="12029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611" y="914400"/>
            <a:ext cx="8342755" cy="2847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短距離走のゴール前で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競り合っている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場面」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「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高校受験に合格し、ジャンプ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して喜んで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いる場面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  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２つの場面を、イメージ通りに表現することができ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ましたか？ あなたが、イメージを表現するときに工夫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したことを学習カードに記入しましょう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61304" cy="7053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踊って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みてどうでしたか？</a:t>
            </a:r>
            <a:endParaRPr lang="ja-JP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8472" y="1360084"/>
            <a:ext cx="7989752" cy="85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FD4983B-BE81-4952-84DE-1B0D841644D2}"/>
              </a:ext>
            </a:extLst>
          </p:cNvPr>
          <p:cNvSpPr/>
          <p:nvPr/>
        </p:nvSpPr>
        <p:spPr>
          <a:xfrm>
            <a:off x="4048846" y="3856329"/>
            <a:ext cx="770368" cy="48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2111" t="28482" r="41667" b="37411"/>
          <a:stretch/>
        </p:blipFill>
        <p:spPr>
          <a:xfrm>
            <a:off x="1398117" y="4339639"/>
            <a:ext cx="6071827" cy="2070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59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968" y="1727740"/>
            <a:ext cx="7989752" cy="12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8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知　識</a:t>
            </a:r>
            <a:endParaRPr lang="en-US" altLang="ja-JP" sz="80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505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b="1" kern="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b="1" kern="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授業以外での学習</a:t>
            </a:r>
            <a:r>
              <a:rPr lang="ja-JP" altLang="en-US" b="1" kern="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③</a:t>
            </a:r>
            <a:r>
              <a:rPr lang="en-US" altLang="ja-JP" b="1" kern="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endParaRPr lang="ja-JP" altLang="en-US" b="1" kern="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79968" y="3604335"/>
            <a:ext cx="8366760" cy="1770881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変化</a:t>
            </a:r>
            <a:r>
              <a:rPr lang="ja-JP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を付ける</a:t>
            </a:r>
            <a:r>
              <a:rPr lang="en-US" altLang="ja-JP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ja-JP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表現方法</a:t>
            </a:r>
          </a:p>
        </p:txBody>
      </p:sp>
    </p:spTree>
    <p:extLst>
      <p:ext uri="{BB962C8B-B14F-4D97-AF65-F5344CB8AC3E}">
        <p14:creationId xmlns:p14="http://schemas.microsoft.com/office/powerpoint/2010/main" val="17331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6139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動きに変化を付ける表現方法とは？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935256" y="1034608"/>
            <a:ext cx="7256183" cy="2518490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/>
              <a:t>動きに変化</a:t>
            </a:r>
            <a:r>
              <a:rPr lang="ja-JP" altLang="en-US" sz="4000" dirty="0" smtClean="0"/>
              <a:t>を付けるために、</a:t>
            </a:r>
            <a:r>
              <a:rPr lang="ja-JP" altLang="en-US" sz="4000" dirty="0"/>
              <a:t>どのような表現方法があるのだろう。</a:t>
            </a:r>
            <a:endParaRPr lang="en-US" altLang="ja-JP" sz="4000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5256" y="3973752"/>
            <a:ext cx="7374471" cy="1943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/>
              <a:t>動きを誇張したり、変化を付けたりする表現方法を学習しましょう。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629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6139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その①</a:t>
            </a: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～対極の動きの連続で表現する～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4537" y="821670"/>
            <a:ext cx="8405237" cy="73377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800" dirty="0"/>
              <a:t>「走るー止まる」という対極の動きで変化を付ける。</a:t>
            </a:r>
            <a:r>
              <a:rPr lang="ja-JP" altLang="en-US" sz="2400" dirty="0"/>
              <a:t>　</a:t>
            </a:r>
            <a:endParaRPr lang="en-US" altLang="ja-JP" sz="2400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4537" y="3690866"/>
            <a:ext cx="6389022" cy="2859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/>
              <a:t>【</a:t>
            </a:r>
            <a:r>
              <a:rPr lang="ja-JP" altLang="en-US" sz="2800" dirty="0"/>
              <a:t>どんな変化が付くかな？</a:t>
            </a:r>
            <a:r>
              <a:rPr lang="en-US" altLang="ja-JP" sz="2800" dirty="0"/>
              <a:t>】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〇スピードの変化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すばやく走って、ピタッと止まる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〇高さの変化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高い姿勢で走って、小さくなって止まる　　　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など</a:t>
            </a:r>
            <a:endParaRPr lang="en-US" altLang="ja-JP" sz="2400" dirty="0"/>
          </a:p>
        </p:txBody>
      </p:sp>
      <p:sp>
        <p:nvSpPr>
          <p:cNvPr id="10" name="思考の吹き出し: 雲形 4">
            <a:extLst>
              <a:ext uri="{FF2B5EF4-FFF2-40B4-BE49-F238E27FC236}">
                <a16:creationId xmlns:a16="http://schemas.microsoft.com/office/drawing/2014/main" id="{D550C9A4-213C-419D-950A-A5A31E6805EC}"/>
              </a:ext>
            </a:extLst>
          </p:cNvPr>
          <p:cNvSpPr/>
          <p:nvPr/>
        </p:nvSpPr>
        <p:spPr>
          <a:xfrm>
            <a:off x="600892" y="1763160"/>
            <a:ext cx="6309360" cy="1573671"/>
          </a:xfrm>
          <a:prstGeom prst="cloudCallout">
            <a:avLst>
              <a:gd name="adj1" fmla="val -46238"/>
              <a:gd name="adj2" fmla="val 473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</a:rPr>
              <a:t>「</a:t>
            </a:r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逃げる忍者」</a:t>
            </a:r>
            <a:r>
              <a:rPr kumimoji="1" lang="ja-JP" altLang="en-US" sz="2400" dirty="0">
                <a:solidFill>
                  <a:sysClr val="windowText" lastClr="000000"/>
                </a:solidFill>
              </a:rPr>
              <a:t>を</a:t>
            </a:r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イメージ</a:t>
            </a:r>
            <a:endParaRPr kumimoji="1" lang="en-US" altLang="ja-JP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400" dirty="0">
                <a:solidFill>
                  <a:sysClr val="windowText" lastClr="000000"/>
                </a:solidFill>
              </a:rPr>
              <a:t>　</a:t>
            </a:r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しながら</a:t>
            </a:r>
            <a:r>
              <a:rPr kumimoji="1" lang="ja-JP" altLang="en-US" sz="2400" dirty="0">
                <a:solidFill>
                  <a:sysClr val="windowText" lastClr="000000"/>
                </a:solidFill>
              </a:rPr>
              <a:t>「走るー止まる</a:t>
            </a:r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」</a:t>
            </a:r>
            <a:endParaRPr kumimoji="1" lang="en-US" altLang="ja-JP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を</a:t>
            </a:r>
            <a:r>
              <a:rPr kumimoji="1" lang="ja-JP" altLang="en-US" sz="2400" dirty="0">
                <a:solidFill>
                  <a:sysClr val="windowText" lastClr="000000"/>
                </a:solidFill>
              </a:rPr>
              <a:t>表すと</a:t>
            </a:r>
            <a:r>
              <a:rPr kumimoji="1" lang="en-US" altLang="ja-JP" sz="2400" dirty="0">
                <a:solidFill>
                  <a:sysClr val="windowText" lastClr="000000"/>
                </a:solidFill>
              </a:rPr>
              <a:t>…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7127761" y="2279635"/>
            <a:ext cx="1920240" cy="1767561"/>
          </a:xfrm>
          <a:prstGeom prst="wedgeEllipseCallout">
            <a:avLst>
              <a:gd name="adj1" fmla="val -27336"/>
              <a:gd name="adj2" fmla="val 6359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どう</a:t>
            </a:r>
            <a:r>
              <a:rPr kumimoji="1" lang="ja-JP" altLang="en-US" dirty="0" smtClean="0">
                <a:solidFill>
                  <a:schemeClr val="tx1"/>
                </a:solidFill>
              </a:rPr>
              <a:t>したら私の</a:t>
            </a:r>
            <a:r>
              <a:rPr kumimoji="1" lang="ja-JP" altLang="en-US" dirty="0">
                <a:solidFill>
                  <a:schemeClr val="tx1"/>
                </a:solidFill>
              </a:rPr>
              <a:t>動きをうまく表せるかな？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7" y="3544547"/>
            <a:ext cx="2852307" cy="28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65DDD6-CFC1-4C7C-83BF-0BEB767BC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95" y="5318145"/>
            <a:ext cx="1146727" cy="1197071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6139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その①</a:t>
            </a: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～対極の動きの連続で表現する～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4936" y="879949"/>
            <a:ext cx="8116824" cy="101297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800" dirty="0"/>
              <a:t>「伸びるー縮む」という対極の動きを、身体を極限・極小まで動かし変化を付ける。</a:t>
            </a:r>
            <a:endParaRPr lang="en-US" altLang="ja-JP" sz="2800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3842" y="2062743"/>
            <a:ext cx="5672462" cy="3255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バネのイメージで表現すると</a:t>
            </a:r>
            <a:r>
              <a:rPr lang="en-US" altLang="ja-JP" sz="2400" dirty="0"/>
              <a:t>…】</a:t>
            </a: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〇動き</a:t>
            </a:r>
            <a:r>
              <a:rPr lang="ja-JP" altLang="en-US" sz="2400" dirty="0">
                <a:solidFill>
                  <a:srgbClr val="FF0000"/>
                </a:solidFill>
              </a:rPr>
              <a:t>の大きさ・質の</a:t>
            </a:r>
            <a:r>
              <a:rPr lang="ja-JP" altLang="en-US" sz="2400" dirty="0" smtClean="0">
                <a:solidFill>
                  <a:srgbClr val="FF0000"/>
                </a:solidFill>
              </a:rPr>
              <a:t>変化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ピョンピョン</a:t>
            </a:r>
            <a:r>
              <a:rPr lang="ja-JP" altLang="en-US" sz="2400" dirty="0"/>
              <a:t>跳ねる様子だけでなく</a:t>
            </a:r>
            <a:r>
              <a:rPr lang="ja-JP" altLang="en-US" sz="2400" dirty="0" smtClean="0"/>
              <a:t>、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伸び切って</a:t>
            </a:r>
            <a:r>
              <a:rPr lang="ja-JP" altLang="en-US" sz="2400" dirty="0"/>
              <a:t>、すばやく縮んで</a:t>
            </a:r>
            <a:r>
              <a:rPr lang="ja-JP" altLang="en-US" sz="2400" dirty="0" smtClean="0"/>
              <a:t>小さく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なる</a:t>
            </a:r>
            <a:r>
              <a:rPr lang="ja-JP" altLang="en-US" sz="2400" dirty="0"/>
              <a:t>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【</a:t>
            </a:r>
            <a:r>
              <a:rPr lang="ja-JP" altLang="en-US" sz="2400" dirty="0"/>
              <a:t>コウモリのイメージで表現すると</a:t>
            </a:r>
            <a:r>
              <a:rPr lang="en-US" altLang="ja-JP" sz="2400" dirty="0"/>
              <a:t>…】</a:t>
            </a: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〇形</a:t>
            </a:r>
            <a:r>
              <a:rPr lang="ja-JP" altLang="en-US" sz="2400" dirty="0">
                <a:solidFill>
                  <a:srgbClr val="FF0000"/>
                </a:solidFill>
              </a:rPr>
              <a:t>や状況の</a:t>
            </a:r>
            <a:r>
              <a:rPr lang="ja-JP" altLang="en-US" sz="2400" dirty="0" smtClean="0">
                <a:solidFill>
                  <a:srgbClr val="FF0000"/>
                </a:solidFill>
              </a:rPr>
              <a:t>変化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羽</a:t>
            </a:r>
            <a:r>
              <a:rPr lang="ja-JP" altLang="en-US" sz="2400" dirty="0"/>
              <a:t>を大きく広げて飛んで、素早く羽</a:t>
            </a:r>
            <a:r>
              <a:rPr lang="ja-JP" altLang="en-US" sz="2400" dirty="0" smtClean="0"/>
              <a:t>を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たたんで</a:t>
            </a:r>
            <a:r>
              <a:rPr lang="ja-JP" altLang="en-US" sz="2400" dirty="0"/>
              <a:t>木に</a:t>
            </a:r>
            <a:r>
              <a:rPr lang="ja-JP" altLang="en-US" sz="2400" dirty="0" smtClean="0"/>
              <a:t>とまる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051592" y="5533161"/>
            <a:ext cx="467476" cy="307443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6098">
            <a:off x="6452573" y="1912182"/>
            <a:ext cx="1665514" cy="16655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57" y="3755506"/>
            <a:ext cx="2189324" cy="17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6139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その②</a:t>
            </a: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～多様な感じを表す～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57108" y="801281"/>
            <a:ext cx="8412480" cy="14063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800" dirty="0"/>
              <a:t>緩急や強弱、静と動などの動きを組み合わせて、変化やメリハリを付ける。</a:t>
            </a:r>
            <a:endParaRPr lang="en-US" altLang="ja-JP" sz="28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FB47A64-A2F9-48CF-AFF4-CBE6EA88237C}"/>
              </a:ext>
            </a:extLst>
          </p:cNvPr>
          <p:cNvGrpSpPr/>
          <p:nvPr/>
        </p:nvGrpSpPr>
        <p:grpSpPr>
          <a:xfrm>
            <a:off x="684769" y="2669013"/>
            <a:ext cx="7656520" cy="1889923"/>
            <a:chOff x="478536" y="3567498"/>
            <a:chExt cx="7656520" cy="1642788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28FDFE65-F085-4550-9561-1BA0E9FC60E1}"/>
                </a:ext>
              </a:extLst>
            </p:cNvPr>
            <p:cNvSpPr txBox="1">
              <a:spLocks/>
            </p:cNvSpPr>
            <p:nvPr/>
          </p:nvSpPr>
          <p:spPr>
            <a:xfrm>
              <a:off x="478536" y="3567498"/>
              <a:ext cx="7656520" cy="1642788"/>
            </a:xfrm>
            <a:prstGeom prst="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 anchor="t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3" charset="2"/>
                <a:buNone/>
              </a:pPr>
              <a:r>
                <a:rPr lang="ja-JP" altLang="en-US" sz="2400" dirty="0"/>
                <a:t>多様な感じ</a:t>
              </a:r>
              <a:endParaRPr lang="en-US" altLang="ja-JP" sz="2400" dirty="0"/>
            </a:p>
          </p:txBody>
        </p:sp>
        <p:sp>
          <p:nvSpPr>
            <p:cNvPr id="9" name="楕円 8"/>
            <p:cNvSpPr/>
            <p:nvPr/>
          </p:nvSpPr>
          <p:spPr>
            <a:xfrm>
              <a:off x="681252" y="3880308"/>
              <a:ext cx="1303984" cy="1195547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激しい感じ</a:t>
              </a:r>
            </a:p>
          </p:txBody>
        </p:sp>
        <p:sp>
          <p:nvSpPr>
            <p:cNvPr id="10" name="楕円 9"/>
            <p:cNvSpPr/>
            <p:nvPr/>
          </p:nvSpPr>
          <p:spPr>
            <a:xfrm>
              <a:off x="2133601" y="3872278"/>
              <a:ext cx="1303984" cy="1203577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急変する</a:t>
              </a:r>
              <a:endParaRPr kumimoji="1" lang="en-US" altLang="ja-JP" sz="16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感じ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F17E03C5-A1DE-4D8C-B2E3-AA9577560358}"/>
                </a:ext>
              </a:extLst>
            </p:cNvPr>
            <p:cNvSpPr/>
            <p:nvPr/>
          </p:nvSpPr>
          <p:spPr>
            <a:xfrm>
              <a:off x="3640301" y="3880308"/>
              <a:ext cx="1303984" cy="1203577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軽快な</a:t>
              </a:r>
              <a:endParaRPr kumimoji="1" lang="en-US" altLang="ja-JP" sz="16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感じ</a:t>
              </a: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D5A5320-A54D-4FB9-9F73-058C92D076EC}"/>
                </a:ext>
              </a:extLst>
            </p:cNvPr>
            <p:cNvSpPr/>
            <p:nvPr/>
          </p:nvSpPr>
          <p:spPr>
            <a:xfrm>
              <a:off x="5172346" y="3869997"/>
              <a:ext cx="1303984" cy="1203577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柔らかい</a:t>
              </a:r>
              <a:endParaRPr kumimoji="1" lang="en-US" altLang="ja-JP" sz="16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感じ</a:t>
              </a: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346E55AF-D25D-453A-A92C-8C09CAB68DDD}"/>
                </a:ext>
              </a:extLst>
            </p:cNvPr>
            <p:cNvSpPr/>
            <p:nvPr/>
          </p:nvSpPr>
          <p:spPr>
            <a:xfrm>
              <a:off x="6653701" y="3869998"/>
              <a:ext cx="1303984" cy="1203577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鋭い</a:t>
              </a:r>
              <a:endParaRPr kumimoji="1" lang="en-US" altLang="ja-JP" sz="16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感じ</a:t>
              </a:r>
            </a:p>
          </p:txBody>
        </p:sp>
      </p:grp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7485" y="5146740"/>
            <a:ext cx="7369576" cy="1124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/>
              <a:t>これらの“感じ”を、生活や自然現象、人間の感情などの中からイメージを捉えてみよう。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617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6139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その②</a:t>
            </a:r>
            <a:r>
              <a:rPr lang="en-US" altLang="ja-JP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～多様な感じを表す～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3B8BA8C-AA5E-410B-B71B-D85FDFC3AECA}"/>
              </a:ext>
            </a:extLst>
          </p:cNvPr>
          <p:cNvGrpSpPr/>
          <p:nvPr/>
        </p:nvGrpSpPr>
        <p:grpSpPr>
          <a:xfrm>
            <a:off x="336961" y="4130698"/>
            <a:ext cx="2758911" cy="2516100"/>
            <a:chOff x="369860" y="4591721"/>
            <a:chExt cx="2711665" cy="2013358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5369FC78-A074-4B0C-B94F-143683CED81D}"/>
                </a:ext>
              </a:extLst>
            </p:cNvPr>
            <p:cNvSpPr/>
            <p:nvPr/>
          </p:nvSpPr>
          <p:spPr>
            <a:xfrm>
              <a:off x="369860" y="4591721"/>
              <a:ext cx="2711665" cy="2013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rgbClr val="FF0000"/>
                </a:solidFill>
              </a:endParaRPr>
            </a:p>
            <a:p>
              <a:r>
                <a:rPr kumimoji="1" lang="ja-JP" altLang="en-US" sz="1600" dirty="0">
                  <a:solidFill>
                    <a:srgbClr val="FF0000"/>
                  </a:solidFill>
                </a:rPr>
                <a:t>動きの様子や早さの変化</a:t>
              </a:r>
              <a:r>
                <a:rPr kumimoji="1" lang="ja-JP" altLang="en-US" sz="1400" dirty="0">
                  <a:solidFill>
                    <a:schemeClr val="tx1"/>
                  </a:solidFill>
                </a:rPr>
                <a:t>（花火をイメージすると</a:t>
              </a:r>
              <a:r>
                <a:rPr kumimoji="1" lang="en-US" altLang="ja-JP" sz="1400" dirty="0">
                  <a:solidFill>
                    <a:schemeClr val="tx1"/>
                  </a:solidFill>
                </a:rPr>
                <a:t>…</a:t>
              </a:r>
              <a:r>
                <a:rPr kumimoji="1" lang="ja-JP" altLang="en-US" sz="1400" dirty="0">
                  <a:solidFill>
                    <a:schemeClr val="tx1"/>
                  </a:solidFill>
                </a:rPr>
                <a:t>）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じっとしている塊から、鋭く飛び出し、次第に小さくなめらかに出る火花の様子を、緩急を付けて表す。</a:t>
              </a:r>
              <a:endParaRPr kumimoji="1" lang="ja-JP" alt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楕円 22"/>
            <p:cNvSpPr/>
            <p:nvPr/>
          </p:nvSpPr>
          <p:spPr>
            <a:xfrm>
              <a:off x="677354" y="4625199"/>
              <a:ext cx="1926336" cy="402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</a:rPr>
                <a:t>緩急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D849F1D-CC24-45EE-B789-67DFFC5912C5}"/>
              </a:ext>
            </a:extLst>
          </p:cNvPr>
          <p:cNvGrpSpPr/>
          <p:nvPr/>
        </p:nvGrpSpPr>
        <p:grpSpPr>
          <a:xfrm>
            <a:off x="3173745" y="4130698"/>
            <a:ext cx="2758911" cy="2516100"/>
            <a:chOff x="369860" y="4591721"/>
            <a:chExt cx="2711665" cy="201335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9371061-63DB-461E-9172-2B8CA668DCAF}"/>
                </a:ext>
              </a:extLst>
            </p:cNvPr>
            <p:cNvSpPr/>
            <p:nvPr/>
          </p:nvSpPr>
          <p:spPr>
            <a:xfrm>
              <a:off x="369860" y="4591721"/>
              <a:ext cx="2711665" cy="2013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rgbClr val="FF0000"/>
                </a:solidFill>
              </a:endParaRPr>
            </a:p>
            <a:p>
              <a:pPr algn="ctr"/>
              <a:r>
                <a:rPr kumimoji="1" lang="ja-JP" altLang="en-US" sz="1600" dirty="0">
                  <a:solidFill>
                    <a:srgbClr val="FF0000"/>
                  </a:solidFill>
                </a:rPr>
                <a:t>動きの強さや激しさの変化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（ゲリラ豪雨をイメージすると</a:t>
              </a:r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…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）小降りから急に激しく降っている様子を強弱を付けて表す。また、強弱を繰り返すことで、急変する様子が強調される。</a:t>
              </a:r>
              <a:endParaRPr kumimoji="1" lang="ja-JP" alt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517DCA0-4CC4-4C21-8E5E-EC8BB4695C7E}"/>
                </a:ext>
              </a:extLst>
            </p:cNvPr>
            <p:cNvSpPr/>
            <p:nvPr/>
          </p:nvSpPr>
          <p:spPr>
            <a:xfrm>
              <a:off x="677354" y="4625199"/>
              <a:ext cx="1926336" cy="402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</a:rPr>
                <a:t>強弱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96FEA7E-A23A-47CF-B580-4B65FFA4E9AB}"/>
              </a:ext>
            </a:extLst>
          </p:cNvPr>
          <p:cNvGrpSpPr/>
          <p:nvPr/>
        </p:nvGrpSpPr>
        <p:grpSpPr>
          <a:xfrm>
            <a:off x="6029910" y="4130698"/>
            <a:ext cx="2758911" cy="2516100"/>
            <a:chOff x="369860" y="4591721"/>
            <a:chExt cx="2711665" cy="2013358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0A0E9DB-B67B-4407-AEA7-1C0C30B78E0F}"/>
                </a:ext>
              </a:extLst>
            </p:cNvPr>
            <p:cNvSpPr/>
            <p:nvPr/>
          </p:nvSpPr>
          <p:spPr>
            <a:xfrm>
              <a:off x="369860" y="4591721"/>
              <a:ext cx="2711665" cy="2013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rgbClr val="FF0000"/>
                </a:solidFill>
              </a:endParaRPr>
            </a:p>
            <a:p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r>
                <a:rPr kumimoji="1" lang="ja-JP" altLang="en-US" sz="1400" dirty="0">
                  <a:solidFill>
                    <a:srgbClr val="FF0000"/>
                  </a:solidFill>
                </a:rPr>
                <a:t>「止まっているー動く」や動きの質の変化</a:t>
              </a:r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（火山の噴火をイメージすると</a:t>
              </a:r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…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）静けさのある山が地鳴りとともに</a:t>
              </a:r>
              <a:r>
                <a:rPr kumimoji="1" lang="ja-JP" altLang="en-US" sz="1400">
                  <a:solidFill>
                    <a:sysClr val="windowText" lastClr="000000"/>
                  </a:solidFill>
                </a:rPr>
                <a:t>噴火</a:t>
              </a:r>
              <a:r>
                <a:rPr kumimoji="1" lang="ja-JP" altLang="en-US" sz="1400" smtClean="0">
                  <a:solidFill>
                    <a:sysClr val="windowText" lastClr="000000"/>
                  </a:solidFill>
                </a:rPr>
                <a:t>する様子や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、激しく流れる溶岩が冷えて固まる様子を静と動で表す。</a:t>
              </a: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94BBCBE2-B042-4DA1-B6D9-6DCF350020A1}"/>
                </a:ext>
              </a:extLst>
            </p:cNvPr>
            <p:cNvSpPr/>
            <p:nvPr/>
          </p:nvSpPr>
          <p:spPr>
            <a:xfrm>
              <a:off x="762524" y="4625199"/>
              <a:ext cx="1926336" cy="402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</a:rPr>
                <a:t>静と動</a:t>
              </a:r>
            </a:p>
          </p:txBody>
        </p:sp>
      </p:grpSp>
      <p:sp>
        <p:nvSpPr>
          <p:cNvPr id="14" name="楕円 13">
            <a:extLst>
              <a:ext uri="{FF2B5EF4-FFF2-40B4-BE49-F238E27FC236}">
                <a16:creationId xmlns:a16="http://schemas.microsoft.com/office/drawing/2014/main" id="{6AEFA6B9-2FEB-4AF7-95F7-42B50F72AB9B}"/>
              </a:ext>
            </a:extLst>
          </p:cNvPr>
          <p:cNvSpPr/>
          <p:nvPr/>
        </p:nvSpPr>
        <p:spPr>
          <a:xfrm>
            <a:off x="7924016" y="936803"/>
            <a:ext cx="1086819" cy="108076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激しい感じ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32" y="1180730"/>
            <a:ext cx="2892849" cy="289284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40" y="1078707"/>
            <a:ext cx="3407816" cy="3072910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5CDC1031-FBEA-444B-8430-51C931BD9B1B}"/>
              </a:ext>
            </a:extLst>
          </p:cNvPr>
          <p:cNvSpPr/>
          <p:nvPr/>
        </p:nvSpPr>
        <p:spPr>
          <a:xfrm>
            <a:off x="5342596" y="932294"/>
            <a:ext cx="1086819" cy="108809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急変する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感じ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0" y="934419"/>
            <a:ext cx="1685838" cy="3151099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B2370068-BEA7-429B-86B5-0B399D158B3E}"/>
              </a:ext>
            </a:extLst>
          </p:cNvPr>
          <p:cNvSpPr/>
          <p:nvPr/>
        </p:nvSpPr>
        <p:spPr>
          <a:xfrm>
            <a:off x="1783272" y="949142"/>
            <a:ext cx="1167735" cy="108809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鋭い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感じ</a:t>
            </a:r>
          </a:p>
        </p:txBody>
      </p:sp>
    </p:spTree>
    <p:extLst>
      <p:ext uri="{BB962C8B-B14F-4D97-AF65-F5344CB8AC3E}">
        <p14:creationId xmlns:p14="http://schemas.microsoft.com/office/powerpoint/2010/main" val="40808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244" y="1065560"/>
            <a:ext cx="8315920" cy="1906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はじまり</a:t>
            </a:r>
            <a:r>
              <a:rPr lang="en-US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人類の誕生とともに生まれ、祈りや感謝、喜びなどの感情を体のいろいろな動きで表した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90956" y="3227312"/>
            <a:ext cx="3063240" cy="80826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誕生の時</a:t>
            </a:r>
            <a:endParaRPr lang="en-US" altLang="ja-JP" sz="4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68096" y="5355264"/>
            <a:ext cx="3063240" cy="80826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戦いの前</a:t>
            </a:r>
            <a:endParaRPr lang="en-US" altLang="ja-JP" sz="4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68096" y="4291288"/>
            <a:ext cx="3063240" cy="80826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結婚の祝い</a:t>
            </a:r>
            <a:endParaRPr lang="en-US" altLang="ja-JP" sz="4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5529072" y="3362674"/>
            <a:ext cx="3063240" cy="2516917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生活のあらゆる時にダンスを踊った。</a:t>
            </a:r>
            <a:endParaRPr lang="en-US" altLang="ja-JP" sz="4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4117848" y="4291288"/>
            <a:ext cx="1124712" cy="9844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61304" cy="6531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ダンスとは？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138685" y="957661"/>
            <a:ext cx="5575227" cy="1837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創作ダンス</a:t>
            </a: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0" indent="0">
              <a:buFont typeface="Wingdings 3" charset="2"/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表したいイメージ</a:t>
            </a:r>
            <a:r>
              <a:rPr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を捉え、動きに変化</a:t>
            </a:r>
            <a:r>
              <a:rPr lang="ja-JP" altLang="en-US" sz="2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を付けて即興的に踊ったり、変化のあるひとまとまりの表現にしたりして踊る。</a:t>
            </a:r>
            <a:endParaRPr lang="en-US" altLang="ja-JP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138685" y="3099208"/>
            <a:ext cx="5575227" cy="16177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フォークダンス</a:t>
            </a:r>
            <a:r>
              <a:rPr lang="en-US" altLang="ja-JP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日本の民踊や外国の踊りから、それらの踊り方の特徴を捉え、音楽に合わせて特徴的なステップや動きで踊る。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138684" y="5048224"/>
            <a:ext cx="5575227" cy="147637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現代的なリズムのダンス</a:t>
            </a: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リズムの特徴を捉え、変化のある動きを組み合わせて、リズムに乗って全身で踊る。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/>
              <a:t>　</a:t>
            </a:r>
            <a:endParaRPr lang="en-US" altLang="ja-JP" sz="2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61304" cy="6531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中学校で学習するダンスの種類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6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6738" y="1058221"/>
            <a:ext cx="6791965" cy="224490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・感じたこと、思ったこと</a:t>
            </a:r>
            <a:endParaRPr lang="en-US" altLang="ja-JP" sz="4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・表したいイメージ</a:t>
            </a:r>
            <a:endParaRPr lang="en-US" altLang="ja-JP" sz="4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073652" y="3429000"/>
            <a:ext cx="996696" cy="875211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60043" y="4555925"/>
            <a:ext cx="7605353" cy="147637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自分の体・動きで自由に</a:t>
            </a:r>
            <a:endParaRPr lang="en-US" altLang="ja-JP" sz="40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4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即興的に自己表現できる！！</a:t>
            </a:r>
            <a:endParaRPr lang="en-US" altLang="ja-JP" sz="40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61304" cy="6531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創作ダンスの楽しさとは？</a:t>
            </a:r>
            <a:endParaRPr kumimoji="1" lang="ja-JP" alt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7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8348" y="976822"/>
            <a:ext cx="6749183" cy="260864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・仲間とともに踊ること</a:t>
            </a:r>
            <a:endParaRPr lang="en-US" altLang="ja-JP" sz="3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・仲間とともに動きを考えたり、　</a:t>
            </a:r>
            <a:endParaRPr lang="en-US" altLang="ja-JP" sz="3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練習したりすること</a:t>
            </a:r>
            <a:endParaRPr lang="en-US" altLang="ja-JP" sz="3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58806" y="4845210"/>
            <a:ext cx="8426388" cy="137721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4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仲間と相談しながら、動きを工夫し、一緒に踊ることができる！！</a:t>
            </a:r>
            <a:endParaRPr lang="en-US" altLang="ja-JP" sz="40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0383"/>
            <a:ext cx="9161304" cy="6531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創作ダンスの楽しさとは？</a:t>
            </a:r>
            <a:endParaRPr kumimoji="1" lang="ja-JP" alt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820768" y="3777735"/>
            <a:ext cx="996696" cy="875211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2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0600" y="854108"/>
            <a:ext cx="8385052" cy="24553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/>
              <a:t>　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ダンスは、リズミカルな全身運動です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ダンス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をすることで関連して高まる体力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は、主に</a:t>
            </a:r>
            <a:endParaRPr lang="en-US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以下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の３つです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調べて学習カードに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記入しましょう。</a:t>
            </a:r>
            <a:endParaRPr lang="en-US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61304" cy="6531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ダンスで高まる体力は？</a:t>
            </a:r>
            <a:endParaRPr kumimoji="1" lang="ja-JP" alt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FD4983B-BE81-4952-84DE-1B0D841644D2}"/>
              </a:ext>
            </a:extLst>
          </p:cNvPr>
          <p:cNvSpPr/>
          <p:nvPr/>
        </p:nvSpPr>
        <p:spPr>
          <a:xfrm>
            <a:off x="4195468" y="3361719"/>
            <a:ext cx="770368" cy="48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9" y="3897299"/>
            <a:ext cx="86963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472" y="887379"/>
            <a:ext cx="8125087" cy="1803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〇ダンスのはじまりや種類、</a:t>
            </a:r>
            <a:r>
              <a:rPr lang="ja-JP" altLang="en-US" sz="3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ダンスの楽しさ</a:t>
            </a:r>
            <a:endParaRPr lang="en-US" altLang="ja-JP" sz="36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について</a:t>
            </a:r>
            <a:r>
              <a:rPr lang="ja-JP" altLang="en-US" sz="36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、学習した（</a:t>
            </a:r>
            <a:r>
              <a:rPr lang="ja-JP" altLang="en-US" sz="3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調べた）ことを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学習</a:t>
            </a:r>
            <a:endParaRPr lang="en-US" altLang="ja-JP" sz="3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カード</a:t>
            </a:r>
            <a:r>
              <a:rPr lang="ja-JP" altLang="en-US" sz="3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に記入しましょう。</a:t>
            </a:r>
            <a:endParaRPr lang="en-US" altLang="ja-JP" sz="36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61304" cy="7053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今日の振り返り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8472" y="1360084"/>
            <a:ext cx="7989752" cy="85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矢印: 下 6">
            <a:extLst>
              <a:ext uri="{FF2B5EF4-FFF2-40B4-BE49-F238E27FC236}">
                <a16:creationId xmlns:a16="http://schemas.microsoft.com/office/drawing/2014/main" id="{FFD4983B-BE81-4952-84DE-1B0D841644D2}"/>
              </a:ext>
            </a:extLst>
          </p:cNvPr>
          <p:cNvSpPr/>
          <p:nvPr/>
        </p:nvSpPr>
        <p:spPr>
          <a:xfrm>
            <a:off x="4264112" y="2806175"/>
            <a:ext cx="770368" cy="48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40" y="3405010"/>
            <a:ext cx="7296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472" y="2783696"/>
            <a:ext cx="7989752" cy="12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8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技　能</a:t>
            </a:r>
            <a:endParaRPr lang="en-US" altLang="ja-JP" sz="80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968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授業以外での学習</a:t>
            </a:r>
            <a:r>
              <a:rPr lang="ja-JP" alt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②</a:t>
            </a:r>
            <a:r>
              <a:rPr lang="en-US" altLang="ja-JP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endParaRPr lang="ja-JP" altLang="en-US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7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1467</Words>
  <Application>Microsoft Office PowerPoint</Application>
  <PresentationFormat>画面に合わせる (4:3)</PresentationFormat>
  <Paragraphs>183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HGPｺﾞｼｯｸM</vt:lpstr>
      <vt:lpstr>HGP創英角ﾎﾟｯﾌﾟ体</vt:lpstr>
      <vt:lpstr>HGSｺﾞｼｯｸM</vt:lpstr>
      <vt:lpstr>HG創英角ｺﾞｼｯｸUB</vt:lpstr>
      <vt:lpstr>ＭＳ Ｐゴシック</vt:lpstr>
      <vt:lpstr>游ゴシック</vt:lpstr>
      <vt:lpstr>游ゴシック Light</vt:lpstr>
      <vt:lpstr>Arial</vt:lpstr>
      <vt:lpstr>Wingdings 3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どんな動きを イメージしますか？  即興的に表現して みましょう。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変化を付ける 表現方法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</dc:title>
  <dc:creator>西瀬 修二</dc:creator>
  <cp:lastModifiedBy>m</cp:lastModifiedBy>
  <cp:revision>143</cp:revision>
  <cp:lastPrinted>2020-11-20T02:00:28Z</cp:lastPrinted>
  <dcterms:created xsi:type="dcterms:W3CDTF">2020-09-12T23:35:33Z</dcterms:created>
  <dcterms:modified xsi:type="dcterms:W3CDTF">2020-11-20T08:51:39Z</dcterms:modified>
</cp:coreProperties>
</file>