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06" r:id="rId2"/>
    <p:sldId id="305" r:id="rId3"/>
    <p:sldId id="295" r:id="rId4"/>
    <p:sldId id="296" r:id="rId5"/>
    <p:sldId id="303" r:id="rId6"/>
    <p:sldId id="297" r:id="rId7"/>
    <p:sldId id="301" r:id="rId8"/>
    <p:sldId id="304" r:id="rId9"/>
    <p:sldId id="302" r:id="rId10"/>
    <p:sldId id="300" r:id="rId11"/>
  </p:sldIdLst>
  <p:sldSz cx="9144000" cy="6858000" type="screen4x3"/>
  <p:notesSz cx="9939338" cy="680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109" d="100"/>
          <a:sy n="109" d="100"/>
        </p:scale>
        <p:origin x="10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146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341463"/>
          </a:xfrm>
          <a:prstGeom prst="rect">
            <a:avLst/>
          </a:prstGeom>
        </p:spPr>
        <p:txBody>
          <a:bodyPr vert="horz" lIns="92208" tIns="46104" rIns="92208" bIns="46104" rtlCol="0"/>
          <a:lstStyle>
            <a:lvl1pPr algn="r">
              <a:defRPr sz="1200"/>
            </a:lvl1pPr>
          </a:lstStyle>
          <a:p>
            <a:fld id="{F924B427-6300-4BBC-9F12-BBB29521DEF4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49313"/>
            <a:ext cx="3062288" cy="2297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08" tIns="46104" rIns="92208" bIns="461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75202"/>
            <a:ext cx="7951470" cy="2679710"/>
          </a:xfrm>
          <a:prstGeom prst="rect">
            <a:avLst/>
          </a:prstGeom>
        </p:spPr>
        <p:txBody>
          <a:bodyPr vert="horz" lIns="92208" tIns="46104" rIns="92208" bIns="461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4152"/>
            <a:ext cx="4307046" cy="34146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4152"/>
            <a:ext cx="4307046" cy="341462"/>
          </a:xfrm>
          <a:prstGeom prst="rect">
            <a:avLst/>
          </a:prstGeom>
        </p:spPr>
        <p:txBody>
          <a:bodyPr vert="horz" lIns="92208" tIns="46104" rIns="92208" bIns="46104" rtlCol="0" anchor="b"/>
          <a:lstStyle>
            <a:lvl1pPr algn="r">
              <a:defRPr sz="1200"/>
            </a:lvl1pPr>
          </a:lstStyle>
          <a:p>
            <a:fld id="{2C762A18-433F-4049-AAE7-CBAE2FEE10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650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62A18-433F-4049-AAE7-CBAE2FEE10D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767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762A18-433F-4049-AAE7-CBAE2FEE10D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207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690BD-E135-4EAE-AE81-38C81B57C058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0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0470-DD1B-41BE-BBF8-B96BAD3815E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5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C57F2-6E6A-486E-8CCC-44FD5051AAB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10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8116-7A1A-40AC-9678-110C3D53DE07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087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C0F9-833B-4285-ADD3-C9D21205D72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14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FC7A2-E06B-4E5C-A5C9-D9FB67587FEC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39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C49C-7739-4B31-808B-854D9BCBEC11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056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60664-F52E-49CD-B277-7B6BB3DAF88B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535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3193B-A4C8-4AB3-8B22-16B6058CBD13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1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94256-FA6B-46D4-AA79-B53B01A18CEC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92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6F936-20A3-47B6-91DB-F3577130D62C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A51D9-7F21-49C4-B7C6-54E9C9F1C0A9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E851-8B80-4C7F-83B9-CB9EE4838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61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youtu.be/Cxu7bIqMaHU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youtu.be/9_J1bnM4G1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png"/><Relationship Id="rId2" Type="http://schemas.openxmlformats.org/officeDocument/2006/relationships/hyperlink" Target="https://youtu.be/3-o8R6DbHf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youtu.be/4WriWOacJ8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3.JP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3.png"/><Relationship Id="rId2" Type="http://schemas.openxmlformats.org/officeDocument/2006/relationships/hyperlink" Target="https://youtu.be/wqB5zr2sDO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G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hyperlink" Target="https://youtu.be/K7EMUw6hkrQ" TargetMode="External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G"/><Relationship Id="rId4" Type="http://schemas.openxmlformats.org/officeDocument/2006/relationships/image" Target="../media/image18.JPG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第３学年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8377" y="2541645"/>
            <a:ext cx="9026434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水泳</a:t>
            </a:r>
            <a:endParaRPr kumimoji="1" lang="en-US" altLang="ja-JP" sz="9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7566" y="4590158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体力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編</a:t>
            </a:r>
            <a:r>
              <a:rPr kumimoji="1" lang="en-US" altLang="ja-JP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030930" y="5969285"/>
            <a:ext cx="2825371" cy="387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828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39FC006-3DC8-44AB-B878-17328A989A1E}"/>
              </a:ext>
            </a:extLst>
          </p:cNvPr>
          <p:cNvSpPr txBox="1"/>
          <p:nvPr/>
        </p:nvSpPr>
        <p:spPr>
          <a:xfrm>
            <a:off x="484704" y="3753045"/>
            <a:ext cx="8125896" cy="28289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5044" y="707960"/>
            <a:ext cx="7571304" cy="761812"/>
          </a:xfrm>
        </p:spPr>
        <p:txBody>
          <a:bodyPr wrap="none">
            <a:spAutoFit/>
          </a:bodyPr>
          <a:lstStyle/>
          <a:p>
            <a:r>
              <a:rPr lang="ja-JP" altLang="en-US" sz="4800" dirty="0"/>
              <a:t>水泳に関連して高まる体力</a:t>
            </a:r>
            <a:endParaRPr lang="en-US" altLang="ja-JP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A42060BB-33B9-4A7B-9591-4011B608589B}"/>
              </a:ext>
            </a:extLst>
          </p:cNvPr>
          <p:cNvSpPr txBox="1">
            <a:spLocks/>
          </p:cNvSpPr>
          <p:nvPr/>
        </p:nvSpPr>
        <p:spPr>
          <a:xfrm>
            <a:off x="533400" y="1652455"/>
            <a:ext cx="8077200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800" dirty="0"/>
              <a:t>○短距離泳 ⇒ </a:t>
            </a:r>
            <a:r>
              <a:rPr lang="ja-JP" altLang="en-US" sz="3800" u="sng" dirty="0"/>
              <a:t>瞬発力・筋力等</a:t>
            </a:r>
            <a:endParaRPr lang="en-US" altLang="ja-JP" sz="3800" u="sng" dirty="0"/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58D81D7C-C29F-4AB1-853C-7C7F8AA5E572}"/>
              </a:ext>
            </a:extLst>
          </p:cNvPr>
          <p:cNvSpPr txBox="1">
            <a:spLocks/>
          </p:cNvSpPr>
          <p:nvPr/>
        </p:nvSpPr>
        <p:spPr>
          <a:xfrm>
            <a:off x="533400" y="2410329"/>
            <a:ext cx="827722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800" dirty="0"/>
              <a:t>○長距離泳 ⇒ </a:t>
            </a:r>
            <a:r>
              <a:rPr lang="ja-JP" altLang="en-US" sz="3800" u="sng" dirty="0"/>
              <a:t>全身持久力・柔軟性等</a:t>
            </a:r>
            <a:endParaRPr lang="en-US" altLang="ja-JP" sz="3800" u="sng" dirty="0"/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FBF224EC-31A3-4FE9-ABDB-2A9D0431A86E}"/>
              </a:ext>
            </a:extLst>
          </p:cNvPr>
          <p:cNvSpPr txBox="1">
            <a:spLocks/>
          </p:cNvSpPr>
          <p:nvPr/>
        </p:nvSpPr>
        <p:spPr>
          <a:xfrm>
            <a:off x="684222" y="4174985"/>
            <a:ext cx="7872948" cy="218136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4400" dirty="0"/>
              <a:t>紹介した運動以外に、どんな</a:t>
            </a:r>
            <a:endParaRPr lang="en-US" altLang="ja-JP" sz="4400" dirty="0"/>
          </a:p>
          <a:p>
            <a:pPr algn="l"/>
            <a:r>
              <a:rPr lang="ja-JP" altLang="en-US" sz="4400" dirty="0"/>
              <a:t>運動があるか考え、実践して</a:t>
            </a:r>
            <a:endParaRPr lang="en-US" altLang="ja-JP" sz="4400" dirty="0"/>
          </a:p>
          <a:p>
            <a:pPr algn="l"/>
            <a:r>
              <a:rPr lang="ja-JP" altLang="en-US" sz="4400" dirty="0"/>
              <a:t>みよう！</a:t>
            </a:r>
            <a:endParaRPr lang="en-US" altLang="ja-JP" sz="44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7E5327-A1C3-4E0A-91E6-A0372062C09B}"/>
              </a:ext>
            </a:extLst>
          </p:cNvPr>
          <p:cNvSpPr/>
          <p:nvPr/>
        </p:nvSpPr>
        <p:spPr>
          <a:xfrm>
            <a:off x="484704" y="3316793"/>
            <a:ext cx="8125896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chemeClr val="tx1"/>
                </a:solidFill>
              </a:rPr>
              <a:t>Let’s  Think! </a:t>
            </a:r>
            <a:r>
              <a:rPr kumimoji="1" lang="ja-JP" altLang="en-US" sz="3600" b="1" dirty="0">
                <a:solidFill>
                  <a:schemeClr val="tx1"/>
                </a:solidFill>
              </a:rPr>
              <a:t>　</a:t>
            </a:r>
            <a:r>
              <a:rPr kumimoji="1" lang="en-US" altLang="ja-JP" sz="3600" b="1" dirty="0">
                <a:solidFill>
                  <a:schemeClr val="tx1"/>
                </a:solidFill>
              </a:rPr>
              <a:t> Let’s  Try!</a:t>
            </a:r>
            <a:endParaRPr kumimoji="1" lang="ja-JP" alt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2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8575" y="1167038"/>
            <a:ext cx="5827235" cy="1205715"/>
          </a:xfrm>
        </p:spPr>
        <p:txBody>
          <a:bodyPr wrap="square">
            <a:spAutoFit/>
          </a:bodyPr>
          <a:lstStyle/>
          <a:p>
            <a:r>
              <a:rPr kumimoji="1" lang="en-US" altLang="ja-JP" sz="8000" b="1" dirty="0" smtClean="0"/>
              <a:t>【</a:t>
            </a:r>
            <a:r>
              <a:rPr kumimoji="1" lang="ja-JP" altLang="en-US" sz="8000" b="1" dirty="0" smtClean="0"/>
              <a:t>体力編</a:t>
            </a:r>
            <a:r>
              <a:rPr kumimoji="1" lang="en-US" altLang="ja-JP" sz="8000" b="1" dirty="0" smtClean="0"/>
              <a:t>】</a:t>
            </a:r>
            <a:endParaRPr kumimoji="1" lang="en-US" altLang="ja-JP" sz="80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CCA1E369-DDA7-4D05-8519-4C83CAB84A14}"/>
              </a:ext>
            </a:extLst>
          </p:cNvPr>
          <p:cNvSpPr txBox="1">
            <a:spLocks/>
          </p:cNvSpPr>
          <p:nvPr/>
        </p:nvSpPr>
        <p:spPr>
          <a:xfrm>
            <a:off x="1468575" y="2794795"/>
            <a:ext cx="6677025" cy="313951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4800" b="1" dirty="0"/>
              <a:t>水泳に関連して高まる</a:t>
            </a:r>
            <a:endParaRPr lang="en-US" altLang="ja-JP" sz="4800" b="1" dirty="0"/>
          </a:p>
          <a:p>
            <a:pPr algn="l"/>
            <a:r>
              <a:rPr lang="ja-JP" altLang="en-US" sz="4800" b="1" dirty="0"/>
              <a:t>体力要素を理解し、</a:t>
            </a:r>
            <a:endParaRPr lang="en-US" altLang="ja-JP" sz="4800" b="1" dirty="0"/>
          </a:p>
          <a:p>
            <a:pPr algn="l"/>
            <a:r>
              <a:rPr lang="ja-JP" altLang="en-US" sz="4800" b="1" dirty="0"/>
              <a:t>体力を高めるための</a:t>
            </a:r>
            <a:endParaRPr lang="en-US" altLang="ja-JP" sz="4800" b="1" dirty="0"/>
          </a:p>
          <a:p>
            <a:pPr algn="l"/>
            <a:r>
              <a:rPr lang="ja-JP" altLang="en-US" sz="4800" b="1" dirty="0"/>
              <a:t>運動に取り組もう！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33568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39FC006-3DC8-44AB-B878-17328A989A1E}"/>
              </a:ext>
            </a:extLst>
          </p:cNvPr>
          <p:cNvSpPr txBox="1"/>
          <p:nvPr/>
        </p:nvSpPr>
        <p:spPr>
          <a:xfrm>
            <a:off x="484704" y="3753045"/>
            <a:ext cx="8125896" cy="28289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5044" y="707960"/>
            <a:ext cx="7571304" cy="761812"/>
          </a:xfrm>
        </p:spPr>
        <p:txBody>
          <a:bodyPr wrap="none">
            <a:spAutoFit/>
          </a:bodyPr>
          <a:lstStyle/>
          <a:p>
            <a:r>
              <a:rPr lang="ja-JP" altLang="en-US" sz="4800" dirty="0"/>
              <a:t>水泳に関連して高まる体力</a:t>
            </a:r>
            <a:endParaRPr lang="en-US" altLang="ja-JP" sz="4800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A42060BB-33B9-4A7B-9591-4011B608589B}"/>
              </a:ext>
            </a:extLst>
          </p:cNvPr>
          <p:cNvSpPr txBox="1">
            <a:spLocks/>
          </p:cNvSpPr>
          <p:nvPr/>
        </p:nvSpPr>
        <p:spPr>
          <a:xfrm>
            <a:off x="533400" y="1652455"/>
            <a:ext cx="8077200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○短距離泳 ⇒ </a:t>
            </a:r>
            <a:r>
              <a:rPr kumimoji="1" lang="ja-JP" altLang="en-US" sz="3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瞬発力・筋力等</a:t>
            </a:r>
            <a:endParaRPr kumimoji="1" lang="en-US" altLang="ja-JP" sz="3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58D81D7C-C29F-4AB1-853C-7C7F8AA5E572}"/>
              </a:ext>
            </a:extLst>
          </p:cNvPr>
          <p:cNvSpPr txBox="1">
            <a:spLocks/>
          </p:cNvSpPr>
          <p:nvPr/>
        </p:nvSpPr>
        <p:spPr>
          <a:xfrm>
            <a:off x="533400" y="2410329"/>
            <a:ext cx="8277223" cy="6186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○長距離泳 ⇒ </a:t>
            </a:r>
            <a:r>
              <a:rPr kumimoji="1" lang="ja-JP" altLang="en-US" sz="3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全身持久力・柔軟性等</a:t>
            </a:r>
            <a:endParaRPr kumimoji="1" lang="en-US" altLang="ja-JP" sz="38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FBF224EC-31A3-4FE9-ABDB-2A9D0431A86E}"/>
              </a:ext>
            </a:extLst>
          </p:cNvPr>
          <p:cNvSpPr txBox="1">
            <a:spLocks/>
          </p:cNvSpPr>
          <p:nvPr/>
        </p:nvSpPr>
        <p:spPr>
          <a:xfrm>
            <a:off x="533400" y="4011087"/>
            <a:ext cx="7872948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泳法と関連させた補助運動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矢印: 下 8">
            <a:extLst>
              <a:ext uri="{FF2B5EF4-FFF2-40B4-BE49-F238E27FC236}">
                <a16:creationId xmlns:a16="http://schemas.microsoft.com/office/drawing/2014/main" id="{2ED215A1-F724-4C61-AFDF-12445A321C91}"/>
              </a:ext>
            </a:extLst>
          </p:cNvPr>
          <p:cNvSpPr/>
          <p:nvPr/>
        </p:nvSpPr>
        <p:spPr>
          <a:xfrm>
            <a:off x="1620645" y="4752885"/>
            <a:ext cx="1638300" cy="98040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7D2E99E0-90D4-4D3E-BA09-4848475A6F97}"/>
              </a:ext>
            </a:extLst>
          </p:cNvPr>
          <p:cNvSpPr txBox="1">
            <a:spLocks/>
          </p:cNvSpPr>
          <p:nvPr/>
        </p:nvSpPr>
        <p:spPr>
          <a:xfrm>
            <a:off x="3575771" y="4796924"/>
            <a:ext cx="4891623" cy="803233"/>
          </a:xfrm>
          <a:prstGeom prst="rect">
            <a:avLst/>
          </a:prstGeom>
          <a:ln w="22225" cmpd="dbl">
            <a:solidFill>
              <a:schemeClr val="tx1"/>
            </a:solidFill>
            <a:prstDash val="dash"/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繰り返す・継続する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★個人の能力に応じて、回数や負荷を変えることが大切★</a:t>
            </a:r>
            <a:endParaRPr kumimoji="1" lang="en-US" altLang="ja-JP" sz="1400" b="1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サブタイトル 2">
            <a:extLst>
              <a:ext uri="{FF2B5EF4-FFF2-40B4-BE49-F238E27FC236}">
                <a16:creationId xmlns:a16="http://schemas.microsoft.com/office/drawing/2014/main" id="{575180B8-8DE5-4766-9868-7781A5275E4A}"/>
              </a:ext>
            </a:extLst>
          </p:cNvPr>
          <p:cNvSpPr txBox="1">
            <a:spLocks/>
          </p:cNvSpPr>
          <p:nvPr/>
        </p:nvSpPr>
        <p:spPr>
          <a:xfrm>
            <a:off x="1433181" y="5872796"/>
            <a:ext cx="4486275" cy="65024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体力が高まる！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7E5327-A1C3-4E0A-91E6-A0372062C09B}"/>
              </a:ext>
            </a:extLst>
          </p:cNvPr>
          <p:cNvSpPr/>
          <p:nvPr/>
        </p:nvSpPr>
        <p:spPr>
          <a:xfrm>
            <a:off x="484704" y="3316793"/>
            <a:ext cx="8125896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体力の高め方</a:t>
            </a:r>
          </a:p>
        </p:txBody>
      </p:sp>
    </p:spTree>
    <p:extLst>
      <p:ext uri="{BB962C8B-B14F-4D97-AF65-F5344CB8AC3E}">
        <p14:creationId xmlns:p14="http://schemas.microsoft.com/office/powerpoint/2010/main" val="28136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矢印: 左カーブ 15">
            <a:extLst>
              <a:ext uri="{FF2B5EF4-FFF2-40B4-BE49-F238E27FC236}">
                <a16:creationId xmlns:a16="http://schemas.microsoft.com/office/drawing/2014/main" id="{022D3A35-0702-482F-9180-94A88AD8DCCA}"/>
              </a:ext>
            </a:extLst>
          </p:cNvPr>
          <p:cNvSpPr/>
          <p:nvPr/>
        </p:nvSpPr>
        <p:spPr>
          <a:xfrm rot="18641529">
            <a:off x="6788467" y="3394514"/>
            <a:ext cx="866773" cy="1456757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06A11A-9046-4945-AC40-D286749D82B0}"/>
              </a:ext>
            </a:extLst>
          </p:cNvPr>
          <p:cNvSpPr/>
          <p:nvPr/>
        </p:nvSpPr>
        <p:spPr>
          <a:xfrm>
            <a:off x="447558" y="2332497"/>
            <a:ext cx="8067790" cy="42340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2" y="761104"/>
            <a:ext cx="7520007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水泳に関連して高まる体力①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457850-E18E-434B-B331-9130774F8C29}"/>
              </a:ext>
            </a:extLst>
          </p:cNvPr>
          <p:cNvSpPr/>
          <p:nvPr/>
        </p:nvSpPr>
        <p:spPr>
          <a:xfrm>
            <a:off x="447559" y="2321591"/>
            <a:ext cx="806779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ジャンプ</a:t>
            </a: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509051" y="1602617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瞬発力・全身持久力を高める運動（例）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8CFC726-4FC4-4920-B0C4-C05A6597DC30}"/>
              </a:ext>
            </a:extLst>
          </p:cNvPr>
          <p:cNvSpPr txBox="1">
            <a:spLocks/>
          </p:cNvSpPr>
          <p:nvPr/>
        </p:nvSpPr>
        <p:spPr>
          <a:xfrm>
            <a:off x="811992" y="3142993"/>
            <a:ext cx="5401758" cy="88697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床を触った状態から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真上へジャンプ１０回</a:t>
            </a:r>
            <a:endParaRPr lang="en-US" altLang="ja-JP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pic>
        <p:nvPicPr>
          <p:cNvPr id="9" name="図 8">
            <a:hlinkClick r:id="rId2"/>
            <a:extLst>
              <a:ext uri="{FF2B5EF4-FFF2-40B4-BE49-F238E27FC236}">
                <a16:creationId xmlns:a16="http://schemas.microsoft.com/office/drawing/2014/main" id="{0B384F00-97A9-4EF4-8D7D-5C6EFBAA14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1453" y="3051792"/>
            <a:ext cx="2220289" cy="1665217"/>
          </a:xfrm>
          <a:prstGeom prst="rect">
            <a:avLst/>
          </a:prstGeom>
        </p:spPr>
      </p:pic>
      <p:pic>
        <p:nvPicPr>
          <p:cNvPr id="11" name="図 10">
            <a:hlinkClick r:id="rId2"/>
            <a:extLst>
              <a:ext uri="{FF2B5EF4-FFF2-40B4-BE49-F238E27FC236}">
                <a16:creationId xmlns:a16="http://schemas.microsoft.com/office/drawing/2014/main" id="{558D7E64-447A-4A2C-90F4-63D053F2CE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709" y="4793862"/>
            <a:ext cx="2220290" cy="1665217"/>
          </a:xfrm>
          <a:prstGeom prst="rect">
            <a:avLst/>
          </a:prstGeom>
        </p:spPr>
      </p:pic>
      <p:sp>
        <p:nvSpPr>
          <p:cNvPr id="19" name="矢印: 左カーブ 18">
            <a:extLst>
              <a:ext uri="{FF2B5EF4-FFF2-40B4-BE49-F238E27FC236}">
                <a16:creationId xmlns:a16="http://schemas.microsoft.com/office/drawing/2014/main" id="{89953B14-5697-4501-B747-C8A15EBBA6C5}"/>
              </a:ext>
            </a:extLst>
          </p:cNvPr>
          <p:cNvSpPr/>
          <p:nvPr/>
        </p:nvSpPr>
        <p:spPr>
          <a:xfrm rot="8743009">
            <a:off x="5068280" y="4611911"/>
            <a:ext cx="967788" cy="1544567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0" name="サブタイトル 2">
            <a:extLst>
              <a:ext uri="{FF2B5EF4-FFF2-40B4-BE49-F238E27FC236}">
                <a16:creationId xmlns:a16="http://schemas.microsoft.com/office/drawing/2014/main" id="{2C8A4ECC-A300-448E-A1F6-BA42A2CDA3F7}"/>
              </a:ext>
            </a:extLst>
          </p:cNvPr>
          <p:cNvSpPr txBox="1">
            <a:spLocks/>
          </p:cNvSpPr>
          <p:nvPr/>
        </p:nvSpPr>
        <p:spPr>
          <a:xfrm>
            <a:off x="623319" y="4360356"/>
            <a:ext cx="4238048" cy="204767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流線型の姿勢を意識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algn="l"/>
            <a:r>
              <a:rPr lang="ja-JP" altLang="en-US" sz="2000" dirty="0">
                <a:solidFill>
                  <a:prstClr val="black"/>
                </a:solidFill>
              </a:rPr>
              <a:t>　</a:t>
            </a:r>
            <a:r>
              <a:rPr lang="en-US" altLang="ja-JP" sz="2000" dirty="0">
                <a:solidFill>
                  <a:prstClr val="black"/>
                </a:solidFill>
              </a:rPr>
              <a:t>※</a:t>
            </a:r>
            <a:r>
              <a:rPr lang="ja-JP" altLang="en-US" sz="2000" dirty="0">
                <a:solidFill>
                  <a:prstClr val="black"/>
                </a:solidFill>
              </a:rPr>
              <a:t>実施回数は、個人の能力に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algn="l"/>
            <a:r>
              <a:rPr lang="ja-JP" altLang="en-US" sz="2000" dirty="0">
                <a:solidFill>
                  <a:prstClr val="black"/>
                </a:solidFill>
              </a:rPr>
              <a:t>　　合わせて調整しよう。</a:t>
            </a:r>
            <a:endParaRPr lang="en-US" altLang="ja-JP" sz="2000" dirty="0">
              <a:solidFill>
                <a:prstClr val="black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全身持久力を高めるには、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 algn="l"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回数を増やそう。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375049" y="2362954"/>
            <a:ext cx="2034440" cy="478547"/>
            <a:chOff x="5643154" y="1972129"/>
            <a:chExt cx="2859302" cy="508045"/>
          </a:xfrm>
        </p:grpSpPr>
        <p:sp>
          <p:nvSpPr>
            <p:cNvPr id="22" name="角丸四角形 21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35615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6" y="761841"/>
            <a:ext cx="7520008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水泳に関連して高まる体力②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489334" y="1588528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瞬発力・全身持久力を高める運動（例）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4338B0-70B5-4CE2-9C71-0351497FC751}"/>
              </a:ext>
            </a:extLst>
          </p:cNvPr>
          <p:cNvSpPr/>
          <p:nvPr/>
        </p:nvSpPr>
        <p:spPr>
          <a:xfrm>
            <a:off x="489335" y="2376938"/>
            <a:ext cx="8145609" cy="42048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D95C8D2-6F52-4C34-B28E-C8633B8594B0}"/>
              </a:ext>
            </a:extLst>
          </p:cNvPr>
          <p:cNvSpPr/>
          <p:nvPr/>
        </p:nvSpPr>
        <p:spPr>
          <a:xfrm>
            <a:off x="489334" y="2342543"/>
            <a:ext cx="8145609" cy="53586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バーピージャンプ</a:t>
            </a: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6C04D02E-4CA2-4D6E-89D3-6CFC3B91D2C2}"/>
              </a:ext>
            </a:extLst>
          </p:cNvPr>
          <p:cNvSpPr txBox="1">
            <a:spLocks/>
          </p:cNvSpPr>
          <p:nvPr/>
        </p:nvSpPr>
        <p:spPr>
          <a:xfrm>
            <a:off x="628649" y="3087665"/>
            <a:ext cx="3933489" cy="134761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腕立ての状態から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脚を胸に引きつけ</a:t>
            </a:r>
            <a:endParaRPr kumimoji="1" lang="en-US" altLang="ja-JP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真上へジャンプ１０回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" name="図 4">
            <a:hlinkClick r:id="rId2"/>
            <a:extLst>
              <a:ext uri="{FF2B5EF4-FFF2-40B4-BE49-F238E27FC236}">
                <a16:creationId xmlns:a16="http://schemas.microsoft.com/office/drawing/2014/main" id="{D80F27A9-861E-4ECC-9C7C-5505A49203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09" y="3156955"/>
            <a:ext cx="2032000" cy="1524000"/>
          </a:xfrm>
          <a:prstGeom prst="rect">
            <a:avLst/>
          </a:prstGeom>
        </p:spPr>
      </p:pic>
      <p:pic>
        <p:nvPicPr>
          <p:cNvPr id="9" name="図 8">
            <a:hlinkClick r:id="rId2"/>
            <a:extLst>
              <a:ext uri="{FF2B5EF4-FFF2-40B4-BE49-F238E27FC236}">
                <a16:creationId xmlns:a16="http://schemas.microsoft.com/office/drawing/2014/main" id="{933D8C56-DEBB-45F6-8A67-ACF7B8CF59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199" y="3160654"/>
            <a:ext cx="2022136" cy="1516602"/>
          </a:xfrm>
          <a:prstGeom prst="rect">
            <a:avLst/>
          </a:prstGeom>
        </p:spPr>
      </p:pic>
      <p:pic>
        <p:nvPicPr>
          <p:cNvPr id="14" name="図 13">
            <a:hlinkClick r:id="rId2"/>
            <a:extLst>
              <a:ext uri="{FF2B5EF4-FFF2-40B4-BE49-F238E27FC236}">
                <a16:creationId xmlns:a16="http://schemas.microsoft.com/office/drawing/2014/main" id="{80BAA7A8-036D-48E6-A424-80988A4F7C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6365" y="4890208"/>
            <a:ext cx="1991804" cy="1493853"/>
          </a:xfrm>
          <a:prstGeom prst="rect">
            <a:avLst/>
          </a:prstGeom>
        </p:spPr>
      </p:pic>
      <p:pic>
        <p:nvPicPr>
          <p:cNvPr id="16" name="図 15">
            <a:hlinkClick r:id="rId2"/>
            <a:extLst>
              <a:ext uri="{FF2B5EF4-FFF2-40B4-BE49-F238E27FC236}">
                <a16:creationId xmlns:a16="http://schemas.microsoft.com/office/drawing/2014/main" id="{13A6B48E-DF01-4FC8-9A92-B2718C660C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09" y="4890208"/>
            <a:ext cx="2022136" cy="1516602"/>
          </a:xfrm>
          <a:prstGeom prst="rect">
            <a:avLst/>
          </a:prstGeom>
        </p:spPr>
      </p:pic>
      <p:sp>
        <p:nvSpPr>
          <p:cNvPr id="17" name="矢印: 右 16">
            <a:extLst>
              <a:ext uri="{FF2B5EF4-FFF2-40B4-BE49-F238E27FC236}">
                <a16:creationId xmlns:a16="http://schemas.microsoft.com/office/drawing/2014/main" id="{CE96F685-1FC7-4175-A86A-57465EAAC01C}"/>
              </a:ext>
            </a:extLst>
          </p:cNvPr>
          <p:cNvSpPr/>
          <p:nvPr/>
        </p:nvSpPr>
        <p:spPr>
          <a:xfrm>
            <a:off x="6111433" y="3773347"/>
            <a:ext cx="613458" cy="365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右 17">
            <a:extLst>
              <a:ext uri="{FF2B5EF4-FFF2-40B4-BE49-F238E27FC236}">
                <a16:creationId xmlns:a16="http://schemas.microsoft.com/office/drawing/2014/main" id="{0DF69549-CC1A-417E-9BD0-E249A8305B58}"/>
              </a:ext>
            </a:extLst>
          </p:cNvPr>
          <p:cNvSpPr/>
          <p:nvPr/>
        </p:nvSpPr>
        <p:spPr>
          <a:xfrm rot="5400000">
            <a:off x="7175537" y="4547531"/>
            <a:ext cx="613458" cy="365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FD45892D-7145-4183-9062-4EE112D07CD7}"/>
              </a:ext>
            </a:extLst>
          </p:cNvPr>
          <p:cNvSpPr/>
          <p:nvPr/>
        </p:nvSpPr>
        <p:spPr>
          <a:xfrm rot="10800000">
            <a:off x="6058676" y="5568581"/>
            <a:ext cx="613458" cy="365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ECD95499-FA0E-4C31-AD84-440A75689BAE}"/>
              </a:ext>
            </a:extLst>
          </p:cNvPr>
          <p:cNvSpPr/>
          <p:nvPr/>
        </p:nvSpPr>
        <p:spPr>
          <a:xfrm rot="16200000">
            <a:off x="4901351" y="4568243"/>
            <a:ext cx="613458" cy="365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サブタイトル 2">
            <a:extLst>
              <a:ext uri="{FF2B5EF4-FFF2-40B4-BE49-F238E27FC236}">
                <a16:creationId xmlns:a16="http://schemas.microsoft.com/office/drawing/2014/main" id="{C6A03D47-7516-413D-89EE-32658C1FC499}"/>
              </a:ext>
            </a:extLst>
          </p:cNvPr>
          <p:cNvSpPr txBox="1">
            <a:spLocks/>
          </p:cNvSpPr>
          <p:nvPr/>
        </p:nvSpPr>
        <p:spPr>
          <a:xfrm>
            <a:off x="628648" y="4621569"/>
            <a:ext cx="3933489" cy="19366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流線型の姿勢を意識</a:t>
            </a:r>
            <a:r>
              <a:rPr kumimoji="1" lang="en-US" altLang="ja-JP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algn="l"/>
            <a:r>
              <a:rPr lang="en-US" altLang="ja-JP" sz="1800" dirty="0">
                <a:solidFill>
                  <a:prstClr val="black"/>
                </a:solidFill>
              </a:rPr>
              <a:t>※</a:t>
            </a:r>
            <a:r>
              <a:rPr lang="ja-JP" altLang="en-US" sz="1800" dirty="0">
                <a:solidFill>
                  <a:prstClr val="black"/>
                </a:solidFill>
              </a:rPr>
              <a:t>実施回数は、個人の能力に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algn="l"/>
            <a:r>
              <a:rPr lang="ja-JP" altLang="en-US" sz="1800" dirty="0">
                <a:solidFill>
                  <a:prstClr val="black"/>
                </a:solidFill>
              </a:rPr>
              <a:t>　合わせて調整しよう。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en-US" altLang="ja-JP" sz="1800" dirty="0">
                <a:solidFill>
                  <a:prstClr val="black"/>
                </a:solidFill>
              </a:rPr>
              <a:t>※</a:t>
            </a:r>
            <a:r>
              <a:rPr lang="ja-JP" altLang="en-US" sz="1800" dirty="0">
                <a:solidFill>
                  <a:prstClr val="black"/>
                </a:solidFill>
              </a:rPr>
              <a:t>全身持久力を高めるには、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800" dirty="0">
                <a:solidFill>
                  <a:prstClr val="black"/>
                </a:solidFill>
              </a:rPr>
              <a:t>　回数を増やそう。</a:t>
            </a:r>
            <a:endParaRPr lang="en-US" altLang="ja-JP" sz="1800" dirty="0">
              <a:solidFill>
                <a:prstClr val="black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790365" y="216941"/>
            <a:ext cx="4353636" cy="4200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学習</a:t>
            </a:r>
            <a:r>
              <a:rPr kumimoji="1" lang="ja-JP" altLang="en-US" sz="1200" dirty="0">
                <a:solidFill>
                  <a:schemeClr val="tx1"/>
                </a:solidFill>
              </a:rPr>
              <a:t>カード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「</a:t>
            </a:r>
            <a:r>
              <a:rPr kumimoji="1" lang="ja-JP" altLang="en-US" sz="1200" dirty="0">
                <a:solidFill>
                  <a:schemeClr val="tx1"/>
                </a:solidFill>
              </a:rPr>
              <a:t>体力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を高める取組」の参考にしましょう。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6545527" y="2378452"/>
            <a:ext cx="2034440" cy="478547"/>
            <a:chOff x="5643154" y="1972129"/>
            <a:chExt cx="2859302" cy="508045"/>
          </a:xfrm>
        </p:grpSpPr>
        <p:sp>
          <p:nvSpPr>
            <p:cNvPr id="24" name="角丸四角形 23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404878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06A11A-9046-4945-AC40-D286749D82B0}"/>
              </a:ext>
            </a:extLst>
          </p:cNvPr>
          <p:cNvSpPr/>
          <p:nvPr/>
        </p:nvSpPr>
        <p:spPr>
          <a:xfrm>
            <a:off x="509052" y="2274512"/>
            <a:ext cx="8125895" cy="4265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6" y="755725"/>
            <a:ext cx="7520008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水泳に関連して高まる体力③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457850-E18E-434B-B331-9130774F8C29}"/>
              </a:ext>
            </a:extLst>
          </p:cNvPr>
          <p:cNvSpPr/>
          <p:nvPr/>
        </p:nvSpPr>
        <p:spPr>
          <a:xfrm>
            <a:off x="509052" y="2274512"/>
            <a:ext cx="8125896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縄跳び</a:t>
            </a: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509052" y="1549158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瞬発力・全身持久力を高める運動（例）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D965F7B5-3CBC-4D2D-8912-0346751AB029}"/>
              </a:ext>
            </a:extLst>
          </p:cNvPr>
          <p:cNvSpPr txBox="1">
            <a:spLocks/>
          </p:cNvSpPr>
          <p:nvPr/>
        </p:nvSpPr>
        <p:spPr>
          <a:xfrm>
            <a:off x="452119" y="3020710"/>
            <a:ext cx="4559718" cy="123719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様々な跳び方を組み合わせる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  膝を伸ばす　②  膝を曲げる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③  二重跳び　　④  足を開く　等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1" name="図 10">
            <a:hlinkClick r:id="rId2"/>
            <a:extLst>
              <a:ext uri="{FF2B5EF4-FFF2-40B4-BE49-F238E27FC236}">
                <a16:creationId xmlns:a16="http://schemas.microsoft.com/office/drawing/2014/main" id="{32BBEC68-A1AC-4E22-9C93-52C51841F2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800" y="3222316"/>
            <a:ext cx="1845917" cy="1384438"/>
          </a:xfrm>
          <a:prstGeom prst="rect">
            <a:avLst/>
          </a:prstGeom>
        </p:spPr>
      </p:pic>
      <p:pic>
        <p:nvPicPr>
          <p:cNvPr id="13" name="図 12">
            <a:hlinkClick r:id="rId2"/>
            <a:extLst>
              <a:ext uri="{FF2B5EF4-FFF2-40B4-BE49-F238E27FC236}">
                <a16:creationId xmlns:a16="http://schemas.microsoft.com/office/drawing/2014/main" id="{E439A93A-6D3E-4B0B-BFA4-3EA23282012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4993" y="3221650"/>
            <a:ext cx="1830486" cy="1372864"/>
          </a:xfrm>
          <a:prstGeom prst="rect">
            <a:avLst/>
          </a:prstGeom>
        </p:spPr>
      </p:pic>
      <p:pic>
        <p:nvPicPr>
          <p:cNvPr id="15" name="図 14">
            <a:hlinkClick r:id="rId2"/>
            <a:extLst>
              <a:ext uri="{FF2B5EF4-FFF2-40B4-BE49-F238E27FC236}">
                <a16:creationId xmlns:a16="http://schemas.microsoft.com/office/drawing/2014/main" id="{6FD2D69E-DB94-4A0B-B9A9-FF5A38B892F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800" y="4868162"/>
            <a:ext cx="1845917" cy="1384438"/>
          </a:xfrm>
          <a:prstGeom prst="rect">
            <a:avLst/>
          </a:prstGeom>
        </p:spPr>
      </p:pic>
      <p:pic>
        <p:nvPicPr>
          <p:cNvPr id="17" name="図 16">
            <a:hlinkClick r:id="rId2"/>
            <a:extLst>
              <a:ext uri="{FF2B5EF4-FFF2-40B4-BE49-F238E27FC236}">
                <a16:creationId xmlns:a16="http://schemas.microsoft.com/office/drawing/2014/main" id="{BEB5689A-B004-485F-8D33-8D2F41479E8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980" y="4864223"/>
            <a:ext cx="1830486" cy="1372865"/>
          </a:xfrm>
          <a:prstGeom prst="rect">
            <a:avLst/>
          </a:prstGeom>
        </p:spPr>
      </p:pic>
      <p:sp>
        <p:nvSpPr>
          <p:cNvPr id="18" name="サブタイトル 2">
            <a:extLst>
              <a:ext uri="{FF2B5EF4-FFF2-40B4-BE49-F238E27FC236}">
                <a16:creationId xmlns:a16="http://schemas.microsoft.com/office/drawing/2014/main" id="{1D41D12B-AAE1-4B99-BA86-2DB3153DED87}"/>
              </a:ext>
            </a:extLst>
          </p:cNvPr>
          <p:cNvSpPr txBox="1">
            <a:spLocks/>
          </p:cNvSpPr>
          <p:nvPr/>
        </p:nvSpPr>
        <p:spPr>
          <a:xfrm>
            <a:off x="408544" y="4488387"/>
            <a:ext cx="4559718" cy="19643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姿勢と接地の素早さを意識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algn="l"/>
            <a:r>
              <a:rPr lang="ja-JP" altLang="en-US" sz="2000" dirty="0">
                <a:solidFill>
                  <a:prstClr val="black"/>
                </a:solidFill>
              </a:rPr>
              <a:t>　　</a:t>
            </a:r>
            <a:r>
              <a:rPr lang="en-US" altLang="ja-JP" sz="1800" dirty="0">
                <a:solidFill>
                  <a:prstClr val="black"/>
                </a:solidFill>
              </a:rPr>
              <a:t>※</a:t>
            </a:r>
            <a:r>
              <a:rPr lang="ja-JP" altLang="en-US" sz="1800" dirty="0">
                <a:solidFill>
                  <a:prstClr val="black"/>
                </a:solidFill>
              </a:rPr>
              <a:t>実施回数は、個人の能力に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algn="l"/>
            <a:r>
              <a:rPr lang="ja-JP" altLang="en-US" sz="1800" dirty="0">
                <a:solidFill>
                  <a:prstClr val="black"/>
                </a:solidFill>
              </a:rPr>
              <a:t>　　　合わせて調整しよう。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800" dirty="0">
                <a:solidFill>
                  <a:prstClr val="black"/>
                </a:solidFill>
              </a:rPr>
              <a:t>　　</a:t>
            </a:r>
            <a:r>
              <a:rPr lang="en-US" altLang="ja-JP" sz="1800" dirty="0">
                <a:solidFill>
                  <a:prstClr val="black"/>
                </a:solidFill>
              </a:rPr>
              <a:t>※</a:t>
            </a:r>
            <a:r>
              <a:rPr lang="ja-JP" altLang="en-US" sz="1800" dirty="0">
                <a:solidFill>
                  <a:prstClr val="black"/>
                </a:solidFill>
              </a:rPr>
              <a:t>全身持久力を高めるには、</a:t>
            </a:r>
            <a:endParaRPr lang="en-US" altLang="ja-JP" sz="18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800" dirty="0">
                <a:solidFill>
                  <a:prstClr val="black"/>
                </a:solidFill>
              </a:rPr>
              <a:t>　　　回数や時間を増やそう。</a:t>
            </a:r>
            <a:endParaRPr lang="en-US" altLang="ja-JP" sz="1800" dirty="0">
              <a:solidFill>
                <a:prstClr val="black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081E03D-5D33-4DED-B5AA-0EE0F9800459}"/>
              </a:ext>
            </a:extLst>
          </p:cNvPr>
          <p:cNvSpPr txBox="1"/>
          <p:nvPr/>
        </p:nvSpPr>
        <p:spPr>
          <a:xfrm>
            <a:off x="4853356" y="4317515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①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F3A6792-8CC1-4690-8229-3C75766CF061}"/>
              </a:ext>
            </a:extLst>
          </p:cNvPr>
          <p:cNvSpPr txBox="1"/>
          <p:nvPr/>
        </p:nvSpPr>
        <p:spPr>
          <a:xfrm>
            <a:off x="6849272" y="4296547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②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EDB29B2-2347-4002-8BE0-E98423CCBACE}"/>
              </a:ext>
            </a:extLst>
          </p:cNvPr>
          <p:cNvSpPr txBox="1"/>
          <p:nvPr/>
        </p:nvSpPr>
        <p:spPr>
          <a:xfrm>
            <a:off x="4853356" y="5943402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③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B164180-5C9B-4297-9148-68846CC85DA2}"/>
              </a:ext>
            </a:extLst>
          </p:cNvPr>
          <p:cNvSpPr txBox="1"/>
          <p:nvPr/>
        </p:nvSpPr>
        <p:spPr>
          <a:xfrm>
            <a:off x="6845965" y="5947149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④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4790365" y="216941"/>
            <a:ext cx="4353636" cy="4200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学習カード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「</a:t>
            </a:r>
            <a:r>
              <a:rPr kumimoji="1" lang="ja-JP" altLang="en-US" sz="1200" dirty="0">
                <a:solidFill>
                  <a:schemeClr val="tx1"/>
                </a:solidFill>
              </a:rPr>
              <a:t>体力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を高める取組」の参考にしましょう。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6514531" y="2316460"/>
            <a:ext cx="2034440" cy="478547"/>
            <a:chOff x="5643154" y="1972129"/>
            <a:chExt cx="2859302" cy="508045"/>
          </a:xfrm>
        </p:grpSpPr>
        <p:sp>
          <p:nvSpPr>
            <p:cNvPr id="25" name="角丸四角形 24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404311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06A11A-9046-4945-AC40-D286749D82B0}"/>
              </a:ext>
            </a:extLst>
          </p:cNvPr>
          <p:cNvSpPr/>
          <p:nvPr/>
        </p:nvSpPr>
        <p:spPr>
          <a:xfrm>
            <a:off x="509052" y="2260990"/>
            <a:ext cx="8125896" cy="43207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2" y="683274"/>
            <a:ext cx="7520008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水泳に関連して高まる体力④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-21999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457850-E18E-434B-B331-9130774F8C29}"/>
              </a:ext>
            </a:extLst>
          </p:cNvPr>
          <p:cNvSpPr/>
          <p:nvPr/>
        </p:nvSpPr>
        <p:spPr>
          <a:xfrm>
            <a:off x="509052" y="2260990"/>
            <a:ext cx="8125896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ペットボトルドリル </a:t>
            </a:r>
            <a:r>
              <a:rPr kumimoji="1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432853" y="1486630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筋力・全身持久力を高める運動（例）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8CFC726-4FC4-4920-B0C4-C05A6597DC30}"/>
              </a:ext>
            </a:extLst>
          </p:cNvPr>
          <p:cNvSpPr txBox="1">
            <a:spLocks/>
          </p:cNvSpPr>
          <p:nvPr/>
        </p:nvSpPr>
        <p:spPr>
          <a:xfrm>
            <a:off x="708510" y="2980892"/>
            <a:ext cx="6120553" cy="164179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/>
              <a:t>ペットボトルで背中や肩周りの筋力を鍛える</a:t>
            </a:r>
            <a:endParaRPr lang="en-US" altLang="ja-JP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  腕を左右に開く　　１０回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②  腕を片方ずつ前へ　１０回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③  両腕を前へ　　　　１０回</a:t>
            </a:r>
            <a:r>
              <a:rPr kumimoji="1"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　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2" name="図 11">
            <a:hlinkClick r:id="rId2"/>
            <a:extLst>
              <a:ext uri="{FF2B5EF4-FFF2-40B4-BE49-F238E27FC236}">
                <a16:creationId xmlns:a16="http://schemas.microsoft.com/office/drawing/2014/main" id="{5C44FE0C-A4FA-4ED7-AB56-E7E2B32E73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6739" y="3318451"/>
            <a:ext cx="2030713" cy="1523035"/>
          </a:xfrm>
          <a:prstGeom prst="rect">
            <a:avLst/>
          </a:prstGeom>
        </p:spPr>
      </p:pic>
      <p:pic>
        <p:nvPicPr>
          <p:cNvPr id="15" name="図 14">
            <a:hlinkClick r:id="rId2"/>
            <a:extLst>
              <a:ext uri="{FF2B5EF4-FFF2-40B4-BE49-F238E27FC236}">
                <a16:creationId xmlns:a16="http://schemas.microsoft.com/office/drawing/2014/main" id="{E30EB280-A6B8-493B-8CCE-49B45C9EB6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435" y="4939116"/>
            <a:ext cx="2030714" cy="1523036"/>
          </a:xfrm>
          <a:prstGeom prst="rect">
            <a:avLst/>
          </a:prstGeom>
        </p:spPr>
      </p:pic>
      <p:sp>
        <p:nvSpPr>
          <p:cNvPr id="16" name="サブタイトル 2">
            <a:extLst>
              <a:ext uri="{FF2B5EF4-FFF2-40B4-BE49-F238E27FC236}">
                <a16:creationId xmlns:a16="http://schemas.microsoft.com/office/drawing/2014/main" id="{D704A9D5-9A0E-421F-844F-78C9B5FC5A83}"/>
              </a:ext>
            </a:extLst>
          </p:cNvPr>
          <p:cNvSpPr txBox="1">
            <a:spLocks/>
          </p:cNvSpPr>
          <p:nvPr/>
        </p:nvSpPr>
        <p:spPr>
          <a:xfrm>
            <a:off x="603810" y="4753978"/>
            <a:ext cx="5345049" cy="165923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背中を平らに意識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lvl="0" algn="l"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</a:rPr>
              <a:t>ペットボトルの大きさや実施回数は、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　個人の筋力に合わせて調整しよう。　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</a:t>
            </a:r>
            <a:r>
              <a:rPr lang="en-US" altLang="ja-JP" sz="1400" dirty="0">
                <a:solidFill>
                  <a:prstClr val="black"/>
                </a:solidFill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</a:rPr>
              <a:t>全身持久力を高めるには、回数を増や</a:t>
            </a:r>
            <a:endParaRPr lang="en-US" altLang="ja-JP" sz="1400" dirty="0">
              <a:solidFill>
                <a:prstClr val="black"/>
              </a:solidFill>
            </a:endParaRPr>
          </a:p>
          <a:p>
            <a:pPr lvl="0" algn="l">
              <a:defRPr/>
            </a:pPr>
            <a:r>
              <a:rPr lang="ja-JP" altLang="en-US" sz="1400" dirty="0">
                <a:solidFill>
                  <a:prstClr val="black"/>
                </a:solidFill>
              </a:rPr>
              <a:t>　　そう。</a:t>
            </a:r>
            <a:endParaRPr lang="en-US" altLang="ja-JP" sz="1400" dirty="0">
              <a:solidFill>
                <a:prstClr val="black"/>
              </a:solidFill>
            </a:endParaRPr>
          </a:p>
        </p:txBody>
      </p:sp>
      <p:pic>
        <p:nvPicPr>
          <p:cNvPr id="10" name="図 9">
            <a:hlinkClick r:id="rId2"/>
            <a:extLst>
              <a:ext uri="{FF2B5EF4-FFF2-40B4-BE49-F238E27FC236}">
                <a16:creationId xmlns:a16="http://schemas.microsoft.com/office/drawing/2014/main" id="{A7226F3E-F0F1-4608-A172-8D5A333701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832" y="4935490"/>
            <a:ext cx="2030714" cy="1523035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7042220-612D-4594-BEAB-C100D90269E0}"/>
              </a:ext>
            </a:extLst>
          </p:cNvPr>
          <p:cNvSpPr txBox="1"/>
          <p:nvPr/>
        </p:nvSpPr>
        <p:spPr>
          <a:xfrm>
            <a:off x="5403668" y="4400844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AEB849A-43B9-4421-BB5C-3F942BDCE920}"/>
              </a:ext>
            </a:extLst>
          </p:cNvPr>
          <p:cNvSpPr txBox="1"/>
          <p:nvPr/>
        </p:nvSpPr>
        <p:spPr>
          <a:xfrm>
            <a:off x="4297182" y="6158871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②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90308A-CEB6-48E5-8FAD-366258490A3C}"/>
              </a:ext>
            </a:extLst>
          </p:cNvPr>
          <p:cNvSpPr txBox="1"/>
          <p:nvPr/>
        </p:nvSpPr>
        <p:spPr>
          <a:xfrm>
            <a:off x="6622047" y="6126484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③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4694034" y="207550"/>
            <a:ext cx="4353636" cy="4200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学習カード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「</a:t>
            </a:r>
            <a:r>
              <a:rPr kumimoji="1" lang="ja-JP" altLang="en-US" sz="1200" dirty="0">
                <a:solidFill>
                  <a:schemeClr val="tx1"/>
                </a:solidFill>
              </a:rPr>
              <a:t>体力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を高める取組」の参考にしましょう。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6545527" y="2300961"/>
            <a:ext cx="2034440" cy="478547"/>
            <a:chOff x="5643154" y="1972132"/>
            <a:chExt cx="2859302" cy="508045"/>
          </a:xfrm>
        </p:grpSpPr>
        <p:sp>
          <p:nvSpPr>
            <p:cNvPr id="22" name="角丸四角形 21"/>
            <p:cNvSpPr/>
            <p:nvPr/>
          </p:nvSpPr>
          <p:spPr>
            <a:xfrm>
              <a:off x="5643154" y="1972132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128698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4" y="685039"/>
            <a:ext cx="7520008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水泳に関連して高まる体力⑤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457196" y="1500813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筋力・全身持久力を高める運動（例）</a:t>
            </a:r>
            <a:endParaRPr kumimoji="1" lang="en-US" altLang="ja-JP" sz="3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14338B0-70B5-4CE2-9C71-0351497FC751}"/>
              </a:ext>
            </a:extLst>
          </p:cNvPr>
          <p:cNvSpPr/>
          <p:nvPr/>
        </p:nvSpPr>
        <p:spPr>
          <a:xfrm>
            <a:off x="509060" y="2197488"/>
            <a:ext cx="8125884" cy="4384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D95C8D2-6F52-4C34-B28E-C8633B8594B0}"/>
              </a:ext>
            </a:extLst>
          </p:cNvPr>
          <p:cNvSpPr/>
          <p:nvPr/>
        </p:nvSpPr>
        <p:spPr>
          <a:xfrm>
            <a:off x="509056" y="2197488"/>
            <a:ext cx="8125884" cy="53586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　ペットボトルドリル </a:t>
            </a:r>
            <a: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endParaRPr kumimoji="1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6C04D02E-4CA2-4D6E-89D3-6CFC3B91D2C2}"/>
              </a:ext>
            </a:extLst>
          </p:cNvPr>
          <p:cNvSpPr txBox="1">
            <a:spLocks/>
          </p:cNvSpPr>
          <p:nvPr/>
        </p:nvSpPr>
        <p:spPr>
          <a:xfrm>
            <a:off x="705858" y="2925998"/>
            <a:ext cx="6037842" cy="190853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/>
              <a:t>ペットボトルで胸や肩周りの筋力を鍛える</a:t>
            </a:r>
            <a:endParaRPr lang="en-US" altLang="ja-JP" sz="2000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①  両腕を前へ　　　１０回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②  両腕を上へ　　　１０回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③  両腕を横へ　　　１０回　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④  両腕横から前へ　１０回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3" name="図 42">
            <a:hlinkClick r:id="rId2"/>
            <a:extLst>
              <a:ext uri="{FF2B5EF4-FFF2-40B4-BE49-F238E27FC236}">
                <a16:creationId xmlns:a16="http://schemas.microsoft.com/office/drawing/2014/main" id="{FBEF61CD-DF1C-431C-AB04-65C86B1C80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253" y="4995464"/>
            <a:ext cx="1980190" cy="1485143"/>
          </a:xfrm>
          <a:prstGeom prst="rect">
            <a:avLst/>
          </a:prstGeom>
        </p:spPr>
      </p:pic>
      <p:pic>
        <p:nvPicPr>
          <p:cNvPr id="45" name="図 44">
            <a:hlinkClick r:id="rId2"/>
            <a:extLst>
              <a:ext uri="{FF2B5EF4-FFF2-40B4-BE49-F238E27FC236}">
                <a16:creationId xmlns:a16="http://schemas.microsoft.com/office/drawing/2014/main" id="{1DEBE389-243C-469E-89AA-C968AB6D88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164" y="3325101"/>
            <a:ext cx="1980192" cy="1485144"/>
          </a:xfrm>
          <a:prstGeom prst="rect">
            <a:avLst/>
          </a:prstGeom>
        </p:spPr>
      </p:pic>
      <p:pic>
        <p:nvPicPr>
          <p:cNvPr id="47" name="図 46">
            <a:hlinkClick r:id="rId2"/>
            <a:extLst>
              <a:ext uri="{FF2B5EF4-FFF2-40B4-BE49-F238E27FC236}">
                <a16:creationId xmlns:a16="http://schemas.microsoft.com/office/drawing/2014/main" id="{EAC9B654-2FE5-4002-832F-F0C382832F1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705" y="3325101"/>
            <a:ext cx="1980192" cy="1485144"/>
          </a:xfrm>
          <a:prstGeom prst="rect">
            <a:avLst/>
          </a:prstGeom>
        </p:spPr>
      </p:pic>
      <p:pic>
        <p:nvPicPr>
          <p:cNvPr id="49" name="図 48">
            <a:hlinkClick r:id="rId2"/>
            <a:extLst>
              <a:ext uri="{FF2B5EF4-FFF2-40B4-BE49-F238E27FC236}">
                <a16:creationId xmlns:a16="http://schemas.microsoft.com/office/drawing/2014/main" id="{6BAEDDE7-E1C1-4361-A6DA-0DE227EB49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164" y="4995464"/>
            <a:ext cx="1980192" cy="1485143"/>
          </a:xfrm>
          <a:prstGeom prst="rect">
            <a:avLst/>
          </a:prstGeom>
        </p:spPr>
      </p:pic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9A05D4E4-6627-4BE0-81D0-59A685796952}"/>
              </a:ext>
            </a:extLst>
          </p:cNvPr>
          <p:cNvSpPr txBox="1">
            <a:spLocks/>
          </p:cNvSpPr>
          <p:nvPr/>
        </p:nvSpPr>
        <p:spPr>
          <a:xfrm>
            <a:off x="509056" y="4902503"/>
            <a:ext cx="4353068" cy="165923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肘を伸ばすことを意識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ペットボトルの大きさや実施回数は、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個人の筋力に合わせて調整しよう。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※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全身持久力を高めるには、回数を増や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そう。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BCE774B-E391-4580-9029-B88F69B1C142}"/>
              </a:ext>
            </a:extLst>
          </p:cNvPr>
          <p:cNvSpPr txBox="1"/>
          <p:nvPr/>
        </p:nvSpPr>
        <p:spPr>
          <a:xfrm>
            <a:off x="4410035" y="4515787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①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FFBF53F-20DA-4CDA-9E36-752D47D82B7C}"/>
              </a:ext>
            </a:extLst>
          </p:cNvPr>
          <p:cNvSpPr txBox="1"/>
          <p:nvPr/>
        </p:nvSpPr>
        <p:spPr>
          <a:xfrm>
            <a:off x="6545274" y="4528857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②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2386E98-D97C-4640-A536-A57EF2BEDBA0}"/>
              </a:ext>
            </a:extLst>
          </p:cNvPr>
          <p:cNvSpPr txBox="1"/>
          <p:nvPr/>
        </p:nvSpPr>
        <p:spPr>
          <a:xfrm>
            <a:off x="4410035" y="6199869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③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94BC67E-C27A-4CC3-974B-7C64BAFF0FFF}"/>
              </a:ext>
            </a:extLst>
          </p:cNvPr>
          <p:cNvSpPr txBox="1"/>
          <p:nvPr/>
        </p:nvSpPr>
        <p:spPr>
          <a:xfrm>
            <a:off x="6545274" y="6216861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④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4790365" y="216941"/>
            <a:ext cx="4353636" cy="4200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学習カード「</a:t>
            </a:r>
            <a:r>
              <a:rPr kumimoji="1" lang="ja-JP" altLang="en-US" sz="1200" dirty="0">
                <a:solidFill>
                  <a:schemeClr val="tx1"/>
                </a:solidFill>
              </a:rPr>
              <a:t>体力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を高める取組」の参考にしましょう。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6483535" y="2223472"/>
            <a:ext cx="2034440" cy="478547"/>
            <a:chOff x="5643154" y="1972129"/>
            <a:chExt cx="2859302" cy="508045"/>
          </a:xfrm>
        </p:grpSpPr>
        <p:sp>
          <p:nvSpPr>
            <p:cNvPr id="21" name="角丸四角形 20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60473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306A11A-9046-4945-AC40-D286749D82B0}"/>
              </a:ext>
            </a:extLst>
          </p:cNvPr>
          <p:cNvSpPr/>
          <p:nvPr/>
        </p:nvSpPr>
        <p:spPr>
          <a:xfrm>
            <a:off x="509052" y="2186832"/>
            <a:ext cx="8215848" cy="45884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11996" y="689819"/>
            <a:ext cx="7520008" cy="706091"/>
          </a:xfrm>
        </p:spPr>
        <p:txBody>
          <a:bodyPr wrap="none">
            <a:spAutoFit/>
          </a:bodyPr>
          <a:lstStyle/>
          <a:p>
            <a:r>
              <a:rPr lang="ja-JP" altLang="en-US" sz="4400" dirty="0"/>
              <a:t>水泳に関連して高まる体力⑥</a:t>
            </a:r>
            <a:endParaRPr kumimoji="1" lang="en-US" altLang="ja-JP" sz="4000" u="sng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E851-8B80-4C7F-83B9-CB9EE4838147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457850-E18E-434B-B331-9130774F8C29}"/>
              </a:ext>
            </a:extLst>
          </p:cNvPr>
          <p:cNvSpPr/>
          <p:nvPr/>
        </p:nvSpPr>
        <p:spPr>
          <a:xfrm>
            <a:off x="509052" y="2186832"/>
            <a:ext cx="8215848" cy="54000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chemeClr val="tx1"/>
                </a:solidFill>
              </a:rPr>
              <a:t>タオルストレッチ</a:t>
            </a:r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1B65470B-BAE4-4A3B-9D5F-CF6A7F3E1951}"/>
              </a:ext>
            </a:extLst>
          </p:cNvPr>
          <p:cNvSpPr txBox="1">
            <a:spLocks/>
          </p:cNvSpPr>
          <p:nvPr/>
        </p:nvSpPr>
        <p:spPr>
          <a:xfrm>
            <a:off x="423328" y="1517609"/>
            <a:ext cx="8463498" cy="59445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u="sng" dirty="0"/>
              <a:t>柔軟性を高める運動（例）</a:t>
            </a:r>
            <a:endParaRPr lang="en-US" altLang="ja-JP" sz="3600" u="sng" dirty="0"/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D965F7B5-3CBC-4D2D-8912-0346751AB029}"/>
              </a:ext>
            </a:extLst>
          </p:cNvPr>
          <p:cNvSpPr txBox="1">
            <a:spLocks/>
          </p:cNvSpPr>
          <p:nvPr/>
        </p:nvSpPr>
        <p:spPr>
          <a:xfrm>
            <a:off x="668397" y="2903752"/>
            <a:ext cx="4409989" cy="225876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/>
              <a:t>タオルで肩や腰のストレッチ</a:t>
            </a:r>
            <a:endParaRPr lang="en-US" altLang="ja-JP" sz="2000" b="1" dirty="0"/>
          </a:p>
          <a:p>
            <a:pPr algn="l"/>
            <a:r>
              <a:rPr lang="ja-JP" altLang="en-US" sz="1600" dirty="0"/>
              <a:t>　</a:t>
            </a:r>
            <a:r>
              <a:rPr lang="ja-JP" altLang="en-US" sz="1800" b="1" dirty="0"/>
              <a:t>①  腕を上に伸ばして左右へ</a:t>
            </a:r>
            <a:endParaRPr lang="en-US" altLang="ja-JP" sz="1800" b="1" dirty="0"/>
          </a:p>
          <a:p>
            <a:pPr algn="l"/>
            <a:r>
              <a:rPr lang="ja-JP" altLang="en-US" sz="1800" b="1" dirty="0"/>
              <a:t>　②  腕を後ろへ</a:t>
            </a:r>
            <a:endParaRPr lang="en-US" altLang="ja-JP" sz="1800" b="1" dirty="0"/>
          </a:p>
          <a:p>
            <a:pPr algn="l"/>
            <a:r>
              <a:rPr lang="ja-JP" altLang="en-US" sz="1800" b="1" dirty="0"/>
              <a:t>　③  腕を肩から上へ　</a:t>
            </a:r>
            <a:endParaRPr lang="en-US" altLang="ja-JP" sz="1800" b="1" dirty="0"/>
          </a:p>
          <a:p>
            <a:pPr algn="l"/>
            <a:r>
              <a:rPr lang="ja-JP" altLang="en-US" sz="1800" b="1" dirty="0"/>
              <a:t>　④  腕を前に伸ばし左右へ　</a:t>
            </a:r>
            <a:endParaRPr lang="en-US" altLang="ja-JP" sz="1800" b="1" dirty="0"/>
          </a:p>
          <a:p>
            <a:pPr algn="l"/>
            <a:r>
              <a:rPr lang="ja-JP" altLang="en-US" sz="1800" b="1" dirty="0"/>
              <a:t>　⑤  腕を上に伸ばし後方へ　等</a:t>
            </a:r>
            <a:endParaRPr lang="en-US" altLang="ja-JP" sz="1800" b="1" dirty="0"/>
          </a:p>
        </p:txBody>
      </p:sp>
      <p:pic>
        <p:nvPicPr>
          <p:cNvPr id="11" name="図 10">
            <a:hlinkClick r:id="rId3"/>
            <a:extLst>
              <a:ext uri="{FF2B5EF4-FFF2-40B4-BE49-F238E27FC236}">
                <a16:creationId xmlns:a16="http://schemas.microsoft.com/office/drawing/2014/main" id="{59FC5D83-DD4F-47AA-8AEC-23F8E65ED5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867" y="2824868"/>
            <a:ext cx="1911629" cy="1433723"/>
          </a:xfrm>
          <a:prstGeom prst="rect">
            <a:avLst/>
          </a:prstGeom>
        </p:spPr>
      </p:pic>
      <p:pic>
        <p:nvPicPr>
          <p:cNvPr id="13" name="図 12">
            <a:hlinkClick r:id="rId3"/>
            <a:extLst>
              <a:ext uri="{FF2B5EF4-FFF2-40B4-BE49-F238E27FC236}">
                <a16:creationId xmlns:a16="http://schemas.microsoft.com/office/drawing/2014/main" id="{A8CECF7B-E82B-45A7-A9A1-D7F80DD371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319" y="2812568"/>
            <a:ext cx="1911629" cy="1433722"/>
          </a:xfrm>
          <a:prstGeom prst="rect">
            <a:avLst/>
          </a:prstGeom>
        </p:spPr>
      </p:pic>
      <p:pic>
        <p:nvPicPr>
          <p:cNvPr id="17" name="図 16">
            <a:hlinkClick r:id="rId3"/>
            <a:extLst>
              <a:ext uri="{FF2B5EF4-FFF2-40B4-BE49-F238E27FC236}">
                <a16:creationId xmlns:a16="http://schemas.microsoft.com/office/drawing/2014/main" id="{1BFE186B-C99C-4EAE-B748-C12165CDD8F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613" y="5287755"/>
            <a:ext cx="1911629" cy="1433721"/>
          </a:xfrm>
          <a:prstGeom prst="rect">
            <a:avLst/>
          </a:prstGeom>
        </p:spPr>
      </p:pic>
      <p:pic>
        <p:nvPicPr>
          <p:cNvPr id="19" name="図 18">
            <a:hlinkClick r:id="rId3"/>
            <a:extLst>
              <a:ext uri="{FF2B5EF4-FFF2-40B4-BE49-F238E27FC236}">
                <a16:creationId xmlns:a16="http://schemas.microsoft.com/office/drawing/2014/main" id="{62A0FCC4-6B0F-4C6B-80FD-E994C6B630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172" y="5296216"/>
            <a:ext cx="1902726" cy="1427045"/>
          </a:xfrm>
          <a:prstGeom prst="rect">
            <a:avLst/>
          </a:prstGeom>
        </p:spPr>
      </p:pic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924D4CF9-1093-4ED1-B4BD-584FAD1AB8C4}"/>
              </a:ext>
            </a:extLst>
          </p:cNvPr>
          <p:cNvSpPr txBox="1">
            <a:spLocks/>
          </p:cNvSpPr>
          <p:nvPr/>
        </p:nvSpPr>
        <p:spPr>
          <a:xfrm>
            <a:off x="683216" y="5296216"/>
            <a:ext cx="4339173" cy="13357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2000" b="1" dirty="0"/>
              <a:t>【</a:t>
            </a:r>
            <a:r>
              <a:rPr lang="ja-JP" altLang="en-US" sz="2000" b="1" dirty="0"/>
              <a:t>大きな動きを意識</a:t>
            </a:r>
            <a:r>
              <a:rPr lang="en-US" altLang="ja-JP" sz="2000" b="1" dirty="0"/>
              <a:t>】</a:t>
            </a:r>
          </a:p>
          <a:p>
            <a:pPr algn="l"/>
            <a:r>
              <a:rPr lang="en-US" altLang="ja-JP" sz="1400" dirty="0"/>
              <a:t>※</a:t>
            </a:r>
            <a:r>
              <a:rPr lang="ja-JP" altLang="en-US" sz="1400" dirty="0"/>
              <a:t>タオルを持つ長さを変えると、負荷が</a:t>
            </a:r>
            <a:endParaRPr lang="en-US" altLang="ja-JP" sz="1400" dirty="0"/>
          </a:p>
          <a:p>
            <a:pPr algn="l"/>
            <a:r>
              <a:rPr lang="ja-JP" altLang="en-US" sz="1400" dirty="0"/>
              <a:t>　変わります。</a:t>
            </a:r>
            <a:endParaRPr lang="en-US" altLang="ja-JP" sz="1400" dirty="0"/>
          </a:p>
          <a:p>
            <a:pPr algn="l"/>
            <a:r>
              <a:rPr lang="en-US" altLang="ja-JP" sz="1400" dirty="0"/>
              <a:t>※</a:t>
            </a:r>
            <a:r>
              <a:rPr lang="ja-JP" altLang="en-US" sz="1400" dirty="0"/>
              <a:t>無理に伸ばさないようにしましょう。</a:t>
            </a:r>
            <a:endParaRPr lang="en-US" altLang="ja-JP" sz="1400" dirty="0"/>
          </a:p>
        </p:txBody>
      </p:sp>
      <p:pic>
        <p:nvPicPr>
          <p:cNvPr id="15" name="図 14">
            <a:hlinkClick r:id="rId3"/>
            <a:extLst>
              <a:ext uri="{FF2B5EF4-FFF2-40B4-BE49-F238E27FC236}">
                <a16:creationId xmlns:a16="http://schemas.microsoft.com/office/drawing/2014/main" id="{53D91DB1-CB66-487C-B51B-482862474A4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083" y="4033132"/>
            <a:ext cx="1917950" cy="1433721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C51AEC8-2D18-4171-8649-020917F227DA}"/>
              </a:ext>
            </a:extLst>
          </p:cNvPr>
          <p:cNvSpPr txBox="1"/>
          <p:nvPr/>
        </p:nvSpPr>
        <p:spPr>
          <a:xfrm>
            <a:off x="4301087" y="3921066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①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B641188E-90C6-4F27-8B6C-4C0A9EBA004F}"/>
              </a:ext>
            </a:extLst>
          </p:cNvPr>
          <p:cNvSpPr txBox="1"/>
          <p:nvPr/>
        </p:nvSpPr>
        <p:spPr>
          <a:xfrm>
            <a:off x="8219046" y="3921066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②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B6621AB-DBBF-425E-9C93-810B0C235404}"/>
              </a:ext>
            </a:extLst>
          </p:cNvPr>
          <p:cNvSpPr txBox="1"/>
          <p:nvPr/>
        </p:nvSpPr>
        <p:spPr>
          <a:xfrm>
            <a:off x="5725644" y="5109859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③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665C02-3AE9-4566-BE69-76F8B07096F4}"/>
              </a:ext>
            </a:extLst>
          </p:cNvPr>
          <p:cNvSpPr txBox="1"/>
          <p:nvPr/>
        </p:nvSpPr>
        <p:spPr>
          <a:xfrm>
            <a:off x="4310427" y="6383892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④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A7DAD7B-505E-431A-AA61-CED2270EFB5B}"/>
              </a:ext>
            </a:extLst>
          </p:cNvPr>
          <p:cNvSpPr txBox="1"/>
          <p:nvPr/>
        </p:nvSpPr>
        <p:spPr>
          <a:xfrm>
            <a:off x="8237046" y="6356351"/>
            <a:ext cx="3968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⑤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4790365" y="216941"/>
            <a:ext cx="4353636" cy="4200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学習カード「</a:t>
            </a:r>
            <a:r>
              <a:rPr kumimoji="1" lang="ja-JP" altLang="en-US" sz="1200" dirty="0">
                <a:solidFill>
                  <a:schemeClr val="tx1"/>
                </a:solidFill>
              </a:rPr>
              <a:t>体力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を高める取組」の参考にしましょう。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6623017" y="2223471"/>
            <a:ext cx="2034440" cy="478547"/>
            <a:chOff x="5643154" y="1972129"/>
            <a:chExt cx="2859302" cy="508045"/>
          </a:xfrm>
        </p:grpSpPr>
        <p:sp>
          <p:nvSpPr>
            <p:cNvPr id="25" name="角丸四角形 24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68591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832</Words>
  <Application>Microsoft Office PowerPoint</Application>
  <PresentationFormat>画面に合わせる (4:3)</PresentationFormat>
  <Paragraphs>132</Paragraphs>
  <Slides>10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自宅学習教材　中学校 保健体育</dc:title>
  <dc:creator>泉　啓司</dc:creator>
  <cp:lastModifiedBy>m</cp:lastModifiedBy>
  <cp:revision>45</cp:revision>
  <cp:lastPrinted>2020-11-19T10:32:05Z</cp:lastPrinted>
  <dcterms:modified xsi:type="dcterms:W3CDTF">2020-11-20T07:22:24Z</dcterms:modified>
</cp:coreProperties>
</file>