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5" r:id="rId2"/>
    <p:sldId id="267" r:id="rId3"/>
    <p:sldId id="268" r:id="rId4"/>
    <p:sldId id="270" r:id="rId5"/>
    <p:sldId id="269" r:id="rId6"/>
    <p:sldId id="277" r:id="rId7"/>
    <p:sldId id="274" r:id="rId8"/>
    <p:sldId id="272" r:id="rId9"/>
    <p:sldId id="271"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5" d="100"/>
          <a:sy n="115" d="100"/>
        </p:scale>
        <p:origin x="84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98DC47B-A9EA-4A2E-A84D-E243AAAE9250}" type="datetimeFigureOut">
              <a:rPr kumimoji="1" lang="ja-JP" altLang="en-US" smtClean="0"/>
              <a:t>2020/11/20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D7C08C-A260-45DA-AAD5-60DB2649DB82}" type="slidenum">
              <a:rPr kumimoji="1" lang="ja-JP" altLang="en-US" smtClean="0"/>
              <a:t>‹#›</a:t>
            </a:fld>
            <a:endParaRPr kumimoji="1" lang="ja-JP" altLang="en-US"/>
          </a:p>
        </p:txBody>
      </p:sp>
    </p:spTree>
    <p:extLst>
      <p:ext uri="{BB962C8B-B14F-4D97-AF65-F5344CB8AC3E}">
        <p14:creationId xmlns:p14="http://schemas.microsoft.com/office/powerpoint/2010/main" val="2172972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98DC47B-A9EA-4A2E-A84D-E243AAAE9250}" type="datetimeFigureOut">
              <a:rPr kumimoji="1" lang="ja-JP" altLang="en-US" smtClean="0"/>
              <a:t>2020/11/20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D7C08C-A260-45DA-AAD5-60DB2649DB82}" type="slidenum">
              <a:rPr kumimoji="1" lang="ja-JP" altLang="en-US" smtClean="0"/>
              <a:t>‹#›</a:t>
            </a:fld>
            <a:endParaRPr kumimoji="1" lang="ja-JP" altLang="en-US"/>
          </a:p>
        </p:txBody>
      </p:sp>
    </p:spTree>
    <p:extLst>
      <p:ext uri="{BB962C8B-B14F-4D97-AF65-F5344CB8AC3E}">
        <p14:creationId xmlns:p14="http://schemas.microsoft.com/office/powerpoint/2010/main" val="733178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98DC47B-A9EA-4A2E-A84D-E243AAAE9250}" type="datetimeFigureOut">
              <a:rPr kumimoji="1" lang="ja-JP" altLang="en-US" smtClean="0"/>
              <a:t>2020/11/20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D7C08C-A260-45DA-AAD5-60DB2649DB82}" type="slidenum">
              <a:rPr kumimoji="1" lang="ja-JP" altLang="en-US" smtClean="0"/>
              <a:t>‹#›</a:t>
            </a:fld>
            <a:endParaRPr kumimoji="1" lang="ja-JP" altLang="en-US"/>
          </a:p>
        </p:txBody>
      </p:sp>
    </p:spTree>
    <p:extLst>
      <p:ext uri="{BB962C8B-B14F-4D97-AF65-F5344CB8AC3E}">
        <p14:creationId xmlns:p14="http://schemas.microsoft.com/office/powerpoint/2010/main" val="93685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98DC47B-A9EA-4A2E-A84D-E243AAAE9250}" type="datetimeFigureOut">
              <a:rPr kumimoji="1" lang="ja-JP" altLang="en-US" smtClean="0"/>
              <a:t>2020/11/20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D7C08C-A260-45DA-AAD5-60DB2649DB82}" type="slidenum">
              <a:rPr kumimoji="1" lang="ja-JP" altLang="en-US" smtClean="0"/>
              <a:t>‹#›</a:t>
            </a:fld>
            <a:endParaRPr kumimoji="1" lang="ja-JP" altLang="en-US"/>
          </a:p>
        </p:txBody>
      </p:sp>
    </p:spTree>
    <p:extLst>
      <p:ext uri="{BB962C8B-B14F-4D97-AF65-F5344CB8AC3E}">
        <p14:creationId xmlns:p14="http://schemas.microsoft.com/office/powerpoint/2010/main" val="3470010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98DC47B-A9EA-4A2E-A84D-E243AAAE9250}" type="datetimeFigureOut">
              <a:rPr kumimoji="1" lang="ja-JP" altLang="en-US" smtClean="0"/>
              <a:t>2020/11/20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D7C08C-A260-45DA-AAD5-60DB2649DB82}" type="slidenum">
              <a:rPr kumimoji="1" lang="ja-JP" altLang="en-US" smtClean="0"/>
              <a:t>‹#›</a:t>
            </a:fld>
            <a:endParaRPr kumimoji="1" lang="ja-JP" altLang="en-US"/>
          </a:p>
        </p:txBody>
      </p:sp>
    </p:spTree>
    <p:extLst>
      <p:ext uri="{BB962C8B-B14F-4D97-AF65-F5344CB8AC3E}">
        <p14:creationId xmlns:p14="http://schemas.microsoft.com/office/powerpoint/2010/main" val="1669863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98DC47B-A9EA-4A2E-A84D-E243AAAE9250}" type="datetimeFigureOut">
              <a:rPr kumimoji="1" lang="ja-JP" altLang="en-US" smtClean="0"/>
              <a:t>2020/11/20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1D7C08C-A260-45DA-AAD5-60DB2649DB82}" type="slidenum">
              <a:rPr kumimoji="1" lang="ja-JP" altLang="en-US" smtClean="0"/>
              <a:t>‹#›</a:t>
            </a:fld>
            <a:endParaRPr kumimoji="1" lang="ja-JP" altLang="en-US"/>
          </a:p>
        </p:txBody>
      </p:sp>
    </p:spTree>
    <p:extLst>
      <p:ext uri="{BB962C8B-B14F-4D97-AF65-F5344CB8AC3E}">
        <p14:creationId xmlns:p14="http://schemas.microsoft.com/office/powerpoint/2010/main" val="554275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98DC47B-A9EA-4A2E-A84D-E243AAAE9250}" type="datetimeFigureOut">
              <a:rPr kumimoji="1" lang="ja-JP" altLang="en-US" smtClean="0"/>
              <a:t>2020/11/20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1D7C08C-A260-45DA-AAD5-60DB2649DB82}" type="slidenum">
              <a:rPr kumimoji="1" lang="ja-JP" altLang="en-US" smtClean="0"/>
              <a:t>‹#›</a:t>
            </a:fld>
            <a:endParaRPr kumimoji="1" lang="ja-JP" altLang="en-US"/>
          </a:p>
        </p:txBody>
      </p:sp>
    </p:spTree>
    <p:extLst>
      <p:ext uri="{BB962C8B-B14F-4D97-AF65-F5344CB8AC3E}">
        <p14:creationId xmlns:p14="http://schemas.microsoft.com/office/powerpoint/2010/main" val="1266208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98DC47B-A9EA-4A2E-A84D-E243AAAE9250}" type="datetimeFigureOut">
              <a:rPr kumimoji="1" lang="ja-JP" altLang="en-US" smtClean="0"/>
              <a:t>2020/11/20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1D7C08C-A260-45DA-AAD5-60DB2649DB82}" type="slidenum">
              <a:rPr kumimoji="1" lang="ja-JP" altLang="en-US" smtClean="0"/>
              <a:t>‹#›</a:t>
            </a:fld>
            <a:endParaRPr kumimoji="1" lang="ja-JP" altLang="en-US"/>
          </a:p>
        </p:txBody>
      </p:sp>
    </p:spTree>
    <p:extLst>
      <p:ext uri="{BB962C8B-B14F-4D97-AF65-F5344CB8AC3E}">
        <p14:creationId xmlns:p14="http://schemas.microsoft.com/office/powerpoint/2010/main" val="2221304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8DC47B-A9EA-4A2E-A84D-E243AAAE9250}" type="datetimeFigureOut">
              <a:rPr kumimoji="1" lang="ja-JP" altLang="en-US" smtClean="0"/>
              <a:t>2020/11/20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1D7C08C-A260-45DA-AAD5-60DB2649DB82}" type="slidenum">
              <a:rPr kumimoji="1" lang="ja-JP" altLang="en-US" smtClean="0"/>
              <a:t>‹#›</a:t>
            </a:fld>
            <a:endParaRPr kumimoji="1" lang="ja-JP" altLang="en-US"/>
          </a:p>
        </p:txBody>
      </p:sp>
    </p:spTree>
    <p:extLst>
      <p:ext uri="{BB962C8B-B14F-4D97-AF65-F5344CB8AC3E}">
        <p14:creationId xmlns:p14="http://schemas.microsoft.com/office/powerpoint/2010/main" val="679259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98DC47B-A9EA-4A2E-A84D-E243AAAE9250}" type="datetimeFigureOut">
              <a:rPr kumimoji="1" lang="ja-JP" altLang="en-US" smtClean="0"/>
              <a:t>2020/11/20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1D7C08C-A260-45DA-AAD5-60DB2649DB82}" type="slidenum">
              <a:rPr kumimoji="1" lang="ja-JP" altLang="en-US" smtClean="0"/>
              <a:t>‹#›</a:t>
            </a:fld>
            <a:endParaRPr kumimoji="1" lang="ja-JP" altLang="en-US"/>
          </a:p>
        </p:txBody>
      </p:sp>
    </p:spTree>
    <p:extLst>
      <p:ext uri="{BB962C8B-B14F-4D97-AF65-F5344CB8AC3E}">
        <p14:creationId xmlns:p14="http://schemas.microsoft.com/office/powerpoint/2010/main" val="2116959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98DC47B-A9EA-4A2E-A84D-E243AAAE9250}" type="datetimeFigureOut">
              <a:rPr kumimoji="1" lang="ja-JP" altLang="en-US" smtClean="0"/>
              <a:t>2020/11/20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1D7C08C-A260-45DA-AAD5-60DB2649DB82}" type="slidenum">
              <a:rPr kumimoji="1" lang="ja-JP" altLang="en-US" smtClean="0"/>
              <a:t>‹#›</a:t>
            </a:fld>
            <a:endParaRPr kumimoji="1" lang="ja-JP" altLang="en-US"/>
          </a:p>
        </p:txBody>
      </p:sp>
    </p:spTree>
    <p:extLst>
      <p:ext uri="{BB962C8B-B14F-4D97-AF65-F5344CB8AC3E}">
        <p14:creationId xmlns:p14="http://schemas.microsoft.com/office/powerpoint/2010/main" val="34727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8DC47B-A9EA-4A2E-A84D-E243AAAE9250}" type="datetimeFigureOut">
              <a:rPr kumimoji="1" lang="ja-JP" altLang="en-US" smtClean="0"/>
              <a:t>2020/11/20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7C08C-A260-45DA-AAD5-60DB2649DB82}" type="slidenum">
              <a:rPr kumimoji="1" lang="ja-JP" altLang="en-US" smtClean="0"/>
              <a:t>‹#›</a:t>
            </a:fld>
            <a:endParaRPr kumimoji="1" lang="ja-JP" altLang="en-US"/>
          </a:p>
        </p:txBody>
      </p:sp>
    </p:spTree>
    <p:extLst>
      <p:ext uri="{BB962C8B-B14F-4D97-AF65-F5344CB8AC3E}">
        <p14:creationId xmlns:p14="http://schemas.microsoft.com/office/powerpoint/2010/main" val="28552547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54000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スライド番号プレースホルダー 4"/>
          <p:cNvSpPr>
            <a:spLocks noGrp="1"/>
          </p:cNvSpPr>
          <p:nvPr>
            <p:ph type="sldNum" sz="quarter" idx="12"/>
          </p:nvPr>
        </p:nvSpPr>
        <p:spPr/>
        <p:txBody>
          <a:bodyPr/>
          <a:lstStyle/>
          <a:p>
            <a:fld id="{3E98E851-8B80-4C7F-83B9-CB9EE4838147}" type="slidenum">
              <a:rPr kumimoji="1" lang="ja-JP" altLang="en-US" smtClean="0"/>
              <a:t>1</a:t>
            </a:fld>
            <a:endParaRPr kumimoji="1" lang="ja-JP" altLang="en-US" dirty="0"/>
          </a:p>
        </p:txBody>
      </p:sp>
      <p:sp>
        <p:nvSpPr>
          <p:cNvPr id="8" name="正方形/長方形 7"/>
          <p:cNvSpPr/>
          <p:nvPr/>
        </p:nvSpPr>
        <p:spPr>
          <a:xfrm>
            <a:off x="260942" y="919201"/>
            <a:ext cx="8595359" cy="1491814"/>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3600" dirty="0">
                <a:latin typeface="HG創英角ｺﾞｼｯｸUB" panose="020B0909000000000000" pitchFamily="49" charset="-128"/>
                <a:ea typeface="HG創英角ｺﾞｼｯｸUB" panose="020B0909000000000000" pitchFamily="49" charset="-128"/>
              </a:rPr>
              <a:t>中学校 保健体育（体育分野）</a:t>
            </a:r>
            <a:endParaRPr kumimoji="1" lang="en-US" altLang="ja-JP" sz="3600" dirty="0">
              <a:latin typeface="HG創英角ｺﾞｼｯｸUB" panose="020B0909000000000000" pitchFamily="49" charset="-128"/>
              <a:ea typeface="HG創英角ｺﾞｼｯｸUB" panose="020B0909000000000000" pitchFamily="49" charset="-128"/>
            </a:endParaRPr>
          </a:p>
          <a:p>
            <a:pPr algn="ctr"/>
            <a:r>
              <a:rPr kumimoji="1" lang="en-US" altLang="ja-JP" sz="3600" dirty="0">
                <a:latin typeface="HG創英角ｺﾞｼｯｸUB" panose="020B0909000000000000" pitchFamily="49" charset="-128"/>
                <a:ea typeface="HG創英角ｺﾞｼｯｸUB" panose="020B0909000000000000" pitchFamily="49" charset="-128"/>
              </a:rPr>
              <a:t>〔</a:t>
            </a:r>
            <a:r>
              <a:rPr kumimoji="1" lang="ja-JP" altLang="en-US" sz="3600" dirty="0">
                <a:latin typeface="HG創英角ｺﾞｼｯｸUB" panose="020B0909000000000000" pitchFamily="49" charset="-128"/>
                <a:ea typeface="HG創英角ｺﾞｼｯｸUB" panose="020B0909000000000000" pitchFamily="49" charset="-128"/>
              </a:rPr>
              <a:t>第３学年</a:t>
            </a:r>
            <a:r>
              <a:rPr kumimoji="1" lang="en-US" altLang="ja-JP" sz="3600" dirty="0">
                <a:latin typeface="HG創英角ｺﾞｼｯｸUB" panose="020B0909000000000000" pitchFamily="49" charset="-128"/>
                <a:ea typeface="HG創英角ｺﾞｼｯｸUB" panose="020B0909000000000000" pitchFamily="49" charset="-128"/>
              </a:rPr>
              <a:t>〕</a:t>
            </a:r>
            <a:endParaRPr kumimoji="1" lang="ja-JP" altLang="en-US" sz="3600" dirty="0">
              <a:latin typeface="HG創英角ｺﾞｼｯｸUB" panose="020B0909000000000000" pitchFamily="49" charset="-128"/>
              <a:ea typeface="HG創英角ｺﾞｼｯｸUB" panose="020B0909000000000000" pitchFamily="49" charset="-128"/>
            </a:endParaRPr>
          </a:p>
        </p:txBody>
      </p:sp>
      <p:sp>
        <p:nvSpPr>
          <p:cNvPr id="9" name="正方形/長方形 8"/>
          <p:cNvSpPr/>
          <p:nvPr/>
        </p:nvSpPr>
        <p:spPr>
          <a:xfrm>
            <a:off x="78377" y="2541645"/>
            <a:ext cx="9026434" cy="2319251"/>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9600" dirty="0">
                <a:latin typeface="HG創英角ｺﾞｼｯｸUB" panose="020B0909000000000000" pitchFamily="49" charset="-128"/>
                <a:ea typeface="HG創英角ｺﾞｼｯｸUB" panose="020B0909000000000000" pitchFamily="49" charset="-128"/>
              </a:rPr>
              <a:t>水泳</a:t>
            </a:r>
            <a:endParaRPr kumimoji="1" lang="en-US" altLang="ja-JP" sz="9600" dirty="0">
              <a:latin typeface="HG創英角ｺﾞｼｯｸUB" panose="020B0909000000000000" pitchFamily="49" charset="-128"/>
              <a:ea typeface="HG創英角ｺﾞｼｯｸUB" panose="020B0909000000000000" pitchFamily="49" charset="-128"/>
            </a:endParaRPr>
          </a:p>
        </p:txBody>
      </p:sp>
      <p:sp>
        <p:nvSpPr>
          <p:cNvPr id="10" name="正方形/長方形 9"/>
          <p:cNvSpPr/>
          <p:nvPr/>
        </p:nvSpPr>
        <p:spPr>
          <a:xfrm>
            <a:off x="117566" y="4675618"/>
            <a:ext cx="9026434" cy="1315608"/>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4400" dirty="0">
                <a:latin typeface="HG創英角ｺﾞｼｯｸUB" panose="020B0909000000000000" pitchFamily="49" charset="-128"/>
                <a:ea typeface="HG創英角ｺﾞｼｯｸUB" panose="020B0909000000000000" pitchFamily="49" charset="-128"/>
              </a:rPr>
              <a:t>【</a:t>
            </a:r>
            <a:r>
              <a:rPr kumimoji="1" lang="ja-JP" altLang="en-US" sz="4400" dirty="0" smtClean="0">
                <a:latin typeface="HG創英角ｺﾞｼｯｸUB" panose="020B0909000000000000" pitchFamily="49" charset="-128"/>
                <a:ea typeface="HG創英角ｺﾞｼｯｸUB" panose="020B0909000000000000" pitchFamily="49" charset="-128"/>
              </a:rPr>
              <a:t>思考力，判断力</a:t>
            </a:r>
            <a:r>
              <a:rPr kumimoji="1" lang="ja-JP" altLang="en-US" sz="4400" dirty="0">
                <a:latin typeface="HG創英角ｺﾞｼｯｸUB" panose="020B0909000000000000" pitchFamily="49" charset="-128"/>
                <a:ea typeface="HG創英角ｺﾞｼｯｸUB" panose="020B0909000000000000" pitchFamily="49" charset="-128"/>
              </a:rPr>
              <a:t>，</a:t>
            </a:r>
            <a:r>
              <a:rPr kumimoji="1" lang="ja-JP" altLang="en-US" sz="4400" dirty="0" smtClean="0">
                <a:latin typeface="HG創英角ｺﾞｼｯｸUB" panose="020B0909000000000000" pitchFamily="49" charset="-128"/>
                <a:ea typeface="HG創英角ｺﾞｼｯｸUB" panose="020B0909000000000000" pitchFamily="49" charset="-128"/>
              </a:rPr>
              <a:t>表現力</a:t>
            </a:r>
            <a:r>
              <a:rPr kumimoji="1" lang="ja-JP" altLang="en-US" sz="4400" dirty="0">
                <a:latin typeface="HG創英角ｺﾞｼｯｸUB" panose="020B0909000000000000" pitchFamily="49" charset="-128"/>
                <a:ea typeface="HG創英角ｺﾞｼｯｸUB" panose="020B0909000000000000" pitchFamily="49" charset="-128"/>
              </a:rPr>
              <a:t>等編</a:t>
            </a:r>
            <a:r>
              <a:rPr kumimoji="1" lang="en-US" altLang="ja-JP" sz="4400" dirty="0">
                <a:latin typeface="HG創英角ｺﾞｼｯｸUB" panose="020B0909000000000000" pitchFamily="49" charset="-128"/>
                <a:ea typeface="HG創英角ｺﾞｼｯｸUB" panose="020B0909000000000000" pitchFamily="49" charset="-128"/>
              </a:rPr>
              <a:t>】</a:t>
            </a:r>
          </a:p>
        </p:txBody>
      </p:sp>
      <p:sp>
        <p:nvSpPr>
          <p:cNvPr id="7" name="正方形/長方形 6"/>
          <p:cNvSpPr/>
          <p:nvPr/>
        </p:nvSpPr>
        <p:spPr>
          <a:xfrm>
            <a:off x="6030930" y="5969285"/>
            <a:ext cx="2825371" cy="38706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学習時間の目安：約</a:t>
            </a:r>
            <a:r>
              <a:rPr kumimoji="1" lang="en-US" altLang="ja-JP" dirty="0" smtClean="0"/>
              <a:t>30</a:t>
            </a:r>
            <a:r>
              <a:rPr kumimoji="1" lang="ja-JP" altLang="en-US" dirty="0" smtClean="0"/>
              <a:t>分</a:t>
            </a:r>
            <a:endParaRPr kumimoji="1" lang="ja-JP" altLang="en-US" dirty="0"/>
          </a:p>
        </p:txBody>
      </p:sp>
    </p:spTree>
    <p:extLst>
      <p:ext uri="{BB962C8B-B14F-4D97-AF65-F5344CB8AC3E}">
        <p14:creationId xmlns:p14="http://schemas.microsoft.com/office/powerpoint/2010/main" val="27083514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718457"/>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chemeClr val="tx1"/>
                </a:solidFill>
              </a:rPr>
              <a:t>「</a:t>
            </a:r>
            <a:r>
              <a:rPr kumimoji="1" lang="ja-JP" altLang="en-US" sz="2800" dirty="0" smtClean="0">
                <a:solidFill>
                  <a:schemeClr val="tx1"/>
                </a:solidFill>
              </a:rPr>
              <a:t>思考力，判断力</a:t>
            </a:r>
            <a:r>
              <a:rPr kumimoji="1" lang="ja-JP" altLang="en-US" sz="2800" dirty="0">
                <a:solidFill>
                  <a:schemeClr val="tx1"/>
                </a:solidFill>
              </a:rPr>
              <a:t>，</a:t>
            </a:r>
            <a:r>
              <a:rPr kumimoji="1" lang="ja-JP" altLang="en-US" sz="2800" dirty="0" smtClean="0">
                <a:solidFill>
                  <a:schemeClr val="tx1"/>
                </a:solidFill>
              </a:rPr>
              <a:t>表現力</a:t>
            </a:r>
            <a:r>
              <a:rPr kumimoji="1" lang="ja-JP" altLang="en-US" sz="2800" dirty="0">
                <a:solidFill>
                  <a:schemeClr val="tx1"/>
                </a:solidFill>
              </a:rPr>
              <a:t>等編」①</a:t>
            </a:r>
            <a:endParaRPr kumimoji="1" lang="en-US" altLang="ja-JP" sz="2800" dirty="0">
              <a:solidFill>
                <a:schemeClr val="tx1"/>
              </a:solidFill>
            </a:endParaRPr>
          </a:p>
        </p:txBody>
      </p:sp>
      <p:sp>
        <p:nvSpPr>
          <p:cNvPr id="6" name="スライド番号プレースホルダー 5"/>
          <p:cNvSpPr>
            <a:spLocks noGrp="1"/>
          </p:cNvSpPr>
          <p:nvPr>
            <p:ph type="sldNum" sz="quarter" idx="12"/>
          </p:nvPr>
        </p:nvSpPr>
        <p:spPr/>
        <p:txBody>
          <a:bodyPr/>
          <a:lstStyle/>
          <a:p>
            <a:fld id="{3E98E851-8B80-4C7F-83B9-CB9EE4838147}" type="slidenum">
              <a:rPr kumimoji="1" lang="ja-JP" altLang="en-US" smtClean="0"/>
              <a:t>2</a:t>
            </a:fld>
            <a:endParaRPr kumimoji="1" lang="ja-JP" altLang="en-US"/>
          </a:p>
        </p:txBody>
      </p:sp>
      <p:sp>
        <p:nvSpPr>
          <p:cNvPr id="2" name="サブタイトル 1"/>
          <p:cNvSpPr>
            <a:spLocks noGrp="1"/>
          </p:cNvSpPr>
          <p:nvPr>
            <p:ph type="subTitle" idx="1"/>
          </p:nvPr>
        </p:nvSpPr>
        <p:spPr>
          <a:xfrm>
            <a:off x="421686" y="1133202"/>
            <a:ext cx="8438979" cy="2730137"/>
          </a:xfrm>
        </p:spPr>
        <p:txBody>
          <a:bodyPr>
            <a:normAutofit fontScale="92500"/>
          </a:bodyPr>
          <a:lstStyle/>
          <a:p>
            <a:pPr algn="l"/>
            <a:r>
              <a:rPr lang="ja-JP" altLang="en-US" sz="4400" dirty="0"/>
              <a:t>選択した泳法について、合理的な動きと自己や仲間の動きを比較して、成果や改善すべきポイントとその理由を仲間に伝えましょう。</a:t>
            </a:r>
          </a:p>
        </p:txBody>
      </p:sp>
      <p:sp>
        <p:nvSpPr>
          <p:cNvPr id="5" name="正方形/長方形 4"/>
          <p:cNvSpPr/>
          <p:nvPr/>
        </p:nvSpPr>
        <p:spPr>
          <a:xfrm>
            <a:off x="992776" y="4153988"/>
            <a:ext cx="7093132" cy="369332"/>
          </a:xfrm>
          <a:prstGeom prst="rect">
            <a:avLst/>
          </a:prstGeom>
        </p:spPr>
        <p:txBody>
          <a:bodyPr wrap="square">
            <a:spAutoFit/>
          </a:bodyPr>
          <a:lstStyle/>
          <a:p>
            <a:endParaRPr lang="ja-JP" altLang="en-US" dirty="0"/>
          </a:p>
        </p:txBody>
      </p:sp>
      <p:sp>
        <p:nvSpPr>
          <p:cNvPr id="9" name="角丸四角形吹き出し 8"/>
          <p:cNvSpPr/>
          <p:nvPr/>
        </p:nvSpPr>
        <p:spPr>
          <a:xfrm>
            <a:off x="496388" y="3965530"/>
            <a:ext cx="7869556" cy="2573383"/>
          </a:xfrm>
          <a:prstGeom prst="wedgeRoundRectCallout">
            <a:avLst>
              <a:gd name="adj1" fmla="val 48965"/>
              <a:gd name="adj2" fmla="val 3435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latin typeface="HGP創英角ｺﾞｼｯｸUB" panose="020B0900000000000000" pitchFamily="50" charset="-128"/>
                <a:ea typeface="HGP創英角ｺﾞｼｯｸUB" panose="020B0900000000000000" pitchFamily="50" charset="-128"/>
              </a:rPr>
              <a:t>・自分がイメージしている動きと、実際の動きを比較してみ</a:t>
            </a:r>
            <a:endParaRPr lang="en-US" altLang="ja-JP" sz="2400" dirty="0">
              <a:latin typeface="HGP創英角ｺﾞｼｯｸUB" panose="020B0900000000000000" pitchFamily="50" charset="-128"/>
              <a:ea typeface="HGP創英角ｺﾞｼｯｸUB" panose="020B0900000000000000" pitchFamily="50" charset="-128"/>
            </a:endParaRPr>
          </a:p>
          <a:p>
            <a:r>
              <a:rPr lang="ja-JP" altLang="en-US" sz="2400" dirty="0">
                <a:latin typeface="HGP創英角ｺﾞｼｯｸUB" panose="020B0900000000000000" pitchFamily="50" charset="-128"/>
                <a:ea typeface="HGP創英角ｺﾞｼｯｸUB" panose="020B0900000000000000" pitchFamily="50" charset="-128"/>
              </a:rPr>
              <a:t>ましょう。</a:t>
            </a:r>
            <a:endParaRPr lang="en-US" altLang="ja-JP" sz="2400" dirty="0">
              <a:latin typeface="HGP創英角ｺﾞｼｯｸUB" panose="020B0900000000000000" pitchFamily="50" charset="-128"/>
              <a:ea typeface="HGP創英角ｺﾞｼｯｸUB" panose="020B0900000000000000" pitchFamily="50" charset="-128"/>
            </a:endParaRPr>
          </a:p>
          <a:p>
            <a:r>
              <a:rPr lang="ja-JP" altLang="en-US" sz="2400" dirty="0">
                <a:latin typeface="HGP創英角ｺﾞｼｯｸUB" panose="020B0900000000000000" pitchFamily="50" charset="-128"/>
                <a:ea typeface="HGP創英角ｺﾞｼｯｸUB" panose="020B0900000000000000" pitchFamily="50" charset="-128"/>
              </a:rPr>
              <a:t>・ペアやグループで映像を見ながら、互いの成果や改善すべきポイントについて話し合ってみましょう。</a:t>
            </a:r>
            <a:endParaRPr kumimoji="1" lang="ja-JP" altLang="en-US" dirty="0"/>
          </a:p>
        </p:txBody>
      </p:sp>
    </p:spTree>
    <p:extLst>
      <p:ext uri="{BB962C8B-B14F-4D97-AF65-F5344CB8AC3E}">
        <p14:creationId xmlns:p14="http://schemas.microsoft.com/office/powerpoint/2010/main" val="24987354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
            <a:ext cx="9144000" cy="124925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a:solidFill>
                  <a:schemeClr val="tx1"/>
                </a:solidFill>
              </a:rPr>
              <a:t>選択した泳法について、合理的な動きと自己や仲間の動きを比較して、成果や改善すべきポイントとその理由を仲間に伝える</a:t>
            </a:r>
            <a:endParaRPr kumimoji="1" lang="en-US" altLang="ja-JP" sz="2800" dirty="0">
              <a:solidFill>
                <a:schemeClr val="tx1"/>
              </a:solidFill>
            </a:endParaRPr>
          </a:p>
        </p:txBody>
      </p:sp>
      <p:sp>
        <p:nvSpPr>
          <p:cNvPr id="6" name="スライド番号プレースホルダー 5"/>
          <p:cNvSpPr>
            <a:spLocks noGrp="1"/>
          </p:cNvSpPr>
          <p:nvPr>
            <p:ph type="sldNum" sz="quarter" idx="12"/>
          </p:nvPr>
        </p:nvSpPr>
        <p:spPr/>
        <p:txBody>
          <a:bodyPr/>
          <a:lstStyle/>
          <a:p>
            <a:fld id="{3E98E851-8B80-4C7F-83B9-CB9EE4838147}" type="slidenum">
              <a:rPr kumimoji="1" lang="ja-JP" altLang="en-US" smtClean="0"/>
              <a:t>3</a:t>
            </a:fld>
            <a:endParaRPr kumimoji="1" lang="ja-JP" altLang="en-US"/>
          </a:p>
        </p:txBody>
      </p:sp>
      <p:sp>
        <p:nvSpPr>
          <p:cNvPr id="2" name="サブタイトル 1"/>
          <p:cNvSpPr>
            <a:spLocks noGrp="1"/>
          </p:cNvSpPr>
          <p:nvPr>
            <p:ph type="subTitle" idx="1"/>
          </p:nvPr>
        </p:nvSpPr>
        <p:spPr>
          <a:xfrm>
            <a:off x="287383" y="1423851"/>
            <a:ext cx="8360228" cy="4349932"/>
          </a:xfrm>
        </p:spPr>
        <p:txBody>
          <a:bodyPr>
            <a:noAutofit/>
          </a:bodyPr>
          <a:lstStyle/>
          <a:p>
            <a:pPr algn="l"/>
            <a:r>
              <a:rPr lang="ja-JP" altLang="en-US" sz="3200" dirty="0"/>
              <a:t>①タブレット端末などを活用し、寝た状態や</a:t>
            </a:r>
            <a:endParaRPr lang="en-US" altLang="ja-JP" sz="3200" dirty="0"/>
          </a:p>
          <a:p>
            <a:pPr algn="l"/>
            <a:r>
              <a:rPr lang="ja-JP" altLang="en-US" sz="3200" dirty="0"/>
              <a:t>　いすに座った状態で、自分で選択した泳法</a:t>
            </a:r>
            <a:endParaRPr lang="en-US" altLang="ja-JP" sz="3200" dirty="0"/>
          </a:p>
          <a:p>
            <a:pPr algn="l"/>
            <a:r>
              <a:rPr lang="ja-JP" altLang="en-US" sz="3200" dirty="0"/>
              <a:t>　の動きや姿勢などを撮影してみましょう。</a:t>
            </a:r>
            <a:endParaRPr lang="en-US" altLang="ja-JP" sz="3200" dirty="0"/>
          </a:p>
          <a:p>
            <a:pPr algn="l"/>
            <a:endParaRPr lang="en-US" altLang="ja-JP" sz="3200" dirty="0"/>
          </a:p>
          <a:p>
            <a:pPr algn="l"/>
            <a:endParaRPr lang="en-US" altLang="ja-JP" sz="3200" dirty="0"/>
          </a:p>
        </p:txBody>
      </p:sp>
      <p:pic>
        <p:nvPicPr>
          <p:cNvPr id="9" name="図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3003" y="3415300"/>
            <a:ext cx="2516611" cy="2867933"/>
          </a:xfrm>
          <a:prstGeom prst="rect">
            <a:avLst/>
          </a:prstGeom>
        </p:spPr>
      </p:pic>
      <p:pic>
        <p:nvPicPr>
          <p:cNvPr id="10" name="図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78336" y="3467463"/>
            <a:ext cx="2072556" cy="2597604"/>
          </a:xfrm>
          <a:prstGeom prst="rect">
            <a:avLst/>
          </a:prstGeom>
        </p:spPr>
      </p:pic>
      <p:pic>
        <p:nvPicPr>
          <p:cNvPr id="11" name="図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97370" y="2958013"/>
            <a:ext cx="2903764" cy="2044250"/>
          </a:xfrm>
          <a:prstGeom prst="rect">
            <a:avLst/>
          </a:prstGeom>
        </p:spPr>
      </p:pic>
      <p:sp>
        <p:nvSpPr>
          <p:cNvPr id="12" name="角丸四角形 11"/>
          <p:cNvSpPr/>
          <p:nvPr/>
        </p:nvSpPr>
        <p:spPr>
          <a:xfrm>
            <a:off x="4134119" y="804898"/>
            <a:ext cx="5009881" cy="42003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ワークシート「</a:t>
            </a:r>
            <a:r>
              <a:rPr kumimoji="1" lang="ja-JP" altLang="en-US" sz="1200" dirty="0" smtClean="0">
                <a:solidFill>
                  <a:schemeClr val="tx1"/>
                </a:solidFill>
              </a:rPr>
              <a:t>思考力</a:t>
            </a:r>
            <a:r>
              <a:rPr kumimoji="1" lang="ja-JP" altLang="en-US" sz="1200" dirty="0">
                <a:solidFill>
                  <a:schemeClr val="tx1"/>
                </a:solidFill>
              </a:rPr>
              <a:t>，</a:t>
            </a:r>
            <a:r>
              <a:rPr kumimoji="1" lang="ja-JP" altLang="en-US" sz="1200" dirty="0" smtClean="0">
                <a:solidFill>
                  <a:schemeClr val="tx1"/>
                </a:solidFill>
              </a:rPr>
              <a:t>判断力</a:t>
            </a:r>
            <a:r>
              <a:rPr kumimoji="1" lang="ja-JP" altLang="en-US" sz="1200" dirty="0">
                <a:solidFill>
                  <a:schemeClr val="tx1"/>
                </a:solidFill>
              </a:rPr>
              <a:t>，</a:t>
            </a:r>
            <a:r>
              <a:rPr kumimoji="1" lang="ja-JP" altLang="en-US" sz="1200" dirty="0" smtClean="0">
                <a:solidFill>
                  <a:schemeClr val="tx1"/>
                </a:solidFill>
              </a:rPr>
              <a:t>表現力</a:t>
            </a:r>
            <a:r>
              <a:rPr kumimoji="1" lang="ja-JP" altLang="en-US" sz="1200" dirty="0">
                <a:solidFill>
                  <a:schemeClr val="tx1"/>
                </a:solidFill>
              </a:rPr>
              <a:t>等」の１番に記入しましょう。</a:t>
            </a:r>
          </a:p>
        </p:txBody>
      </p:sp>
    </p:spTree>
    <p:extLst>
      <p:ext uri="{BB962C8B-B14F-4D97-AF65-F5344CB8AC3E}">
        <p14:creationId xmlns:p14="http://schemas.microsoft.com/office/powerpoint/2010/main" val="18709072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fld id="{3E98E851-8B80-4C7F-83B9-CB9EE4838147}" type="slidenum">
              <a:rPr kumimoji="1" lang="ja-JP" altLang="en-US" smtClean="0"/>
              <a:t>4</a:t>
            </a:fld>
            <a:endParaRPr kumimoji="1" lang="ja-JP" altLang="en-US" dirty="0"/>
          </a:p>
        </p:txBody>
      </p:sp>
      <p:sp>
        <p:nvSpPr>
          <p:cNvPr id="2" name="サブタイトル 1"/>
          <p:cNvSpPr>
            <a:spLocks noGrp="1"/>
          </p:cNvSpPr>
          <p:nvPr>
            <p:ph type="subTitle" idx="1"/>
          </p:nvPr>
        </p:nvSpPr>
        <p:spPr>
          <a:xfrm>
            <a:off x="287383" y="1423851"/>
            <a:ext cx="8360228" cy="2037806"/>
          </a:xfrm>
        </p:spPr>
        <p:txBody>
          <a:bodyPr>
            <a:noAutofit/>
          </a:bodyPr>
          <a:lstStyle/>
          <a:p>
            <a:pPr algn="l"/>
            <a:r>
              <a:rPr lang="ja-JP" altLang="en-US" sz="2800" dirty="0"/>
              <a:t>②自分の実際の動きと、「知識及び技能」で学</a:t>
            </a:r>
            <a:r>
              <a:rPr lang="ja-JP" altLang="en-US" sz="2800" dirty="0" err="1"/>
              <a:t>ん</a:t>
            </a:r>
            <a:endParaRPr lang="en-US" altLang="ja-JP" sz="2800" dirty="0"/>
          </a:p>
          <a:p>
            <a:pPr algn="l"/>
            <a:r>
              <a:rPr lang="ja-JP" altLang="en-US" sz="2800" dirty="0"/>
              <a:t>　だ合理的な動きを比較し、成果や改善すべきポ</a:t>
            </a:r>
            <a:endParaRPr lang="en-US" altLang="ja-JP" sz="2800" dirty="0"/>
          </a:p>
          <a:p>
            <a:pPr algn="l"/>
            <a:r>
              <a:rPr lang="ja-JP" altLang="en-US" sz="2800"/>
              <a:t>　イント</a:t>
            </a:r>
            <a:r>
              <a:rPr lang="ja-JP" altLang="en-US" sz="2800" dirty="0"/>
              <a:t>を</a:t>
            </a:r>
            <a:r>
              <a:rPr lang="ja-JP" altLang="en-US" sz="2800"/>
              <a:t>ワークシートに記入</a:t>
            </a:r>
            <a:r>
              <a:rPr lang="ja-JP" altLang="en-US" sz="2800" dirty="0"/>
              <a:t>しましょう。</a:t>
            </a:r>
            <a:endParaRPr lang="en-US" altLang="ja-JP" sz="2800" dirty="0"/>
          </a:p>
          <a:p>
            <a:pPr algn="l"/>
            <a:endParaRPr lang="en-US" altLang="ja-JP" sz="3200" dirty="0"/>
          </a:p>
          <a:p>
            <a:pPr algn="l"/>
            <a:endParaRPr lang="ja-JP" altLang="en-US" sz="3200" dirty="0"/>
          </a:p>
        </p:txBody>
      </p:sp>
      <p:sp>
        <p:nvSpPr>
          <p:cNvPr id="5" name="正方形/長方形 4"/>
          <p:cNvSpPr/>
          <p:nvPr/>
        </p:nvSpPr>
        <p:spPr>
          <a:xfrm>
            <a:off x="666206" y="3443016"/>
            <a:ext cx="7849144" cy="3194822"/>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a:solidFill>
                  <a:schemeClr val="tx1"/>
                </a:solidFill>
              </a:rPr>
              <a:t>例）・ストリームライン（体を真っ直ぐにし、</a:t>
            </a:r>
            <a:endParaRPr lang="en-US" altLang="ja-JP" sz="2800" dirty="0">
              <a:solidFill>
                <a:schemeClr val="tx1"/>
              </a:solidFill>
            </a:endParaRPr>
          </a:p>
          <a:p>
            <a:r>
              <a:rPr lang="ja-JP" altLang="en-US" sz="2800" dirty="0">
                <a:solidFill>
                  <a:schemeClr val="tx1"/>
                </a:solidFill>
              </a:rPr>
              <a:t>　　　抵抗の少ない姿勢）が一直線になって</a:t>
            </a:r>
            <a:r>
              <a:rPr lang="ja-JP" altLang="en-US" sz="2800" dirty="0" err="1">
                <a:solidFill>
                  <a:schemeClr val="tx1"/>
                </a:solidFill>
              </a:rPr>
              <a:t>い</a:t>
            </a:r>
            <a:r>
              <a:rPr lang="ja-JP" altLang="en-US" sz="2800" dirty="0">
                <a:solidFill>
                  <a:schemeClr val="tx1"/>
                </a:solidFill>
              </a:rPr>
              <a:t>　</a:t>
            </a:r>
            <a:endParaRPr lang="en-US" altLang="ja-JP" sz="2800" dirty="0">
              <a:solidFill>
                <a:schemeClr val="tx1"/>
              </a:solidFill>
            </a:endParaRPr>
          </a:p>
          <a:p>
            <a:r>
              <a:rPr lang="ja-JP" altLang="en-US" sz="2800" dirty="0">
                <a:solidFill>
                  <a:schemeClr val="tx1"/>
                </a:solidFill>
              </a:rPr>
              <a:t>　　　ない</a:t>
            </a:r>
            <a:endParaRPr lang="en-US" altLang="ja-JP" sz="2800" dirty="0">
              <a:solidFill>
                <a:schemeClr val="tx1"/>
              </a:solidFill>
            </a:endParaRPr>
          </a:p>
          <a:p>
            <a:r>
              <a:rPr lang="ja-JP" altLang="en-US" sz="2800" dirty="0">
                <a:solidFill>
                  <a:schemeClr val="tx1"/>
                </a:solidFill>
              </a:rPr>
              <a:t>　　・クロールで、キックが膝から下しか</a:t>
            </a:r>
            <a:r>
              <a:rPr lang="ja-JP" altLang="en-US" sz="2800" dirty="0" err="1">
                <a:solidFill>
                  <a:schemeClr val="tx1"/>
                </a:solidFill>
              </a:rPr>
              <a:t>動い</a:t>
            </a:r>
            <a:r>
              <a:rPr lang="ja-JP" altLang="en-US" sz="2800" dirty="0">
                <a:solidFill>
                  <a:schemeClr val="tx1"/>
                </a:solidFill>
              </a:rPr>
              <a:t>　</a:t>
            </a:r>
            <a:endParaRPr lang="en-US" altLang="ja-JP" sz="2800" dirty="0">
              <a:solidFill>
                <a:schemeClr val="tx1"/>
              </a:solidFill>
            </a:endParaRPr>
          </a:p>
          <a:p>
            <a:r>
              <a:rPr lang="ja-JP" altLang="en-US" sz="2800" dirty="0">
                <a:solidFill>
                  <a:schemeClr val="tx1"/>
                </a:solidFill>
              </a:rPr>
              <a:t>　　　</a:t>
            </a:r>
            <a:r>
              <a:rPr lang="ja-JP" altLang="en-US" sz="2800" dirty="0" err="1">
                <a:solidFill>
                  <a:schemeClr val="tx1"/>
                </a:solidFill>
              </a:rPr>
              <a:t>て</a:t>
            </a:r>
            <a:r>
              <a:rPr lang="ja-JP" altLang="en-US" sz="2800" dirty="0">
                <a:solidFill>
                  <a:schemeClr val="tx1"/>
                </a:solidFill>
              </a:rPr>
              <a:t>いない</a:t>
            </a:r>
            <a:endParaRPr lang="en-US" altLang="ja-JP" sz="2800" dirty="0">
              <a:solidFill>
                <a:schemeClr val="tx1"/>
              </a:solidFill>
            </a:endParaRPr>
          </a:p>
          <a:p>
            <a:r>
              <a:rPr lang="ja-JP" altLang="en-US" sz="2800" dirty="0">
                <a:solidFill>
                  <a:schemeClr val="tx1"/>
                </a:solidFill>
              </a:rPr>
              <a:t>　　・平泳ぎで、キックとプルのタイミングが</a:t>
            </a:r>
            <a:endParaRPr lang="en-US" altLang="ja-JP" sz="2800" dirty="0">
              <a:solidFill>
                <a:schemeClr val="tx1"/>
              </a:solidFill>
            </a:endParaRPr>
          </a:p>
          <a:p>
            <a:r>
              <a:rPr lang="ja-JP" altLang="en-US" sz="2800" dirty="0">
                <a:solidFill>
                  <a:schemeClr val="tx1"/>
                </a:solidFill>
              </a:rPr>
              <a:t>　　　同時になってしまっている</a:t>
            </a:r>
            <a:endParaRPr lang="en-US" altLang="ja-JP" sz="2800" dirty="0">
              <a:solidFill>
                <a:schemeClr val="tx1"/>
              </a:solidFill>
            </a:endParaRPr>
          </a:p>
        </p:txBody>
      </p:sp>
      <p:sp>
        <p:nvSpPr>
          <p:cNvPr id="7" name="正方形/長方形 6"/>
          <p:cNvSpPr/>
          <p:nvPr/>
        </p:nvSpPr>
        <p:spPr>
          <a:xfrm>
            <a:off x="0" y="1"/>
            <a:ext cx="9144000" cy="124925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a:solidFill>
                  <a:schemeClr val="tx1"/>
                </a:solidFill>
              </a:rPr>
              <a:t>選択した泳法について、合理的な動きと自己や仲間の動きを比較して、成果や改善すべきポイントとその理由を仲間に伝える</a:t>
            </a:r>
            <a:endParaRPr kumimoji="1" lang="en-US" altLang="ja-JP" sz="2800" dirty="0">
              <a:solidFill>
                <a:schemeClr val="tx1"/>
              </a:solidFill>
            </a:endParaRPr>
          </a:p>
        </p:txBody>
      </p:sp>
      <p:sp>
        <p:nvSpPr>
          <p:cNvPr id="10" name="角丸四角形 9"/>
          <p:cNvSpPr/>
          <p:nvPr/>
        </p:nvSpPr>
        <p:spPr>
          <a:xfrm>
            <a:off x="4134119" y="804898"/>
            <a:ext cx="5009881" cy="42003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ワークシート「</a:t>
            </a:r>
            <a:r>
              <a:rPr kumimoji="1" lang="ja-JP" altLang="en-US" sz="1200" dirty="0" smtClean="0">
                <a:solidFill>
                  <a:schemeClr val="tx1"/>
                </a:solidFill>
              </a:rPr>
              <a:t>思考力，判断力</a:t>
            </a:r>
            <a:r>
              <a:rPr kumimoji="1" lang="ja-JP" altLang="en-US" sz="1200" dirty="0">
                <a:solidFill>
                  <a:schemeClr val="tx1"/>
                </a:solidFill>
              </a:rPr>
              <a:t>，</a:t>
            </a:r>
            <a:r>
              <a:rPr kumimoji="1" lang="ja-JP" altLang="en-US" sz="1200" dirty="0" smtClean="0">
                <a:solidFill>
                  <a:schemeClr val="tx1"/>
                </a:solidFill>
              </a:rPr>
              <a:t>表現力</a:t>
            </a:r>
            <a:r>
              <a:rPr kumimoji="1" lang="ja-JP" altLang="en-US" sz="1200" dirty="0">
                <a:solidFill>
                  <a:schemeClr val="tx1"/>
                </a:solidFill>
              </a:rPr>
              <a:t>等」の１番に記入しましょう。</a:t>
            </a:r>
          </a:p>
        </p:txBody>
      </p:sp>
    </p:spTree>
    <p:extLst>
      <p:ext uri="{BB962C8B-B14F-4D97-AF65-F5344CB8AC3E}">
        <p14:creationId xmlns:p14="http://schemas.microsoft.com/office/powerpoint/2010/main" val="37708636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a:spLocks noGrp="1"/>
          </p:cNvSpPr>
          <p:nvPr>
            <p:ph type="subTitle" idx="1"/>
          </p:nvPr>
        </p:nvSpPr>
        <p:spPr>
          <a:xfrm>
            <a:off x="455568" y="1379880"/>
            <a:ext cx="8059782" cy="4313373"/>
          </a:xfrm>
        </p:spPr>
        <p:txBody>
          <a:bodyPr>
            <a:noAutofit/>
          </a:bodyPr>
          <a:lstStyle/>
          <a:p>
            <a:pPr algn="l"/>
            <a:r>
              <a:rPr lang="ja-JP" altLang="en-US" sz="3200" dirty="0"/>
              <a:t>③オンラインを活用して、グループで仲間　</a:t>
            </a:r>
            <a:endParaRPr lang="en-US" altLang="ja-JP" sz="3200" dirty="0"/>
          </a:p>
          <a:p>
            <a:pPr algn="l"/>
            <a:r>
              <a:rPr lang="ja-JP" altLang="en-US" sz="3200" dirty="0"/>
              <a:t>　の動きを見て、よいところや改善点など</a:t>
            </a:r>
            <a:endParaRPr lang="en-US" altLang="ja-JP" sz="3200" dirty="0"/>
          </a:p>
          <a:p>
            <a:pPr algn="l"/>
            <a:r>
              <a:rPr lang="ja-JP" altLang="en-US" sz="3200" dirty="0"/>
              <a:t>　を伝える。仲間からもらったアドバイス</a:t>
            </a:r>
            <a:endParaRPr lang="en-US" altLang="ja-JP" sz="3200" dirty="0"/>
          </a:p>
          <a:p>
            <a:pPr algn="l"/>
            <a:r>
              <a:rPr lang="ja-JP" altLang="en-US" sz="3200" dirty="0"/>
              <a:t>　などをまとめましょう。</a:t>
            </a:r>
            <a:endParaRPr lang="en-US" altLang="ja-JP" sz="3200" dirty="0"/>
          </a:p>
          <a:p>
            <a:pPr algn="l"/>
            <a:endParaRPr kumimoji="1" lang="en-US" altLang="ja-JP" sz="3200" dirty="0"/>
          </a:p>
          <a:p>
            <a:pPr algn="l"/>
            <a:r>
              <a:rPr lang="ja-JP" altLang="en-US" sz="3200" dirty="0"/>
              <a:t>　</a:t>
            </a:r>
            <a:endParaRPr kumimoji="1" lang="ja-JP" altLang="en-US" sz="3200" dirty="0"/>
          </a:p>
        </p:txBody>
      </p:sp>
      <p:sp>
        <p:nvSpPr>
          <p:cNvPr id="3" name="円形吹き出し 2"/>
          <p:cNvSpPr/>
          <p:nvPr/>
        </p:nvSpPr>
        <p:spPr>
          <a:xfrm>
            <a:off x="5887870" y="3274160"/>
            <a:ext cx="2788248" cy="1524001"/>
          </a:xfrm>
          <a:prstGeom prst="wedgeEllipseCallout">
            <a:avLst>
              <a:gd name="adj1" fmla="val -51241"/>
              <a:gd name="adj2" fmla="val 6482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t>平泳ぎのキックが足の裏で蹴れていない感じがするよ</a:t>
            </a:r>
          </a:p>
        </p:txBody>
      </p:sp>
      <p:sp>
        <p:nvSpPr>
          <p:cNvPr id="8" name="円形吹き出し 7"/>
          <p:cNvSpPr/>
          <p:nvPr/>
        </p:nvSpPr>
        <p:spPr>
          <a:xfrm>
            <a:off x="6215125" y="5108055"/>
            <a:ext cx="2603603" cy="1431653"/>
          </a:xfrm>
          <a:prstGeom prst="wedgeEllipseCallout">
            <a:avLst>
              <a:gd name="adj1" fmla="val -66168"/>
              <a:gd name="adj2" fmla="val -2819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t>そうだね、足首をもっと曲げるといいんじゃないかな</a:t>
            </a:r>
          </a:p>
        </p:txBody>
      </p:sp>
      <p:sp>
        <p:nvSpPr>
          <p:cNvPr id="9" name="円形吹き出し 8"/>
          <p:cNvSpPr/>
          <p:nvPr/>
        </p:nvSpPr>
        <p:spPr>
          <a:xfrm>
            <a:off x="249482" y="3501323"/>
            <a:ext cx="2726474" cy="1632857"/>
          </a:xfrm>
          <a:prstGeom prst="wedgeEllipseCallout">
            <a:avLst>
              <a:gd name="adj1" fmla="val 64308"/>
              <a:gd name="adj2" fmla="val 3808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t>平泳ぎでうまく泳げないんだけどどう</a:t>
            </a:r>
            <a:r>
              <a:rPr kumimoji="1" lang="ja-JP" altLang="en-US" dirty="0" smtClean="0"/>
              <a:t>したらいい</a:t>
            </a:r>
            <a:r>
              <a:rPr kumimoji="1" lang="ja-JP" altLang="en-US" dirty="0"/>
              <a:t>かな？</a:t>
            </a:r>
          </a:p>
        </p:txBody>
      </p:sp>
      <p:sp>
        <p:nvSpPr>
          <p:cNvPr id="10" name="円形吹き出し 9"/>
          <p:cNvSpPr/>
          <p:nvPr/>
        </p:nvSpPr>
        <p:spPr>
          <a:xfrm>
            <a:off x="365416" y="5264809"/>
            <a:ext cx="2731769" cy="1423852"/>
          </a:xfrm>
          <a:prstGeom prst="wedgeEllipseCallout">
            <a:avLst>
              <a:gd name="adj1" fmla="val 51592"/>
              <a:gd name="adj2" fmla="val -4215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t>プル</a:t>
            </a:r>
            <a:r>
              <a:rPr kumimoji="1" lang="ja-JP" altLang="en-US" dirty="0" smtClean="0"/>
              <a:t>は</a:t>
            </a:r>
            <a:r>
              <a:rPr kumimoji="1" lang="ja-JP" altLang="en-US" dirty="0" smtClean="0"/>
              <a:t>できてい</a:t>
            </a:r>
            <a:r>
              <a:rPr kumimoji="1" lang="ja-JP" altLang="en-US" dirty="0" smtClean="0"/>
              <a:t>る</a:t>
            </a:r>
            <a:r>
              <a:rPr kumimoji="1" lang="ja-JP" altLang="en-US" dirty="0"/>
              <a:t>からキックに課題があるね</a:t>
            </a: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57409" y="3929630"/>
            <a:ext cx="2409100" cy="2409100"/>
          </a:xfrm>
          <a:prstGeom prst="rect">
            <a:avLst/>
          </a:prstGeom>
        </p:spPr>
      </p:pic>
      <p:sp>
        <p:nvSpPr>
          <p:cNvPr id="11" name="正方形/長方形 10"/>
          <p:cNvSpPr/>
          <p:nvPr/>
        </p:nvSpPr>
        <p:spPr>
          <a:xfrm>
            <a:off x="0" y="1"/>
            <a:ext cx="9144000" cy="124925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a:solidFill>
                  <a:schemeClr val="tx1"/>
                </a:solidFill>
              </a:rPr>
              <a:t>選択した泳法について、合理的な動きと自己や仲間の動きを比較して、成果や改善すべきポイントとその理由を仲間に伝える</a:t>
            </a:r>
            <a:endParaRPr kumimoji="1" lang="en-US" altLang="ja-JP" sz="2800" dirty="0">
              <a:solidFill>
                <a:schemeClr val="tx1"/>
              </a:solidFill>
            </a:endParaRPr>
          </a:p>
        </p:txBody>
      </p:sp>
      <p:sp>
        <p:nvSpPr>
          <p:cNvPr id="13" name="角丸四角形 12"/>
          <p:cNvSpPr/>
          <p:nvPr/>
        </p:nvSpPr>
        <p:spPr>
          <a:xfrm>
            <a:off x="4134119" y="804898"/>
            <a:ext cx="5009881" cy="42003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ワークシート「</a:t>
            </a:r>
            <a:r>
              <a:rPr kumimoji="1" lang="ja-JP" altLang="en-US" sz="1200" dirty="0" smtClean="0">
                <a:solidFill>
                  <a:schemeClr val="tx1"/>
                </a:solidFill>
              </a:rPr>
              <a:t>思考力，判断力</a:t>
            </a:r>
            <a:r>
              <a:rPr kumimoji="1" lang="ja-JP" altLang="en-US" sz="1200" dirty="0">
                <a:solidFill>
                  <a:schemeClr val="tx1"/>
                </a:solidFill>
              </a:rPr>
              <a:t>，</a:t>
            </a:r>
            <a:r>
              <a:rPr kumimoji="1" lang="ja-JP" altLang="en-US" sz="1200" dirty="0" smtClean="0">
                <a:solidFill>
                  <a:schemeClr val="tx1"/>
                </a:solidFill>
              </a:rPr>
              <a:t>表現力</a:t>
            </a:r>
            <a:r>
              <a:rPr kumimoji="1" lang="ja-JP" altLang="en-US" sz="1200" dirty="0">
                <a:solidFill>
                  <a:schemeClr val="tx1"/>
                </a:solidFill>
              </a:rPr>
              <a:t>等」の１番に記入しましょう。</a:t>
            </a:r>
          </a:p>
        </p:txBody>
      </p:sp>
    </p:spTree>
    <p:extLst>
      <p:ext uri="{BB962C8B-B14F-4D97-AF65-F5344CB8AC3E}">
        <p14:creationId xmlns:p14="http://schemas.microsoft.com/office/powerpoint/2010/main" val="37984768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fld id="{3E98E851-8B80-4C7F-83B9-CB9EE4838147}" type="slidenum">
              <a:rPr kumimoji="1" lang="ja-JP" altLang="en-US" smtClean="0"/>
              <a:t>6</a:t>
            </a:fld>
            <a:endParaRPr kumimoji="1" lang="ja-JP" altLang="en-US"/>
          </a:p>
        </p:txBody>
      </p:sp>
      <p:sp>
        <p:nvSpPr>
          <p:cNvPr id="2" name="サブタイトル 1"/>
          <p:cNvSpPr>
            <a:spLocks noGrp="1"/>
          </p:cNvSpPr>
          <p:nvPr>
            <p:ph type="subTitle" idx="1"/>
          </p:nvPr>
        </p:nvSpPr>
        <p:spPr>
          <a:xfrm>
            <a:off x="496389" y="1423851"/>
            <a:ext cx="8018961" cy="2730137"/>
          </a:xfrm>
        </p:spPr>
        <p:txBody>
          <a:bodyPr>
            <a:normAutofit/>
          </a:bodyPr>
          <a:lstStyle/>
          <a:p>
            <a:pPr algn="l"/>
            <a:r>
              <a:rPr lang="ja-JP" altLang="en-US" sz="4400" dirty="0"/>
              <a:t>選択した泳法に必要な準備運動や自己が取り組む補助運動を選んでみよう。</a:t>
            </a:r>
          </a:p>
          <a:p>
            <a:pPr algn="l"/>
            <a:endParaRPr kumimoji="1" lang="ja-JP" altLang="en-US" sz="4400" dirty="0"/>
          </a:p>
        </p:txBody>
      </p:sp>
      <p:sp>
        <p:nvSpPr>
          <p:cNvPr id="5" name="正方形/長方形 4"/>
          <p:cNvSpPr/>
          <p:nvPr/>
        </p:nvSpPr>
        <p:spPr>
          <a:xfrm>
            <a:off x="992776" y="4153988"/>
            <a:ext cx="7093132" cy="369332"/>
          </a:xfrm>
          <a:prstGeom prst="rect">
            <a:avLst/>
          </a:prstGeom>
        </p:spPr>
        <p:txBody>
          <a:bodyPr wrap="square">
            <a:spAutoFit/>
          </a:bodyPr>
          <a:lstStyle/>
          <a:p>
            <a:endParaRPr lang="ja-JP" altLang="en-US" dirty="0"/>
          </a:p>
        </p:txBody>
      </p:sp>
      <p:sp>
        <p:nvSpPr>
          <p:cNvPr id="9" name="角丸四角形吹き出し 8"/>
          <p:cNvSpPr/>
          <p:nvPr/>
        </p:nvSpPr>
        <p:spPr>
          <a:xfrm>
            <a:off x="529861" y="3684349"/>
            <a:ext cx="7952016" cy="2854564"/>
          </a:xfrm>
          <a:prstGeom prst="wedgeRoundRectCallout">
            <a:avLst>
              <a:gd name="adj1" fmla="val 49450"/>
              <a:gd name="adj2" fmla="val 3190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800" dirty="0">
                <a:latin typeface="HGP創英角ｺﾞｼｯｸUB" panose="020B0900000000000000" pitchFamily="50" charset="-128"/>
                <a:ea typeface="HGP創英角ｺﾞｼｯｸUB" panose="020B0900000000000000" pitchFamily="50" charset="-128"/>
              </a:rPr>
              <a:t>自分が選んだ泳法の動きを高めるために</a:t>
            </a:r>
            <a:r>
              <a:rPr kumimoji="1" lang="ja-JP" altLang="en-US" sz="2800" dirty="0" smtClean="0">
                <a:latin typeface="HGP創英角ｺﾞｼｯｸUB" panose="020B0900000000000000" pitchFamily="50" charset="-128"/>
                <a:ea typeface="HGP創英角ｺﾞｼｯｸUB" panose="020B0900000000000000" pitchFamily="50" charset="-128"/>
              </a:rPr>
              <a:t>、</a:t>
            </a:r>
            <a:endParaRPr kumimoji="1" lang="en-US" altLang="ja-JP" sz="2800" dirty="0" smtClean="0">
              <a:latin typeface="HGP創英角ｺﾞｼｯｸUB" panose="020B0900000000000000" pitchFamily="50" charset="-128"/>
              <a:ea typeface="HGP創英角ｺﾞｼｯｸUB" panose="020B0900000000000000" pitchFamily="50" charset="-128"/>
            </a:endParaRPr>
          </a:p>
          <a:p>
            <a:r>
              <a:rPr kumimoji="1" lang="ja-JP" altLang="en-US" sz="2800" dirty="0" smtClean="0">
                <a:latin typeface="HGP創英角ｺﾞｼｯｸUB" panose="020B0900000000000000" pitchFamily="50" charset="-128"/>
                <a:ea typeface="HGP創英角ｺﾞｼｯｸUB" panose="020B0900000000000000" pitchFamily="50" charset="-128"/>
              </a:rPr>
              <a:t>準備</a:t>
            </a:r>
            <a:r>
              <a:rPr kumimoji="1" lang="ja-JP" altLang="en-US" sz="2800" dirty="0">
                <a:latin typeface="HGP創英角ｺﾞｼｯｸUB" panose="020B0900000000000000" pitchFamily="50" charset="-128"/>
                <a:ea typeface="HGP創英角ｺﾞｼｯｸUB" panose="020B0900000000000000" pitchFamily="50" charset="-128"/>
              </a:rPr>
              <a:t>運動や補助運動に取り組んでみよう。</a:t>
            </a:r>
          </a:p>
        </p:txBody>
      </p:sp>
      <p:sp>
        <p:nvSpPr>
          <p:cNvPr id="8" name="正方形/長方形 7"/>
          <p:cNvSpPr/>
          <p:nvPr/>
        </p:nvSpPr>
        <p:spPr>
          <a:xfrm>
            <a:off x="0" y="0"/>
            <a:ext cx="9144000" cy="927463"/>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chemeClr val="tx1"/>
                </a:solidFill>
              </a:rPr>
              <a:t>「</a:t>
            </a:r>
            <a:r>
              <a:rPr kumimoji="1" lang="ja-JP" altLang="en-US" sz="2800" dirty="0" smtClean="0">
                <a:solidFill>
                  <a:schemeClr val="tx1"/>
                </a:solidFill>
              </a:rPr>
              <a:t>思考力，判断力</a:t>
            </a:r>
            <a:r>
              <a:rPr kumimoji="1" lang="ja-JP" altLang="en-US" sz="2800" dirty="0">
                <a:solidFill>
                  <a:schemeClr val="tx1"/>
                </a:solidFill>
              </a:rPr>
              <a:t>，</a:t>
            </a:r>
            <a:r>
              <a:rPr kumimoji="1" lang="ja-JP" altLang="en-US" sz="2800" dirty="0" smtClean="0">
                <a:solidFill>
                  <a:schemeClr val="tx1"/>
                </a:solidFill>
              </a:rPr>
              <a:t>表現力</a:t>
            </a:r>
            <a:r>
              <a:rPr kumimoji="1" lang="ja-JP" altLang="en-US" sz="2800" dirty="0">
                <a:solidFill>
                  <a:schemeClr val="tx1"/>
                </a:solidFill>
              </a:rPr>
              <a:t>等編」②</a:t>
            </a:r>
            <a:endParaRPr kumimoji="1" lang="en-US" altLang="ja-JP" sz="2800" dirty="0">
              <a:solidFill>
                <a:schemeClr val="tx1"/>
              </a:solidFill>
            </a:endParaRPr>
          </a:p>
        </p:txBody>
      </p:sp>
    </p:spTree>
    <p:extLst>
      <p:ext uri="{BB962C8B-B14F-4D97-AF65-F5344CB8AC3E}">
        <p14:creationId xmlns:p14="http://schemas.microsoft.com/office/powerpoint/2010/main" val="17630607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927463"/>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a:solidFill>
                  <a:schemeClr val="tx1"/>
                </a:solidFill>
              </a:rPr>
              <a:t>選択した泳法に必要な準備運動や自己が取り組む補助運動を選ぶこと</a:t>
            </a:r>
            <a:endParaRPr kumimoji="1" lang="en-US" altLang="ja-JP" sz="2800" dirty="0">
              <a:solidFill>
                <a:schemeClr val="tx1"/>
              </a:solidFill>
            </a:endParaRPr>
          </a:p>
        </p:txBody>
      </p:sp>
      <p:sp>
        <p:nvSpPr>
          <p:cNvPr id="6" name="スライド番号プレースホルダー 5"/>
          <p:cNvSpPr>
            <a:spLocks noGrp="1"/>
          </p:cNvSpPr>
          <p:nvPr>
            <p:ph type="sldNum" sz="quarter" idx="12"/>
          </p:nvPr>
        </p:nvSpPr>
        <p:spPr/>
        <p:txBody>
          <a:bodyPr/>
          <a:lstStyle/>
          <a:p>
            <a:fld id="{3E98E851-8B80-4C7F-83B9-CB9EE4838147}" type="slidenum">
              <a:rPr kumimoji="1" lang="ja-JP" altLang="en-US" smtClean="0"/>
              <a:t>7</a:t>
            </a:fld>
            <a:endParaRPr kumimoji="1" lang="ja-JP" altLang="en-US"/>
          </a:p>
        </p:txBody>
      </p:sp>
      <p:sp>
        <p:nvSpPr>
          <p:cNvPr id="5" name="正方形/長方形 4"/>
          <p:cNvSpPr/>
          <p:nvPr/>
        </p:nvSpPr>
        <p:spPr>
          <a:xfrm>
            <a:off x="992776" y="4153988"/>
            <a:ext cx="7093132" cy="369332"/>
          </a:xfrm>
          <a:prstGeom prst="rect">
            <a:avLst/>
          </a:prstGeom>
        </p:spPr>
        <p:txBody>
          <a:bodyPr wrap="square">
            <a:spAutoFit/>
          </a:bodyPr>
          <a:lstStyle/>
          <a:p>
            <a:endParaRPr lang="ja-JP" altLang="en-US" dirty="0"/>
          </a:p>
        </p:txBody>
      </p:sp>
      <p:graphicFrame>
        <p:nvGraphicFramePr>
          <p:cNvPr id="10" name="表 9"/>
          <p:cNvGraphicFramePr>
            <a:graphicFrameLocks noGrp="1"/>
          </p:cNvGraphicFramePr>
          <p:nvPr>
            <p:extLst>
              <p:ext uri="{D42A27DB-BD31-4B8C-83A1-F6EECF244321}">
                <p14:modId xmlns:p14="http://schemas.microsoft.com/office/powerpoint/2010/main" val="4112123206"/>
              </p:ext>
            </p:extLst>
          </p:nvPr>
        </p:nvGraphicFramePr>
        <p:xfrm>
          <a:off x="514349" y="2760494"/>
          <a:ext cx="8001000" cy="3778419"/>
        </p:xfrm>
        <a:graphic>
          <a:graphicData uri="http://schemas.openxmlformats.org/drawingml/2006/table">
            <a:tbl>
              <a:tblPr firstRow="1" bandRow="1">
                <a:tableStyleId>{5C22544A-7EE6-4342-B048-85BDC9FD1C3A}</a:tableStyleId>
              </a:tblPr>
              <a:tblGrid>
                <a:gridCol w="1685744">
                  <a:extLst>
                    <a:ext uri="{9D8B030D-6E8A-4147-A177-3AD203B41FA5}">
                      <a16:colId xmlns:a16="http://schemas.microsoft.com/office/drawing/2014/main" val="3150030574"/>
                    </a:ext>
                  </a:extLst>
                </a:gridCol>
                <a:gridCol w="6315256">
                  <a:extLst>
                    <a:ext uri="{9D8B030D-6E8A-4147-A177-3AD203B41FA5}">
                      <a16:colId xmlns:a16="http://schemas.microsoft.com/office/drawing/2014/main" val="2405170752"/>
                    </a:ext>
                  </a:extLst>
                </a:gridCol>
              </a:tblGrid>
              <a:tr h="862197">
                <a:tc>
                  <a:txBody>
                    <a:bodyPr/>
                    <a:lstStyle/>
                    <a:p>
                      <a:pPr algn="ctr"/>
                      <a:r>
                        <a:rPr kumimoji="1" lang="ja-JP" altLang="en-US" sz="2400" dirty="0">
                          <a:solidFill>
                            <a:schemeClr val="tx1"/>
                          </a:solidFill>
                        </a:rPr>
                        <a:t>選択した泳法は？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2400" dirty="0">
                          <a:solidFill>
                            <a:schemeClr val="tx1"/>
                          </a:solidFill>
                        </a:rPr>
                        <a:t>準備運動・補助運動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90853713"/>
                  </a:ext>
                </a:extLst>
              </a:tr>
              <a:tr h="1458111">
                <a:tc rowSpan="2">
                  <a:txBody>
                    <a:bodyPr/>
                    <a:lstStyle/>
                    <a:p>
                      <a:endParaRPr kumimoji="1" lang="ja-JP" altLang="en-US" sz="2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600" dirty="0">
                          <a:solidFill>
                            <a:schemeClr val="tx1"/>
                          </a:solidFill>
                        </a:rPr>
                        <a:t>＜準備運動＞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32741971"/>
                  </a:ext>
                </a:extLst>
              </a:tr>
              <a:tr h="1458111">
                <a:tc vMerge="1">
                  <a:txBody>
                    <a:bodyPr/>
                    <a:lstStyle/>
                    <a:p>
                      <a:endParaRPr kumimoji="1" lang="ja-JP" altLang="en-US"/>
                    </a:p>
                  </a:txBody>
                  <a:tcPr/>
                </a:tc>
                <a:tc>
                  <a:txBody>
                    <a:bodyPr/>
                    <a:lstStyle/>
                    <a:p>
                      <a:r>
                        <a:rPr kumimoji="1" lang="ja-JP" altLang="en-US" sz="1600" dirty="0">
                          <a:solidFill>
                            <a:schemeClr val="tx1"/>
                          </a:solidFill>
                        </a:rPr>
                        <a:t>＜補助運動＞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12" name="正方形/長方形 11"/>
          <p:cNvSpPr/>
          <p:nvPr/>
        </p:nvSpPr>
        <p:spPr>
          <a:xfrm>
            <a:off x="300446" y="1031966"/>
            <a:ext cx="992777" cy="4180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solidFill>
                <a:schemeClr val="tx1"/>
              </a:solidFill>
            </a:endParaRPr>
          </a:p>
        </p:txBody>
      </p:sp>
      <p:sp>
        <p:nvSpPr>
          <p:cNvPr id="2" name="正方形/長方形 1"/>
          <p:cNvSpPr/>
          <p:nvPr/>
        </p:nvSpPr>
        <p:spPr>
          <a:xfrm>
            <a:off x="0" y="1251950"/>
            <a:ext cx="9144000" cy="1552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800" b="1" dirty="0">
                <a:solidFill>
                  <a:schemeClr val="tx1"/>
                </a:solidFill>
              </a:rPr>
              <a:t>〇あなたの選んだ泳法に必要な準備運動や補助運動に</a:t>
            </a:r>
            <a:endParaRPr kumimoji="1" lang="en-US" altLang="ja-JP" sz="2800" b="1" dirty="0">
              <a:solidFill>
                <a:schemeClr val="tx1"/>
              </a:solidFill>
            </a:endParaRPr>
          </a:p>
          <a:p>
            <a:r>
              <a:rPr kumimoji="1" lang="ja-JP" altLang="en-US" sz="2800" b="1" dirty="0">
                <a:solidFill>
                  <a:schemeClr val="tx1"/>
                </a:solidFill>
              </a:rPr>
              <a:t>　ついて、</a:t>
            </a:r>
            <a:r>
              <a:rPr kumimoji="1" lang="ja-JP" altLang="en-US" sz="2800" b="1" dirty="0">
                <a:solidFill>
                  <a:srgbClr val="FF0000"/>
                </a:solidFill>
              </a:rPr>
              <a:t>「知識及び技能編」や「体力編」の資料か</a:t>
            </a:r>
            <a:endParaRPr kumimoji="1" lang="en-US" altLang="ja-JP" sz="2800" b="1" dirty="0">
              <a:solidFill>
                <a:srgbClr val="FF0000"/>
              </a:solidFill>
            </a:endParaRPr>
          </a:p>
          <a:p>
            <a:r>
              <a:rPr kumimoji="1" lang="ja-JP" altLang="en-US" sz="2800" b="1" dirty="0">
                <a:solidFill>
                  <a:srgbClr val="FF0000"/>
                </a:solidFill>
              </a:rPr>
              <a:t>　ら</a:t>
            </a:r>
            <a:r>
              <a:rPr kumimoji="1" lang="ja-JP" altLang="en-US" sz="2800" b="1" dirty="0">
                <a:solidFill>
                  <a:schemeClr val="tx1"/>
                </a:solidFill>
              </a:rPr>
              <a:t>選んでみましょう。</a:t>
            </a:r>
          </a:p>
        </p:txBody>
      </p:sp>
      <p:sp>
        <p:nvSpPr>
          <p:cNvPr id="9" name="角丸四角形 8"/>
          <p:cNvSpPr/>
          <p:nvPr/>
        </p:nvSpPr>
        <p:spPr>
          <a:xfrm>
            <a:off x="4134118" y="954918"/>
            <a:ext cx="5009881" cy="42003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rPr>
              <a:t>ワークシート「体力を高める取組」に記入しましょう。　</a:t>
            </a:r>
          </a:p>
        </p:txBody>
      </p:sp>
      <p:sp>
        <p:nvSpPr>
          <p:cNvPr id="11" name="角丸四角形 10"/>
          <p:cNvSpPr/>
          <p:nvPr/>
        </p:nvSpPr>
        <p:spPr>
          <a:xfrm>
            <a:off x="4134119" y="497954"/>
            <a:ext cx="5009881" cy="42003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ワークシート「</a:t>
            </a:r>
            <a:r>
              <a:rPr kumimoji="1" lang="ja-JP" altLang="en-US" sz="1200" dirty="0" smtClean="0">
                <a:solidFill>
                  <a:schemeClr val="tx1"/>
                </a:solidFill>
              </a:rPr>
              <a:t>思考力，判断力</a:t>
            </a:r>
            <a:r>
              <a:rPr kumimoji="1" lang="ja-JP" altLang="en-US" sz="1200" dirty="0">
                <a:solidFill>
                  <a:schemeClr val="tx1"/>
                </a:solidFill>
              </a:rPr>
              <a:t>，</a:t>
            </a:r>
            <a:r>
              <a:rPr kumimoji="1" lang="ja-JP" altLang="en-US" sz="1200" dirty="0" smtClean="0">
                <a:solidFill>
                  <a:schemeClr val="tx1"/>
                </a:solidFill>
              </a:rPr>
              <a:t>表現力</a:t>
            </a:r>
            <a:r>
              <a:rPr kumimoji="1" lang="ja-JP" altLang="en-US" sz="1200" dirty="0">
                <a:solidFill>
                  <a:schemeClr val="tx1"/>
                </a:solidFill>
              </a:rPr>
              <a:t>等」の２番に記入しましょう。</a:t>
            </a:r>
          </a:p>
        </p:txBody>
      </p:sp>
    </p:spTree>
    <p:extLst>
      <p:ext uri="{BB962C8B-B14F-4D97-AF65-F5344CB8AC3E}">
        <p14:creationId xmlns:p14="http://schemas.microsoft.com/office/powerpoint/2010/main" val="13240496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039497" cy="757646"/>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chemeClr val="tx1"/>
                </a:solidFill>
              </a:rPr>
              <a:t>「</a:t>
            </a:r>
            <a:r>
              <a:rPr kumimoji="1" lang="ja-JP" altLang="en-US" sz="2800" dirty="0" smtClean="0">
                <a:solidFill>
                  <a:schemeClr val="tx1"/>
                </a:solidFill>
              </a:rPr>
              <a:t>思考力，判断力</a:t>
            </a:r>
            <a:r>
              <a:rPr kumimoji="1" lang="ja-JP" altLang="en-US" sz="2800" dirty="0">
                <a:solidFill>
                  <a:schemeClr val="tx1"/>
                </a:solidFill>
              </a:rPr>
              <a:t>，</a:t>
            </a:r>
            <a:r>
              <a:rPr kumimoji="1" lang="ja-JP" altLang="en-US" sz="2800" dirty="0" smtClean="0">
                <a:solidFill>
                  <a:schemeClr val="tx1"/>
                </a:solidFill>
              </a:rPr>
              <a:t>表現力</a:t>
            </a:r>
            <a:r>
              <a:rPr kumimoji="1" lang="ja-JP" altLang="en-US" sz="2800" dirty="0">
                <a:solidFill>
                  <a:schemeClr val="tx1"/>
                </a:solidFill>
              </a:rPr>
              <a:t>等編」③</a:t>
            </a:r>
            <a:endParaRPr kumimoji="1" lang="en-US" altLang="ja-JP" sz="2800" dirty="0">
              <a:solidFill>
                <a:schemeClr val="tx1"/>
              </a:solidFill>
            </a:endParaRPr>
          </a:p>
        </p:txBody>
      </p:sp>
      <p:sp>
        <p:nvSpPr>
          <p:cNvPr id="6" name="スライド番号プレースホルダー 5"/>
          <p:cNvSpPr>
            <a:spLocks noGrp="1"/>
          </p:cNvSpPr>
          <p:nvPr>
            <p:ph type="sldNum" sz="quarter" idx="12"/>
          </p:nvPr>
        </p:nvSpPr>
        <p:spPr/>
        <p:txBody>
          <a:bodyPr/>
          <a:lstStyle/>
          <a:p>
            <a:fld id="{3E98E851-8B80-4C7F-83B9-CB9EE4838147}" type="slidenum">
              <a:rPr kumimoji="1" lang="ja-JP" altLang="en-US" smtClean="0"/>
              <a:t>8</a:t>
            </a:fld>
            <a:endParaRPr kumimoji="1" lang="ja-JP" altLang="en-US"/>
          </a:p>
        </p:txBody>
      </p:sp>
      <p:sp>
        <p:nvSpPr>
          <p:cNvPr id="2" name="サブタイトル 1"/>
          <p:cNvSpPr>
            <a:spLocks noGrp="1"/>
          </p:cNvSpPr>
          <p:nvPr>
            <p:ph type="subTitle" idx="1"/>
          </p:nvPr>
        </p:nvSpPr>
        <p:spPr>
          <a:xfrm>
            <a:off x="496389" y="1025434"/>
            <a:ext cx="8018961" cy="2730137"/>
          </a:xfrm>
        </p:spPr>
        <p:txBody>
          <a:bodyPr>
            <a:normAutofit/>
          </a:bodyPr>
          <a:lstStyle/>
          <a:p>
            <a:pPr algn="l"/>
            <a:r>
              <a:rPr lang="ja-JP" altLang="en-US" sz="4400" dirty="0"/>
              <a:t>体力や技能の程度、性別等の違いに配慮して、仲間ととも</a:t>
            </a:r>
            <a:r>
              <a:rPr lang="ja-JP" altLang="en-US" sz="4400" dirty="0" smtClean="0"/>
              <a:t>に</a:t>
            </a:r>
            <a:r>
              <a:rPr lang="ja-JP" altLang="en-US" sz="4400" dirty="0"/>
              <a:t>水泳</a:t>
            </a:r>
            <a:r>
              <a:rPr lang="ja-JP" altLang="en-US" sz="4400" dirty="0" smtClean="0"/>
              <a:t>を</a:t>
            </a:r>
            <a:r>
              <a:rPr lang="ja-JP" altLang="en-US" sz="4400" dirty="0"/>
              <a:t>楽しむための活動の方法や修正の仕方を見付けましょう。</a:t>
            </a:r>
            <a:endParaRPr lang="en-US" altLang="ja-JP" sz="4400" dirty="0"/>
          </a:p>
          <a:p>
            <a:pPr algn="l"/>
            <a:endParaRPr kumimoji="1" lang="ja-JP" altLang="en-US" dirty="0"/>
          </a:p>
        </p:txBody>
      </p:sp>
      <p:sp>
        <p:nvSpPr>
          <p:cNvPr id="5" name="正方形/長方形 4"/>
          <p:cNvSpPr/>
          <p:nvPr/>
        </p:nvSpPr>
        <p:spPr>
          <a:xfrm>
            <a:off x="992776" y="4153988"/>
            <a:ext cx="7093132" cy="369332"/>
          </a:xfrm>
          <a:prstGeom prst="rect">
            <a:avLst/>
          </a:prstGeom>
        </p:spPr>
        <p:txBody>
          <a:bodyPr wrap="square">
            <a:spAutoFit/>
          </a:bodyPr>
          <a:lstStyle/>
          <a:p>
            <a:endParaRPr lang="ja-JP" altLang="en-US" dirty="0"/>
          </a:p>
        </p:txBody>
      </p:sp>
      <p:sp>
        <p:nvSpPr>
          <p:cNvPr id="9" name="角丸四角形吹き出し 8"/>
          <p:cNvSpPr/>
          <p:nvPr/>
        </p:nvSpPr>
        <p:spPr>
          <a:xfrm>
            <a:off x="563334" y="3600405"/>
            <a:ext cx="7849146" cy="2573383"/>
          </a:xfrm>
          <a:prstGeom prst="wedgeRoundRectCallout">
            <a:avLst>
              <a:gd name="adj1" fmla="val 48965"/>
              <a:gd name="adj2" fmla="val 2014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800" dirty="0">
                <a:latin typeface="HGP創英角ｺﾞｼｯｸUB" panose="020B0900000000000000" pitchFamily="50" charset="-128"/>
                <a:ea typeface="HGP創英角ｺﾞｼｯｸUB" panose="020B0900000000000000" pitchFamily="50" charset="-128"/>
              </a:rPr>
              <a:t>リレーをみんなで一緒に楽しむために</a:t>
            </a:r>
            <a:r>
              <a:rPr kumimoji="1" lang="ja-JP" altLang="en-US" sz="2800" dirty="0" smtClean="0">
                <a:latin typeface="HGP創英角ｺﾞｼｯｸUB" panose="020B0900000000000000" pitchFamily="50" charset="-128"/>
                <a:ea typeface="HGP創英角ｺﾞｼｯｸUB" panose="020B0900000000000000" pitchFamily="50" charset="-128"/>
              </a:rPr>
              <a:t>、</a:t>
            </a:r>
            <a:endParaRPr kumimoji="1" lang="en-US" altLang="ja-JP" sz="2800" dirty="0" smtClean="0">
              <a:latin typeface="HGP創英角ｺﾞｼｯｸUB" panose="020B0900000000000000" pitchFamily="50" charset="-128"/>
              <a:ea typeface="HGP創英角ｺﾞｼｯｸUB" panose="020B0900000000000000" pitchFamily="50" charset="-128"/>
            </a:endParaRPr>
          </a:p>
          <a:p>
            <a:r>
              <a:rPr kumimoji="1" lang="ja-JP" altLang="en-US" sz="2800" dirty="0" smtClean="0">
                <a:latin typeface="HGP創英角ｺﾞｼｯｸUB" panose="020B0900000000000000" pitchFamily="50" charset="-128"/>
                <a:ea typeface="HGP創英角ｺﾞｼｯｸUB" panose="020B0900000000000000" pitchFamily="50" charset="-128"/>
              </a:rPr>
              <a:t>リレー</a:t>
            </a:r>
            <a:r>
              <a:rPr kumimoji="1" lang="ja-JP" altLang="en-US" sz="2800" dirty="0">
                <a:latin typeface="HGP創英角ｺﾞｼｯｸUB" panose="020B0900000000000000" pitchFamily="50" charset="-128"/>
                <a:ea typeface="HGP創英角ｺﾞｼｯｸUB" panose="020B0900000000000000" pitchFamily="50" charset="-128"/>
              </a:rPr>
              <a:t>のルールを考えてみよう。</a:t>
            </a:r>
            <a:endParaRPr kumimoji="1" lang="ja-JP" altLang="en-US"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42339643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1436915"/>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a:solidFill>
                  <a:schemeClr val="tx1"/>
                </a:solidFill>
              </a:rPr>
              <a:t>体力や技能の程度、性別等の違いに配慮して、仲間と</a:t>
            </a:r>
            <a:r>
              <a:rPr lang="ja-JP" altLang="en-US" sz="2800">
                <a:solidFill>
                  <a:schemeClr val="tx1"/>
                </a:solidFill>
              </a:rPr>
              <a:t>とも</a:t>
            </a:r>
            <a:r>
              <a:rPr lang="ja-JP" altLang="en-US" sz="2800" smtClean="0">
                <a:solidFill>
                  <a:schemeClr val="tx1"/>
                </a:solidFill>
              </a:rPr>
              <a:t>に</a:t>
            </a:r>
            <a:r>
              <a:rPr lang="ja-JP" altLang="en-US" sz="2800">
                <a:solidFill>
                  <a:schemeClr val="tx1"/>
                </a:solidFill>
              </a:rPr>
              <a:t>水泳</a:t>
            </a:r>
            <a:r>
              <a:rPr lang="ja-JP" altLang="en-US" sz="2800" smtClean="0">
                <a:solidFill>
                  <a:schemeClr val="tx1"/>
                </a:solidFill>
              </a:rPr>
              <a:t>を</a:t>
            </a:r>
            <a:r>
              <a:rPr lang="ja-JP" altLang="en-US" sz="2800" dirty="0">
                <a:solidFill>
                  <a:schemeClr val="tx1"/>
                </a:solidFill>
              </a:rPr>
              <a:t>楽しむための活動の方法や修正の仕方を見付けること</a:t>
            </a:r>
            <a:endParaRPr kumimoji="1" lang="en-US" altLang="ja-JP" sz="2800" dirty="0">
              <a:solidFill>
                <a:schemeClr val="tx1"/>
              </a:solidFill>
            </a:endParaRPr>
          </a:p>
        </p:txBody>
      </p:sp>
      <p:sp>
        <p:nvSpPr>
          <p:cNvPr id="6" name="スライド番号プレースホルダー 5"/>
          <p:cNvSpPr>
            <a:spLocks noGrp="1"/>
          </p:cNvSpPr>
          <p:nvPr>
            <p:ph type="sldNum" sz="quarter" idx="12"/>
          </p:nvPr>
        </p:nvSpPr>
        <p:spPr/>
        <p:txBody>
          <a:bodyPr/>
          <a:lstStyle/>
          <a:p>
            <a:fld id="{3E98E851-8B80-4C7F-83B9-CB9EE4838147}" type="slidenum">
              <a:rPr kumimoji="1" lang="ja-JP" altLang="en-US" smtClean="0"/>
              <a:t>9</a:t>
            </a:fld>
            <a:endParaRPr kumimoji="1" lang="ja-JP" altLang="en-US"/>
          </a:p>
        </p:txBody>
      </p:sp>
      <p:sp>
        <p:nvSpPr>
          <p:cNvPr id="9" name="コンテンツ プレースホルダー 6"/>
          <p:cNvSpPr txBox="1">
            <a:spLocks/>
          </p:cNvSpPr>
          <p:nvPr/>
        </p:nvSpPr>
        <p:spPr>
          <a:xfrm>
            <a:off x="206062" y="1739904"/>
            <a:ext cx="8783391" cy="461644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3200" dirty="0"/>
              <a:t>・他のグループとリレーをするとき、みんなで</a:t>
            </a:r>
            <a:endParaRPr lang="en-US" altLang="ja-JP" sz="3200" dirty="0"/>
          </a:p>
          <a:p>
            <a:pPr algn="l"/>
            <a:r>
              <a:rPr lang="ja-JP" altLang="en-US" sz="3200" dirty="0"/>
              <a:t>　一緒に楽しむためのルールを考えてみよう。</a:t>
            </a:r>
            <a:endParaRPr lang="en-US" altLang="ja-JP" sz="3200" dirty="0"/>
          </a:p>
          <a:p>
            <a:pPr algn="l"/>
            <a:endParaRPr lang="en-US" altLang="ja-JP" sz="3200" dirty="0"/>
          </a:p>
          <a:p>
            <a:pPr algn="l"/>
            <a:r>
              <a:rPr lang="en-US" altLang="ja-JP" sz="3200" dirty="0"/>
              <a:t>※</a:t>
            </a:r>
            <a:r>
              <a:rPr lang="ja-JP" altLang="en-US" sz="3200" dirty="0"/>
              <a:t>できるだけ具体的に書きましょう。</a:t>
            </a:r>
            <a:endParaRPr lang="en-US" altLang="ja-JP" sz="3200" dirty="0"/>
          </a:p>
          <a:p>
            <a:pPr algn="l"/>
            <a:r>
              <a:rPr lang="ja-JP" altLang="en-US" sz="3200" dirty="0"/>
              <a:t>　・グループの分け方</a:t>
            </a:r>
            <a:endParaRPr lang="en-US" altLang="ja-JP" sz="3200" dirty="0"/>
          </a:p>
          <a:p>
            <a:pPr algn="l"/>
            <a:r>
              <a:rPr lang="ja-JP" altLang="en-US" sz="3200" dirty="0"/>
              <a:t>　・グループの人数</a:t>
            </a:r>
            <a:endParaRPr lang="en-US" altLang="ja-JP" sz="3200" dirty="0"/>
          </a:p>
          <a:p>
            <a:pPr algn="l"/>
            <a:r>
              <a:rPr lang="ja-JP" altLang="en-US" sz="3200" dirty="0"/>
              <a:t>　・泳法</a:t>
            </a:r>
            <a:endParaRPr lang="en-US" altLang="ja-JP" sz="3200" dirty="0"/>
          </a:p>
          <a:p>
            <a:pPr algn="l"/>
            <a:r>
              <a:rPr lang="ja-JP" altLang="en-US" sz="3200" dirty="0"/>
              <a:t>　・タイム差を設ける　　　　　　など</a:t>
            </a:r>
            <a:endParaRPr lang="en-US" altLang="ja-JP" sz="3200" dirty="0"/>
          </a:p>
          <a:p>
            <a:pPr algn="l"/>
            <a:endParaRPr lang="ja-JP" altLang="en-US" sz="3200" dirty="0"/>
          </a:p>
        </p:txBody>
      </p:sp>
      <p:sp>
        <p:nvSpPr>
          <p:cNvPr id="5" name="角丸四角形 4"/>
          <p:cNvSpPr/>
          <p:nvPr/>
        </p:nvSpPr>
        <p:spPr>
          <a:xfrm>
            <a:off x="4134119" y="954744"/>
            <a:ext cx="5009881" cy="42003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ワークシート「</a:t>
            </a:r>
            <a:r>
              <a:rPr kumimoji="1" lang="ja-JP" altLang="en-US" sz="1200" dirty="0" smtClean="0">
                <a:solidFill>
                  <a:schemeClr val="tx1"/>
                </a:solidFill>
              </a:rPr>
              <a:t>思考力，判断力</a:t>
            </a:r>
            <a:r>
              <a:rPr kumimoji="1" lang="ja-JP" altLang="en-US" sz="1200" dirty="0">
                <a:solidFill>
                  <a:schemeClr val="tx1"/>
                </a:solidFill>
              </a:rPr>
              <a:t>，</a:t>
            </a:r>
            <a:r>
              <a:rPr kumimoji="1" lang="ja-JP" altLang="en-US" sz="1200" dirty="0" smtClean="0">
                <a:solidFill>
                  <a:schemeClr val="tx1"/>
                </a:solidFill>
              </a:rPr>
              <a:t>表現力</a:t>
            </a:r>
            <a:r>
              <a:rPr kumimoji="1" lang="ja-JP" altLang="en-US" sz="1200" dirty="0">
                <a:solidFill>
                  <a:schemeClr val="tx1"/>
                </a:solidFill>
              </a:rPr>
              <a:t>等」の３番に記入しましょう。</a:t>
            </a:r>
          </a:p>
        </p:txBody>
      </p:sp>
    </p:spTree>
    <p:extLst>
      <p:ext uri="{BB962C8B-B14F-4D97-AF65-F5344CB8AC3E}">
        <p14:creationId xmlns:p14="http://schemas.microsoft.com/office/powerpoint/2010/main" val="4898299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223</TotalTime>
  <Words>790</Words>
  <Application>Microsoft Office PowerPoint</Application>
  <PresentationFormat>画面に合わせる (4:3)</PresentationFormat>
  <Paragraphs>75</Paragraphs>
  <Slides>9</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9</vt:i4>
      </vt:variant>
    </vt:vector>
  </HeadingPairs>
  <TitlesOfParts>
    <vt:vector size="17" baseType="lpstr">
      <vt:lpstr>HGP創英角ｺﾞｼｯｸUB</vt:lpstr>
      <vt:lpstr>HG創英角ｺﾞｼｯｸUB</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泉　啓司</dc:creator>
  <cp:lastModifiedBy>m</cp:lastModifiedBy>
  <cp:revision>23</cp:revision>
  <dcterms:modified xsi:type="dcterms:W3CDTF">2020-11-20T07:18:34Z</dcterms:modified>
</cp:coreProperties>
</file>