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9" r:id="rId2"/>
    <p:sldId id="296" r:id="rId3"/>
    <p:sldId id="326" r:id="rId4"/>
    <p:sldId id="355" r:id="rId5"/>
    <p:sldId id="341" r:id="rId6"/>
    <p:sldId id="356" r:id="rId7"/>
    <p:sldId id="342" r:id="rId8"/>
    <p:sldId id="357" r:id="rId9"/>
    <p:sldId id="343" r:id="rId10"/>
    <p:sldId id="358" r:id="rId11"/>
    <p:sldId id="344" r:id="rId12"/>
    <p:sldId id="359" r:id="rId13"/>
    <p:sldId id="345" r:id="rId14"/>
    <p:sldId id="360" r:id="rId15"/>
    <p:sldId id="347" r:id="rId16"/>
    <p:sldId id="361" r:id="rId17"/>
    <p:sldId id="346" r:id="rId18"/>
    <p:sldId id="362" r:id="rId19"/>
    <p:sldId id="348" r:id="rId20"/>
    <p:sldId id="363" r:id="rId21"/>
    <p:sldId id="349" r:id="rId22"/>
    <p:sldId id="364" r:id="rId23"/>
    <p:sldId id="350" r:id="rId24"/>
    <p:sldId id="366" r:id="rId25"/>
    <p:sldId id="319" r:id="rId26"/>
    <p:sldId id="352" r:id="rId27"/>
  </p:sldIdLst>
  <p:sldSz cx="9144000" cy="6858000" type="screen4x3"/>
  <p:notesSz cx="6802438" cy="99345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BD2"/>
    <a:srgbClr val="FF99FF"/>
    <a:srgbClr val="FF3399"/>
    <a:srgbClr val="FD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9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786" y="102"/>
      </p:cViewPr>
      <p:guideLst>
        <p:guide orient="horz" pos="2148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8311" cy="498727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2524" y="0"/>
            <a:ext cx="2948310" cy="498727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A133A4E9-A9A5-4AB7-9799-3BF93CF81790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35848"/>
            <a:ext cx="2948311" cy="498727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2524" y="9435848"/>
            <a:ext cx="2948310" cy="498727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41AABD2F-B091-4058-9E07-C35BA91380A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4150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724" cy="498454"/>
          </a:xfrm>
          <a:prstGeom prst="rect">
            <a:avLst/>
          </a:prstGeom>
        </p:spPr>
        <p:txBody>
          <a:bodyPr vert="horz" lIns="91388" tIns="45694" rIns="91388" bIns="4569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3141" y="1"/>
            <a:ext cx="2947724" cy="498454"/>
          </a:xfrm>
          <a:prstGeom prst="rect">
            <a:avLst/>
          </a:prstGeom>
        </p:spPr>
        <p:txBody>
          <a:bodyPr vert="horz" lIns="91388" tIns="45694" rIns="91388" bIns="45694" rtlCol="0"/>
          <a:lstStyle>
            <a:lvl1pPr algn="r">
              <a:defRPr sz="1200"/>
            </a:lvl1pPr>
          </a:lstStyle>
          <a:p>
            <a:fld id="{5FBD121F-19E0-4D63-8EE5-CB4DDC548DEF}" type="datetimeFigureOut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71988" cy="3354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8" tIns="45694" rIns="91388" bIns="4569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5" y="4781015"/>
            <a:ext cx="5441950" cy="3911738"/>
          </a:xfrm>
          <a:prstGeom prst="rect">
            <a:avLst/>
          </a:prstGeom>
        </p:spPr>
        <p:txBody>
          <a:bodyPr vert="horz" lIns="91388" tIns="45694" rIns="91388" bIns="4569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6123"/>
            <a:ext cx="2947724" cy="498453"/>
          </a:xfrm>
          <a:prstGeom prst="rect">
            <a:avLst/>
          </a:prstGeom>
        </p:spPr>
        <p:txBody>
          <a:bodyPr vert="horz" lIns="91388" tIns="45694" rIns="91388" bIns="4569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3141" y="9436123"/>
            <a:ext cx="2947724" cy="498453"/>
          </a:xfrm>
          <a:prstGeom prst="rect">
            <a:avLst/>
          </a:prstGeom>
        </p:spPr>
        <p:txBody>
          <a:bodyPr vert="horz" lIns="91388" tIns="45694" rIns="91388" bIns="45694" rtlCol="0" anchor="b"/>
          <a:lstStyle>
            <a:lvl1pPr algn="r">
              <a:defRPr sz="1200"/>
            </a:lvl1pPr>
          </a:lstStyle>
          <a:p>
            <a:fld id="{679BA96C-3BB3-4ED6-B43F-46F5610ABEE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559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6939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pPr defTabSz="456939">
                <a:defRPr/>
              </a:pPr>
              <a:t>1</a:t>
            </a:fld>
            <a:endParaRPr kumimoji="1" lang="ja-JP" altLang="en-US">
              <a:solidFill>
                <a:prstClr val="black"/>
              </a:solidFill>
              <a:latin typeface="游ゴシック" panose="020F0502020204030204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9218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8840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11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8643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12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642957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13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581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14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0663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15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07074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16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8444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17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34907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18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8560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19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012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02093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62992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21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56533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22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8560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23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029822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24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507958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4275" y="1250950"/>
            <a:ext cx="4503738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01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25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81730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84275" y="1250950"/>
            <a:ext cx="4503738" cy="33782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101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26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23436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827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642063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5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3622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6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1086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7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4736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4363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71988" cy="3354388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>
              <a:defRPr/>
            </a:pPr>
            <a:fld id="{4C5EB111-BAE8-403F-83DB-A29578AF6571}" type="slidenum">
              <a:rPr kumimoji="1" lang="ja-JP" altLang="en-US">
                <a:solidFill>
                  <a:prstClr val="black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9</a:t>
            </a:fld>
            <a:endParaRPr kumimoji="1" lang="ja-JP" altLang="en-US">
              <a:solidFill>
                <a:prstClr val="black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8052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159B4-FE3D-46E7-BA8A-5E955373D974}" type="datetime1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7234-8D0C-4BDF-A135-B3E5D946F9C8}" type="datetime1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A4E73-DD5A-4EF3-BD9D-431A0BCFC66E}" type="datetime1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FB7A-FB65-40F0-AF6E-6D01B90AB162}" type="datetime1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035D51-73D9-47FA-AC2A-3143C4968F6F}" type="datetime1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2B49-21B3-461C-BC2A-20D6B0FDA386}" type="datetime1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29B35-1D90-44B7-8C20-EA9BAAE43785}" type="datetime1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63E42-AAA8-4095-B1B1-74331AD8F7A7}" type="datetime1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714C4-2AB1-4B42-BE2C-5E524FEAD5D2}" type="datetime1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0068-C949-4E9C-9CDA-9A2AD3A349D3}" type="datetime1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6600B-6BE8-4EAE-AF8E-A90EE6295AB5}" type="datetime1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2F2B-1FE5-482C-B762-C8819CDC24AD}" type="datetime1">
              <a:rPr kumimoji="1" lang="ja-JP" altLang="en-US" smtClean="0"/>
              <a:t>2020/11/24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55A0A-D93E-4972-9BDE-BD19E4BDC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06755" y="2661436"/>
            <a:ext cx="7708595" cy="1921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4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0D4FB1FE-BA11-411C-B16B-F5AF0E2C2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中学校 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保健体育（体育分野）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第１学年及び第２学年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78377" y="2541645"/>
            <a:ext cx="9026434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器械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運動</a:t>
            </a:r>
            <a:endParaRPr kumimoji="1" lang="en-US" altLang="ja-JP" sz="6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「マット</a:t>
            </a:r>
            <a:r>
              <a:rPr kumimoji="1" lang="ja-JP" altLang="en-US" sz="66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運動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」</a:t>
            </a:r>
            <a:endParaRPr kumimoji="1" lang="en-US" altLang="ja-JP" sz="6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78377" y="5072128"/>
            <a:ext cx="902643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4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体力</a:t>
            </a:r>
            <a:r>
              <a:rPr kumimoji="1" lang="ja-JP" altLang="en-US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編</a:t>
            </a:r>
            <a:r>
              <a:rPr kumimoji="1" lang="en-US" altLang="ja-JP" sz="4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-17304" y="2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ctr" defTabSz="65227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830609" y="5871141"/>
            <a:ext cx="3042458" cy="5153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chemeClr val="tx1"/>
                </a:solidFill>
              </a:rPr>
              <a:t>学習時間の目安：約</a:t>
            </a:r>
            <a:r>
              <a:rPr lang="en-US" altLang="ja-JP" dirty="0">
                <a:solidFill>
                  <a:schemeClr val="tx1"/>
                </a:solidFill>
              </a:rPr>
              <a:t>3</a:t>
            </a:r>
            <a:r>
              <a:rPr lang="en-US" altLang="ja-JP" dirty="0" smtClean="0">
                <a:solidFill>
                  <a:schemeClr val="tx1"/>
                </a:solidFill>
              </a:rPr>
              <a:t>0</a:t>
            </a:r>
            <a:r>
              <a:rPr kumimoji="1" lang="ja-JP" altLang="en-US" dirty="0" smtClean="0">
                <a:solidFill>
                  <a:schemeClr val="tx1"/>
                </a:solidFill>
              </a:rPr>
              <a:t>分</a:t>
            </a:r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4185" y="2252980"/>
            <a:ext cx="7419975" cy="12998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・背筋運動②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4" name="図形 3" descr="背筋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85" y="3702685"/>
            <a:ext cx="5934075" cy="2557145"/>
          </a:xfrm>
          <a:prstGeom prst="rect">
            <a:avLst/>
          </a:prstGeom>
        </p:spPr>
      </p:pic>
      <p:cxnSp>
        <p:nvCxnSpPr>
          <p:cNvPr id="2" name="直線コネクタ 1"/>
          <p:cNvCxnSpPr/>
          <p:nvPr/>
        </p:nvCxnSpPr>
        <p:spPr>
          <a:xfrm>
            <a:off x="948055" y="3992245"/>
            <a:ext cx="4895215" cy="66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7056120" y="3565525"/>
            <a:ext cx="1684020" cy="14782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b="1">
                <a:solidFill>
                  <a:schemeClr val="tx1"/>
                </a:solidFill>
              </a:rPr>
              <a:t>左腕と右足を伸ばし、体を水平に保つ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3242945" y="4231005"/>
            <a:ext cx="3813175" cy="46990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903893" y="3791239"/>
            <a:ext cx="7084637" cy="23247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・ジャックナイフ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44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膝を曲げて、両手で足首をつかみ、ゆっくりひざを伸そう。頭をひざに付ける感じでしっかり頭</a:t>
            </a:r>
            <a:r>
              <a:rPr kumimoji="1" lang="ja-JP" altLang="en-US" sz="280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を入れよう。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足は軽く開いてもかまわない。</a:t>
            </a:r>
            <a:endParaRPr kumimoji="1" lang="en-US" altLang="ja-JP" sz="2800" dirty="0" smtClean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（１～２０までゆっくり数える）　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51485" y="2252980"/>
            <a:ext cx="7419975" cy="115760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・ジャックナイフ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2" name="図形 1" descr="E:\2020\R2体育担当者連絡協議会\事前課題3\写真\ジャックナイフ.jpgジャックナイフ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83715" y="3410585"/>
            <a:ext cx="2724785" cy="315976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6353175" y="3410585"/>
            <a:ext cx="2258810" cy="19151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b="1" dirty="0">
                <a:solidFill>
                  <a:schemeClr val="tx1"/>
                </a:solidFill>
              </a:rPr>
              <a:t>足首をつかみ</a:t>
            </a:r>
            <a:r>
              <a:rPr lang="ja-JP" altLang="en-US" b="1" dirty="0" smtClean="0">
                <a:solidFill>
                  <a:schemeClr val="tx1"/>
                </a:solidFill>
              </a:rPr>
              <a:t>、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b="1" dirty="0" smtClean="0">
                <a:solidFill>
                  <a:schemeClr val="tx1"/>
                </a:solidFill>
              </a:rPr>
              <a:t>胸</a:t>
            </a:r>
            <a:r>
              <a:rPr lang="ja-JP" altLang="en-US" b="1" dirty="0">
                <a:solidFill>
                  <a:schemeClr val="tx1"/>
                </a:solidFill>
              </a:rPr>
              <a:t>を腿に近づけ、両ひざを</a:t>
            </a:r>
            <a:r>
              <a:rPr lang="ja-JP" altLang="en-US" b="1" dirty="0" smtClean="0">
                <a:solidFill>
                  <a:schemeClr val="tx1"/>
                </a:solidFill>
              </a:rPr>
              <a:t>できる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b="1" dirty="0" smtClean="0">
                <a:solidFill>
                  <a:schemeClr val="tx1"/>
                </a:solidFill>
              </a:rPr>
              <a:t>ところ</a:t>
            </a:r>
            <a:r>
              <a:rPr lang="ja-JP" altLang="en-US" b="1" dirty="0">
                <a:solidFill>
                  <a:schemeClr val="tx1"/>
                </a:solidFill>
              </a:rPr>
              <a:t>まで伸ばす。</a:t>
            </a:r>
          </a:p>
        </p:txBody>
      </p:sp>
      <p:cxnSp>
        <p:nvCxnSpPr>
          <p:cNvPr id="8" name="直線矢印コネクタ 7"/>
          <p:cNvCxnSpPr>
            <a:stCxn id="11" idx="1"/>
          </p:cNvCxnSpPr>
          <p:nvPr/>
        </p:nvCxnSpPr>
        <p:spPr>
          <a:xfrm flipH="1">
            <a:off x="3495041" y="4368165"/>
            <a:ext cx="2858134" cy="1480820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線矢印コネクタ 3"/>
          <p:cNvCxnSpPr>
            <a:stCxn id="11" idx="1"/>
          </p:cNvCxnSpPr>
          <p:nvPr/>
        </p:nvCxnSpPr>
        <p:spPr>
          <a:xfrm flipH="1" flipV="1">
            <a:off x="3216275" y="4363085"/>
            <a:ext cx="3136900" cy="5080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直線コネクタ 11"/>
          <p:cNvCxnSpPr/>
          <p:nvPr/>
        </p:nvCxnSpPr>
        <p:spPr>
          <a:xfrm flipH="1">
            <a:off x="3548380" y="4018280"/>
            <a:ext cx="450850" cy="19767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62330" y="3242599"/>
            <a:ext cx="7653020" cy="23247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・アザラシのポーズ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4400" dirty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うつ伏せの姿勢で、腕を伸ばし、腰を床に付けたまま上半身を持ち上げよう。</a:t>
            </a:r>
            <a:endParaRPr kumimoji="1" lang="en-US" altLang="ja-JP" sz="2800" dirty="0" smtClean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できればしっかり顎をあげて上を向こう。</a:t>
            </a:r>
            <a:endParaRPr kumimoji="1" lang="en-US" altLang="ja-JP" sz="2800" dirty="0" smtClean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（１～１０までゆっくり数える）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71475" y="2252980"/>
            <a:ext cx="7419975" cy="129286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・アザラシのポーズ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2" name="図形 1" descr="16008592605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" y="3383915"/>
            <a:ext cx="5283200" cy="2972435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6486524" y="3383915"/>
            <a:ext cx="2449657" cy="17602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b="1" dirty="0">
                <a:solidFill>
                  <a:schemeClr val="tx1"/>
                </a:solidFill>
              </a:rPr>
              <a:t>腕を伸ばし</a:t>
            </a:r>
            <a:r>
              <a:rPr lang="ja-JP" altLang="en-US" b="1" dirty="0" smtClean="0">
                <a:solidFill>
                  <a:schemeClr val="tx1"/>
                </a:solidFill>
              </a:rPr>
              <a:t>、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b="1" dirty="0" smtClean="0">
                <a:solidFill>
                  <a:schemeClr val="tx1"/>
                </a:solidFill>
              </a:rPr>
              <a:t>腰</a:t>
            </a:r>
            <a:r>
              <a:rPr lang="ja-JP" altLang="en-US" b="1" dirty="0">
                <a:solidFill>
                  <a:schemeClr val="tx1"/>
                </a:solidFill>
              </a:rPr>
              <a:t>を床に付けたまま上半身を持ち上げる。</a:t>
            </a:r>
          </a:p>
        </p:txBody>
      </p:sp>
      <p:cxnSp>
        <p:nvCxnSpPr>
          <p:cNvPr id="8" name="直線矢印コネクタ 7"/>
          <p:cNvCxnSpPr>
            <a:stCxn id="11" idx="1"/>
          </p:cNvCxnSpPr>
          <p:nvPr/>
        </p:nvCxnSpPr>
        <p:spPr>
          <a:xfrm flipH="1">
            <a:off x="3123566" y="4264025"/>
            <a:ext cx="3362958" cy="393065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円弧 3"/>
          <p:cNvSpPr/>
          <p:nvPr/>
        </p:nvSpPr>
        <p:spPr>
          <a:xfrm rot="11220000">
            <a:off x="2454910" y="3896360"/>
            <a:ext cx="1351280" cy="102235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62330" y="3658235"/>
            <a:ext cx="7419975" cy="23247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・エビのポーズ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44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後頭部と両ひざ、あしを床に付けよう。手は腰に当てておさえよう。（１～１０までゆっくり数える）</a:t>
            </a: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92100" y="2252980"/>
            <a:ext cx="7419975" cy="140398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・エビのポーズ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2" name="図形 1" descr="16008592532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" y="3563620"/>
            <a:ext cx="5362575" cy="301752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6486525" y="3383915"/>
            <a:ext cx="2247927" cy="17602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b="1" dirty="0">
                <a:solidFill>
                  <a:schemeClr val="tx1"/>
                </a:solidFill>
              </a:rPr>
              <a:t>後頭部と両足</a:t>
            </a:r>
            <a:r>
              <a:rPr lang="ja-JP" altLang="en-US" b="1" dirty="0" smtClean="0">
                <a:solidFill>
                  <a:schemeClr val="tx1"/>
                </a:solidFill>
              </a:rPr>
              <a:t>、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b="1" dirty="0" smtClean="0">
                <a:solidFill>
                  <a:schemeClr val="tx1"/>
                </a:solidFill>
              </a:rPr>
              <a:t>両ひざを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b="1" dirty="0" smtClean="0">
                <a:solidFill>
                  <a:schemeClr val="tx1"/>
                </a:solidFill>
              </a:rPr>
              <a:t>床に近づける。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b="1" dirty="0" smtClean="0">
                <a:solidFill>
                  <a:schemeClr val="tx1"/>
                </a:solidFill>
              </a:rPr>
              <a:t>両手</a:t>
            </a:r>
            <a:r>
              <a:rPr lang="ja-JP" altLang="en-US" b="1" dirty="0">
                <a:solidFill>
                  <a:schemeClr val="tx1"/>
                </a:solidFill>
              </a:rPr>
              <a:t>で腰を支える。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4530090" y="4264025"/>
            <a:ext cx="1956435" cy="523875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21014" y="3907617"/>
            <a:ext cx="8010737" cy="23247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・開脚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44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両足を大きく開き、最初は両ひじを床に付ける</a:t>
            </a:r>
            <a:endParaRPr kumimoji="1" lang="en-US" altLang="ja-JP" sz="2800" dirty="0" smtClean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イメージで、しっかり腰を曲げよう。</a:t>
            </a:r>
            <a:endParaRPr kumimoji="1" lang="en-US" altLang="ja-JP" sz="2800" dirty="0" smtClean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慣れてきたら、手を前に伸ばし、鼻を床に近づけよう。</a:t>
            </a:r>
            <a:endParaRPr kumimoji="1" lang="en-US" altLang="ja-JP" sz="2800" dirty="0" smtClean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（１～１０までゆっくり数える）　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08280" y="2358390"/>
            <a:ext cx="7419975" cy="15608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柔軟性を高める運動（例）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・開脚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2" name="図形 1" descr="16007616086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" y="3625215"/>
            <a:ext cx="3923030" cy="2207895"/>
          </a:xfrm>
          <a:prstGeom prst="rect">
            <a:avLst/>
          </a:prstGeom>
        </p:spPr>
      </p:pic>
      <p:pic>
        <p:nvPicPr>
          <p:cNvPr id="4" name="図形 3" descr="160076160237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9305" y="4316095"/>
            <a:ext cx="4274185" cy="2405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平衡性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62012" y="3866053"/>
            <a:ext cx="7419975" cy="23247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平衡性を高める運動（例）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・かえる倒立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両手をついて、ひざを曲げた状態でひじの上に置き、頭を前に移動させ足を浮かせてバランスをとろう。（１～１０までゆっくり数える）</a:t>
            </a: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77209" y="2523299"/>
            <a:ext cx="8572277" cy="88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49064" y="1208591"/>
            <a:ext cx="8406090" cy="27287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4800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562834" y="771888"/>
            <a:ext cx="7605132" cy="214219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80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「体力編</a:t>
            </a:r>
            <a:r>
              <a:rPr kumimoji="1" lang="ja-JP" altLang="en-US" sz="66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」</a:t>
            </a:r>
            <a:endParaRPr kumimoji="1" lang="en-US" altLang="ja-JP" sz="6600" dirty="0" smtClean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endParaRPr kumimoji="1" lang="en-US" altLang="ja-JP" sz="4000" dirty="0" smtClean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49064" y="2232510"/>
            <a:ext cx="8524003" cy="16006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運動に関連して高まる体力要素を理解し、それぞれの体力を高めるための運動に取り組もう！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2" name="フローチャート: 定義済み処理 1"/>
          <p:cNvSpPr/>
          <p:nvPr/>
        </p:nvSpPr>
        <p:spPr>
          <a:xfrm>
            <a:off x="946933" y="4846606"/>
            <a:ext cx="7328263" cy="1895864"/>
          </a:xfrm>
          <a:prstGeom prst="flowChartPredefined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※</a:t>
            </a:r>
            <a:r>
              <a:rPr kumimoji="1" lang="ja-JP" altLang="en-US" sz="24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注意事項</a:t>
            </a:r>
            <a:endParaRPr kumimoji="1" lang="en-US" altLang="ja-JP" sz="2400" b="1" dirty="0" smtClean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①自分の体力に応じて、練習内容、</a:t>
            </a:r>
            <a:endParaRPr kumimoji="1" lang="en-US" altLang="ja-JP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</a:t>
            </a:r>
            <a:r>
              <a:rPr kumimoji="1" lang="ja-JP" alt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実施回数、セット数を選ぼう。</a:t>
            </a:r>
            <a:endParaRPr kumimoji="1" lang="en-US" altLang="ja-JP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②周りに危険なものがないか、安全を　</a:t>
            </a:r>
            <a:endParaRPr kumimoji="1" lang="en-US" altLang="ja-JP" sz="2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kumimoji="1" lang="ja-JP" alt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　確認しよう。</a:t>
            </a:r>
            <a:endParaRPr kumimoji="1" lang="ja-JP" altLang="en-US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277209" y="3937631"/>
            <a:ext cx="8462832" cy="58091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 smtClean="0">
                <a:solidFill>
                  <a:srgbClr val="FF0000"/>
                </a:solidFill>
              </a:rPr>
              <a:t>実施した内容や考えたことを学習</a:t>
            </a:r>
            <a:r>
              <a:rPr kumimoji="1" lang="ja-JP" altLang="en-US" sz="2400" b="1" dirty="0">
                <a:solidFill>
                  <a:srgbClr val="FF0000"/>
                </a:solidFill>
              </a:rPr>
              <a:t>カード</a:t>
            </a:r>
            <a:r>
              <a:rPr kumimoji="1" lang="ja-JP" altLang="en-US" sz="2400" b="1" dirty="0" smtClean="0">
                <a:solidFill>
                  <a:srgbClr val="FF0000"/>
                </a:solidFill>
              </a:rPr>
              <a:t>に記入しよう！</a:t>
            </a:r>
            <a:endParaRPr kumimoji="1" lang="ja-JP" alt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平衡性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12090" y="2332355"/>
            <a:ext cx="7419975" cy="137033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平衡性をを高める運動（例）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・かえる倒立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2" name="図形 1" descr="E:\2020\R2体育担当者連絡協議会\事前課題3\写真\かえる倒立.jpgかえる倒立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64590" y="3733165"/>
            <a:ext cx="4170045" cy="298831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6486525" y="3383915"/>
            <a:ext cx="2192020" cy="17602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b="1">
                <a:solidFill>
                  <a:schemeClr val="tx1"/>
                </a:solidFill>
              </a:rPr>
              <a:t>両手にひざを乗せ、バランスをとりながら、足を床から浮かせる。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>
            <a:off x="3589655" y="4264025"/>
            <a:ext cx="2858770" cy="1598295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線矢印コネクタ 3"/>
          <p:cNvCxnSpPr/>
          <p:nvPr/>
        </p:nvCxnSpPr>
        <p:spPr>
          <a:xfrm flipH="1">
            <a:off x="4636135" y="4264025"/>
            <a:ext cx="1821815" cy="722630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平衡性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53360" y="3977876"/>
            <a:ext cx="7419975" cy="23247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平衡性を高める運動（例）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・背倒立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首と肩をついて、つま先まで上に伸ばし背倒立をしよう。両手は腰に当てて、ひじで体を支えバランスをとろう。（１～１０までゆっくり数える）</a:t>
            </a: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平衡性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278765" y="2437765"/>
            <a:ext cx="7419975" cy="11588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平衡性を高める運動（例）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・背倒立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2" name="図形 1" descr="16007615634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2565" y="2517140"/>
            <a:ext cx="2416175" cy="4295775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803400" y="4596130"/>
            <a:ext cx="2028825" cy="17602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+mn-ea"/>
              </a:rPr>
              <a:t>首と肩をついて、つま先まで上に伸ばす</a:t>
            </a:r>
            <a:r>
              <a:rPr lang="ja-JP" altLang="en-US" b="1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</a:p>
        </p:txBody>
      </p:sp>
      <p:cxnSp>
        <p:nvCxnSpPr>
          <p:cNvPr id="4" name="直線コネクタ 3"/>
          <p:cNvCxnSpPr/>
          <p:nvPr/>
        </p:nvCxnSpPr>
        <p:spPr>
          <a:xfrm flipH="1">
            <a:off x="6506210" y="3328670"/>
            <a:ext cx="40005" cy="175133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>
            <a:stCxn id="11" idx="3"/>
          </p:cNvCxnSpPr>
          <p:nvPr/>
        </p:nvCxnSpPr>
        <p:spPr>
          <a:xfrm flipV="1">
            <a:off x="3832225" y="5305425"/>
            <a:ext cx="2567940" cy="170815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平衡性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712701" y="3977876"/>
            <a:ext cx="7724717" cy="23247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平衡性を高める運動（例）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・片足バランス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目を閉じて、片足を持ち上げてバランスをとろう。（１～３０までゆっくり数える）。</a:t>
            </a:r>
            <a:endParaRPr kumimoji="1" lang="en-US" altLang="ja-JP" sz="2800" dirty="0" smtClean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慣れてきたら、持ち上げる足の高さを変えてみよう。</a:t>
            </a: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　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8652" y="18161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平衡性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56895" y="2252980"/>
            <a:ext cx="7419975" cy="14865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平衡性を高める運動（例）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・片足バランス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2" name="図形 1" descr="kataashidachi_ma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9777" y="2950383"/>
            <a:ext cx="3004185" cy="3329940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1908002" y="4130213"/>
            <a:ext cx="2028825" cy="17602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b="1" dirty="0" smtClean="0">
                <a:solidFill>
                  <a:schemeClr val="tx1"/>
                </a:solidFill>
                <a:latin typeface="游ゴシック" panose="020B0400000000000000" pitchFamily="50" charset="-128"/>
                <a:ea typeface="游ゴシック" panose="020B0400000000000000" pitchFamily="50" charset="-128"/>
                <a:sym typeface="+mn-ea"/>
              </a:rPr>
              <a:t>目を閉じて、片足を持ち上げてバランスをとる。</a:t>
            </a:r>
          </a:p>
        </p:txBody>
      </p:sp>
      <p:cxnSp>
        <p:nvCxnSpPr>
          <p:cNvPr id="4" name="直線矢印コネクタ 3"/>
          <p:cNvCxnSpPr>
            <a:stCxn id="11" idx="3"/>
          </p:cNvCxnSpPr>
          <p:nvPr/>
        </p:nvCxnSpPr>
        <p:spPr>
          <a:xfrm>
            <a:off x="3936827" y="5010323"/>
            <a:ext cx="1785620" cy="101600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2221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207644" y="2517139"/>
            <a:ext cx="7211465" cy="539523"/>
          </a:xfrm>
        </p:spPr>
        <p:txBody>
          <a:bodyPr>
            <a:noAutofit/>
          </a:bodyPr>
          <a:lstStyle/>
          <a:p>
            <a:r>
              <a:rPr kumimoji="1"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完成させたい技：　　　　　　　　　</a:t>
            </a:r>
            <a:r>
              <a:rPr kumimoji="1"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207644" y="2405875"/>
            <a:ext cx="8307658" cy="307548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209" y="1539153"/>
            <a:ext cx="8035636" cy="3291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4800" dirty="0" smtClean="0"/>
          </a:p>
        </p:txBody>
      </p:sp>
      <p:sp>
        <p:nvSpPr>
          <p:cNvPr id="11" name="タイトル 3"/>
          <p:cNvSpPr txBox="1"/>
          <p:nvPr/>
        </p:nvSpPr>
        <p:spPr>
          <a:xfrm>
            <a:off x="-92209" y="177908"/>
            <a:ext cx="9135848" cy="376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体力を高めるためのメニューを考えよう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タイトル 3"/>
          <p:cNvSpPr txBox="1"/>
          <p:nvPr/>
        </p:nvSpPr>
        <p:spPr>
          <a:xfrm>
            <a:off x="961389" y="888365"/>
            <a:ext cx="7351455" cy="138874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技の完成を目指して、どんな体力を高めたらよいか、考えよう。</a:t>
            </a:r>
          </a:p>
        </p:txBody>
      </p:sp>
      <p:sp>
        <p:nvSpPr>
          <p:cNvPr id="7" name="タイトル 3"/>
          <p:cNvSpPr>
            <a:spLocks noGrp="1"/>
          </p:cNvSpPr>
          <p:nvPr/>
        </p:nvSpPr>
        <p:spPr>
          <a:xfrm>
            <a:off x="207644" y="3306552"/>
            <a:ext cx="7141614" cy="700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高める体力：　　　　　　　　 　 </a:t>
            </a:r>
            <a:r>
              <a:rPr kumimoji="1" lang="en-US" altLang="ja-JP" sz="28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ja-JP" altLang="en-US" sz="28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079052" y="4181545"/>
            <a:ext cx="6407598" cy="1086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学習</a:t>
            </a:r>
            <a:r>
              <a:rPr kumimoji="1" lang="ja-JP" altLang="en-US" sz="3200" dirty="0"/>
              <a:t>カード</a:t>
            </a:r>
            <a:r>
              <a:rPr kumimoji="1" lang="ja-JP" altLang="en-US" sz="3200" dirty="0" smtClean="0"/>
              <a:t>に記入しよう。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2221"/>
            <a:ext cx="9161304" cy="75737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24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2" name="正方形/長方形 1"/>
          <p:cNvSpPr/>
          <p:nvPr/>
        </p:nvSpPr>
        <p:spPr>
          <a:xfrm>
            <a:off x="321886" y="2486577"/>
            <a:ext cx="8307658" cy="30111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77209" y="1539153"/>
            <a:ext cx="8035636" cy="32914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kumimoji="1" lang="en-US" altLang="ja-JP" sz="4800" dirty="0" smtClean="0"/>
          </a:p>
        </p:txBody>
      </p:sp>
      <p:sp>
        <p:nvSpPr>
          <p:cNvPr id="11" name="タイトル 3"/>
          <p:cNvSpPr txBox="1"/>
          <p:nvPr/>
        </p:nvSpPr>
        <p:spPr>
          <a:xfrm>
            <a:off x="-92209" y="177908"/>
            <a:ext cx="9135848" cy="3761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体力を高めるためのメニューを考えよう</a:t>
            </a:r>
            <a:r>
              <a:rPr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4" name="タイトル 3"/>
          <p:cNvSpPr txBox="1"/>
          <p:nvPr/>
        </p:nvSpPr>
        <p:spPr>
          <a:xfrm>
            <a:off x="665146" y="928716"/>
            <a:ext cx="7850101" cy="138874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ja-JP" altLang="en-US" sz="28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どんな運動をして、どんな体力を高められるか、運動例を参考に練習メニューを考えよう。</a:t>
            </a:r>
          </a:p>
        </p:txBody>
      </p:sp>
      <p:sp>
        <p:nvSpPr>
          <p:cNvPr id="7" name="タイトル 3"/>
          <p:cNvSpPr>
            <a:spLocks noGrp="1"/>
          </p:cNvSpPr>
          <p:nvPr/>
        </p:nvSpPr>
        <p:spPr>
          <a:xfrm>
            <a:off x="207589" y="2715419"/>
            <a:ext cx="3554730" cy="3759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練習メニュー</a:t>
            </a:r>
            <a:r>
              <a:rPr kumimoji="1" lang="en-US" altLang="ja-JP" sz="3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ja-JP" altLang="en-US" sz="32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994641" y="3526181"/>
            <a:ext cx="6407598" cy="1086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 smtClean="0"/>
              <a:t>学習</a:t>
            </a:r>
            <a:r>
              <a:rPr kumimoji="1" lang="ja-JP" altLang="en-US" sz="3200" dirty="0"/>
              <a:t>カード</a:t>
            </a:r>
            <a:r>
              <a:rPr kumimoji="1" lang="ja-JP" altLang="en-US" sz="3200" dirty="0" smtClean="0"/>
              <a:t>に記入しよう。</a:t>
            </a:r>
            <a:endParaRPr kumimoji="1" lang="ja-JP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54512" y="4149090"/>
            <a:ext cx="8010737" cy="23247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・腹筋運動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44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仰向けの状態で、両ひざを曲げて肩甲骨が床から離れる高さで、あごを引き背中を丸めよう。</a:t>
            </a:r>
            <a:endParaRPr kumimoji="1" lang="en-US" altLang="ja-JP" sz="2800" dirty="0" smtClean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（１～１０まで数える）</a:t>
            </a: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はじめは、</a:t>
            </a:r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３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セット、慣れてきたらセット数を増やそう。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23570" y="2411730"/>
            <a:ext cx="7419975" cy="133032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・腹筋運動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44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4" name="図形 3" descr="腹筋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270" y="3345815"/>
            <a:ext cx="6411595" cy="2949575"/>
          </a:xfrm>
          <a:prstGeom prst="rect">
            <a:avLst/>
          </a:prstGeom>
        </p:spPr>
      </p:pic>
      <p:cxnSp>
        <p:nvCxnSpPr>
          <p:cNvPr id="5" name="直線矢印コネクタ 4"/>
          <p:cNvCxnSpPr/>
          <p:nvPr/>
        </p:nvCxnSpPr>
        <p:spPr>
          <a:xfrm flipH="1">
            <a:off x="6647180" y="4540138"/>
            <a:ext cx="800735" cy="450850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3258820" y="2650490"/>
            <a:ext cx="2610485" cy="1241425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5869305" y="2411730"/>
            <a:ext cx="1617980" cy="4775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>
                <a:solidFill>
                  <a:schemeClr val="tx1"/>
                </a:solidFill>
              </a:rPr>
              <a:t>ひざを曲げる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7447915" y="4241053"/>
            <a:ext cx="1513205" cy="750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b="1" dirty="0">
                <a:solidFill>
                  <a:schemeClr val="tx1"/>
                </a:solidFill>
              </a:rPr>
              <a:t>肩甲骨</a:t>
            </a:r>
            <a:r>
              <a:rPr lang="ja-JP" altLang="en-US" b="1" dirty="0" smtClean="0">
                <a:solidFill>
                  <a:schemeClr val="tx1"/>
                </a:solidFill>
              </a:rPr>
              <a:t>を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b="1" dirty="0" smtClean="0">
                <a:solidFill>
                  <a:schemeClr val="tx1"/>
                </a:solidFill>
              </a:rPr>
              <a:t>浮かせる</a:t>
            </a:r>
            <a:endParaRPr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15" name="直線矢印コネクタ 14"/>
          <p:cNvCxnSpPr/>
          <p:nvPr/>
        </p:nvCxnSpPr>
        <p:spPr>
          <a:xfrm flipH="1">
            <a:off x="6520290" y="3545323"/>
            <a:ext cx="800735" cy="450850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角丸四角形 15"/>
          <p:cNvSpPr/>
          <p:nvPr/>
        </p:nvSpPr>
        <p:spPr>
          <a:xfrm>
            <a:off x="7321025" y="3088757"/>
            <a:ext cx="1656715" cy="9074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b="1" dirty="0">
                <a:solidFill>
                  <a:schemeClr val="tx1"/>
                </a:solidFill>
              </a:rPr>
              <a:t>顎を</a:t>
            </a:r>
            <a:r>
              <a:rPr lang="ja-JP" altLang="en-US" b="1" dirty="0" smtClean="0">
                <a:solidFill>
                  <a:schemeClr val="tx1"/>
                </a:solidFill>
              </a:rPr>
              <a:t>引いて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b="1" dirty="0" smtClean="0">
                <a:solidFill>
                  <a:schemeClr val="tx1"/>
                </a:solidFill>
              </a:rPr>
              <a:t>背中</a:t>
            </a:r>
            <a:r>
              <a:rPr lang="ja-JP" altLang="en-US" b="1" dirty="0">
                <a:solidFill>
                  <a:schemeClr val="tx1"/>
                </a:solidFill>
              </a:rPr>
              <a:t>を丸める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62330" y="3658235"/>
            <a:ext cx="7525212" cy="23247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・背筋運動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44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仰向けの状態で、両ひざ立てておなかを目一杯高く突きだそう。（１～１０までゆっくり数える）</a:t>
            </a: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最初は</a:t>
            </a:r>
            <a:r>
              <a:rPr kumimoji="1" lang="ja-JP" altLang="en-US" sz="2800" dirty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３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セット、慣れてきたらセット数を増やそう。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853440" y="2530475"/>
            <a:ext cx="7419975" cy="110807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・背筋運動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44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5" name="図形 4" descr="背筋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3288665"/>
            <a:ext cx="5947410" cy="3303270"/>
          </a:xfrm>
          <a:prstGeom prst="rect">
            <a:avLst/>
          </a:prstGeom>
        </p:spPr>
      </p:pic>
      <p:cxnSp>
        <p:nvCxnSpPr>
          <p:cNvPr id="8" name="直線矢印コネクタ 7"/>
          <p:cNvCxnSpPr/>
          <p:nvPr/>
        </p:nvCxnSpPr>
        <p:spPr>
          <a:xfrm flipH="1" flipV="1">
            <a:off x="4145280" y="4323715"/>
            <a:ext cx="3236595" cy="173355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7368540" y="3688715"/>
            <a:ext cx="1459230" cy="135064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>
                <a:solidFill>
                  <a:schemeClr val="tx1"/>
                </a:solidFill>
              </a:rPr>
              <a:t>お腹を高く上げ、腰が反った状態を維持する</a:t>
            </a:r>
          </a:p>
        </p:txBody>
      </p:sp>
      <p:sp>
        <p:nvSpPr>
          <p:cNvPr id="2" name="円弧 1"/>
          <p:cNvSpPr/>
          <p:nvPr/>
        </p:nvSpPr>
        <p:spPr>
          <a:xfrm>
            <a:off x="1810385" y="4933315"/>
            <a:ext cx="1857375" cy="889000"/>
          </a:xfrm>
          <a:prstGeom prst="arc">
            <a:avLst/>
          </a:prstGeom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638644" y="3882679"/>
            <a:ext cx="7849408" cy="23247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・腹筋運動②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44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横向きになって、右ひじを立てて、体を、まっすぐな姿勢を保とう。（１～１０までゆっくり数える）</a:t>
            </a: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続けて、左ひじを立てて、同じ姿勢で行おう。</a:t>
            </a: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504190" y="2252980"/>
            <a:ext cx="7419975" cy="131254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・腹筋運動②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pic>
        <p:nvPicPr>
          <p:cNvPr id="2" name="図形 1" descr="E:\2020\R2体育担当者連絡協議会\事前課題3\写真\体幹.jpg体幹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8340" y="3565525"/>
            <a:ext cx="5157470" cy="3091815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7056119" y="3565525"/>
            <a:ext cx="1816947" cy="147828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ja-JP" altLang="en-US" b="1" dirty="0" smtClean="0">
                <a:solidFill>
                  <a:schemeClr val="tx1"/>
                </a:solidFill>
              </a:rPr>
              <a:t>ひじをついて</a:t>
            </a:r>
            <a:r>
              <a:rPr lang="ja-JP" altLang="en-US" b="1" dirty="0">
                <a:solidFill>
                  <a:schemeClr val="tx1"/>
                </a:solidFill>
              </a:rPr>
              <a:t>、気をつけ</a:t>
            </a:r>
            <a:r>
              <a:rPr lang="ja-JP" altLang="en-US" b="1" dirty="0" smtClean="0">
                <a:solidFill>
                  <a:schemeClr val="tx1"/>
                </a:solidFill>
              </a:rPr>
              <a:t>の</a:t>
            </a:r>
            <a:endParaRPr lang="en-US" altLang="ja-JP" b="1" dirty="0" smtClean="0">
              <a:solidFill>
                <a:schemeClr val="tx1"/>
              </a:solidFill>
            </a:endParaRPr>
          </a:p>
          <a:p>
            <a:pPr algn="l"/>
            <a:r>
              <a:rPr lang="ja-JP" altLang="en-US" b="1" dirty="0" smtClean="0">
                <a:solidFill>
                  <a:schemeClr val="tx1"/>
                </a:solidFill>
              </a:rPr>
              <a:t>姿勢</a:t>
            </a:r>
            <a:r>
              <a:rPr lang="ja-JP" altLang="en-US" b="1" dirty="0">
                <a:solidFill>
                  <a:schemeClr val="tx1"/>
                </a:solidFill>
              </a:rPr>
              <a:t>を保つ</a:t>
            </a:r>
          </a:p>
        </p:txBody>
      </p:sp>
      <p:cxnSp>
        <p:nvCxnSpPr>
          <p:cNvPr id="8" name="直線矢印コネクタ 7"/>
          <p:cNvCxnSpPr/>
          <p:nvPr/>
        </p:nvCxnSpPr>
        <p:spPr>
          <a:xfrm flipH="1" flipV="1">
            <a:off x="3242945" y="4231005"/>
            <a:ext cx="3813175" cy="46990"/>
          </a:xfrm>
          <a:prstGeom prst="straightConnector1">
            <a:avLst/>
          </a:prstGeom>
          <a:ln w="38100">
            <a:solidFill>
              <a:srgbClr val="00206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" name="直線コネクタ 3"/>
          <p:cNvCxnSpPr/>
          <p:nvPr/>
        </p:nvCxnSpPr>
        <p:spPr>
          <a:xfrm>
            <a:off x="1983105" y="5053330"/>
            <a:ext cx="3011170" cy="62357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-17304" y="3"/>
            <a:ext cx="9161304" cy="557893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none" lIns="65219" tIns="32609" rIns="65219" bIns="32609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ct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ja-JP" altLang="en-US" sz="257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游ゴシック" panose="020B0400000000000000" pitchFamily="50" charset="-128"/>
                <a:ea typeface="游ゴシック" panose="020B0400000000000000" pitchFamily="50" charset="-128"/>
                <a:cs typeface="+mn-cs"/>
              </a:rPr>
              <a:t>体　　力</a:t>
            </a:r>
            <a:endParaRPr kumimoji="1" lang="ja-JP" altLang="en-US" sz="257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游ゴシック" panose="020B0400000000000000" pitchFamily="50" charset="-128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164472" y="652273"/>
            <a:ext cx="7708595" cy="384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7155" tIns="43575" rIns="17155" bIns="43575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charset="-128"/>
              </a:defRPr>
            </a:lvl9pPr>
          </a:lstStyle>
          <a:p>
            <a:pPr marL="0" marR="0" lvl="0" indent="0" algn="r" defTabSz="652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ja-JP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B0400000000000000" pitchFamily="50" charset="-128"/>
              <a:ea typeface="ＭＳ Ｐゴシック" panose="020B0600070205080204" charset="-128"/>
              <a:cs typeface="+mn-cs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555A0A-D93E-4972-9BDE-BD19E4BDC622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0" y="652273"/>
            <a:ext cx="9144000" cy="16006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マット</a:t>
            </a:r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運動に関連して高まる体力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</a:t>
            </a:r>
            <a:endParaRPr kumimoji="1" lang="en-US" altLang="ja-JP" sz="3600" dirty="0" smtClean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1164473" y="4497297"/>
            <a:ext cx="4204362" cy="647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endParaRPr kumimoji="1" lang="en-US" altLang="ja-JP" sz="36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90451" y="3658565"/>
            <a:ext cx="8279477" cy="2324735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32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筋力を高める運動（例）</a:t>
            </a:r>
          </a:p>
          <a:p>
            <a:r>
              <a:rPr kumimoji="1" lang="ja-JP" altLang="en-US" sz="32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・背筋運動②</a:t>
            </a:r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4400" dirty="0" smtClean="0">
                <a:solidFill>
                  <a:srgbClr val="00B0F0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</a:t>
            </a:r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両手両膝立ちの姿勢で、右腕と左足を伸ばし、</a:t>
            </a:r>
            <a:endParaRPr kumimoji="1" lang="en-US" altLang="ja-JP" sz="2800" dirty="0" smtClean="0">
              <a:solidFill>
                <a:schemeClr val="tx1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顔を上げて姿勢を保とう。（１～１０までゆっくり数える）</a:t>
            </a:r>
          </a:p>
          <a:p>
            <a:r>
              <a:rPr kumimoji="1" lang="ja-JP" altLang="en-US" sz="2800" dirty="0" smtClean="0">
                <a:solidFill>
                  <a:schemeClr val="tx1"/>
                </a:solidFill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　続けて、左腕と右足で、同じ姿勢で行おう。</a:t>
            </a:r>
            <a:endParaRPr kumimoji="1" lang="en-US" altLang="ja-JP" sz="4400" dirty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  <a:p>
            <a:endParaRPr kumimoji="1" lang="en-US" altLang="ja-JP" sz="4400" dirty="0" smtClean="0">
              <a:solidFill>
                <a:srgbClr val="00B0F0"/>
              </a:solidFill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130</TotalTime>
  <Words>1341</Words>
  <Application>Microsoft Office PowerPoint</Application>
  <PresentationFormat>画面に合わせる (4:3)</PresentationFormat>
  <Paragraphs>268</Paragraphs>
  <Slides>26</Slides>
  <Notes>26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7" baseType="lpstr">
      <vt:lpstr>HGP創英角ｺﾞｼｯｸUB</vt:lpstr>
      <vt:lpstr>HG丸ｺﾞｼｯｸM-PRO</vt:lpstr>
      <vt:lpstr>HG創英角ｺﾞｼｯｸUB</vt:lpstr>
      <vt:lpstr>ＭＳ Ｐゴシック</vt:lpstr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【完成させたい技：　　　　　　　　　】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</dc:creator>
  <cp:lastModifiedBy>m</cp:lastModifiedBy>
  <cp:revision>228</cp:revision>
  <cp:lastPrinted>2020-09-18T05:38:00Z</cp:lastPrinted>
  <dcterms:created xsi:type="dcterms:W3CDTF">2019-05-07T09:33:00Z</dcterms:created>
  <dcterms:modified xsi:type="dcterms:W3CDTF">2020-11-24T01:28:35Z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1041-10.8.2.6709</vt:lpwstr>
  </property>
</Properties>
</file>