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42" r:id="rId2"/>
    <p:sldId id="332" r:id="rId3"/>
    <p:sldId id="343" r:id="rId4"/>
    <p:sldId id="297" r:id="rId5"/>
    <p:sldId id="319" r:id="rId6"/>
    <p:sldId id="336" r:id="rId7"/>
    <p:sldId id="330" r:id="rId8"/>
    <p:sldId id="340" r:id="rId9"/>
    <p:sldId id="341" r:id="rId10"/>
    <p:sldId id="329" r:id="rId11"/>
    <p:sldId id="337" r:id="rId1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FEDBD2"/>
    <a:srgbClr val="FF99FF"/>
    <a:srgbClr val="FF3399"/>
    <a:srgbClr val="FD87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35" autoAdjust="0"/>
    <p:restoredTop sz="96552" autoAdjust="0"/>
  </p:normalViewPr>
  <p:slideViewPr>
    <p:cSldViewPr snapToGrid="0">
      <p:cViewPr varScale="1">
        <p:scale>
          <a:sx n="111" d="100"/>
          <a:sy n="111" d="100"/>
        </p:scale>
        <p:origin x="67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54" tIns="45327" rIns="90654" bIns="45327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54" tIns="45327" rIns="90654" bIns="4532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54" tIns="45327" rIns="90654" bIns="4532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54" tIns="45327" rIns="90654" bIns="45327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9218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10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9869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11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986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2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85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3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85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4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986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679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6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986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7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9869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8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986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47763" y="1233488"/>
            <a:ext cx="4440237" cy="33305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3268">
              <a:defRPr/>
            </a:pPr>
            <a:fld id="{4C5EB111-BAE8-403F-83DB-A29578AF6571}" type="slidenum">
              <a:rPr kumimoji="1"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453268">
                <a:defRPr/>
              </a:pPr>
              <a:t>9</a:t>
            </a:fld>
            <a:endParaRPr kumimoji="1"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898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60942" y="919201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中学校 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保健体育（体育分野）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第１学年及び第２学年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8377" y="2319967"/>
            <a:ext cx="9026434" cy="2319251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器械</a:t>
            </a:r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運動</a:t>
            </a:r>
            <a:endParaRPr kumimoji="1" lang="en-US" altLang="ja-JP" sz="6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「マット</a:t>
            </a:r>
            <a:r>
              <a:rPr kumimoji="1" lang="ja-JP" altLang="en-US" sz="6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運動</a:t>
            </a:r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」</a:t>
            </a:r>
            <a:endParaRPr kumimoji="1" lang="en-US" altLang="ja-JP" sz="6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8377" y="4795033"/>
            <a:ext cx="9026434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4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思考力，判断力，表現力等編）</a:t>
            </a:r>
            <a:endParaRPr kumimoji="1" lang="en-US" altLang="ja-JP" sz="20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472892" y="5995115"/>
            <a:ext cx="3042458" cy="51539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学習時間の目安：約</a:t>
            </a:r>
            <a:r>
              <a:rPr lang="en-US" altLang="ja-JP" dirty="0">
                <a:solidFill>
                  <a:schemeClr val="tx1"/>
                </a:solidFill>
              </a:rPr>
              <a:t>3</a:t>
            </a:r>
            <a:r>
              <a:rPr lang="en-US" altLang="ja-JP" dirty="0" smtClean="0">
                <a:solidFill>
                  <a:schemeClr val="tx1"/>
                </a:solidFill>
              </a:rPr>
              <a:t>0</a:t>
            </a:r>
            <a:r>
              <a:rPr kumimoji="1" lang="ja-JP" altLang="en-US" dirty="0" smtClean="0">
                <a:solidFill>
                  <a:schemeClr val="tx1"/>
                </a:solidFill>
              </a:rPr>
              <a:t>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4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61526" y="6356351"/>
            <a:ext cx="2057400" cy="365125"/>
          </a:xfrm>
        </p:spPr>
        <p:txBody>
          <a:bodyPr/>
          <a:lstStyle/>
          <a:p>
            <a:r>
              <a:rPr kumimoji="1" lang="en-US" altLang="ja-JP" dirty="0" smtClean="0"/>
              <a:t>11</a:t>
            </a:r>
            <a:endParaRPr kumimoji="1" lang="ja-JP" altLang="en-US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363139" y="1590896"/>
            <a:ext cx="2724618" cy="5167713"/>
            <a:chOff x="416147" y="1590896"/>
            <a:chExt cx="2724618" cy="5035191"/>
          </a:xfrm>
        </p:grpSpPr>
        <p:sp>
          <p:nvSpPr>
            <p:cNvPr id="21" name="タイトル 3"/>
            <p:cNvSpPr txBox="1">
              <a:spLocks/>
            </p:cNvSpPr>
            <p:nvPr/>
          </p:nvSpPr>
          <p:spPr>
            <a:xfrm>
              <a:off x="1329071" y="1590896"/>
              <a:ext cx="896528" cy="37615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案</a:t>
              </a:r>
              <a:r>
                <a:rPr lang="en-US" altLang="ja-JP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Ⅰ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16147" y="1967052"/>
              <a:ext cx="2724618" cy="465903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ts val="5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①（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②（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③（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④（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⑤（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5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＊この順番にした理由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>
              <a:off x="522163" y="5406901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>
              <a:off x="522163" y="6559825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/>
            <p:nvPr/>
          </p:nvCxnSpPr>
          <p:spPr>
            <a:xfrm>
              <a:off x="522163" y="6281533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/>
            <p:cNvCxnSpPr/>
            <p:nvPr/>
          </p:nvCxnSpPr>
          <p:spPr>
            <a:xfrm>
              <a:off x="522163" y="5989989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522163" y="5698445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正方形/長方形 39"/>
          <p:cNvSpPr/>
          <p:nvPr/>
        </p:nvSpPr>
        <p:spPr>
          <a:xfrm>
            <a:off x="0" y="842773"/>
            <a:ext cx="9144000" cy="748123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今の段階での組み合わせる技の順番を考えてみよう</a:t>
            </a:r>
            <a:endParaRPr kumimoji="1" lang="en-US" altLang="ja-JP" sz="32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発表会に向けて</a:t>
            </a:r>
            <a:endParaRPr lang="ja-JP" altLang="en-US" sz="2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58" name="グループ化 57"/>
          <p:cNvGrpSpPr/>
          <p:nvPr/>
        </p:nvGrpSpPr>
        <p:grpSpPr>
          <a:xfrm>
            <a:off x="6027339" y="1590896"/>
            <a:ext cx="2724618" cy="5167713"/>
            <a:chOff x="416147" y="1590896"/>
            <a:chExt cx="2724618" cy="5035191"/>
          </a:xfrm>
        </p:grpSpPr>
        <p:sp>
          <p:nvSpPr>
            <p:cNvPr id="59" name="タイトル 3"/>
            <p:cNvSpPr txBox="1">
              <a:spLocks/>
            </p:cNvSpPr>
            <p:nvPr/>
          </p:nvSpPr>
          <p:spPr>
            <a:xfrm>
              <a:off x="1329071" y="1590896"/>
              <a:ext cx="896528" cy="37615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案</a:t>
              </a:r>
              <a:r>
                <a:rPr lang="en-US" altLang="ja-JP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Ⅲ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416147" y="1967052"/>
              <a:ext cx="2724618" cy="465903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ts val="5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①（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②（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③（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④（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⑤（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5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＊この順番にした理由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61" name="直線コネクタ 60"/>
            <p:cNvCxnSpPr/>
            <p:nvPr/>
          </p:nvCxnSpPr>
          <p:spPr>
            <a:xfrm>
              <a:off x="522163" y="5406901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>
              <a:off x="522163" y="6559825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522163" y="6281533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>
              <a:off x="522163" y="5989989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>
              <a:off x="522163" y="5698445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グループ化 65"/>
          <p:cNvGrpSpPr/>
          <p:nvPr/>
        </p:nvGrpSpPr>
        <p:grpSpPr>
          <a:xfrm>
            <a:off x="3182539" y="1590896"/>
            <a:ext cx="2724618" cy="5167713"/>
            <a:chOff x="416147" y="1590896"/>
            <a:chExt cx="2724618" cy="5035191"/>
          </a:xfrm>
        </p:grpSpPr>
        <p:sp>
          <p:nvSpPr>
            <p:cNvPr id="67" name="タイトル 3"/>
            <p:cNvSpPr txBox="1">
              <a:spLocks/>
            </p:cNvSpPr>
            <p:nvPr/>
          </p:nvSpPr>
          <p:spPr>
            <a:xfrm>
              <a:off x="1329071" y="1590896"/>
              <a:ext cx="896528" cy="37615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案</a:t>
              </a:r>
              <a:r>
                <a:rPr lang="en-US" altLang="ja-JP" sz="20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Ⅱ</a:t>
              </a:r>
              <a:endPara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68" name="正方形/長方形 67"/>
            <p:cNvSpPr/>
            <p:nvPr/>
          </p:nvSpPr>
          <p:spPr>
            <a:xfrm>
              <a:off x="416147" y="1967052"/>
              <a:ext cx="2724618" cy="465903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ts val="5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①（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②（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③（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④（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↓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 algn="ctr">
                <a:lnSpc>
                  <a:spcPts val="17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7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⑤（　　　　　　　）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5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1500"/>
                </a:lnSpc>
              </a:pPr>
              <a:r>
                <a:rPr kumimoji="1" lang="ja-JP" altLang="en-US" sz="1600" dirty="0" smtClean="0">
                  <a:solidFill>
                    <a:schemeClr val="tx1"/>
                  </a:solidFill>
                </a:rPr>
                <a:t>＊この順番にした理由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69" name="直線コネクタ 68"/>
            <p:cNvCxnSpPr/>
            <p:nvPr/>
          </p:nvCxnSpPr>
          <p:spPr>
            <a:xfrm>
              <a:off x="522163" y="5406901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>
              <a:off x="522163" y="6559825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コネクタ 70"/>
            <p:cNvCxnSpPr/>
            <p:nvPr/>
          </p:nvCxnSpPr>
          <p:spPr>
            <a:xfrm>
              <a:off x="522163" y="6281533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>
            <a:xfrm>
              <a:off x="522163" y="5989989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コネクタ 72"/>
            <p:cNvCxnSpPr/>
            <p:nvPr/>
          </p:nvCxnSpPr>
          <p:spPr>
            <a:xfrm>
              <a:off x="522163" y="5698445"/>
              <a:ext cx="24993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タイトル 3"/>
          <p:cNvSpPr txBox="1">
            <a:spLocks/>
          </p:cNvSpPr>
          <p:nvPr/>
        </p:nvSpPr>
        <p:spPr>
          <a:xfrm>
            <a:off x="1276063" y="6178754"/>
            <a:ext cx="6560728" cy="424451"/>
          </a:xfrm>
          <a:prstGeom prst="rect">
            <a:avLst/>
          </a:prstGeom>
          <a:solidFill>
            <a:srgbClr val="FFC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１つ選んで学習カードへ記入しよう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153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61526" y="6356351"/>
            <a:ext cx="2057400" cy="365125"/>
          </a:xfrm>
        </p:spPr>
        <p:txBody>
          <a:bodyPr/>
          <a:lstStyle/>
          <a:p>
            <a:r>
              <a:rPr kumimoji="1" lang="en-US" altLang="ja-JP" dirty="0" smtClean="0"/>
              <a:t>12</a:t>
            </a:r>
            <a:endParaRPr kumimoji="1" lang="ja-JP" altLang="en-US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380686" y="1892006"/>
            <a:ext cx="8123234" cy="4859979"/>
            <a:chOff x="178019" y="1600147"/>
            <a:chExt cx="2860392" cy="5025939"/>
          </a:xfrm>
        </p:grpSpPr>
        <p:sp>
          <p:nvSpPr>
            <p:cNvPr id="33" name="タイトル 3"/>
            <p:cNvSpPr txBox="1">
              <a:spLocks/>
            </p:cNvSpPr>
            <p:nvPr/>
          </p:nvSpPr>
          <p:spPr>
            <a:xfrm>
              <a:off x="178019" y="1600147"/>
              <a:ext cx="1210838" cy="37615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6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発表内容</a:t>
              </a:r>
              <a:endParaRPr lang="ja-JP" altLang="en-US" sz="36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13793" y="2099531"/>
              <a:ext cx="2724618" cy="4526555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>
                <a:lnSpc>
                  <a:spcPts val="1200"/>
                </a:lnSpc>
              </a:pP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34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　①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3400"/>
                </a:lnSpc>
              </a:pPr>
              <a:r>
                <a:rPr kumimoji="1" lang="ja-JP" altLang="en-US" sz="1600" dirty="0" smtClean="0">
                  <a:solidFill>
                    <a:schemeClr val="tx1"/>
                  </a:solidFill>
                </a:rPr>
                <a:t>　　　（繋ぎ方：　　　　　　　　　）</a:t>
              </a:r>
              <a:endParaRPr kumimoji="1" lang="en-US" altLang="ja-JP" sz="16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34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　②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3400"/>
                </a:lnSpc>
              </a:pPr>
              <a:r>
                <a:rPr kumimoji="1" lang="ja-JP" altLang="en-US" sz="1600" dirty="0" smtClean="0">
                  <a:solidFill>
                    <a:schemeClr val="tx1"/>
                  </a:solidFill>
                </a:rPr>
                <a:t>　　　（繋ぎ方：　　　　　　　　　）</a:t>
              </a:r>
              <a:endParaRPr kumimoji="1" lang="en-US" altLang="ja-JP" sz="1600" dirty="0">
                <a:solidFill>
                  <a:schemeClr val="tx1"/>
                </a:solidFill>
              </a:endParaRPr>
            </a:p>
            <a:p>
              <a:pPr>
                <a:lnSpc>
                  <a:spcPts val="34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　③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3400"/>
                </a:lnSpc>
              </a:pPr>
              <a:r>
                <a:rPr kumimoji="1" lang="ja-JP" altLang="en-US" sz="1600" dirty="0" smtClean="0">
                  <a:solidFill>
                    <a:schemeClr val="tx1"/>
                  </a:solidFill>
                </a:rPr>
                <a:t>　　　（繋ぎ方：　　　　　　　　　）</a:t>
              </a:r>
              <a:endParaRPr kumimoji="1" lang="en-US" altLang="ja-JP" sz="1600" dirty="0">
                <a:solidFill>
                  <a:schemeClr val="tx1"/>
                </a:solidFill>
              </a:endParaRPr>
            </a:p>
            <a:p>
              <a:pPr>
                <a:lnSpc>
                  <a:spcPts val="34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　④</a:t>
              </a:r>
              <a:endParaRPr kumimoji="1" lang="en-US" altLang="ja-JP" sz="2000" dirty="0" smtClean="0">
                <a:solidFill>
                  <a:schemeClr val="tx1"/>
                </a:solidFill>
              </a:endParaRPr>
            </a:p>
            <a:p>
              <a:pPr>
                <a:lnSpc>
                  <a:spcPts val="3400"/>
                </a:lnSpc>
              </a:pPr>
              <a:r>
                <a:rPr kumimoji="1" lang="ja-JP" altLang="en-US" sz="1600" dirty="0" smtClean="0">
                  <a:solidFill>
                    <a:schemeClr val="tx1"/>
                  </a:solidFill>
                </a:rPr>
                <a:t>　　　（繋ぎ方：　　　　　　　　　）</a:t>
              </a:r>
              <a:endParaRPr kumimoji="1" lang="en-US" altLang="ja-JP" sz="1600" dirty="0">
                <a:solidFill>
                  <a:schemeClr val="tx1"/>
                </a:solidFill>
              </a:endParaRPr>
            </a:p>
            <a:p>
              <a:pPr>
                <a:lnSpc>
                  <a:spcPts val="3400"/>
                </a:lnSpc>
              </a:pPr>
              <a:r>
                <a:rPr kumimoji="1" lang="ja-JP" altLang="en-US" sz="2000" dirty="0" smtClean="0">
                  <a:solidFill>
                    <a:schemeClr val="tx1"/>
                  </a:solidFill>
                </a:rPr>
                <a:t>　⑤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436914" y="2570479"/>
            <a:ext cx="3944983" cy="4648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4" name="正方形/長方形 43"/>
          <p:cNvSpPr/>
          <p:nvPr/>
        </p:nvSpPr>
        <p:spPr>
          <a:xfrm>
            <a:off x="1432558" y="4315113"/>
            <a:ext cx="3944983" cy="4648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5" name="正方形/長方形 44"/>
          <p:cNvSpPr/>
          <p:nvPr/>
        </p:nvSpPr>
        <p:spPr>
          <a:xfrm>
            <a:off x="1432558" y="5188882"/>
            <a:ext cx="3944983" cy="4648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6" name="正方形/長方形 45"/>
          <p:cNvSpPr/>
          <p:nvPr/>
        </p:nvSpPr>
        <p:spPr>
          <a:xfrm>
            <a:off x="1432558" y="6037977"/>
            <a:ext cx="3944983" cy="4648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1432558" y="3440981"/>
            <a:ext cx="3944983" cy="4648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横巻き 3"/>
          <p:cNvSpPr/>
          <p:nvPr/>
        </p:nvSpPr>
        <p:spPr>
          <a:xfrm>
            <a:off x="5597237" y="2570480"/>
            <a:ext cx="2723804" cy="3987490"/>
          </a:xfrm>
          <a:prstGeom prst="horizontalScroll">
            <a:avLst>
              <a:gd name="adj" fmla="val 5615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1600" dirty="0">
                <a:solidFill>
                  <a:schemeClr val="tx1"/>
                </a:solidFill>
              </a:rPr>
              <a:t>これまで頑張ってきたことや注目して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欲しい所等のアピールポイント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0" y="842773"/>
            <a:ext cx="9144000" cy="757427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注目して欲しいところ等を仲間に伝えよう</a:t>
            </a:r>
            <a:endParaRPr kumimoji="1" lang="en-US" altLang="ja-JP" sz="4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発表会に向けて</a:t>
            </a:r>
            <a:endParaRPr lang="ja-JP" altLang="en-US" sz="2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>
          <a:xfrm>
            <a:off x="5897685" y="4581373"/>
            <a:ext cx="2243910" cy="830346"/>
          </a:xfrm>
          <a:prstGeom prst="rect">
            <a:avLst/>
          </a:prstGeom>
          <a:solidFill>
            <a:srgbClr val="FFC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学習</a:t>
            </a:r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</a:t>
            </a:r>
            <a:endParaRPr lang="en-US" altLang="ja-JP" sz="20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記入しよう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051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0" y="1182152"/>
            <a:ext cx="8428317" cy="9470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「思考力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</a:t>
            </a:r>
            <a:r>
              <a:rPr kumimoji="1" lang="ja-JP" altLang="en-US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判断力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，</a:t>
            </a:r>
            <a:r>
              <a:rPr kumimoji="1" lang="ja-JP" altLang="en-US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表現力等」の育成</a:t>
            </a:r>
            <a:endParaRPr kumimoji="1"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718456" y="2457969"/>
            <a:ext cx="7605357" cy="305455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「技などの</a:t>
            </a:r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自己</a:t>
            </a:r>
            <a:r>
              <a:rPr kumimoji="1" lang="ja-JP" altLang="en-US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の課題を発見し、合理的な解決に向けて運動の取り組み方を工夫するとともに、自己の考えたことを他者に伝えること」を身に付けることです。</a:t>
            </a:r>
            <a:endParaRPr kumimoji="1"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7844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ja-JP" altLang="en-US" sz="24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159911" y="1051523"/>
            <a:ext cx="8428317" cy="94709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3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具体的にいうと・・・</a:t>
            </a:r>
            <a:endParaRPr kumimoji="1" lang="ja-JP" altLang="en-US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66493" y="2170582"/>
            <a:ext cx="8428317" cy="383832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提示された動きのポイントやつまずきの事例を参考に、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仲間の課題や出来映えを伝えること。</a:t>
            </a:r>
            <a:endParaRPr kumimoji="1"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仲間と協力する場面で、分担した役割に応じた活動の仕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方を見付けること。</a:t>
            </a:r>
            <a:endParaRPr kumimoji="1" lang="en-US" altLang="ja-JP" dirty="0" smtClean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endParaRPr kumimoji="1" lang="en-US" altLang="ja-JP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体力や技能の程度、性別等の違いを踏まえて、</a:t>
            </a:r>
            <a:r>
              <a:rPr kumimoji="1" lang="ja-JP" altLang="en-US" sz="24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仲間とと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</a:t>
            </a:r>
            <a:r>
              <a:rPr kumimoji="1" lang="ja-JP" altLang="en-US" sz="2400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楽しむための練習や発表を行う方法を見付け、仲間に</a:t>
            </a:r>
            <a:endParaRPr kumimoji="1"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伝えること。</a:t>
            </a:r>
            <a:r>
              <a:rPr kumimoji="1"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等</a:t>
            </a:r>
            <a:endParaRPr kumimoji="1" lang="ja-JP" altLang="en-US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00443" y="4227011"/>
            <a:ext cx="8582297" cy="1886405"/>
            <a:chOff x="300443" y="4227011"/>
            <a:chExt cx="8582297" cy="1886405"/>
          </a:xfrm>
        </p:grpSpPr>
        <p:sp>
          <p:nvSpPr>
            <p:cNvPr id="2" name="角丸四角形 1"/>
            <p:cNvSpPr/>
            <p:nvPr/>
          </p:nvSpPr>
          <p:spPr>
            <a:xfrm>
              <a:off x="300443" y="4449431"/>
              <a:ext cx="8582297" cy="1663985"/>
            </a:xfrm>
            <a:prstGeom prst="roundRect">
              <a:avLst/>
            </a:prstGeom>
            <a:noFill/>
            <a:ln w="508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473422" y="4227011"/>
              <a:ext cx="3432371" cy="523220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2800" dirty="0" smtClean="0">
                  <a:ea typeface="ＤＦ特太ゴシック体" panose="02010609000101010101" pitchFamily="1" charset="-128"/>
                </a:rPr>
                <a:t>今日の学習では</a:t>
              </a:r>
              <a:r>
                <a:rPr kumimoji="1" lang="en-US" altLang="ja-JP" sz="2800" dirty="0" smtClean="0">
                  <a:ea typeface="ＤＦ特太ゴシック体" panose="02010609000101010101" pitchFamily="1" charset="-128"/>
                </a:rPr>
                <a:t>､､</a:t>
              </a:r>
              <a:r>
                <a:rPr kumimoji="1" lang="ja-JP" altLang="en-US" sz="2800" dirty="0" err="1" smtClean="0">
                  <a:ea typeface="ＤＦ特太ゴシック体" panose="02010609000101010101" pitchFamily="1" charset="-128"/>
                </a:rPr>
                <a:t>、</a:t>
              </a:r>
              <a:endParaRPr kumimoji="1" lang="ja-JP" altLang="en-US" sz="2800" dirty="0">
                <a:ea typeface="ＤＦ特太ゴシック体" panose="02010609000101010101" pitchFamily="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818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2022302"/>
            <a:ext cx="914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【</a:t>
            </a:r>
            <a:r>
              <a:rPr kumimoji="1" lang="ja-JP" altLang="en-US" sz="3600" dirty="0" smtClean="0"/>
              <a:t>発表会</a:t>
            </a:r>
            <a:r>
              <a:rPr kumimoji="1" lang="en-US" altLang="ja-JP" sz="3600" dirty="0" smtClean="0"/>
              <a:t>】</a:t>
            </a:r>
          </a:p>
          <a:p>
            <a:r>
              <a:rPr kumimoji="1" lang="ja-JP" altLang="en-US" sz="3600" dirty="0" smtClean="0"/>
              <a:t>　</a:t>
            </a:r>
            <a:r>
              <a:rPr kumimoji="1" lang="ja-JP" altLang="en-US" sz="3200" dirty="0" smtClean="0"/>
              <a:t>・　発表会では、一人５つの技を発表します。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　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　・　できるだけ違う技（前転の仲間や後転の</a:t>
            </a:r>
            <a:endParaRPr kumimoji="1" lang="en-US" altLang="ja-JP" sz="3200" dirty="0" smtClean="0"/>
          </a:p>
          <a:p>
            <a:r>
              <a:rPr kumimoji="1" lang="ja-JP" altLang="en-US" sz="3200" dirty="0"/>
              <a:t>　</a:t>
            </a:r>
            <a:r>
              <a:rPr kumimoji="1" lang="ja-JP" altLang="en-US" sz="3200" dirty="0" smtClean="0"/>
              <a:t>　仲間の技等）を組み合わせるように</a:t>
            </a:r>
            <a:r>
              <a:rPr kumimoji="1" lang="ja-JP" altLang="en-US" sz="3200" dirty="0"/>
              <a:t>します</a:t>
            </a:r>
            <a:r>
              <a:rPr kumimoji="1" lang="ja-JP" altLang="en-US" sz="3200" dirty="0" smtClean="0"/>
              <a:t>。</a:t>
            </a:r>
            <a:endParaRPr kumimoji="1" lang="en-US" altLang="ja-JP" sz="3200" dirty="0" smtClean="0"/>
          </a:p>
          <a:p>
            <a:endParaRPr kumimoji="1" lang="en-US" altLang="ja-JP" sz="3200" dirty="0" smtClean="0"/>
          </a:p>
          <a:p>
            <a:r>
              <a:rPr kumimoji="1" lang="ja-JP" altLang="en-US" sz="3200" dirty="0"/>
              <a:t>　</a:t>
            </a:r>
            <a:r>
              <a:rPr kumimoji="1" lang="ja-JP" altLang="en-US" sz="3200" dirty="0" smtClean="0"/>
              <a:t>・　必ず、巧技系の技も組み合わせるように</a:t>
            </a:r>
            <a:endParaRPr kumimoji="1" lang="en-US" altLang="ja-JP" sz="3200" dirty="0" smtClean="0"/>
          </a:p>
          <a:p>
            <a:r>
              <a:rPr kumimoji="1" lang="ja-JP" altLang="en-US" sz="3200" dirty="0"/>
              <a:t>　</a:t>
            </a:r>
            <a:r>
              <a:rPr kumimoji="1" lang="ja-JP" altLang="en-US" sz="3200" dirty="0" smtClean="0"/>
              <a:t>　します。</a:t>
            </a:r>
            <a:endParaRPr kumimoji="1" lang="ja-JP" altLang="en-US" sz="3200" dirty="0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発表会に向けて</a:t>
            </a:r>
            <a:endParaRPr lang="ja-JP" altLang="en-US" sz="2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0" y="870479"/>
            <a:ext cx="9144000" cy="930609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今の段階での技の組み合わせの案を考えてみよう</a:t>
            </a:r>
            <a:endParaRPr kumimoji="1"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</a:t>
            </a:r>
            <a:r>
              <a:rPr kumimoji="1"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（後から変更しても大丈夫だよ）</a:t>
            </a:r>
            <a:endParaRPr kumimoji="1"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43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0" y="2221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6</a:t>
            </a:r>
            <a:endParaRPr kumimoji="1" lang="ja-JP" altLang="en-US" dirty="0"/>
          </a:p>
        </p:txBody>
      </p:sp>
      <p:sp>
        <p:nvSpPr>
          <p:cNvPr id="11" name="タイトル 3"/>
          <p:cNvSpPr txBox="1">
            <a:spLocks/>
          </p:cNvSpPr>
          <p:nvPr/>
        </p:nvSpPr>
        <p:spPr>
          <a:xfrm>
            <a:off x="-92209" y="177908"/>
            <a:ext cx="9135848" cy="37615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kern="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マット運動　これまで学習した技の確認</a:t>
            </a:r>
            <a:endParaRPr lang="ja-JP" altLang="en-US" sz="2800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タイトル 3"/>
          <p:cNvSpPr txBox="1">
            <a:spLocks/>
          </p:cNvSpPr>
          <p:nvPr/>
        </p:nvSpPr>
        <p:spPr>
          <a:xfrm>
            <a:off x="2189584" y="2784765"/>
            <a:ext cx="4871607" cy="821038"/>
          </a:xfrm>
          <a:prstGeom prst="rect">
            <a:avLst/>
          </a:prstGeom>
          <a:solidFill>
            <a:srgbClr val="FFC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学習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へ記入しよう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471559" y="1517873"/>
            <a:ext cx="8307658" cy="3081836"/>
            <a:chOff x="416147" y="5101077"/>
            <a:chExt cx="8307658" cy="1719585"/>
          </a:xfrm>
        </p:grpSpPr>
        <p:sp>
          <p:nvSpPr>
            <p:cNvPr id="15" name="タイトル 3"/>
            <p:cNvSpPr txBox="1">
              <a:spLocks/>
            </p:cNvSpPr>
            <p:nvPr/>
          </p:nvSpPr>
          <p:spPr>
            <a:xfrm>
              <a:off x="468445" y="5101077"/>
              <a:ext cx="4893264" cy="4550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これまで学習した技を書き出してみよう。</a:t>
              </a:r>
              <a:endPara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416147" y="5151136"/>
              <a:ext cx="8307658" cy="1669526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014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7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65044" y="4565998"/>
            <a:ext cx="85815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&lt;&lt;</a:t>
            </a:r>
            <a:r>
              <a:rPr kumimoji="1" lang="ja-JP" altLang="en-US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たいせつ</a:t>
            </a:r>
            <a:r>
              <a:rPr kumimoji="1" lang="en-US" altLang="ja-JP" sz="20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&gt;&gt;</a:t>
            </a:r>
          </a:p>
          <a:p>
            <a:r>
              <a:rPr kumimoji="1" lang="ja-JP" altLang="en-US" sz="2000" dirty="0" smtClean="0"/>
              <a:t>　</a:t>
            </a:r>
            <a:r>
              <a:rPr kumimoji="1" lang="ja-JP" altLang="en-US" sz="2000" dirty="0"/>
              <a:t>　</a:t>
            </a:r>
            <a:r>
              <a:rPr kumimoji="1" lang="ja-JP" altLang="en-US" sz="2000" b="1" dirty="0" smtClean="0"/>
              <a:t>難度の高い技ばかりを組み合わせるのではなく、自分の課題を見付け</a:t>
            </a:r>
            <a:endParaRPr kumimoji="1" lang="en-US" altLang="ja-JP" sz="2000" b="1" dirty="0" smtClean="0"/>
          </a:p>
          <a:p>
            <a:r>
              <a:rPr kumimoji="1" lang="ja-JP" altLang="en-US" sz="2000" b="1" dirty="0" smtClean="0"/>
              <a:t>　　</a:t>
            </a:r>
            <a:r>
              <a:rPr kumimoji="1" lang="ja-JP" altLang="en-US" sz="2000" b="1" dirty="0" err="1" smtClean="0"/>
              <a:t>て</a:t>
            </a:r>
            <a:r>
              <a:rPr kumimoji="1" lang="ja-JP" altLang="en-US" sz="2000" b="1" dirty="0" smtClean="0"/>
              <a:t>それに挑戦し、仲間とともに楽しむことの出来る発表会にしよう。</a:t>
            </a:r>
            <a:endParaRPr kumimoji="1" lang="en-US" altLang="ja-JP" sz="2000" b="1" dirty="0" smtClean="0"/>
          </a:p>
          <a:p>
            <a:r>
              <a:rPr kumimoji="1" lang="ja-JP" altLang="en-US" sz="2000" dirty="0" smtClean="0"/>
              <a:t>　　　</a:t>
            </a:r>
            <a:r>
              <a:rPr kumimoji="1" lang="ja-JP" altLang="en-US" sz="1600" dirty="0" smtClean="0"/>
              <a:t>＊　発表会が、みんなが楽しい雰囲気になったり、意欲的に取り組めたりする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　　　　　ためには、どのようなことが大切だろう。</a:t>
            </a:r>
            <a:endParaRPr kumimoji="1" lang="ja-JP" altLang="en-US" sz="20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416147" y="1995032"/>
            <a:ext cx="8307658" cy="2286023"/>
            <a:chOff x="416147" y="5101077"/>
            <a:chExt cx="8307658" cy="1719585"/>
          </a:xfrm>
        </p:grpSpPr>
        <p:sp>
          <p:nvSpPr>
            <p:cNvPr id="21" name="タイトル 3"/>
            <p:cNvSpPr txBox="1">
              <a:spLocks/>
            </p:cNvSpPr>
            <p:nvPr/>
          </p:nvSpPr>
          <p:spPr>
            <a:xfrm>
              <a:off x="468444" y="5101077"/>
              <a:ext cx="5989505" cy="45502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180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今の段階で組み合わせようと思う技を挙げてみよう。</a:t>
              </a:r>
              <a:endParaRPr lang="ja-JP" altLang="en-US" sz="180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16147" y="5151136"/>
              <a:ext cx="8307658" cy="1669526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発表会に向けて</a:t>
            </a:r>
            <a:endParaRPr lang="ja-JP" altLang="en-US" sz="2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842773"/>
            <a:ext cx="9144000" cy="930609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今の段階での技の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組合せ</a:t>
            </a:r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の案を考えてみよう</a:t>
            </a:r>
            <a:endParaRPr kumimoji="1" lang="en-US" altLang="ja-JP" sz="28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　　　　　　</a:t>
            </a:r>
            <a:r>
              <a:rPr kumimoji="1"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（後から変更しても大丈夫だよ）</a:t>
            </a:r>
            <a:endParaRPr kumimoji="1" lang="en-US" altLang="ja-JP" sz="2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タイトル 3"/>
          <p:cNvSpPr txBox="1">
            <a:spLocks/>
          </p:cNvSpPr>
          <p:nvPr/>
        </p:nvSpPr>
        <p:spPr>
          <a:xfrm>
            <a:off x="1731829" y="6111190"/>
            <a:ext cx="6220695" cy="658735"/>
          </a:xfrm>
          <a:prstGeom prst="rect">
            <a:avLst/>
          </a:prstGeom>
          <a:solidFill>
            <a:srgbClr val="FFC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学習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へ記入しよう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タイトル 3"/>
          <p:cNvSpPr txBox="1">
            <a:spLocks/>
          </p:cNvSpPr>
          <p:nvPr/>
        </p:nvSpPr>
        <p:spPr>
          <a:xfrm>
            <a:off x="1731828" y="2892855"/>
            <a:ext cx="6220695" cy="658735"/>
          </a:xfrm>
          <a:prstGeom prst="rect">
            <a:avLst/>
          </a:prstGeom>
          <a:solidFill>
            <a:srgbClr val="FFCCFF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学習</a:t>
            </a:r>
            <a:r>
              <a:rPr lang="ja-JP" altLang="en-US" sz="2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カード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へ記入しよう</a:t>
            </a:r>
            <a:endParaRPr lang="ja-JP" altLang="en-US" sz="2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1328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/>
              <a:t>8</a:t>
            </a:r>
            <a:endParaRPr kumimoji="1" lang="ja-JP" altLang="en-US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139235" y="1851976"/>
            <a:ext cx="8325191" cy="60384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技</a:t>
            </a:r>
            <a:r>
              <a:rPr lang="ja-JP" altLang="en-US" sz="2400" dirty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と技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の繋ぎ方</a:t>
            </a:r>
            <a:r>
              <a:rPr lang="ja-JP" altLang="en-US" sz="2400" dirty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を見て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、どのような点に気付きましたか。</a:t>
            </a:r>
            <a:endParaRPr lang="ja-JP" altLang="en-US" sz="2400" dirty="0">
              <a:latin typeface="ＭＳ ゴシック" panose="020B0609070205080204" pitchFamily="49" charset="-128"/>
              <a:ea typeface="ＤＦ特太ゴシック体" panose="02010609000101010101" pitchFamily="1" charset="-128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>
          <a:xfrm>
            <a:off x="382388" y="3781784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開脚前転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>
          <a:xfrm>
            <a:off x="6254475" y="3777428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開脚後転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タイトル 3"/>
          <p:cNvSpPr txBox="1">
            <a:spLocks/>
          </p:cNvSpPr>
          <p:nvPr/>
        </p:nvSpPr>
        <p:spPr>
          <a:xfrm>
            <a:off x="3276111" y="3777428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ジャンプ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1/2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ひねり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タイトル 3"/>
          <p:cNvSpPr txBox="1">
            <a:spLocks/>
          </p:cNvSpPr>
          <p:nvPr/>
        </p:nvSpPr>
        <p:spPr>
          <a:xfrm>
            <a:off x="378037" y="5909422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開脚前転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タイトル 3"/>
          <p:cNvSpPr txBox="1">
            <a:spLocks/>
          </p:cNvSpPr>
          <p:nvPr/>
        </p:nvSpPr>
        <p:spPr>
          <a:xfrm>
            <a:off x="6262906" y="5905066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開脚後転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タイトル 3"/>
          <p:cNvSpPr txBox="1">
            <a:spLocks/>
          </p:cNvSpPr>
          <p:nvPr/>
        </p:nvSpPr>
        <p:spPr>
          <a:xfrm>
            <a:off x="2914650" y="5905066"/>
            <a:ext cx="2933700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ジャンプ両足閉じ 方向転換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0" y="842773"/>
            <a:ext cx="9144000" cy="770127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組合せ</a:t>
            </a: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について</a:t>
            </a:r>
            <a:r>
              <a:rPr kumimoji="1"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考える①</a:t>
            </a:r>
            <a:endParaRPr kumimoji="1" lang="en-US" altLang="ja-JP" sz="4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発表会に向けて</a:t>
            </a:r>
            <a:endParaRPr lang="ja-JP" altLang="en-US" sz="2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14" t="16117" r="24858" b="75655"/>
          <a:stretch/>
        </p:blipFill>
        <p:spPr>
          <a:xfrm>
            <a:off x="202652" y="2374900"/>
            <a:ext cx="8573048" cy="1385115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202652" y="4470710"/>
            <a:ext cx="8757198" cy="1393874"/>
            <a:chOff x="202652" y="4483410"/>
            <a:chExt cx="8757198" cy="1393874"/>
          </a:xfrm>
        </p:grpSpPr>
        <p:pic>
          <p:nvPicPr>
            <p:cNvPr id="28" name="図 27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14" t="16117" r="61915" b="75655"/>
            <a:stretch/>
          </p:blipFill>
          <p:spPr>
            <a:xfrm>
              <a:off x="202652" y="4492169"/>
              <a:ext cx="3840406" cy="1385115"/>
            </a:xfrm>
            <a:prstGeom prst="rect">
              <a:avLst/>
            </a:prstGeom>
          </p:spPr>
        </p:pic>
        <p:pic>
          <p:nvPicPr>
            <p:cNvPr id="29" name="図 2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414" t="16117" r="24858" b="75655"/>
            <a:stretch/>
          </p:blipFill>
          <p:spPr>
            <a:xfrm>
              <a:off x="5035550" y="4483410"/>
              <a:ext cx="3924300" cy="1385115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966" t="32000" r="54914" b="63489"/>
            <a:stretch/>
          </p:blipFill>
          <p:spPr>
            <a:xfrm>
              <a:off x="3929682" y="5048968"/>
              <a:ext cx="1118988" cy="8195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763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9</a:t>
            </a:r>
            <a:endParaRPr kumimoji="1" lang="ja-JP" altLang="en-US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139236" y="1851976"/>
            <a:ext cx="8473322" cy="60384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技</a:t>
            </a:r>
            <a:r>
              <a:rPr lang="ja-JP" altLang="en-US" sz="2400" dirty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と技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の繋ぎ方</a:t>
            </a:r>
            <a:r>
              <a:rPr lang="ja-JP" altLang="en-US" sz="2400" dirty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を見て、どのような点に気付きましたか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。</a:t>
            </a:r>
            <a:endParaRPr lang="ja-JP" altLang="en-US" sz="2400" dirty="0">
              <a:latin typeface="ＭＳ ゴシック" panose="020B0609070205080204" pitchFamily="49" charset="-128"/>
              <a:ea typeface="ＤＦ特太ゴシック体" panose="02010609000101010101" pitchFamily="1" charset="-128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>
          <a:xfrm>
            <a:off x="382388" y="3781784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側方倒立回転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>
          <a:xfrm>
            <a:off x="6254475" y="3777428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倒立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前転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タイトル 3"/>
          <p:cNvSpPr txBox="1">
            <a:spLocks/>
          </p:cNvSpPr>
          <p:nvPr/>
        </p:nvSpPr>
        <p:spPr>
          <a:xfrm>
            <a:off x="3723786" y="3777428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ジャンプ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1/4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ひねり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タイトル 3"/>
          <p:cNvSpPr txBox="1">
            <a:spLocks/>
          </p:cNvSpPr>
          <p:nvPr/>
        </p:nvSpPr>
        <p:spPr>
          <a:xfrm>
            <a:off x="378037" y="5909422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側方倒立回転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タイトル 3"/>
          <p:cNvSpPr txBox="1">
            <a:spLocks/>
          </p:cNvSpPr>
          <p:nvPr/>
        </p:nvSpPr>
        <p:spPr>
          <a:xfrm>
            <a:off x="6262906" y="5905066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倒立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前転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タイトル 3"/>
          <p:cNvSpPr txBox="1">
            <a:spLocks/>
          </p:cNvSpPr>
          <p:nvPr/>
        </p:nvSpPr>
        <p:spPr>
          <a:xfrm>
            <a:off x="3552825" y="5905066"/>
            <a:ext cx="2933700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歩行から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のつなぎ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0" y="842773"/>
            <a:ext cx="9144000" cy="770127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組合せ</a:t>
            </a: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について</a:t>
            </a:r>
            <a:r>
              <a:rPr kumimoji="1"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考える②</a:t>
            </a:r>
            <a:endParaRPr kumimoji="1" lang="en-US" altLang="ja-JP" sz="4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4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発表会に向けて</a:t>
            </a:r>
            <a:endParaRPr lang="ja-JP" altLang="en-US" sz="2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0" t="15826" r="26837" b="75511"/>
          <a:stretch/>
        </p:blipFill>
        <p:spPr>
          <a:xfrm>
            <a:off x="280787" y="4430538"/>
            <a:ext cx="8133709" cy="1466881"/>
          </a:xfrm>
          <a:prstGeom prst="rect">
            <a:avLst/>
          </a:prstGeom>
        </p:spPr>
      </p:pic>
      <p:grpSp>
        <p:nvGrpSpPr>
          <p:cNvPr id="11" name="グループ化 10"/>
          <p:cNvGrpSpPr/>
          <p:nvPr/>
        </p:nvGrpSpPr>
        <p:grpSpPr>
          <a:xfrm>
            <a:off x="228600" y="2324100"/>
            <a:ext cx="8267700" cy="1444984"/>
            <a:chOff x="228600" y="2324100"/>
            <a:chExt cx="8267700" cy="1444984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98" t="15791" r="56401" b="75299"/>
            <a:stretch/>
          </p:blipFill>
          <p:spPr>
            <a:xfrm>
              <a:off x="228600" y="2324100"/>
              <a:ext cx="4292600" cy="1432284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703" t="16487" r="56357" b="76356"/>
            <a:stretch/>
          </p:blipFill>
          <p:spPr>
            <a:xfrm flipH="1">
              <a:off x="4483100" y="2405017"/>
              <a:ext cx="473076" cy="1204498"/>
            </a:xfrm>
            <a:prstGeom prst="rect">
              <a:avLst/>
            </a:prstGeom>
          </p:spPr>
        </p:pic>
        <p:pic>
          <p:nvPicPr>
            <p:cNvPr id="32" name="図 31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597" t="15791" r="27345" b="75299"/>
            <a:stretch/>
          </p:blipFill>
          <p:spPr>
            <a:xfrm>
              <a:off x="5562600" y="2336800"/>
              <a:ext cx="2933700" cy="1432284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094" t="17904" r="58858" b="75509"/>
            <a:stretch/>
          </p:blipFill>
          <p:spPr>
            <a:xfrm>
              <a:off x="5210036" y="2603499"/>
              <a:ext cx="394945" cy="11250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4357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10</a:t>
            </a:r>
            <a:endParaRPr kumimoji="1" lang="ja-JP" altLang="en-US" dirty="0"/>
          </a:p>
        </p:txBody>
      </p:sp>
      <p:sp>
        <p:nvSpPr>
          <p:cNvPr id="7" name="タイトル 3"/>
          <p:cNvSpPr txBox="1">
            <a:spLocks/>
          </p:cNvSpPr>
          <p:nvPr/>
        </p:nvSpPr>
        <p:spPr>
          <a:xfrm>
            <a:off x="139236" y="1851976"/>
            <a:ext cx="8496764" cy="60384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技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と技の繋ぎ方（又は順番）を見て</a:t>
            </a:r>
            <a:r>
              <a:rPr lang="ja-JP" altLang="en-US" sz="2400" dirty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、どのような点に気付きましたか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ＤＦ特太ゴシック体" panose="02010609000101010101" pitchFamily="1" charset="-128"/>
              </a:rPr>
              <a:t>。</a:t>
            </a:r>
            <a:endParaRPr lang="ja-JP" altLang="en-US" sz="2400" dirty="0">
              <a:latin typeface="ＭＳ ゴシック" panose="020B0609070205080204" pitchFamily="49" charset="-128"/>
              <a:ea typeface="ＤＦ特太ゴシック体" panose="02010609000101010101" pitchFamily="1" charset="-128"/>
            </a:endParaRPr>
          </a:p>
        </p:txBody>
      </p:sp>
      <p:sp>
        <p:nvSpPr>
          <p:cNvPr id="14" name="タイトル 3"/>
          <p:cNvSpPr txBox="1">
            <a:spLocks/>
          </p:cNvSpPr>
          <p:nvPr/>
        </p:nvSpPr>
        <p:spPr>
          <a:xfrm>
            <a:off x="382388" y="3781784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</a:t>
            </a:r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方倒立回転跳び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タイトル 3"/>
          <p:cNvSpPr txBox="1">
            <a:spLocks/>
          </p:cNvSpPr>
          <p:nvPr/>
        </p:nvSpPr>
        <p:spPr>
          <a:xfrm>
            <a:off x="6254475" y="3777428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伸膝後転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タイトル 3"/>
          <p:cNvSpPr txBox="1">
            <a:spLocks/>
          </p:cNvSpPr>
          <p:nvPr/>
        </p:nvSpPr>
        <p:spPr>
          <a:xfrm>
            <a:off x="3352311" y="3777428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ジャンプ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1/2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ひねり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タイトル 3"/>
          <p:cNvSpPr txBox="1">
            <a:spLocks/>
          </p:cNvSpPr>
          <p:nvPr/>
        </p:nvSpPr>
        <p:spPr>
          <a:xfrm>
            <a:off x="378037" y="5909422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伸膝後転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タイトル 3"/>
          <p:cNvSpPr txBox="1">
            <a:spLocks/>
          </p:cNvSpPr>
          <p:nvPr/>
        </p:nvSpPr>
        <p:spPr>
          <a:xfrm>
            <a:off x="6262906" y="5905066"/>
            <a:ext cx="2349652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前方倒立回転跳び</a:t>
            </a:r>
            <a:endParaRPr lang="ja-JP" altLang="en-US" sz="20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タイトル 3"/>
          <p:cNvSpPr txBox="1">
            <a:spLocks/>
          </p:cNvSpPr>
          <p:nvPr/>
        </p:nvSpPr>
        <p:spPr>
          <a:xfrm>
            <a:off x="2952750" y="5905066"/>
            <a:ext cx="2933700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ジャンプ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1/2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ひねり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6" name="タイトル 3"/>
          <p:cNvSpPr txBox="1">
            <a:spLocks/>
          </p:cNvSpPr>
          <p:nvPr/>
        </p:nvSpPr>
        <p:spPr>
          <a:xfrm>
            <a:off x="1349528" y="4117906"/>
            <a:ext cx="1398445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〔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発展技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〕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5" name="タイトル 3"/>
          <p:cNvSpPr txBox="1">
            <a:spLocks/>
          </p:cNvSpPr>
          <p:nvPr/>
        </p:nvSpPr>
        <p:spPr>
          <a:xfrm>
            <a:off x="7237706" y="6232456"/>
            <a:ext cx="1398445" cy="37615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〔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発展技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〕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 flipH="1">
            <a:off x="8364246" y="3533754"/>
            <a:ext cx="236150" cy="1150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Rectangle 2"/>
          <p:cNvSpPr>
            <a:spLocks noChangeArrowheads="1"/>
          </p:cNvSpPr>
          <p:nvPr/>
        </p:nvSpPr>
        <p:spPr bwMode="auto">
          <a:xfrm>
            <a:off x="0" y="0"/>
            <a:ext cx="9161304" cy="757379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発表会に向けて</a:t>
            </a:r>
            <a:endParaRPr lang="ja-JP" altLang="en-US" sz="2800" b="1" kern="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0" y="842773"/>
            <a:ext cx="9144000" cy="770127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組合せ</a:t>
            </a: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について</a:t>
            </a:r>
            <a:r>
              <a:rPr kumimoji="1" lang="ja-JP" altLang="en-US" sz="4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考える③</a:t>
            </a:r>
            <a:endParaRPr kumimoji="1" lang="en-US" altLang="ja-JP" sz="40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73011" y="2386758"/>
            <a:ext cx="8261271" cy="1400996"/>
            <a:chOff x="273011" y="2386758"/>
            <a:chExt cx="8261271" cy="1400996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6" t="17389" r="26314" b="75472"/>
            <a:stretch/>
          </p:blipFill>
          <p:spPr>
            <a:xfrm>
              <a:off x="273011" y="2603500"/>
              <a:ext cx="8078073" cy="1184254"/>
            </a:xfrm>
            <a:prstGeom prst="rect">
              <a:avLst/>
            </a:prstGeom>
          </p:spPr>
        </p:pic>
        <p:pic>
          <p:nvPicPr>
            <p:cNvPr id="44" name="図 43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094" t="17904" r="58858" b="75509"/>
            <a:stretch/>
          </p:blipFill>
          <p:spPr>
            <a:xfrm flipH="1">
              <a:off x="8124846" y="2602375"/>
              <a:ext cx="409436" cy="1125033"/>
            </a:xfrm>
            <a:prstGeom prst="rect">
              <a:avLst/>
            </a:prstGeom>
          </p:spPr>
        </p:pic>
        <p:pic>
          <p:nvPicPr>
            <p:cNvPr id="45" name="図 44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905" t="16487" r="57352" b="76356"/>
            <a:stretch/>
          </p:blipFill>
          <p:spPr>
            <a:xfrm>
              <a:off x="4255502" y="2386758"/>
              <a:ext cx="341898" cy="1204498"/>
            </a:xfrm>
            <a:prstGeom prst="rect">
              <a:avLst/>
            </a:prstGeom>
          </p:spPr>
        </p:pic>
      </p:grpSp>
      <p:grpSp>
        <p:nvGrpSpPr>
          <p:cNvPr id="10" name="グループ化 9"/>
          <p:cNvGrpSpPr/>
          <p:nvPr/>
        </p:nvGrpSpPr>
        <p:grpSpPr>
          <a:xfrm>
            <a:off x="355600" y="4618752"/>
            <a:ext cx="8324632" cy="1290670"/>
            <a:chOff x="355600" y="4618752"/>
            <a:chExt cx="8324632" cy="1290670"/>
          </a:xfrm>
        </p:grpSpPr>
        <p:pic>
          <p:nvPicPr>
            <p:cNvPr id="46" name="図 45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86" t="17389" r="58414" b="75472"/>
            <a:stretch/>
          </p:blipFill>
          <p:spPr>
            <a:xfrm>
              <a:off x="4641196" y="4644153"/>
              <a:ext cx="4039036" cy="1184254"/>
            </a:xfrm>
            <a:prstGeom prst="rect">
              <a:avLst/>
            </a:prstGeom>
          </p:spPr>
        </p:pic>
        <p:pic>
          <p:nvPicPr>
            <p:cNvPr id="48" name="図 47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905" t="16487" r="57352" b="76356"/>
            <a:stretch/>
          </p:blipFill>
          <p:spPr>
            <a:xfrm flipH="1">
              <a:off x="4141248" y="4618752"/>
              <a:ext cx="352519" cy="1081387"/>
            </a:xfrm>
            <a:prstGeom prst="rect">
              <a:avLst/>
            </a:prstGeom>
          </p:spPr>
        </p:pic>
        <p:pic>
          <p:nvPicPr>
            <p:cNvPr id="49" name="図 4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50" t="17389" r="27987" b="75472"/>
            <a:stretch/>
          </p:blipFill>
          <p:spPr>
            <a:xfrm>
              <a:off x="355600" y="4725168"/>
              <a:ext cx="3581400" cy="118425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8412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3001</TotalTime>
  <Words>942</Words>
  <Application>Microsoft Office PowerPoint</Application>
  <PresentationFormat>画面に合わせる (4:3)</PresentationFormat>
  <Paragraphs>167</Paragraphs>
  <Slides>11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25" baseType="lpstr">
      <vt:lpstr>ＤＦ特太ゴシック体</vt:lpstr>
      <vt:lpstr>HGP教科書体</vt:lpstr>
      <vt:lpstr>HGP創英角ｺﾞｼｯｸUB</vt:lpstr>
      <vt:lpstr>HGP創英角ﾎﾟｯﾌﾟ体</vt:lpstr>
      <vt:lpstr>HG丸ｺﾞｼｯｸM-PRO</vt:lpstr>
      <vt:lpstr>HG創英角ｺﾞｼｯｸUB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279</cp:revision>
  <cp:lastPrinted>2020-09-18T07:01:49Z</cp:lastPrinted>
  <dcterms:created xsi:type="dcterms:W3CDTF">2019-05-07T09:33:23Z</dcterms:created>
  <dcterms:modified xsi:type="dcterms:W3CDTF">2020-11-20T12:16:16Z</dcterms:modified>
</cp:coreProperties>
</file>