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handoutMasterIdLst>
    <p:handoutMasterId r:id="rId11"/>
  </p:handoutMasterIdLst>
  <p:sldIdLst>
    <p:sldId id="372" r:id="rId2"/>
    <p:sldId id="340" r:id="rId3"/>
    <p:sldId id="341" r:id="rId4"/>
    <p:sldId id="342" r:id="rId5"/>
    <p:sldId id="343" r:id="rId6"/>
    <p:sldId id="344" r:id="rId7"/>
    <p:sldId id="345" r:id="rId8"/>
    <p:sldId id="346" r:id="rId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66FF"/>
    <a:srgbClr val="FF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3784" autoAdjust="0"/>
  </p:normalViewPr>
  <p:slideViewPr>
    <p:cSldViewPr snapToGrid="0">
      <p:cViewPr varScale="1">
        <p:scale>
          <a:sx n="108" d="100"/>
          <a:sy n="108" d="100"/>
        </p:scale>
        <p:origin x="17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C08E9F5C-3CD3-4FF2-9E93-CDED1C30D6F2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87E43ED4-4EE9-44A9-99AC-7EE002704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3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EEC77782-6817-4221-B3CA-1DB8D0690B0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1987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B5B98FE7-72E5-4AC9-96E2-0AF150E240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5863" y="1250950"/>
            <a:ext cx="4505325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86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2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39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15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57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14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94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949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77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83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76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8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33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8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1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2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EF3C-08A1-4242-81A9-7428EAD6FD60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7DFA-864D-4A65-ADFB-6CABB3E3F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7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HvNz-iETm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保健体育（体育分野）</a:t>
            </a:r>
            <a:endParaRPr kumimoji="1"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263381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創作</a:t>
            </a:r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ダンス」</a:t>
            </a:r>
            <a:endParaRPr kumimoji="1" lang="en-US" altLang="ja-JP" sz="5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6182" y="4299051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思考力，判断力，表現力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15000" y="5809245"/>
            <a:ext cx="2800350" cy="547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5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5027" y="896113"/>
            <a:ext cx="7695382" cy="9240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前時までの自分自身や友達の動きを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振り返</a:t>
            </a:r>
            <a:r>
              <a:rPr lang="ja-JP" altLang="en-US" b="1" kern="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りま</a:t>
            </a:r>
            <a:r>
              <a:rPr lang="ja-JP" altLang="en-US" b="1" kern="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しょう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28081" y="2019012"/>
            <a:ext cx="7270531" cy="43373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実際の映像</a:t>
            </a:r>
            <a:endParaRPr kumimoji="1" lang="en-US" altLang="ja-JP" sz="4800" dirty="0"/>
          </a:p>
          <a:p>
            <a:pPr algn="ctr"/>
            <a:endParaRPr lang="en-US" altLang="ja-JP" sz="4800" dirty="0"/>
          </a:p>
          <a:p>
            <a:pPr algn="ctr"/>
            <a:endParaRPr kumimoji="1" lang="en-US" altLang="ja-JP" sz="4800" dirty="0"/>
          </a:p>
          <a:p>
            <a:pPr algn="ctr"/>
            <a:endParaRPr lang="en-US" altLang="ja-JP" sz="4800" dirty="0"/>
          </a:p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189CE6-F4D2-4D30-89A3-44D248CD692E}"/>
              </a:ext>
            </a:extLst>
          </p:cNvPr>
          <p:cNvSpPr txBox="1"/>
          <p:nvPr/>
        </p:nvSpPr>
        <p:spPr>
          <a:xfrm>
            <a:off x="1473219" y="3220359"/>
            <a:ext cx="649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前時までにペアで撮り合った動画や、教師がピックアップした動画を活用する。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C09318-A145-41C9-B555-2140BE775AAA}"/>
              </a:ext>
            </a:extLst>
          </p:cNvPr>
          <p:cNvSpPr txBox="1"/>
          <p:nvPr/>
        </p:nvSpPr>
        <p:spPr>
          <a:xfrm>
            <a:off x="1086790" y="4488992"/>
            <a:ext cx="68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2800" b="1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実際は、授業中にタブレット等で撮影した動画を用いて振り返るため、タブレット等の準備ができない場合は省略する。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6801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b="1" kern="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b="1" kern="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授業以外での学習④</a:t>
            </a:r>
            <a:r>
              <a:rPr lang="en-US" altLang="ja-JP" b="1" kern="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ja-JP" altLang="en-US" b="1" kern="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8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4236" y="0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これまでに学んだポイントを振り返</a:t>
            </a:r>
            <a:r>
              <a:rPr lang="ja-JP" altLang="en-US" sz="3600" b="1" kern="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りま</a:t>
            </a:r>
            <a:r>
              <a:rPr lang="ja-JP" altLang="en-US" sz="3600" b="1" kern="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しょう</a:t>
            </a:r>
            <a:endParaRPr kumimoji="1" lang="en-US" altLang="ja-JP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3396" y="907111"/>
            <a:ext cx="8406090" cy="321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C5699F31-CB63-4F24-98E2-D2E01C39BFE1}"/>
              </a:ext>
            </a:extLst>
          </p:cNvPr>
          <p:cNvSpPr/>
          <p:nvPr/>
        </p:nvSpPr>
        <p:spPr>
          <a:xfrm>
            <a:off x="255629" y="2734879"/>
            <a:ext cx="1557902" cy="72043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スローモーション</a:t>
            </a: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85A1B4E4-041B-4024-A483-C7EFFED82A92}"/>
              </a:ext>
            </a:extLst>
          </p:cNvPr>
          <p:cNvSpPr/>
          <p:nvPr/>
        </p:nvSpPr>
        <p:spPr>
          <a:xfrm>
            <a:off x="255629" y="3587687"/>
            <a:ext cx="1557901" cy="72043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何回も繰り返す</a:t>
            </a:r>
          </a:p>
        </p:txBody>
      </p:sp>
      <p:sp>
        <p:nvSpPr>
          <p:cNvPr id="13" name="フローチャート: 代替処理 12">
            <a:extLst>
              <a:ext uri="{FF2B5EF4-FFF2-40B4-BE49-F238E27FC236}">
                <a16:creationId xmlns:a16="http://schemas.microsoft.com/office/drawing/2014/main" id="{A49D8379-EBE0-466D-98C1-720C3A05F6A2}"/>
              </a:ext>
            </a:extLst>
          </p:cNvPr>
          <p:cNvSpPr/>
          <p:nvPr/>
        </p:nvSpPr>
        <p:spPr>
          <a:xfrm>
            <a:off x="97168" y="902468"/>
            <a:ext cx="1747442" cy="95217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身近な動きや日常の動作</a:t>
            </a:r>
          </a:p>
        </p:txBody>
      </p:sp>
      <p:sp>
        <p:nvSpPr>
          <p:cNvPr id="14" name="フローチャート: 代替処理 13">
            <a:extLst>
              <a:ext uri="{FF2B5EF4-FFF2-40B4-BE49-F238E27FC236}">
                <a16:creationId xmlns:a16="http://schemas.microsoft.com/office/drawing/2014/main" id="{D701F38F-7E3D-4873-A649-35BF0A31EB18}"/>
              </a:ext>
            </a:extLst>
          </p:cNvPr>
          <p:cNvSpPr/>
          <p:nvPr/>
        </p:nvSpPr>
        <p:spPr>
          <a:xfrm>
            <a:off x="2012493" y="900271"/>
            <a:ext cx="1716361" cy="95217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対極の動きの連続</a:t>
            </a:r>
          </a:p>
        </p:txBody>
      </p:sp>
      <p:sp>
        <p:nvSpPr>
          <p:cNvPr id="15" name="フローチャート: 代替処理 14">
            <a:extLst>
              <a:ext uri="{FF2B5EF4-FFF2-40B4-BE49-F238E27FC236}">
                <a16:creationId xmlns:a16="http://schemas.microsoft.com/office/drawing/2014/main" id="{757EA153-6D7A-4CBF-B42A-9592C5669CA1}"/>
              </a:ext>
            </a:extLst>
          </p:cNvPr>
          <p:cNvSpPr/>
          <p:nvPr/>
        </p:nvSpPr>
        <p:spPr>
          <a:xfrm>
            <a:off x="7258171" y="885335"/>
            <a:ext cx="1759198" cy="952179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もの（小道具）を使う</a:t>
            </a:r>
            <a:endParaRPr kumimoji="1" lang="ja-JP" altLang="en-US" sz="20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フローチャート: 代替処理 15">
            <a:extLst>
              <a:ext uri="{FF2B5EF4-FFF2-40B4-BE49-F238E27FC236}">
                <a16:creationId xmlns:a16="http://schemas.microsoft.com/office/drawing/2014/main" id="{A9B1AEB2-45C2-4DA8-BE22-9003026DF6CC}"/>
              </a:ext>
            </a:extLst>
          </p:cNvPr>
          <p:cNvSpPr/>
          <p:nvPr/>
        </p:nvSpPr>
        <p:spPr>
          <a:xfrm>
            <a:off x="3905074" y="914245"/>
            <a:ext cx="1543348" cy="9521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多様な感じ</a:t>
            </a: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DB4DDC37-B2AF-41E5-98C3-FA5E11B036A2}"/>
              </a:ext>
            </a:extLst>
          </p:cNvPr>
          <p:cNvSpPr/>
          <p:nvPr/>
        </p:nvSpPr>
        <p:spPr>
          <a:xfrm>
            <a:off x="4101336" y="2729794"/>
            <a:ext cx="1238399" cy="46261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緩急</a:t>
            </a: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5384FDAA-7EAD-43C1-9A74-26DD09486CDC}"/>
              </a:ext>
            </a:extLst>
          </p:cNvPr>
          <p:cNvSpPr/>
          <p:nvPr/>
        </p:nvSpPr>
        <p:spPr>
          <a:xfrm>
            <a:off x="4133451" y="3798634"/>
            <a:ext cx="1238399" cy="46261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静と動</a:t>
            </a: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156054D2-83D1-41C3-922E-A85388E0AE0B}"/>
              </a:ext>
            </a:extLst>
          </p:cNvPr>
          <p:cNvSpPr/>
          <p:nvPr/>
        </p:nvSpPr>
        <p:spPr>
          <a:xfrm>
            <a:off x="4133452" y="3264214"/>
            <a:ext cx="1238399" cy="46261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強弱</a:t>
            </a: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405C07C3-7556-4EAD-AB2C-7FCDBD8D28A6}"/>
              </a:ext>
            </a:extLst>
          </p:cNvPr>
          <p:cNvSpPr/>
          <p:nvPr/>
        </p:nvSpPr>
        <p:spPr>
          <a:xfrm>
            <a:off x="2129180" y="3578495"/>
            <a:ext cx="1716362" cy="72043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変化や連続の動き</a:t>
            </a: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B5F7826B-88C0-4AC0-9F2C-BBD444401C12}"/>
              </a:ext>
            </a:extLst>
          </p:cNvPr>
          <p:cNvSpPr/>
          <p:nvPr/>
        </p:nvSpPr>
        <p:spPr>
          <a:xfrm>
            <a:off x="2129180" y="2737975"/>
            <a:ext cx="1615111" cy="72043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ダイナミックに</a:t>
            </a: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91033CBF-20BA-437E-AC21-B511884E8918}"/>
              </a:ext>
            </a:extLst>
          </p:cNvPr>
          <p:cNvSpPr/>
          <p:nvPr/>
        </p:nvSpPr>
        <p:spPr>
          <a:xfrm>
            <a:off x="7424741" y="2708567"/>
            <a:ext cx="1557902" cy="72043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イメージをふくらませて</a:t>
            </a: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ADE0649E-172A-4D78-8A96-61BC438A21BF}"/>
              </a:ext>
            </a:extLst>
          </p:cNvPr>
          <p:cNvSpPr/>
          <p:nvPr/>
        </p:nvSpPr>
        <p:spPr>
          <a:xfrm>
            <a:off x="7459468" y="3576644"/>
            <a:ext cx="1557901" cy="72043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場面の転換に変化をつける</a:t>
            </a: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4B18C299-EA2B-4806-8349-F35387BDE857}"/>
              </a:ext>
            </a:extLst>
          </p:cNvPr>
          <p:cNvSpPr/>
          <p:nvPr/>
        </p:nvSpPr>
        <p:spPr>
          <a:xfrm>
            <a:off x="781989" y="1905858"/>
            <a:ext cx="475731" cy="7224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3">
            <a:extLst>
              <a:ext uri="{FF2B5EF4-FFF2-40B4-BE49-F238E27FC236}">
                <a16:creationId xmlns:a16="http://schemas.microsoft.com/office/drawing/2014/main" id="{4B18C299-EA2B-4806-8349-F35387BDE857}"/>
              </a:ext>
            </a:extLst>
          </p:cNvPr>
          <p:cNvSpPr/>
          <p:nvPr/>
        </p:nvSpPr>
        <p:spPr>
          <a:xfrm>
            <a:off x="2692620" y="1910517"/>
            <a:ext cx="475731" cy="7224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下 23">
            <a:extLst>
              <a:ext uri="{FF2B5EF4-FFF2-40B4-BE49-F238E27FC236}">
                <a16:creationId xmlns:a16="http://schemas.microsoft.com/office/drawing/2014/main" id="{4B18C299-EA2B-4806-8349-F35387BDE857}"/>
              </a:ext>
            </a:extLst>
          </p:cNvPr>
          <p:cNvSpPr/>
          <p:nvPr/>
        </p:nvSpPr>
        <p:spPr>
          <a:xfrm>
            <a:off x="4456426" y="1912353"/>
            <a:ext cx="475731" cy="7224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下 23">
            <a:extLst>
              <a:ext uri="{FF2B5EF4-FFF2-40B4-BE49-F238E27FC236}">
                <a16:creationId xmlns:a16="http://schemas.microsoft.com/office/drawing/2014/main" id="{4B18C299-EA2B-4806-8349-F35387BDE857}"/>
              </a:ext>
            </a:extLst>
          </p:cNvPr>
          <p:cNvSpPr/>
          <p:nvPr/>
        </p:nvSpPr>
        <p:spPr>
          <a:xfrm>
            <a:off x="7899904" y="1899768"/>
            <a:ext cx="475731" cy="7224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9B3BD9B-3D84-453B-9F9A-799410E10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6" t="22463" r="19170" b="41100"/>
          <a:stretch/>
        </p:blipFill>
        <p:spPr>
          <a:xfrm>
            <a:off x="2293041" y="5053728"/>
            <a:ext cx="1751249" cy="1186532"/>
          </a:xfrm>
          <a:prstGeom prst="rect">
            <a:avLst/>
          </a:prstGeom>
        </p:spPr>
      </p:pic>
      <p:pic>
        <p:nvPicPr>
          <p:cNvPr id="32" name="図 31" descr="テキスト, カレンダー&#10;&#10;自動的に生成された説明">
            <a:extLst>
              <a:ext uri="{FF2B5EF4-FFF2-40B4-BE49-F238E27FC236}">
                <a16:creationId xmlns:a16="http://schemas.microsoft.com/office/drawing/2014/main" id="{39BC2982-CBE7-458A-8D3E-E6DB9901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47133" r="59868" b="21502"/>
          <a:stretch/>
        </p:blipFill>
        <p:spPr>
          <a:xfrm>
            <a:off x="414688" y="5154617"/>
            <a:ext cx="1307336" cy="1094031"/>
          </a:xfrm>
          <a:prstGeom prst="rect">
            <a:avLst/>
          </a:prstGeom>
        </p:spPr>
      </p:pic>
      <p:pic>
        <p:nvPicPr>
          <p:cNvPr id="35" name="図 34" descr="ダイアグラム&#10;&#10;自動的に生成された説明">
            <a:extLst>
              <a:ext uri="{FF2B5EF4-FFF2-40B4-BE49-F238E27FC236}">
                <a16:creationId xmlns:a16="http://schemas.microsoft.com/office/drawing/2014/main" id="{E0C2BBA2-ADAD-44F1-997E-AD554507AC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9" t="19535" r="17703" b="23876"/>
          <a:stretch/>
        </p:blipFill>
        <p:spPr>
          <a:xfrm>
            <a:off x="4201437" y="4591645"/>
            <a:ext cx="1038195" cy="1732190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6E48328-8B0C-4076-8DA6-1D1DDB4E83D7}"/>
              </a:ext>
            </a:extLst>
          </p:cNvPr>
          <p:cNvSpPr/>
          <p:nvPr/>
        </p:nvSpPr>
        <p:spPr>
          <a:xfrm>
            <a:off x="2293042" y="5822107"/>
            <a:ext cx="334259" cy="257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1D70D3-1BC3-420B-8977-7E2FBD5E4876}"/>
              </a:ext>
            </a:extLst>
          </p:cNvPr>
          <p:cNvSpPr/>
          <p:nvPr/>
        </p:nvSpPr>
        <p:spPr>
          <a:xfrm>
            <a:off x="3466526" y="5916123"/>
            <a:ext cx="877095" cy="40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88164D-641E-456B-9F5A-DA5129470B59}"/>
              </a:ext>
            </a:extLst>
          </p:cNvPr>
          <p:cNvSpPr/>
          <p:nvPr/>
        </p:nvSpPr>
        <p:spPr>
          <a:xfrm>
            <a:off x="173845" y="6317439"/>
            <a:ext cx="584791" cy="40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F498BCA9-0108-4066-9A54-871D1178F8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4" t="11833" r="34283" b="13263"/>
          <a:stretch/>
        </p:blipFill>
        <p:spPr>
          <a:xfrm>
            <a:off x="7773714" y="4682977"/>
            <a:ext cx="954048" cy="1808026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7E3E832-93E8-47A0-AAAB-AC0B3586F330}"/>
              </a:ext>
            </a:extLst>
          </p:cNvPr>
          <p:cNvSpPr/>
          <p:nvPr/>
        </p:nvSpPr>
        <p:spPr>
          <a:xfrm>
            <a:off x="8326616" y="5174896"/>
            <a:ext cx="511256" cy="1414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C7F88B5-CFA3-4281-AD55-8188A3276D76}"/>
              </a:ext>
            </a:extLst>
          </p:cNvPr>
          <p:cNvSpPr/>
          <p:nvPr/>
        </p:nvSpPr>
        <p:spPr>
          <a:xfrm>
            <a:off x="7486650" y="6102174"/>
            <a:ext cx="115629" cy="500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318C191-3C21-4FED-A155-87A4F75E5993}"/>
              </a:ext>
            </a:extLst>
          </p:cNvPr>
          <p:cNvSpPr txBox="1"/>
          <p:nvPr/>
        </p:nvSpPr>
        <p:spPr>
          <a:xfrm>
            <a:off x="7602279" y="4407005"/>
            <a:ext cx="146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新聞紙や布など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D474CDF-DAE1-43FD-A98E-5940DB610EC7}"/>
              </a:ext>
            </a:extLst>
          </p:cNvPr>
          <p:cNvSpPr txBox="1"/>
          <p:nvPr/>
        </p:nvSpPr>
        <p:spPr>
          <a:xfrm>
            <a:off x="255629" y="4602192"/>
            <a:ext cx="162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次はスローモーションでやってみよう</a:t>
            </a:r>
            <a:endParaRPr kumimoji="1" lang="ja-JP" altLang="en-US" sz="1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520B88-E5D9-42D7-B38F-C81CB79978C5}"/>
              </a:ext>
            </a:extLst>
          </p:cNvPr>
          <p:cNvSpPr txBox="1"/>
          <p:nvPr/>
        </p:nvSpPr>
        <p:spPr>
          <a:xfrm>
            <a:off x="2214027" y="4682977"/>
            <a:ext cx="162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指先まできれいだね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608D01-F0B3-42A1-9EFD-0F2CF6316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433" y="1905751"/>
            <a:ext cx="512108" cy="737680"/>
          </a:xfrm>
          <a:prstGeom prst="rect">
            <a:avLst/>
          </a:prstGeom>
        </p:spPr>
      </p:pic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BF319F03-ACE0-444D-87E4-4C73085E8E31}"/>
              </a:ext>
            </a:extLst>
          </p:cNvPr>
          <p:cNvSpPr/>
          <p:nvPr/>
        </p:nvSpPr>
        <p:spPr>
          <a:xfrm>
            <a:off x="5474660" y="2693739"/>
            <a:ext cx="1893652" cy="354919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集まるーとび散る</a:t>
            </a:r>
          </a:p>
        </p:txBody>
      </p:sp>
      <p:sp>
        <p:nvSpPr>
          <p:cNvPr id="43" name="フローチャート: 結合子 42">
            <a:extLst>
              <a:ext uri="{FF2B5EF4-FFF2-40B4-BE49-F238E27FC236}">
                <a16:creationId xmlns:a16="http://schemas.microsoft.com/office/drawing/2014/main" id="{9E5ADD3D-EF60-4658-9721-4DD47D0A9F30}"/>
              </a:ext>
            </a:extLst>
          </p:cNvPr>
          <p:cNvSpPr/>
          <p:nvPr/>
        </p:nvSpPr>
        <p:spPr>
          <a:xfrm>
            <a:off x="5779096" y="3104243"/>
            <a:ext cx="1238399" cy="341188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磁石</a:t>
            </a:r>
            <a:endParaRPr kumimoji="1" lang="ja-JP" altLang="en-US" sz="16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6" name="フローチャート: 結合子 45">
            <a:extLst>
              <a:ext uri="{FF2B5EF4-FFF2-40B4-BE49-F238E27FC236}">
                <a16:creationId xmlns:a16="http://schemas.microsoft.com/office/drawing/2014/main" id="{9F64E625-6E55-4435-9D84-B468598719FB}"/>
              </a:ext>
            </a:extLst>
          </p:cNvPr>
          <p:cNvSpPr/>
          <p:nvPr/>
        </p:nvSpPr>
        <p:spPr>
          <a:xfrm>
            <a:off x="5699384" y="3497101"/>
            <a:ext cx="1499411" cy="38148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エネルギー</a:t>
            </a:r>
            <a:endParaRPr kumimoji="1" lang="ja-JP" altLang="en-US" sz="14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7" name="フローチャート: 結合子 46">
            <a:extLst>
              <a:ext uri="{FF2B5EF4-FFF2-40B4-BE49-F238E27FC236}">
                <a16:creationId xmlns:a16="http://schemas.microsoft.com/office/drawing/2014/main" id="{6799FC83-EDC1-4E35-81D9-A1B22DF2DA99}"/>
              </a:ext>
            </a:extLst>
          </p:cNvPr>
          <p:cNvSpPr/>
          <p:nvPr/>
        </p:nvSpPr>
        <p:spPr>
          <a:xfrm>
            <a:off x="5796459" y="3947903"/>
            <a:ext cx="1238399" cy="341188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対決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CBC07C-5A5F-48E8-9671-757BD0F5DB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483" t="73710" r="2796" b="10000"/>
          <a:stretch/>
        </p:blipFill>
        <p:spPr>
          <a:xfrm>
            <a:off x="5282342" y="5124620"/>
            <a:ext cx="2448662" cy="1094806"/>
          </a:xfrm>
          <a:prstGeom prst="rect">
            <a:avLst/>
          </a:prstGeom>
        </p:spPr>
      </p:pic>
      <p:sp>
        <p:nvSpPr>
          <p:cNvPr id="48" name="フローチャート: 代替処理 47">
            <a:extLst>
              <a:ext uri="{FF2B5EF4-FFF2-40B4-BE49-F238E27FC236}">
                <a16:creationId xmlns:a16="http://schemas.microsoft.com/office/drawing/2014/main" id="{C1620D4B-DBFC-487C-B112-8A9223A9BD63}"/>
              </a:ext>
            </a:extLst>
          </p:cNvPr>
          <p:cNvSpPr/>
          <p:nvPr/>
        </p:nvSpPr>
        <p:spPr>
          <a:xfrm>
            <a:off x="5624642" y="907111"/>
            <a:ext cx="1543348" cy="9521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群の（集団）動き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49B4766-5CED-4BB7-8111-E5FBF63A3246}"/>
              </a:ext>
            </a:extLst>
          </p:cNvPr>
          <p:cNvSpPr txBox="1"/>
          <p:nvPr/>
        </p:nvSpPr>
        <p:spPr>
          <a:xfrm>
            <a:off x="5742857" y="4671063"/>
            <a:ext cx="162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集団でやってみよう</a:t>
            </a:r>
            <a:endParaRPr kumimoji="1" lang="ja-JP" altLang="en-US" sz="1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6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5" y="5079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ひとまとまりの動きの例となる映像を見てみましょう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189CE6-F4D2-4D30-89A3-44D248CD692E}"/>
              </a:ext>
            </a:extLst>
          </p:cNvPr>
          <p:cNvSpPr txBox="1"/>
          <p:nvPr/>
        </p:nvSpPr>
        <p:spPr>
          <a:xfrm>
            <a:off x="1156969" y="767437"/>
            <a:ext cx="7051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「はじめーなかーおわり」で構成された </a:t>
            </a:r>
            <a:endParaRPr kumimoji="1" lang="en-US" altLang="ja-JP" sz="28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【</a:t>
            </a:r>
            <a:r>
              <a:rPr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線香花火</a:t>
            </a:r>
            <a:r>
              <a:rPr lang="en-US" altLang="ja-JP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というテーマの映像です。</a:t>
            </a:r>
            <a:endParaRPr kumimoji="1" lang="ja-JP" altLang="en-US" sz="28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" name="図 4" descr="グループ, 子供, 再生, 飛行機 が含まれている画像&#10;&#10;自動的に生成された説明">
            <a:hlinkClick r:id="rId3"/>
            <a:extLst>
              <a:ext uri="{FF2B5EF4-FFF2-40B4-BE49-F238E27FC236}">
                <a16:creationId xmlns:a16="http://schemas.microsoft.com/office/drawing/2014/main" id="{FADF3452-9625-4E87-853F-24AD66F099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13023" r="3221" b="12714"/>
          <a:stretch/>
        </p:blipFill>
        <p:spPr>
          <a:xfrm>
            <a:off x="1139663" y="1945975"/>
            <a:ext cx="6847367" cy="433102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329595" y="2129224"/>
            <a:ext cx="4262049" cy="394075"/>
            <a:chOff x="3446851" y="4946938"/>
            <a:chExt cx="4262049" cy="394075"/>
          </a:xfrm>
        </p:grpSpPr>
        <p:sp>
          <p:nvSpPr>
            <p:cNvPr id="9" name="角丸四角形 8"/>
            <p:cNvSpPr/>
            <p:nvPr/>
          </p:nvSpPr>
          <p:spPr>
            <a:xfrm>
              <a:off x="3446851" y="4946938"/>
              <a:ext cx="4262049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511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122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99518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kern="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グループで選んだテーマ（例）「春</a:t>
            </a:r>
            <a:r>
              <a:rPr kumimoji="1" lang="ja-JP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・夏・秋・冬</a:t>
            </a:r>
            <a:endParaRPr kumimoji="1" lang="en-US" altLang="ja-JP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の中の一つ」</a:t>
            </a:r>
            <a:r>
              <a:rPr lang="ja-JP" altLang="en-US" kern="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kumimoji="1" lang="ja-JP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どんな踊りを入れるか考えましょう</a:t>
            </a:r>
            <a:endParaRPr kumimoji="1" lang="en-US" altLang="ja-JP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4514" y="1252073"/>
            <a:ext cx="8554972" cy="52125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テーマ</a:t>
            </a:r>
            <a:r>
              <a:rPr kumimoji="1"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：（例）</a:t>
            </a:r>
            <a:r>
              <a:rPr kumimoji="1" lang="ja-JP" altLang="en-US" sz="2800" u="sng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春（事前にグループで決めた季節）</a:t>
            </a:r>
            <a:r>
              <a:rPr kumimoji="1" lang="ja-JP" altLang="en-US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　</a:t>
            </a:r>
            <a:endParaRPr kumimoji="1" lang="en-US" altLang="ja-JP" sz="28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表現したい全体イメージ</a:t>
            </a:r>
            <a:r>
              <a:rPr kumimoji="1" lang="en-US" altLang="ja-JP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:</a:t>
            </a:r>
            <a:r>
              <a:rPr kumimoji="1" lang="ja-JP" altLang="en-US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（例）</a:t>
            </a:r>
            <a:r>
              <a:rPr kumimoji="1" lang="ja-JP" altLang="en-US" sz="2800" u="sng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やわらかい感じ　華やかな</a:t>
            </a:r>
            <a:endParaRPr kumimoji="1" lang="en-US" altLang="ja-JP" sz="2800" u="sng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                                    </a:t>
            </a:r>
            <a:r>
              <a:rPr kumimoji="1" lang="ja-JP" altLang="en-US" sz="2800" u="sng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感じ（事前に決めたもの）</a:t>
            </a:r>
            <a:endParaRPr kumimoji="1" lang="en-US" altLang="ja-JP" sz="2800" u="sng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endParaRPr kumimoji="1" lang="en-US" altLang="ja-JP" sz="2800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【</a:t>
            </a:r>
            <a:r>
              <a:rPr kumimoji="1" lang="ja-JP" altLang="en-US" sz="4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家庭学習で行うこと</a:t>
            </a:r>
            <a:r>
              <a:rPr kumimoji="1" lang="en-US" altLang="ja-JP" sz="4000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】</a:t>
            </a:r>
          </a:p>
          <a:p>
            <a:endParaRPr kumimoji="1"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①</a:t>
            </a:r>
            <a:r>
              <a:rPr kumimoji="1" lang="ja-JP" altLang="en-US" sz="2800" b="1" u="sng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春をテーマに、はじめ、なか、おわりのイメージを考える</a:t>
            </a:r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。</a:t>
            </a:r>
            <a:endParaRPr kumimoji="1" lang="en-US" altLang="ja-JP" sz="2800" b="1" dirty="0"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②</a:t>
            </a:r>
            <a:r>
              <a:rPr kumimoji="1" lang="ja-JP" altLang="en-US" sz="2800" b="1" u="sng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イメージに合った動きを考える</a:t>
            </a:r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。できれば、グループと</a:t>
            </a:r>
            <a:endParaRPr kumimoji="1" lang="en-US" altLang="ja-JP" sz="2800" b="1" dirty="0"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r>
              <a:rPr lang="en-US" altLang="ja-JP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   </a:t>
            </a:r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して誰が（または何人が）どのような動きをするのかも</a:t>
            </a:r>
            <a:endParaRPr kumimoji="1" lang="en-US" altLang="ja-JP" sz="2800" b="1" dirty="0">
              <a:latin typeface="HGPｺﾞｼｯｸM" panose="020B0600000000000000" pitchFamily="50" charset="-128"/>
              <a:ea typeface="HGPｺﾞｼｯｸM" panose="020B0600000000000000" pitchFamily="50" charset="-128"/>
              <a:sym typeface="Wingdings" panose="05000000000000000000" pitchFamily="2" charset="2"/>
            </a:endParaRPr>
          </a:p>
          <a:p>
            <a:r>
              <a:rPr lang="en-US" altLang="ja-JP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  </a:t>
            </a:r>
            <a:r>
              <a:rPr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 </a:t>
            </a:r>
            <a:r>
              <a:rPr kumimoji="1" lang="ja-JP" altLang="en-US" sz="2800" b="1" dirty="0">
                <a:latin typeface="HGPｺﾞｼｯｸM" panose="020B0600000000000000" pitchFamily="50" charset="-128"/>
                <a:ea typeface="HGPｺﾞｼｯｸM" panose="020B0600000000000000" pitchFamily="50" charset="-128"/>
                <a:sym typeface="Wingdings" panose="05000000000000000000" pitchFamily="2" charset="2"/>
              </a:rPr>
              <a:t>考える。</a:t>
            </a:r>
            <a:endParaRPr kumimoji="1" lang="ja-JP" altLang="en-US" sz="28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83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0261" y="947170"/>
            <a:ext cx="7347963" cy="332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〇</a:t>
            </a:r>
            <a:r>
              <a:rPr lang="ja-JP" altLang="en-US" sz="4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学習カード</a:t>
            </a:r>
            <a:r>
              <a:rPr lang="ja-JP" altLang="en-US" sz="4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4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記入しましょう</a:t>
            </a:r>
            <a:endParaRPr lang="en-US" altLang="ja-JP" sz="4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4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61304" cy="7053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考えよう①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8472" y="1360084"/>
            <a:ext cx="7989752" cy="85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B0F2FC-5762-405D-A506-48467E87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39" y="2786181"/>
            <a:ext cx="8322618" cy="2970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FFD4983B-BE81-4952-84DE-1B0D841644D2}"/>
              </a:ext>
            </a:extLst>
          </p:cNvPr>
          <p:cNvSpPr/>
          <p:nvPr/>
        </p:nvSpPr>
        <p:spPr>
          <a:xfrm>
            <a:off x="4115854" y="2147550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D02983-F017-433C-8CFE-24A8E69E787E}"/>
              </a:ext>
            </a:extLst>
          </p:cNvPr>
          <p:cNvSpPr txBox="1"/>
          <p:nvPr/>
        </p:nvSpPr>
        <p:spPr>
          <a:xfrm>
            <a:off x="5039689" y="2240029"/>
            <a:ext cx="33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lang="ja-JP" altLang="en-US" dirty="0" smtClean="0"/>
              <a:t>学習カードの</a:t>
            </a:r>
            <a:r>
              <a:rPr kumimoji="1" lang="ja-JP" altLang="en-US" dirty="0" smtClean="0"/>
              <a:t>この</a:t>
            </a:r>
            <a:r>
              <a:rPr kumimoji="1" lang="ja-JP" altLang="en-US" dirty="0"/>
              <a:t>部分です。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E465605B-4030-4A8B-BAEF-E080C3FB4A17}"/>
              </a:ext>
            </a:extLst>
          </p:cNvPr>
          <p:cNvSpPr/>
          <p:nvPr/>
        </p:nvSpPr>
        <p:spPr>
          <a:xfrm>
            <a:off x="2065604" y="3278997"/>
            <a:ext cx="6337172" cy="640758"/>
          </a:xfrm>
          <a:prstGeom prst="wedgeRectCallout">
            <a:avLst>
              <a:gd name="adj1" fmla="val -20103"/>
              <a:gd name="adj2" fmla="val 50014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（例）季節が冬から春になり、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植物</a:t>
            </a:r>
            <a:r>
              <a:rPr lang="ja-JP" altLang="en-US" sz="1600" dirty="0" smtClean="0">
                <a:solidFill>
                  <a:schemeClr val="tx1"/>
                </a:solidFill>
              </a:rPr>
              <a:t>が芽生え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、</a:t>
            </a:r>
            <a:r>
              <a:rPr kumimoji="1" lang="ja-JP" altLang="en-US" sz="1600" dirty="0">
                <a:solidFill>
                  <a:schemeClr val="tx1"/>
                </a:solidFill>
              </a:rPr>
              <a:t>虫や動物たちが動き出す。ゆっくりでやわらかいイメージ。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5AAE7E8D-0672-4B99-BED4-FFCA074E7435}"/>
              </a:ext>
            </a:extLst>
          </p:cNvPr>
          <p:cNvSpPr/>
          <p:nvPr/>
        </p:nvSpPr>
        <p:spPr>
          <a:xfrm>
            <a:off x="153678" y="1869983"/>
            <a:ext cx="3962176" cy="425623"/>
          </a:xfrm>
          <a:prstGeom prst="wedgeRectCallout">
            <a:avLst>
              <a:gd name="adj1" fmla="val 28094"/>
              <a:gd name="adj2" fmla="val 160119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400" u="sng" dirty="0">
                <a:solidFill>
                  <a:schemeClr val="tx1"/>
                </a:solidFill>
              </a:rPr>
              <a:t>テーマが「春」の場合の例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BD695D19-AEEA-4C2D-80E7-EF60B998A222}"/>
              </a:ext>
            </a:extLst>
          </p:cNvPr>
          <p:cNvSpPr/>
          <p:nvPr/>
        </p:nvSpPr>
        <p:spPr>
          <a:xfrm>
            <a:off x="2065604" y="4109207"/>
            <a:ext cx="6337172" cy="640758"/>
          </a:xfrm>
          <a:prstGeom prst="wedgeRectCallout">
            <a:avLst>
              <a:gd name="adj1" fmla="val -20103"/>
              <a:gd name="adj2" fmla="val 50014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（例）</a:t>
            </a:r>
            <a:r>
              <a:rPr kumimoji="1" lang="ja-JP" altLang="en-US" dirty="0" smtClean="0">
                <a:solidFill>
                  <a:schemeClr val="tx1"/>
                </a:solidFill>
              </a:rPr>
              <a:t>春</a:t>
            </a:r>
            <a:r>
              <a:rPr lang="ja-JP" altLang="en-US" dirty="0">
                <a:solidFill>
                  <a:schemeClr val="tx1"/>
                </a:solidFill>
              </a:rPr>
              <a:t>爛漫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</a:t>
            </a:r>
            <a:r>
              <a:rPr kumimoji="1" lang="ja-JP" altLang="en-US" dirty="0">
                <a:solidFill>
                  <a:schemeClr val="tx1"/>
                </a:solidFill>
              </a:rPr>
              <a:t>、花が咲き誇り、虫や動物たちが元気に動いている。活発なイメージ。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F992DEE-BD36-4DA5-ADDC-0A2B4ED626D8}"/>
              </a:ext>
            </a:extLst>
          </p:cNvPr>
          <p:cNvSpPr/>
          <p:nvPr/>
        </p:nvSpPr>
        <p:spPr>
          <a:xfrm>
            <a:off x="2065604" y="4997821"/>
            <a:ext cx="6337172" cy="640758"/>
          </a:xfrm>
          <a:prstGeom prst="wedgeRectCallout">
            <a:avLst>
              <a:gd name="adj1" fmla="val -20103"/>
              <a:gd name="adj2" fmla="val 50014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（例）桜の花がきれいに散っている。華やかなイメージ。</a:t>
            </a:r>
          </a:p>
        </p:txBody>
      </p:sp>
    </p:spTree>
    <p:extLst>
      <p:ext uri="{BB962C8B-B14F-4D97-AF65-F5344CB8AC3E}">
        <p14:creationId xmlns:p14="http://schemas.microsoft.com/office/powerpoint/2010/main" val="24444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以下の表を参考にして、</a:t>
            </a:r>
            <a:r>
              <a:rPr kumimoji="1" lang="ja-JP" altLang="en-US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ひとまとまり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の表現を考えよう</a:t>
            </a:r>
            <a:endParaRPr kumimoji="1" lang="en-US" altLang="ja-JP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497D8311-6C47-467A-AF9D-6764759C979E}"/>
              </a:ext>
            </a:extLst>
          </p:cNvPr>
          <p:cNvGraphicFramePr>
            <a:graphicFrameLocks noGrp="1"/>
          </p:cNvGraphicFramePr>
          <p:nvPr/>
        </p:nvGraphicFramePr>
        <p:xfrm>
          <a:off x="204674" y="811554"/>
          <a:ext cx="8519943" cy="5702657"/>
        </p:xfrm>
        <a:graphic>
          <a:graphicData uri="http://schemas.openxmlformats.org/drawingml/2006/table">
            <a:tbl>
              <a:tblPr/>
              <a:tblGrid>
                <a:gridCol w="382837">
                  <a:extLst>
                    <a:ext uri="{9D8B030D-6E8A-4147-A177-3AD203B41FA5}">
                      <a16:colId xmlns:a16="http://schemas.microsoft.com/office/drawing/2014/main" val="2926211192"/>
                    </a:ext>
                  </a:extLst>
                </a:gridCol>
                <a:gridCol w="2591668">
                  <a:extLst>
                    <a:ext uri="{9D8B030D-6E8A-4147-A177-3AD203B41FA5}">
                      <a16:colId xmlns:a16="http://schemas.microsoft.com/office/drawing/2014/main" val="3315132699"/>
                    </a:ext>
                  </a:extLst>
                </a:gridCol>
                <a:gridCol w="2980246">
                  <a:extLst>
                    <a:ext uri="{9D8B030D-6E8A-4147-A177-3AD203B41FA5}">
                      <a16:colId xmlns:a16="http://schemas.microsoft.com/office/drawing/2014/main" val="3113896498"/>
                    </a:ext>
                  </a:extLst>
                </a:gridCol>
                <a:gridCol w="2565192">
                  <a:extLst>
                    <a:ext uri="{9D8B030D-6E8A-4147-A177-3AD203B41FA5}">
                      <a16:colId xmlns:a16="http://schemas.microsoft.com/office/drawing/2014/main" val="54673520"/>
                    </a:ext>
                  </a:extLst>
                </a:gridCol>
              </a:tblGrid>
              <a:tr h="3431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 </a:t>
                      </a:r>
                      <a:endParaRPr kumimoji="1" lang="ja-JP" altLang="en-US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はじめ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おわり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22957"/>
                  </a:ext>
                </a:extLst>
              </a:tr>
              <a:tr h="1492378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イメージ</a:t>
                      </a:r>
                      <a:endParaRPr kumimoji="1" lang="en-US" altLang="ja-JP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（例）</a:t>
                      </a:r>
                      <a:r>
                        <a:rPr kumimoji="1" lang="en-US" altLang="ja-JP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【</a:t>
                      </a:r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春のはじまりを表現</a:t>
                      </a:r>
                      <a:r>
                        <a:rPr kumimoji="1" lang="en-US" altLang="ja-JP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】</a:t>
                      </a:r>
                      <a:endParaRPr kumimoji="1" lang="ja-JP" altLang="en-US" sz="16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イメージ</a:t>
                      </a:r>
                      <a:endParaRPr kumimoji="1" lang="en-US" altLang="ja-JP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（例）</a:t>
                      </a:r>
                      <a:r>
                        <a:rPr kumimoji="1" lang="en-US" altLang="ja-JP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【</a:t>
                      </a:r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春のやわらかさ、華やかさ</a:t>
                      </a:r>
                      <a:r>
                        <a:rPr kumimoji="1" lang="en-US" altLang="ja-JP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】</a:t>
                      </a:r>
                      <a:endParaRPr kumimoji="1" lang="ja-JP" altLang="en-US" sz="16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イメージ</a:t>
                      </a:r>
                      <a:endParaRPr kumimoji="1" lang="en-US" altLang="ja-JP" sz="16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（例）</a:t>
                      </a:r>
                      <a:r>
                        <a:rPr kumimoji="1" lang="en-US" altLang="ja-JP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【</a:t>
                      </a:r>
                      <a:r>
                        <a:rPr kumimoji="1" lang="ja-JP" altLang="en-US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花が華麗に散る様子</a:t>
                      </a:r>
                      <a:r>
                        <a:rPr kumimoji="1" lang="en-US" altLang="ja-JP" sz="16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】</a:t>
                      </a:r>
                      <a:endParaRPr kumimoji="1" lang="ja-JP" altLang="en-US" sz="16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9208"/>
                  </a:ext>
                </a:extLst>
              </a:tr>
              <a:tr h="3814039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（動きを考える場合の例）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       （動きを考える場合の例）</a:t>
                      </a:r>
                    </a:p>
                    <a:p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     （動きを考える場合の例）</a:t>
                      </a:r>
                    </a:p>
                    <a:p>
                      <a:endParaRPr kumimoji="1" lang="ja-JP" altLang="en-US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60158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1860B3-E37B-4B2E-AA55-BCC67899EB6B}"/>
              </a:ext>
            </a:extLst>
          </p:cNvPr>
          <p:cNvSpPr txBox="1"/>
          <p:nvPr/>
        </p:nvSpPr>
        <p:spPr>
          <a:xfrm>
            <a:off x="718507" y="1843976"/>
            <a:ext cx="2390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ja-JP" altLang="en-US" sz="1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スローモーションや繰り返し</a:t>
            </a: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で植物の</a:t>
            </a: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芽生え、虫</a:t>
            </a: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などが動き出す様子を踊る。</a:t>
            </a:r>
            <a:endParaRPr kumimoji="1"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1AA70B-4B0F-46D8-AF90-77D07BD152C3}"/>
              </a:ext>
            </a:extLst>
          </p:cNvPr>
          <p:cNvSpPr txBox="1"/>
          <p:nvPr/>
        </p:nvSpPr>
        <p:spPr>
          <a:xfrm>
            <a:off x="3422907" y="1816455"/>
            <a:ext cx="2700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・「はじめ」の動きと比べて、</a:t>
            </a:r>
            <a:r>
              <a:rPr kumimoji="1" lang="ja-JP" altLang="en-US" sz="1400" b="1" dirty="0"/>
              <a:t>ダイナミックさ、緩急、強弱</a:t>
            </a:r>
            <a:r>
              <a:rPr kumimoji="1" lang="ja-JP" altLang="en-US" sz="1400" dirty="0"/>
              <a:t>など、変化を付けて踊る。</a:t>
            </a:r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F75A1A-E7E9-40CB-B562-C5328DBDE6DF}"/>
              </a:ext>
            </a:extLst>
          </p:cNvPr>
          <p:cNvSpPr txBox="1"/>
          <p:nvPr/>
        </p:nvSpPr>
        <p:spPr>
          <a:xfrm>
            <a:off x="718507" y="3470651"/>
            <a:ext cx="165541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・足をゆっくり上へ延ばしたり縮めたりして、芽生えを</a:t>
            </a:r>
            <a:r>
              <a:rPr kumimoji="1" lang="ja-JP" altLang="en-US" sz="1200" dirty="0" smtClean="0"/>
              <a:t>表現。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496F42-454A-49E8-B5C7-830512589F94}"/>
              </a:ext>
            </a:extLst>
          </p:cNvPr>
          <p:cNvSpPr txBox="1"/>
          <p:nvPr/>
        </p:nvSpPr>
        <p:spPr>
          <a:xfrm>
            <a:off x="687287" y="4254747"/>
            <a:ext cx="154152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・うつ伏せから、ゆっくり腕立ての姿勢をとり、手足を動かしたり歩いたりして</a:t>
            </a:r>
            <a:r>
              <a:rPr kumimoji="1" lang="ja-JP" altLang="en-US" sz="1200" dirty="0" smtClean="0"/>
              <a:t>生き物を表現。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5D4A3F-C6A9-4886-AF4C-765E76081411}"/>
              </a:ext>
            </a:extLst>
          </p:cNvPr>
          <p:cNvSpPr txBox="1"/>
          <p:nvPr/>
        </p:nvSpPr>
        <p:spPr>
          <a:xfrm>
            <a:off x="701375" y="5611626"/>
            <a:ext cx="124985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・ペアで繰り返しの動き、徐々に速さを変えて</a:t>
            </a:r>
            <a:r>
              <a:rPr kumimoji="1" lang="ja-JP" altLang="en-US" sz="1200" dirty="0" smtClean="0"/>
              <a:t>いく。</a:t>
            </a:r>
            <a:endParaRPr kumimoji="1" lang="ja-JP" altLang="en-US" sz="1200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7E6B78F0-010C-4E1C-8B99-B55617DE895C}"/>
              </a:ext>
            </a:extLst>
          </p:cNvPr>
          <p:cNvSpPr/>
          <p:nvPr/>
        </p:nvSpPr>
        <p:spPr>
          <a:xfrm>
            <a:off x="2873829" y="871156"/>
            <a:ext cx="480565" cy="286289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C3BB03-C9C4-4D76-AD54-A5851C9CBDB8}"/>
              </a:ext>
            </a:extLst>
          </p:cNvPr>
          <p:cNvSpPr txBox="1"/>
          <p:nvPr/>
        </p:nvSpPr>
        <p:spPr>
          <a:xfrm>
            <a:off x="6303935" y="1854006"/>
            <a:ext cx="2415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・全体で集まり、タイミングを合わせて飛び散り、花びらが、華麗に散る様子を全体で踊る。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9F1826-F9A2-474C-96FC-116D29B9293F}"/>
              </a:ext>
            </a:extLst>
          </p:cNvPr>
          <p:cNvSpPr txBox="1"/>
          <p:nvPr/>
        </p:nvSpPr>
        <p:spPr>
          <a:xfrm>
            <a:off x="3311737" y="2989524"/>
            <a:ext cx="270060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集団の中心にいる人と周りで踊る人に役割分担する。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DCC017-5F02-4E52-A34E-741FF2F82CF1}"/>
              </a:ext>
            </a:extLst>
          </p:cNvPr>
          <p:cNvSpPr txBox="1"/>
          <p:nvPr/>
        </p:nvSpPr>
        <p:spPr>
          <a:xfrm>
            <a:off x="4892418" y="3774758"/>
            <a:ext cx="126026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・中心にいる人は、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人で同じ動きや対称的な動きをして樹木としてダイナミックに</a:t>
            </a:r>
            <a:r>
              <a:rPr kumimoji="1" lang="ja-JP" altLang="en-US" sz="1200" dirty="0" smtClean="0"/>
              <a:t>踊る。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1C24FC0-E3EB-4C73-B6F3-7679B432C836}"/>
              </a:ext>
            </a:extLst>
          </p:cNvPr>
          <p:cNvSpPr txBox="1"/>
          <p:nvPr/>
        </p:nvSpPr>
        <p:spPr>
          <a:xfrm>
            <a:off x="3409060" y="5558221"/>
            <a:ext cx="27006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・周りの人は、やわらかいジャンプやしなやかな手足の動きで、動物や春の自然の華やかさを表現する。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E79860-F576-418E-9352-9E21E63F4815}"/>
              </a:ext>
            </a:extLst>
          </p:cNvPr>
          <p:cNvSpPr txBox="1"/>
          <p:nvPr/>
        </p:nvSpPr>
        <p:spPr>
          <a:xfrm>
            <a:off x="6414372" y="3637866"/>
            <a:ext cx="214455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１　中心にゆっくり集まる。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２　タイミングを合わせて、</a:t>
            </a:r>
            <a:endParaRPr kumimoji="1" lang="en-US" altLang="ja-JP" sz="1200" dirty="0"/>
          </a:p>
          <a:p>
            <a:r>
              <a:rPr kumimoji="1" lang="ja-JP" altLang="en-US" sz="1200" dirty="0"/>
              <a:t>    飛び散り、回転したり、   </a:t>
            </a:r>
            <a:endParaRPr kumimoji="1" lang="en-US" altLang="ja-JP" sz="1200" dirty="0"/>
          </a:p>
          <a:p>
            <a:r>
              <a:rPr lang="en-US" altLang="ja-JP" sz="1200" dirty="0"/>
              <a:t>    </a:t>
            </a:r>
            <a:r>
              <a:rPr kumimoji="1" lang="ja-JP" altLang="en-US" sz="1200" dirty="0"/>
              <a:t>揺れながら花びらが風に   </a:t>
            </a:r>
            <a:endParaRPr kumimoji="1" lang="en-US" altLang="ja-JP" sz="1200" dirty="0"/>
          </a:p>
          <a:p>
            <a:r>
              <a:rPr lang="en-US" altLang="ja-JP" sz="1200" dirty="0"/>
              <a:t>    </a:t>
            </a:r>
            <a:r>
              <a:rPr kumimoji="1" lang="ja-JP" altLang="en-US" sz="1200" dirty="0"/>
              <a:t>散っていく様子を表現す</a:t>
            </a:r>
            <a:endParaRPr kumimoji="1" lang="en-US" altLang="ja-JP" sz="1200" dirty="0"/>
          </a:p>
          <a:p>
            <a:r>
              <a:rPr lang="en-US" altLang="ja-JP" sz="1200" dirty="0"/>
              <a:t>    </a:t>
            </a:r>
            <a:r>
              <a:rPr kumimoji="1" lang="ja-JP" altLang="en-US" sz="1200" dirty="0"/>
              <a:t>る。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３　花びらとして地面に落   </a:t>
            </a:r>
            <a:endParaRPr kumimoji="1" lang="en-US" altLang="ja-JP" sz="1200" dirty="0"/>
          </a:p>
          <a:p>
            <a:r>
              <a:rPr lang="en-US" altLang="ja-JP" sz="1200" dirty="0"/>
              <a:t>   </a:t>
            </a:r>
            <a:r>
              <a:rPr kumimoji="1" lang="ja-JP" altLang="en-US" sz="1200" dirty="0" err="1"/>
              <a:t>ちたら</a:t>
            </a:r>
            <a:r>
              <a:rPr kumimoji="1" lang="ja-JP" altLang="en-US" sz="1200" dirty="0"/>
              <a:t>動かずに全体が止ま</a:t>
            </a:r>
            <a:endParaRPr kumimoji="1" lang="en-US" altLang="ja-JP" sz="1200" dirty="0"/>
          </a:p>
          <a:p>
            <a:r>
              <a:rPr lang="en-US" altLang="ja-JP" sz="1200" dirty="0"/>
              <a:t>   </a:t>
            </a:r>
            <a:r>
              <a:rPr kumimoji="1" lang="ja-JP" altLang="en-US" sz="1200" dirty="0" err="1"/>
              <a:t>るまで</a:t>
            </a:r>
            <a:r>
              <a:rPr kumimoji="1" lang="ja-JP" altLang="en-US" sz="1200" dirty="0"/>
              <a:t>待つ。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1BAC04-C9FD-438B-94A2-B965D0D7F573}"/>
              </a:ext>
            </a:extLst>
          </p:cNvPr>
          <p:cNvSpPr txBox="1"/>
          <p:nvPr/>
        </p:nvSpPr>
        <p:spPr>
          <a:xfrm>
            <a:off x="788865" y="3012871"/>
            <a:ext cx="222491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それぞれが個別の動きをする。</a:t>
            </a:r>
          </a:p>
        </p:txBody>
      </p:sp>
      <p:sp>
        <p:nvSpPr>
          <p:cNvPr id="32" name="矢印: 右 4">
            <a:extLst>
              <a:ext uri="{FF2B5EF4-FFF2-40B4-BE49-F238E27FC236}">
                <a16:creationId xmlns:a16="http://schemas.microsoft.com/office/drawing/2014/main" id="{7E6B78F0-010C-4E1C-8B99-B55617DE895C}"/>
              </a:ext>
            </a:extLst>
          </p:cNvPr>
          <p:cNvSpPr/>
          <p:nvPr/>
        </p:nvSpPr>
        <p:spPr>
          <a:xfrm>
            <a:off x="5912398" y="865796"/>
            <a:ext cx="480565" cy="286289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AE545B-4BE7-4AD1-A9D4-EAB6B6441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8" t="22196" r="59419" b="62198"/>
          <a:stretch/>
        </p:blipFill>
        <p:spPr>
          <a:xfrm rot="16200000">
            <a:off x="3301752" y="4802636"/>
            <a:ext cx="699912" cy="3594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ACBF79-165B-42EC-9FD0-DFDFC1D45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28" t="19050" r="38256" b="65989"/>
          <a:stretch/>
        </p:blipFill>
        <p:spPr>
          <a:xfrm rot="16200000">
            <a:off x="4201688" y="3904773"/>
            <a:ext cx="662949" cy="2773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C652C61-93ED-447B-BC88-B306EE7F2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77" t="20020" r="21860" b="63597"/>
          <a:stretch/>
        </p:blipFill>
        <p:spPr>
          <a:xfrm rot="16200000">
            <a:off x="4226856" y="4664509"/>
            <a:ext cx="662950" cy="3779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A36903B-83B7-42FF-AF95-CDAD75104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38364" r="59415" b="39303"/>
          <a:stretch/>
        </p:blipFill>
        <p:spPr>
          <a:xfrm rot="16200000">
            <a:off x="3419999" y="3728458"/>
            <a:ext cx="562417" cy="43585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F8F558C-96AE-493B-9A9A-A51717287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97" t="41455" r="41047" b="39694"/>
          <a:stretch/>
        </p:blipFill>
        <p:spPr>
          <a:xfrm rot="16200000">
            <a:off x="3714910" y="4278356"/>
            <a:ext cx="736057" cy="42752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4ED080F-D4B5-45C1-9AD1-64C9958F9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49" t="38970" r="29050" b="38734"/>
          <a:stretch/>
        </p:blipFill>
        <p:spPr>
          <a:xfrm rot="16200000">
            <a:off x="2479480" y="4594141"/>
            <a:ext cx="496720" cy="7078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B6320C-0FBE-431C-8487-D8ECAD5B3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74" t="62647" r="28139" b="10839"/>
          <a:stretch/>
        </p:blipFill>
        <p:spPr>
          <a:xfrm rot="16200000">
            <a:off x="2222693" y="5613068"/>
            <a:ext cx="698422" cy="8837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FA84F1D-666D-470C-99DA-470CB0912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65" t="69687" r="44186" b="10243"/>
          <a:stretch/>
        </p:blipFill>
        <p:spPr>
          <a:xfrm rot="16200000">
            <a:off x="2312114" y="3521859"/>
            <a:ext cx="858657" cy="6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27565" y="705391"/>
            <a:ext cx="7347963" cy="332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〇</a:t>
            </a:r>
            <a:r>
              <a:rPr lang="ja-JP" altLang="en-US" sz="4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学習カード</a:t>
            </a:r>
            <a:r>
              <a:rPr lang="ja-JP" altLang="en-US" sz="4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4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記入しましょう</a:t>
            </a:r>
            <a:endParaRPr lang="en-US" altLang="ja-JP" sz="4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4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61304" cy="7053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ja-JP" altLang="en-US" sz="3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考えよう②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8472" y="1360084"/>
            <a:ext cx="7989752" cy="857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85AE49-2B82-4307-8346-F66E76E4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61" y="2062716"/>
            <a:ext cx="6921562" cy="4661177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EE55F6CB-5225-43C8-B68C-2260509EDD34}"/>
              </a:ext>
            </a:extLst>
          </p:cNvPr>
          <p:cNvSpPr/>
          <p:nvPr/>
        </p:nvSpPr>
        <p:spPr>
          <a:xfrm>
            <a:off x="4131178" y="1493715"/>
            <a:ext cx="770368" cy="483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3BFFBE-EA63-4659-AE51-2CD6C8C08EA9}"/>
              </a:ext>
            </a:extLst>
          </p:cNvPr>
          <p:cNvSpPr txBox="1"/>
          <p:nvPr/>
        </p:nvSpPr>
        <p:spPr>
          <a:xfrm>
            <a:off x="5048341" y="1550704"/>
            <a:ext cx="336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lang="ja-JP" altLang="en-US" smtClean="0"/>
              <a:t>学習カードの</a:t>
            </a:r>
            <a:r>
              <a:rPr kumimoji="1" lang="ja-JP" altLang="en-US" smtClean="0"/>
              <a:t>この</a:t>
            </a:r>
            <a:r>
              <a:rPr kumimoji="1" lang="ja-JP" altLang="en-US" dirty="0"/>
              <a:t>部分です。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DC5CB748-942B-403B-9870-171137BC8934}"/>
              </a:ext>
            </a:extLst>
          </p:cNvPr>
          <p:cNvSpPr/>
          <p:nvPr/>
        </p:nvSpPr>
        <p:spPr>
          <a:xfrm>
            <a:off x="192050" y="1289982"/>
            <a:ext cx="3637000" cy="705391"/>
          </a:xfrm>
          <a:prstGeom prst="wedgeRectCallout">
            <a:avLst>
              <a:gd name="adj1" fmla="val -8313"/>
              <a:gd name="adj2" fmla="val 90725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2400" u="sng" dirty="0">
                <a:solidFill>
                  <a:schemeClr val="tx1"/>
                </a:solidFill>
              </a:rPr>
              <a:t>テーマが「春」で、</a:t>
            </a:r>
            <a:r>
              <a:rPr lang="ja-JP" altLang="en-US" sz="2400" u="sng" dirty="0">
                <a:solidFill>
                  <a:schemeClr val="tx1"/>
                </a:solidFill>
              </a:rPr>
              <a:t>６</a:t>
            </a:r>
            <a:r>
              <a:rPr kumimoji="1" lang="ja-JP" altLang="en-US" sz="2400" u="sng" dirty="0">
                <a:solidFill>
                  <a:schemeClr val="tx1"/>
                </a:solidFill>
              </a:rPr>
              <a:t>人で行う場合の例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C037187-F00E-4BB5-A3CE-C23D4AF2AF51}"/>
              </a:ext>
            </a:extLst>
          </p:cNvPr>
          <p:cNvSpPr/>
          <p:nvPr/>
        </p:nvSpPr>
        <p:spPr>
          <a:xfrm>
            <a:off x="1880170" y="2637984"/>
            <a:ext cx="2920430" cy="1122485"/>
          </a:xfrm>
          <a:prstGeom prst="wedgeRectCallout">
            <a:avLst>
              <a:gd name="adj1" fmla="val -20103"/>
              <a:gd name="adj2" fmla="val 50014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（例）・植物と虫や動物を表現する人を３　　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</a:t>
            </a:r>
            <a:r>
              <a:rPr kumimoji="1" lang="ja-JP" altLang="en-US" sz="1100">
                <a:solidFill>
                  <a:schemeClr val="tx1"/>
                </a:solidFill>
              </a:rPr>
              <a:t>人ずつで役割</a:t>
            </a:r>
            <a:r>
              <a:rPr kumimoji="1" lang="ja-JP" altLang="en-US" sz="1100" dirty="0">
                <a:solidFill>
                  <a:schemeClr val="tx1"/>
                </a:solidFill>
              </a:rPr>
              <a:t>分担する。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・はじめはスローモーションで動き　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出す。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　　・「伸びるー縮む」や「静と動」の　　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　</a:t>
            </a:r>
            <a:r>
              <a:rPr kumimoji="1" lang="ja-JP" altLang="en-US" sz="1100" dirty="0">
                <a:solidFill>
                  <a:schemeClr val="tx1"/>
                </a:solidFill>
              </a:rPr>
              <a:t>動きを生かす　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0EE4A69C-2FD7-4534-8D8B-7023A7C0F6D0}"/>
              </a:ext>
            </a:extLst>
          </p:cNvPr>
          <p:cNvSpPr/>
          <p:nvPr/>
        </p:nvSpPr>
        <p:spPr>
          <a:xfrm>
            <a:off x="1880170" y="4053122"/>
            <a:ext cx="2920430" cy="1122485"/>
          </a:xfrm>
          <a:prstGeom prst="wedgeRectCallout">
            <a:avLst>
              <a:gd name="adj1" fmla="val -20103"/>
              <a:gd name="adj2" fmla="val 50014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（例）・「走る</a:t>
            </a:r>
            <a:r>
              <a:rPr lang="ja-JP" altLang="en-US" sz="1100" dirty="0">
                <a:solidFill>
                  <a:schemeClr val="tx1"/>
                </a:solidFill>
              </a:rPr>
              <a:t>ー跳ぶー転がる」などの動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きを生かして活発に動きまわる。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　　・途中でジャンプしたり、体を動か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</a:t>
            </a:r>
            <a:r>
              <a:rPr kumimoji="1" lang="ja-JP" altLang="en-US" sz="1100" dirty="0">
                <a:solidFill>
                  <a:schemeClr val="tx1"/>
                </a:solidFill>
              </a:rPr>
              <a:t>したりする。</a:t>
            </a:r>
            <a:endParaRPr kumimoji="1"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5F4CB57-5965-448B-88D1-58B8E1605503}"/>
              </a:ext>
            </a:extLst>
          </p:cNvPr>
          <p:cNvSpPr/>
          <p:nvPr/>
        </p:nvSpPr>
        <p:spPr>
          <a:xfrm>
            <a:off x="1880170" y="5497916"/>
            <a:ext cx="2920430" cy="1122485"/>
          </a:xfrm>
          <a:prstGeom prst="wedgeRectCallout">
            <a:avLst>
              <a:gd name="adj1" fmla="val -20103"/>
              <a:gd name="adj2" fmla="val 50014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（例）・みんなで真ん中に集合して、それ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</a:t>
            </a:r>
            <a:r>
              <a:rPr kumimoji="1" lang="ja-JP" altLang="en-US" sz="1100" dirty="0">
                <a:solidFill>
                  <a:schemeClr val="tx1"/>
                </a:solidFill>
              </a:rPr>
              <a:t>ぞれが花びらになって一斉に風に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</a:t>
            </a:r>
            <a:r>
              <a:rPr kumimoji="1" lang="ja-JP" altLang="en-US" sz="1100" dirty="0">
                <a:solidFill>
                  <a:schemeClr val="tx1"/>
                </a:solidFill>
              </a:rPr>
              <a:t>飛ばされる。ひらひら空に舞い上　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</a:t>
            </a:r>
            <a:r>
              <a:rPr kumimoji="1" lang="ja-JP" altLang="en-US" sz="1100" dirty="0">
                <a:solidFill>
                  <a:schemeClr val="tx1"/>
                </a:solidFill>
              </a:rPr>
              <a:t>がり、散っていく様子を表現する。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・最後は、床に伏せて散った様子を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　　</a:t>
            </a:r>
            <a:r>
              <a:rPr lang="ja-JP" altLang="en-US" sz="1100" dirty="0" smtClean="0">
                <a:solidFill>
                  <a:schemeClr val="tx1"/>
                </a:solidFill>
              </a:rPr>
              <a:t>表し、終わる。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0DDC2E8F-56DD-4AB4-AAE4-58BCE574395E}"/>
              </a:ext>
            </a:extLst>
          </p:cNvPr>
          <p:cNvSpPr/>
          <p:nvPr/>
        </p:nvSpPr>
        <p:spPr>
          <a:xfrm>
            <a:off x="6310839" y="2311396"/>
            <a:ext cx="2663190" cy="1122485"/>
          </a:xfrm>
          <a:prstGeom prst="wedgeEllipseCallout">
            <a:avLst>
              <a:gd name="adj1" fmla="val -48259"/>
              <a:gd name="adj2" fmla="val 5544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グループのメンバーの配置を考えて、簡単な図や絵で表そう。</a:t>
            </a:r>
          </a:p>
        </p:txBody>
      </p:sp>
    </p:spTree>
    <p:extLst>
      <p:ext uri="{BB962C8B-B14F-4D97-AF65-F5344CB8AC3E}">
        <p14:creationId xmlns:p14="http://schemas.microsoft.com/office/powerpoint/2010/main" val="30644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1011</Words>
  <Application>Microsoft Office PowerPoint</Application>
  <PresentationFormat>画面に合わせる (4:3)</PresentationFormat>
  <Paragraphs>142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HGPｺﾞｼｯｸM</vt:lpstr>
      <vt:lpstr>HGSｺﾞｼｯｸM</vt:lpstr>
      <vt:lpstr>HGｺﾞｼｯｸM</vt:lpstr>
      <vt:lpstr>HG創英角ｺﾞｼｯｸUB</vt:lpstr>
      <vt:lpstr>ＭＳ Ｐゴシック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　誠</dc:creator>
  <cp:lastModifiedBy>m</cp:lastModifiedBy>
  <cp:revision>25</cp:revision>
  <cp:lastPrinted>2020-11-20T02:29:01Z</cp:lastPrinted>
  <dcterms:modified xsi:type="dcterms:W3CDTF">2020-11-20T02:53:14Z</dcterms:modified>
</cp:coreProperties>
</file>