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36" r:id="rId2"/>
    <p:sldId id="337" r:id="rId3"/>
    <p:sldId id="318" r:id="rId4"/>
    <p:sldId id="319" r:id="rId5"/>
    <p:sldId id="320" r:id="rId6"/>
    <p:sldId id="321" r:id="rId7"/>
    <p:sldId id="323" r:id="rId8"/>
    <p:sldId id="324" r:id="rId9"/>
    <p:sldId id="325" r:id="rId10"/>
    <p:sldId id="335" r:id="rId11"/>
    <p:sldId id="295" r:id="rId12"/>
    <p:sldId id="313" r:id="rId13"/>
    <p:sldId id="314" r:id="rId14"/>
    <p:sldId id="300" r:id="rId15"/>
    <p:sldId id="302" r:id="rId16"/>
    <p:sldId id="306" r:id="rId17"/>
    <p:sldId id="307" r:id="rId18"/>
    <p:sldId id="308" r:id="rId19"/>
    <p:sldId id="309" r:id="rId20"/>
    <p:sldId id="311" r:id="rId21"/>
    <p:sldId id="310" r:id="rId22"/>
    <p:sldId id="312" r:id="rId23"/>
    <p:sldId id="329" r:id="rId24"/>
    <p:sldId id="330" r:id="rId25"/>
    <p:sldId id="331" r:id="rId26"/>
    <p:sldId id="332" r:id="rId27"/>
    <p:sldId id="333" r:id="rId28"/>
    <p:sldId id="334" r:id="rId29"/>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3" autoAdjust="0"/>
    <p:restoredTop sz="90892" autoAdjust="0"/>
  </p:normalViewPr>
  <p:slideViewPr>
    <p:cSldViewPr snapToGrid="0">
      <p:cViewPr varScale="1">
        <p:scale>
          <a:sx n="65" d="100"/>
          <a:sy n="65" d="100"/>
        </p:scale>
        <p:origin x="97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2020/11/24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921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18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982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781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2715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088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6293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490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00286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1013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092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185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0997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88464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6901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5592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2538"/>
            <a:ext cx="4505325" cy="3378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32">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132">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0967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6898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2538"/>
            <a:ext cx="4505325" cy="3378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32">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132">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8498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5399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5863" y="1252538"/>
            <a:ext cx="4505325" cy="3378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32">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132">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8061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7166">
                <a:defRPr/>
              </a:pPr>
              <a:t>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1789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f7Fpb4ymcU"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Y30KukBWLW0" TargetMode="External"/><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youtu.be/8NvgkCEFvrU"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hyperlink" Target="https://youtu.be/TRa_5FQyjww"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youtu.be/lXOlitE0FDA" TargetMode="External"/><Relationship Id="rId4" Type="http://schemas.openxmlformats.org/officeDocument/2006/relationships/image" Target="../media/image23.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jHhHdZK_Eo8" TargetMode="Externa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youtu.be/XOtc0OACmdQ"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youtu.be/gUhCB1fHL-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youtu.be/rScR8FGNlpA" TargetMode="External"/><Relationship Id="rId4" Type="http://schemas.openxmlformats.org/officeDocument/2006/relationships/image" Target="../media/image29.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hyperlink" Target="https://youtu.be/zc3VHp12sOk"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youtu.be/6jUeTVwpFJo" TargetMode="External"/><Relationship Id="rId4" Type="http://schemas.openxmlformats.org/officeDocument/2006/relationships/image" Target="../media/image29.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hyperlink" Target="https://youtu.be/Ov2f81RiFIA"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youtu.be/MX63nkQebJM" TargetMode="External"/><Relationship Id="rId4" Type="http://schemas.openxmlformats.org/officeDocument/2006/relationships/image" Target="../media/image36.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5.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5.xml"/><Relationship Id="rId1" Type="http://schemas.openxmlformats.org/officeDocument/2006/relationships/slideLayout" Target="../slideLayouts/slideLayout6.xml"/><Relationship Id="rId5" Type="http://schemas.openxmlformats.org/officeDocument/2006/relationships/slide" Target="slide7.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smtClean="0">
                <a:latin typeface="HG創英角ｺﾞｼｯｸUB" panose="020B0909000000000000" pitchFamily="49" charset="-128"/>
                <a:ea typeface="HG創英角ｺﾞｼｯｸUB" panose="020B0909000000000000" pitchFamily="49" charset="-128"/>
              </a:rPr>
              <a:t>中学校 </a:t>
            </a:r>
            <a:r>
              <a:rPr kumimoji="1" lang="ja-JP" altLang="en-US" sz="3600" dirty="0" smtClean="0">
                <a:latin typeface="HG創英角ｺﾞｼｯｸUB" panose="020B0909000000000000" pitchFamily="49" charset="-128"/>
                <a:ea typeface="HG創英角ｺﾞｼｯｸUB" panose="020B0909000000000000" pitchFamily="49" charset="-128"/>
              </a:rPr>
              <a:t>保健体育（体育分野）</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a:latin typeface="HG創英角ｺﾞｼｯｸUB" panose="020B0909000000000000" pitchFamily="49" charset="-128"/>
                <a:ea typeface="HG創英角ｺﾞｼｯｸUB" panose="020B0909000000000000" pitchFamily="49" charset="-128"/>
              </a:rPr>
              <a:t>第１学年及び第２学年</a:t>
            </a:r>
            <a:r>
              <a:rPr kumimoji="1" lang="en-US" altLang="ja-JP" sz="3600" dirty="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78377" y="2541645"/>
            <a:ext cx="902643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創英角ｺﾞｼｯｸUB" panose="020B0909000000000000" pitchFamily="49" charset="-128"/>
                <a:ea typeface="HG創英角ｺﾞｼｯｸUB" panose="020B0909000000000000" pitchFamily="49" charset="-128"/>
              </a:rPr>
              <a:t>器械</a:t>
            </a:r>
            <a:r>
              <a:rPr kumimoji="1" lang="ja-JP" altLang="en-US" sz="6600" dirty="0">
                <a:latin typeface="HG創英角ｺﾞｼｯｸUB" panose="020B0909000000000000" pitchFamily="49" charset="-128"/>
                <a:ea typeface="HG創英角ｺﾞｼｯｸUB" panose="020B0909000000000000" pitchFamily="49" charset="-128"/>
              </a:rPr>
              <a:t>運動</a:t>
            </a:r>
            <a:endParaRPr kumimoji="1" lang="en-US" altLang="ja-JP" sz="6600" dirty="0">
              <a:latin typeface="HG創英角ｺﾞｼｯｸUB" panose="020B0909000000000000" pitchFamily="49" charset="-128"/>
              <a:ea typeface="HG創英角ｺﾞｼｯｸUB" panose="020B0909000000000000" pitchFamily="49" charset="-128"/>
            </a:endParaRPr>
          </a:p>
          <a:p>
            <a:pPr algn="ctr"/>
            <a:r>
              <a:rPr kumimoji="1" lang="ja-JP" altLang="en-US" sz="6600" dirty="0" smtClean="0">
                <a:latin typeface="HG創英角ｺﾞｼｯｸUB" panose="020B0909000000000000" pitchFamily="49" charset="-128"/>
                <a:ea typeface="HG創英角ｺﾞｼｯｸUB" panose="020B0909000000000000" pitchFamily="49" charset="-128"/>
              </a:rPr>
              <a:t>「マット</a:t>
            </a:r>
            <a:r>
              <a:rPr kumimoji="1" lang="ja-JP" altLang="en-US" sz="6600" dirty="0">
                <a:latin typeface="HG創英角ｺﾞｼｯｸUB" panose="020B0909000000000000" pitchFamily="49" charset="-128"/>
                <a:ea typeface="HG創英角ｺﾞｼｯｸUB" panose="020B0909000000000000" pitchFamily="49" charset="-128"/>
              </a:rPr>
              <a:t>運動</a:t>
            </a:r>
            <a:r>
              <a:rPr kumimoji="1" lang="ja-JP" altLang="en-US" sz="6600" dirty="0" smtClean="0">
                <a:latin typeface="HG創英角ｺﾞｼｯｸUB" panose="020B0909000000000000" pitchFamily="49" charset="-128"/>
                <a:ea typeface="HG創英角ｺﾞｼｯｸUB" panose="020B0909000000000000" pitchFamily="49" charset="-128"/>
              </a:rPr>
              <a:t>」</a:t>
            </a:r>
            <a:endParaRPr kumimoji="1" lang="en-US" altLang="ja-JP" sz="6600" dirty="0" smtClean="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0" name="正方形/長方形 9"/>
          <p:cNvSpPr/>
          <p:nvPr/>
        </p:nvSpPr>
        <p:spPr>
          <a:xfrm>
            <a:off x="45404" y="4732897"/>
            <a:ext cx="9026434"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latin typeface="HG創英角ｺﾞｼｯｸUB" panose="020B0909000000000000" pitchFamily="49" charset="-128"/>
                <a:ea typeface="HG創英角ｺﾞｼｯｸUB" panose="020B0909000000000000" pitchFamily="49" charset="-128"/>
              </a:rPr>
              <a:t>【</a:t>
            </a:r>
            <a:r>
              <a:rPr kumimoji="1" lang="ja-JP" altLang="en-US" sz="44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400" dirty="0" smtClean="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5830609" y="5871141"/>
            <a:ext cx="3042458" cy="515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学習時間の目安：約</a:t>
            </a:r>
            <a:r>
              <a:rPr lang="en-US" altLang="ja-JP" dirty="0">
                <a:solidFill>
                  <a:schemeClr val="tx1"/>
                </a:solidFill>
              </a:rPr>
              <a:t>3</a:t>
            </a:r>
            <a:r>
              <a:rPr lang="en-US" altLang="ja-JP" dirty="0" smtClean="0">
                <a:solidFill>
                  <a:schemeClr val="tx1"/>
                </a:solidFill>
              </a:rPr>
              <a:t>0</a:t>
            </a:r>
            <a:r>
              <a:rPr kumimoji="1" lang="ja-JP" altLang="en-US" dirty="0" smtClean="0">
                <a:solidFill>
                  <a:schemeClr val="tx1"/>
                </a:solidFill>
              </a:rPr>
              <a:t>分</a:t>
            </a:r>
            <a:endParaRPr kumimoji="1" lang="ja-JP" altLang="en-US" dirty="0">
              <a:solidFill>
                <a:schemeClr val="tx1"/>
              </a:solidFill>
            </a:endParaRPr>
          </a:p>
        </p:txBody>
      </p:sp>
    </p:spTree>
    <p:extLst>
      <p:ext uri="{BB962C8B-B14F-4D97-AF65-F5344CB8AC3E}">
        <p14:creationId xmlns:p14="http://schemas.microsoft.com/office/powerpoint/2010/main" val="2952971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9" name="正方形/長方形 8"/>
          <p:cNvSpPr/>
          <p:nvPr/>
        </p:nvSpPr>
        <p:spPr>
          <a:xfrm>
            <a:off x="545529" y="1132696"/>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latin typeface="HG丸ｺﾞｼｯｸM-PRO" panose="020F0600000000000000" pitchFamily="50" charset="-128"/>
                <a:ea typeface="HG丸ｺﾞｼｯｸM-PRO" panose="020F0600000000000000" pitchFamily="50" charset="-128"/>
              </a:rPr>
              <a:t>技能</a:t>
            </a:r>
            <a:endParaRPr kumimoji="1" lang="ja-JP" altLang="en-US" sz="8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6404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94514" y="2502364"/>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113184" y="879539"/>
            <a:ext cx="7129668"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自宅で実施可能な巧技系の技の練習をしよう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2853773" y="2008972"/>
            <a:ext cx="3436454" cy="628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片足平均立ち</a:t>
            </a:r>
          </a:p>
        </p:txBody>
      </p:sp>
      <p:sp>
        <p:nvSpPr>
          <p:cNvPr id="2" name="正方形/長方形 1">
            <a:extLst>
              <a:ext uri="{FF2B5EF4-FFF2-40B4-BE49-F238E27FC236}">
                <a16:creationId xmlns:a16="http://schemas.microsoft.com/office/drawing/2014/main" id="{DBA9F31E-5155-45F0-ADC1-ACC5B725C14F}"/>
              </a:ext>
            </a:extLst>
          </p:cNvPr>
          <p:cNvSpPr/>
          <p:nvPr/>
        </p:nvSpPr>
        <p:spPr>
          <a:xfrm>
            <a:off x="689113" y="2738508"/>
            <a:ext cx="7977809" cy="3617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五方向 12">
            <a:extLst>
              <a:ext uri="{FF2B5EF4-FFF2-40B4-BE49-F238E27FC236}">
                <a16:creationId xmlns:a16="http://schemas.microsoft.com/office/drawing/2014/main" id="{EF508977-13D9-4C1C-A6F6-FDADDEE81089}"/>
              </a:ext>
            </a:extLst>
          </p:cNvPr>
          <p:cNvSpPr/>
          <p:nvPr/>
        </p:nvSpPr>
        <p:spPr>
          <a:xfrm>
            <a:off x="689113" y="2407085"/>
            <a:ext cx="1868557" cy="662845"/>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ポイント</a:t>
            </a:r>
          </a:p>
        </p:txBody>
      </p:sp>
      <p:pic>
        <p:nvPicPr>
          <p:cNvPr id="14" name="図形 9" descr="IMG_2187">
            <a:extLst>
              <a:ext uri="{FF2B5EF4-FFF2-40B4-BE49-F238E27FC236}">
                <a16:creationId xmlns:a16="http://schemas.microsoft.com/office/drawing/2014/main" id="{7D9C0393-32C2-43F7-8D7B-2BB6D5410357}"/>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807168" y="3115739"/>
            <a:ext cx="2201075" cy="1991040"/>
          </a:xfrm>
          <a:prstGeom prst="rect">
            <a:avLst/>
          </a:prstGeom>
          <a:ln>
            <a:solidFill>
              <a:schemeClr val="tx1"/>
            </a:solidFill>
          </a:ln>
        </p:spPr>
      </p:pic>
      <p:pic>
        <p:nvPicPr>
          <p:cNvPr id="15" name="図形 7" descr="IMG_2188">
            <a:extLst>
              <a:ext uri="{FF2B5EF4-FFF2-40B4-BE49-F238E27FC236}">
                <a16:creationId xmlns:a16="http://schemas.microsoft.com/office/drawing/2014/main" id="{9151DB9E-0886-4A7E-B005-AD29FB590152}"/>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3605467" y="3115739"/>
            <a:ext cx="2145100" cy="1981760"/>
          </a:xfrm>
          <a:prstGeom prst="rect">
            <a:avLst/>
          </a:prstGeom>
          <a:ln>
            <a:solidFill>
              <a:schemeClr val="tx1"/>
            </a:solidFill>
          </a:ln>
        </p:spPr>
      </p:pic>
      <p:pic>
        <p:nvPicPr>
          <p:cNvPr id="16" name="図形 8" descr="IMG_2186">
            <a:extLst>
              <a:ext uri="{FF2B5EF4-FFF2-40B4-BE49-F238E27FC236}">
                <a16:creationId xmlns:a16="http://schemas.microsoft.com/office/drawing/2014/main" id="{ACCFD924-FA89-43BA-8BB0-CE451D6619FF}"/>
              </a:ext>
            </a:extLst>
          </p:cNvPr>
          <p:cNvPicPr/>
          <p:nvPr/>
        </p:nvPicPr>
        <p:blipFill>
          <a:blip r:embed="rId5" cstate="email">
            <a:extLst>
              <a:ext uri="{28A0092B-C50C-407E-A947-70E740481C1C}">
                <a14:useLocalDpi xmlns:a14="http://schemas.microsoft.com/office/drawing/2010/main"/>
              </a:ext>
            </a:extLst>
          </a:blip>
          <a:srcRect/>
          <a:stretch>
            <a:fillRect/>
          </a:stretch>
        </p:blipFill>
        <p:spPr>
          <a:xfrm>
            <a:off x="6124257" y="3125019"/>
            <a:ext cx="2330630" cy="1981760"/>
          </a:xfrm>
          <a:prstGeom prst="rect">
            <a:avLst/>
          </a:prstGeom>
          <a:ln>
            <a:solidFill>
              <a:schemeClr val="tx1"/>
            </a:solidFill>
          </a:ln>
        </p:spPr>
      </p:pic>
      <p:sp>
        <p:nvSpPr>
          <p:cNvPr id="4" name="吹き出し: 四角形 3">
            <a:extLst>
              <a:ext uri="{FF2B5EF4-FFF2-40B4-BE49-F238E27FC236}">
                <a16:creationId xmlns:a16="http://schemas.microsoft.com/office/drawing/2014/main" id="{AFD71624-9F7F-438B-936A-5F26C21578C9}"/>
              </a:ext>
            </a:extLst>
          </p:cNvPr>
          <p:cNvSpPr/>
          <p:nvPr/>
        </p:nvSpPr>
        <p:spPr>
          <a:xfrm>
            <a:off x="913316" y="5340626"/>
            <a:ext cx="1940457" cy="781878"/>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壁を使って体を安定させよう。</a:t>
            </a:r>
          </a:p>
        </p:txBody>
      </p:sp>
      <p:sp>
        <p:nvSpPr>
          <p:cNvPr id="11" name="吹き出し: 四角形 10">
            <a:extLst>
              <a:ext uri="{FF2B5EF4-FFF2-40B4-BE49-F238E27FC236}">
                <a16:creationId xmlns:a16="http://schemas.microsoft.com/office/drawing/2014/main" id="{226453DB-5014-4666-955C-EE86FF52FC26}"/>
              </a:ext>
            </a:extLst>
          </p:cNvPr>
          <p:cNvSpPr/>
          <p:nvPr/>
        </p:nvSpPr>
        <p:spPr>
          <a:xfrm>
            <a:off x="3553268" y="5306462"/>
            <a:ext cx="2249498" cy="781878"/>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壁を使ってゆっくり脚を上げよう。</a:t>
            </a:r>
          </a:p>
        </p:txBody>
      </p:sp>
      <p:sp>
        <p:nvSpPr>
          <p:cNvPr id="12" name="吹き出し: 四角形 11">
            <a:extLst>
              <a:ext uri="{FF2B5EF4-FFF2-40B4-BE49-F238E27FC236}">
                <a16:creationId xmlns:a16="http://schemas.microsoft.com/office/drawing/2014/main" id="{80578D16-A084-405F-AF77-B8E7792FD6EA}"/>
              </a:ext>
            </a:extLst>
          </p:cNvPr>
          <p:cNvSpPr/>
          <p:nvPr/>
        </p:nvSpPr>
        <p:spPr>
          <a:xfrm>
            <a:off x="6457950" y="5306462"/>
            <a:ext cx="1855519" cy="748747"/>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壁を使わずに</a:t>
            </a:r>
            <a:endParaRPr kumimoji="1" lang="en-US" altLang="ja-JP" b="1" dirty="0">
              <a:solidFill>
                <a:schemeClr val="tx1"/>
              </a:solidFill>
            </a:endParaRPr>
          </a:p>
          <a:p>
            <a:pPr algn="ctr"/>
            <a:r>
              <a:rPr kumimoji="1" lang="ja-JP" altLang="en-US" b="1" dirty="0">
                <a:solidFill>
                  <a:schemeClr val="tx1"/>
                </a:solidFill>
              </a:rPr>
              <a:t>できるかな</a:t>
            </a:r>
          </a:p>
        </p:txBody>
      </p:sp>
      <p:sp>
        <p:nvSpPr>
          <p:cNvPr id="17" name="テキスト ボックス 16">
            <a:extLst>
              <a:ext uri="{FF2B5EF4-FFF2-40B4-BE49-F238E27FC236}">
                <a16:creationId xmlns:a16="http://schemas.microsoft.com/office/drawing/2014/main" id="{7BDDB0F6-7D71-40D3-8078-346A4F3B1948}"/>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spTree>
    <p:extLst>
      <p:ext uri="{BB962C8B-B14F-4D97-AF65-F5344CB8AC3E}">
        <p14:creationId xmlns:p14="http://schemas.microsoft.com/office/powerpoint/2010/main" val="274150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94514" y="2502364"/>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113184" y="879539"/>
            <a:ext cx="7129668"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自宅で実施可能な巧技系の技の練習をしよう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2853773" y="2008973"/>
            <a:ext cx="3436454" cy="6492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片足正面水平立ち</a:t>
            </a:r>
          </a:p>
        </p:txBody>
      </p:sp>
      <p:sp>
        <p:nvSpPr>
          <p:cNvPr id="2" name="正方形/長方形 1">
            <a:extLst>
              <a:ext uri="{FF2B5EF4-FFF2-40B4-BE49-F238E27FC236}">
                <a16:creationId xmlns:a16="http://schemas.microsoft.com/office/drawing/2014/main" id="{DBA9F31E-5155-45F0-ADC1-ACC5B725C14F}"/>
              </a:ext>
            </a:extLst>
          </p:cNvPr>
          <p:cNvSpPr/>
          <p:nvPr/>
        </p:nvSpPr>
        <p:spPr>
          <a:xfrm>
            <a:off x="689113" y="2738508"/>
            <a:ext cx="7977809" cy="3617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五方向 12">
            <a:extLst>
              <a:ext uri="{FF2B5EF4-FFF2-40B4-BE49-F238E27FC236}">
                <a16:creationId xmlns:a16="http://schemas.microsoft.com/office/drawing/2014/main" id="{EF508977-13D9-4C1C-A6F6-FDADDEE81089}"/>
              </a:ext>
            </a:extLst>
          </p:cNvPr>
          <p:cNvSpPr/>
          <p:nvPr/>
        </p:nvSpPr>
        <p:spPr>
          <a:xfrm>
            <a:off x="689113" y="2407085"/>
            <a:ext cx="1868557" cy="662845"/>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ポイント</a:t>
            </a:r>
          </a:p>
        </p:txBody>
      </p:sp>
      <p:sp>
        <p:nvSpPr>
          <p:cNvPr id="4" name="吹き出し: 四角形 3">
            <a:extLst>
              <a:ext uri="{FF2B5EF4-FFF2-40B4-BE49-F238E27FC236}">
                <a16:creationId xmlns:a16="http://schemas.microsoft.com/office/drawing/2014/main" id="{AFD71624-9F7F-438B-936A-5F26C21578C9}"/>
              </a:ext>
            </a:extLst>
          </p:cNvPr>
          <p:cNvSpPr/>
          <p:nvPr/>
        </p:nvSpPr>
        <p:spPr>
          <a:xfrm>
            <a:off x="913316" y="5340626"/>
            <a:ext cx="1940457" cy="781878"/>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壁を使って体を安定させよう。</a:t>
            </a:r>
          </a:p>
        </p:txBody>
      </p:sp>
      <p:sp>
        <p:nvSpPr>
          <p:cNvPr id="11" name="吹き出し: 四角形 10">
            <a:extLst>
              <a:ext uri="{FF2B5EF4-FFF2-40B4-BE49-F238E27FC236}">
                <a16:creationId xmlns:a16="http://schemas.microsoft.com/office/drawing/2014/main" id="{226453DB-5014-4666-955C-EE86FF52FC26}"/>
              </a:ext>
            </a:extLst>
          </p:cNvPr>
          <p:cNvSpPr/>
          <p:nvPr/>
        </p:nvSpPr>
        <p:spPr>
          <a:xfrm>
            <a:off x="3553268" y="5306462"/>
            <a:ext cx="2249498" cy="781878"/>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壁を使ってゆっくり脚を上げよう。</a:t>
            </a:r>
          </a:p>
        </p:txBody>
      </p:sp>
      <p:sp>
        <p:nvSpPr>
          <p:cNvPr id="12" name="吹き出し: 四角形 11">
            <a:extLst>
              <a:ext uri="{FF2B5EF4-FFF2-40B4-BE49-F238E27FC236}">
                <a16:creationId xmlns:a16="http://schemas.microsoft.com/office/drawing/2014/main" id="{80578D16-A084-405F-AF77-B8E7792FD6EA}"/>
              </a:ext>
            </a:extLst>
          </p:cNvPr>
          <p:cNvSpPr/>
          <p:nvPr/>
        </p:nvSpPr>
        <p:spPr>
          <a:xfrm>
            <a:off x="6457950" y="5306462"/>
            <a:ext cx="1855519" cy="748747"/>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壁を使わずに</a:t>
            </a:r>
            <a:endParaRPr kumimoji="1" lang="en-US" altLang="ja-JP" b="1" dirty="0">
              <a:solidFill>
                <a:schemeClr val="tx1"/>
              </a:solidFill>
            </a:endParaRPr>
          </a:p>
          <a:p>
            <a:pPr algn="ctr"/>
            <a:r>
              <a:rPr kumimoji="1" lang="ja-JP" altLang="en-US" b="1" dirty="0">
                <a:solidFill>
                  <a:schemeClr val="tx1"/>
                </a:solidFill>
              </a:rPr>
              <a:t>できるかな</a:t>
            </a:r>
          </a:p>
        </p:txBody>
      </p:sp>
      <p:pic>
        <p:nvPicPr>
          <p:cNvPr id="17" name="図形 3" descr="IMG_2191">
            <a:extLst>
              <a:ext uri="{FF2B5EF4-FFF2-40B4-BE49-F238E27FC236}">
                <a16:creationId xmlns:a16="http://schemas.microsoft.com/office/drawing/2014/main" id="{BA4ECE3A-C1BF-42F6-973F-41282B4EE0A0}"/>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775530" y="3165208"/>
            <a:ext cx="2199446" cy="1699259"/>
          </a:xfrm>
          <a:prstGeom prst="rect">
            <a:avLst/>
          </a:prstGeom>
          <a:ln>
            <a:solidFill>
              <a:schemeClr val="tx1"/>
            </a:solidFill>
          </a:ln>
        </p:spPr>
      </p:pic>
      <p:pic>
        <p:nvPicPr>
          <p:cNvPr id="18" name="図形 2" descr="IMG_2190">
            <a:extLst>
              <a:ext uri="{FF2B5EF4-FFF2-40B4-BE49-F238E27FC236}">
                <a16:creationId xmlns:a16="http://schemas.microsoft.com/office/drawing/2014/main" id="{08EEFBA4-A2AD-4BEE-8788-AF55C1C2EAD2}"/>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3359286" y="3165209"/>
            <a:ext cx="2443480" cy="1699260"/>
          </a:xfrm>
          <a:prstGeom prst="rect">
            <a:avLst/>
          </a:prstGeom>
          <a:ln>
            <a:solidFill>
              <a:schemeClr val="tx1"/>
            </a:solidFill>
          </a:ln>
        </p:spPr>
      </p:pic>
      <p:pic>
        <p:nvPicPr>
          <p:cNvPr id="19" name="図形 13" descr="IMG_2189">
            <a:extLst>
              <a:ext uri="{FF2B5EF4-FFF2-40B4-BE49-F238E27FC236}">
                <a16:creationId xmlns:a16="http://schemas.microsoft.com/office/drawing/2014/main" id="{BBFB3B28-4DB8-4F0F-B62C-6C9A316511D0}"/>
              </a:ext>
            </a:extLst>
          </p:cNvPr>
          <p:cNvPicPr/>
          <p:nvPr/>
        </p:nvPicPr>
        <p:blipFill>
          <a:blip r:embed="rId5" cstate="email">
            <a:extLst>
              <a:ext uri="{28A0092B-C50C-407E-A947-70E740481C1C}">
                <a14:useLocalDpi xmlns:a14="http://schemas.microsoft.com/office/drawing/2010/main"/>
              </a:ext>
            </a:extLst>
          </a:blip>
          <a:srcRect/>
          <a:stretch>
            <a:fillRect/>
          </a:stretch>
        </p:blipFill>
        <p:spPr>
          <a:xfrm>
            <a:off x="6169025" y="3166289"/>
            <a:ext cx="2346325" cy="1633220"/>
          </a:xfrm>
          <a:prstGeom prst="rect">
            <a:avLst/>
          </a:prstGeom>
          <a:ln>
            <a:solidFill>
              <a:schemeClr val="tx1"/>
            </a:solidFill>
          </a:ln>
        </p:spPr>
      </p:pic>
      <p:sp>
        <p:nvSpPr>
          <p:cNvPr id="15" name="テキスト ボックス 14">
            <a:extLst>
              <a:ext uri="{FF2B5EF4-FFF2-40B4-BE49-F238E27FC236}">
                <a16:creationId xmlns:a16="http://schemas.microsoft.com/office/drawing/2014/main" id="{FA4F2879-989F-4FBE-AB09-05A46EC4E715}"/>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spTree>
    <p:extLst>
      <p:ext uri="{BB962C8B-B14F-4D97-AF65-F5344CB8AC3E}">
        <p14:creationId xmlns:p14="http://schemas.microsoft.com/office/powerpoint/2010/main" val="211176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94514" y="2502364"/>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113184" y="879539"/>
            <a:ext cx="7129668"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自宅で実施可能な巧技系の技の練習をしよう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2853773" y="2008972"/>
            <a:ext cx="3436454" cy="628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ＭＳ ゴシック" panose="020B0609070205080204" pitchFamily="49" charset="-128"/>
                <a:ea typeface="ＭＳ ゴシック" panose="020B0609070205080204" pitchFamily="49" charset="-128"/>
              </a:rPr>
              <a:t>Y</a:t>
            </a:r>
            <a:r>
              <a:rPr kumimoji="1" lang="ja-JP" altLang="en-US" sz="3200" dirty="0">
                <a:latin typeface="ＭＳ ゴシック" panose="020B0609070205080204" pitchFamily="49" charset="-128"/>
                <a:ea typeface="ＭＳ ゴシック" panose="020B0609070205080204" pitchFamily="49" charset="-128"/>
              </a:rPr>
              <a:t>字バランス</a:t>
            </a:r>
          </a:p>
        </p:txBody>
      </p:sp>
      <p:sp>
        <p:nvSpPr>
          <p:cNvPr id="2" name="正方形/長方形 1">
            <a:extLst>
              <a:ext uri="{FF2B5EF4-FFF2-40B4-BE49-F238E27FC236}">
                <a16:creationId xmlns:a16="http://schemas.microsoft.com/office/drawing/2014/main" id="{DBA9F31E-5155-45F0-ADC1-ACC5B725C14F}"/>
              </a:ext>
            </a:extLst>
          </p:cNvPr>
          <p:cNvSpPr/>
          <p:nvPr/>
        </p:nvSpPr>
        <p:spPr>
          <a:xfrm>
            <a:off x="689113" y="2738508"/>
            <a:ext cx="7977809" cy="36178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五方向 12">
            <a:extLst>
              <a:ext uri="{FF2B5EF4-FFF2-40B4-BE49-F238E27FC236}">
                <a16:creationId xmlns:a16="http://schemas.microsoft.com/office/drawing/2014/main" id="{EF508977-13D9-4C1C-A6F6-FDADDEE81089}"/>
              </a:ext>
            </a:extLst>
          </p:cNvPr>
          <p:cNvSpPr/>
          <p:nvPr/>
        </p:nvSpPr>
        <p:spPr>
          <a:xfrm>
            <a:off x="689113" y="2407085"/>
            <a:ext cx="1868557" cy="662845"/>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ポイント</a:t>
            </a:r>
          </a:p>
        </p:txBody>
      </p:sp>
      <p:sp>
        <p:nvSpPr>
          <p:cNvPr id="4" name="吹き出し: 四角形 3">
            <a:extLst>
              <a:ext uri="{FF2B5EF4-FFF2-40B4-BE49-F238E27FC236}">
                <a16:creationId xmlns:a16="http://schemas.microsoft.com/office/drawing/2014/main" id="{AFD71624-9F7F-438B-936A-5F26C21578C9}"/>
              </a:ext>
            </a:extLst>
          </p:cNvPr>
          <p:cNvSpPr/>
          <p:nvPr/>
        </p:nvSpPr>
        <p:spPr>
          <a:xfrm>
            <a:off x="913316" y="5340626"/>
            <a:ext cx="1940457" cy="781878"/>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座って体を安定させよう。</a:t>
            </a:r>
          </a:p>
        </p:txBody>
      </p:sp>
      <p:pic>
        <p:nvPicPr>
          <p:cNvPr id="15" name="図形 16" descr="IMG_2195">
            <a:extLst>
              <a:ext uri="{FF2B5EF4-FFF2-40B4-BE49-F238E27FC236}">
                <a16:creationId xmlns:a16="http://schemas.microsoft.com/office/drawing/2014/main" id="{9784BC5B-1CF6-43D0-9F2C-1DD2561B9B46}"/>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774516" y="3268698"/>
            <a:ext cx="2218055" cy="1553845"/>
          </a:xfrm>
          <a:prstGeom prst="rect">
            <a:avLst/>
          </a:prstGeom>
          <a:ln>
            <a:solidFill>
              <a:schemeClr val="tx1"/>
            </a:solidFill>
          </a:ln>
        </p:spPr>
      </p:pic>
      <p:pic>
        <p:nvPicPr>
          <p:cNvPr id="16" name="図形 15" descr="IMG_2194">
            <a:extLst>
              <a:ext uri="{FF2B5EF4-FFF2-40B4-BE49-F238E27FC236}">
                <a16:creationId xmlns:a16="http://schemas.microsoft.com/office/drawing/2014/main" id="{C94F2FA8-207B-4776-801D-993DFD2ADDD4}"/>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3763565" y="3184997"/>
            <a:ext cx="1855519" cy="1820323"/>
          </a:xfrm>
          <a:prstGeom prst="rect">
            <a:avLst/>
          </a:prstGeom>
          <a:ln>
            <a:solidFill>
              <a:schemeClr val="tx1"/>
            </a:solidFill>
          </a:ln>
        </p:spPr>
      </p:pic>
      <p:pic>
        <p:nvPicPr>
          <p:cNvPr id="20" name="図形 17" descr="IMG_2193">
            <a:extLst>
              <a:ext uri="{FF2B5EF4-FFF2-40B4-BE49-F238E27FC236}">
                <a16:creationId xmlns:a16="http://schemas.microsoft.com/office/drawing/2014/main" id="{E7D67C9C-2033-4ACB-887B-CF61C4604F04}"/>
              </a:ext>
            </a:extLst>
          </p:cNvPr>
          <p:cNvPicPr/>
          <p:nvPr/>
        </p:nvPicPr>
        <p:blipFill>
          <a:blip r:embed="rId5" cstate="email">
            <a:extLst>
              <a:ext uri="{28A0092B-C50C-407E-A947-70E740481C1C}">
                <a14:useLocalDpi xmlns:a14="http://schemas.microsoft.com/office/drawing/2010/main"/>
              </a:ext>
            </a:extLst>
          </a:blip>
          <a:srcRect/>
          <a:stretch>
            <a:fillRect/>
          </a:stretch>
        </p:blipFill>
        <p:spPr>
          <a:xfrm>
            <a:off x="6329147" y="3184997"/>
            <a:ext cx="1855519" cy="1820323"/>
          </a:xfrm>
          <a:prstGeom prst="rect">
            <a:avLst/>
          </a:prstGeom>
          <a:ln>
            <a:solidFill>
              <a:schemeClr val="tx1"/>
            </a:solidFill>
          </a:ln>
        </p:spPr>
      </p:pic>
      <p:sp>
        <p:nvSpPr>
          <p:cNvPr id="12" name="吹き出し: 四角形 11">
            <a:extLst>
              <a:ext uri="{FF2B5EF4-FFF2-40B4-BE49-F238E27FC236}">
                <a16:creationId xmlns:a16="http://schemas.microsoft.com/office/drawing/2014/main" id="{80578D16-A084-405F-AF77-B8E7792FD6EA}"/>
              </a:ext>
            </a:extLst>
          </p:cNvPr>
          <p:cNvSpPr/>
          <p:nvPr/>
        </p:nvSpPr>
        <p:spPr>
          <a:xfrm>
            <a:off x="6457950" y="5306462"/>
            <a:ext cx="1855519" cy="748747"/>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壁を使わずに</a:t>
            </a:r>
            <a:endParaRPr kumimoji="1" lang="en-US" altLang="ja-JP" b="1" dirty="0">
              <a:solidFill>
                <a:schemeClr val="tx1"/>
              </a:solidFill>
            </a:endParaRPr>
          </a:p>
          <a:p>
            <a:pPr algn="ctr"/>
            <a:r>
              <a:rPr kumimoji="1" lang="ja-JP" altLang="en-US" b="1" dirty="0">
                <a:solidFill>
                  <a:schemeClr val="tx1"/>
                </a:solidFill>
              </a:rPr>
              <a:t>できるかな</a:t>
            </a:r>
          </a:p>
        </p:txBody>
      </p:sp>
      <p:sp>
        <p:nvSpPr>
          <p:cNvPr id="11" name="吹き出し: 四角形 10">
            <a:extLst>
              <a:ext uri="{FF2B5EF4-FFF2-40B4-BE49-F238E27FC236}">
                <a16:creationId xmlns:a16="http://schemas.microsoft.com/office/drawing/2014/main" id="{226453DB-5014-4666-955C-EE86FF52FC26}"/>
              </a:ext>
            </a:extLst>
          </p:cNvPr>
          <p:cNvSpPr/>
          <p:nvPr/>
        </p:nvSpPr>
        <p:spPr>
          <a:xfrm>
            <a:off x="3553268" y="5306462"/>
            <a:ext cx="2249498" cy="781878"/>
          </a:xfrm>
          <a:prstGeom prst="wedgeRectCallout">
            <a:avLst>
              <a:gd name="adj1" fmla="val -30448"/>
              <a:gd name="adj2" fmla="val -951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壁を使ってゆっくり脚を上げよう。</a:t>
            </a:r>
          </a:p>
        </p:txBody>
      </p:sp>
      <p:sp>
        <p:nvSpPr>
          <p:cNvPr id="17" name="テキスト ボックス 16">
            <a:extLst>
              <a:ext uri="{FF2B5EF4-FFF2-40B4-BE49-F238E27FC236}">
                <a16:creationId xmlns:a16="http://schemas.microsoft.com/office/drawing/2014/main" id="{49E9B056-C6CE-4590-BAAF-C723C9E828D5}"/>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spTree>
    <p:extLst>
      <p:ext uri="{BB962C8B-B14F-4D97-AF65-F5344CB8AC3E}">
        <p14:creationId xmlns:p14="http://schemas.microsoft.com/office/powerpoint/2010/main" val="264569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391878" y="257426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113184" y="879539"/>
            <a:ext cx="7129668"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自宅で実施可能な巧技系の技の練習をしよう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2266121" y="1977823"/>
            <a:ext cx="4501183" cy="5964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片足正面水平立ち</a:t>
            </a:r>
          </a:p>
        </p:txBody>
      </p:sp>
      <p:sp>
        <p:nvSpPr>
          <p:cNvPr id="8" name="テキスト ボックス 7">
            <a:extLst>
              <a:ext uri="{FF2B5EF4-FFF2-40B4-BE49-F238E27FC236}">
                <a16:creationId xmlns:a16="http://schemas.microsoft.com/office/drawing/2014/main" id="{49C923DE-E662-46B9-9DFC-3FADBDCA1320}"/>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pic>
        <p:nvPicPr>
          <p:cNvPr id="13" name="図 12">
            <a:hlinkClick r:id="rId3"/>
            <a:extLst>
              <a:ext uri="{FF2B5EF4-FFF2-40B4-BE49-F238E27FC236}">
                <a16:creationId xmlns:a16="http://schemas.microsoft.com/office/drawing/2014/main" id="{92ABC1B1-566E-4959-B0C1-96B78CD0CF16}"/>
              </a:ext>
            </a:extLst>
          </p:cNvPr>
          <p:cNvPicPr>
            <a:picLocks noChangeAspect="1"/>
          </p:cNvPicPr>
          <p:nvPr/>
        </p:nvPicPr>
        <p:blipFill>
          <a:blip r:embed="rId4"/>
          <a:stretch>
            <a:fillRect/>
          </a:stretch>
        </p:blipFill>
        <p:spPr>
          <a:xfrm>
            <a:off x="1450949" y="2654995"/>
            <a:ext cx="6242101" cy="3440937"/>
          </a:xfrm>
          <a:prstGeom prst="rect">
            <a:avLst/>
          </a:prstGeom>
          <a:ln>
            <a:solidFill>
              <a:schemeClr val="tx1"/>
            </a:solidFill>
          </a:ln>
        </p:spPr>
      </p:pic>
      <p:grpSp>
        <p:nvGrpSpPr>
          <p:cNvPr id="11" name="グループ化 10"/>
          <p:cNvGrpSpPr/>
          <p:nvPr/>
        </p:nvGrpSpPr>
        <p:grpSpPr>
          <a:xfrm>
            <a:off x="3008868" y="6143432"/>
            <a:ext cx="3108960" cy="653142"/>
            <a:chOff x="5643154" y="1959429"/>
            <a:chExt cx="3265715" cy="653142"/>
          </a:xfrm>
        </p:grpSpPr>
        <p:sp>
          <p:nvSpPr>
            <p:cNvPr id="14" name="角丸四角形 13"/>
            <p:cNvSpPr/>
            <p:nvPr/>
          </p:nvSpPr>
          <p:spPr>
            <a:xfrm>
              <a:off x="5643154" y="1959429"/>
              <a:ext cx="3265715" cy="6531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写真をクリックして</a:t>
              </a:r>
              <a:endParaRPr lang="en-US" altLang="ja-JP" dirty="0" smtClean="0">
                <a:solidFill>
                  <a:schemeClr val="tx1"/>
                </a:solidFill>
              </a:endParaRPr>
            </a:p>
            <a:p>
              <a:r>
                <a:rPr lang="ja-JP" altLang="en-US" dirty="0" smtClean="0">
                  <a:solidFill>
                    <a:schemeClr val="tx1"/>
                  </a:solidFill>
                </a:rPr>
                <a:t>動画を見てみよう！</a:t>
              </a:r>
              <a:endParaRPr kumimoji="1" lang="ja-JP" altLang="en-US" dirty="0">
                <a:solidFill>
                  <a:schemeClr val="tx1"/>
                </a:solidFill>
              </a:endParaRPr>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6272" y="1987929"/>
              <a:ext cx="596141" cy="59614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9030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70983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dirty="0"/>
          </a:p>
        </p:txBody>
      </p:sp>
      <p:sp>
        <p:nvSpPr>
          <p:cNvPr id="9" name="正方形/長方形 8">
            <a:extLst>
              <a:ext uri="{FF2B5EF4-FFF2-40B4-BE49-F238E27FC236}">
                <a16:creationId xmlns:a16="http://schemas.microsoft.com/office/drawing/2014/main" id="{65AEA455-695A-4E7B-86F3-BE2D44B10975}"/>
              </a:ext>
            </a:extLst>
          </p:cNvPr>
          <p:cNvSpPr/>
          <p:nvPr/>
        </p:nvSpPr>
        <p:spPr>
          <a:xfrm>
            <a:off x="1113184" y="879539"/>
            <a:ext cx="7129668"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自宅で実施可能な巧技系の技の練習をしよう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901148" y="2914674"/>
            <a:ext cx="3486995"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片足側面水平立ち</a:t>
            </a:r>
          </a:p>
        </p:txBody>
      </p:sp>
      <p:sp>
        <p:nvSpPr>
          <p:cNvPr id="11" name="正方形/長方形 10">
            <a:extLst>
              <a:ext uri="{FF2B5EF4-FFF2-40B4-BE49-F238E27FC236}">
                <a16:creationId xmlns:a16="http://schemas.microsoft.com/office/drawing/2014/main" id="{5378C4BD-4F9C-4EA2-95DF-EE4A1B3E8AC8}"/>
              </a:ext>
            </a:extLst>
          </p:cNvPr>
          <p:cNvSpPr/>
          <p:nvPr/>
        </p:nvSpPr>
        <p:spPr>
          <a:xfrm>
            <a:off x="5088834" y="2929743"/>
            <a:ext cx="3154018"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latin typeface="ＭＳ ゴシック" panose="020B0609070205080204" pitchFamily="49" charset="-128"/>
                <a:ea typeface="ＭＳ ゴシック" panose="020B0609070205080204" pitchFamily="49" charset="-128"/>
              </a:rPr>
              <a:t>Y</a:t>
            </a:r>
            <a:r>
              <a:rPr kumimoji="1" lang="ja-JP" altLang="en-US" sz="3200" dirty="0">
                <a:latin typeface="ＭＳ ゴシック" panose="020B0609070205080204" pitchFamily="49" charset="-128"/>
                <a:ea typeface="ＭＳ ゴシック" panose="020B0609070205080204" pitchFamily="49" charset="-128"/>
              </a:rPr>
              <a:t>字バランス</a:t>
            </a:r>
          </a:p>
        </p:txBody>
      </p:sp>
      <p:sp>
        <p:nvSpPr>
          <p:cNvPr id="14" name="矢印: 五方向 13">
            <a:extLst>
              <a:ext uri="{FF2B5EF4-FFF2-40B4-BE49-F238E27FC236}">
                <a16:creationId xmlns:a16="http://schemas.microsoft.com/office/drawing/2014/main" id="{1040CA1B-D250-45A0-945D-CE64473E96C7}"/>
              </a:ext>
            </a:extLst>
          </p:cNvPr>
          <p:cNvSpPr/>
          <p:nvPr/>
        </p:nvSpPr>
        <p:spPr>
          <a:xfrm>
            <a:off x="403308" y="2101057"/>
            <a:ext cx="1419752" cy="662845"/>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発　展</a:t>
            </a:r>
          </a:p>
        </p:txBody>
      </p:sp>
      <p:sp>
        <p:nvSpPr>
          <p:cNvPr id="12" name="テキスト ボックス 11">
            <a:extLst>
              <a:ext uri="{FF2B5EF4-FFF2-40B4-BE49-F238E27FC236}">
                <a16:creationId xmlns:a16="http://schemas.microsoft.com/office/drawing/2014/main" id="{D3273932-951B-48C9-BE4E-4BEF70A0401D}"/>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pic>
        <p:nvPicPr>
          <p:cNvPr id="4" name="図 3">
            <a:hlinkClick r:id="rId3"/>
            <a:extLst>
              <a:ext uri="{FF2B5EF4-FFF2-40B4-BE49-F238E27FC236}">
                <a16:creationId xmlns:a16="http://schemas.microsoft.com/office/drawing/2014/main" id="{407A9D92-C02D-4D5C-85A9-4A25B889B23C}"/>
              </a:ext>
            </a:extLst>
          </p:cNvPr>
          <p:cNvPicPr>
            <a:picLocks noChangeAspect="1"/>
          </p:cNvPicPr>
          <p:nvPr/>
        </p:nvPicPr>
        <p:blipFill>
          <a:blip r:embed="rId4"/>
          <a:stretch>
            <a:fillRect/>
          </a:stretch>
        </p:blipFill>
        <p:spPr>
          <a:xfrm>
            <a:off x="4800043" y="3747490"/>
            <a:ext cx="3959425" cy="2182953"/>
          </a:xfrm>
          <a:prstGeom prst="rect">
            <a:avLst/>
          </a:prstGeom>
          <a:ln>
            <a:solidFill>
              <a:schemeClr val="tx1"/>
            </a:solidFill>
          </a:ln>
        </p:spPr>
      </p:pic>
      <p:pic>
        <p:nvPicPr>
          <p:cNvPr id="18" name="図 17">
            <a:hlinkClick r:id="rId5"/>
            <a:extLst>
              <a:ext uri="{FF2B5EF4-FFF2-40B4-BE49-F238E27FC236}">
                <a16:creationId xmlns:a16="http://schemas.microsoft.com/office/drawing/2014/main" id="{32967D58-1586-4992-85F5-4751FFAFBE30}"/>
              </a:ext>
            </a:extLst>
          </p:cNvPr>
          <p:cNvPicPr>
            <a:picLocks noChangeAspect="1"/>
          </p:cNvPicPr>
          <p:nvPr/>
        </p:nvPicPr>
        <p:blipFill>
          <a:blip r:embed="rId6"/>
          <a:stretch>
            <a:fillRect/>
          </a:stretch>
        </p:blipFill>
        <p:spPr>
          <a:xfrm>
            <a:off x="663601" y="3747489"/>
            <a:ext cx="3986921" cy="2182953"/>
          </a:xfrm>
          <a:prstGeom prst="rect">
            <a:avLst/>
          </a:prstGeom>
          <a:ln>
            <a:solidFill>
              <a:schemeClr val="tx1"/>
            </a:solidFill>
          </a:ln>
        </p:spPr>
      </p:pic>
      <p:grpSp>
        <p:nvGrpSpPr>
          <p:cNvPr id="15" name="グループ化 14"/>
          <p:cNvGrpSpPr/>
          <p:nvPr/>
        </p:nvGrpSpPr>
        <p:grpSpPr>
          <a:xfrm>
            <a:off x="1296033" y="6044965"/>
            <a:ext cx="2722055" cy="508045"/>
            <a:chOff x="5643152" y="1972129"/>
            <a:chExt cx="2859301" cy="508045"/>
          </a:xfrm>
        </p:grpSpPr>
        <p:sp>
          <p:nvSpPr>
            <p:cNvPr id="19" name="角丸四角形 18"/>
            <p:cNvSpPr/>
            <p:nvPr/>
          </p:nvSpPr>
          <p:spPr>
            <a:xfrm>
              <a:off x="5643152" y="1972129"/>
              <a:ext cx="2859301"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a:t>
              </a:r>
              <a:endParaRPr lang="en-US" altLang="ja-JP" sz="1600" dirty="0" smtClean="0">
                <a:solidFill>
                  <a:schemeClr val="tx1"/>
                </a:solidFill>
              </a:endParaRPr>
            </a:p>
            <a:p>
              <a:r>
                <a:rPr lang="ja-JP" altLang="en-US" sz="1600" dirty="0" smtClean="0">
                  <a:solidFill>
                    <a:schemeClr val="tx1"/>
                  </a:solidFill>
                </a:rPr>
                <a:t>動画を見てみよう！</a:t>
              </a:r>
              <a:endParaRPr kumimoji="1" lang="ja-JP" altLang="en-US" sz="1600" dirty="0">
                <a:solidFill>
                  <a:schemeClr val="tx1"/>
                </a:solidFill>
              </a:endParaRPr>
            </a:p>
          </p:txBody>
        </p:sp>
        <p:pic>
          <p:nvPicPr>
            <p:cNvPr id="20" name="図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0481" y="19879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21" name="グループ化 20"/>
          <p:cNvGrpSpPr/>
          <p:nvPr/>
        </p:nvGrpSpPr>
        <p:grpSpPr>
          <a:xfrm>
            <a:off x="5418727" y="6035826"/>
            <a:ext cx="2722055" cy="508045"/>
            <a:chOff x="5643154" y="1972129"/>
            <a:chExt cx="2859302" cy="508045"/>
          </a:xfrm>
        </p:grpSpPr>
        <p:sp>
          <p:nvSpPr>
            <p:cNvPr id="22" name="角丸四角形 21"/>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a:t>
              </a:r>
              <a:endParaRPr lang="en-US" altLang="ja-JP" sz="1600" dirty="0" smtClean="0">
                <a:solidFill>
                  <a:schemeClr val="tx1"/>
                </a:solidFill>
              </a:endParaRPr>
            </a:p>
            <a:p>
              <a:r>
                <a:rPr lang="ja-JP" altLang="en-US" sz="1600" dirty="0" smtClean="0">
                  <a:solidFill>
                    <a:schemeClr val="tx1"/>
                  </a:solidFill>
                </a:rPr>
                <a:t>動画を見てみよう！</a:t>
              </a:r>
              <a:endParaRPr kumimoji="1" lang="ja-JP" altLang="en-US" sz="1600" dirty="0">
                <a:solidFill>
                  <a:schemeClr val="tx1"/>
                </a:solidFill>
              </a:endParaRPr>
            </a:p>
          </p:txBody>
        </p:sp>
        <p:pic>
          <p:nvPicPr>
            <p:cNvPr id="23" name="図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0481" y="1987929"/>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7729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94514" y="2502364"/>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113184" y="879539"/>
            <a:ext cx="7129668"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自宅で実施可能な巧技系の技の練習をしよう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2807363" y="2031483"/>
            <a:ext cx="3927359"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補助倒立（壁倒立）</a:t>
            </a:r>
          </a:p>
        </p:txBody>
      </p:sp>
      <p:sp>
        <p:nvSpPr>
          <p:cNvPr id="2" name="正方形/長方形 1">
            <a:extLst>
              <a:ext uri="{FF2B5EF4-FFF2-40B4-BE49-F238E27FC236}">
                <a16:creationId xmlns:a16="http://schemas.microsoft.com/office/drawing/2014/main" id="{DBA9F31E-5155-45F0-ADC1-ACC5B725C14F}"/>
              </a:ext>
            </a:extLst>
          </p:cNvPr>
          <p:cNvSpPr/>
          <p:nvPr/>
        </p:nvSpPr>
        <p:spPr>
          <a:xfrm>
            <a:off x="689113" y="2738508"/>
            <a:ext cx="7977809" cy="3715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五方向 12">
            <a:extLst>
              <a:ext uri="{FF2B5EF4-FFF2-40B4-BE49-F238E27FC236}">
                <a16:creationId xmlns:a16="http://schemas.microsoft.com/office/drawing/2014/main" id="{EF508977-13D9-4C1C-A6F6-FDADDEE81089}"/>
              </a:ext>
            </a:extLst>
          </p:cNvPr>
          <p:cNvSpPr/>
          <p:nvPr/>
        </p:nvSpPr>
        <p:spPr>
          <a:xfrm>
            <a:off x="689113" y="2407085"/>
            <a:ext cx="1868557" cy="662845"/>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ポイント</a:t>
            </a:r>
          </a:p>
        </p:txBody>
      </p:sp>
      <p:pic>
        <p:nvPicPr>
          <p:cNvPr id="14" name="図形 12" descr="IMG_2196">
            <a:extLst>
              <a:ext uri="{FF2B5EF4-FFF2-40B4-BE49-F238E27FC236}">
                <a16:creationId xmlns:a16="http://schemas.microsoft.com/office/drawing/2014/main" id="{A1212764-2E74-4496-8DB4-8757BEB4EF94}"/>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813960" y="3191790"/>
            <a:ext cx="1868556" cy="1979382"/>
          </a:xfrm>
          <a:prstGeom prst="rect">
            <a:avLst/>
          </a:prstGeom>
          <a:ln>
            <a:solidFill>
              <a:schemeClr val="tx1"/>
            </a:solidFill>
          </a:ln>
        </p:spPr>
      </p:pic>
      <p:pic>
        <p:nvPicPr>
          <p:cNvPr id="15" name="図形 21" descr="IMG_2197">
            <a:extLst>
              <a:ext uri="{FF2B5EF4-FFF2-40B4-BE49-F238E27FC236}">
                <a16:creationId xmlns:a16="http://schemas.microsoft.com/office/drawing/2014/main" id="{574D8619-93C4-4C79-916E-263393BEA27C}"/>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2807363" y="3179721"/>
            <a:ext cx="1868556" cy="1991451"/>
          </a:xfrm>
          <a:prstGeom prst="rect">
            <a:avLst/>
          </a:prstGeom>
          <a:ln>
            <a:solidFill>
              <a:schemeClr val="tx1"/>
            </a:solidFill>
          </a:ln>
        </p:spPr>
      </p:pic>
      <p:pic>
        <p:nvPicPr>
          <p:cNvPr id="16" name="図形 20" descr="IMG_2198">
            <a:extLst>
              <a:ext uri="{FF2B5EF4-FFF2-40B4-BE49-F238E27FC236}">
                <a16:creationId xmlns:a16="http://schemas.microsoft.com/office/drawing/2014/main" id="{600BDA64-7146-4EB0-8FAB-09A1D8C6C250}"/>
              </a:ext>
            </a:extLst>
          </p:cNvPr>
          <p:cNvPicPr/>
          <p:nvPr/>
        </p:nvPicPr>
        <p:blipFill>
          <a:blip r:embed="rId5" cstate="email">
            <a:extLst>
              <a:ext uri="{28A0092B-C50C-407E-A947-70E740481C1C}">
                <a14:useLocalDpi xmlns:a14="http://schemas.microsoft.com/office/drawing/2010/main"/>
              </a:ext>
            </a:extLst>
          </a:blip>
          <a:srcRect/>
          <a:stretch>
            <a:fillRect/>
          </a:stretch>
        </p:blipFill>
        <p:spPr>
          <a:xfrm>
            <a:off x="4800766" y="3179721"/>
            <a:ext cx="1855519" cy="1991451"/>
          </a:xfrm>
          <a:prstGeom prst="rect">
            <a:avLst/>
          </a:prstGeom>
          <a:ln>
            <a:solidFill>
              <a:schemeClr val="tx1"/>
            </a:solidFill>
          </a:ln>
        </p:spPr>
      </p:pic>
      <p:pic>
        <p:nvPicPr>
          <p:cNvPr id="17" name="図形 11" descr="IMG_2199">
            <a:extLst>
              <a:ext uri="{FF2B5EF4-FFF2-40B4-BE49-F238E27FC236}">
                <a16:creationId xmlns:a16="http://schemas.microsoft.com/office/drawing/2014/main" id="{80316C12-4901-4E5F-8D38-79E66C22A57A}"/>
              </a:ext>
            </a:extLst>
          </p:cNvPr>
          <p:cNvPicPr/>
          <p:nvPr/>
        </p:nvPicPr>
        <p:blipFill>
          <a:blip r:embed="rId6" cstate="email">
            <a:extLst>
              <a:ext uri="{28A0092B-C50C-407E-A947-70E740481C1C}">
                <a14:useLocalDpi xmlns:a14="http://schemas.microsoft.com/office/drawing/2010/main"/>
              </a:ext>
            </a:extLst>
          </a:blip>
          <a:srcRect/>
          <a:stretch>
            <a:fillRect/>
          </a:stretch>
        </p:blipFill>
        <p:spPr>
          <a:xfrm>
            <a:off x="6781132" y="3176408"/>
            <a:ext cx="1461720" cy="1991450"/>
          </a:xfrm>
          <a:prstGeom prst="rect">
            <a:avLst/>
          </a:prstGeom>
          <a:ln>
            <a:solidFill>
              <a:schemeClr val="tx1"/>
            </a:solidFill>
          </a:ln>
        </p:spPr>
      </p:pic>
      <p:sp>
        <p:nvSpPr>
          <p:cNvPr id="11" name="吹き出し: 四角形 10">
            <a:extLst>
              <a:ext uri="{FF2B5EF4-FFF2-40B4-BE49-F238E27FC236}">
                <a16:creationId xmlns:a16="http://schemas.microsoft.com/office/drawing/2014/main" id="{226453DB-5014-4666-955C-EE86FF52FC26}"/>
              </a:ext>
            </a:extLst>
          </p:cNvPr>
          <p:cNvSpPr/>
          <p:nvPr/>
        </p:nvSpPr>
        <p:spPr>
          <a:xfrm>
            <a:off x="813960" y="5288695"/>
            <a:ext cx="7428891" cy="1064342"/>
          </a:xfrm>
          <a:prstGeom prst="wedgeRectCallout">
            <a:avLst>
              <a:gd name="adj1" fmla="val -6580"/>
              <a:gd name="adj2" fmla="val -4936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chemeClr val="tx1"/>
                </a:solidFill>
              </a:rPr>
              <a:t>段階的に足を上げる。足を上げるのに合わせ壁に近づく。壁に体全体をつけようと意識する。そのことによって手首からつま先まで体をまっすぐにする練習になる。またポイントとして床面を</a:t>
            </a:r>
            <a:r>
              <a:rPr lang="ja-JP" altLang="ja-JP" u="sng" dirty="0">
                <a:solidFill>
                  <a:schemeClr val="tx1"/>
                </a:solidFill>
              </a:rPr>
              <a:t>手で押す、顎を上げずに手で耳を隠す、首を短くする</a:t>
            </a:r>
            <a:r>
              <a:rPr lang="ja-JP" altLang="ja-JP" dirty="0">
                <a:solidFill>
                  <a:schemeClr val="tx1"/>
                </a:solidFill>
              </a:rPr>
              <a:t>イメージで行うと良い。</a:t>
            </a:r>
          </a:p>
        </p:txBody>
      </p:sp>
      <p:sp>
        <p:nvSpPr>
          <p:cNvPr id="18" name="楕円 17">
            <a:extLst>
              <a:ext uri="{FF2B5EF4-FFF2-40B4-BE49-F238E27FC236}">
                <a16:creationId xmlns:a16="http://schemas.microsoft.com/office/drawing/2014/main" id="{FC4478CA-8970-4D69-BED0-AED757C0A3D2}"/>
              </a:ext>
            </a:extLst>
          </p:cNvPr>
          <p:cNvSpPr/>
          <p:nvPr/>
        </p:nvSpPr>
        <p:spPr>
          <a:xfrm>
            <a:off x="7384632" y="4451635"/>
            <a:ext cx="52324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ja-JP" altLang="en-US"/>
          </a:p>
        </p:txBody>
      </p:sp>
      <p:cxnSp>
        <p:nvCxnSpPr>
          <p:cNvPr id="19" name="直線矢印コネクタ 18">
            <a:extLst>
              <a:ext uri="{FF2B5EF4-FFF2-40B4-BE49-F238E27FC236}">
                <a16:creationId xmlns:a16="http://schemas.microsoft.com/office/drawing/2014/main" id="{780A1A48-77A3-4FBB-BB43-20B48FD4A180}"/>
              </a:ext>
            </a:extLst>
          </p:cNvPr>
          <p:cNvCxnSpPr>
            <a:cxnSpLocks/>
          </p:cNvCxnSpPr>
          <p:nvPr/>
        </p:nvCxnSpPr>
        <p:spPr>
          <a:xfrm flipV="1">
            <a:off x="5057676" y="4862280"/>
            <a:ext cx="2309911" cy="13732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0EC9F22-5277-49D6-8B5A-E0440EF75375}"/>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spTree>
    <p:extLst>
      <p:ext uri="{BB962C8B-B14F-4D97-AF65-F5344CB8AC3E}">
        <p14:creationId xmlns:p14="http://schemas.microsoft.com/office/powerpoint/2010/main" val="2444819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435405" y="874461"/>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4" name="正方形/長方形 3">
            <a:extLst>
              <a:ext uri="{FF2B5EF4-FFF2-40B4-BE49-F238E27FC236}">
                <a16:creationId xmlns:a16="http://schemas.microsoft.com/office/drawing/2014/main" id="{9CA55BD8-E866-42F6-BAD5-E9AC4FC7B731}"/>
              </a:ext>
            </a:extLst>
          </p:cNvPr>
          <p:cNvSpPr/>
          <p:nvPr/>
        </p:nvSpPr>
        <p:spPr>
          <a:xfrm>
            <a:off x="1695450" y="606148"/>
            <a:ext cx="5791200"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開始姿勢や終末姿勢、手の着き方などの条件を変えて回ろう</a:t>
            </a:r>
          </a:p>
        </p:txBody>
      </p:sp>
      <p:sp>
        <p:nvSpPr>
          <p:cNvPr id="8" name="四角形: 角を丸くする 7">
            <a:extLst>
              <a:ext uri="{FF2B5EF4-FFF2-40B4-BE49-F238E27FC236}">
                <a16:creationId xmlns:a16="http://schemas.microsoft.com/office/drawing/2014/main" id="{4D890E5C-39F3-43FC-B603-0DCCE4F56AFF}"/>
              </a:ext>
            </a:extLst>
          </p:cNvPr>
          <p:cNvSpPr/>
          <p:nvPr/>
        </p:nvSpPr>
        <p:spPr>
          <a:xfrm>
            <a:off x="717703" y="1612357"/>
            <a:ext cx="7708594" cy="48447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F8DF15E5-1FCE-44AF-80BA-DDD08FFA3E47}"/>
              </a:ext>
            </a:extLst>
          </p:cNvPr>
          <p:cNvSpPr txBox="1"/>
          <p:nvPr/>
        </p:nvSpPr>
        <p:spPr>
          <a:xfrm>
            <a:off x="926824" y="2241970"/>
            <a:ext cx="7328452" cy="3539430"/>
          </a:xfrm>
          <a:prstGeom prst="rect">
            <a:avLst/>
          </a:prstGeom>
          <a:noFill/>
          <a:ln>
            <a:solidFill>
              <a:schemeClr val="tx1"/>
            </a:solidFill>
          </a:ln>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・前転（終末：両足交差）</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・開脚前転（繋ぎ：ジャンプ両足閉じ）</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・補助倒立前転（終末：両足交差）</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・後転（終末：両足交差）</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・開脚後転（繋ぎ：ジャンプ両足閉じ）</a:t>
            </a:r>
            <a:endParaRPr kumimoji="1" lang="en-US" altLang="ja-JP" sz="28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・側方倒立回転（</a:t>
            </a:r>
            <a:r>
              <a:rPr kumimoji="1" lang="ja-JP" altLang="en-US" sz="2400" dirty="0">
                <a:latin typeface="ＭＳ ゴシック" panose="020B0609070205080204" pitchFamily="49" charset="-128"/>
                <a:ea typeface="ＭＳ ゴシック" panose="020B0609070205080204" pitchFamily="49" charset="-128"/>
              </a:rPr>
              <a:t>繋ぎ：ジャンプ１／４ひねり）</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・倒立ブリッジ</a:t>
            </a:r>
            <a:r>
              <a:rPr kumimoji="1" lang="ja-JP" altLang="en-US" sz="2400" dirty="0">
                <a:latin typeface="ＭＳ ゴシック" panose="020B0609070205080204" pitchFamily="49" charset="-128"/>
                <a:ea typeface="ＭＳ ゴシック" panose="020B0609070205080204" pitchFamily="49" charset="-128"/>
              </a:rPr>
              <a:t>（繋ぎ：ジャンプ１／２ひねり）</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800" dirty="0">
                <a:latin typeface="ＭＳ ゴシック" panose="020B0609070205080204" pitchFamily="49" charset="-128"/>
                <a:ea typeface="ＭＳ ゴシック" panose="020B0609070205080204" pitchFamily="49" charset="-128"/>
              </a:rPr>
              <a:t>・頭はねおき</a:t>
            </a:r>
            <a:r>
              <a:rPr kumimoji="1" lang="ja-JP" altLang="en-US" sz="2400" dirty="0">
                <a:latin typeface="ＭＳ ゴシック" panose="020B0609070205080204" pitchFamily="49" charset="-128"/>
                <a:ea typeface="ＭＳ ゴシック" panose="020B0609070205080204" pitchFamily="49" charset="-128"/>
              </a:rPr>
              <a:t>（繋ぎ：ジャンプ１／２ひねり）</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B607FC02-38C4-45D2-B037-DD4BE6395825}"/>
              </a:ext>
            </a:extLst>
          </p:cNvPr>
          <p:cNvSpPr txBox="1"/>
          <p:nvPr/>
        </p:nvSpPr>
        <p:spPr>
          <a:xfrm>
            <a:off x="3904848" y="58802"/>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spTree>
    <p:extLst>
      <p:ext uri="{BB962C8B-B14F-4D97-AF65-F5344CB8AC3E}">
        <p14:creationId xmlns:p14="http://schemas.microsoft.com/office/powerpoint/2010/main" val="4222166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543879" y="766632"/>
            <a:ext cx="6056242"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自宅で実施可能な回転系の技の終末姿勢の練習をしよう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1251624" y="2063892"/>
            <a:ext cx="2213003"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前転</a:t>
            </a:r>
          </a:p>
        </p:txBody>
      </p:sp>
      <p:sp>
        <p:nvSpPr>
          <p:cNvPr id="12" name="正方形/長方形 11">
            <a:extLst>
              <a:ext uri="{FF2B5EF4-FFF2-40B4-BE49-F238E27FC236}">
                <a16:creationId xmlns:a16="http://schemas.microsoft.com/office/drawing/2014/main" id="{933E62C1-7238-4C34-A4BA-146E36031834}"/>
              </a:ext>
            </a:extLst>
          </p:cNvPr>
          <p:cNvSpPr/>
          <p:nvPr/>
        </p:nvSpPr>
        <p:spPr>
          <a:xfrm>
            <a:off x="5255775" y="2014459"/>
            <a:ext cx="3067684"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終末：両足交差</a:t>
            </a:r>
          </a:p>
        </p:txBody>
      </p:sp>
      <p:sp>
        <p:nvSpPr>
          <p:cNvPr id="13" name="テキスト ボックス 12">
            <a:extLst>
              <a:ext uri="{FF2B5EF4-FFF2-40B4-BE49-F238E27FC236}">
                <a16:creationId xmlns:a16="http://schemas.microsoft.com/office/drawing/2014/main" id="{0FBF6815-7ABB-4FD5-8DEF-DC1219241B04}"/>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sp>
        <p:nvSpPr>
          <p:cNvPr id="11" name="矢印: 五方向 10">
            <a:extLst>
              <a:ext uri="{FF2B5EF4-FFF2-40B4-BE49-F238E27FC236}">
                <a16:creationId xmlns:a16="http://schemas.microsoft.com/office/drawing/2014/main" id="{2095FE9C-C8C7-4825-958D-EF405071BE79}"/>
              </a:ext>
            </a:extLst>
          </p:cNvPr>
          <p:cNvSpPr/>
          <p:nvPr/>
        </p:nvSpPr>
        <p:spPr>
          <a:xfrm>
            <a:off x="3870921" y="1824073"/>
            <a:ext cx="1289890" cy="739266"/>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条件を変える</a:t>
            </a:r>
          </a:p>
        </p:txBody>
      </p:sp>
      <p:grpSp>
        <p:nvGrpSpPr>
          <p:cNvPr id="18" name="グループ化 17"/>
          <p:cNvGrpSpPr/>
          <p:nvPr/>
        </p:nvGrpSpPr>
        <p:grpSpPr>
          <a:xfrm>
            <a:off x="431636" y="5512774"/>
            <a:ext cx="7846974" cy="1360993"/>
            <a:chOff x="431636" y="5177920"/>
            <a:chExt cx="7846974" cy="1360993"/>
          </a:xfrm>
        </p:grpSpPr>
        <p:pic>
          <p:nvPicPr>
            <p:cNvPr id="2" name="図 1">
              <a:extLst>
                <a:ext uri="{FF2B5EF4-FFF2-40B4-BE49-F238E27FC236}">
                  <a16:creationId xmlns:a16="http://schemas.microsoft.com/office/drawing/2014/main" id="{0CC963CC-B116-4688-8A80-212650C394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2338" y="5230740"/>
              <a:ext cx="3466272" cy="1272772"/>
            </a:xfrm>
            <a:prstGeom prst="rect">
              <a:avLst/>
            </a:prstGeom>
          </p:spPr>
        </p:pic>
        <p:grpSp>
          <p:nvGrpSpPr>
            <p:cNvPr id="7" name="グループ化 6"/>
            <p:cNvGrpSpPr/>
            <p:nvPr/>
          </p:nvGrpSpPr>
          <p:grpSpPr>
            <a:xfrm>
              <a:off x="431636" y="5177920"/>
              <a:ext cx="4380702" cy="1360993"/>
              <a:chOff x="431636" y="5177920"/>
              <a:chExt cx="4380702" cy="1360993"/>
            </a:xfrm>
          </p:grpSpPr>
          <p:sp>
            <p:nvSpPr>
              <p:cNvPr id="15" name="吹き出し: 四角形 14">
                <a:extLst>
                  <a:ext uri="{FF2B5EF4-FFF2-40B4-BE49-F238E27FC236}">
                    <a16:creationId xmlns:a16="http://schemas.microsoft.com/office/drawing/2014/main" id="{0B9FD0F8-E0C7-4ACA-9736-F78FF58B5436}"/>
                  </a:ext>
                </a:extLst>
              </p:cNvPr>
              <p:cNvSpPr/>
              <p:nvPr/>
            </p:nvSpPr>
            <p:spPr>
              <a:xfrm>
                <a:off x="1851308" y="5573652"/>
                <a:ext cx="2961030" cy="911054"/>
              </a:xfrm>
              <a:prstGeom prst="wedgeRectCallout">
                <a:avLst>
                  <a:gd name="adj1" fmla="val -61540"/>
                  <a:gd name="adj2" fmla="val 176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75D3F349-9BAB-4195-BC9B-A7FF4E458511}"/>
                  </a:ext>
                </a:extLst>
              </p:cNvPr>
              <p:cNvGrpSpPr/>
              <p:nvPr/>
            </p:nvGrpSpPr>
            <p:grpSpPr>
              <a:xfrm>
                <a:off x="431636" y="5177920"/>
                <a:ext cx="4380702" cy="1360993"/>
                <a:chOff x="431636" y="5177920"/>
                <a:chExt cx="4380702" cy="1360993"/>
              </a:xfrm>
            </p:grpSpPr>
            <p:pic>
              <p:nvPicPr>
                <p:cNvPr id="8" name="図 7">
                  <a:extLst>
                    <a:ext uri="{FF2B5EF4-FFF2-40B4-BE49-F238E27FC236}">
                      <a16:creationId xmlns:a16="http://schemas.microsoft.com/office/drawing/2014/main" id="{F2A2C1A8-CEA1-4469-B75B-1B02CC710D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636" y="5248977"/>
                  <a:ext cx="1073636" cy="1289936"/>
                </a:xfrm>
                <a:prstGeom prst="rect">
                  <a:avLst/>
                </a:prstGeom>
              </p:spPr>
            </p:pic>
            <p:sp>
              <p:nvSpPr>
                <p:cNvPr id="14" name="正方形/長方形 13">
                  <a:extLst>
                    <a:ext uri="{FF2B5EF4-FFF2-40B4-BE49-F238E27FC236}">
                      <a16:creationId xmlns:a16="http://schemas.microsoft.com/office/drawing/2014/main" id="{676081B7-244C-4722-A983-EBD7A68BD12C}"/>
                    </a:ext>
                  </a:extLst>
                </p:cNvPr>
                <p:cNvSpPr/>
                <p:nvPr/>
              </p:nvSpPr>
              <p:spPr>
                <a:xfrm>
                  <a:off x="2543382" y="5177920"/>
                  <a:ext cx="1576883" cy="3590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ワンポイント</a:t>
                  </a:r>
                </a:p>
              </p:txBody>
            </p:sp>
            <p:sp>
              <p:nvSpPr>
                <p:cNvPr id="16" name="テキスト ボックス 15">
                  <a:extLst>
                    <a:ext uri="{FF2B5EF4-FFF2-40B4-BE49-F238E27FC236}">
                      <a16:creationId xmlns:a16="http://schemas.microsoft.com/office/drawing/2014/main" id="{59CB518F-668D-4FAF-8BC3-3B5F12F854AB}"/>
                    </a:ext>
                  </a:extLst>
                </p:cNvPr>
                <p:cNvSpPr txBox="1"/>
                <p:nvPr/>
              </p:nvSpPr>
              <p:spPr>
                <a:xfrm>
                  <a:off x="1851308" y="5573652"/>
                  <a:ext cx="2961030" cy="923330"/>
                </a:xfrm>
                <a:prstGeom prst="rect">
                  <a:avLst/>
                </a:prstGeom>
                <a:noFill/>
              </p:spPr>
              <p:txBody>
                <a:bodyPr wrap="square" rtlCol="0">
                  <a:spAutoFit/>
                </a:bodyPr>
                <a:lstStyle/>
                <a:p>
                  <a:r>
                    <a:rPr kumimoji="1" lang="ja-JP" altLang="en-US" dirty="0"/>
                    <a:t>「ゆりかご」は、大きく、小さく、姿勢を変えると勢いが変わるよ。</a:t>
                  </a:r>
                </a:p>
              </p:txBody>
            </p:sp>
          </p:grpSp>
        </p:grpSp>
      </p:grpSp>
      <p:pic>
        <p:nvPicPr>
          <p:cNvPr id="22" name="図 21">
            <a:hlinkClick r:id="rId5"/>
            <a:extLst>
              <a:ext uri="{FF2B5EF4-FFF2-40B4-BE49-F238E27FC236}">
                <a16:creationId xmlns:a16="http://schemas.microsoft.com/office/drawing/2014/main" id="{5729AF3F-C69C-4206-935D-3389D946E7EE}"/>
              </a:ext>
            </a:extLst>
          </p:cNvPr>
          <p:cNvPicPr>
            <a:picLocks noChangeAspect="1"/>
          </p:cNvPicPr>
          <p:nvPr/>
        </p:nvPicPr>
        <p:blipFill>
          <a:blip r:embed="rId6"/>
          <a:stretch>
            <a:fillRect/>
          </a:stretch>
        </p:blipFill>
        <p:spPr>
          <a:xfrm>
            <a:off x="230750" y="2697645"/>
            <a:ext cx="4188562" cy="2334036"/>
          </a:xfrm>
          <a:prstGeom prst="rect">
            <a:avLst/>
          </a:prstGeom>
          <a:ln>
            <a:solidFill>
              <a:schemeClr val="tx1"/>
            </a:solidFill>
          </a:ln>
        </p:spPr>
      </p:pic>
      <p:pic>
        <p:nvPicPr>
          <p:cNvPr id="23" name="図 22">
            <a:hlinkClick r:id="rId7"/>
            <a:extLst>
              <a:ext uri="{FF2B5EF4-FFF2-40B4-BE49-F238E27FC236}">
                <a16:creationId xmlns:a16="http://schemas.microsoft.com/office/drawing/2014/main" id="{2F131E2D-9EC0-4B36-87F1-6283F38B326C}"/>
              </a:ext>
            </a:extLst>
          </p:cNvPr>
          <p:cNvPicPr>
            <a:picLocks noChangeAspect="1"/>
          </p:cNvPicPr>
          <p:nvPr/>
        </p:nvPicPr>
        <p:blipFill>
          <a:blip r:embed="rId8"/>
          <a:stretch>
            <a:fillRect/>
          </a:stretch>
        </p:blipFill>
        <p:spPr>
          <a:xfrm>
            <a:off x="4605417" y="2699661"/>
            <a:ext cx="4149269" cy="2332985"/>
          </a:xfrm>
          <a:prstGeom prst="rect">
            <a:avLst/>
          </a:prstGeom>
          <a:ln>
            <a:solidFill>
              <a:schemeClr val="tx1"/>
            </a:solidFill>
          </a:ln>
        </p:spPr>
      </p:pic>
      <p:grpSp>
        <p:nvGrpSpPr>
          <p:cNvPr id="29" name="グループ化 28"/>
          <p:cNvGrpSpPr/>
          <p:nvPr/>
        </p:nvGrpSpPr>
        <p:grpSpPr>
          <a:xfrm>
            <a:off x="194007" y="5105624"/>
            <a:ext cx="4225306" cy="333207"/>
            <a:chOff x="3446851" y="4961413"/>
            <a:chExt cx="4262049" cy="394075"/>
          </a:xfrm>
        </p:grpSpPr>
        <p:sp>
          <p:nvSpPr>
            <p:cNvPr id="30" name="角丸四角形 29"/>
            <p:cNvSpPr/>
            <p:nvPr/>
          </p:nvSpPr>
          <p:spPr>
            <a:xfrm>
              <a:off x="3446851" y="4961413"/>
              <a:ext cx="4262049"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31" name="図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8511" y="4991877"/>
              <a:ext cx="347191" cy="357146"/>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32" name="グループ化 31"/>
          <p:cNvGrpSpPr/>
          <p:nvPr/>
        </p:nvGrpSpPr>
        <p:grpSpPr>
          <a:xfrm>
            <a:off x="4607076" y="5105623"/>
            <a:ext cx="4240710" cy="333207"/>
            <a:chOff x="3446851" y="4961413"/>
            <a:chExt cx="4240710" cy="394075"/>
          </a:xfrm>
        </p:grpSpPr>
        <p:sp>
          <p:nvSpPr>
            <p:cNvPr id="33" name="角丸四角形 32"/>
            <p:cNvSpPr/>
            <p:nvPr/>
          </p:nvSpPr>
          <p:spPr>
            <a:xfrm>
              <a:off x="3446851" y="4961413"/>
              <a:ext cx="4240710"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34" name="図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8511" y="4991877"/>
              <a:ext cx="347191" cy="357146"/>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8958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543879" y="797714"/>
            <a:ext cx="6056242"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自宅で実施可能な回転系の技の終末姿勢の練習をしよう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1355915" y="2215317"/>
            <a:ext cx="2213003" cy="53273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開脚前転</a:t>
            </a:r>
          </a:p>
        </p:txBody>
      </p:sp>
      <p:sp>
        <p:nvSpPr>
          <p:cNvPr id="11" name="矢印: 五方向 10">
            <a:extLst>
              <a:ext uri="{FF2B5EF4-FFF2-40B4-BE49-F238E27FC236}">
                <a16:creationId xmlns:a16="http://schemas.microsoft.com/office/drawing/2014/main" id="{2095FE9C-C8C7-4825-958D-EF405071BE79}"/>
              </a:ext>
            </a:extLst>
          </p:cNvPr>
          <p:cNvSpPr/>
          <p:nvPr/>
        </p:nvSpPr>
        <p:spPr>
          <a:xfrm>
            <a:off x="3980501" y="2007410"/>
            <a:ext cx="1290680" cy="763578"/>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条件を変える</a:t>
            </a:r>
          </a:p>
        </p:txBody>
      </p:sp>
      <p:sp>
        <p:nvSpPr>
          <p:cNvPr id="12" name="正方形/長方形 11">
            <a:extLst>
              <a:ext uri="{FF2B5EF4-FFF2-40B4-BE49-F238E27FC236}">
                <a16:creationId xmlns:a16="http://schemas.microsoft.com/office/drawing/2014/main" id="{933E62C1-7238-4C34-A4BA-146E36031834}"/>
              </a:ext>
            </a:extLst>
          </p:cNvPr>
          <p:cNvSpPr/>
          <p:nvPr/>
        </p:nvSpPr>
        <p:spPr>
          <a:xfrm>
            <a:off x="5383161" y="2200873"/>
            <a:ext cx="3132189" cy="532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ＭＳ ゴシック" panose="020B0609070205080204" pitchFamily="49" charset="-128"/>
                <a:ea typeface="ＭＳ ゴシック" panose="020B0609070205080204" pitchFamily="49" charset="-128"/>
              </a:rPr>
              <a:t>繋ぎ：ジャンプ</a:t>
            </a:r>
            <a:r>
              <a:rPr kumimoji="1" lang="ja-JP" altLang="en-US" sz="2000" b="1" dirty="0" smtClean="0">
                <a:latin typeface="ＭＳ ゴシック" panose="020B0609070205080204" pitchFamily="49" charset="-128"/>
                <a:ea typeface="ＭＳ ゴシック" panose="020B0609070205080204" pitchFamily="49" charset="-128"/>
              </a:rPr>
              <a:t>両足閉じ</a:t>
            </a:r>
            <a:endParaRPr kumimoji="1" lang="en-US" altLang="ja-JP" sz="2000" b="1"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69AE5F50-A834-47D8-8843-AF322FC9942F}"/>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pic>
        <p:nvPicPr>
          <p:cNvPr id="4" name="図 3">
            <a:hlinkClick r:id="rId3"/>
            <a:extLst>
              <a:ext uri="{FF2B5EF4-FFF2-40B4-BE49-F238E27FC236}">
                <a16:creationId xmlns:a16="http://schemas.microsoft.com/office/drawing/2014/main" id="{BF786D9D-F39E-4A4A-AA50-019EC6FDBD01}"/>
              </a:ext>
            </a:extLst>
          </p:cNvPr>
          <p:cNvPicPr>
            <a:picLocks noChangeAspect="1"/>
          </p:cNvPicPr>
          <p:nvPr/>
        </p:nvPicPr>
        <p:blipFill>
          <a:blip r:embed="rId4"/>
          <a:stretch>
            <a:fillRect/>
          </a:stretch>
        </p:blipFill>
        <p:spPr>
          <a:xfrm>
            <a:off x="397647" y="3067803"/>
            <a:ext cx="4024718" cy="2295580"/>
          </a:xfrm>
          <a:prstGeom prst="rect">
            <a:avLst/>
          </a:prstGeom>
          <a:ln>
            <a:solidFill>
              <a:schemeClr val="tx1"/>
            </a:solidFill>
          </a:ln>
        </p:spPr>
      </p:pic>
      <p:pic>
        <p:nvPicPr>
          <p:cNvPr id="5" name="図 4">
            <a:hlinkClick r:id="rId5"/>
            <a:extLst>
              <a:ext uri="{FF2B5EF4-FFF2-40B4-BE49-F238E27FC236}">
                <a16:creationId xmlns:a16="http://schemas.microsoft.com/office/drawing/2014/main" id="{FBCEAFC5-3D4E-47F6-810C-9D75CB671430}"/>
              </a:ext>
            </a:extLst>
          </p:cNvPr>
          <p:cNvPicPr>
            <a:picLocks noChangeAspect="1"/>
          </p:cNvPicPr>
          <p:nvPr/>
        </p:nvPicPr>
        <p:blipFill>
          <a:blip r:embed="rId6"/>
          <a:stretch>
            <a:fillRect/>
          </a:stretch>
        </p:blipFill>
        <p:spPr>
          <a:xfrm>
            <a:off x="4625841" y="3047506"/>
            <a:ext cx="4227716" cy="2333073"/>
          </a:xfrm>
          <a:prstGeom prst="rect">
            <a:avLst/>
          </a:prstGeom>
          <a:ln>
            <a:solidFill>
              <a:schemeClr val="tx1"/>
            </a:solidFill>
          </a:ln>
        </p:spPr>
      </p:pic>
      <p:grpSp>
        <p:nvGrpSpPr>
          <p:cNvPr id="17" name="グループ化 16"/>
          <p:cNvGrpSpPr/>
          <p:nvPr/>
        </p:nvGrpSpPr>
        <p:grpSpPr>
          <a:xfrm>
            <a:off x="199778" y="5490493"/>
            <a:ext cx="4225306" cy="333207"/>
            <a:chOff x="3446851" y="4961413"/>
            <a:chExt cx="4262049" cy="394075"/>
          </a:xfrm>
        </p:grpSpPr>
        <p:sp>
          <p:nvSpPr>
            <p:cNvPr id="22" name="角丸四角形 21"/>
            <p:cNvSpPr/>
            <p:nvPr/>
          </p:nvSpPr>
          <p:spPr>
            <a:xfrm>
              <a:off x="3446851" y="4961413"/>
              <a:ext cx="4262049"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23" name="図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8511" y="4991877"/>
              <a:ext cx="347191" cy="357146"/>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24" name="グループ化 23"/>
          <p:cNvGrpSpPr/>
          <p:nvPr/>
        </p:nvGrpSpPr>
        <p:grpSpPr>
          <a:xfrm>
            <a:off x="4612847" y="5490492"/>
            <a:ext cx="4240710" cy="333207"/>
            <a:chOff x="3446851" y="4961413"/>
            <a:chExt cx="4240710" cy="394075"/>
          </a:xfrm>
        </p:grpSpPr>
        <p:sp>
          <p:nvSpPr>
            <p:cNvPr id="25" name="角丸四角形 24"/>
            <p:cNvSpPr/>
            <p:nvPr/>
          </p:nvSpPr>
          <p:spPr>
            <a:xfrm>
              <a:off x="3446851" y="4961413"/>
              <a:ext cx="4240710"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26" name="図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8511" y="4991877"/>
              <a:ext cx="347191" cy="357146"/>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57159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300790" y="1539153"/>
            <a:ext cx="8406090" cy="305422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48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9" name="正方形/長方形 8"/>
          <p:cNvSpPr/>
          <p:nvPr/>
        </p:nvSpPr>
        <p:spPr>
          <a:xfrm>
            <a:off x="545529" y="1132696"/>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latin typeface="HG丸ｺﾞｼｯｸM-PRO" panose="020F0600000000000000" pitchFamily="50" charset="-128"/>
                <a:ea typeface="HG丸ｺﾞｼｯｸM-PRO" panose="020F0600000000000000" pitchFamily="50" charset="-128"/>
              </a:rPr>
              <a:t>知識</a:t>
            </a:r>
            <a:endParaRPr kumimoji="1" lang="ja-JP" altLang="en-US" sz="8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65585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543879" y="766632"/>
            <a:ext cx="6056242"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自宅で実施可能な回転系の技の終末姿勢の練習をしよう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1425008" y="1924400"/>
            <a:ext cx="2213003"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後転</a:t>
            </a:r>
          </a:p>
        </p:txBody>
      </p:sp>
      <p:sp>
        <p:nvSpPr>
          <p:cNvPr id="11" name="矢印: 五方向 10">
            <a:extLst>
              <a:ext uri="{FF2B5EF4-FFF2-40B4-BE49-F238E27FC236}">
                <a16:creationId xmlns:a16="http://schemas.microsoft.com/office/drawing/2014/main" id="{2095FE9C-C8C7-4825-958D-EF405071BE79}"/>
              </a:ext>
            </a:extLst>
          </p:cNvPr>
          <p:cNvSpPr/>
          <p:nvPr/>
        </p:nvSpPr>
        <p:spPr>
          <a:xfrm>
            <a:off x="3870921" y="1799279"/>
            <a:ext cx="1223602" cy="816939"/>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条件を変える</a:t>
            </a:r>
          </a:p>
        </p:txBody>
      </p:sp>
      <p:sp>
        <p:nvSpPr>
          <p:cNvPr id="12" name="正方形/長方形 11">
            <a:extLst>
              <a:ext uri="{FF2B5EF4-FFF2-40B4-BE49-F238E27FC236}">
                <a16:creationId xmlns:a16="http://schemas.microsoft.com/office/drawing/2014/main" id="{933E62C1-7238-4C34-A4BA-146E36031834}"/>
              </a:ext>
            </a:extLst>
          </p:cNvPr>
          <p:cNvSpPr/>
          <p:nvPr/>
        </p:nvSpPr>
        <p:spPr>
          <a:xfrm>
            <a:off x="5255775" y="1924400"/>
            <a:ext cx="3247668"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終末：両足交差</a:t>
            </a:r>
          </a:p>
        </p:txBody>
      </p:sp>
      <p:sp>
        <p:nvSpPr>
          <p:cNvPr id="13" name="テキスト ボックス 12">
            <a:extLst>
              <a:ext uri="{FF2B5EF4-FFF2-40B4-BE49-F238E27FC236}">
                <a16:creationId xmlns:a16="http://schemas.microsoft.com/office/drawing/2014/main" id="{FE928489-162A-4FBC-8EFD-C8A8DAE3E922}"/>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grpSp>
        <p:nvGrpSpPr>
          <p:cNvPr id="17" name="グループ化 16"/>
          <p:cNvGrpSpPr/>
          <p:nvPr/>
        </p:nvGrpSpPr>
        <p:grpSpPr>
          <a:xfrm>
            <a:off x="714308" y="5414425"/>
            <a:ext cx="7533821" cy="1425966"/>
            <a:chOff x="714308" y="5450050"/>
            <a:chExt cx="7533821" cy="1425966"/>
          </a:xfrm>
        </p:grpSpPr>
        <p:pic>
          <p:nvPicPr>
            <p:cNvPr id="18" name="図 17">
              <a:extLst>
                <a:ext uri="{FF2B5EF4-FFF2-40B4-BE49-F238E27FC236}">
                  <a16:creationId xmlns:a16="http://schemas.microsoft.com/office/drawing/2014/main" id="{B29288EA-7FEB-4B9B-AED9-E7FDFCEF60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8528" y="5450050"/>
              <a:ext cx="2859601" cy="1390176"/>
            </a:xfrm>
            <a:prstGeom prst="rect">
              <a:avLst/>
            </a:prstGeom>
          </p:spPr>
        </p:pic>
        <p:grpSp>
          <p:nvGrpSpPr>
            <p:cNvPr id="7" name="グループ化 6"/>
            <p:cNvGrpSpPr/>
            <p:nvPr/>
          </p:nvGrpSpPr>
          <p:grpSpPr>
            <a:xfrm>
              <a:off x="714308" y="5625549"/>
              <a:ext cx="4415840" cy="1250467"/>
              <a:chOff x="714308" y="5471001"/>
              <a:chExt cx="4415840" cy="1250467"/>
            </a:xfrm>
          </p:grpSpPr>
          <p:grpSp>
            <p:nvGrpSpPr>
              <p:cNvPr id="14" name="グループ化 13">
                <a:extLst>
                  <a:ext uri="{FF2B5EF4-FFF2-40B4-BE49-F238E27FC236}">
                    <a16:creationId xmlns:a16="http://schemas.microsoft.com/office/drawing/2014/main" id="{603C1B17-2388-464C-9895-D0342DDA138D}"/>
                  </a:ext>
                </a:extLst>
              </p:cNvPr>
              <p:cNvGrpSpPr/>
              <p:nvPr/>
            </p:nvGrpSpPr>
            <p:grpSpPr>
              <a:xfrm>
                <a:off x="714308" y="5471001"/>
                <a:ext cx="3261374" cy="1250467"/>
                <a:chOff x="714806" y="5248977"/>
                <a:chExt cx="3588060" cy="1410028"/>
              </a:xfrm>
            </p:grpSpPr>
            <p:pic>
              <p:nvPicPr>
                <p:cNvPr id="15" name="図 14">
                  <a:extLst>
                    <a:ext uri="{FF2B5EF4-FFF2-40B4-BE49-F238E27FC236}">
                      <a16:creationId xmlns:a16="http://schemas.microsoft.com/office/drawing/2014/main" id="{549C93DC-B43D-4AA5-AD64-6D9CE7CFBF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806" y="5248977"/>
                  <a:ext cx="1173590" cy="1410028"/>
                </a:xfrm>
                <a:prstGeom prst="rect">
                  <a:avLst/>
                </a:prstGeom>
              </p:spPr>
            </p:pic>
            <p:sp>
              <p:nvSpPr>
                <p:cNvPr id="16" name="正方形/長方形 15">
                  <a:extLst>
                    <a:ext uri="{FF2B5EF4-FFF2-40B4-BE49-F238E27FC236}">
                      <a16:creationId xmlns:a16="http://schemas.microsoft.com/office/drawing/2014/main" id="{9A175DB9-4346-480A-82D4-D948F33B0C9E}"/>
                    </a:ext>
                  </a:extLst>
                </p:cNvPr>
                <p:cNvSpPr/>
                <p:nvPr/>
              </p:nvSpPr>
              <p:spPr>
                <a:xfrm>
                  <a:off x="2224916" y="5467008"/>
                  <a:ext cx="2077950" cy="3935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ワンポイント</a:t>
                  </a:r>
                </a:p>
              </p:txBody>
            </p:sp>
          </p:grpSp>
          <p:grpSp>
            <p:nvGrpSpPr>
              <p:cNvPr id="4" name="グループ化 3"/>
              <p:cNvGrpSpPr/>
              <p:nvPr/>
            </p:nvGrpSpPr>
            <p:grpSpPr>
              <a:xfrm>
                <a:off x="1893200" y="6046365"/>
                <a:ext cx="3236948" cy="646331"/>
                <a:chOff x="1893200" y="6046365"/>
                <a:chExt cx="3236948" cy="646331"/>
              </a:xfrm>
            </p:grpSpPr>
            <p:sp>
              <p:nvSpPr>
                <p:cNvPr id="2" name="吹き出し: 四角形 1">
                  <a:extLst>
                    <a:ext uri="{FF2B5EF4-FFF2-40B4-BE49-F238E27FC236}">
                      <a16:creationId xmlns:a16="http://schemas.microsoft.com/office/drawing/2014/main" id="{A39D809F-EE6F-40C8-8793-AF5731BC07AD}"/>
                    </a:ext>
                  </a:extLst>
                </p:cNvPr>
                <p:cNvSpPr/>
                <p:nvPr/>
              </p:nvSpPr>
              <p:spPr>
                <a:xfrm>
                  <a:off x="1909194" y="6053383"/>
                  <a:ext cx="3185329" cy="596669"/>
                </a:xfrm>
                <a:prstGeom prst="wedgeRectCallout">
                  <a:avLst>
                    <a:gd name="adj1" fmla="val -58280"/>
                    <a:gd name="adj2" fmla="val 264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C11942B-358F-4272-8952-9EE389EF5E10}"/>
                    </a:ext>
                  </a:extLst>
                </p:cNvPr>
                <p:cNvSpPr txBox="1"/>
                <p:nvPr/>
              </p:nvSpPr>
              <p:spPr>
                <a:xfrm>
                  <a:off x="1893200" y="6046365"/>
                  <a:ext cx="3236948" cy="646331"/>
                </a:xfrm>
                <a:prstGeom prst="rect">
                  <a:avLst/>
                </a:prstGeom>
                <a:noFill/>
              </p:spPr>
              <p:txBody>
                <a:bodyPr wrap="square" rtlCol="0">
                  <a:spAutoFit/>
                </a:bodyPr>
                <a:lstStyle/>
                <a:p>
                  <a:r>
                    <a:rPr kumimoji="1" lang="ja-JP" altLang="en-US" dirty="0"/>
                    <a:t>足を交差して向きを１８０度変えよう。</a:t>
                  </a:r>
                </a:p>
              </p:txBody>
            </p:sp>
          </p:grpSp>
        </p:grpSp>
      </p:grpSp>
      <p:pic>
        <p:nvPicPr>
          <p:cNvPr id="8" name="図 7">
            <a:hlinkClick r:id="rId5"/>
            <a:extLst>
              <a:ext uri="{FF2B5EF4-FFF2-40B4-BE49-F238E27FC236}">
                <a16:creationId xmlns:a16="http://schemas.microsoft.com/office/drawing/2014/main" id="{5C24BBA3-2738-48EA-93BF-269818C29406}"/>
              </a:ext>
            </a:extLst>
          </p:cNvPr>
          <p:cNvPicPr>
            <a:picLocks noChangeAspect="1"/>
          </p:cNvPicPr>
          <p:nvPr/>
        </p:nvPicPr>
        <p:blipFill>
          <a:blip r:embed="rId6"/>
          <a:stretch>
            <a:fillRect/>
          </a:stretch>
        </p:blipFill>
        <p:spPr>
          <a:xfrm>
            <a:off x="333132" y="2734838"/>
            <a:ext cx="4149590" cy="2276081"/>
          </a:xfrm>
          <a:prstGeom prst="rect">
            <a:avLst/>
          </a:prstGeom>
          <a:ln>
            <a:solidFill>
              <a:schemeClr val="tx1"/>
            </a:solidFill>
          </a:ln>
        </p:spPr>
      </p:pic>
      <p:pic>
        <p:nvPicPr>
          <p:cNvPr id="22" name="図 21">
            <a:hlinkClick r:id="rId7"/>
            <a:extLst>
              <a:ext uri="{FF2B5EF4-FFF2-40B4-BE49-F238E27FC236}">
                <a16:creationId xmlns:a16="http://schemas.microsoft.com/office/drawing/2014/main" id="{BF437B43-A108-4FF9-9C56-23F63FFEB308}"/>
              </a:ext>
            </a:extLst>
          </p:cNvPr>
          <p:cNvPicPr>
            <a:picLocks noChangeAspect="1"/>
          </p:cNvPicPr>
          <p:nvPr/>
        </p:nvPicPr>
        <p:blipFill>
          <a:blip r:embed="rId8"/>
          <a:stretch>
            <a:fillRect/>
          </a:stretch>
        </p:blipFill>
        <p:spPr>
          <a:xfrm>
            <a:off x="4661280" y="2734837"/>
            <a:ext cx="4149588" cy="2269063"/>
          </a:xfrm>
          <a:prstGeom prst="rect">
            <a:avLst/>
          </a:prstGeom>
          <a:ln>
            <a:solidFill>
              <a:schemeClr val="tx1"/>
            </a:solidFill>
          </a:ln>
        </p:spPr>
      </p:pic>
      <p:grpSp>
        <p:nvGrpSpPr>
          <p:cNvPr id="23" name="グループ化 22"/>
          <p:cNvGrpSpPr/>
          <p:nvPr/>
        </p:nvGrpSpPr>
        <p:grpSpPr>
          <a:xfrm>
            <a:off x="199778" y="5074862"/>
            <a:ext cx="4225306" cy="360000"/>
            <a:chOff x="3446851" y="4961413"/>
            <a:chExt cx="4262049" cy="448180"/>
          </a:xfrm>
        </p:grpSpPr>
        <p:sp>
          <p:nvSpPr>
            <p:cNvPr id="24" name="角丸四角形 23"/>
            <p:cNvSpPr/>
            <p:nvPr/>
          </p:nvSpPr>
          <p:spPr>
            <a:xfrm>
              <a:off x="3446851" y="4961413"/>
              <a:ext cx="4262049" cy="448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25" name="図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8511" y="4988923"/>
              <a:ext cx="347191" cy="404709"/>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26" name="グループ化 25"/>
          <p:cNvGrpSpPr/>
          <p:nvPr/>
        </p:nvGrpSpPr>
        <p:grpSpPr>
          <a:xfrm>
            <a:off x="4612847" y="5074851"/>
            <a:ext cx="4240710" cy="360000"/>
            <a:chOff x="3446851" y="4961413"/>
            <a:chExt cx="4240710" cy="448181"/>
          </a:xfrm>
        </p:grpSpPr>
        <p:sp>
          <p:nvSpPr>
            <p:cNvPr id="27" name="角丸四角形 26"/>
            <p:cNvSpPr/>
            <p:nvPr/>
          </p:nvSpPr>
          <p:spPr>
            <a:xfrm>
              <a:off x="3446851" y="4961413"/>
              <a:ext cx="4240710" cy="4481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28" name="図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8511" y="4974139"/>
              <a:ext cx="324000" cy="421760"/>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770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543879" y="766632"/>
            <a:ext cx="6056242"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自宅で実施可能な回転系の技の終末姿勢の練習をしよう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1183171" y="1999848"/>
            <a:ext cx="2213003"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ＭＳ ゴシック" panose="020B0609070205080204" pitchFamily="49" charset="-128"/>
                <a:ea typeface="ＭＳ ゴシック" panose="020B0609070205080204" pitchFamily="49" charset="-128"/>
              </a:rPr>
              <a:t>開脚後転</a:t>
            </a:r>
          </a:p>
        </p:txBody>
      </p:sp>
      <p:sp>
        <p:nvSpPr>
          <p:cNvPr id="11" name="矢印: 五方向 10">
            <a:extLst>
              <a:ext uri="{FF2B5EF4-FFF2-40B4-BE49-F238E27FC236}">
                <a16:creationId xmlns:a16="http://schemas.microsoft.com/office/drawing/2014/main" id="{2095FE9C-C8C7-4825-958D-EF405071BE79}"/>
              </a:ext>
            </a:extLst>
          </p:cNvPr>
          <p:cNvSpPr/>
          <p:nvPr/>
        </p:nvSpPr>
        <p:spPr>
          <a:xfrm>
            <a:off x="3662340" y="1797038"/>
            <a:ext cx="1377256" cy="806831"/>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条件を変える</a:t>
            </a:r>
          </a:p>
        </p:txBody>
      </p:sp>
      <p:sp>
        <p:nvSpPr>
          <p:cNvPr id="12" name="正方形/長方形 11">
            <a:extLst>
              <a:ext uri="{FF2B5EF4-FFF2-40B4-BE49-F238E27FC236}">
                <a16:creationId xmlns:a16="http://schemas.microsoft.com/office/drawing/2014/main" id="{933E62C1-7238-4C34-A4BA-146E36031834}"/>
              </a:ext>
            </a:extLst>
          </p:cNvPr>
          <p:cNvSpPr/>
          <p:nvPr/>
        </p:nvSpPr>
        <p:spPr>
          <a:xfrm>
            <a:off x="5180912" y="1999848"/>
            <a:ext cx="3128788"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ＭＳ ゴシック" panose="020B0609070205080204" pitchFamily="49" charset="-128"/>
                <a:ea typeface="ＭＳ ゴシック" panose="020B0609070205080204" pitchFamily="49" charset="-128"/>
              </a:rPr>
              <a:t>繋ぎ：ジャンプ</a:t>
            </a:r>
            <a:r>
              <a:rPr kumimoji="1" lang="ja-JP" altLang="en-US" sz="2000" b="1" dirty="0" smtClean="0">
                <a:latin typeface="ＭＳ ゴシック" panose="020B0609070205080204" pitchFamily="49" charset="-128"/>
                <a:ea typeface="ＭＳ ゴシック" panose="020B0609070205080204" pitchFamily="49" charset="-128"/>
              </a:rPr>
              <a:t>両足閉じ</a:t>
            </a:r>
            <a:endParaRPr kumimoji="1" lang="en-US" altLang="ja-JP" sz="2000" b="1"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6BDC587D-8D51-466D-B231-374932CD3E87}"/>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grpSp>
        <p:nvGrpSpPr>
          <p:cNvPr id="4" name="グループ化 3"/>
          <p:cNvGrpSpPr/>
          <p:nvPr/>
        </p:nvGrpSpPr>
        <p:grpSpPr>
          <a:xfrm>
            <a:off x="736014" y="5528364"/>
            <a:ext cx="7002187" cy="1337675"/>
            <a:chOff x="736014" y="5528364"/>
            <a:chExt cx="7002187" cy="1337675"/>
          </a:xfrm>
        </p:grpSpPr>
        <p:pic>
          <p:nvPicPr>
            <p:cNvPr id="2" name="図 1">
              <a:extLst>
                <a:ext uri="{FF2B5EF4-FFF2-40B4-BE49-F238E27FC236}">
                  <a16:creationId xmlns:a16="http://schemas.microsoft.com/office/drawing/2014/main" id="{7464D1CA-2F37-4619-8662-A26D931772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9240" y="5528364"/>
              <a:ext cx="2268961" cy="1312810"/>
            </a:xfrm>
            <a:prstGeom prst="rect">
              <a:avLst/>
            </a:prstGeom>
          </p:spPr>
        </p:pic>
        <p:grpSp>
          <p:nvGrpSpPr>
            <p:cNvPr id="14" name="グループ化 13">
              <a:extLst>
                <a:ext uri="{FF2B5EF4-FFF2-40B4-BE49-F238E27FC236}">
                  <a16:creationId xmlns:a16="http://schemas.microsoft.com/office/drawing/2014/main" id="{D1D4E14D-8CD9-4B54-92E3-565A912BE6FD}"/>
                </a:ext>
              </a:extLst>
            </p:cNvPr>
            <p:cNvGrpSpPr/>
            <p:nvPr/>
          </p:nvGrpSpPr>
          <p:grpSpPr>
            <a:xfrm>
              <a:off x="736014" y="5615570"/>
              <a:ext cx="3827334" cy="1250469"/>
              <a:chOff x="92155" y="5307197"/>
              <a:chExt cx="4210711" cy="1410028"/>
            </a:xfrm>
          </p:grpSpPr>
          <p:pic>
            <p:nvPicPr>
              <p:cNvPr id="15" name="図 14">
                <a:extLst>
                  <a:ext uri="{FF2B5EF4-FFF2-40B4-BE49-F238E27FC236}">
                    <a16:creationId xmlns:a16="http://schemas.microsoft.com/office/drawing/2014/main" id="{D52246D8-7EA4-4A92-B506-CAD9D5921D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55" y="5307197"/>
                <a:ext cx="1173590" cy="1410028"/>
              </a:xfrm>
              <a:prstGeom prst="rect">
                <a:avLst/>
              </a:prstGeom>
            </p:spPr>
          </p:pic>
          <p:sp>
            <p:nvSpPr>
              <p:cNvPr id="16" name="正方形/長方形 15">
                <a:extLst>
                  <a:ext uri="{FF2B5EF4-FFF2-40B4-BE49-F238E27FC236}">
                    <a16:creationId xmlns:a16="http://schemas.microsoft.com/office/drawing/2014/main" id="{2D6EF38F-7EDC-454F-8505-AD02B5BFD4E1}"/>
                  </a:ext>
                </a:extLst>
              </p:cNvPr>
              <p:cNvSpPr/>
              <p:nvPr/>
            </p:nvSpPr>
            <p:spPr>
              <a:xfrm>
                <a:off x="2224916" y="5402573"/>
                <a:ext cx="2077950" cy="3842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ワンポイント</a:t>
                </a:r>
              </a:p>
            </p:txBody>
          </p:sp>
        </p:grpSp>
        <p:sp>
          <p:nvSpPr>
            <p:cNvPr id="17" name="テキスト ボックス 16">
              <a:extLst>
                <a:ext uri="{FF2B5EF4-FFF2-40B4-BE49-F238E27FC236}">
                  <a16:creationId xmlns:a16="http://schemas.microsoft.com/office/drawing/2014/main" id="{59F5E630-4654-4740-94DC-AB686DAAD24B}"/>
                </a:ext>
              </a:extLst>
            </p:cNvPr>
            <p:cNvSpPr txBox="1"/>
            <p:nvPr/>
          </p:nvSpPr>
          <p:spPr>
            <a:xfrm>
              <a:off x="2139412" y="6139894"/>
              <a:ext cx="3236948" cy="646331"/>
            </a:xfrm>
            <a:prstGeom prst="rect">
              <a:avLst/>
            </a:prstGeom>
            <a:noFill/>
          </p:spPr>
          <p:txBody>
            <a:bodyPr wrap="square" rtlCol="0">
              <a:spAutoFit/>
            </a:bodyPr>
            <a:lstStyle/>
            <a:p>
              <a:r>
                <a:rPr kumimoji="1" lang="ja-JP" altLang="en-US" dirty="0"/>
                <a:t>ジャンプして１８０度回転し、向きを変えこともできるよ。</a:t>
              </a:r>
            </a:p>
          </p:txBody>
        </p:sp>
        <p:sp>
          <p:nvSpPr>
            <p:cNvPr id="8" name="吹き出し: 四角形 7">
              <a:extLst>
                <a:ext uri="{FF2B5EF4-FFF2-40B4-BE49-F238E27FC236}">
                  <a16:creationId xmlns:a16="http://schemas.microsoft.com/office/drawing/2014/main" id="{013EE51C-76B7-4F3E-AE9F-CA3FD61353A1}"/>
                </a:ext>
              </a:extLst>
            </p:cNvPr>
            <p:cNvSpPr/>
            <p:nvPr/>
          </p:nvSpPr>
          <p:spPr>
            <a:xfrm>
              <a:off x="2129657" y="6096161"/>
              <a:ext cx="3256458" cy="680123"/>
            </a:xfrm>
            <a:prstGeom prst="wedgeRectCallout">
              <a:avLst>
                <a:gd name="adj1" fmla="val -62702"/>
                <a:gd name="adj2" fmla="val 174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 name="図 4">
            <a:hlinkClick r:id="rId5"/>
            <a:extLst>
              <a:ext uri="{FF2B5EF4-FFF2-40B4-BE49-F238E27FC236}">
                <a16:creationId xmlns:a16="http://schemas.microsoft.com/office/drawing/2014/main" id="{633FB67D-3E2C-429E-AE59-104881795B6E}"/>
              </a:ext>
            </a:extLst>
          </p:cNvPr>
          <p:cNvPicPr>
            <a:picLocks noChangeAspect="1"/>
          </p:cNvPicPr>
          <p:nvPr/>
        </p:nvPicPr>
        <p:blipFill>
          <a:blip r:embed="rId6"/>
          <a:stretch>
            <a:fillRect/>
          </a:stretch>
        </p:blipFill>
        <p:spPr>
          <a:xfrm>
            <a:off x="407645" y="2724553"/>
            <a:ext cx="3890656" cy="2227475"/>
          </a:xfrm>
          <a:prstGeom prst="rect">
            <a:avLst/>
          </a:prstGeom>
          <a:ln>
            <a:solidFill>
              <a:schemeClr val="tx1"/>
            </a:solidFill>
          </a:ln>
        </p:spPr>
      </p:pic>
      <p:pic>
        <p:nvPicPr>
          <p:cNvPr id="21" name="図 20">
            <a:hlinkClick r:id="rId7"/>
            <a:extLst>
              <a:ext uri="{FF2B5EF4-FFF2-40B4-BE49-F238E27FC236}">
                <a16:creationId xmlns:a16="http://schemas.microsoft.com/office/drawing/2014/main" id="{FD5F909C-1AC3-4E5D-9CA8-D58EA2A31355}"/>
              </a:ext>
            </a:extLst>
          </p:cNvPr>
          <p:cNvPicPr>
            <a:picLocks noChangeAspect="1"/>
          </p:cNvPicPr>
          <p:nvPr/>
        </p:nvPicPr>
        <p:blipFill>
          <a:blip r:embed="rId8"/>
          <a:stretch>
            <a:fillRect/>
          </a:stretch>
        </p:blipFill>
        <p:spPr>
          <a:xfrm>
            <a:off x="4519896" y="2716984"/>
            <a:ext cx="3995454" cy="2271044"/>
          </a:xfrm>
          <a:prstGeom prst="rect">
            <a:avLst/>
          </a:prstGeom>
          <a:ln>
            <a:solidFill>
              <a:schemeClr val="tx1"/>
            </a:solidFill>
          </a:ln>
        </p:spPr>
      </p:pic>
      <p:grpSp>
        <p:nvGrpSpPr>
          <p:cNvPr id="22" name="グループ化 21"/>
          <p:cNvGrpSpPr/>
          <p:nvPr/>
        </p:nvGrpSpPr>
        <p:grpSpPr>
          <a:xfrm>
            <a:off x="472903" y="5062987"/>
            <a:ext cx="3766580" cy="360000"/>
            <a:chOff x="3446851" y="4961413"/>
            <a:chExt cx="4262049" cy="448180"/>
          </a:xfrm>
        </p:grpSpPr>
        <p:sp>
          <p:nvSpPr>
            <p:cNvPr id="23" name="角丸四角形 22"/>
            <p:cNvSpPr/>
            <p:nvPr/>
          </p:nvSpPr>
          <p:spPr>
            <a:xfrm>
              <a:off x="3446851" y="4961413"/>
              <a:ext cx="4262049" cy="448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24" name="図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8511" y="4978573"/>
              <a:ext cx="347191" cy="404709"/>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25" name="グループ化 24"/>
          <p:cNvGrpSpPr/>
          <p:nvPr/>
        </p:nvGrpSpPr>
        <p:grpSpPr>
          <a:xfrm>
            <a:off x="4655862" y="5060222"/>
            <a:ext cx="3811237" cy="360000"/>
            <a:chOff x="3446851" y="4961413"/>
            <a:chExt cx="3811237" cy="448181"/>
          </a:xfrm>
        </p:grpSpPr>
        <p:sp>
          <p:nvSpPr>
            <p:cNvPr id="26" name="角丸四角形 25"/>
            <p:cNvSpPr/>
            <p:nvPr/>
          </p:nvSpPr>
          <p:spPr>
            <a:xfrm>
              <a:off x="3446851" y="4961413"/>
              <a:ext cx="3811237" cy="4481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27" name="図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53498" y="4989457"/>
              <a:ext cx="309866" cy="403363"/>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5068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9" name="正方形/長方形 8">
            <a:extLst>
              <a:ext uri="{FF2B5EF4-FFF2-40B4-BE49-F238E27FC236}">
                <a16:creationId xmlns:a16="http://schemas.microsoft.com/office/drawing/2014/main" id="{65AEA455-695A-4E7B-86F3-BE2D44B10975}"/>
              </a:ext>
            </a:extLst>
          </p:cNvPr>
          <p:cNvSpPr/>
          <p:nvPr/>
        </p:nvSpPr>
        <p:spPr>
          <a:xfrm>
            <a:off x="1543879" y="766632"/>
            <a:ext cx="6056242" cy="921119"/>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自宅で実施可能な回転系の技の終末姿勢の練習をしよう</a:t>
            </a:r>
          </a:p>
        </p:txBody>
      </p:sp>
      <p:sp>
        <p:nvSpPr>
          <p:cNvPr id="10" name="正方形/長方形 9">
            <a:extLst>
              <a:ext uri="{FF2B5EF4-FFF2-40B4-BE49-F238E27FC236}">
                <a16:creationId xmlns:a16="http://schemas.microsoft.com/office/drawing/2014/main" id="{022FF0A5-F0EA-47B2-85F0-C43B2B88BF33}"/>
              </a:ext>
            </a:extLst>
          </p:cNvPr>
          <p:cNvSpPr/>
          <p:nvPr/>
        </p:nvSpPr>
        <p:spPr>
          <a:xfrm>
            <a:off x="934687" y="1881182"/>
            <a:ext cx="2704163"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ゴシック" panose="020B0609070205080204" pitchFamily="49" charset="-128"/>
                <a:ea typeface="ＭＳ ゴシック" panose="020B0609070205080204" pitchFamily="49" charset="-128"/>
              </a:rPr>
              <a:t>側方倒立回転</a:t>
            </a:r>
          </a:p>
        </p:txBody>
      </p:sp>
      <p:sp>
        <p:nvSpPr>
          <p:cNvPr id="11" name="矢印: 五方向 10">
            <a:extLst>
              <a:ext uri="{FF2B5EF4-FFF2-40B4-BE49-F238E27FC236}">
                <a16:creationId xmlns:a16="http://schemas.microsoft.com/office/drawing/2014/main" id="{2095FE9C-C8C7-4825-958D-EF405071BE79}"/>
              </a:ext>
            </a:extLst>
          </p:cNvPr>
          <p:cNvSpPr/>
          <p:nvPr/>
        </p:nvSpPr>
        <p:spPr>
          <a:xfrm>
            <a:off x="3893127" y="1747974"/>
            <a:ext cx="1245306" cy="773476"/>
          </a:xfrm>
          <a:prstGeom prst="homePlat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条件を変える</a:t>
            </a:r>
          </a:p>
        </p:txBody>
      </p:sp>
      <p:sp>
        <p:nvSpPr>
          <p:cNvPr id="12" name="正方形/長方形 11">
            <a:extLst>
              <a:ext uri="{FF2B5EF4-FFF2-40B4-BE49-F238E27FC236}">
                <a16:creationId xmlns:a16="http://schemas.microsoft.com/office/drawing/2014/main" id="{933E62C1-7238-4C34-A4BA-146E36031834}"/>
              </a:ext>
            </a:extLst>
          </p:cNvPr>
          <p:cNvSpPr/>
          <p:nvPr/>
        </p:nvSpPr>
        <p:spPr>
          <a:xfrm>
            <a:off x="5292183" y="1880202"/>
            <a:ext cx="3242931" cy="5143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ＭＳ ゴシック" panose="020B0609070205080204" pitchFamily="49" charset="-128"/>
                <a:ea typeface="ＭＳ ゴシック" panose="020B0609070205080204" pitchFamily="49" charset="-128"/>
              </a:rPr>
              <a:t>繋ぎ：ジャンプ</a:t>
            </a:r>
            <a:r>
              <a:rPr kumimoji="1" lang="en-US" altLang="ja-JP" sz="2000" b="1" dirty="0">
                <a:latin typeface="ＭＳ ゴシック" panose="020B0609070205080204" pitchFamily="49" charset="-128"/>
                <a:ea typeface="ＭＳ ゴシック" panose="020B0609070205080204" pitchFamily="49" charset="-128"/>
              </a:rPr>
              <a:t>1/4</a:t>
            </a:r>
            <a:r>
              <a:rPr kumimoji="1" lang="ja-JP" altLang="en-US" sz="2000" b="1" dirty="0">
                <a:latin typeface="ＭＳ ゴシック" panose="020B0609070205080204" pitchFamily="49" charset="-128"/>
                <a:ea typeface="ＭＳ ゴシック" panose="020B0609070205080204" pitchFamily="49" charset="-128"/>
              </a:rPr>
              <a:t>ひねり</a:t>
            </a:r>
            <a:endParaRPr kumimoji="1" lang="en-US" altLang="ja-JP" sz="2000" b="1"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66A1E6EC-E89D-4D2B-816A-BE658095E7F3}"/>
              </a:ext>
            </a:extLst>
          </p:cNvPr>
          <p:cNvSpPr txBox="1"/>
          <p:nvPr/>
        </p:nvSpPr>
        <p:spPr>
          <a:xfrm>
            <a:off x="3870921" y="82928"/>
            <a:ext cx="1384854" cy="523220"/>
          </a:xfrm>
          <a:prstGeom prst="rect">
            <a:avLst/>
          </a:prstGeom>
          <a:noFill/>
        </p:spPr>
        <p:txBody>
          <a:bodyPr wrap="square" rtlCol="0">
            <a:spAutoFit/>
          </a:bodyPr>
          <a:lstStyle/>
          <a:p>
            <a:r>
              <a:rPr kumimoji="1" lang="ja-JP" altLang="en-US" sz="2800" b="1" dirty="0"/>
              <a:t>技能編</a:t>
            </a:r>
            <a:endParaRPr kumimoji="1" lang="en-US" altLang="ja-JP" sz="2800" b="1" dirty="0"/>
          </a:p>
        </p:txBody>
      </p:sp>
      <p:grpSp>
        <p:nvGrpSpPr>
          <p:cNvPr id="7" name="グループ化 6"/>
          <p:cNvGrpSpPr/>
          <p:nvPr/>
        </p:nvGrpSpPr>
        <p:grpSpPr>
          <a:xfrm>
            <a:off x="736014" y="5361173"/>
            <a:ext cx="7061324" cy="1530648"/>
            <a:chOff x="736014" y="5142896"/>
            <a:chExt cx="7115658" cy="1594550"/>
          </a:xfrm>
        </p:grpSpPr>
        <p:pic>
          <p:nvPicPr>
            <p:cNvPr id="2" name="図 1">
              <a:extLst>
                <a:ext uri="{FF2B5EF4-FFF2-40B4-BE49-F238E27FC236}">
                  <a16:creationId xmlns:a16="http://schemas.microsoft.com/office/drawing/2014/main" id="{7889231F-D829-418B-990A-A0B321BDE6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6654" y="5142896"/>
              <a:ext cx="2475018" cy="1594550"/>
            </a:xfrm>
            <a:prstGeom prst="rect">
              <a:avLst/>
            </a:prstGeom>
          </p:spPr>
        </p:pic>
        <p:grpSp>
          <p:nvGrpSpPr>
            <p:cNvPr id="4" name="グループ化 3"/>
            <p:cNvGrpSpPr/>
            <p:nvPr/>
          </p:nvGrpSpPr>
          <p:grpSpPr>
            <a:xfrm>
              <a:off x="736014" y="5218529"/>
              <a:ext cx="4402419" cy="1493136"/>
              <a:chOff x="736014" y="5218529"/>
              <a:chExt cx="4402419" cy="1493136"/>
            </a:xfrm>
          </p:grpSpPr>
          <p:grpSp>
            <p:nvGrpSpPr>
              <p:cNvPr id="14" name="グループ化 13">
                <a:extLst>
                  <a:ext uri="{FF2B5EF4-FFF2-40B4-BE49-F238E27FC236}">
                    <a16:creationId xmlns:a16="http://schemas.microsoft.com/office/drawing/2014/main" id="{CD87374F-3586-4DFE-9F68-276DF28B30FD}"/>
                  </a:ext>
                </a:extLst>
              </p:cNvPr>
              <p:cNvGrpSpPr/>
              <p:nvPr/>
            </p:nvGrpSpPr>
            <p:grpSpPr>
              <a:xfrm>
                <a:off x="736014" y="5218529"/>
                <a:ext cx="3827334" cy="1493136"/>
                <a:chOff x="92155" y="5033566"/>
                <a:chExt cx="4210711" cy="1683659"/>
              </a:xfrm>
            </p:grpSpPr>
            <p:pic>
              <p:nvPicPr>
                <p:cNvPr id="15" name="図 14">
                  <a:extLst>
                    <a:ext uri="{FF2B5EF4-FFF2-40B4-BE49-F238E27FC236}">
                      <a16:creationId xmlns:a16="http://schemas.microsoft.com/office/drawing/2014/main" id="{C732E69E-0641-4221-9663-7A1CF280A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55" y="5307197"/>
                  <a:ext cx="1173590" cy="1410028"/>
                </a:xfrm>
                <a:prstGeom prst="rect">
                  <a:avLst/>
                </a:prstGeom>
              </p:spPr>
            </p:pic>
            <p:sp>
              <p:nvSpPr>
                <p:cNvPr id="16" name="正方形/長方形 15">
                  <a:extLst>
                    <a:ext uri="{FF2B5EF4-FFF2-40B4-BE49-F238E27FC236}">
                      <a16:creationId xmlns:a16="http://schemas.microsoft.com/office/drawing/2014/main" id="{7FED15F3-A0EE-4D8C-ADB5-5D7C94D0F985}"/>
                    </a:ext>
                  </a:extLst>
                </p:cNvPr>
                <p:cNvSpPr/>
                <p:nvPr/>
              </p:nvSpPr>
              <p:spPr>
                <a:xfrm>
                  <a:off x="2224916" y="5033566"/>
                  <a:ext cx="2077950" cy="4854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ワンポイント</a:t>
                  </a:r>
                </a:p>
              </p:txBody>
            </p:sp>
          </p:grpSp>
          <p:sp>
            <p:nvSpPr>
              <p:cNvPr id="17" name="吹き出し: 四角形 16">
                <a:extLst>
                  <a:ext uri="{FF2B5EF4-FFF2-40B4-BE49-F238E27FC236}">
                    <a16:creationId xmlns:a16="http://schemas.microsoft.com/office/drawing/2014/main" id="{F248426A-4C41-44BE-9633-99B56B1164C4}"/>
                  </a:ext>
                </a:extLst>
              </p:cNvPr>
              <p:cNvSpPr/>
              <p:nvPr/>
            </p:nvSpPr>
            <p:spPr>
              <a:xfrm>
                <a:off x="2129657" y="5710458"/>
                <a:ext cx="3008776" cy="887702"/>
              </a:xfrm>
              <a:prstGeom prst="wedgeRectCallout">
                <a:avLst>
                  <a:gd name="adj1" fmla="val -62702"/>
                  <a:gd name="adj2" fmla="val 174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6AE561D-B3E0-44C3-A56C-0A5C09AB91C2}"/>
                  </a:ext>
                </a:extLst>
              </p:cNvPr>
              <p:cNvSpPr txBox="1"/>
              <p:nvPr/>
            </p:nvSpPr>
            <p:spPr>
              <a:xfrm>
                <a:off x="2154346" y="5875195"/>
                <a:ext cx="2969007" cy="646331"/>
              </a:xfrm>
              <a:prstGeom prst="rect">
                <a:avLst/>
              </a:prstGeom>
              <a:noFill/>
            </p:spPr>
            <p:txBody>
              <a:bodyPr wrap="square" rtlCol="0">
                <a:spAutoFit/>
              </a:bodyPr>
              <a:lstStyle/>
              <a:p>
                <a:r>
                  <a:rPr kumimoji="1" lang="ja-JP" altLang="en-US" dirty="0"/>
                  <a:t>手足を一直線に付けるよう目印を置いてみよう。</a:t>
                </a:r>
              </a:p>
            </p:txBody>
          </p:sp>
        </p:grpSp>
      </p:grpSp>
      <p:pic>
        <p:nvPicPr>
          <p:cNvPr id="20" name="図 19">
            <a:hlinkClick r:id="rId5"/>
            <a:extLst>
              <a:ext uri="{FF2B5EF4-FFF2-40B4-BE49-F238E27FC236}">
                <a16:creationId xmlns:a16="http://schemas.microsoft.com/office/drawing/2014/main" id="{E5FCD930-F0E3-4A1B-BBCB-024135DF2313}"/>
              </a:ext>
            </a:extLst>
          </p:cNvPr>
          <p:cNvPicPr>
            <a:picLocks noChangeAspect="1"/>
          </p:cNvPicPr>
          <p:nvPr/>
        </p:nvPicPr>
        <p:blipFill>
          <a:blip r:embed="rId6"/>
          <a:stretch>
            <a:fillRect/>
          </a:stretch>
        </p:blipFill>
        <p:spPr>
          <a:xfrm>
            <a:off x="148500" y="2584128"/>
            <a:ext cx="4367280" cy="2323686"/>
          </a:xfrm>
          <a:prstGeom prst="rect">
            <a:avLst/>
          </a:prstGeom>
          <a:ln>
            <a:solidFill>
              <a:schemeClr val="tx1"/>
            </a:solidFill>
          </a:ln>
        </p:spPr>
      </p:pic>
      <p:pic>
        <p:nvPicPr>
          <p:cNvPr id="21" name="図 20">
            <a:hlinkClick r:id="rId7"/>
            <a:extLst>
              <a:ext uri="{FF2B5EF4-FFF2-40B4-BE49-F238E27FC236}">
                <a16:creationId xmlns:a16="http://schemas.microsoft.com/office/drawing/2014/main" id="{EC603F80-6407-4819-8677-40BF023FD645}"/>
              </a:ext>
            </a:extLst>
          </p:cNvPr>
          <p:cNvPicPr>
            <a:picLocks noChangeAspect="1"/>
          </p:cNvPicPr>
          <p:nvPr/>
        </p:nvPicPr>
        <p:blipFill>
          <a:blip r:embed="rId8"/>
          <a:stretch>
            <a:fillRect/>
          </a:stretch>
        </p:blipFill>
        <p:spPr>
          <a:xfrm>
            <a:off x="4652805" y="2582695"/>
            <a:ext cx="4286670" cy="2325119"/>
          </a:xfrm>
          <a:prstGeom prst="rect">
            <a:avLst/>
          </a:prstGeom>
          <a:ln>
            <a:solidFill>
              <a:schemeClr val="tx1"/>
            </a:solidFill>
          </a:ln>
        </p:spPr>
      </p:pic>
      <p:grpSp>
        <p:nvGrpSpPr>
          <p:cNvPr id="22" name="グループ化 21"/>
          <p:cNvGrpSpPr/>
          <p:nvPr/>
        </p:nvGrpSpPr>
        <p:grpSpPr>
          <a:xfrm>
            <a:off x="403478" y="4977530"/>
            <a:ext cx="3766580" cy="360000"/>
            <a:chOff x="3446851" y="4961413"/>
            <a:chExt cx="4262049" cy="448180"/>
          </a:xfrm>
        </p:grpSpPr>
        <p:sp>
          <p:nvSpPr>
            <p:cNvPr id="23" name="角丸四角形 22"/>
            <p:cNvSpPr/>
            <p:nvPr/>
          </p:nvSpPr>
          <p:spPr>
            <a:xfrm>
              <a:off x="3446851" y="4961413"/>
              <a:ext cx="4262049" cy="448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24" name="図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28511" y="4988923"/>
              <a:ext cx="347191" cy="404709"/>
            </a:xfrm>
            <a:prstGeom prst="rect">
              <a:avLst/>
            </a:prstGeom>
          </p:spPr>
          <p:style>
            <a:lnRef idx="1">
              <a:schemeClr val="accent4"/>
            </a:lnRef>
            <a:fillRef idx="2">
              <a:schemeClr val="accent4"/>
            </a:fillRef>
            <a:effectRef idx="1">
              <a:schemeClr val="accent4"/>
            </a:effectRef>
            <a:fontRef idx="minor">
              <a:schemeClr val="dk1"/>
            </a:fontRef>
          </p:style>
        </p:pic>
      </p:grpSp>
      <p:grpSp>
        <p:nvGrpSpPr>
          <p:cNvPr id="25" name="グループ化 24"/>
          <p:cNvGrpSpPr/>
          <p:nvPr/>
        </p:nvGrpSpPr>
        <p:grpSpPr>
          <a:xfrm>
            <a:off x="4890521" y="4965008"/>
            <a:ext cx="3811237" cy="360000"/>
            <a:chOff x="3446851" y="4961413"/>
            <a:chExt cx="3811237" cy="448181"/>
          </a:xfrm>
        </p:grpSpPr>
        <p:sp>
          <p:nvSpPr>
            <p:cNvPr id="26" name="角丸四角形 25"/>
            <p:cNvSpPr/>
            <p:nvPr/>
          </p:nvSpPr>
          <p:spPr>
            <a:xfrm>
              <a:off x="3446851" y="4961413"/>
              <a:ext cx="3811237" cy="4481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27" name="図 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53498" y="4989457"/>
              <a:ext cx="309866" cy="403363"/>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6454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7158" y="0"/>
            <a:ext cx="4849683" cy="6858000"/>
          </a:xfrm>
          <a:prstGeom prst="rect">
            <a:avLst/>
          </a:prstGeom>
        </p:spPr>
      </p:pic>
      <p:sp>
        <p:nvSpPr>
          <p:cNvPr id="4" name="メモ 3">
            <a:hlinkClick r:id="rId3" action="ppaction://hlinksldjump"/>
          </p:cNvPr>
          <p:cNvSpPr/>
          <p:nvPr/>
        </p:nvSpPr>
        <p:spPr>
          <a:xfrm>
            <a:off x="6552536" y="6031984"/>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3835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24</a:t>
            </a:fld>
            <a:endParaRPr kumimoji="1" lang="ja-JP" altLang="en-US"/>
          </a:p>
        </p:txBody>
      </p:sp>
      <p:sp>
        <p:nvSpPr>
          <p:cNvPr id="4" name="メモ 3">
            <a:hlinkClick r:id="rId2" action="ppaction://hlinksldjump"/>
          </p:cNvPr>
          <p:cNvSpPr/>
          <p:nvPr/>
        </p:nvSpPr>
        <p:spPr>
          <a:xfrm>
            <a:off x="6552536" y="6031984"/>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4121" y="837125"/>
            <a:ext cx="6655192" cy="4082603"/>
          </a:xfrm>
          <a:prstGeom prst="rect">
            <a:avLst/>
          </a:prstGeom>
        </p:spPr>
      </p:pic>
    </p:spTree>
    <p:extLst>
      <p:ext uri="{BB962C8B-B14F-4D97-AF65-F5344CB8AC3E}">
        <p14:creationId xmlns:p14="http://schemas.microsoft.com/office/powerpoint/2010/main" val="121361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25</a:t>
            </a:fld>
            <a:endParaRPr kumimoji="1" lang="ja-JP" altLang="en-US"/>
          </a:p>
        </p:txBody>
      </p:sp>
      <p:sp>
        <p:nvSpPr>
          <p:cNvPr id="4" name="メモ 3">
            <a:hlinkClick r:id="rId2" action="ppaction://hlinksldjump"/>
          </p:cNvPr>
          <p:cNvSpPr/>
          <p:nvPr/>
        </p:nvSpPr>
        <p:spPr>
          <a:xfrm>
            <a:off x="6552536" y="6031984"/>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398" y="218941"/>
            <a:ext cx="8190964" cy="5357611"/>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5877"/>
            <a:ext cx="9144000" cy="6466245"/>
          </a:xfrm>
          <a:prstGeom prst="rect">
            <a:avLst/>
          </a:prstGeom>
        </p:spPr>
      </p:pic>
      <p:sp>
        <p:nvSpPr>
          <p:cNvPr id="7" name="メモ 6">
            <a:hlinkClick r:id="rId2" action="ppaction://hlinksldjump"/>
          </p:cNvPr>
          <p:cNvSpPr/>
          <p:nvPr/>
        </p:nvSpPr>
        <p:spPr>
          <a:xfrm>
            <a:off x="6704936" y="6184384"/>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30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26</a:t>
            </a:fld>
            <a:endParaRPr kumimoji="1" lang="ja-JP" altLang="en-US"/>
          </a:p>
        </p:txBody>
      </p:sp>
      <p:sp>
        <p:nvSpPr>
          <p:cNvPr id="4" name="メモ 3">
            <a:hlinkClick r:id="rId2" action="ppaction://hlinksldjump"/>
          </p:cNvPr>
          <p:cNvSpPr/>
          <p:nvPr/>
        </p:nvSpPr>
        <p:spPr>
          <a:xfrm>
            <a:off x="6552536" y="6031984"/>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398" y="218941"/>
            <a:ext cx="8190964" cy="5357611"/>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5877"/>
            <a:ext cx="9144000" cy="6466245"/>
          </a:xfrm>
          <a:prstGeom prst="rect">
            <a:avLst/>
          </a:prstGeom>
        </p:spPr>
      </p:pic>
      <p:sp>
        <p:nvSpPr>
          <p:cNvPr id="7" name="メモ 6">
            <a:hlinkClick r:id="rId5" action="ppaction://hlinksldjump"/>
          </p:cNvPr>
          <p:cNvSpPr/>
          <p:nvPr/>
        </p:nvSpPr>
        <p:spPr>
          <a:xfrm>
            <a:off x="6704936" y="6184384"/>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137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27</a:t>
            </a:fld>
            <a:endParaRPr kumimoji="1" lang="ja-JP" altLang="en-US"/>
          </a:p>
        </p:txBody>
      </p:sp>
      <p:sp>
        <p:nvSpPr>
          <p:cNvPr id="7" name="メモ 6">
            <a:hlinkClick r:id="rId2" action="ppaction://hlinksldjump"/>
          </p:cNvPr>
          <p:cNvSpPr/>
          <p:nvPr/>
        </p:nvSpPr>
        <p:spPr>
          <a:xfrm>
            <a:off x="6598041" y="6214546"/>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3170" y="291326"/>
            <a:ext cx="6063104" cy="5893057"/>
          </a:xfrm>
          <a:prstGeom prst="rect">
            <a:avLst/>
          </a:prstGeom>
        </p:spPr>
      </p:pic>
    </p:spTree>
    <p:extLst>
      <p:ext uri="{BB962C8B-B14F-4D97-AF65-F5344CB8AC3E}">
        <p14:creationId xmlns:p14="http://schemas.microsoft.com/office/powerpoint/2010/main" val="415751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28</a:t>
            </a:fld>
            <a:endParaRPr kumimoji="1" lang="ja-JP" altLang="en-US"/>
          </a:p>
        </p:txBody>
      </p:sp>
      <p:sp>
        <p:nvSpPr>
          <p:cNvPr id="7" name="メモ 6">
            <a:hlinkClick r:id="rId2" action="ppaction://hlinksldjump"/>
          </p:cNvPr>
          <p:cNvSpPr/>
          <p:nvPr/>
        </p:nvSpPr>
        <p:spPr>
          <a:xfrm>
            <a:off x="6598041" y="6214546"/>
            <a:ext cx="888609" cy="324367"/>
          </a:xfrm>
          <a:prstGeom prst="foldedCorner">
            <a:avLst/>
          </a:prstGeom>
          <a:solidFill>
            <a:srgbClr val="FFFF66"/>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戻る</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3170" y="291326"/>
            <a:ext cx="6063104" cy="5893057"/>
          </a:xfrm>
          <a:prstGeom prst="rect">
            <a:avLst/>
          </a:prstGeom>
        </p:spPr>
      </p:pic>
    </p:spTree>
    <p:extLst>
      <p:ext uri="{BB962C8B-B14F-4D97-AF65-F5344CB8AC3E}">
        <p14:creationId xmlns:p14="http://schemas.microsoft.com/office/powerpoint/2010/main" val="187231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9" name="正方形/長方形 8"/>
          <p:cNvSpPr/>
          <p:nvPr/>
        </p:nvSpPr>
        <p:spPr>
          <a:xfrm>
            <a:off x="0" y="652273"/>
            <a:ext cx="9144000" cy="867364"/>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マット</a:t>
            </a:r>
            <a:r>
              <a:rPr kumimoji="1" lang="ja-JP" altLang="en-US" sz="3600" dirty="0" smtClean="0">
                <a:latin typeface="HGP創英角ｺﾞｼｯｸUB" panose="020B0900000000000000" pitchFamily="50" charset="-128"/>
                <a:ea typeface="HGP創英角ｺﾞｼｯｸUB" panose="020B0900000000000000" pitchFamily="50" charset="-128"/>
              </a:rPr>
              <a:t>運動の特性や成り立ちについて調べよう</a:t>
            </a:r>
            <a:endParaRPr kumimoji="1" lang="en-US" altLang="ja-JP" sz="3600" dirty="0" smtClean="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164473" y="4497297"/>
            <a:ext cx="4204362" cy="64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　</a:t>
            </a:r>
            <a:endParaRPr kumimoji="1" lang="en-US" altLang="ja-JP" sz="3600" dirty="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1024762" y="2292866"/>
            <a:ext cx="3255159" cy="7614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solidFill>
                  <a:srgbClr val="00B0F0"/>
                </a:solidFill>
                <a:latin typeface="HGP創英角ｺﾞｼｯｸUB" panose="020B0900000000000000" pitchFamily="50" charset="-128"/>
                <a:ea typeface="HGP創英角ｺﾞｼｯｸUB" panose="020B0900000000000000" pitchFamily="50" charset="-128"/>
              </a:rPr>
              <a:t>特性</a:t>
            </a:r>
            <a:endParaRPr kumimoji="1" lang="en-US" altLang="ja-JP" sz="4400" dirty="0" smtClean="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1024762" y="3953161"/>
            <a:ext cx="4365703" cy="7614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solidFill>
                  <a:srgbClr val="00B0F0"/>
                </a:solidFill>
                <a:latin typeface="HGP創英角ｺﾞｼｯｸUB" panose="020B0900000000000000" pitchFamily="50" charset="-128"/>
                <a:ea typeface="HGP創英角ｺﾞｼｯｸUB" panose="020B0900000000000000" pitchFamily="50" charset="-128"/>
              </a:rPr>
              <a:t>成り立ち</a:t>
            </a:r>
            <a:endParaRPr kumimoji="1" lang="en-US" altLang="ja-JP" sz="4400" dirty="0" smtClean="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721634" y="5350455"/>
            <a:ext cx="7691055" cy="761453"/>
          </a:xfrm>
          <a:prstGeom prst="rect">
            <a:avLst/>
          </a:prstGeom>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マット運動の特性や成り立ちについて知るために、</a:t>
            </a:r>
            <a:endPar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アイコンをクリックしてみよう</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1027" y="2996616"/>
            <a:ext cx="2742973" cy="1846935"/>
          </a:xfrm>
          <a:prstGeom prst="rect">
            <a:avLst/>
          </a:prstGeom>
        </p:spPr>
      </p:pic>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3952" y="2932025"/>
            <a:ext cx="723451" cy="723451"/>
          </a:xfrm>
          <a:prstGeom prst="rect">
            <a:avLst/>
          </a:prstGeom>
        </p:spPr>
      </p:pic>
      <p:sp>
        <p:nvSpPr>
          <p:cNvPr id="5" name="フローチャート: 論理和 4">
            <a:hlinkClick r:id="rId5" action="ppaction://hlinksldjump"/>
          </p:cNvPr>
          <p:cNvSpPr/>
          <p:nvPr/>
        </p:nvSpPr>
        <p:spPr>
          <a:xfrm>
            <a:off x="5520144" y="2427761"/>
            <a:ext cx="579549" cy="529477"/>
          </a:xfrm>
          <a:prstGeom prst="flowChar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9714" y="4563601"/>
            <a:ext cx="723451" cy="723451"/>
          </a:xfrm>
          <a:prstGeom prst="rect">
            <a:avLst/>
          </a:prstGeom>
        </p:spPr>
      </p:pic>
      <p:sp>
        <p:nvSpPr>
          <p:cNvPr id="18" name="フローチャート: 論理和 17">
            <a:hlinkClick r:id="rId6" action="ppaction://hlinksldjump"/>
          </p:cNvPr>
          <p:cNvSpPr/>
          <p:nvPr/>
        </p:nvSpPr>
        <p:spPr>
          <a:xfrm>
            <a:off x="5545904" y="4045411"/>
            <a:ext cx="579549" cy="529477"/>
          </a:xfrm>
          <a:prstGeom prst="flowChar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08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2221"/>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タイトル 3"/>
          <p:cNvSpPr>
            <a:spLocks noGrp="1"/>
          </p:cNvSpPr>
          <p:nvPr>
            <p:ph type="title"/>
          </p:nvPr>
        </p:nvSpPr>
        <p:spPr>
          <a:xfrm>
            <a:off x="528078" y="1040936"/>
            <a:ext cx="3051463" cy="376157"/>
          </a:xfrm>
        </p:spPr>
        <p:txBody>
          <a:bodyPr>
            <a:normAutofit/>
          </a:bodyPr>
          <a:lstStyle/>
          <a:p>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マット運動の特性</a:t>
            </a:r>
            <a:r>
              <a:rPr kumimoji="1" lang="en-US" altLang="ja-JP" sz="2000" dirty="0" smtClean="0">
                <a:latin typeface="ＭＳ ゴシック" panose="020B0609070205080204" pitchFamily="49" charset="-128"/>
                <a:ea typeface="ＭＳ ゴシック" panose="020B0609070205080204" pitchFamily="49" charset="-128"/>
              </a:rPr>
              <a:t>】</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2" name="正方形/長方形 1"/>
          <p:cNvSpPr/>
          <p:nvPr/>
        </p:nvSpPr>
        <p:spPr>
          <a:xfrm>
            <a:off x="409519" y="844520"/>
            <a:ext cx="8307658" cy="26765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7209" y="1539153"/>
            <a:ext cx="8035636" cy="3291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800" dirty="0" smtClean="0"/>
          </a:p>
        </p:txBody>
      </p:sp>
      <p:sp>
        <p:nvSpPr>
          <p:cNvPr id="9" name="タイトル 3"/>
          <p:cNvSpPr txBox="1">
            <a:spLocks/>
          </p:cNvSpPr>
          <p:nvPr/>
        </p:nvSpPr>
        <p:spPr>
          <a:xfrm>
            <a:off x="528078" y="4191077"/>
            <a:ext cx="3300972" cy="376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マット運動の成り立ち</a:t>
            </a:r>
            <a:r>
              <a:rPr lang="en-US" altLang="ja-JP" sz="2000" dirty="0" smtClean="0">
                <a:latin typeface="ＭＳ ゴシック" panose="020B0609070205080204" pitchFamily="49" charset="-128"/>
                <a:ea typeface="ＭＳ ゴシック" panose="020B0609070205080204" pitchFamily="49" charset="-128"/>
              </a:rPr>
              <a:t>】</a:t>
            </a:r>
            <a:endParaRPr lang="ja-JP" altLang="en-US" sz="2000"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09519" y="3994661"/>
            <a:ext cx="8307658" cy="26765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3"/>
          <p:cNvSpPr txBox="1">
            <a:spLocks/>
          </p:cNvSpPr>
          <p:nvPr/>
        </p:nvSpPr>
        <p:spPr>
          <a:xfrm>
            <a:off x="-92209" y="177908"/>
            <a:ext cx="9135848" cy="376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sz="2800" dirty="0" smtClean="0">
                <a:solidFill>
                  <a:sysClr val="windowText" lastClr="000000"/>
                </a:solidFill>
                <a:latin typeface="ＭＳ ゴシック" panose="020B0609070205080204" pitchFamily="49" charset="-128"/>
                <a:ea typeface="ＭＳ ゴシック" panose="020B0609070205080204" pitchFamily="49" charset="-128"/>
              </a:rPr>
              <a:t>マット運動の特性や成り立ち</a:t>
            </a:r>
            <a:r>
              <a:rPr lang="en-US" altLang="ja-JP" sz="2800" dirty="0" smtClean="0">
                <a:solidFill>
                  <a:sysClr val="windowText" lastClr="000000"/>
                </a:solidFill>
                <a:latin typeface="ＭＳ ゴシック" panose="020B0609070205080204" pitchFamily="49" charset="-128"/>
                <a:ea typeface="ＭＳ ゴシック" panose="020B0609070205080204" pitchFamily="49" charset="-128"/>
              </a:rPr>
              <a:t>】</a:t>
            </a:r>
            <a:r>
              <a:rPr lang="ja-JP" altLang="en-US" sz="2800" dirty="0" smtClean="0">
                <a:solidFill>
                  <a:sysClr val="windowText" lastClr="000000"/>
                </a:solidFill>
                <a:latin typeface="ＭＳ ゴシック" panose="020B0609070205080204" pitchFamily="49" charset="-128"/>
                <a:ea typeface="ＭＳ ゴシック" panose="020B0609070205080204" pitchFamily="49" charset="-128"/>
              </a:rPr>
              <a:t>について調べよう</a:t>
            </a:r>
            <a:endParaRPr lang="ja-JP" altLang="en-US" sz="28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3" name="タイトル 3"/>
          <p:cNvSpPr txBox="1">
            <a:spLocks/>
          </p:cNvSpPr>
          <p:nvPr/>
        </p:nvSpPr>
        <p:spPr>
          <a:xfrm>
            <a:off x="2092955" y="1746425"/>
            <a:ext cx="4771483" cy="106739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smtClean="0">
                <a:latin typeface="ＭＳ ゴシック" panose="020B0609070205080204" pitchFamily="49" charset="-128"/>
                <a:ea typeface="ＭＳ ゴシック" panose="020B0609070205080204" pitchFamily="49" charset="-128"/>
              </a:rPr>
              <a:t>学習</a:t>
            </a:r>
            <a:r>
              <a:rPr lang="ja-JP" altLang="en-US" sz="2400" dirty="0">
                <a:latin typeface="ＭＳ ゴシック" panose="020B0609070205080204" pitchFamily="49" charset="-128"/>
                <a:ea typeface="ＭＳ ゴシック" panose="020B0609070205080204" pitchFamily="49" charset="-128"/>
              </a:rPr>
              <a:t>カード</a:t>
            </a:r>
            <a:r>
              <a:rPr lang="ja-JP" altLang="en-US" sz="2400" dirty="0" smtClean="0">
                <a:latin typeface="ＭＳ ゴシック" panose="020B0609070205080204" pitchFamily="49" charset="-128"/>
                <a:ea typeface="ＭＳ ゴシック" panose="020B0609070205080204" pitchFamily="49" charset="-128"/>
              </a:rPr>
              <a:t>へ記入しよう</a:t>
            </a:r>
            <a:endParaRPr lang="ja-JP" altLang="en-US" sz="2400" dirty="0">
              <a:latin typeface="ＭＳ ゴシック" panose="020B0609070205080204" pitchFamily="49" charset="-128"/>
              <a:ea typeface="ＭＳ ゴシック" panose="020B0609070205080204" pitchFamily="49" charset="-128"/>
            </a:endParaRPr>
          </a:p>
        </p:txBody>
      </p:sp>
      <p:sp>
        <p:nvSpPr>
          <p:cNvPr id="14" name="タイトル 3"/>
          <p:cNvSpPr txBox="1">
            <a:spLocks/>
          </p:cNvSpPr>
          <p:nvPr/>
        </p:nvSpPr>
        <p:spPr>
          <a:xfrm>
            <a:off x="2092956" y="5059765"/>
            <a:ext cx="4771482" cy="106739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smtClean="0">
                <a:latin typeface="ＭＳ ゴシック" panose="020B0609070205080204" pitchFamily="49" charset="-128"/>
                <a:ea typeface="ＭＳ ゴシック" panose="020B0609070205080204" pitchFamily="49" charset="-128"/>
              </a:rPr>
              <a:t>学習</a:t>
            </a:r>
            <a:r>
              <a:rPr lang="ja-JP" altLang="en-US" sz="2400" dirty="0">
                <a:latin typeface="ＭＳ ゴシック" panose="020B0609070205080204" pitchFamily="49" charset="-128"/>
                <a:ea typeface="ＭＳ ゴシック" panose="020B0609070205080204" pitchFamily="49" charset="-128"/>
              </a:rPr>
              <a:t>カード</a:t>
            </a:r>
            <a:r>
              <a:rPr lang="ja-JP" altLang="en-US" sz="2400" dirty="0" smtClean="0">
                <a:latin typeface="ＭＳ ゴシック" panose="020B0609070205080204" pitchFamily="49" charset="-128"/>
                <a:ea typeface="ＭＳ ゴシック" panose="020B0609070205080204" pitchFamily="49" charset="-128"/>
              </a:rPr>
              <a:t>へ記入しよう</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43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9" name="正方形/長方形 8"/>
          <p:cNvSpPr/>
          <p:nvPr/>
        </p:nvSpPr>
        <p:spPr>
          <a:xfrm>
            <a:off x="0" y="652273"/>
            <a:ext cx="9144000" cy="867364"/>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a:latin typeface="HGP創英角ｺﾞｼｯｸUB" panose="020B0900000000000000" pitchFamily="50" charset="-128"/>
                <a:ea typeface="HGP創英角ｺﾞｼｯｸUB" panose="020B0900000000000000" pitchFamily="50" charset="-128"/>
              </a:rPr>
              <a:t>マット</a:t>
            </a:r>
            <a:r>
              <a:rPr kumimoji="1" lang="ja-JP" altLang="en-US" sz="4000" dirty="0" smtClean="0">
                <a:latin typeface="HGP創英角ｺﾞｼｯｸUB" panose="020B0900000000000000" pitchFamily="50" charset="-128"/>
                <a:ea typeface="HGP創英角ｺﾞｼｯｸUB" panose="020B0900000000000000" pitchFamily="50" charset="-128"/>
              </a:rPr>
              <a:t>運動の技について調べよう①</a:t>
            </a: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164473" y="4497297"/>
            <a:ext cx="4204362" cy="64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　</a:t>
            </a:r>
            <a:endParaRPr kumimoji="1" lang="en-US" altLang="ja-JP" sz="3600" dirty="0">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325880" y="1799537"/>
            <a:ext cx="3671323" cy="6676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HGP創英角ｺﾞｼｯｸUB" panose="020B0900000000000000" pitchFamily="50" charset="-128"/>
                <a:ea typeface="HGP創英角ｺﾞｼｯｸUB" panose="020B0900000000000000" pitchFamily="50" charset="-128"/>
              </a:rPr>
              <a:t>１　回転系</a:t>
            </a: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1024762" y="2628429"/>
            <a:ext cx="3255159" cy="7614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solidFill>
                  <a:srgbClr val="00B0F0"/>
                </a:solidFill>
                <a:latin typeface="HGP創英角ｺﾞｼｯｸUB" panose="020B0900000000000000" pitchFamily="50" charset="-128"/>
                <a:ea typeface="HGP創英角ｺﾞｼｯｸUB" panose="020B0900000000000000" pitchFamily="50" charset="-128"/>
              </a:rPr>
              <a:t>接点技</a:t>
            </a:r>
            <a:r>
              <a:rPr kumimoji="1" lang="ja-JP" altLang="en-US" sz="4400" dirty="0">
                <a:solidFill>
                  <a:srgbClr val="00B0F0"/>
                </a:solidFill>
                <a:latin typeface="HGP創英角ｺﾞｼｯｸUB" panose="020B0900000000000000" pitchFamily="50" charset="-128"/>
                <a:ea typeface="HGP創英角ｺﾞｼｯｸUB" panose="020B0900000000000000" pitchFamily="50" charset="-128"/>
              </a:rPr>
              <a:t>群</a:t>
            </a:r>
            <a:endParaRPr kumimoji="1" lang="en-US" altLang="ja-JP" sz="4400" dirty="0" smtClean="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1024762" y="3953161"/>
            <a:ext cx="4365703" cy="7614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solidFill>
                  <a:srgbClr val="00B0F0"/>
                </a:solidFill>
                <a:latin typeface="HGP創英角ｺﾞｼｯｸUB" panose="020B0900000000000000" pitchFamily="50" charset="-128"/>
                <a:ea typeface="HGP創英角ｺﾞｼｯｸUB" panose="020B0900000000000000" pitchFamily="50" charset="-128"/>
              </a:rPr>
              <a:t>ほん転技群</a:t>
            </a:r>
            <a:endParaRPr kumimoji="1" lang="en-US" altLang="ja-JP" sz="4400" dirty="0" smtClean="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721634" y="5350455"/>
            <a:ext cx="7691055" cy="761453"/>
          </a:xfrm>
          <a:prstGeom prst="rect">
            <a:avLst/>
          </a:prstGeom>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それぞれの技の名称について知るために、</a:t>
            </a:r>
            <a:endPar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アイコンをクリックしてみよう</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1027" y="2996616"/>
            <a:ext cx="2742973" cy="1846935"/>
          </a:xfrm>
          <a:prstGeom prst="rect">
            <a:avLst/>
          </a:prstGeom>
        </p:spPr>
      </p:pic>
      <p:pic>
        <p:nvPicPr>
          <p:cNvPr id="26" name="図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8757" y="3894146"/>
            <a:ext cx="723451" cy="723451"/>
          </a:xfrm>
          <a:prstGeom prst="rect">
            <a:avLst/>
          </a:prstGeom>
        </p:spPr>
      </p:pic>
      <p:sp>
        <p:nvSpPr>
          <p:cNvPr id="5" name="フローチャート: 論理和 4">
            <a:hlinkClick r:id="rId5" action="ppaction://hlinksldjump"/>
          </p:cNvPr>
          <p:cNvSpPr/>
          <p:nvPr/>
        </p:nvSpPr>
        <p:spPr>
          <a:xfrm>
            <a:off x="4974949" y="3389882"/>
            <a:ext cx="579549" cy="529477"/>
          </a:xfrm>
          <a:prstGeom prst="flowChar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387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2221"/>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タイトル 3"/>
          <p:cNvSpPr>
            <a:spLocks noGrp="1"/>
          </p:cNvSpPr>
          <p:nvPr>
            <p:ph type="title"/>
          </p:nvPr>
        </p:nvSpPr>
        <p:spPr>
          <a:xfrm>
            <a:off x="528078" y="1040936"/>
            <a:ext cx="3051463" cy="376157"/>
          </a:xfrm>
        </p:spPr>
        <p:txBody>
          <a:bodyPr>
            <a:normAutofit/>
          </a:bodyPr>
          <a:lstStyle/>
          <a:p>
            <a:r>
              <a:rPr kumimoji="1"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接点技群の</a:t>
            </a:r>
            <a:r>
              <a:rPr kumimoji="1" lang="ja-JP" altLang="en-US" sz="2000" dirty="0" smtClean="0">
                <a:latin typeface="ＭＳ ゴシック" panose="020B0609070205080204" pitchFamily="49" charset="-128"/>
                <a:ea typeface="ＭＳ ゴシック" panose="020B0609070205080204" pitchFamily="49" charset="-128"/>
              </a:rPr>
              <a:t>名称</a:t>
            </a:r>
            <a:r>
              <a:rPr kumimoji="1" lang="en-US" altLang="ja-JP" sz="2000" dirty="0" smtClean="0">
                <a:latin typeface="ＭＳ ゴシック" panose="020B0609070205080204" pitchFamily="49" charset="-128"/>
                <a:ea typeface="ＭＳ ゴシック" panose="020B0609070205080204" pitchFamily="49" charset="-128"/>
              </a:rPr>
              <a:t>】</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2" name="正方形/長方形 1"/>
          <p:cNvSpPr/>
          <p:nvPr/>
        </p:nvSpPr>
        <p:spPr>
          <a:xfrm>
            <a:off x="409519" y="844520"/>
            <a:ext cx="8307658" cy="26765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7209" y="1539153"/>
            <a:ext cx="8035636" cy="3291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800" dirty="0" smtClean="0"/>
          </a:p>
        </p:txBody>
      </p:sp>
      <p:sp>
        <p:nvSpPr>
          <p:cNvPr id="9" name="タイトル 3"/>
          <p:cNvSpPr txBox="1">
            <a:spLocks/>
          </p:cNvSpPr>
          <p:nvPr/>
        </p:nvSpPr>
        <p:spPr>
          <a:xfrm>
            <a:off x="528078" y="4191077"/>
            <a:ext cx="3051463" cy="3761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ほん転技群の名称</a:t>
            </a:r>
            <a:r>
              <a:rPr lang="en-US" altLang="ja-JP" sz="2000" dirty="0" smtClean="0">
                <a:latin typeface="ＭＳ ゴシック" panose="020B0609070205080204" pitchFamily="49" charset="-128"/>
                <a:ea typeface="ＭＳ ゴシック" panose="020B0609070205080204" pitchFamily="49" charset="-128"/>
              </a:rPr>
              <a:t>】</a:t>
            </a:r>
            <a:endParaRPr lang="ja-JP" altLang="en-US" sz="2000"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09519" y="3994661"/>
            <a:ext cx="8307658" cy="26765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3"/>
          <p:cNvSpPr txBox="1">
            <a:spLocks/>
          </p:cNvSpPr>
          <p:nvPr/>
        </p:nvSpPr>
        <p:spPr>
          <a:xfrm>
            <a:off x="-92209" y="177908"/>
            <a:ext cx="9135848" cy="376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smtClean="0">
                <a:latin typeface="ＭＳ ゴシック" panose="020B0609070205080204" pitchFamily="49" charset="-128"/>
                <a:ea typeface="ＭＳ ゴシック" panose="020B0609070205080204" pitchFamily="49" charset="-128"/>
              </a:rPr>
              <a:t>【</a:t>
            </a:r>
            <a:r>
              <a:rPr lang="ja-JP" altLang="en-US" sz="2600" dirty="0" smtClean="0">
                <a:latin typeface="ＭＳ ゴシック" panose="020B0609070205080204" pitchFamily="49" charset="-128"/>
                <a:ea typeface="ＭＳ ゴシック" panose="020B0609070205080204" pitchFamily="49" charset="-128"/>
              </a:rPr>
              <a:t>回転系</a:t>
            </a:r>
            <a:r>
              <a:rPr lang="en-US" altLang="ja-JP" sz="2600" dirty="0" smtClean="0">
                <a:latin typeface="ＭＳ ゴシック" panose="020B0609070205080204" pitchFamily="49" charset="-128"/>
                <a:ea typeface="ＭＳ ゴシック" panose="020B0609070205080204" pitchFamily="49" charset="-128"/>
              </a:rPr>
              <a:t>】</a:t>
            </a:r>
            <a:r>
              <a:rPr lang="ja-JP" altLang="en-US" sz="2600" dirty="0" smtClean="0">
                <a:latin typeface="ＭＳ ゴシック" panose="020B0609070205080204" pitchFamily="49" charset="-128"/>
                <a:ea typeface="ＭＳ ゴシック" panose="020B0609070205080204" pitchFamily="49" charset="-128"/>
              </a:rPr>
              <a:t>の名称について調べよう①</a:t>
            </a:r>
            <a:endParaRPr lang="ja-JP" altLang="en-US" sz="2600" dirty="0">
              <a:latin typeface="ＭＳ ゴシック" panose="020B0609070205080204" pitchFamily="49" charset="-128"/>
              <a:ea typeface="ＭＳ ゴシック" panose="020B0609070205080204" pitchFamily="49" charset="-128"/>
            </a:endParaRPr>
          </a:p>
        </p:txBody>
      </p:sp>
      <p:sp>
        <p:nvSpPr>
          <p:cNvPr id="13" name="タイトル 3"/>
          <p:cNvSpPr txBox="1">
            <a:spLocks/>
          </p:cNvSpPr>
          <p:nvPr/>
        </p:nvSpPr>
        <p:spPr>
          <a:xfrm>
            <a:off x="1521461" y="1746425"/>
            <a:ext cx="5808033" cy="106739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ＭＳ ゴシック" panose="020B0609070205080204" pitchFamily="49" charset="-128"/>
                <a:ea typeface="ＭＳ ゴシック" panose="020B0609070205080204" pitchFamily="49" charset="-128"/>
              </a:rPr>
              <a:t>ワークシートの（　　）に適する語句を</a:t>
            </a:r>
            <a:r>
              <a:rPr lang="ja-JP" altLang="en-US" sz="2400" dirty="0" smtClean="0">
                <a:latin typeface="ＭＳ ゴシック" panose="020B0609070205080204" pitchFamily="49" charset="-128"/>
                <a:ea typeface="ＭＳ ゴシック" panose="020B0609070205080204" pitchFamily="49" charset="-128"/>
              </a:rPr>
              <a:t>記入して、覚えよう</a:t>
            </a:r>
            <a:endParaRPr lang="ja-JP" altLang="en-US" sz="2400" dirty="0">
              <a:latin typeface="ＭＳ ゴシック" panose="020B0609070205080204" pitchFamily="49" charset="-128"/>
              <a:ea typeface="ＭＳ ゴシック" panose="020B0609070205080204" pitchFamily="49" charset="-128"/>
            </a:endParaRPr>
          </a:p>
        </p:txBody>
      </p:sp>
      <p:sp>
        <p:nvSpPr>
          <p:cNvPr id="15" name="タイトル 3"/>
          <p:cNvSpPr txBox="1">
            <a:spLocks/>
          </p:cNvSpPr>
          <p:nvPr/>
        </p:nvSpPr>
        <p:spPr>
          <a:xfrm>
            <a:off x="1516693" y="4984936"/>
            <a:ext cx="5808033" cy="106739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latin typeface="ＭＳ ゴシック" panose="020B0609070205080204" pitchFamily="49" charset="-128"/>
                <a:ea typeface="ＭＳ ゴシック" panose="020B0609070205080204" pitchFamily="49" charset="-128"/>
              </a:rPr>
              <a:t>ワークシートの（　　）に適する語句を</a:t>
            </a:r>
            <a:r>
              <a:rPr lang="ja-JP" altLang="en-US" sz="2400" dirty="0" smtClean="0">
                <a:latin typeface="ＭＳ ゴシック" panose="020B0609070205080204" pitchFamily="49" charset="-128"/>
                <a:ea typeface="ＭＳ ゴシック" panose="020B0609070205080204" pitchFamily="49" charset="-128"/>
              </a:rPr>
              <a:t>記入して、覚えよう</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83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9" name="正方形/長方形 8"/>
          <p:cNvSpPr/>
          <p:nvPr/>
        </p:nvSpPr>
        <p:spPr>
          <a:xfrm>
            <a:off x="0" y="652273"/>
            <a:ext cx="9144000" cy="867364"/>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a:latin typeface="HGP創英角ｺﾞｼｯｸUB" panose="020B0900000000000000" pitchFamily="50" charset="-128"/>
                <a:ea typeface="HGP創英角ｺﾞｼｯｸUB" panose="020B0900000000000000" pitchFamily="50" charset="-128"/>
              </a:rPr>
              <a:t>マット</a:t>
            </a:r>
            <a:r>
              <a:rPr kumimoji="1" lang="ja-JP" altLang="en-US" sz="4000" dirty="0" smtClean="0">
                <a:latin typeface="HGP創英角ｺﾞｼｯｸUB" panose="020B0900000000000000" pitchFamily="50" charset="-128"/>
                <a:ea typeface="HGP創英角ｺﾞｼｯｸUB" panose="020B0900000000000000" pitchFamily="50" charset="-128"/>
              </a:rPr>
              <a:t>運動の技について調べよう②</a:t>
            </a: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164473" y="4497297"/>
            <a:ext cx="4204362" cy="64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　</a:t>
            </a:r>
            <a:endParaRPr kumimoji="1" lang="en-US" altLang="ja-JP" sz="3600" dirty="0">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325880" y="1799537"/>
            <a:ext cx="3671323" cy="6676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HGP創英角ｺﾞｼｯｸUB" panose="020B0900000000000000" pitchFamily="50" charset="-128"/>
                <a:ea typeface="HGP創英角ｺﾞｼｯｸUB" panose="020B0900000000000000" pitchFamily="50" charset="-128"/>
              </a:rPr>
              <a:t>１　</a:t>
            </a:r>
            <a:r>
              <a:rPr kumimoji="1" lang="ja-JP" altLang="en-US" sz="4000" dirty="0">
                <a:latin typeface="HGP創英角ｺﾞｼｯｸUB" panose="020B0900000000000000" pitchFamily="50" charset="-128"/>
                <a:ea typeface="HGP創英角ｺﾞｼｯｸUB" panose="020B0900000000000000" pitchFamily="50" charset="-128"/>
              </a:rPr>
              <a:t>巧</a:t>
            </a:r>
            <a:r>
              <a:rPr kumimoji="1" lang="ja-JP" altLang="en-US" sz="4000" dirty="0" smtClean="0">
                <a:latin typeface="HGP創英角ｺﾞｼｯｸUB" panose="020B0900000000000000" pitchFamily="50" charset="-128"/>
                <a:ea typeface="HGP創英角ｺﾞｼｯｸUB" panose="020B0900000000000000" pitchFamily="50" charset="-128"/>
              </a:rPr>
              <a:t>技系</a:t>
            </a: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1082619" y="2974248"/>
            <a:ext cx="4113908" cy="7614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solidFill>
                  <a:srgbClr val="00B0F0"/>
                </a:solidFill>
                <a:latin typeface="HGP創英角ｺﾞｼｯｸUB" panose="020B0900000000000000" pitchFamily="50" charset="-128"/>
                <a:ea typeface="HGP創英角ｺﾞｼｯｸUB" panose="020B0900000000000000" pitchFamily="50" charset="-128"/>
              </a:rPr>
              <a:t>平均立ち技群</a:t>
            </a:r>
            <a:endParaRPr kumimoji="1" lang="en-US" altLang="ja-JP" sz="4400" dirty="0" smtClean="0">
              <a:solidFill>
                <a:srgbClr val="00B0F0"/>
              </a:solidFill>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409" y="3391986"/>
            <a:ext cx="1356751" cy="1809001"/>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366" y="1725522"/>
            <a:ext cx="1481358" cy="1795585"/>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0501" y="3665263"/>
            <a:ext cx="723451" cy="723451"/>
          </a:xfrm>
          <a:prstGeom prst="rect">
            <a:avLst/>
          </a:prstGeom>
        </p:spPr>
      </p:pic>
      <p:sp>
        <p:nvSpPr>
          <p:cNvPr id="14" name="フローチャート: 論理和 13">
            <a:hlinkClick r:id="rId6" action="ppaction://hlinksldjump"/>
          </p:cNvPr>
          <p:cNvSpPr/>
          <p:nvPr/>
        </p:nvSpPr>
        <p:spPr>
          <a:xfrm>
            <a:off x="5545905" y="3134441"/>
            <a:ext cx="579549" cy="529477"/>
          </a:xfrm>
          <a:prstGeom prst="flowChar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26472" y="5525439"/>
            <a:ext cx="7691055" cy="761453"/>
          </a:xfrm>
          <a:prstGeom prst="rect">
            <a:avLst/>
          </a:prstGeom>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それぞれの技の名称について知るために、</a:t>
            </a:r>
            <a:endParaRPr kumimoji="1"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アイコンをクリックしてみよう</a:t>
            </a:r>
            <a:r>
              <a:rPr kumimoji="1"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18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2221"/>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タイトル 3"/>
          <p:cNvSpPr>
            <a:spLocks noGrp="1"/>
          </p:cNvSpPr>
          <p:nvPr>
            <p:ph type="title"/>
          </p:nvPr>
        </p:nvSpPr>
        <p:spPr>
          <a:xfrm>
            <a:off x="528078" y="1783891"/>
            <a:ext cx="3051463" cy="376157"/>
          </a:xfrm>
        </p:spPr>
        <p:txBody>
          <a:bodyPr>
            <a:normAutofit/>
          </a:bodyPr>
          <a:lstStyle/>
          <a:p>
            <a:r>
              <a:rPr kumimoji="1"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平均立ち</a:t>
            </a:r>
            <a:r>
              <a:rPr lang="ja-JP" altLang="en-US" sz="1800" dirty="0">
                <a:latin typeface="ＭＳ ゴシック" panose="020B0609070205080204" pitchFamily="49" charset="-128"/>
                <a:ea typeface="ＭＳ ゴシック" panose="020B0609070205080204" pitchFamily="49" charset="-128"/>
              </a:rPr>
              <a:t>技</a:t>
            </a:r>
            <a:r>
              <a:rPr lang="ja-JP" altLang="en-US" sz="1800" dirty="0" smtClean="0">
                <a:latin typeface="ＭＳ ゴシック" panose="020B0609070205080204" pitchFamily="49" charset="-128"/>
                <a:ea typeface="ＭＳ ゴシック" panose="020B0609070205080204" pitchFamily="49" charset="-128"/>
              </a:rPr>
              <a:t>群の</a:t>
            </a:r>
            <a:r>
              <a:rPr kumimoji="1" lang="ja-JP" altLang="en-US" sz="1800" dirty="0" smtClean="0">
                <a:latin typeface="ＭＳ ゴシック" panose="020B0609070205080204" pitchFamily="49" charset="-128"/>
                <a:ea typeface="ＭＳ ゴシック" panose="020B0609070205080204" pitchFamily="49" charset="-128"/>
              </a:rPr>
              <a:t>名称</a:t>
            </a:r>
            <a:r>
              <a:rPr kumimoji="1" lang="en-US" altLang="ja-JP" sz="1800" dirty="0" smtClean="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2" name="正方形/長方形 1"/>
          <p:cNvSpPr/>
          <p:nvPr/>
        </p:nvSpPr>
        <p:spPr>
          <a:xfrm>
            <a:off x="409519" y="1587475"/>
            <a:ext cx="8307658" cy="26765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7209" y="1539153"/>
            <a:ext cx="8035636" cy="3291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800" dirty="0" smtClean="0"/>
          </a:p>
        </p:txBody>
      </p:sp>
      <p:sp>
        <p:nvSpPr>
          <p:cNvPr id="11" name="タイトル 3"/>
          <p:cNvSpPr txBox="1">
            <a:spLocks/>
          </p:cNvSpPr>
          <p:nvPr/>
        </p:nvSpPr>
        <p:spPr>
          <a:xfrm>
            <a:off x="-92209" y="177908"/>
            <a:ext cx="9135848" cy="3761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dirty="0" smtClean="0">
                <a:latin typeface="ＭＳ ゴシック" panose="020B0609070205080204" pitchFamily="49" charset="-128"/>
                <a:ea typeface="ＭＳ ゴシック" panose="020B0609070205080204" pitchFamily="49" charset="-128"/>
              </a:rPr>
              <a:t>【</a:t>
            </a:r>
            <a:r>
              <a:rPr lang="ja-JP" altLang="en-US" sz="2600" dirty="0" smtClean="0">
                <a:latin typeface="ＭＳ ゴシック" panose="020B0609070205080204" pitchFamily="49" charset="-128"/>
                <a:ea typeface="ＭＳ ゴシック" panose="020B0609070205080204" pitchFamily="49" charset="-128"/>
              </a:rPr>
              <a:t>巧技系</a:t>
            </a:r>
            <a:r>
              <a:rPr lang="en-US" altLang="ja-JP" sz="2600" dirty="0" smtClean="0">
                <a:latin typeface="ＭＳ ゴシック" panose="020B0609070205080204" pitchFamily="49" charset="-128"/>
                <a:ea typeface="ＭＳ ゴシック" panose="020B0609070205080204" pitchFamily="49" charset="-128"/>
              </a:rPr>
              <a:t>】</a:t>
            </a:r>
            <a:r>
              <a:rPr lang="ja-JP" altLang="en-US" sz="2600" dirty="0" smtClean="0">
                <a:latin typeface="ＭＳ ゴシック" panose="020B0609070205080204" pitchFamily="49" charset="-128"/>
                <a:ea typeface="ＭＳ ゴシック" panose="020B0609070205080204" pitchFamily="49" charset="-128"/>
              </a:rPr>
              <a:t>の名称について調べよう②</a:t>
            </a:r>
            <a:endParaRPr lang="ja-JP" altLang="en-US" sz="2600" dirty="0">
              <a:latin typeface="ＭＳ ゴシック" panose="020B0609070205080204" pitchFamily="49" charset="-128"/>
              <a:ea typeface="ＭＳ ゴシック" panose="020B0609070205080204" pitchFamily="49" charset="-128"/>
            </a:endParaRPr>
          </a:p>
        </p:txBody>
      </p:sp>
      <p:sp>
        <p:nvSpPr>
          <p:cNvPr id="9" name="タイトル 3"/>
          <p:cNvSpPr txBox="1">
            <a:spLocks/>
          </p:cNvSpPr>
          <p:nvPr/>
        </p:nvSpPr>
        <p:spPr>
          <a:xfrm>
            <a:off x="1521461" y="2517956"/>
            <a:ext cx="5808033" cy="106739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smtClean="0">
                <a:latin typeface="ＭＳ ゴシック" panose="020B0609070205080204" pitchFamily="49" charset="-128"/>
                <a:ea typeface="ＭＳ ゴシック" panose="020B0609070205080204" pitchFamily="49" charset="-128"/>
              </a:rPr>
              <a:t>学習</a:t>
            </a:r>
            <a:r>
              <a:rPr lang="ja-JP" altLang="en-US" sz="2400" dirty="0">
                <a:latin typeface="ＭＳ ゴシック" panose="020B0609070205080204" pitchFamily="49" charset="-128"/>
                <a:ea typeface="ＭＳ ゴシック" panose="020B0609070205080204" pitchFamily="49" charset="-128"/>
              </a:rPr>
              <a:t>カード</a:t>
            </a:r>
            <a:r>
              <a:rPr lang="ja-JP" altLang="en-US" sz="2400" dirty="0" smtClean="0">
                <a:latin typeface="ＭＳ ゴシック" panose="020B0609070205080204" pitchFamily="49" charset="-128"/>
                <a:ea typeface="ＭＳ ゴシック" panose="020B0609070205080204" pitchFamily="49" charset="-128"/>
              </a:rPr>
              <a:t>の</a:t>
            </a:r>
            <a:r>
              <a:rPr lang="ja-JP" altLang="en-US" sz="2400" dirty="0">
                <a:latin typeface="ＭＳ ゴシック" panose="020B0609070205080204" pitchFamily="49" charset="-128"/>
                <a:ea typeface="ＭＳ ゴシック" panose="020B0609070205080204" pitchFamily="49" charset="-128"/>
              </a:rPr>
              <a:t>（　　）に適する語句</a:t>
            </a:r>
            <a:r>
              <a:rPr lang="ja-JP" altLang="en-US" sz="2400" dirty="0" smtClean="0">
                <a:latin typeface="ＭＳ ゴシック" panose="020B0609070205080204" pitchFamily="49" charset="-128"/>
                <a:ea typeface="ＭＳ ゴシック" panose="020B0609070205080204" pitchFamily="49" charset="-128"/>
              </a:rPr>
              <a:t>を</a:t>
            </a:r>
            <a:endParaRPr lang="en-US" altLang="ja-JP" sz="2400" dirty="0" smtClean="0">
              <a:latin typeface="ＭＳ ゴシック" panose="020B0609070205080204" pitchFamily="49" charset="-128"/>
              <a:ea typeface="ＭＳ ゴシック" panose="020B0609070205080204" pitchFamily="49" charset="-128"/>
            </a:endParaRPr>
          </a:p>
          <a:p>
            <a:pPr algn="ctr"/>
            <a:r>
              <a:rPr lang="ja-JP" altLang="en-US" sz="2400" dirty="0" smtClean="0">
                <a:latin typeface="ＭＳ ゴシック" panose="020B0609070205080204" pitchFamily="49" charset="-128"/>
                <a:ea typeface="ＭＳ ゴシック" panose="020B0609070205080204" pitchFamily="49" charset="-128"/>
              </a:rPr>
              <a:t>記入して、覚えよう</a:t>
            </a:r>
            <a:endParaRPr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548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9" name="正方形/長方形 8"/>
          <p:cNvSpPr/>
          <p:nvPr/>
        </p:nvSpPr>
        <p:spPr>
          <a:xfrm>
            <a:off x="0" y="652273"/>
            <a:ext cx="9144000" cy="867364"/>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smtClean="0">
                <a:latin typeface="HGP創英角ｺﾞｼｯｸUB" panose="020B0900000000000000" pitchFamily="50" charset="-128"/>
                <a:ea typeface="HGP創英角ｺﾞｼｯｸUB" panose="020B0900000000000000" pitchFamily="50" charset="-128"/>
              </a:rPr>
              <a:t>器械運動に関連して高まる体力について調べよう</a:t>
            </a:r>
            <a:endParaRPr kumimoji="1" lang="en-US" altLang="ja-JP" sz="3600" dirty="0" smtClean="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1164473" y="4497297"/>
            <a:ext cx="4204362" cy="64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P創英角ｺﾞｼｯｸUB" panose="020B0900000000000000" pitchFamily="50" charset="-128"/>
                <a:ea typeface="HGP創英角ｺﾞｼｯｸUB" panose="020B0900000000000000" pitchFamily="50" charset="-128"/>
              </a:rPr>
              <a:t>　</a:t>
            </a:r>
            <a:endParaRPr kumimoji="1" lang="en-US" altLang="ja-JP" sz="3600" dirty="0">
              <a:latin typeface="HGP創英角ｺﾞｼｯｸUB" panose="020B0900000000000000" pitchFamily="50" charset="-128"/>
              <a:ea typeface="HGP創英角ｺﾞｼｯｸUB" panose="020B0900000000000000" pitchFamily="50" charset="-128"/>
            </a:endParaRPr>
          </a:p>
        </p:txBody>
      </p:sp>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2692" y="2634046"/>
            <a:ext cx="723451" cy="723451"/>
          </a:xfrm>
          <a:prstGeom prst="rect">
            <a:avLst/>
          </a:prstGeom>
        </p:spPr>
      </p:pic>
      <p:sp>
        <p:nvSpPr>
          <p:cNvPr id="16" name="フローチャート: 論理和 15">
            <a:hlinkClick r:id="rId4" action="ppaction://hlinksldjump"/>
          </p:cNvPr>
          <p:cNvSpPr/>
          <p:nvPr/>
        </p:nvSpPr>
        <p:spPr>
          <a:xfrm>
            <a:off x="5168884" y="2129782"/>
            <a:ext cx="579549" cy="529477"/>
          </a:xfrm>
          <a:prstGeom prst="flowChar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9519" y="2057400"/>
            <a:ext cx="8307658" cy="403545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3"/>
          <p:cNvSpPr txBox="1">
            <a:spLocks/>
          </p:cNvSpPr>
          <p:nvPr/>
        </p:nvSpPr>
        <p:spPr>
          <a:xfrm>
            <a:off x="2276410" y="3906235"/>
            <a:ext cx="4591179" cy="106739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smtClean="0">
                <a:latin typeface="ＭＳ ゴシック" panose="020B0609070205080204" pitchFamily="49" charset="-128"/>
                <a:ea typeface="ＭＳ ゴシック" panose="020B0609070205080204" pitchFamily="49" charset="-128"/>
              </a:rPr>
              <a:t>学習</a:t>
            </a:r>
            <a:r>
              <a:rPr lang="ja-JP" altLang="en-US" sz="2400" dirty="0">
                <a:latin typeface="ＭＳ ゴシック" panose="020B0609070205080204" pitchFamily="49" charset="-128"/>
                <a:ea typeface="ＭＳ ゴシック" panose="020B0609070205080204" pitchFamily="49" charset="-128"/>
              </a:rPr>
              <a:t>カード</a:t>
            </a:r>
            <a:r>
              <a:rPr lang="ja-JP" altLang="en-US" sz="2400" dirty="0" smtClean="0">
                <a:latin typeface="ＭＳ ゴシック" panose="020B0609070205080204" pitchFamily="49" charset="-128"/>
                <a:ea typeface="ＭＳ ゴシック" panose="020B0609070205080204" pitchFamily="49" charset="-128"/>
              </a:rPr>
              <a:t>へ記入しよう</a:t>
            </a:r>
            <a:endParaRPr lang="ja-JP" altLang="en-US" sz="2400" dirty="0">
              <a:latin typeface="ＭＳ ゴシック" panose="020B0609070205080204" pitchFamily="49" charset="-128"/>
              <a:ea typeface="ＭＳ ゴシック" panose="020B0609070205080204" pitchFamily="49" charset="-128"/>
            </a:endParaRPr>
          </a:p>
        </p:txBody>
      </p:sp>
      <p:sp>
        <p:nvSpPr>
          <p:cNvPr id="19" name="タイトル 3"/>
          <p:cNvSpPr txBox="1">
            <a:spLocks/>
          </p:cNvSpPr>
          <p:nvPr/>
        </p:nvSpPr>
        <p:spPr>
          <a:xfrm>
            <a:off x="513790" y="2155356"/>
            <a:ext cx="4372535" cy="37615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器械運動に関連して高まる</a:t>
            </a:r>
            <a:r>
              <a:rPr lang="ja-JP" altLang="en-US" sz="2000" dirty="0" smtClean="0">
                <a:latin typeface="ＭＳ ゴシック" panose="020B0609070205080204" pitchFamily="49" charset="-128"/>
                <a:ea typeface="ＭＳ ゴシック" panose="020B0609070205080204" pitchFamily="49" charset="-128"/>
              </a:rPr>
              <a:t>体力</a:t>
            </a:r>
            <a:r>
              <a:rPr lang="en-US" altLang="ja-JP" sz="2000" dirty="0" smtClean="0">
                <a:latin typeface="ＭＳ ゴシック" panose="020B0609070205080204" pitchFamily="49" charset="-128"/>
                <a:ea typeface="ＭＳ ゴシック" panose="020B0609070205080204" pitchFamily="49" charset="-128"/>
              </a:rPr>
              <a:t>】</a:t>
            </a:r>
            <a:endParaRPr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92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2398</TotalTime>
  <Words>997</Words>
  <Application>Microsoft Office PowerPoint</Application>
  <PresentationFormat>画面に合わせる (4:3)</PresentationFormat>
  <Paragraphs>199</Paragraphs>
  <Slides>28</Slides>
  <Notes>22</Notes>
  <HiddenSlides>6</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HGP創英角ｺﾞｼｯｸUB</vt:lpstr>
      <vt:lpstr>HG丸ｺﾞｼｯｸM-PRO</vt:lpstr>
      <vt:lpstr>HG創英角ｺﾞｼｯｸUB</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【マット運動の特性】</vt:lpstr>
      <vt:lpstr>PowerPoint プレゼンテーション</vt:lpstr>
      <vt:lpstr>【接点技群の名称】</vt:lpstr>
      <vt:lpstr>PowerPoint プレゼンテーション</vt:lpstr>
      <vt:lpstr>【平均立ち技群の名称】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156</cp:revision>
  <cp:lastPrinted>2020-07-08T09:33:01Z</cp:lastPrinted>
  <dcterms:created xsi:type="dcterms:W3CDTF">2019-05-07T09:33:23Z</dcterms:created>
  <dcterms:modified xsi:type="dcterms:W3CDTF">2020-11-24T06:06:33Z</dcterms:modified>
</cp:coreProperties>
</file>