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6" r:id="rId15"/>
    <p:sldId id="277" r:id="rId16"/>
    <p:sldId id="272" r:id="rId17"/>
    <p:sldId id="275" r:id="rId18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AAC5-7DAC-47FD-900A-D1A456B7778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251C7-81F6-4790-B971-F627D9B66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9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38E6-9B51-41C1-B01C-640975C71F86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E0553-DD45-4EC9-8E71-2173DE81E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94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0" y="461963"/>
            <a:ext cx="2219325" cy="1247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30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0" y="461963"/>
            <a:ext cx="2219325" cy="1247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3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0" y="461963"/>
            <a:ext cx="2219325" cy="1247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7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0" y="461963"/>
            <a:ext cx="2219325" cy="1247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6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0553-DD45-4EC9-8E71-2173DE81E0C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83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0" y="461963"/>
            <a:ext cx="2219325" cy="1247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8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38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34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5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9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87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93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12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83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3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05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6DC4-571C-4EE7-8850-B9B0C5296FCE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3ED8-55E4-4EF5-8062-27A579B3E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92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qBcYtJvEn5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853814"/>
            <a:ext cx="9144000" cy="1949357"/>
          </a:xfrm>
        </p:spPr>
        <p:txBody>
          <a:bodyPr>
            <a:noAutofit/>
          </a:bodyPr>
          <a:lstStyle/>
          <a:p>
            <a:r>
              <a:rPr kumimoji="1" lang="ja-JP" altLang="en-US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球技</a:t>
            </a:r>
            <a:r>
              <a:rPr kumimoji="1" lang="en-US" altLang="ja-JP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8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1"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バレーボール」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558639"/>
            <a:ext cx="9144000" cy="1504870"/>
          </a:xfrm>
        </p:spPr>
        <p:txBody>
          <a:bodyPr>
            <a:normAutofit/>
          </a:bodyPr>
          <a:lstStyle/>
          <a:p>
            <a:endParaRPr kumimoji="1" lang="en-US" altLang="ja-JP" sz="3600" dirty="0"/>
          </a:p>
          <a:p>
            <a:r>
              <a:rPr lang="en-US" altLang="ja-JP" sz="4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思考力，判断力，表現力等編</a:t>
            </a:r>
            <a:r>
              <a:rPr lang="en-US" altLang="ja-JP" sz="4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4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524000" y="822789"/>
            <a:ext cx="9144000" cy="150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dirty="0"/>
          </a:p>
          <a:p>
            <a:r>
              <a:rPr lang="ja-JP" altLang="en-US" sz="39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中学校 保健体育（体育分野）</a:t>
            </a:r>
            <a:endParaRPr lang="en-US" altLang="ja-JP" sz="39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9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39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第１学年及び第２学年</a:t>
            </a:r>
            <a:r>
              <a:rPr lang="en-US" altLang="ja-JP" sz="39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lang="ja-JP" altLang="en-US" sz="39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786553" y="604335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lang="en-US" altLang="ja-JP" dirty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6696" y="3"/>
            <a:ext cx="9161304" cy="8227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提供された練習方法から，自己やチームの課題に応じた</a:t>
            </a: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練習方法を選ぶこと</a:t>
            </a: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73" y="65227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06696" y="1475060"/>
            <a:ext cx="8778555" cy="16112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/>
              <a:t>課題を見付ける時のポイント</a:t>
            </a:r>
            <a:endParaRPr lang="en-US" altLang="ja-JP" sz="4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06696" y="3331029"/>
            <a:ext cx="8890371" cy="25850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/>
              <a:t>・ボールが当たっている場所</a:t>
            </a:r>
            <a:endParaRPr lang="en-US" altLang="ja-JP" sz="4400" dirty="0"/>
          </a:p>
          <a:p>
            <a:r>
              <a:rPr lang="ja-JP" altLang="en-US" sz="4400" dirty="0"/>
              <a:t>・肘の状態</a:t>
            </a:r>
            <a:endParaRPr lang="en-US" altLang="ja-JP" sz="4400" dirty="0"/>
          </a:p>
          <a:p>
            <a:r>
              <a:rPr lang="ja-JP" altLang="en-US" sz="4400" dirty="0"/>
              <a:t>・膝の使い方</a:t>
            </a:r>
            <a:endParaRPr lang="en-US" altLang="ja-JP" sz="44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提供された練習方法から，自己やチームの課題に応じた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練習方法を選ぶこと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9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7990" y="1655964"/>
            <a:ext cx="11456020" cy="1325563"/>
          </a:xfrm>
        </p:spPr>
        <p:txBody>
          <a:bodyPr/>
          <a:lstStyle/>
          <a:p>
            <a:r>
              <a:rPr kumimoji="1" lang="ja-JP" altLang="en-US" dirty="0" smtClean="0"/>
              <a:t>２．チーム</a:t>
            </a:r>
            <a:r>
              <a:rPr kumimoji="1" lang="ja-JP" altLang="en-US" dirty="0"/>
              <a:t>の課題について考えてみましょう。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092821" y="3038715"/>
            <a:ext cx="9969190" cy="342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dirty="0"/>
              <a:t>次の</a:t>
            </a:r>
            <a:r>
              <a:rPr lang="ja-JP" altLang="en-US" dirty="0" smtClean="0"/>
              <a:t>①～③の</a:t>
            </a:r>
            <a:r>
              <a:rPr lang="ja-JP" altLang="en-US" dirty="0"/>
              <a:t>スライドを見て、左右いずれかのチームの課題を</a:t>
            </a:r>
            <a:r>
              <a:rPr lang="ja-JP" altLang="en-US" dirty="0" smtClean="0"/>
              <a:t>考えましょう。また、課題</a:t>
            </a:r>
            <a:r>
              <a:rPr lang="ja-JP" altLang="en-US" dirty="0"/>
              <a:t>を克服するための練習方法を選択し、ワークシートに記入しましょう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※</a:t>
            </a:r>
            <a:r>
              <a:rPr lang="ja-JP" altLang="en-US" dirty="0"/>
              <a:t>既に授業で試合形式の活動を実施している場合は自分のチームが試合で得点された状況を振り返りながら</a:t>
            </a:r>
            <a:r>
              <a:rPr lang="ja-JP" altLang="en-US" dirty="0" smtClean="0"/>
              <a:t>考えましょう。</a:t>
            </a:r>
            <a:endParaRPr lang="ja-JP" altLang="en-US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5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991952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031122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375195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02542574"/>
                    </a:ext>
                  </a:extLst>
                </a:gridCol>
              </a:tblGrid>
              <a:tr h="457517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339250"/>
                  </a:ext>
                </a:extLst>
              </a:tr>
            </a:tbl>
          </a:graphicData>
        </a:graphic>
      </p:graphicFrame>
      <p:sp>
        <p:nvSpPr>
          <p:cNvPr id="4" name="スマイル 3"/>
          <p:cNvSpPr/>
          <p:nvPr/>
        </p:nvSpPr>
        <p:spPr>
          <a:xfrm>
            <a:off x="3663376" y="2303639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1931249" y="2303639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/>
          <p:cNvSpPr/>
          <p:nvPr/>
        </p:nvSpPr>
        <p:spPr>
          <a:xfrm>
            <a:off x="3750291" y="3713546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3750291" y="5340194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/>
          <p:cNvSpPr/>
          <p:nvPr/>
        </p:nvSpPr>
        <p:spPr>
          <a:xfrm>
            <a:off x="1838385" y="3770009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マイル 12"/>
          <p:cNvSpPr/>
          <p:nvPr/>
        </p:nvSpPr>
        <p:spPr>
          <a:xfrm>
            <a:off x="1788014" y="5340194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マイル 14"/>
          <p:cNvSpPr/>
          <p:nvPr/>
        </p:nvSpPr>
        <p:spPr>
          <a:xfrm>
            <a:off x="11634560" y="4282452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マイル 20"/>
          <p:cNvSpPr/>
          <p:nvPr/>
        </p:nvSpPr>
        <p:spPr>
          <a:xfrm>
            <a:off x="9029619" y="5459264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マイル 21"/>
          <p:cNvSpPr/>
          <p:nvPr/>
        </p:nvSpPr>
        <p:spPr>
          <a:xfrm>
            <a:off x="9037195" y="3911754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マイル 22"/>
          <p:cNvSpPr/>
          <p:nvPr/>
        </p:nvSpPr>
        <p:spPr>
          <a:xfrm>
            <a:off x="7266213" y="5250259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7233891" y="3351998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マイル 24"/>
          <p:cNvSpPr/>
          <p:nvPr/>
        </p:nvSpPr>
        <p:spPr>
          <a:xfrm>
            <a:off x="6853630" y="2186569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11500917" y="3822443"/>
            <a:ext cx="267286" cy="284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26"/>
          <p:cNvSpPr/>
          <p:nvPr/>
        </p:nvSpPr>
        <p:spPr>
          <a:xfrm>
            <a:off x="2219090" y="2962601"/>
            <a:ext cx="1325968" cy="669797"/>
          </a:xfrm>
          <a:prstGeom prst="wedgeRoundRectCallout">
            <a:avLst>
              <a:gd name="adj1" fmla="val -41699"/>
              <a:gd name="adj2" fmla="val 1168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オッケー</a:t>
            </a:r>
          </a:p>
        </p:txBody>
      </p:sp>
      <p:sp>
        <p:nvSpPr>
          <p:cNvPr id="28" name="角丸四角形吹き出し 27"/>
          <p:cNvSpPr/>
          <p:nvPr/>
        </p:nvSpPr>
        <p:spPr>
          <a:xfrm>
            <a:off x="2205062" y="4482493"/>
            <a:ext cx="1325968" cy="669797"/>
          </a:xfrm>
          <a:prstGeom prst="wedgeRoundRectCallout">
            <a:avLst>
              <a:gd name="adj1" fmla="val -41699"/>
              <a:gd name="adj2" fmla="val 1168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まかせた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9438407" y="3041261"/>
            <a:ext cx="1325968" cy="669797"/>
          </a:xfrm>
          <a:prstGeom prst="wedgeRoundRectCallout">
            <a:avLst>
              <a:gd name="adj1" fmla="val -41699"/>
              <a:gd name="adj2" fmla="val 1168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9392491" y="4648133"/>
            <a:ext cx="1325968" cy="669797"/>
          </a:xfrm>
          <a:prstGeom prst="wedgeRoundRectCallout">
            <a:avLst>
              <a:gd name="adj1" fmla="val -41699"/>
              <a:gd name="adj2" fmla="val 1168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爆発 1 30"/>
          <p:cNvSpPr/>
          <p:nvPr/>
        </p:nvSpPr>
        <p:spPr>
          <a:xfrm>
            <a:off x="8812149" y="4725523"/>
            <a:ext cx="491827" cy="5150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/>
          <p:cNvSpPr/>
          <p:nvPr/>
        </p:nvSpPr>
        <p:spPr>
          <a:xfrm>
            <a:off x="2362324" y="3786671"/>
            <a:ext cx="328625" cy="28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3106" y="1031817"/>
            <a:ext cx="851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スライド①：</a:t>
            </a:r>
            <a:r>
              <a:rPr lang="ja-JP" altLang="en-US" sz="4000" dirty="0" smtClean="0"/>
              <a:t>右の</a:t>
            </a:r>
            <a:r>
              <a:rPr kumimoji="1" lang="ja-JP" altLang="en-US" sz="4000" dirty="0" smtClean="0"/>
              <a:t>チームの課題は？</a:t>
            </a:r>
            <a:endParaRPr kumimoji="1" lang="ja-JP" altLang="en-US" sz="4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9184341" y="926108"/>
            <a:ext cx="2881294" cy="7706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すると</a:t>
            </a:r>
            <a:endParaRPr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アニメーションになるよ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6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19779 -0.15926 C -0.2388 -0.19514 -0.30065 -0.21459 -0.36563 -0.21459 C -0.43932 -0.21459 -0.49857 -0.19514 -0.53958 -0.15926 L -0.7375 1.85185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-10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69 L 0.00079 -0.00069 C -0.00494 -0.00972 -0.01171 -0.01967 -0.01679 -0.03009 C -0.01822 -0.03264 -0.01901 -0.03588 -0.02044 -0.03842 C -0.02382 -0.04444 -0.02708 -0.04583 -0.03085 -0.05092 C -0.0345 -0.05532 -0.03828 -0.05972 -0.04153 -0.06528 C -0.04869 -0.07824 -0.04518 -0.07292 -0.05195 -0.08194 C -0.05677 -0.09467 -0.05235 -0.08472 -0.06367 -0.09861 C -0.07591 -0.11366 -0.06888 -0.1088 -0.07669 -0.11342 C -0.08111 -0.11944 -0.08632 -0.12569 -0.08945 -0.13426 C -0.09023 -0.13611 -0.09088 -0.13866 -0.09179 -0.14028 C -0.09856 -0.15231 -0.09218 -0.13542 -0.09882 -0.15092 C -0.10066 -0.15486 -0.10183 -0.15926 -0.10352 -0.16342 C -0.10639 -0.16967 -0.1073 -0.16944 -0.11055 -0.17361 C -0.1155 -0.18009 -0.11667 -0.18171 -0.12123 -0.19028 C -0.12318 -0.19444 -0.125 -0.19884 -0.12696 -0.20278 C -0.12852 -0.20579 -0.13021 -0.20833 -0.13165 -0.21111 C -0.13269 -0.21319 -0.13308 -0.21574 -0.13399 -0.21759 C -0.14792 -0.24213 -0.12748 -0.19954 -0.14467 -0.23426 C -0.14558 -0.23611 -0.14584 -0.23866 -0.14701 -0.24028 C -0.1487 -0.24305 -0.15105 -0.24421 -0.15274 -0.24676 C -0.15456 -0.24907 -0.15573 -0.25255 -0.15743 -0.25509 C -0.15964 -0.2581 -0.16224 -0.26018 -0.16446 -0.26342 C -0.16589 -0.26505 -0.16667 -0.26782 -0.1681 -0.26944 C -0.17409 -0.27801 -0.17331 -0.27685 -0.17852 -0.28009 C -0.18165 -0.28426 -0.18516 -0.2875 -0.1879 -0.29259 C -0.1892 -0.29444 -0.19011 -0.29699 -0.19154 -0.29861 C -0.19831 -0.30787 -0.19519 -0.30278 -0.20092 -0.30694 C -0.20248 -0.30833 -0.20404 -0.30972 -0.2056 -0.31111 C -0.20873 -0.30972 -0.21185 -0.30856 -0.21498 -0.30694 C -0.21615 -0.30648 -0.21836 -0.30509 -0.21836 -0.30509 L -0.21602 -0.30509 " pathEditMode="relative" ptsTypes="AAAAAAAAAAA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555 L 0.15963 -0.0382 C 0.19062 -0.04861 0.23606 -0.0456 0.28281 -0.03241 C 0.33593 -0.01736 0.37773 0.0044 0.40573 0.03102 L 0.54114 0.15509 " pathEditMode="relative" rAng="540000" ptsTypes="A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87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73" y="65227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提供された練習方法から，自己やチームの課題に応じた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練習方法を選ぶこと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応じた練習方法を選ぶこと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latin typeface="游ゴシック" panose="020B0400000000000000" pitchFamily="50" charset="-128"/>
              </a:rPr>
              <a:t>　</a:t>
            </a:r>
            <a:r>
              <a:rPr lang="en-US" altLang="ja-JP" sz="2400" kern="0" dirty="0" smtClean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等」２ 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に記入しよう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3506" y="787264"/>
            <a:ext cx="10836156" cy="191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 smtClean="0"/>
              <a:t>スライド①</a:t>
            </a:r>
            <a:endParaRPr lang="en-US" altLang="ja-JP" sz="4000" dirty="0"/>
          </a:p>
          <a:p>
            <a:endParaRPr lang="en-US" altLang="ja-JP" dirty="0" smtClean="0"/>
          </a:p>
          <a:p>
            <a:r>
              <a:rPr lang="ja-JP" altLang="en-US" sz="4000" dirty="0" smtClean="0">
                <a:solidFill>
                  <a:srgbClr val="FF0000"/>
                </a:solidFill>
              </a:rPr>
              <a:t>右のチーム</a:t>
            </a:r>
            <a:r>
              <a:rPr lang="ja-JP" altLang="en-US" sz="4000" dirty="0" smtClean="0"/>
              <a:t>の課題（　　　　　　　　　　）</a:t>
            </a:r>
            <a:r>
              <a:rPr lang="ja-JP" altLang="en-US" sz="4000" dirty="0" smtClean="0">
                <a:sym typeface="Wingdings" panose="05000000000000000000" pitchFamily="2" charset="2"/>
              </a:rPr>
              <a:t>　　　　　</a:t>
            </a:r>
            <a:endParaRPr lang="en-US" altLang="ja-JP" sz="4000" dirty="0" smtClean="0">
              <a:sym typeface="Wingdings" panose="05000000000000000000" pitchFamily="2" charset="2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102223" y="2629198"/>
            <a:ext cx="809096" cy="589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53158" y="4090182"/>
            <a:ext cx="9684328" cy="21775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 smtClean="0"/>
              <a:t>A</a:t>
            </a:r>
            <a:r>
              <a:rPr lang="ja-JP" altLang="en-US" sz="2800" dirty="0"/>
              <a:t>：チームの声かけ</a:t>
            </a:r>
            <a:r>
              <a:rPr lang="ja-JP" altLang="en-US" sz="2800" dirty="0" smtClean="0"/>
              <a:t>を重視した円陣パス</a:t>
            </a:r>
            <a:endParaRPr lang="en-US" altLang="ja-JP" sz="2800" dirty="0" smtClean="0"/>
          </a:p>
          <a:p>
            <a:endParaRPr lang="en-US" altLang="ja-JP" sz="800" dirty="0" smtClean="0"/>
          </a:p>
          <a:p>
            <a:r>
              <a:rPr lang="en-US" altLang="ja-JP" sz="2800" dirty="0" smtClean="0"/>
              <a:t>B</a:t>
            </a:r>
            <a:r>
              <a:rPr lang="ja-JP" altLang="en-US" sz="2800" dirty="0" smtClean="0"/>
              <a:t>：投げ入れた</a:t>
            </a:r>
            <a:r>
              <a:rPr lang="ja-JP" altLang="en-US" sz="2800" dirty="0"/>
              <a:t>ボールから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３</a:t>
            </a:r>
            <a:r>
              <a:rPr lang="ja-JP" altLang="en-US" sz="2800" dirty="0" smtClean="0"/>
              <a:t>段</a:t>
            </a:r>
            <a:r>
              <a:rPr lang="ja-JP" altLang="en-US" sz="2800" dirty="0"/>
              <a:t>攻撃</a:t>
            </a:r>
            <a:endParaRPr lang="en-US" altLang="ja-JP" sz="2800" dirty="0"/>
          </a:p>
          <a:p>
            <a:endParaRPr lang="en-US" altLang="ja-JP" sz="800" dirty="0" smtClean="0"/>
          </a:p>
          <a:p>
            <a:r>
              <a:rPr lang="en-US" altLang="ja-JP" sz="2800" dirty="0" smtClean="0"/>
              <a:t>C</a:t>
            </a:r>
            <a:r>
              <a:rPr lang="ja-JP" altLang="en-US" sz="2800" dirty="0" smtClean="0"/>
              <a:t>：相手の</a:t>
            </a:r>
            <a:r>
              <a:rPr lang="ja-JP" altLang="en-US" sz="2800" dirty="0" smtClean="0"/>
              <a:t>サービスや</a:t>
            </a:r>
            <a:r>
              <a:rPr lang="ja-JP" altLang="en-US" sz="2800" dirty="0" smtClean="0"/>
              <a:t>返球に対して誰がレシーブするのか、　</a:t>
            </a:r>
            <a:endParaRPr lang="en-US" altLang="ja-JP" sz="2800" dirty="0" smtClean="0"/>
          </a:p>
          <a:p>
            <a:r>
              <a:rPr lang="ja-JP" altLang="en-US" sz="2800" dirty="0"/>
              <a:t>　 </a:t>
            </a:r>
            <a:r>
              <a:rPr lang="ja-JP" altLang="en-US" sz="2800" dirty="0" smtClean="0"/>
              <a:t> チーム内で各自のポジション・役割を話し合う</a:t>
            </a:r>
            <a:endParaRPr lang="en-US" altLang="ja-JP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73506" y="3356243"/>
            <a:ext cx="11126204" cy="6942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チーム</a:t>
            </a:r>
            <a:r>
              <a:rPr lang="ja-JP" altLang="en-US" sz="2400" dirty="0"/>
              <a:t>の課題を克服するための</a:t>
            </a:r>
            <a:r>
              <a:rPr lang="ja-JP" altLang="en-US" sz="2400" dirty="0" smtClean="0"/>
              <a:t>練習（解決）方法を次の中から選</a:t>
            </a:r>
            <a:r>
              <a:rPr lang="ja-JP" altLang="en-US" sz="2400" dirty="0"/>
              <a:t>び</a:t>
            </a:r>
            <a:r>
              <a:rPr lang="ja-JP" altLang="en-US" sz="2400" dirty="0" smtClean="0"/>
              <a:t>ましょう</a:t>
            </a:r>
            <a:r>
              <a:rPr lang="ja-JP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476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②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991952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031122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375195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02542574"/>
                    </a:ext>
                  </a:extLst>
                </a:gridCol>
              </a:tblGrid>
              <a:tr h="457517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339250"/>
                  </a:ext>
                </a:extLst>
              </a:tr>
            </a:tbl>
          </a:graphicData>
        </a:graphic>
      </p:graphicFrame>
      <p:sp>
        <p:nvSpPr>
          <p:cNvPr id="4" name="スマイル 3"/>
          <p:cNvSpPr/>
          <p:nvPr/>
        </p:nvSpPr>
        <p:spPr>
          <a:xfrm>
            <a:off x="3630378" y="2387618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1878186" y="2458003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/>
          <p:cNvSpPr/>
          <p:nvPr/>
        </p:nvSpPr>
        <p:spPr>
          <a:xfrm>
            <a:off x="3660072" y="3936194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3609701" y="5275764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/>
          <p:cNvSpPr/>
          <p:nvPr/>
        </p:nvSpPr>
        <p:spPr>
          <a:xfrm>
            <a:off x="1878187" y="4145200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マイル 12"/>
          <p:cNvSpPr/>
          <p:nvPr/>
        </p:nvSpPr>
        <p:spPr>
          <a:xfrm>
            <a:off x="1802579" y="5459264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マイル 14"/>
          <p:cNvSpPr/>
          <p:nvPr/>
        </p:nvSpPr>
        <p:spPr>
          <a:xfrm>
            <a:off x="11585916" y="3088493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マイル 20"/>
          <p:cNvSpPr/>
          <p:nvPr/>
        </p:nvSpPr>
        <p:spPr>
          <a:xfrm>
            <a:off x="9088439" y="4980813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マイル 21"/>
          <p:cNvSpPr/>
          <p:nvPr/>
        </p:nvSpPr>
        <p:spPr>
          <a:xfrm>
            <a:off x="9088439" y="3632398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マイル 22"/>
          <p:cNvSpPr/>
          <p:nvPr/>
        </p:nvSpPr>
        <p:spPr>
          <a:xfrm>
            <a:off x="7266213" y="5250259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7233891" y="3351998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マイル 24"/>
          <p:cNvSpPr/>
          <p:nvPr/>
        </p:nvSpPr>
        <p:spPr>
          <a:xfrm>
            <a:off x="6853630" y="2186569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11452273" y="2663152"/>
            <a:ext cx="267286" cy="284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爆発 1 30"/>
          <p:cNvSpPr/>
          <p:nvPr/>
        </p:nvSpPr>
        <p:spPr>
          <a:xfrm>
            <a:off x="1112354" y="2474683"/>
            <a:ext cx="491827" cy="5150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/>
          <p:cNvSpPr/>
          <p:nvPr/>
        </p:nvSpPr>
        <p:spPr>
          <a:xfrm>
            <a:off x="2365444" y="2549307"/>
            <a:ext cx="295393" cy="263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8756072" y="4779817"/>
            <a:ext cx="332367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43107" y="1031817"/>
            <a:ext cx="914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スライド②：左のチームの課題は？</a:t>
            </a:r>
            <a:endParaRPr kumimoji="1" lang="ja-JP" altLang="en-US" sz="4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9184341" y="926108"/>
            <a:ext cx="2881294" cy="7706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すると</a:t>
            </a:r>
            <a:endParaRPr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アニメーションになるよ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2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909 2.22222E-6 L -0.54831 -0.09491 C -0.50664 -0.11528 -0.44401 -0.12593 -0.37773 -0.12593 C -0.30286 -0.12593 -0.24284 -0.11528 -0.20104 -0.09491 L -4.16667E-7 2.22222E-6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48" y="-6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6.2963E-6 L -3.75E-6 -6.2963E-6 C -0.00351 0.00069 -0.00716 0.00277 -0.01054 0.00208 C -0.02343 -0.00116 -0.02838 -0.00996 -0.03997 -0.01876 C -0.04687 -0.02408 -0.05429 -0.02732 -0.06107 -0.03334 C -0.06732 -0.0389 -0.07304 -0.04677 -0.07982 -0.05001 C -0.08242 -0.0514 -0.08528 -0.05232 -0.08789 -0.05417 C -0.09284 -0.05788 -0.097 -0.06413 -0.10195 -0.06667 C -0.10482 -0.06806 -0.10755 -0.06899 -0.11028 -0.07084 C -0.11341 -0.07315 -0.11627 -0.07732 -0.11966 -0.07917 C -0.122 -0.08056 -0.12448 -0.08149 -0.12669 -0.08334 C -0.12825 -0.08473 -0.12982 -0.08589 -0.13138 -0.08751 C -0.13333 -0.09005 -0.13502 -0.09376 -0.13711 -0.09584 C -0.13971 -0.09862 -0.14258 -0.10024 -0.14544 -0.10209 C -0.14765 -0.10371 -0.15039 -0.10394 -0.15247 -0.10626 C -0.15794 -0.11297 -0.15455 -0.11019 -0.16289 -0.11251 C -0.16549 -0.11482 -0.16823 -0.11783 -0.17122 -0.11876 C -0.17383 -0.11991 -0.17669 -0.12015 -0.17929 -0.12084 C -0.18854 -0.12385 -0.17929 -0.12269 -0.19101 -0.12501 C -0.1957 -0.12593 -0.20508 -0.12709 -0.20508 -0.12709 L -0.20169 -0.12292 " pathEditMode="relative" ptsTypes="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16862 -0.06227 C 0.20417 -0.07778 0.25182 -0.06922 0.29857 -0.04213 C 0.35156 -0.01158 0.39102 0.03032 0.41471 0.07986 L 0.53099 0.30601 " pathEditMode="relative" rAng="1080000" ptsTypes="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3191 -0.006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3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12851 0.002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181 -0.0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62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14362 -0.010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1461 -0.030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14817 -0.026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C 0.00156 -0.00347 0.00417 -0.00602 0.00443 -0.01018 C 0.00495 -0.01435 0.003 -0.01828 0.00234 -0.02222 C 0.00156 -0.02639 0.00195 -0.03194 -8.33333E-7 -0.03449 C -0.0026 -0.03773 -0.00547 -0.04097 -0.00794 -0.04444 C -0.00989 -0.04722 -0.01159 -0.05023 -0.01367 -0.05254 C -0.01497 -0.0544 -0.01667 -0.05532 -0.01823 -0.05671 C -0.02344 -0.06597 -0.01693 -0.05509 -0.02721 -0.06875 C -0.02878 -0.07083 -0.03021 -0.07291 -0.03177 -0.07477 C -0.03411 -0.07754 -0.03633 -0.08032 -0.03867 -0.08287 L -0.04206 -0.08703 C -0.04726 -0.10092 -0.04049 -0.08588 -0.04896 -0.09514 C -0.05716 -0.10393 -0.05651 -0.10856 -0.06367 -0.11319 C -0.0651 -0.11412 -0.06667 -0.11458 -0.0681 -0.11527 C -0.07239 -0.12291 -0.07318 -0.12477 -0.07956 -0.13148 C -0.08125 -0.1331 -0.08333 -0.13402 -0.08516 -0.13541 C -0.08672 -0.13657 -0.08828 -0.13796 -0.08971 -0.13935 C -0.09088 -0.14074 -0.09193 -0.14236 -0.0931 -0.14352 C -0.09753 -0.14745 -0.09635 -0.14328 -0.10117 -0.14953 C -0.10286 -0.15185 -0.10391 -0.15532 -0.1056 -0.15764 C -0.10664 -0.15879 -0.10794 -0.15879 -0.10911 -0.15972 C -0.11068 -0.16088 -0.11211 -0.1625 -0.11367 -0.16365 C -0.11979 -0.16875 -0.12474 -0.17152 -0.1306 -0.17777 C -0.13346 -0.18078 -0.13581 -0.18495 -0.13867 -0.18796 C -0.13958 -0.18912 -0.14088 -0.18912 -0.14206 -0.19004 C -0.15039 -0.19629 -0.14271 -0.19236 -0.15117 -0.19606 C -0.15312 -0.19838 -0.15846 -0.20486 -0.16016 -0.20602 C -0.16198 -0.2074 -0.16406 -0.2074 -0.16588 -0.2081 C -0.16745 -0.20879 -0.16888 -0.20949 -0.17044 -0.21018 C -0.17422 -0.21458 -0.17878 -0.22037 -0.18294 -0.22222 C -0.1845 -0.22291 -0.18607 -0.22338 -0.1875 -0.2243 C -0.19023 -0.22592 -0.19271 -0.22847 -0.19544 -0.23032 C -0.19766 -0.23194 -0.20234 -0.23426 -0.20234 -0.23402 C -0.20338 -0.23565 -0.20443 -0.23727 -0.20573 -0.23842 C -0.21003 -0.24213 -0.21159 -0.24259 -0.21588 -0.24444 C -0.21901 -0.24722 -0.22174 -0.25069 -0.225 -0.25254 C -0.22617 -0.25324 -0.22721 -0.25393 -0.22838 -0.25463 C -0.23437 -0.25764 -0.23294 -0.25578 -0.23971 -0.26065 C -0.24101 -0.26134 -0.24687 -0.26597 -0.24883 -0.26666 C -0.25104 -0.26759 -0.25338 -0.26805 -0.25573 -0.26875 C -0.2582 -0.27083 -0.26081 -0.27384 -0.26354 -0.27477 C -0.27005 -0.27708 -0.28294 -0.28078 -0.28294 -0.28055 C -0.28607 -0.28287 -0.2888 -0.28565 -0.29206 -0.2868 C -0.29531 -0.28819 -0.29883 -0.28819 -0.30221 -0.28889 C -0.30456 -0.28935 -0.30677 -0.29004 -0.30911 -0.29097 C -0.31836 -0.29444 -0.31614 -0.29467 -0.32396 -0.29699 C -0.32643 -0.29768 -0.3293 -0.29815 -0.33177 -0.29907 C -0.33372 -0.29953 -0.33555 -0.30046 -0.3375 -0.30092 C -0.33971 -0.30185 -0.34206 -0.30208 -0.34427 -0.30301 C -0.34687 -0.30393 -0.35547 -0.30833 -0.35911 -0.30902 C -0.36393 -0.30995 -0.36888 -0.31041 -0.37383 -0.31111 C -0.38385 -0.31458 -0.37526 -0.3118 -0.3875 -0.31504 C -0.38971 -0.31574 -0.39206 -0.31643 -0.39427 -0.31713 C -0.39583 -0.31782 -0.39726 -0.31875 -0.39883 -0.31921 C -0.40221 -0.32014 -0.4056 -0.3206 -0.40911 -0.32129 C -0.42148 -0.32685 -0.40195 -0.31852 -0.42721 -0.32523 C -0.43034 -0.32615 -0.4332 -0.32847 -0.43633 -0.3294 C -0.44088 -0.33055 -0.44544 -0.33032 -0.45 -0.33125 C -0.45143 -0.33171 -0.46055 -0.33449 -0.4625 -0.33541 C -0.46471 -0.33657 -0.46693 -0.33865 -0.46927 -0.33935 C -0.48542 -0.34514 -0.47682 -0.34282 -0.49544 -0.34537 C -0.49687 -0.34606 -0.49844 -0.34699 -0.5 -0.34745 C -0.5181 -0.35208 -0.50547 -0.34699 -0.51588 -0.35139 C -0.53594 -0.35092 -0.55599 -0.35139 -0.57604 -0.34953 C -0.57747 -0.3493 -0.58385 -0.34444 -0.58633 -0.34352 C -0.60052 -0.33703 -0.58281 -0.34514 -0.59427 -0.33935 C -0.6043 -0.33426 -0.59401 -0.34027 -0.60221 -0.33541 C -0.60338 -0.33402 -0.6043 -0.33217 -0.6056 -0.33125 C -0.60859 -0.3294 -0.61198 -0.32986 -0.61471 -0.32731 L -0.61693 -0.32523 " pathEditMode="relative" rAng="0" ptsTypes="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-17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6" grpId="0" animBg="1"/>
      <p:bldP spid="31" grpId="0" animBg="1"/>
      <p:bldP spid="3" grpId="0" animBg="1"/>
      <p:bldP spid="3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73" y="65227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2220" y="2780637"/>
            <a:ext cx="11126204" cy="19126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チーム</a:t>
            </a:r>
            <a:r>
              <a:rPr lang="ja-JP" altLang="en-US" sz="2400" dirty="0"/>
              <a:t>の課題を克服するための</a:t>
            </a:r>
            <a:r>
              <a:rPr lang="ja-JP" altLang="en-US" sz="2400" dirty="0" smtClean="0"/>
              <a:t>練習（解決）方法を次の中から選</a:t>
            </a:r>
            <a:r>
              <a:rPr lang="ja-JP" altLang="en-US" sz="2400" dirty="0"/>
              <a:t>び</a:t>
            </a:r>
            <a:r>
              <a:rPr lang="ja-JP" altLang="en-US" sz="2400" dirty="0" smtClean="0"/>
              <a:t>ましょう</a:t>
            </a:r>
            <a:r>
              <a:rPr lang="ja-JP" altLang="en-US" sz="2400" dirty="0"/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提供された練習方法から，自己やチームの課題に応じた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練習方法を選ぶこと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２に記入しよう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057618" y="2573607"/>
            <a:ext cx="809096" cy="6474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73506" y="787264"/>
            <a:ext cx="10836156" cy="191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 smtClean="0"/>
              <a:t>スライド②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sz="4000" dirty="0">
                <a:solidFill>
                  <a:srgbClr val="FF0000"/>
                </a:solidFill>
              </a:rPr>
              <a:t>左</a:t>
            </a:r>
            <a:r>
              <a:rPr lang="ja-JP" altLang="en-US" sz="4000" dirty="0" smtClean="0">
                <a:solidFill>
                  <a:srgbClr val="FF0000"/>
                </a:solidFill>
              </a:rPr>
              <a:t>のチーム</a:t>
            </a:r>
            <a:r>
              <a:rPr lang="ja-JP" altLang="en-US" sz="4000" dirty="0" smtClean="0"/>
              <a:t>の課題（　　　　　　　　　　）</a:t>
            </a:r>
            <a:r>
              <a:rPr lang="ja-JP" altLang="en-US" sz="4000" dirty="0" smtClean="0">
                <a:sym typeface="Wingdings" panose="05000000000000000000" pitchFamily="2" charset="2"/>
              </a:rPr>
              <a:t>　　　　　</a:t>
            </a:r>
            <a:endParaRPr lang="en-US" altLang="ja-JP" sz="4000" dirty="0" smtClean="0">
              <a:sym typeface="Wingdings" panose="05000000000000000000" pitchFamily="2" charset="2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53158" y="4090182"/>
            <a:ext cx="9684328" cy="21775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 smtClean="0"/>
              <a:t>A</a:t>
            </a:r>
            <a:r>
              <a:rPr lang="ja-JP" altLang="en-US" sz="2800" dirty="0"/>
              <a:t>：チームの声かけ</a:t>
            </a:r>
            <a:r>
              <a:rPr lang="ja-JP" altLang="en-US" sz="2800" dirty="0" smtClean="0"/>
              <a:t>を重視した円陣パス</a:t>
            </a:r>
            <a:endParaRPr lang="en-US" altLang="ja-JP" sz="2800" dirty="0" smtClean="0"/>
          </a:p>
          <a:p>
            <a:endParaRPr lang="en-US" altLang="ja-JP" sz="800" dirty="0" smtClean="0"/>
          </a:p>
          <a:p>
            <a:r>
              <a:rPr lang="en-US" altLang="ja-JP" sz="2800" dirty="0" smtClean="0"/>
              <a:t>B</a:t>
            </a:r>
            <a:r>
              <a:rPr lang="ja-JP" altLang="en-US" sz="2800" dirty="0" smtClean="0"/>
              <a:t>：投げ入れた</a:t>
            </a:r>
            <a:r>
              <a:rPr lang="ja-JP" altLang="en-US" sz="2800" dirty="0"/>
              <a:t>ボールから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３</a:t>
            </a:r>
            <a:r>
              <a:rPr lang="ja-JP" altLang="en-US" sz="2800" dirty="0" smtClean="0"/>
              <a:t>段</a:t>
            </a:r>
            <a:r>
              <a:rPr lang="ja-JP" altLang="en-US" sz="2800" dirty="0"/>
              <a:t>攻撃</a:t>
            </a:r>
            <a:endParaRPr lang="en-US" altLang="ja-JP" sz="2800" dirty="0"/>
          </a:p>
          <a:p>
            <a:endParaRPr lang="en-US" altLang="ja-JP" sz="800" dirty="0" smtClean="0"/>
          </a:p>
          <a:p>
            <a:r>
              <a:rPr lang="en-US" altLang="ja-JP" sz="2800" dirty="0" smtClean="0"/>
              <a:t>C</a:t>
            </a:r>
            <a:r>
              <a:rPr lang="ja-JP" altLang="en-US" sz="2800" dirty="0" smtClean="0"/>
              <a:t>：相手</a:t>
            </a:r>
            <a:r>
              <a:rPr lang="ja-JP" altLang="en-US" sz="2800" dirty="0"/>
              <a:t>のサービスや</a:t>
            </a:r>
            <a:r>
              <a:rPr lang="ja-JP" altLang="en-US" sz="2800" dirty="0" smtClean="0"/>
              <a:t>返球に対して誰がレシーブするのか、　</a:t>
            </a:r>
            <a:endParaRPr lang="en-US" altLang="ja-JP" sz="2800" dirty="0" smtClean="0"/>
          </a:p>
          <a:p>
            <a:r>
              <a:rPr lang="ja-JP" altLang="en-US" sz="2800" dirty="0"/>
              <a:t>　 </a:t>
            </a:r>
            <a:r>
              <a:rPr lang="ja-JP" altLang="en-US" sz="2800" dirty="0" smtClean="0"/>
              <a:t> チーム内で各自のポジション・役割を話し合う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1827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991952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031122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375195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02542574"/>
                    </a:ext>
                  </a:extLst>
                </a:gridCol>
              </a:tblGrid>
              <a:tr h="457517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339250"/>
                  </a:ext>
                </a:extLst>
              </a:tr>
            </a:tbl>
          </a:graphicData>
        </a:graphic>
      </p:graphicFrame>
      <p:sp>
        <p:nvSpPr>
          <p:cNvPr id="4" name="スマイル 3"/>
          <p:cNvSpPr/>
          <p:nvPr/>
        </p:nvSpPr>
        <p:spPr>
          <a:xfrm>
            <a:off x="4500659" y="2336350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2568997" y="2571792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/>
          <p:cNvSpPr/>
          <p:nvPr/>
        </p:nvSpPr>
        <p:spPr>
          <a:xfrm>
            <a:off x="4561976" y="3583895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4500660" y="5186449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/>
          <p:cNvSpPr/>
          <p:nvPr/>
        </p:nvSpPr>
        <p:spPr>
          <a:xfrm>
            <a:off x="2675347" y="3632398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マイル 12"/>
          <p:cNvSpPr/>
          <p:nvPr/>
        </p:nvSpPr>
        <p:spPr>
          <a:xfrm>
            <a:off x="2597257" y="5131188"/>
            <a:ext cx="431075" cy="41801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マイル 14"/>
          <p:cNvSpPr/>
          <p:nvPr/>
        </p:nvSpPr>
        <p:spPr>
          <a:xfrm>
            <a:off x="11585916" y="3088493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マイル 20"/>
          <p:cNvSpPr/>
          <p:nvPr/>
        </p:nvSpPr>
        <p:spPr>
          <a:xfrm>
            <a:off x="8657364" y="4713177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マイル 21"/>
          <p:cNvSpPr/>
          <p:nvPr/>
        </p:nvSpPr>
        <p:spPr>
          <a:xfrm>
            <a:off x="9088439" y="3632398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マイル 22"/>
          <p:cNvSpPr/>
          <p:nvPr/>
        </p:nvSpPr>
        <p:spPr>
          <a:xfrm>
            <a:off x="6871978" y="5318586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スマイル 23"/>
          <p:cNvSpPr/>
          <p:nvPr/>
        </p:nvSpPr>
        <p:spPr>
          <a:xfrm>
            <a:off x="6853630" y="3792900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マイル 24"/>
          <p:cNvSpPr/>
          <p:nvPr/>
        </p:nvSpPr>
        <p:spPr>
          <a:xfrm>
            <a:off x="6853630" y="2186569"/>
            <a:ext cx="431075" cy="418011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11452273" y="2663152"/>
            <a:ext cx="267286" cy="284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爆発 1 30"/>
          <p:cNvSpPr/>
          <p:nvPr/>
        </p:nvSpPr>
        <p:spPr>
          <a:xfrm>
            <a:off x="3857642" y="4407167"/>
            <a:ext cx="491827" cy="5150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/>
          <p:cNvSpPr/>
          <p:nvPr/>
        </p:nvSpPr>
        <p:spPr>
          <a:xfrm>
            <a:off x="3031402" y="2545355"/>
            <a:ext cx="338873" cy="334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8504964" y="4411009"/>
            <a:ext cx="304800" cy="30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315829" y="3891082"/>
            <a:ext cx="290945" cy="318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3106422" y="3695931"/>
            <a:ext cx="290945" cy="290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6778221" y="2191185"/>
            <a:ext cx="290945" cy="290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8766370" y="3695931"/>
            <a:ext cx="290945" cy="290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7346953" y="3967739"/>
            <a:ext cx="290945" cy="290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6871978" y="5183650"/>
            <a:ext cx="290945" cy="290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43107" y="1031817"/>
            <a:ext cx="88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スライド③：左</a:t>
            </a:r>
            <a:r>
              <a:rPr lang="ja-JP" altLang="en-US" sz="4000" dirty="0"/>
              <a:t>のチームの課題は</a:t>
            </a:r>
            <a:r>
              <a:rPr lang="ja-JP" altLang="en-US" sz="4000" dirty="0" smtClean="0"/>
              <a:t>？</a:t>
            </a:r>
            <a:endParaRPr lang="ja-JP" altLang="en-US" sz="4000" dirty="0"/>
          </a:p>
        </p:txBody>
      </p:sp>
      <p:sp>
        <p:nvSpPr>
          <p:cNvPr id="35" name="正方形/長方形 34"/>
          <p:cNvSpPr/>
          <p:nvPr/>
        </p:nvSpPr>
        <p:spPr>
          <a:xfrm>
            <a:off x="9184341" y="926108"/>
            <a:ext cx="2881294" cy="7706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画面をクリック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すると</a:t>
            </a:r>
            <a:endParaRPr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アニメーションになるよ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1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362 2.22222E-6 L -0.50768 -0.09861 C -0.46901 -0.1206 -0.41094 -0.13148 -0.34974 -0.13148 C -0.28047 -0.13148 -0.22487 -0.1206 -0.1862 -0.09861 L -4.16667E-7 2.22222E-6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74" y="-6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6.66667E-6 L -4.16667E-7 -6.66667E-6 C -0.03828 -0.01714 0.00065 -0.00186 -0.03412 -0.01019 C -0.04544 -0.01297 -0.04024 -0.01297 -0.04779 -0.01829 C -0.05352 -0.02246 -0.05456 -0.02223 -0.06029 -0.02431 C -0.06406 -0.02778 -0.06758 -0.03265 -0.07162 -0.0345 C -0.07318 -0.03519 -0.07474 -0.03542 -0.07617 -0.03635 C -0.07852 -0.0382 -0.08073 -0.04075 -0.08307 -0.04237 C -0.08412 -0.04329 -0.08542 -0.04352 -0.08646 -0.04445 C -0.0918 -0.04908 -0.09701 -0.05394 -0.10234 -0.05857 C -0.10469 -0.06065 -0.10664 -0.06366 -0.10912 -0.06459 L -0.11823 -0.06876 C -0.12018 -0.07061 -0.12201 -0.07292 -0.12396 -0.07477 C -0.13333 -0.08311 -0.12617 -0.07547 -0.13307 -0.08079 C -0.14128 -0.08704 -0.13372 -0.08357 -0.14323 -0.08681 C -0.14479 -0.0889 -0.14622 -0.09121 -0.14779 -0.09283 C -0.14922 -0.09445 -0.15456 -0.0963 -0.15573 -0.097 C -0.15807 -0.09815 -0.16016 -0.10024 -0.16263 -0.10093 C -0.16797 -0.10255 -0.16914 -0.10255 -0.17396 -0.1051 C -0.17513 -0.10556 -0.17617 -0.10649 -0.17734 -0.10695 C -0.17891 -0.10788 -0.18034 -0.10857 -0.1819 -0.10903 C -0.1944 -0.1132 -0.19102 -0.11297 -0.19662 -0.11297 L -0.19662 -0.11297 " pathEditMode="relative" ptsTypes="AA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0139 L 0.15326 -0.0625 C 0.18411 -0.07824 0.22409 -0.0713 0.26237 -0.04653 C 0.30599 -0.01829 0.3375 0.02107 0.35547 0.06829 L 0.44388 0.28333 " pathEditMode="relative" rAng="1200000" ptsTypes="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1" y="4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9753 -0.07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4479 -0.24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29401 0.211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10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12617 -0.12801 C 0.15247 -0.15625 0.19193 -0.17084 0.23333 -0.17084 C 0.28034 -0.17084 0.3181 -0.15625 0.3444 -0.12801 L 0.4707 3.7037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-8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1888 0.030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3724 0.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93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23463 -0.098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-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31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73" y="65227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提供された練習方法から，自己やチームの課題に応じた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練習方法を選ぶこと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ワークシート「思考力・判断力・表現力等</a:t>
            </a:r>
            <a:r>
              <a:rPr lang="ja-JP" altLang="en-US" sz="2400" kern="0">
                <a:latin typeface="游ゴシック" panose="020B0400000000000000" pitchFamily="50" charset="-128"/>
              </a:rPr>
              <a:t>」</a:t>
            </a:r>
            <a:r>
              <a:rPr lang="ja-JP" altLang="en-US" sz="2400" kern="0" smtClean="0">
                <a:latin typeface="游ゴシック" panose="020B0400000000000000" pitchFamily="50" charset="-128"/>
              </a:rPr>
              <a:t>２に記入しよう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5191433" y="2699873"/>
            <a:ext cx="809096" cy="46901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3506" y="787264"/>
            <a:ext cx="10836156" cy="191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 smtClean="0"/>
              <a:t>スライド③</a:t>
            </a:r>
            <a:endParaRPr lang="en-US" altLang="ja-JP" sz="4000" dirty="0" smtClean="0"/>
          </a:p>
          <a:p>
            <a:endParaRPr lang="en-US" altLang="ja-JP" dirty="0" smtClean="0"/>
          </a:p>
          <a:p>
            <a:r>
              <a:rPr lang="ja-JP" altLang="en-US" sz="4000" dirty="0" smtClean="0">
                <a:solidFill>
                  <a:srgbClr val="FF0000"/>
                </a:solidFill>
              </a:rPr>
              <a:t>左のチーム</a:t>
            </a:r>
            <a:r>
              <a:rPr lang="ja-JP" altLang="en-US" sz="4000" dirty="0" smtClean="0"/>
              <a:t>の課題（　　　　　　　　　　）</a:t>
            </a:r>
            <a:r>
              <a:rPr lang="ja-JP" altLang="en-US" sz="4000" dirty="0" smtClean="0">
                <a:sym typeface="Wingdings" panose="05000000000000000000" pitchFamily="2" charset="2"/>
              </a:rPr>
              <a:t>　　　　　</a:t>
            </a:r>
            <a:endParaRPr lang="en-US" altLang="ja-JP" sz="4000" dirty="0" smtClean="0">
              <a:sym typeface="Wingdings" panose="05000000000000000000" pitchFamily="2" charset="2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53158" y="4090182"/>
            <a:ext cx="9684328" cy="21775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 smtClean="0"/>
              <a:t>A</a:t>
            </a:r>
            <a:r>
              <a:rPr lang="ja-JP" altLang="en-US" sz="2800" dirty="0"/>
              <a:t>：チームの声かけ</a:t>
            </a:r>
            <a:r>
              <a:rPr lang="ja-JP" altLang="en-US" sz="2800" dirty="0" smtClean="0"/>
              <a:t>を重視した円陣パス</a:t>
            </a:r>
            <a:endParaRPr lang="en-US" altLang="ja-JP" sz="2800" dirty="0" smtClean="0"/>
          </a:p>
          <a:p>
            <a:endParaRPr lang="en-US" altLang="ja-JP" sz="800" dirty="0" smtClean="0"/>
          </a:p>
          <a:p>
            <a:r>
              <a:rPr lang="en-US" altLang="ja-JP" sz="2800" dirty="0" smtClean="0"/>
              <a:t>B</a:t>
            </a:r>
            <a:r>
              <a:rPr lang="ja-JP" altLang="en-US" sz="2800" dirty="0" smtClean="0"/>
              <a:t>：投げ入れた</a:t>
            </a:r>
            <a:r>
              <a:rPr lang="ja-JP" altLang="en-US" sz="2800" dirty="0"/>
              <a:t>ボールから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３</a:t>
            </a:r>
            <a:r>
              <a:rPr lang="ja-JP" altLang="en-US" sz="2800" dirty="0" smtClean="0"/>
              <a:t>段</a:t>
            </a:r>
            <a:r>
              <a:rPr lang="ja-JP" altLang="en-US" sz="2800" dirty="0"/>
              <a:t>攻撃</a:t>
            </a:r>
            <a:endParaRPr lang="en-US" altLang="ja-JP" sz="2800" dirty="0"/>
          </a:p>
          <a:p>
            <a:endParaRPr lang="en-US" altLang="ja-JP" sz="800" dirty="0" smtClean="0"/>
          </a:p>
          <a:p>
            <a:r>
              <a:rPr lang="en-US" altLang="ja-JP" sz="2800" dirty="0" smtClean="0"/>
              <a:t>C</a:t>
            </a:r>
            <a:r>
              <a:rPr lang="ja-JP" altLang="en-US" sz="2800" dirty="0" smtClean="0"/>
              <a:t>：相手</a:t>
            </a:r>
            <a:r>
              <a:rPr lang="ja-JP" altLang="en-US" sz="2800" dirty="0"/>
              <a:t>のサービスや</a:t>
            </a:r>
            <a:r>
              <a:rPr lang="ja-JP" altLang="en-US" sz="2800" dirty="0" smtClean="0"/>
              <a:t>返球に対して誰がレシーブするのか、　</a:t>
            </a:r>
            <a:endParaRPr lang="en-US" altLang="ja-JP" sz="2800" dirty="0" smtClean="0"/>
          </a:p>
          <a:p>
            <a:r>
              <a:rPr lang="ja-JP" altLang="en-US" sz="2800" dirty="0"/>
              <a:t>　 </a:t>
            </a:r>
            <a:r>
              <a:rPr lang="ja-JP" altLang="en-US" sz="2800" dirty="0" smtClean="0"/>
              <a:t> チーム内で各自のポジション・役割を話し合う</a:t>
            </a:r>
            <a:endParaRPr lang="en-US" altLang="ja-JP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73506" y="3356243"/>
            <a:ext cx="11126204" cy="6942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チーム</a:t>
            </a:r>
            <a:r>
              <a:rPr lang="ja-JP" altLang="en-US" sz="2400" dirty="0"/>
              <a:t>の課題を克服するための</a:t>
            </a:r>
            <a:r>
              <a:rPr lang="ja-JP" altLang="en-US" sz="2400" dirty="0" smtClean="0"/>
              <a:t>練習（解決）方法を次の中から選</a:t>
            </a:r>
            <a:r>
              <a:rPr lang="ja-JP" altLang="en-US" sz="2400" dirty="0"/>
              <a:t>び</a:t>
            </a:r>
            <a:r>
              <a:rPr lang="ja-JP" altLang="en-US" sz="2400" dirty="0" smtClean="0"/>
              <a:t>ましょう</a:t>
            </a:r>
            <a:r>
              <a:rPr lang="ja-JP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984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073" y="1627353"/>
            <a:ext cx="11026473" cy="1325563"/>
          </a:xfrm>
        </p:spPr>
        <p:txBody>
          <a:bodyPr/>
          <a:lstStyle/>
          <a:p>
            <a:r>
              <a:rPr kumimoji="1" lang="ja-JP" altLang="en-US" dirty="0" smtClean="0"/>
              <a:t>１．個人</a:t>
            </a:r>
            <a:r>
              <a:rPr kumimoji="1" lang="ja-JP" altLang="en-US" dirty="0"/>
              <a:t>の課題について考えてみましょう。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202248" y="2965499"/>
            <a:ext cx="10493298" cy="314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dirty="0" smtClean="0"/>
              <a:t>次のスライド、オーバーハンドパス①～③とアンダーハンドパス①～③について、それぞれ</a:t>
            </a:r>
            <a:r>
              <a:rPr lang="ja-JP" altLang="en-US" dirty="0"/>
              <a:t>ＡとＢを比較</a:t>
            </a:r>
            <a:r>
              <a:rPr lang="ja-JP" altLang="en-US" dirty="0" smtClean="0"/>
              <a:t>した時、どちらに課題があるか見付けましょう。また、その課題は何か、ワークシートに記入しましょう。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sz="3600" dirty="0" smtClean="0"/>
              <a:t>※</a:t>
            </a:r>
            <a:r>
              <a:rPr lang="ja-JP" altLang="en-US" sz="3600" dirty="0" smtClean="0"/>
              <a:t>見付けられない時は、スライド６、１０「課題を見付ける時のポイント」を参考にしましょう。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457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611329"/>
            <a:ext cx="10515600" cy="1325563"/>
          </a:xfrm>
        </p:spPr>
        <p:txBody>
          <a:bodyPr/>
          <a:lstStyle/>
          <a:p>
            <a:r>
              <a:rPr kumimoji="1" lang="ja-JP" altLang="en-US" u="sng" dirty="0"/>
              <a:t>オーバーハンドパス①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2553966"/>
            <a:ext cx="5157787" cy="823912"/>
          </a:xfrm>
        </p:spPr>
        <p:txBody>
          <a:bodyPr/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2536129"/>
            <a:ext cx="5183188" cy="823912"/>
          </a:xfrm>
        </p:spPr>
        <p:txBody>
          <a:bodyPr/>
          <a:lstStyle/>
          <a:p>
            <a:r>
              <a:rPr kumimoji="1" lang="ja-JP" altLang="en-US" dirty="0"/>
              <a:t>Ｂ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088" y="3219420"/>
            <a:ext cx="3647185" cy="276344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499" y="3238120"/>
            <a:ext cx="3684588" cy="2763441"/>
          </a:xfr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"/>
            <a:ext cx="12192000" cy="8405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１に記入しよう</a:t>
            </a:r>
            <a:endParaRPr lang="en-US" altLang="ja-JP" sz="2400" kern="0" dirty="0">
              <a:latin typeface="游ゴシック" panose="020B04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839788" y="139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600" dirty="0" smtClean="0"/>
              <a:t>課題があるのはどっち？課題は何？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566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625044"/>
            <a:ext cx="10515600" cy="1325563"/>
          </a:xfrm>
        </p:spPr>
        <p:txBody>
          <a:bodyPr/>
          <a:lstStyle/>
          <a:p>
            <a:r>
              <a:rPr kumimoji="1" lang="ja-JP" altLang="en-US" u="sng" dirty="0"/>
              <a:t>オーバーハンドパス②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2505075"/>
            <a:ext cx="5157787" cy="823912"/>
          </a:xfrm>
        </p:spPr>
        <p:txBody>
          <a:bodyPr/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2505075"/>
            <a:ext cx="5183188" cy="823912"/>
          </a:xfrm>
        </p:spPr>
        <p:txBody>
          <a:bodyPr/>
          <a:lstStyle/>
          <a:p>
            <a:r>
              <a:rPr kumimoji="1" lang="ja-JP" altLang="en-US" dirty="0"/>
              <a:t>Ｂ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387" y="3269558"/>
            <a:ext cx="3684587" cy="276344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499" y="3269558"/>
            <a:ext cx="3684588" cy="2763441"/>
          </a:xfr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１に記入しよう</a:t>
            </a:r>
            <a:endParaRPr lang="en-US" altLang="ja-JP" sz="2400" kern="0" dirty="0">
              <a:latin typeface="游ゴシック" panose="020B0400000000000000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39788" y="139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600" dirty="0" smtClean="0"/>
              <a:t>課題があるのはどっち？課題は何？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9429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589193"/>
            <a:ext cx="10515600" cy="1325563"/>
          </a:xfrm>
        </p:spPr>
        <p:txBody>
          <a:bodyPr/>
          <a:lstStyle/>
          <a:p>
            <a:r>
              <a:rPr kumimoji="1" lang="ja-JP" altLang="en-US" u="sng" dirty="0"/>
              <a:t>オーバーハンドパス③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2503949"/>
            <a:ext cx="5157787" cy="823912"/>
          </a:xfrm>
        </p:spPr>
        <p:txBody>
          <a:bodyPr/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2503949"/>
            <a:ext cx="5183188" cy="823912"/>
          </a:xfrm>
        </p:spPr>
        <p:txBody>
          <a:bodyPr/>
          <a:lstStyle/>
          <a:p>
            <a:r>
              <a:rPr kumimoji="1" lang="ja-JP" altLang="en-US" dirty="0"/>
              <a:t>Ｂ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387" y="3233708"/>
            <a:ext cx="3684587" cy="276344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499" y="3233707"/>
            <a:ext cx="3684588" cy="2763441"/>
          </a:xfr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１に記入しよう</a:t>
            </a:r>
            <a:endParaRPr lang="en-US" altLang="ja-JP" sz="2400" kern="0" dirty="0">
              <a:latin typeface="游ゴシック" panose="020B0400000000000000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39788" y="139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600" dirty="0" smtClean="0"/>
              <a:t>課題があるのはどっち？課題は何？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9009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6696" y="3"/>
            <a:ext cx="9161304" cy="8227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提供された練習方法から，自己やチームの課題に応じた</a:t>
            </a: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練習方法を選ぶこと</a:t>
            </a: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73" y="65227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06696" y="1475060"/>
            <a:ext cx="8778555" cy="16112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/>
              <a:t>課題を見付ける時のポイント</a:t>
            </a:r>
            <a:endParaRPr lang="en-US" altLang="ja-JP" sz="4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06696" y="3331029"/>
            <a:ext cx="8890371" cy="25850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/>
              <a:t>・指の形</a:t>
            </a:r>
            <a:endParaRPr lang="en-US" altLang="ja-JP" sz="4400" dirty="0"/>
          </a:p>
          <a:p>
            <a:r>
              <a:rPr lang="ja-JP" altLang="en-US" sz="4400" dirty="0"/>
              <a:t>・ボールをとらえる位置</a:t>
            </a:r>
            <a:endParaRPr lang="en-US" altLang="ja-JP" sz="4400" dirty="0"/>
          </a:p>
          <a:p>
            <a:r>
              <a:rPr lang="ja-JP" altLang="en-US" sz="4400" dirty="0"/>
              <a:t>・肘の状態</a:t>
            </a:r>
            <a:endParaRPr lang="en-US" altLang="ja-JP" sz="44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"/>
            <a:ext cx="12192000" cy="822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提供された練習方法から，自己やチームの課題に応じた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練習方法を選ぶこと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方法を選ぶこと</a:t>
            </a:r>
            <a:endParaRPr lang="en-US" altLang="ja-JP" sz="2400" b="1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4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9775" y="609542"/>
            <a:ext cx="10515600" cy="1325563"/>
          </a:xfrm>
        </p:spPr>
        <p:txBody>
          <a:bodyPr/>
          <a:lstStyle/>
          <a:p>
            <a:r>
              <a:rPr kumimoji="1" lang="ja-JP" altLang="en-US" u="sng" dirty="0"/>
              <a:t>アンダーハンドパス①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2467672"/>
            <a:ext cx="5157787" cy="823912"/>
          </a:xfrm>
        </p:spPr>
        <p:txBody>
          <a:bodyPr/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2467672"/>
            <a:ext cx="5183188" cy="823912"/>
          </a:xfrm>
        </p:spPr>
        <p:txBody>
          <a:bodyPr/>
          <a:lstStyle/>
          <a:p>
            <a:r>
              <a:rPr kumimoji="1" lang="ja-JP" altLang="en-US" dirty="0"/>
              <a:t>Ｂ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387" y="3188674"/>
            <a:ext cx="3684587" cy="2763440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499" y="3188674"/>
            <a:ext cx="3684588" cy="2763441"/>
          </a:xfr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１に記入しよう</a:t>
            </a:r>
            <a:endParaRPr lang="en-US" altLang="ja-JP" sz="2400" kern="0" dirty="0">
              <a:latin typeface="游ゴシック" panose="020B0400000000000000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39788" y="139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600" dirty="0" smtClean="0"/>
              <a:t>課題があるのはどっち？課題は何？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474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7075" y="676449"/>
            <a:ext cx="10515600" cy="1325563"/>
          </a:xfrm>
        </p:spPr>
        <p:txBody>
          <a:bodyPr/>
          <a:lstStyle/>
          <a:p>
            <a:r>
              <a:rPr kumimoji="1" lang="ja-JP" altLang="en-US" u="sng" dirty="0"/>
              <a:t>アンダーハンドパス②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7088" y="2534579"/>
            <a:ext cx="5157787" cy="823912"/>
          </a:xfrm>
        </p:spPr>
        <p:txBody>
          <a:bodyPr/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199" y="2534579"/>
            <a:ext cx="5183188" cy="823912"/>
          </a:xfrm>
        </p:spPr>
        <p:txBody>
          <a:bodyPr/>
          <a:lstStyle/>
          <a:p>
            <a:r>
              <a:rPr kumimoji="1" lang="ja-JP" altLang="en-US" dirty="0"/>
              <a:t>Ｂ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387" y="3255582"/>
            <a:ext cx="3684587" cy="2763440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499" y="3255582"/>
            <a:ext cx="3684588" cy="2763441"/>
          </a:xfr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１に記入しよう</a:t>
            </a:r>
            <a:endParaRPr lang="en-US" altLang="ja-JP" sz="2400" kern="0" dirty="0">
              <a:latin typeface="游ゴシック" panose="020B0400000000000000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39788" y="139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600" dirty="0" smtClean="0"/>
              <a:t>課題があるのはどっち？課題は何？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0834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688749"/>
            <a:ext cx="10515600" cy="1325563"/>
          </a:xfrm>
        </p:spPr>
        <p:txBody>
          <a:bodyPr/>
          <a:lstStyle/>
          <a:p>
            <a:r>
              <a:rPr kumimoji="1" lang="ja-JP" altLang="en-US" u="sng" dirty="0"/>
              <a:t>アンダーハンドパス③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2559179"/>
            <a:ext cx="5157787" cy="823912"/>
          </a:xfrm>
        </p:spPr>
        <p:txBody>
          <a:bodyPr/>
          <a:lstStyle/>
          <a:p>
            <a:r>
              <a:rPr kumimoji="1" lang="ja-JP" altLang="en-US" dirty="0"/>
              <a:t>Ａ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2529997"/>
            <a:ext cx="5183188" cy="823912"/>
          </a:xfrm>
        </p:spPr>
        <p:txBody>
          <a:bodyPr/>
          <a:lstStyle/>
          <a:p>
            <a:r>
              <a:rPr kumimoji="1" lang="ja-JP" altLang="en-US" dirty="0"/>
              <a:t>Ｂ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8227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提供された練習方法から，自己やチームの課題に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応じた練習</a:t>
            </a:r>
            <a:r>
              <a:rPr lang="ja-JP" altLang="en-US" sz="2400" b="1" kern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方法を選ぶ</a:t>
            </a:r>
            <a:r>
              <a:rPr lang="ja-JP" altLang="en-US" sz="2400" b="1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</a:t>
            </a:r>
            <a:endParaRPr lang="en-US" altLang="ja-JP" sz="2400" b="1" kern="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kern="0" dirty="0">
                <a:latin typeface="游ゴシック" panose="020B0400000000000000" pitchFamily="50" charset="-128"/>
              </a:rPr>
              <a:t>※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ワークシート「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思考力，判断力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，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表現力</a:t>
            </a:r>
            <a:r>
              <a:rPr lang="ja-JP" altLang="en-US" sz="2400" kern="0" dirty="0">
                <a:latin typeface="游ゴシック" panose="020B0400000000000000" pitchFamily="50" charset="-128"/>
              </a:rPr>
              <a:t>等」</a:t>
            </a:r>
            <a:r>
              <a:rPr lang="ja-JP" altLang="en-US" sz="2400" kern="0" dirty="0" smtClean="0">
                <a:latin typeface="游ゴシック" panose="020B0400000000000000" pitchFamily="50" charset="-128"/>
              </a:rPr>
              <a:t>１に記入しよう</a:t>
            </a:r>
            <a:endParaRPr lang="en-US" altLang="ja-JP" sz="2400" kern="0" dirty="0">
              <a:latin typeface="游ゴシック" panose="020B0400000000000000" pitchFamily="50" charset="-128"/>
            </a:endParaRPr>
          </a:p>
        </p:txBody>
      </p:sp>
      <p:pic>
        <p:nvPicPr>
          <p:cNvPr id="12" name="コンテンツ プレースホルダー 11">
            <a:hlinkClick r:id="rId2"/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30515" t="14746" r="30503"/>
          <a:stretch/>
        </p:blipFill>
        <p:spPr bwMode="auto">
          <a:xfrm>
            <a:off x="1920385" y="2795007"/>
            <a:ext cx="2996592" cy="36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コンテンツ プレースホルダー 12"/>
          <p:cNvPicPr>
            <a:picLocks noGrp="1"/>
          </p:cNvPicPr>
          <p:nvPr>
            <p:ph sz="quarter" idx="4"/>
          </p:nvPr>
        </p:nvPicPr>
        <p:blipFill rotWithShape="1">
          <a:blip r:embed="rId4"/>
          <a:srcRect l="31044" r="31209" b="10897"/>
          <a:stretch/>
        </p:blipFill>
        <p:spPr bwMode="auto">
          <a:xfrm>
            <a:off x="7375637" y="2795007"/>
            <a:ext cx="2776313" cy="36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839788" y="139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600" dirty="0" smtClean="0"/>
              <a:t>課題があるのはどっち？課題は何？</a:t>
            </a:r>
            <a:endParaRPr lang="en-US" altLang="ja-JP" sz="3600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209313" y="6021682"/>
            <a:ext cx="3108960" cy="653142"/>
            <a:chOff x="5643154" y="1959429"/>
            <a:chExt cx="3265715" cy="653142"/>
          </a:xfrm>
        </p:grpSpPr>
        <p:sp>
          <p:nvSpPr>
            <p:cNvPr id="11" name="角丸四角形 10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15" name="グループ化 14"/>
          <p:cNvGrpSpPr/>
          <p:nvPr/>
        </p:nvGrpSpPr>
        <p:grpSpPr>
          <a:xfrm>
            <a:off x="1875903" y="6021681"/>
            <a:ext cx="3108960" cy="653142"/>
            <a:chOff x="5643154" y="1959429"/>
            <a:chExt cx="3265715" cy="653142"/>
          </a:xfrm>
        </p:grpSpPr>
        <p:sp>
          <p:nvSpPr>
            <p:cNvPr id="16" name="角丸四角形 15"/>
            <p:cNvSpPr/>
            <p:nvPr/>
          </p:nvSpPr>
          <p:spPr>
            <a:xfrm>
              <a:off x="5643154" y="1959429"/>
              <a:ext cx="3265715" cy="65314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272" y="1987929"/>
              <a:ext cx="596141" cy="5961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150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1227</Words>
  <Application>Microsoft Office PowerPoint</Application>
  <PresentationFormat>ワイド画面</PresentationFormat>
  <Paragraphs>145</Paragraphs>
  <Slides>17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HG創英角ﾎﾟｯﾌﾟ体</vt:lpstr>
      <vt:lpstr>ＭＳ Ｐゴシック</vt:lpstr>
      <vt:lpstr>ＭＳ ゴシック</vt:lpstr>
      <vt:lpstr>游ゴシック</vt:lpstr>
      <vt:lpstr>游ゴシック Light</vt:lpstr>
      <vt:lpstr>Arial</vt:lpstr>
      <vt:lpstr>Wingdings</vt:lpstr>
      <vt:lpstr>Office テーマ</vt:lpstr>
      <vt:lpstr>球技 「バレーボール」</vt:lpstr>
      <vt:lpstr>１．個人の課題について考えてみましょう。</vt:lpstr>
      <vt:lpstr>オーバーハンドパス①</vt:lpstr>
      <vt:lpstr>オーバーハンドパス②</vt:lpstr>
      <vt:lpstr>オーバーハンドパス③</vt:lpstr>
      <vt:lpstr>PowerPoint プレゼンテーション</vt:lpstr>
      <vt:lpstr>アンダーハンドパス①</vt:lpstr>
      <vt:lpstr>アンダーハンドパス②</vt:lpstr>
      <vt:lpstr>アンダーハンドパス③</vt:lpstr>
      <vt:lpstr>PowerPoint プレゼンテーション</vt:lpstr>
      <vt:lpstr>２．チームの課題について考えてみましょう。</vt:lpstr>
      <vt:lpstr>PowerPoint プレゼンテーション</vt:lpstr>
      <vt:lpstr>PowerPoint プレゼンテーション</vt:lpstr>
      <vt:lpstr>②</vt:lpstr>
      <vt:lpstr>PowerPoint プレゼンテーション</vt:lpstr>
      <vt:lpstr>PowerPoint プレゼンテーション</vt:lpstr>
      <vt:lpstr>PowerPoint プレゼンテーション</vt:lpstr>
    </vt:vector>
  </TitlesOfParts>
  <Company>大阪市教育センター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球技 「バレーボール」</dc:title>
  <dc:creator>USER</dc:creator>
  <cp:lastModifiedBy>m</cp:lastModifiedBy>
  <cp:revision>41</cp:revision>
  <cp:lastPrinted>2020-11-04T02:29:45Z</cp:lastPrinted>
  <dcterms:created xsi:type="dcterms:W3CDTF">2020-10-18T06:54:00Z</dcterms:created>
  <dcterms:modified xsi:type="dcterms:W3CDTF">2020-11-20T01:36:04Z</dcterms:modified>
</cp:coreProperties>
</file>