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7" r:id="rId4"/>
    <p:sldId id="258" r:id="rId5"/>
    <p:sldId id="259" r:id="rId6"/>
    <p:sldId id="260" r:id="rId7"/>
    <p:sldId id="298" r:id="rId8"/>
    <p:sldId id="261" r:id="rId9"/>
    <p:sldId id="262" r:id="rId10"/>
    <p:sldId id="263" r:id="rId11"/>
    <p:sldId id="297" r:id="rId12"/>
    <p:sldId id="268" r:id="rId13"/>
    <p:sldId id="300" r:id="rId14"/>
    <p:sldId id="272" r:id="rId15"/>
    <p:sldId id="267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8FC7-EA69-4C4E-994C-EBE9F949FD23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F048-CBA8-4499-B3F1-958D54787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1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3D193-660C-46B8-A4D2-4C49F24A1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5C6896-3180-426E-AF62-6A6429C37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4CC5A9-3EE7-4420-BC4E-111533E9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B43F3A-2245-42EE-A8A5-650FA340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20C4BF-5969-4511-9D51-37437534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10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B6101-F4AC-4FE8-9507-8986DCD3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A72A2B-964D-4650-A633-CAB548D3B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C30B9E-D331-44FD-B8DC-12E32E7D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8C706F-9B8D-4DD8-9CF1-C73BE867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C1A9A8-A02E-4B11-89FF-6DCB62E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20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6ADDBB-651E-43CD-B2A2-FACBD261A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660612-C742-4898-B0C6-8E8DFF942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8E4012-FD87-4673-B9FF-1BC95F4C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6A9804-2B66-4ECE-BEC4-B0897B96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DB045D-9613-4423-BBFE-28CD35A1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6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1C636-451B-47C7-9608-5710C48B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DE9078-8E22-4418-B734-0B994368F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02E71E-67CD-436D-91EF-51F973F5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2E31AF-B8FA-4DAF-B179-FE8CC89B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10E9E-130E-41A4-9E7A-195609C2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22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61F14-B86C-4B52-8238-4B3941DB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78D3D-83F1-441D-8DDF-1F2505F3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6E344D-45D9-4267-B792-07ED0A60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4A59AB-C739-4D39-B5AB-ACC34A5F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4D4E8B-21C9-472E-A8FE-609F0A3B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9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1BFCA-CAC7-47E5-A0F0-EDA997C0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A18C73-99A7-4699-936B-3CBF08AA2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19DAA3-F5A4-4A3D-ACCA-B3E6A995E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5CD1CB-6B3B-4243-869D-0BAAB813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E26585-55B8-42D4-B89B-382A8BDD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7DEB49-9A16-43D1-99F5-A1D5456F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AFC24-B3B6-4A14-B61E-B06A59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82C1AD-EEB6-404D-83E4-63D51E17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CB2686-CACF-4BA9-8ECD-7EA28E483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2B9BB6-16DB-451A-AD89-0999C0A8D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9B1463-5F46-4674-91E4-F7FC25953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AE0F26-5F28-4384-AB78-D1F48E8B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D315DA3-F362-4AA6-A8F5-34D31C09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59A2562-6853-4B83-970E-27970E57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4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B9F93B-EA0E-42A7-BF34-6A8876BA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990857-F272-4923-ADBE-BBB1C37F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A42007-3C34-4C28-8205-1AB0CC87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861BF6-D73B-4DF6-8740-CDFEA047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89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7EB8B7-0123-4EDC-8DE2-CA4FAF60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8A707C-307E-41AC-8812-3EFD8718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EF0BB2-A986-46AC-92DD-AA843F6E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89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DBD4D-1600-4DCE-8A5C-4FF9C9E6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27544F-07CE-403F-929C-1168F699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6D8C3F-BD25-42DC-98CA-98C67B4E7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38495F-6C40-46DC-9E3A-89F83AC7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5AC525-8D9D-400B-95A2-DB1D8A8B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DC7F05-24D2-413A-81DC-755D171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07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E86812-5A69-4075-9709-951589BF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3D86251-53EE-4744-9595-42F5F6BC2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2391EB-3FFD-4CE0-9838-F0652D4A6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C655A6-7FBF-4B5D-88AC-451609FA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40F3BB-716D-4853-8E1E-75DDE99A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B3C110-0536-4162-8CB6-644D80CA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9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8E1FC9C-6AEA-4E2F-B22E-366EA8CA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43EBB-8072-4F59-ACF2-BCB3B1664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D78F7D-F87D-45C1-972C-B002FA5E1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61D3-73C5-4014-8371-72FCBEA7D58B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599756-1768-43D3-851A-02FD273DF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CB6C9A-CE3E-4DF7-9934-253250615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8C79-82BD-4245-9E1F-BACE86435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12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s://youtu.be/Xr_1238AM5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tWalheVWDm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hyperlink" Target="https://youtu.be/NiwREPkkII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hyperlink" Target="https://youtu.be/Z_h5oaKeCP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youtu.be/PrWKK5v55o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hyperlink" Target="https://youtu.be/y5DcIk-hsN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853814"/>
            <a:ext cx="9144000" cy="1949357"/>
          </a:xfrm>
        </p:spPr>
        <p:txBody>
          <a:bodyPr>
            <a:noAutofit/>
          </a:bodyPr>
          <a:lstStyle/>
          <a:p>
            <a:r>
              <a:rPr kumimoji="1" lang="ja-JP" altLang="en-US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球技</a:t>
            </a:r>
            <a:r>
              <a:rPr kumimoji="1" lang="en-US" altLang="ja-JP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1"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バレーボール」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803171"/>
            <a:ext cx="9144000" cy="1504870"/>
          </a:xfrm>
        </p:spPr>
        <p:txBody>
          <a:bodyPr>
            <a:normAutofit/>
          </a:bodyPr>
          <a:lstStyle/>
          <a:p>
            <a:endParaRPr kumimoji="1" lang="en-US" altLang="ja-JP" sz="3600" dirty="0"/>
          </a:p>
          <a:p>
            <a:r>
              <a:rPr lang="en-US" altLang="ja-JP" sz="4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4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知識及び技能編</a:t>
            </a:r>
            <a:r>
              <a:rPr lang="en-US" altLang="ja-JP" sz="4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endParaRPr kumimoji="1" lang="ja-JP" altLang="en-US" sz="4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524000" y="822789"/>
            <a:ext cx="9144000" cy="150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dirty="0"/>
          </a:p>
          <a:p>
            <a:r>
              <a:rPr lang="ja-JP" altLang="en-US" sz="39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中学校 保健体育（体育分野）</a:t>
            </a:r>
            <a:endParaRPr lang="en-US" altLang="ja-JP" sz="39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9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3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第１学年及び第２学年</a:t>
            </a:r>
            <a:r>
              <a:rPr lang="en-US" altLang="ja-JP" sz="39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lang="ja-JP" altLang="en-US" sz="3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786553" y="604335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lang="en-US" altLang="ja-JP" dirty="0">
                <a:solidFill>
                  <a:schemeClr val="tx1"/>
                </a:solidFill>
              </a:rPr>
              <a:t>30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C0AC06-F706-48F3-9871-6EEAA4C1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471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⑦〇〇中バレーボールの授業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7C8D8B-471B-4FD6-8DB3-154975BA6BEC}"/>
              </a:ext>
            </a:extLst>
          </p:cNvPr>
          <p:cNvSpPr/>
          <p:nvPr/>
        </p:nvSpPr>
        <p:spPr>
          <a:xfrm>
            <a:off x="838200" y="1756063"/>
            <a:ext cx="8032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がんばること、身に付けてほしいこと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234354" y="2539496"/>
            <a:ext cx="9879628" cy="3488397"/>
            <a:chOff x="1234354" y="2347583"/>
            <a:chExt cx="9879628" cy="3488397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5BC13E7-DFF1-4200-8CF8-0F1A4E2D32CB}"/>
                </a:ext>
              </a:extLst>
            </p:cNvPr>
            <p:cNvSpPr/>
            <p:nvPr/>
          </p:nvSpPr>
          <p:spPr>
            <a:xfrm>
              <a:off x="1234354" y="2347583"/>
              <a:ext cx="780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・　ラリーを続けること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15AC179-50F6-4D88-AEA1-B8736B70A145}"/>
                </a:ext>
              </a:extLst>
            </p:cNvPr>
            <p:cNvSpPr/>
            <p:nvPr/>
          </p:nvSpPr>
          <p:spPr>
            <a:xfrm>
              <a:off x="1234354" y="3587088"/>
              <a:ext cx="64171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・　基本の動作と技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667808B-B311-4AFB-9D12-5F74000903DD}"/>
                </a:ext>
              </a:extLst>
            </p:cNvPr>
            <p:cNvSpPr/>
            <p:nvPr/>
          </p:nvSpPr>
          <p:spPr>
            <a:xfrm>
              <a:off x="1234354" y="4912650"/>
              <a:ext cx="98796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・　</a:t>
              </a:r>
              <a:r>
                <a:rPr lang="ja-JP" altLang="en-US" sz="5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仲間と協力して楽しむこと</a:t>
              </a:r>
              <a:endParaRPr lang="ja-JP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フローチャート: 代替処理 5"/>
          <p:cNvSpPr/>
          <p:nvPr/>
        </p:nvSpPr>
        <p:spPr>
          <a:xfrm>
            <a:off x="8826286" y="969530"/>
            <a:ext cx="3232163" cy="131401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このスライドは、教師が事前に示しても、生徒に考えさせてもよいです。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9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C2330-5313-4BA8-B8B0-D00B6290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209" y="2302320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技能</a:t>
            </a:r>
            <a:endParaRPr kumimoji="1" lang="ja-JP" altLang="en-US" sz="8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577C2330-5313-4BA8-B8B0-D00B6290363F}"/>
              </a:ext>
            </a:extLst>
          </p:cNvPr>
          <p:cNvSpPr txBox="1">
            <a:spLocks/>
          </p:cNvSpPr>
          <p:nvPr/>
        </p:nvSpPr>
        <p:spPr>
          <a:xfrm>
            <a:off x="1361683" y="55426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「知識及び技能」編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3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4" y="1233350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①パスの練習をしよう（オーバーハンドパス）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D99DCFD-98B9-436E-87CC-9A76BB78D595}"/>
              </a:ext>
            </a:extLst>
          </p:cNvPr>
          <p:cNvSpPr/>
          <p:nvPr/>
        </p:nvSpPr>
        <p:spPr>
          <a:xfrm>
            <a:off x="1109566" y="903085"/>
            <a:ext cx="3140363" cy="553767"/>
          </a:xfrm>
          <a:prstGeom prst="wedgeRoundRectCallout">
            <a:avLst>
              <a:gd name="adj1" fmla="val -43480"/>
              <a:gd name="adj2" fmla="val 715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ラリーを続けるために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495169" y="2212621"/>
            <a:ext cx="9366420" cy="2285237"/>
            <a:chOff x="1949137" y="1584263"/>
            <a:chExt cx="8607057" cy="1200330"/>
          </a:xfrm>
        </p:grpSpPr>
        <p:sp>
          <p:nvSpPr>
            <p:cNvPr id="12" name="スクロール: 横 11">
              <a:extLst>
                <a:ext uri="{FF2B5EF4-FFF2-40B4-BE49-F238E27FC236}">
                  <a16:creationId xmlns:a16="http://schemas.microsoft.com/office/drawing/2014/main" id="{E10D0DC6-D148-45CB-8749-E18C61E98A05}"/>
                </a:ext>
              </a:extLst>
            </p:cNvPr>
            <p:cNvSpPr/>
            <p:nvPr/>
          </p:nvSpPr>
          <p:spPr>
            <a:xfrm>
              <a:off x="1949137" y="1584263"/>
              <a:ext cx="8607057" cy="1200330"/>
            </a:xfrm>
            <a:prstGeom prst="horizontalScroll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　　　　　</a:t>
              </a:r>
              <a:r>
                <a:rPr kumimoji="1"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オーバーハンドパスで使うのは第２関節まで。</a:t>
              </a:r>
              <a:endParaRPr lang="en-US" altLang="ja-JP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r>
                <a:rPr kumimoji="1"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　　　　突き指に注意！</a:t>
              </a:r>
              <a:endParaRPr kumimoji="1" lang="en-US" altLang="ja-JP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/>
              <a:r>
                <a:rPr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できるだけ音が鳴らないパスを目指そう。</a:t>
              </a:r>
              <a:endPara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29" name="星: 12 pt 28">
              <a:extLst>
                <a:ext uri="{FF2B5EF4-FFF2-40B4-BE49-F238E27FC236}">
                  <a16:creationId xmlns:a16="http://schemas.microsoft.com/office/drawing/2014/main" id="{259C48B2-DAD8-4202-A4C2-D893FF31F0C2}"/>
                </a:ext>
              </a:extLst>
            </p:cNvPr>
            <p:cNvSpPr/>
            <p:nvPr/>
          </p:nvSpPr>
          <p:spPr>
            <a:xfrm>
              <a:off x="1988519" y="1644368"/>
              <a:ext cx="1983405" cy="1053614"/>
            </a:xfrm>
            <a:prstGeom prst="star12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</a:rPr>
                <a:t>コツ</a:t>
              </a:r>
            </a:p>
          </p:txBody>
        </p:sp>
      </p:grpSp>
      <p:sp>
        <p:nvSpPr>
          <p:cNvPr id="13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47E6B0B-3C40-4CEB-B2CA-0F990103D85E}"/>
              </a:ext>
            </a:extLst>
          </p:cNvPr>
          <p:cNvSpPr/>
          <p:nvPr/>
        </p:nvSpPr>
        <p:spPr>
          <a:xfrm>
            <a:off x="2335426" y="4538148"/>
            <a:ext cx="7685903" cy="15198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※</a:t>
            </a:r>
            <a:r>
              <a:rPr kumimoji="1" lang="ja-JP" altLang="en-US" sz="2400" dirty="0">
                <a:solidFill>
                  <a:schemeClr val="tx1"/>
                </a:solidFill>
              </a:rPr>
              <a:t>家の中でできる練習ですが、机や扉などにぶつから　　　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ja-JP" altLang="en-US" sz="2400" dirty="0">
                <a:solidFill>
                  <a:schemeClr val="tx1"/>
                </a:solidFill>
              </a:rPr>
              <a:t>ないよう気を付けて行いましょう。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923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20577" y="15966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2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754" y="60266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練習で使用する「新聞紙ボール」の</a:t>
            </a:r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作り方と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</a:t>
            </a:r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きさ</a:t>
            </a:r>
            <a:endParaRPr kumimoji="1"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923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20577" y="15966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4046" y="1702779"/>
            <a:ext cx="701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準 備 </a:t>
            </a:r>
            <a:r>
              <a:rPr kumimoji="1" lang="ja-JP" altLang="en-US" sz="2000" dirty="0" smtClean="0"/>
              <a:t>物：新聞紙朝刊２日～３日分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  セロハンテープ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  メジャー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  （ガムテープ）・・・使用してもよい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9917" y="3154863"/>
            <a:ext cx="105062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作 り 方：①　新聞紙２・３枚をくしゃくしゃと固める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  ②　①の外側を包むように新聞紙で１枚ずつ覆う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③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新聞紙</a:t>
            </a:r>
            <a:r>
              <a:rPr lang="ja-JP" altLang="en-US" sz="2000" dirty="0"/>
              <a:t>がめくれないようにセロハンテープで</a:t>
            </a:r>
            <a:endParaRPr lang="en-US" altLang="ja-JP" sz="2000" dirty="0"/>
          </a:p>
          <a:p>
            <a:r>
              <a:rPr lang="ja-JP" altLang="en-US" sz="2000" dirty="0"/>
              <a:t>　　　　　　  留める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  </a:t>
            </a:r>
            <a:r>
              <a:rPr lang="ja-JP" altLang="en-US" sz="2000" dirty="0"/>
              <a:t>④</a:t>
            </a:r>
            <a:r>
              <a:rPr kumimoji="1" lang="ja-JP" altLang="en-US" sz="2000" dirty="0" smtClean="0"/>
              <a:t>　メジャーで直径２０㎝、円周６２～６４㎝に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　  　なるまで②③を繰り返す➡完成！！　　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  </a:t>
            </a:r>
            <a:r>
              <a:rPr lang="en-US" altLang="ja-JP" sz="2000" dirty="0" smtClean="0"/>
              <a:t>※</a:t>
            </a:r>
            <a:r>
              <a:rPr lang="ja-JP" altLang="en-US" sz="2000" dirty="0"/>
              <a:t>重さが均等に</a:t>
            </a:r>
            <a:r>
              <a:rPr lang="ja-JP" altLang="en-US" sz="2000" dirty="0" smtClean="0"/>
              <a:t>なるよう</a:t>
            </a:r>
            <a:r>
              <a:rPr lang="ja-JP" altLang="en-US" sz="2000" dirty="0"/>
              <a:t>に、セロハンテープで留める位置を</a:t>
            </a:r>
            <a:r>
              <a:rPr lang="ja-JP" altLang="en-US" sz="2000" dirty="0" smtClean="0"/>
              <a:t>少しずつ変える</a:t>
            </a:r>
            <a:endParaRPr lang="en-US" altLang="ja-JP" sz="2000" dirty="0" smtClean="0"/>
          </a:p>
          <a:p>
            <a:r>
              <a:rPr lang="ja-JP" altLang="en-US" sz="2000" dirty="0" smtClean="0"/>
              <a:t>（ガムテープを使用する場合）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：最後</a:t>
            </a:r>
            <a:r>
              <a:rPr kumimoji="1" lang="ja-JP" altLang="en-US" sz="2000" dirty="0" smtClean="0"/>
              <a:t>にガムテープを貼るとボールらしくなるが、形を意識してふんわり貼る</a:t>
            </a:r>
            <a:endParaRPr lang="en-US" altLang="ja-JP" sz="2000" dirty="0"/>
          </a:p>
          <a:p>
            <a:r>
              <a:rPr kumimoji="1" lang="ja-JP" altLang="en-US" sz="2000" dirty="0" smtClean="0"/>
              <a:t>　　　　　ガムテープの量で重さを調整する（室内使用のため、重くならない方がよい）</a:t>
            </a:r>
            <a:endParaRPr kumimoji="1" lang="en-US" altLang="ja-JP" sz="20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r="26857"/>
          <a:stretch/>
        </p:blipFill>
        <p:spPr>
          <a:xfrm rot="5400000">
            <a:off x="8100155" y="1877127"/>
            <a:ext cx="3107193" cy="2809025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6614599" y="1574134"/>
            <a:ext cx="2081348" cy="1097280"/>
          </a:xfrm>
          <a:prstGeom prst="wedgeEllipseCallout">
            <a:avLst>
              <a:gd name="adj1" fmla="val 66832"/>
              <a:gd name="adj2" fmla="val 53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ざっくり！</a:t>
            </a:r>
            <a:endParaRPr kumimoji="1" lang="en-US" altLang="ja-JP" dirty="0" smtClean="0">
              <a:solidFill>
                <a:schemeClr val="tx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簡単！</a:t>
            </a:r>
            <a:endParaRPr kumimoji="1" lang="ja-JP" altLang="en-US" dirty="0">
              <a:solidFill>
                <a:schemeClr val="tx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7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CE4398B-7C5D-4DE5-B121-ED8FD672F4C5}"/>
              </a:ext>
            </a:extLst>
          </p:cNvPr>
          <p:cNvSpPr txBox="1">
            <a:spLocks/>
          </p:cNvSpPr>
          <p:nvPr/>
        </p:nvSpPr>
        <p:spPr>
          <a:xfrm>
            <a:off x="6257107" y="2573866"/>
            <a:ext cx="4924697" cy="40124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新聞紙ボールを使って、寝転んでパス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F6815E-597B-4245-ADBE-0F1365B5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34" y="2573865"/>
            <a:ext cx="4987834" cy="4012465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ja-JP" altLang="en-US" sz="2400" dirty="0"/>
              <a:t>シャンプーするときみたいに頭を持って、</a:t>
            </a:r>
            <a:r>
              <a:rPr kumimoji="1" lang="ja-JP" altLang="en-US" sz="2400" dirty="0"/>
              <a:t>指の形を確認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BB607E-FD8B-4A9D-B37C-01BD538B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35511"/>
            <a:ext cx="4987835" cy="109728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オーバーハンドパスの練習法１</a:t>
            </a:r>
            <a:endParaRPr kumimoji="1" lang="ja-JP" altLang="en-US" sz="36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F7B57A3-340C-4E20-88A3-BEB20B464D2A}"/>
              </a:ext>
            </a:extLst>
          </p:cNvPr>
          <p:cNvSpPr txBox="1">
            <a:spLocks/>
          </p:cNvSpPr>
          <p:nvPr/>
        </p:nvSpPr>
        <p:spPr>
          <a:xfrm>
            <a:off x="6257107" y="941986"/>
            <a:ext cx="4924697" cy="1090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オーバーハンドパスの練習法２</a:t>
            </a:r>
            <a:endParaRPr lang="ja-JP" altLang="en-US" sz="360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9C265DFB-9111-43C6-A3F0-26F7CE4EEE4D}"/>
              </a:ext>
            </a:extLst>
          </p:cNvPr>
          <p:cNvSpPr/>
          <p:nvPr/>
        </p:nvSpPr>
        <p:spPr>
          <a:xfrm>
            <a:off x="3400346" y="1443033"/>
            <a:ext cx="2259049" cy="834777"/>
          </a:xfrm>
          <a:prstGeom prst="wedgeEllipseCallout">
            <a:avLst>
              <a:gd name="adj1" fmla="val -43276"/>
              <a:gd name="adj2" fmla="val 744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第二関節まで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使おう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680A9387-C885-4646-B503-BFEC000A6FE8}"/>
              </a:ext>
            </a:extLst>
          </p:cNvPr>
          <p:cNvSpPr/>
          <p:nvPr/>
        </p:nvSpPr>
        <p:spPr>
          <a:xfrm>
            <a:off x="8647255" y="1437952"/>
            <a:ext cx="2534549" cy="714036"/>
          </a:xfrm>
          <a:prstGeom prst="wedgeEllipseCallout">
            <a:avLst>
              <a:gd name="adj1" fmla="val -39337"/>
              <a:gd name="adj2" fmla="val 9714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真上に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上げられるかな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919FF65-8551-47CB-8C6A-FE76EC413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0"/>
          <a:stretch/>
        </p:blipFill>
        <p:spPr>
          <a:xfrm>
            <a:off x="920577" y="3630273"/>
            <a:ext cx="2254422" cy="25860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5E60A39-94E7-4793-99D1-16EB5B80A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436" y="3630272"/>
            <a:ext cx="2349399" cy="2586038"/>
          </a:xfrm>
          <a:prstGeom prst="rect">
            <a:avLst/>
          </a:prstGeom>
        </p:spPr>
      </p:pic>
      <p:pic>
        <p:nvPicPr>
          <p:cNvPr id="10" name="図 9">
            <a:hlinkClick r:id="rId4"/>
            <a:extLst>
              <a:ext uri="{FF2B5EF4-FFF2-40B4-BE49-F238E27FC236}">
                <a16:creationId xmlns:a16="http://schemas.microsoft.com/office/drawing/2014/main" id="{7A8750F5-3569-4C9B-9EBF-50BAEAD94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16" y="3405358"/>
            <a:ext cx="4016925" cy="3012694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923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20577" y="15966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　</a:t>
            </a:r>
            <a:r>
              <a:rPr lang="en-US" altLang="ja-JP" sz="2400" b="1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知識及び技能」３</a:t>
            </a:r>
            <a:endParaRPr lang="en-US" altLang="ja-JP" sz="2400" b="1" kern="0" dirty="0">
              <a:latin typeface="游ゴシック" panose="020B0400000000000000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7236098" y="3630272"/>
            <a:ext cx="3108960" cy="653142"/>
            <a:chOff x="5643154" y="1959429"/>
            <a:chExt cx="3265715" cy="653142"/>
          </a:xfrm>
        </p:grpSpPr>
        <p:sp>
          <p:nvSpPr>
            <p:cNvPr id="21" name="角丸四角形 20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7833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E7061F4-15E3-4971-972F-D53EB84962CE}"/>
              </a:ext>
            </a:extLst>
          </p:cNvPr>
          <p:cNvSpPr txBox="1">
            <a:spLocks/>
          </p:cNvSpPr>
          <p:nvPr/>
        </p:nvSpPr>
        <p:spPr>
          <a:xfrm>
            <a:off x="6319340" y="2222582"/>
            <a:ext cx="5002322" cy="4390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ja-JP" altLang="en-US" sz="2400" dirty="0"/>
              <a:t>新聞紙ボールを使って、ボールを投げ上げて落下地点に入り、ヘディング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慣れてきたらオーバーハンドパスの形でキャッチ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パスができるとさらによい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F6815E-597B-4245-ADBE-0F1365B5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10" y="2222581"/>
            <a:ext cx="5057775" cy="4390253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400" dirty="0"/>
              <a:t>新聞紙ボールを使って、壁に向かって構えながら指だけパス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E2BFBD93-958F-4717-BC8F-667A77C9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1" y="953299"/>
            <a:ext cx="5057775" cy="1093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オーバーハンドパスの練習法３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9140038-1885-4C75-BB17-021BAF78BB56}"/>
              </a:ext>
            </a:extLst>
          </p:cNvPr>
          <p:cNvSpPr/>
          <p:nvPr/>
        </p:nvSpPr>
        <p:spPr>
          <a:xfrm>
            <a:off x="6319340" y="951950"/>
            <a:ext cx="5217830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オーバーハンドパスの</a:t>
            </a:r>
            <a:endParaRPr lang="en-US" altLang="ja-JP" sz="3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</a:endParaRPr>
          </a:p>
          <a:p>
            <a:r>
              <a:rPr lang="ja-JP" altLang="en-US" sz="3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練習法４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5E79D1B5-9F5D-4CF8-8B5B-DF508A7011CA}"/>
              </a:ext>
            </a:extLst>
          </p:cNvPr>
          <p:cNvSpPr/>
          <p:nvPr/>
        </p:nvSpPr>
        <p:spPr>
          <a:xfrm>
            <a:off x="2909887" y="1465746"/>
            <a:ext cx="2965622" cy="679150"/>
          </a:xfrm>
          <a:prstGeom prst="wedgeEllipseCallout">
            <a:avLst>
              <a:gd name="adj1" fmla="val -41995"/>
              <a:gd name="adj2" fmla="val 65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ひじは動かさないようにしよう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51C6FA12-8622-413B-B313-72D7B7FF4B43}"/>
              </a:ext>
            </a:extLst>
          </p:cNvPr>
          <p:cNvSpPr/>
          <p:nvPr/>
        </p:nvSpPr>
        <p:spPr>
          <a:xfrm>
            <a:off x="9015379" y="1408565"/>
            <a:ext cx="2521791" cy="679150"/>
          </a:xfrm>
          <a:prstGeom prst="wedgeEllipseCallout">
            <a:avLst>
              <a:gd name="adj1" fmla="val -37325"/>
              <a:gd name="adj2" fmla="val 817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素早くボールの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真下に入ろう</a:t>
            </a:r>
          </a:p>
        </p:txBody>
      </p:sp>
      <p:pic>
        <p:nvPicPr>
          <p:cNvPr id="18" name="図 17">
            <a:hlinkClick r:id="rId2"/>
            <a:extLst>
              <a:ext uri="{FF2B5EF4-FFF2-40B4-BE49-F238E27FC236}">
                <a16:creationId xmlns:a16="http://schemas.microsoft.com/office/drawing/2014/main" id="{EAB092E6-DF8E-4AD8-86EB-B23F5B3DB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16" y="4326773"/>
            <a:ext cx="1514510" cy="2019347"/>
          </a:xfrm>
          <a:prstGeom prst="rect">
            <a:avLst/>
          </a:prstGeom>
        </p:spPr>
      </p:pic>
      <p:pic>
        <p:nvPicPr>
          <p:cNvPr id="14" name="図 13">
            <a:hlinkClick r:id="rId4"/>
            <a:extLst>
              <a:ext uri="{FF2B5EF4-FFF2-40B4-BE49-F238E27FC236}">
                <a16:creationId xmlns:a16="http://schemas.microsoft.com/office/drawing/2014/main" id="{45D00929-8C91-4E0B-9634-B79CD6BA7F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052" y="2911861"/>
            <a:ext cx="2706885" cy="364753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923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20577" y="15966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　</a:t>
            </a:r>
            <a:r>
              <a:rPr lang="en-US" altLang="ja-JP" sz="2400" b="1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知識及び技能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」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３</a:t>
            </a:r>
            <a:endParaRPr lang="en-US" altLang="ja-JP" sz="2400" b="1" kern="0" dirty="0">
              <a:latin typeface="游ゴシック" panose="020B04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8056638" y="5009875"/>
            <a:ext cx="3108960" cy="653142"/>
            <a:chOff x="5643154" y="1959429"/>
            <a:chExt cx="3265715" cy="653142"/>
          </a:xfrm>
        </p:grpSpPr>
        <p:sp>
          <p:nvSpPr>
            <p:cNvPr id="22" name="角丸四角形 21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4" name="グループ化 23"/>
          <p:cNvGrpSpPr/>
          <p:nvPr/>
        </p:nvGrpSpPr>
        <p:grpSpPr>
          <a:xfrm>
            <a:off x="1565819" y="2994194"/>
            <a:ext cx="3108960" cy="653142"/>
            <a:chOff x="5643154" y="1959429"/>
            <a:chExt cx="3265715" cy="653142"/>
          </a:xfrm>
        </p:grpSpPr>
        <p:sp>
          <p:nvSpPr>
            <p:cNvPr id="25" name="角丸四角形 24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2124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88" y="1566557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パスの練習をしよう（アンダーハンドパス）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D99DCFD-98B9-436E-87CC-9A76BB78D595}"/>
              </a:ext>
            </a:extLst>
          </p:cNvPr>
          <p:cNvSpPr/>
          <p:nvPr/>
        </p:nvSpPr>
        <p:spPr>
          <a:xfrm>
            <a:off x="1211066" y="1157216"/>
            <a:ext cx="3140363" cy="613995"/>
          </a:xfrm>
          <a:prstGeom prst="wedgeRoundRectCallout">
            <a:avLst>
              <a:gd name="adj1" fmla="val -43480"/>
              <a:gd name="adj2" fmla="val 715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ラリーを続けるために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112212" y="2545492"/>
            <a:ext cx="10305431" cy="1992656"/>
            <a:chOff x="1609725" y="1627101"/>
            <a:chExt cx="9193258" cy="1328588"/>
          </a:xfrm>
        </p:grpSpPr>
        <p:sp>
          <p:nvSpPr>
            <p:cNvPr id="15" name="スクロール: 横 14">
              <a:extLst>
                <a:ext uri="{FF2B5EF4-FFF2-40B4-BE49-F238E27FC236}">
                  <a16:creationId xmlns:a16="http://schemas.microsoft.com/office/drawing/2014/main" id="{63307BDF-189A-45C3-9008-327B2FA8DCB3}"/>
                </a:ext>
              </a:extLst>
            </p:cNvPr>
            <p:cNvSpPr/>
            <p:nvPr/>
          </p:nvSpPr>
          <p:spPr>
            <a:xfrm>
              <a:off x="1609725" y="1627101"/>
              <a:ext cx="9193258" cy="1328588"/>
            </a:xfrm>
            <a:prstGeom prst="horizontalScroll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　　　　　</a:t>
              </a:r>
              <a:r>
                <a:rPr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アンダー</a:t>
              </a:r>
              <a:r>
                <a:rPr kumimoji="1"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ハンドパスは膝の曲げ伸ばしを使う。</a:t>
              </a:r>
              <a:r>
                <a:rPr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endParaRPr kumimoji="1" lang="en-US" altLang="ja-JP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r>
                <a:rPr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　　　ボールが当たったら腕は肩より上には振らない　　</a:t>
              </a:r>
              <a:endParaRPr lang="en-US" altLang="ja-JP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r>
                <a:rPr lang="ja-JP" altLang="en-US" sz="24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　　　ようにしよう。</a:t>
              </a:r>
              <a:endParaRPr lang="en-US" altLang="ja-JP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7" name="星: 12 pt 16">
              <a:extLst>
                <a:ext uri="{FF2B5EF4-FFF2-40B4-BE49-F238E27FC236}">
                  <a16:creationId xmlns:a16="http://schemas.microsoft.com/office/drawing/2014/main" id="{4D8D2767-D1E9-4EC1-97C7-C3A8E7971606}"/>
                </a:ext>
              </a:extLst>
            </p:cNvPr>
            <p:cNvSpPr/>
            <p:nvPr/>
          </p:nvSpPr>
          <p:spPr>
            <a:xfrm>
              <a:off x="1992746" y="1764588"/>
              <a:ext cx="1983405" cy="1053614"/>
            </a:xfrm>
            <a:prstGeom prst="star12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</a:rPr>
                <a:t>コツ</a:t>
              </a: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C5C7056-CE15-48DB-AFF6-F3ECCDD99F5B}"/>
              </a:ext>
            </a:extLst>
          </p:cNvPr>
          <p:cNvSpPr/>
          <p:nvPr/>
        </p:nvSpPr>
        <p:spPr>
          <a:xfrm>
            <a:off x="2421975" y="4614823"/>
            <a:ext cx="7685903" cy="15198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※</a:t>
            </a:r>
            <a:r>
              <a:rPr kumimoji="1" lang="ja-JP" altLang="en-US" sz="2400" dirty="0">
                <a:solidFill>
                  <a:schemeClr val="tx1"/>
                </a:solidFill>
              </a:rPr>
              <a:t>家の中でできる練習ですが、周りの物を片付けてか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ら行い</a:t>
            </a:r>
            <a:r>
              <a:rPr kumimoji="1" lang="ja-JP" altLang="en-US" sz="2400" dirty="0">
                <a:solidFill>
                  <a:schemeClr val="tx1"/>
                </a:solidFill>
              </a:rPr>
              <a:t>ましょう。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923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20577" y="15966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8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CE4398B-7C5D-4DE5-B121-ED8FD672F4C5}"/>
              </a:ext>
            </a:extLst>
          </p:cNvPr>
          <p:cNvSpPr txBox="1">
            <a:spLocks/>
          </p:cNvSpPr>
          <p:nvPr/>
        </p:nvSpPr>
        <p:spPr>
          <a:xfrm>
            <a:off x="6493811" y="2695205"/>
            <a:ext cx="4895850" cy="3891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新聞紙ボールを使って、投げ上げて落下地点に移動しキャッチ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F6815E-597B-4245-ADBE-0F1365B5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5205"/>
            <a:ext cx="5072496" cy="3891125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400" dirty="0"/>
              <a:t>鏡で姿を映したり、写真にとったりして、自分の構えをチェック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413CCB6-9E85-4629-8787-0127116C4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914" y="3415117"/>
            <a:ext cx="2277331" cy="307061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BB607E-FD8B-4A9D-B37C-01BD538B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55" y="963775"/>
            <a:ext cx="4972051" cy="13255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アンダー</a:t>
            </a:r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ハンドパスの練習法１</a:t>
            </a:r>
            <a:endParaRPr kumimoji="1" lang="ja-JP" altLang="en-US" sz="36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F7B57A3-340C-4E20-88A3-BEB20B464D2A}"/>
              </a:ext>
            </a:extLst>
          </p:cNvPr>
          <p:cNvSpPr txBox="1">
            <a:spLocks/>
          </p:cNvSpPr>
          <p:nvPr/>
        </p:nvSpPr>
        <p:spPr>
          <a:xfrm>
            <a:off x="6419851" y="963774"/>
            <a:ext cx="4895850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アンダーハンドパスの練習法２</a:t>
            </a:r>
            <a:endParaRPr lang="ja-JP" altLang="en-US" sz="360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0AC77168-FC37-43C3-8236-4238C7BB2CC5}"/>
              </a:ext>
            </a:extLst>
          </p:cNvPr>
          <p:cNvSpPr/>
          <p:nvPr/>
        </p:nvSpPr>
        <p:spPr>
          <a:xfrm>
            <a:off x="3143607" y="1569701"/>
            <a:ext cx="2965622" cy="1097280"/>
          </a:xfrm>
          <a:prstGeom prst="wedgeEllipseCallout">
            <a:avLst>
              <a:gd name="adj1" fmla="val -48750"/>
              <a:gd name="adj2" fmla="val 433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膝と足首を軽く曲げて、胸のあたりに手をあげよう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2B237F43-33A6-4552-92F2-5D04DE1EB825}"/>
              </a:ext>
            </a:extLst>
          </p:cNvPr>
          <p:cNvSpPr/>
          <p:nvPr/>
        </p:nvSpPr>
        <p:spPr>
          <a:xfrm>
            <a:off x="8426281" y="1597925"/>
            <a:ext cx="3200042" cy="1097280"/>
          </a:xfrm>
          <a:prstGeom prst="wedgeEllipseCallout">
            <a:avLst>
              <a:gd name="adj1" fmla="val -40000"/>
              <a:gd name="adj2" fmla="val 647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素早く手を組んで、手首の上に乗せよう</a:t>
            </a:r>
          </a:p>
        </p:txBody>
      </p:sp>
      <p:pic>
        <p:nvPicPr>
          <p:cNvPr id="7" name="図 6">
            <a:hlinkClick r:id="rId4"/>
            <a:extLst>
              <a:ext uri="{FF2B5EF4-FFF2-40B4-BE49-F238E27FC236}">
                <a16:creationId xmlns:a16="http://schemas.microsoft.com/office/drawing/2014/main" id="{47347BB0-A982-41FE-BDE9-B44C31581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24" y="3476004"/>
            <a:ext cx="3849122" cy="2886842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923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20577" y="15966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　</a:t>
            </a:r>
            <a:r>
              <a:rPr lang="en-US" altLang="ja-JP" sz="2400" b="1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知識及び技能」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４</a:t>
            </a:r>
            <a:endParaRPr lang="en-US" altLang="ja-JP" sz="2400" b="1" kern="0" dirty="0">
              <a:latin typeface="游ゴシック" panose="020B04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387255" y="3581757"/>
            <a:ext cx="3108960" cy="653142"/>
            <a:chOff x="5643154" y="1959429"/>
            <a:chExt cx="3265715" cy="653142"/>
          </a:xfrm>
        </p:grpSpPr>
        <p:sp>
          <p:nvSpPr>
            <p:cNvPr id="19" name="角丸四角形 18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5946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E7061F4-15E3-4971-972F-D53EB84962CE}"/>
              </a:ext>
            </a:extLst>
          </p:cNvPr>
          <p:cNvSpPr txBox="1">
            <a:spLocks/>
          </p:cNvSpPr>
          <p:nvPr/>
        </p:nvSpPr>
        <p:spPr>
          <a:xfrm>
            <a:off x="6442390" y="2785095"/>
            <a:ext cx="5140009" cy="38277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オーバーハンドパスとアンダーハンドパスを交互に使って直上パス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F6815E-597B-4245-ADBE-0F1365B5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785095"/>
            <a:ext cx="5057775" cy="382774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400" dirty="0"/>
              <a:t>新聞紙ボールを使って、直上パス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E2BFBD93-958F-4717-BC8F-667A77C9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1058816"/>
            <a:ext cx="5057775" cy="1093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アンダー</a:t>
            </a:r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ハンドパスの練習法３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9140038-1885-4C75-BB17-021BAF78BB56}"/>
              </a:ext>
            </a:extLst>
          </p:cNvPr>
          <p:cNvSpPr/>
          <p:nvPr/>
        </p:nvSpPr>
        <p:spPr>
          <a:xfrm>
            <a:off x="6422198" y="1058816"/>
            <a:ext cx="480096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アンダー</a:t>
            </a:r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ハンドパスの練習法４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4831F3B9-6E93-4441-A05F-36485718BC09}"/>
              </a:ext>
            </a:extLst>
          </p:cNvPr>
          <p:cNvSpPr/>
          <p:nvPr/>
        </p:nvSpPr>
        <p:spPr>
          <a:xfrm>
            <a:off x="3166406" y="1734194"/>
            <a:ext cx="2965622" cy="653769"/>
          </a:xfrm>
          <a:prstGeom prst="wedgeEllipseCallout">
            <a:avLst>
              <a:gd name="adj1" fmla="val -37083"/>
              <a:gd name="adj2" fmla="val 924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膝の曲げ伸ばしを使おう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E5B174D4-4244-4D2A-888E-A791980E2C99}"/>
              </a:ext>
            </a:extLst>
          </p:cNvPr>
          <p:cNvSpPr/>
          <p:nvPr/>
        </p:nvSpPr>
        <p:spPr>
          <a:xfrm>
            <a:off x="8251238" y="1605376"/>
            <a:ext cx="3498155" cy="1179720"/>
          </a:xfrm>
          <a:prstGeom prst="wedgeEllipseCallout">
            <a:avLst>
              <a:gd name="adj1" fmla="val -42428"/>
              <a:gd name="adj2" fmla="val 505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ちょっとずつ移動して、ボールをちょうどいい位置でとらえよう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6" name="図 15">
            <a:hlinkClick r:id="rId2"/>
            <a:extLst>
              <a:ext uri="{FF2B5EF4-FFF2-40B4-BE49-F238E27FC236}">
                <a16:creationId xmlns:a16="http://schemas.microsoft.com/office/drawing/2014/main" id="{0B38BFEE-0A6F-438B-9D46-D12CB1ABD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7" y="3283402"/>
            <a:ext cx="4173071" cy="3129803"/>
          </a:xfrm>
          <a:prstGeom prst="rect">
            <a:avLst/>
          </a:prstGeom>
        </p:spPr>
      </p:pic>
      <p:pic>
        <p:nvPicPr>
          <p:cNvPr id="18" name="図 17">
            <a:hlinkClick r:id="rId4"/>
            <a:extLst>
              <a:ext uri="{FF2B5EF4-FFF2-40B4-BE49-F238E27FC236}">
                <a16:creationId xmlns:a16="http://schemas.microsoft.com/office/drawing/2014/main" id="{8250C1AD-B56F-4EE9-82CA-9AA4854D4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46" y="3564302"/>
            <a:ext cx="3798536" cy="2848903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923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20577" y="15966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バレーボールの練習方法　</a:t>
            </a:r>
            <a:r>
              <a:rPr lang="en-US" altLang="ja-JP" sz="2400" b="1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知識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及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び技能」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４</a:t>
            </a:r>
            <a:endParaRPr lang="en-US" altLang="ja-JP" sz="2400" b="1" kern="0" dirty="0">
              <a:latin typeface="游ゴシック" panose="020B04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812602" y="3420686"/>
            <a:ext cx="3108960" cy="653142"/>
            <a:chOff x="5643154" y="1959429"/>
            <a:chExt cx="3265715" cy="653142"/>
          </a:xfrm>
        </p:grpSpPr>
        <p:sp>
          <p:nvSpPr>
            <p:cNvPr id="22" name="角丸四角形 21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4" name="グループ化 23"/>
          <p:cNvGrpSpPr/>
          <p:nvPr/>
        </p:nvGrpSpPr>
        <p:grpSpPr>
          <a:xfrm>
            <a:off x="7457914" y="3677884"/>
            <a:ext cx="3108960" cy="653142"/>
            <a:chOff x="5643154" y="1959429"/>
            <a:chExt cx="3265715" cy="653142"/>
          </a:xfrm>
        </p:grpSpPr>
        <p:sp>
          <p:nvSpPr>
            <p:cNvPr id="25" name="角丸四角形 24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611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C2330-5313-4BA8-B8B0-D00B6290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209" y="2302320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知識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577C2330-5313-4BA8-B8B0-D00B6290363F}"/>
              </a:ext>
            </a:extLst>
          </p:cNvPr>
          <p:cNvSpPr txBox="1">
            <a:spLocks/>
          </p:cNvSpPr>
          <p:nvPr/>
        </p:nvSpPr>
        <p:spPr>
          <a:xfrm>
            <a:off x="1361683" y="55426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「知識及び技能」編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033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①バレーボールとは？？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16C5C0-90F9-408A-A1BE-CD06DC0C2697}"/>
              </a:ext>
            </a:extLst>
          </p:cNvPr>
          <p:cNvSpPr/>
          <p:nvPr/>
        </p:nvSpPr>
        <p:spPr>
          <a:xfrm>
            <a:off x="591571" y="1813068"/>
            <a:ext cx="3877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バレーボールって</a:t>
            </a:r>
            <a:endParaRPr lang="en-US" altLang="ja-JP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どんなスポーツ？</a:t>
            </a:r>
            <a:endParaRPr lang="ja-JP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5CC1B08-AB16-4581-BE24-033A29C04DDA}"/>
              </a:ext>
            </a:extLst>
          </p:cNvPr>
          <p:cNvSpPr/>
          <p:nvPr/>
        </p:nvSpPr>
        <p:spPr>
          <a:xfrm rot="336647">
            <a:off x="4759387" y="2076657"/>
            <a:ext cx="2579810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FB766D-6E76-4DE6-A5F5-A82B57AAD98F}"/>
              </a:ext>
            </a:extLst>
          </p:cNvPr>
          <p:cNvSpPr txBox="1"/>
          <p:nvPr/>
        </p:nvSpPr>
        <p:spPr>
          <a:xfrm>
            <a:off x="7659043" y="2192127"/>
            <a:ext cx="398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女性</a:t>
            </a:r>
            <a:r>
              <a:rPr lang="ja-JP" altLang="en-US" sz="2800" dirty="0"/>
              <a:t>や子供や高齢者も楽しめる室内スポーツ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63BB82-8A4B-4CA3-A4F5-486CB99B85EE}"/>
              </a:ext>
            </a:extLst>
          </p:cNvPr>
          <p:cNvSpPr txBox="1"/>
          <p:nvPr/>
        </p:nvSpPr>
        <p:spPr>
          <a:xfrm>
            <a:off x="8040042" y="3393766"/>
            <a:ext cx="321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highlight>
                  <a:srgbClr val="FFFF00"/>
                </a:highlight>
              </a:rPr>
              <a:t>アメリカ合衆国</a:t>
            </a:r>
            <a:r>
              <a:rPr kumimoji="1" lang="ja-JP" altLang="en-US" sz="2800" dirty="0"/>
              <a:t>で考え出された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2196B1-9302-4484-8D07-064393014CAA}"/>
              </a:ext>
            </a:extLst>
          </p:cNvPr>
          <p:cNvSpPr txBox="1"/>
          <p:nvPr/>
        </p:nvSpPr>
        <p:spPr>
          <a:xfrm>
            <a:off x="6650313" y="4576904"/>
            <a:ext cx="5164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２</a:t>
            </a:r>
            <a:r>
              <a:rPr kumimoji="1" lang="ja-JP" altLang="en-US" sz="2800" dirty="0" smtClean="0"/>
              <a:t>チーム</a:t>
            </a:r>
            <a:r>
              <a:rPr kumimoji="1" lang="ja-JP" altLang="en-US" sz="2800" dirty="0"/>
              <a:t>に</a:t>
            </a:r>
            <a:r>
              <a:rPr kumimoji="1" lang="ja-JP" altLang="en-US" sz="2800" dirty="0" smtClean="0"/>
              <a:t>分かれ、中央</a:t>
            </a:r>
            <a:r>
              <a:rPr kumimoji="1" lang="ja-JP" altLang="en-US" sz="2800" dirty="0"/>
              <a:t>をネットで区切った</a:t>
            </a:r>
            <a:r>
              <a:rPr kumimoji="1" lang="ja-JP" altLang="en-US" sz="2800" dirty="0">
                <a:highlight>
                  <a:srgbClr val="FFFF00"/>
                </a:highlight>
              </a:rPr>
              <a:t>コート内でネット越しにボールを床に落とさずに</a:t>
            </a:r>
            <a:r>
              <a:rPr kumimoji="1" lang="ja-JP" altLang="en-US" sz="2800" dirty="0" smtClean="0">
                <a:highlight>
                  <a:srgbClr val="FFFF00"/>
                </a:highlight>
              </a:rPr>
              <a:t>打ち合い、得点</a:t>
            </a:r>
            <a:r>
              <a:rPr kumimoji="1" lang="ja-JP" altLang="en-US" sz="2800" dirty="0">
                <a:highlight>
                  <a:srgbClr val="FFFF00"/>
                </a:highlight>
              </a:rPr>
              <a:t>を競う</a:t>
            </a:r>
            <a:r>
              <a:rPr kumimoji="1" lang="ja-JP" altLang="en-US" sz="2800" dirty="0" smtClean="0"/>
              <a:t>球技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A971EA-424B-40DB-BBBE-1C19911AE599}"/>
              </a:ext>
            </a:extLst>
          </p:cNvPr>
          <p:cNvSpPr txBox="1"/>
          <p:nvPr/>
        </p:nvSpPr>
        <p:spPr>
          <a:xfrm>
            <a:off x="2826835" y="5328923"/>
            <a:ext cx="35350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これまでに形やルールを変えながら発展してきた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46611E4-4875-4346-98B3-044596A3199A}"/>
              </a:ext>
            </a:extLst>
          </p:cNvPr>
          <p:cNvSpPr/>
          <p:nvPr/>
        </p:nvSpPr>
        <p:spPr>
          <a:xfrm rot="971491">
            <a:off x="4614238" y="2907502"/>
            <a:ext cx="3285338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40FDEC8-EE41-47BF-A5C0-C4628BECB427}"/>
              </a:ext>
            </a:extLst>
          </p:cNvPr>
          <p:cNvSpPr/>
          <p:nvPr/>
        </p:nvSpPr>
        <p:spPr>
          <a:xfrm rot="2380040">
            <a:off x="4019632" y="3698042"/>
            <a:ext cx="2778912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7BEDDA1-06D8-4740-BF3D-4B0485A61643}"/>
              </a:ext>
            </a:extLst>
          </p:cNvPr>
          <p:cNvSpPr/>
          <p:nvPr/>
        </p:nvSpPr>
        <p:spPr>
          <a:xfrm rot="3785498">
            <a:off x="2924907" y="3892551"/>
            <a:ext cx="2335150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25BDAA-3A53-46A1-A636-23AC3E4ED655}"/>
              </a:ext>
            </a:extLst>
          </p:cNvPr>
          <p:cNvSpPr txBox="1"/>
          <p:nvPr/>
        </p:nvSpPr>
        <p:spPr>
          <a:xfrm>
            <a:off x="304564" y="4044145"/>
            <a:ext cx="35857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オリンピック種目であり、日本では人気のあるスポーツ</a:t>
            </a: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3414E62A-E931-406B-B4BC-DDF400FA8630}"/>
              </a:ext>
            </a:extLst>
          </p:cNvPr>
          <p:cNvSpPr/>
          <p:nvPr/>
        </p:nvSpPr>
        <p:spPr>
          <a:xfrm rot="6351462">
            <a:off x="1541999" y="3327136"/>
            <a:ext cx="790136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知識　</a:t>
            </a:r>
            <a:r>
              <a:rPr lang="en-US" altLang="ja-JP" sz="2400" b="1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知識及び技能」１</a:t>
            </a:r>
            <a:endParaRPr lang="en-US" altLang="ja-JP" sz="2400" b="1" kern="0" dirty="0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CDBE392-59FA-4A37-99A1-500CB50F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62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バレーボールの特性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84E181-1667-4433-B842-8A2D4D42D20D}"/>
              </a:ext>
            </a:extLst>
          </p:cNvPr>
          <p:cNvSpPr/>
          <p:nvPr/>
        </p:nvSpPr>
        <p:spPr>
          <a:xfrm>
            <a:off x="517434" y="1707536"/>
            <a:ext cx="3877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バレーボールって</a:t>
            </a:r>
            <a:endParaRPr lang="en-US" altLang="ja-JP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何が楽しいの？</a:t>
            </a:r>
            <a:endParaRPr lang="ja-JP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48A090-C803-4982-B6DA-AD72A6E98E1A}"/>
              </a:ext>
            </a:extLst>
          </p:cNvPr>
          <p:cNvSpPr txBox="1"/>
          <p:nvPr/>
        </p:nvSpPr>
        <p:spPr>
          <a:xfrm>
            <a:off x="6292474" y="1755528"/>
            <a:ext cx="516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パスやラリーが続くことが楽しい！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3216B1-4277-4BAD-9B4B-7BE1BED4CFF6}"/>
              </a:ext>
            </a:extLst>
          </p:cNvPr>
          <p:cNvSpPr txBox="1"/>
          <p:nvPr/>
        </p:nvSpPr>
        <p:spPr>
          <a:xfrm>
            <a:off x="6189380" y="3194259"/>
            <a:ext cx="516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自分の</a:t>
            </a:r>
            <a:r>
              <a:rPr kumimoji="1" lang="ja-JP" altLang="en-US" sz="2800" dirty="0" smtClean="0"/>
              <a:t>プレイが</a:t>
            </a:r>
            <a:r>
              <a:rPr kumimoji="1" lang="ja-JP" altLang="en-US" sz="2800" dirty="0"/>
              <a:t>得点につながるとうれしい！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CD1562-4CFE-4989-B473-B823B02F9686}"/>
              </a:ext>
            </a:extLst>
          </p:cNvPr>
          <p:cNvSpPr txBox="1"/>
          <p:nvPr/>
        </p:nvSpPr>
        <p:spPr>
          <a:xfrm>
            <a:off x="6096000" y="4744370"/>
            <a:ext cx="516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仲間とのチームワークが感じられる！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132A90-A55C-4F44-87A1-B0F927D7800F}"/>
              </a:ext>
            </a:extLst>
          </p:cNvPr>
          <p:cNvSpPr txBox="1"/>
          <p:nvPr/>
        </p:nvSpPr>
        <p:spPr>
          <a:xfrm>
            <a:off x="1037666" y="4744369"/>
            <a:ext cx="410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敏捷性</a:t>
            </a:r>
            <a:r>
              <a:rPr kumimoji="1" lang="ja-JP" altLang="en-US" sz="2800" dirty="0"/>
              <a:t>、巧緻性、瞬発力が高まる！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08FE9DDA-34F0-4283-BE33-C8229281B2E1}"/>
              </a:ext>
            </a:extLst>
          </p:cNvPr>
          <p:cNvSpPr/>
          <p:nvPr/>
        </p:nvSpPr>
        <p:spPr>
          <a:xfrm rot="5400000">
            <a:off x="1402315" y="3459105"/>
            <a:ext cx="1379621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5CFC4699-8C45-4560-AE72-2937379BE06B}"/>
              </a:ext>
            </a:extLst>
          </p:cNvPr>
          <p:cNvSpPr/>
          <p:nvPr/>
        </p:nvSpPr>
        <p:spPr>
          <a:xfrm rot="2571041">
            <a:off x="3541217" y="3605798"/>
            <a:ext cx="2764173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D688997-9811-4B24-BE6A-685A280860AD}"/>
              </a:ext>
            </a:extLst>
          </p:cNvPr>
          <p:cNvSpPr/>
          <p:nvPr/>
        </p:nvSpPr>
        <p:spPr>
          <a:xfrm>
            <a:off x="4814519" y="1848218"/>
            <a:ext cx="1379621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939709A3-4DAF-408C-A120-9355AB1F8E85}"/>
              </a:ext>
            </a:extLst>
          </p:cNvPr>
          <p:cNvSpPr/>
          <p:nvPr/>
        </p:nvSpPr>
        <p:spPr>
          <a:xfrm rot="1674883">
            <a:off x="4402379" y="2865701"/>
            <a:ext cx="1796862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知識　</a:t>
            </a:r>
            <a:r>
              <a:rPr lang="en-US" altLang="ja-JP" sz="2400" b="1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知識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及</a:t>
            </a:r>
            <a:r>
              <a:rPr lang="ja-JP" altLang="en-US" sz="2400" b="1" kern="0" dirty="0" smtClean="0">
                <a:latin typeface="游ゴシック" panose="020B0400000000000000" pitchFamily="50" charset="-128"/>
              </a:rPr>
              <a:t>び技能」</a:t>
            </a:r>
            <a:r>
              <a:rPr lang="ja-JP" altLang="en-US" sz="2400" b="1" kern="0" dirty="0">
                <a:latin typeface="游ゴシック" panose="020B0400000000000000" pitchFamily="50" charset="-128"/>
              </a:rPr>
              <a:t>２</a:t>
            </a:r>
            <a:endParaRPr lang="en-US" altLang="ja-JP" sz="2400" b="1" kern="0" dirty="0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37FD318-2C95-4DD8-9454-A1475176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578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③バレーボールのルール（施設編）</a:t>
            </a:r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0AC8606D-712F-444A-A7C4-0CDCA68A5195}"/>
              </a:ext>
            </a:extLst>
          </p:cNvPr>
          <p:cNvSpPr/>
          <p:nvPr/>
        </p:nvSpPr>
        <p:spPr>
          <a:xfrm>
            <a:off x="1266264" y="2768903"/>
            <a:ext cx="224118" cy="19274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06D237D-832A-4DF1-A623-39CEC9B177B5}"/>
              </a:ext>
            </a:extLst>
          </p:cNvPr>
          <p:cNvSpPr/>
          <p:nvPr/>
        </p:nvSpPr>
        <p:spPr>
          <a:xfrm>
            <a:off x="795617" y="3501776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❶</a:t>
            </a: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BA8A4212-B92B-40F6-A437-083AA0640968}"/>
              </a:ext>
            </a:extLst>
          </p:cNvPr>
          <p:cNvSpPr/>
          <p:nvPr/>
        </p:nvSpPr>
        <p:spPr>
          <a:xfrm rot="16200000">
            <a:off x="2382368" y="3876044"/>
            <a:ext cx="224118" cy="19274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D49FABE-5BCF-4F43-AEC2-40E7A0463FF3}"/>
              </a:ext>
            </a:extLst>
          </p:cNvPr>
          <p:cNvSpPr/>
          <p:nvPr/>
        </p:nvSpPr>
        <p:spPr>
          <a:xfrm>
            <a:off x="2328924" y="5111444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❷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BCBDE83-5515-460E-A0ED-DECDA716F259}"/>
              </a:ext>
            </a:extLst>
          </p:cNvPr>
          <p:cNvSpPr/>
          <p:nvPr/>
        </p:nvSpPr>
        <p:spPr>
          <a:xfrm>
            <a:off x="9093551" y="2919569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❸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173560A-F646-4FC3-82FA-E5B78196FFCC}"/>
              </a:ext>
            </a:extLst>
          </p:cNvPr>
          <p:cNvSpPr txBox="1"/>
          <p:nvPr/>
        </p:nvSpPr>
        <p:spPr>
          <a:xfrm>
            <a:off x="6573370" y="5111444"/>
            <a:ext cx="482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00FF00"/>
                </a:highlight>
              </a:rPr>
              <a:t>みんなで協力して、コートの準備をしよう！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C267626-F712-407F-B0A9-12FC091CC164}"/>
              </a:ext>
            </a:extLst>
          </p:cNvPr>
          <p:cNvSpPr txBox="1"/>
          <p:nvPr/>
        </p:nvSpPr>
        <p:spPr>
          <a:xfrm>
            <a:off x="8674035" y="2993498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アンテナ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11FC8E-14C4-4EA7-BC56-DD31D81DC9EA}"/>
              </a:ext>
            </a:extLst>
          </p:cNvPr>
          <p:cNvSpPr txBox="1"/>
          <p:nvPr/>
        </p:nvSpPr>
        <p:spPr>
          <a:xfrm>
            <a:off x="1266264" y="1982228"/>
            <a:ext cx="435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コートの大きさは　　　ｍ</a:t>
            </a:r>
            <a:r>
              <a:rPr lang="en-US" altLang="ja-JP" dirty="0"/>
              <a:t>×</a:t>
            </a:r>
            <a:r>
              <a:rPr lang="ja-JP" altLang="en-US" dirty="0"/>
              <a:t>　　　ｍ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402DA8-8624-44B3-A018-8491FFB54219}"/>
              </a:ext>
            </a:extLst>
          </p:cNvPr>
          <p:cNvSpPr txBox="1"/>
          <p:nvPr/>
        </p:nvSpPr>
        <p:spPr>
          <a:xfrm>
            <a:off x="7086038" y="1982228"/>
            <a:ext cx="43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ネットの両側に❸（赤と白のしましまの棒）を取り付け、ボールはその間を通す</a:t>
            </a:r>
            <a:endParaRPr kumimoji="1"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A30979A-9F3A-4169-A4CA-AADFA391691F}"/>
              </a:ext>
            </a:extLst>
          </p:cNvPr>
          <p:cNvSpPr/>
          <p:nvPr/>
        </p:nvSpPr>
        <p:spPr>
          <a:xfrm>
            <a:off x="3348336" y="1930026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❶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A63736A-5C8B-4370-8CF0-6A13F57482BB}"/>
              </a:ext>
            </a:extLst>
          </p:cNvPr>
          <p:cNvSpPr/>
          <p:nvPr/>
        </p:nvSpPr>
        <p:spPr>
          <a:xfrm>
            <a:off x="4517542" y="1937192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❷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44F5E9D-3725-4820-B242-F2E69DCCC5BB}"/>
              </a:ext>
            </a:extLst>
          </p:cNvPr>
          <p:cNvSpPr/>
          <p:nvPr/>
        </p:nvSpPr>
        <p:spPr>
          <a:xfrm>
            <a:off x="3348336" y="1924464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９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81978E4-3B48-4C89-ABB2-CFF179C7C891}"/>
              </a:ext>
            </a:extLst>
          </p:cNvPr>
          <p:cNvSpPr/>
          <p:nvPr/>
        </p:nvSpPr>
        <p:spPr>
          <a:xfrm>
            <a:off x="4517542" y="1936061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９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13FFA7-7005-405E-A93B-37690A18C994}"/>
              </a:ext>
            </a:extLst>
          </p:cNvPr>
          <p:cNvSpPr/>
          <p:nvPr/>
        </p:nvSpPr>
        <p:spPr>
          <a:xfrm>
            <a:off x="1527109" y="2764969"/>
            <a:ext cx="3865658" cy="19274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91670CD-BC40-40CD-8A70-3DD3EDD3BE57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3459938" y="2764969"/>
            <a:ext cx="0" cy="19274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53B40B1-357F-42A4-A9F3-38AC5B0C47B0}"/>
              </a:ext>
            </a:extLst>
          </p:cNvPr>
          <p:cNvCxnSpPr>
            <a:cxnSpLocks/>
          </p:cNvCxnSpPr>
          <p:nvPr/>
        </p:nvCxnSpPr>
        <p:spPr>
          <a:xfrm>
            <a:off x="2783461" y="2764969"/>
            <a:ext cx="0" cy="19375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E0D6437-4CC4-4E2E-B76A-0864260D8961}"/>
              </a:ext>
            </a:extLst>
          </p:cNvPr>
          <p:cNvCxnSpPr>
            <a:cxnSpLocks/>
          </p:cNvCxnSpPr>
          <p:nvPr/>
        </p:nvCxnSpPr>
        <p:spPr>
          <a:xfrm>
            <a:off x="4195701" y="2764969"/>
            <a:ext cx="0" cy="19274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27DB67BC-5F6A-4504-B922-455E97FA2DCC}"/>
              </a:ext>
            </a:extLst>
          </p:cNvPr>
          <p:cNvGrpSpPr/>
          <p:nvPr/>
        </p:nvGrpSpPr>
        <p:grpSpPr>
          <a:xfrm>
            <a:off x="7376160" y="3145365"/>
            <a:ext cx="3688080" cy="1071035"/>
            <a:chOff x="7376160" y="3145365"/>
            <a:chExt cx="3688080" cy="1071035"/>
          </a:xfrm>
        </p:grpSpPr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5326C1BD-84FE-4910-9A5A-EF266738F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7746" y="3177549"/>
              <a:ext cx="547426" cy="1154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9F843098-32FD-4460-9A63-82F2381F0331}"/>
                </a:ext>
              </a:extLst>
            </p:cNvPr>
            <p:cNvCxnSpPr>
              <a:cxnSpLocks/>
            </p:cNvCxnSpPr>
            <p:nvPr/>
          </p:nvCxnSpPr>
          <p:spPr>
            <a:xfrm>
              <a:off x="9998466" y="3177549"/>
              <a:ext cx="714684" cy="1154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89B89F7-8DAC-4806-95B4-D35E194222BE}"/>
                </a:ext>
              </a:extLst>
            </p:cNvPr>
            <p:cNvCxnSpPr/>
            <p:nvPr/>
          </p:nvCxnSpPr>
          <p:spPr>
            <a:xfrm>
              <a:off x="7376160" y="3398520"/>
              <a:ext cx="0" cy="807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C936CE5-2274-4177-9762-1C9FBEDBD5A8}"/>
                </a:ext>
              </a:extLst>
            </p:cNvPr>
            <p:cNvCxnSpPr/>
            <p:nvPr/>
          </p:nvCxnSpPr>
          <p:spPr>
            <a:xfrm>
              <a:off x="11064240" y="3408680"/>
              <a:ext cx="0" cy="807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6AAF9D67-F41D-4343-9AC6-62DFB630940E}"/>
                </a:ext>
              </a:extLst>
            </p:cNvPr>
            <p:cNvCxnSpPr>
              <a:cxnSpLocks/>
            </p:cNvCxnSpPr>
            <p:nvPr/>
          </p:nvCxnSpPr>
          <p:spPr>
            <a:xfrm>
              <a:off x="7579361" y="3457776"/>
              <a:ext cx="3301998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BF170118-497C-4F97-A9AD-33E604531813}"/>
                </a:ext>
              </a:extLst>
            </p:cNvPr>
            <p:cNvCxnSpPr/>
            <p:nvPr/>
          </p:nvCxnSpPr>
          <p:spPr>
            <a:xfrm>
              <a:off x="7376160" y="3408381"/>
              <a:ext cx="203201" cy="49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A4CBB12-3839-4154-91F7-EF8039A2E810}"/>
                </a:ext>
              </a:extLst>
            </p:cNvPr>
            <p:cNvCxnSpPr/>
            <p:nvPr/>
          </p:nvCxnSpPr>
          <p:spPr>
            <a:xfrm flipH="1">
              <a:off x="10881359" y="3408381"/>
              <a:ext cx="182881" cy="49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7D9AC58D-A9E0-42DC-9E80-AD85317BDFD3}"/>
                </a:ext>
              </a:extLst>
            </p:cNvPr>
            <p:cNvCxnSpPr/>
            <p:nvPr/>
          </p:nvCxnSpPr>
          <p:spPr>
            <a:xfrm>
              <a:off x="7396480" y="3793661"/>
              <a:ext cx="36677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D77F0D6-F552-4FA2-81AC-5445EB2A265B}"/>
                </a:ext>
              </a:extLst>
            </p:cNvPr>
            <p:cNvCxnSpPr/>
            <p:nvPr/>
          </p:nvCxnSpPr>
          <p:spPr>
            <a:xfrm>
              <a:off x="7717266" y="3177549"/>
              <a:ext cx="0" cy="616112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FE0767C-DBE8-42EF-96F7-A43C38480292}"/>
                </a:ext>
              </a:extLst>
            </p:cNvPr>
            <p:cNvCxnSpPr/>
            <p:nvPr/>
          </p:nvCxnSpPr>
          <p:spPr>
            <a:xfrm>
              <a:off x="10713150" y="3145365"/>
              <a:ext cx="0" cy="616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F95D391D-8285-4296-B03A-BE37FA966F8F}"/>
                </a:ext>
              </a:extLst>
            </p:cNvPr>
            <p:cNvCxnSpPr>
              <a:cxnSpLocks/>
            </p:cNvCxnSpPr>
            <p:nvPr/>
          </p:nvCxnSpPr>
          <p:spPr>
            <a:xfrm>
              <a:off x="7579361" y="3457776"/>
              <a:ext cx="0" cy="335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E7924846-681E-4523-9E70-C36B8902E8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81359" y="3439160"/>
              <a:ext cx="0" cy="335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D1BF2096-D110-446E-B2F5-14BD4B909FF9}"/>
                </a:ext>
              </a:extLst>
            </p:cNvPr>
            <p:cNvCxnSpPr/>
            <p:nvPr/>
          </p:nvCxnSpPr>
          <p:spPr>
            <a:xfrm>
              <a:off x="7579361" y="3501776"/>
              <a:ext cx="33019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A19AF423-3DBB-4827-A55C-AD65212F65A5}"/>
                </a:ext>
              </a:extLst>
            </p:cNvPr>
            <p:cNvCxnSpPr/>
            <p:nvPr/>
          </p:nvCxnSpPr>
          <p:spPr>
            <a:xfrm>
              <a:off x="7579361" y="3552576"/>
              <a:ext cx="33019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9C16D1FD-135D-4D6E-A8D8-B765BCF76DAC}"/>
                </a:ext>
              </a:extLst>
            </p:cNvPr>
            <p:cNvCxnSpPr/>
            <p:nvPr/>
          </p:nvCxnSpPr>
          <p:spPr>
            <a:xfrm>
              <a:off x="7579361" y="3603376"/>
              <a:ext cx="33019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F3BC761-6E7B-4882-9D35-7EE0665F3733}"/>
                </a:ext>
              </a:extLst>
            </p:cNvPr>
            <p:cNvCxnSpPr/>
            <p:nvPr/>
          </p:nvCxnSpPr>
          <p:spPr>
            <a:xfrm>
              <a:off x="7589521" y="3654176"/>
              <a:ext cx="33019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D690ECC2-AD8E-4B1C-B639-5517A54C547B}"/>
                </a:ext>
              </a:extLst>
            </p:cNvPr>
            <p:cNvCxnSpPr/>
            <p:nvPr/>
          </p:nvCxnSpPr>
          <p:spPr>
            <a:xfrm>
              <a:off x="7585186" y="3709441"/>
              <a:ext cx="33019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05D9517C-0A57-4147-83CC-B10642D16427}"/>
                </a:ext>
              </a:extLst>
            </p:cNvPr>
            <p:cNvCxnSpPr/>
            <p:nvPr/>
          </p:nvCxnSpPr>
          <p:spPr>
            <a:xfrm>
              <a:off x="7593763" y="3745616"/>
              <a:ext cx="33019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50D861A-EC54-441B-95D7-8EE483B24E2E}"/>
                </a:ext>
              </a:extLst>
            </p:cNvPr>
            <p:cNvCxnSpPr/>
            <p:nvPr/>
          </p:nvCxnSpPr>
          <p:spPr>
            <a:xfrm>
              <a:off x="7630161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C76C2D7C-FDF0-4C50-A2A6-6B860EC75EDA}"/>
                </a:ext>
              </a:extLst>
            </p:cNvPr>
            <p:cNvCxnSpPr/>
            <p:nvPr/>
          </p:nvCxnSpPr>
          <p:spPr>
            <a:xfrm>
              <a:off x="7680961" y="344761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92AB497E-5F32-46B0-B2E9-EEB702F2DA0E}"/>
                </a:ext>
              </a:extLst>
            </p:cNvPr>
            <p:cNvCxnSpPr/>
            <p:nvPr/>
          </p:nvCxnSpPr>
          <p:spPr>
            <a:xfrm>
              <a:off x="7772401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C8043B72-C1D3-4C01-8AAA-78B317DE2B3D}"/>
                </a:ext>
              </a:extLst>
            </p:cNvPr>
            <p:cNvCxnSpPr/>
            <p:nvPr/>
          </p:nvCxnSpPr>
          <p:spPr>
            <a:xfrm>
              <a:off x="7823201" y="344761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26A938-42AA-45AC-BAE2-C21B962987D5}"/>
                </a:ext>
              </a:extLst>
            </p:cNvPr>
            <p:cNvCxnSpPr/>
            <p:nvPr/>
          </p:nvCxnSpPr>
          <p:spPr>
            <a:xfrm>
              <a:off x="7874001" y="344761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ECF8F9B7-E8A2-4AB5-A0BA-96942CB1D9C5}"/>
                </a:ext>
              </a:extLst>
            </p:cNvPr>
            <p:cNvCxnSpPr/>
            <p:nvPr/>
          </p:nvCxnSpPr>
          <p:spPr>
            <a:xfrm>
              <a:off x="7924801" y="344761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C8770D28-A661-4871-BEAF-582AFD19F281}"/>
                </a:ext>
              </a:extLst>
            </p:cNvPr>
            <p:cNvCxnSpPr/>
            <p:nvPr/>
          </p:nvCxnSpPr>
          <p:spPr>
            <a:xfrm>
              <a:off x="7975601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814B08F2-BFF1-4147-80AD-9945450BB4D4}"/>
                </a:ext>
              </a:extLst>
            </p:cNvPr>
            <p:cNvCxnSpPr/>
            <p:nvPr/>
          </p:nvCxnSpPr>
          <p:spPr>
            <a:xfrm>
              <a:off x="8026401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A4E8D5DC-58EB-474E-9896-5BA380154393}"/>
                </a:ext>
              </a:extLst>
            </p:cNvPr>
            <p:cNvCxnSpPr/>
            <p:nvPr/>
          </p:nvCxnSpPr>
          <p:spPr>
            <a:xfrm>
              <a:off x="10714466" y="3187709"/>
              <a:ext cx="0" cy="616112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DF59803E-6AAC-45CB-BF9C-7E49246C45EA}"/>
                </a:ext>
              </a:extLst>
            </p:cNvPr>
            <p:cNvCxnSpPr/>
            <p:nvPr/>
          </p:nvCxnSpPr>
          <p:spPr>
            <a:xfrm>
              <a:off x="8077201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1B9C5BEC-6A2A-4D95-A70D-D94ED7F92441}"/>
                </a:ext>
              </a:extLst>
            </p:cNvPr>
            <p:cNvCxnSpPr/>
            <p:nvPr/>
          </p:nvCxnSpPr>
          <p:spPr>
            <a:xfrm>
              <a:off x="8128001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1D276F93-12A4-4655-BE34-D6E9FB1103F9}"/>
                </a:ext>
              </a:extLst>
            </p:cNvPr>
            <p:cNvCxnSpPr/>
            <p:nvPr/>
          </p:nvCxnSpPr>
          <p:spPr>
            <a:xfrm>
              <a:off x="8178801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ECEB5206-CBCF-492A-B375-0FE7676B63D5}"/>
                </a:ext>
              </a:extLst>
            </p:cNvPr>
            <p:cNvCxnSpPr/>
            <p:nvPr/>
          </p:nvCxnSpPr>
          <p:spPr>
            <a:xfrm>
              <a:off x="8234213" y="3468238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577A0237-8783-43A4-BA52-C0C4DC004A9B}"/>
                </a:ext>
              </a:extLst>
            </p:cNvPr>
            <p:cNvCxnSpPr/>
            <p:nvPr/>
          </p:nvCxnSpPr>
          <p:spPr>
            <a:xfrm>
              <a:off x="8285012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4378A93-7739-4E9C-9423-10F9716BF251}"/>
                </a:ext>
              </a:extLst>
            </p:cNvPr>
            <p:cNvCxnSpPr/>
            <p:nvPr/>
          </p:nvCxnSpPr>
          <p:spPr>
            <a:xfrm>
              <a:off x="8341361" y="3468237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7C9C9A6E-DF7A-4B95-9283-99BC1D1C4330}"/>
                </a:ext>
              </a:extLst>
            </p:cNvPr>
            <p:cNvCxnSpPr/>
            <p:nvPr/>
          </p:nvCxnSpPr>
          <p:spPr>
            <a:xfrm>
              <a:off x="8392161" y="344761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1ACFDD90-EC97-4A35-8B1C-8158730EE55B}"/>
                </a:ext>
              </a:extLst>
            </p:cNvPr>
            <p:cNvCxnSpPr/>
            <p:nvPr/>
          </p:nvCxnSpPr>
          <p:spPr>
            <a:xfrm>
              <a:off x="8442961" y="344761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21724C03-CBE2-48BE-A562-81B6F93248FE}"/>
                </a:ext>
              </a:extLst>
            </p:cNvPr>
            <p:cNvCxnSpPr/>
            <p:nvPr/>
          </p:nvCxnSpPr>
          <p:spPr>
            <a:xfrm>
              <a:off x="8493762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C354E926-0D80-410D-B062-2A96BC54A11A}"/>
                </a:ext>
              </a:extLst>
            </p:cNvPr>
            <p:cNvCxnSpPr/>
            <p:nvPr/>
          </p:nvCxnSpPr>
          <p:spPr>
            <a:xfrm>
              <a:off x="8546043" y="345777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06373E3D-02E6-4324-8038-7FF37250AF6D}"/>
                </a:ext>
              </a:extLst>
            </p:cNvPr>
            <p:cNvCxnSpPr/>
            <p:nvPr/>
          </p:nvCxnSpPr>
          <p:spPr>
            <a:xfrm>
              <a:off x="8596843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EB33B926-E1E4-4630-BEB6-AFA15015E021}"/>
                </a:ext>
              </a:extLst>
            </p:cNvPr>
            <p:cNvCxnSpPr/>
            <p:nvPr/>
          </p:nvCxnSpPr>
          <p:spPr>
            <a:xfrm>
              <a:off x="8646161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745EF5C3-3F24-491A-808D-DABF06DE9DF2}"/>
                </a:ext>
              </a:extLst>
            </p:cNvPr>
            <p:cNvCxnSpPr/>
            <p:nvPr/>
          </p:nvCxnSpPr>
          <p:spPr>
            <a:xfrm>
              <a:off x="8707121" y="3449319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48F43A8F-0AA2-4794-A487-239D069CE95B}"/>
                </a:ext>
              </a:extLst>
            </p:cNvPr>
            <p:cNvCxnSpPr/>
            <p:nvPr/>
          </p:nvCxnSpPr>
          <p:spPr>
            <a:xfrm>
              <a:off x="8768082" y="3456374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2DE4D31F-8322-4FF4-8D27-4E907AD9A42A}"/>
                </a:ext>
              </a:extLst>
            </p:cNvPr>
            <p:cNvCxnSpPr/>
            <p:nvPr/>
          </p:nvCxnSpPr>
          <p:spPr>
            <a:xfrm>
              <a:off x="8818882" y="3456675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13774975-B5B3-4789-9FFF-1FDF6CC8D0A3}"/>
                </a:ext>
              </a:extLst>
            </p:cNvPr>
            <p:cNvCxnSpPr/>
            <p:nvPr/>
          </p:nvCxnSpPr>
          <p:spPr>
            <a:xfrm>
              <a:off x="8879843" y="3456675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BC354121-AA66-4A8F-A894-3ECF05EF462E}"/>
                </a:ext>
              </a:extLst>
            </p:cNvPr>
            <p:cNvCxnSpPr/>
            <p:nvPr/>
          </p:nvCxnSpPr>
          <p:spPr>
            <a:xfrm>
              <a:off x="8934077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97AE971B-F064-42D9-BFF1-5B1A3ABFF3A5}"/>
                </a:ext>
              </a:extLst>
            </p:cNvPr>
            <p:cNvCxnSpPr/>
            <p:nvPr/>
          </p:nvCxnSpPr>
          <p:spPr>
            <a:xfrm>
              <a:off x="8978662" y="3456374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FAD9F08A-70DA-4CBD-860C-E32B79CD72AE}"/>
                </a:ext>
              </a:extLst>
            </p:cNvPr>
            <p:cNvCxnSpPr/>
            <p:nvPr/>
          </p:nvCxnSpPr>
          <p:spPr>
            <a:xfrm>
              <a:off x="9029463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D4D25BF5-BFC3-4368-8737-EE059A9BFFB3}"/>
                </a:ext>
              </a:extLst>
            </p:cNvPr>
            <p:cNvCxnSpPr/>
            <p:nvPr/>
          </p:nvCxnSpPr>
          <p:spPr>
            <a:xfrm>
              <a:off x="9093201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E1DE8D9C-63AE-4E3B-9D49-CF385C3B1068}"/>
                </a:ext>
              </a:extLst>
            </p:cNvPr>
            <p:cNvCxnSpPr/>
            <p:nvPr/>
          </p:nvCxnSpPr>
          <p:spPr>
            <a:xfrm>
              <a:off x="9150379" y="3456675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23C269BE-D613-4E77-BC37-BAB6CC6C858A}"/>
                </a:ext>
              </a:extLst>
            </p:cNvPr>
            <p:cNvCxnSpPr/>
            <p:nvPr/>
          </p:nvCxnSpPr>
          <p:spPr>
            <a:xfrm>
              <a:off x="9201180" y="3447918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18164A75-0671-43CC-B8B3-13246BB795E0}"/>
                </a:ext>
              </a:extLst>
            </p:cNvPr>
            <p:cNvCxnSpPr/>
            <p:nvPr/>
          </p:nvCxnSpPr>
          <p:spPr>
            <a:xfrm>
              <a:off x="9261380" y="3456374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B7FADDB5-0BFC-4C5D-9D57-D0FF356F56F1}"/>
                </a:ext>
              </a:extLst>
            </p:cNvPr>
            <p:cNvCxnSpPr/>
            <p:nvPr/>
          </p:nvCxnSpPr>
          <p:spPr>
            <a:xfrm>
              <a:off x="9315883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1D2E436B-CA49-40FA-BBA4-56D923E05345}"/>
                </a:ext>
              </a:extLst>
            </p:cNvPr>
            <p:cNvCxnSpPr/>
            <p:nvPr/>
          </p:nvCxnSpPr>
          <p:spPr>
            <a:xfrm>
              <a:off x="9377681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0ACAD066-EAF0-4095-8B61-ED1741F1D1E1}"/>
                </a:ext>
              </a:extLst>
            </p:cNvPr>
            <p:cNvCxnSpPr/>
            <p:nvPr/>
          </p:nvCxnSpPr>
          <p:spPr>
            <a:xfrm>
              <a:off x="9428481" y="3458078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D3B1952C-A8FC-485F-AB59-B41FD4052DF3}"/>
                </a:ext>
              </a:extLst>
            </p:cNvPr>
            <p:cNvCxnSpPr/>
            <p:nvPr/>
          </p:nvCxnSpPr>
          <p:spPr>
            <a:xfrm>
              <a:off x="9479282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9669B37-49E8-49FF-ABCA-6DC17F9CE80D}"/>
                </a:ext>
              </a:extLst>
            </p:cNvPr>
            <p:cNvCxnSpPr/>
            <p:nvPr/>
          </p:nvCxnSpPr>
          <p:spPr>
            <a:xfrm>
              <a:off x="9540242" y="3456374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79BC2833-DCFA-458D-A9A5-498820C02044}"/>
                </a:ext>
              </a:extLst>
            </p:cNvPr>
            <p:cNvCxnSpPr/>
            <p:nvPr/>
          </p:nvCxnSpPr>
          <p:spPr>
            <a:xfrm>
              <a:off x="9591041" y="3468236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6EBD3160-AE51-45DC-845F-7DA1EAC2EA57}"/>
                </a:ext>
              </a:extLst>
            </p:cNvPr>
            <p:cNvCxnSpPr/>
            <p:nvPr/>
          </p:nvCxnSpPr>
          <p:spPr>
            <a:xfrm>
              <a:off x="9641841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7D91BFF5-9598-4B79-9014-A285AC672376}"/>
                </a:ext>
              </a:extLst>
            </p:cNvPr>
            <p:cNvCxnSpPr/>
            <p:nvPr/>
          </p:nvCxnSpPr>
          <p:spPr>
            <a:xfrm>
              <a:off x="9702802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61D5893B-7E27-4F5F-B5C3-C85B119B2DE8}"/>
                </a:ext>
              </a:extLst>
            </p:cNvPr>
            <p:cNvCxnSpPr/>
            <p:nvPr/>
          </p:nvCxnSpPr>
          <p:spPr>
            <a:xfrm>
              <a:off x="9753603" y="3446514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EBB7384A-543D-4491-A167-C3AC80AB9C79}"/>
                </a:ext>
              </a:extLst>
            </p:cNvPr>
            <p:cNvCxnSpPr/>
            <p:nvPr/>
          </p:nvCxnSpPr>
          <p:spPr>
            <a:xfrm>
              <a:off x="9807523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9A17CED7-A7F7-4FBC-91C0-970CCAEF01E6}"/>
                </a:ext>
              </a:extLst>
            </p:cNvPr>
            <p:cNvCxnSpPr/>
            <p:nvPr/>
          </p:nvCxnSpPr>
          <p:spPr>
            <a:xfrm>
              <a:off x="9855201" y="3468235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E1DEDFCD-C1F4-4C50-83BE-4126E6319987}"/>
                </a:ext>
              </a:extLst>
            </p:cNvPr>
            <p:cNvCxnSpPr/>
            <p:nvPr/>
          </p:nvCxnSpPr>
          <p:spPr>
            <a:xfrm>
              <a:off x="9906001" y="3458501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69B2ADD0-A1A4-4B44-8CDF-38A8F1706E24}"/>
                </a:ext>
              </a:extLst>
            </p:cNvPr>
            <p:cNvCxnSpPr/>
            <p:nvPr/>
          </p:nvCxnSpPr>
          <p:spPr>
            <a:xfrm>
              <a:off x="9957827" y="3446637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BD1B7AE4-D2BC-421E-A3A1-1BB233088651}"/>
                </a:ext>
              </a:extLst>
            </p:cNvPr>
            <p:cNvCxnSpPr/>
            <p:nvPr/>
          </p:nvCxnSpPr>
          <p:spPr>
            <a:xfrm>
              <a:off x="10008627" y="3467891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53001E2A-1093-4C3B-8A4E-477A48F389E5}"/>
                </a:ext>
              </a:extLst>
            </p:cNvPr>
            <p:cNvCxnSpPr/>
            <p:nvPr/>
          </p:nvCxnSpPr>
          <p:spPr>
            <a:xfrm>
              <a:off x="10059428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9F8214E4-F7D0-482D-9AB9-18D393983291}"/>
                </a:ext>
              </a:extLst>
            </p:cNvPr>
            <p:cNvCxnSpPr/>
            <p:nvPr/>
          </p:nvCxnSpPr>
          <p:spPr>
            <a:xfrm>
              <a:off x="10110229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86D77C7A-2092-41EF-993C-A55A20F63562}"/>
                </a:ext>
              </a:extLst>
            </p:cNvPr>
            <p:cNvCxnSpPr/>
            <p:nvPr/>
          </p:nvCxnSpPr>
          <p:spPr>
            <a:xfrm>
              <a:off x="10271761" y="344559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D79ABD71-95CA-4EB8-B408-DBB0DE7909FE}"/>
                </a:ext>
              </a:extLst>
            </p:cNvPr>
            <p:cNvCxnSpPr/>
            <p:nvPr/>
          </p:nvCxnSpPr>
          <p:spPr>
            <a:xfrm>
              <a:off x="10161030" y="3449319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C89B8A4C-BE08-460D-A056-892A8024F789}"/>
                </a:ext>
              </a:extLst>
            </p:cNvPr>
            <p:cNvCxnSpPr/>
            <p:nvPr/>
          </p:nvCxnSpPr>
          <p:spPr>
            <a:xfrm>
              <a:off x="10210801" y="3445592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8B6EB0E1-DE5A-408B-857C-D5131A1FBDFD}"/>
                </a:ext>
              </a:extLst>
            </p:cNvPr>
            <p:cNvCxnSpPr/>
            <p:nvPr/>
          </p:nvCxnSpPr>
          <p:spPr>
            <a:xfrm>
              <a:off x="10325329" y="3456374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6F61B163-16B3-430B-B624-C836E29290D7}"/>
                </a:ext>
              </a:extLst>
            </p:cNvPr>
            <p:cNvCxnSpPr/>
            <p:nvPr/>
          </p:nvCxnSpPr>
          <p:spPr>
            <a:xfrm>
              <a:off x="10376129" y="345575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FEF81956-CDB9-4BE7-AE91-9FD125D42AC5}"/>
                </a:ext>
              </a:extLst>
            </p:cNvPr>
            <p:cNvCxnSpPr/>
            <p:nvPr/>
          </p:nvCxnSpPr>
          <p:spPr>
            <a:xfrm>
              <a:off x="10424161" y="3467891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62EBE2AC-0CE9-4859-9814-C7188F30796A}"/>
                </a:ext>
              </a:extLst>
            </p:cNvPr>
            <p:cNvCxnSpPr/>
            <p:nvPr/>
          </p:nvCxnSpPr>
          <p:spPr>
            <a:xfrm>
              <a:off x="10474961" y="3448968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F1A7A564-F367-4B6F-8025-B7601027F280}"/>
                </a:ext>
              </a:extLst>
            </p:cNvPr>
            <p:cNvCxnSpPr/>
            <p:nvPr/>
          </p:nvCxnSpPr>
          <p:spPr>
            <a:xfrm>
              <a:off x="10525761" y="3448657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CCC987B5-A831-4F4A-8A1A-BC2B88A178D0}"/>
                </a:ext>
              </a:extLst>
            </p:cNvPr>
            <p:cNvCxnSpPr/>
            <p:nvPr/>
          </p:nvCxnSpPr>
          <p:spPr>
            <a:xfrm>
              <a:off x="10576561" y="3457731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FA49793F-B0BF-4E09-B0E4-E451A5102E83}"/>
                </a:ext>
              </a:extLst>
            </p:cNvPr>
            <p:cNvCxnSpPr/>
            <p:nvPr/>
          </p:nvCxnSpPr>
          <p:spPr>
            <a:xfrm>
              <a:off x="10631870" y="3466495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DCA984C2-51C1-401C-A975-55703CD19887}"/>
                </a:ext>
              </a:extLst>
            </p:cNvPr>
            <p:cNvCxnSpPr/>
            <p:nvPr/>
          </p:nvCxnSpPr>
          <p:spPr>
            <a:xfrm>
              <a:off x="10682671" y="3447918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A6783BDF-9CDC-4112-95DB-9E71FBCE864C}"/>
                </a:ext>
              </a:extLst>
            </p:cNvPr>
            <p:cNvCxnSpPr/>
            <p:nvPr/>
          </p:nvCxnSpPr>
          <p:spPr>
            <a:xfrm>
              <a:off x="10759441" y="3455753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91F6DEB9-7912-401F-B997-84524B93E3D5}"/>
                </a:ext>
              </a:extLst>
            </p:cNvPr>
            <p:cNvCxnSpPr/>
            <p:nvPr/>
          </p:nvCxnSpPr>
          <p:spPr>
            <a:xfrm>
              <a:off x="10810240" y="3456335"/>
              <a:ext cx="0" cy="3358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9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377681" y="159475"/>
            <a:ext cx="2517832" cy="457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画面をクリックしよう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6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3" grpId="0"/>
      <p:bldP spid="34" grpId="0"/>
      <p:bldP spid="36" grpId="0"/>
      <p:bldP spid="38" grpId="0"/>
      <p:bldP spid="4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37FD318-2C95-4DD8-9454-A1475176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27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バレーボールのルール（技術編）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06D237D-832A-4DF1-A623-39CEC9B177B5}"/>
              </a:ext>
            </a:extLst>
          </p:cNvPr>
          <p:cNvSpPr/>
          <p:nvPr/>
        </p:nvSpPr>
        <p:spPr>
          <a:xfrm>
            <a:off x="7452427" y="5523617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❺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D49FABE-5BCF-4F43-AEC2-40E7A0463FF3}"/>
              </a:ext>
            </a:extLst>
          </p:cNvPr>
          <p:cNvSpPr/>
          <p:nvPr/>
        </p:nvSpPr>
        <p:spPr>
          <a:xfrm>
            <a:off x="10295914" y="5523617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5DD2FA5-FB86-4E96-B514-A5FB76BCE95E}"/>
              </a:ext>
            </a:extLst>
          </p:cNvPr>
          <p:cNvSpPr/>
          <p:nvPr/>
        </p:nvSpPr>
        <p:spPr>
          <a:xfrm>
            <a:off x="6685602" y="2549988"/>
            <a:ext cx="1864659" cy="2729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11FC8E-14C4-4EA7-BC56-DD31D81DC9EA}"/>
              </a:ext>
            </a:extLst>
          </p:cNvPr>
          <p:cNvSpPr txBox="1"/>
          <p:nvPr/>
        </p:nvSpPr>
        <p:spPr>
          <a:xfrm>
            <a:off x="704727" y="2391469"/>
            <a:ext cx="5494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ゲームの最初は　　　　</a:t>
            </a:r>
            <a:r>
              <a:rPr lang="ja-JP" altLang="en-US" sz="2400" dirty="0" smtClean="0"/>
              <a:t>　　</a:t>
            </a:r>
            <a:r>
              <a:rPr lang="ja-JP" altLang="en-US" sz="2400" dirty="0" smtClean="0"/>
              <a:t>　</a:t>
            </a:r>
            <a:r>
              <a:rPr lang="ja-JP" altLang="en-US" sz="2400" dirty="0" smtClean="0"/>
              <a:t>で</a:t>
            </a:r>
            <a:endParaRPr lang="en-US" altLang="ja-JP" sz="2400" dirty="0" smtClean="0"/>
          </a:p>
          <a:p>
            <a:r>
              <a:rPr lang="ja-JP" altLang="en-US" sz="2400" dirty="0" smtClean="0"/>
              <a:t>始まる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kumimoji="1" lang="ja-JP" altLang="en-US" sz="2400" dirty="0" smtClean="0"/>
              <a:t>❹には</a:t>
            </a:r>
            <a:r>
              <a:rPr kumimoji="1" lang="ja-JP" altLang="en-US" sz="2400" dirty="0"/>
              <a:t>いくつか種類があるが</a:t>
            </a:r>
            <a:r>
              <a:rPr kumimoji="1" lang="ja-JP" altLang="en-US" sz="2400" dirty="0" smtClean="0"/>
              <a:t>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下からすくいあげるように打つ　　　　　　　</a:t>
            </a:r>
            <a:r>
              <a:rPr lang="ja-JP" altLang="en-US" sz="2400" dirty="0" smtClean="0"/>
              <a:t>　　　　　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と、</a:t>
            </a:r>
            <a:endParaRPr lang="en-US" altLang="ja-JP" sz="2400" dirty="0" smtClean="0"/>
          </a:p>
          <a:p>
            <a:r>
              <a:rPr lang="ja-JP" altLang="en-US" sz="2400" dirty="0" smtClean="0"/>
              <a:t>肘を肩より上にあげて打つ</a:t>
            </a:r>
            <a:r>
              <a:rPr kumimoji="1" lang="ja-JP" altLang="en-US" sz="2400" dirty="0"/>
              <a:t>　　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の技術を授業の段階に合わせて身に</a:t>
            </a:r>
            <a:endParaRPr lang="en-US" altLang="ja-JP" sz="2400" dirty="0" smtClean="0"/>
          </a:p>
          <a:p>
            <a:r>
              <a:rPr lang="ja-JP" altLang="en-US" sz="2400" dirty="0" smtClean="0"/>
              <a:t>付けよう！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58142B-ADA9-411B-AA7F-319B6A7B73F8}"/>
              </a:ext>
            </a:extLst>
          </p:cNvPr>
          <p:cNvSpPr txBox="1"/>
          <p:nvPr/>
        </p:nvSpPr>
        <p:spPr>
          <a:xfrm>
            <a:off x="3882568" y="2405189"/>
            <a:ext cx="43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❹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FD7F95-41F2-415F-9A94-B4652161E226}"/>
              </a:ext>
            </a:extLst>
          </p:cNvPr>
          <p:cNvSpPr txBox="1"/>
          <p:nvPr/>
        </p:nvSpPr>
        <p:spPr>
          <a:xfrm>
            <a:off x="2946649" y="2453477"/>
            <a:ext cx="226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サービス（サーブ）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EFDCD4B-231F-4CF1-A1C6-9863CECA2B6D}"/>
              </a:ext>
            </a:extLst>
          </p:cNvPr>
          <p:cNvSpPr txBox="1"/>
          <p:nvPr/>
        </p:nvSpPr>
        <p:spPr>
          <a:xfrm>
            <a:off x="1654775" y="3889783"/>
            <a:ext cx="43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❺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3A34C6C-4FF2-4B0D-8CF4-856E4317C806}"/>
              </a:ext>
            </a:extLst>
          </p:cNvPr>
          <p:cNvSpPr txBox="1"/>
          <p:nvPr/>
        </p:nvSpPr>
        <p:spPr>
          <a:xfrm>
            <a:off x="1654774" y="4648384"/>
            <a:ext cx="43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❻</a:t>
            </a:r>
            <a:endParaRPr kumimoji="1" lang="ja-JP" altLang="en-US" sz="2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3FA7AA2-BFED-4AB5-96F5-B41A3543F79A}"/>
              </a:ext>
            </a:extLst>
          </p:cNvPr>
          <p:cNvSpPr txBox="1"/>
          <p:nvPr/>
        </p:nvSpPr>
        <p:spPr>
          <a:xfrm>
            <a:off x="713958" y="3920577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アンダーハンドサーブ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52ED306-EC96-4E3D-9098-33147F558A4C}"/>
              </a:ext>
            </a:extLst>
          </p:cNvPr>
          <p:cNvSpPr txBox="1"/>
          <p:nvPr/>
        </p:nvSpPr>
        <p:spPr>
          <a:xfrm>
            <a:off x="722400" y="4668032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オーバーハンドサーブ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0596E38-A3C5-4B8A-81E2-10F4BDCDD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89" y="2152479"/>
            <a:ext cx="2555131" cy="32492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8377B5-F7E1-4E9F-B32E-6B366E3C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13986"/>
          <a:stretch/>
        </p:blipFill>
        <p:spPr>
          <a:xfrm>
            <a:off x="9132450" y="2152478"/>
            <a:ext cx="2657935" cy="32492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377681" y="159475"/>
            <a:ext cx="2517832" cy="457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画面をクリックしよう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FA7AA2-BFED-4AB5-96F5-B41A3543F79A}"/>
              </a:ext>
            </a:extLst>
          </p:cNvPr>
          <p:cNvSpPr txBox="1"/>
          <p:nvPr/>
        </p:nvSpPr>
        <p:spPr>
          <a:xfrm>
            <a:off x="6468089" y="5569783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アンダーハンドサーブ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52ED306-EC96-4E3D-9098-33147F558A4C}"/>
              </a:ext>
            </a:extLst>
          </p:cNvPr>
          <p:cNvSpPr txBox="1"/>
          <p:nvPr/>
        </p:nvSpPr>
        <p:spPr>
          <a:xfrm>
            <a:off x="9211574" y="5569783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オーバーハンドサーブ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2" grpId="0"/>
      <p:bldP spid="16" grpId="0"/>
      <p:bldP spid="27" grpId="0"/>
      <p:bldP spid="30" grpId="0"/>
      <p:bldP spid="31" grpId="0"/>
      <p:bldP spid="33" grpId="0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37FD318-2C95-4DD8-9454-A1475176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27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バレーボールのルール（技術編）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402DA8-8624-44B3-A018-8491FFB54219}"/>
              </a:ext>
            </a:extLst>
          </p:cNvPr>
          <p:cNvSpPr txBox="1"/>
          <p:nvPr/>
        </p:nvSpPr>
        <p:spPr>
          <a:xfrm>
            <a:off x="6954878" y="2225713"/>
            <a:ext cx="455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❼と❽をどんなふうに使い分けるといいかな？</a:t>
            </a:r>
            <a:endParaRPr kumimoji="1" lang="ja-JP" altLang="en-US" sz="24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BCBDE83-5515-460E-A0ED-DECDA716F259}"/>
              </a:ext>
            </a:extLst>
          </p:cNvPr>
          <p:cNvSpPr/>
          <p:nvPr/>
        </p:nvSpPr>
        <p:spPr>
          <a:xfrm flipH="1">
            <a:off x="1857080" y="5990637"/>
            <a:ext cx="233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❼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0B7737D-A468-4D8D-9E33-BC6064FFF557}"/>
              </a:ext>
            </a:extLst>
          </p:cNvPr>
          <p:cNvSpPr/>
          <p:nvPr/>
        </p:nvSpPr>
        <p:spPr>
          <a:xfrm>
            <a:off x="5031733" y="5966047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❽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EFD5811-1C9B-406F-8CA7-8769D674E4CA}"/>
              </a:ext>
            </a:extLst>
          </p:cNvPr>
          <p:cNvSpPr txBox="1"/>
          <p:nvPr/>
        </p:nvSpPr>
        <p:spPr>
          <a:xfrm>
            <a:off x="6738020" y="3484578"/>
            <a:ext cx="4984376" cy="1631216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胸や肩の位置より</a:t>
            </a:r>
            <a:r>
              <a:rPr lang="ja-JP" altLang="en-US" sz="2000" dirty="0">
                <a:highlight>
                  <a:srgbClr val="00FF00"/>
                </a:highlight>
              </a:rPr>
              <a:t>高い</a:t>
            </a:r>
            <a:r>
              <a:rPr lang="ja-JP" altLang="en-US" sz="2000" dirty="0"/>
              <a:t>ところにあるボールをさわるとき・・・</a:t>
            </a:r>
            <a:endParaRPr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胸や肩の位置より</a:t>
            </a:r>
            <a:r>
              <a:rPr kumimoji="1" lang="ja-JP" altLang="en-US" sz="2000" dirty="0">
                <a:highlight>
                  <a:srgbClr val="00FF00"/>
                </a:highlight>
              </a:rPr>
              <a:t>低い</a:t>
            </a:r>
            <a:r>
              <a:rPr kumimoji="1" lang="ja-JP" altLang="en-US" sz="2000" dirty="0"/>
              <a:t>ところにあるボールをさわるとき・・・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BB144F5-F11D-4610-A86C-52D24C716799}"/>
              </a:ext>
            </a:extLst>
          </p:cNvPr>
          <p:cNvSpPr txBox="1"/>
          <p:nvPr/>
        </p:nvSpPr>
        <p:spPr>
          <a:xfrm>
            <a:off x="4064126" y="6031360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アンダーハンドパス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E7BCDF7-9872-45AC-B8CB-537652E3657F}"/>
              </a:ext>
            </a:extLst>
          </p:cNvPr>
          <p:cNvSpPr txBox="1"/>
          <p:nvPr/>
        </p:nvSpPr>
        <p:spPr>
          <a:xfrm>
            <a:off x="919713" y="6058380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オーバー</a:t>
            </a:r>
            <a:r>
              <a:rPr kumimoji="1" lang="ja-JP" altLang="en-US" b="1" dirty="0">
                <a:solidFill>
                  <a:srgbClr val="FF0000"/>
                </a:solidFill>
              </a:rPr>
              <a:t>ハンドパス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E4A40C9-6B66-4B63-A7B4-8F1C9B8F7E45}"/>
              </a:ext>
            </a:extLst>
          </p:cNvPr>
          <p:cNvSpPr txBox="1"/>
          <p:nvPr/>
        </p:nvSpPr>
        <p:spPr>
          <a:xfrm>
            <a:off x="9355782" y="3836447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オーバー</a:t>
            </a:r>
            <a:r>
              <a:rPr kumimoji="1" lang="ja-JP" altLang="en-US" b="1" dirty="0">
                <a:solidFill>
                  <a:srgbClr val="FF0000"/>
                </a:solidFill>
              </a:rPr>
              <a:t>ハンドパス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B85C924-4A3D-4695-A0F9-CD67B8583265}"/>
              </a:ext>
            </a:extLst>
          </p:cNvPr>
          <p:cNvSpPr txBox="1"/>
          <p:nvPr/>
        </p:nvSpPr>
        <p:spPr>
          <a:xfrm>
            <a:off x="9355781" y="4748817"/>
            <a:ext cx="24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アンダーハンドパス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6E56E05-E8C9-4806-BEC8-85650B77D453}"/>
              </a:ext>
            </a:extLst>
          </p:cNvPr>
          <p:cNvSpPr txBox="1"/>
          <p:nvPr/>
        </p:nvSpPr>
        <p:spPr>
          <a:xfrm>
            <a:off x="1067037" y="2225714"/>
            <a:ext cx="477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ゲーム中は❼と❽の２種類のパスを使ってボールをつなぐ。</a:t>
            </a:r>
            <a:endParaRPr kumimoji="1" lang="en-US" altLang="ja-JP" sz="2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0A535E-0629-4D18-B267-EF21B5B74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2" y="3087340"/>
            <a:ext cx="1756027" cy="290329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5931958-76BA-4725-B031-8D1A72452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996" y="3087339"/>
            <a:ext cx="1980084" cy="290329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377681" y="159475"/>
            <a:ext cx="2517832" cy="457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画面をクリックしよう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5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34" grpId="0"/>
      <p:bldP spid="35" grpId="0"/>
      <p:bldP spid="36" grpId="0"/>
      <p:bldP spid="3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1747EED-747E-44B6-815A-62CB92D1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386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⑤バレーボールのルール（ゲーム編）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1122F4-5B84-4375-BFF5-7B32E0EA3BA2}"/>
              </a:ext>
            </a:extLst>
          </p:cNvPr>
          <p:cNvSpPr txBox="1"/>
          <p:nvPr/>
        </p:nvSpPr>
        <p:spPr>
          <a:xfrm>
            <a:off x="923364" y="2401421"/>
            <a:ext cx="1025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　　回以内に相手コートにボールを返せなかったり、ボールが　　　　　の外を通ってしまったり、相手コートの外にボールが返ってしまったときには、相手に　　点が入る。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D35168-7A71-455B-9BA9-F92D43424C79}"/>
              </a:ext>
            </a:extLst>
          </p:cNvPr>
          <p:cNvSpPr txBox="1"/>
          <p:nvPr/>
        </p:nvSpPr>
        <p:spPr>
          <a:xfrm>
            <a:off x="923364" y="3972923"/>
            <a:ext cx="10398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どちらかが　　点取ると、そのセットを得ることになる。</a:t>
            </a:r>
            <a:endParaRPr lang="en-US" altLang="ja-JP" sz="2000" dirty="0"/>
          </a:p>
          <a:p>
            <a:r>
              <a:rPr lang="ja-JP" altLang="en-US" sz="2000" dirty="0"/>
              <a:t>ただし、</a:t>
            </a:r>
            <a:r>
              <a:rPr lang="en-US" altLang="ja-JP" sz="2000" dirty="0"/>
              <a:t>24</a:t>
            </a:r>
            <a:r>
              <a:rPr lang="ja-JP" altLang="en-US" sz="2000" dirty="0"/>
              <a:t>対</a:t>
            </a:r>
            <a:r>
              <a:rPr lang="en-US" altLang="ja-JP" sz="2000" dirty="0"/>
              <a:t>24</a:t>
            </a:r>
            <a:r>
              <a:rPr lang="ja-JP" altLang="en-US" sz="2000" dirty="0"/>
              <a:t>以降の同点の場合を　　　　　　といい、　　点差がつくまでゲームが続く。</a:t>
            </a:r>
            <a:endParaRPr kumimoji="1"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8877CC-AE72-46D4-80AE-0D42CE75FE3E}"/>
              </a:ext>
            </a:extLst>
          </p:cNvPr>
          <p:cNvSpPr txBox="1"/>
          <p:nvPr/>
        </p:nvSpPr>
        <p:spPr>
          <a:xfrm>
            <a:off x="2407755" y="5496157"/>
            <a:ext cx="675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00FF00"/>
                </a:highlight>
              </a:rPr>
              <a:t>授業では簡単なルールにするのでちょっと違いますが、ここに書いてあるのは正式ルールとして覚えておいてね！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195951-EA55-4860-B854-6A5AE0050212}"/>
              </a:ext>
            </a:extLst>
          </p:cNvPr>
          <p:cNvSpPr txBox="1"/>
          <p:nvPr/>
        </p:nvSpPr>
        <p:spPr>
          <a:xfrm>
            <a:off x="992067" y="3294378"/>
            <a:ext cx="6759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得点した方からサーブを打ってゲームを再開する。</a:t>
            </a:r>
            <a:endParaRPr kumimoji="1" lang="ja-JP" altLang="en-US" sz="20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B374064-F214-4B91-9AE2-94EAD4275E00}"/>
              </a:ext>
            </a:extLst>
          </p:cNvPr>
          <p:cNvSpPr/>
          <p:nvPr/>
        </p:nvSpPr>
        <p:spPr>
          <a:xfrm>
            <a:off x="1059592" y="2370546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❿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7778D79-43D9-4AF7-B466-A463B5AB2FAF}"/>
              </a:ext>
            </a:extLst>
          </p:cNvPr>
          <p:cNvSpPr/>
          <p:nvPr/>
        </p:nvSpPr>
        <p:spPr>
          <a:xfrm>
            <a:off x="8381673" y="2388278"/>
            <a:ext cx="6708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❸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F0B0E50-079F-4936-8DE9-9A4093E78EB8}"/>
              </a:ext>
            </a:extLst>
          </p:cNvPr>
          <p:cNvSpPr/>
          <p:nvPr/>
        </p:nvSpPr>
        <p:spPr>
          <a:xfrm>
            <a:off x="9447209" y="2680521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⓫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907B3-825F-40ED-A76C-EA0F88BD11C2}"/>
              </a:ext>
            </a:extLst>
          </p:cNvPr>
          <p:cNvSpPr/>
          <p:nvPr/>
        </p:nvSpPr>
        <p:spPr>
          <a:xfrm>
            <a:off x="2407755" y="3940044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⓬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22BE120-EF53-476E-A1F3-BD717F74846A}"/>
              </a:ext>
            </a:extLst>
          </p:cNvPr>
          <p:cNvSpPr/>
          <p:nvPr/>
        </p:nvSpPr>
        <p:spPr>
          <a:xfrm>
            <a:off x="5696880" y="4274435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⓭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E3337E3-D6B2-42EF-8456-6C18F43E7988}"/>
              </a:ext>
            </a:extLst>
          </p:cNvPr>
          <p:cNvSpPr/>
          <p:nvPr/>
        </p:nvSpPr>
        <p:spPr>
          <a:xfrm>
            <a:off x="7746523" y="4253843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⓮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F557344-477C-45EE-A0CB-5860BF9F20E7}"/>
              </a:ext>
            </a:extLst>
          </p:cNvPr>
          <p:cNvSpPr txBox="1"/>
          <p:nvPr/>
        </p:nvSpPr>
        <p:spPr>
          <a:xfrm>
            <a:off x="8169689" y="2392153"/>
            <a:ext cx="124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アンテナ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E569F9-6C5E-4DB3-BF94-50D5E523BC22}"/>
              </a:ext>
            </a:extLst>
          </p:cNvPr>
          <p:cNvSpPr txBox="1"/>
          <p:nvPr/>
        </p:nvSpPr>
        <p:spPr>
          <a:xfrm>
            <a:off x="923364" y="1780242"/>
            <a:ext cx="1020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　　人１チームになり、味方同士でボールをつないで、　　回以内に相手コートに返す。</a:t>
            </a:r>
            <a:endParaRPr kumimoji="1" lang="ja-JP" altLang="en-US" sz="2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B24E182-AC15-419C-B3F8-2813DAD1F49A}"/>
              </a:ext>
            </a:extLst>
          </p:cNvPr>
          <p:cNvSpPr/>
          <p:nvPr/>
        </p:nvSpPr>
        <p:spPr>
          <a:xfrm>
            <a:off x="1042165" y="1726023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❾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E75501C-E4E3-464D-874B-94168AAC3707}"/>
              </a:ext>
            </a:extLst>
          </p:cNvPr>
          <p:cNvSpPr/>
          <p:nvPr/>
        </p:nvSpPr>
        <p:spPr>
          <a:xfrm>
            <a:off x="7351747" y="1758150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❿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C4E6838-6EFF-46A3-AFF5-41A18354741E}"/>
              </a:ext>
            </a:extLst>
          </p:cNvPr>
          <p:cNvSpPr txBox="1"/>
          <p:nvPr/>
        </p:nvSpPr>
        <p:spPr>
          <a:xfrm>
            <a:off x="992067" y="1781238"/>
            <a:ext cx="466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６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3674637-FD4B-450F-8CD6-FEC892CBF58A}"/>
              </a:ext>
            </a:extLst>
          </p:cNvPr>
          <p:cNvSpPr txBox="1"/>
          <p:nvPr/>
        </p:nvSpPr>
        <p:spPr>
          <a:xfrm>
            <a:off x="7287976" y="1774579"/>
            <a:ext cx="45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EBCDB02-5927-42E3-B6B4-9DC8EEF9235C}"/>
              </a:ext>
            </a:extLst>
          </p:cNvPr>
          <p:cNvSpPr txBox="1"/>
          <p:nvPr/>
        </p:nvSpPr>
        <p:spPr>
          <a:xfrm>
            <a:off x="1013046" y="2404911"/>
            <a:ext cx="45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３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F186B7-A6C3-4DDD-8C7D-14948563F1EB}"/>
              </a:ext>
            </a:extLst>
          </p:cNvPr>
          <p:cNvSpPr txBox="1"/>
          <p:nvPr/>
        </p:nvSpPr>
        <p:spPr>
          <a:xfrm>
            <a:off x="9395280" y="2718465"/>
            <a:ext cx="4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2F4D67C-43CF-4224-B13D-3A8F8BA636E5}"/>
              </a:ext>
            </a:extLst>
          </p:cNvPr>
          <p:cNvSpPr txBox="1"/>
          <p:nvPr/>
        </p:nvSpPr>
        <p:spPr>
          <a:xfrm>
            <a:off x="2313076" y="3963655"/>
            <a:ext cx="52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25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9D77972-DFE0-4651-A371-4D14458D2FC5}"/>
              </a:ext>
            </a:extLst>
          </p:cNvPr>
          <p:cNvSpPr txBox="1"/>
          <p:nvPr/>
        </p:nvSpPr>
        <p:spPr>
          <a:xfrm>
            <a:off x="5354531" y="4305212"/>
            <a:ext cx="134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デュース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A2989AB-A5E8-4AC3-A4BA-20990FC04A62}"/>
              </a:ext>
            </a:extLst>
          </p:cNvPr>
          <p:cNvSpPr txBox="1"/>
          <p:nvPr/>
        </p:nvSpPr>
        <p:spPr>
          <a:xfrm>
            <a:off x="7693063" y="4295052"/>
            <a:ext cx="45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２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9377681" y="159475"/>
            <a:ext cx="2517832" cy="457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画面をクリックしよう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5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0" grpId="0"/>
      <p:bldP spid="21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5660"/>
            <a:ext cx="12192000" cy="8227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1747EED-747E-44B6-815A-62CB92D1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83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⑥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バレーボールの技術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E569F9-6C5E-4DB3-BF94-50D5E523BC22}"/>
              </a:ext>
            </a:extLst>
          </p:cNvPr>
          <p:cNvSpPr txBox="1"/>
          <p:nvPr/>
        </p:nvSpPr>
        <p:spPr>
          <a:xfrm>
            <a:off x="923364" y="1690688"/>
            <a:ext cx="10398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その他にもいろいろな技術がある。</a:t>
            </a:r>
            <a:endParaRPr kumimoji="1" lang="en-US" altLang="ja-JP" sz="2000" dirty="0"/>
          </a:p>
          <a:p>
            <a:r>
              <a:rPr lang="ja-JP" altLang="en-US" sz="2000" dirty="0"/>
              <a:t>　　　　　　　　　　ができるとかっこいいけれど、そのためには、打ちやすい　　　　　が必要となる。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D35168-7A71-455B-9BA9-F92D43424C79}"/>
              </a:ext>
            </a:extLst>
          </p:cNvPr>
          <p:cNvSpPr txBox="1"/>
          <p:nvPr/>
        </p:nvSpPr>
        <p:spPr>
          <a:xfrm>
            <a:off x="923365" y="2782669"/>
            <a:ext cx="1010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⓯</a:t>
            </a:r>
            <a:r>
              <a:rPr kumimoji="1" lang="ja-JP" altLang="en-US" sz="2000" dirty="0"/>
              <a:t>を打つ人をアタッカー、⓰を上げる人をセッターといい、ポジションごとに役割があるが、その場に応じて</a:t>
            </a:r>
            <a:r>
              <a:rPr kumimoji="1" lang="ja-JP" altLang="en-US" sz="2000" dirty="0" smtClean="0"/>
              <a:t>プレイできる</a:t>
            </a:r>
            <a:r>
              <a:rPr kumimoji="1" lang="ja-JP" altLang="en-US" sz="2000" dirty="0"/>
              <a:t>といい。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8877CC-AE72-46D4-80AE-0D42CE75FE3E}"/>
              </a:ext>
            </a:extLst>
          </p:cNvPr>
          <p:cNvSpPr txBox="1"/>
          <p:nvPr/>
        </p:nvSpPr>
        <p:spPr>
          <a:xfrm>
            <a:off x="1829212" y="5131152"/>
            <a:ext cx="763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highlight>
                  <a:srgbClr val="00FF00"/>
                </a:highlight>
              </a:rPr>
              <a:t>他にも、ちょっと難しいけどできたらかっこいい技がいくつかあるので、図説やインターネットで調べてみよう</a:t>
            </a:r>
            <a:r>
              <a:rPr kumimoji="1" lang="ja-JP" altLang="en-US" dirty="0">
                <a:highlight>
                  <a:srgbClr val="00FF00"/>
                </a:highlight>
              </a:rPr>
              <a:t>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DFC96A-BA52-48DB-8B92-C596CD319E1D}"/>
              </a:ext>
            </a:extLst>
          </p:cNvPr>
          <p:cNvSpPr txBox="1"/>
          <p:nvPr/>
        </p:nvSpPr>
        <p:spPr>
          <a:xfrm>
            <a:off x="923364" y="3923749"/>
            <a:ext cx="107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一度相手に渡ったサーブの権利（サーブ権）が自分のチームに戻ってきたときに</a:t>
            </a:r>
            <a:endParaRPr lang="en-US" altLang="ja-JP" sz="2000" dirty="0"/>
          </a:p>
          <a:p>
            <a:r>
              <a:rPr lang="ja-JP" altLang="en-US" sz="2000" dirty="0"/>
              <a:t>ポジションが代わることを　　　　　　　　という。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5EC670-F64F-4880-993A-A08DC4389116}"/>
              </a:ext>
            </a:extLst>
          </p:cNvPr>
          <p:cNvSpPr txBox="1"/>
          <p:nvPr/>
        </p:nvSpPr>
        <p:spPr>
          <a:xfrm>
            <a:off x="1148973" y="1990925"/>
            <a:ext cx="278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スパイク（アタック）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CA86C5A-254A-41C4-A8C2-ECCF226FE35D}"/>
              </a:ext>
            </a:extLst>
          </p:cNvPr>
          <p:cNvSpPr/>
          <p:nvPr/>
        </p:nvSpPr>
        <p:spPr>
          <a:xfrm>
            <a:off x="1910082" y="1952471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⓯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5B22756-BDCF-4CFB-A0F8-82F33C5C4A53}"/>
              </a:ext>
            </a:extLst>
          </p:cNvPr>
          <p:cNvSpPr/>
          <p:nvPr/>
        </p:nvSpPr>
        <p:spPr>
          <a:xfrm>
            <a:off x="5043404" y="4172934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⓱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DD4A28-CEC7-439D-9B6F-E05C75532529}"/>
              </a:ext>
            </a:extLst>
          </p:cNvPr>
          <p:cNvSpPr txBox="1"/>
          <p:nvPr/>
        </p:nvSpPr>
        <p:spPr>
          <a:xfrm>
            <a:off x="4305118" y="4254477"/>
            <a:ext cx="180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ローテーション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56A855-F2F1-41D8-8A29-46E722071F26}"/>
              </a:ext>
            </a:extLst>
          </p:cNvPr>
          <p:cNvSpPr txBox="1"/>
          <p:nvPr/>
        </p:nvSpPr>
        <p:spPr>
          <a:xfrm>
            <a:off x="10299036" y="2013853"/>
            <a:ext cx="72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トス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0FD6960-96F6-45C7-86E0-860369FA9829}"/>
              </a:ext>
            </a:extLst>
          </p:cNvPr>
          <p:cNvSpPr/>
          <p:nvPr/>
        </p:nvSpPr>
        <p:spPr>
          <a:xfrm>
            <a:off x="10497715" y="1982813"/>
            <a:ext cx="3310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⓰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806062" y="0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D81D1602-9EBB-418A-9AB3-AA2C59AF70DB}"/>
              </a:ext>
            </a:extLst>
          </p:cNvPr>
          <p:cNvSpPr txBox="1">
            <a:spLocks/>
          </p:cNvSpPr>
          <p:nvPr/>
        </p:nvSpPr>
        <p:spPr>
          <a:xfrm>
            <a:off x="941293" y="22131"/>
            <a:ext cx="10515600" cy="82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52278" fontAlgn="base">
              <a:spcAft>
                <a:spcPct val="0"/>
              </a:spcAft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バレーボールの知識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377681" y="159475"/>
            <a:ext cx="2517832" cy="457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画面をクリックしよう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1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2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1231</TotalTime>
  <Words>1597</Words>
  <Application>Microsoft Office PowerPoint</Application>
  <PresentationFormat>ワイド画面</PresentationFormat>
  <Paragraphs>222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AR P丸ゴシック体M</vt:lpstr>
      <vt:lpstr>HGP創英角ﾎﾟｯﾌﾟ体</vt:lpstr>
      <vt:lpstr>HGS明朝E</vt:lpstr>
      <vt:lpstr>HG創英角ﾎﾟｯﾌﾟ体</vt:lpstr>
      <vt:lpstr>ＭＳ ゴシック</vt:lpstr>
      <vt:lpstr>UD デジタル 教科書体 NK-R</vt:lpstr>
      <vt:lpstr>游ゴシック</vt:lpstr>
      <vt:lpstr>游ゴシック Light</vt:lpstr>
      <vt:lpstr>Arial</vt:lpstr>
      <vt:lpstr>Office テーマ</vt:lpstr>
      <vt:lpstr>球技 「バレーボール」</vt:lpstr>
      <vt:lpstr>知識</vt:lpstr>
      <vt:lpstr>①バレーボールとは？？</vt:lpstr>
      <vt:lpstr>②バレーボールの特性</vt:lpstr>
      <vt:lpstr>③バレーボールのルール（施設編）</vt:lpstr>
      <vt:lpstr>④バレーボールのルール（技術編）</vt:lpstr>
      <vt:lpstr>④バレーボールのルール（技術編）</vt:lpstr>
      <vt:lpstr>⑤バレーボールのルール（ゲーム編）</vt:lpstr>
      <vt:lpstr>⑥バレーボールの技術</vt:lpstr>
      <vt:lpstr>⑦〇〇中バレーボールの授業</vt:lpstr>
      <vt:lpstr>技能</vt:lpstr>
      <vt:lpstr>①パスの練習をしよう（オーバーハンドパス）</vt:lpstr>
      <vt:lpstr>※練習で使用する「新聞紙ボール」の作り方と大きさ</vt:lpstr>
      <vt:lpstr>オーバーハンドパスの練習法１</vt:lpstr>
      <vt:lpstr>オーバーハンドパスの練習法３</vt:lpstr>
      <vt:lpstr>②パスの練習をしよう（アンダーハンドパス）</vt:lpstr>
      <vt:lpstr>アンダーハンドパスの練習法１</vt:lpstr>
      <vt:lpstr>アンダーハンドパスの練習法３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知識</dc:title>
  <dc:creator>渡辺美代子</dc:creator>
  <cp:lastModifiedBy>m</cp:lastModifiedBy>
  <cp:revision>129</cp:revision>
  <dcterms:created xsi:type="dcterms:W3CDTF">2020-09-21T00:48:49Z</dcterms:created>
  <dcterms:modified xsi:type="dcterms:W3CDTF">2020-11-20T01:17:26Z</dcterms:modified>
</cp:coreProperties>
</file>