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4" r:id="rId2"/>
  </p:sldMasterIdLst>
  <p:notesMasterIdLst>
    <p:notesMasterId r:id="rId21"/>
  </p:notesMasterIdLst>
  <p:sldIdLst>
    <p:sldId id="316" r:id="rId3"/>
    <p:sldId id="325" r:id="rId4"/>
    <p:sldId id="327" r:id="rId5"/>
    <p:sldId id="299" r:id="rId6"/>
    <p:sldId id="291" r:id="rId7"/>
    <p:sldId id="271" r:id="rId8"/>
    <p:sldId id="292" r:id="rId9"/>
    <p:sldId id="346" r:id="rId10"/>
    <p:sldId id="350" r:id="rId11"/>
    <p:sldId id="347" r:id="rId12"/>
    <p:sldId id="356" r:id="rId13"/>
    <p:sldId id="348" r:id="rId14"/>
    <p:sldId id="352" r:id="rId15"/>
    <p:sldId id="349" r:id="rId16"/>
    <p:sldId id="353" r:id="rId17"/>
    <p:sldId id="354" r:id="rId18"/>
    <p:sldId id="357" r:id="rId19"/>
    <p:sldId id="358" r:id="rId20"/>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51" userDrawn="1">
          <p15:clr>
            <a:srgbClr val="A4A3A4"/>
          </p15:clr>
        </p15:guide>
        <p15:guide id="3" pos="4269"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8EA9DB"/>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7" autoAdjust="0"/>
    <p:restoredTop sz="96042" autoAdjust="0"/>
  </p:normalViewPr>
  <p:slideViewPr>
    <p:cSldViewPr snapToGrid="0" showGuides="1">
      <p:cViewPr varScale="1">
        <p:scale>
          <a:sx n="60" d="100"/>
          <a:sy n="60" d="100"/>
        </p:scale>
        <p:origin x="2124" y="84"/>
      </p:cViewPr>
      <p:guideLst>
        <p:guide orient="horz" pos="2903"/>
        <p:guide pos="51"/>
        <p:guide pos="4269"/>
      </p:guideLst>
    </p:cSldViewPr>
  </p:slideViewPr>
  <p:notesTextViewPr>
    <p:cViewPr>
      <p:scale>
        <a:sx n="1" d="1"/>
        <a:sy n="1" d="1"/>
      </p:scale>
      <p:origin x="0" y="0"/>
    </p:cViewPr>
  </p:notesTextViewPr>
  <p:notesViewPr>
    <p:cSldViewPr snapToGrid="0" showGuides="1">
      <p:cViewPr varScale="1">
        <p:scale>
          <a:sx n="74" d="100"/>
          <a:sy n="74" d="100"/>
        </p:scale>
        <p:origin x="2550" y="84"/>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8475"/>
          </a:xfrm>
          <a:prstGeom prst="rect">
            <a:avLst/>
          </a:prstGeom>
        </p:spPr>
        <p:txBody>
          <a:bodyPr vert="horz" lIns="91415" tIns="45708" rIns="91415"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15" tIns="45708" rIns="91415" bIns="45708" rtlCol="0"/>
          <a:lstStyle>
            <a:lvl1pPr algn="r">
              <a:defRPr sz="1200"/>
            </a:lvl1pPr>
          </a:lstStyle>
          <a:p>
            <a:fld id="{72833646-7CBA-46E0-9087-801A2DFF24F1}" type="datetimeFigureOut">
              <a:rPr kumimoji="1" lang="ja-JP" altLang="en-US" smtClean="0"/>
              <a:t>2020/4/22</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15" tIns="45708" rIns="91415" bIns="45708" rtlCol="0" anchor="ctr"/>
          <a:lstStyle/>
          <a:p>
            <a:endParaRPr lang="ja-JP" altLang="en-US"/>
          </a:p>
        </p:txBody>
      </p:sp>
      <p:sp>
        <p:nvSpPr>
          <p:cNvPr id="5" name="ノート プレースホルダー 4"/>
          <p:cNvSpPr>
            <a:spLocks noGrp="1"/>
          </p:cNvSpPr>
          <p:nvPr>
            <p:ph type="body" sz="quarter" idx="3"/>
          </p:nvPr>
        </p:nvSpPr>
        <p:spPr>
          <a:xfrm>
            <a:off x="681041" y="4783141"/>
            <a:ext cx="5445125" cy="3913187"/>
          </a:xfrm>
          <a:prstGeom prst="rect">
            <a:avLst/>
          </a:prstGeom>
        </p:spPr>
        <p:txBody>
          <a:bodyPr vert="horz" lIns="91415" tIns="45708" rIns="91415"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15" tIns="45708" rIns="91415"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6"/>
            <a:ext cx="2949575" cy="498475"/>
          </a:xfrm>
          <a:prstGeom prst="rect">
            <a:avLst/>
          </a:prstGeom>
        </p:spPr>
        <p:txBody>
          <a:bodyPr vert="horz" lIns="91415" tIns="45708" rIns="91415" bIns="45708" rtlCol="0" anchor="b"/>
          <a:lstStyle>
            <a:lvl1pPr algn="r">
              <a:defRPr sz="1200"/>
            </a:lvl1pPr>
          </a:lstStyle>
          <a:p>
            <a:fld id="{0D66CAE2-3891-4ABC-8246-5D1654EF6DD3}" type="slidenum">
              <a:rPr kumimoji="1" lang="ja-JP" altLang="en-US" smtClean="0"/>
              <a:t>‹#›</a:t>
            </a:fld>
            <a:endParaRPr kumimoji="1" lang="ja-JP" altLang="en-US"/>
          </a:p>
        </p:txBody>
      </p:sp>
    </p:spTree>
    <p:extLst>
      <p:ext uri="{BB962C8B-B14F-4D97-AF65-F5344CB8AC3E}">
        <p14:creationId xmlns:p14="http://schemas.microsoft.com/office/powerpoint/2010/main" val="3449765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2</a:t>
            </a:fld>
            <a:endParaRPr kumimoji="1" lang="ja-JP" altLang="en-US"/>
          </a:p>
        </p:txBody>
      </p:sp>
    </p:spTree>
    <p:extLst>
      <p:ext uri="{BB962C8B-B14F-4D97-AF65-F5344CB8AC3E}">
        <p14:creationId xmlns:p14="http://schemas.microsoft.com/office/powerpoint/2010/main" val="2941025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11</a:t>
            </a:fld>
            <a:endParaRPr kumimoji="1" lang="ja-JP" altLang="en-US"/>
          </a:p>
        </p:txBody>
      </p:sp>
    </p:spTree>
    <p:extLst>
      <p:ext uri="{BB962C8B-B14F-4D97-AF65-F5344CB8AC3E}">
        <p14:creationId xmlns:p14="http://schemas.microsoft.com/office/powerpoint/2010/main" val="3924731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12</a:t>
            </a:fld>
            <a:endParaRPr kumimoji="1" lang="ja-JP" altLang="en-US"/>
          </a:p>
        </p:txBody>
      </p:sp>
    </p:spTree>
    <p:extLst>
      <p:ext uri="{BB962C8B-B14F-4D97-AF65-F5344CB8AC3E}">
        <p14:creationId xmlns:p14="http://schemas.microsoft.com/office/powerpoint/2010/main" val="264596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13</a:t>
            </a:fld>
            <a:endParaRPr kumimoji="1" lang="ja-JP" altLang="en-US"/>
          </a:p>
        </p:txBody>
      </p:sp>
    </p:spTree>
    <p:extLst>
      <p:ext uri="{BB962C8B-B14F-4D97-AF65-F5344CB8AC3E}">
        <p14:creationId xmlns:p14="http://schemas.microsoft.com/office/powerpoint/2010/main" val="58368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14</a:t>
            </a:fld>
            <a:endParaRPr kumimoji="1" lang="ja-JP" altLang="en-US"/>
          </a:p>
        </p:txBody>
      </p:sp>
    </p:spTree>
    <p:extLst>
      <p:ext uri="{BB962C8B-B14F-4D97-AF65-F5344CB8AC3E}">
        <p14:creationId xmlns:p14="http://schemas.microsoft.com/office/powerpoint/2010/main" val="2874369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15</a:t>
            </a:fld>
            <a:endParaRPr kumimoji="1" lang="ja-JP" altLang="en-US"/>
          </a:p>
        </p:txBody>
      </p:sp>
    </p:spTree>
    <p:extLst>
      <p:ext uri="{BB962C8B-B14F-4D97-AF65-F5344CB8AC3E}">
        <p14:creationId xmlns:p14="http://schemas.microsoft.com/office/powerpoint/2010/main" val="3478769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16</a:t>
            </a:fld>
            <a:endParaRPr kumimoji="1" lang="ja-JP" altLang="en-US"/>
          </a:p>
        </p:txBody>
      </p:sp>
    </p:spTree>
    <p:extLst>
      <p:ext uri="{BB962C8B-B14F-4D97-AF65-F5344CB8AC3E}">
        <p14:creationId xmlns:p14="http://schemas.microsoft.com/office/powerpoint/2010/main" val="123715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17</a:t>
            </a:fld>
            <a:endParaRPr kumimoji="1" lang="ja-JP" altLang="en-US"/>
          </a:p>
        </p:txBody>
      </p:sp>
    </p:spTree>
    <p:extLst>
      <p:ext uri="{BB962C8B-B14F-4D97-AF65-F5344CB8AC3E}">
        <p14:creationId xmlns:p14="http://schemas.microsoft.com/office/powerpoint/2010/main" val="2057599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18</a:t>
            </a:fld>
            <a:endParaRPr kumimoji="1" lang="ja-JP" altLang="en-US"/>
          </a:p>
        </p:txBody>
      </p:sp>
    </p:spTree>
    <p:extLst>
      <p:ext uri="{BB962C8B-B14F-4D97-AF65-F5344CB8AC3E}">
        <p14:creationId xmlns:p14="http://schemas.microsoft.com/office/powerpoint/2010/main" val="2045183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7129">
              <a:defRPr/>
            </a:pPr>
            <a:fld id="{0D66CAE2-3891-4ABC-8246-5D1654EF6DD3}" type="slidenum">
              <a:rPr kumimoji="1" lang="ja-JP" altLang="en-US">
                <a:solidFill>
                  <a:prstClr val="black"/>
                </a:solidFill>
                <a:latin typeface="游ゴシック" panose="020F0502020204030204"/>
                <a:ea typeface="游ゴシック" panose="020B0400000000000000" pitchFamily="50" charset="-128"/>
              </a:rPr>
              <a:pPr defTabSz="457129">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732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4</a:t>
            </a:fld>
            <a:endParaRPr kumimoji="1" lang="ja-JP" altLang="en-US"/>
          </a:p>
        </p:txBody>
      </p:sp>
    </p:spTree>
    <p:extLst>
      <p:ext uri="{BB962C8B-B14F-4D97-AF65-F5344CB8AC3E}">
        <p14:creationId xmlns:p14="http://schemas.microsoft.com/office/powerpoint/2010/main" val="4009611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5</a:t>
            </a:fld>
            <a:endParaRPr kumimoji="1" lang="ja-JP" altLang="en-US"/>
          </a:p>
        </p:txBody>
      </p:sp>
    </p:spTree>
    <p:extLst>
      <p:ext uri="{BB962C8B-B14F-4D97-AF65-F5344CB8AC3E}">
        <p14:creationId xmlns:p14="http://schemas.microsoft.com/office/powerpoint/2010/main" val="3638433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6</a:t>
            </a:fld>
            <a:endParaRPr kumimoji="1" lang="ja-JP" altLang="en-US"/>
          </a:p>
        </p:txBody>
      </p:sp>
    </p:spTree>
    <p:extLst>
      <p:ext uri="{BB962C8B-B14F-4D97-AF65-F5344CB8AC3E}">
        <p14:creationId xmlns:p14="http://schemas.microsoft.com/office/powerpoint/2010/main" val="3317435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7</a:t>
            </a:fld>
            <a:endParaRPr kumimoji="1" lang="ja-JP" altLang="en-US"/>
          </a:p>
        </p:txBody>
      </p:sp>
    </p:spTree>
    <p:extLst>
      <p:ext uri="{BB962C8B-B14F-4D97-AF65-F5344CB8AC3E}">
        <p14:creationId xmlns:p14="http://schemas.microsoft.com/office/powerpoint/2010/main" val="634334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8</a:t>
            </a:fld>
            <a:endParaRPr kumimoji="1" lang="ja-JP" altLang="en-US"/>
          </a:p>
        </p:txBody>
      </p:sp>
    </p:spTree>
    <p:extLst>
      <p:ext uri="{BB962C8B-B14F-4D97-AF65-F5344CB8AC3E}">
        <p14:creationId xmlns:p14="http://schemas.microsoft.com/office/powerpoint/2010/main" val="3114358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9</a:t>
            </a:fld>
            <a:endParaRPr kumimoji="1" lang="ja-JP" altLang="en-US"/>
          </a:p>
        </p:txBody>
      </p:sp>
    </p:spTree>
    <p:extLst>
      <p:ext uri="{BB962C8B-B14F-4D97-AF65-F5344CB8AC3E}">
        <p14:creationId xmlns:p14="http://schemas.microsoft.com/office/powerpoint/2010/main" val="2864748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70C0"/>
                </a:solidFill>
                <a:latin typeface="ＭＳ Ｐゴシック" panose="020B0600070205080204" pitchFamily="50" charset="-128"/>
                <a:ea typeface="ＭＳ Ｐゴシック" panose="020B0600070205080204" pitchFamily="50" charset="-128"/>
              </a:rPr>
              <a:t>不正による資産の流用</a:t>
            </a:r>
            <a:endParaRPr lang="en-US" altLang="ja-JP" dirty="0"/>
          </a:p>
          <a:p>
            <a:r>
              <a:rPr lang="ja-JP" altLang="en-US" dirty="0"/>
              <a:t>①資産計上前　国体合宿の集金</a:t>
            </a:r>
            <a:r>
              <a:rPr lang="ja-JP" altLang="en-US" dirty="0">
                <a:solidFill>
                  <a:srgbClr val="0070C0"/>
                </a:solidFill>
              </a:rPr>
              <a:t>（簿外管理を吸収）</a:t>
            </a:r>
            <a:endParaRPr lang="en-US" altLang="ja-JP" dirty="0">
              <a:solidFill>
                <a:srgbClr val="0070C0"/>
              </a:solidFill>
            </a:endParaRPr>
          </a:p>
          <a:p>
            <a:r>
              <a:rPr lang="ja-JP" altLang="en-US" dirty="0"/>
              <a:t>②資産計上後　備品含む</a:t>
            </a:r>
            <a:endParaRPr lang="en-US" altLang="ja-JP" dirty="0"/>
          </a:p>
          <a:p>
            <a:r>
              <a:rPr lang="ja-JP" altLang="en-US" dirty="0"/>
              <a:t>③費用計上（支出を伴う）</a:t>
            </a:r>
            <a:endParaRPr kumimoji="1" lang="ja-JP" altLang="en-US" dirty="0"/>
          </a:p>
        </p:txBody>
      </p:sp>
      <p:sp>
        <p:nvSpPr>
          <p:cNvPr id="4" name="スライド番号プレースホルダー 3"/>
          <p:cNvSpPr>
            <a:spLocks noGrp="1"/>
          </p:cNvSpPr>
          <p:nvPr>
            <p:ph type="sldNum" sz="quarter" idx="10"/>
          </p:nvPr>
        </p:nvSpPr>
        <p:spPr/>
        <p:txBody>
          <a:bodyPr/>
          <a:lstStyle/>
          <a:p>
            <a:fld id="{0D66CAE2-3891-4ABC-8246-5D1654EF6DD3}" type="slidenum">
              <a:rPr kumimoji="1" lang="ja-JP" altLang="en-US" smtClean="0"/>
              <a:t>10</a:t>
            </a:fld>
            <a:endParaRPr kumimoji="1" lang="ja-JP" altLang="en-US"/>
          </a:p>
        </p:txBody>
      </p:sp>
    </p:spTree>
    <p:extLst>
      <p:ext uri="{BB962C8B-B14F-4D97-AF65-F5344CB8AC3E}">
        <p14:creationId xmlns:p14="http://schemas.microsoft.com/office/powerpoint/2010/main" val="757010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72EDB01-2E4F-4706-BD90-912E6CCD8929}" type="datetime1">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41834646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3CCD62-B587-4F35-A458-B93CFF34C042}" type="datetime1">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8414933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8C39FE-E66A-41BE-96DF-D803D86C3861}" type="datetime1">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38732710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表1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2808"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2" name="タイトル 1"/>
          <p:cNvSpPr>
            <a:spLocks noGrp="1"/>
          </p:cNvSpPr>
          <p:nvPr>
            <p:ph type="title" hasCustomPrompt="1"/>
          </p:nvPr>
        </p:nvSpPr>
        <p:spPr bwMode="gray">
          <a:xfrm>
            <a:off x="398434" y="7217233"/>
            <a:ext cx="3037245" cy="526442"/>
          </a:xfrm>
          <a:prstGeom prst="rect">
            <a:avLst/>
          </a:prstGeom>
        </p:spPr>
        <p:txBody>
          <a:bodyPr lIns="0" tIns="0" rIns="0" bIns="0" anchor="b" anchorCtr="0">
            <a:noAutofit/>
          </a:bodyPr>
          <a:lstStyle>
            <a:lvl1pPr>
              <a:lnSpc>
                <a:spcPts val="2052"/>
              </a:lnSpc>
              <a:defRPr sz="1881" baseline="0">
                <a:latin typeface="+mj-lt"/>
                <a:ea typeface="+mj-ea"/>
              </a:defRPr>
            </a:lvl1pPr>
          </a:lstStyle>
          <a:p>
            <a:r>
              <a:rPr kumimoji="1" lang="ja-JP" altLang="en-US" dirty="0" smtClean="0"/>
              <a:t>表紙タイトル</a:t>
            </a:r>
            <a:endParaRPr kumimoji="1" lang="ja-JP" altLang="en-US" dirty="0"/>
          </a:p>
        </p:txBody>
      </p:sp>
      <p:sp>
        <p:nvSpPr>
          <p:cNvPr id="10" name="テキスト プレースホルダー 9"/>
          <p:cNvSpPr>
            <a:spLocks noGrp="1"/>
          </p:cNvSpPr>
          <p:nvPr>
            <p:ph type="body" sz="quarter" idx="12" hasCustomPrompt="1"/>
          </p:nvPr>
        </p:nvSpPr>
        <p:spPr bwMode="gray">
          <a:xfrm>
            <a:off x="398434" y="7787545"/>
            <a:ext cx="3037245" cy="482572"/>
          </a:xfrm>
        </p:spPr>
        <p:txBody>
          <a:bodyPr wrap="square">
            <a:noAutofit/>
          </a:bodyPr>
          <a:lstStyle>
            <a:lvl1pPr>
              <a:lnSpc>
                <a:spcPts val="1881"/>
              </a:lnSpc>
              <a:spcAft>
                <a:spcPts val="0"/>
              </a:spcAft>
              <a:defRPr sz="1539" baseline="0">
                <a:latin typeface="+mj-lt"/>
                <a:ea typeface="+mj-ea"/>
              </a:defRPr>
            </a:lvl1pPr>
            <a:lvl2pPr>
              <a:lnSpc>
                <a:spcPts val="1881"/>
              </a:lnSpc>
              <a:spcAft>
                <a:spcPts val="0"/>
              </a:spcAft>
              <a:defRPr/>
            </a:lvl2pPr>
            <a:lvl3pPr>
              <a:lnSpc>
                <a:spcPts val="1881"/>
              </a:lnSpc>
              <a:spcAft>
                <a:spcPts val="0"/>
              </a:spcAft>
              <a:defRPr/>
            </a:lvl3pPr>
            <a:lvl4pPr>
              <a:lnSpc>
                <a:spcPts val="1881"/>
              </a:lnSpc>
              <a:spcAft>
                <a:spcPts val="0"/>
              </a:spcAft>
              <a:defRPr/>
            </a:lvl4pPr>
            <a:lvl5pPr>
              <a:lnSpc>
                <a:spcPts val="1881"/>
              </a:lnSpc>
              <a:spcAft>
                <a:spcPts val="0"/>
              </a:spcAft>
              <a:defRPr/>
            </a:lvl5pPr>
          </a:lstStyle>
          <a:p>
            <a:pPr lvl="0"/>
            <a:r>
              <a:rPr kumimoji="1" lang="ja-JP" altLang="en-US" dirty="0" smtClean="0"/>
              <a:t>サブタイトル</a:t>
            </a:r>
            <a:endParaRPr kumimoji="1" lang="ja-JP" altLang="en-US" dirty="0"/>
          </a:p>
        </p:txBody>
      </p:sp>
      <p:sp>
        <p:nvSpPr>
          <p:cNvPr id="12" name="テキスト プレースホルダー 11"/>
          <p:cNvSpPr>
            <a:spLocks noGrp="1"/>
          </p:cNvSpPr>
          <p:nvPr>
            <p:ph type="body" sz="quarter" idx="13"/>
          </p:nvPr>
        </p:nvSpPr>
        <p:spPr bwMode="gray">
          <a:xfrm>
            <a:off x="398434" y="8313986"/>
            <a:ext cx="3037245" cy="460637"/>
          </a:xfrm>
        </p:spPr>
        <p:txBody>
          <a:bodyPr anchor="b" anchorCtr="0">
            <a:noAutofit/>
          </a:bodyPr>
          <a:lstStyle>
            <a:lvl1pPr>
              <a:lnSpc>
                <a:spcPts val="1197"/>
              </a:lnSpc>
              <a:defRPr sz="1112" baseline="0"/>
            </a:lvl1pPr>
          </a:lstStyle>
          <a:p>
            <a:pPr lvl="0"/>
            <a:r>
              <a:rPr kumimoji="1" lang="ja-JP" altLang="en-US" smtClean="0"/>
              <a:t>マスター テキストの書式設定</a:t>
            </a:r>
          </a:p>
        </p:txBody>
      </p:sp>
    </p:spTree>
    <p:extLst>
      <p:ext uri="{BB962C8B-B14F-4D97-AF65-F5344CB8AC3E}">
        <p14:creationId xmlns:p14="http://schemas.microsoft.com/office/powerpoint/2010/main" val="1333271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コンテンツ（左2段）_タイトルあり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3832"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4756811"/>
            <a:ext cx="3997406" cy="3786975"/>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4" name="テキスト プレースホルダー 3"/>
          <p:cNvSpPr>
            <a:spLocks noGrp="1"/>
          </p:cNvSpPr>
          <p:nvPr>
            <p:ph type="body" sz="quarter" idx="13"/>
          </p:nvPr>
        </p:nvSpPr>
        <p:spPr bwMode="gray">
          <a:xfrm>
            <a:off x="398434" y="1523321"/>
            <a:ext cx="3997406" cy="1771649"/>
          </a:xfrm>
        </p:spPr>
        <p:txBody>
          <a:bodyPr anchor="b"/>
          <a:lstStyle>
            <a:lvl1pPr>
              <a:lnSpc>
                <a:spcPts val="2566"/>
              </a:lnSpc>
              <a:spcAft>
                <a:spcPts val="0"/>
              </a:spcAft>
              <a:defRPr sz="2052"/>
            </a:lvl1pPr>
            <a:lvl2pPr marL="228082" indent="-228082">
              <a:lnSpc>
                <a:spcPts val="2566"/>
              </a:lnSpc>
              <a:spcAft>
                <a:spcPts val="0"/>
              </a:spcAft>
              <a:defRPr sz="2052"/>
            </a:lvl2pPr>
            <a:lvl3pPr marL="464309" indent="-236228">
              <a:lnSpc>
                <a:spcPts val="2566"/>
              </a:lnSpc>
              <a:spcAft>
                <a:spcPts val="0"/>
              </a:spcAft>
              <a:defRPr sz="2052"/>
            </a:lvl3pPr>
            <a:lvl4pPr marL="692391" indent="-228082">
              <a:lnSpc>
                <a:spcPts val="2566"/>
              </a:lnSpc>
              <a:spcAft>
                <a:spcPts val="0"/>
              </a:spcAft>
              <a:defRPr sz="2052"/>
            </a:lvl4pPr>
            <a:lvl5pPr marL="920473" indent="-228082">
              <a:lnSpc>
                <a:spcPts val="2566"/>
              </a:lnSpc>
              <a:spcAft>
                <a:spcPts val="0"/>
              </a:spcAft>
              <a:defRPr sz="2052"/>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7" name="テキスト プレースホルダー 6"/>
          <p:cNvSpPr>
            <a:spLocks noGrp="1"/>
          </p:cNvSpPr>
          <p:nvPr>
            <p:ph type="body" sz="quarter" idx="14"/>
          </p:nvPr>
        </p:nvSpPr>
        <p:spPr bwMode="gray">
          <a:xfrm>
            <a:off x="398434" y="3425773"/>
            <a:ext cx="3997406" cy="1200748"/>
          </a:xfrm>
        </p:spPr>
        <p:txBody>
          <a:bodyPr anchor="ctr"/>
          <a:lstStyle>
            <a:lvl1pPr>
              <a:lnSpc>
                <a:spcPts val="1539"/>
              </a:lnSpc>
              <a:spcAft>
                <a:spcPts val="0"/>
              </a:spcAft>
              <a:defRPr sz="1197"/>
            </a:lvl1pPr>
            <a:lvl2pPr marL="154770" indent="-154770">
              <a:lnSpc>
                <a:spcPts val="1539"/>
              </a:lnSpc>
              <a:spcAft>
                <a:spcPts val="0"/>
              </a:spcAft>
              <a:defRPr sz="1197"/>
            </a:lvl2pPr>
            <a:lvl3pPr marL="309540" indent="-154770">
              <a:lnSpc>
                <a:spcPts val="1539"/>
              </a:lnSpc>
              <a:spcAft>
                <a:spcPts val="0"/>
              </a:spcAft>
              <a:defRPr sz="1197"/>
            </a:lvl3pPr>
            <a:lvl4pPr marL="464309" indent="-154770">
              <a:lnSpc>
                <a:spcPts val="1539"/>
              </a:lnSpc>
              <a:spcAft>
                <a:spcPts val="0"/>
              </a:spcAft>
              <a:defRPr sz="1197"/>
            </a:lvl4pPr>
            <a:lvl5pPr marL="610934" indent="-146624">
              <a:lnSpc>
                <a:spcPts val="1539"/>
              </a:lnSpc>
              <a:spcAft>
                <a:spcPts val="0"/>
              </a:spcAft>
              <a:defRPr sz="1197"/>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1152038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コンテンツ（右1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4856"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2462454" y="1523321"/>
            <a:ext cx="399740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43175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コンテンツ（左1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5880"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399740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3812162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コンテンツ（右2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6904"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2462454" y="1523321"/>
            <a:ext cx="3997406" cy="7019759"/>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161704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コンテンツ（左2段）_Brochure">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7928" name="think-cell Slide" r:id="rId4" imgW="444" imgH="443" progId="TCLayout.ActiveDocument.1">
                  <p:embed/>
                </p:oleObj>
              </mc:Choice>
              <mc:Fallback>
                <p:oleObj name="think-cell Slide" r:id="rId4" imgW="444" imgH="443" progId="TCLayout.ActiveDocument.1">
                  <p:embed/>
                  <p:pic>
                    <p:nvPicPr>
                      <p:cNvPr id="2" name="オブジェクト 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3997406" cy="7019759"/>
          </a:xfrm>
        </p:spPr>
        <p:txBody>
          <a:bodyPr lIns="0" tIns="0" rIns="0" bIns="0" numCol="2"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1287147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コンテンツ（3段）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8952"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6061426" cy="7019759"/>
          </a:xfrm>
        </p:spPr>
        <p:txBody>
          <a:bodyPr lIns="0" tIns="0" rIns="0" bIns="0" numCol="3" spcCol="14400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2176144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コンテンツ（3段分割）_Brochure">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9976" name="think-cell Slide" r:id="rId4" imgW="444" imgH="443" progId="TCLayout.ActiveDocument.1">
                  <p:embed/>
                </p:oleObj>
              </mc:Choice>
              <mc:Fallback>
                <p:oleObj name="think-cell Slide" r:id="rId4" imgW="444" imgH="443" progId="TCLayout.ActiveDocument.1">
                  <p:embed/>
                  <p:pic>
                    <p:nvPicPr>
                      <p:cNvPr id="12" name="オブジェクト 11"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3" name="スライド番号プレースホルダー 2"/>
          <p:cNvSpPr>
            <a:spLocks noGrp="1"/>
          </p:cNvSpPr>
          <p:nvPr>
            <p:ph type="sldNum" sz="quarter" idx="10"/>
          </p:nvPr>
        </p:nvSpPr>
        <p:spPr bwMode="gray"/>
        <p:txBody>
          <a:bodyPr/>
          <a:lstStyle>
            <a:lvl1pPr>
              <a:defRPr/>
            </a:lvl1pPr>
          </a:lstStyle>
          <a:p>
            <a:fld id="{AA5FCFE5-FE56-4EF1-80A8-07776887C2A1}" type="slidenum">
              <a:rPr kumimoji="1" lang="ja-JP" altLang="en-US" smtClean="0"/>
              <a:pPr/>
              <a:t>‹#›</a:t>
            </a:fld>
            <a:endParaRPr kumimoji="1" lang="ja-JP" altLang="en-US" dirty="0"/>
          </a:p>
        </p:txBody>
      </p:sp>
      <p:sp>
        <p:nvSpPr>
          <p:cNvPr id="6" name="テキスト プレースホルダー 5"/>
          <p:cNvSpPr>
            <a:spLocks noGrp="1"/>
          </p:cNvSpPr>
          <p:nvPr>
            <p:ph type="body" sz="quarter" idx="11"/>
          </p:nvPr>
        </p:nvSpPr>
        <p:spPr bwMode="gray">
          <a:xfrm>
            <a:off x="398434" y="1523321"/>
            <a:ext cx="193338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sz="77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9" name="テキスト プレースホルダー 8"/>
          <p:cNvSpPr>
            <a:spLocks noGrp="1"/>
          </p:cNvSpPr>
          <p:nvPr>
            <p:ph type="body" sz="quarter" idx="12"/>
          </p:nvPr>
        </p:nvSpPr>
        <p:spPr bwMode="gray">
          <a:xfrm>
            <a:off x="2462454" y="1523321"/>
            <a:ext cx="1933386" cy="7019759"/>
          </a:xfrm>
        </p:spPr>
        <p:txBody>
          <a:bodyPr lIns="0" tIns="0" rIns="0" bIns="0"/>
          <a:lstStyle>
            <a:lvl1pPr>
              <a:lnSpc>
                <a:spcPts val="1026"/>
              </a:lnSpc>
              <a:spcBef>
                <a:spcPts val="0"/>
              </a:spcBef>
              <a:spcAft>
                <a:spcPts val="0"/>
              </a:spcAft>
              <a:defRPr sz="727"/>
            </a:lvl1pPr>
            <a:lvl2pPr>
              <a:lnSpc>
                <a:spcPts val="1026"/>
              </a:lnSpc>
              <a:spcBef>
                <a:spcPts val="0"/>
              </a:spcBef>
              <a:spcAft>
                <a:spcPts val="0"/>
              </a:spcAft>
              <a:defRPr sz="727"/>
            </a:lvl2pPr>
            <a:lvl3pPr>
              <a:lnSpc>
                <a:spcPts val="1026"/>
              </a:lnSpc>
              <a:spcBef>
                <a:spcPts val="0"/>
              </a:spcBef>
              <a:spcAft>
                <a:spcPts val="0"/>
              </a:spcAft>
              <a:defRPr sz="727"/>
            </a:lvl3pPr>
            <a:lvl4pPr>
              <a:lnSpc>
                <a:spcPts val="1026"/>
              </a:lnSpc>
              <a:spcBef>
                <a:spcPts val="0"/>
              </a:spcBef>
              <a:spcAft>
                <a:spcPts val="0"/>
              </a:spcAft>
              <a:defRPr sz="727"/>
            </a:lvl4pPr>
            <a:lvl5pPr>
              <a:lnSpc>
                <a:spcPct val="106000"/>
              </a:lnSpc>
              <a:spcBef>
                <a:spcPts val="0"/>
              </a:spcBef>
              <a:spcAft>
                <a:spcPts val="0"/>
              </a:spcAft>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
        <p:nvSpPr>
          <p:cNvPr id="11" name="テキスト プレースホルダー 10"/>
          <p:cNvSpPr>
            <a:spLocks noGrp="1"/>
          </p:cNvSpPr>
          <p:nvPr>
            <p:ph type="body" sz="quarter" idx="13"/>
          </p:nvPr>
        </p:nvSpPr>
        <p:spPr bwMode="gray">
          <a:xfrm>
            <a:off x="4526475" y="1523321"/>
            <a:ext cx="1933386" cy="7019759"/>
          </a:xfrm>
        </p:spPr>
        <p:txBody>
          <a:bodyPr lIns="0" tIns="0" rIns="0" bIns="0"/>
          <a:lstStyle>
            <a:lvl1pPr>
              <a:lnSpc>
                <a:spcPts val="1026"/>
              </a:lnSpc>
              <a:spcBef>
                <a:spcPts val="0"/>
              </a:spcBef>
              <a:spcAft>
                <a:spcPts val="0"/>
              </a:spcAft>
              <a:defRPr/>
            </a:lvl1pPr>
            <a:lvl2pPr>
              <a:lnSpc>
                <a:spcPts val="1026"/>
              </a:lnSpc>
              <a:spcBef>
                <a:spcPts val="0"/>
              </a:spcBef>
              <a:spcAft>
                <a:spcPts val="0"/>
              </a:spcAft>
              <a:defRPr/>
            </a:lvl2pPr>
            <a:lvl3pPr>
              <a:lnSpc>
                <a:spcPts val="1026"/>
              </a:lnSpc>
              <a:spcBef>
                <a:spcPts val="0"/>
              </a:spcBef>
              <a:spcAft>
                <a:spcPts val="0"/>
              </a:spcAft>
              <a:defRPr/>
            </a:lvl3pPr>
            <a:lvl4pPr>
              <a:lnSpc>
                <a:spcPts val="1026"/>
              </a:lnSpc>
              <a:spcBef>
                <a:spcPts val="0"/>
              </a:spcBef>
              <a:spcAft>
                <a:spcPts val="0"/>
              </a:spcAft>
              <a:defRPr/>
            </a:lvl4pPr>
            <a:lvl5pPr>
              <a:lnSpc>
                <a:spcPct val="106000"/>
              </a:lnSpc>
              <a:spcBef>
                <a:spcPts val="0"/>
              </a:spcBef>
              <a:spcAft>
                <a:spcPts val="0"/>
              </a:spcAft>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671071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A57B0A-968C-424B-ACDE-1939721B99D2}" type="datetime1">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83929145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中表紙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1000"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
        <p:nvSpPr>
          <p:cNvPr id="4" name="テキスト プレースホルダー 3"/>
          <p:cNvSpPr>
            <a:spLocks noGrp="1"/>
          </p:cNvSpPr>
          <p:nvPr>
            <p:ph type="body" sz="quarter" idx="11"/>
          </p:nvPr>
        </p:nvSpPr>
        <p:spPr bwMode="gray">
          <a:xfrm>
            <a:off x="398434" y="1523321"/>
            <a:ext cx="3997406" cy="3049358"/>
          </a:xfrm>
        </p:spPr>
        <p:txBody>
          <a:bodyPr/>
          <a:lstStyle>
            <a:lvl1pPr>
              <a:lnSpc>
                <a:spcPts val="2908"/>
              </a:lnSpc>
              <a:spcAft>
                <a:spcPts val="0"/>
              </a:spcAft>
              <a:defRPr sz="2395"/>
            </a:lvl1pPr>
            <a:lvl2pPr marL="309540" indent="-309540">
              <a:lnSpc>
                <a:spcPts val="2908"/>
              </a:lnSpc>
              <a:spcAft>
                <a:spcPts val="0"/>
              </a:spcAft>
              <a:defRPr sz="2395"/>
            </a:lvl2pPr>
            <a:lvl3pPr marL="610934" indent="-301394">
              <a:lnSpc>
                <a:spcPts val="2908"/>
              </a:lnSpc>
              <a:spcAft>
                <a:spcPts val="0"/>
              </a:spcAft>
              <a:defRPr sz="2395"/>
            </a:lvl3pPr>
            <a:lvl4pPr marL="847161" indent="-236228">
              <a:lnSpc>
                <a:spcPts val="2908"/>
              </a:lnSpc>
              <a:spcAft>
                <a:spcPts val="0"/>
              </a:spcAft>
              <a:defRPr sz="2395"/>
            </a:lvl4pPr>
            <a:lvl5pPr marL="1148555" indent="-301394">
              <a:lnSpc>
                <a:spcPts val="2908"/>
              </a:lnSpc>
              <a:spcAft>
                <a:spcPts val="0"/>
              </a:spcAft>
              <a:defRPr sz="2395"/>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2" name="スライド番号プレースホルダー 1"/>
          <p:cNvSpPr>
            <a:spLocks noGrp="1"/>
          </p:cNvSpPr>
          <p:nvPr>
            <p:ph type="sldNum" sz="quarter" idx="12"/>
          </p:nvPr>
        </p:nvSpPr>
        <p:spPr bwMode="gray"/>
        <p:txBody>
          <a:bodyPr/>
          <a:lstStyle>
            <a:lvl1pPr>
              <a:defRPr/>
            </a:lvl1pPr>
          </a:lstStyle>
          <a:p>
            <a:fld id="{AA5FCFE5-FE56-4EF1-80A8-07776887C2A1}" type="slidenum">
              <a:rPr kumimoji="1" lang="ja-JP" altLang="en-US" smtClean="0"/>
              <a:pPr/>
              <a:t>‹#›</a:t>
            </a:fld>
            <a:endParaRPr kumimoji="1" lang="ja-JP" altLang="en-US" dirty="0"/>
          </a:p>
        </p:txBody>
      </p:sp>
    </p:spTree>
    <p:extLst>
      <p:ext uri="{BB962C8B-B14F-4D97-AF65-F5344CB8AC3E}">
        <p14:creationId xmlns:p14="http://schemas.microsoft.com/office/powerpoint/2010/main" val="40406728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白紙_Brochure">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2024" name="think-cell Slide" r:id="rId4" imgW="444" imgH="443" progId="TCLayout.ActiveDocument.1">
                  <p:embed/>
                </p:oleObj>
              </mc:Choice>
              <mc:Fallback>
                <p:oleObj name="think-cell Slide" r:id="rId4" imgW="444" imgH="443" progId="TCLayout.ActiveDocument.1">
                  <p:embed/>
                  <p:pic>
                    <p:nvPicPr>
                      <p:cNvPr id="7" name="オブジェクト 6" hidden="1"/>
                      <p:cNvPicPr/>
                      <p:nvPr/>
                    </p:nvPicPr>
                    <p:blipFill>
                      <a:blip r:embed="rId5"/>
                      <a:stretch>
                        <a:fillRect/>
                      </a:stretch>
                    </p:blipFill>
                    <p:spPr>
                      <a:xfrm>
                        <a:off x="1591" y="1469"/>
                        <a:ext cx="1587" cy="1465"/>
                      </a:xfrm>
                      <a:prstGeom prst="rect">
                        <a:avLst/>
                      </a:prstGeom>
                    </p:spPr>
                  </p:pic>
                </p:oleObj>
              </mc:Fallback>
            </mc:AlternateContent>
          </a:graphicData>
        </a:graphic>
      </p:graphicFrame>
    </p:spTree>
    <p:extLst>
      <p:ext uri="{BB962C8B-B14F-4D97-AF65-F5344CB8AC3E}">
        <p14:creationId xmlns:p14="http://schemas.microsoft.com/office/powerpoint/2010/main" val="2222954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A147C-DA34-41CF-84F3-7C1AAC72545E}" type="datetime1">
              <a:rPr kumimoji="1" lang="ja-JP" altLang="en-US" smtClean="0"/>
              <a:t>2020/4/22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355080" y="8846820"/>
            <a:ext cx="502920" cy="297180"/>
          </a:xfrm>
        </p:spPr>
        <p:txBody>
          <a:bodyPr anchor="b"/>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190602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4E306FF-A340-49C1-8D24-96AEFB958380}" type="datetime1">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861756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D083668-B760-40E9-BDFB-CCA9093F55F9}" type="datetime1">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7195029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3DDB41F-786C-4CD5-9E49-2AEDAF4571E0}" type="datetime1">
              <a:rPr kumimoji="1" lang="ja-JP" altLang="en-US" smtClean="0"/>
              <a:t>2020/4/22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9963155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B57AF4B-D86B-4609-9CF7-EBAA3BA00083}" type="datetime1">
              <a:rPr kumimoji="1" lang="ja-JP" altLang="en-US" smtClean="0"/>
              <a:t>2020/4/22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13258888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A147C-DA34-41CF-84F3-7C1AAC72545E}" type="datetime1">
              <a:rPr kumimoji="1" lang="ja-JP" altLang="en-US" smtClean="0"/>
              <a:t>2020/4/22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355080" y="8846820"/>
            <a:ext cx="502920" cy="297180"/>
          </a:xfrm>
        </p:spPr>
        <p:txBody>
          <a:bodyPr anchor="b"/>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2734872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3E699A8-6A18-4879-B994-3FEBF803CAC3}" type="datetime1">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36479007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45EB82E-42F0-426C-A7E3-52BABC8EE972}" type="datetime1">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5942128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1BF2871-460C-4A59-9960-81851F3D3F65}" type="datetime1">
              <a:rPr kumimoji="1" lang="ja-JP" altLang="en-US" smtClean="0"/>
              <a:t>2020/4/22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D1136E2-AD74-4B13-81E0-BE9637030303}" type="slidenum">
              <a:rPr kumimoji="1" lang="ja-JP" altLang="en-US" smtClean="0"/>
              <a:t>‹#›</a:t>
            </a:fld>
            <a:endParaRPr kumimoji="1" lang="ja-JP" altLang="en-US"/>
          </a:p>
        </p:txBody>
      </p:sp>
    </p:spTree>
    <p:extLst>
      <p:ext uri="{BB962C8B-B14F-4D97-AF65-F5344CB8AC3E}">
        <p14:creationId xmlns:p14="http://schemas.microsoft.com/office/powerpoint/2010/main" val="2057381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4"/>
            </p:custDataLst>
            <p:extLst/>
          </p:nvPr>
        </p:nvGraphicFramePr>
        <p:xfrm>
          <a:off x="1591" y="1469"/>
          <a:ext cx="1587" cy="1465"/>
        </p:xfrm>
        <a:graphic>
          <a:graphicData uri="http://schemas.openxmlformats.org/presentationml/2006/ole">
            <mc:AlternateContent xmlns:mc="http://schemas.openxmlformats.org/markup-compatibility/2006">
              <mc:Choice xmlns:v="urn:schemas-microsoft-com:vml" Requires="v">
                <p:oleObj spid="_x0000_s1784" name="think-cell Slide" r:id="rId15" imgW="444" imgH="443" progId="TCLayout.ActiveDocument.1">
                  <p:embed/>
                </p:oleObj>
              </mc:Choice>
              <mc:Fallback>
                <p:oleObj name="think-cell Slide" r:id="rId15" imgW="444" imgH="443" progId="TCLayout.ActiveDocument.1">
                  <p:embed/>
                  <p:pic>
                    <p:nvPicPr>
                      <p:cNvPr id="4" name="オブジェクト 3" hidden="1"/>
                      <p:cNvPicPr/>
                      <p:nvPr/>
                    </p:nvPicPr>
                    <p:blipFill>
                      <a:blip r:embed="rId16"/>
                      <a:stretch>
                        <a:fillRect/>
                      </a:stretch>
                    </p:blipFill>
                    <p:spPr>
                      <a:xfrm>
                        <a:off x="1591" y="1469"/>
                        <a:ext cx="1587" cy="1465"/>
                      </a:xfrm>
                      <a:prstGeom prst="rect">
                        <a:avLst/>
                      </a:prstGeom>
                    </p:spPr>
                  </p:pic>
                </p:oleObj>
              </mc:Fallback>
            </mc:AlternateContent>
          </a:graphicData>
        </a:graphic>
      </p:graphicFrame>
      <p:sp>
        <p:nvSpPr>
          <p:cNvPr id="9" name="スライド番号プレースホルダ 9"/>
          <p:cNvSpPr>
            <a:spLocks noGrp="1"/>
          </p:cNvSpPr>
          <p:nvPr>
            <p:ph type="sldNum" sz="quarter" idx="4"/>
          </p:nvPr>
        </p:nvSpPr>
        <p:spPr bwMode="gray">
          <a:xfrm>
            <a:off x="3381711" y="8867065"/>
            <a:ext cx="94578" cy="92205"/>
          </a:xfrm>
          <a:prstGeom prst="rect">
            <a:avLst/>
          </a:prstGeom>
        </p:spPr>
        <p:txBody>
          <a:bodyPr vert="horz" wrap="none" lIns="0" tIns="0" rIns="0" bIns="0" rtlCol="0" anchor="b" anchorCtr="0">
            <a:spAutoFit/>
          </a:bodyPr>
          <a:lstStyle>
            <a:lvl1pPr algn="ctr">
              <a:defRPr sz="599">
                <a:solidFill>
                  <a:schemeClr val="tx1"/>
                </a:solidFill>
                <a:latin typeface="+mn-lt"/>
                <a:cs typeface="Arial" pitchFamily="34" charset="0"/>
              </a:defRPr>
            </a:lvl1pPr>
          </a:lstStyle>
          <a:p>
            <a:fld id="{AA5FCFE5-FE56-4EF1-80A8-07776887C2A1}" type="slidenum">
              <a:rPr kumimoji="1" lang="ja-JP" altLang="en-US" smtClean="0"/>
              <a:pPr/>
              <a:t>‹#›</a:t>
            </a:fld>
            <a:endParaRPr kumimoji="1" lang="ja-JP" altLang="en-US" dirty="0"/>
          </a:p>
        </p:txBody>
      </p:sp>
      <p:sp>
        <p:nvSpPr>
          <p:cNvPr id="3" name="テキスト プレースホルダー 2"/>
          <p:cNvSpPr>
            <a:spLocks noGrp="1"/>
          </p:cNvSpPr>
          <p:nvPr>
            <p:ph type="body" idx="1"/>
          </p:nvPr>
        </p:nvSpPr>
        <p:spPr bwMode="gray">
          <a:xfrm>
            <a:off x="398434" y="1523321"/>
            <a:ext cx="1933386" cy="7019759"/>
          </a:xfrm>
          <a:prstGeom prst="rect">
            <a:avLst/>
          </a:prstGeom>
        </p:spPr>
        <p:txBody>
          <a:bodyPr vert="horz" lIns="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9531327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586457" rtl="0" eaLnBrk="1" latinLnBrk="0" hangingPunct="1">
        <a:spcBef>
          <a:spcPct val="0"/>
        </a:spcBef>
        <a:buNone/>
        <a:defRPr kumimoji="1" sz="1184" b="1" kern="1200">
          <a:solidFill>
            <a:schemeClr val="tx1"/>
          </a:solidFill>
          <a:latin typeface="+mj-lt"/>
          <a:ea typeface="+mj-ea"/>
          <a:cs typeface="+mj-cs"/>
        </a:defRPr>
      </a:lvl1pPr>
    </p:titleStyle>
    <p:bodyStyle>
      <a:lvl1pPr marL="0" marR="0" indent="0" algn="l" defTabSz="586457" rtl="0" eaLnBrk="1" fontAlgn="auto" latinLnBrk="0" hangingPunct="1">
        <a:lnSpc>
          <a:spcPts val="1026"/>
        </a:lnSpc>
        <a:spcBef>
          <a:spcPts val="0"/>
        </a:spcBef>
        <a:spcAft>
          <a:spcPts val="0"/>
        </a:spcAft>
        <a:buClrTx/>
        <a:buSzPct val="100000"/>
        <a:buFont typeface="Arial" panose="020B0604020202020204" pitchFamily="34" charset="0"/>
        <a:buNone/>
        <a:tabLst/>
        <a:defRPr kumimoji="1" sz="727" b="0" kern="1200" baseline="0">
          <a:solidFill>
            <a:schemeClr val="tx1"/>
          </a:solidFill>
          <a:latin typeface="+mn-lt"/>
          <a:ea typeface="+mn-ea"/>
          <a:cs typeface="+mn-cs"/>
        </a:defRPr>
      </a:lvl1pPr>
      <a:lvl2pPr marL="102305" marR="0" indent="-102305" algn="l" defTabSz="586457" rtl="0" eaLnBrk="1" fontAlgn="auto" latinLnBrk="0" hangingPunct="1">
        <a:lnSpc>
          <a:spcPts val="1026"/>
        </a:lnSpc>
        <a:spcBef>
          <a:spcPts val="0"/>
        </a:spcBef>
        <a:spcAft>
          <a:spcPts val="0"/>
        </a:spcAft>
        <a:buClrTx/>
        <a:buSzPct val="100000"/>
        <a:buFont typeface="Wingdings" panose="05000000000000000000" pitchFamily="2" charset="2"/>
        <a:buChar char="n"/>
        <a:tabLst/>
        <a:defRPr kumimoji="1" lang="en-US" sz="727" b="0" kern="1200" baseline="0" dirty="0" smtClean="0">
          <a:solidFill>
            <a:schemeClr val="tx1"/>
          </a:solidFill>
          <a:latin typeface="+mn-lt"/>
          <a:ea typeface="+mn-ea"/>
          <a:cs typeface="+mn-cs"/>
        </a:defRPr>
      </a:lvl2pPr>
      <a:lvl3pPr marL="203196" marR="0" indent="-102305" algn="l" defTabSz="586457" rtl="0" eaLnBrk="1" fontAlgn="auto" latinLnBrk="0" hangingPunct="1">
        <a:lnSpc>
          <a:spcPts val="1026"/>
        </a:lnSpc>
        <a:spcBef>
          <a:spcPts val="0"/>
        </a:spcBef>
        <a:spcAft>
          <a:spcPts val="0"/>
        </a:spcAft>
        <a:buClrTx/>
        <a:buSzPct val="100000"/>
        <a:buFont typeface="Wingdings" panose="05000000000000000000" pitchFamily="2" charset="2"/>
        <a:buChar char="Ø"/>
        <a:tabLst/>
        <a:defRPr kumimoji="1" lang="en-US" sz="727" b="0" kern="1200" baseline="0" dirty="0" smtClean="0">
          <a:solidFill>
            <a:schemeClr val="tx1"/>
          </a:solidFill>
          <a:latin typeface="+mn-lt"/>
          <a:ea typeface="+mn-ea"/>
          <a:cs typeface="+mn-cs"/>
        </a:defRPr>
      </a:lvl3pPr>
      <a:lvl4pPr marL="304793" marR="0" indent="-102305" algn="l" defTabSz="586457" rtl="0" eaLnBrk="1" fontAlgn="auto" latinLnBrk="0" hangingPunct="1">
        <a:lnSpc>
          <a:spcPts val="1026"/>
        </a:lnSpc>
        <a:spcBef>
          <a:spcPts val="0"/>
        </a:spcBef>
        <a:spcAft>
          <a:spcPts val="0"/>
        </a:spcAft>
        <a:buClrTx/>
        <a:buSzPct val="100000"/>
        <a:buFont typeface="Arial" panose="020B0604020202020204" pitchFamily="34" charset="0"/>
        <a:buChar char="•"/>
        <a:tabLst/>
        <a:defRPr kumimoji="1" lang="en-US" sz="727" b="0" kern="1200" baseline="0" dirty="0" smtClean="0">
          <a:solidFill>
            <a:schemeClr val="tx1"/>
          </a:solidFill>
          <a:latin typeface="+mn-lt"/>
          <a:ea typeface="+mn-ea"/>
          <a:cs typeface="+mn-cs"/>
        </a:defRPr>
      </a:lvl4pPr>
      <a:lvl5pPr marL="341716" indent="-113135" algn="l" defTabSz="512131" rtl="0" eaLnBrk="1" latinLnBrk="0" hangingPunct="1">
        <a:spcBef>
          <a:spcPts val="0"/>
        </a:spcBef>
        <a:spcAft>
          <a:spcPts val="641"/>
        </a:spcAft>
        <a:buClrTx/>
        <a:buSzPct val="100000"/>
        <a:buFont typeface="Verdana" panose="020B0604030504040204" pitchFamily="34" charset="0"/>
        <a:buChar char="−"/>
        <a:tabLst/>
        <a:defRPr kumimoji="1" lang="en-US" sz="706" kern="1200" baseline="0" dirty="0" smtClean="0">
          <a:solidFill>
            <a:schemeClr val="tx1"/>
          </a:solidFill>
          <a:latin typeface="+mn-lt"/>
          <a:ea typeface="+mn-ea"/>
          <a:cs typeface="+mn-cs"/>
        </a:defRPr>
      </a:lvl5pPr>
      <a:lvl6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6pPr>
      <a:lvl7pPr marL="341716" indent="-113135" algn="l" defTabSz="586457" rtl="0" eaLnBrk="1" latinLnBrk="0" hangingPunct="1">
        <a:spcBef>
          <a:spcPts val="0"/>
        </a:spcBef>
        <a:spcAft>
          <a:spcPts val="641"/>
        </a:spcAft>
        <a:buFont typeface="Verdana" panose="020B0604030504040204" pitchFamily="34" charset="0"/>
        <a:buChar char="−"/>
        <a:defRPr kumimoji="1" sz="770" kern="1200">
          <a:solidFill>
            <a:schemeClr val="tx1"/>
          </a:solidFill>
          <a:latin typeface="+mn-lt"/>
          <a:ea typeface="+mn-ea"/>
          <a:cs typeface="+mn-cs"/>
        </a:defRPr>
      </a:lvl7pPr>
      <a:lvl8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8pPr>
      <a:lvl9pPr marL="341716" indent="-113135" algn="l" defTabSz="586457" rtl="0" eaLnBrk="1" latinLnBrk="0" hangingPunct="1">
        <a:spcBef>
          <a:spcPts val="0"/>
        </a:spcBef>
        <a:spcAft>
          <a:spcPts val="641"/>
        </a:spcAft>
        <a:buFont typeface="Verdana" panose="020B0604030504040204" pitchFamily="34" charset="0"/>
        <a:buChar char="−"/>
        <a:defRPr kumimoji="1" sz="770" kern="1200" baseline="0">
          <a:solidFill>
            <a:schemeClr val="tx1"/>
          </a:solidFill>
          <a:latin typeface="+mn-lt"/>
          <a:ea typeface="+mn-ea"/>
          <a:cs typeface="+mn-cs"/>
        </a:defRPr>
      </a:lvl9pPr>
    </p:bodyStyle>
    <p:otherStyle>
      <a:defPPr>
        <a:defRPr lang="en-US"/>
      </a:defPPr>
      <a:lvl1pPr marL="0" algn="l" defTabSz="586457" rtl="0" eaLnBrk="1" latinLnBrk="0" hangingPunct="1">
        <a:defRPr kumimoji="1" sz="1155" kern="1200">
          <a:solidFill>
            <a:schemeClr val="tx1"/>
          </a:solidFill>
          <a:latin typeface="+mn-lt"/>
          <a:ea typeface="+mn-ea"/>
          <a:cs typeface="+mn-cs"/>
        </a:defRPr>
      </a:lvl1pPr>
      <a:lvl2pPr marL="293229" algn="l" defTabSz="586457" rtl="0" eaLnBrk="1" latinLnBrk="0" hangingPunct="1">
        <a:defRPr kumimoji="1" sz="1155" kern="1200">
          <a:solidFill>
            <a:schemeClr val="tx1"/>
          </a:solidFill>
          <a:latin typeface="+mn-lt"/>
          <a:ea typeface="+mn-ea"/>
          <a:cs typeface="+mn-cs"/>
        </a:defRPr>
      </a:lvl2pPr>
      <a:lvl3pPr marL="586457" algn="l" defTabSz="586457" rtl="0" eaLnBrk="1" latinLnBrk="0" hangingPunct="1">
        <a:defRPr kumimoji="1" sz="1155" kern="1200">
          <a:solidFill>
            <a:schemeClr val="tx1"/>
          </a:solidFill>
          <a:latin typeface="+mn-lt"/>
          <a:ea typeface="+mn-ea"/>
          <a:cs typeface="+mn-cs"/>
        </a:defRPr>
      </a:lvl3pPr>
      <a:lvl4pPr marL="879685" algn="l" defTabSz="586457" rtl="0" eaLnBrk="1" latinLnBrk="0" hangingPunct="1">
        <a:defRPr kumimoji="1" sz="1155" kern="1200">
          <a:solidFill>
            <a:schemeClr val="tx1"/>
          </a:solidFill>
          <a:latin typeface="+mn-lt"/>
          <a:ea typeface="+mn-ea"/>
          <a:cs typeface="+mn-cs"/>
        </a:defRPr>
      </a:lvl4pPr>
      <a:lvl5pPr marL="1172914" algn="l" defTabSz="586457" rtl="0" eaLnBrk="1" latinLnBrk="0" hangingPunct="1">
        <a:defRPr kumimoji="1" sz="1155" kern="1200">
          <a:solidFill>
            <a:schemeClr val="tx1"/>
          </a:solidFill>
          <a:latin typeface="+mn-lt"/>
          <a:ea typeface="+mn-ea"/>
          <a:cs typeface="+mn-cs"/>
        </a:defRPr>
      </a:lvl5pPr>
      <a:lvl6pPr marL="1466144" algn="l" defTabSz="586457" rtl="0" eaLnBrk="1" latinLnBrk="0" hangingPunct="1">
        <a:defRPr kumimoji="1" sz="1155" kern="1200">
          <a:solidFill>
            <a:schemeClr val="tx1"/>
          </a:solidFill>
          <a:latin typeface="+mn-lt"/>
          <a:ea typeface="+mn-ea"/>
          <a:cs typeface="+mn-cs"/>
        </a:defRPr>
      </a:lvl6pPr>
      <a:lvl7pPr marL="1759370" algn="l" defTabSz="586457" rtl="0" eaLnBrk="1" latinLnBrk="0" hangingPunct="1">
        <a:defRPr kumimoji="1" sz="1155" kern="1200">
          <a:solidFill>
            <a:schemeClr val="tx1"/>
          </a:solidFill>
          <a:latin typeface="+mn-lt"/>
          <a:ea typeface="+mn-ea"/>
          <a:cs typeface="+mn-cs"/>
        </a:defRPr>
      </a:lvl7pPr>
      <a:lvl8pPr marL="2052599" algn="l" defTabSz="586457" rtl="0" eaLnBrk="1" latinLnBrk="0" hangingPunct="1">
        <a:defRPr kumimoji="1" sz="1155" kern="1200">
          <a:solidFill>
            <a:schemeClr val="tx1"/>
          </a:solidFill>
          <a:latin typeface="+mn-lt"/>
          <a:ea typeface="+mn-ea"/>
          <a:cs typeface="+mn-cs"/>
        </a:defRPr>
      </a:lvl8pPr>
      <a:lvl9pPr marL="2345828" algn="l" defTabSz="586457" rtl="0" eaLnBrk="1" latinLnBrk="0" hangingPunct="1">
        <a:defRPr kumimoji="1" sz="115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1610">
          <p15:clr>
            <a:srgbClr val="A4A3A4"/>
          </p15:clr>
        </p15:guide>
        <p15:guide id="3" pos="3152">
          <p15:clr>
            <a:srgbClr val="A4A3A4"/>
          </p15:clr>
        </p15:guide>
        <p15:guide id="6" orient="horz" pos="272">
          <p15:clr>
            <a:srgbClr val="A4A3A4"/>
          </p15:clr>
        </p15:guide>
        <p15:guide id="11" orient="horz" pos="6293">
          <p15:clr>
            <a:srgbClr val="A4A3A4"/>
          </p15:clr>
        </p15:guide>
        <p15:guide id="12" orient="horz" pos="3368">
          <p15:clr>
            <a:srgbClr val="A4A3A4"/>
          </p15:clr>
        </p15:guide>
        <p15:guide id="13" pos="4490">
          <p15:clr>
            <a:srgbClr val="A4A3A4"/>
          </p15:clr>
        </p15:guide>
        <p15:guide id="14" pos="1701">
          <p15:clr>
            <a:srgbClr val="A4A3A4"/>
          </p15:clr>
        </p15:guide>
        <p15:guide id="15" pos="3061">
          <p15:clr>
            <a:srgbClr val="A4A3A4"/>
          </p15:clr>
        </p15:guide>
        <p15:guide id="16" orient="horz" pos="1122">
          <p15:clr>
            <a:srgbClr val="A4A3A4"/>
          </p15:clr>
        </p15:guide>
        <p15:guide id="18" orient="horz" pos="6599">
          <p15:clr>
            <a:srgbClr val="A4A3A4"/>
          </p15:clr>
        </p15:guide>
        <p15:guide id="19" orient="horz" pos="6462">
          <p15:clr>
            <a:srgbClr val="A4A3A4"/>
          </p15:clr>
        </p15:guide>
        <p15:guide id="20" pos="272">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brandspace.deloitte.com/file/gallery/id/4417"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brandspace.deloitte.com/downloads/58a6ea8b0e1ae/lg_shutterstock_403738342.jpg.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762" y="1671579"/>
            <a:ext cx="5775071" cy="5775071"/>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398434" y="7217233"/>
            <a:ext cx="3395800" cy="526442"/>
          </a:xfrm>
        </p:spPr>
        <p:txBody>
          <a:bodyPr/>
          <a:lstStyle/>
          <a:p>
            <a:r>
              <a:rPr lang="ja-JP" altLang="en-US" dirty="0"/>
              <a:t>スポーツ団体ガバナンスコードに</a:t>
            </a:r>
            <a:r>
              <a:rPr lang="ja-JP" altLang="en-US" dirty="0" smtClean="0"/>
              <a:t>関する</a:t>
            </a:r>
            <a:r>
              <a:rPr lang="ja-JP" altLang="en-US" dirty="0"/>
              <a:t>ヒアリング</a:t>
            </a:r>
            <a:r>
              <a:rPr kumimoji="1" lang="ja-JP" altLang="en-US" dirty="0" smtClean="0"/>
              <a:t>報告書</a:t>
            </a:r>
            <a:endParaRPr kumimoji="1" lang="ja-JP" altLang="en-US" dirty="0"/>
          </a:p>
        </p:txBody>
      </p:sp>
      <p:sp>
        <p:nvSpPr>
          <p:cNvPr id="3" name="テキスト プレースホルダー 2"/>
          <p:cNvSpPr>
            <a:spLocks noGrp="1"/>
          </p:cNvSpPr>
          <p:nvPr>
            <p:ph type="body" sz="quarter" idx="12"/>
          </p:nvPr>
        </p:nvSpPr>
        <p:spPr/>
        <p:txBody>
          <a:bodyPr/>
          <a:lstStyle/>
          <a:p>
            <a:r>
              <a:rPr lang="ja-JP" altLang="en-US" dirty="0" smtClean="0"/>
              <a:t>団体</a:t>
            </a:r>
            <a:r>
              <a:rPr lang="ja-JP" altLang="en-US" dirty="0"/>
              <a:t>名</a:t>
            </a:r>
            <a:endParaRPr lang="en-US" altLang="ja-JP" dirty="0" smtClean="0"/>
          </a:p>
          <a:p>
            <a:endParaRPr kumimoji="1" lang="ja-JP" altLang="en-US" dirty="0"/>
          </a:p>
        </p:txBody>
      </p:sp>
      <p:sp>
        <p:nvSpPr>
          <p:cNvPr id="4" name="テキスト プレースホルダー 3"/>
          <p:cNvSpPr>
            <a:spLocks noGrp="1"/>
          </p:cNvSpPr>
          <p:nvPr>
            <p:ph type="body" sz="quarter" idx="13"/>
          </p:nvPr>
        </p:nvSpPr>
        <p:spPr/>
        <p:txBody>
          <a:bodyPr/>
          <a:lstStyle/>
          <a:p>
            <a:endParaRPr kumimoji="1" lang="ja-JP" altLang="en-US"/>
          </a:p>
        </p:txBody>
      </p:sp>
    </p:spTree>
    <p:extLst>
      <p:ext uri="{BB962C8B-B14F-4D97-AF65-F5344CB8AC3E}">
        <p14:creationId xmlns:p14="http://schemas.microsoft.com/office/powerpoint/2010/main" val="2044764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(3/6)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10</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435943991"/>
              </p:ext>
            </p:extLst>
          </p:nvPr>
        </p:nvGraphicFramePr>
        <p:xfrm>
          <a:off x="262382" y="361578"/>
          <a:ext cx="6333236" cy="972000"/>
        </p:xfrm>
        <a:graphic>
          <a:graphicData uri="http://schemas.openxmlformats.org/drawingml/2006/table">
            <a:tbl>
              <a:tblPr/>
              <a:tblGrid>
                <a:gridCol w="253213">
                  <a:extLst>
                    <a:ext uri="{9D8B030D-6E8A-4147-A177-3AD203B41FA5}">
                      <a16:colId xmlns:a16="http://schemas.microsoft.com/office/drawing/2014/main" val="2549225935"/>
                    </a:ext>
                  </a:extLst>
                </a:gridCol>
                <a:gridCol w="253213">
                  <a:extLst>
                    <a:ext uri="{9D8B030D-6E8A-4147-A177-3AD203B41FA5}">
                      <a16:colId xmlns:a16="http://schemas.microsoft.com/office/drawing/2014/main" val="4025834099"/>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252000">
                <a:tc gridSpan="2">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3</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暴力行為の根絶等に向けたコンプライアンス意識の徹底を図るべきである。</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360000">
                <a:tc gridSpan="2">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(1)</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役職員に対し，コンプライアンス教育を実施すること，又はコンプライアンスに関する研修等への参加を促すこと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8603927"/>
                  </a:ext>
                </a:extLst>
              </a:tr>
              <a:tr h="360000">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(2)</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指導者，競技者等に対し，コンプライアンス教育を実施すること，又はコンプライアンスに関する研修等への参加を促すこと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1899159"/>
                  </a:ext>
                </a:extLst>
              </a:tr>
            </a:tbl>
          </a:graphicData>
        </a:graphic>
      </p:graphicFrame>
    </p:spTree>
    <p:extLst>
      <p:ext uri="{BB962C8B-B14F-4D97-AF65-F5344CB8AC3E}">
        <p14:creationId xmlns:p14="http://schemas.microsoft.com/office/powerpoint/2010/main" val="737247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11</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2576644765"/>
              </p:ext>
            </p:extLst>
          </p:nvPr>
        </p:nvGraphicFramePr>
        <p:xfrm>
          <a:off x="252000" y="54000"/>
          <a:ext cx="6332784" cy="313344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marL="0" algn="ctr" defTabSz="685800" rtl="0" eaLnBrk="1" fontAlgn="ctr" latinLnBrk="0" hangingPunct="1"/>
                      <a:r>
                        <a:rPr kumimoji="1" lang="en-US" altLang="ja-JP" sz="900" b="1" i="0" u="none" strike="noStrike" kern="1200" dirty="0" err="1" smtClean="0">
                          <a:solidFill>
                            <a:schemeClr val="tx1"/>
                          </a:solidFill>
                          <a:effectLst/>
                          <a:latin typeface="ＭＳ Ｐゴシック" panose="020B0600070205080204" pitchFamily="50" charset="-128"/>
                          <a:ea typeface="ＭＳ Ｐゴシック" panose="020B0600070205080204" pitchFamily="50" charset="-128"/>
                          <a:cs typeface="+mn-cs"/>
                        </a:rPr>
                        <a:t>Lv</a:t>
                      </a:r>
                      <a:endParaRPr kumimoji="1" lang="ja-JP" altLang="en-US" sz="900" b="1"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4724923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789753852"/>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98415964"/>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vMerge="1">
                  <a:txBody>
                    <a:bodyPr/>
                    <a:lstStyle/>
                    <a:p>
                      <a:endParaRPr kumimoji="1" lang="ja-JP" altLang="en-US"/>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336740281"/>
                  </a:ext>
                </a:extLst>
              </a:tr>
              <a:tr h="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123359719"/>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vMerge="1">
                  <a:txBody>
                    <a:bodyPr/>
                    <a:lstStyle/>
                    <a:p>
                      <a:endParaRPr kumimoji="1" lang="ja-JP" altLang="en-US"/>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512321529"/>
                  </a:ext>
                </a:extLst>
              </a:tr>
            </a:tbl>
          </a:graphicData>
        </a:graphic>
      </p:graphicFrame>
    </p:spTree>
    <p:extLst>
      <p:ext uri="{BB962C8B-B14F-4D97-AF65-F5344CB8AC3E}">
        <p14:creationId xmlns:p14="http://schemas.microsoft.com/office/powerpoint/2010/main" val="2298367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(4/6)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12</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074914617"/>
              </p:ext>
            </p:extLst>
          </p:nvPr>
        </p:nvGraphicFramePr>
        <p:xfrm>
          <a:off x="262382" y="361578"/>
          <a:ext cx="6333236" cy="1008000"/>
        </p:xfrm>
        <a:graphic>
          <a:graphicData uri="http://schemas.openxmlformats.org/drawingml/2006/table">
            <a:tbl>
              <a:tblPr/>
              <a:tblGrid>
                <a:gridCol w="253213">
                  <a:extLst>
                    <a:ext uri="{9D8B030D-6E8A-4147-A177-3AD203B41FA5}">
                      <a16:colId xmlns:a16="http://schemas.microsoft.com/office/drawing/2014/main" val="2549225935"/>
                    </a:ext>
                  </a:extLst>
                </a:gridCol>
                <a:gridCol w="253213">
                  <a:extLst>
                    <a:ext uri="{9D8B030D-6E8A-4147-A177-3AD203B41FA5}">
                      <a16:colId xmlns:a16="http://schemas.microsoft.com/office/drawing/2014/main" val="4025834099"/>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252000">
                <a:tc gridSpan="2">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4</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公正かつ適切な会計処理を行うべきである。</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252000">
                <a:tc gridSpan="2">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(1)</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財務・経理の処理を適切に行い，公正な会計原則を遵守すること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8603927"/>
                  </a:ext>
                </a:extLst>
              </a:tr>
              <a:tr h="252000">
                <a:tc>
                  <a:txBody>
                    <a:bodyPr/>
                    <a:lstStyle/>
                    <a:p>
                      <a:pPr algn="l"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(2)</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国庫補助金等の利用に関し，適正な使用のために求められる法令，ガイドライン等を遵守すること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3798294"/>
                  </a:ext>
                </a:extLst>
              </a:tr>
              <a:tr h="252000">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(3)</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会計処理を公正かつ適切に行うための実施体制を整備すること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1899159"/>
                  </a:ext>
                </a:extLst>
              </a:tr>
            </a:tbl>
          </a:graphicData>
        </a:graphic>
      </p:graphicFrame>
    </p:spTree>
    <p:extLst>
      <p:ext uri="{BB962C8B-B14F-4D97-AF65-F5344CB8AC3E}">
        <p14:creationId xmlns:p14="http://schemas.microsoft.com/office/powerpoint/2010/main" val="1847596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13</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125118968"/>
              </p:ext>
            </p:extLst>
          </p:nvPr>
        </p:nvGraphicFramePr>
        <p:xfrm>
          <a:off x="252000" y="54000"/>
          <a:ext cx="6332784" cy="456156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4724923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789753852"/>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720872704"/>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787006812"/>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762819979"/>
                  </a:ext>
                </a:extLst>
              </a:tr>
              <a:tr h="0">
                <a:tc vMerge="1">
                  <a:txBody>
                    <a:bodyPr/>
                    <a:lstStyle/>
                    <a:p>
                      <a:endParaRPr kumimoji="1" lang="ja-JP" altLang="en-US"/>
                    </a:p>
                  </a:txBody>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044971898"/>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(3)</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98415964"/>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vMerge="1">
                  <a:txBody>
                    <a:bodyPr/>
                    <a:lstStyle/>
                    <a:p>
                      <a:endParaRPr kumimoji="1" lang="ja-JP" altLang="en-US"/>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336740281"/>
                  </a:ext>
                </a:extLst>
              </a:tr>
              <a:tr h="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123359719"/>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512321529"/>
                  </a:ext>
                </a:extLst>
              </a:tr>
            </a:tbl>
          </a:graphicData>
        </a:graphic>
      </p:graphicFrame>
    </p:spTree>
    <p:extLst>
      <p:ext uri="{BB962C8B-B14F-4D97-AF65-F5344CB8AC3E}">
        <p14:creationId xmlns:p14="http://schemas.microsoft.com/office/powerpoint/2010/main" val="380709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(5/6)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14</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853374971"/>
              </p:ext>
            </p:extLst>
          </p:nvPr>
        </p:nvGraphicFramePr>
        <p:xfrm>
          <a:off x="262382" y="361578"/>
          <a:ext cx="6333236" cy="612000"/>
        </p:xfrm>
        <a:graphic>
          <a:graphicData uri="http://schemas.openxmlformats.org/drawingml/2006/table">
            <a:tbl>
              <a:tblPr/>
              <a:tblGrid>
                <a:gridCol w="506426">
                  <a:extLst>
                    <a:ext uri="{9D8B030D-6E8A-4147-A177-3AD203B41FA5}">
                      <a16:colId xmlns:a16="http://schemas.microsoft.com/office/drawing/2014/main" val="2549225935"/>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360000">
                <a:tc>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5</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法令に基づく情報開示を適切に行うとともに，組織運営に係る情報を積極的に開示することにより、組織運営の透明性の確保を図るべきである。</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252000">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小項目なし</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1789345"/>
                  </a:ext>
                </a:extLst>
              </a:tr>
            </a:tbl>
          </a:graphicData>
        </a:graphic>
      </p:graphicFrame>
    </p:spTree>
    <p:extLst>
      <p:ext uri="{BB962C8B-B14F-4D97-AF65-F5344CB8AC3E}">
        <p14:creationId xmlns:p14="http://schemas.microsoft.com/office/powerpoint/2010/main" val="3215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15</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2698462931"/>
              </p:ext>
            </p:extLst>
          </p:nvPr>
        </p:nvGraphicFramePr>
        <p:xfrm>
          <a:off x="252000" y="54000"/>
          <a:ext cx="6332784" cy="174816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252000">
                <a:tc rowSpan="4">
                  <a:txBody>
                    <a:bodyPr/>
                    <a:lstStyle/>
                    <a:p>
                      <a:pPr algn="ctr" fontAlgn="t"/>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小項目なし</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p>
                      <a:pPr algn="ctr" fontAlgn="t"/>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252000">
                <a:tc vMerge="1">
                  <a:txBody>
                    <a:bodyPr/>
                    <a:lstStyle/>
                    <a:p>
                      <a:pPr algn="ctr" fontAlgn="t"/>
                      <a:endParaRPr lang="en-US" altLang="ja-JP" sz="10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marL="0" algn="ctr" defTabSz="685800" rtl="0" eaLnBrk="1" fontAlgn="t" latinLnBrk="0" hangingPunct="1"/>
                      <a:r>
                        <a:rPr kumimoji="1" lang="en-US" altLang="ja-JP" sz="900" b="1" i="0" u="none" strike="noStrike" kern="1200" dirty="0" err="1" smtClean="0">
                          <a:solidFill>
                            <a:schemeClr val="tx1"/>
                          </a:solidFill>
                          <a:effectLst/>
                          <a:latin typeface="ＭＳ Ｐゴシック" panose="020B0600070205080204" pitchFamily="50" charset="-128"/>
                          <a:ea typeface="ＭＳ Ｐゴシック" panose="020B0600070205080204" pitchFamily="50" charset="-128"/>
                          <a:cs typeface="+mn-cs"/>
                        </a:rPr>
                        <a:t>Lv</a:t>
                      </a:r>
                      <a:endParaRPr kumimoji="1" lang="ja-JP" altLang="en-US" sz="900" b="1"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848243557"/>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973284706"/>
                  </a:ext>
                </a:extLst>
              </a:tr>
            </a:tbl>
          </a:graphicData>
        </a:graphic>
      </p:graphicFrame>
    </p:spTree>
    <p:extLst>
      <p:ext uri="{BB962C8B-B14F-4D97-AF65-F5344CB8AC3E}">
        <p14:creationId xmlns:p14="http://schemas.microsoft.com/office/powerpoint/2010/main" val="3071064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(6/6)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16</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4027717703"/>
              </p:ext>
            </p:extLst>
          </p:nvPr>
        </p:nvGraphicFramePr>
        <p:xfrm>
          <a:off x="262382" y="361578"/>
          <a:ext cx="6333236" cy="612000"/>
        </p:xfrm>
        <a:graphic>
          <a:graphicData uri="http://schemas.openxmlformats.org/drawingml/2006/table">
            <a:tbl>
              <a:tblPr/>
              <a:tblGrid>
                <a:gridCol w="506426">
                  <a:extLst>
                    <a:ext uri="{9D8B030D-6E8A-4147-A177-3AD203B41FA5}">
                      <a16:colId xmlns:a16="http://schemas.microsoft.com/office/drawing/2014/main" val="2549225935"/>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360000">
                <a:tc>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6</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高いレベルのガバナンスの確保が求められると 自ら 判断する場合，ガバナンスコード＜</a:t>
                      </a:r>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NF</a:t>
                      </a:r>
                      <a:r>
                        <a:rPr kumimoji="1" lang="ja-JP" altLang="en-US" sz="900" b="0" i="0" u="none" strike="noStrike" kern="1200" smtClean="0">
                          <a:solidFill>
                            <a:srgbClr val="000000"/>
                          </a:solidFill>
                          <a:effectLst/>
                          <a:latin typeface="ＭＳ Ｐゴシック" panose="020B0600070205080204" pitchFamily="50" charset="-128"/>
                          <a:ea typeface="ＭＳ Ｐゴシック" panose="020B0600070205080204" pitchFamily="50" charset="-128"/>
                          <a:cs typeface="+mn-cs"/>
                        </a:rPr>
                        <a:t>向け＞の個別の規定についても，その遵守状況について自己説明及び公表を行うべきである。</a:t>
                      </a: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252000">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小項目なし</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044989"/>
                  </a:ext>
                </a:extLst>
              </a:tr>
            </a:tbl>
          </a:graphicData>
        </a:graphic>
      </p:graphicFrame>
    </p:spTree>
    <p:extLst>
      <p:ext uri="{BB962C8B-B14F-4D97-AF65-F5344CB8AC3E}">
        <p14:creationId xmlns:p14="http://schemas.microsoft.com/office/powerpoint/2010/main" val="987935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17</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3328953242"/>
              </p:ext>
            </p:extLst>
          </p:nvPr>
        </p:nvGraphicFramePr>
        <p:xfrm>
          <a:off x="252000" y="54000"/>
          <a:ext cx="6332784" cy="456156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a:t>
                      </a: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予算執行管理について</a:t>
                      </a:r>
                      <a:endParaRPr lang="en-US" altLang="ja-JP" sz="900" b="0"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4724923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789753852"/>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a:t>
                      </a: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役員報酬</a:t>
                      </a:r>
                      <a:endParaRPr lang="en-US" altLang="ja-JP"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endParaRP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について</a:t>
                      </a:r>
                      <a:endParaRPr lang="en-US" altLang="ja-JP" sz="900" b="0"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720872704"/>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smtClean="0">
                          <a:solidFill>
                            <a:srgbClr val="000000"/>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787006812"/>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762819979"/>
                  </a:ext>
                </a:extLst>
              </a:tr>
              <a:tr h="0">
                <a:tc vMerge="1">
                  <a:txBody>
                    <a:bodyPr/>
                    <a:lstStyle/>
                    <a:p>
                      <a:endParaRPr kumimoji="1" lang="ja-JP" altLang="en-US"/>
                    </a:p>
                  </a:txBody>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rgbClr val="000000"/>
                          </a:solidFill>
                          <a:effectLst/>
                          <a:latin typeface="ＭＳ Ｐゴシック" panose="020B0600070205080204" pitchFamily="50" charset="-128"/>
                          <a:ea typeface="ＭＳ Ｐゴシック" panose="020B0600070205080204" pitchFamily="50" charset="-128"/>
                        </a:rPr>
                        <a:t>改善策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044971898"/>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(3)</a:t>
                      </a: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個人情報の</a:t>
                      </a:r>
                      <a:endParaRPr lang="en-US" altLang="ja-JP"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endParaRP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取扱いについて</a:t>
                      </a:r>
                      <a:endParaRPr lang="en-US" altLang="ja-JP" sz="900" b="0"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98415964"/>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vMerge="1">
                  <a:txBody>
                    <a:bodyPr/>
                    <a:lstStyle/>
                    <a:p>
                      <a:endParaRPr kumimoji="1" lang="ja-JP" altLang="en-US"/>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rgbClr val="000000"/>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336740281"/>
                  </a:ext>
                </a:extLst>
              </a:tr>
              <a:tr h="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123359719"/>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512321529"/>
                  </a:ext>
                </a:extLst>
              </a:tr>
            </a:tbl>
          </a:graphicData>
        </a:graphic>
      </p:graphicFrame>
    </p:spTree>
    <p:extLst>
      <p:ext uri="{BB962C8B-B14F-4D97-AF65-F5344CB8AC3E}">
        <p14:creationId xmlns:p14="http://schemas.microsoft.com/office/powerpoint/2010/main" val="269053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18</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436764174"/>
              </p:ext>
            </p:extLst>
          </p:nvPr>
        </p:nvGraphicFramePr>
        <p:xfrm>
          <a:off x="252000" y="54000"/>
          <a:ext cx="6332784" cy="322092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(4)</a:t>
                      </a: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通報窓口</a:t>
                      </a:r>
                      <a:endParaRPr lang="en-US" altLang="ja-JP"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endParaRP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について</a:t>
                      </a:r>
                      <a:endParaRPr lang="en-US" altLang="ja-JP" sz="900" b="0"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4724923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789753852"/>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(5)</a:t>
                      </a:r>
                    </a:p>
                    <a:p>
                      <a:pPr algn="ctr" fontAlgn="t"/>
                      <a:r>
                        <a:rPr lang="ja-JP" altLang="en-US"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rPr>
                        <a:t>大会・会場運営について</a:t>
                      </a:r>
                      <a:endParaRPr lang="en-US" altLang="ja-JP" sz="900" b="0" i="0" u="none" strike="noStrike" dirty="0" smtClean="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98415964"/>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vMerge="1">
                  <a:txBody>
                    <a:bodyPr/>
                    <a:lstStyle/>
                    <a:p>
                      <a:endParaRPr kumimoji="1" lang="ja-JP" altLang="en-US"/>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smtClean="0">
                          <a:solidFill>
                            <a:srgbClr val="000000"/>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336740281"/>
                  </a:ext>
                </a:extLst>
              </a:tr>
              <a:tr h="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123359719"/>
                  </a:ext>
                </a:extLst>
              </a:tr>
              <a:tr h="252000">
                <a:tc vMerge="1">
                  <a:txBody>
                    <a:bodyPr/>
                    <a:lstStyle/>
                    <a:p>
                      <a:endParaRPr kumimoji="1" lang="ja-JP" altLang="en-US"/>
                    </a:p>
                  </a:txBody>
                  <a:tcPr>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改善策</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512321529"/>
                  </a:ext>
                </a:extLst>
              </a:tr>
            </a:tbl>
          </a:graphicData>
        </a:graphic>
      </p:graphicFrame>
    </p:spTree>
    <p:extLst>
      <p:ext uri="{BB962C8B-B14F-4D97-AF65-F5344CB8AC3E}">
        <p14:creationId xmlns:p14="http://schemas.microsoft.com/office/powerpoint/2010/main" val="132165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735342" y="8947316"/>
            <a:ext cx="57708" cy="123111"/>
          </a:xfrm>
        </p:spPr>
        <p:txBody>
          <a:bodyPr/>
          <a:lstStyle/>
          <a:p>
            <a:fld id="{AD1136E2-AD74-4B13-81E0-BE9637030303}" type="slidenum">
              <a:rPr kumimoji="1" lang="ja-JP" altLang="en-US" sz="800" smtClean="0"/>
              <a:t>2</a:t>
            </a:fld>
            <a:endParaRPr kumimoji="1" lang="ja-JP" altLang="en-US" sz="800" dirty="0"/>
          </a:p>
        </p:txBody>
      </p:sp>
      <p:graphicFrame>
        <p:nvGraphicFramePr>
          <p:cNvPr id="32" name="Group 155"/>
          <p:cNvGraphicFramePr>
            <a:graphicFrameLocks/>
          </p:cNvGraphicFramePr>
          <p:nvPr>
            <p:extLst>
              <p:ext uri="{D42A27DB-BD31-4B8C-83A1-F6EECF244321}">
                <p14:modId xmlns:p14="http://schemas.microsoft.com/office/powerpoint/2010/main" val="2269096856"/>
              </p:ext>
            </p:extLst>
          </p:nvPr>
        </p:nvGraphicFramePr>
        <p:xfrm>
          <a:off x="417513" y="1476375"/>
          <a:ext cx="4356000" cy="468000"/>
        </p:xfrm>
        <a:graphic>
          <a:graphicData uri="http://schemas.openxmlformats.org/drawingml/2006/table">
            <a:tbl>
              <a:tblPr/>
              <a:tblGrid>
                <a:gridCol w="4356000">
                  <a:extLst>
                    <a:ext uri="{9D8B030D-6E8A-4147-A177-3AD203B41FA5}">
                      <a16:colId xmlns:a16="http://schemas.microsoft.com/office/drawing/2014/main" val="20000"/>
                    </a:ext>
                  </a:extLst>
                </a:gridCol>
              </a:tblGrid>
              <a:tr h="468000">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200" b="0" i="0" u="none" strike="noStrike" cap="none" normalizeH="0" baseline="0" dirty="0" smtClean="0">
                          <a:ln>
                            <a:noFill/>
                          </a:ln>
                          <a:solidFill>
                            <a:schemeClr val="tx1"/>
                          </a:solidFill>
                          <a:effectLst/>
                          <a:latin typeface="Arial" charset="0"/>
                          <a:ea typeface="ＭＳ Ｐゴシック" pitchFamily="50" charset="-128"/>
                        </a:rPr>
                        <a:t>スポーツ団体ガバナンスコード関連項目診断結果</a:t>
                      </a:r>
                      <a:r>
                        <a:rPr kumimoji="0" lang="en-US" altLang="ja-JP" sz="1200" b="0" i="0" u="none" strike="noStrike" cap="none" normalizeH="0" baseline="0" dirty="0" smtClean="0">
                          <a:ln>
                            <a:noFill/>
                          </a:ln>
                          <a:solidFill>
                            <a:schemeClr val="tx1"/>
                          </a:solidFill>
                          <a:effectLst/>
                          <a:latin typeface="Arial" charset="0"/>
                          <a:ea typeface="ＭＳ Ｐゴシック" pitchFamily="50" charset="-128"/>
                        </a:rPr>
                        <a:t>	3</a:t>
                      </a:r>
                    </a:p>
                  </a:txBody>
                  <a:tcPr marL="72000" marR="72000" marT="72000" marB="72000" anchor="ctr" horzOverflow="overflow">
                    <a:lnL cap="flat">
                      <a:noFill/>
                    </a:lnL>
                    <a:lnR cap="flat">
                      <a:noFill/>
                    </a:lnR>
                    <a:lnT cap="flat">
                      <a:noFill/>
                    </a:lnT>
                    <a:lnB w="12700" cap="flat" cmpd="sng" algn="ctr">
                      <a:solidFill>
                        <a:srgbClr val="57575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3" name="タイトル 8"/>
          <p:cNvSpPr txBox="1">
            <a:spLocks/>
          </p:cNvSpPr>
          <p:nvPr/>
        </p:nvSpPr>
        <p:spPr bwMode="gray">
          <a:xfrm>
            <a:off x="417513" y="536193"/>
            <a:ext cx="9072000" cy="651600"/>
          </a:xfrm>
          <a:prstGeom prst="rect">
            <a:avLst/>
          </a:prstGeom>
        </p:spPr>
        <p:txBody>
          <a:bodyPr/>
          <a:lstStyle>
            <a:lvl1pPr algn="l" defTabSz="586457" rtl="0" eaLnBrk="1" latinLnBrk="0" hangingPunct="1">
              <a:spcBef>
                <a:spcPct val="0"/>
              </a:spcBef>
              <a:buNone/>
              <a:defRPr kumimoji="1" sz="1184" b="1" kern="1200">
                <a:solidFill>
                  <a:schemeClr val="tx1"/>
                </a:solidFill>
                <a:latin typeface="+mj-lt"/>
                <a:ea typeface="+mj-ea"/>
                <a:cs typeface="+mj-cs"/>
              </a:defRPr>
            </a:lvl1pPr>
          </a:lstStyle>
          <a:p>
            <a:r>
              <a:rPr lang="ja-JP" altLang="en-US" smtClean="0"/>
              <a:t> </a:t>
            </a:r>
            <a:r>
              <a:rPr lang="en-US" altLang="ja-JP" smtClean="0"/>
              <a:t>—</a:t>
            </a:r>
            <a:r>
              <a:rPr lang="ja-JP" altLang="en-US" smtClean="0"/>
              <a:t> 目次 </a:t>
            </a:r>
            <a:r>
              <a:rPr lang="en-US" altLang="ja-JP" smtClean="0"/>
              <a:t>—</a:t>
            </a:r>
            <a:r>
              <a:rPr lang="ja-JP" altLang="en-US" smtClean="0"/>
              <a:t>　</a:t>
            </a:r>
            <a:endParaRPr lang="ja-JP" altLang="en-US" dirty="0"/>
          </a:p>
        </p:txBody>
      </p:sp>
    </p:spTree>
    <p:extLst>
      <p:ext uri="{BB962C8B-B14F-4D97-AF65-F5344CB8AC3E}">
        <p14:creationId xmlns:p14="http://schemas.microsoft.com/office/powerpoint/2010/main" val="530245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8579" y="3373822"/>
            <a:ext cx="4979248" cy="369332"/>
          </a:xfrm>
          <a:prstGeom prst="rect">
            <a:avLst/>
          </a:prstGeom>
          <a:noFill/>
        </p:spPr>
        <p:txBody>
          <a:bodyPr wrap="none" rtlCol="0">
            <a:spAutoFit/>
          </a:bodyPr>
          <a:lstStyle/>
          <a:p>
            <a:r>
              <a:rPr kumimoji="1" lang="ja-JP" altLang="en-US" dirty="0"/>
              <a:t>スポーツ団体</a:t>
            </a:r>
            <a:r>
              <a:rPr kumimoji="1" lang="ja-JP" altLang="en-US" dirty="0" smtClean="0"/>
              <a:t>ガバナンスコード関連項目診断結果</a:t>
            </a:r>
            <a:endParaRPr kumimoji="1" lang="ja-JP" altLang="en-US" dirty="0"/>
          </a:p>
        </p:txBody>
      </p:sp>
      <p:sp>
        <p:nvSpPr>
          <p:cNvPr id="4" name="スライド番号プレースホルダー 1"/>
          <p:cNvSpPr>
            <a:spLocks noGrp="1"/>
          </p:cNvSpPr>
          <p:nvPr>
            <p:ph type="sldNum" sz="quarter" idx="12"/>
          </p:nvPr>
        </p:nvSpPr>
        <p:spPr>
          <a:xfrm flipH="1">
            <a:off x="6719446" y="8959783"/>
            <a:ext cx="57708" cy="123111"/>
          </a:xfrm>
        </p:spPr>
        <p:txBody>
          <a:bodyPr/>
          <a:lstStyle/>
          <a:p>
            <a:fld id="{AD1136E2-AD74-4B13-81E0-BE9637030303}" type="slidenum">
              <a:rPr kumimoji="1" lang="ja-JP" altLang="en-US" sz="800" smtClean="0">
                <a:latin typeface="游ゴシック" panose="020B0400000000000000" pitchFamily="50" charset="-128"/>
                <a:ea typeface="游ゴシック" panose="020B0400000000000000" pitchFamily="50" charset="-128"/>
              </a:rPr>
              <a:t>3</a:t>
            </a:fld>
            <a:endParaRPr kumimoji="1" lang="ja-JP" altLang="en-US" sz="80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03027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flipH="1">
            <a:off x="6719446" y="8959783"/>
            <a:ext cx="57708" cy="123111"/>
          </a:xfrm>
        </p:spPr>
        <p:txBody>
          <a:bodyPr/>
          <a:lstStyle/>
          <a:p>
            <a:fld id="{AD1136E2-AD74-4B13-81E0-BE9637030303}" type="slidenum">
              <a:rPr kumimoji="1" lang="ja-JP" altLang="en-US" sz="800" smtClean="0">
                <a:latin typeface="游ゴシック" panose="020B0400000000000000" pitchFamily="50" charset="-128"/>
                <a:ea typeface="游ゴシック" panose="020B0400000000000000" pitchFamily="50" charset="-128"/>
              </a:rPr>
              <a:t>4</a:t>
            </a:fld>
            <a:endParaRPr kumimoji="1" lang="ja-JP" altLang="en-US" sz="800">
              <a:latin typeface="游ゴシック" panose="020B0400000000000000" pitchFamily="50" charset="-128"/>
              <a:ea typeface="游ゴシック" panose="020B0400000000000000" pitchFamily="50" charset="-128"/>
            </a:endParaRPr>
          </a:p>
        </p:txBody>
      </p:sp>
      <p:sp>
        <p:nvSpPr>
          <p:cNvPr id="36" name="コンテンツ プレースホルダー 1"/>
          <p:cNvSpPr txBox="1">
            <a:spLocks/>
          </p:cNvSpPr>
          <p:nvPr/>
        </p:nvSpPr>
        <p:spPr>
          <a:xfrm>
            <a:off x="0" y="272474"/>
            <a:ext cx="6858000" cy="986742"/>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lvl="1" defTabSz="914400" fontAlgn="base">
              <a:lnSpc>
                <a:spcPct val="100000"/>
              </a:lnSpc>
              <a:spcAft>
                <a:spcPct val="0"/>
              </a:spcAft>
              <a:buClr>
                <a:schemeClr val="tx1"/>
              </a:buClr>
              <a:defRPr/>
            </a:pPr>
            <a:r>
              <a:rPr lang="ja-JP" altLang="en-US" sz="900" dirty="0"/>
              <a:t>ガバナンス</a:t>
            </a:r>
            <a:r>
              <a:rPr lang="ja-JP" altLang="en-US" sz="900" dirty="0" smtClean="0"/>
              <a:t>の診断基準</a:t>
            </a:r>
            <a:r>
              <a:rPr lang="ja-JP" altLang="en-US" sz="900" dirty="0"/>
              <a:t>は、</a:t>
            </a:r>
            <a:r>
              <a:rPr lang="ja-JP" altLang="en-US" sz="900" dirty="0" smtClean="0"/>
              <a:t>「制度」</a:t>
            </a:r>
            <a:r>
              <a:rPr lang="ja-JP" altLang="en-US" sz="900" dirty="0"/>
              <a:t>と「運用」の</a:t>
            </a:r>
            <a:r>
              <a:rPr lang="en-US" altLang="ja-JP" sz="900" dirty="0"/>
              <a:t>2</a:t>
            </a:r>
            <a:r>
              <a:rPr lang="ja-JP" altLang="en-US" sz="900" dirty="0" err="1"/>
              <a:t>つの</a:t>
            </a:r>
            <a:r>
              <a:rPr lang="ja-JP" altLang="en-US" sz="900" dirty="0"/>
              <a:t>側面</a:t>
            </a:r>
            <a:r>
              <a:rPr lang="ja-JP" altLang="en-US" sz="900" dirty="0" smtClean="0"/>
              <a:t>から診断項目</a:t>
            </a:r>
            <a:r>
              <a:rPr lang="ja-JP" altLang="en-US" sz="900" dirty="0"/>
              <a:t>を設定し、ガバナンス</a:t>
            </a:r>
            <a:r>
              <a:rPr lang="ja-JP" altLang="en-US" sz="900" dirty="0" smtClean="0"/>
              <a:t>の診断を</a:t>
            </a:r>
            <a:r>
              <a:rPr lang="ja-JP" altLang="en-US" sz="900" dirty="0"/>
              <a:t>行うことである。</a:t>
            </a:r>
            <a:r>
              <a:rPr lang="ja-JP" altLang="en-US" sz="900" dirty="0" smtClean="0"/>
              <a:t>ガバナンス診断を</a:t>
            </a:r>
            <a:r>
              <a:rPr lang="ja-JP" altLang="en-US" sz="900" dirty="0"/>
              <a:t>行う際の、</a:t>
            </a:r>
            <a:r>
              <a:rPr lang="ja-JP" altLang="en-US" sz="900" dirty="0" smtClean="0"/>
              <a:t>各診断項目</a:t>
            </a:r>
            <a:r>
              <a:rPr lang="ja-JP" altLang="en-US" sz="900" dirty="0"/>
              <a:t>の定義は以下のとおりである。</a:t>
            </a:r>
            <a:endParaRPr lang="en-US" altLang="ja-JP" sz="900" dirty="0"/>
          </a:p>
          <a:p>
            <a:pPr lvl="2" defTabSz="914400" fontAlgn="base">
              <a:lnSpc>
                <a:spcPct val="100000"/>
              </a:lnSpc>
              <a:spcAft>
                <a:spcPct val="0"/>
              </a:spcAft>
              <a:buClr>
                <a:schemeClr val="tx1"/>
              </a:buClr>
              <a:defRPr/>
            </a:pPr>
            <a:r>
              <a:rPr lang="ja-JP" altLang="en-US" sz="900" dirty="0" smtClean="0"/>
              <a:t>制度：</a:t>
            </a:r>
            <a:r>
              <a:rPr lang="ja-JP" altLang="en-US" sz="900" dirty="0"/>
              <a:t>承認者の承認を受け、適用対象者全員に周知されたリスク対応の</a:t>
            </a:r>
            <a:r>
              <a:rPr lang="ja-JP" altLang="en-US" sz="900" dirty="0" smtClean="0"/>
              <a:t>ルールを策定すること（</a:t>
            </a:r>
            <a:r>
              <a:rPr lang="ja-JP" altLang="en-US" sz="900" dirty="0"/>
              <a:t>ルールとは方針、業務手順、判断基準をまとめたものであり、名称・形態は問わない）</a:t>
            </a:r>
            <a:endParaRPr lang="en-US" altLang="ja-JP" sz="900" dirty="0"/>
          </a:p>
        </p:txBody>
      </p:sp>
      <p:sp>
        <p:nvSpPr>
          <p:cNvPr id="11" name="コンテンツ プレースホルダー 1"/>
          <p:cNvSpPr txBox="1">
            <a:spLocks/>
          </p:cNvSpPr>
          <p:nvPr/>
        </p:nvSpPr>
        <p:spPr>
          <a:xfrm>
            <a:off x="0" y="4990391"/>
            <a:ext cx="6858000" cy="304621"/>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lvl="2" defTabSz="914400" fontAlgn="base">
              <a:lnSpc>
                <a:spcPct val="100000"/>
              </a:lnSpc>
              <a:spcAft>
                <a:spcPct val="0"/>
              </a:spcAft>
              <a:buClr>
                <a:schemeClr val="tx1"/>
              </a:buClr>
              <a:defRPr/>
            </a:pPr>
            <a:r>
              <a:rPr lang="ja-JP" altLang="en-US" sz="900" kern="0" dirty="0" smtClean="0">
                <a:ea typeface="ＭＳ Ｐゴシック" charset="-128"/>
              </a:rPr>
              <a:t>運用：ルールどおりに取組みを実施すること</a:t>
            </a:r>
            <a:endParaRPr lang="en-US" altLang="ja-JP" sz="900" kern="0" dirty="0" smtClean="0">
              <a:ea typeface="ＭＳ Ｐゴシック"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058472375"/>
              </p:ext>
            </p:extLst>
          </p:nvPr>
        </p:nvGraphicFramePr>
        <p:xfrm>
          <a:off x="436650" y="5307911"/>
          <a:ext cx="4338000" cy="3588235"/>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477083444"/>
                    </a:ext>
                  </a:extLst>
                </a:gridCol>
                <a:gridCol w="504000">
                  <a:extLst>
                    <a:ext uri="{9D8B030D-6E8A-4147-A177-3AD203B41FA5}">
                      <a16:colId xmlns:a16="http://schemas.microsoft.com/office/drawing/2014/main" val="3777135224"/>
                    </a:ext>
                  </a:extLst>
                </a:gridCol>
                <a:gridCol w="576000">
                  <a:extLst>
                    <a:ext uri="{9D8B030D-6E8A-4147-A177-3AD203B41FA5}">
                      <a16:colId xmlns:a16="http://schemas.microsoft.com/office/drawing/2014/main" val="505085464"/>
                    </a:ext>
                  </a:extLst>
                </a:gridCol>
                <a:gridCol w="2538000">
                  <a:extLst>
                    <a:ext uri="{9D8B030D-6E8A-4147-A177-3AD203B41FA5}">
                      <a16:colId xmlns:a16="http://schemas.microsoft.com/office/drawing/2014/main" val="4055021150"/>
                    </a:ext>
                  </a:extLst>
                </a:gridCol>
              </a:tblGrid>
              <a:tr h="490721">
                <a:tc>
                  <a:txBody>
                    <a:bodyPr/>
                    <a:lstStyle/>
                    <a:p>
                      <a:pPr algn="ctr"/>
                      <a:r>
                        <a:rPr kumimoji="1" lang="ja-JP" altLang="en-US" sz="900" b="1" kern="1200" dirty="0" smtClean="0">
                          <a:solidFill>
                            <a:schemeClr val="bg1"/>
                          </a:solidFill>
                          <a:latin typeface="+mn-lt"/>
                          <a:ea typeface="+mn-ea"/>
                          <a:cs typeface="+mn-cs"/>
                        </a:rPr>
                        <a:t>到達度</a:t>
                      </a:r>
                      <a:endParaRPr kumimoji="1" lang="ja-JP" altLang="en-US" sz="900" b="1" kern="1200" dirty="0">
                        <a:solidFill>
                          <a:schemeClr val="bg1"/>
                        </a:solidFill>
                        <a:latin typeface="+mn-lt"/>
                        <a:ea typeface="+mn-ea"/>
                        <a:cs typeface="+mn-cs"/>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900" b="1" kern="1200" dirty="0" smtClean="0">
                          <a:solidFill>
                            <a:schemeClr val="bg1"/>
                          </a:solidFill>
                          <a:latin typeface="+mn-lt"/>
                          <a:ea typeface="+mn-ea"/>
                          <a:cs typeface="+mn-cs"/>
                        </a:rPr>
                        <a:t>診断</a:t>
                      </a:r>
                      <a:endParaRPr kumimoji="1" lang="ja-JP" altLang="en-US" sz="900" b="1" kern="1200" dirty="0">
                        <a:solidFill>
                          <a:schemeClr val="bg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900" b="1" dirty="0" smtClean="0">
                          <a:solidFill>
                            <a:schemeClr val="bg1"/>
                          </a:solidFill>
                        </a:rPr>
                        <a:t>Lv</a:t>
                      </a:r>
                      <a:endParaRPr kumimoji="1" lang="ja-JP" altLang="en-US" sz="900" b="1" dirty="0">
                        <a:solidFill>
                          <a:schemeClr val="bg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900" b="1" dirty="0" smtClean="0">
                          <a:solidFill>
                            <a:schemeClr val="bg1"/>
                          </a:solidFill>
                        </a:rPr>
                        <a:t>定義</a:t>
                      </a:r>
                      <a:endParaRPr kumimoji="1" lang="ja-JP" altLang="en-US" sz="900" b="1" dirty="0">
                        <a:solidFill>
                          <a:schemeClr val="bg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89643170"/>
                  </a:ext>
                </a:extLst>
              </a:tr>
              <a:tr h="559118">
                <a:tc rowSpan="5">
                  <a:txBody>
                    <a:bodyPr/>
                    <a:lstStyle/>
                    <a:p>
                      <a:pPr algn="ctr"/>
                      <a:endParaRPr kumimoji="1" lang="ja-JP" altLang="en-US" sz="900" dirty="0"/>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9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900" dirty="0" smtClean="0"/>
                        <a:t>Lv0</a:t>
                      </a:r>
                      <a:endParaRPr kumimoji="1" lang="ja-JP" altLang="en-US" sz="900" dirty="0"/>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dirty="0" smtClean="0"/>
                        <a:t>運用体制（責任者、担当者）がない</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83350246"/>
                  </a:ext>
                </a:extLst>
              </a:tr>
              <a:tr h="710080">
                <a:tc vMerge="1">
                  <a:txBody>
                    <a:bodyPr/>
                    <a:lstStyle/>
                    <a:p>
                      <a:endParaRPr kumimoji="1" lang="ja-JP" altLang="en-US"/>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Lv1</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運用体制はあるが、ルールを逸脱し、ルールが形骸化している、またはルールが不十分であるため、運用が不十分</a:t>
                      </a:r>
                    </a:p>
                  </a:txBody>
                  <a:tcPr anchor="ctr"/>
                </a:tc>
                <a:extLst>
                  <a:ext uri="{0D108BD9-81ED-4DB2-BD59-A6C34878D82A}">
                    <a16:rowId xmlns:a16="http://schemas.microsoft.com/office/drawing/2014/main" val="2656384443"/>
                  </a:ext>
                </a:extLst>
              </a:tr>
              <a:tr h="710080">
                <a:tc vMerge="1">
                  <a:txBody>
                    <a:bodyPr/>
                    <a:lstStyle/>
                    <a:p>
                      <a:endParaRPr kumimoji="1" lang="ja-JP" altLang="en-US" sz="1200" dirty="0"/>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Lv2</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運用体制があるが、ルールが徹底されておらず、一部に運用上の不備が見られる</a:t>
                      </a:r>
                      <a:endParaRPr kumimoji="1" lang="ja-JP" altLang="en-US" sz="900" kern="1200" dirty="0">
                        <a:solidFill>
                          <a:schemeClr val="tx1"/>
                        </a:solidFill>
                        <a:latin typeface="+mn-lt"/>
                        <a:ea typeface="+mn-ea"/>
                        <a:cs typeface="+mn-cs"/>
                      </a:endParaRPr>
                    </a:p>
                  </a:txBody>
                  <a:tcPr anchor="ctr"/>
                </a:tc>
                <a:extLst>
                  <a:ext uri="{0D108BD9-81ED-4DB2-BD59-A6C34878D82A}">
                    <a16:rowId xmlns:a16="http://schemas.microsoft.com/office/drawing/2014/main" val="2642253856"/>
                  </a:ext>
                </a:extLst>
              </a:tr>
              <a:tr h="559118">
                <a:tc vMerge="1">
                  <a:txBody>
                    <a:bodyPr/>
                    <a:lstStyle/>
                    <a:p>
                      <a:endParaRPr kumimoji="1" lang="ja-JP" altLang="en-US" sz="1200" dirty="0"/>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Lv3</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運用体制があり、ルールに沿って適切に運用されている</a:t>
                      </a:r>
                      <a:endParaRPr kumimoji="1" lang="ja-JP" altLang="en-US" sz="900" kern="1200" dirty="0">
                        <a:solidFill>
                          <a:schemeClr val="tx1"/>
                        </a:solidFill>
                        <a:latin typeface="+mn-lt"/>
                        <a:ea typeface="+mn-ea"/>
                        <a:cs typeface="+mn-cs"/>
                      </a:endParaRPr>
                    </a:p>
                  </a:txBody>
                  <a:tcPr anchor="ctr"/>
                </a:tc>
                <a:extLst>
                  <a:ext uri="{0D108BD9-81ED-4DB2-BD59-A6C34878D82A}">
                    <a16:rowId xmlns:a16="http://schemas.microsoft.com/office/drawing/2014/main" val="1836052552"/>
                  </a:ext>
                </a:extLst>
              </a:tr>
              <a:tr h="559118">
                <a:tc vMerge="1">
                  <a:txBody>
                    <a:bodyPr/>
                    <a:lstStyle/>
                    <a:p>
                      <a:pPr algn="ct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Lv4</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運用体制の取組について協会外部の第三者によるチェックを受けている</a:t>
                      </a:r>
                      <a:endParaRPr kumimoji="1" lang="ja-JP" altLang="en-US" sz="900" kern="1200" dirty="0">
                        <a:solidFill>
                          <a:schemeClr val="tx1"/>
                        </a:solidFill>
                        <a:latin typeface="+mn-lt"/>
                        <a:ea typeface="+mn-ea"/>
                        <a:cs typeface="+mn-cs"/>
                      </a:endParaRPr>
                    </a:p>
                  </a:txBody>
                  <a:tcPr anchor="ctr"/>
                </a:tc>
                <a:extLst>
                  <a:ext uri="{0D108BD9-81ED-4DB2-BD59-A6C34878D82A}">
                    <a16:rowId xmlns:a16="http://schemas.microsoft.com/office/drawing/2014/main" val="163669638"/>
                  </a:ext>
                </a:extLst>
              </a:tr>
            </a:tbl>
          </a:graphicData>
        </a:graphic>
      </p:graphicFrame>
      <p:sp>
        <p:nvSpPr>
          <p:cNvPr id="10" name="角丸四角形 9"/>
          <p:cNvSpPr/>
          <p:nvPr/>
        </p:nvSpPr>
        <p:spPr>
          <a:xfrm>
            <a:off x="1339888" y="7887621"/>
            <a:ext cx="183249" cy="304800"/>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角丸四角形 11"/>
          <p:cNvSpPr/>
          <p:nvPr/>
        </p:nvSpPr>
        <p:spPr>
          <a:xfrm>
            <a:off x="1339888" y="7258730"/>
            <a:ext cx="183249" cy="304800"/>
          </a:xfrm>
          <a:prstGeom prst="roundRect">
            <a:avLst/>
          </a:prstGeom>
          <a:solidFill>
            <a:srgbClr val="FFFF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角丸四角形 12"/>
          <p:cNvSpPr/>
          <p:nvPr/>
        </p:nvSpPr>
        <p:spPr>
          <a:xfrm>
            <a:off x="1339888" y="5933551"/>
            <a:ext cx="183249" cy="304800"/>
          </a:xfrm>
          <a:prstGeom prst="roundRect">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bwMode="gray">
          <a:xfrm>
            <a:off x="494052" y="7771671"/>
            <a:ext cx="630000" cy="1080000"/>
          </a:xfrm>
          <a:prstGeom prst="rect">
            <a:avLst/>
          </a:prstGeom>
          <a:solidFill>
            <a:schemeClr val="accent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000" dirty="0" smtClean="0"/>
          </a:p>
        </p:txBody>
      </p:sp>
      <p:sp>
        <p:nvSpPr>
          <p:cNvPr id="15" name="二等辺三角形 14"/>
          <p:cNvSpPr/>
          <p:nvPr/>
        </p:nvSpPr>
        <p:spPr bwMode="gray">
          <a:xfrm>
            <a:off x="494052" y="5811292"/>
            <a:ext cx="632573" cy="1960378"/>
          </a:xfrm>
          <a:prstGeom prst="triangle">
            <a:avLst>
              <a:gd name="adj" fmla="val 100000"/>
            </a:avLst>
          </a:prstGeom>
          <a:gradFill flip="none" rotWithShape="1">
            <a:gsLst>
              <a:gs pos="0">
                <a:schemeClr val="bg1">
                  <a:lumMod val="50000"/>
                </a:schemeClr>
              </a:gs>
              <a:gs pos="100000">
                <a:schemeClr val="bg1">
                  <a:lumMod val="95000"/>
                </a:schemeClr>
              </a:gs>
            </a:gsLst>
            <a:lin ang="16200000" scaled="1"/>
            <a:tileRect/>
          </a:gra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000" dirty="0" smtClean="0"/>
          </a:p>
        </p:txBody>
      </p:sp>
      <p:sp>
        <p:nvSpPr>
          <p:cNvPr id="16" name="テキスト ボックス 15"/>
          <p:cNvSpPr txBox="1"/>
          <p:nvPr/>
        </p:nvSpPr>
        <p:spPr>
          <a:xfrm>
            <a:off x="515677" y="8243747"/>
            <a:ext cx="610438" cy="226591"/>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000" b="1" dirty="0" smtClean="0"/>
              <a:t>到達</a:t>
            </a:r>
          </a:p>
        </p:txBody>
      </p:sp>
      <p:sp>
        <p:nvSpPr>
          <p:cNvPr id="17" name="テキスト ボックス 16"/>
          <p:cNvSpPr txBox="1"/>
          <p:nvPr/>
        </p:nvSpPr>
        <p:spPr>
          <a:xfrm>
            <a:off x="515677" y="6757680"/>
            <a:ext cx="610438" cy="226591"/>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000" b="1" dirty="0" smtClean="0"/>
              <a:t>未到達</a:t>
            </a:r>
          </a:p>
        </p:txBody>
      </p:sp>
      <p:grpSp>
        <p:nvGrpSpPr>
          <p:cNvPr id="18" name="グループ化 17"/>
          <p:cNvGrpSpPr/>
          <p:nvPr/>
        </p:nvGrpSpPr>
        <p:grpSpPr>
          <a:xfrm>
            <a:off x="1292300" y="6517840"/>
            <a:ext cx="254056" cy="386691"/>
            <a:chOff x="637543" y="4541700"/>
            <a:chExt cx="254056" cy="386691"/>
          </a:xfrm>
          <a:solidFill>
            <a:srgbClr val="FFFF00"/>
          </a:solidFill>
        </p:grpSpPr>
        <p:sp>
          <p:nvSpPr>
            <p:cNvPr id="19" name="角丸四角形 18"/>
            <p:cNvSpPr/>
            <p:nvPr/>
          </p:nvSpPr>
          <p:spPr>
            <a:xfrm>
              <a:off x="637543" y="4541700"/>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角丸四角形 19"/>
            <p:cNvSpPr/>
            <p:nvPr/>
          </p:nvSpPr>
          <p:spPr>
            <a:xfrm>
              <a:off x="716674" y="4639599"/>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21" name="表 20"/>
          <p:cNvGraphicFramePr>
            <a:graphicFrameLocks noGrp="1"/>
          </p:cNvGraphicFramePr>
          <p:nvPr>
            <p:extLst>
              <p:ext uri="{D42A27DB-BD31-4B8C-83A1-F6EECF244321}">
                <p14:modId xmlns:p14="http://schemas.microsoft.com/office/powerpoint/2010/main" val="2048528999"/>
              </p:ext>
            </p:extLst>
          </p:nvPr>
        </p:nvGraphicFramePr>
        <p:xfrm>
          <a:off x="436650" y="1105571"/>
          <a:ext cx="4338000" cy="3588235"/>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4108490003"/>
                    </a:ext>
                  </a:extLst>
                </a:gridCol>
                <a:gridCol w="504000">
                  <a:extLst>
                    <a:ext uri="{9D8B030D-6E8A-4147-A177-3AD203B41FA5}">
                      <a16:colId xmlns:a16="http://schemas.microsoft.com/office/drawing/2014/main" val="3777135224"/>
                    </a:ext>
                  </a:extLst>
                </a:gridCol>
                <a:gridCol w="576000">
                  <a:extLst>
                    <a:ext uri="{9D8B030D-6E8A-4147-A177-3AD203B41FA5}">
                      <a16:colId xmlns:a16="http://schemas.microsoft.com/office/drawing/2014/main" val="505085464"/>
                    </a:ext>
                  </a:extLst>
                </a:gridCol>
                <a:gridCol w="2538000">
                  <a:extLst>
                    <a:ext uri="{9D8B030D-6E8A-4147-A177-3AD203B41FA5}">
                      <a16:colId xmlns:a16="http://schemas.microsoft.com/office/drawing/2014/main" val="4055021150"/>
                    </a:ext>
                  </a:extLst>
                </a:gridCol>
              </a:tblGrid>
              <a:tr h="490721">
                <a:tc>
                  <a:txBody>
                    <a:bodyPr/>
                    <a:lstStyle/>
                    <a:p>
                      <a:pPr algn="ctr"/>
                      <a:r>
                        <a:rPr kumimoji="1" lang="ja-JP" altLang="en-US" sz="900" b="1" kern="1200" dirty="0" smtClean="0">
                          <a:solidFill>
                            <a:schemeClr val="bg1"/>
                          </a:solidFill>
                          <a:latin typeface="+mn-lt"/>
                          <a:ea typeface="+mn-ea"/>
                          <a:cs typeface="+mn-cs"/>
                        </a:rPr>
                        <a:t>到達度</a:t>
                      </a:r>
                      <a:endParaRPr kumimoji="1" lang="ja-JP" altLang="en-US" sz="900" b="1" kern="1200" dirty="0">
                        <a:solidFill>
                          <a:schemeClr val="bg1"/>
                        </a:solidFill>
                        <a:latin typeface="+mn-lt"/>
                        <a:ea typeface="+mn-ea"/>
                        <a:cs typeface="+mn-cs"/>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900" b="1" kern="1200" dirty="0" smtClean="0">
                          <a:solidFill>
                            <a:schemeClr val="bg1"/>
                          </a:solidFill>
                          <a:latin typeface="+mn-lt"/>
                          <a:ea typeface="+mn-ea"/>
                          <a:cs typeface="+mn-cs"/>
                        </a:rPr>
                        <a:t>診断</a:t>
                      </a:r>
                      <a:endParaRPr kumimoji="1" lang="ja-JP" altLang="en-US" sz="900" b="1" kern="1200" dirty="0">
                        <a:solidFill>
                          <a:schemeClr val="bg1"/>
                        </a:solidFill>
                        <a:latin typeface="+mn-lt"/>
                        <a:ea typeface="+mn-ea"/>
                        <a:cs typeface="+mn-cs"/>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900" b="1" dirty="0" smtClean="0">
                          <a:solidFill>
                            <a:schemeClr val="bg1"/>
                          </a:solidFill>
                        </a:rPr>
                        <a:t>Lv</a:t>
                      </a:r>
                      <a:endParaRPr kumimoji="1" lang="ja-JP" altLang="en-US" sz="900" b="1" dirty="0">
                        <a:solidFill>
                          <a:schemeClr val="bg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900" b="1" dirty="0" smtClean="0">
                          <a:solidFill>
                            <a:schemeClr val="bg1"/>
                          </a:solidFill>
                        </a:rPr>
                        <a:t>定義</a:t>
                      </a:r>
                      <a:endParaRPr kumimoji="1" lang="ja-JP" altLang="en-US" sz="900" b="1" dirty="0">
                        <a:solidFill>
                          <a:schemeClr val="bg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89643170"/>
                  </a:ext>
                </a:extLst>
              </a:tr>
              <a:tr h="559118">
                <a:tc rowSpan="5">
                  <a:txBody>
                    <a:bodyPr/>
                    <a:lstStyle/>
                    <a:p>
                      <a:pPr algn="ctr"/>
                      <a:endParaRPr kumimoji="1" lang="ja-JP" altLang="en-US" sz="900" dirty="0"/>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9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900" dirty="0" smtClean="0"/>
                        <a:t>Lv0</a:t>
                      </a:r>
                      <a:endParaRPr kumimoji="1" lang="ja-JP" altLang="en-US" sz="900" dirty="0"/>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lang="ja-JP" altLang="en-US" sz="900" dirty="0" smtClean="0"/>
                        <a:t>有効なルールがない</a:t>
                      </a:r>
                      <a:endParaRPr kumimoji="1" lang="ja-JP" altLang="en-US" sz="900" dirty="0" smtClean="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83350246"/>
                  </a:ext>
                </a:extLst>
              </a:tr>
              <a:tr h="710080">
                <a:tc vMerge="1">
                  <a:txBody>
                    <a:bodyPr/>
                    <a:lstStyle/>
                    <a:p>
                      <a:endParaRPr kumimoji="1" lang="ja-JP" altLang="en-US"/>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Lv1</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ルールが不十分または有効なルールはあるが関係者全員に周知されていない</a:t>
                      </a:r>
                    </a:p>
                  </a:txBody>
                  <a:tcPr anchor="ctr"/>
                </a:tc>
                <a:extLst>
                  <a:ext uri="{0D108BD9-81ED-4DB2-BD59-A6C34878D82A}">
                    <a16:rowId xmlns:a16="http://schemas.microsoft.com/office/drawing/2014/main" val="1474232385"/>
                  </a:ext>
                </a:extLst>
              </a:tr>
              <a:tr h="710080">
                <a:tc vMerge="1">
                  <a:txBody>
                    <a:bodyPr/>
                    <a:lstStyle/>
                    <a:p>
                      <a:endParaRPr kumimoji="1" lang="ja-JP" altLang="en-US" sz="1200" dirty="0"/>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Lv2</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有効なルールが関係者全員に口頭で周知されている</a:t>
                      </a:r>
                    </a:p>
                  </a:txBody>
                  <a:tcPr anchor="ctr"/>
                </a:tc>
                <a:extLst>
                  <a:ext uri="{0D108BD9-81ED-4DB2-BD59-A6C34878D82A}">
                    <a16:rowId xmlns:a16="http://schemas.microsoft.com/office/drawing/2014/main" val="2642253856"/>
                  </a:ext>
                </a:extLst>
              </a:tr>
              <a:tr h="559118">
                <a:tc vMerge="1">
                  <a:txBody>
                    <a:bodyPr/>
                    <a:lstStyle/>
                    <a:p>
                      <a:endParaRPr kumimoji="1" lang="ja-JP" altLang="en-US" sz="1200" dirty="0"/>
                    </a:p>
                  </a:txBody>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Lv3</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有効なルールが関係者全員に文書で周知されている</a:t>
                      </a:r>
                      <a:endParaRPr kumimoji="1" lang="en-US" altLang="ja-JP" sz="900" kern="1200" dirty="0" smtClean="0">
                        <a:solidFill>
                          <a:schemeClr val="tx1"/>
                        </a:solidFill>
                        <a:latin typeface="+mn-lt"/>
                        <a:ea typeface="+mn-ea"/>
                        <a:cs typeface="+mn-cs"/>
                      </a:endParaRPr>
                    </a:p>
                  </a:txBody>
                  <a:tcPr anchor="ctr"/>
                </a:tc>
                <a:extLst>
                  <a:ext uri="{0D108BD9-81ED-4DB2-BD59-A6C34878D82A}">
                    <a16:rowId xmlns:a16="http://schemas.microsoft.com/office/drawing/2014/main" val="1836052552"/>
                  </a:ext>
                </a:extLst>
              </a:tr>
              <a:tr h="559118">
                <a:tc vMerge="1">
                  <a:txBody>
                    <a:bodyPr/>
                    <a:lstStyle/>
                    <a:p>
                      <a:pPr algn="ct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900" dirty="0"/>
                    </a:p>
                  </a:txBody>
                  <a:tcPr/>
                </a:tc>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latin typeface="+mn-lt"/>
                          <a:ea typeface="+mn-ea"/>
                          <a:cs typeface="+mn-cs"/>
                        </a:rPr>
                        <a:t>Lv4</a:t>
                      </a:r>
                      <a:endParaRPr kumimoji="1" lang="ja-JP" altLang="en-US" sz="900" kern="1200" dirty="0">
                        <a:solidFill>
                          <a:schemeClr val="tx1"/>
                        </a:solidFill>
                        <a:latin typeface="+mn-lt"/>
                        <a:ea typeface="+mn-ea"/>
                        <a:cs typeface="+mn-cs"/>
                      </a:endParaRPr>
                    </a:p>
                  </a:txBody>
                  <a:tcPr anchor="ct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n-lt"/>
                          <a:ea typeface="+mn-ea"/>
                          <a:cs typeface="+mn-cs"/>
                        </a:rPr>
                        <a:t>文書化・周知されたルールについて協会外部の第三者によるチェックを受けている</a:t>
                      </a:r>
                      <a:endParaRPr kumimoji="1" lang="ja-JP" altLang="en-US" sz="900" kern="1200" dirty="0">
                        <a:solidFill>
                          <a:schemeClr val="tx1"/>
                        </a:solidFill>
                        <a:latin typeface="+mn-lt"/>
                        <a:ea typeface="+mn-ea"/>
                        <a:cs typeface="+mn-cs"/>
                      </a:endParaRPr>
                    </a:p>
                  </a:txBody>
                  <a:tcPr anchor="ctr"/>
                </a:tc>
                <a:extLst>
                  <a:ext uri="{0D108BD9-81ED-4DB2-BD59-A6C34878D82A}">
                    <a16:rowId xmlns:a16="http://schemas.microsoft.com/office/drawing/2014/main" val="2896395448"/>
                  </a:ext>
                </a:extLst>
              </a:tr>
            </a:tbl>
          </a:graphicData>
        </a:graphic>
      </p:graphicFrame>
      <p:sp>
        <p:nvSpPr>
          <p:cNvPr id="22" name="正方形/長方形 21"/>
          <p:cNvSpPr/>
          <p:nvPr/>
        </p:nvSpPr>
        <p:spPr bwMode="gray">
          <a:xfrm>
            <a:off x="468180" y="3561128"/>
            <a:ext cx="630000" cy="1080000"/>
          </a:xfrm>
          <a:prstGeom prst="rect">
            <a:avLst/>
          </a:prstGeom>
          <a:solidFill>
            <a:schemeClr val="accent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800" dirty="0" smtClean="0"/>
          </a:p>
        </p:txBody>
      </p:sp>
      <p:sp>
        <p:nvSpPr>
          <p:cNvPr id="23" name="角丸四角形 22"/>
          <p:cNvSpPr/>
          <p:nvPr/>
        </p:nvSpPr>
        <p:spPr>
          <a:xfrm>
            <a:off x="1282485" y="3690045"/>
            <a:ext cx="183249" cy="304800"/>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角丸四角形 23"/>
          <p:cNvSpPr/>
          <p:nvPr/>
        </p:nvSpPr>
        <p:spPr>
          <a:xfrm>
            <a:off x="1282485" y="1719197"/>
            <a:ext cx="183249" cy="304800"/>
          </a:xfrm>
          <a:prstGeom prst="roundRect">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二等辺三角形 24"/>
          <p:cNvSpPr/>
          <p:nvPr/>
        </p:nvSpPr>
        <p:spPr bwMode="gray">
          <a:xfrm>
            <a:off x="468180" y="1571770"/>
            <a:ext cx="632573" cy="1989358"/>
          </a:xfrm>
          <a:prstGeom prst="triangle">
            <a:avLst>
              <a:gd name="adj" fmla="val 100000"/>
            </a:avLst>
          </a:prstGeom>
          <a:gradFill flip="none" rotWithShape="1">
            <a:gsLst>
              <a:gs pos="0">
                <a:schemeClr val="bg1">
                  <a:lumMod val="50000"/>
                </a:schemeClr>
              </a:gs>
              <a:gs pos="100000">
                <a:schemeClr val="bg1">
                  <a:lumMod val="95000"/>
                </a:schemeClr>
              </a:gs>
            </a:gsLst>
            <a:lin ang="16200000" scaled="1"/>
            <a:tileRect/>
          </a:gra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800" dirty="0" smtClean="0"/>
          </a:p>
        </p:txBody>
      </p:sp>
      <p:sp>
        <p:nvSpPr>
          <p:cNvPr id="26" name="テキスト ボックス 25"/>
          <p:cNvSpPr txBox="1"/>
          <p:nvPr/>
        </p:nvSpPr>
        <p:spPr>
          <a:xfrm>
            <a:off x="489805" y="4039715"/>
            <a:ext cx="610438" cy="195814"/>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800" b="1" dirty="0" smtClean="0"/>
              <a:t>到達</a:t>
            </a:r>
          </a:p>
        </p:txBody>
      </p:sp>
      <p:sp>
        <p:nvSpPr>
          <p:cNvPr id="27" name="テキスト ボックス 26"/>
          <p:cNvSpPr txBox="1"/>
          <p:nvPr/>
        </p:nvSpPr>
        <p:spPr>
          <a:xfrm>
            <a:off x="489805" y="2609046"/>
            <a:ext cx="610438" cy="195814"/>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800" b="1" dirty="0" smtClean="0"/>
              <a:t>未到達</a:t>
            </a:r>
          </a:p>
        </p:txBody>
      </p:sp>
      <p:sp>
        <p:nvSpPr>
          <p:cNvPr id="28" name="角丸四角形 27"/>
          <p:cNvSpPr/>
          <p:nvPr/>
        </p:nvSpPr>
        <p:spPr>
          <a:xfrm>
            <a:off x="1287354" y="3072056"/>
            <a:ext cx="183249" cy="304800"/>
          </a:xfrm>
          <a:prstGeom prst="roundRect">
            <a:avLst/>
          </a:prstGeom>
          <a:solidFill>
            <a:srgbClr val="FFFF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29" name="グループ化 28"/>
          <p:cNvGrpSpPr/>
          <p:nvPr/>
        </p:nvGrpSpPr>
        <p:grpSpPr>
          <a:xfrm>
            <a:off x="1251676" y="2344327"/>
            <a:ext cx="254056" cy="386691"/>
            <a:chOff x="637543" y="4541700"/>
            <a:chExt cx="254056" cy="386691"/>
          </a:xfrm>
          <a:solidFill>
            <a:srgbClr val="FFFF00"/>
          </a:solidFill>
        </p:grpSpPr>
        <p:sp>
          <p:nvSpPr>
            <p:cNvPr id="30" name="角丸四角形 29"/>
            <p:cNvSpPr/>
            <p:nvPr/>
          </p:nvSpPr>
          <p:spPr>
            <a:xfrm>
              <a:off x="637543" y="4541700"/>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角丸四角形 30"/>
            <p:cNvSpPr/>
            <p:nvPr/>
          </p:nvSpPr>
          <p:spPr>
            <a:xfrm>
              <a:off x="716674" y="4639599"/>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grpSp>
        <p:nvGrpSpPr>
          <p:cNvPr id="32" name="グループ化 31"/>
          <p:cNvGrpSpPr/>
          <p:nvPr/>
        </p:nvGrpSpPr>
        <p:grpSpPr>
          <a:xfrm>
            <a:off x="1263490" y="4237242"/>
            <a:ext cx="254056" cy="386691"/>
            <a:chOff x="637543" y="4541700"/>
            <a:chExt cx="254056" cy="386691"/>
          </a:xfrm>
        </p:grpSpPr>
        <p:sp>
          <p:nvSpPr>
            <p:cNvPr id="33" name="角丸四角形 32"/>
            <p:cNvSpPr/>
            <p:nvPr/>
          </p:nvSpPr>
          <p:spPr>
            <a:xfrm>
              <a:off x="637543" y="4541700"/>
              <a:ext cx="174925" cy="288792"/>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716674" y="4639599"/>
              <a:ext cx="174925" cy="288792"/>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grpSp>
        <p:nvGrpSpPr>
          <p:cNvPr id="35" name="グループ化 34"/>
          <p:cNvGrpSpPr/>
          <p:nvPr/>
        </p:nvGrpSpPr>
        <p:grpSpPr>
          <a:xfrm>
            <a:off x="1304484" y="8417956"/>
            <a:ext cx="254056" cy="386691"/>
            <a:chOff x="5645648" y="8654902"/>
            <a:chExt cx="227331" cy="316350"/>
          </a:xfrm>
        </p:grpSpPr>
        <p:sp>
          <p:nvSpPr>
            <p:cNvPr id="37" name="角丸四角形 36"/>
            <p:cNvSpPr/>
            <p:nvPr/>
          </p:nvSpPr>
          <p:spPr>
            <a:xfrm>
              <a:off x="5645648" y="8654902"/>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8" name="角丸四角形 37"/>
            <p:cNvSpPr/>
            <p:nvPr/>
          </p:nvSpPr>
          <p:spPr>
            <a:xfrm>
              <a:off x="5716455" y="8734993"/>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203300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正方形/長方形 64"/>
          <p:cNvSpPr/>
          <p:nvPr/>
        </p:nvSpPr>
        <p:spPr>
          <a:xfrm>
            <a:off x="257774" y="4065574"/>
            <a:ext cx="6332400" cy="5030933"/>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ormAutofit/>
          </a:bodyPr>
          <a:lstStyle/>
          <a:p>
            <a:pPr marL="217488">
              <a:lnSpc>
                <a:spcPct val="150000"/>
              </a:lnSpc>
              <a:tabLst>
                <a:tab pos="625475" algn="l"/>
              </a:tabLst>
            </a:pP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0" y="0"/>
            <a:ext cx="6842499" cy="369332"/>
          </a:xfrm>
          <a:prstGeom prst="rect">
            <a:avLst/>
          </a:prstGeom>
        </p:spPr>
        <p:txBody>
          <a:bodyPr wrap="none" anchor="ctr">
            <a:noAutofit/>
          </a:bodyPr>
          <a:lstStyle/>
          <a:p>
            <a:pPr algn="ctr"/>
            <a:r>
              <a:rPr kumimoji="1" lang="ja-JP" altLang="en-US" sz="1200" b="1" dirty="0" smtClean="0">
                <a:latin typeface="ＭＳ Ｐゴシック" panose="020B0600070205080204" pitchFamily="50" charset="-128"/>
                <a:ea typeface="ＭＳ Ｐゴシック" panose="020B0600070205080204" pitchFamily="50" charset="-128"/>
              </a:rPr>
              <a:t>組織基盤強化に向けたガバナンス診断</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24" name="正方形/長方形 23"/>
          <p:cNvSpPr/>
          <p:nvPr/>
        </p:nvSpPr>
        <p:spPr>
          <a:xfrm>
            <a:off x="252418" y="345600"/>
            <a:ext cx="6343200" cy="276999"/>
          </a:xfrm>
          <a:prstGeom prst="rect">
            <a:avLst/>
          </a:prstGeom>
          <a:solidFill>
            <a:srgbClr val="8EA9DB"/>
          </a:solidFill>
          <a:ln>
            <a:solidFill>
              <a:schemeClr val="accent5">
                <a:lumMod val="60000"/>
                <a:lumOff val="40000"/>
              </a:schemeClr>
            </a:solidFill>
          </a:ln>
        </p:spPr>
        <p:txBody>
          <a:bodyPr wrap="none" lIns="36000">
            <a:no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診断結果リスクマトリクス</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688348366"/>
              </p:ext>
            </p:extLst>
          </p:nvPr>
        </p:nvGraphicFramePr>
        <p:xfrm>
          <a:off x="257774" y="660190"/>
          <a:ext cx="6332399" cy="3045492"/>
        </p:xfrm>
        <a:graphic>
          <a:graphicData uri="http://schemas.openxmlformats.org/drawingml/2006/table">
            <a:tbl>
              <a:tblPr firstRow="1" bandRow="1">
                <a:tableStyleId>{93296810-A885-4BE3-A3E7-6D5BEEA58F35}</a:tableStyleId>
              </a:tblPr>
              <a:tblGrid>
                <a:gridCol w="472154">
                  <a:extLst>
                    <a:ext uri="{9D8B030D-6E8A-4147-A177-3AD203B41FA5}">
                      <a16:colId xmlns:a16="http://schemas.microsoft.com/office/drawing/2014/main" val="1718871045"/>
                    </a:ext>
                  </a:extLst>
                </a:gridCol>
                <a:gridCol w="1172049">
                  <a:extLst>
                    <a:ext uri="{9D8B030D-6E8A-4147-A177-3AD203B41FA5}">
                      <a16:colId xmlns:a16="http://schemas.microsoft.com/office/drawing/2014/main" val="4039681026"/>
                    </a:ext>
                  </a:extLst>
                </a:gridCol>
                <a:gridCol w="1172049">
                  <a:extLst>
                    <a:ext uri="{9D8B030D-6E8A-4147-A177-3AD203B41FA5}">
                      <a16:colId xmlns:a16="http://schemas.microsoft.com/office/drawing/2014/main" val="1141509128"/>
                    </a:ext>
                  </a:extLst>
                </a:gridCol>
                <a:gridCol w="1172049">
                  <a:extLst>
                    <a:ext uri="{9D8B030D-6E8A-4147-A177-3AD203B41FA5}">
                      <a16:colId xmlns:a16="http://schemas.microsoft.com/office/drawing/2014/main" val="688317842"/>
                    </a:ext>
                  </a:extLst>
                </a:gridCol>
                <a:gridCol w="1172049">
                  <a:extLst>
                    <a:ext uri="{9D8B030D-6E8A-4147-A177-3AD203B41FA5}">
                      <a16:colId xmlns:a16="http://schemas.microsoft.com/office/drawing/2014/main" val="1195845410"/>
                    </a:ext>
                  </a:extLst>
                </a:gridCol>
                <a:gridCol w="1172049">
                  <a:extLst>
                    <a:ext uri="{9D8B030D-6E8A-4147-A177-3AD203B41FA5}">
                      <a16:colId xmlns:a16="http://schemas.microsoft.com/office/drawing/2014/main" val="4168768238"/>
                    </a:ext>
                  </a:extLst>
                </a:gridCol>
              </a:tblGrid>
              <a:tr h="345492">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solidFill>
                      <a:srgbClr val="8EA9DB"/>
                    </a:solidFill>
                  </a:tcPr>
                </a:tc>
                <a:tc>
                  <a:txBody>
                    <a:bodyPr/>
                    <a:lstStyle/>
                    <a:p>
                      <a:r>
                        <a:rPr kumimoji="1" lang="en-US" altLang="ja-JP" sz="900" b="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Lv0</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tc>
                  <a:txBody>
                    <a:bodyPr/>
                    <a:lstStyle/>
                    <a:p>
                      <a:r>
                        <a:rPr kumimoji="1" lang="en-US" altLang="ja-JP" sz="900" b="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Lv1</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tc>
                  <a:txBody>
                    <a:bodyPr/>
                    <a:lstStyle/>
                    <a:p>
                      <a:r>
                        <a:rPr kumimoji="1" lang="en-US" altLang="ja-JP" sz="900" b="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Lv2</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tc>
                  <a:txBody>
                    <a:bodyPr/>
                    <a:lstStyle/>
                    <a:p>
                      <a:r>
                        <a:rPr kumimoji="1" lang="en-US" altLang="ja-JP" sz="900" b="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Lv3</a:t>
                      </a:r>
                      <a:endParaRPr kumimoji="1" lang="ja-JP" altLang="en-US" sz="9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Lv4</a:t>
                      </a:r>
                      <a:r>
                        <a:rPr kumimoji="1" lang="en-US" altLang="ja-JP" sz="900" b="0" baseline="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 </a:t>
                      </a:r>
                    </a:p>
                  </a:txBody>
                  <a:tcPr>
                    <a:lnL w="12700" cap="flat" cmpd="sng" algn="ctr">
                      <a:solidFill>
                        <a:schemeClr val="bg1"/>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extLst>
                  <a:ext uri="{0D108BD9-81ED-4DB2-BD59-A6C34878D82A}">
                    <a16:rowId xmlns:a16="http://schemas.microsoft.com/office/drawing/2014/main" val="1553063836"/>
                  </a:ext>
                </a:extLst>
              </a:tr>
              <a:tr h="540000">
                <a:tc>
                  <a:txBody>
                    <a:bodyPr/>
                    <a:lstStyle/>
                    <a:p>
                      <a:pPr algn="ctr"/>
                      <a:r>
                        <a:rPr kumimoji="1" lang="en-US" altLang="ja-JP"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Lv0</a:t>
                      </a:r>
                      <a:endParaRPr kumimoji="1" lang="ja-JP" altLang="en-US" sz="9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A9DB"/>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pPr marL="228600" indent="-228600">
                        <a:buFont typeface="Wingdings" panose="05000000000000000000" pitchFamily="2" charset="2"/>
                        <a:buChar char="l"/>
                      </a:pP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extLst>
                  <a:ext uri="{0D108BD9-81ED-4DB2-BD59-A6C34878D82A}">
                    <a16:rowId xmlns:a16="http://schemas.microsoft.com/office/drawing/2014/main" val="1733395444"/>
                  </a:ext>
                </a:extLst>
              </a:tr>
              <a:tr h="540000">
                <a:tc>
                  <a:txBody>
                    <a:bodyPr/>
                    <a:lstStyle/>
                    <a:p>
                      <a:pPr algn="ctr"/>
                      <a:r>
                        <a:rPr kumimoji="1" lang="en-US" altLang="ja-JP"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Lv1</a:t>
                      </a:r>
                      <a:endParaRPr kumimoji="1" lang="ja-JP" altLang="en-US" sz="9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A9DB"/>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extLst>
                  <a:ext uri="{0D108BD9-81ED-4DB2-BD59-A6C34878D82A}">
                    <a16:rowId xmlns:a16="http://schemas.microsoft.com/office/drawing/2014/main" val="1500550297"/>
                  </a:ext>
                </a:extLst>
              </a:tr>
              <a:tr h="540000">
                <a:tc>
                  <a:txBody>
                    <a:bodyPr/>
                    <a:lstStyle/>
                    <a:p>
                      <a:pPr algn="ctr"/>
                      <a:r>
                        <a:rPr kumimoji="1" lang="en-US" altLang="ja-JP"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Lv2</a:t>
                      </a:r>
                      <a:endParaRPr kumimoji="1" lang="ja-JP" altLang="en-US" sz="9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A9DB"/>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171450" indent="-171450">
                        <a:buFont typeface="Wingdings" panose="05000000000000000000" pitchFamily="2" charset="2"/>
                        <a:buChar char="l"/>
                      </a:pP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627063" indent="-627063" algn="l">
                        <a:buFont typeface="Arial" panose="020B0604020202020204" pitchFamily="34" charset="0"/>
                        <a:buNone/>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extLst>
                  <a:ext uri="{0D108BD9-81ED-4DB2-BD59-A6C34878D82A}">
                    <a16:rowId xmlns:a16="http://schemas.microsoft.com/office/drawing/2014/main" val="1674814931"/>
                  </a:ext>
                </a:extLst>
              </a:tr>
              <a:tr h="540000">
                <a:tc>
                  <a:txBody>
                    <a:bodyPr/>
                    <a:lstStyle/>
                    <a:p>
                      <a:pPr algn="ctr"/>
                      <a:r>
                        <a:rPr kumimoji="1" lang="en-US" altLang="ja-JP"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Lv3</a:t>
                      </a:r>
                      <a:endParaRPr kumimoji="1" lang="ja-JP" altLang="en-US" sz="90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A9DB"/>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pPr marL="171450" indent="-171450">
                        <a:buFont typeface="Wingdings" panose="05000000000000000000" pitchFamily="2" charset="2"/>
                        <a:buChar char="l"/>
                      </a:pP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b="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6">
                        <a:lumMod val="20000"/>
                        <a:lumOff val="80000"/>
                      </a:schemeClr>
                    </a:solidFill>
                  </a:tcPr>
                </a:tc>
                <a:tc>
                  <a:txBody>
                    <a:bodyPr/>
                    <a:lstStyle/>
                    <a:p>
                      <a:pPr marL="627063" indent="-627063" algn="l">
                        <a:buFont typeface="Arial" panose="020B0604020202020204" pitchFamily="34" charset="0"/>
                        <a:buNone/>
                      </a:pPr>
                      <a:endParaRPr kumimoji="1" lang="en-US" altLang="zh-TW" sz="900" b="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79085768"/>
                  </a:ext>
                </a:extLst>
              </a:tr>
              <a:tr h="5400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Lv4</a:t>
                      </a:r>
                      <a:r>
                        <a:rPr kumimoji="1" lang="en-US" altLang="ja-JP" sz="900" baseline="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rPr>
                        <a:t> </a:t>
                      </a:r>
                      <a:endParaRPr kumimoji="1" lang="ja-JP" altLang="en-US" sz="9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8EA9DB"/>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CC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rgbClr val="FFFFCC"/>
                    </a:solidFill>
                  </a:tcPr>
                </a:tc>
                <a:tc>
                  <a:txBody>
                    <a:bodyPr/>
                    <a:lstStyle/>
                    <a:p>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990564"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b="0" kern="1200" dirty="0" smtClean="0">
                        <a:solidFill>
                          <a:schemeClr val="tx1"/>
                        </a:solidFill>
                        <a:latin typeface="ＭＳ Ｐゴシック" panose="020B0600070205080204" pitchFamily="50" charset="-128"/>
                        <a:ea typeface="ＭＳ Ｐゴシック" panose="020B0600070205080204" pitchFamily="50" charset="-128"/>
                        <a:cs typeface="+mn-cs"/>
                      </a:endParaRPr>
                    </a:p>
                  </a:txBody>
                  <a:tcPr>
                    <a:lnL w="12700" cap="flat" cmpd="sng" algn="ctr">
                      <a:solidFill>
                        <a:srgbClr val="8EA9DB"/>
                      </a:solidFill>
                      <a:prstDash val="solid"/>
                      <a:round/>
                      <a:headEnd type="none" w="med" len="med"/>
                      <a:tailEnd type="none" w="med" len="med"/>
                    </a:lnL>
                    <a:lnR w="12700" cap="flat" cmpd="sng" algn="ctr">
                      <a:solidFill>
                        <a:srgbClr val="8EA9DB"/>
                      </a:solidFill>
                      <a:prstDash val="solid"/>
                      <a:round/>
                      <a:headEnd type="none" w="med" len="med"/>
                      <a:tailEnd type="none" w="med" len="med"/>
                    </a:lnR>
                    <a:lnT w="12700" cap="flat" cmpd="sng" algn="ctr">
                      <a:solidFill>
                        <a:srgbClr val="8EA9DB"/>
                      </a:solidFill>
                      <a:prstDash val="solid"/>
                      <a:round/>
                      <a:headEnd type="none" w="med" len="med"/>
                      <a:tailEnd type="none" w="med" len="med"/>
                    </a:lnT>
                    <a:lnB w="12700" cap="flat" cmpd="sng" algn="ctr">
                      <a:solidFill>
                        <a:srgbClr val="8EA9DB"/>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3781948"/>
                  </a:ext>
                </a:extLst>
              </a:tr>
            </a:tbl>
          </a:graphicData>
        </a:graphic>
      </p:graphicFrame>
      <p:sp>
        <p:nvSpPr>
          <p:cNvPr id="26" name="テキスト ボックス 25"/>
          <p:cNvSpPr txBox="1"/>
          <p:nvPr/>
        </p:nvSpPr>
        <p:spPr>
          <a:xfrm>
            <a:off x="356767" y="611238"/>
            <a:ext cx="329458" cy="226591"/>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000" dirty="0">
                <a:latin typeface="ＭＳ Ｐゴシック" panose="020B0600070205080204" pitchFamily="50" charset="-128"/>
                <a:ea typeface="ＭＳ Ｐゴシック" panose="020B0600070205080204" pitchFamily="50" charset="-128"/>
              </a:rPr>
              <a:t>運用</a:t>
            </a:r>
            <a:endParaRPr kumimoji="1" lang="en-US" altLang="ja-JP" sz="1000" dirty="0" smtClean="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229173" y="791486"/>
            <a:ext cx="329458" cy="226591"/>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000" dirty="0" smtClean="0">
                <a:latin typeface="ＭＳ Ｐゴシック" panose="020B0600070205080204" pitchFamily="50" charset="-128"/>
                <a:ea typeface="ＭＳ Ｐゴシック" panose="020B0600070205080204" pitchFamily="50" charset="-128"/>
              </a:rPr>
              <a:t>制度</a:t>
            </a:r>
            <a:endParaRPr kumimoji="1" lang="en-US" altLang="ja-JP" sz="1000" dirty="0" smtClean="0">
              <a:latin typeface="ＭＳ Ｐゴシック" panose="020B0600070205080204" pitchFamily="50" charset="-128"/>
              <a:ea typeface="ＭＳ Ｐゴシック" panose="020B0600070205080204" pitchFamily="50" charset="-128"/>
            </a:endParaRPr>
          </a:p>
        </p:txBody>
      </p:sp>
      <p:sp>
        <p:nvSpPr>
          <p:cNvPr id="39" name="角丸四角形 38"/>
          <p:cNvSpPr/>
          <p:nvPr/>
        </p:nvSpPr>
        <p:spPr>
          <a:xfrm>
            <a:off x="1057085" y="708576"/>
            <a:ext cx="121944" cy="213518"/>
          </a:xfrm>
          <a:prstGeom prst="roundRect">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0" name="グループ化 39"/>
          <p:cNvGrpSpPr/>
          <p:nvPr/>
        </p:nvGrpSpPr>
        <p:grpSpPr>
          <a:xfrm>
            <a:off x="2261204" y="707335"/>
            <a:ext cx="144000" cy="216000"/>
            <a:chOff x="637543" y="4541700"/>
            <a:chExt cx="254056" cy="386691"/>
          </a:xfrm>
          <a:solidFill>
            <a:srgbClr val="FFFF00"/>
          </a:solidFill>
        </p:grpSpPr>
        <p:sp>
          <p:nvSpPr>
            <p:cNvPr id="41" name="角丸四角形 40"/>
            <p:cNvSpPr/>
            <p:nvPr/>
          </p:nvSpPr>
          <p:spPr>
            <a:xfrm>
              <a:off x="637543" y="4541700"/>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716674" y="4639599"/>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43" name="角丸四角形 42"/>
          <p:cNvSpPr/>
          <p:nvPr/>
        </p:nvSpPr>
        <p:spPr>
          <a:xfrm>
            <a:off x="3402939" y="708576"/>
            <a:ext cx="121944" cy="213518"/>
          </a:xfrm>
          <a:prstGeom prst="roundRect">
            <a:avLst/>
          </a:prstGeom>
          <a:solidFill>
            <a:srgbClr val="FFFF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4" name="角丸四角形 43"/>
          <p:cNvSpPr/>
          <p:nvPr/>
        </p:nvSpPr>
        <p:spPr>
          <a:xfrm>
            <a:off x="4573886" y="708576"/>
            <a:ext cx="121944" cy="213518"/>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37" name="グループ化 36"/>
          <p:cNvGrpSpPr/>
          <p:nvPr/>
        </p:nvGrpSpPr>
        <p:grpSpPr>
          <a:xfrm>
            <a:off x="5785716" y="707335"/>
            <a:ext cx="144000" cy="216000"/>
            <a:chOff x="5645648" y="8654902"/>
            <a:chExt cx="227331" cy="316350"/>
          </a:xfrm>
        </p:grpSpPr>
        <p:sp>
          <p:nvSpPr>
            <p:cNvPr id="38" name="角丸四角形 37"/>
            <p:cNvSpPr/>
            <p:nvPr/>
          </p:nvSpPr>
          <p:spPr>
            <a:xfrm>
              <a:off x="5645648" y="8654902"/>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6" name="角丸四角形 45"/>
            <p:cNvSpPr/>
            <p:nvPr/>
          </p:nvSpPr>
          <p:spPr>
            <a:xfrm>
              <a:off x="5716455" y="8734993"/>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47" name="角丸四角形 46"/>
          <p:cNvSpPr/>
          <p:nvPr/>
        </p:nvSpPr>
        <p:spPr>
          <a:xfrm>
            <a:off x="420696" y="1210451"/>
            <a:ext cx="121944" cy="213518"/>
          </a:xfrm>
          <a:prstGeom prst="roundRect">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3" name="グループ化 52"/>
          <p:cNvGrpSpPr/>
          <p:nvPr/>
        </p:nvGrpSpPr>
        <p:grpSpPr>
          <a:xfrm>
            <a:off x="409668" y="1802117"/>
            <a:ext cx="144000" cy="216000"/>
            <a:chOff x="637543" y="4541700"/>
            <a:chExt cx="254056" cy="386691"/>
          </a:xfrm>
          <a:solidFill>
            <a:srgbClr val="FFFF00"/>
          </a:solidFill>
        </p:grpSpPr>
        <p:sp>
          <p:nvSpPr>
            <p:cNvPr id="54" name="角丸四角形 53"/>
            <p:cNvSpPr/>
            <p:nvPr/>
          </p:nvSpPr>
          <p:spPr>
            <a:xfrm>
              <a:off x="637543" y="4541700"/>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角丸四角形 54"/>
            <p:cNvSpPr/>
            <p:nvPr/>
          </p:nvSpPr>
          <p:spPr>
            <a:xfrm>
              <a:off x="716674" y="4639599"/>
              <a:ext cx="174925" cy="288792"/>
            </a:xfrm>
            <a:prstGeom prst="roundRect">
              <a:avLst/>
            </a:prstGeom>
            <a:grp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56" name="角丸四角形 55"/>
          <p:cNvSpPr/>
          <p:nvPr/>
        </p:nvSpPr>
        <p:spPr>
          <a:xfrm>
            <a:off x="420696" y="2296304"/>
            <a:ext cx="121944" cy="213518"/>
          </a:xfrm>
          <a:prstGeom prst="roundRect">
            <a:avLst/>
          </a:prstGeom>
          <a:solidFill>
            <a:srgbClr val="FFFF00"/>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7" name="角丸四角形 56"/>
          <p:cNvSpPr/>
          <p:nvPr/>
        </p:nvSpPr>
        <p:spPr>
          <a:xfrm>
            <a:off x="420696" y="2851575"/>
            <a:ext cx="121944" cy="213518"/>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8" name="グループ化 57"/>
          <p:cNvGrpSpPr/>
          <p:nvPr/>
        </p:nvGrpSpPr>
        <p:grpSpPr>
          <a:xfrm>
            <a:off x="409668" y="3410551"/>
            <a:ext cx="144000" cy="216000"/>
            <a:chOff x="5645648" y="8654902"/>
            <a:chExt cx="227331" cy="316350"/>
          </a:xfrm>
        </p:grpSpPr>
        <p:sp>
          <p:nvSpPr>
            <p:cNvPr id="59" name="角丸四角形 58"/>
            <p:cNvSpPr/>
            <p:nvPr/>
          </p:nvSpPr>
          <p:spPr>
            <a:xfrm>
              <a:off x="5645648" y="8654902"/>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0" name="角丸四角形 59"/>
            <p:cNvSpPr/>
            <p:nvPr/>
          </p:nvSpPr>
          <p:spPr>
            <a:xfrm>
              <a:off x="5716455" y="8734993"/>
              <a:ext cx="156524" cy="236259"/>
            </a:xfrm>
            <a:prstGeom prst="roundRect">
              <a:avLst/>
            </a:prstGeom>
            <a:solidFill>
              <a:srgbClr val="70AD47"/>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66" name="正方形/長方形 65"/>
          <p:cNvSpPr/>
          <p:nvPr/>
        </p:nvSpPr>
        <p:spPr>
          <a:xfrm>
            <a:off x="252418" y="3757753"/>
            <a:ext cx="6343200" cy="276999"/>
          </a:xfrm>
          <a:prstGeom prst="rect">
            <a:avLst/>
          </a:prstGeom>
          <a:solidFill>
            <a:srgbClr val="8EA9DB"/>
          </a:solidFill>
          <a:ln>
            <a:solidFill>
              <a:schemeClr val="accent5">
                <a:lumMod val="60000"/>
                <a:lumOff val="40000"/>
              </a:schemeClr>
            </a:solidFill>
          </a:ln>
        </p:spPr>
        <p:txBody>
          <a:bodyPr wrap="none" lIns="36000">
            <a:noAutofit/>
          </a:bodyPr>
          <a:lstStyle/>
          <a:p>
            <a:r>
              <a:rPr lang="ja-JP" altLang="en-US" sz="1200" b="1" dirty="0">
                <a:solidFill>
                  <a:schemeClr val="bg1"/>
                </a:solidFill>
                <a:latin typeface="ＭＳ Ｐゴシック" panose="020B0600070205080204" pitchFamily="50" charset="-128"/>
                <a:ea typeface="ＭＳ Ｐゴシック" panose="020B0600070205080204" pitchFamily="50" charset="-128"/>
              </a:rPr>
              <a:t>トピックス</a:t>
            </a:r>
          </a:p>
        </p:txBody>
      </p:sp>
    </p:spTree>
    <p:extLst>
      <p:ext uri="{BB962C8B-B14F-4D97-AF65-F5344CB8AC3E}">
        <p14:creationId xmlns:p14="http://schemas.microsoft.com/office/powerpoint/2010/main" val="1406656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(1/6)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6</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4058401908"/>
              </p:ext>
            </p:extLst>
          </p:nvPr>
        </p:nvGraphicFramePr>
        <p:xfrm>
          <a:off x="262382" y="361578"/>
          <a:ext cx="6333236" cy="1260000"/>
        </p:xfrm>
        <a:graphic>
          <a:graphicData uri="http://schemas.openxmlformats.org/drawingml/2006/table">
            <a:tbl>
              <a:tblPr/>
              <a:tblGrid>
                <a:gridCol w="253213">
                  <a:extLst>
                    <a:ext uri="{9D8B030D-6E8A-4147-A177-3AD203B41FA5}">
                      <a16:colId xmlns:a16="http://schemas.microsoft.com/office/drawing/2014/main" val="2549225935"/>
                    </a:ext>
                  </a:extLst>
                </a:gridCol>
                <a:gridCol w="253213">
                  <a:extLst>
                    <a:ext uri="{9D8B030D-6E8A-4147-A177-3AD203B41FA5}">
                      <a16:colId xmlns:a16="http://schemas.microsoft.com/office/drawing/2014/main" val="4025834099"/>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252000">
                <a:tc gridSpan="2">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法令等に基づき適切な団体運営及び事業運営を行うべきである。</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252000">
                <a:tc gridSpan="2">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hMerge="1">
                  <a:txBody>
                    <a:bodyPr/>
                    <a:lstStyle/>
                    <a:p>
                      <a:endParaRPr kumimoji="1" lang="ja-JP" altLang="en-US"/>
                    </a:p>
                  </a:txBody>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(1) </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法人格を有する団体は，団体に適用される法令を遵守すること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8603927"/>
                  </a:ext>
                </a:extLst>
              </a:tr>
              <a:tr h="252000">
                <a:tc>
                  <a:txBody>
                    <a:bodyPr/>
                    <a:lstStyle/>
                    <a:p>
                      <a:pPr algn="l"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n-cs"/>
                        </a:rPr>
                        <a:t>(2) </a:t>
                      </a:r>
                      <a:r>
                        <a:rPr kumimoji="1" lang="ja-JP" altLang="en-US" sz="9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n-cs"/>
                        </a:rPr>
                        <a:t>法人格を有しない団体は，団体としての実体を備え，団体の規約等を遵守すること</a:t>
                      </a:r>
                      <a:endParaRPr kumimoji="1" lang="ja-JP" altLang="en-US" sz="900" b="0" i="0" u="none" strike="noStrike" kern="1200" dirty="0">
                        <a:solidFill>
                          <a:schemeClr val="tx1"/>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3798294"/>
                  </a:ext>
                </a:extLst>
              </a:tr>
              <a:tr h="252000">
                <a:tc>
                  <a:txBody>
                    <a:bodyPr/>
                    <a:lstStyle/>
                    <a:p>
                      <a:pPr algn="l" fontAlgn="ctr"/>
                      <a:endPar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(3) </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事業運営に当たって適用される法令等を遵守すること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199482"/>
                  </a:ext>
                </a:extLst>
              </a:tr>
              <a:tr h="252000">
                <a:tc>
                  <a:txBody>
                    <a:bodyPr/>
                    <a:lstStyle/>
                    <a:p>
                      <a:pPr algn="l"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en-US" altLang="ja-JP"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(4) </a:t>
                      </a:r>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適切な団体運営及び事業運営を確保するための役員等の体制を整備すること</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1899159"/>
                  </a:ext>
                </a:extLst>
              </a:tr>
            </a:tbl>
          </a:graphicData>
        </a:graphic>
      </p:graphicFrame>
    </p:spTree>
    <p:extLst>
      <p:ext uri="{BB962C8B-B14F-4D97-AF65-F5344CB8AC3E}">
        <p14:creationId xmlns:p14="http://schemas.microsoft.com/office/powerpoint/2010/main" val="1091301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7</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4292441973"/>
              </p:ext>
            </p:extLst>
          </p:nvPr>
        </p:nvGraphicFramePr>
        <p:xfrm>
          <a:off x="252000" y="54000"/>
          <a:ext cx="6332784" cy="529884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1) or</a:t>
                      </a:r>
                      <a:r>
                        <a:rPr lang="en-US" altLang="ja-JP" sz="900" b="1" i="0" u="none" strike="noStrike" baseline="0" dirty="0" smtClean="0">
                          <a:solidFill>
                            <a:srgbClr val="FFFFFF"/>
                          </a:solidFill>
                          <a:effectLst/>
                          <a:latin typeface="ＭＳ Ｐゴシック" panose="020B0600070205080204" pitchFamily="50" charset="-128"/>
                          <a:ea typeface="ＭＳ Ｐゴシック" panose="020B0600070205080204" pitchFamily="50" charset="-128"/>
                        </a:rPr>
                        <a:t> (2)</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4724923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789753852"/>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(3)</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algn="l" fontAlgn="t"/>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72087270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改善策</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787006812"/>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algn="l" fontAlgn="t"/>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762819979"/>
                  </a:ext>
                </a:extLst>
              </a:tr>
              <a:tr h="0">
                <a:tc vMerge="1">
                  <a:txBody>
                    <a:bodyPr/>
                    <a:lstStyle/>
                    <a:p>
                      <a:endParaRPr kumimoji="1" lang="ja-JP" altLang="en-US"/>
                    </a:p>
                  </a:txBody>
                  <a:tcPr/>
                </a:tc>
                <a:tc vMerge="1">
                  <a:txBody>
                    <a:bodyPr/>
                    <a:lstStyle/>
                    <a:p>
                      <a:pPr algn="ctr" fontAlgn="ctr"/>
                      <a:endParaRPr lang="en-US" altLang="ja-JP" sz="10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改善策</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3044971898"/>
                  </a:ext>
                </a:extLst>
              </a:tr>
              <a:tr h="0">
                <a:tc rowSpan="4">
                  <a:txBody>
                    <a:bodyPr/>
                    <a:lstStyle/>
                    <a:p>
                      <a:pPr algn="ctr" fontAlgn="t"/>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(4)</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現状</a:t>
                      </a:r>
                      <a:endPar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algn="l" fontAlgn="t"/>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67693502"/>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485877568"/>
                  </a:ext>
                </a:extLst>
              </a:tr>
              <a:tr h="0">
                <a:tc vMerge="1">
                  <a:txBody>
                    <a:bodyPr/>
                    <a:lstStyle/>
                    <a:p>
                      <a:endParaRPr kumimoji="1" lang="ja-JP" altLang="en-US"/>
                    </a:p>
                  </a:txBody>
                  <a:tcPr/>
                </a:tc>
                <a:tc rowSpan="2">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chemeClr val="tx1"/>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algn="l" fontAlgn="t"/>
                      <a:endParaRPr lang="en-US" altLang="ja-JP"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848243557"/>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973284706"/>
                  </a:ext>
                </a:extLst>
              </a:tr>
            </a:tbl>
          </a:graphicData>
        </a:graphic>
      </p:graphicFrame>
    </p:spTree>
    <p:extLst>
      <p:ext uri="{BB962C8B-B14F-4D97-AF65-F5344CB8AC3E}">
        <p14:creationId xmlns:p14="http://schemas.microsoft.com/office/powerpoint/2010/main" val="3627915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418" y="55234"/>
            <a:ext cx="6343200" cy="276999"/>
          </a:xfrm>
          <a:prstGeom prst="rect">
            <a:avLst/>
          </a:prstGeom>
          <a:solidFill>
            <a:srgbClr val="8EA9DB"/>
          </a:solidFill>
          <a:ln>
            <a:solidFill>
              <a:schemeClr val="accent5">
                <a:lumMod val="40000"/>
                <a:lumOff val="60000"/>
              </a:schemeClr>
            </a:solidFill>
          </a:ln>
        </p:spPr>
        <p:txBody>
          <a:bodyPr wrap="square">
            <a:spAutoFit/>
          </a:bodyPr>
          <a:lstStyle/>
          <a:p>
            <a:r>
              <a:rPr lang="ja-JP" altLang="en-US" sz="1200" b="1" dirty="0" smtClean="0">
                <a:solidFill>
                  <a:schemeClr val="bg1"/>
                </a:solidFill>
                <a:latin typeface="ＭＳ Ｐゴシック" panose="020B0600070205080204" pitchFamily="50" charset="-128"/>
                <a:ea typeface="ＭＳ Ｐゴシック" panose="020B0600070205080204" pitchFamily="50" charset="-128"/>
              </a:rPr>
              <a:t>スポーツ団体ガバナンスコード関連項目</a:t>
            </a:r>
            <a:r>
              <a:rPr lang="en-US" altLang="ja-JP" sz="1200" b="1" dirty="0" smtClean="0">
                <a:solidFill>
                  <a:schemeClr val="bg1"/>
                </a:solidFill>
                <a:latin typeface="ＭＳ Ｐゴシック" panose="020B0600070205080204" pitchFamily="50" charset="-128"/>
                <a:ea typeface="ＭＳ Ｐゴシック" panose="020B0600070205080204" pitchFamily="50" charset="-128"/>
              </a:rPr>
              <a:t>(2/6)</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8</a:t>
            </a:fld>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406167391"/>
              </p:ext>
            </p:extLst>
          </p:nvPr>
        </p:nvGraphicFramePr>
        <p:xfrm>
          <a:off x="262382" y="361578"/>
          <a:ext cx="6333236" cy="504000"/>
        </p:xfrm>
        <a:graphic>
          <a:graphicData uri="http://schemas.openxmlformats.org/drawingml/2006/table">
            <a:tbl>
              <a:tblPr/>
              <a:tblGrid>
                <a:gridCol w="506426">
                  <a:extLst>
                    <a:ext uri="{9D8B030D-6E8A-4147-A177-3AD203B41FA5}">
                      <a16:colId xmlns:a16="http://schemas.microsoft.com/office/drawing/2014/main" val="2549225935"/>
                    </a:ext>
                  </a:extLst>
                </a:gridCol>
                <a:gridCol w="256124">
                  <a:extLst>
                    <a:ext uri="{9D8B030D-6E8A-4147-A177-3AD203B41FA5}">
                      <a16:colId xmlns:a16="http://schemas.microsoft.com/office/drawing/2014/main" val="287719517"/>
                    </a:ext>
                  </a:extLst>
                </a:gridCol>
                <a:gridCol w="5570686">
                  <a:extLst>
                    <a:ext uri="{9D8B030D-6E8A-4147-A177-3AD203B41FA5}">
                      <a16:colId xmlns:a16="http://schemas.microsoft.com/office/drawing/2014/main" val="3994513315"/>
                    </a:ext>
                  </a:extLst>
                </a:gridCol>
              </a:tblGrid>
              <a:tr h="252000">
                <a:tc>
                  <a:txBody>
                    <a:bodyPr/>
                    <a:lstStyle/>
                    <a:p>
                      <a:pPr algn="l"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原則</a:t>
                      </a:r>
                      <a:r>
                        <a:rPr lang="en-US" altLang="ja-JP"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2</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組織運営に関する目指すべき基本方針を策定し公表すべきである。</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948431"/>
                  </a:ext>
                </a:extLst>
              </a:tr>
              <a:tr h="252000">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小項目</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algn="l"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　</a:t>
                      </a:r>
                    </a:p>
                  </a:txBody>
                  <a:tcPr marL="7139"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lnTlToBr w="12700" cmpd="sng">
                      <a:noFill/>
                      <a:prstDash val="solid"/>
                    </a:lnTlToBr>
                    <a:lnBlToTr w="12700" cmpd="sng">
                      <a:noFill/>
                      <a:prstDash val="solid"/>
                    </a:lnBlToTr>
                    <a:solidFill>
                      <a:srgbClr val="8EA9DB"/>
                    </a:solidFill>
                  </a:tcPr>
                </a:tc>
                <a:tc>
                  <a:txBody>
                    <a:bodyPr/>
                    <a:lstStyle/>
                    <a:p>
                      <a:pPr marL="0" algn="l" defTabSz="685800" rtl="0" eaLnBrk="1" fontAlgn="ctr" latinLnBrk="0" hangingPunct="1"/>
                      <a:r>
                        <a:rPr kumimoji="1" lang="ja-JP" altLang="en-US" sz="900" b="0" i="0" u="none" strike="noStrike" kern="1200" dirty="0" smtClean="0">
                          <a:solidFill>
                            <a:srgbClr val="000000"/>
                          </a:solidFill>
                          <a:effectLst/>
                          <a:latin typeface="ＭＳ Ｐゴシック" panose="020B0600070205080204" pitchFamily="50" charset="-128"/>
                          <a:ea typeface="ＭＳ Ｐゴシック" panose="020B0600070205080204" pitchFamily="50" charset="-128"/>
                          <a:cs typeface="+mn-cs"/>
                        </a:rPr>
                        <a:t>小項目なし</a:t>
                      </a:r>
                      <a:endParaRPr kumimoji="1" lang="ja-JP" altLang="en-US" sz="900" b="0" i="0" u="none" strike="noStrike" kern="1200" dirty="0">
                        <a:solidFill>
                          <a:srgbClr val="000000"/>
                        </a:solidFill>
                        <a:effectLst/>
                        <a:latin typeface="ＭＳ Ｐゴシック" panose="020B0600070205080204" pitchFamily="50" charset="-128"/>
                        <a:ea typeface="ＭＳ Ｐゴシック" panose="020B0600070205080204" pitchFamily="50" charset="-128"/>
                        <a:cs typeface="+mn-cs"/>
                      </a:endParaRPr>
                    </a:p>
                  </a:txBody>
                  <a:tcPr marL="36000" marR="7139" marT="7139" marB="0" anchor="ctr">
                    <a:lnL w="6350" cap="flat" cmpd="sng" algn="ctr">
                      <a:solidFill>
                        <a:srgbClr val="8EA9DB"/>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8603927"/>
                  </a:ext>
                </a:extLst>
              </a:tr>
            </a:tbl>
          </a:graphicData>
        </a:graphic>
      </p:graphicFrame>
    </p:spTree>
    <p:extLst>
      <p:ext uri="{BB962C8B-B14F-4D97-AF65-F5344CB8AC3E}">
        <p14:creationId xmlns:p14="http://schemas.microsoft.com/office/powerpoint/2010/main" val="2934378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AD1136E2-AD74-4B13-81E0-BE9637030303}" type="slidenum">
              <a:rPr kumimoji="1" lang="ja-JP" altLang="en-US" smtClean="0"/>
              <a:t>9</a:t>
            </a:fld>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554046481"/>
              </p:ext>
            </p:extLst>
          </p:nvPr>
        </p:nvGraphicFramePr>
        <p:xfrm>
          <a:off x="252000" y="54000"/>
          <a:ext cx="6332784" cy="1662480"/>
        </p:xfrm>
        <a:graphic>
          <a:graphicData uri="http://schemas.openxmlformats.org/drawingml/2006/table">
            <a:tbl>
              <a:tblPr/>
              <a:tblGrid>
                <a:gridCol w="763200">
                  <a:extLst>
                    <a:ext uri="{9D8B030D-6E8A-4147-A177-3AD203B41FA5}">
                      <a16:colId xmlns:a16="http://schemas.microsoft.com/office/drawing/2014/main" val="2463266982"/>
                    </a:ext>
                  </a:extLst>
                </a:gridCol>
                <a:gridCol w="506324">
                  <a:extLst>
                    <a:ext uri="{9D8B030D-6E8A-4147-A177-3AD203B41FA5}">
                      <a16:colId xmlns:a16="http://schemas.microsoft.com/office/drawing/2014/main" val="1168096488"/>
                    </a:ext>
                  </a:extLst>
                </a:gridCol>
                <a:gridCol w="506324">
                  <a:extLst>
                    <a:ext uri="{9D8B030D-6E8A-4147-A177-3AD203B41FA5}">
                      <a16:colId xmlns:a16="http://schemas.microsoft.com/office/drawing/2014/main" val="1566992780"/>
                    </a:ext>
                  </a:extLst>
                </a:gridCol>
                <a:gridCol w="4556936">
                  <a:extLst>
                    <a:ext uri="{9D8B030D-6E8A-4147-A177-3AD203B41FA5}">
                      <a16:colId xmlns:a16="http://schemas.microsoft.com/office/drawing/2014/main" val="3195142976"/>
                    </a:ext>
                  </a:extLst>
                </a:gridCol>
              </a:tblGrid>
              <a:tr h="277200">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診断項目</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8EA9DB"/>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EA9DB"/>
                    </a:solidFill>
                  </a:tcPr>
                </a:tc>
                <a:tc>
                  <a:txBody>
                    <a:bodyPr/>
                    <a:lstStyle/>
                    <a:p>
                      <a:pPr algn="ctr" fontAlgn="ctr"/>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診断</a:t>
                      </a:r>
                      <a:endPar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gridSpan="2">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実施されている活動</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8EA9DB"/>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8EA9DB"/>
                    </a:solidFill>
                  </a:tcPr>
                </a:tc>
                <a:tc hMerge="1">
                  <a:txBody>
                    <a:bodyPr/>
                    <a:lstStyle/>
                    <a:p>
                      <a:endParaRPr kumimoji="1" lang="ja-JP" altLang="en-US"/>
                    </a:p>
                  </a:txBody>
                  <a:tcPr/>
                </a:tc>
                <a:extLst>
                  <a:ext uri="{0D108BD9-81ED-4DB2-BD59-A6C34878D82A}">
                    <a16:rowId xmlns:a16="http://schemas.microsoft.com/office/drawing/2014/main" val="2547561671"/>
                  </a:ext>
                </a:extLst>
              </a:tr>
              <a:tr h="0">
                <a:tc rowSpan="4">
                  <a:txBody>
                    <a:bodyPr/>
                    <a:lstStyle/>
                    <a:p>
                      <a:pPr algn="ctr" fontAlgn="t"/>
                      <a:r>
                        <a:rPr lang="ja-JP" altLang="en-US" sz="900" b="1" i="0" u="none" strike="noStrike" dirty="0" smtClean="0">
                          <a:solidFill>
                            <a:srgbClr val="FFFFFF"/>
                          </a:solidFill>
                          <a:effectLst/>
                          <a:latin typeface="ＭＳ Ｐゴシック" panose="020B0600070205080204" pitchFamily="50" charset="-128"/>
                          <a:ea typeface="ＭＳ Ｐゴシック" panose="020B0600070205080204" pitchFamily="50" charset="-128"/>
                        </a:rPr>
                        <a:t>小項目なし</a:t>
                      </a:r>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p>
                      <a:pPr algn="ctr" fontAlgn="t"/>
                      <a:endPar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制度</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38561770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indent="-228600" algn="l" fontAlgn="t">
                        <a:buFont typeface="+mj-ea"/>
                        <a:buAutoNum type="circleNumDbPlain"/>
                      </a:pPr>
                      <a:endParaRPr lang="en-US" altLang="ja-JP"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958537691"/>
                  </a:ext>
                </a:extLst>
              </a:tr>
              <a:tr h="0">
                <a:tc vMerge="1">
                  <a:txBody>
                    <a:bodyPr/>
                    <a:lstStyle/>
                    <a:p>
                      <a:pPr algn="ctr" fontAlgn="t"/>
                      <a:endParaRPr lang="en-US" altLang="ja-JP" sz="1000" b="1" i="0" u="none" strike="noStrike" dirty="0">
                        <a:solidFill>
                          <a:srgbClr val="FFFFFF"/>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8EA9DB"/>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8EA9DB"/>
                    </a:solidFill>
                  </a:tcPr>
                </a:tc>
                <a:tc rowSpan="2">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運用</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900" b="1" i="0" u="none" strike="noStrike" dirty="0" err="1" smtClean="0">
                          <a:solidFill>
                            <a:srgbClr val="000000"/>
                          </a:solidFill>
                          <a:effectLst/>
                          <a:latin typeface="ＭＳ Ｐゴシック" panose="020B0600070205080204" pitchFamily="50" charset="-128"/>
                          <a:ea typeface="ＭＳ Ｐゴシック" panose="020B0600070205080204" pitchFamily="50" charset="-128"/>
                        </a:rPr>
                        <a:t>Lv</a:t>
                      </a:r>
                      <a:endParaRPr lang="en-US" altLang="ja-JP" sz="9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現状</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達成</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p>
                      <a:pPr marL="0" indent="0" algn="l" fontAlgn="t">
                        <a:buFont typeface="Arial" panose="020B0604020202020204" pitchFamily="34" charset="0"/>
                        <a:buNone/>
                      </a:pP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0" indent="0" algn="l" fontAlgn="t">
                        <a:buFont typeface="Arial" panose="020B0604020202020204" pitchFamily="34" charset="0"/>
                        <a:buNone/>
                      </a:pP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未達</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2848243557"/>
                  </a:ext>
                </a:extLst>
              </a:tr>
              <a:tr h="0">
                <a:tc vMerge="1">
                  <a:txBody>
                    <a:bodyPr/>
                    <a:lstStyle/>
                    <a:p>
                      <a:endParaRPr kumimoji="1" lang="ja-JP" altLang="en-US"/>
                    </a:p>
                  </a:txBody>
                  <a:tcPr/>
                </a:tc>
                <a:tc vMerge="1">
                  <a:txBody>
                    <a:bodyPr/>
                    <a:lstStyle/>
                    <a:p>
                      <a:endParaRPr kumimoji="1" lang="ja-JP" altLang="en-US" dirty="0"/>
                    </a:p>
                  </a:txBody>
                  <a:tcPr/>
                </a:tc>
                <a:tc>
                  <a:txBody>
                    <a:bodyPr/>
                    <a:lstStyle/>
                    <a:p>
                      <a:pPr algn="ctr" fontAlgn="t"/>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改善策</a:t>
                      </a:r>
                    </a:p>
                  </a:txBody>
                  <a:tcPr marL="0" marR="0" marT="0" marB="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DDEBF7"/>
                    </a:solidFill>
                  </a:tcPr>
                </a:tc>
                <a:tc>
                  <a:txBody>
                    <a:bodyPr/>
                    <a:lstStyle/>
                    <a:p>
                      <a:pPr marL="228600" marR="0" lvl="0" indent="-228600" algn="l" defTabSz="685800" rtl="0" eaLnBrk="1" fontAlgn="t" latinLnBrk="0" hangingPunct="1">
                        <a:lnSpc>
                          <a:spcPct val="100000"/>
                        </a:lnSpc>
                        <a:spcBef>
                          <a:spcPts val="0"/>
                        </a:spcBef>
                        <a:spcAft>
                          <a:spcPts val="0"/>
                        </a:spcAft>
                        <a:buClrTx/>
                        <a:buSzTx/>
                        <a:buFont typeface="+mj-ea"/>
                        <a:buAutoNum type="circleNumDbPlain"/>
                        <a:tabLst/>
                        <a:defRPr/>
                      </a:pPr>
                      <a:endParaRPr lang="ja-JP" altLang="en-US" sz="900" b="0"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973284706"/>
                  </a:ext>
                </a:extLst>
              </a:tr>
            </a:tbl>
          </a:graphicData>
        </a:graphic>
      </p:graphicFrame>
    </p:spTree>
    <p:extLst>
      <p:ext uri="{BB962C8B-B14F-4D97-AF65-F5344CB8AC3E}">
        <p14:creationId xmlns:p14="http://schemas.microsoft.com/office/powerpoint/2010/main" val="21487595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T_Brochure_Template_J_A4_201707">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850" baseline="0" dirty="0" smtClean="0">
            <a:latin typeface="+mn-lt"/>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ln w="12700" algn="ctr">
          <a:noFill/>
          <a:miter lim="800000"/>
          <a:headEnd/>
          <a:tailEnd/>
        </a:ln>
      </a:spPr>
      <a:bodyPr rot="0" spcFirstLastPara="0" vertOverflow="overflow" horzOverflow="overflow" vert="horz" wrap="none" lIns="36000" tIns="36000" rIns="36000" bIns="36000" numCol="1" spcCol="0" rtlCol="0" fromWordArt="0" anchor="ctr" anchorCtr="0" forceAA="0" compatLnSpc="1">
        <a:prstTxWarp prst="textNoShape">
          <a:avLst/>
        </a:prstTxWarp>
        <a:spAutoFit/>
      </a:bodyPr>
      <a:lstStyle>
        <a:defPPr>
          <a:defRPr kumimoji="1" sz="850" baseline="0" dirty="0"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_Brochure_Template(DT Group)_J_A4.pptx" id="{A1236DDC-27FD-4002-8BB6-ACC00B23DF70}" vid="{B9793E47-9D32-416F-98C9-C689B13E887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1755</Words>
  <Application>Microsoft Office PowerPoint</Application>
  <PresentationFormat>画面に合わせる (4:3)</PresentationFormat>
  <Paragraphs>506</Paragraphs>
  <Slides>18</Slides>
  <Notes>17</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埋め込まれた OLE サーバー</vt:lpstr>
      </vt:variant>
      <vt:variant>
        <vt:i4>1</vt:i4>
      </vt:variant>
      <vt:variant>
        <vt:lpstr>スライド タイトル</vt:lpstr>
      </vt:variant>
      <vt:variant>
        <vt:i4>18</vt:i4>
      </vt:variant>
    </vt:vector>
  </HeadingPairs>
  <TitlesOfParts>
    <vt:vector size="30" baseType="lpstr">
      <vt:lpstr>ＭＳ Ｐゴシック</vt:lpstr>
      <vt:lpstr>游ゴシック</vt:lpstr>
      <vt:lpstr>游ゴシック Light</vt:lpstr>
      <vt:lpstr>Arial</vt:lpstr>
      <vt:lpstr>Calibri</vt:lpstr>
      <vt:lpstr>Calibri Light</vt:lpstr>
      <vt:lpstr>Verdana</vt:lpstr>
      <vt:lpstr>Wingdings</vt:lpstr>
      <vt:lpstr>Wingdings 2</vt:lpstr>
      <vt:lpstr>Office テーマ</vt:lpstr>
      <vt:lpstr>DT_Brochure_Template_J_A4_201707</vt:lpstr>
      <vt:lpstr>think-cell Slide</vt:lpstr>
      <vt:lpstr>スポーツ団体ガバナンスコードに関するヒアリング報告書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スポーツ団体ガバナンスコードに関するヒアリング報告書（ひな型）</dc:title>
  <dc:creator/>
  <cp:lastModifiedBy/>
  <cp:revision>1</cp:revision>
  <dcterms:created xsi:type="dcterms:W3CDTF">2020-04-20T09:25:12Z</dcterms:created>
  <dcterms:modified xsi:type="dcterms:W3CDTF">2020-04-22T07:48:22Z</dcterms:modified>
</cp:coreProperties>
</file>