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11B7"/>
    <a:srgbClr val="DEEBF7"/>
    <a:srgbClr val="FC9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85881" autoAdjust="0"/>
  </p:normalViewPr>
  <p:slideViewPr>
    <p:cSldViewPr snapToGrid="0">
      <p:cViewPr varScale="1">
        <p:scale>
          <a:sx n="77" d="100"/>
          <a:sy n="77" d="100"/>
        </p:scale>
        <p:origin x="1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6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2" y="6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C6522628-22CA-453B-9688-4E8504808CA8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870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2" y="9440870"/>
            <a:ext cx="2949575" cy="498475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1404F702-0B6A-409B-B689-6FC7ED1551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193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04F702-0B6A-409B-B689-6FC7ED15518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3373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720F-2C45-4AA7-8CE2-3AC736E1D3A2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2967-AF1E-4498-8997-0AD97756A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15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720F-2C45-4AA7-8CE2-3AC736E1D3A2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2967-AF1E-4498-8997-0AD97756A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755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720F-2C45-4AA7-8CE2-3AC736E1D3A2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2967-AF1E-4498-8997-0AD97756A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703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720F-2C45-4AA7-8CE2-3AC736E1D3A2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2967-AF1E-4498-8997-0AD97756A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9189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720F-2C45-4AA7-8CE2-3AC736E1D3A2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2967-AF1E-4498-8997-0AD97756A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852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720F-2C45-4AA7-8CE2-3AC736E1D3A2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2967-AF1E-4498-8997-0AD97756A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750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720F-2C45-4AA7-8CE2-3AC736E1D3A2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2967-AF1E-4498-8997-0AD97756A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56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720F-2C45-4AA7-8CE2-3AC736E1D3A2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2967-AF1E-4498-8997-0AD97756A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741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720F-2C45-4AA7-8CE2-3AC736E1D3A2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2967-AF1E-4498-8997-0AD97756A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419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720F-2C45-4AA7-8CE2-3AC736E1D3A2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2967-AF1E-4498-8997-0AD97756A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504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720F-2C45-4AA7-8CE2-3AC736E1D3A2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2967-AF1E-4498-8997-0AD97756A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01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4720F-2C45-4AA7-8CE2-3AC736E1D3A2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82967-AF1E-4498-8997-0AD97756A6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87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フローチャート: 組合せ 9"/>
          <p:cNvSpPr/>
          <p:nvPr/>
        </p:nvSpPr>
        <p:spPr>
          <a:xfrm>
            <a:off x="2291572" y="5983924"/>
            <a:ext cx="4527509" cy="233599"/>
          </a:xfrm>
          <a:prstGeom prst="flowChartMerg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正方形/長方形 117"/>
          <p:cNvSpPr/>
          <p:nvPr/>
        </p:nvSpPr>
        <p:spPr>
          <a:xfrm>
            <a:off x="0" y="4415463"/>
            <a:ext cx="9143999" cy="1598528"/>
          </a:xfrm>
          <a:prstGeom prst="rect">
            <a:avLst/>
          </a:prstGeom>
          <a:pattFill prst="dotDmnd">
            <a:fgClr>
              <a:srgbClr val="92D050"/>
            </a:fgClr>
            <a:bgClr>
              <a:schemeClr val="bg1"/>
            </a:bgClr>
          </a:pattFill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0" y="824455"/>
            <a:ext cx="9144000" cy="35093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/>
          <p:cNvSpPr/>
          <p:nvPr/>
        </p:nvSpPr>
        <p:spPr>
          <a:xfrm>
            <a:off x="6328892" y="2046645"/>
            <a:ext cx="937484" cy="211217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2000" dirty="0"/>
          </a:p>
        </p:txBody>
      </p:sp>
      <p:sp>
        <p:nvSpPr>
          <p:cNvPr id="5" name="正方形/長方形 4"/>
          <p:cNvSpPr/>
          <p:nvPr/>
        </p:nvSpPr>
        <p:spPr>
          <a:xfrm>
            <a:off x="-17411" y="530866"/>
            <a:ext cx="9159081" cy="4571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タイトル 1"/>
          <p:cNvSpPr txBox="1">
            <a:spLocks/>
          </p:cNvSpPr>
          <p:nvPr/>
        </p:nvSpPr>
        <p:spPr>
          <a:xfrm>
            <a:off x="-17411" y="585587"/>
            <a:ext cx="9169075" cy="53332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defPPr>
              <a:defRPr lang="en-US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kumimoji="1" sz="20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r>
              <a:rPr lang="en-US" altLang="ja-JP" dirty="0"/>
              <a:t>Ⅰ</a:t>
            </a:r>
            <a:r>
              <a:rPr lang="ja-JP" altLang="en-US" dirty="0" err="1"/>
              <a:t>．</a:t>
            </a:r>
            <a:r>
              <a:rPr lang="ja-JP" altLang="en-US" dirty="0"/>
              <a:t>休日の部活動の段階的な地域移行</a:t>
            </a:r>
            <a:endParaRPr lang="en-US" altLang="ja-JP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42550" y="50014"/>
            <a:ext cx="3489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地域部活動推進事業</a:t>
            </a:r>
            <a:endParaRPr lang="ja-JP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881939" y="125113"/>
            <a:ext cx="43453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令和３年度予算額： 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199,779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千円（スポーツ庁）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　</a:t>
            </a:r>
            <a:r>
              <a:rPr lang="ja-JP" altLang="en-US" sz="11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　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32,900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千円（文化庁）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992221" y="6232091"/>
            <a:ext cx="7148931" cy="6064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ja-JP" altLang="en-US" sz="1292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タイトル 1"/>
          <p:cNvSpPr txBox="1">
            <a:spLocks/>
          </p:cNvSpPr>
          <p:nvPr/>
        </p:nvSpPr>
        <p:spPr>
          <a:xfrm>
            <a:off x="-10982" y="4344224"/>
            <a:ext cx="9162645" cy="43064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 anchorCtr="0">
            <a:noAutofit/>
          </a:bodyPr>
          <a:lstStyle>
            <a:defPPr>
              <a:defRPr lang="en-US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kumimoji="1" sz="20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r>
              <a:rPr lang="en-US" altLang="ja-JP" dirty="0"/>
              <a:t>Ⅱ</a:t>
            </a:r>
            <a:r>
              <a:rPr lang="ja-JP" altLang="en-US" dirty="0" err="1"/>
              <a:t>．</a:t>
            </a:r>
            <a:r>
              <a:rPr lang="ja-JP" altLang="en-US" dirty="0"/>
              <a:t>合理的で効率的な部活動の推進</a:t>
            </a: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61182" y="1154408"/>
            <a:ext cx="9082818" cy="778075"/>
          </a:xfrm>
          <a:prstGeom prst="rect">
            <a:avLst/>
          </a:prstGeom>
          <a:noFill/>
        </p:spPr>
        <p:txBody>
          <a:bodyPr wrap="square" lIns="33231" tIns="33231" rIns="33231" bIns="33231" rtlCol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令和５年度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以降の休日の部活動の段階的な地域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移行に向けて、地域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人材の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確保や費用負担の在り方、運営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団体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の確保などの課題に総合的に取り組むために、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全国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各地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の拠点校（地域）において実践研究を実施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し、研究成果を普及すること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で、休日の地域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部活動の全国展開につなげる。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-59600" y="4801846"/>
            <a:ext cx="4596295" cy="1252051"/>
          </a:xfrm>
          <a:prstGeom prst="rect">
            <a:avLst/>
          </a:prstGeom>
          <a:noFill/>
        </p:spPr>
        <p:txBody>
          <a:bodyPr wrap="square" lIns="33231" tIns="33231" rIns="33231" bIns="33231" rtlCol="0">
            <a:spAutoFit/>
          </a:bodyPr>
          <a:lstStyle/>
          <a:p>
            <a:pPr marL="321750" indent="-216000">
              <a:lnSpc>
                <a:spcPct val="110000"/>
              </a:lnSpc>
              <a:buFont typeface="Wingdings" panose="05000000000000000000" pitchFamily="2" charset="2"/>
              <a:buChar char="p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地域の実情を踏まえ、都市・過疎地域における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合同部活動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en-US" altLang="ja-JP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ICT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活用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によるスポーツ・文化活動の機会の充実に向けた実践研究を実施する。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21750" indent="-216000">
              <a:lnSpc>
                <a:spcPct val="110000"/>
              </a:lnSpc>
              <a:buFont typeface="Wingdings" panose="05000000000000000000" pitchFamily="2" charset="2"/>
              <a:buChar char="p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各地域で生徒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にとって望ましい大会の推進に向け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運動部活動の大会に関する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調査研究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を実施する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37" name="グループ化 236"/>
          <p:cNvGrpSpPr/>
          <p:nvPr/>
        </p:nvGrpSpPr>
        <p:grpSpPr>
          <a:xfrm>
            <a:off x="4573957" y="4991169"/>
            <a:ext cx="1979494" cy="1007405"/>
            <a:chOff x="173393" y="5878929"/>
            <a:chExt cx="1979494" cy="1007405"/>
          </a:xfrm>
        </p:grpSpPr>
        <p:cxnSp>
          <p:nvCxnSpPr>
            <p:cNvPr id="238" name="直線矢印コネクタ 237"/>
            <p:cNvCxnSpPr/>
            <p:nvPr/>
          </p:nvCxnSpPr>
          <p:spPr>
            <a:xfrm>
              <a:off x="992052" y="6183422"/>
              <a:ext cx="340375" cy="5609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正方形/長方形 238"/>
            <p:cNvSpPr/>
            <p:nvPr/>
          </p:nvSpPr>
          <p:spPr>
            <a:xfrm>
              <a:off x="1295085" y="6596418"/>
              <a:ext cx="586310" cy="137356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外部指導者</a:t>
              </a:r>
              <a:endParaRPr kumimoji="1" lang="ja-JP" altLang="en-US" sz="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242" name="図 24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38998" y="6077051"/>
              <a:ext cx="693071" cy="436604"/>
            </a:xfrm>
            <a:prstGeom prst="rect">
              <a:avLst/>
            </a:prstGeom>
          </p:spPr>
        </p:pic>
        <p:pic>
          <p:nvPicPr>
            <p:cNvPr id="243" name="図 24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29" y="6418558"/>
              <a:ext cx="468073" cy="402724"/>
            </a:xfrm>
            <a:prstGeom prst="rect">
              <a:avLst/>
            </a:prstGeom>
          </p:spPr>
        </p:pic>
        <p:cxnSp>
          <p:nvCxnSpPr>
            <p:cNvPr id="244" name="直線矢印コネクタ 243"/>
            <p:cNvCxnSpPr/>
            <p:nvPr/>
          </p:nvCxnSpPr>
          <p:spPr>
            <a:xfrm flipV="1">
              <a:off x="955376" y="6446765"/>
              <a:ext cx="379821" cy="21142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6" name="テキスト ボックス 245"/>
            <p:cNvSpPr txBox="1"/>
            <p:nvPr/>
          </p:nvSpPr>
          <p:spPr>
            <a:xfrm>
              <a:off x="1071443" y="5951856"/>
              <a:ext cx="108144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7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C</a:t>
              </a:r>
              <a:r>
                <a:rPr kumimoji="1" lang="ja-JP" altLang="en-US" sz="7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校運動部（拠点校）</a:t>
              </a:r>
              <a:endParaRPr kumimoji="1" lang="en-US" altLang="ja-JP" sz="700" b="1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247" name="図 24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129" y="5959282"/>
              <a:ext cx="593710" cy="436172"/>
            </a:xfrm>
            <a:prstGeom prst="rect">
              <a:avLst/>
            </a:prstGeom>
          </p:spPr>
        </p:pic>
        <p:pic>
          <p:nvPicPr>
            <p:cNvPr id="248" name="図 24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 flipV="1">
              <a:off x="728788" y="6453899"/>
              <a:ext cx="244048" cy="296264"/>
            </a:xfrm>
            <a:prstGeom prst="rect">
              <a:avLst/>
            </a:prstGeom>
          </p:spPr>
        </p:pic>
        <p:pic>
          <p:nvPicPr>
            <p:cNvPr id="249" name="図 24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8717" y="6011061"/>
              <a:ext cx="250890" cy="304571"/>
            </a:xfrm>
            <a:prstGeom prst="rect">
              <a:avLst/>
            </a:prstGeom>
          </p:spPr>
        </p:pic>
        <p:pic>
          <p:nvPicPr>
            <p:cNvPr id="250" name="図 24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 flipV="1">
              <a:off x="1449946" y="6349718"/>
              <a:ext cx="137234" cy="245061"/>
            </a:xfrm>
            <a:prstGeom prst="rect">
              <a:avLst/>
            </a:prstGeom>
          </p:spPr>
        </p:pic>
        <p:sp>
          <p:nvSpPr>
            <p:cNvPr id="251" name="テキスト ボックス 250"/>
            <p:cNvSpPr txBox="1"/>
            <p:nvPr/>
          </p:nvSpPr>
          <p:spPr>
            <a:xfrm>
              <a:off x="558247" y="6258447"/>
              <a:ext cx="602729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生徒</a:t>
              </a:r>
              <a:endPara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52" name="テキスト ボックス 251"/>
            <p:cNvSpPr txBox="1"/>
            <p:nvPr/>
          </p:nvSpPr>
          <p:spPr>
            <a:xfrm>
              <a:off x="425592" y="6701668"/>
              <a:ext cx="873319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生徒</a:t>
              </a:r>
              <a:endPara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53" name="テキスト ボックス 252"/>
            <p:cNvSpPr txBox="1"/>
            <p:nvPr/>
          </p:nvSpPr>
          <p:spPr>
            <a:xfrm>
              <a:off x="173393" y="5878929"/>
              <a:ext cx="347192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7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A</a:t>
              </a:r>
              <a:r>
                <a:rPr kumimoji="1" lang="ja-JP" altLang="en-US" sz="7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校</a:t>
              </a:r>
              <a:endParaRPr kumimoji="1" lang="ja-JP" altLang="en-US" sz="7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54" name="テキスト ボックス 253"/>
            <p:cNvSpPr txBox="1"/>
            <p:nvPr/>
          </p:nvSpPr>
          <p:spPr>
            <a:xfrm>
              <a:off x="178039" y="6346964"/>
              <a:ext cx="345113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7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B</a:t>
              </a:r>
              <a:r>
                <a:rPr kumimoji="1" lang="ja-JP" altLang="en-US" sz="7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校</a:t>
              </a:r>
              <a:endParaRPr kumimoji="1" lang="ja-JP" altLang="en-US" sz="7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55" name="正方形/長方形 254"/>
          <p:cNvSpPr/>
          <p:nvPr/>
        </p:nvSpPr>
        <p:spPr>
          <a:xfrm>
            <a:off x="6525586" y="4767041"/>
            <a:ext cx="2457079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0" algn="ctr">
              <a:lnSpc>
                <a:spcPts val="2000"/>
              </a:lnSpc>
            </a:pPr>
            <a:r>
              <a:rPr lang="ja-JP" altLang="en-US" sz="10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＜ </a:t>
            </a:r>
            <a:r>
              <a:rPr lang="en-US" altLang="ja-JP" sz="10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ICT</a:t>
            </a:r>
            <a:r>
              <a:rPr lang="ja-JP" altLang="en-US" sz="10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活用の例 ＞</a:t>
            </a:r>
            <a:endParaRPr lang="en-US" altLang="ja-JP" sz="10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56" name="正方形/長方形 255"/>
          <p:cNvSpPr/>
          <p:nvPr/>
        </p:nvSpPr>
        <p:spPr>
          <a:xfrm>
            <a:off x="4739527" y="4755553"/>
            <a:ext cx="2340906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0">
              <a:lnSpc>
                <a:spcPts val="2000"/>
              </a:lnSpc>
            </a:pPr>
            <a:r>
              <a:rPr lang="ja-JP" altLang="en-US" sz="10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＜ 合同部活動の例 ＞</a:t>
            </a:r>
            <a:endParaRPr lang="en-US" altLang="ja-JP" sz="1000" b="1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6767676" y="2279481"/>
            <a:ext cx="461665" cy="14065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課題の検証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925233" y="6198872"/>
            <a:ext cx="5273789" cy="682664"/>
          </a:xfrm>
          <a:prstGeom prst="rect">
            <a:avLst/>
          </a:prstGeom>
          <a:noFill/>
        </p:spPr>
        <p:txBody>
          <a:bodyPr wrap="square" lIns="33231" tIns="33231" rIns="33231" bIns="33231" rtlCol="0">
            <a:spAutoFit/>
          </a:bodyPr>
          <a:lstStyle/>
          <a:p>
            <a:pPr algn="ctr"/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生徒にとって望ましい持続可能な部活動と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学校の働き方改革の両立を実現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6379084" y="5029943"/>
            <a:ext cx="2746766" cy="994194"/>
            <a:chOff x="6379084" y="4954787"/>
            <a:chExt cx="2746766" cy="994194"/>
          </a:xfrm>
        </p:grpSpPr>
        <p:grpSp>
          <p:nvGrpSpPr>
            <p:cNvPr id="195" name="グループ化 194"/>
            <p:cNvGrpSpPr/>
            <p:nvPr/>
          </p:nvGrpSpPr>
          <p:grpSpPr>
            <a:xfrm>
              <a:off x="6379084" y="4954787"/>
              <a:ext cx="2746766" cy="803825"/>
              <a:chOff x="2621020" y="5895851"/>
              <a:chExt cx="2752067" cy="803825"/>
            </a:xfrm>
          </p:grpSpPr>
          <p:grpSp>
            <p:nvGrpSpPr>
              <p:cNvPr id="196" name="グループ化 195"/>
              <p:cNvGrpSpPr/>
              <p:nvPr/>
            </p:nvGrpSpPr>
            <p:grpSpPr>
              <a:xfrm>
                <a:off x="2621020" y="5895851"/>
                <a:ext cx="2752067" cy="803825"/>
                <a:chOff x="2833664" y="5896374"/>
                <a:chExt cx="2752067" cy="803825"/>
              </a:xfrm>
            </p:grpSpPr>
            <p:sp>
              <p:nvSpPr>
                <p:cNvPr id="209" name="楕円 208"/>
                <p:cNvSpPr/>
                <p:nvPr/>
              </p:nvSpPr>
              <p:spPr>
                <a:xfrm>
                  <a:off x="2833664" y="6120691"/>
                  <a:ext cx="1242306" cy="183644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1" name="楕円 210"/>
                <p:cNvSpPr/>
                <p:nvPr/>
              </p:nvSpPr>
              <p:spPr>
                <a:xfrm>
                  <a:off x="4343425" y="6132356"/>
                  <a:ext cx="1242306" cy="183644"/>
                </a:xfrm>
                <a:prstGeom prst="ellipse">
                  <a:avLst/>
                </a:prstGeom>
                <a:solidFill>
                  <a:srgbClr val="FDFBD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pic>
              <p:nvPicPr>
                <p:cNvPr id="213" name="図 212"/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106034" y="6042470"/>
                  <a:ext cx="137193" cy="182724"/>
                </a:xfrm>
                <a:prstGeom prst="rect">
                  <a:avLst/>
                </a:prstGeom>
              </p:spPr>
            </p:pic>
            <p:pic>
              <p:nvPicPr>
                <p:cNvPr id="215" name="図 214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340474" y="5936833"/>
                  <a:ext cx="514831" cy="274291"/>
                </a:xfrm>
                <a:prstGeom prst="rect">
                  <a:avLst/>
                </a:prstGeom>
              </p:spPr>
            </p:pic>
            <p:pic>
              <p:nvPicPr>
                <p:cNvPr id="216" name="図 215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011088" y="5896374"/>
                  <a:ext cx="289884" cy="328561"/>
                </a:xfrm>
                <a:prstGeom prst="rect">
                  <a:avLst/>
                </a:prstGeom>
              </p:spPr>
            </p:pic>
            <p:pic>
              <p:nvPicPr>
                <p:cNvPr id="217" name="図 216"/>
                <p:cNvPicPr>
                  <a:picLocks noChangeAspect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78021" y="6011488"/>
                  <a:ext cx="373113" cy="304513"/>
                </a:xfrm>
                <a:prstGeom prst="rect">
                  <a:avLst/>
                </a:prstGeom>
              </p:spPr>
            </p:pic>
            <p:pic>
              <p:nvPicPr>
                <p:cNvPr id="219" name="図 218"/>
                <p:cNvPicPr>
                  <a:picLocks noChangeAspect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820136" y="5973878"/>
                  <a:ext cx="175696" cy="212276"/>
                </a:xfrm>
                <a:prstGeom prst="rect">
                  <a:avLst/>
                </a:prstGeom>
              </p:spPr>
            </p:pic>
            <p:sp>
              <p:nvSpPr>
                <p:cNvPr id="221" name="テキスト ボックス 220"/>
                <p:cNvSpPr txBox="1"/>
                <p:nvPr/>
              </p:nvSpPr>
              <p:spPr>
                <a:xfrm>
                  <a:off x="4469246" y="6156841"/>
                  <a:ext cx="414927" cy="21544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en-US" altLang="ja-JP" sz="800" b="1" dirty="0" smtClean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A</a:t>
                  </a:r>
                  <a:r>
                    <a:rPr kumimoji="1" lang="ja-JP" altLang="en-US" sz="800" b="1" dirty="0" smtClean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校</a:t>
                  </a:r>
                  <a:endParaRPr kumimoji="1" lang="ja-JP" altLang="en-US" sz="800" b="1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224" name="テキスト ボックス 223"/>
                <p:cNvSpPr txBox="1"/>
                <p:nvPr/>
              </p:nvSpPr>
              <p:spPr>
                <a:xfrm>
                  <a:off x="3120705" y="6108339"/>
                  <a:ext cx="673169" cy="21544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800" b="1" dirty="0" smtClean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指導者</a:t>
                  </a:r>
                  <a:endParaRPr kumimoji="1" lang="en-US" altLang="ja-JP" sz="800" b="1" dirty="0" smtClean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cxnSp>
              <p:nvCxnSpPr>
                <p:cNvPr id="225" name="直線矢印コネクタ 224"/>
                <p:cNvCxnSpPr/>
                <p:nvPr/>
              </p:nvCxnSpPr>
              <p:spPr>
                <a:xfrm flipH="1">
                  <a:off x="3543867" y="6331087"/>
                  <a:ext cx="33565" cy="292659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6" name="テキスト ボックス 225"/>
                <p:cNvSpPr txBox="1"/>
                <p:nvPr/>
              </p:nvSpPr>
              <p:spPr>
                <a:xfrm>
                  <a:off x="2977019" y="6262712"/>
                  <a:ext cx="766178" cy="18466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600" dirty="0" smtClean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練習メニュー</a:t>
                  </a:r>
                  <a:endParaRPr kumimoji="1" lang="ja-JP" altLang="en-US" sz="6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cxnSp>
              <p:nvCxnSpPr>
                <p:cNvPr id="227" name="直線矢印コネクタ 226"/>
                <p:cNvCxnSpPr/>
                <p:nvPr/>
              </p:nvCxnSpPr>
              <p:spPr>
                <a:xfrm>
                  <a:off x="3755738" y="6304117"/>
                  <a:ext cx="713508" cy="396082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8" name="テキスト ボックス 227"/>
                <p:cNvSpPr txBox="1"/>
                <p:nvPr/>
              </p:nvSpPr>
              <p:spPr>
                <a:xfrm>
                  <a:off x="3808041" y="6257255"/>
                  <a:ext cx="498525" cy="18466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600" dirty="0" smtClean="0"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映像教材</a:t>
                  </a:r>
                  <a:endParaRPr kumimoji="1" lang="ja-JP" altLang="en-US" sz="600" dirty="0"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cxnSp>
              <p:nvCxnSpPr>
                <p:cNvPr id="233" name="直線矢印コネクタ 232"/>
                <p:cNvCxnSpPr/>
                <p:nvPr/>
              </p:nvCxnSpPr>
              <p:spPr>
                <a:xfrm>
                  <a:off x="3872404" y="6217114"/>
                  <a:ext cx="687325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4" name="テキスト ボックス 233"/>
                <p:cNvSpPr txBox="1"/>
                <p:nvPr/>
              </p:nvSpPr>
              <p:spPr>
                <a:xfrm>
                  <a:off x="3891682" y="5986462"/>
                  <a:ext cx="588616" cy="20005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ja-JP" altLang="en-US" sz="700" b="1" dirty="0" smtClean="0">
                      <a:solidFill>
                        <a:srgbClr val="FF0000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遠隔指導</a:t>
                  </a:r>
                  <a:endParaRPr kumimoji="1" lang="ja-JP" altLang="en-US" sz="700" b="1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pic>
              <p:nvPicPr>
                <p:cNvPr id="235" name="図 234"/>
                <p:cNvPicPr>
                  <a:picLocks noChangeAspect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595408" y="5996873"/>
                  <a:ext cx="231480" cy="248995"/>
                </a:xfrm>
                <a:prstGeom prst="rect">
                  <a:avLst/>
                </a:prstGeom>
                <a:scene3d>
                  <a:camera prst="orthographicFront">
                    <a:rot lat="0" lon="10800000" rev="0"/>
                  </a:camera>
                  <a:lightRig rig="threePt" dir="t"/>
                </a:scene3d>
              </p:spPr>
            </p:pic>
            <p:pic>
              <p:nvPicPr>
                <p:cNvPr id="236" name="図 235"/>
                <p:cNvPicPr>
                  <a:picLocks noChangeAspect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192948" y="6164510"/>
                  <a:ext cx="139105" cy="144574"/>
                </a:xfrm>
                <a:prstGeom prst="rect">
                  <a:avLst/>
                </a:prstGeom>
              </p:spPr>
            </p:pic>
          </p:grpSp>
          <p:pic>
            <p:nvPicPr>
              <p:cNvPr id="202" name="図 201"/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32012" y="6000094"/>
                <a:ext cx="150748" cy="165430"/>
              </a:xfrm>
              <a:prstGeom prst="rect">
                <a:avLst/>
              </a:prstGeom>
            </p:spPr>
          </p:pic>
        </p:grpSp>
        <p:sp>
          <p:nvSpPr>
            <p:cNvPr id="147" name="楕円 146"/>
            <p:cNvSpPr/>
            <p:nvPr/>
          </p:nvSpPr>
          <p:spPr>
            <a:xfrm>
              <a:off x="7877206" y="5727109"/>
              <a:ext cx="1239913" cy="183644"/>
            </a:xfrm>
            <a:prstGeom prst="ellipse">
              <a:avLst/>
            </a:prstGeom>
            <a:solidFill>
              <a:srgbClr val="FDFB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テキスト ボックス 147"/>
            <p:cNvSpPr txBox="1"/>
            <p:nvPr/>
          </p:nvSpPr>
          <p:spPr>
            <a:xfrm>
              <a:off x="7891402" y="5710085"/>
              <a:ext cx="414128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B</a:t>
              </a:r>
              <a:r>
                <a:rPr kumimoji="1" lang="ja-JP" altLang="en-US" sz="8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校</a:t>
              </a:r>
              <a:endPara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50" name="楕円 149"/>
            <p:cNvSpPr/>
            <p:nvPr/>
          </p:nvSpPr>
          <p:spPr>
            <a:xfrm>
              <a:off x="6475951" y="5746942"/>
              <a:ext cx="1239913" cy="183644"/>
            </a:xfrm>
            <a:prstGeom prst="ellipse">
              <a:avLst/>
            </a:prstGeom>
            <a:solidFill>
              <a:srgbClr val="FDFB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9" name="テキスト ボックス 148"/>
            <p:cNvSpPr txBox="1"/>
            <p:nvPr/>
          </p:nvSpPr>
          <p:spPr>
            <a:xfrm>
              <a:off x="6455564" y="5733537"/>
              <a:ext cx="414128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C</a:t>
              </a:r>
              <a:r>
                <a:rPr kumimoji="1" lang="ja-JP" altLang="en-US" sz="800" b="1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校</a:t>
              </a:r>
              <a:endPara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51" name="図 150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76872" y="5564386"/>
              <a:ext cx="502631" cy="369260"/>
            </a:xfrm>
            <a:prstGeom prst="rect">
              <a:avLst/>
            </a:prstGeom>
          </p:spPr>
        </p:pic>
        <p:pic>
          <p:nvPicPr>
            <p:cNvPr id="152" name="図 151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71285" y="5589740"/>
              <a:ext cx="350167" cy="301279"/>
            </a:xfrm>
            <a:prstGeom prst="rect">
              <a:avLst/>
            </a:prstGeom>
          </p:spPr>
        </p:pic>
        <p:pic>
          <p:nvPicPr>
            <p:cNvPr id="153" name="図 152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90682" y="5455642"/>
              <a:ext cx="175696" cy="212276"/>
            </a:xfrm>
            <a:prstGeom prst="rect">
              <a:avLst/>
            </a:prstGeom>
          </p:spPr>
        </p:pic>
        <p:pic>
          <p:nvPicPr>
            <p:cNvPr id="154" name="図 153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1301" y="5387864"/>
              <a:ext cx="175696" cy="212276"/>
            </a:xfrm>
            <a:prstGeom prst="rect">
              <a:avLst/>
            </a:prstGeom>
          </p:spPr>
        </p:pic>
        <p:sp>
          <p:nvSpPr>
            <p:cNvPr id="155" name="テキスト ボックス 154"/>
            <p:cNvSpPr txBox="1"/>
            <p:nvPr/>
          </p:nvSpPr>
          <p:spPr>
            <a:xfrm>
              <a:off x="6862501" y="5335775"/>
              <a:ext cx="764702" cy="2000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700" b="1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配信</a:t>
              </a:r>
              <a:endParaRPr kumimoji="1" lang="ja-JP" altLang="en-US" sz="7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pic>
          <p:nvPicPr>
            <p:cNvPr id="157" name="図 156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0307" y="5725601"/>
              <a:ext cx="136929" cy="182724"/>
            </a:xfrm>
            <a:prstGeom prst="rect">
              <a:avLst/>
            </a:prstGeom>
          </p:spPr>
        </p:pic>
        <p:pic>
          <p:nvPicPr>
            <p:cNvPr id="158" name="図 157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4166" y="5624340"/>
              <a:ext cx="372394" cy="304513"/>
            </a:xfrm>
            <a:prstGeom prst="rect">
              <a:avLst/>
            </a:prstGeom>
            <a:scene3d>
              <a:camera prst="orthographicFront">
                <a:rot lat="0" lon="11400000" rev="0"/>
              </a:camera>
              <a:lightRig rig="threePt" dir="t"/>
            </a:scene3d>
          </p:spPr>
        </p:pic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95004" y="5578596"/>
              <a:ext cx="236587" cy="245805"/>
            </a:xfrm>
            <a:prstGeom prst="rect">
              <a:avLst/>
            </a:prstGeom>
          </p:spPr>
        </p:pic>
        <p:pic>
          <p:nvPicPr>
            <p:cNvPr id="15" name="図 14"/>
            <p:cNvPicPr>
              <a:picLocks noChangeAspect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1395" y="5482822"/>
              <a:ext cx="155884" cy="171066"/>
            </a:xfrm>
            <a:prstGeom prst="rect">
              <a:avLst/>
            </a:prstGeom>
          </p:spPr>
        </p:pic>
        <p:pic>
          <p:nvPicPr>
            <p:cNvPr id="16" name="図 15"/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03852" y="5620660"/>
              <a:ext cx="137265" cy="245116"/>
            </a:xfrm>
            <a:prstGeom prst="rect">
              <a:avLst/>
            </a:prstGeom>
          </p:spPr>
        </p:pic>
        <p:pic>
          <p:nvPicPr>
            <p:cNvPr id="17" name="図 16"/>
            <p:cNvPicPr>
              <a:picLocks noChangeAspect="1"/>
            </p:cNvPicPr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2945" y="5405819"/>
              <a:ext cx="153650" cy="178923"/>
            </a:xfrm>
            <a:prstGeom prst="rect">
              <a:avLst/>
            </a:prstGeom>
          </p:spPr>
        </p:pic>
      </p:grpSp>
      <p:pic>
        <p:nvPicPr>
          <p:cNvPr id="22" name="図 21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80" y="5991094"/>
            <a:ext cx="975454" cy="892540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419" y="6020473"/>
            <a:ext cx="1051290" cy="833783"/>
          </a:xfrm>
          <a:prstGeom prst="rect">
            <a:avLst/>
          </a:prstGeom>
        </p:spPr>
      </p:pic>
      <p:sp>
        <p:nvSpPr>
          <p:cNvPr id="4" name="ストライプ矢印 3"/>
          <p:cNvSpPr/>
          <p:nvPr/>
        </p:nvSpPr>
        <p:spPr>
          <a:xfrm>
            <a:off x="7294507" y="2876890"/>
            <a:ext cx="427251" cy="507530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正方形/長方形 143"/>
          <p:cNvSpPr/>
          <p:nvPr/>
        </p:nvSpPr>
        <p:spPr>
          <a:xfrm>
            <a:off x="147760" y="2241048"/>
            <a:ext cx="5707056" cy="20428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2000" dirty="0"/>
          </a:p>
        </p:txBody>
      </p:sp>
      <p:sp>
        <p:nvSpPr>
          <p:cNvPr id="105" name="正方形/長方形 104"/>
          <p:cNvSpPr/>
          <p:nvPr/>
        </p:nvSpPr>
        <p:spPr>
          <a:xfrm>
            <a:off x="159303" y="2264953"/>
            <a:ext cx="5706153" cy="2010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＜主な実践課題＞</a:t>
            </a:r>
            <a:endParaRPr lang="en-US" altLang="ja-JP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396000" indent="-252000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ja-JP" altLang="en-US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地域人材を確保・マッチング</a:t>
            </a:r>
            <a:r>
              <a:rPr lang="ja-JP" altLang="en-US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する仕組みの構築</a:t>
            </a:r>
            <a:endParaRPr lang="en-US" altLang="ja-JP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396000" indent="-252000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ja-JP" altLang="en-US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生徒への適切な指導に必要な</a:t>
            </a:r>
            <a:r>
              <a:rPr lang="ja-JP" altLang="en-US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地域人材の研修</a:t>
            </a:r>
            <a:r>
              <a:rPr lang="ja-JP" altLang="en-US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の実施</a:t>
            </a:r>
            <a:endParaRPr lang="en-US" altLang="ja-JP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396000" indent="-252000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ja-JP" altLang="en-US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平日と休日の</a:t>
            </a:r>
            <a:r>
              <a:rPr lang="ja-JP" altLang="en-US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一貫指導のための連携・協力体制</a:t>
            </a:r>
            <a:r>
              <a:rPr lang="ja-JP" altLang="en-US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en-US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構築</a:t>
            </a:r>
            <a:endParaRPr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396000" indent="-252000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ja-JP" altLang="en-US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費用負担</a:t>
            </a:r>
            <a:r>
              <a:rPr lang="ja-JP" altLang="en-US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の在り方の整理</a:t>
            </a:r>
            <a:endParaRPr lang="en-US" altLang="ja-JP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396000" indent="-252000">
              <a:spcBef>
                <a:spcPts val="400"/>
              </a:spcBef>
              <a:buFont typeface="Wingdings" panose="05000000000000000000" pitchFamily="2" charset="2"/>
              <a:buChar char="Ø"/>
            </a:pPr>
            <a:r>
              <a:rPr lang="ja-JP" altLang="en-US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地域部活動の</a:t>
            </a:r>
            <a:r>
              <a:rPr lang="ja-JP" altLang="en-US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運営団体</a:t>
            </a:r>
            <a:r>
              <a:rPr lang="ja-JP" altLang="en-US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の確保　等</a:t>
            </a:r>
            <a:endParaRPr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96" name="タイトル 1"/>
          <p:cNvSpPr txBox="1">
            <a:spLocks/>
          </p:cNvSpPr>
          <p:nvPr/>
        </p:nvSpPr>
        <p:spPr>
          <a:xfrm>
            <a:off x="138034" y="1919783"/>
            <a:ext cx="5727422" cy="30232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kumimoji="1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ja-JP" altLang="en-US" dirty="0"/>
              <a:t>実　践　研　究　の　実　施 </a:t>
            </a:r>
          </a:p>
        </p:txBody>
      </p:sp>
      <p:sp>
        <p:nvSpPr>
          <p:cNvPr id="99" name="ストライプ矢印 98"/>
          <p:cNvSpPr/>
          <p:nvPr/>
        </p:nvSpPr>
        <p:spPr>
          <a:xfrm>
            <a:off x="5884230" y="2857931"/>
            <a:ext cx="427251" cy="507530"/>
          </a:xfrm>
          <a:prstGeom prst="strip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051" y="5470562"/>
            <a:ext cx="131143" cy="234184"/>
          </a:xfrm>
          <a:prstGeom prst="rect">
            <a:avLst/>
          </a:prstGeom>
        </p:spPr>
      </p:pic>
      <p:sp>
        <p:nvSpPr>
          <p:cNvPr id="85" name="テキスト ボックス 84"/>
          <p:cNvSpPr txBox="1"/>
          <p:nvPr/>
        </p:nvSpPr>
        <p:spPr>
          <a:xfrm>
            <a:off x="6380391" y="2280141"/>
            <a:ext cx="461665" cy="195763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研究成果の発信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</p:txBody>
      </p:sp>
      <p:pic>
        <p:nvPicPr>
          <p:cNvPr id="161" name="図 160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9245" y="2532268"/>
            <a:ext cx="1332823" cy="1233389"/>
          </a:xfrm>
          <a:prstGeom prst="rect">
            <a:avLst/>
          </a:prstGeom>
          <a:noFill/>
          <a:effectLst>
            <a:glow>
              <a:schemeClr val="accent1"/>
            </a:glow>
            <a:softEdge rad="0"/>
          </a:effectLst>
        </p:spPr>
      </p:pic>
      <p:sp>
        <p:nvSpPr>
          <p:cNvPr id="87" name="正方形/長方形 86"/>
          <p:cNvSpPr/>
          <p:nvPr/>
        </p:nvSpPr>
        <p:spPr>
          <a:xfrm>
            <a:off x="7759908" y="2042091"/>
            <a:ext cx="1251499" cy="2112178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2000" dirty="0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7995777" y="2027592"/>
            <a:ext cx="738664" cy="22593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休日の地域部活動の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　全国展開</a:t>
            </a:r>
            <a:endParaRPr kumimoji="1"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</p:txBody>
      </p:sp>
      <p:pic>
        <p:nvPicPr>
          <p:cNvPr id="82" name="図 5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61" y="17615"/>
            <a:ext cx="437344" cy="497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図 85">
            <a:extLst>
              <a:ext uri="{FF2B5EF4-FFF2-40B4-BE49-F238E27FC236}">
                <a16:creationId xmlns:a16="http://schemas.microsoft.com/office/drawing/2014/main" id="{48D35F07-D3D5-473C-851B-0DB29CBFD70F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8574262" y="100524"/>
            <a:ext cx="475830" cy="406596"/>
          </a:xfrm>
          <a:prstGeom prst="rect">
            <a:avLst/>
          </a:prstGeom>
        </p:spPr>
      </p:pic>
      <p:sp>
        <p:nvSpPr>
          <p:cNvPr id="88" name="正方形/長方形 87"/>
          <p:cNvSpPr/>
          <p:nvPr/>
        </p:nvSpPr>
        <p:spPr>
          <a:xfrm>
            <a:off x="4786946" y="583030"/>
            <a:ext cx="438213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b="1" u="sng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実施拠点数 </a:t>
            </a:r>
            <a:endParaRPr lang="en-US" altLang="ja-JP" sz="1100" b="1" u="sng" kern="1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</a:t>
            </a:r>
            <a:r>
              <a:rPr lang="ja-JP" altLang="en-US" sz="1000" b="1" u="sng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運動部活動：</a:t>
            </a:r>
            <a:r>
              <a:rPr lang="en-US" altLang="ja-JP" sz="1000" b="1" u="sng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114</a:t>
            </a:r>
            <a:r>
              <a:rPr lang="ja-JP" altLang="en-US" sz="1000" b="1" u="sng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ヵ所</a:t>
            </a:r>
            <a:r>
              <a:rPr lang="ja-JP" altLang="en-US" sz="10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0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47</a:t>
            </a:r>
            <a:r>
              <a:rPr lang="ja-JP" altLang="en-US" sz="10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都道府県：</a:t>
            </a:r>
            <a:r>
              <a:rPr lang="en-US" altLang="ja-JP" sz="10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10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ヵ所</a:t>
            </a:r>
            <a:r>
              <a:rPr lang="en-US" altLang="ja-JP" sz="10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0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市</a:t>
            </a:r>
            <a:r>
              <a:rPr lang="ja-JP" altLang="en-US" sz="10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 sz="10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町村</a:t>
            </a:r>
            <a:r>
              <a:rPr lang="en-US" altLang="ja-JP" sz="10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  20</a:t>
            </a:r>
            <a:r>
              <a:rPr lang="ja-JP" altLang="en-US" sz="10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政令</a:t>
            </a:r>
            <a:r>
              <a:rPr lang="ja-JP" altLang="en-US" sz="10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市</a:t>
            </a:r>
            <a:r>
              <a:rPr lang="ja-JP" altLang="en-US" sz="10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0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0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ヵ所</a:t>
            </a:r>
            <a:endParaRPr lang="en-US" altLang="ja-JP" sz="10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10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</a:t>
            </a:r>
            <a:r>
              <a:rPr lang="ja-JP" altLang="en-US" sz="1000" b="1" u="sng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文化部活動：　</a:t>
            </a:r>
            <a:r>
              <a:rPr lang="en-US" altLang="ja-JP" sz="1000" b="1" u="sng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47</a:t>
            </a:r>
            <a:r>
              <a:rPr lang="ja-JP" altLang="en-US" sz="1000" b="1" u="sng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ヵ所</a:t>
            </a:r>
            <a:r>
              <a:rPr lang="ja-JP" altLang="en-US" sz="10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0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47</a:t>
            </a:r>
            <a:r>
              <a:rPr lang="ja-JP" altLang="en-US" sz="10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都道府県：</a:t>
            </a:r>
            <a:r>
              <a:rPr lang="en-US" altLang="ja-JP" sz="10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0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ヵ所</a:t>
            </a:r>
            <a:endParaRPr lang="en-US" altLang="ja-JP" sz="1000" b="1" kern="1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51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8259</TotalTime>
  <Words>383</Words>
  <Application>Microsoft Office PowerPoint</Application>
  <PresentationFormat>画面に合わせる (4:3)</PresentationFormat>
  <Paragraphs>41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游ゴシック</vt:lpstr>
      <vt:lpstr>游ゴシック Light</vt:lpstr>
      <vt:lpstr>Arial</vt:lpstr>
      <vt:lpstr>Calibri</vt:lpstr>
      <vt:lpstr>Calibri Light</vt:lpstr>
      <vt:lpstr>Microsoft Himalaya</vt:lpstr>
      <vt:lpstr>Times New Roman</vt:lpstr>
      <vt:lpstr>Wingdings</vt:lpstr>
      <vt:lpstr>Office テーマ</vt:lpstr>
      <vt:lpstr>PowerPoint プレゼンテーション</vt:lpstr>
    </vt:vector>
  </TitlesOfParts>
  <Company>MEXT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「部活動の在り方」検討チームとりまとめ（案）概要</dc:title>
  <dc:creator>m</dc:creator>
  <cp:lastModifiedBy>m</cp:lastModifiedBy>
  <cp:revision>671</cp:revision>
  <cp:lastPrinted>2021-03-09T04:30:49Z</cp:lastPrinted>
  <dcterms:created xsi:type="dcterms:W3CDTF">2020-07-07T14:59:03Z</dcterms:created>
  <dcterms:modified xsi:type="dcterms:W3CDTF">2021-04-15T11:05:35Z</dcterms:modified>
</cp:coreProperties>
</file>