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0" r:id="rId1"/>
  </p:sldMasterIdLst>
  <p:notesMasterIdLst>
    <p:notesMasterId r:id="rId3"/>
  </p:notesMasterIdLst>
  <p:handoutMasterIdLst>
    <p:handoutMasterId r:id="rId4"/>
  </p:handoutMasterIdLst>
  <p:sldIdLst>
    <p:sldId id="447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3F3F"/>
    <a:srgbClr val="FFFF66"/>
    <a:srgbClr val="E89038"/>
    <a:srgbClr val="99FF99"/>
    <a:srgbClr val="DF4141"/>
    <a:srgbClr val="0000FF"/>
    <a:srgbClr val="E43838"/>
    <a:srgbClr val="FF5050"/>
    <a:srgbClr val="6666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5683" autoAdjust="0"/>
  </p:normalViewPr>
  <p:slideViewPr>
    <p:cSldViewPr>
      <p:cViewPr varScale="1">
        <p:scale>
          <a:sx n="68" d="100"/>
          <a:sy n="68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5" tIns="45700" rIns="91405" bIns="457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42" y="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5" tIns="45700" rIns="91405" bIns="457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0647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5" tIns="45700" rIns="91405" bIns="457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42" y="9440647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5" tIns="45700" rIns="91405" bIns="457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617E2A-3304-4B9B-B21F-6567341488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4239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5" tIns="45700" rIns="91405" bIns="457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42" y="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5" tIns="45700" rIns="91405" bIns="457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1190"/>
            <a:ext cx="5445760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5" tIns="45700" rIns="91405" bIns="457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0647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5" tIns="45700" rIns="91405" bIns="457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42" y="9440647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5" tIns="45700" rIns="91405" bIns="457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F468E3-DE6C-49E8-AED4-1B788EF262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546827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6125"/>
            <a:ext cx="4968875" cy="3725863"/>
          </a:xfrm>
          <a:ln/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  <p:sp>
        <p:nvSpPr>
          <p:cNvPr id="4100" name="ヘッダー プレースホルダー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602" indent="-285617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2469" indent="-22849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99457" indent="-22849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6445" indent="-22849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3431" indent="-2284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0419" indent="-2284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7406" indent="-2284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4394" indent="-2284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prstClr val="black"/>
                </a:solidFill>
              </a:rPr>
              <a:t>【機密性○】</a:t>
            </a:r>
          </a:p>
        </p:txBody>
      </p:sp>
      <p:sp>
        <p:nvSpPr>
          <p:cNvPr id="4101" name="スライド番号プレースホルダー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602" indent="-285617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2469" indent="-22849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99457" indent="-22849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6445" indent="-22849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3431" indent="-2284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0419" indent="-2284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7406" indent="-2284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4394" indent="-2284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6D26A10-0740-42D7-B608-4ABE06C5FC4A}" type="slidenum">
              <a:rPr lang="en-US" altLang="ja-JP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739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09CB0-E6D5-4970-AB11-DABB337551D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5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0B1C6-CF48-4EAB-8488-CFD94DDA707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3379"/>
            <a:ext cx="2057400" cy="57927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33379"/>
            <a:ext cx="6019800" cy="57927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30A12-19F5-4E5B-992A-4E77E043C2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16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27F28-B98A-467F-840E-8188FFCEB0C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72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C8A38-64FE-4479-8BC4-EB146A58494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6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42FF-89BF-4A3C-BB7E-940D20F591B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3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BD3A9-F1E4-4EED-9F5C-88A9C18DB1B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1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B18CD-BDE3-4B9A-BCE7-261C9EDEA96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8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BD9F4-6A8A-447A-B343-2DFF4178AD0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35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49E4-0794-4261-A393-0AAC7FC1186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0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6EE94-33A6-4062-88CE-A98C61C467D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43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0035AC59-C28F-4722-B5B5-ECE38F68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468313" y="177800"/>
            <a:ext cx="2159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ja-JP" altLang="ja-JP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7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71993"/>
            <a:ext cx="9144000" cy="47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ja-JP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1144" y="75880"/>
            <a:ext cx="9091612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ja-JP" altLang="en-US" sz="2000" b="1" dirty="0" smtClean="0"/>
              <a:t>障害者スポーツ団体ニーズ調査結果の活用について</a:t>
            </a:r>
            <a:endParaRPr lang="ja-JP" altLang="en-US" sz="2000" b="1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-9526" y="548679"/>
            <a:ext cx="9162281" cy="75654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ja-JP" altLang="en-US" sz="1800" smtClean="0">
              <a:solidFill>
                <a:srgbClr val="000000"/>
              </a:solidFill>
            </a:endParaRPr>
          </a:p>
        </p:txBody>
      </p:sp>
      <p:sp>
        <p:nvSpPr>
          <p:cNvPr id="2053" name="AutoShape 7"/>
          <p:cNvSpPr>
            <a:spLocks noChangeArrowheads="1"/>
          </p:cNvSpPr>
          <p:nvPr/>
        </p:nvSpPr>
        <p:spPr bwMode="auto">
          <a:xfrm>
            <a:off x="108396" y="836712"/>
            <a:ext cx="8928100" cy="1008112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en-US" altLang="ja-JP" sz="14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912" y="652047"/>
            <a:ext cx="13388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調査概要等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2116" y="1018828"/>
            <a:ext cx="87606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障害者スポーツ支援のうち、特に「民間企業とマッチング等、組織面・財政面の体制が十分でない障害者スポーツ団体への支援」に係る取組の参考とするため、平成</a:t>
            </a:r>
            <a:r>
              <a:rPr lang="en-US" altLang="ja-JP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28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年</a:t>
            </a:r>
            <a:r>
              <a:rPr lang="en-US" altLang="ja-JP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11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月４日付けで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、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７６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の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障害者スポーツ団体に対してメールにより調査票を送付し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、</a:t>
            </a:r>
            <a:r>
              <a:rPr lang="ja-JP" altLang="en-US" sz="1400" dirty="0">
                <a:latin typeface="ＭＳ Ｐゴシック"/>
                <a:ea typeface="ＭＳ Ｐゴシック"/>
              </a:rPr>
              <a:t>４６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の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団体から回答を得た（回答率：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約</a:t>
            </a:r>
            <a:r>
              <a:rPr lang="ja-JP" altLang="en-US" sz="1400" dirty="0">
                <a:latin typeface="ＭＳ Ｐゴシック"/>
                <a:ea typeface="ＭＳ Ｐゴシック"/>
              </a:rPr>
              <a:t>６１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％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）。調査結果の概要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は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資料４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の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とおり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。</a:t>
            </a:r>
            <a:endParaRPr lang="zh-TW" altLang="en-US" sz="14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496" y="2060848"/>
            <a:ext cx="180049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調査結果の活用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707904" y="1916832"/>
            <a:ext cx="151216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8396" y="2438013"/>
            <a:ext cx="8412955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✔　障害者スポーツ推進タスクフォースにおける検討に活用</a:t>
            </a:r>
            <a:endParaRPr kumimoji="1" lang="en-US" altLang="ja-JP" sz="1600" b="1" dirty="0" smtClean="0"/>
          </a:p>
          <a:p>
            <a:r>
              <a:rPr lang="ja-JP" altLang="en-US" sz="1600" dirty="0" smtClean="0"/>
              <a:t>→　調査</a:t>
            </a:r>
            <a:r>
              <a:rPr lang="ja-JP" altLang="en-US" sz="1600" dirty="0"/>
              <a:t>の結果、多くの団体で事務局機能が脆弱との課題がみられたことを踏まえ</a:t>
            </a:r>
            <a:r>
              <a:rPr lang="ja-JP" altLang="en-US" sz="1600" dirty="0" smtClean="0"/>
              <a:t>、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障害者</a:t>
            </a:r>
            <a:r>
              <a:rPr lang="ja-JP" altLang="en-US" sz="1600" dirty="0"/>
              <a:t>スポーツ団体の</a:t>
            </a:r>
            <a:r>
              <a:rPr lang="ja-JP" altLang="en-US" sz="1600" u="heavy" dirty="0">
                <a:uFill>
                  <a:solidFill>
                    <a:srgbClr val="FF0000"/>
                  </a:solidFill>
                </a:uFill>
              </a:rPr>
              <a:t>事務局機能強化の対応方策に</a:t>
            </a:r>
            <a:r>
              <a:rPr lang="ja-JP" altLang="en-US" sz="1600" u="heavy" dirty="0" smtClean="0">
                <a:uFill>
                  <a:solidFill>
                    <a:srgbClr val="FF0000"/>
                  </a:solidFill>
                </a:uFill>
              </a:rPr>
              <a:t>ついても検討</a:t>
            </a:r>
            <a:endParaRPr lang="ja-JP" altLang="en-US" sz="1600" u="heavy" dirty="0">
              <a:uFill>
                <a:solidFill>
                  <a:srgbClr val="FF0000"/>
                </a:solidFill>
              </a:uFill>
            </a:endParaRPr>
          </a:p>
          <a:p>
            <a:endParaRPr kumimoji="1" lang="en-US" altLang="ja-JP" sz="1600" dirty="0" smtClean="0"/>
          </a:p>
          <a:p>
            <a:r>
              <a:rPr lang="ja-JP" altLang="en-US" sz="1600" b="1" dirty="0" smtClean="0"/>
              <a:t>✔　調査結果を</a:t>
            </a:r>
            <a:r>
              <a:rPr lang="ja-JP" altLang="en-US" sz="1600" b="1" u="heavy" dirty="0" smtClean="0">
                <a:uFill>
                  <a:solidFill>
                    <a:srgbClr val="FF0000"/>
                  </a:solidFill>
                </a:uFill>
              </a:rPr>
              <a:t>多くの企業へ周知</a:t>
            </a:r>
            <a:endParaRPr lang="en-US" altLang="ja-JP" sz="1600" b="1" u="heavy" dirty="0" smtClean="0">
              <a:uFill>
                <a:solidFill>
                  <a:srgbClr val="FF0000"/>
                </a:solidFill>
              </a:uFill>
            </a:endParaRPr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・経済関係団体を通じて傘下の企業に周知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ja-JP" altLang="en-US" sz="1050" dirty="0" smtClean="0"/>
              <a:t>オリンピック・パラリンピック等経済界協議会、中小企業家同友会、日本ニュービジネス協議会連合会等</a:t>
            </a:r>
            <a:endParaRPr lang="en-US" altLang="ja-JP" sz="105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・日本障がい者スポーツ協会の関係会議等で企業に周知</a:t>
            </a:r>
            <a:endParaRPr lang="en-US" altLang="ja-JP" sz="1400" dirty="0" smtClean="0"/>
          </a:p>
          <a:p>
            <a:endParaRPr lang="en-US" altLang="ja-JP" sz="105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・障害者スポーツに関心のある企業に個別に周知</a:t>
            </a:r>
            <a:endParaRPr lang="en-US" altLang="ja-JP" sz="140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あいおいニッセイ同和損保、三菱商事等のＪＰＳＡオフィシャルパートナー／スポンサー、</a:t>
            </a:r>
            <a:endParaRPr lang="en-US" altLang="ja-JP" sz="1050" dirty="0" smtClean="0"/>
          </a:p>
          <a:p>
            <a:r>
              <a:rPr lang="ja-JP" altLang="en-US" sz="1050" dirty="0" smtClean="0"/>
              <a:t>　　ジャパンライフ、乃村工藝社等のアスナビ採用企業</a:t>
            </a:r>
            <a:endParaRPr lang="en-US" altLang="ja-JP" sz="1050" dirty="0" smtClean="0"/>
          </a:p>
          <a:p>
            <a:endParaRPr lang="en-US" altLang="ja-JP" sz="1600" dirty="0" smtClean="0"/>
          </a:p>
          <a:p>
            <a:r>
              <a:rPr kumimoji="1" lang="ja-JP" altLang="en-US" sz="1600" b="1" dirty="0" smtClean="0"/>
              <a:t>✔　上記の周知により</a:t>
            </a:r>
            <a:r>
              <a:rPr kumimoji="1" lang="ja-JP" altLang="en-US" sz="1600" b="1" u="heavy" dirty="0" smtClean="0">
                <a:uFill>
                  <a:solidFill>
                    <a:srgbClr val="FF0000"/>
                  </a:solidFill>
                </a:uFill>
              </a:rPr>
              <a:t>関心を示した企業に障害者スポーツ団体</a:t>
            </a:r>
            <a:endParaRPr kumimoji="1" lang="en-US" altLang="ja-JP" sz="1600" b="1" u="heavy" dirty="0" smtClean="0">
              <a:uFill>
                <a:solidFill>
                  <a:srgbClr val="FF0000"/>
                </a:solidFill>
              </a:uFill>
            </a:endParaRPr>
          </a:p>
          <a:p>
            <a:r>
              <a:rPr lang="ja-JP" altLang="en-US" sz="1600" b="1" dirty="0">
                <a:uFill>
                  <a:solidFill>
                    <a:srgbClr val="FF0000"/>
                  </a:solidFill>
                </a:uFill>
              </a:rPr>
              <a:t>　</a:t>
            </a:r>
            <a:r>
              <a:rPr kumimoji="1" lang="ja-JP" altLang="en-US" sz="1600" b="1" u="heavy" dirty="0" smtClean="0">
                <a:uFill>
                  <a:solidFill>
                    <a:srgbClr val="FF0000"/>
                  </a:solidFill>
                </a:uFill>
              </a:rPr>
              <a:t>への支援を個別に要請</a:t>
            </a:r>
            <a:endParaRPr kumimoji="1" lang="en-US" altLang="ja-JP" sz="1600" b="1" u="heavy" dirty="0" smtClean="0">
              <a:uFill>
                <a:solidFill>
                  <a:srgbClr val="FF0000"/>
                </a:solidFill>
              </a:uFill>
            </a:endParaRPr>
          </a:p>
          <a:p>
            <a:endParaRPr kumimoji="1" lang="en-US" altLang="ja-JP" sz="1600" dirty="0" smtClean="0"/>
          </a:p>
          <a:p>
            <a:r>
              <a:rPr kumimoji="1" lang="ja-JP" altLang="en-US" sz="1600" b="1" dirty="0" smtClean="0"/>
              <a:t>✔　障害者スポーツ議員連盟をはじめ、各種スポーツ関係議員連盟の会合で</a:t>
            </a:r>
            <a:endParaRPr kumimoji="1" lang="en-US" altLang="ja-JP" sz="1600" b="1" dirty="0" smtClean="0"/>
          </a:p>
          <a:p>
            <a:r>
              <a:rPr lang="ja-JP" altLang="en-US" sz="1600" b="1" dirty="0"/>
              <a:t>　</a:t>
            </a:r>
            <a:r>
              <a:rPr kumimoji="1" lang="ja-JP" altLang="en-US" sz="1600" b="1" dirty="0" smtClean="0"/>
              <a:t>周知し、</a:t>
            </a:r>
            <a:r>
              <a:rPr kumimoji="1" lang="ja-JP" altLang="en-US" sz="1600" b="1" u="heavy" dirty="0" smtClean="0">
                <a:uFill>
                  <a:solidFill>
                    <a:srgbClr val="FF0000"/>
                  </a:solidFill>
                </a:uFill>
              </a:rPr>
              <a:t>議員の先生方の協力を要請</a:t>
            </a:r>
            <a:endParaRPr kumimoji="1" lang="en-US" altLang="ja-JP" sz="1600" b="1" u="heavy" dirty="0" smtClean="0">
              <a:uFill>
                <a:solidFill>
                  <a:srgbClr val="FF0000"/>
                </a:solidFill>
              </a:uFill>
            </a:endParaRPr>
          </a:p>
        </p:txBody>
      </p:sp>
      <p:pic>
        <p:nvPicPr>
          <p:cNvPr id="1026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316" y="4551458"/>
            <a:ext cx="909371" cy="90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左右矢印 6"/>
          <p:cNvSpPr/>
          <p:nvPr/>
        </p:nvSpPr>
        <p:spPr>
          <a:xfrm>
            <a:off x="7368412" y="4944661"/>
            <a:ext cx="576064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59945" y="423561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企業</a:t>
            </a:r>
            <a:endParaRPr kumimoji="1" lang="ja-JP" altLang="en-US" sz="1200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7963672" y="4883517"/>
            <a:ext cx="761291" cy="482327"/>
            <a:chOff x="7330941" y="2903991"/>
            <a:chExt cx="942314" cy="597017"/>
          </a:xfrm>
        </p:grpSpPr>
        <p:sp>
          <p:nvSpPr>
            <p:cNvPr id="33" name="角丸四角形 32"/>
            <p:cNvSpPr/>
            <p:nvPr/>
          </p:nvSpPr>
          <p:spPr>
            <a:xfrm rot="-1920000">
              <a:off x="7479051" y="3158709"/>
              <a:ext cx="274415" cy="94415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8021227" y="3220405"/>
              <a:ext cx="252028" cy="25202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7510961" y="3320988"/>
              <a:ext cx="661439" cy="45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" name="グループ化 10"/>
            <p:cNvGrpSpPr/>
            <p:nvPr/>
          </p:nvGrpSpPr>
          <p:grpSpPr>
            <a:xfrm>
              <a:off x="7330941" y="3140968"/>
              <a:ext cx="360040" cy="360040"/>
              <a:chOff x="7330941" y="3140968"/>
              <a:chExt cx="360040" cy="360040"/>
            </a:xfrm>
          </p:grpSpPr>
          <p:sp>
            <p:nvSpPr>
              <p:cNvPr id="9" name="円/楕円 8"/>
              <p:cNvSpPr/>
              <p:nvPr/>
            </p:nvSpPr>
            <p:spPr>
              <a:xfrm>
                <a:off x="7330941" y="3140968"/>
                <a:ext cx="360040" cy="3600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円/楕円 26"/>
              <p:cNvSpPr/>
              <p:nvPr/>
            </p:nvSpPr>
            <p:spPr>
              <a:xfrm>
                <a:off x="7382456" y="3192483"/>
                <a:ext cx="257011" cy="2570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" name="角丸四角形 11"/>
            <p:cNvSpPr/>
            <p:nvPr/>
          </p:nvSpPr>
          <p:spPr>
            <a:xfrm rot="1560000">
              <a:off x="7492202" y="2989354"/>
              <a:ext cx="64253" cy="288032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7663191" y="2903991"/>
              <a:ext cx="244871" cy="22938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角丸四角形 30"/>
            <p:cNvSpPr/>
            <p:nvPr/>
          </p:nvSpPr>
          <p:spPr>
            <a:xfrm rot="1560000">
              <a:off x="7445547" y="3223372"/>
              <a:ext cx="114823" cy="103682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角丸四角形 31"/>
            <p:cNvSpPr/>
            <p:nvPr/>
          </p:nvSpPr>
          <p:spPr>
            <a:xfrm>
              <a:off x="7484987" y="3025527"/>
              <a:ext cx="274415" cy="94415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7760566" y="4234047"/>
            <a:ext cx="1059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 smtClean="0"/>
              <a:t>障害者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スポーツ団体</a:t>
            </a:r>
            <a:endParaRPr kumimoji="1"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281885" y="5456257"/>
            <a:ext cx="854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マッチング</a:t>
            </a:r>
            <a:endParaRPr kumimoji="1" lang="ja-JP" altLang="en-US" sz="1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69326" y="75880"/>
            <a:ext cx="66717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資料７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198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6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21125</TotalTime>
  <Words>117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46_blank</vt:lpstr>
      <vt:lpstr>PowerPoint プレゼンテーション</vt:lpstr>
    </vt:vector>
  </TitlesOfParts>
  <Company>文部科学省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資料7　障害者スポーツ団体ニーズ調査結果の活用について</dc:title>
  <dc:creator>文部科学省</dc:creator>
  <cp:lastModifiedBy>障害者スポーツ振興室</cp:lastModifiedBy>
  <cp:revision>284</cp:revision>
  <cp:lastPrinted>2016-11-29T01:17:17Z</cp:lastPrinted>
  <dcterms:created xsi:type="dcterms:W3CDTF">2012-10-29T06:38:03Z</dcterms:created>
  <dcterms:modified xsi:type="dcterms:W3CDTF">2016-12-09T08:18:43Z</dcterms:modified>
</cp:coreProperties>
</file>