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0" r:id="rId1"/>
  </p:sldMasterIdLst>
  <p:notesMasterIdLst>
    <p:notesMasterId r:id="rId15"/>
  </p:notesMasterIdLst>
  <p:handoutMasterIdLst>
    <p:handoutMasterId r:id="rId16"/>
  </p:handoutMasterIdLst>
  <p:sldIdLst>
    <p:sldId id="447" r:id="rId2"/>
    <p:sldId id="462" r:id="rId3"/>
    <p:sldId id="448" r:id="rId4"/>
    <p:sldId id="451" r:id="rId5"/>
    <p:sldId id="463" r:id="rId6"/>
    <p:sldId id="466" r:id="rId7"/>
    <p:sldId id="467" r:id="rId8"/>
    <p:sldId id="468" r:id="rId9"/>
    <p:sldId id="473" r:id="rId10"/>
    <p:sldId id="469" r:id="rId11"/>
    <p:sldId id="474" r:id="rId12"/>
    <p:sldId id="470" r:id="rId13"/>
    <p:sldId id="461" r:id="rId14"/>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3F3F"/>
    <a:srgbClr val="FFFF66"/>
    <a:srgbClr val="E89038"/>
    <a:srgbClr val="99FF99"/>
    <a:srgbClr val="DF4141"/>
    <a:srgbClr val="0000FF"/>
    <a:srgbClr val="E43838"/>
    <a:srgbClr val="FF5050"/>
    <a:srgbClr val="666699"/>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44" autoAdjust="0"/>
    <p:restoredTop sz="95683" autoAdjust="0"/>
  </p:normalViewPr>
  <p:slideViewPr>
    <p:cSldViewPr>
      <p:cViewPr varScale="1">
        <p:scale>
          <a:sx n="70" d="100"/>
          <a:sy n="70" d="100"/>
        </p:scale>
        <p:origin x="-1548" y="-90"/>
      </p:cViewPr>
      <p:guideLst>
        <p:guide orient="horz" pos="2160"/>
        <p:guide pos="2880"/>
      </p:guideLst>
    </p:cSldViewPr>
  </p:slideViewPr>
  <p:notesTextViewPr>
    <p:cViewPr>
      <p:scale>
        <a:sx n="125" d="100"/>
        <a:sy n="125"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5" y="1"/>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03" tIns="45298" rIns="90603" bIns="45298" numCol="1" anchor="t" anchorCtr="0" compatLnSpc="1">
            <a:prstTxWarp prst="textNoShape">
              <a:avLst/>
            </a:prstTxWarp>
          </a:bodyPr>
          <a:lstStyle>
            <a:lvl1pPr>
              <a:defRPr sz="1200"/>
            </a:lvl1pPr>
          </a:lstStyle>
          <a:p>
            <a:pPr>
              <a:defRPr/>
            </a:pPr>
            <a:r>
              <a:rPr lang="en-US" altLang="ja-JP"/>
              <a:t>【機密性○】</a:t>
            </a:r>
          </a:p>
        </p:txBody>
      </p:sp>
      <p:sp>
        <p:nvSpPr>
          <p:cNvPr id="5123" name="Rectangle 3"/>
          <p:cNvSpPr>
            <a:spLocks noGrp="1" noChangeArrowheads="1"/>
          </p:cNvSpPr>
          <p:nvPr>
            <p:ph type="dt" sz="quarter" idx="1"/>
          </p:nvPr>
        </p:nvSpPr>
        <p:spPr bwMode="auto">
          <a:xfrm>
            <a:off x="3815379" y="1"/>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03" tIns="45298" rIns="90603" bIns="45298" numCol="1" anchor="t" anchorCtr="0" compatLnSpc="1">
            <a:prstTxWarp prst="textNoShape">
              <a:avLst/>
            </a:prstTxWarp>
          </a:bodyPr>
          <a:lstStyle>
            <a:lvl1pPr algn="r">
              <a:defRPr sz="1200"/>
            </a:lvl1pPr>
          </a:lstStyle>
          <a:p>
            <a:pPr>
              <a:defRPr/>
            </a:pPr>
            <a:endParaRPr lang="en-US" altLang="ja-JP"/>
          </a:p>
        </p:txBody>
      </p:sp>
      <p:sp>
        <p:nvSpPr>
          <p:cNvPr id="5124" name="Rectangle 4"/>
          <p:cNvSpPr>
            <a:spLocks noGrp="1" noChangeArrowheads="1"/>
          </p:cNvSpPr>
          <p:nvPr>
            <p:ph type="ftr" sz="quarter" idx="2"/>
          </p:nvPr>
        </p:nvSpPr>
        <p:spPr bwMode="auto">
          <a:xfrm>
            <a:off x="5" y="9371286"/>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03" tIns="45298" rIns="90603" bIns="45298" numCol="1" anchor="b" anchorCtr="0" compatLnSpc="1">
            <a:prstTxWarp prst="textNoShape">
              <a:avLst/>
            </a:prstTxWarp>
          </a:bodyPr>
          <a:lstStyle>
            <a:lvl1pPr>
              <a:defRPr sz="1200"/>
            </a:lvl1pPr>
          </a:lstStyle>
          <a:p>
            <a:pPr>
              <a:defRPr/>
            </a:pPr>
            <a:endParaRPr lang="en-US" altLang="ja-JP"/>
          </a:p>
        </p:txBody>
      </p:sp>
      <p:sp>
        <p:nvSpPr>
          <p:cNvPr id="5125" name="Rectangle 5"/>
          <p:cNvSpPr>
            <a:spLocks noGrp="1" noChangeArrowheads="1"/>
          </p:cNvSpPr>
          <p:nvPr>
            <p:ph type="sldNum" sz="quarter" idx="3"/>
          </p:nvPr>
        </p:nvSpPr>
        <p:spPr bwMode="auto">
          <a:xfrm>
            <a:off x="3815379" y="9371286"/>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03" tIns="45298" rIns="90603" bIns="45298" numCol="1" anchor="b" anchorCtr="0" compatLnSpc="1">
            <a:prstTxWarp prst="textNoShape">
              <a:avLst/>
            </a:prstTxWarp>
          </a:bodyPr>
          <a:lstStyle>
            <a:lvl1pPr algn="r">
              <a:defRPr sz="1200"/>
            </a:lvl1pPr>
          </a:lstStyle>
          <a:p>
            <a:pPr>
              <a:defRPr/>
            </a:pPr>
            <a:fld id="{9A617E2A-3304-4B9B-B21F-65673414880C}" type="slidenum">
              <a:rPr lang="en-US" altLang="ja-JP"/>
              <a:pPr>
                <a:defRPr/>
              </a:pPr>
              <a:t>‹#›</a:t>
            </a:fld>
            <a:endParaRPr lang="en-US" altLang="ja-JP"/>
          </a:p>
        </p:txBody>
      </p:sp>
    </p:spTree>
    <p:extLst>
      <p:ext uri="{BB962C8B-B14F-4D97-AF65-F5344CB8AC3E}">
        <p14:creationId xmlns:p14="http://schemas.microsoft.com/office/powerpoint/2010/main" val="2804239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 y="1"/>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03" tIns="45298" rIns="90603" bIns="45298" numCol="1" anchor="t" anchorCtr="0" compatLnSpc="1">
            <a:prstTxWarp prst="textNoShape">
              <a:avLst/>
            </a:prstTxWarp>
          </a:bodyPr>
          <a:lstStyle>
            <a:lvl1pPr>
              <a:defRPr sz="1200"/>
            </a:lvl1pPr>
          </a:lstStyle>
          <a:p>
            <a:pPr>
              <a:defRPr/>
            </a:pPr>
            <a:r>
              <a:rPr lang="en-US" altLang="ja-JP"/>
              <a:t>【機密性○】</a:t>
            </a:r>
          </a:p>
        </p:txBody>
      </p:sp>
      <p:sp>
        <p:nvSpPr>
          <p:cNvPr id="3075" name="Rectangle 3"/>
          <p:cNvSpPr>
            <a:spLocks noGrp="1" noChangeArrowheads="1"/>
          </p:cNvSpPr>
          <p:nvPr>
            <p:ph type="dt" idx="1"/>
          </p:nvPr>
        </p:nvSpPr>
        <p:spPr bwMode="auto">
          <a:xfrm>
            <a:off x="3815379" y="1"/>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03" tIns="45298" rIns="90603" bIns="45298" numCol="1" anchor="t" anchorCtr="0" compatLnSpc="1">
            <a:prstTxWarp prst="textNoShape">
              <a:avLst/>
            </a:prstTxWarp>
          </a:bodyPr>
          <a:lstStyle>
            <a:lvl1pPr algn="r">
              <a:defRPr sz="1200"/>
            </a:lvl1pPr>
          </a:lstStyle>
          <a:p>
            <a:pPr>
              <a:defRPr/>
            </a:pPr>
            <a:endParaRPr lang="en-US" altLang="ja-JP"/>
          </a:p>
        </p:txBody>
      </p:sp>
      <p:sp>
        <p:nvSpPr>
          <p:cNvPr id="38916" name="Rectangle 4"/>
          <p:cNvSpPr>
            <a:spLocks noGrp="1" noRot="1" noChangeAspect="1" noChangeArrowheads="1" noTextEdit="1"/>
          </p:cNvSpPr>
          <p:nvPr>
            <p:ph type="sldImg" idx="2"/>
          </p:nvPr>
        </p:nvSpPr>
        <p:spPr bwMode="auto">
          <a:xfrm>
            <a:off x="903288" y="741363"/>
            <a:ext cx="4929187" cy="36972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3577" y="4686504"/>
            <a:ext cx="5388610" cy="44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03" tIns="45298" rIns="90603" bIns="4529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078" name="Rectangle 6"/>
          <p:cNvSpPr>
            <a:spLocks noGrp="1" noChangeArrowheads="1"/>
          </p:cNvSpPr>
          <p:nvPr>
            <p:ph type="ftr" sz="quarter" idx="4"/>
          </p:nvPr>
        </p:nvSpPr>
        <p:spPr bwMode="auto">
          <a:xfrm>
            <a:off x="5" y="9371286"/>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03" tIns="45298" rIns="90603" bIns="45298" numCol="1" anchor="b" anchorCtr="0" compatLnSpc="1">
            <a:prstTxWarp prst="textNoShape">
              <a:avLst/>
            </a:prstTxWarp>
          </a:bodyPr>
          <a:lstStyle>
            <a:lvl1pPr>
              <a:defRPr sz="1200"/>
            </a:lvl1pPr>
          </a:lstStyle>
          <a:p>
            <a:pPr>
              <a:defRPr/>
            </a:pPr>
            <a:endParaRPr lang="en-US" altLang="ja-JP"/>
          </a:p>
        </p:txBody>
      </p:sp>
      <p:sp>
        <p:nvSpPr>
          <p:cNvPr id="3079" name="Rectangle 7"/>
          <p:cNvSpPr>
            <a:spLocks noGrp="1" noChangeArrowheads="1"/>
          </p:cNvSpPr>
          <p:nvPr>
            <p:ph type="sldNum" sz="quarter" idx="5"/>
          </p:nvPr>
        </p:nvSpPr>
        <p:spPr bwMode="auto">
          <a:xfrm>
            <a:off x="3815379" y="9371286"/>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03" tIns="45298" rIns="90603" bIns="45298" numCol="1" anchor="b" anchorCtr="0" compatLnSpc="1">
            <a:prstTxWarp prst="textNoShape">
              <a:avLst/>
            </a:prstTxWarp>
          </a:bodyPr>
          <a:lstStyle>
            <a:lvl1pPr algn="r">
              <a:defRPr sz="1200"/>
            </a:lvl1pPr>
          </a:lstStyle>
          <a:p>
            <a:pPr>
              <a:defRPr/>
            </a:pPr>
            <a:fld id="{4CF468E3-DE6C-49E8-AED4-1B788EF262FD}" type="slidenum">
              <a:rPr lang="en-US" altLang="ja-JP"/>
              <a:pPr>
                <a:defRPr/>
              </a:pPr>
              <a:t>‹#›</a:t>
            </a:fld>
            <a:endParaRPr lang="en-US" altLang="ja-JP"/>
          </a:p>
        </p:txBody>
      </p:sp>
    </p:spTree>
    <p:extLst>
      <p:ext uri="{BB962C8B-B14F-4D97-AF65-F5344CB8AC3E}">
        <p14:creationId xmlns:p14="http://schemas.microsoft.com/office/powerpoint/2010/main" val="2075468277"/>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903288" y="741363"/>
            <a:ext cx="4929187" cy="3697287"/>
          </a:xfrm>
          <a:ln/>
        </p:spPr>
      </p:sp>
      <p:sp>
        <p:nvSpPr>
          <p:cNvPr id="4099"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4100" name="ヘッダー プレースホルダー 3"/>
          <p:cNvSpPr>
            <a:spLocks noGrp="1"/>
          </p:cNvSpPr>
          <p:nvPr>
            <p:ph type="hdr" sz="quarter"/>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solidFill>
                  <a:prstClr val="black"/>
                </a:solidFill>
              </a:rPr>
              <a:t>【機密性○】</a:t>
            </a:r>
          </a:p>
        </p:txBody>
      </p:sp>
      <p:sp>
        <p:nvSpPr>
          <p:cNvPr id="4101" name="スライド番号プレースホルダー 4"/>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6D26A10-0740-42D7-B608-4ABE06C5FC4A}" type="slidenum">
              <a:rPr lang="en-US" altLang="ja-JP">
                <a:solidFill>
                  <a:prstClr val="black"/>
                </a:solidFill>
              </a:rPr>
              <a:pPr eaLnBrk="1" hangingPunct="1"/>
              <a:t>1</a:t>
            </a:fld>
            <a:endParaRPr lang="en-US" altLang="ja-JP">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903288" y="741363"/>
            <a:ext cx="4929187" cy="3697287"/>
          </a:xfrm>
          <a:ln/>
        </p:spPr>
      </p:sp>
      <p:sp>
        <p:nvSpPr>
          <p:cNvPr id="4099"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4100" name="ヘッダー プレースホルダー 3"/>
          <p:cNvSpPr>
            <a:spLocks noGrp="1"/>
          </p:cNvSpPr>
          <p:nvPr>
            <p:ph type="hdr" sz="quarter"/>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solidFill>
                  <a:prstClr val="black"/>
                </a:solidFill>
              </a:rPr>
              <a:t>【機密性○】</a:t>
            </a:r>
          </a:p>
        </p:txBody>
      </p:sp>
      <p:sp>
        <p:nvSpPr>
          <p:cNvPr id="4101" name="スライド番号プレースホルダー 4"/>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6D26A10-0740-42D7-B608-4ABE06C5FC4A}" type="slidenum">
              <a:rPr lang="en-US" altLang="ja-JP">
                <a:solidFill>
                  <a:prstClr val="black"/>
                </a:solidFill>
              </a:rPr>
              <a:pPr eaLnBrk="1" hangingPunct="1"/>
              <a:t>10</a:t>
            </a:fld>
            <a:endParaRPr lang="en-US" altLang="ja-JP">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903288" y="741363"/>
            <a:ext cx="4929187" cy="3697287"/>
          </a:xfrm>
          <a:ln/>
        </p:spPr>
      </p:sp>
      <p:sp>
        <p:nvSpPr>
          <p:cNvPr id="4099"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4100" name="ヘッダー プレースホルダー 3"/>
          <p:cNvSpPr>
            <a:spLocks noGrp="1"/>
          </p:cNvSpPr>
          <p:nvPr>
            <p:ph type="hdr" sz="quarter"/>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solidFill>
                  <a:prstClr val="black"/>
                </a:solidFill>
              </a:rPr>
              <a:t>【機密性○】</a:t>
            </a:r>
          </a:p>
        </p:txBody>
      </p:sp>
      <p:sp>
        <p:nvSpPr>
          <p:cNvPr id="4101" name="スライド番号プレースホルダー 4"/>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6D26A10-0740-42D7-B608-4ABE06C5FC4A}" type="slidenum">
              <a:rPr lang="en-US" altLang="ja-JP">
                <a:solidFill>
                  <a:prstClr val="black"/>
                </a:solidFill>
              </a:rPr>
              <a:pPr eaLnBrk="1" hangingPunct="1"/>
              <a:t>11</a:t>
            </a:fld>
            <a:endParaRPr lang="en-US" altLang="ja-JP">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903288" y="741363"/>
            <a:ext cx="4929187" cy="3697287"/>
          </a:xfrm>
          <a:ln/>
        </p:spPr>
      </p:sp>
      <p:sp>
        <p:nvSpPr>
          <p:cNvPr id="4099"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4100" name="ヘッダー プレースホルダー 3"/>
          <p:cNvSpPr>
            <a:spLocks noGrp="1"/>
          </p:cNvSpPr>
          <p:nvPr>
            <p:ph type="hdr" sz="quarter"/>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solidFill>
                  <a:prstClr val="black"/>
                </a:solidFill>
              </a:rPr>
              <a:t>【機密性○】</a:t>
            </a:r>
          </a:p>
        </p:txBody>
      </p:sp>
      <p:sp>
        <p:nvSpPr>
          <p:cNvPr id="4101" name="スライド番号プレースホルダー 4"/>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6D26A10-0740-42D7-B608-4ABE06C5FC4A}" type="slidenum">
              <a:rPr lang="en-US" altLang="ja-JP">
                <a:solidFill>
                  <a:prstClr val="black"/>
                </a:solidFill>
              </a:rPr>
              <a:pPr eaLnBrk="1" hangingPunct="1"/>
              <a:t>12</a:t>
            </a:fld>
            <a:endParaRPr lang="en-US" altLang="ja-JP">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903288" y="741363"/>
            <a:ext cx="4929187" cy="3697287"/>
          </a:xfrm>
          <a:ln/>
        </p:spPr>
      </p:sp>
      <p:sp>
        <p:nvSpPr>
          <p:cNvPr id="4099"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4100" name="ヘッダー プレースホルダー 3"/>
          <p:cNvSpPr>
            <a:spLocks noGrp="1"/>
          </p:cNvSpPr>
          <p:nvPr>
            <p:ph type="hdr" sz="quarter"/>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solidFill>
                  <a:prstClr val="black"/>
                </a:solidFill>
              </a:rPr>
              <a:t>【機密性○】</a:t>
            </a:r>
          </a:p>
        </p:txBody>
      </p:sp>
      <p:sp>
        <p:nvSpPr>
          <p:cNvPr id="4101" name="スライド番号プレースホルダー 4"/>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6D26A10-0740-42D7-B608-4ABE06C5FC4A}" type="slidenum">
              <a:rPr lang="en-US" altLang="ja-JP">
                <a:solidFill>
                  <a:prstClr val="black"/>
                </a:solidFill>
              </a:rPr>
              <a:pPr eaLnBrk="1" hangingPunct="1"/>
              <a:t>13</a:t>
            </a:fld>
            <a:endParaRPr lang="en-US" altLang="ja-JP">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903288" y="741363"/>
            <a:ext cx="4929187" cy="3697287"/>
          </a:xfrm>
          <a:ln/>
        </p:spPr>
      </p:sp>
      <p:sp>
        <p:nvSpPr>
          <p:cNvPr id="4099"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4100" name="ヘッダー プレースホルダー 3"/>
          <p:cNvSpPr>
            <a:spLocks noGrp="1"/>
          </p:cNvSpPr>
          <p:nvPr>
            <p:ph type="hdr" sz="quarter"/>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solidFill>
                  <a:prstClr val="black"/>
                </a:solidFill>
              </a:rPr>
              <a:t>【機密性○】</a:t>
            </a:r>
          </a:p>
        </p:txBody>
      </p:sp>
      <p:sp>
        <p:nvSpPr>
          <p:cNvPr id="4101" name="スライド番号プレースホルダー 4"/>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6D26A10-0740-42D7-B608-4ABE06C5FC4A}" type="slidenum">
              <a:rPr lang="en-US" altLang="ja-JP">
                <a:solidFill>
                  <a:prstClr val="black"/>
                </a:solidFill>
              </a:rPr>
              <a:pPr eaLnBrk="1" hangingPunct="1"/>
              <a:t>2</a:t>
            </a:fld>
            <a:endParaRPr lang="en-US" altLang="ja-JP">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903288" y="741363"/>
            <a:ext cx="4929187" cy="3697287"/>
          </a:xfrm>
          <a:ln/>
        </p:spPr>
      </p:sp>
      <p:sp>
        <p:nvSpPr>
          <p:cNvPr id="4099"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4100" name="ヘッダー プレースホルダー 3"/>
          <p:cNvSpPr>
            <a:spLocks noGrp="1"/>
          </p:cNvSpPr>
          <p:nvPr>
            <p:ph type="hdr" sz="quarter"/>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solidFill>
                  <a:prstClr val="black"/>
                </a:solidFill>
              </a:rPr>
              <a:t>【機密性○】</a:t>
            </a:r>
          </a:p>
        </p:txBody>
      </p:sp>
      <p:sp>
        <p:nvSpPr>
          <p:cNvPr id="4101" name="スライド番号プレースホルダー 4"/>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6D26A10-0740-42D7-B608-4ABE06C5FC4A}" type="slidenum">
              <a:rPr lang="en-US" altLang="ja-JP">
                <a:solidFill>
                  <a:prstClr val="black"/>
                </a:solidFill>
              </a:rPr>
              <a:pPr eaLnBrk="1" hangingPunct="1"/>
              <a:t>3</a:t>
            </a:fld>
            <a:endParaRPr lang="en-US" altLang="ja-JP">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903288" y="741363"/>
            <a:ext cx="4929187" cy="3697287"/>
          </a:xfrm>
          <a:ln/>
        </p:spPr>
      </p:sp>
      <p:sp>
        <p:nvSpPr>
          <p:cNvPr id="4099"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4100" name="ヘッダー プレースホルダー 3"/>
          <p:cNvSpPr>
            <a:spLocks noGrp="1"/>
          </p:cNvSpPr>
          <p:nvPr>
            <p:ph type="hdr" sz="quarter"/>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solidFill>
                  <a:prstClr val="black"/>
                </a:solidFill>
              </a:rPr>
              <a:t>【機密性○】</a:t>
            </a:r>
          </a:p>
        </p:txBody>
      </p:sp>
      <p:sp>
        <p:nvSpPr>
          <p:cNvPr id="4101" name="スライド番号プレースホルダー 4"/>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6D26A10-0740-42D7-B608-4ABE06C5FC4A}" type="slidenum">
              <a:rPr lang="en-US" altLang="ja-JP">
                <a:solidFill>
                  <a:prstClr val="black"/>
                </a:solidFill>
              </a:rPr>
              <a:pPr eaLnBrk="1" hangingPunct="1"/>
              <a:t>4</a:t>
            </a:fld>
            <a:endParaRPr lang="en-US" altLang="ja-JP">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903288" y="741363"/>
            <a:ext cx="4929187" cy="3697287"/>
          </a:xfrm>
          <a:ln/>
        </p:spPr>
      </p:sp>
      <p:sp>
        <p:nvSpPr>
          <p:cNvPr id="4099"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4100" name="ヘッダー プレースホルダー 3"/>
          <p:cNvSpPr>
            <a:spLocks noGrp="1"/>
          </p:cNvSpPr>
          <p:nvPr>
            <p:ph type="hdr" sz="quarter"/>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solidFill>
                  <a:prstClr val="black"/>
                </a:solidFill>
              </a:rPr>
              <a:t>【機密性○】</a:t>
            </a:r>
          </a:p>
        </p:txBody>
      </p:sp>
      <p:sp>
        <p:nvSpPr>
          <p:cNvPr id="4101" name="スライド番号プレースホルダー 4"/>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6D26A10-0740-42D7-B608-4ABE06C5FC4A}" type="slidenum">
              <a:rPr lang="en-US" altLang="ja-JP">
                <a:solidFill>
                  <a:prstClr val="black"/>
                </a:solidFill>
              </a:rPr>
              <a:pPr eaLnBrk="1" hangingPunct="1"/>
              <a:t>5</a:t>
            </a:fld>
            <a:endParaRPr lang="en-US" altLang="ja-JP">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903288" y="741363"/>
            <a:ext cx="4929187" cy="3697287"/>
          </a:xfrm>
          <a:ln/>
        </p:spPr>
      </p:sp>
      <p:sp>
        <p:nvSpPr>
          <p:cNvPr id="4099"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4100" name="ヘッダー プレースホルダー 3"/>
          <p:cNvSpPr>
            <a:spLocks noGrp="1"/>
          </p:cNvSpPr>
          <p:nvPr>
            <p:ph type="hdr" sz="quarter"/>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solidFill>
                  <a:prstClr val="black"/>
                </a:solidFill>
              </a:rPr>
              <a:t>【機密性○】</a:t>
            </a:r>
          </a:p>
        </p:txBody>
      </p:sp>
      <p:sp>
        <p:nvSpPr>
          <p:cNvPr id="4101" name="スライド番号プレースホルダー 4"/>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6D26A10-0740-42D7-B608-4ABE06C5FC4A}" type="slidenum">
              <a:rPr lang="en-US" altLang="ja-JP">
                <a:solidFill>
                  <a:prstClr val="black"/>
                </a:solidFill>
              </a:rPr>
              <a:pPr eaLnBrk="1" hangingPunct="1"/>
              <a:t>6</a:t>
            </a:fld>
            <a:endParaRPr lang="en-US" altLang="ja-JP">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903288" y="741363"/>
            <a:ext cx="4929187" cy="3697287"/>
          </a:xfrm>
          <a:ln/>
        </p:spPr>
      </p:sp>
      <p:sp>
        <p:nvSpPr>
          <p:cNvPr id="4099"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4100" name="ヘッダー プレースホルダー 3"/>
          <p:cNvSpPr>
            <a:spLocks noGrp="1"/>
          </p:cNvSpPr>
          <p:nvPr>
            <p:ph type="hdr" sz="quarter"/>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solidFill>
                  <a:prstClr val="black"/>
                </a:solidFill>
              </a:rPr>
              <a:t>【機密性○】</a:t>
            </a:r>
          </a:p>
        </p:txBody>
      </p:sp>
      <p:sp>
        <p:nvSpPr>
          <p:cNvPr id="4101" name="スライド番号プレースホルダー 4"/>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6D26A10-0740-42D7-B608-4ABE06C5FC4A}" type="slidenum">
              <a:rPr lang="en-US" altLang="ja-JP">
                <a:solidFill>
                  <a:prstClr val="black"/>
                </a:solidFill>
              </a:rPr>
              <a:pPr eaLnBrk="1" hangingPunct="1"/>
              <a:t>7</a:t>
            </a:fld>
            <a:endParaRPr lang="en-US" altLang="ja-JP">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903288" y="741363"/>
            <a:ext cx="4929187" cy="3697287"/>
          </a:xfrm>
          <a:ln/>
        </p:spPr>
      </p:sp>
      <p:sp>
        <p:nvSpPr>
          <p:cNvPr id="4099"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4100" name="ヘッダー プレースホルダー 3"/>
          <p:cNvSpPr>
            <a:spLocks noGrp="1"/>
          </p:cNvSpPr>
          <p:nvPr>
            <p:ph type="hdr" sz="quarter"/>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solidFill>
                  <a:prstClr val="black"/>
                </a:solidFill>
              </a:rPr>
              <a:t>【機密性○】</a:t>
            </a:r>
          </a:p>
        </p:txBody>
      </p:sp>
      <p:sp>
        <p:nvSpPr>
          <p:cNvPr id="4101" name="スライド番号プレースホルダー 4"/>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6D26A10-0740-42D7-B608-4ABE06C5FC4A}" type="slidenum">
              <a:rPr lang="en-US" altLang="ja-JP">
                <a:solidFill>
                  <a:prstClr val="black"/>
                </a:solidFill>
              </a:rPr>
              <a:pPr eaLnBrk="1" hangingPunct="1"/>
              <a:t>8</a:t>
            </a:fld>
            <a:endParaRPr lang="en-US" altLang="ja-JP">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a:xfrm>
            <a:off x="903288" y="741363"/>
            <a:ext cx="4929187" cy="3697287"/>
          </a:xfrm>
          <a:ln/>
        </p:spPr>
      </p:sp>
      <p:sp>
        <p:nvSpPr>
          <p:cNvPr id="4099" name="ノート プレースホルダー 2"/>
          <p:cNvSpPr>
            <a:spLocks noGrp="1"/>
          </p:cNvSpPr>
          <p:nvPr>
            <p:ph type="body" idx="1"/>
          </p:nvPr>
        </p:nvSpPr>
        <p:spPr>
          <a:noFill/>
        </p:spPr>
        <p:txBody>
          <a:bodyPr/>
          <a:lstStyle/>
          <a:p>
            <a:endParaRPr lang="ja-JP" altLang="en-US" smtClean="0">
              <a:ea typeface="ＭＳ Ｐ明朝" charset="-128"/>
            </a:endParaRPr>
          </a:p>
        </p:txBody>
      </p:sp>
      <p:sp>
        <p:nvSpPr>
          <p:cNvPr id="4100" name="ヘッダー プレースホルダー 3"/>
          <p:cNvSpPr>
            <a:spLocks noGrp="1"/>
          </p:cNvSpPr>
          <p:nvPr>
            <p:ph type="hdr" sz="quarter"/>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a:solidFill>
                  <a:prstClr val="black"/>
                </a:solidFill>
              </a:rPr>
              <a:t>【機密性○】</a:t>
            </a:r>
          </a:p>
        </p:txBody>
      </p:sp>
      <p:sp>
        <p:nvSpPr>
          <p:cNvPr id="4101" name="スライド番号プレースホルダー 4"/>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36085" indent="-283110" eaLnBrk="0" hangingPunct="0">
              <a:defRPr kumimoji="1">
                <a:solidFill>
                  <a:schemeClr val="tx1"/>
                </a:solidFill>
                <a:latin typeface="Arial" charset="0"/>
                <a:ea typeface="ＭＳ Ｐゴシック" charset="-128"/>
              </a:defRPr>
            </a:lvl2pPr>
            <a:lvl3pPr marL="1132444" indent="-226490" eaLnBrk="0" hangingPunct="0">
              <a:defRPr kumimoji="1">
                <a:solidFill>
                  <a:schemeClr val="tx1"/>
                </a:solidFill>
                <a:latin typeface="Arial" charset="0"/>
                <a:ea typeface="ＭＳ Ｐゴシック" charset="-128"/>
              </a:defRPr>
            </a:lvl3pPr>
            <a:lvl4pPr marL="1585422" indent="-226490" eaLnBrk="0" hangingPunct="0">
              <a:defRPr kumimoji="1">
                <a:solidFill>
                  <a:schemeClr val="tx1"/>
                </a:solidFill>
                <a:latin typeface="Arial" charset="0"/>
                <a:ea typeface="ＭＳ Ｐゴシック" charset="-128"/>
              </a:defRPr>
            </a:lvl4pPr>
            <a:lvl5pPr marL="2038399" indent="-226490" eaLnBrk="0" hangingPunct="0">
              <a:defRPr kumimoji="1">
                <a:solidFill>
                  <a:schemeClr val="tx1"/>
                </a:solidFill>
                <a:latin typeface="Arial" charset="0"/>
                <a:ea typeface="ＭＳ Ｐゴシック" charset="-128"/>
              </a:defRPr>
            </a:lvl5pPr>
            <a:lvl6pPr marL="2491376" indent="-226490" eaLnBrk="0" fontAlgn="base" hangingPunct="0">
              <a:spcBef>
                <a:spcPct val="0"/>
              </a:spcBef>
              <a:spcAft>
                <a:spcPct val="0"/>
              </a:spcAft>
              <a:defRPr kumimoji="1">
                <a:solidFill>
                  <a:schemeClr val="tx1"/>
                </a:solidFill>
                <a:latin typeface="Arial" charset="0"/>
                <a:ea typeface="ＭＳ Ｐゴシック" charset="-128"/>
              </a:defRPr>
            </a:lvl6pPr>
            <a:lvl7pPr marL="2944353" indent="-226490" eaLnBrk="0" fontAlgn="base" hangingPunct="0">
              <a:spcBef>
                <a:spcPct val="0"/>
              </a:spcBef>
              <a:spcAft>
                <a:spcPct val="0"/>
              </a:spcAft>
              <a:defRPr kumimoji="1">
                <a:solidFill>
                  <a:schemeClr val="tx1"/>
                </a:solidFill>
                <a:latin typeface="Arial" charset="0"/>
                <a:ea typeface="ＭＳ Ｐゴシック" charset="-128"/>
              </a:defRPr>
            </a:lvl7pPr>
            <a:lvl8pPr marL="3397331" indent="-226490" eaLnBrk="0" fontAlgn="base" hangingPunct="0">
              <a:spcBef>
                <a:spcPct val="0"/>
              </a:spcBef>
              <a:spcAft>
                <a:spcPct val="0"/>
              </a:spcAft>
              <a:defRPr kumimoji="1">
                <a:solidFill>
                  <a:schemeClr val="tx1"/>
                </a:solidFill>
                <a:latin typeface="Arial" charset="0"/>
                <a:ea typeface="ＭＳ Ｐゴシック" charset="-128"/>
              </a:defRPr>
            </a:lvl8pPr>
            <a:lvl9pPr marL="3850308" indent="-22649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6D26A10-0740-42D7-B608-4ABE06C5FC4A}" type="slidenum">
              <a:rPr lang="en-US" altLang="ja-JP">
                <a:solidFill>
                  <a:prstClr val="black"/>
                </a:solidFill>
              </a:rPr>
              <a:pPr eaLnBrk="1" hangingPunct="1"/>
              <a:t>9</a:t>
            </a:fld>
            <a:endParaRPr lang="en-US" altLang="ja-JP">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739"/>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4"/>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F09CB0-E6D5-4970-AB11-DABB337551D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4654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590B1C6-CF48-4EAB-8488-CFD94DDA707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583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333379"/>
            <a:ext cx="2057400" cy="57927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333379"/>
            <a:ext cx="6019800" cy="57927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230A12-19F5-4E5B-992A-4E77E043C2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24167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827F28-B98A-467F-840E-8188FFCEB0C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44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214"/>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9C8A38-64FE-4479-8BC4-EB146A58494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9296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F1D42FF-89BF-4A3C-BB7E-940D20F591B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20539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9"/>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84BD3A9-F1E4-4EED-9F5C-88A9C18DB1B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4001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0BB18CD-BDE3-4B9A-BCE7-261C9EDEA96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67986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A4BD9F4-6A8A-447A-B343-2DFF4178AD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9135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2"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7F49E4-0794-4261-A393-0AAC7FC1186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29205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496EE94-33A6-4062-88CE-A98C61C467D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3343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33375"/>
            <a:ext cx="8229600" cy="108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0035AC59-C28F-4722-B5B5-ECE38F686BAB}" type="slidenum">
              <a:rPr lang="en-US" altLang="ja-JP">
                <a:solidFill>
                  <a:srgbClr val="000000"/>
                </a:solidFill>
              </a:rPr>
              <a:pPr>
                <a:defRPr/>
              </a:pPr>
              <a:t>‹#›</a:t>
            </a:fld>
            <a:endParaRPr lang="en-US" altLang="ja-JP">
              <a:solidFill>
                <a:srgbClr val="000000"/>
              </a:solidFill>
            </a:endParaRPr>
          </a:p>
        </p:txBody>
      </p:sp>
      <p:sp>
        <p:nvSpPr>
          <p:cNvPr id="1031" name="Text Box 8"/>
          <p:cNvSpPr txBox="1">
            <a:spLocks noChangeArrowheads="1"/>
          </p:cNvSpPr>
          <p:nvPr/>
        </p:nvSpPr>
        <p:spPr bwMode="auto">
          <a:xfrm>
            <a:off x="468313" y="177800"/>
            <a:ext cx="2159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defRPr/>
            </a:pPr>
            <a:endParaRPr lang="ja-JP" altLang="ja-JP" smtClean="0">
              <a:solidFill>
                <a:srgbClr val="000000"/>
              </a:solidFill>
            </a:endParaRPr>
          </a:p>
        </p:txBody>
      </p:sp>
    </p:spTree>
    <p:extLst>
      <p:ext uri="{BB962C8B-B14F-4D97-AF65-F5344CB8AC3E}">
        <p14:creationId xmlns:p14="http://schemas.microsoft.com/office/powerpoint/2010/main" val="1313473909"/>
      </p:ext>
    </p:extLst>
  </p:cSld>
  <p:clrMap bg1="lt1" tx1="dk1" bg2="lt2" tx2="dk2" accent1="accent1" accent2="accent2" accent3="accent3" accent4="accent4" accent5="accent5" accent6="accent6" hlink="hlink" folHlink="folHlink"/>
  <p:sldLayoutIdLst>
    <p:sldLayoutId id="2147484301" r:id="rId1"/>
    <p:sldLayoutId id="2147484302" r:id="rId2"/>
    <p:sldLayoutId id="2147484303" r:id="rId3"/>
    <p:sldLayoutId id="2147484304" r:id="rId4"/>
    <p:sldLayoutId id="2147484305" r:id="rId5"/>
    <p:sldLayoutId id="2147484306" r:id="rId6"/>
    <p:sldLayoutId id="2147484307" r:id="rId7"/>
    <p:sldLayoutId id="2147484308" r:id="rId8"/>
    <p:sldLayoutId id="2147484309" r:id="rId9"/>
    <p:sldLayoutId id="2147484310" r:id="rId10"/>
    <p:sldLayoutId id="2147484311"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sportsmanship.com/jbf-fid/" TargetMode="External"/><Relationship Id="rId3" Type="http://schemas.openxmlformats.org/officeDocument/2006/relationships/hyperlink" Target="mailto:info@deaf-swim.com" TargetMode="External"/><Relationship Id="rId7" Type="http://schemas.openxmlformats.org/officeDocument/2006/relationships/hyperlink" Target="http://jsfpid.com/"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jffid.com/" TargetMode="External"/><Relationship Id="rId5" Type="http://schemas.openxmlformats.org/officeDocument/2006/relationships/hyperlink" Target="mailto:info@jffid.com" TargetMode="External"/><Relationship Id="rId4" Type="http://schemas.openxmlformats.org/officeDocument/2006/relationships/hyperlink" Target="https://ja-jp.facebook.com/deafswimjapan/" TargetMode="External"/><Relationship Id="rId9" Type="http://schemas.openxmlformats.org/officeDocument/2006/relationships/hyperlink" Target="http://www.son.or.j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f-renmei.or.jp/" TargetMode="External"/><Relationship Id="rId7" Type="http://schemas.openxmlformats.org/officeDocument/2006/relationships/hyperlink" Target="http://www.eonet.ne.jp/~wa-o-synchro/"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www.japan-paracha.org/" TargetMode="External"/><Relationship Id="rId5" Type="http://schemas.openxmlformats.org/officeDocument/2006/relationships/hyperlink" Target="http://parasport-sailing.jp/" TargetMode="External"/><Relationship Id="rId4" Type="http://schemas.openxmlformats.org/officeDocument/2006/relationships/hyperlink" Target="http://jsfa-official.j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jffd.jp/" TargetMode="External"/><Relationship Id="rId7" Type="http://schemas.openxmlformats.org/officeDocument/2006/relationships/hyperlink" Target="mailto:takkyu.volley@jcom.zaq.ne.jp"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jtu.or.jp/" TargetMode="External"/><Relationship Id="rId5" Type="http://schemas.openxmlformats.org/officeDocument/2006/relationships/hyperlink" Target="https://www.fukiya.net/" TargetMode="External"/><Relationship Id="rId4" Type="http://schemas.openxmlformats.org/officeDocument/2006/relationships/hyperlink" Target="http://www.ajta.or.jp/"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jwbf.gr.jp/" TargetMode="External"/><Relationship Id="rId7" Type="http://schemas.openxmlformats.org/officeDocument/2006/relationships/hyperlink" Target="http://www.portnet.ne.jp/~ciwasa30/"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www.jaafd.org/" TargetMode="External"/><Relationship Id="rId5" Type="http://schemas.openxmlformats.org/officeDocument/2006/relationships/hyperlink" Target="http://www.jwtbf.com/" TargetMode="External"/><Relationship Id="rId4" Type="http://schemas.openxmlformats.org/officeDocument/2006/relationships/hyperlink" Target="http://paraswim.jp/"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ledgejapan.org/" TargetMode="External"/><Relationship Id="rId7" Type="http://schemas.openxmlformats.org/officeDocument/2006/relationships/hyperlink" Target="https://ja-jp.facebook.com/Japan.Wheelchair.Curlin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jwhf.jp/" TargetMode="External"/><Relationship Id="rId5" Type="http://schemas.openxmlformats.org/officeDocument/2006/relationships/hyperlink" Target="http://jwfa.jimdo.com/" TargetMode="External"/><Relationship Id="rId4" Type="http://schemas.openxmlformats.org/officeDocument/2006/relationships/hyperlink" Target="http://www.jwsa.jpn.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jwdsf.official.jp/" TargetMode="External"/><Relationship Id="rId7" Type="http://schemas.openxmlformats.org/officeDocument/2006/relationships/hyperlink" Target="http://bowls.jp/"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jwta.jp/" TargetMode="External"/><Relationship Id="rId5" Type="http://schemas.openxmlformats.org/officeDocument/2006/relationships/hyperlink" Target="http://www.jsva.info/" TargetMode="External"/><Relationship Id="rId4" Type="http://schemas.openxmlformats.org/officeDocument/2006/relationships/hyperlink" Target="http://jwrugby.co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web-jpfa.jp/" TargetMode="External"/><Relationship Id="rId7" Type="http://schemas.openxmlformats.org/officeDocument/2006/relationships/hyperlink" Target="http://vig-jp.com/"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jbtf.jpn.org/" TargetMode="External"/><Relationship Id="rId5" Type="http://schemas.openxmlformats.org/officeDocument/2006/relationships/hyperlink" Target="http://jbma.or.jp/" TargetMode="External"/><Relationship Id="rId4" Type="http://schemas.openxmlformats.org/officeDocument/2006/relationships/hyperlink" Target="http://www.jwba.jp/"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jgba.jp/" TargetMode="External"/><Relationship Id="rId7" Type="http://schemas.openxmlformats.org/officeDocument/2006/relationships/hyperlink" Target="http://www.jfd.or.jp/sc/"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jatvi.web.fc2.com/" TargetMode="External"/><Relationship Id="rId5" Type="http://schemas.openxmlformats.org/officeDocument/2006/relationships/hyperlink" Target="http://www.bbcj.org/hp1/" TargetMode="External"/><Relationship Id="rId4" Type="http://schemas.openxmlformats.org/officeDocument/2006/relationships/hyperlink" Target="http://www.b-soccer.jp/"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jdfa.jp/" TargetMode="External"/><Relationship Id="rId3" Type="http://schemas.openxmlformats.org/officeDocument/2006/relationships/hyperlink" Target="https://ja-jp.facebook.com/japandeafrugby/" TargetMode="External"/><Relationship Id="rId7" Type="http://schemas.openxmlformats.org/officeDocument/2006/relationships/hyperlink" Target="mailto:jdfa.office@gmail.co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mailto:jdca2010@yahoo.co.jp" TargetMode="External"/><Relationship Id="rId5" Type="http://schemas.openxmlformats.org/officeDocument/2006/relationships/hyperlink" Target="http://ameblo.jp/jdm2005/" TargetMode="External"/><Relationship Id="rId4" Type="http://schemas.openxmlformats.org/officeDocument/2006/relationships/hyperlink" Target="mailto:ydsc001@gmail.co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haji_h@dsij.com"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www.jdva.jp/" TargetMode="External"/><Relationship Id="rId5" Type="http://schemas.openxmlformats.org/officeDocument/2006/relationships/hyperlink" Target="mailto:takata-jdva@nifty.com" TargetMode="External"/><Relationship Id="rId4" Type="http://schemas.openxmlformats.org/officeDocument/2006/relationships/hyperlink" Target="http://japandeafski.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61144" y="0"/>
            <a:ext cx="9091612" cy="369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lgn="ctr" fontAlgn="base">
              <a:spcAft>
                <a:spcPct val="0"/>
              </a:spcAft>
              <a:defRPr/>
            </a:pPr>
            <a:r>
              <a:rPr lang="ja-JP" altLang="en-US" b="1" dirty="0" smtClean="0"/>
              <a:t>障害者スポーツ団体ニーズ調査結果（ニーズ分類別）</a:t>
            </a:r>
            <a:endParaRPr lang="ja-JP" altLang="en-US" b="1" dirty="0"/>
          </a:p>
        </p:txBody>
      </p:sp>
      <p:graphicFrame>
        <p:nvGraphicFramePr>
          <p:cNvPr id="13" name="表 12"/>
          <p:cNvGraphicFramePr>
            <a:graphicFrameLocks noGrp="1"/>
          </p:cNvGraphicFramePr>
          <p:nvPr>
            <p:extLst>
              <p:ext uri="{D42A27DB-BD31-4B8C-83A1-F6EECF244321}">
                <p14:modId xmlns:p14="http://schemas.microsoft.com/office/powerpoint/2010/main" val="389502643"/>
              </p:ext>
            </p:extLst>
          </p:nvPr>
        </p:nvGraphicFramePr>
        <p:xfrm>
          <a:off x="179511" y="542116"/>
          <a:ext cx="4248473" cy="6278880"/>
        </p:xfrm>
        <a:graphic>
          <a:graphicData uri="http://schemas.openxmlformats.org/drawingml/2006/table">
            <a:tbl>
              <a:tblPr firstRow="1" bandRow="1">
                <a:tableStyleId>{5940675A-B579-460E-94D1-54222C63F5DA}</a:tableStyleId>
              </a:tblPr>
              <a:tblGrid>
                <a:gridCol w="1008113"/>
                <a:gridCol w="2808312"/>
                <a:gridCol w="432048"/>
              </a:tblGrid>
              <a:tr h="144016">
                <a:tc>
                  <a:txBody>
                    <a:bodyPr/>
                    <a:lstStyle/>
                    <a:p>
                      <a:pPr algn="ctr"/>
                      <a:r>
                        <a:rPr kumimoji="1" lang="ja-JP" altLang="en-US" sz="900" dirty="0" smtClean="0">
                          <a:solidFill>
                            <a:schemeClr val="tx1"/>
                          </a:solidFill>
                        </a:rPr>
                        <a:t>支援ニーズ内容</a:t>
                      </a:r>
                      <a:endParaRPr kumimoji="1" lang="ja-JP" altLang="en-US" sz="900" dirty="0">
                        <a:solidFill>
                          <a:schemeClr val="tx1"/>
                        </a:solidFill>
                      </a:endParaRPr>
                    </a:p>
                  </a:txBody>
                  <a:tcPr/>
                </a:tc>
                <a:tc>
                  <a:txBody>
                    <a:bodyPr/>
                    <a:lstStyle/>
                    <a:p>
                      <a:pPr algn="ctr"/>
                      <a:r>
                        <a:rPr kumimoji="1" lang="ja-JP" altLang="en-US" sz="900" dirty="0" smtClean="0">
                          <a:solidFill>
                            <a:schemeClr val="tx1"/>
                          </a:solidFill>
                        </a:rPr>
                        <a:t>団体名</a:t>
                      </a:r>
                      <a:endParaRPr kumimoji="1" lang="ja-JP" altLang="en-US" sz="900" dirty="0">
                        <a:solidFill>
                          <a:schemeClr val="tx1"/>
                        </a:solidFill>
                      </a:endParaRPr>
                    </a:p>
                  </a:txBody>
                  <a:tcPr/>
                </a:tc>
                <a:tc>
                  <a:txBody>
                    <a:bodyPr/>
                    <a:lstStyle/>
                    <a:p>
                      <a:pPr algn="ctr"/>
                      <a:r>
                        <a:rPr kumimoji="1" lang="ja-JP" altLang="en-US" sz="900" dirty="0" smtClean="0">
                          <a:solidFill>
                            <a:schemeClr val="tx1"/>
                          </a:solidFill>
                        </a:rPr>
                        <a:t>番号</a:t>
                      </a:r>
                      <a:endParaRPr kumimoji="1" lang="ja-JP" altLang="en-US" sz="900" dirty="0">
                        <a:solidFill>
                          <a:schemeClr val="tx1"/>
                        </a:solidFill>
                      </a:endParaRPr>
                    </a:p>
                  </a:txBody>
                  <a:tcPr/>
                </a:tc>
              </a:tr>
              <a:tr h="370840">
                <a:tc>
                  <a:txBody>
                    <a:bodyPr/>
                    <a:lstStyle/>
                    <a:p>
                      <a:r>
                        <a:rPr kumimoji="1" lang="ja-JP" altLang="en-US" sz="1050" dirty="0" smtClean="0">
                          <a:solidFill>
                            <a:schemeClr val="tx1"/>
                          </a:solidFill>
                        </a:rPr>
                        <a:t>日常活動支援</a:t>
                      </a:r>
                      <a:endParaRPr kumimoji="1" lang="en-US" altLang="ja-JP" sz="1050" dirty="0" smtClean="0">
                        <a:solidFill>
                          <a:schemeClr val="tx1"/>
                        </a:solidFill>
                      </a:endParaRPr>
                    </a:p>
                    <a:p>
                      <a:pPr algn="ctr"/>
                      <a:r>
                        <a:rPr kumimoji="1" lang="ja-JP" altLang="en-US" sz="1050" dirty="0" smtClean="0">
                          <a:solidFill>
                            <a:schemeClr val="tx1"/>
                          </a:solidFill>
                        </a:rPr>
                        <a:t>（４６団体）</a:t>
                      </a:r>
                      <a:endParaRPr kumimoji="1" lang="ja-JP" altLang="en-US" sz="1050" dirty="0">
                        <a:solidFill>
                          <a:schemeClr val="tx1"/>
                        </a:solidFill>
                      </a:endParaRPr>
                    </a:p>
                  </a:txBody>
                  <a:tcPr anchor="ctr"/>
                </a:tc>
                <a:tc>
                  <a:txBody>
                    <a:bodyPr/>
                    <a:lstStyle/>
                    <a:p>
                      <a:r>
                        <a:rPr kumimoji="1" lang="ja-JP" altLang="en-US" sz="850" dirty="0" smtClean="0">
                          <a:solidFill>
                            <a:schemeClr val="tx1"/>
                          </a:solidFill>
                        </a:rPr>
                        <a:t>（一社）車椅子バスケットボール連盟</a:t>
                      </a:r>
                      <a:endParaRPr kumimoji="1" lang="en-US" altLang="ja-JP" sz="8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50" dirty="0" smtClean="0">
                          <a:solidFill>
                            <a:schemeClr val="tx1"/>
                          </a:solidFill>
                        </a:rPr>
                        <a:t>（一社）日本身体障がい者水泳連盟</a:t>
                      </a:r>
                      <a:endParaRPr kumimoji="1" lang="en-US" altLang="ja-JP" sz="8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50" u="none" strike="noStrike" dirty="0" smtClean="0">
                          <a:effectLst/>
                        </a:rPr>
                        <a:t>日本車椅子ツインバスケットボール連盟</a:t>
                      </a:r>
                      <a:endParaRPr kumimoji="1" lang="en-US" altLang="ja-JP" sz="8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50" dirty="0" smtClean="0">
                          <a:solidFill>
                            <a:schemeClr val="tx1"/>
                          </a:solidFill>
                        </a:rPr>
                        <a:t>（一社）日本パラ陸上競技連盟</a:t>
                      </a:r>
                      <a:endParaRPr kumimoji="1" lang="en-US" altLang="ja-JP" sz="8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50" dirty="0" smtClean="0">
                          <a:solidFill>
                            <a:schemeClr val="tx1"/>
                          </a:solidFill>
                        </a:rPr>
                        <a:t>（特非）日本身体障害者野球連盟</a:t>
                      </a:r>
                      <a:endParaRPr kumimoji="1" lang="en-US" altLang="ja-JP" sz="850" dirty="0" smtClean="0">
                        <a:solidFill>
                          <a:schemeClr val="tx1"/>
                        </a:solidFill>
                      </a:endParaRPr>
                    </a:p>
                    <a:p>
                      <a:r>
                        <a:rPr kumimoji="1" lang="ja-JP" altLang="en-US" sz="850" dirty="0" smtClean="0">
                          <a:solidFill>
                            <a:schemeClr val="tx1"/>
                          </a:solidFill>
                        </a:rPr>
                        <a:t>（一社）日本アイススレッジホッケー協会</a:t>
                      </a:r>
                      <a:endParaRPr kumimoji="1" lang="en-US" altLang="ja-JP" sz="850" dirty="0" smtClean="0">
                        <a:solidFill>
                          <a:schemeClr val="tx1"/>
                        </a:solidFill>
                      </a:endParaRPr>
                    </a:p>
                    <a:p>
                      <a:r>
                        <a:rPr kumimoji="1" lang="ja-JP" altLang="en-US" sz="850" dirty="0" smtClean="0">
                          <a:solidFill>
                            <a:schemeClr val="tx1"/>
                          </a:solidFill>
                        </a:rPr>
                        <a:t>（一社）日本車椅子ソフトボール協会</a:t>
                      </a:r>
                      <a:endParaRPr kumimoji="1" lang="en-US" altLang="ja-JP" sz="850" dirty="0" smtClean="0">
                        <a:solidFill>
                          <a:schemeClr val="tx1"/>
                        </a:solidFill>
                      </a:endParaRPr>
                    </a:p>
                    <a:p>
                      <a:r>
                        <a:rPr kumimoji="1" lang="ja-JP" altLang="en-US" sz="850" dirty="0" smtClean="0">
                          <a:solidFill>
                            <a:schemeClr val="tx1"/>
                          </a:solidFill>
                        </a:rPr>
                        <a:t>（特非）日本車いすフェンシング協会</a:t>
                      </a:r>
                      <a:endParaRPr kumimoji="1" lang="en-US" altLang="ja-JP" sz="850" dirty="0" smtClean="0">
                        <a:solidFill>
                          <a:schemeClr val="tx1"/>
                        </a:solidFill>
                      </a:endParaRPr>
                    </a:p>
                    <a:p>
                      <a:r>
                        <a:rPr kumimoji="1" lang="ja-JP" altLang="en-US" sz="850" dirty="0" smtClean="0">
                          <a:solidFill>
                            <a:schemeClr val="tx1"/>
                          </a:solidFill>
                        </a:rPr>
                        <a:t>日本車椅子ハンドボール連盟</a:t>
                      </a:r>
                      <a:endParaRPr kumimoji="1" lang="en-US" altLang="ja-JP" sz="850" dirty="0" smtClean="0">
                        <a:solidFill>
                          <a:schemeClr val="tx1"/>
                        </a:solidFill>
                      </a:endParaRPr>
                    </a:p>
                    <a:p>
                      <a:r>
                        <a:rPr kumimoji="1" lang="ja-JP" altLang="en-US" sz="850" dirty="0" smtClean="0">
                          <a:solidFill>
                            <a:schemeClr val="tx1"/>
                          </a:solidFill>
                        </a:rPr>
                        <a:t>日本チェアカーリング協会</a:t>
                      </a:r>
                      <a:endParaRPr kumimoji="1" lang="en-US" altLang="ja-JP" sz="850" dirty="0" smtClean="0">
                        <a:solidFill>
                          <a:schemeClr val="tx1"/>
                        </a:solidFill>
                      </a:endParaRPr>
                    </a:p>
                    <a:p>
                      <a:r>
                        <a:rPr kumimoji="1" lang="ja-JP" altLang="en-US" sz="850" dirty="0" smtClean="0">
                          <a:solidFill>
                            <a:schemeClr val="tx1"/>
                          </a:solidFill>
                        </a:rPr>
                        <a:t>（特非）日本車いすダンススポーツ連盟</a:t>
                      </a:r>
                      <a:endParaRPr kumimoji="1" lang="en-US" altLang="ja-JP" sz="850" dirty="0" smtClean="0">
                        <a:solidFill>
                          <a:schemeClr val="tx1"/>
                        </a:solidFill>
                      </a:endParaRPr>
                    </a:p>
                    <a:p>
                      <a:r>
                        <a:rPr kumimoji="1" lang="ja-JP" altLang="en-US" sz="850" dirty="0" smtClean="0">
                          <a:solidFill>
                            <a:schemeClr val="tx1"/>
                          </a:solidFill>
                        </a:rPr>
                        <a:t>（一社）日本ウィルチェアーラグビー連盟</a:t>
                      </a:r>
                      <a:endParaRPr kumimoji="1" lang="en-US" altLang="ja-JP" sz="850" dirty="0" smtClean="0">
                        <a:solidFill>
                          <a:schemeClr val="tx1"/>
                        </a:solidFill>
                      </a:endParaRPr>
                    </a:p>
                    <a:p>
                      <a:r>
                        <a:rPr kumimoji="1" lang="ja-JP" altLang="en-US" sz="850" dirty="0" smtClean="0">
                          <a:solidFill>
                            <a:schemeClr val="tx1"/>
                          </a:solidFill>
                        </a:rPr>
                        <a:t>（一社）日本パラバレーボール協会</a:t>
                      </a:r>
                      <a:endParaRPr kumimoji="1" lang="en-US" altLang="ja-JP" sz="850" dirty="0" smtClean="0">
                        <a:solidFill>
                          <a:schemeClr val="tx1"/>
                        </a:solidFill>
                      </a:endParaRPr>
                    </a:p>
                    <a:p>
                      <a:r>
                        <a:rPr kumimoji="1" lang="ja-JP" altLang="en-US" sz="850" dirty="0" smtClean="0">
                          <a:solidFill>
                            <a:schemeClr val="tx1"/>
                          </a:solidFill>
                        </a:rPr>
                        <a:t>（一社）日本車いすテニス協会</a:t>
                      </a:r>
                      <a:endParaRPr kumimoji="1" lang="en-US" altLang="ja-JP" sz="850" dirty="0" smtClean="0">
                        <a:solidFill>
                          <a:schemeClr val="tx1"/>
                        </a:solidFill>
                      </a:endParaRPr>
                    </a:p>
                    <a:p>
                      <a:r>
                        <a:rPr kumimoji="1" lang="ja-JP" altLang="en-US" sz="850" dirty="0" smtClean="0">
                          <a:solidFill>
                            <a:schemeClr val="tx1"/>
                          </a:solidFill>
                        </a:rPr>
                        <a:t>日本障害者ローンボウルズ連盟</a:t>
                      </a:r>
                      <a:endParaRPr kumimoji="1" lang="en-US" altLang="ja-JP" sz="850" dirty="0" smtClean="0">
                        <a:solidFill>
                          <a:schemeClr val="tx1"/>
                        </a:solidFill>
                      </a:endParaRPr>
                    </a:p>
                    <a:p>
                      <a:r>
                        <a:rPr kumimoji="1" lang="ja-JP" altLang="en-US" sz="850" dirty="0" smtClean="0">
                          <a:solidFill>
                            <a:schemeClr val="tx1"/>
                          </a:solidFill>
                        </a:rPr>
                        <a:t>（一社）日本電動車椅子サッカー協会</a:t>
                      </a:r>
                      <a:endParaRPr kumimoji="1" lang="en-US" altLang="ja-JP" sz="850" dirty="0" smtClean="0">
                        <a:solidFill>
                          <a:schemeClr val="tx1"/>
                        </a:solidFill>
                      </a:endParaRPr>
                    </a:p>
                    <a:p>
                      <a:r>
                        <a:rPr kumimoji="1" lang="ja-JP" altLang="en-US" sz="850" dirty="0" smtClean="0">
                          <a:solidFill>
                            <a:schemeClr val="tx1"/>
                          </a:solidFill>
                        </a:rPr>
                        <a:t>（特非）日本車椅子ビリヤード協会</a:t>
                      </a:r>
                      <a:endParaRPr kumimoji="1" lang="en-US" altLang="ja-JP" sz="850" dirty="0" smtClean="0">
                        <a:solidFill>
                          <a:schemeClr val="tx1"/>
                        </a:solidFill>
                      </a:endParaRPr>
                    </a:p>
                    <a:p>
                      <a:r>
                        <a:rPr kumimoji="1" lang="ja-JP" altLang="en-US" sz="850" dirty="0" smtClean="0">
                          <a:solidFill>
                            <a:schemeClr val="tx1"/>
                          </a:solidFill>
                        </a:rPr>
                        <a:t>（特非）日本盲人マラソン協会</a:t>
                      </a:r>
                      <a:endParaRPr kumimoji="1" lang="en-US" altLang="ja-JP" sz="850" dirty="0" smtClean="0">
                        <a:solidFill>
                          <a:schemeClr val="tx1"/>
                        </a:solidFill>
                      </a:endParaRPr>
                    </a:p>
                    <a:p>
                      <a:r>
                        <a:rPr kumimoji="1" lang="ja-JP" altLang="en-US" sz="850" dirty="0" smtClean="0">
                          <a:solidFill>
                            <a:schemeClr val="tx1"/>
                          </a:solidFill>
                        </a:rPr>
                        <a:t>日本ブラインドテニス連盟</a:t>
                      </a:r>
                      <a:endParaRPr kumimoji="1" lang="en-US" altLang="ja-JP" sz="850" dirty="0" smtClean="0">
                        <a:solidFill>
                          <a:schemeClr val="tx1"/>
                        </a:solidFill>
                      </a:endParaRPr>
                    </a:p>
                    <a:p>
                      <a:r>
                        <a:rPr kumimoji="1" lang="ja-JP" altLang="en-US" sz="850" dirty="0" smtClean="0">
                          <a:solidFill>
                            <a:schemeClr val="tx1"/>
                          </a:solidFill>
                        </a:rPr>
                        <a:t>（特非）日本視覚障害ゴルファーズ協会</a:t>
                      </a:r>
                      <a:endParaRPr kumimoji="1" lang="en-US" altLang="ja-JP" sz="850" dirty="0" smtClean="0">
                        <a:solidFill>
                          <a:schemeClr val="tx1"/>
                        </a:solidFill>
                      </a:endParaRPr>
                    </a:p>
                    <a:p>
                      <a:r>
                        <a:rPr kumimoji="1" lang="ja-JP" altLang="en-US" sz="850" dirty="0" smtClean="0">
                          <a:solidFill>
                            <a:schemeClr val="tx1"/>
                          </a:solidFill>
                        </a:rPr>
                        <a:t>（一社）日本ゴールボール協会</a:t>
                      </a:r>
                      <a:endParaRPr kumimoji="1" lang="en-US" altLang="ja-JP" sz="850" dirty="0" smtClean="0">
                        <a:solidFill>
                          <a:schemeClr val="tx1"/>
                        </a:solidFill>
                      </a:endParaRPr>
                    </a:p>
                    <a:p>
                      <a:r>
                        <a:rPr kumimoji="1" lang="ja-JP" altLang="en-US" sz="850" dirty="0" smtClean="0">
                          <a:solidFill>
                            <a:schemeClr val="tx1"/>
                          </a:solidFill>
                        </a:rPr>
                        <a:t>（特非）日本ブラインドサッカー協会</a:t>
                      </a:r>
                      <a:endParaRPr kumimoji="1" lang="en-US" altLang="ja-JP" sz="850" dirty="0" smtClean="0">
                        <a:solidFill>
                          <a:schemeClr val="tx1"/>
                        </a:solidFill>
                      </a:endParaRPr>
                    </a:p>
                    <a:p>
                      <a:r>
                        <a:rPr kumimoji="1" lang="ja-JP" altLang="en-US" sz="850" dirty="0" smtClean="0">
                          <a:solidFill>
                            <a:schemeClr val="tx1"/>
                          </a:solidFill>
                        </a:rPr>
                        <a:t>（一社）日本視覚障害者ボウリング協会</a:t>
                      </a:r>
                      <a:endParaRPr kumimoji="1" lang="en-US" altLang="ja-JP" sz="850" dirty="0" smtClean="0">
                        <a:solidFill>
                          <a:schemeClr val="tx1"/>
                        </a:solidFill>
                      </a:endParaRPr>
                    </a:p>
                    <a:p>
                      <a:r>
                        <a:rPr kumimoji="1" lang="ja-JP" altLang="en-US" sz="850" dirty="0" smtClean="0">
                          <a:solidFill>
                            <a:schemeClr val="tx1"/>
                          </a:solidFill>
                        </a:rPr>
                        <a:t>日本視覚障害者卓球連盟</a:t>
                      </a:r>
                      <a:endParaRPr kumimoji="1" lang="en-US" altLang="ja-JP" sz="850" dirty="0" smtClean="0">
                        <a:solidFill>
                          <a:schemeClr val="tx1"/>
                        </a:solidFill>
                      </a:endParaRPr>
                    </a:p>
                    <a:p>
                      <a:r>
                        <a:rPr kumimoji="1" lang="ja-JP" altLang="en-US" sz="850" dirty="0" smtClean="0">
                          <a:solidFill>
                            <a:schemeClr val="tx1"/>
                          </a:solidFill>
                        </a:rPr>
                        <a:t>（一財）全日本ろうあ連盟</a:t>
                      </a:r>
                      <a:endParaRPr kumimoji="1" lang="en-US" altLang="ja-JP" sz="850" dirty="0" smtClean="0">
                        <a:solidFill>
                          <a:schemeClr val="tx1"/>
                        </a:solidFill>
                      </a:endParaRPr>
                    </a:p>
                    <a:p>
                      <a:r>
                        <a:rPr kumimoji="1" lang="ja-JP" altLang="en-US" sz="850" dirty="0" smtClean="0">
                          <a:solidFill>
                            <a:schemeClr val="tx1"/>
                          </a:solidFill>
                        </a:rPr>
                        <a:t>（特非）日本聴覚障がい者ラグビーフットボール連盟</a:t>
                      </a:r>
                      <a:endParaRPr kumimoji="1" lang="en-US" altLang="ja-JP" sz="850" dirty="0" smtClean="0">
                        <a:solidFill>
                          <a:schemeClr val="tx1"/>
                        </a:solidFill>
                      </a:endParaRPr>
                    </a:p>
                    <a:p>
                      <a:r>
                        <a:rPr kumimoji="1" lang="ja-JP" altLang="en-US" sz="850" dirty="0" smtClean="0">
                          <a:solidFill>
                            <a:schemeClr val="tx1"/>
                          </a:solidFill>
                        </a:rPr>
                        <a:t>日本</a:t>
                      </a:r>
                      <a:r>
                        <a:rPr kumimoji="1" lang="ja-JP" altLang="en-US" sz="850" dirty="0" err="1" smtClean="0">
                          <a:solidFill>
                            <a:schemeClr val="tx1"/>
                          </a:solidFill>
                        </a:rPr>
                        <a:t>ろう</a:t>
                      </a:r>
                      <a:r>
                        <a:rPr kumimoji="1" lang="ja-JP" altLang="en-US" sz="850" dirty="0" smtClean="0">
                          <a:solidFill>
                            <a:schemeClr val="tx1"/>
                          </a:solidFill>
                        </a:rPr>
                        <a:t>者武道連合</a:t>
                      </a:r>
                      <a:endParaRPr kumimoji="1" lang="en-US" altLang="ja-JP" sz="850" dirty="0" smtClean="0">
                        <a:solidFill>
                          <a:schemeClr val="tx1"/>
                        </a:solidFill>
                      </a:endParaRPr>
                    </a:p>
                    <a:p>
                      <a:r>
                        <a:rPr kumimoji="1" lang="ja-JP" altLang="en-US" sz="850" dirty="0" smtClean="0">
                          <a:solidFill>
                            <a:schemeClr val="tx1"/>
                          </a:solidFill>
                        </a:rPr>
                        <a:t>日本</a:t>
                      </a:r>
                      <a:r>
                        <a:rPr kumimoji="1" lang="ja-JP" altLang="en-US" sz="850" dirty="0" err="1" smtClean="0">
                          <a:solidFill>
                            <a:schemeClr val="tx1"/>
                          </a:solidFill>
                        </a:rPr>
                        <a:t>ろう</a:t>
                      </a:r>
                      <a:r>
                        <a:rPr kumimoji="1" lang="ja-JP" altLang="en-US" sz="850" dirty="0" smtClean="0">
                          <a:solidFill>
                            <a:schemeClr val="tx1"/>
                          </a:solidFill>
                        </a:rPr>
                        <a:t>自転車競技会</a:t>
                      </a:r>
                      <a:endParaRPr kumimoji="1" lang="en-US" altLang="ja-JP" sz="850" dirty="0" smtClean="0">
                        <a:solidFill>
                          <a:schemeClr val="tx1"/>
                        </a:solidFill>
                      </a:endParaRPr>
                    </a:p>
                    <a:p>
                      <a:r>
                        <a:rPr kumimoji="1" lang="ja-JP" altLang="en-US" sz="850" dirty="0" smtClean="0">
                          <a:solidFill>
                            <a:schemeClr val="tx1"/>
                          </a:solidFill>
                        </a:rPr>
                        <a:t>（一社）日本</a:t>
                      </a:r>
                      <a:r>
                        <a:rPr kumimoji="1" lang="ja-JP" altLang="en-US" sz="850" dirty="0" err="1" smtClean="0">
                          <a:solidFill>
                            <a:schemeClr val="tx1"/>
                          </a:solidFill>
                        </a:rPr>
                        <a:t>ろう</a:t>
                      </a:r>
                      <a:r>
                        <a:rPr kumimoji="1" lang="ja-JP" altLang="en-US" sz="850" dirty="0" smtClean="0">
                          <a:solidFill>
                            <a:schemeClr val="tx1"/>
                          </a:solidFill>
                        </a:rPr>
                        <a:t>者サッカー協会</a:t>
                      </a:r>
                      <a:endParaRPr kumimoji="1" lang="en-US" altLang="ja-JP" sz="850" dirty="0" smtClean="0">
                        <a:solidFill>
                          <a:schemeClr val="tx1"/>
                        </a:solidFill>
                      </a:endParaRPr>
                    </a:p>
                    <a:p>
                      <a:r>
                        <a:rPr kumimoji="1" lang="ja-JP" altLang="en-US" sz="850" dirty="0" smtClean="0">
                          <a:solidFill>
                            <a:schemeClr val="tx1"/>
                          </a:solidFill>
                        </a:rPr>
                        <a:t>（一社）日本</a:t>
                      </a:r>
                      <a:r>
                        <a:rPr kumimoji="1" lang="ja-JP" altLang="en-US" sz="850" dirty="0" err="1" smtClean="0">
                          <a:solidFill>
                            <a:schemeClr val="tx1"/>
                          </a:solidFill>
                        </a:rPr>
                        <a:t>ろう</a:t>
                      </a:r>
                      <a:r>
                        <a:rPr kumimoji="1" lang="ja-JP" altLang="en-US" sz="850" dirty="0" smtClean="0">
                          <a:solidFill>
                            <a:schemeClr val="tx1"/>
                          </a:solidFill>
                        </a:rPr>
                        <a:t>者スキー協会</a:t>
                      </a:r>
                      <a:endParaRPr kumimoji="1" lang="en-US" altLang="ja-JP" sz="850" dirty="0" smtClean="0">
                        <a:solidFill>
                          <a:schemeClr val="tx1"/>
                        </a:solidFill>
                      </a:endParaRPr>
                    </a:p>
                    <a:p>
                      <a:r>
                        <a:rPr kumimoji="1" lang="ja-JP" altLang="en-US" sz="850" dirty="0" smtClean="0">
                          <a:solidFill>
                            <a:schemeClr val="tx1"/>
                          </a:solidFill>
                        </a:rPr>
                        <a:t>（一社）日本デフバレーボール協会</a:t>
                      </a:r>
                      <a:endParaRPr kumimoji="1" lang="en-US" altLang="ja-JP" sz="850" dirty="0" smtClean="0">
                        <a:solidFill>
                          <a:schemeClr val="tx1"/>
                        </a:solidFill>
                      </a:endParaRPr>
                    </a:p>
                    <a:p>
                      <a:r>
                        <a:rPr kumimoji="1" lang="ja-JP" altLang="en-US" sz="850" dirty="0" smtClean="0">
                          <a:solidFill>
                            <a:schemeClr val="tx1"/>
                          </a:solidFill>
                        </a:rPr>
                        <a:t>（一社）日本</a:t>
                      </a:r>
                      <a:r>
                        <a:rPr kumimoji="1" lang="ja-JP" altLang="en-US" sz="850" dirty="0" err="1" smtClean="0">
                          <a:solidFill>
                            <a:schemeClr val="tx1"/>
                          </a:solidFill>
                        </a:rPr>
                        <a:t>ろう</a:t>
                      </a:r>
                      <a:r>
                        <a:rPr kumimoji="1" lang="ja-JP" altLang="en-US" sz="850" dirty="0" smtClean="0">
                          <a:solidFill>
                            <a:schemeClr val="tx1"/>
                          </a:solidFill>
                        </a:rPr>
                        <a:t>者水泳協会</a:t>
                      </a:r>
                      <a:endParaRPr kumimoji="1" lang="en-US" altLang="ja-JP" sz="850" dirty="0" smtClean="0">
                        <a:solidFill>
                          <a:schemeClr val="tx1"/>
                        </a:solidFill>
                      </a:endParaRPr>
                    </a:p>
                    <a:p>
                      <a:r>
                        <a:rPr kumimoji="1" lang="ja-JP" altLang="en-US" sz="850" dirty="0" smtClean="0">
                          <a:solidFill>
                            <a:schemeClr val="tx1"/>
                          </a:solidFill>
                        </a:rPr>
                        <a:t>（特非）日本知的障がい者サッカー連盟</a:t>
                      </a:r>
                      <a:endParaRPr kumimoji="1" lang="en-US" altLang="ja-JP" sz="850" dirty="0" smtClean="0">
                        <a:solidFill>
                          <a:schemeClr val="tx1"/>
                        </a:solidFill>
                      </a:endParaRPr>
                    </a:p>
                    <a:p>
                      <a:r>
                        <a:rPr kumimoji="1" lang="ja-JP" altLang="en-US" sz="850" dirty="0" smtClean="0">
                          <a:solidFill>
                            <a:schemeClr val="tx1"/>
                          </a:solidFill>
                        </a:rPr>
                        <a:t>（一社）日本知的障害者水泳連盟</a:t>
                      </a:r>
                      <a:endParaRPr kumimoji="1" lang="en-US" altLang="ja-JP" sz="850" dirty="0" smtClean="0">
                        <a:solidFill>
                          <a:schemeClr val="tx1"/>
                        </a:solidFill>
                      </a:endParaRPr>
                    </a:p>
                    <a:p>
                      <a:r>
                        <a:rPr kumimoji="1" lang="ja-JP" altLang="en-US" sz="850" dirty="0" smtClean="0">
                          <a:solidFill>
                            <a:schemeClr val="tx1"/>
                          </a:solidFill>
                        </a:rPr>
                        <a:t>日本ＦＩＤバスケットボール連盟</a:t>
                      </a:r>
                      <a:endParaRPr kumimoji="1" lang="en-US" altLang="ja-JP" sz="850" dirty="0" smtClean="0">
                        <a:solidFill>
                          <a:schemeClr val="tx1"/>
                        </a:solidFill>
                      </a:endParaRPr>
                    </a:p>
                    <a:p>
                      <a:r>
                        <a:rPr kumimoji="1" lang="ja-JP" altLang="en-US" sz="850" dirty="0" smtClean="0">
                          <a:solidFill>
                            <a:schemeClr val="tx1"/>
                          </a:solidFill>
                        </a:rPr>
                        <a:t>（公財）スペシャルオリンピックス日本</a:t>
                      </a:r>
                      <a:endParaRPr kumimoji="1" lang="en-US" altLang="ja-JP" sz="850" dirty="0" smtClean="0">
                        <a:solidFill>
                          <a:schemeClr val="tx1"/>
                        </a:solidFill>
                      </a:endParaRPr>
                    </a:p>
                    <a:p>
                      <a:r>
                        <a:rPr kumimoji="1" lang="ja-JP" altLang="en-US" sz="850" dirty="0" smtClean="0">
                          <a:solidFill>
                            <a:schemeClr val="tx1"/>
                          </a:solidFill>
                        </a:rPr>
                        <a:t>（公社）日本精神保健福祉連盟</a:t>
                      </a:r>
                      <a:endParaRPr kumimoji="1" lang="en-US" altLang="ja-JP" sz="850" dirty="0" smtClean="0">
                        <a:solidFill>
                          <a:schemeClr val="tx1"/>
                        </a:solidFill>
                      </a:endParaRPr>
                    </a:p>
                    <a:p>
                      <a:r>
                        <a:rPr kumimoji="1" lang="ja-JP" altLang="en-US" sz="850" dirty="0" smtClean="0">
                          <a:solidFill>
                            <a:schemeClr val="tx1"/>
                          </a:solidFill>
                        </a:rPr>
                        <a:t>（特非）日本ソーシャルフットボール協会</a:t>
                      </a:r>
                      <a:endParaRPr kumimoji="1" lang="en-US" altLang="ja-JP" sz="850" dirty="0" smtClean="0">
                        <a:solidFill>
                          <a:schemeClr val="tx1"/>
                        </a:solidFill>
                      </a:endParaRPr>
                    </a:p>
                    <a:p>
                      <a:r>
                        <a:rPr kumimoji="1" lang="ja-JP" altLang="en-US" sz="850" dirty="0" smtClean="0">
                          <a:solidFill>
                            <a:schemeClr val="tx1"/>
                          </a:solidFill>
                        </a:rPr>
                        <a:t>（特非）日本障害者セーリング協会</a:t>
                      </a:r>
                      <a:endParaRPr kumimoji="1" lang="en-US" altLang="ja-JP" sz="850" dirty="0" smtClean="0">
                        <a:solidFill>
                          <a:schemeClr val="tx1"/>
                        </a:solidFill>
                      </a:endParaRPr>
                    </a:p>
                    <a:p>
                      <a:r>
                        <a:rPr kumimoji="1" lang="ja-JP" altLang="en-US" sz="850" dirty="0" smtClean="0">
                          <a:solidFill>
                            <a:schemeClr val="tx1"/>
                          </a:solidFill>
                        </a:rPr>
                        <a:t>日本障害者カヌー協会</a:t>
                      </a:r>
                      <a:endParaRPr kumimoji="1" lang="en-US" altLang="ja-JP" sz="850" dirty="0" smtClean="0">
                        <a:solidFill>
                          <a:schemeClr val="tx1"/>
                        </a:solidFill>
                      </a:endParaRPr>
                    </a:p>
                    <a:p>
                      <a:r>
                        <a:rPr kumimoji="1" lang="ja-JP" altLang="en-US" sz="850" dirty="0" smtClean="0">
                          <a:solidFill>
                            <a:schemeClr val="tx1"/>
                          </a:solidFill>
                        </a:rPr>
                        <a:t>日本障害者シンクロナイズドスイミング協会</a:t>
                      </a:r>
                      <a:endParaRPr kumimoji="1" lang="en-US" altLang="ja-JP" sz="850" dirty="0" smtClean="0">
                        <a:solidFill>
                          <a:schemeClr val="tx1"/>
                        </a:solidFill>
                      </a:endParaRPr>
                    </a:p>
                    <a:p>
                      <a:r>
                        <a:rPr kumimoji="1" lang="ja-JP" altLang="en-US" sz="850" dirty="0" smtClean="0">
                          <a:solidFill>
                            <a:schemeClr val="tx1"/>
                          </a:solidFill>
                        </a:rPr>
                        <a:t>日本障害者フライングディスク連盟</a:t>
                      </a:r>
                      <a:endParaRPr kumimoji="1" lang="en-US" altLang="ja-JP" sz="850" dirty="0" smtClean="0">
                        <a:solidFill>
                          <a:schemeClr val="tx1"/>
                        </a:solidFill>
                      </a:endParaRPr>
                    </a:p>
                    <a:p>
                      <a:r>
                        <a:rPr kumimoji="1" lang="ja-JP" altLang="en-US" sz="850" dirty="0" smtClean="0">
                          <a:solidFill>
                            <a:schemeClr val="tx1"/>
                          </a:solidFill>
                        </a:rPr>
                        <a:t>（一社）全日本テコンドー協会</a:t>
                      </a:r>
                      <a:endParaRPr kumimoji="1" lang="en-US" altLang="ja-JP" sz="850" dirty="0" smtClean="0">
                        <a:solidFill>
                          <a:schemeClr val="tx1"/>
                        </a:solidFill>
                      </a:endParaRPr>
                    </a:p>
                    <a:p>
                      <a:r>
                        <a:rPr kumimoji="1" lang="ja-JP" altLang="en-US" sz="850" dirty="0" smtClean="0">
                          <a:solidFill>
                            <a:schemeClr val="tx1"/>
                          </a:solidFill>
                        </a:rPr>
                        <a:t>（一社）スポーツ吹矢協会</a:t>
                      </a:r>
                      <a:endParaRPr kumimoji="1" lang="en-US" altLang="ja-JP" sz="850" dirty="0" smtClean="0">
                        <a:solidFill>
                          <a:schemeClr val="tx1"/>
                        </a:solidFill>
                      </a:endParaRPr>
                    </a:p>
                    <a:p>
                      <a:r>
                        <a:rPr kumimoji="1" lang="ja-JP" altLang="en-US" sz="850" dirty="0" smtClean="0">
                          <a:solidFill>
                            <a:schemeClr val="tx1"/>
                          </a:solidFill>
                        </a:rPr>
                        <a:t>（公社）日本トライアスロン連合</a:t>
                      </a:r>
                      <a:endParaRPr kumimoji="1" lang="en-US" altLang="ja-JP" sz="850" dirty="0" smtClean="0">
                        <a:solidFill>
                          <a:schemeClr val="tx1"/>
                        </a:solidFill>
                      </a:endParaRPr>
                    </a:p>
                    <a:p>
                      <a:r>
                        <a:rPr kumimoji="1" lang="ja-JP" altLang="en-US" sz="850" dirty="0" smtClean="0">
                          <a:solidFill>
                            <a:schemeClr val="tx1"/>
                          </a:solidFill>
                        </a:rPr>
                        <a:t>日本卓球バレー連盟</a:t>
                      </a:r>
                      <a:endParaRPr kumimoji="1" lang="en-US" altLang="ja-JP" sz="850" dirty="0" smtClean="0">
                        <a:solidFill>
                          <a:schemeClr val="tx1"/>
                        </a:solidFill>
                      </a:endParaRPr>
                    </a:p>
                  </a:txBody>
                  <a:tcPr/>
                </a:tc>
                <a:tc>
                  <a:txBody>
                    <a:bodyPr/>
                    <a:lstStyle/>
                    <a:p>
                      <a:pPr algn="r"/>
                      <a:r>
                        <a:rPr kumimoji="1" lang="ja-JP" altLang="en-US" sz="850" dirty="0" smtClean="0">
                          <a:solidFill>
                            <a:schemeClr val="tx1"/>
                          </a:solidFill>
                        </a:rPr>
                        <a:t>１</a:t>
                      </a:r>
                      <a:endParaRPr kumimoji="1" lang="en-US" altLang="ja-JP" sz="850" dirty="0" smtClean="0">
                        <a:solidFill>
                          <a:schemeClr val="tx1"/>
                        </a:solidFill>
                      </a:endParaRPr>
                    </a:p>
                    <a:p>
                      <a:pPr algn="r"/>
                      <a:r>
                        <a:rPr kumimoji="1" lang="ja-JP" altLang="en-US" sz="850" dirty="0" smtClean="0">
                          <a:solidFill>
                            <a:schemeClr val="tx1"/>
                          </a:solidFill>
                        </a:rPr>
                        <a:t>２</a:t>
                      </a:r>
                      <a:endParaRPr kumimoji="1" lang="en-US" altLang="ja-JP" sz="850" dirty="0" smtClean="0">
                        <a:solidFill>
                          <a:schemeClr val="tx1"/>
                        </a:solidFill>
                      </a:endParaRPr>
                    </a:p>
                    <a:p>
                      <a:pPr algn="r"/>
                      <a:r>
                        <a:rPr kumimoji="1" lang="ja-JP" altLang="en-US" sz="850" dirty="0" smtClean="0">
                          <a:solidFill>
                            <a:schemeClr val="tx1"/>
                          </a:solidFill>
                        </a:rPr>
                        <a:t>３</a:t>
                      </a:r>
                      <a:endParaRPr kumimoji="1" lang="en-US" altLang="ja-JP" sz="850" dirty="0" smtClean="0">
                        <a:solidFill>
                          <a:schemeClr val="tx1"/>
                        </a:solidFill>
                      </a:endParaRPr>
                    </a:p>
                    <a:p>
                      <a:pPr algn="r"/>
                      <a:r>
                        <a:rPr kumimoji="1" lang="ja-JP" altLang="en-US" sz="850" dirty="0" smtClean="0">
                          <a:solidFill>
                            <a:schemeClr val="tx1"/>
                          </a:solidFill>
                        </a:rPr>
                        <a:t>４</a:t>
                      </a:r>
                      <a:endParaRPr kumimoji="1" lang="en-US" altLang="ja-JP" sz="850" dirty="0" smtClean="0">
                        <a:solidFill>
                          <a:schemeClr val="tx1"/>
                        </a:solidFill>
                      </a:endParaRPr>
                    </a:p>
                    <a:p>
                      <a:pPr algn="r"/>
                      <a:r>
                        <a:rPr kumimoji="1" lang="ja-JP" altLang="en-US" sz="850" dirty="0" smtClean="0">
                          <a:solidFill>
                            <a:schemeClr val="tx1"/>
                          </a:solidFill>
                        </a:rPr>
                        <a:t>５</a:t>
                      </a:r>
                      <a:endParaRPr kumimoji="1" lang="en-US" altLang="ja-JP" sz="850" dirty="0" smtClean="0">
                        <a:solidFill>
                          <a:schemeClr val="tx1"/>
                        </a:solidFill>
                      </a:endParaRPr>
                    </a:p>
                    <a:p>
                      <a:pPr algn="r"/>
                      <a:r>
                        <a:rPr kumimoji="1" lang="ja-JP" altLang="en-US" sz="850" dirty="0" smtClean="0">
                          <a:solidFill>
                            <a:schemeClr val="tx1"/>
                          </a:solidFill>
                        </a:rPr>
                        <a:t>６</a:t>
                      </a:r>
                      <a:endParaRPr kumimoji="1" lang="en-US" altLang="ja-JP" sz="850" dirty="0" smtClean="0">
                        <a:solidFill>
                          <a:schemeClr val="tx1"/>
                        </a:solidFill>
                      </a:endParaRPr>
                    </a:p>
                    <a:p>
                      <a:pPr algn="r"/>
                      <a:r>
                        <a:rPr kumimoji="1" lang="ja-JP" altLang="en-US" sz="850" dirty="0" smtClean="0">
                          <a:solidFill>
                            <a:schemeClr val="tx1"/>
                          </a:solidFill>
                        </a:rPr>
                        <a:t>７</a:t>
                      </a:r>
                      <a:endParaRPr kumimoji="1" lang="en-US" altLang="ja-JP" sz="850" dirty="0" smtClean="0">
                        <a:solidFill>
                          <a:schemeClr val="tx1"/>
                        </a:solidFill>
                      </a:endParaRPr>
                    </a:p>
                    <a:p>
                      <a:pPr algn="r"/>
                      <a:r>
                        <a:rPr kumimoji="1" lang="ja-JP" altLang="en-US" sz="850" dirty="0" smtClean="0">
                          <a:solidFill>
                            <a:schemeClr val="tx1"/>
                          </a:solidFill>
                        </a:rPr>
                        <a:t>８</a:t>
                      </a:r>
                      <a:endParaRPr kumimoji="1" lang="en-US" altLang="ja-JP" sz="850" dirty="0" smtClean="0">
                        <a:solidFill>
                          <a:schemeClr val="tx1"/>
                        </a:solidFill>
                      </a:endParaRPr>
                    </a:p>
                    <a:p>
                      <a:pPr algn="r"/>
                      <a:r>
                        <a:rPr kumimoji="1" lang="ja-JP" altLang="en-US" sz="850" dirty="0" smtClean="0">
                          <a:solidFill>
                            <a:schemeClr val="tx1"/>
                          </a:solidFill>
                        </a:rPr>
                        <a:t>９</a:t>
                      </a:r>
                      <a:endParaRPr kumimoji="1" lang="en-US" altLang="ja-JP" sz="850" dirty="0" smtClean="0">
                        <a:solidFill>
                          <a:schemeClr val="tx1"/>
                        </a:solidFill>
                      </a:endParaRPr>
                    </a:p>
                    <a:p>
                      <a:pPr algn="r"/>
                      <a:r>
                        <a:rPr kumimoji="1" lang="ja-JP" altLang="en-US" sz="850" dirty="0" smtClean="0">
                          <a:solidFill>
                            <a:schemeClr val="tx1"/>
                          </a:solidFill>
                        </a:rPr>
                        <a:t>１０</a:t>
                      </a:r>
                      <a:endParaRPr kumimoji="1" lang="en-US" altLang="ja-JP" sz="850" dirty="0" smtClean="0">
                        <a:solidFill>
                          <a:schemeClr val="tx1"/>
                        </a:solidFill>
                      </a:endParaRPr>
                    </a:p>
                    <a:p>
                      <a:pPr algn="r"/>
                      <a:r>
                        <a:rPr kumimoji="1" lang="ja-JP" altLang="en-US" sz="850" dirty="0" smtClean="0">
                          <a:solidFill>
                            <a:schemeClr val="tx1"/>
                          </a:solidFill>
                        </a:rPr>
                        <a:t>１１</a:t>
                      </a:r>
                      <a:endParaRPr kumimoji="1" lang="en-US" altLang="ja-JP" sz="850" dirty="0" smtClean="0">
                        <a:solidFill>
                          <a:schemeClr val="tx1"/>
                        </a:solidFill>
                      </a:endParaRPr>
                    </a:p>
                    <a:p>
                      <a:pPr algn="r"/>
                      <a:r>
                        <a:rPr kumimoji="1" lang="ja-JP" altLang="en-US" sz="850" dirty="0" smtClean="0">
                          <a:solidFill>
                            <a:schemeClr val="tx1"/>
                          </a:solidFill>
                        </a:rPr>
                        <a:t>１２</a:t>
                      </a:r>
                      <a:endParaRPr kumimoji="1" lang="en-US" altLang="ja-JP" sz="850" dirty="0" smtClean="0">
                        <a:solidFill>
                          <a:schemeClr val="tx1"/>
                        </a:solidFill>
                      </a:endParaRPr>
                    </a:p>
                    <a:p>
                      <a:pPr algn="r"/>
                      <a:r>
                        <a:rPr kumimoji="1" lang="ja-JP" altLang="en-US" sz="850" dirty="0" smtClean="0">
                          <a:solidFill>
                            <a:schemeClr val="tx1"/>
                          </a:solidFill>
                        </a:rPr>
                        <a:t>１３</a:t>
                      </a:r>
                      <a:endParaRPr kumimoji="1" lang="en-US" altLang="ja-JP" sz="850" dirty="0" smtClean="0">
                        <a:solidFill>
                          <a:schemeClr val="tx1"/>
                        </a:solidFill>
                      </a:endParaRPr>
                    </a:p>
                    <a:p>
                      <a:pPr algn="r"/>
                      <a:r>
                        <a:rPr kumimoji="1" lang="ja-JP" altLang="en-US" sz="850" dirty="0" smtClean="0">
                          <a:solidFill>
                            <a:schemeClr val="tx1"/>
                          </a:solidFill>
                        </a:rPr>
                        <a:t>１４</a:t>
                      </a:r>
                      <a:endParaRPr kumimoji="1" lang="en-US" altLang="ja-JP" sz="850" dirty="0" smtClean="0">
                        <a:solidFill>
                          <a:schemeClr val="tx1"/>
                        </a:solidFill>
                      </a:endParaRPr>
                    </a:p>
                    <a:p>
                      <a:pPr algn="r"/>
                      <a:r>
                        <a:rPr kumimoji="1" lang="ja-JP" altLang="en-US" sz="850" dirty="0" smtClean="0">
                          <a:solidFill>
                            <a:schemeClr val="tx1"/>
                          </a:solidFill>
                        </a:rPr>
                        <a:t>１５</a:t>
                      </a:r>
                      <a:endParaRPr kumimoji="1" lang="en-US" altLang="ja-JP" sz="850" dirty="0" smtClean="0">
                        <a:solidFill>
                          <a:schemeClr val="tx1"/>
                        </a:solidFill>
                      </a:endParaRPr>
                    </a:p>
                    <a:p>
                      <a:pPr algn="r"/>
                      <a:r>
                        <a:rPr kumimoji="1" lang="ja-JP" altLang="en-US" sz="850" dirty="0" smtClean="0">
                          <a:solidFill>
                            <a:schemeClr val="tx1"/>
                          </a:solidFill>
                        </a:rPr>
                        <a:t>１６</a:t>
                      </a:r>
                      <a:endParaRPr kumimoji="1" lang="en-US" altLang="ja-JP" sz="850" dirty="0" smtClean="0">
                        <a:solidFill>
                          <a:schemeClr val="tx1"/>
                        </a:solidFill>
                      </a:endParaRPr>
                    </a:p>
                    <a:p>
                      <a:pPr algn="r"/>
                      <a:r>
                        <a:rPr kumimoji="1" lang="ja-JP" altLang="en-US" sz="850" dirty="0" smtClean="0">
                          <a:solidFill>
                            <a:schemeClr val="tx1"/>
                          </a:solidFill>
                        </a:rPr>
                        <a:t>１７</a:t>
                      </a:r>
                      <a:endParaRPr kumimoji="1" lang="en-US" altLang="ja-JP" sz="850" dirty="0" smtClean="0">
                        <a:solidFill>
                          <a:schemeClr val="tx1"/>
                        </a:solidFill>
                      </a:endParaRPr>
                    </a:p>
                    <a:p>
                      <a:pPr algn="r"/>
                      <a:r>
                        <a:rPr kumimoji="1" lang="ja-JP" altLang="en-US" sz="850" dirty="0" smtClean="0">
                          <a:solidFill>
                            <a:schemeClr val="tx1"/>
                          </a:solidFill>
                        </a:rPr>
                        <a:t>１８</a:t>
                      </a:r>
                      <a:endParaRPr kumimoji="1" lang="en-US" altLang="ja-JP" sz="850" dirty="0" smtClean="0">
                        <a:solidFill>
                          <a:schemeClr val="tx1"/>
                        </a:solidFill>
                      </a:endParaRPr>
                    </a:p>
                    <a:p>
                      <a:pPr algn="r"/>
                      <a:r>
                        <a:rPr kumimoji="1" lang="ja-JP" altLang="en-US" sz="850" dirty="0" smtClean="0">
                          <a:solidFill>
                            <a:schemeClr val="tx1"/>
                          </a:solidFill>
                        </a:rPr>
                        <a:t>１９</a:t>
                      </a:r>
                      <a:endParaRPr kumimoji="1" lang="en-US" altLang="ja-JP" sz="850" dirty="0" smtClean="0">
                        <a:solidFill>
                          <a:schemeClr val="tx1"/>
                        </a:solidFill>
                      </a:endParaRPr>
                    </a:p>
                    <a:p>
                      <a:pPr algn="r"/>
                      <a:r>
                        <a:rPr kumimoji="1" lang="ja-JP" altLang="en-US" sz="850" dirty="0" smtClean="0">
                          <a:solidFill>
                            <a:schemeClr val="tx1"/>
                          </a:solidFill>
                        </a:rPr>
                        <a:t>２０</a:t>
                      </a:r>
                      <a:endParaRPr kumimoji="1" lang="en-US" altLang="ja-JP" sz="850" dirty="0" smtClean="0">
                        <a:solidFill>
                          <a:schemeClr val="tx1"/>
                        </a:solidFill>
                      </a:endParaRPr>
                    </a:p>
                    <a:p>
                      <a:pPr algn="r"/>
                      <a:r>
                        <a:rPr kumimoji="1" lang="ja-JP" altLang="en-US" sz="850" dirty="0" smtClean="0">
                          <a:solidFill>
                            <a:schemeClr val="tx1"/>
                          </a:solidFill>
                        </a:rPr>
                        <a:t>２１</a:t>
                      </a:r>
                      <a:endParaRPr kumimoji="1" lang="en-US" altLang="ja-JP" sz="850" dirty="0" smtClean="0">
                        <a:solidFill>
                          <a:schemeClr val="tx1"/>
                        </a:solidFill>
                      </a:endParaRPr>
                    </a:p>
                    <a:p>
                      <a:pPr algn="r"/>
                      <a:r>
                        <a:rPr kumimoji="1" lang="ja-JP" altLang="en-US" sz="850" dirty="0" smtClean="0">
                          <a:solidFill>
                            <a:schemeClr val="tx1"/>
                          </a:solidFill>
                        </a:rPr>
                        <a:t>２２</a:t>
                      </a:r>
                      <a:endParaRPr kumimoji="1" lang="en-US" altLang="ja-JP" sz="850" dirty="0" smtClean="0">
                        <a:solidFill>
                          <a:schemeClr val="tx1"/>
                        </a:solidFill>
                      </a:endParaRPr>
                    </a:p>
                    <a:p>
                      <a:pPr algn="r"/>
                      <a:r>
                        <a:rPr kumimoji="1" lang="ja-JP" altLang="en-US" sz="850" dirty="0" smtClean="0">
                          <a:solidFill>
                            <a:schemeClr val="tx1"/>
                          </a:solidFill>
                        </a:rPr>
                        <a:t>２３</a:t>
                      </a:r>
                      <a:endParaRPr kumimoji="1" lang="en-US" altLang="ja-JP" sz="850" dirty="0" smtClean="0">
                        <a:solidFill>
                          <a:schemeClr val="tx1"/>
                        </a:solidFill>
                      </a:endParaRPr>
                    </a:p>
                    <a:p>
                      <a:pPr algn="r"/>
                      <a:r>
                        <a:rPr kumimoji="1" lang="ja-JP" altLang="en-US" sz="850" dirty="0" smtClean="0">
                          <a:solidFill>
                            <a:schemeClr val="tx1"/>
                          </a:solidFill>
                        </a:rPr>
                        <a:t>２４</a:t>
                      </a:r>
                      <a:endParaRPr kumimoji="1" lang="en-US" altLang="ja-JP" sz="850" dirty="0" smtClean="0">
                        <a:solidFill>
                          <a:schemeClr val="tx1"/>
                        </a:solidFill>
                      </a:endParaRPr>
                    </a:p>
                    <a:p>
                      <a:pPr algn="r"/>
                      <a:r>
                        <a:rPr kumimoji="1" lang="ja-JP" altLang="en-US" sz="850" dirty="0" smtClean="0">
                          <a:solidFill>
                            <a:schemeClr val="tx1"/>
                          </a:solidFill>
                        </a:rPr>
                        <a:t>２５</a:t>
                      </a:r>
                      <a:endParaRPr kumimoji="1" lang="en-US" altLang="ja-JP" sz="850" dirty="0" smtClean="0">
                        <a:solidFill>
                          <a:schemeClr val="tx1"/>
                        </a:solidFill>
                      </a:endParaRPr>
                    </a:p>
                    <a:p>
                      <a:pPr algn="r"/>
                      <a:r>
                        <a:rPr kumimoji="1" lang="ja-JP" altLang="en-US" sz="850" dirty="0" smtClean="0">
                          <a:solidFill>
                            <a:schemeClr val="tx1"/>
                          </a:solidFill>
                        </a:rPr>
                        <a:t>２６</a:t>
                      </a:r>
                      <a:endParaRPr kumimoji="1" lang="en-US" altLang="ja-JP" sz="850" dirty="0" smtClean="0">
                        <a:solidFill>
                          <a:schemeClr val="tx1"/>
                        </a:solidFill>
                      </a:endParaRPr>
                    </a:p>
                    <a:p>
                      <a:pPr algn="r"/>
                      <a:r>
                        <a:rPr kumimoji="1" lang="ja-JP" altLang="en-US" sz="850" dirty="0" smtClean="0">
                          <a:solidFill>
                            <a:schemeClr val="tx1"/>
                          </a:solidFill>
                        </a:rPr>
                        <a:t>２７</a:t>
                      </a:r>
                      <a:endParaRPr kumimoji="1" lang="en-US" altLang="ja-JP" sz="850" dirty="0" smtClean="0">
                        <a:solidFill>
                          <a:schemeClr val="tx1"/>
                        </a:solidFill>
                      </a:endParaRPr>
                    </a:p>
                    <a:p>
                      <a:pPr algn="r"/>
                      <a:r>
                        <a:rPr kumimoji="1" lang="ja-JP" altLang="en-US" sz="850" dirty="0" smtClean="0">
                          <a:solidFill>
                            <a:schemeClr val="tx1"/>
                          </a:solidFill>
                        </a:rPr>
                        <a:t>２８</a:t>
                      </a:r>
                      <a:endParaRPr kumimoji="1" lang="en-US" altLang="ja-JP" sz="850" dirty="0" smtClean="0">
                        <a:solidFill>
                          <a:schemeClr val="tx1"/>
                        </a:solidFill>
                      </a:endParaRPr>
                    </a:p>
                    <a:p>
                      <a:pPr algn="r"/>
                      <a:r>
                        <a:rPr kumimoji="1" lang="ja-JP" altLang="en-US" sz="850" dirty="0" smtClean="0">
                          <a:solidFill>
                            <a:schemeClr val="tx1"/>
                          </a:solidFill>
                        </a:rPr>
                        <a:t>２９</a:t>
                      </a:r>
                      <a:endParaRPr kumimoji="1" lang="en-US" altLang="ja-JP" sz="850" dirty="0" smtClean="0">
                        <a:solidFill>
                          <a:schemeClr val="tx1"/>
                        </a:solidFill>
                      </a:endParaRPr>
                    </a:p>
                    <a:p>
                      <a:pPr algn="r"/>
                      <a:r>
                        <a:rPr kumimoji="1" lang="ja-JP" altLang="en-US" sz="850" dirty="0" smtClean="0">
                          <a:solidFill>
                            <a:schemeClr val="tx1"/>
                          </a:solidFill>
                        </a:rPr>
                        <a:t>３０</a:t>
                      </a:r>
                      <a:endParaRPr kumimoji="1" lang="en-US" altLang="ja-JP" sz="850" dirty="0" smtClean="0">
                        <a:solidFill>
                          <a:schemeClr val="tx1"/>
                        </a:solidFill>
                      </a:endParaRPr>
                    </a:p>
                    <a:p>
                      <a:pPr algn="r"/>
                      <a:r>
                        <a:rPr kumimoji="1" lang="ja-JP" altLang="en-US" sz="850" dirty="0" smtClean="0">
                          <a:solidFill>
                            <a:schemeClr val="tx1"/>
                          </a:solidFill>
                        </a:rPr>
                        <a:t>３１</a:t>
                      </a:r>
                      <a:endParaRPr kumimoji="1" lang="en-US" altLang="ja-JP" sz="850" dirty="0" smtClean="0">
                        <a:solidFill>
                          <a:schemeClr val="tx1"/>
                        </a:solidFill>
                      </a:endParaRPr>
                    </a:p>
                    <a:p>
                      <a:pPr algn="r"/>
                      <a:r>
                        <a:rPr kumimoji="1" lang="ja-JP" altLang="en-US" sz="850" dirty="0" smtClean="0">
                          <a:solidFill>
                            <a:schemeClr val="tx1"/>
                          </a:solidFill>
                        </a:rPr>
                        <a:t>３２</a:t>
                      </a:r>
                      <a:endParaRPr kumimoji="1" lang="en-US" altLang="ja-JP" sz="850" dirty="0" smtClean="0">
                        <a:solidFill>
                          <a:schemeClr val="tx1"/>
                        </a:solidFill>
                      </a:endParaRPr>
                    </a:p>
                    <a:p>
                      <a:pPr algn="r"/>
                      <a:r>
                        <a:rPr kumimoji="1" lang="ja-JP" altLang="en-US" sz="850" dirty="0" smtClean="0">
                          <a:solidFill>
                            <a:schemeClr val="tx1"/>
                          </a:solidFill>
                        </a:rPr>
                        <a:t>３３</a:t>
                      </a:r>
                      <a:endParaRPr kumimoji="1" lang="en-US" altLang="ja-JP" sz="850" dirty="0" smtClean="0">
                        <a:solidFill>
                          <a:schemeClr val="tx1"/>
                        </a:solidFill>
                      </a:endParaRPr>
                    </a:p>
                    <a:p>
                      <a:pPr algn="r"/>
                      <a:r>
                        <a:rPr kumimoji="1" lang="ja-JP" altLang="en-US" sz="850" dirty="0" smtClean="0">
                          <a:solidFill>
                            <a:schemeClr val="tx1"/>
                          </a:solidFill>
                        </a:rPr>
                        <a:t>３４</a:t>
                      </a:r>
                      <a:endParaRPr kumimoji="1" lang="en-US" altLang="ja-JP" sz="850" dirty="0" smtClean="0">
                        <a:solidFill>
                          <a:schemeClr val="tx1"/>
                        </a:solidFill>
                      </a:endParaRPr>
                    </a:p>
                    <a:p>
                      <a:pPr algn="r"/>
                      <a:r>
                        <a:rPr kumimoji="1" lang="ja-JP" altLang="en-US" sz="850" dirty="0" smtClean="0">
                          <a:solidFill>
                            <a:schemeClr val="tx1"/>
                          </a:solidFill>
                        </a:rPr>
                        <a:t>３５</a:t>
                      </a:r>
                      <a:endParaRPr kumimoji="1" lang="en-US" altLang="ja-JP" sz="850" dirty="0" smtClean="0">
                        <a:solidFill>
                          <a:schemeClr val="tx1"/>
                        </a:solidFill>
                      </a:endParaRPr>
                    </a:p>
                    <a:p>
                      <a:pPr algn="r"/>
                      <a:r>
                        <a:rPr kumimoji="1" lang="ja-JP" altLang="en-US" sz="850" dirty="0" smtClean="0">
                          <a:solidFill>
                            <a:schemeClr val="tx1"/>
                          </a:solidFill>
                        </a:rPr>
                        <a:t>３６</a:t>
                      </a:r>
                      <a:endParaRPr kumimoji="1" lang="en-US" altLang="ja-JP" sz="850" dirty="0" smtClean="0">
                        <a:solidFill>
                          <a:schemeClr val="tx1"/>
                        </a:solidFill>
                      </a:endParaRPr>
                    </a:p>
                    <a:p>
                      <a:pPr algn="r"/>
                      <a:r>
                        <a:rPr kumimoji="1" lang="ja-JP" altLang="en-US" sz="850" dirty="0" smtClean="0">
                          <a:solidFill>
                            <a:schemeClr val="tx1"/>
                          </a:solidFill>
                        </a:rPr>
                        <a:t>３７</a:t>
                      </a:r>
                      <a:endParaRPr kumimoji="1" lang="en-US" altLang="ja-JP" sz="850" dirty="0" smtClean="0">
                        <a:solidFill>
                          <a:schemeClr val="tx1"/>
                        </a:solidFill>
                      </a:endParaRPr>
                    </a:p>
                    <a:p>
                      <a:pPr algn="r"/>
                      <a:r>
                        <a:rPr kumimoji="1" lang="ja-JP" altLang="en-US" sz="850" dirty="0" smtClean="0">
                          <a:solidFill>
                            <a:schemeClr val="tx1"/>
                          </a:solidFill>
                        </a:rPr>
                        <a:t>３８</a:t>
                      </a:r>
                      <a:endParaRPr kumimoji="1" lang="en-US" altLang="ja-JP" sz="850" dirty="0" smtClean="0">
                        <a:solidFill>
                          <a:schemeClr val="tx1"/>
                        </a:solidFill>
                      </a:endParaRPr>
                    </a:p>
                    <a:p>
                      <a:pPr algn="r"/>
                      <a:r>
                        <a:rPr kumimoji="1" lang="ja-JP" altLang="en-US" sz="850" dirty="0" smtClean="0">
                          <a:solidFill>
                            <a:schemeClr val="tx1"/>
                          </a:solidFill>
                        </a:rPr>
                        <a:t>３９</a:t>
                      </a:r>
                      <a:endParaRPr kumimoji="1" lang="en-US" altLang="ja-JP" sz="850" dirty="0" smtClean="0">
                        <a:solidFill>
                          <a:schemeClr val="tx1"/>
                        </a:solidFill>
                      </a:endParaRPr>
                    </a:p>
                    <a:p>
                      <a:pPr algn="r"/>
                      <a:r>
                        <a:rPr kumimoji="1" lang="ja-JP" altLang="en-US" sz="850" dirty="0" smtClean="0">
                          <a:solidFill>
                            <a:schemeClr val="tx1"/>
                          </a:solidFill>
                        </a:rPr>
                        <a:t>４０</a:t>
                      </a:r>
                      <a:endParaRPr kumimoji="1" lang="en-US" altLang="ja-JP" sz="850" dirty="0" smtClean="0">
                        <a:solidFill>
                          <a:schemeClr val="tx1"/>
                        </a:solidFill>
                      </a:endParaRPr>
                    </a:p>
                    <a:p>
                      <a:pPr algn="r"/>
                      <a:r>
                        <a:rPr kumimoji="1" lang="ja-JP" altLang="en-US" sz="850" dirty="0" smtClean="0">
                          <a:solidFill>
                            <a:schemeClr val="tx1"/>
                          </a:solidFill>
                        </a:rPr>
                        <a:t>４１</a:t>
                      </a:r>
                      <a:endParaRPr kumimoji="1" lang="en-US" altLang="ja-JP" sz="850" dirty="0" smtClean="0">
                        <a:solidFill>
                          <a:schemeClr val="tx1"/>
                        </a:solidFill>
                      </a:endParaRPr>
                    </a:p>
                    <a:p>
                      <a:pPr algn="r"/>
                      <a:r>
                        <a:rPr kumimoji="1" lang="ja-JP" altLang="en-US" sz="850" dirty="0" smtClean="0">
                          <a:solidFill>
                            <a:schemeClr val="tx1"/>
                          </a:solidFill>
                        </a:rPr>
                        <a:t>４２</a:t>
                      </a:r>
                      <a:endParaRPr kumimoji="1" lang="en-US" altLang="ja-JP" sz="850" dirty="0" smtClean="0">
                        <a:solidFill>
                          <a:schemeClr val="tx1"/>
                        </a:solidFill>
                      </a:endParaRPr>
                    </a:p>
                    <a:p>
                      <a:pPr algn="r"/>
                      <a:r>
                        <a:rPr kumimoji="1" lang="ja-JP" altLang="en-US" sz="850" dirty="0" smtClean="0">
                          <a:solidFill>
                            <a:schemeClr val="tx1"/>
                          </a:solidFill>
                        </a:rPr>
                        <a:t>４３</a:t>
                      </a:r>
                      <a:endParaRPr kumimoji="1" lang="en-US" altLang="ja-JP" sz="850" dirty="0" smtClean="0">
                        <a:solidFill>
                          <a:schemeClr val="tx1"/>
                        </a:solidFill>
                      </a:endParaRPr>
                    </a:p>
                    <a:p>
                      <a:pPr algn="r"/>
                      <a:r>
                        <a:rPr kumimoji="1" lang="ja-JP" altLang="en-US" sz="850" dirty="0" smtClean="0">
                          <a:solidFill>
                            <a:schemeClr val="tx1"/>
                          </a:solidFill>
                        </a:rPr>
                        <a:t>４４</a:t>
                      </a:r>
                      <a:endParaRPr kumimoji="1" lang="en-US" altLang="ja-JP" sz="850" dirty="0" smtClean="0">
                        <a:solidFill>
                          <a:schemeClr val="tx1"/>
                        </a:solidFill>
                      </a:endParaRPr>
                    </a:p>
                    <a:p>
                      <a:pPr algn="r"/>
                      <a:r>
                        <a:rPr kumimoji="1" lang="ja-JP" altLang="en-US" sz="850" dirty="0" smtClean="0">
                          <a:solidFill>
                            <a:schemeClr val="tx1"/>
                          </a:solidFill>
                        </a:rPr>
                        <a:t>４５</a:t>
                      </a:r>
                      <a:endParaRPr kumimoji="1" lang="en-US" altLang="ja-JP" sz="850" dirty="0" smtClean="0">
                        <a:solidFill>
                          <a:schemeClr val="tx1"/>
                        </a:solidFill>
                      </a:endParaRPr>
                    </a:p>
                    <a:p>
                      <a:pPr algn="r"/>
                      <a:r>
                        <a:rPr kumimoji="1" lang="ja-JP" altLang="en-US" sz="850" dirty="0" smtClean="0">
                          <a:solidFill>
                            <a:schemeClr val="tx1"/>
                          </a:solidFill>
                        </a:rPr>
                        <a:t>４６</a:t>
                      </a:r>
                      <a:endParaRPr kumimoji="1" lang="en-US" altLang="ja-JP" sz="850" dirty="0" smtClean="0">
                        <a:solidFill>
                          <a:schemeClr val="tx1"/>
                        </a:solidFill>
                      </a:endParaRPr>
                    </a:p>
                  </a:txBody>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286586936"/>
              </p:ext>
            </p:extLst>
          </p:nvPr>
        </p:nvGraphicFramePr>
        <p:xfrm>
          <a:off x="4635157" y="582920"/>
          <a:ext cx="4248473" cy="3566160"/>
        </p:xfrm>
        <a:graphic>
          <a:graphicData uri="http://schemas.openxmlformats.org/drawingml/2006/table">
            <a:tbl>
              <a:tblPr firstRow="1" bandRow="1">
                <a:tableStyleId>{5940675A-B579-460E-94D1-54222C63F5DA}</a:tableStyleId>
              </a:tblPr>
              <a:tblGrid>
                <a:gridCol w="1008113"/>
                <a:gridCol w="2808312"/>
                <a:gridCol w="432048"/>
              </a:tblGrid>
              <a:tr h="144016">
                <a:tc>
                  <a:txBody>
                    <a:bodyPr/>
                    <a:lstStyle/>
                    <a:p>
                      <a:pPr algn="ctr"/>
                      <a:r>
                        <a:rPr kumimoji="1" lang="ja-JP" altLang="en-US" sz="900" dirty="0" smtClean="0">
                          <a:solidFill>
                            <a:schemeClr val="tx1"/>
                          </a:solidFill>
                        </a:rPr>
                        <a:t>支援ニーズ内容</a:t>
                      </a:r>
                      <a:endParaRPr kumimoji="1" lang="ja-JP" altLang="en-US" sz="900" dirty="0">
                        <a:solidFill>
                          <a:schemeClr val="tx1"/>
                        </a:solidFill>
                      </a:endParaRPr>
                    </a:p>
                  </a:txBody>
                  <a:tcPr/>
                </a:tc>
                <a:tc>
                  <a:txBody>
                    <a:bodyPr/>
                    <a:lstStyle/>
                    <a:p>
                      <a:pPr algn="ctr"/>
                      <a:r>
                        <a:rPr kumimoji="1" lang="ja-JP" altLang="en-US" sz="900" dirty="0" smtClean="0">
                          <a:solidFill>
                            <a:schemeClr val="tx1"/>
                          </a:solidFill>
                        </a:rPr>
                        <a:t>団体名</a:t>
                      </a:r>
                      <a:endParaRPr kumimoji="1" lang="ja-JP" altLang="en-US" sz="900" dirty="0">
                        <a:solidFill>
                          <a:schemeClr val="tx1"/>
                        </a:solidFill>
                      </a:endParaRPr>
                    </a:p>
                  </a:txBody>
                  <a:tcPr/>
                </a:tc>
                <a:tc>
                  <a:txBody>
                    <a:bodyPr/>
                    <a:lstStyle/>
                    <a:p>
                      <a:pPr algn="ctr"/>
                      <a:r>
                        <a:rPr kumimoji="1" lang="ja-JP" altLang="en-US" sz="900" dirty="0" smtClean="0">
                          <a:solidFill>
                            <a:schemeClr val="tx1"/>
                          </a:solidFill>
                        </a:rPr>
                        <a:t>番号</a:t>
                      </a:r>
                      <a:endParaRPr kumimoji="1" lang="ja-JP" altLang="en-US" sz="900" dirty="0">
                        <a:solidFill>
                          <a:schemeClr val="tx1"/>
                        </a:solidFill>
                      </a:endParaRPr>
                    </a:p>
                  </a:txBody>
                  <a:tcPr/>
                </a:tc>
              </a:tr>
              <a:tr h="370840">
                <a:tc>
                  <a:txBody>
                    <a:bodyPr/>
                    <a:lstStyle/>
                    <a:p>
                      <a:pPr algn="ctr"/>
                      <a:r>
                        <a:rPr kumimoji="1" lang="ja-JP" altLang="en-US" sz="1000" dirty="0" smtClean="0">
                          <a:solidFill>
                            <a:schemeClr val="tx1"/>
                          </a:solidFill>
                        </a:rPr>
                        <a:t>大会イベント</a:t>
                      </a:r>
                      <a:endParaRPr kumimoji="1" lang="en-US" altLang="ja-JP" sz="1000" dirty="0" smtClean="0">
                        <a:solidFill>
                          <a:schemeClr val="tx1"/>
                        </a:solidFill>
                      </a:endParaRPr>
                    </a:p>
                    <a:p>
                      <a:pPr algn="ctr"/>
                      <a:r>
                        <a:rPr kumimoji="1" lang="ja-JP" altLang="en-US" sz="1000" dirty="0" smtClean="0">
                          <a:solidFill>
                            <a:schemeClr val="tx1"/>
                          </a:solidFill>
                        </a:rPr>
                        <a:t>支援</a:t>
                      </a:r>
                      <a:endParaRPr kumimoji="1" lang="en-US" altLang="ja-JP" sz="1000" dirty="0" smtClean="0">
                        <a:solidFill>
                          <a:schemeClr val="tx1"/>
                        </a:solidFill>
                      </a:endParaRPr>
                    </a:p>
                    <a:p>
                      <a:pPr algn="ctr"/>
                      <a:r>
                        <a:rPr kumimoji="1" lang="ja-JP" altLang="en-US" sz="1000" dirty="0" smtClean="0">
                          <a:solidFill>
                            <a:schemeClr val="tx1"/>
                          </a:solidFill>
                        </a:rPr>
                        <a:t>（１８団体）</a:t>
                      </a:r>
                      <a:endParaRPr kumimoji="1" lang="ja-JP" altLang="en-US" sz="1000" dirty="0">
                        <a:solidFill>
                          <a:schemeClr val="tx1"/>
                        </a:solidFill>
                      </a:endParaRPr>
                    </a:p>
                  </a:txBody>
                  <a:tcPr anchor="ctr">
                    <a:solidFill>
                      <a:schemeClr val="bg1">
                        <a:lumMod val="85000"/>
                      </a:schemeClr>
                    </a:solidFill>
                  </a:tcPr>
                </a:tc>
                <a:tc>
                  <a:txBody>
                    <a:bodyPr/>
                    <a:lstStyle/>
                    <a:p>
                      <a:r>
                        <a:rPr kumimoji="1" lang="ja-JP" altLang="en-US" sz="900" dirty="0" smtClean="0">
                          <a:solidFill>
                            <a:schemeClr val="tx1"/>
                          </a:solidFill>
                        </a:rPr>
                        <a:t>（一社）日本身体障がい者水泳連盟</a:t>
                      </a:r>
                      <a:endParaRPr kumimoji="1" lang="en-US" altLang="ja-JP" sz="900" dirty="0" smtClean="0">
                        <a:solidFill>
                          <a:schemeClr val="tx1"/>
                        </a:solidFill>
                      </a:endParaRPr>
                    </a:p>
                    <a:p>
                      <a:r>
                        <a:rPr kumimoji="1" lang="ja-JP" altLang="en-US" sz="900" dirty="0" smtClean="0">
                          <a:solidFill>
                            <a:schemeClr val="tx1"/>
                          </a:solidFill>
                        </a:rPr>
                        <a:t>日本車椅子ツインバスケットボール連盟</a:t>
                      </a:r>
                      <a:endParaRPr kumimoji="1" lang="en-US" altLang="ja-JP" sz="900" dirty="0" smtClean="0">
                        <a:solidFill>
                          <a:schemeClr val="tx1"/>
                        </a:solidFill>
                      </a:endParaRPr>
                    </a:p>
                    <a:p>
                      <a:r>
                        <a:rPr kumimoji="1" lang="ja-JP" altLang="en-US" sz="900" dirty="0" smtClean="0">
                          <a:solidFill>
                            <a:schemeClr val="tx1"/>
                          </a:solidFill>
                        </a:rPr>
                        <a:t>（一社）日本パラ陸上競技連盟</a:t>
                      </a:r>
                      <a:endParaRPr kumimoji="1" lang="en-US" altLang="ja-JP" sz="900" dirty="0" smtClean="0">
                        <a:solidFill>
                          <a:schemeClr val="tx1"/>
                        </a:solidFill>
                      </a:endParaRPr>
                    </a:p>
                    <a:p>
                      <a:r>
                        <a:rPr kumimoji="1" lang="ja-JP" altLang="en-US" sz="900" dirty="0" smtClean="0">
                          <a:solidFill>
                            <a:schemeClr val="tx1"/>
                          </a:solidFill>
                        </a:rPr>
                        <a:t>（特非）日本身体障害者野球連盟</a:t>
                      </a:r>
                      <a:endParaRPr kumimoji="1" lang="en-US" altLang="ja-JP" sz="900" dirty="0" smtClean="0">
                        <a:solidFill>
                          <a:schemeClr val="tx1"/>
                        </a:solidFill>
                      </a:endParaRPr>
                    </a:p>
                    <a:p>
                      <a:r>
                        <a:rPr kumimoji="1" lang="ja-JP" altLang="en-US" sz="900" dirty="0" smtClean="0">
                          <a:solidFill>
                            <a:schemeClr val="tx1"/>
                          </a:solidFill>
                        </a:rPr>
                        <a:t>（一社）日本アイススレッジホッケー協会</a:t>
                      </a:r>
                      <a:endParaRPr kumimoji="1" lang="en-US" altLang="ja-JP" sz="900" dirty="0" smtClean="0">
                        <a:solidFill>
                          <a:schemeClr val="tx1"/>
                        </a:solidFill>
                      </a:endParaRPr>
                    </a:p>
                    <a:p>
                      <a:r>
                        <a:rPr kumimoji="1" lang="ja-JP" altLang="en-US" sz="900" dirty="0" smtClean="0">
                          <a:solidFill>
                            <a:schemeClr val="tx1"/>
                          </a:solidFill>
                        </a:rPr>
                        <a:t>（日本車椅子ハンドボール連盟</a:t>
                      </a:r>
                      <a:endParaRPr kumimoji="1" lang="en-US" altLang="ja-JP" sz="900" dirty="0" smtClean="0">
                        <a:solidFill>
                          <a:schemeClr val="tx1"/>
                        </a:solidFill>
                      </a:endParaRPr>
                    </a:p>
                    <a:p>
                      <a:r>
                        <a:rPr kumimoji="1" lang="ja-JP" altLang="en-US" sz="900" dirty="0" smtClean="0">
                          <a:solidFill>
                            <a:schemeClr val="tx1"/>
                          </a:solidFill>
                        </a:rPr>
                        <a:t>（一社）日本ウィルチェアーラグビー連盟</a:t>
                      </a:r>
                      <a:endParaRPr kumimoji="1" lang="en-US" altLang="ja-JP" sz="900" dirty="0" smtClean="0">
                        <a:solidFill>
                          <a:schemeClr val="tx1"/>
                        </a:solidFill>
                      </a:endParaRPr>
                    </a:p>
                    <a:p>
                      <a:r>
                        <a:rPr kumimoji="1" lang="ja-JP" altLang="en-US" sz="900" dirty="0" smtClean="0">
                          <a:solidFill>
                            <a:schemeClr val="tx1"/>
                          </a:solidFill>
                        </a:rPr>
                        <a:t>（一社）日本車いすテニス協会</a:t>
                      </a:r>
                      <a:endParaRPr kumimoji="1" lang="en-US" altLang="ja-JP" sz="900" dirty="0" smtClean="0">
                        <a:solidFill>
                          <a:schemeClr val="tx1"/>
                        </a:solidFill>
                      </a:endParaRPr>
                    </a:p>
                    <a:p>
                      <a:r>
                        <a:rPr kumimoji="1" lang="ja-JP" altLang="en-US" sz="900" dirty="0" smtClean="0">
                          <a:solidFill>
                            <a:schemeClr val="tx1"/>
                          </a:solidFill>
                        </a:rPr>
                        <a:t>日本障害者ローンボウルズ連盟</a:t>
                      </a:r>
                      <a:endParaRPr kumimoji="1" lang="en-US" altLang="ja-JP" sz="900" dirty="0" smtClean="0">
                        <a:solidFill>
                          <a:schemeClr val="tx1"/>
                        </a:solidFill>
                      </a:endParaRPr>
                    </a:p>
                    <a:p>
                      <a:r>
                        <a:rPr kumimoji="1" lang="ja-JP" altLang="en-US" sz="900" dirty="0" smtClean="0">
                          <a:solidFill>
                            <a:schemeClr val="tx1"/>
                          </a:solidFill>
                        </a:rPr>
                        <a:t>（一社）日本電動車椅子サッカー協会</a:t>
                      </a:r>
                      <a:endParaRPr kumimoji="1" lang="en-US" altLang="ja-JP" sz="900" dirty="0" smtClean="0">
                        <a:solidFill>
                          <a:schemeClr val="tx1"/>
                        </a:solidFill>
                      </a:endParaRPr>
                    </a:p>
                    <a:p>
                      <a:r>
                        <a:rPr kumimoji="1" lang="ja-JP" altLang="en-US" sz="900" dirty="0" smtClean="0">
                          <a:solidFill>
                            <a:schemeClr val="tx1"/>
                          </a:solidFill>
                        </a:rPr>
                        <a:t>（特非）日本盲人マラソン協会</a:t>
                      </a:r>
                      <a:endParaRPr kumimoji="1" lang="en-US" altLang="ja-JP" sz="900" dirty="0" smtClean="0">
                        <a:solidFill>
                          <a:schemeClr val="tx1"/>
                        </a:solidFill>
                      </a:endParaRPr>
                    </a:p>
                    <a:p>
                      <a:r>
                        <a:rPr kumimoji="1" lang="ja-JP" altLang="en-US" sz="900" dirty="0" smtClean="0">
                          <a:solidFill>
                            <a:schemeClr val="tx1"/>
                          </a:solidFill>
                        </a:rPr>
                        <a:t>日本ブラインドテニス連盟</a:t>
                      </a:r>
                      <a:endParaRPr kumimoji="1" lang="en-US" altLang="ja-JP" sz="900" dirty="0" smtClean="0">
                        <a:solidFill>
                          <a:schemeClr val="tx1"/>
                        </a:solidFill>
                      </a:endParaRPr>
                    </a:p>
                    <a:p>
                      <a:r>
                        <a:rPr kumimoji="1" lang="ja-JP" altLang="en-US" sz="900" dirty="0" smtClean="0">
                          <a:solidFill>
                            <a:schemeClr val="tx1"/>
                          </a:solidFill>
                        </a:rPr>
                        <a:t>（一財）全日本ろうあ連盟</a:t>
                      </a:r>
                      <a:endParaRPr kumimoji="1" lang="en-US" altLang="ja-JP" sz="900" dirty="0" smtClean="0">
                        <a:solidFill>
                          <a:schemeClr val="tx1"/>
                        </a:solidFill>
                      </a:endParaRPr>
                    </a:p>
                    <a:p>
                      <a:r>
                        <a:rPr kumimoji="1" lang="ja-JP" altLang="en-US" sz="900" dirty="0" smtClean="0">
                          <a:solidFill>
                            <a:schemeClr val="tx1"/>
                          </a:solidFill>
                        </a:rPr>
                        <a:t>（一社）日本</a:t>
                      </a:r>
                      <a:r>
                        <a:rPr kumimoji="1" lang="ja-JP" altLang="en-US" sz="900" dirty="0" err="1" smtClean="0">
                          <a:solidFill>
                            <a:schemeClr val="tx1"/>
                          </a:solidFill>
                        </a:rPr>
                        <a:t>ろう</a:t>
                      </a:r>
                      <a:r>
                        <a:rPr kumimoji="1" lang="ja-JP" altLang="en-US" sz="900" dirty="0" smtClean="0">
                          <a:solidFill>
                            <a:schemeClr val="tx1"/>
                          </a:solidFill>
                        </a:rPr>
                        <a:t>者スキー協会</a:t>
                      </a:r>
                      <a:endParaRPr kumimoji="1" lang="en-US" altLang="ja-JP" sz="900" dirty="0" smtClean="0">
                        <a:solidFill>
                          <a:schemeClr val="tx1"/>
                        </a:solidFill>
                      </a:endParaRPr>
                    </a:p>
                    <a:p>
                      <a:r>
                        <a:rPr kumimoji="1" lang="ja-JP" altLang="en-US" sz="900" dirty="0" smtClean="0">
                          <a:solidFill>
                            <a:schemeClr val="tx1"/>
                          </a:solidFill>
                        </a:rPr>
                        <a:t>（一社）日本デフバレーボール協会</a:t>
                      </a:r>
                      <a:endParaRPr kumimoji="1" lang="en-US" altLang="ja-JP" sz="900" dirty="0" smtClean="0">
                        <a:solidFill>
                          <a:schemeClr val="tx1"/>
                        </a:solidFill>
                      </a:endParaRPr>
                    </a:p>
                    <a:p>
                      <a:r>
                        <a:rPr kumimoji="1" lang="ja-JP" altLang="en-US" sz="900" dirty="0" smtClean="0">
                          <a:solidFill>
                            <a:schemeClr val="tx1"/>
                          </a:solidFill>
                        </a:rPr>
                        <a:t>（公財）スペシャルオリンピックス日本</a:t>
                      </a:r>
                      <a:endParaRPr kumimoji="1" lang="en-US" altLang="ja-JP" sz="900" dirty="0" smtClean="0">
                        <a:solidFill>
                          <a:schemeClr val="tx1"/>
                        </a:solidFill>
                      </a:endParaRPr>
                    </a:p>
                    <a:p>
                      <a:r>
                        <a:rPr kumimoji="1" lang="ja-JP" altLang="en-US" sz="900" dirty="0" smtClean="0">
                          <a:solidFill>
                            <a:schemeClr val="tx1"/>
                          </a:solidFill>
                        </a:rPr>
                        <a:t>日本障害者フライングディスク連盟</a:t>
                      </a:r>
                      <a:endParaRPr kumimoji="1" lang="en-US" altLang="ja-JP" sz="900" dirty="0" smtClean="0">
                        <a:solidFill>
                          <a:schemeClr val="tx1"/>
                        </a:solidFill>
                      </a:endParaRPr>
                    </a:p>
                    <a:p>
                      <a:r>
                        <a:rPr kumimoji="1" lang="ja-JP" altLang="en-US" sz="900" dirty="0" smtClean="0">
                          <a:solidFill>
                            <a:schemeClr val="tx1"/>
                          </a:solidFill>
                        </a:rPr>
                        <a:t>日本卓球バレー連盟</a:t>
                      </a:r>
                      <a:endParaRPr kumimoji="1" lang="ja-JP" altLang="en-US" sz="900" dirty="0">
                        <a:solidFill>
                          <a:schemeClr val="tx1"/>
                        </a:solidFill>
                      </a:endParaRPr>
                    </a:p>
                  </a:txBody>
                  <a:tcPr>
                    <a:solidFill>
                      <a:schemeClr val="bg1">
                        <a:lumMod val="85000"/>
                      </a:schemeClr>
                    </a:solidFill>
                  </a:tcPr>
                </a:tc>
                <a:tc>
                  <a:txBody>
                    <a:bodyPr/>
                    <a:lstStyle/>
                    <a:p>
                      <a:pPr algn="r"/>
                      <a:r>
                        <a:rPr kumimoji="1" lang="ja-JP" altLang="en-US" sz="900" dirty="0" smtClean="0">
                          <a:solidFill>
                            <a:schemeClr val="tx1"/>
                          </a:solidFill>
                        </a:rPr>
                        <a:t>２</a:t>
                      </a:r>
                      <a:endParaRPr kumimoji="1" lang="en-US" altLang="ja-JP" sz="900" dirty="0" smtClean="0">
                        <a:solidFill>
                          <a:schemeClr val="tx1"/>
                        </a:solidFill>
                      </a:endParaRPr>
                    </a:p>
                    <a:p>
                      <a:pPr algn="r"/>
                      <a:r>
                        <a:rPr kumimoji="1" lang="ja-JP" altLang="en-US" sz="900" dirty="0" smtClean="0">
                          <a:solidFill>
                            <a:schemeClr val="tx1"/>
                          </a:solidFill>
                        </a:rPr>
                        <a:t>３</a:t>
                      </a:r>
                      <a:endParaRPr kumimoji="1" lang="en-US" altLang="ja-JP" sz="900" dirty="0" smtClean="0">
                        <a:solidFill>
                          <a:schemeClr val="tx1"/>
                        </a:solidFill>
                      </a:endParaRPr>
                    </a:p>
                    <a:p>
                      <a:pPr algn="r"/>
                      <a:r>
                        <a:rPr kumimoji="1" lang="ja-JP" altLang="en-US" sz="900" dirty="0" smtClean="0">
                          <a:solidFill>
                            <a:schemeClr val="tx1"/>
                          </a:solidFill>
                        </a:rPr>
                        <a:t>４</a:t>
                      </a:r>
                      <a:endParaRPr kumimoji="1" lang="en-US" altLang="ja-JP" sz="900" dirty="0" smtClean="0">
                        <a:solidFill>
                          <a:schemeClr val="tx1"/>
                        </a:solidFill>
                      </a:endParaRPr>
                    </a:p>
                    <a:p>
                      <a:pPr algn="r"/>
                      <a:r>
                        <a:rPr kumimoji="1" lang="ja-JP" altLang="en-US" sz="900" dirty="0" smtClean="0">
                          <a:solidFill>
                            <a:schemeClr val="tx1"/>
                          </a:solidFill>
                        </a:rPr>
                        <a:t>５</a:t>
                      </a:r>
                      <a:endParaRPr kumimoji="1" lang="en-US" altLang="ja-JP" sz="900" dirty="0" smtClean="0">
                        <a:solidFill>
                          <a:schemeClr val="tx1"/>
                        </a:solidFill>
                      </a:endParaRPr>
                    </a:p>
                    <a:p>
                      <a:pPr algn="r"/>
                      <a:r>
                        <a:rPr kumimoji="1" lang="ja-JP" altLang="en-US" sz="900" dirty="0" smtClean="0">
                          <a:solidFill>
                            <a:schemeClr val="tx1"/>
                          </a:solidFill>
                        </a:rPr>
                        <a:t>６</a:t>
                      </a:r>
                      <a:endParaRPr kumimoji="1" lang="en-US" altLang="ja-JP" sz="900" dirty="0" smtClean="0">
                        <a:solidFill>
                          <a:schemeClr val="tx1"/>
                        </a:solidFill>
                      </a:endParaRPr>
                    </a:p>
                    <a:p>
                      <a:pPr algn="r"/>
                      <a:r>
                        <a:rPr kumimoji="1" lang="ja-JP" altLang="en-US" sz="900" dirty="0" smtClean="0">
                          <a:solidFill>
                            <a:schemeClr val="tx1"/>
                          </a:solidFill>
                        </a:rPr>
                        <a:t>９</a:t>
                      </a:r>
                      <a:endParaRPr kumimoji="1" lang="en-US" altLang="ja-JP" sz="900" dirty="0" smtClean="0">
                        <a:solidFill>
                          <a:schemeClr val="tx1"/>
                        </a:solidFill>
                      </a:endParaRPr>
                    </a:p>
                    <a:p>
                      <a:pPr algn="r"/>
                      <a:r>
                        <a:rPr kumimoji="1" lang="ja-JP" altLang="en-US" sz="900" dirty="0" smtClean="0">
                          <a:solidFill>
                            <a:schemeClr val="tx1"/>
                          </a:solidFill>
                        </a:rPr>
                        <a:t>１２</a:t>
                      </a:r>
                      <a:endParaRPr kumimoji="1" lang="en-US" altLang="ja-JP" sz="900" dirty="0" smtClean="0">
                        <a:solidFill>
                          <a:schemeClr val="tx1"/>
                        </a:solidFill>
                      </a:endParaRPr>
                    </a:p>
                    <a:p>
                      <a:pPr algn="r"/>
                      <a:r>
                        <a:rPr kumimoji="1" lang="ja-JP" altLang="en-US" sz="900" dirty="0" smtClean="0">
                          <a:solidFill>
                            <a:schemeClr val="tx1"/>
                          </a:solidFill>
                        </a:rPr>
                        <a:t>１４</a:t>
                      </a:r>
                      <a:endParaRPr kumimoji="1" lang="en-US" altLang="ja-JP" sz="900" dirty="0" smtClean="0">
                        <a:solidFill>
                          <a:schemeClr val="tx1"/>
                        </a:solidFill>
                      </a:endParaRPr>
                    </a:p>
                    <a:p>
                      <a:pPr algn="r"/>
                      <a:r>
                        <a:rPr kumimoji="1" lang="ja-JP" altLang="en-US" sz="900" dirty="0" smtClean="0">
                          <a:solidFill>
                            <a:schemeClr val="tx1"/>
                          </a:solidFill>
                        </a:rPr>
                        <a:t>１５</a:t>
                      </a:r>
                      <a:endParaRPr kumimoji="1" lang="en-US" altLang="ja-JP" sz="900" dirty="0" smtClean="0">
                        <a:solidFill>
                          <a:schemeClr val="tx1"/>
                        </a:solidFill>
                      </a:endParaRPr>
                    </a:p>
                    <a:p>
                      <a:pPr algn="r"/>
                      <a:r>
                        <a:rPr kumimoji="1" lang="ja-JP" altLang="en-US" sz="900" dirty="0" smtClean="0">
                          <a:solidFill>
                            <a:schemeClr val="tx1"/>
                          </a:solidFill>
                        </a:rPr>
                        <a:t>１６</a:t>
                      </a:r>
                      <a:endParaRPr kumimoji="1" lang="en-US" altLang="ja-JP" sz="900" dirty="0" smtClean="0">
                        <a:solidFill>
                          <a:schemeClr val="tx1"/>
                        </a:solidFill>
                      </a:endParaRPr>
                    </a:p>
                    <a:p>
                      <a:pPr algn="r"/>
                      <a:r>
                        <a:rPr kumimoji="1" lang="ja-JP" altLang="en-US" sz="900" dirty="0" smtClean="0">
                          <a:solidFill>
                            <a:schemeClr val="tx1"/>
                          </a:solidFill>
                        </a:rPr>
                        <a:t>１８</a:t>
                      </a:r>
                      <a:endParaRPr kumimoji="1" lang="en-US" altLang="ja-JP" sz="900" dirty="0" smtClean="0">
                        <a:solidFill>
                          <a:schemeClr val="tx1"/>
                        </a:solidFill>
                      </a:endParaRPr>
                    </a:p>
                    <a:p>
                      <a:pPr algn="r"/>
                      <a:r>
                        <a:rPr kumimoji="1" lang="ja-JP" altLang="en-US" sz="900" dirty="0" smtClean="0">
                          <a:solidFill>
                            <a:schemeClr val="tx1"/>
                          </a:solidFill>
                        </a:rPr>
                        <a:t>１９</a:t>
                      </a:r>
                      <a:endParaRPr kumimoji="1" lang="en-US" altLang="ja-JP" sz="900" dirty="0" smtClean="0">
                        <a:solidFill>
                          <a:schemeClr val="tx1"/>
                        </a:solidFill>
                      </a:endParaRPr>
                    </a:p>
                    <a:p>
                      <a:pPr algn="r"/>
                      <a:r>
                        <a:rPr kumimoji="1" lang="ja-JP" altLang="en-US" sz="900" dirty="0" smtClean="0">
                          <a:solidFill>
                            <a:schemeClr val="tx1"/>
                          </a:solidFill>
                        </a:rPr>
                        <a:t>２５</a:t>
                      </a:r>
                      <a:endParaRPr kumimoji="1" lang="en-US" altLang="ja-JP" sz="900" dirty="0" smtClean="0">
                        <a:solidFill>
                          <a:schemeClr val="tx1"/>
                        </a:solidFill>
                      </a:endParaRPr>
                    </a:p>
                    <a:p>
                      <a:pPr algn="r"/>
                      <a:r>
                        <a:rPr kumimoji="1" lang="ja-JP" altLang="en-US" sz="900" dirty="0" smtClean="0">
                          <a:solidFill>
                            <a:schemeClr val="tx1"/>
                          </a:solidFill>
                        </a:rPr>
                        <a:t>３０</a:t>
                      </a:r>
                      <a:endParaRPr kumimoji="1" lang="en-US" altLang="ja-JP" sz="900" dirty="0" smtClean="0">
                        <a:solidFill>
                          <a:schemeClr val="tx1"/>
                        </a:solidFill>
                      </a:endParaRPr>
                    </a:p>
                    <a:p>
                      <a:pPr algn="r"/>
                      <a:r>
                        <a:rPr kumimoji="1" lang="ja-JP" altLang="en-US" sz="900" dirty="0" smtClean="0">
                          <a:solidFill>
                            <a:schemeClr val="tx1"/>
                          </a:solidFill>
                        </a:rPr>
                        <a:t>３１</a:t>
                      </a:r>
                      <a:endParaRPr kumimoji="1" lang="en-US" altLang="ja-JP" sz="900" dirty="0" smtClean="0">
                        <a:solidFill>
                          <a:schemeClr val="tx1"/>
                        </a:solidFill>
                      </a:endParaRPr>
                    </a:p>
                    <a:p>
                      <a:pPr algn="r"/>
                      <a:r>
                        <a:rPr kumimoji="1" lang="ja-JP" altLang="en-US" sz="900" dirty="0" smtClean="0">
                          <a:solidFill>
                            <a:schemeClr val="tx1"/>
                          </a:solidFill>
                        </a:rPr>
                        <a:t>３６</a:t>
                      </a:r>
                      <a:endParaRPr kumimoji="1" lang="en-US" altLang="ja-JP" sz="900" dirty="0" smtClean="0">
                        <a:solidFill>
                          <a:schemeClr val="tx1"/>
                        </a:solidFill>
                      </a:endParaRPr>
                    </a:p>
                    <a:p>
                      <a:pPr algn="r"/>
                      <a:r>
                        <a:rPr kumimoji="1" lang="ja-JP" altLang="en-US" sz="900" dirty="0" smtClean="0">
                          <a:solidFill>
                            <a:schemeClr val="tx1"/>
                          </a:solidFill>
                        </a:rPr>
                        <a:t>４２</a:t>
                      </a:r>
                      <a:endParaRPr kumimoji="1" lang="en-US" altLang="ja-JP" sz="900" dirty="0" smtClean="0">
                        <a:solidFill>
                          <a:schemeClr val="tx1"/>
                        </a:solidFill>
                      </a:endParaRPr>
                    </a:p>
                    <a:p>
                      <a:pPr algn="r"/>
                      <a:r>
                        <a:rPr kumimoji="1" lang="ja-JP" altLang="en-US" sz="900" dirty="0" smtClean="0">
                          <a:solidFill>
                            <a:schemeClr val="tx1"/>
                          </a:solidFill>
                        </a:rPr>
                        <a:t>４６</a:t>
                      </a:r>
                      <a:endParaRPr kumimoji="1" lang="ja-JP" altLang="en-US" sz="900" dirty="0">
                        <a:solidFill>
                          <a:schemeClr val="tx1"/>
                        </a:solidFill>
                      </a:endParaRPr>
                    </a:p>
                  </a:txBody>
                  <a:tcPr>
                    <a:solidFill>
                      <a:schemeClr val="bg1">
                        <a:lumMod val="85000"/>
                      </a:schemeClr>
                    </a:solidFill>
                  </a:tcPr>
                </a:tc>
              </a:tr>
              <a:tr h="370840">
                <a:tc>
                  <a:txBody>
                    <a:bodyPr/>
                    <a:lstStyle/>
                    <a:p>
                      <a:pPr algn="ctr"/>
                      <a:r>
                        <a:rPr kumimoji="1" lang="ja-JP" altLang="en-US" sz="1000" dirty="0" smtClean="0">
                          <a:solidFill>
                            <a:schemeClr val="tx1"/>
                          </a:solidFill>
                        </a:rPr>
                        <a:t>選手支援</a:t>
                      </a:r>
                      <a:endParaRPr kumimoji="1" lang="en-US" altLang="ja-JP" sz="1000" dirty="0" smtClean="0">
                        <a:solidFill>
                          <a:schemeClr val="tx1"/>
                        </a:solidFill>
                      </a:endParaRPr>
                    </a:p>
                    <a:p>
                      <a:pPr algn="ctr"/>
                      <a:r>
                        <a:rPr kumimoji="1" lang="ja-JP" altLang="en-US" sz="1000" dirty="0" smtClean="0">
                          <a:solidFill>
                            <a:schemeClr val="tx1"/>
                          </a:solidFill>
                        </a:rPr>
                        <a:t>（５団体）</a:t>
                      </a:r>
                      <a:endParaRPr kumimoji="1" lang="ja-JP" altLang="en-US" sz="1000" dirty="0">
                        <a:solidFill>
                          <a:schemeClr val="tx1"/>
                        </a:solidFill>
                      </a:endParaRPr>
                    </a:p>
                  </a:txBody>
                  <a:tcPr anchor="ctr">
                    <a:solidFill>
                      <a:schemeClr val="bg1"/>
                    </a:solidFill>
                  </a:tcPr>
                </a:tc>
                <a:tc>
                  <a:txBody>
                    <a:bodyPr/>
                    <a:lstStyle/>
                    <a:p>
                      <a:r>
                        <a:rPr kumimoji="1" lang="ja-JP" altLang="en-US" sz="900" dirty="0" smtClean="0">
                          <a:solidFill>
                            <a:schemeClr val="tx1"/>
                          </a:solidFill>
                        </a:rPr>
                        <a:t>日本ブラインドテニス連盟</a:t>
                      </a:r>
                      <a:endParaRPr kumimoji="1" lang="en-US" altLang="ja-JP" sz="900" dirty="0" smtClean="0">
                        <a:solidFill>
                          <a:schemeClr val="tx1"/>
                        </a:solidFill>
                      </a:endParaRPr>
                    </a:p>
                    <a:p>
                      <a:r>
                        <a:rPr kumimoji="1" lang="ja-JP" altLang="en-US" sz="900" dirty="0" smtClean="0">
                          <a:solidFill>
                            <a:schemeClr val="tx1"/>
                          </a:solidFill>
                        </a:rPr>
                        <a:t>（一社）日本</a:t>
                      </a:r>
                      <a:r>
                        <a:rPr kumimoji="1" lang="ja-JP" altLang="en-US" sz="900" dirty="0" err="1" smtClean="0">
                          <a:solidFill>
                            <a:schemeClr val="tx1"/>
                          </a:solidFill>
                        </a:rPr>
                        <a:t>ろう</a:t>
                      </a:r>
                      <a:r>
                        <a:rPr kumimoji="1" lang="ja-JP" altLang="en-US" sz="900" dirty="0" smtClean="0">
                          <a:solidFill>
                            <a:schemeClr val="tx1"/>
                          </a:solidFill>
                        </a:rPr>
                        <a:t>者スキー協会</a:t>
                      </a:r>
                      <a:endParaRPr kumimoji="1" lang="en-US" altLang="ja-JP" sz="900" dirty="0" smtClean="0">
                        <a:solidFill>
                          <a:schemeClr val="tx1"/>
                        </a:solidFill>
                      </a:endParaRPr>
                    </a:p>
                    <a:p>
                      <a:r>
                        <a:rPr kumimoji="1" lang="ja-JP" altLang="en-US" sz="900" dirty="0" smtClean="0">
                          <a:solidFill>
                            <a:schemeClr val="tx1"/>
                          </a:solidFill>
                        </a:rPr>
                        <a:t>（一社）日本知的障害者水泳連盟</a:t>
                      </a:r>
                      <a:endParaRPr kumimoji="1" lang="en-US" altLang="ja-JP" sz="900" dirty="0" smtClean="0">
                        <a:solidFill>
                          <a:schemeClr val="tx1"/>
                        </a:solidFill>
                      </a:endParaRPr>
                    </a:p>
                    <a:p>
                      <a:r>
                        <a:rPr kumimoji="1" lang="ja-JP" altLang="en-US" sz="900" dirty="0" smtClean="0">
                          <a:solidFill>
                            <a:schemeClr val="tx1"/>
                          </a:solidFill>
                        </a:rPr>
                        <a:t>日本ＦＩＤバスケットボール連盟</a:t>
                      </a:r>
                      <a:endParaRPr kumimoji="1" lang="en-US" altLang="ja-JP" sz="900" dirty="0" smtClean="0">
                        <a:solidFill>
                          <a:schemeClr val="tx1"/>
                        </a:solidFill>
                      </a:endParaRPr>
                    </a:p>
                    <a:p>
                      <a:r>
                        <a:rPr kumimoji="1" lang="ja-JP" altLang="en-US" sz="900" dirty="0" smtClean="0">
                          <a:solidFill>
                            <a:schemeClr val="tx1"/>
                          </a:solidFill>
                        </a:rPr>
                        <a:t>（一社）全日本テコンドー協会</a:t>
                      </a:r>
                      <a:endParaRPr kumimoji="1" lang="ja-JP" altLang="en-US" sz="900" dirty="0">
                        <a:solidFill>
                          <a:schemeClr val="tx1"/>
                        </a:solidFill>
                      </a:endParaRPr>
                    </a:p>
                  </a:txBody>
                  <a:tcPr>
                    <a:solidFill>
                      <a:schemeClr val="bg1"/>
                    </a:solidFill>
                  </a:tcPr>
                </a:tc>
                <a:tc>
                  <a:txBody>
                    <a:bodyPr/>
                    <a:lstStyle/>
                    <a:p>
                      <a:pPr algn="r"/>
                      <a:r>
                        <a:rPr kumimoji="1" lang="ja-JP" altLang="en-US" sz="900" dirty="0" smtClean="0">
                          <a:solidFill>
                            <a:schemeClr val="tx1"/>
                          </a:solidFill>
                        </a:rPr>
                        <a:t>１９</a:t>
                      </a:r>
                      <a:endParaRPr kumimoji="1" lang="en-US" altLang="ja-JP" sz="900" dirty="0" smtClean="0">
                        <a:solidFill>
                          <a:schemeClr val="tx1"/>
                        </a:solidFill>
                      </a:endParaRPr>
                    </a:p>
                    <a:p>
                      <a:pPr algn="r"/>
                      <a:r>
                        <a:rPr kumimoji="1" lang="ja-JP" altLang="en-US" sz="900" dirty="0" smtClean="0">
                          <a:solidFill>
                            <a:schemeClr val="tx1"/>
                          </a:solidFill>
                        </a:rPr>
                        <a:t>３０</a:t>
                      </a:r>
                      <a:endParaRPr kumimoji="1" lang="en-US" altLang="ja-JP" sz="900" dirty="0" smtClean="0">
                        <a:solidFill>
                          <a:schemeClr val="tx1"/>
                        </a:solidFill>
                      </a:endParaRPr>
                    </a:p>
                    <a:p>
                      <a:pPr algn="r"/>
                      <a:r>
                        <a:rPr kumimoji="1" lang="ja-JP" altLang="en-US" sz="900" dirty="0" smtClean="0">
                          <a:solidFill>
                            <a:schemeClr val="tx1"/>
                          </a:solidFill>
                        </a:rPr>
                        <a:t>３４</a:t>
                      </a:r>
                      <a:endParaRPr kumimoji="1" lang="en-US" altLang="ja-JP" sz="900" dirty="0" smtClean="0">
                        <a:solidFill>
                          <a:schemeClr val="tx1"/>
                        </a:solidFill>
                      </a:endParaRPr>
                    </a:p>
                    <a:p>
                      <a:pPr algn="r"/>
                      <a:r>
                        <a:rPr kumimoji="1" lang="ja-JP" altLang="en-US" sz="900" dirty="0" smtClean="0">
                          <a:solidFill>
                            <a:schemeClr val="tx1"/>
                          </a:solidFill>
                        </a:rPr>
                        <a:t>３５</a:t>
                      </a:r>
                      <a:endParaRPr kumimoji="1" lang="en-US" altLang="ja-JP" sz="900" dirty="0" smtClean="0">
                        <a:solidFill>
                          <a:schemeClr val="tx1"/>
                        </a:solidFill>
                      </a:endParaRPr>
                    </a:p>
                    <a:p>
                      <a:pPr algn="r"/>
                      <a:r>
                        <a:rPr kumimoji="1" lang="ja-JP" altLang="en-US" sz="900" dirty="0" smtClean="0">
                          <a:solidFill>
                            <a:schemeClr val="tx1"/>
                          </a:solidFill>
                        </a:rPr>
                        <a:t>４３</a:t>
                      </a:r>
                      <a:endParaRPr kumimoji="1" lang="ja-JP" altLang="en-US" sz="900" dirty="0">
                        <a:solidFill>
                          <a:schemeClr val="tx1"/>
                        </a:solidFill>
                      </a:endParaRPr>
                    </a:p>
                  </a:txBody>
                  <a:tcPr>
                    <a:solidFill>
                      <a:schemeClr val="bg1"/>
                    </a:solidFill>
                  </a:tcPr>
                </a:tc>
              </a:tr>
            </a:tbl>
          </a:graphicData>
        </a:graphic>
      </p:graphicFrame>
      <p:sp>
        <p:nvSpPr>
          <p:cNvPr id="6" name="Rectangle 4"/>
          <p:cNvSpPr>
            <a:spLocks noChangeArrowheads="1"/>
          </p:cNvSpPr>
          <p:nvPr/>
        </p:nvSpPr>
        <p:spPr bwMode="auto">
          <a:xfrm>
            <a:off x="-9526" y="404664"/>
            <a:ext cx="9162281" cy="75654"/>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sp>
        <p:nvSpPr>
          <p:cNvPr id="7" name="テキスト ボックス 12"/>
          <p:cNvSpPr txBox="1"/>
          <p:nvPr/>
        </p:nvSpPr>
        <p:spPr>
          <a:xfrm>
            <a:off x="8388281" y="46160"/>
            <a:ext cx="720223" cy="276999"/>
          </a:xfrm>
          <a:prstGeom prst="rect">
            <a:avLst/>
          </a:prstGeom>
          <a:noFill/>
          <a:ln w="6350">
            <a:solidFill>
              <a:schemeClr val="tx1"/>
            </a:solidFill>
          </a:ln>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algn="ctr"/>
            <a:r>
              <a:rPr kumimoji="1" lang="ja-JP" altLang="en-US" sz="1200" dirty="0" smtClean="0"/>
              <a:t>資料６</a:t>
            </a:r>
            <a:endParaRPr kumimoji="1" lang="ja-JP" altLang="en-US" sz="1200" dirty="0"/>
          </a:p>
        </p:txBody>
      </p:sp>
      <p:sp>
        <p:nvSpPr>
          <p:cNvPr id="2" name="スライド番号プレースホルダー 1"/>
          <p:cNvSpPr>
            <a:spLocks noGrp="1"/>
          </p:cNvSpPr>
          <p:nvPr>
            <p:ph type="sldNum" sz="quarter" idx="12"/>
          </p:nvPr>
        </p:nvSpPr>
        <p:spPr/>
        <p:txBody>
          <a:bodyPr/>
          <a:lstStyle/>
          <a:p>
            <a:pPr>
              <a:defRPr/>
            </a:pPr>
            <a:fld id="{D1F09CB0-E6D5-4970-AB11-DABB337551DB}" type="slidenum">
              <a:rPr lang="en-US" altLang="ja-JP" smtClean="0">
                <a:solidFill>
                  <a:srgbClr val="000000"/>
                </a:solidFill>
              </a:rPr>
              <a:pPr>
                <a:defRPr/>
              </a:pPr>
              <a:t>1</a:t>
            </a:fld>
            <a:endParaRPr lang="en-US" altLang="ja-JP">
              <a:solidFill>
                <a:srgbClr val="000000"/>
              </a:solidFill>
            </a:endParaRPr>
          </a:p>
        </p:txBody>
      </p:sp>
    </p:spTree>
    <p:extLst>
      <p:ext uri="{BB962C8B-B14F-4D97-AF65-F5344CB8AC3E}">
        <p14:creationId xmlns:p14="http://schemas.microsoft.com/office/powerpoint/2010/main" val="3719882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71993"/>
            <a:ext cx="9144000" cy="476590"/>
          </a:xfrm>
          <a:prstGeom prst="rect">
            <a:avLst/>
          </a:prstGeom>
          <a:noFill/>
          <a:ln>
            <a:noFill/>
          </a:ln>
          <a:effectLst/>
          <a:extLst>
            <a:ext uri="{909E8E84-426E-40DD-AFC4-6F175D3DCCD1}">
              <a14:hiddenFill xmlns:a14="http://schemas.microsoft.com/office/drawing/2010/main">
                <a:solidFill>
                  <a:srgbClr val="66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fontAlgn="base">
              <a:spcBef>
                <a:spcPct val="0"/>
              </a:spcBef>
              <a:spcAft>
                <a:spcPct val="0"/>
              </a:spcAft>
              <a:defRPr/>
            </a:pPr>
            <a:endParaRPr lang="ja-JP" altLang="ja-JP" dirty="0">
              <a:solidFill>
                <a:srgbClr val="000000"/>
              </a:solidFill>
              <a:effectLst>
                <a:outerShdw blurRad="38100" dist="38100" dir="2700000" algn="tl">
                  <a:srgbClr val="C0C0C0"/>
                </a:outerShdw>
              </a:effectLst>
            </a:endParaRPr>
          </a:p>
        </p:txBody>
      </p:sp>
      <p:sp>
        <p:nvSpPr>
          <p:cNvPr id="12291" name="Text Box 3"/>
          <p:cNvSpPr txBox="1">
            <a:spLocks noChangeArrowheads="1"/>
          </p:cNvSpPr>
          <p:nvPr/>
        </p:nvSpPr>
        <p:spPr bwMode="auto">
          <a:xfrm>
            <a:off x="61144" y="75880"/>
            <a:ext cx="9091612" cy="369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lgn="ctr" fontAlgn="base">
              <a:spcAft>
                <a:spcPct val="0"/>
              </a:spcAft>
              <a:defRPr/>
            </a:pPr>
            <a:r>
              <a:rPr lang="ja-JP" altLang="en-US" b="1" dirty="0" smtClean="0"/>
              <a:t>障害者スポーツ団体ニーズ調査結果（団体別）</a:t>
            </a:r>
            <a:endParaRPr lang="ja-JP" altLang="en-US" b="1" dirty="0"/>
          </a:p>
        </p:txBody>
      </p:sp>
      <p:sp>
        <p:nvSpPr>
          <p:cNvPr id="2052" name="Rectangle 4"/>
          <p:cNvSpPr>
            <a:spLocks noChangeArrowheads="1"/>
          </p:cNvSpPr>
          <p:nvPr/>
        </p:nvSpPr>
        <p:spPr bwMode="auto">
          <a:xfrm>
            <a:off x="-9526" y="404664"/>
            <a:ext cx="9162281" cy="75654"/>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graphicFrame>
        <p:nvGraphicFramePr>
          <p:cNvPr id="8" name="表 7"/>
          <p:cNvGraphicFramePr>
            <a:graphicFrameLocks noGrp="1"/>
          </p:cNvGraphicFramePr>
          <p:nvPr>
            <p:extLst>
              <p:ext uri="{D42A27DB-BD31-4B8C-83A1-F6EECF244321}">
                <p14:modId xmlns:p14="http://schemas.microsoft.com/office/powerpoint/2010/main" val="2540869470"/>
              </p:ext>
            </p:extLst>
          </p:nvPr>
        </p:nvGraphicFramePr>
        <p:xfrm>
          <a:off x="107503" y="620688"/>
          <a:ext cx="8928995" cy="6065872"/>
        </p:xfrm>
        <a:graphic>
          <a:graphicData uri="http://schemas.openxmlformats.org/drawingml/2006/table">
            <a:tbl>
              <a:tblPr firstRow="1" bandRow="1">
                <a:tableStyleId>{5940675A-B579-460E-94D1-54222C63F5DA}</a:tableStyleId>
              </a:tblPr>
              <a:tblGrid>
                <a:gridCol w="432049"/>
                <a:gridCol w="1008112"/>
                <a:gridCol w="4392488"/>
                <a:gridCol w="1728192"/>
                <a:gridCol w="1368154"/>
              </a:tblGrid>
              <a:tr h="144016">
                <a:tc>
                  <a:txBody>
                    <a:bodyPr/>
                    <a:lstStyle/>
                    <a:p>
                      <a:pPr algn="ctr"/>
                      <a:r>
                        <a:rPr kumimoji="1" lang="ja-JP" altLang="en-US" sz="900" dirty="0" smtClean="0"/>
                        <a:t>番号</a:t>
                      </a:r>
                      <a:endParaRPr kumimoji="1" lang="ja-JP" altLang="en-US" sz="900" dirty="0"/>
                    </a:p>
                  </a:txBody>
                  <a:tcPr anchor="ctr"/>
                </a:tc>
                <a:tc>
                  <a:txBody>
                    <a:bodyPr/>
                    <a:lstStyle/>
                    <a:p>
                      <a:pPr algn="ctr"/>
                      <a:r>
                        <a:rPr kumimoji="1" lang="ja-JP" altLang="en-US" sz="900" dirty="0" smtClean="0"/>
                        <a:t>団体名</a:t>
                      </a:r>
                      <a:endParaRPr kumimoji="1" lang="ja-JP" altLang="en-US" sz="900" dirty="0"/>
                    </a:p>
                  </a:txBody>
                  <a:tcPr anchor="ctr"/>
                </a:tc>
                <a:tc>
                  <a:txBody>
                    <a:bodyPr/>
                    <a:lstStyle/>
                    <a:p>
                      <a:pPr algn="ctr"/>
                      <a:r>
                        <a:rPr kumimoji="1" lang="ja-JP" altLang="en-US" sz="900" dirty="0" smtClean="0"/>
                        <a:t>ニーズ・団体運営課題概要</a:t>
                      </a:r>
                      <a:endParaRPr kumimoji="1" lang="ja-JP" altLang="en-US" sz="900" dirty="0"/>
                    </a:p>
                  </a:txBody>
                  <a:tcPr anchor="ctr"/>
                </a:tc>
                <a:tc>
                  <a:txBody>
                    <a:bodyPr/>
                    <a:lstStyle/>
                    <a:p>
                      <a:pPr algn="ctr"/>
                      <a:r>
                        <a:rPr kumimoji="1" lang="ja-JP" altLang="en-US" sz="900" dirty="0" smtClean="0"/>
                        <a:t>所在地</a:t>
                      </a:r>
                      <a:endParaRPr kumimoji="1" lang="en-US" altLang="ja-JP" sz="900" dirty="0" smtClean="0"/>
                    </a:p>
                    <a:p>
                      <a:pPr algn="ctr"/>
                      <a:r>
                        <a:rPr kumimoji="1" lang="ja-JP" altLang="en-US" sz="900" dirty="0" smtClean="0"/>
                        <a:t>連絡先（代表者等）</a:t>
                      </a:r>
                      <a:endParaRPr kumimoji="1" lang="ja-JP" altLang="en-US" sz="900" dirty="0"/>
                    </a:p>
                  </a:txBody>
                  <a:tcPr anchor="ctr"/>
                </a:tc>
                <a:tc>
                  <a:txBody>
                    <a:bodyPr/>
                    <a:lstStyle/>
                    <a:p>
                      <a:pPr algn="ctr"/>
                      <a:r>
                        <a:rPr kumimoji="1" lang="ja-JP" altLang="en-US" sz="900" dirty="0" smtClean="0"/>
                        <a:t>ＵＲＬ</a:t>
                      </a:r>
                      <a:endParaRPr kumimoji="1" lang="en-US" altLang="ja-JP" sz="900" dirty="0" smtClean="0"/>
                    </a:p>
                    <a:p>
                      <a:pPr algn="ctr"/>
                      <a:r>
                        <a:rPr kumimoji="1" lang="ja-JP" altLang="en-US" sz="900" dirty="0" smtClean="0"/>
                        <a:t>検索キーワード</a:t>
                      </a:r>
                      <a:endParaRPr kumimoji="1" lang="en-US" altLang="ja-JP" sz="900" dirty="0" smtClean="0"/>
                    </a:p>
                  </a:txBody>
                  <a:tcPr anchor="ctr"/>
                </a:tc>
              </a:tr>
              <a:tr h="786368">
                <a:tc>
                  <a:txBody>
                    <a:bodyPr/>
                    <a:lstStyle/>
                    <a:p>
                      <a:pPr algn="ctr"/>
                      <a:r>
                        <a:rPr kumimoji="1" lang="ja-JP" altLang="en-US" sz="900" dirty="0" smtClean="0"/>
                        <a:t>３２</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a:rPr>
                        <a:t>一般社団法人日本</a:t>
                      </a:r>
                      <a:r>
                        <a:rPr lang="ja-JP" altLang="en-US" sz="900" b="0" i="0" u="none" strike="noStrike" dirty="0" err="1" smtClean="0">
                          <a:solidFill>
                            <a:srgbClr val="000000"/>
                          </a:solidFill>
                          <a:effectLst/>
                          <a:latin typeface="ＭＳ Ｐゴシック"/>
                        </a:rPr>
                        <a:t>ろう</a:t>
                      </a:r>
                      <a:r>
                        <a:rPr lang="ja-JP" altLang="en-US" sz="900" b="0" i="0" u="none" strike="noStrike" dirty="0" smtClean="0">
                          <a:solidFill>
                            <a:srgbClr val="000000"/>
                          </a:solidFill>
                          <a:effectLst/>
                          <a:latin typeface="ＭＳ Ｐゴシック"/>
                        </a:rPr>
                        <a:t>者水泳協会</a:t>
                      </a:r>
                    </a:p>
                  </a:txBody>
                  <a:tcPr anchor="ctr">
                    <a:solidFill>
                      <a:schemeClr val="bg1">
                        <a:lumMod val="85000"/>
                      </a:schemeClr>
                    </a:solidFill>
                  </a:tcPr>
                </a:tc>
                <a:tc>
                  <a:txBody>
                    <a:bodyPr/>
                    <a:lstStyle/>
                    <a:p>
                      <a:r>
                        <a:rPr kumimoji="1" lang="ja-JP" altLang="en-US" sz="900" dirty="0" smtClean="0"/>
                        <a:t>・事務所の家賃、光熱費、税理士の報酬、ホームページの管理費、加盟金、理事の旅費など、約</a:t>
                      </a:r>
                      <a:r>
                        <a:rPr kumimoji="1" lang="en-US" altLang="ja-JP" sz="900" dirty="0" smtClean="0"/>
                        <a:t>200</a:t>
                      </a:r>
                      <a:r>
                        <a:rPr kumimoji="1" lang="ja-JP" altLang="en-US" sz="900" dirty="0" smtClean="0"/>
                        <a:t>万円</a:t>
                      </a:r>
                      <a:endParaRPr kumimoji="1" lang="en-US" altLang="ja-JP" sz="900" dirty="0" smtClean="0"/>
                    </a:p>
                    <a:p>
                      <a:r>
                        <a:rPr kumimoji="1" lang="ja-JP" altLang="en-US" sz="900" dirty="0" smtClean="0"/>
                        <a:t>会員数が少なく、会費だけでは運営は困難</a:t>
                      </a:r>
                      <a:endParaRPr kumimoji="1" lang="en-US" altLang="ja-JP" sz="900" dirty="0" smtClean="0"/>
                    </a:p>
                  </a:txBody>
                  <a:tcPr anchor="ctr">
                    <a:solidFill>
                      <a:schemeClr val="bg1">
                        <a:lumMod val="85000"/>
                      </a:schemeClr>
                    </a:solidFill>
                  </a:tcPr>
                </a:tc>
                <a:tc>
                  <a:txBody>
                    <a:bodyPr/>
                    <a:lstStyle/>
                    <a:p>
                      <a:r>
                        <a:rPr kumimoji="1" lang="ja-JP" altLang="en-US" sz="900" dirty="0" smtClean="0"/>
                        <a:t>京都府京都市南区東九条南烏丸長</a:t>
                      </a:r>
                      <a:r>
                        <a:rPr kumimoji="1" lang="en-US" altLang="ja-JP" sz="900" dirty="0" smtClean="0"/>
                        <a:t>20 </a:t>
                      </a:r>
                      <a:r>
                        <a:rPr kumimoji="1" lang="ja-JP" altLang="en-US" sz="900" dirty="0" smtClean="0"/>
                        <a:t>共和ビル</a:t>
                      </a:r>
                      <a:r>
                        <a:rPr kumimoji="1" lang="en-US" altLang="ja-JP" sz="900" dirty="0" smtClean="0"/>
                        <a:t>311</a:t>
                      </a:r>
                      <a:r>
                        <a:rPr kumimoji="1" lang="ja-JP" altLang="en-US" sz="900" dirty="0" smtClean="0"/>
                        <a:t>号室</a:t>
                      </a:r>
                      <a:endParaRPr kumimoji="1" lang="en-US" altLang="ja-JP" sz="900" dirty="0" smtClean="0"/>
                    </a:p>
                    <a:p>
                      <a:endParaRPr kumimoji="1" lang="en-US" altLang="ja-JP" sz="900" dirty="0" smtClean="0"/>
                    </a:p>
                    <a:p>
                      <a:r>
                        <a:rPr kumimoji="1" lang="en-US" altLang="ja-JP" sz="900" dirty="0" smtClean="0">
                          <a:hlinkClick r:id="rId3"/>
                        </a:rPr>
                        <a:t>info@deaf-swim.com</a:t>
                      </a:r>
                      <a:endParaRPr kumimoji="1" lang="en-US" altLang="ja-JP" sz="900" dirty="0" smtClean="0"/>
                    </a:p>
                    <a:p>
                      <a:r>
                        <a:rPr kumimoji="1" lang="ja-JP" altLang="en-US" sz="900" dirty="0" smtClean="0"/>
                        <a:t>（向</a:t>
                      </a:r>
                      <a:r>
                        <a:rPr kumimoji="1" lang="ja-JP" altLang="en-US" sz="900" baseline="0" dirty="0" smtClean="0"/>
                        <a:t> 鉄也 会長</a:t>
                      </a:r>
                      <a:r>
                        <a:rPr kumimoji="1" lang="ja-JP" altLang="en-US" sz="900" dirty="0" smtClean="0"/>
                        <a:t>）</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4"/>
                        </a:rPr>
                        <a:t>https://ja-jp.facebook.com/deafswimjapan/</a:t>
                      </a:r>
                      <a:endParaRPr kumimoji="1" lang="en-US" altLang="ja-JP" sz="900" dirty="0" smtClean="0"/>
                    </a:p>
                  </a:txBody>
                  <a:tcPr>
                    <a:solidFill>
                      <a:schemeClr val="bg1">
                        <a:lumMod val="85000"/>
                      </a:schemeClr>
                    </a:solidFill>
                  </a:tcPr>
                </a:tc>
              </a:tr>
              <a:tr h="936104">
                <a:tc>
                  <a:txBody>
                    <a:bodyPr/>
                    <a:lstStyle/>
                    <a:p>
                      <a:pPr algn="ctr"/>
                      <a:r>
                        <a:rPr kumimoji="1" lang="ja-JP" altLang="en-US" sz="900" dirty="0" smtClean="0"/>
                        <a:t>３３</a:t>
                      </a:r>
                      <a:endParaRPr kumimoji="1" lang="ja-JP" altLang="en-US" sz="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特定非営利活動法人日本知的障がい者サッカー連盟</a:t>
                      </a:r>
                      <a:endParaRPr lang="ja-JP" altLang="en-US" sz="900" b="0" i="0" u="none" strike="noStrike" dirty="0" smtClean="0">
                        <a:solidFill>
                          <a:srgbClr val="000000"/>
                        </a:solidFill>
                        <a:effectLst/>
                        <a:latin typeface="ＭＳ Ｐゴシック"/>
                      </a:endParaRPr>
                    </a:p>
                  </a:txBody>
                  <a:tcPr anchor="ctr"/>
                </a:tc>
                <a:tc>
                  <a:txBody>
                    <a:bodyPr/>
                    <a:lstStyle/>
                    <a:p>
                      <a:r>
                        <a:rPr kumimoji="1" lang="ja-JP" altLang="en-US" sz="900" dirty="0" smtClean="0"/>
                        <a:t>・従業員雇用や普及活動費などに自由に使える資金。年間</a:t>
                      </a:r>
                      <a:r>
                        <a:rPr kumimoji="1" lang="en-US" altLang="ja-JP" sz="900" dirty="0" smtClean="0"/>
                        <a:t>1,000</a:t>
                      </a:r>
                      <a:r>
                        <a:rPr kumimoji="1" lang="ja-JP" altLang="en-US" sz="900" dirty="0" smtClean="0"/>
                        <a:t>万円あれば</a:t>
                      </a:r>
                      <a:r>
                        <a:rPr kumimoji="1" lang="en-US" altLang="ja-JP" sz="900" dirty="0" smtClean="0"/>
                        <a:t>2</a:t>
                      </a:r>
                      <a:r>
                        <a:rPr kumimoji="1" lang="ja-JP" altLang="en-US" sz="900" dirty="0" smtClean="0"/>
                        <a:t>名を雇用したうえで普及活動費と強化費の不足分を賄える。</a:t>
                      </a:r>
                      <a:endParaRPr kumimoji="1" lang="en-US" altLang="ja-JP" sz="900" dirty="0" smtClean="0"/>
                    </a:p>
                    <a:p>
                      <a:r>
                        <a:rPr kumimoji="1" lang="ja-JP" altLang="en-US" sz="900" dirty="0" smtClean="0"/>
                        <a:t>・全てのスタッフが本業を持ったボランティアなので、空いた時間でしか活動が出来ない。</a:t>
                      </a:r>
                      <a:endParaRPr kumimoji="1" lang="en-US" altLang="ja-JP" sz="900" dirty="0" smtClean="0"/>
                    </a:p>
                  </a:txBody>
                  <a:tcPr anchor="ctr"/>
                </a:tc>
                <a:tc>
                  <a:txBody>
                    <a:bodyPr/>
                    <a:lstStyle/>
                    <a:p>
                      <a:r>
                        <a:rPr kumimoji="1" lang="ja-JP" altLang="en-US" sz="900" dirty="0" smtClean="0"/>
                        <a:t>東京都練馬区光が丘</a:t>
                      </a:r>
                      <a:r>
                        <a:rPr kumimoji="1" lang="en-US" altLang="ja-JP" sz="900" dirty="0" smtClean="0"/>
                        <a:t>2-7-3-1215</a:t>
                      </a:r>
                    </a:p>
                    <a:p>
                      <a:endParaRPr kumimoji="1" lang="en-US" altLang="ja-JP" sz="900" dirty="0" smtClean="0"/>
                    </a:p>
                    <a:p>
                      <a:r>
                        <a:rPr kumimoji="1" lang="en-US" altLang="ja-JP" sz="900" dirty="0" smtClean="0"/>
                        <a:t>03-5213-4728</a:t>
                      </a:r>
                    </a:p>
                    <a:p>
                      <a:r>
                        <a:rPr kumimoji="1" lang="en-US" altLang="ja-JP" sz="900" dirty="0" smtClean="0">
                          <a:hlinkClick r:id="rId5"/>
                        </a:rPr>
                        <a:t>info@jffid.com</a:t>
                      </a:r>
                      <a:endParaRPr kumimoji="1" lang="en-US" altLang="ja-JP" sz="900" dirty="0" smtClean="0"/>
                    </a:p>
                    <a:p>
                      <a:r>
                        <a:rPr kumimoji="1" lang="ja-JP" altLang="en-US" sz="900" dirty="0" smtClean="0"/>
                        <a:t>（天野 直洋 理事長）</a:t>
                      </a:r>
                      <a:endParaRPr kumimoji="1" lang="en-US" altLang="ja-JP" sz="900" dirty="0" smtClean="0"/>
                    </a:p>
                  </a:txBody>
                  <a:tcPr/>
                </a:tc>
                <a:tc>
                  <a:txBody>
                    <a:bodyPr/>
                    <a:lstStyle/>
                    <a:p>
                      <a:r>
                        <a:rPr kumimoji="1" lang="en-US" altLang="ja-JP" sz="900" dirty="0" smtClean="0">
                          <a:solidFill>
                            <a:srgbClr val="FF0000"/>
                          </a:solidFill>
                          <a:hlinkClick r:id="rId6"/>
                        </a:rPr>
                        <a:t>http://jffid.com/</a:t>
                      </a:r>
                      <a:endParaRPr kumimoji="1" lang="en-US" altLang="ja-JP" sz="900" dirty="0" smtClean="0">
                        <a:solidFill>
                          <a:srgbClr val="FF0000"/>
                        </a:solidFill>
                      </a:endParaRPr>
                    </a:p>
                  </a:txBody>
                  <a:tcPr/>
                </a:tc>
              </a:tr>
              <a:tr h="587072">
                <a:tc>
                  <a:txBody>
                    <a:bodyPr/>
                    <a:lstStyle/>
                    <a:p>
                      <a:pPr algn="ctr"/>
                      <a:r>
                        <a:rPr kumimoji="1" lang="ja-JP" altLang="en-US" sz="900" dirty="0" smtClean="0"/>
                        <a:t>３４</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u="none" strike="noStrike" dirty="0" smtClean="0">
                          <a:effectLst/>
                        </a:rPr>
                        <a:t>一般社団法人日本知的障害者水泳連盟</a:t>
                      </a:r>
                      <a:endParaRPr lang="zh-TW" altLang="en-US" sz="900" b="0" i="0" u="none" strike="noStrike" dirty="0" smtClean="0">
                        <a:solidFill>
                          <a:srgbClr val="000000"/>
                        </a:solidFill>
                        <a:effectLst/>
                        <a:latin typeface="ＭＳ Ｐゴシック"/>
                      </a:endParaRPr>
                    </a:p>
                  </a:txBody>
                  <a:tcPr anchor="ctr">
                    <a:solidFill>
                      <a:schemeClr val="bg1">
                        <a:lumMod val="85000"/>
                      </a:schemeClr>
                    </a:solidFill>
                  </a:tcPr>
                </a:tc>
                <a:tc>
                  <a:txBody>
                    <a:bodyPr/>
                    <a:lstStyle/>
                    <a:p>
                      <a:r>
                        <a:rPr kumimoji="1" lang="ja-JP" altLang="en-US" sz="900" dirty="0" smtClean="0"/>
                        <a:t>・国際大会遠征時の遠征費（１人</a:t>
                      </a:r>
                      <a:r>
                        <a:rPr kumimoji="1" lang="en-US" altLang="ja-JP" sz="900" dirty="0" smtClean="0"/>
                        <a:t>20</a:t>
                      </a:r>
                      <a:r>
                        <a:rPr kumimoji="1" lang="ja-JP" altLang="en-US" sz="900" dirty="0" smtClean="0"/>
                        <a:t>～</a:t>
                      </a:r>
                      <a:r>
                        <a:rPr kumimoji="1" lang="en-US" altLang="ja-JP" sz="900" dirty="0" smtClean="0"/>
                        <a:t>25</a:t>
                      </a:r>
                      <a:r>
                        <a:rPr kumimoji="1" lang="ja-JP" altLang="en-US" sz="900" dirty="0" smtClean="0"/>
                        <a:t>万円程度自己負担している）</a:t>
                      </a:r>
                    </a:p>
                    <a:p>
                      <a:r>
                        <a:rPr kumimoji="1" lang="ja-JP" altLang="en-US" sz="900" dirty="0" smtClean="0"/>
                        <a:t>・物品提供（水着、ジャージ、サプリメント、遠征時アルファ米、用具等）</a:t>
                      </a:r>
                    </a:p>
                    <a:p>
                      <a:r>
                        <a:rPr kumimoji="1" lang="ja-JP" altLang="en-US" sz="900" dirty="0" smtClean="0"/>
                        <a:t>・知的障害者の場合、合宿・遠征時の送迎に必ず保護者等の付き添いが必須であり、交通費・宿泊費が毎回２人分かかる。</a:t>
                      </a:r>
                      <a:endParaRPr kumimoji="1" lang="en-US" altLang="ja-JP" sz="900" dirty="0" smtClean="0"/>
                    </a:p>
                    <a:p>
                      <a:r>
                        <a:rPr kumimoji="1" lang="ja-JP" altLang="en-US" sz="900" dirty="0" smtClean="0"/>
                        <a:t>・プール等の会場の確保</a:t>
                      </a:r>
                    </a:p>
                    <a:p>
                      <a:r>
                        <a:rPr kumimoji="1" lang="ja-JP" altLang="en-US" sz="900" dirty="0" smtClean="0"/>
                        <a:t>・コーチの育成に力を入れたいが費用面、機会ともに苦慮</a:t>
                      </a:r>
                    </a:p>
                    <a:p>
                      <a:r>
                        <a:rPr kumimoji="1" lang="ja-JP" altLang="en-US" sz="900" dirty="0" smtClean="0"/>
                        <a:t>・パラスポーツ普及・理解の推進</a:t>
                      </a:r>
                    </a:p>
                    <a:p>
                      <a:r>
                        <a:rPr kumimoji="1" lang="ja-JP" altLang="en-US" sz="900" dirty="0" smtClean="0"/>
                        <a:t>・選手およびコーチへの財政的支援（選手への支援はあっても、コーチへの支援はほとんどない）</a:t>
                      </a:r>
                      <a:endParaRPr kumimoji="1" lang="en-US" altLang="ja-JP" sz="900" dirty="0" smtClean="0"/>
                    </a:p>
                  </a:txBody>
                  <a:tcPr anchor="ctr">
                    <a:solidFill>
                      <a:schemeClr val="bg1">
                        <a:lumMod val="85000"/>
                      </a:schemeClr>
                    </a:solidFill>
                  </a:tcPr>
                </a:tc>
                <a:tc>
                  <a:txBody>
                    <a:bodyPr/>
                    <a:lstStyle/>
                    <a:p>
                      <a:r>
                        <a:rPr kumimoji="1" lang="ja-JP" altLang="en-US" sz="900" dirty="0" smtClean="0"/>
                        <a:t>東京都江東区東陽</a:t>
                      </a:r>
                      <a:r>
                        <a:rPr kumimoji="1" lang="en-US" altLang="ja-JP" sz="900" dirty="0" smtClean="0"/>
                        <a:t>2-2-15 </a:t>
                      </a:r>
                      <a:r>
                        <a:rPr kumimoji="1" lang="ja-JP" altLang="en-US" sz="900" dirty="0" smtClean="0"/>
                        <a:t>東京</a:t>
                      </a:r>
                      <a:r>
                        <a:rPr kumimoji="1" lang="en-US" altLang="ja-JP" sz="900" dirty="0" smtClean="0"/>
                        <a:t>YMCA</a:t>
                      </a:r>
                      <a:r>
                        <a:rPr kumimoji="1" lang="ja-JP" altLang="en-US" sz="900" dirty="0" smtClean="0"/>
                        <a:t>社会体育・保育専門学校内</a:t>
                      </a:r>
                      <a:endParaRPr kumimoji="1" lang="en-US" altLang="ja-JP" sz="900" dirty="0" smtClean="0"/>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03-3615-5577</a:t>
                      </a:r>
                    </a:p>
                    <a:p>
                      <a:r>
                        <a:rPr kumimoji="1" lang="ja-JP" altLang="en-US" sz="900" dirty="0" smtClean="0"/>
                        <a:t>（佐野 和夫 会長）</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7"/>
                        </a:rPr>
                        <a:t>http://jsfpid.com/</a:t>
                      </a:r>
                      <a:endParaRPr kumimoji="1" lang="en-US" altLang="ja-JP" sz="900" dirty="0" smtClean="0"/>
                    </a:p>
                  </a:txBody>
                  <a:tcPr>
                    <a:solidFill>
                      <a:schemeClr val="bg1">
                        <a:lumMod val="85000"/>
                      </a:schemeClr>
                    </a:solidFill>
                  </a:tcPr>
                </a:tc>
              </a:tr>
              <a:tr h="824800">
                <a:tc>
                  <a:txBody>
                    <a:bodyPr/>
                    <a:lstStyle/>
                    <a:p>
                      <a:pPr algn="ctr"/>
                      <a:r>
                        <a:rPr kumimoji="1" lang="ja-JP" altLang="en-US" sz="900" dirty="0" smtClean="0"/>
                        <a:t>３５</a:t>
                      </a:r>
                      <a:endParaRPr kumimoji="1" lang="ja-JP" altLang="en-US" sz="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a:rPr>
                        <a:t>日本ＦＩＤバスケットボール連盟</a:t>
                      </a:r>
                    </a:p>
                  </a:txBody>
                  <a:tcPr anchor="ctr"/>
                </a:tc>
                <a:tc>
                  <a:txBody>
                    <a:bodyPr/>
                    <a:lstStyle/>
                    <a:p>
                      <a:r>
                        <a:rPr kumimoji="1" lang="ja-JP" altLang="en-US" sz="900" dirty="0" smtClean="0"/>
                        <a:t>・練習場所の確保</a:t>
                      </a:r>
                    </a:p>
                    <a:p>
                      <a:r>
                        <a:rPr kumimoji="1" lang="ja-JP" altLang="en-US" sz="900" dirty="0" smtClean="0"/>
                        <a:t>・選手の就労</a:t>
                      </a:r>
                    </a:p>
                    <a:p>
                      <a:r>
                        <a:rPr kumimoji="1" lang="ja-JP" altLang="en-US" sz="900" dirty="0" smtClean="0"/>
                        <a:t>・事務局スタッフの人材不足（連盟役員の大半が教員）</a:t>
                      </a:r>
                    </a:p>
                    <a:p>
                      <a:r>
                        <a:rPr kumimoji="1" lang="ja-JP" altLang="en-US" sz="900" dirty="0" smtClean="0"/>
                        <a:t>・活動資金不足（役員が自己負担しながら活動）</a:t>
                      </a:r>
                    </a:p>
                  </a:txBody>
                  <a:tcPr anchor="ctr"/>
                </a:tc>
                <a:tc>
                  <a:txBody>
                    <a:bodyPr/>
                    <a:lstStyle/>
                    <a:p>
                      <a:r>
                        <a:rPr kumimoji="1" lang="ja-JP" altLang="en-US" sz="900" dirty="0" smtClean="0"/>
                        <a:t>神奈川県横浜市中区本牧原</a:t>
                      </a:r>
                      <a:r>
                        <a:rPr kumimoji="1" lang="en-US" altLang="ja-JP" sz="900" dirty="0" smtClean="0"/>
                        <a:t>11-1 </a:t>
                      </a:r>
                      <a:r>
                        <a:rPr kumimoji="1" lang="ja-JP" altLang="en-US" sz="900" dirty="0" smtClean="0"/>
                        <a:t>ベイサイト本牧</a:t>
                      </a:r>
                      <a:r>
                        <a:rPr kumimoji="1" lang="en-US" altLang="ja-JP" sz="900" dirty="0" smtClean="0"/>
                        <a:t>Ⅱ807 </a:t>
                      </a:r>
                      <a:r>
                        <a:rPr kumimoji="1" lang="ja-JP" altLang="en-US" sz="900" dirty="0" smtClean="0"/>
                        <a:t>小川様方</a:t>
                      </a:r>
                      <a:endParaRPr kumimoji="1" lang="en-US" altLang="ja-JP" sz="900" dirty="0" smtClean="0"/>
                    </a:p>
                    <a:p>
                      <a:endParaRPr kumimoji="1" lang="en-US" altLang="ja-JP" sz="900" dirty="0" smtClean="0"/>
                    </a:p>
                    <a:p>
                      <a:r>
                        <a:rPr kumimoji="1" lang="en-US" altLang="ja-JP" sz="900" dirty="0" smtClean="0"/>
                        <a:t>090-9158-0881</a:t>
                      </a:r>
                    </a:p>
                    <a:p>
                      <a:r>
                        <a:rPr kumimoji="1" lang="ja-JP" altLang="en-US" sz="900" dirty="0" smtClean="0"/>
                        <a:t>（宮本 憲一 会長）</a:t>
                      </a:r>
                      <a:endParaRPr kumimoji="1" lang="en-US" altLang="ja-JP" sz="900" dirty="0" smtClean="0"/>
                    </a:p>
                  </a:txBody>
                  <a:tcPr/>
                </a:tc>
                <a:tc>
                  <a:txBody>
                    <a:bodyPr/>
                    <a:lstStyle/>
                    <a:p>
                      <a:r>
                        <a:rPr kumimoji="1" lang="en-US" altLang="ja-JP" sz="900" dirty="0" smtClean="0">
                          <a:hlinkClick r:id="rId8"/>
                        </a:rPr>
                        <a:t>http://www.sportsmanship.com/jbf-fid/</a:t>
                      </a:r>
                      <a:endParaRPr kumimoji="1" lang="en-US" altLang="ja-JP" sz="900" dirty="0" smtClean="0"/>
                    </a:p>
                  </a:txBody>
                  <a:tcPr/>
                </a:tc>
              </a:tr>
              <a:tr h="1432128">
                <a:tc>
                  <a:txBody>
                    <a:bodyPr/>
                    <a:lstStyle/>
                    <a:p>
                      <a:pPr algn="ctr"/>
                      <a:r>
                        <a:rPr kumimoji="1" lang="ja-JP" altLang="en-US" sz="900" dirty="0" smtClean="0"/>
                        <a:t>３６</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a:rPr>
                        <a:t>公益財団法人スペシャルオリンピックス日本</a:t>
                      </a:r>
                    </a:p>
                  </a:txBody>
                  <a:tcPr anchor="ctr">
                    <a:solidFill>
                      <a:schemeClr val="bg1">
                        <a:lumMod val="85000"/>
                      </a:schemeClr>
                    </a:solidFill>
                  </a:tcPr>
                </a:tc>
                <a:tc>
                  <a:txBody>
                    <a:bodyPr/>
                    <a:lstStyle/>
                    <a:p>
                      <a:r>
                        <a:rPr kumimoji="1" lang="ja-JP" altLang="en-US" sz="900" dirty="0" smtClean="0"/>
                        <a:t>・支援金（年間契約を結ぶオフィシャルスポンサーの規模（年間</a:t>
                      </a:r>
                      <a:r>
                        <a:rPr kumimoji="1" lang="en-US" altLang="ja-JP" sz="900" dirty="0" smtClean="0"/>
                        <a:t>100</a:t>
                      </a:r>
                      <a:r>
                        <a:rPr kumimoji="1" lang="ja-JP" altLang="en-US" sz="900" dirty="0" smtClean="0"/>
                        <a:t>万円以上、物的支援も含む）を期待）</a:t>
                      </a:r>
                    </a:p>
                    <a:p>
                      <a:r>
                        <a:rPr kumimoji="1" lang="ja-JP" altLang="en-US" sz="900" dirty="0" smtClean="0"/>
                        <a:t>・社員のボランティア参加</a:t>
                      </a:r>
                    </a:p>
                    <a:p>
                      <a:r>
                        <a:rPr kumimoji="1" lang="ja-JP" altLang="en-US" sz="900" dirty="0" smtClean="0"/>
                        <a:t>・企業の発信力を活用した認知拡大のための広報</a:t>
                      </a:r>
                      <a:endParaRPr kumimoji="1" lang="en-US" altLang="ja-JP" sz="900" dirty="0" smtClean="0"/>
                    </a:p>
                    <a:p>
                      <a:r>
                        <a:rPr kumimoji="1" lang="ja-JP" altLang="en-US" sz="900" dirty="0" smtClean="0"/>
                        <a:t>・安定的な財源の基盤</a:t>
                      </a:r>
                    </a:p>
                    <a:p>
                      <a:r>
                        <a:rPr kumimoji="1" lang="ja-JP" altLang="en-US" sz="900" dirty="0" smtClean="0"/>
                        <a:t>・活動を知ってもらいムーブメントを拡大するための知名度向上</a:t>
                      </a:r>
                    </a:p>
                    <a:p>
                      <a:r>
                        <a:rPr kumimoji="1" lang="ja-JP" altLang="en-US" sz="900" dirty="0" smtClean="0"/>
                        <a:t>・組織力の強化</a:t>
                      </a:r>
                      <a:endParaRPr kumimoji="1" lang="en-US" altLang="ja-JP" sz="900" dirty="0" smtClean="0"/>
                    </a:p>
                    <a:p>
                      <a:r>
                        <a:rPr kumimoji="1" lang="ja-JP" altLang="en-US" sz="900" dirty="0" smtClean="0"/>
                        <a:t>・全国大会開催への資金的支援（運営資金の他、各種施設利用への減免措置）</a:t>
                      </a:r>
                    </a:p>
                    <a:p>
                      <a:r>
                        <a:rPr kumimoji="1" lang="ja-JP" altLang="en-US" sz="900" dirty="0" smtClean="0"/>
                        <a:t>・各種事業への助成</a:t>
                      </a:r>
                    </a:p>
                    <a:p>
                      <a:r>
                        <a:rPr kumimoji="1" lang="ja-JP" altLang="en-US" sz="900" dirty="0" smtClean="0"/>
                        <a:t>・運営全般（本部及び</a:t>
                      </a:r>
                      <a:r>
                        <a:rPr kumimoji="1" lang="en-US" altLang="ja-JP" sz="900" dirty="0" smtClean="0"/>
                        <a:t>47</a:t>
                      </a:r>
                      <a:r>
                        <a:rPr kumimoji="1" lang="ja-JP" altLang="en-US" sz="900" dirty="0" smtClean="0"/>
                        <a:t>都道府県の支部）への支援</a:t>
                      </a:r>
                    </a:p>
                    <a:p>
                      <a:r>
                        <a:rPr kumimoji="1" lang="ja-JP" altLang="en-US" sz="900" dirty="0" smtClean="0"/>
                        <a:t>・将来的に世界大会を招致する場合の人的・資金的支援</a:t>
                      </a:r>
                    </a:p>
                    <a:p>
                      <a:r>
                        <a:rPr kumimoji="1" lang="ja-JP" altLang="en-US" sz="900" dirty="0" smtClean="0"/>
                        <a:t>・全国大会開催時の人材派遣</a:t>
                      </a:r>
                      <a:endParaRPr kumimoji="1" lang="en-US" altLang="ja-JP" sz="900" dirty="0" smtClean="0"/>
                    </a:p>
                  </a:txBody>
                  <a:tcPr anchor="ctr">
                    <a:solidFill>
                      <a:schemeClr val="bg1">
                        <a:lumMod val="85000"/>
                      </a:schemeClr>
                    </a:solidFill>
                  </a:tcPr>
                </a:tc>
                <a:tc>
                  <a:txBody>
                    <a:bodyPr/>
                    <a:lstStyle/>
                    <a:p>
                      <a:r>
                        <a:rPr kumimoji="1" lang="ja-JP" altLang="en-US" sz="900" dirty="0" smtClean="0"/>
                        <a:t>東京都港区西新橋</a:t>
                      </a:r>
                      <a:r>
                        <a:rPr kumimoji="1" lang="en-US" altLang="ja-JP" sz="900" dirty="0" smtClean="0"/>
                        <a:t>2-22-1 </a:t>
                      </a:r>
                      <a:r>
                        <a:rPr kumimoji="1" lang="ja-JP" altLang="en-US" sz="900" dirty="0" smtClean="0"/>
                        <a:t>西新橋</a:t>
                      </a:r>
                      <a:r>
                        <a:rPr kumimoji="1" lang="en-US" altLang="ja-JP" sz="900" dirty="0" smtClean="0"/>
                        <a:t>2</a:t>
                      </a:r>
                      <a:r>
                        <a:rPr kumimoji="1" lang="ja-JP" altLang="en-US" sz="900" dirty="0" smtClean="0"/>
                        <a:t>丁目森ビル</a:t>
                      </a:r>
                      <a:r>
                        <a:rPr kumimoji="1" lang="en-US" altLang="ja-JP" sz="900" dirty="0" smtClean="0"/>
                        <a:t>7</a:t>
                      </a:r>
                      <a:r>
                        <a:rPr kumimoji="1" lang="ja-JP" altLang="en-US" sz="900" dirty="0" smtClean="0"/>
                        <a:t>階</a:t>
                      </a:r>
                      <a:endParaRPr kumimoji="1" lang="en-US" altLang="ja-JP" sz="900" dirty="0" smtClean="0"/>
                    </a:p>
                    <a:p>
                      <a:endParaRPr kumimoji="1" lang="en-US" altLang="ja-JP" sz="900" dirty="0" smtClean="0"/>
                    </a:p>
                    <a:p>
                      <a:r>
                        <a:rPr kumimoji="1" lang="en-US" altLang="ja-JP" sz="900" dirty="0" smtClean="0"/>
                        <a:t>03-6809-2034</a:t>
                      </a:r>
                    </a:p>
                    <a:p>
                      <a:r>
                        <a:rPr kumimoji="1" lang="ja-JP" altLang="en-US" sz="900" dirty="0" smtClean="0"/>
                        <a:t>（有森 裕子 理事長）</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9"/>
                        </a:rPr>
                        <a:t>http://www.son.or.jp/</a:t>
                      </a:r>
                      <a:endParaRPr kumimoji="1" lang="en-US" altLang="ja-JP" sz="900" dirty="0" smtClean="0"/>
                    </a:p>
                  </a:txBody>
                  <a:tcPr>
                    <a:solidFill>
                      <a:schemeClr val="bg1">
                        <a:lumMod val="85000"/>
                      </a:schemeClr>
                    </a:solidFill>
                  </a:tcPr>
                </a:tc>
              </a:tr>
            </a:tbl>
          </a:graphicData>
        </a:graphic>
      </p:graphicFrame>
      <p:grpSp>
        <p:nvGrpSpPr>
          <p:cNvPr id="6" name="グループ化 5"/>
          <p:cNvGrpSpPr/>
          <p:nvPr/>
        </p:nvGrpSpPr>
        <p:grpSpPr>
          <a:xfrm>
            <a:off x="7713655" y="2276872"/>
            <a:ext cx="1286918" cy="266190"/>
            <a:chOff x="10184980" y="1827107"/>
            <a:chExt cx="977091" cy="261385"/>
          </a:xfrm>
        </p:grpSpPr>
        <p:sp>
          <p:nvSpPr>
            <p:cNvPr id="7" name="正方形/長方形 6"/>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9" name="テキスト ボックス 8"/>
            <p:cNvSpPr txBox="1"/>
            <p:nvPr/>
          </p:nvSpPr>
          <p:spPr>
            <a:xfrm>
              <a:off x="10184980" y="1827107"/>
              <a:ext cx="423787" cy="241776"/>
            </a:xfrm>
            <a:prstGeom prst="rect">
              <a:avLst/>
            </a:prstGeom>
            <a:noFill/>
          </p:spPr>
          <p:txBody>
            <a:bodyPr wrap="none" rtlCol="0">
              <a:spAutoFit/>
            </a:bodyPr>
            <a:lstStyle/>
            <a:p>
              <a:r>
                <a:rPr lang="ja-JP" altLang="en-US" sz="1000" dirty="0"/>
                <a:t>ＪＦＦＩＤ</a:t>
              </a:r>
              <a:endParaRPr kumimoji="1" lang="ja-JP" altLang="en-US" sz="1000" dirty="0"/>
            </a:p>
          </p:txBody>
        </p:sp>
        <p:sp>
          <p:nvSpPr>
            <p:cNvPr id="10" name="下矢印 9"/>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grpSp>
        <p:nvGrpSpPr>
          <p:cNvPr id="11" name="グループ化 10"/>
          <p:cNvGrpSpPr/>
          <p:nvPr/>
        </p:nvGrpSpPr>
        <p:grpSpPr>
          <a:xfrm>
            <a:off x="7713655" y="3284984"/>
            <a:ext cx="1178825" cy="246221"/>
            <a:chOff x="10184980" y="1827107"/>
            <a:chExt cx="977091" cy="261385"/>
          </a:xfrm>
        </p:grpSpPr>
        <p:sp>
          <p:nvSpPr>
            <p:cNvPr id="12" name="正方形/長方形 11"/>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0184980" y="1827107"/>
              <a:ext cx="549010" cy="261385"/>
            </a:xfrm>
            <a:prstGeom prst="rect">
              <a:avLst/>
            </a:prstGeom>
            <a:noFill/>
          </p:spPr>
          <p:txBody>
            <a:bodyPr wrap="none" rtlCol="0">
              <a:spAutoFit/>
            </a:bodyPr>
            <a:lstStyle/>
            <a:p>
              <a:r>
                <a:rPr lang="ja-JP" altLang="en-US" sz="1000" dirty="0"/>
                <a:t>ＪＳＦＰＩＤ</a:t>
              </a:r>
              <a:endParaRPr kumimoji="1" lang="ja-JP" altLang="en-US" sz="1000" dirty="0"/>
            </a:p>
          </p:txBody>
        </p:sp>
        <p:sp>
          <p:nvSpPr>
            <p:cNvPr id="14" name="下矢印 13"/>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 name="グループ化 14"/>
          <p:cNvGrpSpPr/>
          <p:nvPr/>
        </p:nvGrpSpPr>
        <p:grpSpPr>
          <a:xfrm>
            <a:off x="7713655" y="4581128"/>
            <a:ext cx="1178825" cy="246221"/>
            <a:chOff x="10184980" y="1827107"/>
            <a:chExt cx="977091" cy="261385"/>
          </a:xfrm>
        </p:grpSpPr>
        <p:sp>
          <p:nvSpPr>
            <p:cNvPr id="16" name="正方形/長方形 15"/>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0184980" y="1827107"/>
              <a:ext cx="651319" cy="261385"/>
            </a:xfrm>
            <a:prstGeom prst="rect">
              <a:avLst/>
            </a:prstGeom>
            <a:noFill/>
          </p:spPr>
          <p:txBody>
            <a:bodyPr wrap="none" rtlCol="0">
              <a:spAutoFit/>
            </a:bodyPr>
            <a:lstStyle/>
            <a:p>
              <a:r>
                <a:rPr lang="ja-JP" altLang="en-US" sz="1000" dirty="0" smtClean="0"/>
                <a:t>ＪＢＦ－ＦＩＤ</a:t>
              </a:r>
              <a:endParaRPr kumimoji="1" lang="ja-JP" altLang="en-US" sz="1000" dirty="0"/>
            </a:p>
          </p:txBody>
        </p:sp>
        <p:sp>
          <p:nvSpPr>
            <p:cNvPr id="18" name="下矢印 17"/>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 name="グループ化 22"/>
          <p:cNvGrpSpPr/>
          <p:nvPr/>
        </p:nvGrpSpPr>
        <p:grpSpPr>
          <a:xfrm>
            <a:off x="7713655" y="5949280"/>
            <a:ext cx="1178825" cy="246221"/>
            <a:chOff x="10184980" y="1827107"/>
            <a:chExt cx="977091" cy="261385"/>
          </a:xfrm>
        </p:grpSpPr>
        <p:sp>
          <p:nvSpPr>
            <p:cNvPr id="24" name="正方形/長方形 23"/>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10184980" y="1827107"/>
              <a:ext cx="529080" cy="261385"/>
            </a:xfrm>
            <a:prstGeom prst="rect">
              <a:avLst/>
            </a:prstGeom>
            <a:noFill/>
          </p:spPr>
          <p:txBody>
            <a:bodyPr wrap="none" rtlCol="0">
              <a:spAutoFit/>
            </a:bodyPr>
            <a:lstStyle/>
            <a:p>
              <a:r>
                <a:rPr lang="ja-JP" altLang="en-US" sz="1000" dirty="0"/>
                <a:t>スペオリ</a:t>
              </a:r>
              <a:endParaRPr kumimoji="1" lang="ja-JP" altLang="en-US" sz="1000" dirty="0"/>
            </a:p>
          </p:txBody>
        </p:sp>
        <p:sp>
          <p:nvSpPr>
            <p:cNvPr id="26" name="下矢印 25"/>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7" name="グループ化 26"/>
          <p:cNvGrpSpPr/>
          <p:nvPr/>
        </p:nvGrpSpPr>
        <p:grpSpPr>
          <a:xfrm>
            <a:off x="7713655" y="1484784"/>
            <a:ext cx="1264570" cy="246221"/>
            <a:chOff x="10184980" y="1827107"/>
            <a:chExt cx="977091" cy="261385"/>
          </a:xfrm>
        </p:grpSpPr>
        <p:sp>
          <p:nvSpPr>
            <p:cNvPr id="28" name="正方形/長方形 27"/>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10184980" y="1827107"/>
              <a:ext cx="548942" cy="245048"/>
            </a:xfrm>
            <a:prstGeom prst="rect">
              <a:avLst/>
            </a:prstGeom>
            <a:noFill/>
          </p:spPr>
          <p:txBody>
            <a:bodyPr wrap="none" rtlCol="0">
              <a:spAutoFit/>
            </a:bodyPr>
            <a:lstStyle/>
            <a:p>
              <a:r>
                <a:rPr kumimoji="1" lang="ja-JP" altLang="en-US" sz="900" dirty="0" err="1" smtClean="0"/>
                <a:t>ろう</a:t>
              </a:r>
              <a:r>
                <a:rPr lang="ja-JP" altLang="en-US" sz="900" dirty="0" smtClean="0"/>
                <a:t>者</a:t>
              </a:r>
              <a:r>
                <a:rPr lang="ja-JP" altLang="en-US" sz="900" dirty="0"/>
                <a:t>水泳</a:t>
              </a:r>
              <a:endParaRPr kumimoji="1" lang="ja-JP" altLang="en-US" sz="900" dirty="0"/>
            </a:p>
          </p:txBody>
        </p:sp>
        <p:sp>
          <p:nvSpPr>
            <p:cNvPr id="30" name="下矢印 29"/>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スライド番号プレースホルダー 1"/>
          <p:cNvSpPr>
            <a:spLocks noGrp="1"/>
          </p:cNvSpPr>
          <p:nvPr>
            <p:ph type="sldNum" sz="quarter" idx="12"/>
          </p:nvPr>
        </p:nvSpPr>
        <p:spPr/>
        <p:txBody>
          <a:bodyPr/>
          <a:lstStyle/>
          <a:p>
            <a:pPr>
              <a:defRPr/>
            </a:pPr>
            <a:fld id="{D1F09CB0-E6D5-4970-AB11-DABB337551DB}" type="slidenum">
              <a:rPr lang="en-US" altLang="ja-JP" smtClean="0">
                <a:solidFill>
                  <a:srgbClr val="000000"/>
                </a:solidFill>
              </a:rPr>
              <a:pPr>
                <a:defRPr/>
              </a:pPr>
              <a:t>10</a:t>
            </a:fld>
            <a:endParaRPr lang="en-US" altLang="ja-JP">
              <a:solidFill>
                <a:srgbClr val="000000"/>
              </a:solidFill>
            </a:endParaRPr>
          </a:p>
        </p:txBody>
      </p:sp>
    </p:spTree>
    <p:extLst>
      <p:ext uri="{BB962C8B-B14F-4D97-AF65-F5344CB8AC3E}">
        <p14:creationId xmlns:p14="http://schemas.microsoft.com/office/powerpoint/2010/main" val="1764434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71993"/>
            <a:ext cx="9144000" cy="476590"/>
          </a:xfrm>
          <a:prstGeom prst="rect">
            <a:avLst/>
          </a:prstGeom>
          <a:noFill/>
          <a:ln>
            <a:noFill/>
          </a:ln>
          <a:effectLst/>
          <a:extLst>
            <a:ext uri="{909E8E84-426E-40DD-AFC4-6F175D3DCCD1}">
              <a14:hiddenFill xmlns:a14="http://schemas.microsoft.com/office/drawing/2010/main">
                <a:solidFill>
                  <a:srgbClr val="66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fontAlgn="base">
              <a:spcBef>
                <a:spcPct val="0"/>
              </a:spcBef>
              <a:spcAft>
                <a:spcPct val="0"/>
              </a:spcAft>
              <a:defRPr/>
            </a:pPr>
            <a:endParaRPr lang="ja-JP" altLang="ja-JP" dirty="0">
              <a:solidFill>
                <a:srgbClr val="000000"/>
              </a:solidFill>
              <a:effectLst>
                <a:outerShdw blurRad="38100" dist="38100" dir="2700000" algn="tl">
                  <a:srgbClr val="C0C0C0"/>
                </a:outerShdw>
              </a:effectLst>
            </a:endParaRPr>
          </a:p>
        </p:txBody>
      </p:sp>
      <p:sp>
        <p:nvSpPr>
          <p:cNvPr id="12291" name="Text Box 3"/>
          <p:cNvSpPr txBox="1">
            <a:spLocks noChangeArrowheads="1"/>
          </p:cNvSpPr>
          <p:nvPr/>
        </p:nvSpPr>
        <p:spPr bwMode="auto">
          <a:xfrm>
            <a:off x="61144" y="75880"/>
            <a:ext cx="9091612" cy="369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lgn="ctr" fontAlgn="base">
              <a:spcAft>
                <a:spcPct val="0"/>
              </a:spcAft>
              <a:defRPr/>
            </a:pPr>
            <a:r>
              <a:rPr lang="ja-JP" altLang="en-US" b="1" dirty="0" smtClean="0"/>
              <a:t>障害者スポーツ団体ニーズ調査結果（団体別）</a:t>
            </a:r>
            <a:endParaRPr lang="ja-JP" altLang="en-US" b="1" dirty="0"/>
          </a:p>
        </p:txBody>
      </p:sp>
      <p:sp>
        <p:nvSpPr>
          <p:cNvPr id="2052" name="Rectangle 4"/>
          <p:cNvSpPr>
            <a:spLocks noChangeArrowheads="1"/>
          </p:cNvSpPr>
          <p:nvPr/>
        </p:nvSpPr>
        <p:spPr bwMode="auto">
          <a:xfrm>
            <a:off x="-9526" y="404664"/>
            <a:ext cx="9162281" cy="75654"/>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graphicFrame>
        <p:nvGraphicFramePr>
          <p:cNvPr id="8" name="表 7"/>
          <p:cNvGraphicFramePr>
            <a:graphicFrameLocks noGrp="1"/>
          </p:cNvGraphicFramePr>
          <p:nvPr>
            <p:extLst>
              <p:ext uri="{D42A27DB-BD31-4B8C-83A1-F6EECF244321}">
                <p14:modId xmlns:p14="http://schemas.microsoft.com/office/powerpoint/2010/main" val="708716871"/>
              </p:ext>
            </p:extLst>
          </p:nvPr>
        </p:nvGraphicFramePr>
        <p:xfrm>
          <a:off x="107503" y="620688"/>
          <a:ext cx="8928995" cy="5472608"/>
        </p:xfrm>
        <a:graphic>
          <a:graphicData uri="http://schemas.openxmlformats.org/drawingml/2006/table">
            <a:tbl>
              <a:tblPr firstRow="1" bandRow="1">
                <a:tableStyleId>{5940675A-B579-460E-94D1-54222C63F5DA}</a:tableStyleId>
              </a:tblPr>
              <a:tblGrid>
                <a:gridCol w="432049"/>
                <a:gridCol w="1008112"/>
                <a:gridCol w="4392488"/>
                <a:gridCol w="1728192"/>
                <a:gridCol w="1368154"/>
              </a:tblGrid>
              <a:tr h="144016">
                <a:tc>
                  <a:txBody>
                    <a:bodyPr/>
                    <a:lstStyle/>
                    <a:p>
                      <a:pPr algn="ctr"/>
                      <a:r>
                        <a:rPr kumimoji="1" lang="ja-JP" altLang="en-US" sz="900" dirty="0" smtClean="0"/>
                        <a:t>番号</a:t>
                      </a:r>
                      <a:endParaRPr kumimoji="1" lang="ja-JP" altLang="en-US" sz="900" dirty="0"/>
                    </a:p>
                  </a:txBody>
                  <a:tcPr anchor="ctr"/>
                </a:tc>
                <a:tc>
                  <a:txBody>
                    <a:bodyPr/>
                    <a:lstStyle/>
                    <a:p>
                      <a:pPr algn="ctr"/>
                      <a:r>
                        <a:rPr kumimoji="1" lang="ja-JP" altLang="en-US" sz="900" dirty="0" smtClean="0"/>
                        <a:t>団体名</a:t>
                      </a:r>
                      <a:endParaRPr kumimoji="1" lang="ja-JP" altLang="en-US" sz="900" dirty="0"/>
                    </a:p>
                  </a:txBody>
                  <a:tcPr anchor="ctr"/>
                </a:tc>
                <a:tc>
                  <a:txBody>
                    <a:bodyPr/>
                    <a:lstStyle/>
                    <a:p>
                      <a:pPr algn="ctr"/>
                      <a:r>
                        <a:rPr kumimoji="1" lang="ja-JP" altLang="en-US" sz="900" dirty="0" smtClean="0"/>
                        <a:t>ニーズ・団体運営課題概要</a:t>
                      </a:r>
                      <a:endParaRPr kumimoji="1" lang="ja-JP" altLang="en-US" sz="900" dirty="0"/>
                    </a:p>
                  </a:txBody>
                  <a:tcPr anchor="ctr"/>
                </a:tc>
                <a:tc>
                  <a:txBody>
                    <a:bodyPr/>
                    <a:lstStyle/>
                    <a:p>
                      <a:pPr algn="ctr"/>
                      <a:r>
                        <a:rPr kumimoji="1" lang="ja-JP" altLang="en-US" sz="900" dirty="0" smtClean="0"/>
                        <a:t>所在地</a:t>
                      </a:r>
                      <a:endParaRPr kumimoji="1" lang="en-US" altLang="ja-JP" sz="900" dirty="0" smtClean="0"/>
                    </a:p>
                    <a:p>
                      <a:pPr algn="ctr"/>
                      <a:r>
                        <a:rPr kumimoji="1" lang="ja-JP" altLang="en-US" sz="900" dirty="0" smtClean="0"/>
                        <a:t>連絡先（代表者等）</a:t>
                      </a:r>
                      <a:endParaRPr kumimoji="1" lang="ja-JP" altLang="en-US" sz="900" dirty="0"/>
                    </a:p>
                  </a:txBody>
                  <a:tcPr anchor="ctr"/>
                </a:tc>
                <a:tc>
                  <a:txBody>
                    <a:bodyPr/>
                    <a:lstStyle/>
                    <a:p>
                      <a:pPr algn="ctr"/>
                      <a:r>
                        <a:rPr kumimoji="1" lang="ja-JP" altLang="en-US" sz="900" dirty="0" smtClean="0"/>
                        <a:t>ＵＲＬ</a:t>
                      </a:r>
                      <a:endParaRPr kumimoji="1" lang="en-US" altLang="ja-JP" sz="900" dirty="0" smtClean="0"/>
                    </a:p>
                    <a:p>
                      <a:pPr algn="ctr"/>
                      <a:r>
                        <a:rPr kumimoji="1" lang="ja-JP" altLang="en-US" sz="900" dirty="0" smtClean="0"/>
                        <a:t>検索キーワード</a:t>
                      </a:r>
                      <a:endParaRPr kumimoji="1" lang="en-US" altLang="ja-JP" sz="900" dirty="0" smtClean="0"/>
                    </a:p>
                  </a:txBody>
                  <a:tcPr anchor="ctr"/>
                </a:tc>
              </a:tr>
              <a:tr h="930384">
                <a:tc>
                  <a:txBody>
                    <a:bodyPr/>
                    <a:lstStyle/>
                    <a:p>
                      <a:pPr algn="ctr"/>
                      <a:r>
                        <a:rPr kumimoji="1" lang="ja-JP" altLang="en-US" sz="900" dirty="0" smtClean="0"/>
                        <a:t>３７</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a:rPr>
                        <a:t>公益社団法人日本精神保健福祉連盟　精神障害者スポーツ推進委員会</a:t>
                      </a:r>
                    </a:p>
                  </a:txBody>
                  <a:tcPr anchor="ctr">
                    <a:solidFill>
                      <a:schemeClr val="bg1">
                        <a:lumMod val="85000"/>
                      </a:schemeClr>
                    </a:solidFill>
                  </a:tcPr>
                </a:tc>
                <a:tc>
                  <a:txBody>
                    <a:bodyPr/>
                    <a:lstStyle/>
                    <a:p>
                      <a:r>
                        <a:rPr kumimoji="1" lang="ja-JP" altLang="en-US" sz="900" dirty="0" smtClean="0"/>
                        <a:t>運営基盤である会員の増加と経済基盤</a:t>
                      </a:r>
                      <a:endParaRPr kumimoji="1" lang="en-US" altLang="ja-JP" sz="900" dirty="0" smtClean="0"/>
                    </a:p>
                  </a:txBody>
                  <a:tcPr anchor="ctr">
                    <a:solidFill>
                      <a:schemeClr val="bg1">
                        <a:lumMod val="85000"/>
                      </a:schemeClr>
                    </a:solidFill>
                  </a:tcPr>
                </a:tc>
                <a:tc>
                  <a:txBody>
                    <a:bodyPr/>
                    <a:lstStyle/>
                    <a:p>
                      <a:r>
                        <a:rPr kumimoji="1" lang="ja-JP" altLang="en-US" sz="900" dirty="0" smtClean="0"/>
                        <a:t>東京都港区芝浦</a:t>
                      </a:r>
                      <a:r>
                        <a:rPr kumimoji="1" lang="en-US" altLang="ja-JP" sz="900" dirty="0" smtClean="0"/>
                        <a:t>3-15-14 </a:t>
                      </a:r>
                      <a:r>
                        <a:rPr kumimoji="1" lang="ja-JP" altLang="en-US" sz="900" dirty="0" smtClean="0"/>
                        <a:t>公益社団法人日本精神保健福祉連盟内</a:t>
                      </a:r>
                      <a:endParaRPr kumimoji="1" lang="en-US" altLang="ja-JP" sz="900" dirty="0" smtClean="0"/>
                    </a:p>
                    <a:p>
                      <a:endParaRPr kumimoji="1" lang="en-US" altLang="ja-JP" sz="900" dirty="0" smtClean="0"/>
                    </a:p>
                    <a:p>
                      <a:r>
                        <a:rPr kumimoji="1" lang="en-US" altLang="ja-JP" sz="900" dirty="0" smtClean="0"/>
                        <a:t>03-5232-3308</a:t>
                      </a:r>
                    </a:p>
                    <a:p>
                      <a:r>
                        <a:rPr kumimoji="1" lang="ja-JP" altLang="en-US" sz="900" dirty="0" smtClean="0"/>
                        <a:t>（大西 守</a:t>
                      </a:r>
                      <a:r>
                        <a:rPr kumimoji="1" lang="ja-JP" altLang="en-US" sz="900" baseline="0" dirty="0" smtClean="0"/>
                        <a:t> 委員長</a:t>
                      </a:r>
                      <a:r>
                        <a:rPr kumimoji="1" lang="ja-JP" altLang="en-US" sz="900" dirty="0" smtClean="0"/>
                        <a:t>）</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3"/>
                        </a:rPr>
                        <a:t>http://www.f-renmei.or.jp/</a:t>
                      </a:r>
                      <a:endParaRPr kumimoji="1" lang="en-US" altLang="ja-JP" sz="900" dirty="0" smtClean="0"/>
                    </a:p>
                  </a:txBody>
                  <a:tcPr>
                    <a:solidFill>
                      <a:schemeClr val="bg1">
                        <a:lumMod val="85000"/>
                      </a:schemeClr>
                    </a:solidFill>
                  </a:tcPr>
                </a:tc>
              </a:tr>
              <a:tr h="1152128">
                <a:tc>
                  <a:txBody>
                    <a:bodyPr/>
                    <a:lstStyle/>
                    <a:p>
                      <a:pPr algn="ctr"/>
                      <a:r>
                        <a:rPr kumimoji="1" lang="ja-JP" altLang="en-US" sz="900" dirty="0" smtClean="0"/>
                        <a:t>３８</a:t>
                      </a:r>
                      <a:endParaRPr kumimoji="1" lang="ja-JP" altLang="en-US" sz="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a:rPr>
                        <a:t>特定非営利活動法人日本ソーシャルフットボール協会</a:t>
                      </a:r>
                    </a:p>
                  </a:txBody>
                  <a:tcPr anchor="ctr"/>
                </a:tc>
                <a:tc>
                  <a:txBody>
                    <a:bodyPr/>
                    <a:lstStyle/>
                    <a:p>
                      <a:r>
                        <a:rPr kumimoji="1" lang="ja-JP" altLang="en-US" sz="900" dirty="0" smtClean="0"/>
                        <a:t>・継続的なスポンサーシップ、協賛金</a:t>
                      </a:r>
                      <a:endParaRPr kumimoji="1" lang="en-US" altLang="ja-JP" sz="900" dirty="0" smtClean="0"/>
                    </a:p>
                    <a:p>
                      <a:r>
                        <a:rPr kumimoji="1" lang="ja-JP" altLang="en-US" sz="900" dirty="0" smtClean="0"/>
                        <a:t>・協会を運営するための専門的な知識を持っている者が少ない</a:t>
                      </a:r>
                      <a:endParaRPr kumimoji="1" lang="en-US" altLang="ja-JP" sz="900" dirty="0" smtClean="0"/>
                    </a:p>
                  </a:txBody>
                  <a:tcPr anchor="ctr"/>
                </a:tc>
                <a:tc>
                  <a:txBody>
                    <a:bodyPr/>
                    <a:lstStyle/>
                    <a:p>
                      <a:r>
                        <a:rPr kumimoji="1" lang="ja-JP" altLang="en-US" sz="900" dirty="0" smtClean="0"/>
                        <a:t>東京都北区豊島</a:t>
                      </a:r>
                      <a:r>
                        <a:rPr kumimoji="1" lang="en-US" altLang="ja-JP" sz="900" dirty="0" smtClean="0"/>
                        <a:t>7-20-7 </a:t>
                      </a:r>
                      <a:r>
                        <a:rPr kumimoji="1" lang="ja-JP" altLang="en-US" sz="900" dirty="0" smtClean="0"/>
                        <a:t>クレアホームズ王子神谷</a:t>
                      </a:r>
                      <a:r>
                        <a:rPr kumimoji="1" lang="en-US" altLang="ja-JP" sz="900" dirty="0" smtClean="0"/>
                        <a:t>304</a:t>
                      </a:r>
                      <a:r>
                        <a:rPr kumimoji="1" lang="ja-JP" altLang="en-US" sz="900" dirty="0" smtClean="0"/>
                        <a:t>号</a:t>
                      </a:r>
                      <a:endParaRPr kumimoji="1" lang="en-US" altLang="ja-JP" sz="900" dirty="0" smtClean="0"/>
                    </a:p>
                    <a:p>
                      <a:endParaRPr kumimoji="1" lang="en-US" altLang="ja-JP" sz="900" dirty="0" smtClean="0"/>
                    </a:p>
                    <a:p>
                      <a:r>
                        <a:rPr kumimoji="1" lang="en-US" altLang="ja-JP" sz="900" dirty="0" smtClean="0"/>
                        <a:t>070-5376-4124</a:t>
                      </a:r>
                    </a:p>
                    <a:p>
                      <a:r>
                        <a:rPr kumimoji="1" lang="ja-JP" altLang="en-US" sz="900" dirty="0" smtClean="0"/>
                        <a:t>（徳堂 泰作 副理事長）</a:t>
                      </a:r>
                      <a:endParaRPr kumimoji="1" lang="en-US" altLang="ja-JP" sz="900" dirty="0" smtClean="0"/>
                    </a:p>
                  </a:txBody>
                  <a:tcPr/>
                </a:tc>
                <a:tc>
                  <a:txBody>
                    <a:bodyPr/>
                    <a:lstStyle/>
                    <a:p>
                      <a:r>
                        <a:rPr kumimoji="1" lang="en-US" altLang="ja-JP" sz="900" dirty="0" smtClean="0">
                          <a:hlinkClick r:id="rId4"/>
                        </a:rPr>
                        <a:t>http://jsfa-official.jp/</a:t>
                      </a:r>
                      <a:endParaRPr kumimoji="1" lang="en-US" altLang="ja-JP" sz="900" dirty="0" smtClean="0"/>
                    </a:p>
                  </a:txBody>
                  <a:tcPr/>
                </a:tc>
              </a:tr>
              <a:tr h="864096">
                <a:tc>
                  <a:txBody>
                    <a:bodyPr/>
                    <a:lstStyle/>
                    <a:p>
                      <a:pPr algn="ctr"/>
                      <a:r>
                        <a:rPr kumimoji="1" lang="ja-JP" altLang="en-US" sz="900" dirty="0" smtClean="0"/>
                        <a:t>３９</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特定非営利活動法人　日本障害者セーリング協会</a:t>
                      </a:r>
                      <a:endParaRPr lang="ja-JP" altLang="en-US" sz="900" b="0" i="0" u="none" strike="noStrike" dirty="0" smtClean="0">
                        <a:solidFill>
                          <a:srgbClr val="000000"/>
                        </a:solidFill>
                        <a:effectLst/>
                        <a:latin typeface="ＭＳ Ｐゴシック"/>
                      </a:endParaRPr>
                    </a:p>
                  </a:txBody>
                  <a:tcPr anchor="ctr">
                    <a:solidFill>
                      <a:schemeClr val="bg1">
                        <a:lumMod val="85000"/>
                      </a:schemeClr>
                    </a:solidFill>
                  </a:tcPr>
                </a:tc>
                <a:tc>
                  <a:txBody>
                    <a:bodyPr/>
                    <a:lstStyle/>
                    <a:p>
                      <a:r>
                        <a:rPr kumimoji="1" lang="ja-JP" altLang="en-US" sz="900" dirty="0" smtClean="0"/>
                        <a:t>ヨットの維持費、整備、上下架代、遠征費等で毎年最低でも</a:t>
                      </a:r>
                      <a:r>
                        <a:rPr kumimoji="1" lang="en-US" altLang="ja-JP" sz="900" dirty="0" smtClean="0"/>
                        <a:t>500</a:t>
                      </a:r>
                      <a:r>
                        <a:rPr kumimoji="1" lang="ja-JP" altLang="en-US" sz="900" dirty="0" smtClean="0"/>
                        <a:t>万円以上の費用、通常練習でも</a:t>
                      </a:r>
                      <a:r>
                        <a:rPr kumimoji="1" lang="en-US" altLang="ja-JP" sz="900" dirty="0" smtClean="0"/>
                        <a:t>1</a:t>
                      </a:r>
                      <a:r>
                        <a:rPr kumimoji="1" lang="ja-JP" altLang="en-US" sz="900" dirty="0" smtClean="0"/>
                        <a:t>回につき数十万単位の費用がかかる。</a:t>
                      </a:r>
                      <a:r>
                        <a:rPr kumimoji="1" lang="en-US" altLang="ja-JP" sz="900" dirty="0" smtClean="0"/>
                        <a:t>100</a:t>
                      </a:r>
                      <a:r>
                        <a:rPr kumimoji="1" lang="ja-JP" altLang="en-US" sz="900" dirty="0" smtClean="0"/>
                        <a:t>万円単位のスポンサーシップや協賛金がなければ強化は困難</a:t>
                      </a:r>
                    </a:p>
                  </a:txBody>
                  <a:tcPr anchor="ctr">
                    <a:solidFill>
                      <a:schemeClr val="bg1">
                        <a:lumMod val="85000"/>
                      </a:schemeClr>
                    </a:solidFill>
                  </a:tcPr>
                </a:tc>
                <a:tc>
                  <a:txBody>
                    <a:bodyPr/>
                    <a:lstStyle/>
                    <a:p>
                      <a:r>
                        <a:rPr kumimoji="1" lang="ja-JP" altLang="en-US" sz="900" dirty="0" smtClean="0"/>
                        <a:t>東京都葛飾区南水元</a:t>
                      </a:r>
                      <a:r>
                        <a:rPr kumimoji="1" lang="en-US" altLang="ja-JP" sz="900" dirty="0" smtClean="0"/>
                        <a:t>4-6-2-201</a:t>
                      </a:r>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03-3627-8989</a:t>
                      </a:r>
                    </a:p>
                    <a:p>
                      <a:r>
                        <a:rPr kumimoji="1" lang="ja-JP" altLang="en-US" sz="900" dirty="0" smtClean="0"/>
                        <a:t>（大塚</a:t>
                      </a:r>
                      <a:r>
                        <a:rPr kumimoji="1" lang="ja-JP" altLang="en-US" sz="900" baseline="0" dirty="0" smtClean="0"/>
                        <a:t> 勝 代表）</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5"/>
                        </a:rPr>
                        <a:t>http://parasport-sailing.jp/</a:t>
                      </a:r>
                      <a:endParaRPr kumimoji="1" lang="en-US" altLang="ja-JP" sz="900" dirty="0" smtClean="0"/>
                    </a:p>
                  </a:txBody>
                  <a:tcPr>
                    <a:solidFill>
                      <a:schemeClr val="bg1">
                        <a:lumMod val="85000"/>
                      </a:schemeClr>
                    </a:solidFill>
                  </a:tcPr>
                </a:tc>
              </a:tr>
              <a:tr h="1008112">
                <a:tc>
                  <a:txBody>
                    <a:bodyPr/>
                    <a:lstStyle/>
                    <a:p>
                      <a:pPr algn="ctr"/>
                      <a:r>
                        <a:rPr kumimoji="1" lang="ja-JP" altLang="en-US" sz="900" dirty="0" smtClean="0"/>
                        <a:t>４０</a:t>
                      </a:r>
                      <a:endParaRPr kumimoji="1" lang="ja-JP" altLang="en-US" sz="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日本障害者カヌー協会</a:t>
                      </a:r>
                      <a:endParaRPr lang="ja-JP" altLang="en-US" sz="900" b="0" i="0" u="none" strike="noStrike" dirty="0" smtClean="0">
                        <a:solidFill>
                          <a:srgbClr val="000000"/>
                        </a:solidFill>
                        <a:effectLst/>
                        <a:latin typeface="ＭＳ Ｐゴシック"/>
                      </a:endParaRPr>
                    </a:p>
                  </a:txBody>
                  <a:tcPr anchor="ctr"/>
                </a:tc>
                <a:tc>
                  <a:txBody>
                    <a:bodyPr/>
                    <a:lstStyle/>
                    <a:p>
                      <a:r>
                        <a:rPr kumimoji="1" lang="ja-JP" altLang="en-US" sz="900" dirty="0" smtClean="0"/>
                        <a:t>・会員数</a:t>
                      </a:r>
                      <a:r>
                        <a:rPr kumimoji="1" lang="en-US" altLang="ja-JP" sz="900" dirty="0" smtClean="0"/>
                        <a:t>180</a:t>
                      </a:r>
                      <a:r>
                        <a:rPr kumimoji="1" lang="ja-JP" altLang="en-US" sz="900" dirty="0" smtClean="0"/>
                        <a:t>名、年会費</a:t>
                      </a:r>
                      <a:r>
                        <a:rPr kumimoji="1" lang="en-US" altLang="ja-JP" sz="900" dirty="0" smtClean="0"/>
                        <a:t>2000</a:t>
                      </a:r>
                      <a:r>
                        <a:rPr kumimoji="1" lang="ja-JP" altLang="en-US" sz="900" dirty="0" smtClean="0"/>
                        <a:t>円で運営</a:t>
                      </a:r>
                    </a:p>
                    <a:p>
                      <a:r>
                        <a:rPr kumimoji="1" lang="ja-JP" altLang="en-US" sz="900" dirty="0" smtClean="0"/>
                        <a:t>・</a:t>
                      </a:r>
                      <a:r>
                        <a:rPr kumimoji="1" lang="en-US" altLang="ja-JP" sz="900" dirty="0" smtClean="0"/>
                        <a:t>1</a:t>
                      </a:r>
                      <a:r>
                        <a:rPr kumimoji="1" lang="ja-JP" altLang="en-US" sz="900" dirty="0" smtClean="0"/>
                        <a:t>艇が</a:t>
                      </a:r>
                      <a:r>
                        <a:rPr kumimoji="1" lang="en-US" altLang="ja-JP" sz="900" dirty="0" smtClean="0"/>
                        <a:t>20</a:t>
                      </a:r>
                      <a:r>
                        <a:rPr kumimoji="1" lang="ja-JP" altLang="en-US" sz="900" dirty="0" smtClean="0"/>
                        <a:t>万を超える。艇と用具の提供、それを購入するための資金がまず第一に必要。</a:t>
                      </a:r>
                      <a:endParaRPr kumimoji="1" lang="en-US" altLang="ja-JP" sz="900" dirty="0" smtClean="0"/>
                    </a:p>
                  </a:txBody>
                  <a:tcPr anchor="ctr"/>
                </a:tc>
                <a:tc>
                  <a:txBody>
                    <a:bodyPr/>
                    <a:lstStyle/>
                    <a:p>
                      <a:r>
                        <a:rPr kumimoji="1" lang="ja-JP" altLang="en-US" sz="900" dirty="0" smtClean="0"/>
                        <a:t>パラサポ内</a:t>
                      </a:r>
                      <a:endParaRPr kumimoji="1" lang="en-US" altLang="ja-JP" sz="900" dirty="0" smtClean="0"/>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090-3676-8919</a:t>
                      </a:r>
                    </a:p>
                    <a:p>
                      <a:r>
                        <a:rPr kumimoji="1" lang="ja-JP" altLang="en-US" sz="900" dirty="0" smtClean="0"/>
                        <a:t>（吉田 義朗 会長）</a:t>
                      </a:r>
                      <a:endParaRPr kumimoji="1" lang="en-US" altLang="ja-JP" sz="900" dirty="0" smtClean="0"/>
                    </a:p>
                  </a:txBody>
                  <a:tcPr/>
                </a:tc>
                <a:tc>
                  <a:txBody>
                    <a:bodyPr/>
                    <a:lstStyle/>
                    <a:p>
                      <a:r>
                        <a:rPr kumimoji="1" lang="en-US" altLang="ja-JP" sz="900" dirty="0" smtClean="0">
                          <a:hlinkClick r:id="rId6"/>
                        </a:rPr>
                        <a:t>http://www.japan-paracha.org/</a:t>
                      </a:r>
                      <a:endParaRPr kumimoji="1" lang="en-US" altLang="ja-JP" sz="900" dirty="0" smtClean="0"/>
                    </a:p>
                  </a:txBody>
                  <a:tcPr/>
                </a:tc>
              </a:tr>
              <a:tr h="1152128">
                <a:tc>
                  <a:txBody>
                    <a:bodyPr/>
                    <a:lstStyle/>
                    <a:p>
                      <a:pPr algn="ctr"/>
                      <a:r>
                        <a:rPr kumimoji="1" lang="ja-JP" altLang="en-US" sz="900" dirty="0" smtClean="0"/>
                        <a:t>４１</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日本障害者シンクロナイズドスイミング協会</a:t>
                      </a:r>
                      <a:endParaRPr lang="ja-JP" altLang="en-US" sz="900" b="0" i="0" u="none" strike="noStrike" dirty="0" smtClean="0">
                        <a:solidFill>
                          <a:srgbClr val="000000"/>
                        </a:solidFill>
                        <a:effectLst/>
                        <a:latin typeface="ＭＳ Ｐゴシック"/>
                      </a:endParaRPr>
                    </a:p>
                  </a:txBody>
                  <a:tcPr anchor="ctr">
                    <a:solidFill>
                      <a:schemeClr val="bg1">
                        <a:lumMod val="85000"/>
                      </a:schemeClr>
                    </a:solidFill>
                  </a:tcPr>
                </a:tc>
                <a:tc>
                  <a:txBody>
                    <a:bodyPr/>
                    <a:lstStyle/>
                    <a:p>
                      <a:r>
                        <a:rPr kumimoji="1" lang="ja-JP" altLang="en-US" sz="900" dirty="0" smtClean="0"/>
                        <a:t>・練習場所としてプール借用（全面使用。費用の少額化または無料での提供）</a:t>
                      </a:r>
                    </a:p>
                    <a:p>
                      <a:r>
                        <a:rPr kumimoji="1" lang="ja-JP" altLang="en-US" sz="900" dirty="0" smtClean="0"/>
                        <a:t>・海外遠征への費用補助</a:t>
                      </a:r>
                      <a:endParaRPr kumimoji="1" lang="en-US" altLang="ja-JP" sz="900" dirty="0" smtClean="0"/>
                    </a:p>
                    <a:p>
                      <a:r>
                        <a:rPr kumimoji="1" lang="ja-JP" altLang="en-US" sz="900" dirty="0" smtClean="0"/>
                        <a:t>・理事会・競技大会等の交通費補助の捻出</a:t>
                      </a:r>
                      <a:endParaRPr kumimoji="1" lang="en-US" altLang="ja-JP" sz="900" dirty="0" smtClean="0"/>
                    </a:p>
                    <a:p>
                      <a:r>
                        <a:rPr kumimoji="1" lang="ja-JP" altLang="en-US" sz="900" dirty="0" smtClean="0"/>
                        <a:t>・場所の確保（プール）をしやすいような支援や紹介</a:t>
                      </a:r>
                    </a:p>
                    <a:p>
                      <a:r>
                        <a:rPr kumimoji="1" lang="ja-JP" altLang="en-US" sz="900" dirty="0" smtClean="0"/>
                        <a:t>・公共団体または民間からの遠征費の補助</a:t>
                      </a:r>
                      <a:endParaRPr kumimoji="1" lang="en-US" altLang="ja-JP" sz="900" dirty="0" smtClean="0"/>
                    </a:p>
                  </a:txBody>
                  <a:tcPr anchor="ctr">
                    <a:solidFill>
                      <a:schemeClr val="bg1">
                        <a:lumMod val="85000"/>
                      </a:schemeClr>
                    </a:solidFill>
                  </a:tcPr>
                </a:tc>
                <a:tc>
                  <a:txBody>
                    <a:bodyPr/>
                    <a:lstStyle/>
                    <a:p>
                      <a:r>
                        <a:rPr kumimoji="1" lang="ja-JP" altLang="en-US" sz="900" dirty="0" smtClean="0"/>
                        <a:t>京都府京都市左京区高野玉岡町</a:t>
                      </a:r>
                      <a:r>
                        <a:rPr kumimoji="1" lang="en-US" altLang="ja-JP" sz="900" dirty="0" smtClean="0"/>
                        <a:t>5 </a:t>
                      </a:r>
                      <a:r>
                        <a:rPr kumimoji="1" lang="ja-JP" altLang="en-US" sz="900" dirty="0" smtClean="0"/>
                        <a:t>京都市障害者スポーツセンター気付</a:t>
                      </a:r>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075-702-3370</a:t>
                      </a:r>
                    </a:p>
                    <a:p>
                      <a:r>
                        <a:rPr kumimoji="1" lang="ja-JP" altLang="en-US" sz="900" dirty="0" smtClean="0"/>
                        <a:t>（森田 美千代 会長）</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7"/>
                        </a:rPr>
                        <a:t>http://www.eonet.ne.jp/~wa-o-synchro/</a:t>
                      </a:r>
                      <a:endParaRPr kumimoji="1" lang="en-US" altLang="ja-JP" sz="900" dirty="0" smtClean="0"/>
                    </a:p>
                  </a:txBody>
                  <a:tcPr>
                    <a:solidFill>
                      <a:schemeClr val="bg1">
                        <a:lumMod val="85000"/>
                      </a:schemeClr>
                    </a:solidFill>
                  </a:tcPr>
                </a:tc>
              </a:tr>
            </a:tbl>
          </a:graphicData>
        </a:graphic>
      </p:graphicFrame>
      <p:grpSp>
        <p:nvGrpSpPr>
          <p:cNvPr id="19" name="グループ化 18"/>
          <p:cNvGrpSpPr/>
          <p:nvPr/>
        </p:nvGrpSpPr>
        <p:grpSpPr>
          <a:xfrm>
            <a:off x="7720650" y="1484784"/>
            <a:ext cx="1210588" cy="246221"/>
            <a:chOff x="10184980" y="1827107"/>
            <a:chExt cx="1003418" cy="261385"/>
          </a:xfrm>
        </p:grpSpPr>
        <p:sp>
          <p:nvSpPr>
            <p:cNvPr id="20" name="正方形/長方形 19"/>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10184980" y="1827107"/>
              <a:ext cx="1003418" cy="261385"/>
            </a:xfrm>
            <a:prstGeom prst="rect">
              <a:avLst/>
            </a:prstGeom>
            <a:noFill/>
          </p:spPr>
          <p:txBody>
            <a:bodyPr wrap="none" rtlCol="0">
              <a:spAutoFit/>
            </a:bodyPr>
            <a:lstStyle/>
            <a:p>
              <a:r>
                <a:rPr lang="ja-JP" altLang="en-US" sz="1000" dirty="0"/>
                <a:t>精神</a:t>
              </a:r>
              <a:r>
                <a:rPr lang="ja-JP" altLang="en-US" sz="1000" dirty="0" smtClean="0"/>
                <a:t>保健福祉連盟</a:t>
              </a:r>
              <a:endParaRPr kumimoji="1" lang="ja-JP" altLang="en-US" sz="1000" dirty="0"/>
            </a:p>
          </p:txBody>
        </p:sp>
        <p:sp>
          <p:nvSpPr>
            <p:cNvPr id="22" name="下矢印 21"/>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7" name="グループ化 26"/>
          <p:cNvGrpSpPr/>
          <p:nvPr/>
        </p:nvGrpSpPr>
        <p:grpSpPr>
          <a:xfrm>
            <a:off x="7720650" y="3573016"/>
            <a:ext cx="1264570" cy="246221"/>
            <a:chOff x="10184980" y="1827107"/>
            <a:chExt cx="977091" cy="261385"/>
          </a:xfrm>
        </p:grpSpPr>
        <p:sp>
          <p:nvSpPr>
            <p:cNvPr id="28" name="正方形/長方形 27"/>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10184980" y="1827107"/>
              <a:ext cx="805330" cy="245048"/>
            </a:xfrm>
            <a:prstGeom prst="rect">
              <a:avLst/>
            </a:prstGeom>
            <a:noFill/>
          </p:spPr>
          <p:txBody>
            <a:bodyPr wrap="none" rtlCol="0">
              <a:spAutoFit/>
            </a:bodyPr>
            <a:lstStyle/>
            <a:p>
              <a:r>
                <a:rPr lang="ja-JP" altLang="en-US" sz="900" dirty="0" smtClean="0"/>
                <a:t>障害者セーリング</a:t>
              </a:r>
              <a:endParaRPr kumimoji="1" lang="ja-JP" altLang="en-US" sz="900" dirty="0"/>
            </a:p>
          </p:txBody>
        </p:sp>
        <p:sp>
          <p:nvSpPr>
            <p:cNvPr id="30" name="下矢印 29"/>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1" name="グループ化 30"/>
          <p:cNvGrpSpPr/>
          <p:nvPr/>
        </p:nvGrpSpPr>
        <p:grpSpPr>
          <a:xfrm>
            <a:off x="7720650" y="4509120"/>
            <a:ext cx="1178825" cy="246221"/>
            <a:chOff x="10184980" y="1827107"/>
            <a:chExt cx="977091" cy="261385"/>
          </a:xfrm>
        </p:grpSpPr>
        <p:sp>
          <p:nvSpPr>
            <p:cNvPr id="32" name="正方形/長方形 31"/>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10184980" y="1827107"/>
              <a:ext cx="749641" cy="261385"/>
            </a:xfrm>
            <a:prstGeom prst="rect">
              <a:avLst/>
            </a:prstGeom>
            <a:noFill/>
          </p:spPr>
          <p:txBody>
            <a:bodyPr wrap="none" rtlCol="0">
              <a:spAutoFit/>
            </a:bodyPr>
            <a:lstStyle/>
            <a:p>
              <a:r>
                <a:rPr lang="ja-JP" altLang="en-US" sz="1000" dirty="0" smtClean="0"/>
                <a:t>障害者カヌー</a:t>
              </a:r>
              <a:endParaRPr kumimoji="1" lang="ja-JP" altLang="en-US" sz="1000" dirty="0"/>
            </a:p>
          </p:txBody>
        </p:sp>
        <p:sp>
          <p:nvSpPr>
            <p:cNvPr id="34" name="下矢印 33"/>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34"/>
          <p:cNvGrpSpPr/>
          <p:nvPr/>
        </p:nvGrpSpPr>
        <p:grpSpPr>
          <a:xfrm>
            <a:off x="7720650" y="5467066"/>
            <a:ext cx="1286917" cy="266190"/>
            <a:chOff x="10184980" y="1827107"/>
            <a:chExt cx="977091" cy="261385"/>
          </a:xfrm>
        </p:grpSpPr>
        <p:sp>
          <p:nvSpPr>
            <p:cNvPr id="36" name="正方形/長方形 35"/>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37" name="テキスト ボックス 36"/>
            <p:cNvSpPr txBox="1"/>
            <p:nvPr/>
          </p:nvSpPr>
          <p:spPr>
            <a:xfrm>
              <a:off x="10184980" y="1827107"/>
              <a:ext cx="878974" cy="226665"/>
            </a:xfrm>
            <a:prstGeom prst="rect">
              <a:avLst/>
            </a:prstGeom>
            <a:noFill/>
          </p:spPr>
          <p:txBody>
            <a:bodyPr wrap="none" rtlCol="0">
              <a:spAutoFit/>
            </a:bodyPr>
            <a:lstStyle/>
            <a:p>
              <a:r>
                <a:rPr lang="ja-JP" altLang="en-US" sz="900" dirty="0" smtClean="0"/>
                <a:t>障害者</a:t>
              </a:r>
              <a:r>
                <a:rPr lang="ja-JP" altLang="en-US" sz="900" dirty="0"/>
                <a:t>シンクロ協会</a:t>
              </a:r>
              <a:endParaRPr kumimoji="1" lang="ja-JP" altLang="en-US" sz="900" dirty="0"/>
            </a:p>
          </p:txBody>
        </p:sp>
        <p:sp>
          <p:nvSpPr>
            <p:cNvPr id="38" name="下矢印 37"/>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grpSp>
        <p:nvGrpSpPr>
          <p:cNvPr id="39" name="グループ化 38"/>
          <p:cNvGrpSpPr/>
          <p:nvPr/>
        </p:nvGrpSpPr>
        <p:grpSpPr>
          <a:xfrm>
            <a:off x="7720650" y="2503020"/>
            <a:ext cx="1264570" cy="246221"/>
            <a:chOff x="10184980" y="1827107"/>
            <a:chExt cx="977091" cy="261385"/>
          </a:xfrm>
        </p:grpSpPr>
        <p:sp>
          <p:nvSpPr>
            <p:cNvPr id="40" name="正方形/長方形 39"/>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10184980" y="1827107"/>
              <a:ext cx="382971" cy="245048"/>
            </a:xfrm>
            <a:prstGeom prst="rect">
              <a:avLst/>
            </a:prstGeom>
            <a:noFill/>
          </p:spPr>
          <p:txBody>
            <a:bodyPr wrap="none" rtlCol="0">
              <a:spAutoFit/>
            </a:bodyPr>
            <a:lstStyle/>
            <a:p>
              <a:r>
                <a:rPr lang="ja-JP" altLang="en-US" sz="900" dirty="0"/>
                <a:t>ＪＳＦＡ</a:t>
              </a:r>
              <a:endParaRPr kumimoji="1" lang="ja-JP" altLang="en-US" sz="900" dirty="0"/>
            </a:p>
          </p:txBody>
        </p:sp>
        <p:sp>
          <p:nvSpPr>
            <p:cNvPr id="42" name="下矢印 41"/>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スライド番号プレースホルダー 1"/>
          <p:cNvSpPr>
            <a:spLocks noGrp="1"/>
          </p:cNvSpPr>
          <p:nvPr>
            <p:ph type="sldNum" sz="quarter" idx="12"/>
          </p:nvPr>
        </p:nvSpPr>
        <p:spPr/>
        <p:txBody>
          <a:bodyPr/>
          <a:lstStyle/>
          <a:p>
            <a:pPr>
              <a:defRPr/>
            </a:pPr>
            <a:fld id="{D1F09CB0-E6D5-4970-AB11-DABB337551DB}" type="slidenum">
              <a:rPr lang="en-US" altLang="ja-JP" smtClean="0">
                <a:solidFill>
                  <a:srgbClr val="000000"/>
                </a:solidFill>
              </a:rPr>
              <a:pPr>
                <a:defRPr/>
              </a:pPr>
              <a:t>11</a:t>
            </a:fld>
            <a:endParaRPr lang="en-US" altLang="ja-JP">
              <a:solidFill>
                <a:srgbClr val="000000"/>
              </a:solidFill>
            </a:endParaRPr>
          </a:p>
        </p:txBody>
      </p:sp>
    </p:spTree>
    <p:extLst>
      <p:ext uri="{BB962C8B-B14F-4D97-AF65-F5344CB8AC3E}">
        <p14:creationId xmlns:p14="http://schemas.microsoft.com/office/powerpoint/2010/main" val="2274139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71993"/>
            <a:ext cx="9144000" cy="476590"/>
          </a:xfrm>
          <a:prstGeom prst="rect">
            <a:avLst/>
          </a:prstGeom>
          <a:noFill/>
          <a:ln>
            <a:noFill/>
          </a:ln>
          <a:effectLst/>
          <a:extLst>
            <a:ext uri="{909E8E84-426E-40DD-AFC4-6F175D3DCCD1}">
              <a14:hiddenFill xmlns:a14="http://schemas.microsoft.com/office/drawing/2010/main">
                <a:solidFill>
                  <a:srgbClr val="66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fontAlgn="base">
              <a:spcBef>
                <a:spcPct val="0"/>
              </a:spcBef>
              <a:spcAft>
                <a:spcPct val="0"/>
              </a:spcAft>
              <a:defRPr/>
            </a:pPr>
            <a:endParaRPr lang="ja-JP" altLang="ja-JP" dirty="0">
              <a:solidFill>
                <a:srgbClr val="000000"/>
              </a:solidFill>
              <a:effectLst>
                <a:outerShdw blurRad="38100" dist="38100" dir="2700000" algn="tl">
                  <a:srgbClr val="C0C0C0"/>
                </a:outerShdw>
              </a:effectLst>
            </a:endParaRPr>
          </a:p>
        </p:txBody>
      </p:sp>
      <p:sp>
        <p:nvSpPr>
          <p:cNvPr id="12291" name="Text Box 3"/>
          <p:cNvSpPr txBox="1">
            <a:spLocks noChangeArrowheads="1"/>
          </p:cNvSpPr>
          <p:nvPr/>
        </p:nvSpPr>
        <p:spPr bwMode="auto">
          <a:xfrm>
            <a:off x="61144" y="75880"/>
            <a:ext cx="9091612" cy="369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lgn="ctr" fontAlgn="base">
              <a:spcAft>
                <a:spcPct val="0"/>
              </a:spcAft>
              <a:defRPr/>
            </a:pPr>
            <a:r>
              <a:rPr lang="ja-JP" altLang="en-US" b="1" dirty="0" smtClean="0"/>
              <a:t>障害者スポーツ団体ニーズ調査結果（団体別）</a:t>
            </a:r>
            <a:endParaRPr lang="ja-JP" altLang="en-US" b="1" dirty="0"/>
          </a:p>
        </p:txBody>
      </p:sp>
      <p:sp>
        <p:nvSpPr>
          <p:cNvPr id="2052" name="Rectangle 4"/>
          <p:cNvSpPr>
            <a:spLocks noChangeArrowheads="1"/>
          </p:cNvSpPr>
          <p:nvPr/>
        </p:nvSpPr>
        <p:spPr bwMode="auto">
          <a:xfrm>
            <a:off x="-9526" y="404664"/>
            <a:ext cx="9162281" cy="75654"/>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graphicFrame>
        <p:nvGraphicFramePr>
          <p:cNvPr id="8" name="表 7"/>
          <p:cNvGraphicFramePr>
            <a:graphicFrameLocks noGrp="1"/>
          </p:cNvGraphicFramePr>
          <p:nvPr>
            <p:extLst>
              <p:ext uri="{D42A27DB-BD31-4B8C-83A1-F6EECF244321}">
                <p14:modId xmlns:p14="http://schemas.microsoft.com/office/powerpoint/2010/main" val="3360286181"/>
              </p:ext>
            </p:extLst>
          </p:nvPr>
        </p:nvGraphicFramePr>
        <p:xfrm>
          <a:off x="107503" y="620688"/>
          <a:ext cx="8928995" cy="5760640"/>
        </p:xfrm>
        <a:graphic>
          <a:graphicData uri="http://schemas.openxmlformats.org/drawingml/2006/table">
            <a:tbl>
              <a:tblPr firstRow="1" bandRow="1">
                <a:tableStyleId>{5940675A-B579-460E-94D1-54222C63F5DA}</a:tableStyleId>
              </a:tblPr>
              <a:tblGrid>
                <a:gridCol w="432049"/>
                <a:gridCol w="1008112"/>
                <a:gridCol w="4392488"/>
                <a:gridCol w="1728192"/>
                <a:gridCol w="1368154"/>
              </a:tblGrid>
              <a:tr h="144016">
                <a:tc>
                  <a:txBody>
                    <a:bodyPr/>
                    <a:lstStyle/>
                    <a:p>
                      <a:pPr algn="ctr"/>
                      <a:r>
                        <a:rPr kumimoji="1" lang="ja-JP" altLang="en-US" sz="900" dirty="0" smtClean="0"/>
                        <a:t>番号</a:t>
                      </a:r>
                      <a:endParaRPr kumimoji="1" lang="ja-JP" altLang="en-US" sz="900" dirty="0"/>
                    </a:p>
                  </a:txBody>
                  <a:tcPr anchor="ctr"/>
                </a:tc>
                <a:tc>
                  <a:txBody>
                    <a:bodyPr/>
                    <a:lstStyle/>
                    <a:p>
                      <a:pPr algn="ctr"/>
                      <a:r>
                        <a:rPr kumimoji="1" lang="ja-JP" altLang="en-US" sz="900" dirty="0" smtClean="0"/>
                        <a:t>団体名</a:t>
                      </a:r>
                      <a:endParaRPr kumimoji="1" lang="ja-JP" altLang="en-US" sz="900" dirty="0"/>
                    </a:p>
                  </a:txBody>
                  <a:tcPr anchor="ctr"/>
                </a:tc>
                <a:tc>
                  <a:txBody>
                    <a:bodyPr/>
                    <a:lstStyle/>
                    <a:p>
                      <a:pPr algn="ctr"/>
                      <a:r>
                        <a:rPr kumimoji="1" lang="ja-JP" altLang="en-US" sz="900" dirty="0" smtClean="0"/>
                        <a:t>ニーズ・団体運営課題概要</a:t>
                      </a:r>
                      <a:endParaRPr kumimoji="1" lang="ja-JP" altLang="en-US" sz="900" dirty="0"/>
                    </a:p>
                  </a:txBody>
                  <a:tcPr anchor="ctr"/>
                </a:tc>
                <a:tc>
                  <a:txBody>
                    <a:bodyPr/>
                    <a:lstStyle/>
                    <a:p>
                      <a:pPr algn="ctr"/>
                      <a:r>
                        <a:rPr kumimoji="1" lang="ja-JP" altLang="en-US" sz="900" dirty="0" smtClean="0"/>
                        <a:t>所在地</a:t>
                      </a:r>
                      <a:endParaRPr kumimoji="1" lang="en-US" altLang="ja-JP" sz="900" dirty="0" smtClean="0"/>
                    </a:p>
                    <a:p>
                      <a:pPr algn="ctr"/>
                      <a:r>
                        <a:rPr kumimoji="1" lang="ja-JP" altLang="en-US" sz="900" dirty="0" smtClean="0"/>
                        <a:t>連絡先（代表者等）</a:t>
                      </a:r>
                      <a:endParaRPr kumimoji="1" lang="ja-JP" altLang="en-US" sz="900" dirty="0"/>
                    </a:p>
                  </a:txBody>
                  <a:tcPr anchor="ctr"/>
                </a:tc>
                <a:tc>
                  <a:txBody>
                    <a:bodyPr/>
                    <a:lstStyle/>
                    <a:p>
                      <a:pPr algn="ctr"/>
                      <a:r>
                        <a:rPr kumimoji="1" lang="ja-JP" altLang="en-US" sz="900" dirty="0" smtClean="0"/>
                        <a:t>ＵＲＬ</a:t>
                      </a:r>
                      <a:endParaRPr kumimoji="1" lang="en-US" altLang="ja-JP" sz="900" dirty="0" smtClean="0"/>
                    </a:p>
                    <a:p>
                      <a:pPr algn="ctr"/>
                      <a:r>
                        <a:rPr kumimoji="1" lang="ja-JP" altLang="en-US" sz="900" dirty="0" smtClean="0"/>
                        <a:t>検索キーワード</a:t>
                      </a:r>
                      <a:endParaRPr kumimoji="1" lang="en-US" altLang="ja-JP" sz="900" dirty="0" smtClean="0"/>
                    </a:p>
                  </a:txBody>
                  <a:tcPr anchor="ctr"/>
                </a:tc>
              </a:tr>
              <a:tr h="1139552">
                <a:tc>
                  <a:txBody>
                    <a:bodyPr/>
                    <a:lstStyle/>
                    <a:p>
                      <a:pPr algn="ctr"/>
                      <a:r>
                        <a:rPr kumimoji="1" lang="ja-JP" altLang="en-US" sz="900" dirty="0" smtClean="0"/>
                        <a:t>４２</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日本障害者フライングディスク連盟</a:t>
                      </a:r>
                      <a:endParaRPr lang="ja-JP" altLang="en-US" sz="900" b="0" i="0" u="none" strike="noStrike" dirty="0" smtClean="0">
                        <a:solidFill>
                          <a:srgbClr val="000000"/>
                        </a:solidFill>
                        <a:effectLst/>
                        <a:latin typeface="ＭＳ Ｐゴシック"/>
                      </a:endParaRPr>
                    </a:p>
                  </a:txBody>
                  <a:tcPr anchor="ctr">
                    <a:solidFill>
                      <a:schemeClr val="bg1">
                        <a:lumMod val="85000"/>
                      </a:schemeClr>
                    </a:solidFill>
                  </a:tcPr>
                </a:tc>
                <a:tc>
                  <a:txBody>
                    <a:bodyPr/>
                    <a:lstStyle/>
                    <a:p>
                      <a:r>
                        <a:rPr kumimoji="1" lang="ja-JP" altLang="en-US" sz="900" dirty="0" smtClean="0"/>
                        <a:t>・人件費・賃借料等の固定経費の支援を年間</a:t>
                      </a:r>
                      <a:r>
                        <a:rPr kumimoji="1" lang="en-US" altLang="ja-JP" sz="900" dirty="0" smtClean="0"/>
                        <a:t>1,200</a:t>
                      </a:r>
                      <a:r>
                        <a:rPr kumimoji="1" lang="ja-JP" altLang="en-US" sz="900" dirty="0" smtClean="0"/>
                        <a:t>万円位</a:t>
                      </a:r>
                      <a:endParaRPr kumimoji="1" lang="en-US" altLang="ja-JP" sz="900" dirty="0" smtClean="0"/>
                    </a:p>
                    <a:p>
                      <a:r>
                        <a:rPr kumimoji="1" lang="ja-JP" altLang="en-US" sz="900" dirty="0" smtClean="0"/>
                        <a:t>・現状は</a:t>
                      </a:r>
                      <a:r>
                        <a:rPr kumimoji="1" lang="en-US" altLang="ja-JP" sz="900" dirty="0" smtClean="0"/>
                        <a:t>100%</a:t>
                      </a:r>
                      <a:r>
                        <a:rPr kumimoji="1" lang="ja-JP" altLang="en-US" sz="900" dirty="0" smtClean="0"/>
                        <a:t>ボランティアによる業務であり、専従者の確保が肝要</a:t>
                      </a:r>
                      <a:endParaRPr kumimoji="1" lang="en-US" altLang="ja-JP" sz="900" dirty="0" smtClean="0"/>
                    </a:p>
                    <a:p>
                      <a:r>
                        <a:rPr kumimoji="1" lang="ja-JP" altLang="en-US" sz="900" dirty="0" smtClean="0"/>
                        <a:t>・競技種目別の指導者の養成</a:t>
                      </a:r>
                    </a:p>
                    <a:p>
                      <a:r>
                        <a:rPr kumimoji="1" lang="ja-JP" altLang="en-US" sz="900" dirty="0" smtClean="0"/>
                        <a:t>・障害者スポーツ大会・イベントの場所の確保</a:t>
                      </a:r>
                    </a:p>
                  </a:txBody>
                  <a:tcPr anchor="ctr">
                    <a:solidFill>
                      <a:schemeClr val="bg1">
                        <a:lumMod val="85000"/>
                      </a:schemeClr>
                    </a:solidFill>
                  </a:tcPr>
                </a:tc>
                <a:tc>
                  <a:txBody>
                    <a:bodyPr/>
                    <a:lstStyle/>
                    <a:p>
                      <a:r>
                        <a:rPr kumimoji="1" lang="ja-JP" altLang="en-US" sz="900" dirty="0" smtClean="0"/>
                        <a:t>東京都台東区日本堤</a:t>
                      </a:r>
                      <a:r>
                        <a:rPr kumimoji="1" lang="en-US" altLang="ja-JP" sz="900" dirty="0" smtClean="0"/>
                        <a:t>2-32-8 </a:t>
                      </a:r>
                      <a:r>
                        <a:rPr kumimoji="1" lang="ja-JP" altLang="en-US" sz="900" dirty="0" smtClean="0"/>
                        <a:t>いいづかビル</a:t>
                      </a:r>
                      <a:endParaRPr kumimoji="1" lang="en-US" altLang="ja-JP" sz="900" dirty="0" smtClean="0"/>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03-3847-8522</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（苅安 達男 理事長）</a:t>
                      </a:r>
                      <a:endParaRPr kumimoji="1" lang="en-US" altLang="ja-JP" sz="900" dirty="0" smtClean="0"/>
                    </a:p>
                  </a:txBody>
                  <a:tcPr>
                    <a:solidFill>
                      <a:schemeClr val="bg1">
                        <a:lumMod val="85000"/>
                      </a:schemeClr>
                    </a:solidFill>
                  </a:tcPr>
                </a:tc>
                <a:tc>
                  <a:txBody>
                    <a:bodyPr/>
                    <a:lstStyle/>
                    <a:p>
                      <a:r>
                        <a:rPr kumimoji="1" lang="en-US" altLang="ja-JP" sz="900" dirty="0" smtClean="0">
                          <a:solidFill>
                            <a:srgbClr val="FF0000"/>
                          </a:solidFill>
                          <a:hlinkClick r:id="rId3"/>
                        </a:rPr>
                        <a:t>http://www.jffd.jp/</a:t>
                      </a:r>
                      <a:endParaRPr kumimoji="1" lang="en-US" altLang="ja-JP" sz="900" dirty="0" smtClean="0">
                        <a:solidFill>
                          <a:srgbClr val="FF0000"/>
                        </a:solidFill>
                      </a:endParaRPr>
                    </a:p>
                  </a:txBody>
                  <a:tcPr>
                    <a:solidFill>
                      <a:schemeClr val="bg1">
                        <a:lumMod val="85000"/>
                      </a:schemeClr>
                    </a:solidFill>
                  </a:tcPr>
                </a:tc>
              </a:tr>
              <a:tr h="1056744">
                <a:tc>
                  <a:txBody>
                    <a:bodyPr/>
                    <a:lstStyle/>
                    <a:p>
                      <a:pPr algn="ctr"/>
                      <a:r>
                        <a:rPr kumimoji="1" lang="ja-JP" altLang="en-US" sz="900" dirty="0" smtClean="0"/>
                        <a:t>４３</a:t>
                      </a:r>
                      <a:endParaRPr kumimoji="1" lang="ja-JP" altLang="en-US" sz="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一般社団法人　全日本テコンドー協会</a:t>
                      </a:r>
                      <a:endParaRPr lang="ja-JP" altLang="en-US" sz="900" b="0" i="0" u="none" strike="noStrike" dirty="0" smtClean="0">
                        <a:solidFill>
                          <a:srgbClr val="000000"/>
                        </a:solidFill>
                        <a:effectLst/>
                        <a:latin typeface="ＭＳ Ｐゴシック"/>
                      </a:endParaRPr>
                    </a:p>
                  </a:txBody>
                  <a:tcPr anchor="ctr"/>
                </a:tc>
                <a:tc>
                  <a:txBody>
                    <a:bodyPr/>
                    <a:lstStyle/>
                    <a:p>
                      <a:r>
                        <a:rPr kumimoji="1" lang="ja-JP" altLang="en-US" sz="900" dirty="0" smtClean="0"/>
                        <a:t>・アスナビのような支援が、選手のみならず、強化コーチや事務局員などのスタッフに対してもあるといい。（長期の大会派遣や合宿帯同などにも職場に理解が得られる）</a:t>
                      </a:r>
                      <a:endParaRPr kumimoji="1" lang="en-US" altLang="ja-JP" sz="900" dirty="0" smtClean="0"/>
                    </a:p>
                    <a:p>
                      <a:r>
                        <a:rPr kumimoji="1" lang="ja-JP" altLang="en-US" sz="900" dirty="0" smtClean="0"/>
                        <a:t>・人手不足。東京</a:t>
                      </a:r>
                      <a:r>
                        <a:rPr kumimoji="1" lang="en-US" altLang="ja-JP" sz="900" dirty="0" smtClean="0"/>
                        <a:t>2020</a:t>
                      </a:r>
                      <a:r>
                        <a:rPr kumimoji="1" lang="ja-JP" altLang="en-US" sz="900" dirty="0" smtClean="0"/>
                        <a:t>パラリンピックに向けて、選手発掘事業参加、パラスポーツ普及啓発イベント参加、研修会や講習会参加、取材などのメディア対応などがこれから増えていくことを考えると、障害者部門に関わる人を増やすことが必要</a:t>
                      </a:r>
                      <a:endParaRPr kumimoji="1" lang="en-US" altLang="ja-JP" sz="900" dirty="0" smtClean="0"/>
                    </a:p>
                    <a:p>
                      <a:r>
                        <a:rPr kumimoji="1" lang="ja-JP" altLang="en-US" sz="900" dirty="0" smtClean="0"/>
                        <a:t>・メディアに露出することが最も重要</a:t>
                      </a:r>
                      <a:endParaRPr kumimoji="1" lang="en-US" altLang="ja-JP" sz="900" dirty="0" smtClean="0"/>
                    </a:p>
                  </a:txBody>
                  <a:tcPr anchor="ctr"/>
                </a:tc>
                <a:tc>
                  <a:txBody>
                    <a:bodyPr/>
                    <a:lstStyle/>
                    <a:p>
                      <a:r>
                        <a:rPr kumimoji="1" lang="ja-JP" altLang="en-US" sz="900" dirty="0" smtClean="0"/>
                        <a:t>東京都渋谷区</a:t>
                      </a:r>
                      <a:r>
                        <a:rPr kumimoji="1" lang="en-US" altLang="ja-JP" sz="900" dirty="0" smtClean="0"/>
                        <a:t>1-1-1 </a:t>
                      </a:r>
                      <a:r>
                        <a:rPr kumimoji="1" lang="ja-JP" altLang="en-US" sz="900" dirty="0" smtClean="0"/>
                        <a:t>岸記念体育館会館内</a:t>
                      </a:r>
                      <a:endParaRPr kumimoji="1" lang="en-US" altLang="ja-JP" sz="900" dirty="0" smtClean="0"/>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03-3481-2732</a:t>
                      </a:r>
                    </a:p>
                    <a:p>
                      <a:r>
                        <a:rPr kumimoji="1" lang="ja-JP" altLang="en-US" sz="900" dirty="0" smtClean="0"/>
                        <a:t>（金原</a:t>
                      </a:r>
                      <a:r>
                        <a:rPr kumimoji="1" lang="ja-JP" altLang="en-US" sz="900" baseline="0" dirty="0" smtClean="0"/>
                        <a:t> 昇 会長</a:t>
                      </a:r>
                      <a:r>
                        <a:rPr kumimoji="1" lang="ja-JP" altLang="en-US" sz="900" dirty="0" smtClean="0"/>
                        <a:t>）</a:t>
                      </a:r>
                      <a:endParaRPr kumimoji="1" lang="en-US" altLang="ja-JP" sz="900" dirty="0" smtClean="0"/>
                    </a:p>
                  </a:txBody>
                  <a:tcPr/>
                </a:tc>
                <a:tc>
                  <a:txBody>
                    <a:bodyPr/>
                    <a:lstStyle/>
                    <a:p>
                      <a:r>
                        <a:rPr kumimoji="1" lang="en-US" altLang="ja-JP" sz="900" dirty="0" smtClean="0">
                          <a:hlinkClick r:id="rId4"/>
                        </a:rPr>
                        <a:t>http://www.ajta.or.jp/</a:t>
                      </a:r>
                      <a:endParaRPr kumimoji="1" lang="en-US" altLang="ja-JP" sz="900" dirty="0" smtClean="0"/>
                    </a:p>
                  </a:txBody>
                  <a:tcPr/>
                </a:tc>
              </a:tr>
              <a:tr h="587072">
                <a:tc>
                  <a:txBody>
                    <a:bodyPr/>
                    <a:lstStyle/>
                    <a:p>
                      <a:pPr algn="ctr"/>
                      <a:r>
                        <a:rPr kumimoji="1" lang="ja-JP" altLang="en-US" sz="900" dirty="0" smtClean="0"/>
                        <a:t>４４</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a:rPr>
                        <a:t>一般社団法人日本スポーツ吹矢協会</a:t>
                      </a:r>
                    </a:p>
                  </a:txBody>
                  <a:tcPr anchor="ctr">
                    <a:solidFill>
                      <a:schemeClr val="bg1">
                        <a:lumMod val="85000"/>
                      </a:schemeClr>
                    </a:solidFill>
                  </a:tcPr>
                </a:tc>
                <a:tc>
                  <a:txBody>
                    <a:bodyPr/>
                    <a:lstStyle/>
                    <a:p>
                      <a:r>
                        <a:rPr kumimoji="1" lang="ja-JP" altLang="en-US" sz="900" dirty="0" smtClean="0"/>
                        <a:t>・健康を切り口とした企業からの支援や商品の提供</a:t>
                      </a:r>
                    </a:p>
                    <a:p>
                      <a:r>
                        <a:rPr kumimoji="1" lang="ja-JP" altLang="en-US" sz="900" dirty="0" smtClean="0"/>
                        <a:t>・賛助会員として金額的には少額でもあっても、多くの企業と相互メリットの関係の構築</a:t>
                      </a:r>
                      <a:endParaRPr kumimoji="1" lang="en-US" altLang="ja-JP" sz="900" dirty="0" smtClean="0"/>
                    </a:p>
                    <a:p>
                      <a:r>
                        <a:rPr kumimoji="1" lang="ja-JP" altLang="en-US" sz="900" dirty="0" smtClean="0"/>
                        <a:t>・財政面が安定していないこと</a:t>
                      </a:r>
                      <a:endParaRPr kumimoji="1" lang="en-US" altLang="ja-JP" sz="900" dirty="0" smtClean="0"/>
                    </a:p>
                  </a:txBody>
                  <a:tcPr anchor="ctr">
                    <a:solidFill>
                      <a:schemeClr val="bg1">
                        <a:lumMod val="85000"/>
                      </a:schemeClr>
                    </a:solidFill>
                  </a:tcPr>
                </a:tc>
                <a:tc>
                  <a:txBody>
                    <a:bodyPr/>
                    <a:lstStyle/>
                    <a:p>
                      <a:r>
                        <a:rPr kumimoji="1" lang="ja-JP" altLang="en-US" sz="900" dirty="0" smtClean="0"/>
                        <a:t>東京都中央区銀座</a:t>
                      </a:r>
                      <a:r>
                        <a:rPr kumimoji="1" lang="en-US" altLang="ja-JP" sz="900" dirty="0" smtClean="0"/>
                        <a:t>3-10-9 KEC</a:t>
                      </a:r>
                      <a:r>
                        <a:rPr kumimoji="1" lang="ja-JP" altLang="en-US" sz="900" dirty="0" smtClean="0"/>
                        <a:t>銀座ビル</a:t>
                      </a:r>
                      <a:r>
                        <a:rPr kumimoji="1" lang="en-US" altLang="ja-JP" sz="900" dirty="0" smtClean="0"/>
                        <a:t>9</a:t>
                      </a:r>
                      <a:r>
                        <a:rPr kumimoji="1" lang="ja-JP" altLang="en-US" sz="900" dirty="0" smtClean="0"/>
                        <a:t>Ｆ</a:t>
                      </a:r>
                      <a:endParaRPr kumimoji="1" lang="en-US" altLang="ja-JP" sz="900" dirty="0" smtClean="0"/>
                    </a:p>
                    <a:p>
                      <a:endParaRPr kumimoji="1" lang="en-US" altLang="ja-JP" sz="900" dirty="0" smtClean="0"/>
                    </a:p>
                    <a:p>
                      <a:r>
                        <a:rPr kumimoji="1" lang="en-US" altLang="ja-JP" sz="900" dirty="0" smtClean="0"/>
                        <a:t>03-3543-1071</a:t>
                      </a:r>
                    </a:p>
                    <a:p>
                      <a:r>
                        <a:rPr kumimoji="1" lang="ja-JP" altLang="en-US" sz="900" dirty="0" smtClean="0"/>
                        <a:t>（中村 一麿呂 理事長）</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5"/>
                        </a:rPr>
                        <a:t>https://www.fukiya.net/</a:t>
                      </a:r>
                      <a:endParaRPr kumimoji="1" lang="en-US" altLang="ja-JP" sz="900" dirty="0" smtClean="0"/>
                    </a:p>
                  </a:txBody>
                  <a:tcPr>
                    <a:solidFill>
                      <a:schemeClr val="bg1">
                        <a:lumMod val="85000"/>
                      </a:schemeClr>
                    </a:solidFill>
                  </a:tcPr>
                </a:tc>
              </a:tr>
              <a:tr h="824800">
                <a:tc>
                  <a:txBody>
                    <a:bodyPr/>
                    <a:lstStyle/>
                    <a:p>
                      <a:pPr algn="ctr"/>
                      <a:r>
                        <a:rPr kumimoji="1" lang="ja-JP" altLang="en-US" sz="900" dirty="0" smtClean="0"/>
                        <a:t>４５</a:t>
                      </a:r>
                      <a:endParaRPr kumimoji="1" lang="ja-JP" altLang="en-US" sz="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a:rPr>
                        <a:t>公益社団法人日本トライアスロン連合</a:t>
                      </a:r>
                    </a:p>
                  </a:txBody>
                  <a:tcPr anchor="ctr"/>
                </a:tc>
                <a:tc>
                  <a:txBody>
                    <a:bodyPr/>
                    <a:lstStyle/>
                    <a:p>
                      <a:r>
                        <a:rPr kumimoji="1" lang="ja-JP" altLang="en-US" sz="900" dirty="0" smtClean="0"/>
                        <a:t>・支援規模はトップアスリート支援に相応しい金額が必要</a:t>
                      </a:r>
                    </a:p>
                    <a:p>
                      <a:r>
                        <a:rPr kumimoji="1" lang="ja-JP" altLang="en-US" sz="900" dirty="0" smtClean="0"/>
                        <a:t>・支援企業がＮＦの持つ権利（プロパティ）を活用したり、一緒に新しいシステムや機器を開発したりする関係を築き、強化と普及、地域への貢献に価値を見出してもらえることが重要</a:t>
                      </a:r>
                    </a:p>
                  </a:txBody>
                  <a:tcPr anchor="ctr"/>
                </a:tc>
                <a:tc>
                  <a:txBody>
                    <a:bodyPr/>
                    <a:lstStyle/>
                    <a:p>
                      <a:r>
                        <a:rPr kumimoji="1" lang="ja-JP" altLang="en-US" sz="900" dirty="0" smtClean="0"/>
                        <a:t>東京都渋谷区渋谷</a:t>
                      </a:r>
                      <a:r>
                        <a:rPr kumimoji="1" lang="en-US" altLang="ja-JP" sz="900" dirty="0" smtClean="0"/>
                        <a:t>1-3-8 </a:t>
                      </a:r>
                      <a:r>
                        <a:rPr kumimoji="1" lang="ja-JP" altLang="en-US" sz="900" dirty="0" smtClean="0"/>
                        <a:t>第二栄来ビル</a:t>
                      </a:r>
                      <a:r>
                        <a:rPr kumimoji="1" lang="en-US" altLang="ja-JP" sz="900" dirty="0" smtClean="0"/>
                        <a:t>6</a:t>
                      </a:r>
                      <a:r>
                        <a:rPr kumimoji="1" lang="ja-JP" altLang="en-US" sz="900" dirty="0" smtClean="0"/>
                        <a:t>Ｆ</a:t>
                      </a:r>
                      <a:endParaRPr kumimoji="1" lang="en-US" altLang="ja-JP" sz="900" dirty="0" smtClean="0"/>
                    </a:p>
                    <a:p>
                      <a:endParaRPr kumimoji="1" lang="en-US" altLang="ja-JP" sz="900" dirty="0" smtClean="0"/>
                    </a:p>
                    <a:p>
                      <a:r>
                        <a:rPr kumimoji="1" lang="en-US" altLang="ja-JP" sz="900" dirty="0" smtClean="0"/>
                        <a:t>03-5469-5401</a:t>
                      </a:r>
                    </a:p>
                    <a:p>
                      <a:r>
                        <a:rPr kumimoji="1" lang="ja-JP" altLang="en-US" sz="900" dirty="0" smtClean="0"/>
                        <a:t>（國分 孝雄 会長）</a:t>
                      </a:r>
                      <a:endParaRPr kumimoji="1" lang="en-US" altLang="ja-JP" sz="900" dirty="0" smtClean="0"/>
                    </a:p>
                  </a:txBody>
                  <a:tcPr/>
                </a:tc>
                <a:tc>
                  <a:txBody>
                    <a:bodyPr/>
                    <a:lstStyle/>
                    <a:p>
                      <a:r>
                        <a:rPr kumimoji="1" lang="en-US" altLang="ja-JP" sz="900" dirty="0" smtClean="0">
                          <a:hlinkClick r:id="rId6"/>
                        </a:rPr>
                        <a:t>http://www.jtu.or.jp/</a:t>
                      </a:r>
                      <a:endParaRPr kumimoji="1" lang="en-US" altLang="ja-JP" sz="900" dirty="0" smtClean="0"/>
                    </a:p>
                  </a:txBody>
                  <a:tcPr/>
                </a:tc>
              </a:tr>
              <a:tr h="1596544">
                <a:tc>
                  <a:txBody>
                    <a:bodyPr/>
                    <a:lstStyle/>
                    <a:p>
                      <a:pPr algn="ctr"/>
                      <a:r>
                        <a:rPr kumimoji="1" lang="ja-JP" altLang="en-US" sz="900" dirty="0" smtClean="0"/>
                        <a:t>４６</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a:rPr>
                        <a:t>日本卓球バレー連盟</a:t>
                      </a:r>
                    </a:p>
                  </a:txBody>
                  <a:tcPr anchor="ctr">
                    <a:solidFill>
                      <a:schemeClr val="bg1">
                        <a:lumMod val="85000"/>
                      </a:schemeClr>
                    </a:solidFill>
                  </a:tcPr>
                </a:tc>
                <a:tc>
                  <a:txBody>
                    <a:bodyPr/>
                    <a:lstStyle/>
                    <a:p>
                      <a:r>
                        <a:rPr kumimoji="1" lang="ja-JP" altLang="en-US" sz="900" dirty="0" smtClean="0"/>
                        <a:t>・全国大会を実施したいと考えている。</a:t>
                      </a:r>
                    </a:p>
                    <a:p>
                      <a:r>
                        <a:rPr kumimoji="1" lang="ja-JP" altLang="en-US" sz="900" dirty="0" smtClean="0"/>
                        <a:t>・卓球バレーの全国への普及活動が中断し途切れないよう「</a:t>
                      </a:r>
                      <a:r>
                        <a:rPr kumimoji="1" lang="en-US" altLang="ja-JP" sz="900" dirty="0" smtClean="0"/>
                        <a:t>2017</a:t>
                      </a:r>
                      <a:r>
                        <a:rPr kumimoji="1" lang="ja-JP" altLang="en-US" sz="900" dirty="0" smtClean="0"/>
                        <a:t>卓球バレー全国交流大会」を計画しており、</a:t>
                      </a:r>
                      <a:r>
                        <a:rPr kumimoji="1" lang="en-US" altLang="ja-JP" sz="900" dirty="0" smtClean="0"/>
                        <a:t>300</a:t>
                      </a:r>
                      <a:r>
                        <a:rPr kumimoji="1" lang="ja-JP" altLang="en-US" sz="900" dirty="0" smtClean="0"/>
                        <a:t>万円超の経費が必要であることから、今後</a:t>
                      </a:r>
                      <a:r>
                        <a:rPr kumimoji="1" lang="ja-JP" altLang="en-US" sz="900" dirty="0" err="1" smtClean="0"/>
                        <a:t>くじ</a:t>
                      </a:r>
                      <a:r>
                        <a:rPr kumimoji="1" lang="ja-JP" altLang="en-US" sz="900" dirty="0" smtClean="0"/>
                        <a:t>助成金を申請。</a:t>
                      </a:r>
                    </a:p>
                    <a:p>
                      <a:r>
                        <a:rPr kumimoji="1" lang="ja-JP" altLang="en-US" sz="900" dirty="0" smtClean="0"/>
                        <a:t>・日本卓球バレー連盟は法人格を持たず、また常駐職員や事務員もおらず、役員全員本来の仕事の合間に活動しているまったくのボランティアの団体で、全国への普及活動も少しずつしか動けないのが実情。</a:t>
                      </a:r>
                      <a:endParaRPr kumimoji="1" lang="en-US" altLang="ja-JP" sz="900" dirty="0" smtClean="0"/>
                    </a:p>
                    <a:p>
                      <a:r>
                        <a:rPr kumimoji="1" lang="ja-JP" altLang="en-US" sz="900" dirty="0" smtClean="0"/>
                        <a:t>・卓球バレーは京都で発祥し全国に広がりつつあるが、普及率は未だ発展途上。障害の程度や子どもから高齢者がハンディを感じることなくプレーすることが出来るユニバーサルスポーツであることを国や地方公共団体にも認識されて、普及啓発していただけたらありがたい。</a:t>
                      </a:r>
                      <a:endParaRPr kumimoji="1" lang="en-US" altLang="ja-JP" sz="900" dirty="0" smtClean="0"/>
                    </a:p>
                  </a:txBody>
                  <a:tcPr anchor="ctr">
                    <a:solidFill>
                      <a:schemeClr val="bg1">
                        <a:lumMod val="85000"/>
                      </a:schemeClr>
                    </a:solidFill>
                  </a:tcPr>
                </a:tc>
                <a:tc>
                  <a:txBody>
                    <a:bodyPr/>
                    <a:lstStyle/>
                    <a:p>
                      <a:r>
                        <a:rPr kumimoji="1" lang="ja-JP" altLang="en-US" sz="900" dirty="0" smtClean="0"/>
                        <a:t>京都府京都市左京区北白川伊織町</a:t>
                      </a:r>
                      <a:r>
                        <a:rPr kumimoji="1" lang="en-US" altLang="ja-JP" sz="900" dirty="0" smtClean="0"/>
                        <a:t>4-3</a:t>
                      </a:r>
                      <a:r>
                        <a:rPr kumimoji="1" lang="ja-JP" altLang="en-US" sz="900" dirty="0" smtClean="0"/>
                        <a:t>　長谷川様方</a:t>
                      </a:r>
                      <a:endParaRPr kumimoji="1" lang="en-US" altLang="ja-JP" sz="900" dirty="0" smtClean="0"/>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hlinkClick r:id="rId7"/>
                        </a:rPr>
                        <a:t>takkyu.volley@jcom.zaq.ne.jp</a:t>
                      </a:r>
                      <a:endParaRPr kumimoji="1" lang="en-US" altLang="ja-JP" sz="900" dirty="0" smtClean="0"/>
                    </a:p>
                    <a:p>
                      <a:endParaRPr kumimoji="1" lang="en-US" altLang="ja-JP" sz="900" dirty="0" smtClean="0"/>
                    </a:p>
                    <a:p>
                      <a:endParaRPr kumimoji="1" lang="en-US" altLang="ja-JP" sz="900" dirty="0" smtClean="0"/>
                    </a:p>
                    <a:p>
                      <a:r>
                        <a:rPr kumimoji="1" lang="en-US" altLang="ja-JP" sz="900" dirty="0" smtClean="0"/>
                        <a:t>075-706-1911</a:t>
                      </a:r>
                    </a:p>
                    <a:p>
                      <a:r>
                        <a:rPr kumimoji="1" lang="ja-JP" altLang="en-US" sz="900" dirty="0" smtClean="0"/>
                        <a:t>（川端 一彰 氏）</a:t>
                      </a:r>
                      <a:endParaRPr kumimoji="1" lang="en-US" altLang="ja-JP" sz="900" dirty="0" smtClean="0"/>
                    </a:p>
                  </a:txBody>
                  <a:tcPr>
                    <a:solidFill>
                      <a:schemeClr val="bg1">
                        <a:lumMod val="85000"/>
                      </a:schemeClr>
                    </a:solidFill>
                  </a:tcPr>
                </a:tc>
                <a:tc>
                  <a:txBody>
                    <a:bodyPr/>
                    <a:lstStyle/>
                    <a:p>
                      <a:endParaRPr kumimoji="1" lang="en-US" altLang="ja-JP" sz="900" dirty="0" smtClean="0"/>
                    </a:p>
                  </a:txBody>
                  <a:tcPr>
                    <a:solidFill>
                      <a:schemeClr val="bg1">
                        <a:lumMod val="85000"/>
                      </a:schemeClr>
                    </a:solidFill>
                  </a:tcPr>
                </a:tc>
              </a:tr>
            </a:tbl>
          </a:graphicData>
        </a:graphic>
      </p:graphicFrame>
      <p:grpSp>
        <p:nvGrpSpPr>
          <p:cNvPr id="23" name="グループ化 22"/>
          <p:cNvGrpSpPr/>
          <p:nvPr/>
        </p:nvGrpSpPr>
        <p:grpSpPr>
          <a:xfrm>
            <a:off x="7702170" y="1434618"/>
            <a:ext cx="1286918" cy="266190"/>
            <a:chOff x="10184980" y="1827107"/>
            <a:chExt cx="977091" cy="261385"/>
          </a:xfrm>
        </p:grpSpPr>
        <p:sp>
          <p:nvSpPr>
            <p:cNvPr id="24" name="正方形/長方形 23"/>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25" name="テキスト ボックス 24"/>
            <p:cNvSpPr txBox="1"/>
            <p:nvPr/>
          </p:nvSpPr>
          <p:spPr>
            <a:xfrm>
              <a:off x="10184980" y="1827107"/>
              <a:ext cx="397011" cy="241776"/>
            </a:xfrm>
            <a:prstGeom prst="rect">
              <a:avLst/>
            </a:prstGeom>
            <a:noFill/>
          </p:spPr>
          <p:txBody>
            <a:bodyPr wrap="none" rtlCol="0">
              <a:spAutoFit/>
            </a:bodyPr>
            <a:lstStyle/>
            <a:p>
              <a:r>
                <a:rPr lang="ja-JP" altLang="en-US" sz="1000" dirty="0" smtClean="0"/>
                <a:t>ＪＦＦＤ</a:t>
              </a:r>
              <a:endParaRPr kumimoji="1" lang="ja-JP" altLang="en-US" sz="1000" dirty="0"/>
            </a:p>
          </p:txBody>
        </p:sp>
        <p:sp>
          <p:nvSpPr>
            <p:cNvPr id="26" name="下矢印 25"/>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grpSp>
        <p:nvGrpSpPr>
          <p:cNvPr id="31" name="グループ化 30"/>
          <p:cNvGrpSpPr/>
          <p:nvPr/>
        </p:nvGrpSpPr>
        <p:grpSpPr>
          <a:xfrm>
            <a:off x="7702170" y="2545947"/>
            <a:ext cx="1178825" cy="246221"/>
            <a:chOff x="10184980" y="1827107"/>
            <a:chExt cx="977091" cy="261385"/>
          </a:xfrm>
        </p:grpSpPr>
        <p:sp>
          <p:nvSpPr>
            <p:cNvPr id="32" name="正方形/長方形 31"/>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10184980" y="1827107"/>
              <a:ext cx="814745" cy="261385"/>
            </a:xfrm>
            <a:prstGeom prst="rect">
              <a:avLst/>
            </a:prstGeom>
            <a:noFill/>
          </p:spPr>
          <p:txBody>
            <a:bodyPr wrap="none" rtlCol="0">
              <a:spAutoFit/>
            </a:bodyPr>
            <a:lstStyle/>
            <a:p>
              <a:r>
                <a:rPr kumimoji="1" lang="ja-JP" altLang="en-US" sz="1000" dirty="0" smtClean="0"/>
                <a:t>テコンドー協会</a:t>
              </a:r>
              <a:endParaRPr kumimoji="1" lang="ja-JP" altLang="en-US" sz="1000" dirty="0"/>
            </a:p>
          </p:txBody>
        </p:sp>
        <p:sp>
          <p:nvSpPr>
            <p:cNvPr id="34" name="下矢印 33"/>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34"/>
          <p:cNvGrpSpPr/>
          <p:nvPr/>
        </p:nvGrpSpPr>
        <p:grpSpPr>
          <a:xfrm>
            <a:off x="7702170" y="3573016"/>
            <a:ext cx="1178825" cy="246221"/>
            <a:chOff x="10184980" y="1827107"/>
            <a:chExt cx="977091" cy="261385"/>
          </a:xfrm>
        </p:grpSpPr>
        <p:sp>
          <p:nvSpPr>
            <p:cNvPr id="36" name="正方形/長方形 35"/>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10184980" y="1827107"/>
              <a:ext cx="756284" cy="261385"/>
            </a:xfrm>
            <a:prstGeom prst="rect">
              <a:avLst/>
            </a:prstGeom>
            <a:noFill/>
          </p:spPr>
          <p:txBody>
            <a:bodyPr wrap="none" rtlCol="0">
              <a:spAutoFit/>
            </a:bodyPr>
            <a:lstStyle/>
            <a:p>
              <a:r>
                <a:rPr lang="ja-JP" altLang="en-US" sz="1000" dirty="0" smtClean="0"/>
                <a:t>スポーツ吹矢</a:t>
              </a:r>
              <a:endParaRPr kumimoji="1" lang="ja-JP" altLang="en-US" sz="1000" dirty="0"/>
            </a:p>
          </p:txBody>
        </p:sp>
        <p:sp>
          <p:nvSpPr>
            <p:cNvPr id="38" name="下矢印 37"/>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9" name="グループ化 38"/>
          <p:cNvGrpSpPr/>
          <p:nvPr/>
        </p:nvGrpSpPr>
        <p:grpSpPr>
          <a:xfrm>
            <a:off x="7702170" y="4365104"/>
            <a:ext cx="1178825" cy="246221"/>
            <a:chOff x="10184980" y="1827107"/>
            <a:chExt cx="977091" cy="261385"/>
          </a:xfrm>
        </p:grpSpPr>
        <p:sp>
          <p:nvSpPr>
            <p:cNvPr id="40" name="正方形/長方形 39"/>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10184980" y="1827107"/>
              <a:ext cx="770900" cy="261385"/>
            </a:xfrm>
            <a:prstGeom prst="rect">
              <a:avLst/>
            </a:prstGeom>
            <a:noFill/>
          </p:spPr>
          <p:txBody>
            <a:bodyPr wrap="none" rtlCol="0">
              <a:spAutoFit/>
            </a:bodyPr>
            <a:lstStyle/>
            <a:p>
              <a:r>
                <a:rPr lang="ja-JP" altLang="en-US" sz="1000" dirty="0"/>
                <a:t>トライアスロン</a:t>
              </a:r>
              <a:endParaRPr kumimoji="1" lang="ja-JP" altLang="en-US" sz="1000" dirty="0"/>
            </a:p>
          </p:txBody>
        </p:sp>
        <p:sp>
          <p:nvSpPr>
            <p:cNvPr id="42" name="下矢印 41"/>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スライド番号プレースホルダー 1"/>
          <p:cNvSpPr>
            <a:spLocks noGrp="1"/>
          </p:cNvSpPr>
          <p:nvPr>
            <p:ph type="sldNum" sz="quarter" idx="12"/>
          </p:nvPr>
        </p:nvSpPr>
        <p:spPr>
          <a:xfrm>
            <a:off x="6902896" y="6481142"/>
            <a:ext cx="2133600" cy="476250"/>
          </a:xfrm>
        </p:spPr>
        <p:txBody>
          <a:bodyPr/>
          <a:lstStyle/>
          <a:p>
            <a:pPr>
              <a:defRPr/>
            </a:pPr>
            <a:fld id="{D1F09CB0-E6D5-4970-AB11-DABB337551DB}" type="slidenum">
              <a:rPr lang="en-US" altLang="ja-JP" smtClean="0">
                <a:solidFill>
                  <a:srgbClr val="000000"/>
                </a:solidFill>
              </a:rPr>
              <a:pPr>
                <a:defRPr/>
              </a:pPr>
              <a:t>12</a:t>
            </a:fld>
            <a:endParaRPr lang="en-US" altLang="ja-JP" dirty="0">
              <a:solidFill>
                <a:srgbClr val="000000"/>
              </a:solidFill>
            </a:endParaRPr>
          </a:p>
        </p:txBody>
      </p:sp>
    </p:spTree>
    <p:extLst>
      <p:ext uri="{BB962C8B-B14F-4D97-AF65-F5344CB8AC3E}">
        <p14:creationId xmlns:p14="http://schemas.microsoft.com/office/powerpoint/2010/main" val="641216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71993"/>
            <a:ext cx="9144000" cy="476590"/>
          </a:xfrm>
          <a:prstGeom prst="rect">
            <a:avLst/>
          </a:prstGeom>
          <a:noFill/>
          <a:ln>
            <a:noFill/>
          </a:ln>
          <a:effectLst/>
          <a:extLst>
            <a:ext uri="{909E8E84-426E-40DD-AFC4-6F175D3DCCD1}">
              <a14:hiddenFill xmlns:a14="http://schemas.microsoft.com/office/drawing/2010/main">
                <a:solidFill>
                  <a:srgbClr val="66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fontAlgn="base">
              <a:spcBef>
                <a:spcPct val="0"/>
              </a:spcBef>
              <a:spcAft>
                <a:spcPct val="0"/>
              </a:spcAft>
              <a:defRPr/>
            </a:pPr>
            <a:endParaRPr lang="ja-JP" altLang="ja-JP" dirty="0">
              <a:solidFill>
                <a:srgbClr val="000000"/>
              </a:solidFill>
              <a:effectLst>
                <a:outerShdw blurRad="38100" dist="38100" dir="2700000" algn="tl">
                  <a:srgbClr val="C0C0C0"/>
                </a:outerShdw>
              </a:effectLst>
            </a:endParaRPr>
          </a:p>
        </p:txBody>
      </p:sp>
      <p:sp>
        <p:nvSpPr>
          <p:cNvPr id="12291" name="Text Box 3"/>
          <p:cNvSpPr txBox="1">
            <a:spLocks noChangeArrowheads="1"/>
          </p:cNvSpPr>
          <p:nvPr/>
        </p:nvSpPr>
        <p:spPr bwMode="auto">
          <a:xfrm>
            <a:off x="61144" y="75880"/>
            <a:ext cx="9091612" cy="369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lgn="ctr" fontAlgn="base">
              <a:spcAft>
                <a:spcPct val="0"/>
              </a:spcAft>
              <a:defRPr/>
            </a:pPr>
            <a:r>
              <a:rPr lang="ja-JP" altLang="en-US" b="1" dirty="0" smtClean="0"/>
              <a:t>障害者スポーツ団体　事務所所在地（所在地が東京以外の団体）</a:t>
            </a:r>
            <a:endParaRPr lang="ja-JP" altLang="en-US" b="1" dirty="0"/>
          </a:p>
        </p:txBody>
      </p:sp>
      <p:sp>
        <p:nvSpPr>
          <p:cNvPr id="2052" name="Rectangle 4"/>
          <p:cNvSpPr>
            <a:spLocks noChangeArrowheads="1"/>
          </p:cNvSpPr>
          <p:nvPr/>
        </p:nvSpPr>
        <p:spPr bwMode="auto">
          <a:xfrm>
            <a:off x="-9526" y="404664"/>
            <a:ext cx="9162281" cy="75654"/>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grpSp>
        <p:nvGrpSpPr>
          <p:cNvPr id="6" name="グループ化 179"/>
          <p:cNvGrpSpPr>
            <a:grpSpLocks/>
          </p:cNvGrpSpPr>
          <p:nvPr/>
        </p:nvGrpSpPr>
        <p:grpSpPr bwMode="auto">
          <a:xfrm>
            <a:off x="1576562" y="1573174"/>
            <a:ext cx="6091782" cy="4298989"/>
            <a:chOff x="1305373" y="296863"/>
            <a:chExt cx="7759252" cy="6246812"/>
          </a:xfrm>
        </p:grpSpPr>
        <p:sp>
          <p:nvSpPr>
            <p:cNvPr id="7" name="Freeform 125"/>
            <p:cNvSpPr>
              <a:spLocks/>
            </p:cNvSpPr>
            <p:nvPr/>
          </p:nvSpPr>
          <p:spPr bwMode="auto">
            <a:xfrm>
              <a:off x="5604030" y="4513461"/>
              <a:ext cx="450392" cy="450489"/>
            </a:xfrm>
            <a:custGeom>
              <a:avLst/>
              <a:gdLst>
                <a:gd name="T0" fmla="*/ 68 w 408"/>
                <a:gd name="T1" fmla="*/ 91 h 409"/>
                <a:gd name="T2" fmla="*/ 136 w 408"/>
                <a:gd name="T3" fmla="*/ 46 h 409"/>
                <a:gd name="T4" fmla="*/ 159 w 408"/>
                <a:gd name="T5" fmla="*/ 68 h 409"/>
                <a:gd name="T6" fmla="*/ 204 w 408"/>
                <a:gd name="T7" fmla="*/ 68 h 409"/>
                <a:gd name="T8" fmla="*/ 250 w 408"/>
                <a:gd name="T9" fmla="*/ 0 h 409"/>
                <a:gd name="T10" fmla="*/ 318 w 408"/>
                <a:gd name="T11" fmla="*/ 23 h 409"/>
                <a:gd name="T12" fmla="*/ 408 w 408"/>
                <a:gd name="T13" fmla="*/ 136 h 409"/>
                <a:gd name="T14" fmla="*/ 363 w 408"/>
                <a:gd name="T15" fmla="*/ 182 h 409"/>
                <a:gd name="T16" fmla="*/ 386 w 408"/>
                <a:gd name="T17" fmla="*/ 227 h 409"/>
                <a:gd name="T18" fmla="*/ 340 w 408"/>
                <a:gd name="T19" fmla="*/ 250 h 409"/>
                <a:gd name="T20" fmla="*/ 340 w 408"/>
                <a:gd name="T21" fmla="*/ 340 h 409"/>
                <a:gd name="T22" fmla="*/ 295 w 408"/>
                <a:gd name="T23" fmla="*/ 363 h 409"/>
                <a:gd name="T24" fmla="*/ 204 w 408"/>
                <a:gd name="T25" fmla="*/ 363 h 409"/>
                <a:gd name="T26" fmla="*/ 136 w 408"/>
                <a:gd name="T27" fmla="*/ 409 h 409"/>
                <a:gd name="T28" fmla="*/ 91 w 408"/>
                <a:gd name="T29" fmla="*/ 409 h 409"/>
                <a:gd name="T30" fmla="*/ 68 w 408"/>
                <a:gd name="T31" fmla="*/ 363 h 409"/>
                <a:gd name="T32" fmla="*/ 0 w 408"/>
                <a:gd name="T33" fmla="*/ 340 h 409"/>
                <a:gd name="T34" fmla="*/ 0 w 408"/>
                <a:gd name="T35" fmla="*/ 318 h 409"/>
                <a:gd name="T36" fmla="*/ 68 w 408"/>
                <a:gd name="T37" fmla="*/ 227 h 409"/>
                <a:gd name="T38" fmla="*/ 23 w 408"/>
                <a:gd name="T39" fmla="*/ 182 h 409"/>
                <a:gd name="T40" fmla="*/ 23 w 408"/>
                <a:gd name="T41" fmla="*/ 159 h 409"/>
                <a:gd name="T42" fmla="*/ 68 w 408"/>
                <a:gd name="T43" fmla="*/ 136 h 409"/>
                <a:gd name="T44" fmla="*/ 68 w 408"/>
                <a:gd name="T45" fmla="*/ 91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08" h="409">
                  <a:moveTo>
                    <a:pt x="68" y="91"/>
                  </a:moveTo>
                  <a:lnTo>
                    <a:pt x="136" y="46"/>
                  </a:lnTo>
                  <a:lnTo>
                    <a:pt x="159" y="68"/>
                  </a:lnTo>
                  <a:lnTo>
                    <a:pt x="204" y="68"/>
                  </a:lnTo>
                  <a:lnTo>
                    <a:pt x="250" y="0"/>
                  </a:lnTo>
                  <a:lnTo>
                    <a:pt x="318" y="23"/>
                  </a:lnTo>
                  <a:lnTo>
                    <a:pt x="408" y="136"/>
                  </a:lnTo>
                  <a:lnTo>
                    <a:pt x="363" y="182"/>
                  </a:lnTo>
                  <a:lnTo>
                    <a:pt x="386" y="227"/>
                  </a:lnTo>
                  <a:lnTo>
                    <a:pt x="340" y="250"/>
                  </a:lnTo>
                  <a:lnTo>
                    <a:pt x="340" y="340"/>
                  </a:lnTo>
                  <a:lnTo>
                    <a:pt x="295" y="363"/>
                  </a:lnTo>
                  <a:lnTo>
                    <a:pt x="204" y="363"/>
                  </a:lnTo>
                  <a:lnTo>
                    <a:pt x="136" y="409"/>
                  </a:lnTo>
                  <a:lnTo>
                    <a:pt x="91" y="409"/>
                  </a:lnTo>
                  <a:lnTo>
                    <a:pt x="68" y="363"/>
                  </a:lnTo>
                  <a:lnTo>
                    <a:pt x="0" y="340"/>
                  </a:lnTo>
                  <a:lnTo>
                    <a:pt x="0" y="318"/>
                  </a:lnTo>
                  <a:lnTo>
                    <a:pt x="68" y="227"/>
                  </a:lnTo>
                  <a:lnTo>
                    <a:pt x="23" y="182"/>
                  </a:lnTo>
                  <a:lnTo>
                    <a:pt x="23" y="159"/>
                  </a:lnTo>
                  <a:lnTo>
                    <a:pt x="68" y="136"/>
                  </a:lnTo>
                  <a:lnTo>
                    <a:pt x="68" y="91"/>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9" name="Freeform 126"/>
            <p:cNvSpPr>
              <a:spLocks/>
            </p:cNvSpPr>
            <p:nvPr/>
          </p:nvSpPr>
          <p:spPr bwMode="auto">
            <a:xfrm>
              <a:off x="5700951" y="4663623"/>
              <a:ext cx="530204" cy="678742"/>
            </a:xfrm>
            <a:custGeom>
              <a:avLst/>
              <a:gdLst>
                <a:gd name="T0" fmla="*/ 317 w 476"/>
                <a:gd name="T1" fmla="*/ 0 h 613"/>
                <a:gd name="T2" fmla="*/ 317 w 476"/>
                <a:gd name="T3" fmla="*/ 46 h 613"/>
                <a:gd name="T4" fmla="*/ 385 w 476"/>
                <a:gd name="T5" fmla="*/ 91 h 613"/>
                <a:gd name="T6" fmla="*/ 385 w 476"/>
                <a:gd name="T7" fmla="*/ 46 h 613"/>
                <a:gd name="T8" fmla="*/ 408 w 476"/>
                <a:gd name="T9" fmla="*/ 23 h 613"/>
                <a:gd name="T10" fmla="*/ 431 w 476"/>
                <a:gd name="T11" fmla="*/ 68 h 613"/>
                <a:gd name="T12" fmla="*/ 453 w 476"/>
                <a:gd name="T13" fmla="*/ 91 h 613"/>
                <a:gd name="T14" fmla="*/ 476 w 476"/>
                <a:gd name="T15" fmla="*/ 91 h 613"/>
                <a:gd name="T16" fmla="*/ 385 w 476"/>
                <a:gd name="T17" fmla="*/ 227 h 613"/>
                <a:gd name="T18" fmla="*/ 363 w 476"/>
                <a:gd name="T19" fmla="*/ 295 h 613"/>
                <a:gd name="T20" fmla="*/ 340 w 476"/>
                <a:gd name="T21" fmla="*/ 318 h 613"/>
                <a:gd name="T22" fmla="*/ 317 w 476"/>
                <a:gd name="T23" fmla="*/ 386 h 613"/>
                <a:gd name="T24" fmla="*/ 340 w 476"/>
                <a:gd name="T25" fmla="*/ 499 h 613"/>
                <a:gd name="T26" fmla="*/ 385 w 476"/>
                <a:gd name="T27" fmla="*/ 613 h 613"/>
                <a:gd name="T28" fmla="*/ 340 w 476"/>
                <a:gd name="T29" fmla="*/ 567 h 613"/>
                <a:gd name="T30" fmla="*/ 295 w 476"/>
                <a:gd name="T31" fmla="*/ 477 h 613"/>
                <a:gd name="T32" fmla="*/ 181 w 476"/>
                <a:gd name="T33" fmla="*/ 477 h 613"/>
                <a:gd name="T34" fmla="*/ 136 w 476"/>
                <a:gd name="T35" fmla="*/ 477 h 613"/>
                <a:gd name="T36" fmla="*/ 91 w 476"/>
                <a:gd name="T37" fmla="*/ 431 h 613"/>
                <a:gd name="T38" fmla="*/ 0 w 476"/>
                <a:gd name="T39" fmla="*/ 318 h 613"/>
                <a:gd name="T40" fmla="*/ 0 w 476"/>
                <a:gd name="T41" fmla="*/ 273 h 613"/>
                <a:gd name="T42" fmla="*/ 45 w 476"/>
                <a:gd name="T43" fmla="*/ 273 h 613"/>
                <a:gd name="T44" fmla="*/ 113 w 476"/>
                <a:gd name="T45" fmla="*/ 227 h 613"/>
                <a:gd name="T46" fmla="*/ 204 w 476"/>
                <a:gd name="T47" fmla="*/ 227 h 613"/>
                <a:gd name="T48" fmla="*/ 249 w 476"/>
                <a:gd name="T49" fmla="*/ 204 h 613"/>
                <a:gd name="T50" fmla="*/ 249 w 476"/>
                <a:gd name="T51" fmla="*/ 114 h 613"/>
                <a:gd name="T52" fmla="*/ 295 w 476"/>
                <a:gd name="T53" fmla="*/ 91 h 613"/>
                <a:gd name="T54" fmla="*/ 272 w 476"/>
                <a:gd name="T55" fmla="*/ 46 h 613"/>
                <a:gd name="T56" fmla="*/ 317 w 476"/>
                <a:gd name="T57" fmla="*/ 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76" h="613">
                  <a:moveTo>
                    <a:pt x="317" y="0"/>
                  </a:moveTo>
                  <a:lnTo>
                    <a:pt x="317" y="46"/>
                  </a:lnTo>
                  <a:lnTo>
                    <a:pt x="385" y="91"/>
                  </a:lnTo>
                  <a:lnTo>
                    <a:pt x="385" y="46"/>
                  </a:lnTo>
                  <a:lnTo>
                    <a:pt x="408" y="23"/>
                  </a:lnTo>
                  <a:lnTo>
                    <a:pt x="431" y="68"/>
                  </a:lnTo>
                  <a:lnTo>
                    <a:pt x="453" y="91"/>
                  </a:lnTo>
                  <a:lnTo>
                    <a:pt x="476" y="91"/>
                  </a:lnTo>
                  <a:lnTo>
                    <a:pt x="385" y="227"/>
                  </a:lnTo>
                  <a:lnTo>
                    <a:pt x="363" y="295"/>
                  </a:lnTo>
                  <a:lnTo>
                    <a:pt x="340" y="318"/>
                  </a:lnTo>
                  <a:lnTo>
                    <a:pt x="317" y="386"/>
                  </a:lnTo>
                  <a:lnTo>
                    <a:pt x="340" y="499"/>
                  </a:lnTo>
                  <a:lnTo>
                    <a:pt x="385" y="613"/>
                  </a:lnTo>
                  <a:lnTo>
                    <a:pt x="340" y="567"/>
                  </a:lnTo>
                  <a:lnTo>
                    <a:pt x="295" y="477"/>
                  </a:lnTo>
                  <a:lnTo>
                    <a:pt x="181" y="477"/>
                  </a:lnTo>
                  <a:lnTo>
                    <a:pt x="136" y="477"/>
                  </a:lnTo>
                  <a:lnTo>
                    <a:pt x="91" y="431"/>
                  </a:lnTo>
                  <a:lnTo>
                    <a:pt x="0" y="318"/>
                  </a:lnTo>
                  <a:lnTo>
                    <a:pt x="0" y="273"/>
                  </a:lnTo>
                  <a:lnTo>
                    <a:pt x="45" y="273"/>
                  </a:lnTo>
                  <a:lnTo>
                    <a:pt x="113" y="227"/>
                  </a:lnTo>
                  <a:lnTo>
                    <a:pt x="204" y="227"/>
                  </a:lnTo>
                  <a:lnTo>
                    <a:pt x="249" y="204"/>
                  </a:lnTo>
                  <a:lnTo>
                    <a:pt x="249" y="114"/>
                  </a:lnTo>
                  <a:lnTo>
                    <a:pt x="295" y="91"/>
                  </a:lnTo>
                  <a:lnTo>
                    <a:pt x="272" y="46"/>
                  </a:lnTo>
                  <a:lnTo>
                    <a:pt x="317" y="0"/>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10" name="Freeform 127"/>
            <p:cNvSpPr>
              <a:spLocks/>
            </p:cNvSpPr>
            <p:nvPr/>
          </p:nvSpPr>
          <p:spPr bwMode="auto">
            <a:xfrm>
              <a:off x="6179847" y="2831627"/>
              <a:ext cx="575814" cy="925009"/>
            </a:xfrm>
            <a:custGeom>
              <a:avLst/>
              <a:gdLst>
                <a:gd name="T0" fmla="*/ 159 w 521"/>
                <a:gd name="T1" fmla="*/ 0 h 839"/>
                <a:gd name="T2" fmla="*/ 204 w 521"/>
                <a:gd name="T3" fmla="*/ 68 h 839"/>
                <a:gd name="T4" fmla="*/ 136 w 521"/>
                <a:gd name="T5" fmla="*/ 181 h 839"/>
                <a:gd name="T6" fmla="*/ 68 w 521"/>
                <a:gd name="T7" fmla="*/ 227 h 839"/>
                <a:gd name="T8" fmla="*/ 22 w 521"/>
                <a:gd name="T9" fmla="*/ 227 h 839"/>
                <a:gd name="T10" fmla="*/ 22 w 521"/>
                <a:gd name="T11" fmla="*/ 272 h 839"/>
                <a:gd name="T12" fmla="*/ 45 w 521"/>
                <a:gd name="T13" fmla="*/ 272 h 839"/>
                <a:gd name="T14" fmla="*/ 68 w 521"/>
                <a:gd name="T15" fmla="*/ 249 h 839"/>
                <a:gd name="T16" fmla="*/ 136 w 521"/>
                <a:gd name="T17" fmla="*/ 295 h 839"/>
                <a:gd name="T18" fmla="*/ 113 w 521"/>
                <a:gd name="T19" fmla="*/ 431 h 839"/>
                <a:gd name="T20" fmla="*/ 45 w 521"/>
                <a:gd name="T21" fmla="*/ 567 h 839"/>
                <a:gd name="T22" fmla="*/ 22 w 521"/>
                <a:gd name="T23" fmla="*/ 589 h 839"/>
                <a:gd name="T24" fmla="*/ 0 w 521"/>
                <a:gd name="T25" fmla="*/ 635 h 839"/>
                <a:gd name="T26" fmla="*/ 45 w 521"/>
                <a:gd name="T27" fmla="*/ 635 h 839"/>
                <a:gd name="T28" fmla="*/ 159 w 521"/>
                <a:gd name="T29" fmla="*/ 725 h 839"/>
                <a:gd name="T30" fmla="*/ 159 w 521"/>
                <a:gd name="T31" fmla="*/ 771 h 839"/>
                <a:gd name="T32" fmla="*/ 204 w 521"/>
                <a:gd name="T33" fmla="*/ 839 h 839"/>
                <a:gd name="T34" fmla="*/ 295 w 521"/>
                <a:gd name="T35" fmla="*/ 794 h 839"/>
                <a:gd name="T36" fmla="*/ 317 w 521"/>
                <a:gd name="T37" fmla="*/ 657 h 839"/>
                <a:gd name="T38" fmla="*/ 295 w 521"/>
                <a:gd name="T39" fmla="*/ 567 h 839"/>
                <a:gd name="T40" fmla="*/ 408 w 521"/>
                <a:gd name="T41" fmla="*/ 431 h 839"/>
                <a:gd name="T42" fmla="*/ 431 w 521"/>
                <a:gd name="T43" fmla="*/ 340 h 839"/>
                <a:gd name="T44" fmla="*/ 453 w 521"/>
                <a:gd name="T45" fmla="*/ 317 h 839"/>
                <a:gd name="T46" fmla="*/ 453 w 521"/>
                <a:gd name="T47" fmla="*/ 249 h 839"/>
                <a:gd name="T48" fmla="*/ 499 w 521"/>
                <a:gd name="T49" fmla="*/ 204 h 839"/>
                <a:gd name="T50" fmla="*/ 521 w 521"/>
                <a:gd name="T51" fmla="*/ 204 h 839"/>
                <a:gd name="T52" fmla="*/ 499 w 521"/>
                <a:gd name="T53" fmla="*/ 181 h 839"/>
                <a:gd name="T54" fmla="*/ 521 w 521"/>
                <a:gd name="T55" fmla="*/ 136 h 839"/>
                <a:gd name="T56" fmla="*/ 499 w 521"/>
                <a:gd name="T57" fmla="*/ 68 h 839"/>
                <a:gd name="T58" fmla="*/ 408 w 521"/>
                <a:gd name="T59" fmla="*/ 90 h 839"/>
                <a:gd name="T60" fmla="*/ 363 w 521"/>
                <a:gd name="T61" fmla="*/ 45 h 839"/>
                <a:gd name="T62" fmla="*/ 272 w 521"/>
                <a:gd name="T63" fmla="*/ 68 h 839"/>
                <a:gd name="T64" fmla="*/ 159 w 521"/>
                <a:gd name="T65" fmla="*/ 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21" h="839">
                  <a:moveTo>
                    <a:pt x="159" y="0"/>
                  </a:moveTo>
                  <a:lnTo>
                    <a:pt x="204" y="68"/>
                  </a:lnTo>
                  <a:lnTo>
                    <a:pt x="136" y="181"/>
                  </a:lnTo>
                  <a:lnTo>
                    <a:pt x="68" y="227"/>
                  </a:lnTo>
                  <a:lnTo>
                    <a:pt x="22" y="227"/>
                  </a:lnTo>
                  <a:lnTo>
                    <a:pt x="22" y="272"/>
                  </a:lnTo>
                  <a:lnTo>
                    <a:pt x="45" y="272"/>
                  </a:lnTo>
                  <a:lnTo>
                    <a:pt x="68" y="249"/>
                  </a:lnTo>
                  <a:lnTo>
                    <a:pt x="136" y="295"/>
                  </a:lnTo>
                  <a:lnTo>
                    <a:pt x="113" y="431"/>
                  </a:lnTo>
                  <a:lnTo>
                    <a:pt x="45" y="567"/>
                  </a:lnTo>
                  <a:lnTo>
                    <a:pt x="22" y="589"/>
                  </a:lnTo>
                  <a:lnTo>
                    <a:pt x="0" y="635"/>
                  </a:lnTo>
                  <a:lnTo>
                    <a:pt x="45" y="635"/>
                  </a:lnTo>
                  <a:lnTo>
                    <a:pt x="159" y="725"/>
                  </a:lnTo>
                  <a:lnTo>
                    <a:pt x="159" y="771"/>
                  </a:lnTo>
                  <a:lnTo>
                    <a:pt x="204" y="839"/>
                  </a:lnTo>
                  <a:lnTo>
                    <a:pt x="295" y="794"/>
                  </a:lnTo>
                  <a:lnTo>
                    <a:pt x="317" y="657"/>
                  </a:lnTo>
                  <a:lnTo>
                    <a:pt x="295" y="567"/>
                  </a:lnTo>
                  <a:lnTo>
                    <a:pt x="408" y="431"/>
                  </a:lnTo>
                  <a:lnTo>
                    <a:pt x="431" y="340"/>
                  </a:lnTo>
                  <a:lnTo>
                    <a:pt x="453" y="317"/>
                  </a:lnTo>
                  <a:lnTo>
                    <a:pt x="453" y="249"/>
                  </a:lnTo>
                  <a:lnTo>
                    <a:pt x="499" y="204"/>
                  </a:lnTo>
                  <a:lnTo>
                    <a:pt x="521" y="204"/>
                  </a:lnTo>
                  <a:lnTo>
                    <a:pt x="499" y="181"/>
                  </a:lnTo>
                  <a:lnTo>
                    <a:pt x="521" y="136"/>
                  </a:lnTo>
                  <a:lnTo>
                    <a:pt x="499" y="68"/>
                  </a:lnTo>
                  <a:lnTo>
                    <a:pt x="408" y="90"/>
                  </a:lnTo>
                  <a:lnTo>
                    <a:pt x="363" y="45"/>
                  </a:lnTo>
                  <a:lnTo>
                    <a:pt x="272" y="68"/>
                  </a:lnTo>
                  <a:lnTo>
                    <a:pt x="159" y="0"/>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11" name="Freeform 128"/>
            <p:cNvSpPr>
              <a:spLocks/>
            </p:cNvSpPr>
            <p:nvPr/>
          </p:nvSpPr>
          <p:spPr bwMode="auto">
            <a:xfrm>
              <a:off x="5353180" y="3810693"/>
              <a:ext cx="176737" cy="222244"/>
            </a:xfrm>
            <a:custGeom>
              <a:avLst/>
              <a:gdLst>
                <a:gd name="T0" fmla="*/ 159 w 159"/>
                <a:gd name="T1" fmla="*/ 0 h 204"/>
                <a:gd name="T2" fmla="*/ 68 w 159"/>
                <a:gd name="T3" fmla="*/ 23 h 204"/>
                <a:gd name="T4" fmla="*/ 0 w 159"/>
                <a:gd name="T5" fmla="*/ 91 h 204"/>
                <a:gd name="T6" fmla="*/ 0 w 159"/>
                <a:gd name="T7" fmla="*/ 136 h 204"/>
                <a:gd name="T8" fmla="*/ 46 w 159"/>
                <a:gd name="T9" fmla="*/ 114 h 204"/>
                <a:gd name="T10" fmla="*/ 46 w 159"/>
                <a:gd name="T11" fmla="*/ 136 h 204"/>
                <a:gd name="T12" fmla="*/ 23 w 159"/>
                <a:gd name="T13" fmla="*/ 159 h 204"/>
                <a:gd name="T14" fmla="*/ 0 w 159"/>
                <a:gd name="T15" fmla="*/ 204 h 204"/>
                <a:gd name="T16" fmla="*/ 91 w 159"/>
                <a:gd name="T17" fmla="*/ 182 h 204"/>
                <a:gd name="T18" fmla="*/ 136 w 159"/>
                <a:gd name="T19" fmla="*/ 136 h 204"/>
                <a:gd name="T20" fmla="*/ 136 w 159"/>
                <a:gd name="T21" fmla="*/ 114 h 204"/>
                <a:gd name="T22" fmla="*/ 91 w 159"/>
                <a:gd name="T23" fmla="*/ 114 h 204"/>
                <a:gd name="T24" fmla="*/ 91 w 159"/>
                <a:gd name="T25" fmla="*/ 91 h 204"/>
                <a:gd name="T26" fmla="*/ 136 w 159"/>
                <a:gd name="T27" fmla="*/ 46 h 204"/>
                <a:gd name="T28" fmla="*/ 159 w 159"/>
                <a:gd name="T29"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 h="204">
                  <a:moveTo>
                    <a:pt x="159" y="0"/>
                  </a:moveTo>
                  <a:lnTo>
                    <a:pt x="68" y="23"/>
                  </a:lnTo>
                  <a:lnTo>
                    <a:pt x="0" y="91"/>
                  </a:lnTo>
                  <a:lnTo>
                    <a:pt x="0" y="136"/>
                  </a:lnTo>
                  <a:lnTo>
                    <a:pt x="46" y="114"/>
                  </a:lnTo>
                  <a:lnTo>
                    <a:pt x="46" y="136"/>
                  </a:lnTo>
                  <a:lnTo>
                    <a:pt x="23" y="159"/>
                  </a:lnTo>
                  <a:lnTo>
                    <a:pt x="0" y="204"/>
                  </a:lnTo>
                  <a:lnTo>
                    <a:pt x="91" y="182"/>
                  </a:lnTo>
                  <a:lnTo>
                    <a:pt x="136" y="136"/>
                  </a:lnTo>
                  <a:lnTo>
                    <a:pt x="136" y="114"/>
                  </a:lnTo>
                  <a:lnTo>
                    <a:pt x="91" y="114"/>
                  </a:lnTo>
                  <a:lnTo>
                    <a:pt x="91" y="91"/>
                  </a:lnTo>
                  <a:lnTo>
                    <a:pt x="136" y="46"/>
                  </a:lnTo>
                  <a:lnTo>
                    <a:pt x="159" y="0"/>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12" name="Freeform 129"/>
            <p:cNvSpPr>
              <a:spLocks/>
            </p:cNvSpPr>
            <p:nvPr/>
          </p:nvSpPr>
          <p:spPr bwMode="auto">
            <a:xfrm>
              <a:off x="4600629" y="4309238"/>
              <a:ext cx="421884" cy="354385"/>
            </a:xfrm>
            <a:custGeom>
              <a:avLst/>
              <a:gdLst>
                <a:gd name="T0" fmla="*/ 159 w 385"/>
                <a:gd name="T1" fmla="*/ 0 h 317"/>
                <a:gd name="T2" fmla="*/ 113 w 385"/>
                <a:gd name="T3" fmla="*/ 45 h 317"/>
                <a:gd name="T4" fmla="*/ 136 w 385"/>
                <a:gd name="T5" fmla="*/ 113 h 317"/>
                <a:gd name="T6" fmla="*/ 249 w 385"/>
                <a:gd name="T7" fmla="*/ 136 h 317"/>
                <a:gd name="T8" fmla="*/ 272 w 385"/>
                <a:gd name="T9" fmla="*/ 68 h 317"/>
                <a:gd name="T10" fmla="*/ 385 w 385"/>
                <a:gd name="T11" fmla="*/ 68 h 317"/>
                <a:gd name="T12" fmla="*/ 385 w 385"/>
                <a:gd name="T13" fmla="*/ 181 h 317"/>
                <a:gd name="T14" fmla="*/ 363 w 385"/>
                <a:gd name="T15" fmla="*/ 249 h 317"/>
                <a:gd name="T16" fmla="*/ 272 w 385"/>
                <a:gd name="T17" fmla="*/ 317 h 317"/>
                <a:gd name="T18" fmla="*/ 204 w 385"/>
                <a:gd name="T19" fmla="*/ 272 h 317"/>
                <a:gd name="T20" fmla="*/ 136 w 385"/>
                <a:gd name="T21" fmla="*/ 272 h 317"/>
                <a:gd name="T22" fmla="*/ 68 w 385"/>
                <a:gd name="T23" fmla="*/ 295 h 317"/>
                <a:gd name="T24" fmla="*/ 0 w 385"/>
                <a:gd name="T25" fmla="*/ 249 h 317"/>
                <a:gd name="T26" fmla="*/ 23 w 385"/>
                <a:gd name="T27" fmla="*/ 136 h 317"/>
                <a:gd name="T28" fmla="*/ 68 w 385"/>
                <a:gd name="T29" fmla="*/ 45 h 317"/>
                <a:gd name="T30" fmla="*/ 113 w 385"/>
                <a:gd name="T31" fmla="*/ 0 h 317"/>
                <a:gd name="T32" fmla="*/ 159 w 385"/>
                <a:gd name="T33" fmla="*/ 0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5" h="317">
                  <a:moveTo>
                    <a:pt x="159" y="0"/>
                  </a:moveTo>
                  <a:lnTo>
                    <a:pt x="113" y="45"/>
                  </a:lnTo>
                  <a:lnTo>
                    <a:pt x="136" y="113"/>
                  </a:lnTo>
                  <a:lnTo>
                    <a:pt x="249" y="136"/>
                  </a:lnTo>
                  <a:lnTo>
                    <a:pt x="272" y="68"/>
                  </a:lnTo>
                  <a:lnTo>
                    <a:pt x="385" y="68"/>
                  </a:lnTo>
                  <a:lnTo>
                    <a:pt x="385" y="181"/>
                  </a:lnTo>
                  <a:lnTo>
                    <a:pt x="363" y="249"/>
                  </a:lnTo>
                  <a:lnTo>
                    <a:pt x="272" y="317"/>
                  </a:lnTo>
                  <a:lnTo>
                    <a:pt x="204" y="272"/>
                  </a:lnTo>
                  <a:lnTo>
                    <a:pt x="136" y="272"/>
                  </a:lnTo>
                  <a:lnTo>
                    <a:pt x="68" y="295"/>
                  </a:lnTo>
                  <a:lnTo>
                    <a:pt x="0" y="249"/>
                  </a:lnTo>
                  <a:lnTo>
                    <a:pt x="23" y="136"/>
                  </a:lnTo>
                  <a:lnTo>
                    <a:pt x="68" y="45"/>
                  </a:lnTo>
                  <a:lnTo>
                    <a:pt x="113" y="0"/>
                  </a:lnTo>
                  <a:lnTo>
                    <a:pt x="159" y="0"/>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13" name="Freeform 130"/>
            <p:cNvSpPr>
              <a:spLocks/>
            </p:cNvSpPr>
            <p:nvPr/>
          </p:nvSpPr>
          <p:spPr bwMode="auto">
            <a:xfrm>
              <a:off x="1339576" y="5967046"/>
              <a:ext cx="450392" cy="576629"/>
            </a:xfrm>
            <a:custGeom>
              <a:avLst/>
              <a:gdLst>
                <a:gd name="T0" fmla="*/ 0 w 408"/>
                <a:gd name="T1" fmla="*/ 295 h 521"/>
                <a:gd name="T2" fmla="*/ 22 w 408"/>
                <a:gd name="T3" fmla="*/ 363 h 521"/>
                <a:gd name="T4" fmla="*/ 90 w 408"/>
                <a:gd name="T5" fmla="*/ 408 h 521"/>
                <a:gd name="T6" fmla="*/ 113 w 408"/>
                <a:gd name="T7" fmla="*/ 431 h 521"/>
                <a:gd name="T8" fmla="*/ 136 w 408"/>
                <a:gd name="T9" fmla="*/ 431 h 521"/>
                <a:gd name="T10" fmla="*/ 158 w 408"/>
                <a:gd name="T11" fmla="*/ 408 h 521"/>
                <a:gd name="T12" fmla="*/ 136 w 408"/>
                <a:gd name="T13" fmla="*/ 385 h 521"/>
                <a:gd name="T14" fmla="*/ 136 w 408"/>
                <a:gd name="T15" fmla="*/ 340 h 521"/>
                <a:gd name="T16" fmla="*/ 113 w 408"/>
                <a:gd name="T17" fmla="*/ 317 h 521"/>
                <a:gd name="T18" fmla="*/ 181 w 408"/>
                <a:gd name="T19" fmla="*/ 226 h 521"/>
                <a:gd name="T20" fmla="*/ 204 w 408"/>
                <a:gd name="T21" fmla="*/ 204 h 521"/>
                <a:gd name="T22" fmla="*/ 249 w 408"/>
                <a:gd name="T23" fmla="*/ 226 h 521"/>
                <a:gd name="T24" fmla="*/ 272 w 408"/>
                <a:gd name="T25" fmla="*/ 249 h 521"/>
                <a:gd name="T26" fmla="*/ 226 w 408"/>
                <a:gd name="T27" fmla="*/ 295 h 521"/>
                <a:gd name="T28" fmla="*/ 204 w 408"/>
                <a:gd name="T29" fmla="*/ 295 h 521"/>
                <a:gd name="T30" fmla="*/ 204 w 408"/>
                <a:gd name="T31" fmla="*/ 340 h 521"/>
                <a:gd name="T32" fmla="*/ 226 w 408"/>
                <a:gd name="T33" fmla="*/ 408 h 521"/>
                <a:gd name="T34" fmla="*/ 181 w 408"/>
                <a:gd name="T35" fmla="*/ 453 h 521"/>
                <a:gd name="T36" fmla="*/ 136 w 408"/>
                <a:gd name="T37" fmla="*/ 521 h 521"/>
                <a:gd name="T38" fmla="*/ 204 w 408"/>
                <a:gd name="T39" fmla="*/ 499 h 521"/>
                <a:gd name="T40" fmla="*/ 249 w 408"/>
                <a:gd name="T41" fmla="*/ 499 h 521"/>
                <a:gd name="T42" fmla="*/ 294 w 408"/>
                <a:gd name="T43" fmla="*/ 453 h 521"/>
                <a:gd name="T44" fmla="*/ 317 w 408"/>
                <a:gd name="T45" fmla="*/ 453 h 521"/>
                <a:gd name="T46" fmla="*/ 317 w 408"/>
                <a:gd name="T47" fmla="*/ 431 h 521"/>
                <a:gd name="T48" fmla="*/ 294 w 408"/>
                <a:gd name="T49" fmla="*/ 385 h 521"/>
                <a:gd name="T50" fmla="*/ 340 w 408"/>
                <a:gd name="T51" fmla="*/ 340 h 521"/>
                <a:gd name="T52" fmla="*/ 362 w 408"/>
                <a:gd name="T53" fmla="*/ 363 h 521"/>
                <a:gd name="T54" fmla="*/ 408 w 408"/>
                <a:gd name="T55" fmla="*/ 317 h 521"/>
                <a:gd name="T56" fmla="*/ 385 w 408"/>
                <a:gd name="T57" fmla="*/ 295 h 521"/>
                <a:gd name="T58" fmla="*/ 340 w 408"/>
                <a:gd name="T59" fmla="*/ 272 h 521"/>
                <a:gd name="T60" fmla="*/ 340 w 408"/>
                <a:gd name="T61" fmla="*/ 204 h 521"/>
                <a:gd name="T62" fmla="*/ 317 w 408"/>
                <a:gd name="T63" fmla="*/ 181 h 521"/>
                <a:gd name="T64" fmla="*/ 294 w 408"/>
                <a:gd name="T65" fmla="*/ 113 h 521"/>
                <a:gd name="T66" fmla="*/ 249 w 408"/>
                <a:gd name="T67" fmla="*/ 22 h 521"/>
                <a:gd name="T68" fmla="*/ 158 w 408"/>
                <a:gd name="T69" fmla="*/ 0 h 521"/>
                <a:gd name="T70" fmla="*/ 68 w 408"/>
                <a:gd name="T71" fmla="*/ 0 h 521"/>
                <a:gd name="T72" fmla="*/ 90 w 408"/>
                <a:gd name="T73" fmla="*/ 45 h 521"/>
                <a:gd name="T74" fmla="*/ 90 w 408"/>
                <a:gd name="T75" fmla="*/ 68 h 521"/>
                <a:gd name="T76" fmla="*/ 90 w 408"/>
                <a:gd name="T77" fmla="*/ 113 h 521"/>
                <a:gd name="T78" fmla="*/ 45 w 408"/>
                <a:gd name="T79" fmla="*/ 158 h 521"/>
                <a:gd name="T80" fmla="*/ 90 w 408"/>
                <a:gd name="T81" fmla="*/ 226 h 521"/>
                <a:gd name="T82" fmla="*/ 68 w 408"/>
                <a:gd name="T83" fmla="*/ 295 h 521"/>
                <a:gd name="T84" fmla="*/ 45 w 408"/>
                <a:gd name="T85" fmla="*/ 317 h 521"/>
                <a:gd name="T86" fmla="*/ 0 w 408"/>
                <a:gd name="T87" fmla="*/ 295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8" h="521">
                  <a:moveTo>
                    <a:pt x="0" y="295"/>
                  </a:moveTo>
                  <a:lnTo>
                    <a:pt x="22" y="363"/>
                  </a:lnTo>
                  <a:lnTo>
                    <a:pt x="90" y="408"/>
                  </a:lnTo>
                  <a:lnTo>
                    <a:pt x="113" y="431"/>
                  </a:lnTo>
                  <a:lnTo>
                    <a:pt x="136" y="431"/>
                  </a:lnTo>
                  <a:lnTo>
                    <a:pt x="158" y="408"/>
                  </a:lnTo>
                  <a:lnTo>
                    <a:pt x="136" y="385"/>
                  </a:lnTo>
                  <a:lnTo>
                    <a:pt x="136" y="340"/>
                  </a:lnTo>
                  <a:lnTo>
                    <a:pt x="113" y="317"/>
                  </a:lnTo>
                  <a:lnTo>
                    <a:pt x="181" y="226"/>
                  </a:lnTo>
                  <a:lnTo>
                    <a:pt x="204" y="204"/>
                  </a:lnTo>
                  <a:lnTo>
                    <a:pt x="249" y="226"/>
                  </a:lnTo>
                  <a:lnTo>
                    <a:pt x="272" y="249"/>
                  </a:lnTo>
                  <a:lnTo>
                    <a:pt x="226" y="295"/>
                  </a:lnTo>
                  <a:lnTo>
                    <a:pt x="204" y="295"/>
                  </a:lnTo>
                  <a:lnTo>
                    <a:pt x="204" y="340"/>
                  </a:lnTo>
                  <a:lnTo>
                    <a:pt x="226" y="408"/>
                  </a:lnTo>
                  <a:lnTo>
                    <a:pt x="181" y="453"/>
                  </a:lnTo>
                  <a:lnTo>
                    <a:pt x="136" y="521"/>
                  </a:lnTo>
                  <a:lnTo>
                    <a:pt x="204" y="499"/>
                  </a:lnTo>
                  <a:lnTo>
                    <a:pt x="249" y="499"/>
                  </a:lnTo>
                  <a:lnTo>
                    <a:pt x="294" y="453"/>
                  </a:lnTo>
                  <a:lnTo>
                    <a:pt x="317" y="453"/>
                  </a:lnTo>
                  <a:lnTo>
                    <a:pt x="317" y="431"/>
                  </a:lnTo>
                  <a:lnTo>
                    <a:pt x="294" y="385"/>
                  </a:lnTo>
                  <a:lnTo>
                    <a:pt x="340" y="340"/>
                  </a:lnTo>
                  <a:lnTo>
                    <a:pt x="362" y="363"/>
                  </a:lnTo>
                  <a:lnTo>
                    <a:pt x="408" y="317"/>
                  </a:lnTo>
                  <a:lnTo>
                    <a:pt x="385" y="295"/>
                  </a:lnTo>
                  <a:lnTo>
                    <a:pt x="340" y="272"/>
                  </a:lnTo>
                  <a:lnTo>
                    <a:pt x="340" y="204"/>
                  </a:lnTo>
                  <a:lnTo>
                    <a:pt x="317" y="181"/>
                  </a:lnTo>
                  <a:lnTo>
                    <a:pt x="294" y="113"/>
                  </a:lnTo>
                  <a:lnTo>
                    <a:pt x="249" y="22"/>
                  </a:lnTo>
                  <a:lnTo>
                    <a:pt x="158" y="0"/>
                  </a:lnTo>
                  <a:lnTo>
                    <a:pt x="68" y="0"/>
                  </a:lnTo>
                  <a:lnTo>
                    <a:pt x="90" y="45"/>
                  </a:lnTo>
                  <a:lnTo>
                    <a:pt x="90" y="68"/>
                  </a:lnTo>
                  <a:lnTo>
                    <a:pt x="90" y="113"/>
                  </a:lnTo>
                  <a:lnTo>
                    <a:pt x="45" y="158"/>
                  </a:lnTo>
                  <a:lnTo>
                    <a:pt x="90" y="226"/>
                  </a:lnTo>
                  <a:lnTo>
                    <a:pt x="68" y="295"/>
                  </a:lnTo>
                  <a:lnTo>
                    <a:pt x="45" y="317"/>
                  </a:lnTo>
                  <a:lnTo>
                    <a:pt x="0" y="295"/>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14" name="Freeform 131"/>
            <p:cNvSpPr>
              <a:spLocks/>
            </p:cNvSpPr>
            <p:nvPr/>
          </p:nvSpPr>
          <p:spPr bwMode="auto">
            <a:xfrm>
              <a:off x="1636036" y="5738797"/>
              <a:ext cx="553013" cy="702764"/>
            </a:xfrm>
            <a:custGeom>
              <a:avLst/>
              <a:gdLst>
                <a:gd name="T0" fmla="*/ 0 w 499"/>
                <a:gd name="T1" fmla="*/ 272 h 635"/>
                <a:gd name="T2" fmla="*/ 22 w 499"/>
                <a:gd name="T3" fmla="*/ 317 h 635"/>
                <a:gd name="T4" fmla="*/ 45 w 499"/>
                <a:gd name="T5" fmla="*/ 385 h 635"/>
                <a:gd name="T6" fmla="*/ 68 w 499"/>
                <a:gd name="T7" fmla="*/ 408 h 635"/>
                <a:gd name="T8" fmla="*/ 68 w 499"/>
                <a:gd name="T9" fmla="*/ 476 h 635"/>
                <a:gd name="T10" fmla="*/ 113 w 499"/>
                <a:gd name="T11" fmla="*/ 499 h 635"/>
                <a:gd name="T12" fmla="*/ 136 w 499"/>
                <a:gd name="T13" fmla="*/ 521 h 635"/>
                <a:gd name="T14" fmla="*/ 90 w 499"/>
                <a:gd name="T15" fmla="*/ 567 h 635"/>
                <a:gd name="T16" fmla="*/ 113 w 499"/>
                <a:gd name="T17" fmla="*/ 589 h 635"/>
                <a:gd name="T18" fmla="*/ 136 w 499"/>
                <a:gd name="T19" fmla="*/ 635 h 635"/>
                <a:gd name="T20" fmla="*/ 181 w 499"/>
                <a:gd name="T21" fmla="*/ 589 h 635"/>
                <a:gd name="T22" fmla="*/ 181 w 499"/>
                <a:gd name="T23" fmla="*/ 544 h 635"/>
                <a:gd name="T24" fmla="*/ 204 w 499"/>
                <a:gd name="T25" fmla="*/ 521 h 635"/>
                <a:gd name="T26" fmla="*/ 249 w 499"/>
                <a:gd name="T27" fmla="*/ 476 h 635"/>
                <a:gd name="T28" fmla="*/ 227 w 499"/>
                <a:gd name="T29" fmla="*/ 430 h 635"/>
                <a:gd name="T30" fmla="*/ 385 w 499"/>
                <a:gd name="T31" fmla="*/ 204 h 635"/>
                <a:gd name="T32" fmla="*/ 408 w 499"/>
                <a:gd name="T33" fmla="*/ 181 h 635"/>
                <a:gd name="T34" fmla="*/ 408 w 499"/>
                <a:gd name="T35" fmla="*/ 158 h 635"/>
                <a:gd name="T36" fmla="*/ 476 w 499"/>
                <a:gd name="T37" fmla="*/ 90 h 635"/>
                <a:gd name="T38" fmla="*/ 499 w 499"/>
                <a:gd name="T39" fmla="*/ 68 h 635"/>
                <a:gd name="T40" fmla="*/ 453 w 499"/>
                <a:gd name="T41" fmla="*/ 45 h 635"/>
                <a:gd name="T42" fmla="*/ 408 w 499"/>
                <a:gd name="T43" fmla="*/ 68 h 635"/>
                <a:gd name="T44" fmla="*/ 363 w 499"/>
                <a:gd name="T45" fmla="*/ 45 h 635"/>
                <a:gd name="T46" fmla="*/ 363 w 499"/>
                <a:gd name="T47" fmla="*/ 22 h 635"/>
                <a:gd name="T48" fmla="*/ 317 w 499"/>
                <a:gd name="T49" fmla="*/ 22 h 635"/>
                <a:gd name="T50" fmla="*/ 272 w 499"/>
                <a:gd name="T51" fmla="*/ 0 h 635"/>
                <a:gd name="T52" fmla="*/ 204 w 499"/>
                <a:gd name="T53" fmla="*/ 90 h 635"/>
                <a:gd name="T54" fmla="*/ 136 w 499"/>
                <a:gd name="T55" fmla="*/ 113 h 635"/>
                <a:gd name="T56" fmla="*/ 158 w 499"/>
                <a:gd name="T57" fmla="*/ 181 h 635"/>
                <a:gd name="T58" fmla="*/ 136 w 499"/>
                <a:gd name="T59" fmla="*/ 226 h 635"/>
                <a:gd name="T60" fmla="*/ 136 w 499"/>
                <a:gd name="T61" fmla="*/ 294 h 635"/>
                <a:gd name="T62" fmla="*/ 68 w 499"/>
                <a:gd name="T63" fmla="*/ 272 h 635"/>
                <a:gd name="T64" fmla="*/ 0 w 499"/>
                <a:gd name="T65" fmla="*/ 272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9" h="635">
                  <a:moveTo>
                    <a:pt x="0" y="272"/>
                  </a:moveTo>
                  <a:lnTo>
                    <a:pt x="22" y="317"/>
                  </a:lnTo>
                  <a:lnTo>
                    <a:pt x="45" y="385"/>
                  </a:lnTo>
                  <a:lnTo>
                    <a:pt x="68" y="408"/>
                  </a:lnTo>
                  <a:lnTo>
                    <a:pt x="68" y="476"/>
                  </a:lnTo>
                  <a:lnTo>
                    <a:pt x="113" y="499"/>
                  </a:lnTo>
                  <a:lnTo>
                    <a:pt x="136" y="521"/>
                  </a:lnTo>
                  <a:lnTo>
                    <a:pt x="90" y="567"/>
                  </a:lnTo>
                  <a:lnTo>
                    <a:pt x="113" y="589"/>
                  </a:lnTo>
                  <a:lnTo>
                    <a:pt x="136" y="635"/>
                  </a:lnTo>
                  <a:lnTo>
                    <a:pt x="181" y="589"/>
                  </a:lnTo>
                  <a:lnTo>
                    <a:pt x="181" y="544"/>
                  </a:lnTo>
                  <a:lnTo>
                    <a:pt x="204" y="521"/>
                  </a:lnTo>
                  <a:lnTo>
                    <a:pt x="249" y="476"/>
                  </a:lnTo>
                  <a:lnTo>
                    <a:pt x="227" y="430"/>
                  </a:lnTo>
                  <a:lnTo>
                    <a:pt x="385" y="204"/>
                  </a:lnTo>
                  <a:lnTo>
                    <a:pt x="408" y="181"/>
                  </a:lnTo>
                  <a:lnTo>
                    <a:pt x="408" y="158"/>
                  </a:lnTo>
                  <a:lnTo>
                    <a:pt x="476" y="90"/>
                  </a:lnTo>
                  <a:lnTo>
                    <a:pt x="499" y="68"/>
                  </a:lnTo>
                  <a:lnTo>
                    <a:pt x="453" y="45"/>
                  </a:lnTo>
                  <a:lnTo>
                    <a:pt x="408" y="68"/>
                  </a:lnTo>
                  <a:lnTo>
                    <a:pt x="363" y="45"/>
                  </a:lnTo>
                  <a:lnTo>
                    <a:pt x="363" y="22"/>
                  </a:lnTo>
                  <a:lnTo>
                    <a:pt x="317" y="22"/>
                  </a:lnTo>
                  <a:lnTo>
                    <a:pt x="272" y="0"/>
                  </a:lnTo>
                  <a:lnTo>
                    <a:pt x="204" y="90"/>
                  </a:lnTo>
                  <a:lnTo>
                    <a:pt x="136" y="113"/>
                  </a:lnTo>
                  <a:lnTo>
                    <a:pt x="158" y="181"/>
                  </a:lnTo>
                  <a:lnTo>
                    <a:pt x="136" y="226"/>
                  </a:lnTo>
                  <a:lnTo>
                    <a:pt x="136" y="294"/>
                  </a:lnTo>
                  <a:lnTo>
                    <a:pt x="68" y="272"/>
                  </a:lnTo>
                  <a:lnTo>
                    <a:pt x="0" y="272"/>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15" name="Freeform 132"/>
            <p:cNvSpPr>
              <a:spLocks/>
            </p:cNvSpPr>
            <p:nvPr/>
          </p:nvSpPr>
          <p:spPr bwMode="auto">
            <a:xfrm>
              <a:off x="1841277" y="5366391"/>
              <a:ext cx="427587" cy="450489"/>
            </a:xfrm>
            <a:custGeom>
              <a:avLst/>
              <a:gdLst>
                <a:gd name="T0" fmla="*/ 159 w 386"/>
                <a:gd name="T1" fmla="*/ 0 h 409"/>
                <a:gd name="T2" fmla="*/ 136 w 386"/>
                <a:gd name="T3" fmla="*/ 46 h 409"/>
                <a:gd name="T4" fmla="*/ 68 w 386"/>
                <a:gd name="T5" fmla="*/ 23 h 409"/>
                <a:gd name="T6" fmla="*/ 0 w 386"/>
                <a:gd name="T7" fmla="*/ 91 h 409"/>
                <a:gd name="T8" fmla="*/ 0 w 386"/>
                <a:gd name="T9" fmla="*/ 159 h 409"/>
                <a:gd name="T10" fmla="*/ 46 w 386"/>
                <a:gd name="T11" fmla="*/ 182 h 409"/>
                <a:gd name="T12" fmla="*/ 91 w 386"/>
                <a:gd name="T13" fmla="*/ 182 h 409"/>
                <a:gd name="T14" fmla="*/ 91 w 386"/>
                <a:gd name="T15" fmla="*/ 227 h 409"/>
                <a:gd name="T16" fmla="*/ 114 w 386"/>
                <a:gd name="T17" fmla="*/ 273 h 409"/>
                <a:gd name="T18" fmla="*/ 91 w 386"/>
                <a:gd name="T19" fmla="*/ 318 h 409"/>
                <a:gd name="T20" fmla="*/ 136 w 386"/>
                <a:gd name="T21" fmla="*/ 363 h 409"/>
                <a:gd name="T22" fmla="*/ 182 w 386"/>
                <a:gd name="T23" fmla="*/ 363 h 409"/>
                <a:gd name="T24" fmla="*/ 182 w 386"/>
                <a:gd name="T25" fmla="*/ 386 h 409"/>
                <a:gd name="T26" fmla="*/ 227 w 386"/>
                <a:gd name="T27" fmla="*/ 409 h 409"/>
                <a:gd name="T28" fmla="*/ 272 w 386"/>
                <a:gd name="T29" fmla="*/ 386 h 409"/>
                <a:gd name="T30" fmla="*/ 318 w 386"/>
                <a:gd name="T31" fmla="*/ 409 h 409"/>
                <a:gd name="T32" fmla="*/ 363 w 386"/>
                <a:gd name="T33" fmla="*/ 409 h 409"/>
                <a:gd name="T34" fmla="*/ 386 w 386"/>
                <a:gd name="T35" fmla="*/ 363 h 409"/>
                <a:gd name="T36" fmla="*/ 340 w 386"/>
                <a:gd name="T37" fmla="*/ 341 h 409"/>
                <a:gd name="T38" fmla="*/ 386 w 386"/>
                <a:gd name="T39" fmla="*/ 295 h 409"/>
                <a:gd name="T40" fmla="*/ 340 w 386"/>
                <a:gd name="T41" fmla="*/ 295 h 409"/>
                <a:gd name="T42" fmla="*/ 318 w 386"/>
                <a:gd name="T43" fmla="*/ 273 h 409"/>
                <a:gd name="T44" fmla="*/ 386 w 386"/>
                <a:gd name="T45" fmla="*/ 227 h 409"/>
                <a:gd name="T46" fmla="*/ 295 w 386"/>
                <a:gd name="T47" fmla="*/ 204 h 409"/>
                <a:gd name="T48" fmla="*/ 250 w 386"/>
                <a:gd name="T49" fmla="*/ 204 h 409"/>
                <a:gd name="T50" fmla="*/ 227 w 386"/>
                <a:gd name="T51" fmla="*/ 159 h 409"/>
                <a:gd name="T52" fmla="*/ 250 w 386"/>
                <a:gd name="T53" fmla="*/ 114 h 409"/>
                <a:gd name="T54" fmla="*/ 272 w 386"/>
                <a:gd name="T55" fmla="*/ 136 h 409"/>
                <a:gd name="T56" fmla="*/ 295 w 386"/>
                <a:gd name="T57" fmla="*/ 136 h 409"/>
                <a:gd name="T58" fmla="*/ 340 w 386"/>
                <a:gd name="T59" fmla="*/ 114 h 409"/>
                <a:gd name="T60" fmla="*/ 363 w 386"/>
                <a:gd name="T61" fmla="*/ 68 h 409"/>
                <a:gd name="T62" fmla="*/ 340 w 386"/>
                <a:gd name="T63" fmla="*/ 23 h 409"/>
                <a:gd name="T64" fmla="*/ 295 w 386"/>
                <a:gd name="T65" fmla="*/ 0 h 409"/>
                <a:gd name="T66" fmla="*/ 250 w 386"/>
                <a:gd name="T67" fmla="*/ 46 h 409"/>
                <a:gd name="T68" fmla="*/ 204 w 386"/>
                <a:gd name="T69" fmla="*/ 46 h 409"/>
                <a:gd name="T70" fmla="*/ 182 w 386"/>
                <a:gd name="T71" fmla="*/ 23 h 409"/>
                <a:gd name="T72" fmla="*/ 159 w 386"/>
                <a:gd name="T73"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86" h="409">
                  <a:moveTo>
                    <a:pt x="159" y="0"/>
                  </a:moveTo>
                  <a:lnTo>
                    <a:pt x="136" y="46"/>
                  </a:lnTo>
                  <a:lnTo>
                    <a:pt x="68" y="23"/>
                  </a:lnTo>
                  <a:lnTo>
                    <a:pt x="0" y="91"/>
                  </a:lnTo>
                  <a:lnTo>
                    <a:pt x="0" y="159"/>
                  </a:lnTo>
                  <a:lnTo>
                    <a:pt x="46" y="182"/>
                  </a:lnTo>
                  <a:lnTo>
                    <a:pt x="91" y="182"/>
                  </a:lnTo>
                  <a:lnTo>
                    <a:pt x="91" y="227"/>
                  </a:lnTo>
                  <a:lnTo>
                    <a:pt x="114" y="273"/>
                  </a:lnTo>
                  <a:lnTo>
                    <a:pt x="91" y="318"/>
                  </a:lnTo>
                  <a:lnTo>
                    <a:pt x="136" y="363"/>
                  </a:lnTo>
                  <a:lnTo>
                    <a:pt x="182" y="363"/>
                  </a:lnTo>
                  <a:lnTo>
                    <a:pt x="182" y="386"/>
                  </a:lnTo>
                  <a:lnTo>
                    <a:pt x="227" y="409"/>
                  </a:lnTo>
                  <a:lnTo>
                    <a:pt x="272" y="386"/>
                  </a:lnTo>
                  <a:lnTo>
                    <a:pt x="318" y="409"/>
                  </a:lnTo>
                  <a:lnTo>
                    <a:pt x="363" y="409"/>
                  </a:lnTo>
                  <a:lnTo>
                    <a:pt x="386" y="363"/>
                  </a:lnTo>
                  <a:lnTo>
                    <a:pt x="340" y="341"/>
                  </a:lnTo>
                  <a:lnTo>
                    <a:pt x="386" y="295"/>
                  </a:lnTo>
                  <a:lnTo>
                    <a:pt x="340" y="295"/>
                  </a:lnTo>
                  <a:lnTo>
                    <a:pt x="318" y="273"/>
                  </a:lnTo>
                  <a:lnTo>
                    <a:pt x="386" y="227"/>
                  </a:lnTo>
                  <a:lnTo>
                    <a:pt x="295" y="204"/>
                  </a:lnTo>
                  <a:lnTo>
                    <a:pt x="250" y="204"/>
                  </a:lnTo>
                  <a:lnTo>
                    <a:pt x="227" y="159"/>
                  </a:lnTo>
                  <a:lnTo>
                    <a:pt x="250" y="114"/>
                  </a:lnTo>
                  <a:lnTo>
                    <a:pt x="272" y="136"/>
                  </a:lnTo>
                  <a:lnTo>
                    <a:pt x="295" y="136"/>
                  </a:lnTo>
                  <a:lnTo>
                    <a:pt x="340" y="114"/>
                  </a:lnTo>
                  <a:lnTo>
                    <a:pt x="363" y="68"/>
                  </a:lnTo>
                  <a:lnTo>
                    <a:pt x="340" y="23"/>
                  </a:lnTo>
                  <a:lnTo>
                    <a:pt x="295" y="0"/>
                  </a:lnTo>
                  <a:lnTo>
                    <a:pt x="250" y="46"/>
                  </a:lnTo>
                  <a:lnTo>
                    <a:pt x="204" y="46"/>
                  </a:lnTo>
                  <a:lnTo>
                    <a:pt x="182" y="23"/>
                  </a:lnTo>
                  <a:lnTo>
                    <a:pt x="159" y="0"/>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16" name="Freeform 133"/>
            <p:cNvSpPr>
              <a:spLocks/>
            </p:cNvSpPr>
            <p:nvPr/>
          </p:nvSpPr>
          <p:spPr bwMode="auto">
            <a:xfrm>
              <a:off x="1510611" y="5516553"/>
              <a:ext cx="478896" cy="552603"/>
            </a:xfrm>
            <a:custGeom>
              <a:avLst/>
              <a:gdLst>
                <a:gd name="T0" fmla="*/ 114 w 431"/>
                <a:gd name="T1" fmla="*/ 46 h 499"/>
                <a:gd name="T2" fmla="*/ 227 w 431"/>
                <a:gd name="T3" fmla="*/ 0 h 499"/>
                <a:gd name="T4" fmla="*/ 318 w 431"/>
                <a:gd name="T5" fmla="*/ 114 h 499"/>
                <a:gd name="T6" fmla="*/ 341 w 431"/>
                <a:gd name="T7" fmla="*/ 68 h 499"/>
                <a:gd name="T8" fmla="*/ 341 w 431"/>
                <a:gd name="T9" fmla="*/ 46 h 499"/>
                <a:gd name="T10" fmla="*/ 386 w 431"/>
                <a:gd name="T11" fmla="*/ 46 h 499"/>
                <a:gd name="T12" fmla="*/ 386 w 431"/>
                <a:gd name="T13" fmla="*/ 68 h 499"/>
                <a:gd name="T14" fmla="*/ 386 w 431"/>
                <a:gd name="T15" fmla="*/ 91 h 499"/>
                <a:gd name="T16" fmla="*/ 409 w 431"/>
                <a:gd name="T17" fmla="*/ 137 h 499"/>
                <a:gd name="T18" fmla="*/ 386 w 431"/>
                <a:gd name="T19" fmla="*/ 182 h 499"/>
                <a:gd name="T20" fmla="*/ 431 w 431"/>
                <a:gd name="T21" fmla="*/ 227 h 499"/>
                <a:gd name="T22" fmla="*/ 386 w 431"/>
                <a:gd name="T23" fmla="*/ 205 h 499"/>
                <a:gd name="T24" fmla="*/ 318 w 431"/>
                <a:gd name="T25" fmla="*/ 295 h 499"/>
                <a:gd name="T26" fmla="*/ 250 w 431"/>
                <a:gd name="T27" fmla="*/ 318 h 499"/>
                <a:gd name="T28" fmla="*/ 272 w 431"/>
                <a:gd name="T29" fmla="*/ 386 h 499"/>
                <a:gd name="T30" fmla="*/ 250 w 431"/>
                <a:gd name="T31" fmla="*/ 431 h 499"/>
                <a:gd name="T32" fmla="*/ 250 w 431"/>
                <a:gd name="T33" fmla="*/ 499 h 499"/>
                <a:gd name="T34" fmla="*/ 182 w 431"/>
                <a:gd name="T35" fmla="*/ 477 h 499"/>
                <a:gd name="T36" fmla="*/ 114 w 431"/>
                <a:gd name="T37" fmla="*/ 477 h 499"/>
                <a:gd name="T38" fmla="*/ 91 w 431"/>
                <a:gd name="T39" fmla="*/ 431 h 499"/>
                <a:gd name="T40" fmla="*/ 0 w 431"/>
                <a:gd name="T41" fmla="*/ 409 h 499"/>
                <a:gd name="T42" fmla="*/ 68 w 431"/>
                <a:gd name="T43" fmla="*/ 341 h 499"/>
                <a:gd name="T44" fmla="*/ 114 w 431"/>
                <a:gd name="T45" fmla="*/ 318 h 499"/>
                <a:gd name="T46" fmla="*/ 114 w 431"/>
                <a:gd name="T47" fmla="*/ 273 h 499"/>
                <a:gd name="T48" fmla="*/ 182 w 431"/>
                <a:gd name="T49" fmla="*/ 250 h 499"/>
                <a:gd name="T50" fmla="*/ 159 w 431"/>
                <a:gd name="T51" fmla="*/ 227 h 499"/>
                <a:gd name="T52" fmla="*/ 91 w 431"/>
                <a:gd name="T53" fmla="*/ 227 h 499"/>
                <a:gd name="T54" fmla="*/ 159 w 431"/>
                <a:gd name="T55" fmla="*/ 205 h 499"/>
                <a:gd name="T56" fmla="*/ 159 w 431"/>
                <a:gd name="T57" fmla="*/ 137 h 499"/>
                <a:gd name="T58" fmla="*/ 136 w 431"/>
                <a:gd name="T59" fmla="*/ 137 h 499"/>
                <a:gd name="T60" fmla="*/ 136 w 431"/>
                <a:gd name="T61" fmla="*/ 114 h 499"/>
                <a:gd name="T62" fmla="*/ 114 w 431"/>
                <a:gd name="T63" fmla="*/ 91 h 499"/>
                <a:gd name="T64" fmla="*/ 136 w 431"/>
                <a:gd name="T65" fmla="*/ 46 h 499"/>
                <a:gd name="T66" fmla="*/ 114 w 431"/>
                <a:gd name="T67" fmla="*/ 46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1" h="499">
                  <a:moveTo>
                    <a:pt x="114" y="46"/>
                  </a:moveTo>
                  <a:lnTo>
                    <a:pt x="227" y="0"/>
                  </a:lnTo>
                  <a:lnTo>
                    <a:pt x="318" y="114"/>
                  </a:lnTo>
                  <a:lnTo>
                    <a:pt x="341" y="68"/>
                  </a:lnTo>
                  <a:lnTo>
                    <a:pt x="341" y="46"/>
                  </a:lnTo>
                  <a:lnTo>
                    <a:pt x="386" y="46"/>
                  </a:lnTo>
                  <a:lnTo>
                    <a:pt x="386" y="68"/>
                  </a:lnTo>
                  <a:lnTo>
                    <a:pt x="386" y="91"/>
                  </a:lnTo>
                  <a:lnTo>
                    <a:pt x="409" y="137"/>
                  </a:lnTo>
                  <a:lnTo>
                    <a:pt x="386" y="182"/>
                  </a:lnTo>
                  <a:lnTo>
                    <a:pt x="431" y="227"/>
                  </a:lnTo>
                  <a:lnTo>
                    <a:pt x="386" y="205"/>
                  </a:lnTo>
                  <a:lnTo>
                    <a:pt x="318" y="295"/>
                  </a:lnTo>
                  <a:lnTo>
                    <a:pt x="250" y="318"/>
                  </a:lnTo>
                  <a:lnTo>
                    <a:pt x="272" y="386"/>
                  </a:lnTo>
                  <a:lnTo>
                    <a:pt x="250" y="431"/>
                  </a:lnTo>
                  <a:lnTo>
                    <a:pt x="250" y="499"/>
                  </a:lnTo>
                  <a:lnTo>
                    <a:pt x="182" y="477"/>
                  </a:lnTo>
                  <a:lnTo>
                    <a:pt x="114" y="477"/>
                  </a:lnTo>
                  <a:lnTo>
                    <a:pt x="91" y="431"/>
                  </a:lnTo>
                  <a:lnTo>
                    <a:pt x="0" y="409"/>
                  </a:lnTo>
                  <a:lnTo>
                    <a:pt x="68" y="341"/>
                  </a:lnTo>
                  <a:lnTo>
                    <a:pt x="114" y="318"/>
                  </a:lnTo>
                  <a:lnTo>
                    <a:pt x="114" y="273"/>
                  </a:lnTo>
                  <a:lnTo>
                    <a:pt x="182" y="250"/>
                  </a:lnTo>
                  <a:lnTo>
                    <a:pt x="159" y="227"/>
                  </a:lnTo>
                  <a:lnTo>
                    <a:pt x="91" y="227"/>
                  </a:lnTo>
                  <a:lnTo>
                    <a:pt x="159" y="205"/>
                  </a:lnTo>
                  <a:lnTo>
                    <a:pt x="159" y="137"/>
                  </a:lnTo>
                  <a:lnTo>
                    <a:pt x="136" y="137"/>
                  </a:lnTo>
                  <a:lnTo>
                    <a:pt x="136" y="114"/>
                  </a:lnTo>
                  <a:lnTo>
                    <a:pt x="114" y="91"/>
                  </a:lnTo>
                  <a:lnTo>
                    <a:pt x="136" y="46"/>
                  </a:lnTo>
                  <a:lnTo>
                    <a:pt x="114" y="46"/>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17" name="Freeform 134"/>
            <p:cNvSpPr>
              <a:spLocks/>
            </p:cNvSpPr>
            <p:nvPr/>
          </p:nvSpPr>
          <p:spPr bwMode="auto">
            <a:xfrm>
              <a:off x="1561923" y="5162169"/>
              <a:ext cx="450388" cy="480524"/>
            </a:xfrm>
            <a:custGeom>
              <a:avLst/>
              <a:gdLst>
                <a:gd name="T0" fmla="*/ 363 w 408"/>
                <a:gd name="T1" fmla="*/ 23 h 431"/>
                <a:gd name="T2" fmla="*/ 340 w 408"/>
                <a:gd name="T3" fmla="*/ 45 h 431"/>
                <a:gd name="T4" fmla="*/ 317 w 408"/>
                <a:gd name="T5" fmla="*/ 0 h 431"/>
                <a:gd name="T6" fmla="*/ 272 w 408"/>
                <a:gd name="T7" fmla="*/ 0 h 431"/>
                <a:gd name="T8" fmla="*/ 249 w 408"/>
                <a:gd name="T9" fmla="*/ 23 h 431"/>
                <a:gd name="T10" fmla="*/ 204 w 408"/>
                <a:gd name="T11" fmla="*/ 23 h 431"/>
                <a:gd name="T12" fmla="*/ 158 w 408"/>
                <a:gd name="T13" fmla="*/ 45 h 431"/>
                <a:gd name="T14" fmla="*/ 158 w 408"/>
                <a:gd name="T15" fmla="*/ 68 h 431"/>
                <a:gd name="T16" fmla="*/ 136 w 408"/>
                <a:gd name="T17" fmla="*/ 91 h 431"/>
                <a:gd name="T18" fmla="*/ 136 w 408"/>
                <a:gd name="T19" fmla="*/ 113 h 431"/>
                <a:gd name="T20" fmla="*/ 90 w 408"/>
                <a:gd name="T21" fmla="*/ 113 h 431"/>
                <a:gd name="T22" fmla="*/ 68 w 408"/>
                <a:gd name="T23" fmla="*/ 91 h 431"/>
                <a:gd name="T24" fmla="*/ 22 w 408"/>
                <a:gd name="T25" fmla="*/ 113 h 431"/>
                <a:gd name="T26" fmla="*/ 45 w 408"/>
                <a:gd name="T27" fmla="*/ 136 h 431"/>
                <a:gd name="T28" fmla="*/ 0 w 408"/>
                <a:gd name="T29" fmla="*/ 136 h 431"/>
                <a:gd name="T30" fmla="*/ 68 w 408"/>
                <a:gd name="T31" fmla="*/ 159 h 431"/>
                <a:gd name="T32" fmla="*/ 90 w 408"/>
                <a:gd name="T33" fmla="*/ 204 h 431"/>
                <a:gd name="T34" fmla="*/ 158 w 408"/>
                <a:gd name="T35" fmla="*/ 204 h 431"/>
                <a:gd name="T36" fmla="*/ 136 w 408"/>
                <a:gd name="T37" fmla="*/ 249 h 431"/>
                <a:gd name="T38" fmla="*/ 45 w 408"/>
                <a:gd name="T39" fmla="*/ 295 h 431"/>
                <a:gd name="T40" fmla="*/ 68 w 408"/>
                <a:gd name="T41" fmla="*/ 317 h 431"/>
                <a:gd name="T42" fmla="*/ 68 w 408"/>
                <a:gd name="T43" fmla="*/ 363 h 431"/>
                <a:gd name="T44" fmla="*/ 181 w 408"/>
                <a:gd name="T45" fmla="*/ 317 h 431"/>
                <a:gd name="T46" fmla="*/ 272 w 408"/>
                <a:gd name="T47" fmla="*/ 431 h 431"/>
                <a:gd name="T48" fmla="*/ 295 w 408"/>
                <a:gd name="T49" fmla="*/ 385 h 431"/>
                <a:gd name="T50" fmla="*/ 295 w 408"/>
                <a:gd name="T51" fmla="*/ 363 h 431"/>
                <a:gd name="T52" fmla="*/ 249 w 408"/>
                <a:gd name="T53" fmla="*/ 340 h 431"/>
                <a:gd name="T54" fmla="*/ 249 w 408"/>
                <a:gd name="T55" fmla="*/ 272 h 431"/>
                <a:gd name="T56" fmla="*/ 317 w 408"/>
                <a:gd name="T57" fmla="*/ 204 h 431"/>
                <a:gd name="T58" fmla="*/ 385 w 408"/>
                <a:gd name="T59" fmla="*/ 227 h 431"/>
                <a:gd name="T60" fmla="*/ 408 w 408"/>
                <a:gd name="T61" fmla="*/ 181 h 431"/>
                <a:gd name="T62" fmla="*/ 363 w 408"/>
                <a:gd name="T63" fmla="*/ 159 h 431"/>
                <a:gd name="T64" fmla="*/ 363 w 408"/>
                <a:gd name="T65" fmla="*/ 136 h 431"/>
                <a:gd name="T66" fmla="*/ 340 w 408"/>
                <a:gd name="T67" fmla="*/ 113 h 431"/>
                <a:gd name="T68" fmla="*/ 363 w 408"/>
                <a:gd name="T69" fmla="*/ 91 h 431"/>
                <a:gd name="T70" fmla="*/ 340 w 408"/>
                <a:gd name="T71" fmla="*/ 68 h 431"/>
                <a:gd name="T72" fmla="*/ 385 w 408"/>
                <a:gd name="T73" fmla="*/ 23 h 431"/>
                <a:gd name="T74" fmla="*/ 363 w 408"/>
                <a:gd name="T75" fmla="*/ 23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08" h="431">
                  <a:moveTo>
                    <a:pt x="363" y="23"/>
                  </a:moveTo>
                  <a:lnTo>
                    <a:pt x="340" y="45"/>
                  </a:lnTo>
                  <a:lnTo>
                    <a:pt x="317" y="0"/>
                  </a:lnTo>
                  <a:lnTo>
                    <a:pt x="272" y="0"/>
                  </a:lnTo>
                  <a:lnTo>
                    <a:pt x="249" y="23"/>
                  </a:lnTo>
                  <a:lnTo>
                    <a:pt x="204" y="23"/>
                  </a:lnTo>
                  <a:lnTo>
                    <a:pt x="158" y="45"/>
                  </a:lnTo>
                  <a:lnTo>
                    <a:pt x="158" y="68"/>
                  </a:lnTo>
                  <a:lnTo>
                    <a:pt x="136" y="91"/>
                  </a:lnTo>
                  <a:lnTo>
                    <a:pt x="136" y="113"/>
                  </a:lnTo>
                  <a:lnTo>
                    <a:pt x="90" y="113"/>
                  </a:lnTo>
                  <a:lnTo>
                    <a:pt x="68" y="91"/>
                  </a:lnTo>
                  <a:lnTo>
                    <a:pt x="22" y="113"/>
                  </a:lnTo>
                  <a:lnTo>
                    <a:pt x="45" y="136"/>
                  </a:lnTo>
                  <a:lnTo>
                    <a:pt x="0" y="136"/>
                  </a:lnTo>
                  <a:lnTo>
                    <a:pt x="68" y="159"/>
                  </a:lnTo>
                  <a:lnTo>
                    <a:pt x="90" y="204"/>
                  </a:lnTo>
                  <a:lnTo>
                    <a:pt x="158" y="204"/>
                  </a:lnTo>
                  <a:lnTo>
                    <a:pt x="136" y="249"/>
                  </a:lnTo>
                  <a:lnTo>
                    <a:pt x="45" y="295"/>
                  </a:lnTo>
                  <a:lnTo>
                    <a:pt x="68" y="317"/>
                  </a:lnTo>
                  <a:lnTo>
                    <a:pt x="68" y="363"/>
                  </a:lnTo>
                  <a:lnTo>
                    <a:pt x="181" y="317"/>
                  </a:lnTo>
                  <a:lnTo>
                    <a:pt x="272" y="431"/>
                  </a:lnTo>
                  <a:lnTo>
                    <a:pt x="295" y="385"/>
                  </a:lnTo>
                  <a:lnTo>
                    <a:pt x="295" y="363"/>
                  </a:lnTo>
                  <a:lnTo>
                    <a:pt x="249" y="340"/>
                  </a:lnTo>
                  <a:lnTo>
                    <a:pt x="249" y="272"/>
                  </a:lnTo>
                  <a:lnTo>
                    <a:pt x="317" y="204"/>
                  </a:lnTo>
                  <a:lnTo>
                    <a:pt x="385" y="227"/>
                  </a:lnTo>
                  <a:lnTo>
                    <a:pt x="408" y="181"/>
                  </a:lnTo>
                  <a:lnTo>
                    <a:pt x="363" y="159"/>
                  </a:lnTo>
                  <a:lnTo>
                    <a:pt x="363" y="136"/>
                  </a:lnTo>
                  <a:lnTo>
                    <a:pt x="340" y="113"/>
                  </a:lnTo>
                  <a:lnTo>
                    <a:pt x="363" y="91"/>
                  </a:lnTo>
                  <a:lnTo>
                    <a:pt x="340" y="68"/>
                  </a:lnTo>
                  <a:lnTo>
                    <a:pt x="385" y="23"/>
                  </a:lnTo>
                  <a:lnTo>
                    <a:pt x="363" y="23"/>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18" name="Freeform 135"/>
            <p:cNvSpPr>
              <a:spLocks/>
            </p:cNvSpPr>
            <p:nvPr/>
          </p:nvSpPr>
          <p:spPr bwMode="auto">
            <a:xfrm>
              <a:off x="1413693" y="5264278"/>
              <a:ext cx="324963" cy="324354"/>
            </a:xfrm>
            <a:custGeom>
              <a:avLst/>
              <a:gdLst>
                <a:gd name="T0" fmla="*/ 22 w 294"/>
                <a:gd name="T1" fmla="*/ 90 h 294"/>
                <a:gd name="T2" fmla="*/ 0 w 294"/>
                <a:gd name="T3" fmla="*/ 136 h 294"/>
                <a:gd name="T4" fmla="*/ 68 w 294"/>
                <a:gd name="T5" fmla="*/ 181 h 294"/>
                <a:gd name="T6" fmla="*/ 68 w 294"/>
                <a:gd name="T7" fmla="*/ 249 h 294"/>
                <a:gd name="T8" fmla="*/ 113 w 294"/>
                <a:gd name="T9" fmla="*/ 294 h 294"/>
                <a:gd name="T10" fmla="*/ 113 w 294"/>
                <a:gd name="T11" fmla="*/ 204 h 294"/>
                <a:gd name="T12" fmla="*/ 158 w 294"/>
                <a:gd name="T13" fmla="*/ 181 h 294"/>
                <a:gd name="T14" fmla="*/ 181 w 294"/>
                <a:gd name="T15" fmla="*/ 204 h 294"/>
                <a:gd name="T16" fmla="*/ 272 w 294"/>
                <a:gd name="T17" fmla="*/ 158 h 294"/>
                <a:gd name="T18" fmla="*/ 294 w 294"/>
                <a:gd name="T19" fmla="*/ 112 h 294"/>
                <a:gd name="T20" fmla="*/ 226 w 294"/>
                <a:gd name="T21" fmla="*/ 113 h 294"/>
                <a:gd name="T22" fmla="*/ 204 w 294"/>
                <a:gd name="T23" fmla="*/ 68 h 294"/>
                <a:gd name="T24" fmla="*/ 136 w 294"/>
                <a:gd name="T25" fmla="*/ 45 h 294"/>
                <a:gd name="T26" fmla="*/ 113 w 294"/>
                <a:gd name="T27" fmla="*/ 68 h 294"/>
                <a:gd name="T28" fmla="*/ 90 w 294"/>
                <a:gd name="T29" fmla="*/ 45 h 294"/>
                <a:gd name="T30" fmla="*/ 90 w 294"/>
                <a:gd name="T31" fmla="*/ 22 h 294"/>
                <a:gd name="T32" fmla="*/ 68 w 294"/>
                <a:gd name="T33" fmla="*/ 0 h 294"/>
                <a:gd name="T34" fmla="*/ 45 w 294"/>
                <a:gd name="T35" fmla="*/ 22 h 294"/>
                <a:gd name="T36" fmla="*/ 22 w 294"/>
                <a:gd name="T37" fmla="*/ 45 h 294"/>
                <a:gd name="T38" fmla="*/ 68 w 294"/>
                <a:gd name="T39" fmla="*/ 68 h 294"/>
                <a:gd name="T40" fmla="*/ 45 w 294"/>
                <a:gd name="T41" fmla="*/ 90 h 294"/>
                <a:gd name="T42" fmla="*/ 45 w 294"/>
                <a:gd name="T43" fmla="*/ 113 h 294"/>
                <a:gd name="T44" fmla="*/ 22 w 294"/>
                <a:gd name="T45" fmla="*/ 113 h 294"/>
                <a:gd name="T46" fmla="*/ 22 w 294"/>
                <a:gd name="T47" fmla="*/ 9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4" h="294">
                  <a:moveTo>
                    <a:pt x="22" y="90"/>
                  </a:moveTo>
                  <a:lnTo>
                    <a:pt x="0" y="136"/>
                  </a:lnTo>
                  <a:lnTo>
                    <a:pt x="68" y="181"/>
                  </a:lnTo>
                  <a:lnTo>
                    <a:pt x="68" y="249"/>
                  </a:lnTo>
                  <a:lnTo>
                    <a:pt x="113" y="294"/>
                  </a:lnTo>
                  <a:lnTo>
                    <a:pt x="113" y="204"/>
                  </a:lnTo>
                  <a:lnTo>
                    <a:pt x="158" y="181"/>
                  </a:lnTo>
                  <a:lnTo>
                    <a:pt x="181" y="204"/>
                  </a:lnTo>
                  <a:lnTo>
                    <a:pt x="272" y="158"/>
                  </a:lnTo>
                  <a:lnTo>
                    <a:pt x="294" y="112"/>
                  </a:lnTo>
                  <a:lnTo>
                    <a:pt x="226" y="113"/>
                  </a:lnTo>
                  <a:lnTo>
                    <a:pt x="204" y="68"/>
                  </a:lnTo>
                  <a:lnTo>
                    <a:pt x="136" y="45"/>
                  </a:lnTo>
                  <a:lnTo>
                    <a:pt x="113" y="68"/>
                  </a:lnTo>
                  <a:lnTo>
                    <a:pt x="90" y="45"/>
                  </a:lnTo>
                  <a:lnTo>
                    <a:pt x="90" y="22"/>
                  </a:lnTo>
                  <a:lnTo>
                    <a:pt x="68" y="0"/>
                  </a:lnTo>
                  <a:lnTo>
                    <a:pt x="45" y="22"/>
                  </a:lnTo>
                  <a:lnTo>
                    <a:pt x="22" y="45"/>
                  </a:lnTo>
                  <a:lnTo>
                    <a:pt x="68" y="68"/>
                  </a:lnTo>
                  <a:lnTo>
                    <a:pt x="45" y="90"/>
                  </a:lnTo>
                  <a:lnTo>
                    <a:pt x="45" y="113"/>
                  </a:lnTo>
                  <a:lnTo>
                    <a:pt x="22" y="113"/>
                  </a:lnTo>
                  <a:lnTo>
                    <a:pt x="22" y="90"/>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19" name="Freeform 136"/>
            <p:cNvSpPr>
              <a:spLocks/>
            </p:cNvSpPr>
            <p:nvPr/>
          </p:nvSpPr>
          <p:spPr bwMode="auto">
            <a:xfrm>
              <a:off x="4349779" y="4062968"/>
              <a:ext cx="598622" cy="672734"/>
            </a:xfrm>
            <a:custGeom>
              <a:avLst/>
              <a:gdLst>
                <a:gd name="T0" fmla="*/ 386 w 544"/>
                <a:gd name="T1" fmla="*/ 227 h 612"/>
                <a:gd name="T2" fmla="*/ 340 w 544"/>
                <a:gd name="T3" fmla="*/ 227 h 612"/>
                <a:gd name="T4" fmla="*/ 295 w 544"/>
                <a:gd name="T5" fmla="*/ 272 h 612"/>
                <a:gd name="T6" fmla="*/ 250 w 544"/>
                <a:gd name="T7" fmla="*/ 363 h 612"/>
                <a:gd name="T8" fmla="*/ 227 w 544"/>
                <a:gd name="T9" fmla="*/ 476 h 612"/>
                <a:gd name="T10" fmla="*/ 204 w 544"/>
                <a:gd name="T11" fmla="*/ 522 h 612"/>
                <a:gd name="T12" fmla="*/ 227 w 544"/>
                <a:gd name="T13" fmla="*/ 544 h 612"/>
                <a:gd name="T14" fmla="*/ 159 w 544"/>
                <a:gd name="T15" fmla="*/ 612 h 612"/>
                <a:gd name="T16" fmla="*/ 114 w 544"/>
                <a:gd name="T17" fmla="*/ 612 h 612"/>
                <a:gd name="T18" fmla="*/ 114 w 544"/>
                <a:gd name="T19" fmla="*/ 567 h 612"/>
                <a:gd name="T20" fmla="*/ 45 w 544"/>
                <a:gd name="T21" fmla="*/ 544 h 612"/>
                <a:gd name="T22" fmla="*/ 0 w 544"/>
                <a:gd name="T23" fmla="*/ 476 h 612"/>
                <a:gd name="T24" fmla="*/ 23 w 544"/>
                <a:gd name="T25" fmla="*/ 454 h 612"/>
                <a:gd name="T26" fmla="*/ 68 w 544"/>
                <a:gd name="T27" fmla="*/ 454 h 612"/>
                <a:gd name="T28" fmla="*/ 159 w 544"/>
                <a:gd name="T29" fmla="*/ 386 h 612"/>
                <a:gd name="T30" fmla="*/ 250 w 544"/>
                <a:gd name="T31" fmla="*/ 295 h 612"/>
                <a:gd name="T32" fmla="*/ 272 w 544"/>
                <a:gd name="T33" fmla="*/ 227 h 612"/>
                <a:gd name="T34" fmla="*/ 295 w 544"/>
                <a:gd name="T35" fmla="*/ 204 h 612"/>
                <a:gd name="T36" fmla="*/ 272 w 544"/>
                <a:gd name="T37" fmla="*/ 181 h 612"/>
                <a:gd name="T38" fmla="*/ 295 w 544"/>
                <a:gd name="T39" fmla="*/ 136 h 612"/>
                <a:gd name="T40" fmla="*/ 272 w 544"/>
                <a:gd name="T41" fmla="*/ 113 h 612"/>
                <a:gd name="T42" fmla="*/ 295 w 544"/>
                <a:gd name="T43" fmla="*/ 68 h 612"/>
                <a:gd name="T44" fmla="*/ 318 w 544"/>
                <a:gd name="T45" fmla="*/ 45 h 612"/>
                <a:gd name="T46" fmla="*/ 363 w 544"/>
                <a:gd name="T47" fmla="*/ 23 h 612"/>
                <a:gd name="T48" fmla="*/ 386 w 544"/>
                <a:gd name="T49" fmla="*/ 45 h 612"/>
                <a:gd name="T50" fmla="*/ 454 w 544"/>
                <a:gd name="T51" fmla="*/ 23 h 612"/>
                <a:gd name="T52" fmla="*/ 544 w 544"/>
                <a:gd name="T53" fmla="*/ 0 h 612"/>
                <a:gd name="T54" fmla="*/ 544 w 544"/>
                <a:gd name="T55" fmla="*/ 45 h 612"/>
                <a:gd name="T56" fmla="*/ 499 w 544"/>
                <a:gd name="T57" fmla="*/ 45 h 612"/>
                <a:gd name="T58" fmla="*/ 476 w 544"/>
                <a:gd name="T59" fmla="*/ 68 h 612"/>
                <a:gd name="T60" fmla="*/ 476 w 544"/>
                <a:gd name="T61" fmla="*/ 113 h 612"/>
                <a:gd name="T62" fmla="*/ 431 w 544"/>
                <a:gd name="T63" fmla="*/ 91 h 612"/>
                <a:gd name="T64" fmla="*/ 386 w 544"/>
                <a:gd name="T65" fmla="*/ 136 h 612"/>
                <a:gd name="T66" fmla="*/ 363 w 544"/>
                <a:gd name="T67" fmla="*/ 113 h 612"/>
                <a:gd name="T68" fmla="*/ 318 w 544"/>
                <a:gd name="T69" fmla="*/ 136 h 612"/>
                <a:gd name="T70" fmla="*/ 340 w 544"/>
                <a:gd name="T71" fmla="*/ 159 h 612"/>
                <a:gd name="T72" fmla="*/ 318 w 544"/>
                <a:gd name="T73" fmla="*/ 181 h 612"/>
                <a:gd name="T74" fmla="*/ 340 w 544"/>
                <a:gd name="T75" fmla="*/ 181 h 612"/>
                <a:gd name="T76" fmla="*/ 363 w 544"/>
                <a:gd name="T77" fmla="*/ 204 h 612"/>
                <a:gd name="T78" fmla="*/ 386 w 544"/>
                <a:gd name="T79" fmla="*/ 204 h 612"/>
                <a:gd name="T80" fmla="*/ 386 w 544"/>
                <a:gd name="T81" fmla="*/ 22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44" h="612">
                  <a:moveTo>
                    <a:pt x="386" y="227"/>
                  </a:moveTo>
                  <a:lnTo>
                    <a:pt x="340" y="227"/>
                  </a:lnTo>
                  <a:lnTo>
                    <a:pt x="295" y="272"/>
                  </a:lnTo>
                  <a:lnTo>
                    <a:pt x="250" y="363"/>
                  </a:lnTo>
                  <a:lnTo>
                    <a:pt x="227" y="476"/>
                  </a:lnTo>
                  <a:lnTo>
                    <a:pt x="204" y="522"/>
                  </a:lnTo>
                  <a:lnTo>
                    <a:pt x="227" y="544"/>
                  </a:lnTo>
                  <a:lnTo>
                    <a:pt x="159" y="612"/>
                  </a:lnTo>
                  <a:lnTo>
                    <a:pt x="114" y="612"/>
                  </a:lnTo>
                  <a:lnTo>
                    <a:pt x="114" y="567"/>
                  </a:lnTo>
                  <a:lnTo>
                    <a:pt x="45" y="544"/>
                  </a:lnTo>
                  <a:lnTo>
                    <a:pt x="0" y="476"/>
                  </a:lnTo>
                  <a:lnTo>
                    <a:pt x="23" y="454"/>
                  </a:lnTo>
                  <a:lnTo>
                    <a:pt x="68" y="454"/>
                  </a:lnTo>
                  <a:lnTo>
                    <a:pt x="159" y="386"/>
                  </a:lnTo>
                  <a:lnTo>
                    <a:pt x="250" y="295"/>
                  </a:lnTo>
                  <a:lnTo>
                    <a:pt x="272" y="227"/>
                  </a:lnTo>
                  <a:lnTo>
                    <a:pt x="295" y="204"/>
                  </a:lnTo>
                  <a:lnTo>
                    <a:pt x="272" y="181"/>
                  </a:lnTo>
                  <a:lnTo>
                    <a:pt x="295" y="136"/>
                  </a:lnTo>
                  <a:lnTo>
                    <a:pt x="272" y="113"/>
                  </a:lnTo>
                  <a:lnTo>
                    <a:pt x="295" y="68"/>
                  </a:lnTo>
                  <a:lnTo>
                    <a:pt x="318" y="45"/>
                  </a:lnTo>
                  <a:lnTo>
                    <a:pt x="363" y="23"/>
                  </a:lnTo>
                  <a:lnTo>
                    <a:pt x="386" y="45"/>
                  </a:lnTo>
                  <a:lnTo>
                    <a:pt x="454" y="23"/>
                  </a:lnTo>
                  <a:lnTo>
                    <a:pt x="544" y="0"/>
                  </a:lnTo>
                  <a:lnTo>
                    <a:pt x="544" y="45"/>
                  </a:lnTo>
                  <a:lnTo>
                    <a:pt x="499" y="45"/>
                  </a:lnTo>
                  <a:lnTo>
                    <a:pt x="476" y="68"/>
                  </a:lnTo>
                  <a:lnTo>
                    <a:pt x="476" y="113"/>
                  </a:lnTo>
                  <a:lnTo>
                    <a:pt x="431" y="91"/>
                  </a:lnTo>
                  <a:lnTo>
                    <a:pt x="386" y="136"/>
                  </a:lnTo>
                  <a:lnTo>
                    <a:pt x="363" y="113"/>
                  </a:lnTo>
                  <a:lnTo>
                    <a:pt x="318" y="136"/>
                  </a:lnTo>
                  <a:lnTo>
                    <a:pt x="340" y="159"/>
                  </a:lnTo>
                  <a:lnTo>
                    <a:pt x="318" y="181"/>
                  </a:lnTo>
                  <a:lnTo>
                    <a:pt x="340" y="181"/>
                  </a:lnTo>
                  <a:lnTo>
                    <a:pt x="363" y="204"/>
                  </a:lnTo>
                  <a:lnTo>
                    <a:pt x="386" y="204"/>
                  </a:lnTo>
                  <a:lnTo>
                    <a:pt x="386" y="227"/>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20" name="Freeform 137"/>
            <p:cNvSpPr>
              <a:spLocks/>
            </p:cNvSpPr>
            <p:nvPr/>
          </p:nvSpPr>
          <p:spPr bwMode="auto">
            <a:xfrm>
              <a:off x="1362381" y="5768828"/>
              <a:ext cx="228046" cy="150166"/>
            </a:xfrm>
            <a:custGeom>
              <a:avLst/>
              <a:gdLst>
                <a:gd name="T0" fmla="*/ 91 w 204"/>
                <a:gd name="T1" fmla="*/ 46 h 136"/>
                <a:gd name="T2" fmla="*/ 159 w 204"/>
                <a:gd name="T3" fmla="*/ 23 h 136"/>
                <a:gd name="T4" fmla="*/ 204 w 204"/>
                <a:gd name="T5" fmla="*/ 46 h 136"/>
                <a:gd name="T6" fmla="*/ 182 w 204"/>
                <a:gd name="T7" fmla="*/ 91 h 136"/>
                <a:gd name="T8" fmla="*/ 159 w 204"/>
                <a:gd name="T9" fmla="*/ 68 h 136"/>
                <a:gd name="T10" fmla="*/ 114 w 204"/>
                <a:gd name="T11" fmla="*/ 68 h 136"/>
                <a:gd name="T12" fmla="*/ 91 w 204"/>
                <a:gd name="T13" fmla="*/ 91 h 136"/>
                <a:gd name="T14" fmla="*/ 23 w 204"/>
                <a:gd name="T15" fmla="*/ 136 h 136"/>
                <a:gd name="T16" fmla="*/ 0 w 204"/>
                <a:gd name="T17" fmla="*/ 114 h 136"/>
                <a:gd name="T18" fmla="*/ 23 w 204"/>
                <a:gd name="T19" fmla="*/ 91 h 136"/>
                <a:gd name="T20" fmla="*/ 0 w 204"/>
                <a:gd name="T21" fmla="*/ 68 h 136"/>
                <a:gd name="T22" fmla="*/ 68 w 204"/>
                <a:gd name="T23" fmla="*/ 0 h 136"/>
                <a:gd name="T24" fmla="*/ 114 w 204"/>
                <a:gd name="T25" fmla="*/ 0 h 136"/>
                <a:gd name="T26" fmla="*/ 91 w 204"/>
                <a:gd name="T27" fmla="*/ 46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4" h="136">
                  <a:moveTo>
                    <a:pt x="91" y="46"/>
                  </a:moveTo>
                  <a:lnTo>
                    <a:pt x="159" y="23"/>
                  </a:lnTo>
                  <a:lnTo>
                    <a:pt x="204" y="46"/>
                  </a:lnTo>
                  <a:lnTo>
                    <a:pt x="182" y="91"/>
                  </a:lnTo>
                  <a:lnTo>
                    <a:pt x="159" y="68"/>
                  </a:lnTo>
                  <a:lnTo>
                    <a:pt x="114" y="68"/>
                  </a:lnTo>
                  <a:lnTo>
                    <a:pt x="91" y="91"/>
                  </a:lnTo>
                  <a:lnTo>
                    <a:pt x="23" y="136"/>
                  </a:lnTo>
                  <a:lnTo>
                    <a:pt x="0" y="114"/>
                  </a:lnTo>
                  <a:lnTo>
                    <a:pt x="23" y="91"/>
                  </a:lnTo>
                  <a:lnTo>
                    <a:pt x="0" y="68"/>
                  </a:lnTo>
                  <a:lnTo>
                    <a:pt x="68" y="0"/>
                  </a:lnTo>
                  <a:lnTo>
                    <a:pt x="114" y="0"/>
                  </a:lnTo>
                  <a:lnTo>
                    <a:pt x="91" y="46"/>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21" name="Freeform 138"/>
            <p:cNvSpPr>
              <a:spLocks/>
            </p:cNvSpPr>
            <p:nvPr/>
          </p:nvSpPr>
          <p:spPr bwMode="auto">
            <a:xfrm>
              <a:off x="1311072" y="5312330"/>
              <a:ext cx="279354" cy="426467"/>
            </a:xfrm>
            <a:custGeom>
              <a:avLst/>
              <a:gdLst>
                <a:gd name="T0" fmla="*/ 204 w 249"/>
                <a:gd name="T1" fmla="*/ 249 h 386"/>
                <a:gd name="T2" fmla="*/ 159 w 249"/>
                <a:gd name="T3" fmla="*/ 204 h 386"/>
                <a:gd name="T4" fmla="*/ 159 w 249"/>
                <a:gd name="T5" fmla="*/ 136 h 386"/>
                <a:gd name="T6" fmla="*/ 91 w 249"/>
                <a:gd name="T7" fmla="*/ 91 h 386"/>
                <a:gd name="T8" fmla="*/ 113 w 249"/>
                <a:gd name="T9" fmla="*/ 45 h 386"/>
                <a:gd name="T10" fmla="*/ 91 w 249"/>
                <a:gd name="T11" fmla="*/ 23 h 386"/>
                <a:gd name="T12" fmla="*/ 68 w 249"/>
                <a:gd name="T13" fmla="*/ 23 h 386"/>
                <a:gd name="T14" fmla="*/ 23 w 249"/>
                <a:gd name="T15" fmla="*/ 0 h 386"/>
                <a:gd name="T16" fmla="*/ 23 w 249"/>
                <a:gd name="T17" fmla="*/ 23 h 386"/>
                <a:gd name="T18" fmla="*/ 45 w 249"/>
                <a:gd name="T19" fmla="*/ 45 h 386"/>
                <a:gd name="T20" fmla="*/ 23 w 249"/>
                <a:gd name="T21" fmla="*/ 68 h 386"/>
                <a:gd name="T22" fmla="*/ 45 w 249"/>
                <a:gd name="T23" fmla="*/ 113 h 386"/>
                <a:gd name="T24" fmla="*/ 91 w 249"/>
                <a:gd name="T25" fmla="*/ 113 h 386"/>
                <a:gd name="T26" fmla="*/ 68 w 249"/>
                <a:gd name="T27" fmla="*/ 136 h 386"/>
                <a:gd name="T28" fmla="*/ 113 w 249"/>
                <a:gd name="T29" fmla="*/ 159 h 386"/>
                <a:gd name="T30" fmla="*/ 136 w 249"/>
                <a:gd name="T31" fmla="*/ 204 h 386"/>
                <a:gd name="T32" fmla="*/ 113 w 249"/>
                <a:gd name="T33" fmla="*/ 227 h 386"/>
                <a:gd name="T34" fmla="*/ 136 w 249"/>
                <a:gd name="T35" fmla="*/ 272 h 386"/>
                <a:gd name="T36" fmla="*/ 113 w 249"/>
                <a:gd name="T37" fmla="*/ 272 h 386"/>
                <a:gd name="T38" fmla="*/ 91 w 249"/>
                <a:gd name="T39" fmla="*/ 249 h 386"/>
                <a:gd name="T40" fmla="*/ 68 w 249"/>
                <a:gd name="T41" fmla="*/ 272 h 386"/>
                <a:gd name="T42" fmla="*/ 45 w 249"/>
                <a:gd name="T43" fmla="*/ 227 h 386"/>
                <a:gd name="T44" fmla="*/ 68 w 249"/>
                <a:gd name="T45" fmla="*/ 204 h 386"/>
                <a:gd name="T46" fmla="*/ 68 w 249"/>
                <a:gd name="T47" fmla="*/ 181 h 386"/>
                <a:gd name="T48" fmla="*/ 45 w 249"/>
                <a:gd name="T49" fmla="*/ 181 h 386"/>
                <a:gd name="T50" fmla="*/ 68 w 249"/>
                <a:gd name="T51" fmla="*/ 159 h 386"/>
                <a:gd name="T52" fmla="*/ 45 w 249"/>
                <a:gd name="T53" fmla="*/ 136 h 386"/>
                <a:gd name="T54" fmla="*/ 0 w 249"/>
                <a:gd name="T55" fmla="*/ 204 h 386"/>
                <a:gd name="T56" fmla="*/ 23 w 249"/>
                <a:gd name="T57" fmla="*/ 249 h 386"/>
                <a:gd name="T58" fmla="*/ 45 w 249"/>
                <a:gd name="T59" fmla="*/ 249 h 386"/>
                <a:gd name="T60" fmla="*/ 45 w 249"/>
                <a:gd name="T61" fmla="*/ 295 h 386"/>
                <a:gd name="T62" fmla="*/ 68 w 249"/>
                <a:gd name="T63" fmla="*/ 318 h 386"/>
                <a:gd name="T64" fmla="*/ 23 w 249"/>
                <a:gd name="T65" fmla="*/ 363 h 386"/>
                <a:gd name="T66" fmla="*/ 68 w 249"/>
                <a:gd name="T67" fmla="*/ 340 h 386"/>
                <a:gd name="T68" fmla="*/ 91 w 249"/>
                <a:gd name="T69" fmla="*/ 295 h 386"/>
                <a:gd name="T70" fmla="*/ 113 w 249"/>
                <a:gd name="T71" fmla="*/ 318 h 386"/>
                <a:gd name="T72" fmla="*/ 159 w 249"/>
                <a:gd name="T73" fmla="*/ 295 h 386"/>
                <a:gd name="T74" fmla="*/ 181 w 249"/>
                <a:gd name="T75" fmla="*/ 318 h 386"/>
                <a:gd name="T76" fmla="*/ 181 w 249"/>
                <a:gd name="T77" fmla="*/ 340 h 386"/>
                <a:gd name="T78" fmla="*/ 159 w 249"/>
                <a:gd name="T79" fmla="*/ 363 h 386"/>
                <a:gd name="T80" fmla="*/ 181 w 249"/>
                <a:gd name="T81" fmla="*/ 386 h 386"/>
                <a:gd name="T82" fmla="*/ 204 w 249"/>
                <a:gd name="T83" fmla="*/ 363 h 386"/>
                <a:gd name="T84" fmla="*/ 227 w 249"/>
                <a:gd name="T85" fmla="*/ 363 h 386"/>
                <a:gd name="T86" fmla="*/ 249 w 249"/>
                <a:gd name="T87" fmla="*/ 318 h 386"/>
                <a:gd name="T88" fmla="*/ 249 w 249"/>
                <a:gd name="T89" fmla="*/ 272 h 386"/>
                <a:gd name="T90" fmla="*/ 227 w 249"/>
                <a:gd name="T91" fmla="*/ 295 h 386"/>
                <a:gd name="T92" fmla="*/ 181 w 249"/>
                <a:gd name="T93" fmla="*/ 295 h 386"/>
                <a:gd name="T94" fmla="*/ 159 w 249"/>
                <a:gd name="T95" fmla="*/ 272 h 386"/>
                <a:gd name="T96" fmla="*/ 204 w 249"/>
                <a:gd name="T97" fmla="*/ 249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9" h="386">
                  <a:moveTo>
                    <a:pt x="204" y="249"/>
                  </a:moveTo>
                  <a:lnTo>
                    <a:pt x="159" y="204"/>
                  </a:lnTo>
                  <a:lnTo>
                    <a:pt x="159" y="136"/>
                  </a:lnTo>
                  <a:lnTo>
                    <a:pt x="91" y="91"/>
                  </a:lnTo>
                  <a:lnTo>
                    <a:pt x="113" y="45"/>
                  </a:lnTo>
                  <a:lnTo>
                    <a:pt x="91" y="23"/>
                  </a:lnTo>
                  <a:lnTo>
                    <a:pt x="68" y="23"/>
                  </a:lnTo>
                  <a:lnTo>
                    <a:pt x="23" y="0"/>
                  </a:lnTo>
                  <a:lnTo>
                    <a:pt x="23" y="23"/>
                  </a:lnTo>
                  <a:lnTo>
                    <a:pt x="45" y="45"/>
                  </a:lnTo>
                  <a:lnTo>
                    <a:pt x="23" y="68"/>
                  </a:lnTo>
                  <a:lnTo>
                    <a:pt x="45" y="113"/>
                  </a:lnTo>
                  <a:lnTo>
                    <a:pt x="91" y="113"/>
                  </a:lnTo>
                  <a:lnTo>
                    <a:pt x="68" y="136"/>
                  </a:lnTo>
                  <a:lnTo>
                    <a:pt x="113" y="159"/>
                  </a:lnTo>
                  <a:lnTo>
                    <a:pt x="136" y="204"/>
                  </a:lnTo>
                  <a:lnTo>
                    <a:pt x="113" y="227"/>
                  </a:lnTo>
                  <a:lnTo>
                    <a:pt x="136" y="272"/>
                  </a:lnTo>
                  <a:lnTo>
                    <a:pt x="113" y="272"/>
                  </a:lnTo>
                  <a:lnTo>
                    <a:pt x="91" y="249"/>
                  </a:lnTo>
                  <a:lnTo>
                    <a:pt x="68" y="272"/>
                  </a:lnTo>
                  <a:lnTo>
                    <a:pt x="45" y="227"/>
                  </a:lnTo>
                  <a:lnTo>
                    <a:pt x="68" y="204"/>
                  </a:lnTo>
                  <a:lnTo>
                    <a:pt x="68" y="181"/>
                  </a:lnTo>
                  <a:lnTo>
                    <a:pt x="45" y="181"/>
                  </a:lnTo>
                  <a:lnTo>
                    <a:pt x="68" y="159"/>
                  </a:lnTo>
                  <a:lnTo>
                    <a:pt x="45" y="136"/>
                  </a:lnTo>
                  <a:lnTo>
                    <a:pt x="0" y="204"/>
                  </a:lnTo>
                  <a:lnTo>
                    <a:pt x="23" y="249"/>
                  </a:lnTo>
                  <a:lnTo>
                    <a:pt x="45" y="249"/>
                  </a:lnTo>
                  <a:lnTo>
                    <a:pt x="45" y="295"/>
                  </a:lnTo>
                  <a:lnTo>
                    <a:pt x="68" y="318"/>
                  </a:lnTo>
                  <a:lnTo>
                    <a:pt x="23" y="363"/>
                  </a:lnTo>
                  <a:lnTo>
                    <a:pt x="68" y="340"/>
                  </a:lnTo>
                  <a:lnTo>
                    <a:pt x="91" y="295"/>
                  </a:lnTo>
                  <a:lnTo>
                    <a:pt x="113" y="318"/>
                  </a:lnTo>
                  <a:lnTo>
                    <a:pt x="159" y="295"/>
                  </a:lnTo>
                  <a:lnTo>
                    <a:pt x="181" y="318"/>
                  </a:lnTo>
                  <a:lnTo>
                    <a:pt x="181" y="340"/>
                  </a:lnTo>
                  <a:lnTo>
                    <a:pt x="159" y="363"/>
                  </a:lnTo>
                  <a:lnTo>
                    <a:pt x="181" y="386"/>
                  </a:lnTo>
                  <a:lnTo>
                    <a:pt x="204" y="363"/>
                  </a:lnTo>
                  <a:lnTo>
                    <a:pt x="227" y="363"/>
                  </a:lnTo>
                  <a:lnTo>
                    <a:pt x="249" y="318"/>
                  </a:lnTo>
                  <a:lnTo>
                    <a:pt x="249" y="272"/>
                  </a:lnTo>
                  <a:lnTo>
                    <a:pt x="227" y="295"/>
                  </a:lnTo>
                  <a:lnTo>
                    <a:pt x="181" y="295"/>
                  </a:lnTo>
                  <a:lnTo>
                    <a:pt x="159" y="272"/>
                  </a:lnTo>
                  <a:lnTo>
                    <a:pt x="204" y="249"/>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22" name="Freeform 139"/>
            <p:cNvSpPr>
              <a:spLocks/>
            </p:cNvSpPr>
            <p:nvPr/>
          </p:nvSpPr>
          <p:spPr bwMode="auto">
            <a:xfrm>
              <a:off x="2468402" y="5312330"/>
              <a:ext cx="598622" cy="528576"/>
            </a:xfrm>
            <a:custGeom>
              <a:avLst/>
              <a:gdLst>
                <a:gd name="T0" fmla="*/ 295 w 544"/>
                <a:gd name="T1" fmla="*/ 0 h 476"/>
                <a:gd name="T2" fmla="*/ 204 w 544"/>
                <a:gd name="T3" fmla="*/ 23 h 476"/>
                <a:gd name="T4" fmla="*/ 204 w 544"/>
                <a:gd name="T5" fmla="*/ 68 h 476"/>
                <a:gd name="T6" fmla="*/ 159 w 544"/>
                <a:gd name="T7" fmla="*/ 91 h 476"/>
                <a:gd name="T8" fmla="*/ 159 w 544"/>
                <a:gd name="T9" fmla="*/ 136 h 476"/>
                <a:gd name="T10" fmla="*/ 114 w 544"/>
                <a:gd name="T11" fmla="*/ 159 h 476"/>
                <a:gd name="T12" fmla="*/ 46 w 544"/>
                <a:gd name="T13" fmla="*/ 181 h 476"/>
                <a:gd name="T14" fmla="*/ 0 w 544"/>
                <a:gd name="T15" fmla="*/ 204 h 476"/>
                <a:gd name="T16" fmla="*/ 23 w 544"/>
                <a:gd name="T17" fmla="*/ 227 h 476"/>
                <a:gd name="T18" fmla="*/ 0 w 544"/>
                <a:gd name="T19" fmla="*/ 272 h 476"/>
                <a:gd name="T20" fmla="*/ 46 w 544"/>
                <a:gd name="T21" fmla="*/ 295 h 476"/>
                <a:gd name="T22" fmla="*/ 46 w 544"/>
                <a:gd name="T23" fmla="*/ 318 h 476"/>
                <a:gd name="T24" fmla="*/ 0 w 544"/>
                <a:gd name="T25" fmla="*/ 363 h 476"/>
                <a:gd name="T26" fmla="*/ 0 w 544"/>
                <a:gd name="T27" fmla="*/ 408 h 476"/>
                <a:gd name="T28" fmla="*/ 23 w 544"/>
                <a:gd name="T29" fmla="*/ 476 h 476"/>
                <a:gd name="T30" fmla="*/ 46 w 544"/>
                <a:gd name="T31" fmla="*/ 476 h 476"/>
                <a:gd name="T32" fmla="*/ 68 w 544"/>
                <a:gd name="T33" fmla="*/ 408 h 476"/>
                <a:gd name="T34" fmla="*/ 91 w 544"/>
                <a:gd name="T35" fmla="*/ 386 h 476"/>
                <a:gd name="T36" fmla="*/ 136 w 544"/>
                <a:gd name="T37" fmla="*/ 340 h 476"/>
                <a:gd name="T38" fmla="*/ 182 w 544"/>
                <a:gd name="T39" fmla="*/ 340 h 476"/>
                <a:gd name="T40" fmla="*/ 159 w 544"/>
                <a:gd name="T41" fmla="*/ 249 h 476"/>
                <a:gd name="T42" fmla="*/ 250 w 544"/>
                <a:gd name="T43" fmla="*/ 272 h 476"/>
                <a:gd name="T44" fmla="*/ 295 w 544"/>
                <a:gd name="T45" fmla="*/ 181 h 476"/>
                <a:gd name="T46" fmla="*/ 363 w 544"/>
                <a:gd name="T47" fmla="*/ 136 h 476"/>
                <a:gd name="T48" fmla="*/ 431 w 544"/>
                <a:gd name="T49" fmla="*/ 159 h 476"/>
                <a:gd name="T50" fmla="*/ 476 w 544"/>
                <a:gd name="T51" fmla="*/ 159 h 476"/>
                <a:gd name="T52" fmla="*/ 499 w 544"/>
                <a:gd name="T53" fmla="*/ 159 h 476"/>
                <a:gd name="T54" fmla="*/ 544 w 544"/>
                <a:gd name="T55" fmla="*/ 113 h 476"/>
                <a:gd name="T56" fmla="*/ 522 w 544"/>
                <a:gd name="T57" fmla="*/ 68 h 476"/>
                <a:gd name="T58" fmla="*/ 454 w 544"/>
                <a:gd name="T59" fmla="*/ 113 h 476"/>
                <a:gd name="T60" fmla="*/ 408 w 544"/>
                <a:gd name="T61" fmla="*/ 91 h 476"/>
                <a:gd name="T62" fmla="*/ 318 w 544"/>
                <a:gd name="T63" fmla="*/ 91 h 476"/>
                <a:gd name="T64" fmla="*/ 295 w 544"/>
                <a:gd name="T65" fmla="*/ 45 h 476"/>
                <a:gd name="T66" fmla="*/ 295 w 544"/>
                <a:gd name="T67" fmla="*/ 0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44" h="476">
                  <a:moveTo>
                    <a:pt x="295" y="0"/>
                  </a:moveTo>
                  <a:lnTo>
                    <a:pt x="204" y="23"/>
                  </a:lnTo>
                  <a:lnTo>
                    <a:pt x="204" y="68"/>
                  </a:lnTo>
                  <a:lnTo>
                    <a:pt x="159" y="91"/>
                  </a:lnTo>
                  <a:lnTo>
                    <a:pt x="159" y="136"/>
                  </a:lnTo>
                  <a:lnTo>
                    <a:pt x="114" y="159"/>
                  </a:lnTo>
                  <a:lnTo>
                    <a:pt x="46" y="181"/>
                  </a:lnTo>
                  <a:lnTo>
                    <a:pt x="0" y="204"/>
                  </a:lnTo>
                  <a:lnTo>
                    <a:pt x="23" y="227"/>
                  </a:lnTo>
                  <a:lnTo>
                    <a:pt x="0" y="272"/>
                  </a:lnTo>
                  <a:lnTo>
                    <a:pt x="46" y="295"/>
                  </a:lnTo>
                  <a:lnTo>
                    <a:pt x="46" y="318"/>
                  </a:lnTo>
                  <a:lnTo>
                    <a:pt x="0" y="363"/>
                  </a:lnTo>
                  <a:lnTo>
                    <a:pt x="0" y="408"/>
                  </a:lnTo>
                  <a:lnTo>
                    <a:pt x="23" y="476"/>
                  </a:lnTo>
                  <a:lnTo>
                    <a:pt x="46" y="476"/>
                  </a:lnTo>
                  <a:lnTo>
                    <a:pt x="68" y="408"/>
                  </a:lnTo>
                  <a:lnTo>
                    <a:pt x="91" y="386"/>
                  </a:lnTo>
                  <a:lnTo>
                    <a:pt x="136" y="340"/>
                  </a:lnTo>
                  <a:lnTo>
                    <a:pt x="182" y="340"/>
                  </a:lnTo>
                  <a:lnTo>
                    <a:pt x="159" y="249"/>
                  </a:lnTo>
                  <a:lnTo>
                    <a:pt x="250" y="272"/>
                  </a:lnTo>
                  <a:lnTo>
                    <a:pt x="295" y="181"/>
                  </a:lnTo>
                  <a:lnTo>
                    <a:pt x="363" y="136"/>
                  </a:lnTo>
                  <a:lnTo>
                    <a:pt x="431" y="159"/>
                  </a:lnTo>
                  <a:lnTo>
                    <a:pt x="476" y="159"/>
                  </a:lnTo>
                  <a:lnTo>
                    <a:pt x="499" y="159"/>
                  </a:lnTo>
                  <a:lnTo>
                    <a:pt x="544" y="113"/>
                  </a:lnTo>
                  <a:lnTo>
                    <a:pt x="522" y="68"/>
                  </a:lnTo>
                  <a:lnTo>
                    <a:pt x="454" y="113"/>
                  </a:lnTo>
                  <a:lnTo>
                    <a:pt x="408" y="91"/>
                  </a:lnTo>
                  <a:lnTo>
                    <a:pt x="318" y="91"/>
                  </a:lnTo>
                  <a:lnTo>
                    <a:pt x="295" y="45"/>
                  </a:lnTo>
                  <a:lnTo>
                    <a:pt x="295" y="0"/>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23" name="Freeform 140"/>
            <p:cNvSpPr>
              <a:spLocks/>
            </p:cNvSpPr>
            <p:nvPr/>
          </p:nvSpPr>
          <p:spPr bwMode="auto">
            <a:xfrm>
              <a:off x="2491207" y="5462496"/>
              <a:ext cx="752551" cy="480524"/>
            </a:xfrm>
            <a:custGeom>
              <a:avLst/>
              <a:gdLst>
                <a:gd name="T0" fmla="*/ 567 w 680"/>
                <a:gd name="T1" fmla="*/ 68 h 431"/>
                <a:gd name="T2" fmla="*/ 544 w 680"/>
                <a:gd name="T3" fmla="*/ 45 h 431"/>
                <a:gd name="T4" fmla="*/ 499 w 680"/>
                <a:gd name="T5" fmla="*/ 45 h 431"/>
                <a:gd name="T6" fmla="*/ 476 w 680"/>
                <a:gd name="T7" fmla="*/ 23 h 431"/>
                <a:gd name="T8" fmla="*/ 408 w 680"/>
                <a:gd name="T9" fmla="*/ 23 h 431"/>
                <a:gd name="T10" fmla="*/ 340 w 680"/>
                <a:gd name="T11" fmla="*/ 0 h 431"/>
                <a:gd name="T12" fmla="*/ 272 w 680"/>
                <a:gd name="T13" fmla="*/ 45 h 431"/>
                <a:gd name="T14" fmla="*/ 227 w 680"/>
                <a:gd name="T15" fmla="*/ 136 h 431"/>
                <a:gd name="T16" fmla="*/ 136 w 680"/>
                <a:gd name="T17" fmla="*/ 113 h 431"/>
                <a:gd name="T18" fmla="*/ 159 w 680"/>
                <a:gd name="T19" fmla="*/ 204 h 431"/>
                <a:gd name="T20" fmla="*/ 113 w 680"/>
                <a:gd name="T21" fmla="*/ 204 h 431"/>
                <a:gd name="T22" fmla="*/ 45 w 680"/>
                <a:gd name="T23" fmla="*/ 272 h 431"/>
                <a:gd name="T24" fmla="*/ 23 w 680"/>
                <a:gd name="T25" fmla="*/ 340 h 431"/>
                <a:gd name="T26" fmla="*/ 45 w 680"/>
                <a:gd name="T27" fmla="*/ 363 h 431"/>
                <a:gd name="T28" fmla="*/ 0 w 680"/>
                <a:gd name="T29" fmla="*/ 386 h 431"/>
                <a:gd name="T30" fmla="*/ 45 w 680"/>
                <a:gd name="T31" fmla="*/ 408 h 431"/>
                <a:gd name="T32" fmla="*/ 68 w 680"/>
                <a:gd name="T33" fmla="*/ 408 h 431"/>
                <a:gd name="T34" fmla="*/ 113 w 680"/>
                <a:gd name="T35" fmla="*/ 431 h 431"/>
                <a:gd name="T36" fmla="*/ 113 w 680"/>
                <a:gd name="T37" fmla="*/ 386 h 431"/>
                <a:gd name="T38" fmla="*/ 136 w 680"/>
                <a:gd name="T39" fmla="*/ 386 h 431"/>
                <a:gd name="T40" fmla="*/ 136 w 680"/>
                <a:gd name="T41" fmla="*/ 340 h 431"/>
                <a:gd name="T42" fmla="*/ 159 w 680"/>
                <a:gd name="T43" fmla="*/ 318 h 431"/>
                <a:gd name="T44" fmla="*/ 181 w 680"/>
                <a:gd name="T45" fmla="*/ 340 h 431"/>
                <a:gd name="T46" fmla="*/ 272 w 680"/>
                <a:gd name="T47" fmla="*/ 250 h 431"/>
                <a:gd name="T48" fmla="*/ 272 w 680"/>
                <a:gd name="T49" fmla="*/ 227 h 431"/>
                <a:gd name="T50" fmla="*/ 295 w 680"/>
                <a:gd name="T51" fmla="*/ 204 h 431"/>
                <a:gd name="T52" fmla="*/ 363 w 680"/>
                <a:gd name="T53" fmla="*/ 204 h 431"/>
                <a:gd name="T54" fmla="*/ 385 w 680"/>
                <a:gd name="T55" fmla="*/ 182 h 431"/>
                <a:gd name="T56" fmla="*/ 476 w 680"/>
                <a:gd name="T57" fmla="*/ 159 h 431"/>
                <a:gd name="T58" fmla="*/ 498 w 680"/>
                <a:gd name="T59" fmla="*/ 191 h 431"/>
                <a:gd name="T60" fmla="*/ 548 w 680"/>
                <a:gd name="T61" fmla="*/ 211 h 431"/>
                <a:gd name="T62" fmla="*/ 567 w 680"/>
                <a:gd name="T63" fmla="*/ 250 h 431"/>
                <a:gd name="T64" fmla="*/ 600 w 680"/>
                <a:gd name="T65" fmla="*/ 337 h 431"/>
                <a:gd name="T66" fmla="*/ 658 w 680"/>
                <a:gd name="T67" fmla="*/ 250 h 431"/>
                <a:gd name="T68" fmla="*/ 680 w 680"/>
                <a:gd name="T69" fmla="*/ 227 h 431"/>
                <a:gd name="T70" fmla="*/ 635 w 680"/>
                <a:gd name="T71" fmla="*/ 204 h 431"/>
                <a:gd name="T72" fmla="*/ 635 w 680"/>
                <a:gd name="T73" fmla="*/ 182 h 431"/>
                <a:gd name="T74" fmla="*/ 658 w 680"/>
                <a:gd name="T75" fmla="*/ 159 h 431"/>
                <a:gd name="T76" fmla="*/ 612 w 680"/>
                <a:gd name="T77" fmla="*/ 136 h 431"/>
                <a:gd name="T78" fmla="*/ 612 w 680"/>
                <a:gd name="T79" fmla="*/ 91 h 431"/>
                <a:gd name="T80" fmla="*/ 567 w 680"/>
                <a:gd name="T81" fmla="*/ 68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80" h="431">
                  <a:moveTo>
                    <a:pt x="567" y="68"/>
                  </a:moveTo>
                  <a:lnTo>
                    <a:pt x="544" y="45"/>
                  </a:lnTo>
                  <a:lnTo>
                    <a:pt x="499" y="45"/>
                  </a:lnTo>
                  <a:lnTo>
                    <a:pt x="476" y="23"/>
                  </a:lnTo>
                  <a:lnTo>
                    <a:pt x="408" y="23"/>
                  </a:lnTo>
                  <a:lnTo>
                    <a:pt x="340" y="0"/>
                  </a:lnTo>
                  <a:lnTo>
                    <a:pt x="272" y="45"/>
                  </a:lnTo>
                  <a:lnTo>
                    <a:pt x="227" y="136"/>
                  </a:lnTo>
                  <a:lnTo>
                    <a:pt x="136" y="113"/>
                  </a:lnTo>
                  <a:lnTo>
                    <a:pt x="159" y="204"/>
                  </a:lnTo>
                  <a:lnTo>
                    <a:pt x="113" y="204"/>
                  </a:lnTo>
                  <a:lnTo>
                    <a:pt x="45" y="272"/>
                  </a:lnTo>
                  <a:lnTo>
                    <a:pt x="23" y="340"/>
                  </a:lnTo>
                  <a:lnTo>
                    <a:pt x="45" y="363"/>
                  </a:lnTo>
                  <a:lnTo>
                    <a:pt x="0" y="386"/>
                  </a:lnTo>
                  <a:lnTo>
                    <a:pt x="45" y="408"/>
                  </a:lnTo>
                  <a:lnTo>
                    <a:pt x="68" y="408"/>
                  </a:lnTo>
                  <a:lnTo>
                    <a:pt x="113" y="431"/>
                  </a:lnTo>
                  <a:lnTo>
                    <a:pt x="113" y="386"/>
                  </a:lnTo>
                  <a:lnTo>
                    <a:pt x="136" y="386"/>
                  </a:lnTo>
                  <a:lnTo>
                    <a:pt x="136" y="340"/>
                  </a:lnTo>
                  <a:lnTo>
                    <a:pt x="159" y="318"/>
                  </a:lnTo>
                  <a:lnTo>
                    <a:pt x="181" y="340"/>
                  </a:lnTo>
                  <a:lnTo>
                    <a:pt x="272" y="250"/>
                  </a:lnTo>
                  <a:lnTo>
                    <a:pt x="272" y="227"/>
                  </a:lnTo>
                  <a:lnTo>
                    <a:pt x="295" y="204"/>
                  </a:lnTo>
                  <a:lnTo>
                    <a:pt x="363" y="204"/>
                  </a:lnTo>
                  <a:lnTo>
                    <a:pt x="385" y="182"/>
                  </a:lnTo>
                  <a:lnTo>
                    <a:pt x="476" y="159"/>
                  </a:lnTo>
                  <a:lnTo>
                    <a:pt x="498" y="191"/>
                  </a:lnTo>
                  <a:lnTo>
                    <a:pt x="548" y="211"/>
                  </a:lnTo>
                  <a:lnTo>
                    <a:pt x="567" y="250"/>
                  </a:lnTo>
                  <a:lnTo>
                    <a:pt x="600" y="337"/>
                  </a:lnTo>
                  <a:lnTo>
                    <a:pt x="658" y="250"/>
                  </a:lnTo>
                  <a:lnTo>
                    <a:pt x="680" y="227"/>
                  </a:lnTo>
                  <a:lnTo>
                    <a:pt x="635" y="204"/>
                  </a:lnTo>
                  <a:lnTo>
                    <a:pt x="635" y="182"/>
                  </a:lnTo>
                  <a:lnTo>
                    <a:pt x="658" y="159"/>
                  </a:lnTo>
                  <a:lnTo>
                    <a:pt x="612" y="136"/>
                  </a:lnTo>
                  <a:lnTo>
                    <a:pt x="612" y="91"/>
                  </a:lnTo>
                  <a:lnTo>
                    <a:pt x="567" y="68"/>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24" name="Freeform 141"/>
            <p:cNvSpPr>
              <a:spLocks/>
            </p:cNvSpPr>
            <p:nvPr/>
          </p:nvSpPr>
          <p:spPr bwMode="auto">
            <a:xfrm>
              <a:off x="3044219" y="5288304"/>
              <a:ext cx="347768" cy="150166"/>
            </a:xfrm>
            <a:custGeom>
              <a:avLst/>
              <a:gdLst>
                <a:gd name="T0" fmla="*/ 0 w 317"/>
                <a:gd name="T1" fmla="*/ 91 h 136"/>
                <a:gd name="T2" fmla="*/ 22 w 317"/>
                <a:gd name="T3" fmla="*/ 136 h 136"/>
                <a:gd name="T4" fmla="*/ 68 w 317"/>
                <a:gd name="T5" fmla="*/ 91 h 136"/>
                <a:gd name="T6" fmla="*/ 136 w 317"/>
                <a:gd name="T7" fmla="*/ 136 h 136"/>
                <a:gd name="T8" fmla="*/ 204 w 317"/>
                <a:gd name="T9" fmla="*/ 114 h 136"/>
                <a:gd name="T10" fmla="*/ 249 w 317"/>
                <a:gd name="T11" fmla="*/ 114 h 136"/>
                <a:gd name="T12" fmla="*/ 295 w 317"/>
                <a:gd name="T13" fmla="*/ 136 h 136"/>
                <a:gd name="T14" fmla="*/ 317 w 317"/>
                <a:gd name="T15" fmla="*/ 114 h 136"/>
                <a:gd name="T16" fmla="*/ 272 w 317"/>
                <a:gd name="T17" fmla="*/ 91 h 136"/>
                <a:gd name="T18" fmla="*/ 227 w 317"/>
                <a:gd name="T19" fmla="*/ 46 h 136"/>
                <a:gd name="T20" fmla="*/ 204 w 317"/>
                <a:gd name="T21" fmla="*/ 0 h 136"/>
                <a:gd name="T22" fmla="*/ 181 w 317"/>
                <a:gd name="T23" fmla="*/ 23 h 136"/>
                <a:gd name="T24" fmla="*/ 136 w 317"/>
                <a:gd name="T25" fmla="*/ 0 h 136"/>
                <a:gd name="T26" fmla="*/ 66 w 317"/>
                <a:gd name="T27" fmla="*/ 18 h 136"/>
                <a:gd name="T28" fmla="*/ 48 w 317"/>
                <a:gd name="T29" fmla="*/ 36 h 136"/>
                <a:gd name="T30" fmla="*/ 11 w 317"/>
                <a:gd name="T31" fmla="*/ 17 h 136"/>
                <a:gd name="T32" fmla="*/ 20 w 317"/>
                <a:gd name="T33" fmla="*/ 50 h 136"/>
                <a:gd name="T34" fmla="*/ 0 w 317"/>
                <a:gd name="T35" fmla="*/ 9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7" h="136">
                  <a:moveTo>
                    <a:pt x="0" y="91"/>
                  </a:moveTo>
                  <a:lnTo>
                    <a:pt x="22" y="136"/>
                  </a:lnTo>
                  <a:lnTo>
                    <a:pt x="68" y="91"/>
                  </a:lnTo>
                  <a:lnTo>
                    <a:pt x="136" y="136"/>
                  </a:lnTo>
                  <a:lnTo>
                    <a:pt x="204" y="114"/>
                  </a:lnTo>
                  <a:lnTo>
                    <a:pt x="249" y="114"/>
                  </a:lnTo>
                  <a:lnTo>
                    <a:pt x="295" y="136"/>
                  </a:lnTo>
                  <a:lnTo>
                    <a:pt x="317" y="114"/>
                  </a:lnTo>
                  <a:lnTo>
                    <a:pt x="272" y="91"/>
                  </a:lnTo>
                  <a:lnTo>
                    <a:pt x="227" y="46"/>
                  </a:lnTo>
                  <a:lnTo>
                    <a:pt x="204" y="0"/>
                  </a:lnTo>
                  <a:lnTo>
                    <a:pt x="181" y="23"/>
                  </a:lnTo>
                  <a:lnTo>
                    <a:pt x="136" y="0"/>
                  </a:lnTo>
                  <a:lnTo>
                    <a:pt x="66" y="18"/>
                  </a:lnTo>
                  <a:lnTo>
                    <a:pt x="48" y="36"/>
                  </a:lnTo>
                  <a:lnTo>
                    <a:pt x="11" y="17"/>
                  </a:lnTo>
                  <a:lnTo>
                    <a:pt x="20" y="50"/>
                  </a:lnTo>
                  <a:lnTo>
                    <a:pt x="0" y="91"/>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25" name="Freeform 142"/>
            <p:cNvSpPr>
              <a:spLocks/>
            </p:cNvSpPr>
            <p:nvPr/>
          </p:nvSpPr>
          <p:spPr bwMode="auto">
            <a:xfrm>
              <a:off x="3015712" y="5390417"/>
              <a:ext cx="427587" cy="324354"/>
            </a:xfrm>
            <a:custGeom>
              <a:avLst/>
              <a:gdLst>
                <a:gd name="T0" fmla="*/ 340 w 386"/>
                <a:gd name="T1" fmla="*/ 23 h 295"/>
                <a:gd name="T2" fmla="*/ 318 w 386"/>
                <a:gd name="T3" fmla="*/ 45 h 295"/>
                <a:gd name="T4" fmla="*/ 272 w 386"/>
                <a:gd name="T5" fmla="*/ 23 h 295"/>
                <a:gd name="T6" fmla="*/ 227 w 386"/>
                <a:gd name="T7" fmla="*/ 23 h 295"/>
                <a:gd name="T8" fmla="*/ 159 w 386"/>
                <a:gd name="T9" fmla="*/ 45 h 295"/>
                <a:gd name="T10" fmla="*/ 91 w 386"/>
                <a:gd name="T11" fmla="*/ 0 h 295"/>
                <a:gd name="T12" fmla="*/ 0 w 386"/>
                <a:gd name="T13" fmla="*/ 91 h 295"/>
                <a:gd name="T14" fmla="*/ 23 w 386"/>
                <a:gd name="T15" fmla="*/ 113 h 295"/>
                <a:gd name="T16" fmla="*/ 68 w 386"/>
                <a:gd name="T17" fmla="*/ 113 h 295"/>
                <a:gd name="T18" fmla="*/ 91 w 386"/>
                <a:gd name="T19" fmla="*/ 136 h 295"/>
                <a:gd name="T20" fmla="*/ 136 w 386"/>
                <a:gd name="T21" fmla="*/ 159 h 295"/>
                <a:gd name="T22" fmla="*/ 136 w 386"/>
                <a:gd name="T23" fmla="*/ 204 h 295"/>
                <a:gd name="T24" fmla="*/ 182 w 386"/>
                <a:gd name="T25" fmla="*/ 227 h 295"/>
                <a:gd name="T26" fmla="*/ 159 w 386"/>
                <a:gd name="T27" fmla="*/ 250 h 295"/>
                <a:gd name="T28" fmla="*/ 159 w 386"/>
                <a:gd name="T29" fmla="*/ 272 h 295"/>
                <a:gd name="T30" fmla="*/ 204 w 386"/>
                <a:gd name="T31" fmla="*/ 295 h 295"/>
                <a:gd name="T32" fmla="*/ 227 w 386"/>
                <a:gd name="T33" fmla="*/ 272 h 295"/>
                <a:gd name="T34" fmla="*/ 250 w 386"/>
                <a:gd name="T35" fmla="*/ 250 h 295"/>
                <a:gd name="T36" fmla="*/ 295 w 386"/>
                <a:gd name="T37" fmla="*/ 250 h 295"/>
                <a:gd name="T38" fmla="*/ 340 w 386"/>
                <a:gd name="T39" fmla="*/ 204 h 295"/>
                <a:gd name="T40" fmla="*/ 363 w 386"/>
                <a:gd name="T41" fmla="*/ 204 h 295"/>
                <a:gd name="T42" fmla="*/ 363 w 386"/>
                <a:gd name="T43" fmla="*/ 181 h 295"/>
                <a:gd name="T44" fmla="*/ 386 w 386"/>
                <a:gd name="T45" fmla="*/ 159 h 295"/>
                <a:gd name="T46" fmla="*/ 340 w 386"/>
                <a:gd name="T47" fmla="*/ 113 h 295"/>
                <a:gd name="T48" fmla="*/ 363 w 386"/>
                <a:gd name="T49" fmla="*/ 68 h 295"/>
                <a:gd name="T50" fmla="*/ 386 w 386"/>
                <a:gd name="T51" fmla="*/ 45 h 295"/>
                <a:gd name="T52" fmla="*/ 363 w 386"/>
                <a:gd name="T53" fmla="*/ 23 h 295"/>
                <a:gd name="T54" fmla="*/ 340 w 386"/>
                <a:gd name="T55" fmla="*/ 2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86" h="295">
                  <a:moveTo>
                    <a:pt x="340" y="23"/>
                  </a:moveTo>
                  <a:lnTo>
                    <a:pt x="318" y="45"/>
                  </a:lnTo>
                  <a:lnTo>
                    <a:pt x="272" y="23"/>
                  </a:lnTo>
                  <a:lnTo>
                    <a:pt x="227" y="23"/>
                  </a:lnTo>
                  <a:lnTo>
                    <a:pt x="159" y="45"/>
                  </a:lnTo>
                  <a:lnTo>
                    <a:pt x="91" y="0"/>
                  </a:lnTo>
                  <a:lnTo>
                    <a:pt x="0" y="91"/>
                  </a:lnTo>
                  <a:lnTo>
                    <a:pt x="23" y="113"/>
                  </a:lnTo>
                  <a:lnTo>
                    <a:pt x="68" y="113"/>
                  </a:lnTo>
                  <a:lnTo>
                    <a:pt x="91" y="136"/>
                  </a:lnTo>
                  <a:lnTo>
                    <a:pt x="136" y="159"/>
                  </a:lnTo>
                  <a:lnTo>
                    <a:pt x="136" y="204"/>
                  </a:lnTo>
                  <a:lnTo>
                    <a:pt x="182" y="227"/>
                  </a:lnTo>
                  <a:lnTo>
                    <a:pt x="159" y="250"/>
                  </a:lnTo>
                  <a:lnTo>
                    <a:pt x="159" y="272"/>
                  </a:lnTo>
                  <a:lnTo>
                    <a:pt x="204" y="295"/>
                  </a:lnTo>
                  <a:lnTo>
                    <a:pt x="227" y="272"/>
                  </a:lnTo>
                  <a:lnTo>
                    <a:pt x="250" y="250"/>
                  </a:lnTo>
                  <a:lnTo>
                    <a:pt x="295" y="250"/>
                  </a:lnTo>
                  <a:lnTo>
                    <a:pt x="340" y="204"/>
                  </a:lnTo>
                  <a:lnTo>
                    <a:pt x="363" y="204"/>
                  </a:lnTo>
                  <a:lnTo>
                    <a:pt x="363" y="181"/>
                  </a:lnTo>
                  <a:lnTo>
                    <a:pt x="386" y="159"/>
                  </a:lnTo>
                  <a:lnTo>
                    <a:pt x="340" y="113"/>
                  </a:lnTo>
                  <a:lnTo>
                    <a:pt x="363" y="68"/>
                  </a:lnTo>
                  <a:lnTo>
                    <a:pt x="386" y="45"/>
                  </a:lnTo>
                  <a:lnTo>
                    <a:pt x="363" y="23"/>
                  </a:lnTo>
                  <a:lnTo>
                    <a:pt x="340" y="23"/>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26" name="Freeform 143"/>
            <p:cNvSpPr>
              <a:spLocks/>
            </p:cNvSpPr>
            <p:nvPr/>
          </p:nvSpPr>
          <p:spPr bwMode="auto">
            <a:xfrm>
              <a:off x="3471803" y="5288304"/>
              <a:ext cx="171034" cy="174192"/>
            </a:xfrm>
            <a:custGeom>
              <a:avLst/>
              <a:gdLst>
                <a:gd name="T0" fmla="*/ 159 w 159"/>
                <a:gd name="T1" fmla="*/ 0 h 159"/>
                <a:gd name="T2" fmla="*/ 91 w 159"/>
                <a:gd name="T3" fmla="*/ 23 h 159"/>
                <a:gd name="T4" fmla="*/ 23 w 159"/>
                <a:gd name="T5" fmla="*/ 91 h 159"/>
                <a:gd name="T6" fmla="*/ 0 w 159"/>
                <a:gd name="T7" fmla="*/ 91 h 159"/>
                <a:gd name="T8" fmla="*/ 23 w 159"/>
                <a:gd name="T9" fmla="*/ 136 h 159"/>
                <a:gd name="T10" fmla="*/ 46 w 159"/>
                <a:gd name="T11" fmla="*/ 159 h 159"/>
                <a:gd name="T12" fmla="*/ 68 w 159"/>
                <a:gd name="T13" fmla="*/ 136 h 159"/>
                <a:gd name="T14" fmla="*/ 91 w 159"/>
                <a:gd name="T15" fmla="*/ 136 h 159"/>
                <a:gd name="T16" fmla="*/ 114 w 159"/>
                <a:gd name="T17" fmla="*/ 114 h 159"/>
                <a:gd name="T18" fmla="*/ 91 w 159"/>
                <a:gd name="T19" fmla="*/ 91 h 159"/>
                <a:gd name="T20" fmla="*/ 114 w 159"/>
                <a:gd name="T21" fmla="*/ 46 h 159"/>
                <a:gd name="T22" fmla="*/ 159 w 159"/>
                <a:gd name="T23" fmla="*/ 23 h 159"/>
                <a:gd name="T24" fmla="*/ 159 w 159"/>
                <a:gd name="T25"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9" h="159">
                  <a:moveTo>
                    <a:pt x="159" y="0"/>
                  </a:moveTo>
                  <a:lnTo>
                    <a:pt x="91" y="23"/>
                  </a:lnTo>
                  <a:lnTo>
                    <a:pt x="23" y="91"/>
                  </a:lnTo>
                  <a:lnTo>
                    <a:pt x="0" y="91"/>
                  </a:lnTo>
                  <a:lnTo>
                    <a:pt x="23" y="136"/>
                  </a:lnTo>
                  <a:lnTo>
                    <a:pt x="46" y="159"/>
                  </a:lnTo>
                  <a:lnTo>
                    <a:pt x="68" y="136"/>
                  </a:lnTo>
                  <a:lnTo>
                    <a:pt x="91" y="136"/>
                  </a:lnTo>
                  <a:lnTo>
                    <a:pt x="114" y="114"/>
                  </a:lnTo>
                  <a:lnTo>
                    <a:pt x="91" y="91"/>
                  </a:lnTo>
                  <a:lnTo>
                    <a:pt x="114" y="46"/>
                  </a:lnTo>
                  <a:lnTo>
                    <a:pt x="159" y="23"/>
                  </a:lnTo>
                  <a:lnTo>
                    <a:pt x="159" y="0"/>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27" name="Freeform 144"/>
            <p:cNvSpPr>
              <a:spLocks/>
            </p:cNvSpPr>
            <p:nvPr/>
          </p:nvSpPr>
          <p:spPr bwMode="auto">
            <a:xfrm>
              <a:off x="1966702" y="4915898"/>
              <a:ext cx="524505" cy="426467"/>
            </a:xfrm>
            <a:custGeom>
              <a:avLst/>
              <a:gdLst>
                <a:gd name="T0" fmla="*/ 340 w 476"/>
                <a:gd name="T1" fmla="*/ 0 h 386"/>
                <a:gd name="T2" fmla="*/ 317 w 476"/>
                <a:gd name="T3" fmla="*/ 0 h 386"/>
                <a:gd name="T4" fmla="*/ 294 w 476"/>
                <a:gd name="T5" fmla="*/ 46 h 386"/>
                <a:gd name="T6" fmla="*/ 249 w 476"/>
                <a:gd name="T7" fmla="*/ 46 h 386"/>
                <a:gd name="T8" fmla="*/ 226 w 476"/>
                <a:gd name="T9" fmla="*/ 91 h 386"/>
                <a:gd name="T10" fmla="*/ 136 w 476"/>
                <a:gd name="T11" fmla="*/ 91 h 386"/>
                <a:gd name="T12" fmla="*/ 90 w 476"/>
                <a:gd name="T13" fmla="*/ 46 h 386"/>
                <a:gd name="T14" fmla="*/ 68 w 476"/>
                <a:gd name="T15" fmla="*/ 68 h 386"/>
                <a:gd name="T16" fmla="*/ 22 w 476"/>
                <a:gd name="T17" fmla="*/ 68 h 386"/>
                <a:gd name="T18" fmla="*/ 22 w 476"/>
                <a:gd name="T19" fmla="*/ 91 h 386"/>
                <a:gd name="T20" fmla="*/ 22 w 476"/>
                <a:gd name="T21" fmla="*/ 136 h 386"/>
                <a:gd name="T22" fmla="*/ 0 w 476"/>
                <a:gd name="T23" fmla="*/ 159 h 386"/>
                <a:gd name="T24" fmla="*/ 0 w 476"/>
                <a:gd name="T25" fmla="*/ 227 h 386"/>
                <a:gd name="T26" fmla="*/ 45 w 476"/>
                <a:gd name="T27" fmla="*/ 204 h 386"/>
                <a:gd name="T28" fmla="*/ 90 w 476"/>
                <a:gd name="T29" fmla="*/ 250 h 386"/>
                <a:gd name="T30" fmla="*/ 90 w 476"/>
                <a:gd name="T31" fmla="*/ 272 h 386"/>
                <a:gd name="T32" fmla="*/ 136 w 476"/>
                <a:gd name="T33" fmla="*/ 272 h 386"/>
                <a:gd name="T34" fmla="*/ 158 w 476"/>
                <a:gd name="T35" fmla="*/ 250 h 386"/>
                <a:gd name="T36" fmla="*/ 181 w 476"/>
                <a:gd name="T37" fmla="*/ 272 h 386"/>
                <a:gd name="T38" fmla="*/ 204 w 476"/>
                <a:gd name="T39" fmla="*/ 250 h 386"/>
                <a:gd name="T40" fmla="*/ 204 w 476"/>
                <a:gd name="T41" fmla="*/ 272 h 386"/>
                <a:gd name="T42" fmla="*/ 226 w 476"/>
                <a:gd name="T43" fmla="*/ 250 h 386"/>
                <a:gd name="T44" fmla="*/ 294 w 476"/>
                <a:gd name="T45" fmla="*/ 272 h 386"/>
                <a:gd name="T46" fmla="*/ 317 w 476"/>
                <a:gd name="T47" fmla="*/ 272 h 386"/>
                <a:gd name="T48" fmla="*/ 362 w 476"/>
                <a:gd name="T49" fmla="*/ 340 h 386"/>
                <a:gd name="T50" fmla="*/ 408 w 476"/>
                <a:gd name="T51" fmla="*/ 386 h 386"/>
                <a:gd name="T52" fmla="*/ 408 w 476"/>
                <a:gd name="T53" fmla="*/ 340 h 386"/>
                <a:gd name="T54" fmla="*/ 453 w 476"/>
                <a:gd name="T55" fmla="*/ 340 h 386"/>
                <a:gd name="T56" fmla="*/ 453 w 476"/>
                <a:gd name="T57" fmla="*/ 295 h 386"/>
                <a:gd name="T58" fmla="*/ 476 w 476"/>
                <a:gd name="T59" fmla="*/ 272 h 386"/>
                <a:gd name="T60" fmla="*/ 476 w 476"/>
                <a:gd name="T61" fmla="*/ 227 h 386"/>
                <a:gd name="T62" fmla="*/ 453 w 476"/>
                <a:gd name="T63" fmla="*/ 182 h 386"/>
                <a:gd name="T64" fmla="*/ 453 w 476"/>
                <a:gd name="T65" fmla="*/ 114 h 386"/>
                <a:gd name="T66" fmla="*/ 430 w 476"/>
                <a:gd name="T67" fmla="*/ 159 h 386"/>
                <a:gd name="T68" fmla="*/ 385 w 476"/>
                <a:gd name="T69" fmla="*/ 182 h 386"/>
                <a:gd name="T70" fmla="*/ 340 w 476"/>
                <a:gd name="T71" fmla="*/ 159 h 386"/>
                <a:gd name="T72" fmla="*/ 362 w 476"/>
                <a:gd name="T73" fmla="*/ 114 h 386"/>
                <a:gd name="T74" fmla="*/ 317 w 476"/>
                <a:gd name="T75" fmla="*/ 91 h 386"/>
                <a:gd name="T76" fmla="*/ 340 w 476"/>
                <a:gd name="T77" fmla="*/ 46 h 386"/>
                <a:gd name="T78" fmla="*/ 340 w 476"/>
                <a:gd name="T79" fmla="*/ 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76" h="386">
                  <a:moveTo>
                    <a:pt x="340" y="0"/>
                  </a:moveTo>
                  <a:lnTo>
                    <a:pt x="317" y="0"/>
                  </a:lnTo>
                  <a:lnTo>
                    <a:pt x="294" y="46"/>
                  </a:lnTo>
                  <a:lnTo>
                    <a:pt x="249" y="46"/>
                  </a:lnTo>
                  <a:lnTo>
                    <a:pt x="226" y="91"/>
                  </a:lnTo>
                  <a:lnTo>
                    <a:pt x="136" y="91"/>
                  </a:lnTo>
                  <a:lnTo>
                    <a:pt x="90" y="46"/>
                  </a:lnTo>
                  <a:lnTo>
                    <a:pt x="68" y="68"/>
                  </a:lnTo>
                  <a:lnTo>
                    <a:pt x="22" y="68"/>
                  </a:lnTo>
                  <a:lnTo>
                    <a:pt x="22" y="91"/>
                  </a:lnTo>
                  <a:lnTo>
                    <a:pt x="22" y="136"/>
                  </a:lnTo>
                  <a:lnTo>
                    <a:pt x="0" y="159"/>
                  </a:lnTo>
                  <a:lnTo>
                    <a:pt x="0" y="227"/>
                  </a:lnTo>
                  <a:lnTo>
                    <a:pt x="45" y="204"/>
                  </a:lnTo>
                  <a:lnTo>
                    <a:pt x="90" y="250"/>
                  </a:lnTo>
                  <a:lnTo>
                    <a:pt x="90" y="272"/>
                  </a:lnTo>
                  <a:lnTo>
                    <a:pt x="136" y="272"/>
                  </a:lnTo>
                  <a:lnTo>
                    <a:pt x="158" y="250"/>
                  </a:lnTo>
                  <a:lnTo>
                    <a:pt x="181" y="272"/>
                  </a:lnTo>
                  <a:lnTo>
                    <a:pt x="204" y="250"/>
                  </a:lnTo>
                  <a:lnTo>
                    <a:pt x="204" y="272"/>
                  </a:lnTo>
                  <a:lnTo>
                    <a:pt x="226" y="250"/>
                  </a:lnTo>
                  <a:lnTo>
                    <a:pt x="294" y="272"/>
                  </a:lnTo>
                  <a:lnTo>
                    <a:pt x="317" y="272"/>
                  </a:lnTo>
                  <a:lnTo>
                    <a:pt x="362" y="340"/>
                  </a:lnTo>
                  <a:lnTo>
                    <a:pt x="408" y="386"/>
                  </a:lnTo>
                  <a:lnTo>
                    <a:pt x="408" y="340"/>
                  </a:lnTo>
                  <a:lnTo>
                    <a:pt x="453" y="340"/>
                  </a:lnTo>
                  <a:lnTo>
                    <a:pt x="453" y="295"/>
                  </a:lnTo>
                  <a:lnTo>
                    <a:pt x="476" y="272"/>
                  </a:lnTo>
                  <a:lnTo>
                    <a:pt x="476" y="227"/>
                  </a:lnTo>
                  <a:lnTo>
                    <a:pt x="453" y="182"/>
                  </a:lnTo>
                  <a:lnTo>
                    <a:pt x="453" y="114"/>
                  </a:lnTo>
                  <a:lnTo>
                    <a:pt x="430" y="159"/>
                  </a:lnTo>
                  <a:lnTo>
                    <a:pt x="385" y="182"/>
                  </a:lnTo>
                  <a:lnTo>
                    <a:pt x="340" y="159"/>
                  </a:lnTo>
                  <a:lnTo>
                    <a:pt x="362" y="114"/>
                  </a:lnTo>
                  <a:lnTo>
                    <a:pt x="317" y="91"/>
                  </a:lnTo>
                  <a:lnTo>
                    <a:pt x="340" y="46"/>
                  </a:lnTo>
                  <a:lnTo>
                    <a:pt x="340" y="0"/>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28" name="Freeform 145"/>
            <p:cNvSpPr>
              <a:spLocks/>
            </p:cNvSpPr>
            <p:nvPr/>
          </p:nvSpPr>
          <p:spPr bwMode="auto">
            <a:xfrm>
              <a:off x="2314473" y="4609566"/>
              <a:ext cx="781055" cy="504550"/>
            </a:xfrm>
            <a:custGeom>
              <a:avLst/>
              <a:gdLst>
                <a:gd name="T0" fmla="*/ 23 w 703"/>
                <a:gd name="T1" fmla="*/ 272 h 454"/>
                <a:gd name="T2" fmla="*/ 23 w 703"/>
                <a:gd name="T3" fmla="*/ 318 h 454"/>
                <a:gd name="T4" fmla="*/ 0 w 703"/>
                <a:gd name="T5" fmla="*/ 363 h 454"/>
                <a:gd name="T6" fmla="*/ 45 w 703"/>
                <a:gd name="T7" fmla="*/ 386 h 454"/>
                <a:gd name="T8" fmla="*/ 23 w 703"/>
                <a:gd name="T9" fmla="*/ 431 h 454"/>
                <a:gd name="T10" fmla="*/ 68 w 703"/>
                <a:gd name="T11" fmla="*/ 454 h 454"/>
                <a:gd name="T12" fmla="*/ 113 w 703"/>
                <a:gd name="T13" fmla="*/ 431 h 454"/>
                <a:gd name="T14" fmla="*/ 136 w 703"/>
                <a:gd name="T15" fmla="*/ 386 h 454"/>
                <a:gd name="T16" fmla="*/ 182 w 703"/>
                <a:gd name="T17" fmla="*/ 318 h 454"/>
                <a:gd name="T18" fmla="*/ 204 w 703"/>
                <a:gd name="T19" fmla="*/ 295 h 454"/>
                <a:gd name="T20" fmla="*/ 272 w 703"/>
                <a:gd name="T21" fmla="*/ 272 h 454"/>
                <a:gd name="T22" fmla="*/ 340 w 703"/>
                <a:gd name="T23" fmla="*/ 272 h 454"/>
                <a:gd name="T24" fmla="*/ 408 w 703"/>
                <a:gd name="T25" fmla="*/ 295 h 454"/>
                <a:gd name="T26" fmla="*/ 408 w 703"/>
                <a:gd name="T27" fmla="*/ 272 h 454"/>
                <a:gd name="T28" fmla="*/ 408 w 703"/>
                <a:gd name="T29" fmla="*/ 249 h 454"/>
                <a:gd name="T30" fmla="*/ 454 w 703"/>
                <a:gd name="T31" fmla="*/ 227 h 454"/>
                <a:gd name="T32" fmla="*/ 499 w 703"/>
                <a:gd name="T33" fmla="*/ 181 h 454"/>
                <a:gd name="T34" fmla="*/ 567 w 703"/>
                <a:gd name="T35" fmla="*/ 227 h 454"/>
                <a:gd name="T36" fmla="*/ 590 w 703"/>
                <a:gd name="T37" fmla="*/ 227 h 454"/>
                <a:gd name="T38" fmla="*/ 612 w 703"/>
                <a:gd name="T39" fmla="*/ 159 h 454"/>
                <a:gd name="T40" fmla="*/ 680 w 703"/>
                <a:gd name="T41" fmla="*/ 159 h 454"/>
                <a:gd name="T42" fmla="*/ 703 w 703"/>
                <a:gd name="T43" fmla="*/ 91 h 454"/>
                <a:gd name="T44" fmla="*/ 635 w 703"/>
                <a:gd name="T45" fmla="*/ 68 h 454"/>
                <a:gd name="T46" fmla="*/ 635 w 703"/>
                <a:gd name="T47" fmla="*/ 23 h 454"/>
                <a:gd name="T48" fmla="*/ 680 w 703"/>
                <a:gd name="T49" fmla="*/ 23 h 454"/>
                <a:gd name="T50" fmla="*/ 635 w 703"/>
                <a:gd name="T51" fmla="*/ 0 h 454"/>
                <a:gd name="T52" fmla="*/ 590 w 703"/>
                <a:gd name="T53" fmla="*/ 23 h 454"/>
                <a:gd name="T54" fmla="*/ 522 w 703"/>
                <a:gd name="T55" fmla="*/ 0 h 454"/>
                <a:gd name="T56" fmla="*/ 499 w 703"/>
                <a:gd name="T57" fmla="*/ 23 h 454"/>
                <a:gd name="T58" fmla="*/ 454 w 703"/>
                <a:gd name="T59" fmla="*/ 23 h 454"/>
                <a:gd name="T60" fmla="*/ 476 w 703"/>
                <a:gd name="T61" fmla="*/ 45 h 454"/>
                <a:gd name="T62" fmla="*/ 454 w 703"/>
                <a:gd name="T63" fmla="*/ 91 h 454"/>
                <a:gd name="T64" fmla="*/ 363 w 703"/>
                <a:gd name="T65" fmla="*/ 113 h 454"/>
                <a:gd name="T66" fmla="*/ 272 w 703"/>
                <a:gd name="T67" fmla="*/ 159 h 454"/>
                <a:gd name="T68" fmla="*/ 159 w 703"/>
                <a:gd name="T69" fmla="*/ 227 h 454"/>
                <a:gd name="T70" fmla="*/ 113 w 703"/>
                <a:gd name="T71" fmla="*/ 249 h 454"/>
                <a:gd name="T72" fmla="*/ 91 w 703"/>
                <a:gd name="T73" fmla="*/ 272 h 454"/>
                <a:gd name="T74" fmla="*/ 23 w 703"/>
                <a:gd name="T75" fmla="*/ 272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03" h="454">
                  <a:moveTo>
                    <a:pt x="23" y="272"/>
                  </a:moveTo>
                  <a:lnTo>
                    <a:pt x="23" y="318"/>
                  </a:lnTo>
                  <a:lnTo>
                    <a:pt x="0" y="363"/>
                  </a:lnTo>
                  <a:lnTo>
                    <a:pt x="45" y="386"/>
                  </a:lnTo>
                  <a:lnTo>
                    <a:pt x="23" y="431"/>
                  </a:lnTo>
                  <a:lnTo>
                    <a:pt x="68" y="454"/>
                  </a:lnTo>
                  <a:lnTo>
                    <a:pt x="113" y="431"/>
                  </a:lnTo>
                  <a:lnTo>
                    <a:pt x="136" y="386"/>
                  </a:lnTo>
                  <a:lnTo>
                    <a:pt x="182" y="318"/>
                  </a:lnTo>
                  <a:lnTo>
                    <a:pt x="204" y="295"/>
                  </a:lnTo>
                  <a:lnTo>
                    <a:pt x="272" y="272"/>
                  </a:lnTo>
                  <a:lnTo>
                    <a:pt x="340" y="272"/>
                  </a:lnTo>
                  <a:lnTo>
                    <a:pt x="408" y="295"/>
                  </a:lnTo>
                  <a:lnTo>
                    <a:pt x="408" y="272"/>
                  </a:lnTo>
                  <a:lnTo>
                    <a:pt x="408" y="249"/>
                  </a:lnTo>
                  <a:lnTo>
                    <a:pt x="454" y="227"/>
                  </a:lnTo>
                  <a:lnTo>
                    <a:pt x="499" y="181"/>
                  </a:lnTo>
                  <a:lnTo>
                    <a:pt x="567" y="227"/>
                  </a:lnTo>
                  <a:lnTo>
                    <a:pt x="590" y="227"/>
                  </a:lnTo>
                  <a:lnTo>
                    <a:pt x="612" y="159"/>
                  </a:lnTo>
                  <a:lnTo>
                    <a:pt x="680" y="159"/>
                  </a:lnTo>
                  <a:lnTo>
                    <a:pt x="703" y="91"/>
                  </a:lnTo>
                  <a:lnTo>
                    <a:pt x="635" y="68"/>
                  </a:lnTo>
                  <a:lnTo>
                    <a:pt x="635" y="23"/>
                  </a:lnTo>
                  <a:lnTo>
                    <a:pt x="680" y="23"/>
                  </a:lnTo>
                  <a:lnTo>
                    <a:pt x="635" y="0"/>
                  </a:lnTo>
                  <a:lnTo>
                    <a:pt x="590" y="23"/>
                  </a:lnTo>
                  <a:lnTo>
                    <a:pt x="522" y="0"/>
                  </a:lnTo>
                  <a:lnTo>
                    <a:pt x="499" y="23"/>
                  </a:lnTo>
                  <a:lnTo>
                    <a:pt x="454" y="23"/>
                  </a:lnTo>
                  <a:lnTo>
                    <a:pt x="476" y="45"/>
                  </a:lnTo>
                  <a:lnTo>
                    <a:pt x="454" y="91"/>
                  </a:lnTo>
                  <a:lnTo>
                    <a:pt x="363" y="113"/>
                  </a:lnTo>
                  <a:lnTo>
                    <a:pt x="272" y="159"/>
                  </a:lnTo>
                  <a:lnTo>
                    <a:pt x="159" y="227"/>
                  </a:lnTo>
                  <a:lnTo>
                    <a:pt x="113" y="249"/>
                  </a:lnTo>
                  <a:lnTo>
                    <a:pt x="91" y="272"/>
                  </a:lnTo>
                  <a:lnTo>
                    <a:pt x="23" y="272"/>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29" name="Freeform 146"/>
            <p:cNvSpPr>
              <a:spLocks/>
            </p:cNvSpPr>
            <p:nvPr/>
          </p:nvSpPr>
          <p:spPr bwMode="auto">
            <a:xfrm>
              <a:off x="1356681" y="4561513"/>
              <a:ext cx="347768" cy="252275"/>
            </a:xfrm>
            <a:custGeom>
              <a:avLst/>
              <a:gdLst>
                <a:gd name="T0" fmla="*/ 205 w 318"/>
                <a:gd name="T1" fmla="*/ 0 h 227"/>
                <a:gd name="T2" fmla="*/ 159 w 318"/>
                <a:gd name="T3" fmla="*/ 46 h 227"/>
                <a:gd name="T4" fmla="*/ 91 w 318"/>
                <a:gd name="T5" fmla="*/ 114 h 227"/>
                <a:gd name="T6" fmla="*/ 23 w 318"/>
                <a:gd name="T7" fmla="*/ 159 h 227"/>
                <a:gd name="T8" fmla="*/ 0 w 318"/>
                <a:gd name="T9" fmla="*/ 182 h 227"/>
                <a:gd name="T10" fmla="*/ 46 w 318"/>
                <a:gd name="T11" fmla="*/ 227 h 227"/>
                <a:gd name="T12" fmla="*/ 69 w 318"/>
                <a:gd name="T13" fmla="*/ 159 h 227"/>
                <a:gd name="T14" fmla="*/ 114 w 318"/>
                <a:gd name="T15" fmla="*/ 136 h 227"/>
                <a:gd name="T16" fmla="*/ 205 w 318"/>
                <a:gd name="T17" fmla="*/ 68 h 227"/>
                <a:gd name="T18" fmla="*/ 250 w 318"/>
                <a:gd name="T19" fmla="*/ 68 h 227"/>
                <a:gd name="T20" fmla="*/ 318 w 318"/>
                <a:gd name="T21" fmla="*/ 46 h 227"/>
                <a:gd name="T22" fmla="*/ 250 w 318"/>
                <a:gd name="T23" fmla="*/ 46 h 227"/>
                <a:gd name="T24" fmla="*/ 205 w 318"/>
                <a:gd name="T25"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227">
                  <a:moveTo>
                    <a:pt x="205" y="0"/>
                  </a:moveTo>
                  <a:lnTo>
                    <a:pt x="159" y="46"/>
                  </a:lnTo>
                  <a:lnTo>
                    <a:pt x="91" y="114"/>
                  </a:lnTo>
                  <a:lnTo>
                    <a:pt x="23" y="159"/>
                  </a:lnTo>
                  <a:lnTo>
                    <a:pt x="0" y="182"/>
                  </a:lnTo>
                  <a:lnTo>
                    <a:pt x="46" y="227"/>
                  </a:lnTo>
                  <a:lnTo>
                    <a:pt x="69" y="159"/>
                  </a:lnTo>
                  <a:lnTo>
                    <a:pt x="114" y="136"/>
                  </a:lnTo>
                  <a:lnTo>
                    <a:pt x="205" y="68"/>
                  </a:lnTo>
                  <a:lnTo>
                    <a:pt x="250" y="68"/>
                  </a:lnTo>
                  <a:lnTo>
                    <a:pt x="318" y="46"/>
                  </a:lnTo>
                  <a:lnTo>
                    <a:pt x="250" y="46"/>
                  </a:lnTo>
                  <a:lnTo>
                    <a:pt x="205" y="0"/>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30" name="Freeform 147"/>
            <p:cNvSpPr>
              <a:spLocks/>
            </p:cNvSpPr>
            <p:nvPr/>
          </p:nvSpPr>
          <p:spPr bwMode="auto">
            <a:xfrm>
              <a:off x="1755761" y="4363295"/>
              <a:ext cx="530204" cy="270297"/>
            </a:xfrm>
            <a:custGeom>
              <a:avLst/>
              <a:gdLst>
                <a:gd name="T0" fmla="*/ 182 w 477"/>
                <a:gd name="T1" fmla="*/ 91 h 249"/>
                <a:gd name="T2" fmla="*/ 159 w 477"/>
                <a:gd name="T3" fmla="*/ 113 h 249"/>
                <a:gd name="T4" fmla="*/ 68 w 477"/>
                <a:gd name="T5" fmla="*/ 159 h 249"/>
                <a:gd name="T6" fmla="*/ 91 w 477"/>
                <a:gd name="T7" fmla="*/ 181 h 249"/>
                <a:gd name="T8" fmla="*/ 46 w 477"/>
                <a:gd name="T9" fmla="*/ 181 h 249"/>
                <a:gd name="T10" fmla="*/ 0 w 477"/>
                <a:gd name="T11" fmla="*/ 227 h 249"/>
                <a:gd name="T12" fmla="*/ 23 w 477"/>
                <a:gd name="T13" fmla="*/ 249 h 249"/>
                <a:gd name="T14" fmla="*/ 46 w 477"/>
                <a:gd name="T15" fmla="*/ 227 h 249"/>
                <a:gd name="T16" fmla="*/ 91 w 477"/>
                <a:gd name="T17" fmla="*/ 227 h 249"/>
                <a:gd name="T18" fmla="*/ 136 w 477"/>
                <a:gd name="T19" fmla="*/ 159 h 249"/>
                <a:gd name="T20" fmla="*/ 182 w 477"/>
                <a:gd name="T21" fmla="*/ 159 h 249"/>
                <a:gd name="T22" fmla="*/ 204 w 477"/>
                <a:gd name="T23" fmla="*/ 113 h 249"/>
                <a:gd name="T24" fmla="*/ 227 w 477"/>
                <a:gd name="T25" fmla="*/ 136 h 249"/>
                <a:gd name="T26" fmla="*/ 318 w 477"/>
                <a:gd name="T27" fmla="*/ 91 h 249"/>
                <a:gd name="T28" fmla="*/ 409 w 477"/>
                <a:gd name="T29" fmla="*/ 68 h 249"/>
                <a:gd name="T30" fmla="*/ 454 w 477"/>
                <a:gd name="T31" fmla="*/ 68 h 249"/>
                <a:gd name="T32" fmla="*/ 454 w 477"/>
                <a:gd name="T33" fmla="*/ 45 h 249"/>
                <a:gd name="T34" fmla="*/ 477 w 477"/>
                <a:gd name="T35" fmla="*/ 23 h 249"/>
                <a:gd name="T36" fmla="*/ 431 w 477"/>
                <a:gd name="T37" fmla="*/ 0 h 249"/>
                <a:gd name="T38" fmla="*/ 386 w 477"/>
                <a:gd name="T39" fmla="*/ 45 h 249"/>
                <a:gd name="T40" fmla="*/ 318 w 477"/>
                <a:gd name="T41" fmla="*/ 68 h 249"/>
                <a:gd name="T42" fmla="*/ 295 w 477"/>
                <a:gd name="T43" fmla="*/ 68 h 249"/>
                <a:gd name="T44" fmla="*/ 273 w 477"/>
                <a:gd name="T45" fmla="*/ 45 h 249"/>
                <a:gd name="T46" fmla="*/ 273 w 477"/>
                <a:gd name="T47" fmla="*/ 0 h 249"/>
                <a:gd name="T48" fmla="*/ 250 w 477"/>
                <a:gd name="T49" fmla="*/ 23 h 249"/>
                <a:gd name="T50" fmla="*/ 250 w 477"/>
                <a:gd name="T51" fmla="*/ 68 h 249"/>
                <a:gd name="T52" fmla="*/ 227 w 477"/>
                <a:gd name="T53" fmla="*/ 68 h 249"/>
                <a:gd name="T54" fmla="*/ 204 w 477"/>
                <a:gd name="T55" fmla="*/ 91 h 249"/>
                <a:gd name="T56" fmla="*/ 182 w 477"/>
                <a:gd name="T57" fmla="*/ 91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77" h="249">
                  <a:moveTo>
                    <a:pt x="182" y="91"/>
                  </a:moveTo>
                  <a:lnTo>
                    <a:pt x="159" y="113"/>
                  </a:lnTo>
                  <a:lnTo>
                    <a:pt x="68" y="159"/>
                  </a:lnTo>
                  <a:lnTo>
                    <a:pt x="91" y="181"/>
                  </a:lnTo>
                  <a:lnTo>
                    <a:pt x="46" y="181"/>
                  </a:lnTo>
                  <a:lnTo>
                    <a:pt x="0" y="227"/>
                  </a:lnTo>
                  <a:lnTo>
                    <a:pt x="23" y="249"/>
                  </a:lnTo>
                  <a:lnTo>
                    <a:pt x="46" y="227"/>
                  </a:lnTo>
                  <a:lnTo>
                    <a:pt x="91" y="227"/>
                  </a:lnTo>
                  <a:lnTo>
                    <a:pt x="136" y="159"/>
                  </a:lnTo>
                  <a:lnTo>
                    <a:pt x="182" y="159"/>
                  </a:lnTo>
                  <a:lnTo>
                    <a:pt x="204" y="113"/>
                  </a:lnTo>
                  <a:lnTo>
                    <a:pt x="227" y="136"/>
                  </a:lnTo>
                  <a:lnTo>
                    <a:pt x="318" y="91"/>
                  </a:lnTo>
                  <a:lnTo>
                    <a:pt x="409" y="68"/>
                  </a:lnTo>
                  <a:lnTo>
                    <a:pt x="454" y="68"/>
                  </a:lnTo>
                  <a:lnTo>
                    <a:pt x="454" y="45"/>
                  </a:lnTo>
                  <a:lnTo>
                    <a:pt x="477" y="23"/>
                  </a:lnTo>
                  <a:lnTo>
                    <a:pt x="431" y="0"/>
                  </a:lnTo>
                  <a:lnTo>
                    <a:pt x="386" y="45"/>
                  </a:lnTo>
                  <a:lnTo>
                    <a:pt x="318" y="68"/>
                  </a:lnTo>
                  <a:lnTo>
                    <a:pt x="295" y="68"/>
                  </a:lnTo>
                  <a:lnTo>
                    <a:pt x="273" y="45"/>
                  </a:lnTo>
                  <a:lnTo>
                    <a:pt x="273" y="0"/>
                  </a:lnTo>
                  <a:lnTo>
                    <a:pt x="250" y="23"/>
                  </a:lnTo>
                  <a:lnTo>
                    <a:pt x="250" y="68"/>
                  </a:lnTo>
                  <a:lnTo>
                    <a:pt x="227" y="68"/>
                  </a:lnTo>
                  <a:lnTo>
                    <a:pt x="204" y="91"/>
                  </a:lnTo>
                  <a:lnTo>
                    <a:pt x="182" y="91"/>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31" name="Freeform 148"/>
            <p:cNvSpPr>
              <a:spLocks/>
            </p:cNvSpPr>
            <p:nvPr/>
          </p:nvSpPr>
          <p:spPr bwMode="auto">
            <a:xfrm>
              <a:off x="6527615" y="296863"/>
              <a:ext cx="2537010" cy="2084271"/>
            </a:xfrm>
            <a:custGeom>
              <a:avLst/>
              <a:gdLst>
                <a:gd name="T0" fmla="*/ 114 w 2291"/>
                <a:gd name="T1" fmla="*/ 1588 h 1882"/>
                <a:gd name="T2" fmla="*/ 23 w 2291"/>
                <a:gd name="T3" fmla="*/ 1701 h 1882"/>
                <a:gd name="T4" fmla="*/ 0 w 2291"/>
                <a:gd name="T5" fmla="*/ 1860 h 1882"/>
                <a:gd name="T6" fmla="*/ 114 w 2291"/>
                <a:gd name="T7" fmla="*/ 1814 h 1882"/>
                <a:gd name="T8" fmla="*/ 182 w 2291"/>
                <a:gd name="T9" fmla="*/ 1746 h 1882"/>
                <a:gd name="T10" fmla="*/ 272 w 2291"/>
                <a:gd name="T11" fmla="*/ 1701 h 1882"/>
                <a:gd name="T12" fmla="*/ 386 w 2291"/>
                <a:gd name="T13" fmla="*/ 1814 h 1882"/>
                <a:gd name="T14" fmla="*/ 409 w 2291"/>
                <a:gd name="T15" fmla="*/ 1701 h 1882"/>
                <a:gd name="T16" fmla="*/ 272 w 2291"/>
                <a:gd name="T17" fmla="*/ 1565 h 1882"/>
                <a:gd name="T18" fmla="*/ 182 w 2291"/>
                <a:gd name="T19" fmla="*/ 1452 h 1882"/>
                <a:gd name="T20" fmla="*/ 318 w 2291"/>
                <a:gd name="T21" fmla="*/ 1316 h 1882"/>
                <a:gd name="T22" fmla="*/ 386 w 2291"/>
                <a:gd name="T23" fmla="*/ 1338 h 1882"/>
                <a:gd name="T24" fmla="*/ 409 w 2291"/>
                <a:gd name="T25" fmla="*/ 1384 h 1882"/>
                <a:gd name="T26" fmla="*/ 454 w 2291"/>
                <a:gd name="T27" fmla="*/ 1474 h 1882"/>
                <a:gd name="T28" fmla="*/ 567 w 2291"/>
                <a:gd name="T29" fmla="*/ 1452 h 1882"/>
                <a:gd name="T30" fmla="*/ 794 w 2291"/>
                <a:gd name="T31" fmla="*/ 1429 h 1882"/>
                <a:gd name="T32" fmla="*/ 907 w 2291"/>
                <a:gd name="T33" fmla="*/ 1542 h 1882"/>
                <a:gd name="T34" fmla="*/ 1089 w 2291"/>
                <a:gd name="T35" fmla="*/ 1746 h 1882"/>
                <a:gd name="T36" fmla="*/ 1225 w 2291"/>
                <a:gd name="T37" fmla="*/ 1882 h 1882"/>
                <a:gd name="T38" fmla="*/ 1270 w 2291"/>
                <a:gd name="T39" fmla="*/ 1724 h 1882"/>
                <a:gd name="T40" fmla="*/ 1679 w 2291"/>
                <a:gd name="T41" fmla="*/ 1474 h 1882"/>
                <a:gd name="T42" fmla="*/ 1792 w 2291"/>
                <a:gd name="T43" fmla="*/ 1520 h 1882"/>
                <a:gd name="T44" fmla="*/ 1928 w 2291"/>
                <a:gd name="T45" fmla="*/ 1497 h 1882"/>
                <a:gd name="T46" fmla="*/ 1996 w 2291"/>
                <a:gd name="T47" fmla="*/ 1542 h 1882"/>
                <a:gd name="T48" fmla="*/ 2223 w 2291"/>
                <a:gd name="T49" fmla="*/ 1497 h 1882"/>
                <a:gd name="T50" fmla="*/ 2178 w 2291"/>
                <a:gd name="T51" fmla="*/ 1452 h 1882"/>
                <a:gd name="T52" fmla="*/ 2155 w 2291"/>
                <a:gd name="T53" fmla="*/ 1361 h 1882"/>
                <a:gd name="T54" fmla="*/ 2132 w 2291"/>
                <a:gd name="T55" fmla="*/ 1247 h 1882"/>
                <a:gd name="T56" fmla="*/ 2246 w 2291"/>
                <a:gd name="T57" fmla="*/ 1021 h 1882"/>
                <a:gd name="T58" fmla="*/ 2291 w 2291"/>
                <a:gd name="T59" fmla="*/ 953 h 1882"/>
                <a:gd name="T60" fmla="*/ 2223 w 2291"/>
                <a:gd name="T61" fmla="*/ 975 h 1882"/>
                <a:gd name="T62" fmla="*/ 2064 w 2291"/>
                <a:gd name="T63" fmla="*/ 1066 h 1882"/>
                <a:gd name="T64" fmla="*/ 1883 w 2291"/>
                <a:gd name="T65" fmla="*/ 1021 h 1882"/>
                <a:gd name="T66" fmla="*/ 1815 w 2291"/>
                <a:gd name="T67" fmla="*/ 975 h 1882"/>
                <a:gd name="T68" fmla="*/ 1837 w 2291"/>
                <a:gd name="T69" fmla="*/ 907 h 1882"/>
                <a:gd name="T70" fmla="*/ 1747 w 2291"/>
                <a:gd name="T71" fmla="*/ 907 h 1882"/>
                <a:gd name="T72" fmla="*/ 1679 w 2291"/>
                <a:gd name="T73" fmla="*/ 885 h 1882"/>
                <a:gd name="T74" fmla="*/ 1588 w 2291"/>
                <a:gd name="T75" fmla="*/ 726 h 1882"/>
                <a:gd name="T76" fmla="*/ 1361 w 2291"/>
                <a:gd name="T77" fmla="*/ 363 h 1882"/>
                <a:gd name="T78" fmla="*/ 1270 w 2291"/>
                <a:gd name="T79" fmla="*/ 113 h 1882"/>
                <a:gd name="T80" fmla="*/ 1180 w 2291"/>
                <a:gd name="T81" fmla="*/ 45 h 1882"/>
                <a:gd name="T82" fmla="*/ 1044 w 2291"/>
                <a:gd name="T83" fmla="*/ 113 h 1882"/>
                <a:gd name="T84" fmla="*/ 1044 w 2291"/>
                <a:gd name="T85" fmla="*/ 476 h 1882"/>
                <a:gd name="T86" fmla="*/ 930 w 2291"/>
                <a:gd name="T87" fmla="*/ 726 h 1882"/>
                <a:gd name="T88" fmla="*/ 794 w 2291"/>
                <a:gd name="T89" fmla="*/ 817 h 1882"/>
                <a:gd name="T90" fmla="*/ 771 w 2291"/>
                <a:gd name="T91" fmla="*/ 907 h 1882"/>
                <a:gd name="T92" fmla="*/ 771 w 2291"/>
                <a:gd name="T93" fmla="*/ 1021 h 1882"/>
                <a:gd name="T94" fmla="*/ 635 w 2291"/>
                <a:gd name="T95" fmla="*/ 1134 h 1882"/>
                <a:gd name="T96" fmla="*/ 567 w 2291"/>
                <a:gd name="T97" fmla="*/ 1043 h 1882"/>
                <a:gd name="T98" fmla="*/ 409 w 2291"/>
                <a:gd name="T99" fmla="*/ 953 h 1882"/>
                <a:gd name="T100" fmla="*/ 340 w 2291"/>
                <a:gd name="T101" fmla="*/ 998 h 1882"/>
                <a:gd name="T102" fmla="*/ 386 w 2291"/>
                <a:gd name="T103" fmla="*/ 1134 h 1882"/>
                <a:gd name="T104" fmla="*/ 272 w 2291"/>
                <a:gd name="T105" fmla="*/ 1225 h 1882"/>
                <a:gd name="T106" fmla="*/ 204 w 2291"/>
                <a:gd name="T107" fmla="*/ 1225 h 1882"/>
                <a:gd name="T108" fmla="*/ 91 w 2291"/>
                <a:gd name="T109" fmla="*/ 1225 h 1882"/>
                <a:gd name="T110" fmla="*/ 68 w 2291"/>
                <a:gd name="T111" fmla="*/ 1316 h 1882"/>
                <a:gd name="T112" fmla="*/ 23 w 2291"/>
                <a:gd name="T113" fmla="*/ 1429 h 1882"/>
                <a:gd name="T114" fmla="*/ 46 w 2291"/>
                <a:gd name="T115" fmla="*/ 1497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291" h="1882">
                  <a:moveTo>
                    <a:pt x="68" y="1497"/>
                  </a:moveTo>
                  <a:lnTo>
                    <a:pt x="114" y="1588"/>
                  </a:lnTo>
                  <a:lnTo>
                    <a:pt x="91" y="1656"/>
                  </a:lnTo>
                  <a:lnTo>
                    <a:pt x="23" y="1701"/>
                  </a:lnTo>
                  <a:lnTo>
                    <a:pt x="0" y="1769"/>
                  </a:lnTo>
                  <a:lnTo>
                    <a:pt x="0" y="1860"/>
                  </a:lnTo>
                  <a:lnTo>
                    <a:pt x="46" y="1882"/>
                  </a:lnTo>
                  <a:lnTo>
                    <a:pt x="114" y="1814"/>
                  </a:lnTo>
                  <a:lnTo>
                    <a:pt x="159" y="1814"/>
                  </a:lnTo>
                  <a:lnTo>
                    <a:pt x="182" y="1746"/>
                  </a:lnTo>
                  <a:lnTo>
                    <a:pt x="227" y="1746"/>
                  </a:lnTo>
                  <a:lnTo>
                    <a:pt x="272" y="1701"/>
                  </a:lnTo>
                  <a:lnTo>
                    <a:pt x="318" y="1746"/>
                  </a:lnTo>
                  <a:lnTo>
                    <a:pt x="386" y="1814"/>
                  </a:lnTo>
                  <a:lnTo>
                    <a:pt x="454" y="1769"/>
                  </a:lnTo>
                  <a:lnTo>
                    <a:pt x="409" y="1701"/>
                  </a:lnTo>
                  <a:lnTo>
                    <a:pt x="340" y="1565"/>
                  </a:lnTo>
                  <a:lnTo>
                    <a:pt x="272" y="1565"/>
                  </a:lnTo>
                  <a:lnTo>
                    <a:pt x="227" y="1497"/>
                  </a:lnTo>
                  <a:lnTo>
                    <a:pt x="182" y="1452"/>
                  </a:lnTo>
                  <a:lnTo>
                    <a:pt x="250" y="1361"/>
                  </a:lnTo>
                  <a:lnTo>
                    <a:pt x="318" y="1316"/>
                  </a:lnTo>
                  <a:lnTo>
                    <a:pt x="340" y="1338"/>
                  </a:lnTo>
                  <a:lnTo>
                    <a:pt x="386" y="1338"/>
                  </a:lnTo>
                  <a:lnTo>
                    <a:pt x="431" y="1361"/>
                  </a:lnTo>
                  <a:lnTo>
                    <a:pt x="409" y="1384"/>
                  </a:lnTo>
                  <a:lnTo>
                    <a:pt x="454" y="1429"/>
                  </a:lnTo>
                  <a:lnTo>
                    <a:pt x="454" y="1474"/>
                  </a:lnTo>
                  <a:lnTo>
                    <a:pt x="477" y="1520"/>
                  </a:lnTo>
                  <a:lnTo>
                    <a:pt x="567" y="1452"/>
                  </a:lnTo>
                  <a:lnTo>
                    <a:pt x="681" y="1406"/>
                  </a:lnTo>
                  <a:lnTo>
                    <a:pt x="794" y="1429"/>
                  </a:lnTo>
                  <a:lnTo>
                    <a:pt x="862" y="1520"/>
                  </a:lnTo>
                  <a:lnTo>
                    <a:pt x="907" y="1542"/>
                  </a:lnTo>
                  <a:lnTo>
                    <a:pt x="975" y="1656"/>
                  </a:lnTo>
                  <a:lnTo>
                    <a:pt x="1089" y="1746"/>
                  </a:lnTo>
                  <a:lnTo>
                    <a:pt x="1202" y="1814"/>
                  </a:lnTo>
                  <a:lnTo>
                    <a:pt x="1225" y="1882"/>
                  </a:lnTo>
                  <a:lnTo>
                    <a:pt x="1293" y="1769"/>
                  </a:lnTo>
                  <a:lnTo>
                    <a:pt x="1270" y="1724"/>
                  </a:lnTo>
                  <a:lnTo>
                    <a:pt x="1452" y="1588"/>
                  </a:lnTo>
                  <a:lnTo>
                    <a:pt x="1679" y="1474"/>
                  </a:lnTo>
                  <a:lnTo>
                    <a:pt x="1769" y="1474"/>
                  </a:lnTo>
                  <a:lnTo>
                    <a:pt x="1792" y="1520"/>
                  </a:lnTo>
                  <a:lnTo>
                    <a:pt x="1905" y="1542"/>
                  </a:lnTo>
                  <a:lnTo>
                    <a:pt x="1928" y="1497"/>
                  </a:lnTo>
                  <a:lnTo>
                    <a:pt x="1996" y="1497"/>
                  </a:lnTo>
                  <a:lnTo>
                    <a:pt x="1996" y="1542"/>
                  </a:lnTo>
                  <a:lnTo>
                    <a:pt x="2087" y="1474"/>
                  </a:lnTo>
                  <a:lnTo>
                    <a:pt x="2223" y="1497"/>
                  </a:lnTo>
                  <a:lnTo>
                    <a:pt x="2246" y="1452"/>
                  </a:lnTo>
                  <a:lnTo>
                    <a:pt x="2178" y="1452"/>
                  </a:lnTo>
                  <a:lnTo>
                    <a:pt x="2109" y="1384"/>
                  </a:lnTo>
                  <a:lnTo>
                    <a:pt x="2155" y="1361"/>
                  </a:lnTo>
                  <a:lnTo>
                    <a:pt x="2178" y="1247"/>
                  </a:lnTo>
                  <a:lnTo>
                    <a:pt x="2132" y="1247"/>
                  </a:lnTo>
                  <a:lnTo>
                    <a:pt x="2132" y="1157"/>
                  </a:lnTo>
                  <a:lnTo>
                    <a:pt x="2246" y="1021"/>
                  </a:lnTo>
                  <a:lnTo>
                    <a:pt x="2246" y="998"/>
                  </a:lnTo>
                  <a:lnTo>
                    <a:pt x="2291" y="953"/>
                  </a:lnTo>
                  <a:lnTo>
                    <a:pt x="2291" y="907"/>
                  </a:lnTo>
                  <a:lnTo>
                    <a:pt x="2223" y="975"/>
                  </a:lnTo>
                  <a:lnTo>
                    <a:pt x="2155" y="998"/>
                  </a:lnTo>
                  <a:lnTo>
                    <a:pt x="2064" y="1066"/>
                  </a:lnTo>
                  <a:lnTo>
                    <a:pt x="1996" y="1066"/>
                  </a:lnTo>
                  <a:lnTo>
                    <a:pt x="1883" y="1021"/>
                  </a:lnTo>
                  <a:lnTo>
                    <a:pt x="1860" y="953"/>
                  </a:lnTo>
                  <a:lnTo>
                    <a:pt x="1815" y="975"/>
                  </a:lnTo>
                  <a:lnTo>
                    <a:pt x="1792" y="953"/>
                  </a:lnTo>
                  <a:lnTo>
                    <a:pt x="1837" y="907"/>
                  </a:lnTo>
                  <a:lnTo>
                    <a:pt x="1769" y="885"/>
                  </a:lnTo>
                  <a:lnTo>
                    <a:pt x="1747" y="907"/>
                  </a:lnTo>
                  <a:lnTo>
                    <a:pt x="1701" y="885"/>
                  </a:lnTo>
                  <a:lnTo>
                    <a:pt x="1679" y="885"/>
                  </a:lnTo>
                  <a:lnTo>
                    <a:pt x="1679" y="817"/>
                  </a:lnTo>
                  <a:lnTo>
                    <a:pt x="1588" y="726"/>
                  </a:lnTo>
                  <a:lnTo>
                    <a:pt x="1474" y="590"/>
                  </a:lnTo>
                  <a:lnTo>
                    <a:pt x="1361" y="363"/>
                  </a:lnTo>
                  <a:lnTo>
                    <a:pt x="1361" y="295"/>
                  </a:lnTo>
                  <a:lnTo>
                    <a:pt x="1270" y="113"/>
                  </a:lnTo>
                  <a:lnTo>
                    <a:pt x="1225" y="0"/>
                  </a:lnTo>
                  <a:lnTo>
                    <a:pt x="1180" y="45"/>
                  </a:lnTo>
                  <a:lnTo>
                    <a:pt x="1112" y="45"/>
                  </a:lnTo>
                  <a:lnTo>
                    <a:pt x="1044" y="113"/>
                  </a:lnTo>
                  <a:lnTo>
                    <a:pt x="1066" y="272"/>
                  </a:lnTo>
                  <a:lnTo>
                    <a:pt x="1044" y="476"/>
                  </a:lnTo>
                  <a:lnTo>
                    <a:pt x="953" y="590"/>
                  </a:lnTo>
                  <a:lnTo>
                    <a:pt x="930" y="726"/>
                  </a:lnTo>
                  <a:lnTo>
                    <a:pt x="885" y="794"/>
                  </a:lnTo>
                  <a:lnTo>
                    <a:pt x="794" y="817"/>
                  </a:lnTo>
                  <a:lnTo>
                    <a:pt x="771" y="862"/>
                  </a:lnTo>
                  <a:lnTo>
                    <a:pt x="771" y="907"/>
                  </a:lnTo>
                  <a:lnTo>
                    <a:pt x="749" y="953"/>
                  </a:lnTo>
                  <a:lnTo>
                    <a:pt x="771" y="1021"/>
                  </a:lnTo>
                  <a:lnTo>
                    <a:pt x="749" y="1066"/>
                  </a:lnTo>
                  <a:lnTo>
                    <a:pt x="635" y="1134"/>
                  </a:lnTo>
                  <a:lnTo>
                    <a:pt x="567" y="1089"/>
                  </a:lnTo>
                  <a:lnTo>
                    <a:pt x="567" y="1043"/>
                  </a:lnTo>
                  <a:lnTo>
                    <a:pt x="522" y="1066"/>
                  </a:lnTo>
                  <a:lnTo>
                    <a:pt x="409" y="953"/>
                  </a:lnTo>
                  <a:lnTo>
                    <a:pt x="363" y="953"/>
                  </a:lnTo>
                  <a:lnTo>
                    <a:pt x="340" y="998"/>
                  </a:lnTo>
                  <a:lnTo>
                    <a:pt x="386" y="1066"/>
                  </a:lnTo>
                  <a:lnTo>
                    <a:pt x="386" y="1134"/>
                  </a:lnTo>
                  <a:lnTo>
                    <a:pt x="318" y="1157"/>
                  </a:lnTo>
                  <a:lnTo>
                    <a:pt x="272" y="1225"/>
                  </a:lnTo>
                  <a:lnTo>
                    <a:pt x="250" y="1202"/>
                  </a:lnTo>
                  <a:lnTo>
                    <a:pt x="204" y="1225"/>
                  </a:lnTo>
                  <a:lnTo>
                    <a:pt x="136" y="1247"/>
                  </a:lnTo>
                  <a:lnTo>
                    <a:pt x="91" y="1225"/>
                  </a:lnTo>
                  <a:lnTo>
                    <a:pt x="68" y="1270"/>
                  </a:lnTo>
                  <a:lnTo>
                    <a:pt x="68" y="1316"/>
                  </a:lnTo>
                  <a:lnTo>
                    <a:pt x="23" y="1384"/>
                  </a:lnTo>
                  <a:lnTo>
                    <a:pt x="23" y="1429"/>
                  </a:lnTo>
                  <a:lnTo>
                    <a:pt x="46" y="1452"/>
                  </a:lnTo>
                  <a:lnTo>
                    <a:pt x="46" y="1497"/>
                  </a:lnTo>
                  <a:lnTo>
                    <a:pt x="68" y="1497"/>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32" name="Freeform 149"/>
            <p:cNvSpPr>
              <a:spLocks/>
            </p:cNvSpPr>
            <p:nvPr/>
          </p:nvSpPr>
          <p:spPr bwMode="auto">
            <a:xfrm>
              <a:off x="5227755" y="4513461"/>
              <a:ext cx="473197" cy="474516"/>
            </a:xfrm>
            <a:custGeom>
              <a:avLst/>
              <a:gdLst>
                <a:gd name="T0" fmla="*/ 431 w 431"/>
                <a:gd name="T1" fmla="*/ 409 h 431"/>
                <a:gd name="T2" fmla="*/ 408 w 431"/>
                <a:gd name="T3" fmla="*/ 363 h 431"/>
                <a:gd name="T4" fmla="*/ 340 w 431"/>
                <a:gd name="T5" fmla="*/ 340 h 431"/>
                <a:gd name="T6" fmla="*/ 340 w 431"/>
                <a:gd name="T7" fmla="*/ 318 h 431"/>
                <a:gd name="T8" fmla="*/ 408 w 431"/>
                <a:gd name="T9" fmla="*/ 227 h 431"/>
                <a:gd name="T10" fmla="*/ 363 w 431"/>
                <a:gd name="T11" fmla="*/ 182 h 431"/>
                <a:gd name="T12" fmla="*/ 363 w 431"/>
                <a:gd name="T13" fmla="*/ 159 h 431"/>
                <a:gd name="T14" fmla="*/ 408 w 431"/>
                <a:gd name="T15" fmla="*/ 136 h 431"/>
                <a:gd name="T16" fmla="*/ 408 w 431"/>
                <a:gd name="T17" fmla="*/ 91 h 431"/>
                <a:gd name="T18" fmla="*/ 385 w 431"/>
                <a:gd name="T19" fmla="*/ 68 h 431"/>
                <a:gd name="T20" fmla="*/ 340 w 431"/>
                <a:gd name="T21" fmla="*/ 68 h 431"/>
                <a:gd name="T22" fmla="*/ 317 w 431"/>
                <a:gd name="T23" fmla="*/ 0 h 431"/>
                <a:gd name="T24" fmla="*/ 272 w 431"/>
                <a:gd name="T25" fmla="*/ 0 h 431"/>
                <a:gd name="T26" fmla="*/ 272 w 431"/>
                <a:gd name="T27" fmla="*/ 46 h 431"/>
                <a:gd name="T28" fmla="*/ 159 w 431"/>
                <a:gd name="T29" fmla="*/ 91 h 431"/>
                <a:gd name="T30" fmla="*/ 68 w 431"/>
                <a:gd name="T31" fmla="*/ 91 h 431"/>
                <a:gd name="T32" fmla="*/ 0 w 431"/>
                <a:gd name="T33" fmla="*/ 159 h 431"/>
                <a:gd name="T34" fmla="*/ 0 w 431"/>
                <a:gd name="T35" fmla="*/ 182 h 431"/>
                <a:gd name="T36" fmla="*/ 45 w 431"/>
                <a:gd name="T37" fmla="*/ 227 h 431"/>
                <a:gd name="T38" fmla="*/ 91 w 431"/>
                <a:gd name="T39" fmla="*/ 227 h 431"/>
                <a:gd name="T40" fmla="*/ 91 w 431"/>
                <a:gd name="T41" fmla="*/ 272 h 431"/>
                <a:gd name="T42" fmla="*/ 45 w 431"/>
                <a:gd name="T43" fmla="*/ 295 h 431"/>
                <a:gd name="T44" fmla="*/ 68 w 431"/>
                <a:gd name="T45" fmla="*/ 318 h 431"/>
                <a:gd name="T46" fmla="*/ 45 w 431"/>
                <a:gd name="T47" fmla="*/ 363 h 431"/>
                <a:gd name="T48" fmla="*/ 68 w 431"/>
                <a:gd name="T49" fmla="*/ 409 h 431"/>
                <a:gd name="T50" fmla="*/ 68 w 431"/>
                <a:gd name="T51" fmla="*/ 431 h 431"/>
                <a:gd name="T52" fmla="*/ 113 w 431"/>
                <a:gd name="T53" fmla="*/ 409 h 431"/>
                <a:gd name="T54" fmla="*/ 204 w 431"/>
                <a:gd name="T55" fmla="*/ 386 h 431"/>
                <a:gd name="T56" fmla="*/ 249 w 431"/>
                <a:gd name="T57" fmla="*/ 340 h 431"/>
                <a:gd name="T58" fmla="*/ 363 w 431"/>
                <a:gd name="T59" fmla="*/ 409 h 431"/>
                <a:gd name="T60" fmla="*/ 431 w 431"/>
                <a:gd name="T61" fmla="*/ 409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1" h="431">
                  <a:moveTo>
                    <a:pt x="431" y="409"/>
                  </a:moveTo>
                  <a:lnTo>
                    <a:pt x="408" y="363"/>
                  </a:lnTo>
                  <a:lnTo>
                    <a:pt x="340" y="340"/>
                  </a:lnTo>
                  <a:lnTo>
                    <a:pt x="340" y="318"/>
                  </a:lnTo>
                  <a:lnTo>
                    <a:pt x="408" y="227"/>
                  </a:lnTo>
                  <a:lnTo>
                    <a:pt x="363" y="182"/>
                  </a:lnTo>
                  <a:lnTo>
                    <a:pt x="363" y="159"/>
                  </a:lnTo>
                  <a:lnTo>
                    <a:pt x="408" y="136"/>
                  </a:lnTo>
                  <a:lnTo>
                    <a:pt x="408" y="91"/>
                  </a:lnTo>
                  <a:lnTo>
                    <a:pt x="385" y="68"/>
                  </a:lnTo>
                  <a:lnTo>
                    <a:pt x="340" y="68"/>
                  </a:lnTo>
                  <a:lnTo>
                    <a:pt x="317" y="0"/>
                  </a:lnTo>
                  <a:lnTo>
                    <a:pt x="272" y="0"/>
                  </a:lnTo>
                  <a:lnTo>
                    <a:pt x="272" y="46"/>
                  </a:lnTo>
                  <a:lnTo>
                    <a:pt x="159" y="91"/>
                  </a:lnTo>
                  <a:lnTo>
                    <a:pt x="68" y="91"/>
                  </a:lnTo>
                  <a:lnTo>
                    <a:pt x="0" y="159"/>
                  </a:lnTo>
                  <a:lnTo>
                    <a:pt x="0" y="182"/>
                  </a:lnTo>
                  <a:lnTo>
                    <a:pt x="45" y="227"/>
                  </a:lnTo>
                  <a:lnTo>
                    <a:pt x="91" y="227"/>
                  </a:lnTo>
                  <a:lnTo>
                    <a:pt x="91" y="272"/>
                  </a:lnTo>
                  <a:lnTo>
                    <a:pt x="45" y="295"/>
                  </a:lnTo>
                  <a:lnTo>
                    <a:pt x="68" y="318"/>
                  </a:lnTo>
                  <a:lnTo>
                    <a:pt x="45" y="363"/>
                  </a:lnTo>
                  <a:lnTo>
                    <a:pt x="68" y="409"/>
                  </a:lnTo>
                  <a:lnTo>
                    <a:pt x="68" y="431"/>
                  </a:lnTo>
                  <a:lnTo>
                    <a:pt x="113" y="409"/>
                  </a:lnTo>
                  <a:lnTo>
                    <a:pt x="204" y="386"/>
                  </a:lnTo>
                  <a:lnTo>
                    <a:pt x="249" y="340"/>
                  </a:lnTo>
                  <a:lnTo>
                    <a:pt x="363" y="409"/>
                  </a:lnTo>
                  <a:lnTo>
                    <a:pt x="431" y="409"/>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33" name="Freeform 150"/>
            <p:cNvSpPr>
              <a:spLocks/>
            </p:cNvSpPr>
            <p:nvPr/>
          </p:nvSpPr>
          <p:spPr bwMode="auto">
            <a:xfrm>
              <a:off x="5604030" y="5012003"/>
              <a:ext cx="524505" cy="630690"/>
            </a:xfrm>
            <a:custGeom>
              <a:avLst/>
              <a:gdLst>
                <a:gd name="T0" fmla="*/ 91 w 476"/>
                <a:gd name="T1" fmla="*/ 0 h 567"/>
                <a:gd name="T2" fmla="*/ 227 w 476"/>
                <a:gd name="T3" fmla="*/ 159 h 567"/>
                <a:gd name="T4" fmla="*/ 386 w 476"/>
                <a:gd name="T5" fmla="*/ 159 h 567"/>
                <a:gd name="T6" fmla="*/ 431 w 476"/>
                <a:gd name="T7" fmla="*/ 249 h 567"/>
                <a:gd name="T8" fmla="*/ 476 w 476"/>
                <a:gd name="T9" fmla="*/ 295 h 567"/>
                <a:gd name="T10" fmla="*/ 408 w 476"/>
                <a:gd name="T11" fmla="*/ 295 h 567"/>
                <a:gd name="T12" fmla="*/ 386 w 476"/>
                <a:gd name="T13" fmla="*/ 272 h 567"/>
                <a:gd name="T14" fmla="*/ 295 w 476"/>
                <a:gd name="T15" fmla="*/ 317 h 567"/>
                <a:gd name="T16" fmla="*/ 250 w 476"/>
                <a:gd name="T17" fmla="*/ 385 h 567"/>
                <a:gd name="T18" fmla="*/ 250 w 476"/>
                <a:gd name="T19" fmla="*/ 431 h 567"/>
                <a:gd name="T20" fmla="*/ 227 w 476"/>
                <a:gd name="T21" fmla="*/ 476 h 567"/>
                <a:gd name="T22" fmla="*/ 159 w 476"/>
                <a:gd name="T23" fmla="*/ 499 h 567"/>
                <a:gd name="T24" fmla="*/ 136 w 476"/>
                <a:gd name="T25" fmla="*/ 476 h 567"/>
                <a:gd name="T26" fmla="*/ 91 w 476"/>
                <a:gd name="T27" fmla="*/ 499 h 567"/>
                <a:gd name="T28" fmla="*/ 68 w 476"/>
                <a:gd name="T29" fmla="*/ 521 h 567"/>
                <a:gd name="T30" fmla="*/ 23 w 476"/>
                <a:gd name="T31" fmla="*/ 567 h 567"/>
                <a:gd name="T32" fmla="*/ 0 w 476"/>
                <a:gd name="T33" fmla="*/ 521 h 567"/>
                <a:gd name="T34" fmla="*/ 23 w 476"/>
                <a:gd name="T35" fmla="*/ 521 h 567"/>
                <a:gd name="T36" fmla="*/ 23 w 476"/>
                <a:gd name="T37" fmla="*/ 499 h 567"/>
                <a:gd name="T38" fmla="*/ 45 w 476"/>
                <a:gd name="T39" fmla="*/ 453 h 567"/>
                <a:gd name="T40" fmla="*/ 45 w 476"/>
                <a:gd name="T41" fmla="*/ 431 h 567"/>
                <a:gd name="T42" fmla="*/ 68 w 476"/>
                <a:gd name="T43" fmla="*/ 408 h 567"/>
                <a:gd name="T44" fmla="*/ 68 w 476"/>
                <a:gd name="T45" fmla="*/ 385 h 567"/>
                <a:gd name="T46" fmla="*/ 45 w 476"/>
                <a:gd name="T47" fmla="*/ 385 h 567"/>
                <a:gd name="T48" fmla="*/ 68 w 476"/>
                <a:gd name="T49" fmla="*/ 363 h 567"/>
                <a:gd name="T50" fmla="*/ 91 w 476"/>
                <a:gd name="T51" fmla="*/ 363 h 567"/>
                <a:gd name="T52" fmla="*/ 91 w 476"/>
                <a:gd name="T53" fmla="*/ 340 h 567"/>
                <a:gd name="T54" fmla="*/ 136 w 476"/>
                <a:gd name="T55" fmla="*/ 317 h 567"/>
                <a:gd name="T56" fmla="*/ 182 w 476"/>
                <a:gd name="T57" fmla="*/ 295 h 567"/>
                <a:gd name="T58" fmla="*/ 182 w 476"/>
                <a:gd name="T59" fmla="*/ 272 h 567"/>
                <a:gd name="T60" fmla="*/ 182 w 476"/>
                <a:gd name="T61" fmla="*/ 249 h 567"/>
                <a:gd name="T62" fmla="*/ 136 w 476"/>
                <a:gd name="T63" fmla="*/ 204 h 567"/>
                <a:gd name="T64" fmla="*/ 114 w 476"/>
                <a:gd name="T65" fmla="*/ 227 h 567"/>
                <a:gd name="T66" fmla="*/ 91 w 476"/>
                <a:gd name="T67" fmla="*/ 227 h 567"/>
                <a:gd name="T68" fmla="*/ 136 w 476"/>
                <a:gd name="T69" fmla="*/ 181 h 567"/>
                <a:gd name="T70" fmla="*/ 136 w 476"/>
                <a:gd name="T71" fmla="*/ 136 h 567"/>
                <a:gd name="T72" fmla="*/ 114 w 476"/>
                <a:gd name="T73" fmla="*/ 68 h 567"/>
                <a:gd name="T74" fmla="*/ 91 w 476"/>
                <a:gd name="T75" fmla="*/ 0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76" h="567">
                  <a:moveTo>
                    <a:pt x="91" y="0"/>
                  </a:moveTo>
                  <a:lnTo>
                    <a:pt x="227" y="159"/>
                  </a:lnTo>
                  <a:lnTo>
                    <a:pt x="386" y="159"/>
                  </a:lnTo>
                  <a:lnTo>
                    <a:pt x="431" y="249"/>
                  </a:lnTo>
                  <a:lnTo>
                    <a:pt x="476" y="295"/>
                  </a:lnTo>
                  <a:lnTo>
                    <a:pt x="408" y="295"/>
                  </a:lnTo>
                  <a:lnTo>
                    <a:pt x="386" y="272"/>
                  </a:lnTo>
                  <a:lnTo>
                    <a:pt x="295" y="317"/>
                  </a:lnTo>
                  <a:lnTo>
                    <a:pt x="250" y="385"/>
                  </a:lnTo>
                  <a:lnTo>
                    <a:pt x="250" y="431"/>
                  </a:lnTo>
                  <a:lnTo>
                    <a:pt x="227" y="476"/>
                  </a:lnTo>
                  <a:lnTo>
                    <a:pt x="159" y="499"/>
                  </a:lnTo>
                  <a:lnTo>
                    <a:pt x="136" y="476"/>
                  </a:lnTo>
                  <a:lnTo>
                    <a:pt x="91" y="499"/>
                  </a:lnTo>
                  <a:lnTo>
                    <a:pt x="68" y="521"/>
                  </a:lnTo>
                  <a:lnTo>
                    <a:pt x="23" y="567"/>
                  </a:lnTo>
                  <a:lnTo>
                    <a:pt x="0" y="521"/>
                  </a:lnTo>
                  <a:lnTo>
                    <a:pt x="23" y="521"/>
                  </a:lnTo>
                  <a:lnTo>
                    <a:pt x="23" y="499"/>
                  </a:lnTo>
                  <a:lnTo>
                    <a:pt x="45" y="453"/>
                  </a:lnTo>
                  <a:lnTo>
                    <a:pt x="45" y="431"/>
                  </a:lnTo>
                  <a:lnTo>
                    <a:pt x="68" y="408"/>
                  </a:lnTo>
                  <a:lnTo>
                    <a:pt x="68" y="385"/>
                  </a:lnTo>
                  <a:lnTo>
                    <a:pt x="45" y="385"/>
                  </a:lnTo>
                  <a:lnTo>
                    <a:pt x="68" y="363"/>
                  </a:lnTo>
                  <a:lnTo>
                    <a:pt x="91" y="363"/>
                  </a:lnTo>
                  <a:lnTo>
                    <a:pt x="91" y="340"/>
                  </a:lnTo>
                  <a:lnTo>
                    <a:pt x="136" y="317"/>
                  </a:lnTo>
                  <a:lnTo>
                    <a:pt x="182" y="295"/>
                  </a:lnTo>
                  <a:lnTo>
                    <a:pt x="182" y="272"/>
                  </a:lnTo>
                  <a:lnTo>
                    <a:pt x="182" y="249"/>
                  </a:lnTo>
                  <a:lnTo>
                    <a:pt x="136" y="204"/>
                  </a:lnTo>
                  <a:lnTo>
                    <a:pt x="114" y="227"/>
                  </a:lnTo>
                  <a:lnTo>
                    <a:pt x="91" y="227"/>
                  </a:lnTo>
                  <a:lnTo>
                    <a:pt x="136" y="181"/>
                  </a:lnTo>
                  <a:lnTo>
                    <a:pt x="136" y="136"/>
                  </a:lnTo>
                  <a:lnTo>
                    <a:pt x="114" y="68"/>
                  </a:lnTo>
                  <a:lnTo>
                    <a:pt x="91" y="0"/>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34" name="Freeform 151"/>
            <p:cNvSpPr>
              <a:spLocks/>
            </p:cNvSpPr>
            <p:nvPr/>
          </p:nvSpPr>
          <p:spPr bwMode="auto">
            <a:xfrm>
              <a:off x="5301872" y="4885867"/>
              <a:ext cx="450388" cy="330358"/>
            </a:xfrm>
            <a:custGeom>
              <a:avLst/>
              <a:gdLst>
                <a:gd name="T0" fmla="*/ 0 w 408"/>
                <a:gd name="T1" fmla="*/ 91 h 295"/>
                <a:gd name="T2" fmla="*/ 0 w 408"/>
                <a:gd name="T3" fmla="*/ 137 h 295"/>
                <a:gd name="T4" fmla="*/ 68 w 408"/>
                <a:gd name="T5" fmla="*/ 182 h 295"/>
                <a:gd name="T6" fmla="*/ 91 w 408"/>
                <a:gd name="T7" fmla="*/ 159 h 295"/>
                <a:gd name="T8" fmla="*/ 159 w 408"/>
                <a:gd name="T9" fmla="*/ 205 h 295"/>
                <a:gd name="T10" fmla="*/ 227 w 408"/>
                <a:gd name="T11" fmla="*/ 205 h 295"/>
                <a:gd name="T12" fmla="*/ 295 w 408"/>
                <a:gd name="T13" fmla="*/ 250 h 295"/>
                <a:gd name="T14" fmla="*/ 363 w 408"/>
                <a:gd name="T15" fmla="*/ 250 h 295"/>
                <a:gd name="T16" fmla="*/ 386 w 408"/>
                <a:gd name="T17" fmla="*/ 273 h 295"/>
                <a:gd name="T18" fmla="*/ 408 w 408"/>
                <a:gd name="T19" fmla="*/ 295 h 295"/>
                <a:gd name="T20" fmla="*/ 408 w 408"/>
                <a:gd name="T21" fmla="*/ 250 h 295"/>
                <a:gd name="T22" fmla="*/ 363 w 408"/>
                <a:gd name="T23" fmla="*/ 114 h 295"/>
                <a:gd name="T24" fmla="*/ 363 w 408"/>
                <a:gd name="T25" fmla="*/ 69 h 295"/>
                <a:gd name="T26" fmla="*/ 295 w 408"/>
                <a:gd name="T27" fmla="*/ 69 h 295"/>
                <a:gd name="T28" fmla="*/ 181 w 408"/>
                <a:gd name="T29" fmla="*/ 0 h 295"/>
                <a:gd name="T30" fmla="*/ 136 w 408"/>
                <a:gd name="T31" fmla="*/ 46 h 295"/>
                <a:gd name="T32" fmla="*/ 45 w 408"/>
                <a:gd name="T33" fmla="*/ 69 h 295"/>
                <a:gd name="T34" fmla="*/ 0 w 408"/>
                <a:gd name="T35" fmla="*/ 91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8" h="295">
                  <a:moveTo>
                    <a:pt x="0" y="91"/>
                  </a:moveTo>
                  <a:lnTo>
                    <a:pt x="0" y="137"/>
                  </a:lnTo>
                  <a:lnTo>
                    <a:pt x="68" y="182"/>
                  </a:lnTo>
                  <a:lnTo>
                    <a:pt x="91" y="159"/>
                  </a:lnTo>
                  <a:lnTo>
                    <a:pt x="159" y="205"/>
                  </a:lnTo>
                  <a:lnTo>
                    <a:pt x="227" y="205"/>
                  </a:lnTo>
                  <a:lnTo>
                    <a:pt x="295" y="250"/>
                  </a:lnTo>
                  <a:lnTo>
                    <a:pt x="363" y="250"/>
                  </a:lnTo>
                  <a:lnTo>
                    <a:pt x="386" y="273"/>
                  </a:lnTo>
                  <a:lnTo>
                    <a:pt x="408" y="295"/>
                  </a:lnTo>
                  <a:lnTo>
                    <a:pt x="408" y="250"/>
                  </a:lnTo>
                  <a:lnTo>
                    <a:pt x="363" y="114"/>
                  </a:lnTo>
                  <a:lnTo>
                    <a:pt x="363" y="69"/>
                  </a:lnTo>
                  <a:lnTo>
                    <a:pt x="295" y="69"/>
                  </a:lnTo>
                  <a:lnTo>
                    <a:pt x="181" y="0"/>
                  </a:lnTo>
                  <a:lnTo>
                    <a:pt x="136" y="46"/>
                  </a:lnTo>
                  <a:lnTo>
                    <a:pt x="45" y="69"/>
                  </a:lnTo>
                  <a:lnTo>
                    <a:pt x="0" y="91"/>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35" name="Freeform 152"/>
            <p:cNvSpPr>
              <a:spLocks/>
            </p:cNvSpPr>
            <p:nvPr/>
          </p:nvSpPr>
          <p:spPr bwMode="auto">
            <a:xfrm>
              <a:off x="5375985" y="5066064"/>
              <a:ext cx="376275" cy="246267"/>
            </a:xfrm>
            <a:custGeom>
              <a:avLst/>
              <a:gdLst>
                <a:gd name="T0" fmla="*/ 295 w 340"/>
                <a:gd name="T1" fmla="*/ 182 h 227"/>
                <a:gd name="T2" fmla="*/ 340 w 340"/>
                <a:gd name="T3" fmla="*/ 136 h 227"/>
                <a:gd name="T4" fmla="*/ 295 w 340"/>
                <a:gd name="T5" fmla="*/ 91 h 227"/>
                <a:gd name="T6" fmla="*/ 227 w 340"/>
                <a:gd name="T7" fmla="*/ 91 h 227"/>
                <a:gd name="T8" fmla="*/ 159 w 340"/>
                <a:gd name="T9" fmla="*/ 46 h 227"/>
                <a:gd name="T10" fmla="*/ 91 w 340"/>
                <a:gd name="T11" fmla="*/ 46 h 227"/>
                <a:gd name="T12" fmla="*/ 23 w 340"/>
                <a:gd name="T13" fmla="*/ 0 h 227"/>
                <a:gd name="T14" fmla="*/ 0 w 340"/>
                <a:gd name="T15" fmla="*/ 23 h 227"/>
                <a:gd name="T16" fmla="*/ 23 w 340"/>
                <a:gd name="T17" fmla="*/ 46 h 227"/>
                <a:gd name="T18" fmla="*/ 23 w 340"/>
                <a:gd name="T19" fmla="*/ 91 h 227"/>
                <a:gd name="T20" fmla="*/ 45 w 340"/>
                <a:gd name="T21" fmla="*/ 114 h 227"/>
                <a:gd name="T22" fmla="*/ 113 w 340"/>
                <a:gd name="T23" fmla="*/ 159 h 227"/>
                <a:gd name="T24" fmla="*/ 136 w 340"/>
                <a:gd name="T25" fmla="*/ 204 h 227"/>
                <a:gd name="T26" fmla="*/ 159 w 340"/>
                <a:gd name="T27" fmla="*/ 159 h 227"/>
                <a:gd name="T28" fmla="*/ 204 w 340"/>
                <a:gd name="T29" fmla="*/ 159 h 227"/>
                <a:gd name="T30" fmla="*/ 227 w 340"/>
                <a:gd name="T31" fmla="*/ 204 h 227"/>
                <a:gd name="T32" fmla="*/ 272 w 340"/>
                <a:gd name="T33" fmla="*/ 227 h 227"/>
                <a:gd name="T34" fmla="*/ 249 w 340"/>
                <a:gd name="T35" fmla="*/ 204 h 227"/>
                <a:gd name="T36" fmla="*/ 272 w 340"/>
                <a:gd name="T37" fmla="*/ 159 h 227"/>
                <a:gd name="T38" fmla="*/ 295 w 340"/>
                <a:gd name="T39" fmla="*/ 182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0" h="227">
                  <a:moveTo>
                    <a:pt x="295" y="182"/>
                  </a:moveTo>
                  <a:lnTo>
                    <a:pt x="340" y="136"/>
                  </a:lnTo>
                  <a:lnTo>
                    <a:pt x="295" y="91"/>
                  </a:lnTo>
                  <a:lnTo>
                    <a:pt x="227" y="91"/>
                  </a:lnTo>
                  <a:lnTo>
                    <a:pt x="159" y="46"/>
                  </a:lnTo>
                  <a:lnTo>
                    <a:pt x="91" y="46"/>
                  </a:lnTo>
                  <a:lnTo>
                    <a:pt x="23" y="0"/>
                  </a:lnTo>
                  <a:lnTo>
                    <a:pt x="0" y="23"/>
                  </a:lnTo>
                  <a:lnTo>
                    <a:pt x="23" y="46"/>
                  </a:lnTo>
                  <a:lnTo>
                    <a:pt x="23" y="91"/>
                  </a:lnTo>
                  <a:lnTo>
                    <a:pt x="45" y="114"/>
                  </a:lnTo>
                  <a:lnTo>
                    <a:pt x="113" y="159"/>
                  </a:lnTo>
                  <a:lnTo>
                    <a:pt x="136" y="204"/>
                  </a:lnTo>
                  <a:lnTo>
                    <a:pt x="159" y="159"/>
                  </a:lnTo>
                  <a:lnTo>
                    <a:pt x="204" y="159"/>
                  </a:lnTo>
                  <a:lnTo>
                    <a:pt x="227" y="204"/>
                  </a:lnTo>
                  <a:lnTo>
                    <a:pt x="272" y="227"/>
                  </a:lnTo>
                  <a:lnTo>
                    <a:pt x="249" y="204"/>
                  </a:lnTo>
                  <a:lnTo>
                    <a:pt x="272" y="159"/>
                  </a:lnTo>
                  <a:lnTo>
                    <a:pt x="295" y="182"/>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36" name="Freeform 153"/>
            <p:cNvSpPr>
              <a:spLocks/>
            </p:cNvSpPr>
            <p:nvPr/>
          </p:nvSpPr>
          <p:spPr bwMode="auto">
            <a:xfrm>
              <a:off x="5301872" y="5192199"/>
              <a:ext cx="376275" cy="300328"/>
            </a:xfrm>
            <a:custGeom>
              <a:avLst/>
              <a:gdLst>
                <a:gd name="T0" fmla="*/ 340 w 340"/>
                <a:gd name="T1" fmla="*/ 113 h 272"/>
                <a:gd name="T2" fmla="*/ 295 w 340"/>
                <a:gd name="T3" fmla="*/ 90 h 272"/>
                <a:gd name="T4" fmla="*/ 272 w 340"/>
                <a:gd name="T5" fmla="*/ 45 h 272"/>
                <a:gd name="T6" fmla="*/ 227 w 340"/>
                <a:gd name="T7" fmla="*/ 45 h 272"/>
                <a:gd name="T8" fmla="*/ 204 w 340"/>
                <a:gd name="T9" fmla="*/ 90 h 272"/>
                <a:gd name="T10" fmla="*/ 181 w 340"/>
                <a:gd name="T11" fmla="*/ 45 h 272"/>
                <a:gd name="T12" fmla="*/ 113 w 340"/>
                <a:gd name="T13" fmla="*/ 0 h 272"/>
                <a:gd name="T14" fmla="*/ 113 w 340"/>
                <a:gd name="T15" fmla="*/ 68 h 272"/>
                <a:gd name="T16" fmla="*/ 0 w 340"/>
                <a:gd name="T17" fmla="*/ 68 h 272"/>
                <a:gd name="T18" fmla="*/ 0 w 340"/>
                <a:gd name="T19" fmla="*/ 90 h 272"/>
                <a:gd name="T20" fmla="*/ 23 w 340"/>
                <a:gd name="T21" fmla="*/ 113 h 272"/>
                <a:gd name="T22" fmla="*/ 0 w 340"/>
                <a:gd name="T23" fmla="*/ 181 h 272"/>
                <a:gd name="T24" fmla="*/ 45 w 340"/>
                <a:gd name="T25" fmla="*/ 226 h 272"/>
                <a:gd name="T26" fmla="*/ 68 w 340"/>
                <a:gd name="T27" fmla="*/ 181 h 272"/>
                <a:gd name="T28" fmla="*/ 136 w 340"/>
                <a:gd name="T29" fmla="*/ 158 h 272"/>
                <a:gd name="T30" fmla="*/ 204 w 340"/>
                <a:gd name="T31" fmla="*/ 181 h 272"/>
                <a:gd name="T32" fmla="*/ 227 w 340"/>
                <a:gd name="T33" fmla="*/ 204 h 272"/>
                <a:gd name="T34" fmla="*/ 227 w 340"/>
                <a:gd name="T35" fmla="*/ 249 h 272"/>
                <a:gd name="T36" fmla="*/ 249 w 340"/>
                <a:gd name="T37" fmla="*/ 272 h 272"/>
                <a:gd name="T38" fmla="*/ 249 w 340"/>
                <a:gd name="T39" fmla="*/ 249 h 272"/>
                <a:gd name="T40" fmla="*/ 272 w 340"/>
                <a:gd name="T41" fmla="*/ 249 h 272"/>
                <a:gd name="T42" fmla="*/ 295 w 340"/>
                <a:gd name="T43" fmla="*/ 249 h 272"/>
                <a:gd name="T44" fmla="*/ 249 w 340"/>
                <a:gd name="T45" fmla="*/ 204 h 272"/>
                <a:gd name="T46" fmla="*/ 249 w 340"/>
                <a:gd name="T47" fmla="*/ 136 h 272"/>
                <a:gd name="T48" fmla="*/ 272 w 340"/>
                <a:gd name="T49" fmla="*/ 136 h 272"/>
                <a:gd name="T50" fmla="*/ 340 w 340"/>
                <a:gd name="T51" fmla="*/ 113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0" h="272">
                  <a:moveTo>
                    <a:pt x="340" y="113"/>
                  </a:moveTo>
                  <a:lnTo>
                    <a:pt x="295" y="90"/>
                  </a:lnTo>
                  <a:lnTo>
                    <a:pt x="272" y="45"/>
                  </a:lnTo>
                  <a:lnTo>
                    <a:pt x="227" y="45"/>
                  </a:lnTo>
                  <a:lnTo>
                    <a:pt x="204" y="90"/>
                  </a:lnTo>
                  <a:lnTo>
                    <a:pt x="181" y="45"/>
                  </a:lnTo>
                  <a:lnTo>
                    <a:pt x="113" y="0"/>
                  </a:lnTo>
                  <a:lnTo>
                    <a:pt x="113" y="68"/>
                  </a:lnTo>
                  <a:lnTo>
                    <a:pt x="0" y="68"/>
                  </a:lnTo>
                  <a:lnTo>
                    <a:pt x="0" y="90"/>
                  </a:lnTo>
                  <a:lnTo>
                    <a:pt x="23" y="113"/>
                  </a:lnTo>
                  <a:lnTo>
                    <a:pt x="0" y="181"/>
                  </a:lnTo>
                  <a:lnTo>
                    <a:pt x="45" y="226"/>
                  </a:lnTo>
                  <a:lnTo>
                    <a:pt x="68" y="181"/>
                  </a:lnTo>
                  <a:lnTo>
                    <a:pt x="136" y="158"/>
                  </a:lnTo>
                  <a:lnTo>
                    <a:pt x="204" y="181"/>
                  </a:lnTo>
                  <a:lnTo>
                    <a:pt x="227" y="204"/>
                  </a:lnTo>
                  <a:lnTo>
                    <a:pt x="227" y="249"/>
                  </a:lnTo>
                  <a:lnTo>
                    <a:pt x="249" y="272"/>
                  </a:lnTo>
                  <a:lnTo>
                    <a:pt x="249" y="249"/>
                  </a:lnTo>
                  <a:lnTo>
                    <a:pt x="272" y="249"/>
                  </a:lnTo>
                  <a:lnTo>
                    <a:pt x="295" y="249"/>
                  </a:lnTo>
                  <a:lnTo>
                    <a:pt x="249" y="204"/>
                  </a:lnTo>
                  <a:lnTo>
                    <a:pt x="249" y="136"/>
                  </a:lnTo>
                  <a:lnTo>
                    <a:pt x="272" y="136"/>
                  </a:lnTo>
                  <a:lnTo>
                    <a:pt x="340" y="113"/>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37" name="Freeform 154"/>
            <p:cNvSpPr>
              <a:spLocks/>
            </p:cNvSpPr>
            <p:nvPr/>
          </p:nvSpPr>
          <p:spPr bwMode="auto">
            <a:xfrm>
              <a:off x="4646238" y="5114116"/>
              <a:ext cx="706942" cy="552603"/>
            </a:xfrm>
            <a:custGeom>
              <a:avLst/>
              <a:gdLst>
                <a:gd name="T0" fmla="*/ 635 w 635"/>
                <a:gd name="T1" fmla="*/ 294 h 499"/>
                <a:gd name="T2" fmla="*/ 590 w 635"/>
                <a:gd name="T3" fmla="*/ 249 h 499"/>
                <a:gd name="T4" fmla="*/ 613 w 635"/>
                <a:gd name="T5" fmla="*/ 181 h 499"/>
                <a:gd name="T6" fmla="*/ 590 w 635"/>
                <a:gd name="T7" fmla="*/ 158 h 499"/>
                <a:gd name="T8" fmla="*/ 545 w 635"/>
                <a:gd name="T9" fmla="*/ 181 h 499"/>
                <a:gd name="T10" fmla="*/ 522 w 635"/>
                <a:gd name="T11" fmla="*/ 181 h 499"/>
                <a:gd name="T12" fmla="*/ 477 w 635"/>
                <a:gd name="T13" fmla="*/ 113 h 499"/>
                <a:gd name="T14" fmla="*/ 431 w 635"/>
                <a:gd name="T15" fmla="*/ 136 h 499"/>
                <a:gd name="T16" fmla="*/ 431 w 635"/>
                <a:gd name="T17" fmla="*/ 204 h 499"/>
                <a:gd name="T18" fmla="*/ 409 w 635"/>
                <a:gd name="T19" fmla="*/ 226 h 499"/>
                <a:gd name="T20" fmla="*/ 386 w 635"/>
                <a:gd name="T21" fmla="*/ 204 h 499"/>
                <a:gd name="T22" fmla="*/ 386 w 635"/>
                <a:gd name="T23" fmla="*/ 158 h 499"/>
                <a:gd name="T24" fmla="*/ 340 w 635"/>
                <a:gd name="T25" fmla="*/ 136 h 499"/>
                <a:gd name="T26" fmla="*/ 386 w 635"/>
                <a:gd name="T27" fmla="*/ 68 h 499"/>
                <a:gd name="T28" fmla="*/ 363 w 635"/>
                <a:gd name="T29" fmla="*/ 0 h 499"/>
                <a:gd name="T30" fmla="*/ 318 w 635"/>
                <a:gd name="T31" fmla="*/ 22 h 499"/>
                <a:gd name="T32" fmla="*/ 318 w 635"/>
                <a:gd name="T33" fmla="*/ 90 h 499"/>
                <a:gd name="T34" fmla="*/ 159 w 635"/>
                <a:gd name="T35" fmla="*/ 136 h 499"/>
                <a:gd name="T36" fmla="*/ 159 w 635"/>
                <a:gd name="T37" fmla="*/ 181 h 499"/>
                <a:gd name="T38" fmla="*/ 91 w 635"/>
                <a:gd name="T39" fmla="*/ 226 h 499"/>
                <a:gd name="T40" fmla="*/ 68 w 635"/>
                <a:gd name="T41" fmla="*/ 272 h 499"/>
                <a:gd name="T42" fmla="*/ 23 w 635"/>
                <a:gd name="T43" fmla="*/ 272 h 499"/>
                <a:gd name="T44" fmla="*/ 0 w 635"/>
                <a:gd name="T45" fmla="*/ 340 h 499"/>
                <a:gd name="T46" fmla="*/ 114 w 635"/>
                <a:gd name="T47" fmla="*/ 385 h 499"/>
                <a:gd name="T48" fmla="*/ 159 w 635"/>
                <a:gd name="T49" fmla="*/ 385 h 499"/>
                <a:gd name="T50" fmla="*/ 250 w 635"/>
                <a:gd name="T51" fmla="*/ 430 h 499"/>
                <a:gd name="T52" fmla="*/ 295 w 635"/>
                <a:gd name="T53" fmla="*/ 362 h 499"/>
                <a:gd name="T54" fmla="*/ 340 w 635"/>
                <a:gd name="T55" fmla="*/ 317 h 499"/>
                <a:gd name="T56" fmla="*/ 409 w 635"/>
                <a:gd name="T57" fmla="*/ 294 h 499"/>
                <a:gd name="T58" fmla="*/ 454 w 635"/>
                <a:gd name="T59" fmla="*/ 249 h 499"/>
                <a:gd name="T60" fmla="*/ 545 w 635"/>
                <a:gd name="T61" fmla="*/ 272 h 499"/>
                <a:gd name="T62" fmla="*/ 567 w 635"/>
                <a:gd name="T63" fmla="*/ 294 h 499"/>
                <a:gd name="T64" fmla="*/ 545 w 635"/>
                <a:gd name="T65" fmla="*/ 317 h 499"/>
                <a:gd name="T66" fmla="*/ 499 w 635"/>
                <a:gd name="T67" fmla="*/ 317 h 499"/>
                <a:gd name="T68" fmla="*/ 499 w 635"/>
                <a:gd name="T69" fmla="*/ 340 h 499"/>
                <a:gd name="T70" fmla="*/ 477 w 635"/>
                <a:gd name="T71" fmla="*/ 385 h 499"/>
                <a:gd name="T72" fmla="*/ 454 w 635"/>
                <a:gd name="T73" fmla="*/ 453 h 499"/>
                <a:gd name="T74" fmla="*/ 477 w 635"/>
                <a:gd name="T75" fmla="*/ 499 h 499"/>
                <a:gd name="T76" fmla="*/ 545 w 635"/>
                <a:gd name="T77" fmla="*/ 476 h 499"/>
                <a:gd name="T78" fmla="*/ 590 w 635"/>
                <a:gd name="T79" fmla="*/ 408 h 499"/>
                <a:gd name="T80" fmla="*/ 635 w 635"/>
                <a:gd name="T81" fmla="*/ 385 h 499"/>
                <a:gd name="T82" fmla="*/ 613 w 635"/>
                <a:gd name="T83" fmla="*/ 340 h 499"/>
                <a:gd name="T84" fmla="*/ 613 w 635"/>
                <a:gd name="T85" fmla="*/ 317 h 499"/>
                <a:gd name="T86" fmla="*/ 635 w 635"/>
                <a:gd name="T87" fmla="*/ 294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5" h="499">
                  <a:moveTo>
                    <a:pt x="635" y="294"/>
                  </a:moveTo>
                  <a:lnTo>
                    <a:pt x="590" y="249"/>
                  </a:lnTo>
                  <a:lnTo>
                    <a:pt x="613" y="181"/>
                  </a:lnTo>
                  <a:lnTo>
                    <a:pt x="590" y="158"/>
                  </a:lnTo>
                  <a:lnTo>
                    <a:pt x="545" y="181"/>
                  </a:lnTo>
                  <a:lnTo>
                    <a:pt x="522" y="181"/>
                  </a:lnTo>
                  <a:lnTo>
                    <a:pt x="477" y="113"/>
                  </a:lnTo>
                  <a:lnTo>
                    <a:pt x="431" y="136"/>
                  </a:lnTo>
                  <a:lnTo>
                    <a:pt x="431" y="204"/>
                  </a:lnTo>
                  <a:lnTo>
                    <a:pt x="409" y="226"/>
                  </a:lnTo>
                  <a:lnTo>
                    <a:pt x="386" y="204"/>
                  </a:lnTo>
                  <a:lnTo>
                    <a:pt x="386" y="158"/>
                  </a:lnTo>
                  <a:lnTo>
                    <a:pt x="340" y="136"/>
                  </a:lnTo>
                  <a:lnTo>
                    <a:pt x="386" y="68"/>
                  </a:lnTo>
                  <a:lnTo>
                    <a:pt x="363" y="0"/>
                  </a:lnTo>
                  <a:lnTo>
                    <a:pt x="318" y="22"/>
                  </a:lnTo>
                  <a:lnTo>
                    <a:pt x="318" y="90"/>
                  </a:lnTo>
                  <a:lnTo>
                    <a:pt x="159" y="136"/>
                  </a:lnTo>
                  <a:lnTo>
                    <a:pt x="159" y="181"/>
                  </a:lnTo>
                  <a:lnTo>
                    <a:pt x="91" y="226"/>
                  </a:lnTo>
                  <a:lnTo>
                    <a:pt x="68" y="272"/>
                  </a:lnTo>
                  <a:lnTo>
                    <a:pt x="23" y="272"/>
                  </a:lnTo>
                  <a:lnTo>
                    <a:pt x="0" y="340"/>
                  </a:lnTo>
                  <a:lnTo>
                    <a:pt x="114" y="385"/>
                  </a:lnTo>
                  <a:lnTo>
                    <a:pt x="159" y="385"/>
                  </a:lnTo>
                  <a:lnTo>
                    <a:pt x="250" y="430"/>
                  </a:lnTo>
                  <a:lnTo>
                    <a:pt x="295" y="362"/>
                  </a:lnTo>
                  <a:lnTo>
                    <a:pt x="340" y="317"/>
                  </a:lnTo>
                  <a:lnTo>
                    <a:pt x="409" y="294"/>
                  </a:lnTo>
                  <a:lnTo>
                    <a:pt x="454" y="249"/>
                  </a:lnTo>
                  <a:lnTo>
                    <a:pt x="545" y="272"/>
                  </a:lnTo>
                  <a:lnTo>
                    <a:pt x="567" y="294"/>
                  </a:lnTo>
                  <a:lnTo>
                    <a:pt x="545" y="317"/>
                  </a:lnTo>
                  <a:lnTo>
                    <a:pt x="499" y="317"/>
                  </a:lnTo>
                  <a:lnTo>
                    <a:pt x="499" y="340"/>
                  </a:lnTo>
                  <a:lnTo>
                    <a:pt x="477" y="385"/>
                  </a:lnTo>
                  <a:lnTo>
                    <a:pt x="454" y="453"/>
                  </a:lnTo>
                  <a:lnTo>
                    <a:pt x="477" y="499"/>
                  </a:lnTo>
                  <a:lnTo>
                    <a:pt x="545" y="476"/>
                  </a:lnTo>
                  <a:lnTo>
                    <a:pt x="590" y="408"/>
                  </a:lnTo>
                  <a:lnTo>
                    <a:pt x="635" y="385"/>
                  </a:lnTo>
                  <a:lnTo>
                    <a:pt x="613" y="340"/>
                  </a:lnTo>
                  <a:lnTo>
                    <a:pt x="613" y="317"/>
                  </a:lnTo>
                  <a:lnTo>
                    <a:pt x="635" y="294"/>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38" name="Freeform 155"/>
            <p:cNvSpPr>
              <a:spLocks/>
            </p:cNvSpPr>
            <p:nvPr/>
          </p:nvSpPr>
          <p:spPr bwMode="auto">
            <a:xfrm>
              <a:off x="5022514" y="4963950"/>
              <a:ext cx="404783" cy="402441"/>
            </a:xfrm>
            <a:custGeom>
              <a:avLst/>
              <a:gdLst>
                <a:gd name="T0" fmla="*/ 23 w 363"/>
                <a:gd name="T1" fmla="*/ 136 h 362"/>
                <a:gd name="T2" fmla="*/ 46 w 363"/>
                <a:gd name="T3" fmla="*/ 204 h 362"/>
                <a:gd name="T4" fmla="*/ 0 w 363"/>
                <a:gd name="T5" fmla="*/ 272 h 362"/>
                <a:gd name="T6" fmla="*/ 46 w 363"/>
                <a:gd name="T7" fmla="*/ 294 h 362"/>
                <a:gd name="T8" fmla="*/ 46 w 363"/>
                <a:gd name="T9" fmla="*/ 340 h 362"/>
                <a:gd name="T10" fmla="*/ 69 w 363"/>
                <a:gd name="T11" fmla="*/ 362 h 362"/>
                <a:gd name="T12" fmla="*/ 91 w 363"/>
                <a:gd name="T13" fmla="*/ 340 h 362"/>
                <a:gd name="T14" fmla="*/ 91 w 363"/>
                <a:gd name="T15" fmla="*/ 272 h 362"/>
                <a:gd name="T16" fmla="*/ 137 w 363"/>
                <a:gd name="T17" fmla="*/ 249 h 362"/>
                <a:gd name="T18" fmla="*/ 182 w 363"/>
                <a:gd name="T19" fmla="*/ 317 h 362"/>
                <a:gd name="T20" fmla="*/ 205 w 363"/>
                <a:gd name="T21" fmla="*/ 317 h 362"/>
                <a:gd name="T22" fmla="*/ 250 w 363"/>
                <a:gd name="T23" fmla="*/ 294 h 362"/>
                <a:gd name="T24" fmla="*/ 250 w 363"/>
                <a:gd name="T25" fmla="*/ 272 h 362"/>
                <a:gd name="T26" fmla="*/ 363 w 363"/>
                <a:gd name="T27" fmla="*/ 272 h 362"/>
                <a:gd name="T28" fmla="*/ 363 w 363"/>
                <a:gd name="T29" fmla="*/ 204 h 362"/>
                <a:gd name="T30" fmla="*/ 341 w 363"/>
                <a:gd name="T31" fmla="*/ 181 h 362"/>
                <a:gd name="T32" fmla="*/ 341 w 363"/>
                <a:gd name="T33" fmla="*/ 136 h 362"/>
                <a:gd name="T34" fmla="*/ 318 w 363"/>
                <a:gd name="T35" fmla="*/ 113 h 362"/>
                <a:gd name="T36" fmla="*/ 250 w 363"/>
                <a:gd name="T37" fmla="*/ 68 h 362"/>
                <a:gd name="T38" fmla="*/ 114 w 363"/>
                <a:gd name="T39" fmla="*/ 0 h 362"/>
                <a:gd name="T40" fmla="*/ 91 w 363"/>
                <a:gd name="T41" fmla="*/ 45 h 362"/>
                <a:gd name="T42" fmla="*/ 69 w 363"/>
                <a:gd name="T43" fmla="*/ 22 h 362"/>
                <a:gd name="T44" fmla="*/ 23 w 363"/>
                <a:gd name="T45" fmla="*/ 68 h 362"/>
                <a:gd name="T46" fmla="*/ 23 w 363"/>
                <a:gd name="T47" fmla="*/ 136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63" h="362">
                  <a:moveTo>
                    <a:pt x="23" y="136"/>
                  </a:moveTo>
                  <a:lnTo>
                    <a:pt x="46" y="204"/>
                  </a:lnTo>
                  <a:lnTo>
                    <a:pt x="0" y="272"/>
                  </a:lnTo>
                  <a:lnTo>
                    <a:pt x="46" y="294"/>
                  </a:lnTo>
                  <a:lnTo>
                    <a:pt x="46" y="340"/>
                  </a:lnTo>
                  <a:lnTo>
                    <a:pt x="69" y="362"/>
                  </a:lnTo>
                  <a:lnTo>
                    <a:pt x="91" y="340"/>
                  </a:lnTo>
                  <a:lnTo>
                    <a:pt x="91" y="272"/>
                  </a:lnTo>
                  <a:lnTo>
                    <a:pt x="137" y="249"/>
                  </a:lnTo>
                  <a:lnTo>
                    <a:pt x="182" y="317"/>
                  </a:lnTo>
                  <a:lnTo>
                    <a:pt x="205" y="317"/>
                  </a:lnTo>
                  <a:lnTo>
                    <a:pt x="250" y="294"/>
                  </a:lnTo>
                  <a:lnTo>
                    <a:pt x="250" y="272"/>
                  </a:lnTo>
                  <a:lnTo>
                    <a:pt x="363" y="272"/>
                  </a:lnTo>
                  <a:lnTo>
                    <a:pt x="363" y="204"/>
                  </a:lnTo>
                  <a:lnTo>
                    <a:pt x="341" y="181"/>
                  </a:lnTo>
                  <a:lnTo>
                    <a:pt x="341" y="136"/>
                  </a:lnTo>
                  <a:lnTo>
                    <a:pt x="318" y="113"/>
                  </a:lnTo>
                  <a:lnTo>
                    <a:pt x="250" y="68"/>
                  </a:lnTo>
                  <a:lnTo>
                    <a:pt x="114" y="0"/>
                  </a:lnTo>
                  <a:lnTo>
                    <a:pt x="91" y="45"/>
                  </a:lnTo>
                  <a:lnTo>
                    <a:pt x="69" y="22"/>
                  </a:lnTo>
                  <a:lnTo>
                    <a:pt x="23" y="68"/>
                  </a:lnTo>
                  <a:lnTo>
                    <a:pt x="23" y="136"/>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39" name="Freeform 156"/>
            <p:cNvSpPr>
              <a:spLocks/>
            </p:cNvSpPr>
            <p:nvPr/>
          </p:nvSpPr>
          <p:spPr bwMode="auto">
            <a:xfrm>
              <a:off x="4726054" y="4435374"/>
              <a:ext cx="678438" cy="828904"/>
            </a:xfrm>
            <a:custGeom>
              <a:avLst/>
              <a:gdLst>
                <a:gd name="T0" fmla="*/ 91 w 613"/>
                <a:gd name="T1" fmla="*/ 749 h 749"/>
                <a:gd name="T2" fmla="*/ 250 w 613"/>
                <a:gd name="T3" fmla="*/ 703 h 749"/>
                <a:gd name="T4" fmla="*/ 250 w 613"/>
                <a:gd name="T5" fmla="*/ 635 h 749"/>
                <a:gd name="T6" fmla="*/ 295 w 613"/>
                <a:gd name="T7" fmla="*/ 613 h 749"/>
                <a:gd name="T8" fmla="*/ 295 w 613"/>
                <a:gd name="T9" fmla="*/ 545 h 749"/>
                <a:gd name="T10" fmla="*/ 341 w 613"/>
                <a:gd name="T11" fmla="*/ 499 h 749"/>
                <a:gd name="T12" fmla="*/ 363 w 613"/>
                <a:gd name="T13" fmla="*/ 522 h 749"/>
                <a:gd name="T14" fmla="*/ 386 w 613"/>
                <a:gd name="T15" fmla="*/ 477 h 749"/>
                <a:gd name="T16" fmla="*/ 522 w 613"/>
                <a:gd name="T17" fmla="*/ 545 h 749"/>
                <a:gd name="T18" fmla="*/ 522 w 613"/>
                <a:gd name="T19" fmla="*/ 499 h 749"/>
                <a:gd name="T20" fmla="*/ 522 w 613"/>
                <a:gd name="T21" fmla="*/ 477 h 749"/>
                <a:gd name="T22" fmla="*/ 499 w 613"/>
                <a:gd name="T23" fmla="*/ 431 h 749"/>
                <a:gd name="T24" fmla="*/ 522 w 613"/>
                <a:gd name="T25" fmla="*/ 386 h 749"/>
                <a:gd name="T26" fmla="*/ 499 w 613"/>
                <a:gd name="T27" fmla="*/ 363 h 749"/>
                <a:gd name="T28" fmla="*/ 545 w 613"/>
                <a:gd name="T29" fmla="*/ 340 h 749"/>
                <a:gd name="T30" fmla="*/ 545 w 613"/>
                <a:gd name="T31" fmla="*/ 295 h 749"/>
                <a:gd name="T32" fmla="*/ 499 w 613"/>
                <a:gd name="T33" fmla="*/ 295 h 749"/>
                <a:gd name="T34" fmla="*/ 454 w 613"/>
                <a:gd name="T35" fmla="*/ 250 h 749"/>
                <a:gd name="T36" fmla="*/ 454 w 613"/>
                <a:gd name="T37" fmla="*/ 227 h 749"/>
                <a:gd name="T38" fmla="*/ 522 w 613"/>
                <a:gd name="T39" fmla="*/ 159 h 749"/>
                <a:gd name="T40" fmla="*/ 613 w 613"/>
                <a:gd name="T41" fmla="*/ 159 h 749"/>
                <a:gd name="T42" fmla="*/ 613 w 613"/>
                <a:gd name="T43" fmla="*/ 114 h 749"/>
                <a:gd name="T44" fmla="*/ 567 w 613"/>
                <a:gd name="T45" fmla="*/ 91 h 749"/>
                <a:gd name="T46" fmla="*/ 590 w 613"/>
                <a:gd name="T47" fmla="*/ 23 h 749"/>
                <a:gd name="T48" fmla="*/ 545 w 613"/>
                <a:gd name="T49" fmla="*/ 0 h 749"/>
                <a:gd name="T50" fmla="*/ 477 w 613"/>
                <a:gd name="T51" fmla="*/ 46 h 749"/>
                <a:gd name="T52" fmla="*/ 386 w 613"/>
                <a:gd name="T53" fmla="*/ 68 h 749"/>
                <a:gd name="T54" fmla="*/ 386 w 613"/>
                <a:gd name="T55" fmla="*/ 23 h 749"/>
                <a:gd name="T56" fmla="*/ 341 w 613"/>
                <a:gd name="T57" fmla="*/ 23 h 749"/>
                <a:gd name="T58" fmla="*/ 272 w 613"/>
                <a:gd name="T59" fmla="*/ 68 h 749"/>
                <a:gd name="T60" fmla="*/ 250 w 613"/>
                <a:gd name="T61" fmla="*/ 136 h 749"/>
                <a:gd name="T62" fmla="*/ 159 w 613"/>
                <a:gd name="T63" fmla="*/ 204 h 749"/>
                <a:gd name="T64" fmla="*/ 182 w 613"/>
                <a:gd name="T65" fmla="*/ 250 h 749"/>
                <a:gd name="T66" fmla="*/ 136 w 613"/>
                <a:gd name="T67" fmla="*/ 295 h 749"/>
                <a:gd name="T68" fmla="*/ 136 w 613"/>
                <a:gd name="T69" fmla="*/ 363 h 749"/>
                <a:gd name="T70" fmla="*/ 91 w 613"/>
                <a:gd name="T71" fmla="*/ 408 h 749"/>
                <a:gd name="T72" fmla="*/ 23 w 613"/>
                <a:gd name="T73" fmla="*/ 408 h 749"/>
                <a:gd name="T74" fmla="*/ 0 w 613"/>
                <a:gd name="T75" fmla="*/ 454 h 749"/>
                <a:gd name="T76" fmla="*/ 46 w 613"/>
                <a:gd name="T77" fmla="*/ 477 h 749"/>
                <a:gd name="T78" fmla="*/ 46 w 613"/>
                <a:gd name="T79" fmla="*/ 545 h 749"/>
                <a:gd name="T80" fmla="*/ 91 w 613"/>
                <a:gd name="T81" fmla="*/ 613 h 749"/>
                <a:gd name="T82" fmla="*/ 46 w 613"/>
                <a:gd name="T83" fmla="*/ 658 h 749"/>
                <a:gd name="T84" fmla="*/ 23 w 613"/>
                <a:gd name="T85" fmla="*/ 726 h 749"/>
                <a:gd name="T86" fmla="*/ 91 w 613"/>
                <a:gd name="T87" fmla="*/ 749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3" h="749">
                  <a:moveTo>
                    <a:pt x="91" y="749"/>
                  </a:moveTo>
                  <a:lnTo>
                    <a:pt x="250" y="703"/>
                  </a:lnTo>
                  <a:lnTo>
                    <a:pt x="250" y="635"/>
                  </a:lnTo>
                  <a:lnTo>
                    <a:pt x="295" y="613"/>
                  </a:lnTo>
                  <a:lnTo>
                    <a:pt x="295" y="545"/>
                  </a:lnTo>
                  <a:lnTo>
                    <a:pt x="341" y="499"/>
                  </a:lnTo>
                  <a:lnTo>
                    <a:pt x="363" y="522"/>
                  </a:lnTo>
                  <a:lnTo>
                    <a:pt x="386" y="477"/>
                  </a:lnTo>
                  <a:lnTo>
                    <a:pt x="522" y="545"/>
                  </a:lnTo>
                  <a:lnTo>
                    <a:pt x="522" y="499"/>
                  </a:lnTo>
                  <a:lnTo>
                    <a:pt x="522" y="477"/>
                  </a:lnTo>
                  <a:lnTo>
                    <a:pt x="499" y="431"/>
                  </a:lnTo>
                  <a:lnTo>
                    <a:pt x="522" y="386"/>
                  </a:lnTo>
                  <a:lnTo>
                    <a:pt x="499" y="363"/>
                  </a:lnTo>
                  <a:lnTo>
                    <a:pt x="545" y="340"/>
                  </a:lnTo>
                  <a:lnTo>
                    <a:pt x="545" y="295"/>
                  </a:lnTo>
                  <a:lnTo>
                    <a:pt x="499" y="295"/>
                  </a:lnTo>
                  <a:lnTo>
                    <a:pt x="454" y="250"/>
                  </a:lnTo>
                  <a:lnTo>
                    <a:pt x="454" y="227"/>
                  </a:lnTo>
                  <a:lnTo>
                    <a:pt x="522" y="159"/>
                  </a:lnTo>
                  <a:lnTo>
                    <a:pt x="613" y="159"/>
                  </a:lnTo>
                  <a:lnTo>
                    <a:pt x="613" y="114"/>
                  </a:lnTo>
                  <a:lnTo>
                    <a:pt x="567" y="91"/>
                  </a:lnTo>
                  <a:lnTo>
                    <a:pt x="590" y="23"/>
                  </a:lnTo>
                  <a:lnTo>
                    <a:pt x="545" y="0"/>
                  </a:lnTo>
                  <a:lnTo>
                    <a:pt x="477" y="46"/>
                  </a:lnTo>
                  <a:lnTo>
                    <a:pt x="386" y="68"/>
                  </a:lnTo>
                  <a:lnTo>
                    <a:pt x="386" y="23"/>
                  </a:lnTo>
                  <a:lnTo>
                    <a:pt x="341" y="23"/>
                  </a:lnTo>
                  <a:lnTo>
                    <a:pt x="272" y="68"/>
                  </a:lnTo>
                  <a:lnTo>
                    <a:pt x="250" y="136"/>
                  </a:lnTo>
                  <a:lnTo>
                    <a:pt x="159" y="204"/>
                  </a:lnTo>
                  <a:lnTo>
                    <a:pt x="182" y="250"/>
                  </a:lnTo>
                  <a:lnTo>
                    <a:pt x="136" y="295"/>
                  </a:lnTo>
                  <a:lnTo>
                    <a:pt x="136" y="363"/>
                  </a:lnTo>
                  <a:lnTo>
                    <a:pt x="91" y="408"/>
                  </a:lnTo>
                  <a:lnTo>
                    <a:pt x="23" y="408"/>
                  </a:lnTo>
                  <a:lnTo>
                    <a:pt x="0" y="454"/>
                  </a:lnTo>
                  <a:lnTo>
                    <a:pt x="46" y="477"/>
                  </a:lnTo>
                  <a:lnTo>
                    <a:pt x="46" y="545"/>
                  </a:lnTo>
                  <a:lnTo>
                    <a:pt x="91" y="613"/>
                  </a:lnTo>
                  <a:lnTo>
                    <a:pt x="46" y="658"/>
                  </a:lnTo>
                  <a:lnTo>
                    <a:pt x="23" y="726"/>
                  </a:lnTo>
                  <a:lnTo>
                    <a:pt x="91" y="749"/>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40" name="Freeform 157"/>
            <p:cNvSpPr>
              <a:spLocks/>
            </p:cNvSpPr>
            <p:nvPr/>
          </p:nvSpPr>
          <p:spPr bwMode="auto">
            <a:xfrm>
              <a:off x="4269963" y="4585540"/>
              <a:ext cx="655633" cy="654712"/>
            </a:xfrm>
            <a:custGeom>
              <a:avLst/>
              <a:gdLst>
                <a:gd name="T0" fmla="*/ 431 w 590"/>
                <a:gd name="T1" fmla="*/ 590 h 590"/>
                <a:gd name="T2" fmla="*/ 454 w 590"/>
                <a:gd name="T3" fmla="*/ 522 h 590"/>
                <a:gd name="T4" fmla="*/ 499 w 590"/>
                <a:gd name="T5" fmla="*/ 477 h 590"/>
                <a:gd name="T6" fmla="*/ 454 w 590"/>
                <a:gd name="T7" fmla="*/ 409 h 590"/>
                <a:gd name="T8" fmla="*/ 454 w 590"/>
                <a:gd name="T9" fmla="*/ 341 h 590"/>
                <a:gd name="T10" fmla="*/ 408 w 590"/>
                <a:gd name="T11" fmla="*/ 318 h 590"/>
                <a:gd name="T12" fmla="*/ 431 w 590"/>
                <a:gd name="T13" fmla="*/ 272 h 590"/>
                <a:gd name="T14" fmla="*/ 499 w 590"/>
                <a:gd name="T15" fmla="*/ 272 h 590"/>
                <a:gd name="T16" fmla="*/ 544 w 590"/>
                <a:gd name="T17" fmla="*/ 227 h 590"/>
                <a:gd name="T18" fmla="*/ 544 w 590"/>
                <a:gd name="T19" fmla="*/ 159 h 590"/>
                <a:gd name="T20" fmla="*/ 590 w 590"/>
                <a:gd name="T21" fmla="*/ 114 h 590"/>
                <a:gd name="T22" fmla="*/ 567 w 590"/>
                <a:gd name="T23" fmla="*/ 68 h 590"/>
                <a:gd name="T24" fmla="*/ 499 w 590"/>
                <a:gd name="T25" fmla="*/ 23 h 590"/>
                <a:gd name="T26" fmla="*/ 431 w 590"/>
                <a:gd name="T27" fmla="*/ 23 h 590"/>
                <a:gd name="T28" fmla="*/ 363 w 590"/>
                <a:gd name="T29" fmla="*/ 46 h 590"/>
                <a:gd name="T30" fmla="*/ 295 w 590"/>
                <a:gd name="T31" fmla="*/ 0 h 590"/>
                <a:gd name="T32" fmla="*/ 272 w 590"/>
                <a:gd name="T33" fmla="*/ 46 h 590"/>
                <a:gd name="T34" fmla="*/ 295 w 590"/>
                <a:gd name="T35" fmla="*/ 68 h 590"/>
                <a:gd name="T36" fmla="*/ 227 w 590"/>
                <a:gd name="T37" fmla="*/ 136 h 590"/>
                <a:gd name="T38" fmla="*/ 204 w 590"/>
                <a:gd name="T39" fmla="*/ 182 h 590"/>
                <a:gd name="T40" fmla="*/ 250 w 590"/>
                <a:gd name="T41" fmla="*/ 250 h 590"/>
                <a:gd name="T42" fmla="*/ 204 w 590"/>
                <a:gd name="T43" fmla="*/ 272 h 590"/>
                <a:gd name="T44" fmla="*/ 136 w 590"/>
                <a:gd name="T45" fmla="*/ 250 h 590"/>
                <a:gd name="T46" fmla="*/ 91 w 590"/>
                <a:gd name="T47" fmla="*/ 250 h 590"/>
                <a:gd name="T48" fmla="*/ 45 w 590"/>
                <a:gd name="T49" fmla="*/ 227 h 590"/>
                <a:gd name="T50" fmla="*/ 23 w 590"/>
                <a:gd name="T51" fmla="*/ 272 h 590"/>
                <a:gd name="T52" fmla="*/ 23 w 590"/>
                <a:gd name="T53" fmla="*/ 341 h 590"/>
                <a:gd name="T54" fmla="*/ 45 w 590"/>
                <a:gd name="T55" fmla="*/ 409 h 590"/>
                <a:gd name="T56" fmla="*/ 0 w 590"/>
                <a:gd name="T57" fmla="*/ 454 h 590"/>
                <a:gd name="T58" fmla="*/ 0 w 590"/>
                <a:gd name="T59" fmla="*/ 499 h 590"/>
                <a:gd name="T60" fmla="*/ 68 w 590"/>
                <a:gd name="T61" fmla="*/ 477 h 590"/>
                <a:gd name="T62" fmla="*/ 91 w 590"/>
                <a:gd name="T63" fmla="*/ 545 h 590"/>
                <a:gd name="T64" fmla="*/ 136 w 590"/>
                <a:gd name="T65" fmla="*/ 477 h 590"/>
                <a:gd name="T66" fmla="*/ 250 w 590"/>
                <a:gd name="T67" fmla="*/ 454 h 590"/>
                <a:gd name="T68" fmla="*/ 272 w 590"/>
                <a:gd name="T69" fmla="*/ 522 h 590"/>
                <a:gd name="T70" fmla="*/ 318 w 590"/>
                <a:gd name="T71" fmla="*/ 545 h 590"/>
                <a:gd name="T72" fmla="*/ 340 w 590"/>
                <a:gd name="T73" fmla="*/ 522 h 590"/>
                <a:gd name="T74" fmla="*/ 386 w 590"/>
                <a:gd name="T75" fmla="*/ 590 h 590"/>
                <a:gd name="T76" fmla="*/ 408 w 590"/>
                <a:gd name="T77" fmla="*/ 567 h 590"/>
                <a:gd name="T78" fmla="*/ 431 w 590"/>
                <a:gd name="T79" fmla="*/ 590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90" h="590">
                  <a:moveTo>
                    <a:pt x="431" y="590"/>
                  </a:moveTo>
                  <a:lnTo>
                    <a:pt x="454" y="522"/>
                  </a:lnTo>
                  <a:lnTo>
                    <a:pt x="499" y="477"/>
                  </a:lnTo>
                  <a:lnTo>
                    <a:pt x="454" y="409"/>
                  </a:lnTo>
                  <a:lnTo>
                    <a:pt x="454" y="341"/>
                  </a:lnTo>
                  <a:lnTo>
                    <a:pt x="408" y="318"/>
                  </a:lnTo>
                  <a:lnTo>
                    <a:pt x="431" y="272"/>
                  </a:lnTo>
                  <a:lnTo>
                    <a:pt x="499" y="272"/>
                  </a:lnTo>
                  <a:lnTo>
                    <a:pt x="544" y="227"/>
                  </a:lnTo>
                  <a:lnTo>
                    <a:pt x="544" y="159"/>
                  </a:lnTo>
                  <a:lnTo>
                    <a:pt x="590" y="114"/>
                  </a:lnTo>
                  <a:lnTo>
                    <a:pt x="567" y="68"/>
                  </a:lnTo>
                  <a:lnTo>
                    <a:pt x="499" y="23"/>
                  </a:lnTo>
                  <a:lnTo>
                    <a:pt x="431" y="23"/>
                  </a:lnTo>
                  <a:lnTo>
                    <a:pt x="363" y="46"/>
                  </a:lnTo>
                  <a:lnTo>
                    <a:pt x="295" y="0"/>
                  </a:lnTo>
                  <a:lnTo>
                    <a:pt x="272" y="46"/>
                  </a:lnTo>
                  <a:lnTo>
                    <a:pt x="295" y="68"/>
                  </a:lnTo>
                  <a:lnTo>
                    <a:pt x="227" y="136"/>
                  </a:lnTo>
                  <a:lnTo>
                    <a:pt x="204" y="182"/>
                  </a:lnTo>
                  <a:lnTo>
                    <a:pt x="250" y="250"/>
                  </a:lnTo>
                  <a:lnTo>
                    <a:pt x="204" y="272"/>
                  </a:lnTo>
                  <a:lnTo>
                    <a:pt x="136" y="250"/>
                  </a:lnTo>
                  <a:lnTo>
                    <a:pt x="91" y="250"/>
                  </a:lnTo>
                  <a:lnTo>
                    <a:pt x="45" y="227"/>
                  </a:lnTo>
                  <a:lnTo>
                    <a:pt x="23" y="272"/>
                  </a:lnTo>
                  <a:lnTo>
                    <a:pt x="23" y="341"/>
                  </a:lnTo>
                  <a:lnTo>
                    <a:pt x="45" y="409"/>
                  </a:lnTo>
                  <a:lnTo>
                    <a:pt x="0" y="454"/>
                  </a:lnTo>
                  <a:lnTo>
                    <a:pt x="0" y="499"/>
                  </a:lnTo>
                  <a:lnTo>
                    <a:pt x="68" y="477"/>
                  </a:lnTo>
                  <a:lnTo>
                    <a:pt x="91" y="545"/>
                  </a:lnTo>
                  <a:lnTo>
                    <a:pt x="136" y="477"/>
                  </a:lnTo>
                  <a:lnTo>
                    <a:pt x="250" y="454"/>
                  </a:lnTo>
                  <a:lnTo>
                    <a:pt x="272" y="522"/>
                  </a:lnTo>
                  <a:lnTo>
                    <a:pt x="318" y="545"/>
                  </a:lnTo>
                  <a:lnTo>
                    <a:pt x="340" y="522"/>
                  </a:lnTo>
                  <a:lnTo>
                    <a:pt x="386" y="590"/>
                  </a:lnTo>
                  <a:lnTo>
                    <a:pt x="408" y="567"/>
                  </a:lnTo>
                  <a:lnTo>
                    <a:pt x="431" y="590"/>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41" name="Freeform 158"/>
            <p:cNvSpPr>
              <a:spLocks/>
            </p:cNvSpPr>
            <p:nvPr/>
          </p:nvSpPr>
          <p:spPr bwMode="auto">
            <a:xfrm>
              <a:off x="4372584" y="5090090"/>
              <a:ext cx="450392" cy="402437"/>
            </a:xfrm>
            <a:custGeom>
              <a:avLst/>
              <a:gdLst>
                <a:gd name="T0" fmla="*/ 68 w 408"/>
                <a:gd name="T1" fmla="*/ 363 h 363"/>
                <a:gd name="T2" fmla="*/ 249 w 408"/>
                <a:gd name="T3" fmla="*/ 363 h 363"/>
                <a:gd name="T4" fmla="*/ 272 w 408"/>
                <a:gd name="T5" fmla="*/ 295 h 363"/>
                <a:gd name="T6" fmla="*/ 317 w 408"/>
                <a:gd name="T7" fmla="*/ 295 h 363"/>
                <a:gd name="T8" fmla="*/ 340 w 408"/>
                <a:gd name="T9" fmla="*/ 249 h 363"/>
                <a:gd name="T10" fmla="*/ 408 w 408"/>
                <a:gd name="T11" fmla="*/ 204 h 363"/>
                <a:gd name="T12" fmla="*/ 408 w 408"/>
                <a:gd name="T13" fmla="*/ 159 h 363"/>
                <a:gd name="T14" fmla="*/ 340 w 408"/>
                <a:gd name="T15" fmla="*/ 136 h 363"/>
                <a:gd name="T16" fmla="*/ 317 w 408"/>
                <a:gd name="T17" fmla="*/ 113 h 363"/>
                <a:gd name="T18" fmla="*/ 295 w 408"/>
                <a:gd name="T19" fmla="*/ 136 h 363"/>
                <a:gd name="T20" fmla="*/ 249 w 408"/>
                <a:gd name="T21" fmla="*/ 68 h 363"/>
                <a:gd name="T22" fmla="*/ 227 w 408"/>
                <a:gd name="T23" fmla="*/ 91 h 363"/>
                <a:gd name="T24" fmla="*/ 181 w 408"/>
                <a:gd name="T25" fmla="*/ 68 h 363"/>
                <a:gd name="T26" fmla="*/ 159 w 408"/>
                <a:gd name="T27" fmla="*/ 0 h 363"/>
                <a:gd name="T28" fmla="*/ 45 w 408"/>
                <a:gd name="T29" fmla="*/ 23 h 363"/>
                <a:gd name="T30" fmla="*/ 0 w 408"/>
                <a:gd name="T31" fmla="*/ 91 h 363"/>
                <a:gd name="T32" fmla="*/ 22 w 408"/>
                <a:gd name="T33" fmla="*/ 91 h 363"/>
                <a:gd name="T34" fmla="*/ 45 w 408"/>
                <a:gd name="T35" fmla="*/ 136 h 363"/>
                <a:gd name="T36" fmla="*/ 91 w 408"/>
                <a:gd name="T37" fmla="*/ 136 h 363"/>
                <a:gd name="T38" fmla="*/ 45 w 408"/>
                <a:gd name="T39" fmla="*/ 181 h 363"/>
                <a:gd name="T40" fmla="*/ 45 w 408"/>
                <a:gd name="T41" fmla="*/ 249 h 363"/>
                <a:gd name="T42" fmla="*/ 22 w 408"/>
                <a:gd name="T43" fmla="*/ 272 h 363"/>
                <a:gd name="T44" fmla="*/ 68 w 408"/>
                <a:gd name="T45" fmla="*/ 317 h 363"/>
                <a:gd name="T46" fmla="*/ 68 w 408"/>
                <a:gd name="T47" fmla="*/ 295 h 363"/>
                <a:gd name="T48" fmla="*/ 45 w 408"/>
                <a:gd name="T49" fmla="*/ 272 h 363"/>
                <a:gd name="T50" fmla="*/ 68 w 408"/>
                <a:gd name="T51" fmla="*/ 227 h 363"/>
                <a:gd name="T52" fmla="*/ 91 w 408"/>
                <a:gd name="T53" fmla="*/ 227 h 363"/>
                <a:gd name="T54" fmla="*/ 91 w 408"/>
                <a:gd name="T55" fmla="*/ 272 h 363"/>
                <a:gd name="T56" fmla="*/ 113 w 408"/>
                <a:gd name="T57" fmla="*/ 272 h 363"/>
                <a:gd name="T58" fmla="*/ 159 w 408"/>
                <a:gd name="T59" fmla="*/ 295 h 363"/>
                <a:gd name="T60" fmla="*/ 181 w 408"/>
                <a:gd name="T61" fmla="*/ 272 h 363"/>
                <a:gd name="T62" fmla="*/ 204 w 408"/>
                <a:gd name="T63" fmla="*/ 295 h 363"/>
                <a:gd name="T64" fmla="*/ 204 w 408"/>
                <a:gd name="T65" fmla="*/ 340 h 363"/>
                <a:gd name="T66" fmla="*/ 159 w 408"/>
                <a:gd name="T67" fmla="*/ 340 h 363"/>
                <a:gd name="T68" fmla="*/ 103 w 408"/>
                <a:gd name="T69" fmla="*/ 337 h 363"/>
                <a:gd name="T70" fmla="*/ 68 w 408"/>
                <a:gd name="T71" fmla="*/ 363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8" h="363">
                  <a:moveTo>
                    <a:pt x="68" y="363"/>
                  </a:moveTo>
                  <a:lnTo>
                    <a:pt x="249" y="363"/>
                  </a:lnTo>
                  <a:lnTo>
                    <a:pt x="272" y="295"/>
                  </a:lnTo>
                  <a:lnTo>
                    <a:pt x="317" y="295"/>
                  </a:lnTo>
                  <a:lnTo>
                    <a:pt x="340" y="249"/>
                  </a:lnTo>
                  <a:lnTo>
                    <a:pt x="408" y="204"/>
                  </a:lnTo>
                  <a:lnTo>
                    <a:pt x="408" y="159"/>
                  </a:lnTo>
                  <a:lnTo>
                    <a:pt x="340" y="136"/>
                  </a:lnTo>
                  <a:lnTo>
                    <a:pt x="317" y="113"/>
                  </a:lnTo>
                  <a:lnTo>
                    <a:pt x="295" y="136"/>
                  </a:lnTo>
                  <a:lnTo>
                    <a:pt x="249" y="68"/>
                  </a:lnTo>
                  <a:lnTo>
                    <a:pt x="227" y="91"/>
                  </a:lnTo>
                  <a:lnTo>
                    <a:pt x="181" y="68"/>
                  </a:lnTo>
                  <a:lnTo>
                    <a:pt x="159" y="0"/>
                  </a:lnTo>
                  <a:lnTo>
                    <a:pt x="45" y="23"/>
                  </a:lnTo>
                  <a:lnTo>
                    <a:pt x="0" y="91"/>
                  </a:lnTo>
                  <a:lnTo>
                    <a:pt x="22" y="91"/>
                  </a:lnTo>
                  <a:lnTo>
                    <a:pt x="45" y="136"/>
                  </a:lnTo>
                  <a:lnTo>
                    <a:pt x="91" y="136"/>
                  </a:lnTo>
                  <a:lnTo>
                    <a:pt x="45" y="181"/>
                  </a:lnTo>
                  <a:lnTo>
                    <a:pt x="45" y="249"/>
                  </a:lnTo>
                  <a:lnTo>
                    <a:pt x="22" y="272"/>
                  </a:lnTo>
                  <a:lnTo>
                    <a:pt x="68" y="317"/>
                  </a:lnTo>
                  <a:lnTo>
                    <a:pt x="68" y="295"/>
                  </a:lnTo>
                  <a:lnTo>
                    <a:pt x="45" y="272"/>
                  </a:lnTo>
                  <a:lnTo>
                    <a:pt x="68" y="227"/>
                  </a:lnTo>
                  <a:lnTo>
                    <a:pt x="91" y="227"/>
                  </a:lnTo>
                  <a:lnTo>
                    <a:pt x="91" y="272"/>
                  </a:lnTo>
                  <a:lnTo>
                    <a:pt x="113" y="272"/>
                  </a:lnTo>
                  <a:lnTo>
                    <a:pt x="159" y="295"/>
                  </a:lnTo>
                  <a:lnTo>
                    <a:pt x="181" y="272"/>
                  </a:lnTo>
                  <a:lnTo>
                    <a:pt x="204" y="295"/>
                  </a:lnTo>
                  <a:lnTo>
                    <a:pt x="204" y="340"/>
                  </a:lnTo>
                  <a:lnTo>
                    <a:pt x="159" y="340"/>
                  </a:lnTo>
                  <a:lnTo>
                    <a:pt x="103" y="337"/>
                  </a:lnTo>
                  <a:lnTo>
                    <a:pt x="68" y="363"/>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42" name="Freeform 159"/>
            <p:cNvSpPr>
              <a:spLocks/>
            </p:cNvSpPr>
            <p:nvPr/>
          </p:nvSpPr>
          <p:spPr bwMode="auto">
            <a:xfrm>
              <a:off x="3899391" y="5114116"/>
              <a:ext cx="524505" cy="702764"/>
            </a:xfrm>
            <a:custGeom>
              <a:avLst/>
              <a:gdLst>
                <a:gd name="T0" fmla="*/ 340 w 476"/>
                <a:gd name="T1" fmla="*/ 22 h 635"/>
                <a:gd name="T2" fmla="*/ 408 w 476"/>
                <a:gd name="T3" fmla="*/ 0 h 635"/>
                <a:gd name="T4" fmla="*/ 431 w 476"/>
                <a:gd name="T5" fmla="*/ 68 h 635"/>
                <a:gd name="T6" fmla="*/ 453 w 476"/>
                <a:gd name="T7" fmla="*/ 68 h 635"/>
                <a:gd name="T8" fmla="*/ 476 w 476"/>
                <a:gd name="T9" fmla="*/ 113 h 635"/>
                <a:gd name="T10" fmla="*/ 408 w 476"/>
                <a:gd name="T11" fmla="*/ 136 h 635"/>
                <a:gd name="T12" fmla="*/ 385 w 476"/>
                <a:gd name="T13" fmla="*/ 181 h 635"/>
                <a:gd name="T14" fmla="*/ 317 w 476"/>
                <a:gd name="T15" fmla="*/ 226 h 635"/>
                <a:gd name="T16" fmla="*/ 340 w 476"/>
                <a:gd name="T17" fmla="*/ 272 h 635"/>
                <a:gd name="T18" fmla="*/ 317 w 476"/>
                <a:gd name="T19" fmla="*/ 294 h 635"/>
                <a:gd name="T20" fmla="*/ 363 w 476"/>
                <a:gd name="T21" fmla="*/ 317 h 635"/>
                <a:gd name="T22" fmla="*/ 408 w 476"/>
                <a:gd name="T23" fmla="*/ 362 h 635"/>
                <a:gd name="T24" fmla="*/ 453 w 476"/>
                <a:gd name="T25" fmla="*/ 408 h 635"/>
                <a:gd name="T26" fmla="*/ 408 w 476"/>
                <a:gd name="T27" fmla="*/ 430 h 635"/>
                <a:gd name="T28" fmla="*/ 408 w 476"/>
                <a:gd name="T29" fmla="*/ 453 h 635"/>
                <a:gd name="T30" fmla="*/ 385 w 476"/>
                <a:gd name="T31" fmla="*/ 430 h 635"/>
                <a:gd name="T32" fmla="*/ 340 w 476"/>
                <a:gd name="T33" fmla="*/ 430 h 635"/>
                <a:gd name="T34" fmla="*/ 317 w 476"/>
                <a:gd name="T35" fmla="*/ 430 h 635"/>
                <a:gd name="T36" fmla="*/ 204 w 476"/>
                <a:gd name="T37" fmla="*/ 430 h 635"/>
                <a:gd name="T38" fmla="*/ 181 w 476"/>
                <a:gd name="T39" fmla="*/ 476 h 635"/>
                <a:gd name="T40" fmla="*/ 159 w 476"/>
                <a:gd name="T41" fmla="*/ 476 h 635"/>
                <a:gd name="T42" fmla="*/ 136 w 476"/>
                <a:gd name="T43" fmla="*/ 499 h 635"/>
                <a:gd name="T44" fmla="*/ 159 w 476"/>
                <a:gd name="T45" fmla="*/ 521 h 635"/>
                <a:gd name="T46" fmla="*/ 136 w 476"/>
                <a:gd name="T47" fmla="*/ 544 h 635"/>
                <a:gd name="T48" fmla="*/ 68 w 476"/>
                <a:gd name="T49" fmla="*/ 567 h 635"/>
                <a:gd name="T50" fmla="*/ 45 w 476"/>
                <a:gd name="T51" fmla="*/ 635 h 635"/>
                <a:gd name="T52" fmla="*/ 0 w 476"/>
                <a:gd name="T53" fmla="*/ 567 h 635"/>
                <a:gd name="T54" fmla="*/ 23 w 476"/>
                <a:gd name="T55" fmla="*/ 521 h 635"/>
                <a:gd name="T56" fmla="*/ 68 w 476"/>
                <a:gd name="T57" fmla="*/ 521 h 635"/>
                <a:gd name="T58" fmla="*/ 113 w 476"/>
                <a:gd name="T59" fmla="*/ 499 h 635"/>
                <a:gd name="T60" fmla="*/ 159 w 476"/>
                <a:gd name="T61" fmla="*/ 317 h 635"/>
                <a:gd name="T62" fmla="*/ 204 w 476"/>
                <a:gd name="T63" fmla="*/ 294 h 635"/>
                <a:gd name="T64" fmla="*/ 159 w 476"/>
                <a:gd name="T65" fmla="*/ 272 h 635"/>
                <a:gd name="T66" fmla="*/ 181 w 476"/>
                <a:gd name="T67" fmla="*/ 226 h 635"/>
                <a:gd name="T68" fmla="*/ 159 w 476"/>
                <a:gd name="T69" fmla="*/ 181 h 635"/>
                <a:gd name="T70" fmla="*/ 181 w 476"/>
                <a:gd name="T71" fmla="*/ 136 h 635"/>
                <a:gd name="T72" fmla="*/ 204 w 476"/>
                <a:gd name="T73" fmla="*/ 113 h 635"/>
                <a:gd name="T74" fmla="*/ 272 w 476"/>
                <a:gd name="T75" fmla="*/ 158 h 635"/>
                <a:gd name="T76" fmla="*/ 340 w 476"/>
                <a:gd name="T77" fmla="*/ 113 h 635"/>
                <a:gd name="T78" fmla="*/ 340 w 476"/>
                <a:gd name="T79" fmla="*/ 68 h 635"/>
                <a:gd name="T80" fmla="*/ 363 w 476"/>
                <a:gd name="T81" fmla="*/ 45 h 635"/>
                <a:gd name="T82" fmla="*/ 340 w 476"/>
                <a:gd name="T83" fmla="*/ 22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6" h="635">
                  <a:moveTo>
                    <a:pt x="340" y="22"/>
                  </a:moveTo>
                  <a:lnTo>
                    <a:pt x="408" y="0"/>
                  </a:lnTo>
                  <a:lnTo>
                    <a:pt x="431" y="68"/>
                  </a:lnTo>
                  <a:lnTo>
                    <a:pt x="453" y="68"/>
                  </a:lnTo>
                  <a:lnTo>
                    <a:pt x="476" y="113"/>
                  </a:lnTo>
                  <a:lnTo>
                    <a:pt x="408" y="136"/>
                  </a:lnTo>
                  <a:lnTo>
                    <a:pt x="385" y="181"/>
                  </a:lnTo>
                  <a:lnTo>
                    <a:pt x="317" y="226"/>
                  </a:lnTo>
                  <a:lnTo>
                    <a:pt x="340" y="272"/>
                  </a:lnTo>
                  <a:lnTo>
                    <a:pt x="317" y="294"/>
                  </a:lnTo>
                  <a:lnTo>
                    <a:pt x="363" y="317"/>
                  </a:lnTo>
                  <a:lnTo>
                    <a:pt x="408" y="362"/>
                  </a:lnTo>
                  <a:lnTo>
                    <a:pt x="453" y="408"/>
                  </a:lnTo>
                  <a:lnTo>
                    <a:pt x="408" y="430"/>
                  </a:lnTo>
                  <a:lnTo>
                    <a:pt x="408" y="453"/>
                  </a:lnTo>
                  <a:lnTo>
                    <a:pt x="385" y="430"/>
                  </a:lnTo>
                  <a:lnTo>
                    <a:pt x="340" y="430"/>
                  </a:lnTo>
                  <a:lnTo>
                    <a:pt x="317" y="430"/>
                  </a:lnTo>
                  <a:lnTo>
                    <a:pt x="204" y="430"/>
                  </a:lnTo>
                  <a:lnTo>
                    <a:pt x="181" y="476"/>
                  </a:lnTo>
                  <a:lnTo>
                    <a:pt x="159" y="476"/>
                  </a:lnTo>
                  <a:lnTo>
                    <a:pt x="136" y="499"/>
                  </a:lnTo>
                  <a:lnTo>
                    <a:pt x="159" y="521"/>
                  </a:lnTo>
                  <a:lnTo>
                    <a:pt x="136" y="544"/>
                  </a:lnTo>
                  <a:lnTo>
                    <a:pt x="68" y="567"/>
                  </a:lnTo>
                  <a:lnTo>
                    <a:pt x="45" y="635"/>
                  </a:lnTo>
                  <a:lnTo>
                    <a:pt x="0" y="567"/>
                  </a:lnTo>
                  <a:lnTo>
                    <a:pt x="23" y="521"/>
                  </a:lnTo>
                  <a:lnTo>
                    <a:pt x="68" y="521"/>
                  </a:lnTo>
                  <a:lnTo>
                    <a:pt x="113" y="499"/>
                  </a:lnTo>
                  <a:lnTo>
                    <a:pt x="159" y="317"/>
                  </a:lnTo>
                  <a:lnTo>
                    <a:pt x="204" y="294"/>
                  </a:lnTo>
                  <a:lnTo>
                    <a:pt x="159" y="272"/>
                  </a:lnTo>
                  <a:lnTo>
                    <a:pt x="181" y="226"/>
                  </a:lnTo>
                  <a:lnTo>
                    <a:pt x="159" y="181"/>
                  </a:lnTo>
                  <a:lnTo>
                    <a:pt x="181" y="136"/>
                  </a:lnTo>
                  <a:lnTo>
                    <a:pt x="204" y="113"/>
                  </a:lnTo>
                  <a:lnTo>
                    <a:pt x="272" y="158"/>
                  </a:lnTo>
                  <a:lnTo>
                    <a:pt x="340" y="113"/>
                  </a:lnTo>
                  <a:lnTo>
                    <a:pt x="340" y="68"/>
                  </a:lnTo>
                  <a:lnTo>
                    <a:pt x="363" y="45"/>
                  </a:lnTo>
                  <a:lnTo>
                    <a:pt x="340" y="22"/>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43" name="Freeform 160"/>
            <p:cNvSpPr>
              <a:spLocks/>
            </p:cNvSpPr>
            <p:nvPr/>
          </p:nvSpPr>
          <p:spPr bwMode="auto">
            <a:xfrm>
              <a:off x="3796770" y="5264278"/>
              <a:ext cx="324963" cy="474519"/>
            </a:xfrm>
            <a:custGeom>
              <a:avLst/>
              <a:gdLst>
                <a:gd name="T0" fmla="*/ 250 w 295"/>
                <a:gd name="T1" fmla="*/ 45 h 431"/>
                <a:gd name="T2" fmla="*/ 272 w 295"/>
                <a:gd name="T3" fmla="*/ 90 h 431"/>
                <a:gd name="T4" fmla="*/ 250 w 295"/>
                <a:gd name="T5" fmla="*/ 136 h 431"/>
                <a:gd name="T6" fmla="*/ 295 w 295"/>
                <a:gd name="T7" fmla="*/ 158 h 431"/>
                <a:gd name="T8" fmla="*/ 250 w 295"/>
                <a:gd name="T9" fmla="*/ 181 h 431"/>
                <a:gd name="T10" fmla="*/ 204 w 295"/>
                <a:gd name="T11" fmla="*/ 363 h 431"/>
                <a:gd name="T12" fmla="*/ 159 w 295"/>
                <a:gd name="T13" fmla="*/ 385 h 431"/>
                <a:gd name="T14" fmla="*/ 114 w 295"/>
                <a:gd name="T15" fmla="*/ 385 h 431"/>
                <a:gd name="T16" fmla="*/ 91 w 295"/>
                <a:gd name="T17" fmla="*/ 431 h 431"/>
                <a:gd name="T18" fmla="*/ 0 w 295"/>
                <a:gd name="T19" fmla="*/ 363 h 431"/>
                <a:gd name="T20" fmla="*/ 0 w 295"/>
                <a:gd name="T21" fmla="*/ 294 h 431"/>
                <a:gd name="T22" fmla="*/ 46 w 295"/>
                <a:gd name="T23" fmla="*/ 249 h 431"/>
                <a:gd name="T24" fmla="*/ 91 w 295"/>
                <a:gd name="T25" fmla="*/ 249 h 431"/>
                <a:gd name="T26" fmla="*/ 68 w 295"/>
                <a:gd name="T27" fmla="*/ 158 h 431"/>
                <a:gd name="T28" fmla="*/ 114 w 295"/>
                <a:gd name="T29" fmla="*/ 90 h 431"/>
                <a:gd name="T30" fmla="*/ 114 w 295"/>
                <a:gd name="T31" fmla="*/ 45 h 431"/>
                <a:gd name="T32" fmla="*/ 159 w 295"/>
                <a:gd name="T33" fmla="*/ 0 h 431"/>
                <a:gd name="T34" fmla="*/ 159 w 295"/>
                <a:gd name="T35" fmla="*/ 45 h 431"/>
                <a:gd name="T36" fmla="*/ 250 w 295"/>
                <a:gd name="T37" fmla="*/ 45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5" h="431">
                  <a:moveTo>
                    <a:pt x="250" y="45"/>
                  </a:moveTo>
                  <a:lnTo>
                    <a:pt x="272" y="90"/>
                  </a:lnTo>
                  <a:lnTo>
                    <a:pt x="250" y="136"/>
                  </a:lnTo>
                  <a:lnTo>
                    <a:pt x="295" y="158"/>
                  </a:lnTo>
                  <a:lnTo>
                    <a:pt x="250" y="181"/>
                  </a:lnTo>
                  <a:lnTo>
                    <a:pt x="204" y="363"/>
                  </a:lnTo>
                  <a:lnTo>
                    <a:pt x="159" y="385"/>
                  </a:lnTo>
                  <a:lnTo>
                    <a:pt x="114" y="385"/>
                  </a:lnTo>
                  <a:lnTo>
                    <a:pt x="91" y="431"/>
                  </a:lnTo>
                  <a:lnTo>
                    <a:pt x="0" y="363"/>
                  </a:lnTo>
                  <a:lnTo>
                    <a:pt x="0" y="294"/>
                  </a:lnTo>
                  <a:lnTo>
                    <a:pt x="46" y="249"/>
                  </a:lnTo>
                  <a:lnTo>
                    <a:pt x="91" y="249"/>
                  </a:lnTo>
                  <a:lnTo>
                    <a:pt x="68" y="158"/>
                  </a:lnTo>
                  <a:lnTo>
                    <a:pt x="114" y="90"/>
                  </a:lnTo>
                  <a:lnTo>
                    <a:pt x="114" y="45"/>
                  </a:lnTo>
                  <a:lnTo>
                    <a:pt x="159" y="0"/>
                  </a:lnTo>
                  <a:lnTo>
                    <a:pt x="159" y="45"/>
                  </a:lnTo>
                  <a:lnTo>
                    <a:pt x="250" y="45"/>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44" name="Freeform 161"/>
            <p:cNvSpPr>
              <a:spLocks/>
            </p:cNvSpPr>
            <p:nvPr/>
          </p:nvSpPr>
          <p:spPr bwMode="auto">
            <a:xfrm>
              <a:off x="3945000" y="4585540"/>
              <a:ext cx="604321" cy="402437"/>
            </a:xfrm>
            <a:custGeom>
              <a:avLst/>
              <a:gdLst>
                <a:gd name="T0" fmla="*/ 318 w 545"/>
                <a:gd name="T1" fmla="*/ 272 h 363"/>
                <a:gd name="T2" fmla="*/ 340 w 545"/>
                <a:gd name="T3" fmla="*/ 227 h 363"/>
                <a:gd name="T4" fmla="*/ 386 w 545"/>
                <a:gd name="T5" fmla="*/ 250 h 363"/>
                <a:gd name="T6" fmla="*/ 431 w 545"/>
                <a:gd name="T7" fmla="*/ 250 h 363"/>
                <a:gd name="T8" fmla="*/ 499 w 545"/>
                <a:gd name="T9" fmla="*/ 272 h 363"/>
                <a:gd name="T10" fmla="*/ 545 w 545"/>
                <a:gd name="T11" fmla="*/ 250 h 363"/>
                <a:gd name="T12" fmla="*/ 499 w 545"/>
                <a:gd name="T13" fmla="*/ 182 h 363"/>
                <a:gd name="T14" fmla="*/ 522 w 545"/>
                <a:gd name="T15" fmla="*/ 136 h 363"/>
                <a:gd name="T16" fmla="*/ 477 w 545"/>
                <a:gd name="T17" fmla="*/ 136 h 363"/>
                <a:gd name="T18" fmla="*/ 477 w 545"/>
                <a:gd name="T19" fmla="*/ 91 h 363"/>
                <a:gd name="T20" fmla="*/ 408 w 545"/>
                <a:gd name="T21" fmla="*/ 68 h 363"/>
                <a:gd name="T22" fmla="*/ 363 w 545"/>
                <a:gd name="T23" fmla="*/ 0 h 363"/>
                <a:gd name="T24" fmla="*/ 340 w 545"/>
                <a:gd name="T25" fmla="*/ 0 h 363"/>
                <a:gd name="T26" fmla="*/ 318 w 545"/>
                <a:gd name="T27" fmla="*/ 46 h 363"/>
                <a:gd name="T28" fmla="*/ 272 w 545"/>
                <a:gd name="T29" fmla="*/ 68 h 363"/>
                <a:gd name="T30" fmla="*/ 227 w 545"/>
                <a:gd name="T31" fmla="*/ 114 h 363"/>
                <a:gd name="T32" fmla="*/ 250 w 545"/>
                <a:gd name="T33" fmla="*/ 136 h 363"/>
                <a:gd name="T34" fmla="*/ 272 w 545"/>
                <a:gd name="T35" fmla="*/ 204 h 363"/>
                <a:gd name="T36" fmla="*/ 250 w 545"/>
                <a:gd name="T37" fmla="*/ 250 h 363"/>
                <a:gd name="T38" fmla="*/ 227 w 545"/>
                <a:gd name="T39" fmla="*/ 272 h 363"/>
                <a:gd name="T40" fmla="*/ 227 w 545"/>
                <a:gd name="T41" fmla="*/ 227 h 363"/>
                <a:gd name="T42" fmla="*/ 204 w 545"/>
                <a:gd name="T43" fmla="*/ 272 h 363"/>
                <a:gd name="T44" fmla="*/ 159 w 545"/>
                <a:gd name="T45" fmla="*/ 272 h 363"/>
                <a:gd name="T46" fmla="*/ 136 w 545"/>
                <a:gd name="T47" fmla="*/ 295 h 363"/>
                <a:gd name="T48" fmla="*/ 114 w 545"/>
                <a:gd name="T49" fmla="*/ 295 h 363"/>
                <a:gd name="T50" fmla="*/ 91 w 545"/>
                <a:gd name="T51" fmla="*/ 318 h 363"/>
                <a:gd name="T52" fmla="*/ 46 w 545"/>
                <a:gd name="T53" fmla="*/ 295 h 363"/>
                <a:gd name="T54" fmla="*/ 0 w 545"/>
                <a:gd name="T55" fmla="*/ 250 h 363"/>
                <a:gd name="T56" fmla="*/ 0 w 545"/>
                <a:gd name="T57" fmla="*/ 341 h 363"/>
                <a:gd name="T58" fmla="*/ 91 w 545"/>
                <a:gd name="T59" fmla="*/ 363 h 363"/>
                <a:gd name="T60" fmla="*/ 136 w 545"/>
                <a:gd name="T61" fmla="*/ 363 h 363"/>
                <a:gd name="T62" fmla="*/ 182 w 545"/>
                <a:gd name="T63" fmla="*/ 318 h 363"/>
                <a:gd name="T64" fmla="*/ 250 w 545"/>
                <a:gd name="T65" fmla="*/ 318 h 363"/>
                <a:gd name="T66" fmla="*/ 295 w 545"/>
                <a:gd name="T67" fmla="*/ 272 h 363"/>
                <a:gd name="T68" fmla="*/ 318 w 545"/>
                <a:gd name="T69" fmla="*/ 272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5" h="363">
                  <a:moveTo>
                    <a:pt x="318" y="272"/>
                  </a:moveTo>
                  <a:lnTo>
                    <a:pt x="340" y="227"/>
                  </a:lnTo>
                  <a:lnTo>
                    <a:pt x="386" y="250"/>
                  </a:lnTo>
                  <a:lnTo>
                    <a:pt x="431" y="250"/>
                  </a:lnTo>
                  <a:lnTo>
                    <a:pt x="499" y="272"/>
                  </a:lnTo>
                  <a:lnTo>
                    <a:pt x="545" y="250"/>
                  </a:lnTo>
                  <a:lnTo>
                    <a:pt x="499" y="182"/>
                  </a:lnTo>
                  <a:lnTo>
                    <a:pt x="522" y="136"/>
                  </a:lnTo>
                  <a:lnTo>
                    <a:pt x="477" y="136"/>
                  </a:lnTo>
                  <a:lnTo>
                    <a:pt x="477" y="91"/>
                  </a:lnTo>
                  <a:lnTo>
                    <a:pt x="408" y="68"/>
                  </a:lnTo>
                  <a:lnTo>
                    <a:pt x="363" y="0"/>
                  </a:lnTo>
                  <a:lnTo>
                    <a:pt x="340" y="0"/>
                  </a:lnTo>
                  <a:lnTo>
                    <a:pt x="318" y="46"/>
                  </a:lnTo>
                  <a:lnTo>
                    <a:pt x="272" y="68"/>
                  </a:lnTo>
                  <a:lnTo>
                    <a:pt x="227" y="114"/>
                  </a:lnTo>
                  <a:lnTo>
                    <a:pt x="250" y="136"/>
                  </a:lnTo>
                  <a:lnTo>
                    <a:pt x="272" y="204"/>
                  </a:lnTo>
                  <a:lnTo>
                    <a:pt x="250" y="250"/>
                  </a:lnTo>
                  <a:lnTo>
                    <a:pt x="227" y="272"/>
                  </a:lnTo>
                  <a:lnTo>
                    <a:pt x="227" y="227"/>
                  </a:lnTo>
                  <a:lnTo>
                    <a:pt x="204" y="272"/>
                  </a:lnTo>
                  <a:lnTo>
                    <a:pt x="159" y="272"/>
                  </a:lnTo>
                  <a:lnTo>
                    <a:pt x="136" y="295"/>
                  </a:lnTo>
                  <a:lnTo>
                    <a:pt x="114" y="295"/>
                  </a:lnTo>
                  <a:lnTo>
                    <a:pt x="91" y="318"/>
                  </a:lnTo>
                  <a:lnTo>
                    <a:pt x="46" y="295"/>
                  </a:lnTo>
                  <a:lnTo>
                    <a:pt x="0" y="250"/>
                  </a:lnTo>
                  <a:lnTo>
                    <a:pt x="0" y="341"/>
                  </a:lnTo>
                  <a:lnTo>
                    <a:pt x="91" y="363"/>
                  </a:lnTo>
                  <a:lnTo>
                    <a:pt x="136" y="363"/>
                  </a:lnTo>
                  <a:lnTo>
                    <a:pt x="182" y="318"/>
                  </a:lnTo>
                  <a:lnTo>
                    <a:pt x="250" y="318"/>
                  </a:lnTo>
                  <a:lnTo>
                    <a:pt x="295" y="272"/>
                  </a:lnTo>
                  <a:lnTo>
                    <a:pt x="318" y="272"/>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45" name="Freeform 162"/>
            <p:cNvSpPr>
              <a:spLocks/>
            </p:cNvSpPr>
            <p:nvPr/>
          </p:nvSpPr>
          <p:spPr bwMode="auto">
            <a:xfrm>
              <a:off x="4019113" y="4885867"/>
              <a:ext cx="302162" cy="402437"/>
            </a:xfrm>
            <a:custGeom>
              <a:avLst/>
              <a:gdLst>
                <a:gd name="T0" fmla="*/ 23 w 272"/>
                <a:gd name="T1" fmla="*/ 91 h 363"/>
                <a:gd name="T2" fmla="*/ 68 w 272"/>
                <a:gd name="T3" fmla="*/ 91 h 363"/>
                <a:gd name="T4" fmla="*/ 114 w 272"/>
                <a:gd name="T5" fmla="*/ 46 h 363"/>
                <a:gd name="T6" fmla="*/ 182 w 272"/>
                <a:gd name="T7" fmla="*/ 46 h 363"/>
                <a:gd name="T8" fmla="*/ 227 w 272"/>
                <a:gd name="T9" fmla="*/ 0 h 363"/>
                <a:gd name="T10" fmla="*/ 250 w 272"/>
                <a:gd name="T11" fmla="*/ 0 h 363"/>
                <a:gd name="T12" fmla="*/ 250 w 272"/>
                <a:gd name="T13" fmla="*/ 69 h 363"/>
                <a:gd name="T14" fmla="*/ 272 w 272"/>
                <a:gd name="T15" fmla="*/ 137 h 363"/>
                <a:gd name="T16" fmla="*/ 227 w 272"/>
                <a:gd name="T17" fmla="*/ 182 h 363"/>
                <a:gd name="T18" fmla="*/ 227 w 272"/>
                <a:gd name="T19" fmla="*/ 227 h 363"/>
                <a:gd name="T20" fmla="*/ 250 w 272"/>
                <a:gd name="T21" fmla="*/ 250 h 363"/>
                <a:gd name="T22" fmla="*/ 227 w 272"/>
                <a:gd name="T23" fmla="*/ 273 h 363"/>
                <a:gd name="T24" fmla="*/ 227 w 272"/>
                <a:gd name="T25" fmla="*/ 318 h 363"/>
                <a:gd name="T26" fmla="*/ 159 w 272"/>
                <a:gd name="T27" fmla="*/ 363 h 363"/>
                <a:gd name="T28" fmla="*/ 91 w 272"/>
                <a:gd name="T29" fmla="*/ 318 h 363"/>
                <a:gd name="T30" fmla="*/ 68 w 272"/>
                <a:gd name="T31" fmla="*/ 341 h 363"/>
                <a:gd name="T32" fmla="*/ 23 w 272"/>
                <a:gd name="T33" fmla="*/ 318 h 363"/>
                <a:gd name="T34" fmla="*/ 0 w 272"/>
                <a:gd name="T35" fmla="*/ 227 h 363"/>
                <a:gd name="T36" fmla="*/ 46 w 272"/>
                <a:gd name="T37" fmla="*/ 182 h 363"/>
                <a:gd name="T38" fmla="*/ 46 w 272"/>
                <a:gd name="T39" fmla="*/ 137 h 363"/>
                <a:gd name="T40" fmla="*/ 23 w 272"/>
                <a:gd name="T41" fmla="*/ 91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2" h="363">
                  <a:moveTo>
                    <a:pt x="23" y="91"/>
                  </a:moveTo>
                  <a:lnTo>
                    <a:pt x="68" y="91"/>
                  </a:lnTo>
                  <a:lnTo>
                    <a:pt x="114" y="46"/>
                  </a:lnTo>
                  <a:lnTo>
                    <a:pt x="182" y="46"/>
                  </a:lnTo>
                  <a:lnTo>
                    <a:pt x="227" y="0"/>
                  </a:lnTo>
                  <a:lnTo>
                    <a:pt x="250" y="0"/>
                  </a:lnTo>
                  <a:lnTo>
                    <a:pt x="250" y="69"/>
                  </a:lnTo>
                  <a:lnTo>
                    <a:pt x="272" y="137"/>
                  </a:lnTo>
                  <a:lnTo>
                    <a:pt x="227" y="182"/>
                  </a:lnTo>
                  <a:lnTo>
                    <a:pt x="227" y="227"/>
                  </a:lnTo>
                  <a:lnTo>
                    <a:pt x="250" y="250"/>
                  </a:lnTo>
                  <a:lnTo>
                    <a:pt x="227" y="273"/>
                  </a:lnTo>
                  <a:lnTo>
                    <a:pt x="227" y="318"/>
                  </a:lnTo>
                  <a:lnTo>
                    <a:pt x="159" y="363"/>
                  </a:lnTo>
                  <a:lnTo>
                    <a:pt x="91" y="318"/>
                  </a:lnTo>
                  <a:lnTo>
                    <a:pt x="68" y="341"/>
                  </a:lnTo>
                  <a:lnTo>
                    <a:pt x="23" y="318"/>
                  </a:lnTo>
                  <a:lnTo>
                    <a:pt x="0" y="227"/>
                  </a:lnTo>
                  <a:lnTo>
                    <a:pt x="46" y="182"/>
                  </a:lnTo>
                  <a:lnTo>
                    <a:pt x="46" y="137"/>
                  </a:lnTo>
                  <a:lnTo>
                    <a:pt x="23" y="91"/>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46" name="Freeform 163"/>
            <p:cNvSpPr>
              <a:spLocks/>
            </p:cNvSpPr>
            <p:nvPr/>
          </p:nvSpPr>
          <p:spPr bwMode="auto">
            <a:xfrm>
              <a:off x="3597228" y="5438470"/>
              <a:ext cx="347771" cy="456498"/>
            </a:xfrm>
            <a:custGeom>
              <a:avLst/>
              <a:gdLst>
                <a:gd name="T0" fmla="*/ 249 w 317"/>
                <a:gd name="T1" fmla="*/ 0 h 409"/>
                <a:gd name="T2" fmla="*/ 272 w 317"/>
                <a:gd name="T3" fmla="*/ 91 h 409"/>
                <a:gd name="T4" fmla="*/ 227 w 317"/>
                <a:gd name="T5" fmla="*/ 91 h 409"/>
                <a:gd name="T6" fmla="*/ 181 w 317"/>
                <a:gd name="T7" fmla="*/ 136 h 409"/>
                <a:gd name="T8" fmla="*/ 181 w 317"/>
                <a:gd name="T9" fmla="*/ 205 h 409"/>
                <a:gd name="T10" fmla="*/ 272 w 317"/>
                <a:gd name="T11" fmla="*/ 273 h 409"/>
                <a:gd name="T12" fmla="*/ 317 w 317"/>
                <a:gd name="T13" fmla="*/ 341 h 409"/>
                <a:gd name="T14" fmla="*/ 272 w 317"/>
                <a:gd name="T15" fmla="*/ 363 h 409"/>
                <a:gd name="T16" fmla="*/ 249 w 317"/>
                <a:gd name="T17" fmla="*/ 386 h 409"/>
                <a:gd name="T18" fmla="*/ 204 w 317"/>
                <a:gd name="T19" fmla="*/ 409 h 409"/>
                <a:gd name="T20" fmla="*/ 136 w 317"/>
                <a:gd name="T21" fmla="*/ 386 h 409"/>
                <a:gd name="T22" fmla="*/ 90 w 317"/>
                <a:gd name="T23" fmla="*/ 318 h 409"/>
                <a:gd name="T24" fmla="*/ 90 w 317"/>
                <a:gd name="T25" fmla="*/ 273 h 409"/>
                <a:gd name="T26" fmla="*/ 45 w 317"/>
                <a:gd name="T27" fmla="*/ 227 h 409"/>
                <a:gd name="T28" fmla="*/ 45 w 317"/>
                <a:gd name="T29" fmla="*/ 182 h 409"/>
                <a:gd name="T30" fmla="*/ 0 w 317"/>
                <a:gd name="T31" fmla="*/ 159 h 409"/>
                <a:gd name="T32" fmla="*/ 22 w 317"/>
                <a:gd name="T33" fmla="*/ 136 h 409"/>
                <a:gd name="T34" fmla="*/ 45 w 317"/>
                <a:gd name="T35" fmla="*/ 114 h 409"/>
                <a:gd name="T36" fmla="*/ 45 w 317"/>
                <a:gd name="T37" fmla="*/ 91 h 409"/>
                <a:gd name="T38" fmla="*/ 90 w 317"/>
                <a:gd name="T39" fmla="*/ 68 h 409"/>
                <a:gd name="T40" fmla="*/ 68 w 317"/>
                <a:gd name="T41" fmla="*/ 46 h 409"/>
                <a:gd name="T42" fmla="*/ 45 w 317"/>
                <a:gd name="T43" fmla="*/ 0 h 409"/>
                <a:gd name="T44" fmla="*/ 113 w 317"/>
                <a:gd name="T45" fmla="*/ 0 h 409"/>
                <a:gd name="T46" fmla="*/ 249 w 317"/>
                <a:gd name="T47"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7" h="409">
                  <a:moveTo>
                    <a:pt x="249" y="0"/>
                  </a:moveTo>
                  <a:lnTo>
                    <a:pt x="272" y="91"/>
                  </a:lnTo>
                  <a:lnTo>
                    <a:pt x="227" y="91"/>
                  </a:lnTo>
                  <a:lnTo>
                    <a:pt x="181" y="136"/>
                  </a:lnTo>
                  <a:lnTo>
                    <a:pt x="181" y="205"/>
                  </a:lnTo>
                  <a:lnTo>
                    <a:pt x="272" y="273"/>
                  </a:lnTo>
                  <a:lnTo>
                    <a:pt x="317" y="341"/>
                  </a:lnTo>
                  <a:lnTo>
                    <a:pt x="272" y="363"/>
                  </a:lnTo>
                  <a:lnTo>
                    <a:pt x="249" y="386"/>
                  </a:lnTo>
                  <a:lnTo>
                    <a:pt x="204" y="409"/>
                  </a:lnTo>
                  <a:lnTo>
                    <a:pt x="136" y="386"/>
                  </a:lnTo>
                  <a:lnTo>
                    <a:pt x="90" y="318"/>
                  </a:lnTo>
                  <a:lnTo>
                    <a:pt x="90" y="273"/>
                  </a:lnTo>
                  <a:lnTo>
                    <a:pt x="45" y="227"/>
                  </a:lnTo>
                  <a:lnTo>
                    <a:pt x="45" y="182"/>
                  </a:lnTo>
                  <a:lnTo>
                    <a:pt x="0" y="159"/>
                  </a:lnTo>
                  <a:lnTo>
                    <a:pt x="22" y="136"/>
                  </a:lnTo>
                  <a:lnTo>
                    <a:pt x="45" y="114"/>
                  </a:lnTo>
                  <a:lnTo>
                    <a:pt x="45" y="91"/>
                  </a:lnTo>
                  <a:lnTo>
                    <a:pt x="90" y="68"/>
                  </a:lnTo>
                  <a:lnTo>
                    <a:pt x="68" y="46"/>
                  </a:lnTo>
                  <a:lnTo>
                    <a:pt x="45" y="0"/>
                  </a:lnTo>
                  <a:lnTo>
                    <a:pt x="113" y="0"/>
                  </a:lnTo>
                  <a:lnTo>
                    <a:pt x="249" y="0"/>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47" name="Freeform 164"/>
            <p:cNvSpPr>
              <a:spLocks/>
            </p:cNvSpPr>
            <p:nvPr/>
          </p:nvSpPr>
          <p:spPr bwMode="auto">
            <a:xfrm>
              <a:off x="3642837" y="5138142"/>
              <a:ext cx="330666" cy="300328"/>
            </a:xfrm>
            <a:custGeom>
              <a:avLst/>
              <a:gdLst>
                <a:gd name="T0" fmla="*/ 0 w 295"/>
                <a:gd name="T1" fmla="*/ 272 h 272"/>
                <a:gd name="T2" fmla="*/ 204 w 295"/>
                <a:gd name="T3" fmla="*/ 272 h 272"/>
                <a:gd name="T4" fmla="*/ 250 w 295"/>
                <a:gd name="T5" fmla="*/ 204 h 272"/>
                <a:gd name="T6" fmla="*/ 250 w 295"/>
                <a:gd name="T7" fmla="*/ 159 h 272"/>
                <a:gd name="T8" fmla="*/ 295 w 295"/>
                <a:gd name="T9" fmla="*/ 114 h 272"/>
                <a:gd name="T10" fmla="*/ 272 w 295"/>
                <a:gd name="T11" fmla="*/ 46 h 272"/>
                <a:gd name="T12" fmla="*/ 227 w 295"/>
                <a:gd name="T13" fmla="*/ 0 h 272"/>
                <a:gd name="T14" fmla="*/ 182 w 295"/>
                <a:gd name="T15" fmla="*/ 46 h 272"/>
                <a:gd name="T16" fmla="*/ 159 w 295"/>
                <a:gd name="T17" fmla="*/ 136 h 272"/>
                <a:gd name="T18" fmla="*/ 159 w 295"/>
                <a:gd name="T19" fmla="*/ 182 h 272"/>
                <a:gd name="T20" fmla="*/ 114 w 295"/>
                <a:gd name="T21" fmla="*/ 227 h 272"/>
                <a:gd name="T22" fmla="*/ 0 w 295"/>
                <a:gd name="T23" fmla="*/ 272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5" h="272">
                  <a:moveTo>
                    <a:pt x="0" y="272"/>
                  </a:moveTo>
                  <a:lnTo>
                    <a:pt x="204" y="272"/>
                  </a:lnTo>
                  <a:lnTo>
                    <a:pt x="250" y="204"/>
                  </a:lnTo>
                  <a:lnTo>
                    <a:pt x="250" y="159"/>
                  </a:lnTo>
                  <a:lnTo>
                    <a:pt x="295" y="114"/>
                  </a:lnTo>
                  <a:lnTo>
                    <a:pt x="272" y="46"/>
                  </a:lnTo>
                  <a:lnTo>
                    <a:pt x="227" y="0"/>
                  </a:lnTo>
                  <a:lnTo>
                    <a:pt x="182" y="46"/>
                  </a:lnTo>
                  <a:lnTo>
                    <a:pt x="159" y="136"/>
                  </a:lnTo>
                  <a:lnTo>
                    <a:pt x="159" y="182"/>
                  </a:lnTo>
                  <a:lnTo>
                    <a:pt x="114" y="227"/>
                  </a:lnTo>
                  <a:lnTo>
                    <a:pt x="0" y="272"/>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48" name="Freeform 165"/>
            <p:cNvSpPr>
              <a:spLocks/>
            </p:cNvSpPr>
            <p:nvPr/>
          </p:nvSpPr>
          <p:spPr bwMode="auto">
            <a:xfrm>
              <a:off x="3694150" y="4735702"/>
              <a:ext cx="404779" cy="576629"/>
            </a:xfrm>
            <a:custGeom>
              <a:avLst/>
              <a:gdLst>
                <a:gd name="T0" fmla="*/ 227 w 363"/>
                <a:gd name="T1" fmla="*/ 114 h 522"/>
                <a:gd name="T2" fmla="*/ 205 w 363"/>
                <a:gd name="T3" fmla="*/ 114 h 522"/>
                <a:gd name="T4" fmla="*/ 205 w 363"/>
                <a:gd name="T5" fmla="*/ 136 h 522"/>
                <a:gd name="T6" fmla="*/ 159 w 363"/>
                <a:gd name="T7" fmla="*/ 136 h 522"/>
                <a:gd name="T8" fmla="*/ 159 w 363"/>
                <a:gd name="T9" fmla="*/ 114 h 522"/>
                <a:gd name="T10" fmla="*/ 137 w 363"/>
                <a:gd name="T11" fmla="*/ 91 h 522"/>
                <a:gd name="T12" fmla="*/ 159 w 363"/>
                <a:gd name="T13" fmla="*/ 68 h 522"/>
                <a:gd name="T14" fmla="*/ 182 w 363"/>
                <a:gd name="T15" fmla="*/ 46 h 522"/>
                <a:gd name="T16" fmla="*/ 159 w 363"/>
                <a:gd name="T17" fmla="*/ 0 h 522"/>
                <a:gd name="T18" fmla="*/ 69 w 363"/>
                <a:gd name="T19" fmla="*/ 23 h 522"/>
                <a:gd name="T20" fmla="*/ 46 w 363"/>
                <a:gd name="T21" fmla="*/ 23 h 522"/>
                <a:gd name="T22" fmla="*/ 46 w 363"/>
                <a:gd name="T23" fmla="*/ 91 h 522"/>
                <a:gd name="T24" fmla="*/ 91 w 363"/>
                <a:gd name="T25" fmla="*/ 91 h 522"/>
                <a:gd name="T26" fmla="*/ 69 w 363"/>
                <a:gd name="T27" fmla="*/ 136 h 522"/>
                <a:gd name="T28" fmla="*/ 0 w 363"/>
                <a:gd name="T29" fmla="*/ 136 h 522"/>
                <a:gd name="T30" fmla="*/ 0 w 363"/>
                <a:gd name="T31" fmla="*/ 182 h 522"/>
                <a:gd name="T32" fmla="*/ 69 w 363"/>
                <a:gd name="T33" fmla="*/ 205 h 522"/>
                <a:gd name="T34" fmla="*/ 91 w 363"/>
                <a:gd name="T35" fmla="*/ 250 h 522"/>
                <a:gd name="T36" fmla="*/ 91 w 363"/>
                <a:gd name="T37" fmla="*/ 318 h 522"/>
                <a:gd name="T38" fmla="*/ 182 w 363"/>
                <a:gd name="T39" fmla="*/ 363 h 522"/>
                <a:gd name="T40" fmla="*/ 227 w 363"/>
                <a:gd name="T41" fmla="*/ 409 h 522"/>
                <a:gd name="T42" fmla="*/ 250 w 363"/>
                <a:gd name="T43" fmla="*/ 477 h 522"/>
                <a:gd name="T44" fmla="*/ 250 w 363"/>
                <a:gd name="T45" fmla="*/ 522 h 522"/>
                <a:gd name="T46" fmla="*/ 341 w 363"/>
                <a:gd name="T47" fmla="*/ 522 h 522"/>
                <a:gd name="T48" fmla="*/ 363 w 363"/>
                <a:gd name="T49" fmla="*/ 477 h 522"/>
                <a:gd name="T50" fmla="*/ 318 w 363"/>
                <a:gd name="T51" fmla="*/ 454 h 522"/>
                <a:gd name="T52" fmla="*/ 295 w 363"/>
                <a:gd name="T53" fmla="*/ 363 h 522"/>
                <a:gd name="T54" fmla="*/ 341 w 363"/>
                <a:gd name="T55" fmla="*/ 318 h 522"/>
                <a:gd name="T56" fmla="*/ 341 w 363"/>
                <a:gd name="T57" fmla="*/ 273 h 522"/>
                <a:gd name="T58" fmla="*/ 318 w 363"/>
                <a:gd name="T59" fmla="*/ 227 h 522"/>
                <a:gd name="T60" fmla="*/ 227 w 363"/>
                <a:gd name="T61" fmla="*/ 205 h 522"/>
                <a:gd name="T62" fmla="*/ 227 w 363"/>
                <a:gd name="T63" fmla="*/ 114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63" h="522">
                  <a:moveTo>
                    <a:pt x="227" y="114"/>
                  </a:moveTo>
                  <a:lnTo>
                    <a:pt x="205" y="114"/>
                  </a:lnTo>
                  <a:lnTo>
                    <a:pt x="205" y="136"/>
                  </a:lnTo>
                  <a:lnTo>
                    <a:pt x="159" y="136"/>
                  </a:lnTo>
                  <a:lnTo>
                    <a:pt x="159" y="114"/>
                  </a:lnTo>
                  <a:lnTo>
                    <a:pt x="137" y="91"/>
                  </a:lnTo>
                  <a:lnTo>
                    <a:pt x="159" y="68"/>
                  </a:lnTo>
                  <a:lnTo>
                    <a:pt x="182" y="46"/>
                  </a:lnTo>
                  <a:lnTo>
                    <a:pt x="159" y="0"/>
                  </a:lnTo>
                  <a:lnTo>
                    <a:pt x="69" y="23"/>
                  </a:lnTo>
                  <a:lnTo>
                    <a:pt x="46" y="23"/>
                  </a:lnTo>
                  <a:lnTo>
                    <a:pt x="46" y="91"/>
                  </a:lnTo>
                  <a:lnTo>
                    <a:pt x="91" y="91"/>
                  </a:lnTo>
                  <a:lnTo>
                    <a:pt x="69" y="136"/>
                  </a:lnTo>
                  <a:lnTo>
                    <a:pt x="0" y="136"/>
                  </a:lnTo>
                  <a:lnTo>
                    <a:pt x="0" y="182"/>
                  </a:lnTo>
                  <a:lnTo>
                    <a:pt x="69" y="205"/>
                  </a:lnTo>
                  <a:lnTo>
                    <a:pt x="91" y="250"/>
                  </a:lnTo>
                  <a:lnTo>
                    <a:pt x="91" y="318"/>
                  </a:lnTo>
                  <a:lnTo>
                    <a:pt x="182" y="363"/>
                  </a:lnTo>
                  <a:lnTo>
                    <a:pt x="227" y="409"/>
                  </a:lnTo>
                  <a:lnTo>
                    <a:pt x="250" y="477"/>
                  </a:lnTo>
                  <a:lnTo>
                    <a:pt x="250" y="522"/>
                  </a:lnTo>
                  <a:lnTo>
                    <a:pt x="341" y="522"/>
                  </a:lnTo>
                  <a:lnTo>
                    <a:pt x="363" y="477"/>
                  </a:lnTo>
                  <a:lnTo>
                    <a:pt x="318" y="454"/>
                  </a:lnTo>
                  <a:lnTo>
                    <a:pt x="295" y="363"/>
                  </a:lnTo>
                  <a:lnTo>
                    <a:pt x="341" y="318"/>
                  </a:lnTo>
                  <a:lnTo>
                    <a:pt x="341" y="273"/>
                  </a:lnTo>
                  <a:lnTo>
                    <a:pt x="318" y="227"/>
                  </a:lnTo>
                  <a:lnTo>
                    <a:pt x="227" y="205"/>
                  </a:lnTo>
                  <a:lnTo>
                    <a:pt x="227" y="114"/>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49" name="Freeform 166"/>
            <p:cNvSpPr>
              <a:spLocks/>
            </p:cNvSpPr>
            <p:nvPr/>
          </p:nvSpPr>
          <p:spPr bwMode="auto">
            <a:xfrm>
              <a:off x="3391987" y="4711675"/>
              <a:ext cx="507403" cy="576629"/>
            </a:xfrm>
            <a:custGeom>
              <a:avLst/>
              <a:gdLst>
                <a:gd name="T0" fmla="*/ 386 w 454"/>
                <a:gd name="T1" fmla="*/ 521 h 521"/>
                <a:gd name="T2" fmla="*/ 409 w 454"/>
                <a:gd name="T3" fmla="*/ 431 h 521"/>
                <a:gd name="T4" fmla="*/ 454 w 454"/>
                <a:gd name="T5" fmla="*/ 385 h 521"/>
                <a:gd name="T6" fmla="*/ 363 w 454"/>
                <a:gd name="T7" fmla="*/ 340 h 521"/>
                <a:gd name="T8" fmla="*/ 363 w 454"/>
                <a:gd name="T9" fmla="*/ 272 h 521"/>
                <a:gd name="T10" fmla="*/ 341 w 454"/>
                <a:gd name="T11" fmla="*/ 227 h 521"/>
                <a:gd name="T12" fmla="*/ 272 w 454"/>
                <a:gd name="T13" fmla="*/ 204 h 521"/>
                <a:gd name="T14" fmla="*/ 272 w 454"/>
                <a:gd name="T15" fmla="*/ 158 h 521"/>
                <a:gd name="T16" fmla="*/ 341 w 454"/>
                <a:gd name="T17" fmla="*/ 158 h 521"/>
                <a:gd name="T18" fmla="*/ 363 w 454"/>
                <a:gd name="T19" fmla="*/ 113 h 521"/>
                <a:gd name="T20" fmla="*/ 318 w 454"/>
                <a:gd name="T21" fmla="*/ 113 h 521"/>
                <a:gd name="T22" fmla="*/ 318 w 454"/>
                <a:gd name="T23" fmla="*/ 45 h 521"/>
                <a:gd name="T24" fmla="*/ 272 w 454"/>
                <a:gd name="T25" fmla="*/ 22 h 521"/>
                <a:gd name="T26" fmla="*/ 227 w 454"/>
                <a:gd name="T27" fmla="*/ 22 h 521"/>
                <a:gd name="T28" fmla="*/ 182 w 454"/>
                <a:gd name="T29" fmla="*/ 0 h 521"/>
                <a:gd name="T30" fmla="*/ 136 w 454"/>
                <a:gd name="T31" fmla="*/ 22 h 521"/>
                <a:gd name="T32" fmla="*/ 136 w 454"/>
                <a:gd name="T33" fmla="*/ 68 h 521"/>
                <a:gd name="T34" fmla="*/ 136 w 454"/>
                <a:gd name="T35" fmla="*/ 158 h 521"/>
                <a:gd name="T36" fmla="*/ 91 w 454"/>
                <a:gd name="T37" fmla="*/ 181 h 521"/>
                <a:gd name="T38" fmla="*/ 0 w 454"/>
                <a:gd name="T39" fmla="*/ 295 h 521"/>
                <a:gd name="T40" fmla="*/ 0 w 454"/>
                <a:gd name="T41" fmla="*/ 340 h 521"/>
                <a:gd name="T42" fmla="*/ 23 w 454"/>
                <a:gd name="T43" fmla="*/ 363 h 521"/>
                <a:gd name="T44" fmla="*/ 23 w 454"/>
                <a:gd name="T45" fmla="*/ 408 h 521"/>
                <a:gd name="T46" fmla="*/ 46 w 454"/>
                <a:gd name="T47" fmla="*/ 385 h 521"/>
                <a:gd name="T48" fmla="*/ 91 w 454"/>
                <a:gd name="T49" fmla="*/ 385 h 521"/>
                <a:gd name="T50" fmla="*/ 114 w 454"/>
                <a:gd name="T51" fmla="*/ 408 h 521"/>
                <a:gd name="T52" fmla="*/ 114 w 454"/>
                <a:gd name="T53" fmla="*/ 385 h 521"/>
                <a:gd name="T54" fmla="*/ 182 w 454"/>
                <a:gd name="T55" fmla="*/ 408 h 521"/>
                <a:gd name="T56" fmla="*/ 182 w 454"/>
                <a:gd name="T57" fmla="*/ 453 h 521"/>
                <a:gd name="T58" fmla="*/ 250 w 454"/>
                <a:gd name="T59" fmla="*/ 499 h 521"/>
                <a:gd name="T60" fmla="*/ 295 w 454"/>
                <a:gd name="T61" fmla="*/ 499 h 521"/>
                <a:gd name="T62" fmla="*/ 318 w 454"/>
                <a:gd name="T63" fmla="*/ 476 h 521"/>
                <a:gd name="T64" fmla="*/ 341 w 454"/>
                <a:gd name="T65" fmla="*/ 476 h 521"/>
                <a:gd name="T66" fmla="*/ 363 w 454"/>
                <a:gd name="T67" fmla="*/ 499 h 521"/>
                <a:gd name="T68" fmla="*/ 386 w 454"/>
                <a:gd name="T69" fmla="*/ 521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54" h="521">
                  <a:moveTo>
                    <a:pt x="386" y="521"/>
                  </a:moveTo>
                  <a:lnTo>
                    <a:pt x="409" y="431"/>
                  </a:lnTo>
                  <a:lnTo>
                    <a:pt x="454" y="385"/>
                  </a:lnTo>
                  <a:lnTo>
                    <a:pt x="363" y="340"/>
                  </a:lnTo>
                  <a:lnTo>
                    <a:pt x="363" y="272"/>
                  </a:lnTo>
                  <a:lnTo>
                    <a:pt x="341" y="227"/>
                  </a:lnTo>
                  <a:lnTo>
                    <a:pt x="272" y="204"/>
                  </a:lnTo>
                  <a:lnTo>
                    <a:pt x="272" y="158"/>
                  </a:lnTo>
                  <a:lnTo>
                    <a:pt x="341" y="158"/>
                  </a:lnTo>
                  <a:lnTo>
                    <a:pt x="363" y="113"/>
                  </a:lnTo>
                  <a:lnTo>
                    <a:pt x="318" y="113"/>
                  </a:lnTo>
                  <a:lnTo>
                    <a:pt x="318" y="45"/>
                  </a:lnTo>
                  <a:lnTo>
                    <a:pt x="272" y="22"/>
                  </a:lnTo>
                  <a:lnTo>
                    <a:pt x="227" y="22"/>
                  </a:lnTo>
                  <a:lnTo>
                    <a:pt x="182" y="0"/>
                  </a:lnTo>
                  <a:lnTo>
                    <a:pt x="136" y="22"/>
                  </a:lnTo>
                  <a:lnTo>
                    <a:pt x="136" y="68"/>
                  </a:lnTo>
                  <a:lnTo>
                    <a:pt x="136" y="158"/>
                  </a:lnTo>
                  <a:lnTo>
                    <a:pt x="91" y="181"/>
                  </a:lnTo>
                  <a:lnTo>
                    <a:pt x="0" y="295"/>
                  </a:lnTo>
                  <a:lnTo>
                    <a:pt x="0" y="340"/>
                  </a:lnTo>
                  <a:lnTo>
                    <a:pt x="23" y="363"/>
                  </a:lnTo>
                  <a:lnTo>
                    <a:pt x="23" y="408"/>
                  </a:lnTo>
                  <a:lnTo>
                    <a:pt x="46" y="385"/>
                  </a:lnTo>
                  <a:lnTo>
                    <a:pt x="91" y="385"/>
                  </a:lnTo>
                  <a:lnTo>
                    <a:pt x="114" y="408"/>
                  </a:lnTo>
                  <a:lnTo>
                    <a:pt x="114" y="385"/>
                  </a:lnTo>
                  <a:lnTo>
                    <a:pt x="182" y="408"/>
                  </a:lnTo>
                  <a:lnTo>
                    <a:pt x="182" y="453"/>
                  </a:lnTo>
                  <a:lnTo>
                    <a:pt x="250" y="499"/>
                  </a:lnTo>
                  <a:lnTo>
                    <a:pt x="295" y="499"/>
                  </a:lnTo>
                  <a:lnTo>
                    <a:pt x="318" y="476"/>
                  </a:lnTo>
                  <a:lnTo>
                    <a:pt x="341" y="476"/>
                  </a:lnTo>
                  <a:lnTo>
                    <a:pt x="363" y="499"/>
                  </a:lnTo>
                  <a:lnTo>
                    <a:pt x="386" y="521"/>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50" name="Freeform 167"/>
            <p:cNvSpPr>
              <a:spLocks/>
            </p:cNvSpPr>
            <p:nvPr/>
          </p:nvSpPr>
          <p:spPr bwMode="auto">
            <a:xfrm>
              <a:off x="2970103" y="4687649"/>
              <a:ext cx="575817" cy="228249"/>
            </a:xfrm>
            <a:custGeom>
              <a:avLst/>
              <a:gdLst>
                <a:gd name="T0" fmla="*/ 521 w 521"/>
                <a:gd name="T1" fmla="*/ 45 h 204"/>
                <a:gd name="T2" fmla="*/ 521 w 521"/>
                <a:gd name="T3" fmla="*/ 181 h 204"/>
                <a:gd name="T4" fmla="*/ 476 w 521"/>
                <a:gd name="T5" fmla="*/ 204 h 204"/>
                <a:gd name="T6" fmla="*/ 385 w 521"/>
                <a:gd name="T7" fmla="*/ 204 h 204"/>
                <a:gd name="T8" fmla="*/ 385 w 521"/>
                <a:gd name="T9" fmla="*/ 159 h 204"/>
                <a:gd name="T10" fmla="*/ 363 w 521"/>
                <a:gd name="T11" fmla="*/ 136 h 204"/>
                <a:gd name="T12" fmla="*/ 317 w 521"/>
                <a:gd name="T13" fmla="*/ 113 h 204"/>
                <a:gd name="T14" fmla="*/ 272 w 521"/>
                <a:gd name="T15" fmla="*/ 136 h 204"/>
                <a:gd name="T16" fmla="*/ 249 w 521"/>
                <a:gd name="T17" fmla="*/ 113 h 204"/>
                <a:gd name="T18" fmla="*/ 204 w 521"/>
                <a:gd name="T19" fmla="*/ 91 h 204"/>
                <a:gd name="T20" fmla="*/ 159 w 521"/>
                <a:gd name="T21" fmla="*/ 136 h 204"/>
                <a:gd name="T22" fmla="*/ 90 w 521"/>
                <a:gd name="T23" fmla="*/ 159 h 204"/>
                <a:gd name="T24" fmla="*/ 45 w 521"/>
                <a:gd name="T25" fmla="*/ 159 h 204"/>
                <a:gd name="T26" fmla="*/ 0 w 521"/>
                <a:gd name="T27" fmla="*/ 159 h 204"/>
                <a:gd name="T28" fmla="*/ 22 w 521"/>
                <a:gd name="T29" fmla="*/ 91 h 204"/>
                <a:gd name="T30" fmla="*/ 90 w 521"/>
                <a:gd name="T31" fmla="*/ 91 h 204"/>
                <a:gd name="T32" fmla="*/ 113 w 521"/>
                <a:gd name="T33" fmla="*/ 23 h 204"/>
                <a:gd name="T34" fmla="*/ 136 w 521"/>
                <a:gd name="T35" fmla="*/ 23 h 204"/>
                <a:gd name="T36" fmla="*/ 181 w 521"/>
                <a:gd name="T37" fmla="*/ 0 h 204"/>
                <a:gd name="T38" fmla="*/ 204 w 521"/>
                <a:gd name="T39" fmla="*/ 0 h 204"/>
                <a:gd name="T40" fmla="*/ 272 w 521"/>
                <a:gd name="T41" fmla="*/ 45 h 204"/>
                <a:gd name="T42" fmla="*/ 385 w 521"/>
                <a:gd name="T43" fmla="*/ 68 h 204"/>
                <a:gd name="T44" fmla="*/ 476 w 521"/>
                <a:gd name="T45" fmla="*/ 68 h 204"/>
                <a:gd name="T46" fmla="*/ 521 w 521"/>
                <a:gd name="T47" fmla="*/ 45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21" h="204">
                  <a:moveTo>
                    <a:pt x="521" y="45"/>
                  </a:moveTo>
                  <a:lnTo>
                    <a:pt x="521" y="181"/>
                  </a:lnTo>
                  <a:lnTo>
                    <a:pt x="476" y="204"/>
                  </a:lnTo>
                  <a:lnTo>
                    <a:pt x="385" y="204"/>
                  </a:lnTo>
                  <a:lnTo>
                    <a:pt x="385" y="159"/>
                  </a:lnTo>
                  <a:lnTo>
                    <a:pt x="363" y="136"/>
                  </a:lnTo>
                  <a:lnTo>
                    <a:pt x="317" y="113"/>
                  </a:lnTo>
                  <a:lnTo>
                    <a:pt x="272" y="136"/>
                  </a:lnTo>
                  <a:lnTo>
                    <a:pt x="249" y="113"/>
                  </a:lnTo>
                  <a:lnTo>
                    <a:pt x="204" y="91"/>
                  </a:lnTo>
                  <a:lnTo>
                    <a:pt x="159" y="136"/>
                  </a:lnTo>
                  <a:lnTo>
                    <a:pt x="90" y="159"/>
                  </a:lnTo>
                  <a:lnTo>
                    <a:pt x="45" y="159"/>
                  </a:lnTo>
                  <a:lnTo>
                    <a:pt x="0" y="159"/>
                  </a:lnTo>
                  <a:lnTo>
                    <a:pt x="22" y="91"/>
                  </a:lnTo>
                  <a:lnTo>
                    <a:pt x="90" y="91"/>
                  </a:lnTo>
                  <a:lnTo>
                    <a:pt x="113" y="23"/>
                  </a:lnTo>
                  <a:lnTo>
                    <a:pt x="136" y="23"/>
                  </a:lnTo>
                  <a:lnTo>
                    <a:pt x="181" y="0"/>
                  </a:lnTo>
                  <a:lnTo>
                    <a:pt x="204" y="0"/>
                  </a:lnTo>
                  <a:lnTo>
                    <a:pt x="272" y="45"/>
                  </a:lnTo>
                  <a:lnTo>
                    <a:pt x="385" y="68"/>
                  </a:lnTo>
                  <a:lnTo>
                    <a:pt x="476" y="68"/>
                  </a:lnTo>
                  <a:lnTo>
                    <a:pt x="521" y="45"/>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51" name="Freeform 168"/>
            <p:cNvSpPr>
              <a:spLocks/>
            </p:cNvSpPr>
            <p:nvPr/>
          </p:nvSpPr>
          <p:spPr bwMode="auto">
            <a:xfrm>
              <a:off x="2970103" y="4789762"/>
              <a:ext cx="524505" cy="450489"/>
            </a:xfrm>
            <a:custGeom>
              <a:avLst/>
              <a:gdLst>
                <a:gd name="T0" fmla="*/ 0 w 476"/>
                <a:gd name="T1" fmla="*/ 68 h 408"/>
                <a:gd name="T2" fmla="*/ 90 w 476"/>
                <a:gd name="T3" fmla="*/ 68 h 408"/>
                <a:gd name="T4" fmla="*/ 159 w 476"/>
                <a:gd name="T5" fmla="*/ 45 h 408"/>
                <a:gd name="T6" fmla="*/ 204 w 476"/>
                <a:gd name="T7" fmla="*/ 0 h 408"/>
                <a:gd name="T8" fmla="*/ 249 w 476"/>
                <a:gd name="T9" fmla="*/ 22 h 408"/>
                <a:gd name="T10" fmla="*/ 272 w 476"/>
                <a:gd name="T11" fmla="*/ 45 h 408"/>
                <a:gd name="T12" fmla="*/ 317 w 476"/>
                <a:gd name="T13" fmla="*/ 22 h 408"/>
                <a:gd name="T14" fmla="*/ 363 w 476"/>
                <a:gd name="T15" fmla="*/ 45 h 408"/>
                <a:gd name="T16" fmla="*/ 385 w 476"/>
                <a:gd name="T17" fmla="*/ 68 h 408"/>
                <a:gd name="T18" fmla="*/ 385 w 476"/>
                <a:gd name="T19" fmla="*/ 113 h 408"/>
                <a:gd name="T20" fmla="*/ 476 w 476"/>
                <a:gd name="T21" fmla="*/ 113 h 408"/>
                <a:gd name="T22" fmla="*/ 385 w 476"/>
                <a:gd name="T23" fmla="*/ 227 h 408"/>
                <a:gd name="T24" fmla="*/ 385 w 476"/>
                <a:gd name="T25" fmla="*/ 272 h 408"/>
                <a:gd name="T26" fmla="*/ 408 w 476"/>
                <a:gd name="T27" fmla="*/ 295 h 408"/>
                <a:gd name="T28" fmla="*/ 408 w 476"/>
                <a:gd name="T29" fmla="*/ 340 h 408"/>
                <a:gd name="T30" fmla="*/ 385 w 476"/>
                <a:gd name="T31" fmla="*/ 317 h 408"/>
                <a:gd name="T32" fmla="*/ 363 w 476"/>
                <a:gd name="T33" fmla="*/ 317 h 408"/>
                <a:gd name="T34" fmla="*/ 340 w 476"/>
                <a:gd name="T35" fmla="*/ 295 h 408"/>
                <a:gd name="T36" fmla="*/ 317 w 476"/>
                <a:gd name="T37" fmla="*/ 317 h 408"/>
                <a:gd name="T38" fmla="*/ 363 w 476"/>
                <a:gd name="T39" fmla="*/ 340 h 408"/>
                <a:gd name="T40" fmla="*/ 295 w 476"/>
                <a:gd name="T41" fmla="*/ 363 h 408"/>
                <a:gd name="T42" fmla="*/ 249 w 476"/>
                <a:gd name="T43" fmla="*/ 317 h 408"/>
                <a:gd name="T44" fmla="*/ 227 w 476"/>
                <a:gd name="T45" fmla="*/ 340 h 408"/>
                <a:gd name="T46" fmla="*/ 227 w 476"/>
                <a:gd name="T47" fmla="*/ 363 h 408"/>
                <a:gd name="T48" fmla="*/ 204 w 476"/>
                <a:gd name="T49" fmla="*/ 408 h 408"/>
                <a:gd name="T50" fmla="*/ 181 w 476"/>
                <a:gd name="T51" fmla="*/ 385 h 408"/>
                <a:gd name="T52" fmla="*/ 159 w 476"/>
                <a:gd name="T53" fmla="*/ 385 h 408"/>
                <a:gd name="T54" fmla="*/ 159 w 476"/>
                <a:gd name="T55" fmla="*/ 340 h 408"/>
                <a:gd name="T56" fmla="*/ 113 w 476"/>
                <a:gd name="T57" fmla="*/ 340 h 408"/>
                <a:gd name="T58" fmla="*/ 90 w 476"/>
                <a:gd name="T59" fmla="*/ 363 h 408"/>
                <a:gd name="T60" fmla="*/ 45 w 476"/>
                <a:gd name="T61" fmla="*/ 363 h 408"/>
                <a:gd name="T62" fmla="*/ 45 w 476"/>
                <a:gd name="T63" fmla="*/ 317 h 408"/>
                <a:gd name="T64" fmla="*/ 68 w 476"/>
                <a:gd name="T65" fmla="*/ 204 h 408"/>
                <a:gd name="T66" fmla="*/ 45 w 476"/>
                <a:gd name="T67" fmla="*/ 181 h 408"/>
                <a:gd name="T68" fmla="*/ 68 w 476"/>
                <a:gd name="T69" fmla="*/ 113 h 408"/>
                <a:gd name="T70" fmla="*/ 0 w 476"/>
                <a:gd name="T71" fmla="*/ 68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76" h="408">
                  <a:moveTo>
                    <a:pt x="0" y="68"/>
                  </a:moveTo>
                  <a:lnTo>
                    <a:pt x="90" y="68"/>
                  </a:lnTo>
                  <a:lnTo>
                    <a:pt x="159" y="45"/>
                  </a:lnTo>
                  <a:lnTo>
                    <a:pt x="204" y="0"/>
                  </a:lnTo>
                  <a:lnTo>
                    <a:pt x="249" y="22"/>
                  </a:lnTo>
                  <a:lnTo>
                    <a:pt x="272" y="45"/>
                  </a:lnTo>
                  <a:lnTo>
                    <a:pt x="317" y="22"/>
                  </a:lnTo>
                  <a:lnTo>
                    <a:pt x="363" y="45"/>
                  </a:lnTo>
                  <a:lnTo>
                    <a:pt x="385" y="68"/>
                  </a:lnTo>
                  <a:lnTo>
                    <a:pt x="385" y="113"/>
                  </a:lnTo>
                  <a:lnTo>
                    <a:pt x="476" y="113"/>
                  </a:lnTo>
                  <a:lnTo>
                    <a:pt x="385" y="227"/>
                  </a:lnTo>
                  <a:lnTo>
                    <a:pt x="385" y="272"/>
                  </a:lnTo>
                  <a:lnTo>
                    <a:pt x="408" y="295"/>
                  </a:lnTo>
                  <a:lnTo>
                    <a:pt x="408" y="340"/>
                  </a:lnTo>
                  <a:lnTo>
                    <a:pt x="385" y="317"/>
                  </a:lnTo>
                  <a:lnTo>
                    <a:pt x="363" y="317"/>
                  </a:lnTo>
                  <a:lnTo>
                    <a:pt x="340" y="295"/>
                  </a:lnTo>
                  <a:lnTo>
                    <a:pt x="317" y="317"/>
                  </a:lnTo>
                  <a:lnTo>
                    <a:pt x="363" y="340"/>
                  </a:lnTo>
                  <a:lnTo>
                    <a:pt x="295" y="363"/>
                  </a:lnTo>
                  <a:lnTo>
                    <a:pt x="249" y="317"/>
                  </a:lnTo>
                  <a:lnTo>
                    <a:pt x="227" y="340"/>
                  </a:lnTo>
                  <a:lnTo>
                    <a:pt x="227" y="363"/>
                  </a:lnTo>
                  <a:lnTo>
                    <a:pt x="204" y="408"/>
                  </a:lnTo>
                  <a:lnTo>
                    <a:pt x="181" y="385"/>
                  </a:lnTo>
                  <a:lnTo>
                    <a:pt x="159" y="385"/>
                  </a:lnTo>
                  <a:lnTo>
                    <a:pt x="159" y="340"/>
                  </a:lnTo>
                  <a:lnTo>
                    <a:pt x="113" y="340"/>
                  </a:lnTo>
                  <a:lnTo>
                    <a:pt x="90" y="363"/>
                  </a:lnTo>
                  <a:lnTo>
                    <a:pt x="45" y="363"/>
                  </a:lnTo>
                  <a:lnTo>
                    <a:pt x="45" y="317"/>
                  </a:lnTo>
                  <a:lnTo>
                    <a:pt x="68" y="204"/>
                  </a:lnTo>
                  <a:lnTo>
                    <a:pt x="45" y="181"/>
                  </a:lnTo>
                  <a:lnTo>
                    <a:pt x="68" y="113"/>
                  </a:lnTo>
                  <a:lnTo>
                    <a:pt x="0" y="68"/>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52" name="Freeform 169"/>
            <p:cNvSpPr>
              <a:spLocks/>
            </p:cNvSpPr>
            <p:nvPr/>
          </p:nvSpPr>
          <p:spPr bwMode="auto">
            <a:xfrm>
              <a:off x="2468402" y="4813789"/>
              <a:ext cx="575817" cy="402437"/>
            </a:xfrm>
            <a:custGeom>
              <a:avLst/>
              <a:gdLst>
                <a:gd name="T0" fmla="*/ 23 w 522"/>
                <a:gd name="T1" fmla="*/ 318 h 363"/>
                <a:gd name="T2" fmla="*/ 0 w 522"/>
                <a:gd name="T3" fmla="*/ 273 h 363"/>
                <a:gd name="T4" fmla="*/ 0 w 522"/>
                <a:gd name="T5" fmla="*/ 205 h 363"/>
                <a:gd name="T6" fmla="*/ 46 w 522"/>
                <a:gd name="T7" fmla="*/ 137 h 363"/>
                <a:gd name="T8" fmla="*/ 68 w 522"/>
                <a:gd name="T9" fmla="*/ 114 h 363"/>
                <a:gd name="T10" fmla="*/ 136 w 522"/>
                <a:gd name="T11" fmla="*/ 91 h 363"/>
                <a:gd name="T12" fmla="*/ 204 w 522"/>
                <a:gd name="T13" fmla="*/ 91 h 363"/>
                <a:gd name="T14" fmla="*/ 272 w 522"/>
                <a:gd name="T15" fmla="*/ 114 h 363"/>
                <a:gd name="T16" fmla="*/ 272 w 522"/>
                <a:gd name="T17" fmla="*/ 68 h 363"/>
                <a:gd name="T18" fmla="*/ 318 w 522"/>
                <a:gd name="T19" fmla="*/ 46 h 363"/>
                <a:gd name="T20" fmla="*/ 363 w 522"/>
                <a:gd name="T21" fmla="*/ 0 h 363"/>
                <a:gd name="T22" fmla="*/ 431 w 522"/>
                <a:gd name="T23" fmla="*/ 46 h 363"/>
                <a:gd name="T24" fmla="*/ 454 w 522"/>
                <a:gd name="T25" fmla="*/ 46 h 363"/>
                <a:gd name="T26" fmla="*/ 522 w 522"/>
                <a:gd name="T27" fmla="*/ 91 h 363"/>
                <a:gd name="T28" fmla="*/ 499 w 522"/>
                <a:gd name="T29" fmla="*/ 159 h 363"/>
                <a:gd name="T30" fmla="*/ 522 w 522"/>
                <a:gd name="T31" fmla="*/ 182 h 363"/>
                <a:gd name="T32" fmla="*/ 499 w 522"/>
                <a:gd name="T33" fmla="*/ 295 h 363"/>
                <a:gd name="T34" fmla="*/ 499 w 522"/>
                <a:gd name="T35" fmla="*/ 341 h 363"/>
                <a:gd name="T36" fmla="*/ 454 w 522"/>
                <a:gd name="T37" fmla="*/ 363 h 363"/>
                <a:gd name="T38" fmla="*/ 431 w 522"/>
                <a:gd name="T39" fmla="*/ 341 h 363"/>
                <a:gd name="T40" fmla="*/ 431 w 522"/>
                <a:gd name="T41" fmla="*/ 318 h 363"/>
                <a:gd name="T42" fmla="*/ 408 w 522"/>
                <a:gd name="T43" fmla="*/ 341 h 363"/>
                <a:gd name="T44" fmla="*/ 386 w 522"/>
                <a:gd name="T45" fmla="*/ 341 h 363"/>
                <a:gd name="T46" fmla="*/ 363 w 522"/>
                <a:gd name="T47" fmla="*/ 318 h 363"/>
                <a:gd name="T48" fmla="*/ 363 w 522"/>
                <a:gd name="T49" fmla="*/ 341 h 363"/>
                <a:gd name="T50" fmla="*/ 340 w 522"/>
                <a:gd name="T51" fmla="*/ 363 h 363"/>
                <a:gd name="T52" fmla="*/ 318 w 522"/>
                <a:gd name="T53" fmla="*/ 341 h 363"/>
                <a:gd name="T54" fmla="*/ 295 w 522"/>
                <a:gd name="T55" fmla="*/ 341 h 363"/>
                <a:gd name="T56" fmla="*/ 272 w 522"/>
                <a:gd name="T57" fmla="*/ 363 h 363"/>
                <a:gd name="T58" fmla="*/ 250 w 522"/>
                <a:gd name="T59" fmla="*/ 341 h 363"/>
                <a:gd name="T60" fmla="*/ 204 w 522"/>
                <a:gd name="T61" fmla="*/ 363 h 363"/>
                <a:gd name="T62" fmla="*/ 182 w 522"/>
                <a:gd name="T63" fmla="*/ 363 h 363"/>
                <a:gd name="T64" fmla="*/ 159 w 522"/>
                <a:gd name="T65" fmla="*/ 341 h 363"/>
                <a:gd name="T66" fmla="*/ 159 w 522"/>
                <a:gd name="T67" fmla="*/ 318 h 363"/>
                <a:gd name="T68" fmla="*/ 159 w 522"/>
                <a:gd name="T69" fmla="*/ 295 h 363"/>
                <a:gd name="T70" fmla="*/ 114 w 522"/>
                <a:gd name="T71" fmla="*/ 273 h 363"/>
                <a:gd name="T72" fmla="*/ 46 w 522"/>
                <a:gd name="T73" fmla="*/ 318 h 363"/>
                <a:gd name="T74" fmla="*/ 23 w 522"/>
                <a:gd name="T75" fmla="*/ 318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22" h="363">
                  <a:moveTo>
                    <a:pt x="23" y="318"/>
                  </a:moveTo>
                  <a:lnTo>
                    <a:pt x="0" y="273"/>
                  </a:lnTo>
                  <a:lnTo>
                    <a:pt x="0" y="205"/>
                  </a:lnTo>
                  <a:lnTo>
                    <a:pt x="46" y="137"/>
                  </a:lnTo>
                  <a:lnTo>
                    <a:pt x="68" y="114"/>
                  </a:lnTo>
                  <a:lnTo>
                    <a:pt x="136" y="91"/>
                  </a:lnTo>
                  <a:lnTo>
                    <a:pt x="204" y="91"/>
                  </a:lnTo>
                  <a:lnTo>
                    <a:pt x="272" y="114"/>
                  </a:lnTo>
                  <a:lnTo>
                    <a:pt x="272" y="68"/>
                  </a:lnTo>
                  <a:lnTo>
                    <a:pt x="318" y="46"/>
                  </a:lnTo>
                  <a:lnTo>
                    <a:pt x="363" y="0"/>
                  </a:lnTo>
                  <a:lnTo>
                    <a:pt x="431" y="46"/>
                  </a:lnTo>
                  <a:lnTo>
                    <a:pt x="454" y="46"/>
                  </a:lnTo>
                  <a:lnTo>
                    <a:pt x="522" y="91"/>
                  </a:lnTo>
                  <a:lnTo>
                    <a:pt x="499" y="159"/>
                  </a:lnTo>
                  <a:lnTo>
                    <a:pt x="522" y="182"/>
                  </a:lnTo>
                  <a:lnTo>
                    <a:pt x="499" y="295"/>
                  </a:lnTo>
                  <a:lnTo>
                    <a:pt x="499" y="341"/>
                  </a:lnTo>
                  <a:lnTo>
                    <a:pt x="454" y="363"/>
                  </a:lnTo>
                  <a:lnTo>
                    <a:pt x="431" y="341"/>
                  </a:lnTo>
                  <a:lnTo>
                    <a:pt x="431" y="318"/>
                  </a:lnTo>
                  <a:lnTo>
                    <a:pt x="408" y="341"/>
                  </a:lnTo>
                  <a:lnTo>
                    <a:pt x="386" y="341"/>
                  </a:lnTo>
                  <a:lnTo>
                    <a:pt x="363" y="318"/>
                  </a:lnTo>
                  <a:lnTo>
                    <a:pt x="363" y="341"/>
                  </a:lnTo>
                  <a:lnTo>
                    <a:pt x="340" y="363"/>
                  </a:lnTo>
                  <a:lnTo>
                    <a:pt x="318" y="341"/>
                  </a:lnTo>
                  <a:lnTo>
                    <a:pt x="295" y="341"/>
                  </a:lnTo>
                  <a:lnTo>
                    <a:pt x="272" y="363"/>
                  </a:lnTo>
                  <a:lnTo>
                    <a:pt x="250" y="341"/>
                  </a:lnTo>
                  <a:lnTo>
                    <a:pt x="204" y="363"/>
                  </a:lnTo>
                  <a:lnTo>
                    <a:pt x="182" y="363"/>
                  </a:lnTo>
                  <a:lnTo>
                    <a:pt x="159" y="341"/>
                  </a:lnTo>
                  <a:lnTo>
                    <a:pt x="159" y="318"/>
                  </a:lnTo>
                  <a:lnTo>
                    <a:pt x="159" y="295"/>
                  </a:lnTo>
                  <a:lnTo>
                    <a:pt x="114" y="273"/>
                  </a:lnTo>
                  <a:lnTo>
                    <a:pt x="46" y="318"/>
                  </a:lnTo>
                  <a:lnTo>
                    <a:pt x="23" y="318"/>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53" name="Freeform 170"/>
            <p:cNvSpPr>
              <a:spLocks/>
            </p:cNvSpPr>
            <p:nvPr/>
          </p:nvSpPr>
          <p:spPr bwMode="auto">
            <a:xfrm>
              <a:off x="5649639" y="4086994"/>
              <a:ext cx="781058" cy="672734"/>
            </a:xfrm>
            <a:custGeom>
              <a:avLst/>
              <a:gdLst>
                <a:gd name="T0" fmla="*/ 0 w 704"/>
                <a:gd name="T1" fmla="*/ 453 h 612"/>
                <a:gd name="T2" fmla="*/ 0 w 704"/>
                <a:gd name="T3" fmla="*/ 340 h 612"/>
                <a:gd name="T4" fmla="*/ 23 w 704"/>
                <a:gd name="T5" fmla="*/ 317 h 612"/>
                <a:gd name="T6" fmla="*/ 0 w 704"/>
                <a:gd name="T7" fmla="*/ 249 h 612"/>
                <a:gd name="T8" fmla="*/ 46 w 704"/>
                <a:gd name="T9" fmla="*/ 204 h 612"/>
                <a:gd name="T10" fmla="*/ 159 w 704"/>
                <a:gd name="T11" fmla="*/ 204 h 612"/>
                <a:gd name="T12" fmla="*/ 227 w 704"/>
                <a:gd name="T13" fmla="*/ 90 h 612"/>
                <a:gd name="T14" fmla="*/ 273 w 704"/>
                <a:gd name="T15" fmla="*/ 90 h 612"/>
                <a:gd name="T16" fmla="*/ 363 w 704"/>
                <a:gd name="T17" fmla="*/ 158 h 612"/>
                <a:gd name="T18" fmla="*/ 409 w 704"/>
                <a:gd name="T19" fmla="*/ 158 h 612"/>
                <a:gd name="T20" fmla="*/ 431 w 704"/>
                <a:gd name="T21" fmla="*/ 113 h 612"/>
                <a:gd name="T22" fmla="*/ 454 w 704"/>
                <a:gd name="T23" fmla="*/ 90 h 612"/>
                <a:gd name="T24" fmla="*/ 477 w 704"/>
                <a:gd name="T25" fmla="*/ 0 h 612"/>
                <a:gd name="T26" fmla="*/ 499 w 704"/>
                <a:gd name="T27" fmla="*/ 0 h 612"/>
                <a:gd name="T28" fmla="*/ 522 w 704"/>
                <a:gd name="T29" fmla="*/ 45 h 612"/>
                <a:gd name="T30" fmla="*/ 522 w 704"/>
                <a:gd name="T31" fmla="*/ 90 h 612"/>
                <a:gd name="T32" fmla="*/ 567 w 704"/>
                <a:gd name="T33" fmla="*/ 113 h 612"/>
                <a:gd name="T34" fmla="*/ 590 w 704"/>
                <a:gd name="T35" fmla="*/ 181 h 612"/>
                <a:gd name="T36" fmla="*/ 658 w 704"/>
                <a:gd name="T37" fmla="*/ 204 h 612"/>
                <a:gd name="T38" fmla="*/ 704 w 704"/>
                <a:gd name="T39" fmla="*/ 204 h 612"/>
                <a:gd name="T40" fmla="*/ 704 w 704"/>
                <a:gd name="T41" fmla="*/ 272 h 612"/>
                <a:gd name="T42" fmla="*/ 658 w 704"/>
                <a:gd name="T43" fmla="*/ 453 h 612"/>
                <a:gd name="T44" fmla="*/ 590 w 704"/>
                <a:gd name="T45" fmla="*/ 567 h 612"/>
                <a:gd name="T46" fmla="*/ 567 w 704"/>
                <a:gd name="T47" fmla="*/ 589 h 612"/>
                <a:gd name="T48" fmla="*/ 522 w 704"/>
                <a:gd name="T49" fmla="*/ 589 h 612"/>
                <a:gd name="T50" fmla="*/ 499 w 704"/>
                <a:gd name="T51" fmla="*/ 612 h 612"/>
                <a:gd name="T52" fmla="*/ 477 w 704"/>
                <a:gd name="T53" fmla="*/ 589 h 612"/>
                <a:gd name="T54" fmla="*/ 454 w 704"/>
                <a:gd name="T55" fmla="*/ 544 h 612"/>
                <a:gd name="T56" fmla="*/ 431 w 704"/>
                <a:gd name="T57" fmla="*/ 567 h 612"/>
                <a:gd name="T58" fmla="*/ 431 w 704"/>
                <a:gd name="T59" fmla="*/ 612 h 612"/>
                <a:gd name="T60" fmla="*/ 363 w 704"/>
                <a:gd name="T61" fmla="*/ 567 h 612"/>
                <a:gd name="T62" fmla="*/ 363 w 704"/>
                <a:gd name="T63" fmla="*/ 521 h 612"/>
                <a:gd name="T64" fmla="*/ 273 w 704"/>
                <a:gd name="T65" fmla="*/ 408 h 612"/>
                <a:gd name="T66" fmla="*/ 205 w 704"/>
                <a:gd name="T67" fmla="*/ 385 h 612"/>
                <a:gd name="T68" fmla="*/ 159 w 704"/>
                <a:gd name="T69" fmla="*/ 453 h 612"/>
                <a:gd name="T70" fmla="*/ 114 w 704"/>
                <a:gd name="T71" fmla="*/ 453 h 612"/>
                <a:gd name="T72" fmla="*/ 91 w 704"/>
                <a:gd name="T73" fmla="*/ 431 h 612"/>
                <a:gd name="T74" fmla="*/ 23 w 704"/>
                <a:gd name="T75" fmla="*/ 476 h 612"/>
                <a:gd name="T76" fmla="*/ 0 w 704"/>
                <a:gd name="T77" fmla="*/ 45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04" h="612">
                  <a:moveTo>
                    <a:pt x="0" y="453"/>
                  </a:moveTo>
                  <a:lnTo>
                    <a:pt x="0" y="340"/>
                  </a:lnTo>
                  <a:lnTo>
                    <a:pt x="23" y="317"/>
                  </a:lnTo>
                  <a:lnTo>
                    <a:pt x="0" y="249"/>
                  </a:lnTo>
                  <a:lnTo>
                    <a:pt x="46" y="204"/>
                  </a:lnTo>
                  <a:lnTo>
                    <a:pt x="159" y="204"/>
                  </a:lnTo>
                  <a:lnTo>
                    <a:pt x="227" y="90"/>
                  </a:lnTo>
                  <a:lnTo>
                    <a:pt x="273" y="90"/>
                  </a:lnTo>
                  <a:lnTo>
                    <a:pt x="363" y="158"/>
                  </a:lnTo>
                  <a:lnTo>
                    <a:pt x="409" y="158"/>
                  </a:lnTo>
                  <a:lnTo>
                    <a:pt x="431" y="113"/>
                  </a:lnTo>
                  <a:lnTo>
                    <a:pt x="454" y="90"/>
                  </a:lnTo>
                  <a:lnTo>
                    <a:pt x="477" y="0"/>
                  </a:lnTo>
                  <a:lnTo>
                    <a:pt x="499" y="0"/>
                  </a:lnTo>
                  <a:lnTo>
                    <a:pt x="522" y="45"/>
                  </a:lnTo>
                  <a:lnTo>
                    <a:pt x="522" y="90"/>
                  </a:lnTo>
                  <a:lnTo>
                    <a:pt x="567" y="113"/>
                  </a:lnTo>
                  <a:lnTo>
                    <a:pt x="590" y="181"/>
                  </a:lnTo>
                  <a:lnTo>
                    <a:pt x="658" y="204"/>
                  </a:lnTo>
                  <a:lnTo>
                    <a:pt x="704" y="204"/>
                  </a:lnTo>
                  <a:lnTo>
                    <a:pt x="704" y="272"/>
                  </a:lnTo>
                  <a:lnTo>
                    <a:pt x="658" y="453"/>
                  </a:lnTo>
                  <a:lnTo>
                    <a:pt x="590" y="567"/>
                  </a:lnTo>
                  <a:lnTo>
                    <a:pt x="567" y="589"/>
                  </a:lnTo>
                  <a:lnTo>
                    <a:pt x="522" y="589"/>
                  </a:lnTo>
                  <a:lnTo>
                    <a:pt x="499" y="612"/>
                  </a:lnTo>
                  <a:lnTo>
                    <a:pt x="477" y="589"/>
                  </a:lnTo>
                  <a:lnTo>
                    <a:pt x="454" y="544"/>
                  </a:lnTo>
                  <a:lnTo>
                    <a:pt x="431" y="567"/>
                  </a:lnTo>
                  <a:lnTo>
                    <a:pt x="431" y="612"/>
                  </a:lnTo>
                  <a:lnTo>
                    <a:pt x="363" y="567"/>
                  </a:lnTo>
                  <a:lnTo>
                    <a:pt x="363" y="521"/>
                  </a:lnTo>
                  <a:lnTo>
                    <a:pt x="273" y="408"/>
                  </a:lnTo>
                  <a:lnTo>
                    <a:pt x="205" y="385"/>
                  </a:lnTo>
                  <a:lnTo>
                    <a:pt x="159" y="453"/>
                  </a:lnTo>
                  <a:lnTo>
                    <a:pt x="114" y="453"/>
                  </a:lnTo>
                  <a:lnTo>
                    <a:pt x="91" y="431"/>
                  </a:lnTo>
                  <a:lnTo>
                    <a:pt x="23" y="476"/>
                  </a:lnTo>
                  <a:lnTo>
                    <a:pt x="0" y="453"/>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54" name="Freeform 171"/>
            <p:cNvSpPr>
              <a:spLocks/>
            </p:cNvSpPr>
            <p:nvPr/>
          </p:nvSpPr>
          <p:spPr bwMode="auto">
            <a:xfrm>
              <a:off x="6231156" y="3708583"/>
              <a:ext cx="627126" cy="600655"/>
            </a:xfrm>
            <a:custGeom>
              <a:avLst/>
              <a:gdLst>
                <a:gd name="T0" fmla="*/ 0 w 567"/>
                <a:gd name="T1" fmla="*/ 385 h 544"/>
                <a:gd name="T2" fmla="*/ 23 w 567"/>
                <a:gd name="T3" fmla="*/ 340 h 544"/>
                <a:gd name="T4" fmla="*/ 23 w 567"/>
                <a:gd name="T5" fmla="*/ 272 h 544"/>
                <a:gd name="T6" fmla="*/ 114 w 567"/>
                <a:gd name="T7" fmla="*/ 204 h 544"/>
                <a:gd name="T8" fmla="*/ 136 w 567"/>
                <a:gd name="T9" fmla="*/ 158 h 544"/>
                <a:gd name="T10" fmla="*/ 114 w 567"/>
                <a:gd name="T11" fmla="*/ 113 h 544"/>
                <a:gd name="T12" fmla="*/ 159 w 567"/>
                <a:gd name="T13" fmla="*/ 90 h 544"/>
                <a:gd name="T14" fmla="*/ 159 w 567"/>
                <a:gd name="T15" fmla="*/ 45 h 544"/>
                <a:gd name="T16" fmla="*/ 250 w 567"/>
                <a:gd name="T17" fmla="*/ 0 h 544"/>
                <a:gd name="T18" fmla="*/ 272 w 567"/>
                <a:gd name="T19" fmla="*/ 45 h 544"/>
                <a:gd name="T20" fmla="*/ 340 w 567"/>
                <a:gd name="T21" fmla="*/ 45 h 544"/>
                <a:gd name="T22" fmla="*/ 363 w 567"/>
                <a:gd name="T23" fmla="*/ 68 h 544"/>
                <a:gd name="T24" fmla="*/ 363 w 567"/>
                <a:gd name="T25" fmla="*/ 113 h 544"/>
                <a:gd name="T26" fmla="*/ 408 w 567"/>
                <a:gd name="T27" fmla="*/ 136 h 544"/>
                <a:gd name="T28" fmla="*/ 431 w 567"/>
                <a:gd name="T29" fmla="*/ 113 h 544"/>
                <a:gd name="T30" fmla="*/ 454 w 567"/>
                <a:gd name="T31" fmla="*/ 136 h 544"/>
                <a:gd name="T32" fmla="*/ 476 w 567"/>
                <a:gd name="T33" fmla="*/ 90 h 544"/>
                <a:gd name="T34" fmla="*/ 476 w 567"/>
                <a:gd name="T35" fmla="*/ 68 h 544"/>
                <a:gd name="T36" fmla="*/ 499 w 567"/>
                <a:gd name="T37" fmla="*/ 45 h 544"/>
                <a:gd name="T38" fmla="*/ 544 w 567"/>
                <a:gd name="T39" fmla="*/ 45 h 544"/>
                <a:gd name="T40" fmla="*/ 567 w 567"/>
                <a:gd name="T41" fmla="*/ 90 h 544"/>
                <a:gd name="T42" fmla="*/ 522 w 567"/>
                <a:gd name="T43" fmla="*/ 113 h 544"/>
                <a:gd name="T44" fmla="*/ 499 w 567"/>
                <a:gd name="T45" fmla="*/ 136 h 544"/>
                <a:gd name="T46" fmla="*/ 476 w 567"/>
                <a:gd name="T47" fmla="*/ 158 h 544"/>
                <a:gd name="T48" fmla="*/ 499 w 567"/>
                <a:gd name="T49" fmla="*/ 181 h 544"/>
                <a:gd name="T50" fmla="*/ 454 w 567"/>
                <a:gd name="T51" fmla="*/ 181 h 544"/>
                <a:gd name="T52" fmla="*/ 431 w 567"/>
                <a:gd name="T53" fmla="*/ 204 h 544"/>
                <a:gd name="T54" fmla="*/ 454 w 567"/>
                <a:gd name="T55" fmla="*/ 204 h 544"/>
                <a:gd name="T56" fmla="*/ 454 w 567"/>
                <a:gd name="T57" fmla="*/ 226 h 544"/>
                <a:gd name="T58" fmla="*/ 431 w 567"/>
                <a:gd name="T59" fmla="*/ 226 h 544"/>
                <a:gd name="T60" fmla="*/ 454 w 567"/>
                <a:gd name="T61" fmla="*/ 249 h 544"/>
                <a:gd name="T62" fmla="*/ 431 w 567"/>
                <a:gd name="T63" fmla="*/ 317 h 544"/>
                <a:gd name="T64" fmla="*/ 386 w 567"/>
                <a:gd name="T65" fmla="*/ 294 h 544"/>
                <a:gd name="T66" fmla="*/ 318 w 567"/>
                <a:gd name="T67" fmla="*/ 294 h 544"/>
                <a:gd name="T68" fmla="*/ 272 w 567"/>
                <a:gd name="T69" fmla="*/ 272 h 544"/>
                <a:gd name="T70" fmla="*/ 250 w 567"/>
                <a:gd name="T71" fmla="*/ 294 h 544"/>
                <a:gd name="T72" fmla="*/ 272 w 567"/>
                <a:gd name="T73" fmla="*/ 317 h 544"/>
                <a:gd name="T74" fmla="*/ 227 w 567"/>
                <a:gd name="T75" fmla="*/ 340 h 544"/>
                <a:gd name="T76" fmla="*/ 159 w 567"/>
                <a:gd name="T77" fmla="*/ 476 h 544"/>
                <a:gd name="T78" fmla="*/ 182 w 567"/>
                <a:gd name="T79" fmla="*/ 544 h 544"/>
                <a:gd name="T80" fmla="*/ 136 w 567"/>
                <a:gd name="T81" fmla="*/ 544 h 544"/>
                <a:gd name="T82" fmla="*/ 68 w 567"/>
                <a:gd name="T83" fmla="*/ 521 h 544"/>
                <a:gd name="T84" fmla="*/ 45 w 567"/>
                <a:gd name="T85" fmla="*/ 453 h 544"/>
                <a:gd name="T86" fmla="*/ 0 w 567"/>
                <a:gd name="T87" fmla="*/ 430 h 544"/>
                <a:gd name="T88" fmla="*/ 0 w 567"/>
                <a:gd name="T89" fmla="*/ 385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67" h="544">
                  <a:moveTo>
                    <a:pt x="0" y="385"/>
                  </a:moveTo>
                  <a:lnTo>
                    <a:pt x="23" y="340"/>
                  </a:lnTo>
                  <a:lnTo>
                    <a:pt x="23" y="272"/>
                  </a:lnTo>
                  <a:lnTo>
                    <a:pt x="114" y="204"/>
                  </a:lnTo>
                  <a:lnTo>
                    <a:pt x="136" y="158"/>
                  </a:lnTo>
                  <a:lnTo>
                    <a:pt x="114" y="113"/>
                  </a:lnTo>
                  <a:lnTo>
                    <a:pt x="159" y="90"/>
                  </a:lnTo>
                  <a:lnTo>
                    <a:pt x="159" y="45"/>
                  </a:lnTo>
                  <a:lnTo>
                    <a:pt x="250" y="0"/>
                  </a:lnTo>
                  <a:lnTo>
                    <a:pt x="272" y="45"/>
                  </a:lnTo>
                  <a:lnTo>
                    <a:pt x="340" y="45"/>
                  </a:lnTo>
                  <a:lnTo>
                    <a:pt x="363" y="68"/>
                  </a:lnTo>
                  <a:lnTo>
                    <a:pt x="363" y="113"/>
                  </a:lnTo>
                  <a:lnTo>
                    <a:pt x="408" y="136"/>
                  </a:lnTo>
                  <a:lnTo>
                    <a:pt x="431" y="113"/>
                  </a:lnTo>
                  <a:lnTo>
                    <a:pt x="454" y="136"/>
                  </a:lnTo>
                  <a:lnTo>
                    <a:pt x="476" y="90"/>
                  </a:lnTo>
                  <a:lnTo>
                    <a:pt x="476" y="68"/>
                  </a:lnTo>
                  <a:lnTo>
                    <a:pt x="499" y="45"/>
                  </a:lnTo>
                  <a:lnTo>
                    <a:pt x="544" y="45"/>
                  </a:lnTo>
                  <a:lnTo>
                    <a:pt x="567" y="90"/>
                  </a:lnTo>
                  <a:lnTo>
                    <a:pt x="522" y="113"/>
                  </a:lnTo>
                  <a:lnTo>
                    <a:pt x="499" y="136"/>
                  </a:lnTo>
                  <a:lnTo>
                    <a:pt x="476" y="158"/>
                  </a:lnTo>
                  <a:lnTo>
                    <a:pt x="499" y="181"/>
                  </a:lnTo>
                  <a:lnTo>
                    <a:pt x="454" y="181"/>
                  </a:lnTo>
                  <a:lnTo>
                    <a:pt x="431" y="204"/>
                  </a:lnTo>
                  <a:lnTo>
                    <a:pt x="454" y="204"/>
                  </a:lnTo>
                  <a:lnTo>
                    <a:pt x="454" y="226"/>
                  </a:lnTo>
                  <a:lnTo>
                    <a:pt x="431" y="226"/>
                  </a:lnTo>
                  <a:lnTo>
                    <a:pt x="454" y="249"/>
                  </a:lnTo>
                  <a:lnTo>
                    <a:pt x="431" y="317"/>
                  </a:lnTo>
                  <a:lnTo>
                    <a:pt x="386" y="294"/>
                  </a:lnTo>
                  <a:lnTo>
                    <a:pt x="318" y="294"/>
                  </a:lnTo>
                  <a:lnTo>
                    <a:pt x="272" y="272"/>
                  </a:lnTo>
                  <a:lnTo>
                    <a:pt x="250" y="294"/>
                  </a:lnTo>
                  <a:lnTo>
                    <a:pt x="272" y="317"/>
                  </a:lnTo>
                  <a:lnTo>
                    <a:pt x="227" y="340"/>
                  </a:lnTo>
                  <a:lnTo>
                    <a:pt x="159" y="476"/>
                  </a:lnTo>
                  <a:lnTo>
                    <a:pt x="182" y="544"/>
                  </a:lnTo>
                  <a:lnTo>
                    <a:pt x="136" y="544"/>
                  </a:lnTo>
                  <a:lnTo>
                    <a:pt x="68" y="521"/>
                  </a:lnTo>
                  <a:lnTo>
                    <a:pt x="45" y="453"/>
                  </a:lnTo>
                  <a:lnTo>
                    <a:pt x="0" y="430"/>
                  </a:lnTo>
                  <a:lnTo>
                    <a:pt x="0" y="385"/>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55" name="Freeform 172"/>
            <p:cNvSpPr>
              <a:spLocks/>
            </p:cNvSpPr>
            <p:nvPr/>
          </p:nvSpPr>
          <p:spPr bwMode="auto">
            <a:xfrm>
              <a:off x="6504811" y="3029841"/>
              <a:ext cx="604321" cy="828904"/>
            </a:xfrm>
            <a:custGeom>
              <a:avLst/>
              <a:gdLst>
                <a:gd name="T0" fmla="*/ 226 w 544"/>
                <a:gd name="T1" fmla="*/ 23 h 749"/>
                <a:gd name="T2" fmla="*/ 204 w 544"/>
                <a:gd name="T3" fmla="*/ 23 h 749"/>
                <a:gd name="T4" fmla="*/ 158 w 544"/>
                <a:gd name="T5" fmla="*/ 68 h 749"/>
                <a:gd name="T6" fmla="*/ 158 w 544"/>
                <a:gd name="T7" fmla="*/ 136 h 749"/>
                <a:gd name="T8" fmla="*/ 136 w 544"/>
                <a:gd name="T9" fmla="*/ 159 h 749"/>
                <a:gd name="T10" fmla="*/ 113 w 544"/>
                <a:gd name="T11" fmla="*/ 250 h 749"/>
                <a:gd name="T12" fmla="*/ 0 w 544"/>
                <a:gd name="T13" fmla="*/ 386 h 749"/>
                <a:gd name="T14" fmla="*/ 22 w 544"/>
                <a:gd name="T15" fmla="*/ 476 h 749"/>
                <a:gd name="T16" fmla="*/ 0 w 544"/>
                <a:gd name="T17" fmla="*/ 613 h 749"/>
                <a:gd name="T18" fmla="*/ 22 w 544"/>
                <a:gd name="T19" fmla="*/ 658 h 749"/>
                <a:gd name="T20" fmla="*/ 90 w 544"/>
                <a:gd name="T21" fmla="*/ 658 h 749"/>
                <a:gd name="T22" fmla="*/ 113 w 544"/>
                <a:gd name="T23" fmla="*/ 681 h 749"/>
                <a:gd name="T24" fmla="*/ 113 w 544"/>
                <a:gd name="T25" fmla="*/ 726 h 749"/>
                <a:gd name="T26" fmla="*/ 158 w 544"/>
                <a:gd name="T27" fmla="*/ 749 h 749"/>
                <a:gd name="T28" fmla="*/ 181 w 544"/>
                <a:gd name="T29" fmla="*/ 726 h 749"/>
                <a:gd name="T30" fmla="*/ 204 w 544"/>
                <a:gd name="T31" fmla="*/ 749 h 749"/>
                <a:gd name="T32" fmla="*/ 226 w 544"/>
                <a:gd name="T33" fmla="*/ 703 h 749"/>
                <a:gd name="T34" fmla="*/ 226 w 544"/>
                <a:gd name="T35" fmla="*/ 681 h 749"/>
                <a:gd name="T36" fmla="*/ 249 w 544"/>
                <a:gd name="T37" fmla="*/ 658 h 749"/>
                <a:gd name="T38" fmla="*/ 294 w 544"/>
                <a:gd name="T39" fmla="*/ 658 h 749"/>
                <a:gd name="T40" fmla="*/ 340 w 544"/>
                <a:gd name="T41" fmla="*/ 681 h 749"/>
                <a:gd name="T42" fmla="*/ 340 w 544"/>
                <a:gd name="T43" fmla="*/ 635 h 749"/>
                <a:gd name="T44" fmla="*/ 362 w 544"/>
                <a:gd name="T45" fmla="*/ 658 h 749"/>
                <a:gd name="T46" fmla="*/ 385 w 544"/>
                <a:gd name="T47" fmla="*/ 635 h 749"/>
                <a:gd name="T48" fmla="*/ 431 w 544"/>
                <a:gd name="T49" fmla="*/ 613 h 749"/>
                <a:gd name="T50" fmla="*/ 431 w 544"/>
                <a:gd name="T51" fmla="*/ 567 h 749"/>
                <a:gd name="T52" fmla="*/ 476 w 544"/>
                <a:gd name="T53" fmla="*/ 499 h 749"/>
                <a:gd name="T54" fmla="*/ 476 w 544"/>
                <a:gd name="T55" fmla="*/ 476 h 749"/>
                <a:gd name="T56" fmla="*/ 521 w 544"/>
                <a:gd name="T57" fmla="*/ 454 h 749"/>
                <a:gd name="T58" fmla="*/ 521 w 544"/>
                <a:gd name="T59" fmla="*/ 408 h 749"/>
                <a:gd name="T60" fmla="*/ 499 w 544"/>
                <a:gd name="T61" fmla="*/ 408 h 749"/>
                <a:gd name="T62" fmla="*/ 544 w 544"/>
                <a:gd name="T63" fmla="*/ 318 h 749"/>
                <a:gd name="T64" fmla="*/ 521 w 544"/>
                <a:gd name="T65" fmla="*/ 272 h 749"/>
                <a:gd name="T66" fmla="*/ 544 w 544"/>
                <a:gd name="T67" fmla="*/ 227 h 749"/>
                <a:gd name="T68" fmla="*/ 499 w 544"/>
                <a:gd name="T69" fmla="*/ 204 h 749"/>
                <a:gd name="T70" fmla="*/ 499 w 544"/>
                <a:gd name="T71" fmla="*/ 182 h 749"/>
                <a:gd name="T72" fmla="*/ 521 w 544"/>
                <a:gd name="T73" fmla="*/ 159 h 749"/>
                <a:gd name="T74" fmla="*/ 499 w 544"/>
                <a:gd name="T75" fmla="*/ 136 h 749"/>
                <a:gd name="T76" fmla="*/ 521 w 544"/>
                <a:gd name="T77" fmla="*/ 114 h 749"/>
                <a:gd name="T78" fmla="*/ 521 w 544"/>
                <a:gd name="T79" fmla="*/ 46 h 749"/>
                <a:gd name="T80" fmla="*/ 499 w 544"/>
                <a:gd name="T81" fmla="*/ 0 h 749"/>
                <a:gd name="T82" fmla="*/ 272 w 544"/>
                <a:gd name="T83" fmla="*/ 0 h 749"/>
                <a:gd name="T84" fmla="*/ 226 w 544"/>
                <a:gd name="T85" fmla="*/ 23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44" h="749">
                  <a:moveTo>
                    <a:pt x="226" y="23"/>
                  </a:moveTo>
                  <a:lnTo>
                    <a:pt x="204" y="23"/>
                  </a:lnTo>
                  <a:lnTo>
                    <a:pt x="158" y="68"/>
                  </a:lnTo>
                  <a:lnTo>
                    <a:pt x="158" y="136"/>
                  </a:lnTo>
                  <a:lnTo>
                    <a:pt x="136" y="159"/>
                  </a:lnTo>
                  <a:lnTo>
                    <a:pt x="113" y="250"/>
                  </a:lnTo>
                  <a:lnTo>
                    <a:pt x="0" y="386"/>
                  </a:lnTo>
                  <a:lnTo>
                    <a:pt x="22" y="476"/>
                  </a:lnTo>
                  <a:lnTo>
                    <a:pt x="0" y="613"/>
                  </a:lnTo>
                  <a:lnTo>
                    <a:pt x="22" y="658"/>
                  </a:lnTo>
                  <a:lnTo>
                    <a:pt x="90" y="658"/>
                  </a:lnTo>
                  <a:lnTo>
                    <a:pt x="113" y="681"/>
                  </a:lnTo>
                  <a:lnTo>
                    <a:pt x="113" y="726"/>
                  </a:lnTo>
                  <a:lnTo>
                    <a:pt x="158" y="749"/>
                  </a:lnTo>
                  <a:lnTo>
                    <a:pt x="181" y="726"/>
                  </a:lnTo>
                  <a:lnTo>
                    <a:pt x="204" y="749"/>
                  </a:lnTo>
                  <a:lnTo>
                    <a:pt x="226" y="703"/>
                  </a:lnTo>
                  <a:lnTo>
                    <a:pt x="226" y="681"/>
                  </a:lnTo>
                  <a:lnTo>
                    <a:pt x="249" y="658"/>
                  </a:lnTo>
                  <a:lnTo>
                    <a:pt x="294" y="658"/>
                  </a:lnTo>
                  <a:lnTo>
                    <a:pt x="340" y="681"/>
                  </a:lnTo>
                  <a:lnTo>
                    <a:pt x="340" y="635"/>
                  </a:lnTo>
                  <a:lnTo>
                    <a:pt x="362" y="658"/>
                  </a:lnTo>
                  <a:lnTo>
                    <a:pt x="385" y="635"/>
                  </a:lnTo>
                  <a:lnTo>
                    <a:pt x="431" y="613"/>
                  </a:lnTo>
                  <a:lnTo>
                    <a:pt x="431" y="567"/>
                  </a:lnTo>
                  <a:lnTo>
                    <a:pt x="476" y="499"/>
                  </a:lnTo>
                  <a:lnTo>
                    <a:pt x="476" y="476"/>
                  </a:lnTo>
                  <a:lnTo>
                    <a:pt x="521" y="454"/>
                  </a:lnTo>
                  <a:lnTo>
                    <a:pt x="521" y="408"/>
                  </a:lnTo>
                  <a:lnTo>
                    <a:pt x="499" y="408"/>
                  </a:lnTo>
                  <a:lnTo>
                    <a:pt x="544" y="318"/>
                  </a:lnTo>
                  <a:lnTo>
                    <a:pt x="521" y="272"/>
                  </a:lnTo>
                  <a:lnTo>
                    <a:pt x="544" y="227"/>
                  </a:lnTo>
                  <a:lnTo>
                    <a:pt x="499" y="204"/>
                  </a:lnTo>
                  <a:lnTo>
                    <a:pt x="499" y="182"/>
                  </a:lnTo>
                  <a:lnTo>
                    <a:pt x="521" y="159"/>
                  </a:lnTo>
                  <a:lnTo>
                    <a:pt x="499" y="136"/>
                  </a:lnTo>
                  <a:lnTo>
                    <a:pt x="521" y="114"/>
                  </a:lnTo>
                  <a:lnTo>
                    <a:pt x="521" y="46"/>
                  </a:lnTo>
                  <a:lnTo>
                    <a:pt x="499" y="0"/>
                  </a:lnTo>
                  <a:lnTo>
                    <a:pt x="272" y="0"/>
                  </a:lnTo>
                  <a:lnTo>
                    <a:pt x="226" y="23"/>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56" name="Freeform 173"/>
            <p:cNvSpPr>
              <a:spLocks/>
            </p:cNvSpPr>
            <p:nvPr/>
          </p:nvSpPr>
          <p:spPr bwMode="auto">
            <a:xfrm>
              <a:off x="6356581" y="2381134"/>
              <a:ext cx="752551" cy="678742"/>
            </a:xfrm>
            <a:custGeom>
              <a:avLst/>
              <a:gdLst>
                <a:gd name="T0" fmla="*/ 498 w 680"/>
                <a:gd name="T1" fmla="*/ 0 h 613"/>
                <a:gd name="T2" fmla="*/ 430 w 680"/>
                <a:gd name="T3" fmla="*/ 46 h 613"/>
                <a:gd name="T4" fmla="*/ 385 w 680"/>
                <a:gd name="T5" fmla="*/ 182 h 613"/>
                <a:gd name="T6" fmla="*/ 498 w 680"/>
                <a:gd name="T7" fmla="*/ 159 h 613"/>
                <a:gd name="T8" fmla="*/ 544 w 680"/>
                <a:gd name="T9" fmla="*/ 114 h 613"/>
                <a:gd name="T10" fmla="*/ 589 w 680"/>
                <a:gd name="T11" fmla="*/ 182 h 613"/>
                <a:gd name="T12" fmla="*/ 544 w 680"/>
                <a:gd name="T13" fmla="*/ 295 h 613"/>
                <a:gd name="T14" fmla="*/ 498 w 680"/>
                <a:gd name="T15" fmla="*/ 341 h 613"/>
                <a:gd name="T16" fmla="*/ 430 w 680"/>
                <a:gd name="T17" fmla="*/ 250 h 613"/>
                <a:gd name="T18" fmla="*/ 408 w 680"/>
                <a:gd name="T19" fmla="*/ 295 h 613"/>
                <a:gd name="T20" fmla="*/ 362 w 680"/>
                <a:gd name="T21" fmla="*/ 318 h 613"/>
                <a:gd name="T22" fmla="*/ 317 w 680"/>
                <a:gd name="T23" fmla="*/ 295 h 613"/>
                <a:gd name="T24" fmla="*/ 340 w 680"/>
                <a:gd name="T25" fmla="*/ 159 h 613"/>
                <a:gd name="T26" fmla="*/ 340 w 680"/>
                <a:gd name="T27" fmla="*/ 137 h 613"/>
                <a:gd name="T28" fmla="*/ 317 w 680"/>
                <a:gd name="T29" fmla="*/ 114 h 613"/>
                <a:gd name="T30" fmla="*/ 294 w 680"/>
                <a:gd name="T31" fmla="*/ 137 h 613"/>
                <a:gd name="T32" fmla="*/ 249 w 680"/>
                <a:gd name="T33" fmla="*/ 91 h 613"/>
                <a:gd name="T34" fmla="*/ 226 w 680"/>
                <a:gd name="T35" fmla="*/ 137 h 613"/>
                <a:gd name="T36" fmla="*/ 226 w 680"/>
                <a:gd name="T37" fmla="*/ 159 h 613"/>
                <a:gd name="T38" fmla="*/ 204 w 680"/>
                <a:gd name="T39" fmla="*/ 227 h 613"/>
                <a:gd name="T40" fmla="*/ 158 w 680"/>
                <a:gd name="T41" fmla="*/ 295 h 613"/>
                <a:gd name="T42" fmla="*/ 90 w 680"/>
                <a:gd name="T43" fmla="*/ 318 h 613"/>
                <a:gd name="T44" fmla="*/ 68 w 680"/>
                <a:gd name="T45" fmla="*/ 295 h 613"/>
                <a:gd name="T46" fmla="*/ 0 w 680"/>
                <a:gd name="T47" fmla="*/ 341 h 613"/>
                <a:gd name="T48" fmla="*/ 22 w 680"/>
                <a:gd name="T49" fmla="*/ 363 h 613"/>
                <a:gd name="T50" fmla="*/ 0 w 680"/>
                <a:gd name="T51" fmla="*/ 409 h 613"/>
                <a:gd name="T52" fmla="*/ 113 w 680"/>
                <a:gd name="T53" fmla="*/ 477 h 613"/>
                <a:gd name="T54" fmla="*/ 204 w 680"/>
                <a:gd name="T55" fmla="*/ 454 h 613"/>
                <a:gd name="T56" fmla="*/ 249 w 680"/>
                <a:gd name="T57" fmla="*/ 499 h 613"/>
                <a:gd name="T58" fmla="*/ 340 w 680"/>
                <a:gd name="T59" fmla="*/ 477 h 613"/>
                <a:gd name="T60" fmla="*/ 362 w 680"/>
                <a:gd name="T61" fmla="*/ 545 h 613"/>
                <a:gd name="T62" fmla="*/ 340 w 680"/>
                <a:gd name="T63" fmla="*/ 590 h 613"/>
                <a:gd name="T64" fmla="*/ 362 w 680"/>
                <a:gd name="T65" fmla="*/ 613 h 613"/>
                <a:gd name="T66" fmla="*/ 408 w 680"/>
                <a:gd name="T67" fmla="*/ 590 h 613"/>
                <a:gd name="T68" fmla="*/ 635 w 680"/>
                <a:gd name="T69" fmla="*/ 590 h 613"/>
                <a:gd name="T70" fmla="*/ 612 w 680"/>
                <a:gd name="T71" fmla="*/ 545 h 613"/>
                <a:gd name="T72" fmla="*/ 567 w 680"/>
                <a:gd name="T73" fmla="*/ 522 h 613"/>
                <a:gd name="T74" fmla="*/ 567 w 680"/>
                <a:gd name="T75" fmla="*/ 431 h 613"/>
                <a:gd name="T76" fmla="*/ 612 w 680"/>
                <a:gd name="T77" fmla="*/ 205 h 613"/>
                <a:gd name="T78" fmla="*/ 680 w 680"/>
                <a:gd name="T79" fmla="*/ 114 h 613"/>
                <a:gd name="T80" fmla="*/ 657 w 680"/>
                <a:gd name="T81" fmla="*/ 114 h 613"/>
                <a:gd name="T82" fmla="*/ 612 w 680"/>
                <a:gd name="T83" fmla="*/ 114 h 613"/>
                <a:gd name="T84" fmla="*/ 544 w 680"/>
                <a:gd name="T85" fmla="*/ 69 h 613"/>
                <a:gd name="T86" fmla="*/ 544 w 680"/>
                <a:gd name="T87" fmla="*/ 46 h 613"/>
                <a:gd name="T88" fmla="*/ 498 w 680"/>
                <a:gd name="T89" fmla="*/ 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80" h="613">
                  <a:moveTo>
                    <a:pt x="498" y="0"/>
                  </a:moveTo>
                  <a:lnTo>
                    <a:pt x="430" y="46"/>
                  </a:lnTo>
                  <a:lnTo>
                    <a:pt x="385" y="182"/>
                  </a:lnTo>
                  <a:lnTo>
                    <a:pt x="498" y="159"/>
                  </a:lnTo>
                  <a:lnTo>
                    <a:pt x="544" y="114"/>
                  </a:lnTo>
                  <a:lnTo>
                    <a:pt x="589" y="182"/>
                  </a:lnTo>
                  <a:lnTo>
                    <a:pt x="544" y="295"/>
                  </a:lnTo>
                  <a:lnTo>
                    <a:pt x="498" y="341"/>
                  </a:lnTo>
                  <a:lnTo>
                    <a:pt x="430" y="250"/>
                  </a:lnTo>
                  <a:lnTo>
                    <a:pt x="408" y="295"/>
                  </a:lnTo>
                  <a:lnTo>
                    <a:pt x="362" y="318"/>
                  </a:lnTo>
                  <a:lnTo>
                    <a:pt x="317" y="295"/>
                  </a:lnTo>
                  <a:lnTo>
                    <a:pt x="340" y="159"/>
                  </a:lnTo>
                  <a:lnTo>
                    <a:pt x="340" y="137"/>
                  </a:lnTo>
                  <a:lnTo>
                    <a:pt x="317" y="114"/>
                  </a:lnTo>
                  <a:lnTo>
                    <a:pt x="294" y="137"/>
                  </a:lnTo>
                  <a:lnTo>
                    <a:pt x="249" y="91"/>
                  </a:lnTo>
                  <a:lnTo>
                    <a:pt x="226" y="137"/>
                  </a:lnTo>
                  <a:lnTo>
                    <a:pt x="226" y="159"/>
                  </a:lnTo>
                  <a:lnTo>
                    <a:pt x="204" y="227"/>
                  </a:lnTo>
                  <a:lnTo>
                    <a:pt x="158" y="295"/>
                  </a:lnTo>
                  <a:lnTo>
                    <a:pt x="90" y="318"/>
                  </a:lnTo>
                  <a:lnTo>
                    <a:pt x="68" y="295"/>
                  </a:lnTo>
                  <a:lnTo>
                    <a:pt x="0" y="341"/>
                  </a:lnTo>
                  <a:lnTo>
                    <a:pt x="22" y="363"/>
                  </a:lnTo>
                  <a:lnTo>
                    <a:pt x="0" y="409"/>
                  </a:lnTo>
                  <a:lnTo>
                    <a:pt x="113" y="477"/>
                  </a:lnTo>
                  <a:lnTo>
                    <a:pt x="204" y="454"/>
                  </a:lnTo>
                  <a:lnTo>
                    <a:pt x="249" y="499"/>
                  </a:lnTo>
                  <a:lnTo>
                    <a:pt x="340" y="477"/>
                  </a:lnTo>
                  <a:lnTo>
                    <a:pt x="362" y="545"/>
                  </a:lnTo>
                  <a:lnTo>
                    <a:pt x="340" y="590"/>
                  </a:lnTo>
                  <a:lnTo>
                    <a:pt x="362" y="613"/>
                  </a:lnTo>
                  <a:lnTo>
                    <a:pt x="408" y="590"/>
                  </a:lnTo>
                  <a:lnTo>
                    <a:pt x="635" y="590"/>
                  </a:lnTo>
                  <a:lnTo>
                    <a:pt x="612" y="545"/>
                  </a:lnTo>
                  <a:lnTo>
                    <a:pt x="567" y="522"/>
                  </a:lnTo>
                  <a:lnTo>
                    <a:pt x="567" y="431"/>
                  </a:lnTo>
                  <a:lnTo>
                    <a:pt x="612" y="205"/>
                  </a:lnTo>
                  <a:lnTo>
                    <a:pt x="680" y="114"/>
                  </a:lnTo>
                  <a:lnTo>
                    <a:pt x="657" y="114"/>
                  </a:lnTo>
                  <a:lnTo>
                    <a:pt x="612" y="114"/>
                  </a:lnTo>
                  <a:lnTo>
                    <a:pt x="544" y="69"/>
                  </a:lnTo>
                  <a:lnTo>
                    <a:pt x="544" y="46"/>
                  </a:lnTo>
                  <a:lnTo>
                    <a:pt x="498" y="0"/>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57" name="Freeform 174"/>
            <p:cNvSpPr>
              <a:spLocks/>
            </p:cNvSpPr>
            <p:nvPr/>
          </p:nvSpPr>
          <p:spPr bwMode="auto">
            <a:xfrm>
              <a:off x="5022514" y="3786667"/>
              <a:ext cx="1031908" cy="822899"/>
            </a:xfrm>
            <a:custGeom>
              <a:avLst/>
              <a:gdLst>
                <a:gd name="T0" fmla="*/ 840 w 930"/>
                <a:gd name="T1" fmla="*/ 0 h 748"/>
                <a:gd name="T2" fmla="*/ 794 w 930"/>
                <a:gd name="T3" fmla="*/ 113 h 748"/>
                <a:gd name="T4" fmla="*/ 726 w 930"/>
                <a:gd name="T5" fmla="*/ 204 h 748"/>
                <a:gd name="T6" fmla="*/ 499 w 930"/>
                <a:gd name="T7" fmla="*/ 249 h 748"/>
                <a:gd name="T8" fmla="*/ 454 w 930"/>
                <a:gd name="T9" fmla="*/ 362 h 748"/>
                <a:gd name="T10" fmla="*/ 205 w 930"/>
                <a:gd name="T11" fmla="*/ 521 h 748"/>
                <a:gd name="T12" fmla="*/ 114 w 930"/>
                <a:gd name="T13" fmla="*/ 521 h 748"/>
                <a:gd name="T14" fmla="*/ 0 w 930"/>
                <a:gd name="T15" fmla="*/ 544 h 748"/>
                <a:gd name="T16" fmla="*/ 0 w 930"/>
                <a:gd name="T17" fmla="*/ 657 h 748"/>
                <a:gd name="T18" fmla="*/ 69 w 930"/>
                <a:gd name="T19" fmla="*/ 612 h 748"/>
                <a:gd name="T20" fmla="*/ 114 w 930"/>
                <a:gd name="T21" fmla="*/ 612 h 748"/>
                <a:gd name="T22" fmla="*/ 114 w 930"/>
                <a:gd name="T23" fmla="*/ 657 h 748"/>
                <a:gd name="T24" fmla="*/ 205 w 930"/>
                <a:gd name="T25" fmla="*/ 635 h 748"/>
                <a:gd name="T26" fmla="*/ 273 w 930"/>
                <a:gd name="T27" fmla="*/ 589 h 748"/>
                <a:gd name="T28" fmla="*/ 318 w 930"/>
                <a:gd name="T29" fmla="*/ 612 h 748"/>
                <a:gd name="T30" fmla="*/ 295 w 930"/>
                <a:gd name="T31" fmla="*/ 680 h 748"/>
                <a:gd name="T32" fmla="*/ 341 w 930"/>
                <a:gd name="T33" fmla="*/ 703 h 748"/>
                <a:gd name="T34" fmla="*/ 341 w 930"/>
                <a:gd name="T35" fmla="*/ 748 h 748"/>
                <a:gd name="T36" fmla="*/ 454 w 930"/>
                <a:gd name="T37" fmla="*/ 703 h 748"/>
                <a:gd name="T38" fmla="*/ 454 w 930"/>
                <a:gd name="T39" fmla="*/ 657 h 748"/>
                <a:gd name="T40" fmla="*/ 499 w 930"/>
                <a:gd name="T41" fmla="*/ 657 h 748"/>
                <a:gd name="T42" fmla="*/ 522 w 930"/>
                <a:gd name="T43" fmla="*/ 725 h 748"/>
                <a:gd name="T44" fmla="*/ 567 w 930"/>
                <a:gd name="T45" fmla="*/ 725 h 748"/>
                <a:gd name="T46" fmla="*/ 567 w 930"/>
                <a:gd name="T47" fmla="*/ 612 h 748"/>
                <a:gd name="T48" fmla="*/ 590 w 930"/>
                <a:gd name="T49" fmla="*/ 589 h 748"/>
                <a:gd name="T50" fmla="*/ 567 w 930"/>
                <a:gd name="T51" fmla="*/ 521 h 748"/>
                <a:gd name="T52" fmla="*/ 613 w 930"/>
                <a:gd name="T53" fmla="*/ 476 h 748"/>
                <a:gd name="T54" fmla="*/ 681 w 930"/>
                <a:gd name="T55" fmla="*/ 476 h 748"/>
                <a:gd name="T56" fmla="*/ 726 w 930"/>
                <a:gd name="T57" fmla="*/ 476 h 748"/>
                <a:gd name="T58" fmla="*/ 749 w 930"/>
                <a:gd name="T59" fmla="*/ 430 h 748"/>
                <a:gd name="T60" fmla="*/ 794 w 930"/>
                <a:gd name="T61" fmla="*/ 362 h 748"/>
                <a:gd name="T62" fmla="*/ 772 w 930"/>
                <a:gd name="T63" fmla="*/ 294 h 748"/>
                <a:gd name="T64" fmla="*/ 817 w 930"/>
                <a:gd name="T65" fmla="*/ 226 h 748"/>
                <a:gd name="T66" fmla="*/ 862 w 930"/>
                <a:gd name="T67" fmla="*/ 181 h 748"/>
                <a:gd name="T68" fmla="*/ 908 w 930"/>
                <a:gd name="T69" fmla="*/ 181 h 748"/>
                <a:gd name="T70" fmla="*/ 930 w 930"/>
                <a:gd name="T71" fmla="*/ 113 h 748"/>
                <a:gd name="T72" fmla="*/ 885 w 930"/>
                <a:gd name="T73" fmla="*/ 90 h 748"/>
                <a:gd name="T74" fmla="*/ 885 w 930"/>
                <a:gd name="T75" fmla="*/ 45 h 748"/>
                <a:gd name="T76" fmla="*/ 840 w 930"/>
                <a:gd name="T77" fmla="*/ 0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30" h="748">
                  <a:moveTo>
                    <a:pt x="840" y="0"/>
                  </a:moveTo>
                  <a:lnTo>
                    <a:pt x="794" y="113"/>
                  </a:lnTo>
                  <a:lnTo>
                    <a:pt x="726" y="204"/>
                  </a:lnTo>
                  <a:lnTo>
                    <a:pt x="499" y="249"/>
                  </a:lnTo>
                  <a:lnTo>
                    <a:pt x="454" y="362"/>
                  </a:lnTo>
                  <a:lnTo>
                    <a:pt x="205" y="521"/>
                  </a:lnTo>
                  <a:lnTo>
                    <a:pt x="114" y="521"/>
                  </a:lnTo>
                  <a:lnTo>
                    <a:pt x="0" y="544"/>
                  </a:lnTo>
                  <a:lnTo>
                    <a:pt x="0" y="657"/>
                  </a:lnTo>
                  <a:lnTo>
                    <a:pt x="69" y="612"/>
                  </a:lnTo>
                  <a:lnTo>
                    <a:pt x="114" y="612"/>
                  </a:lnTo>
                  <a:lnTo>
                    <a:pt x="114" y="657"/>
                  </a:lnTo>
                  <a:lnTo>
                    <a:pt x="205" y="635"/>
                  </a:lnTo>
                  <a:lnTo>
                    <a:pt x="273" y="589"/>
                  </a:lnTo>
                  <a:lnTo>
                    <a:pt x="318" y="612"/>
                  </a:lnTo>
                  <a:lnTo>
                    <a:pt x="295" y="680"/>
                  </a:lnTo>
                  <a:lnTo>
                    <a:pt x="341" y="703"/>
                  </a:lnTo>
                  <a:lnTo>
                    <a:pt x="341" y="748"/>
                  </a:lnTo>
                  <a:lnTo>
                    <a:pt x="454" y="703"/>
                  </a:lnTo>
                  <a:lnTo>
                    <a:pt x="454" y="657"/>
                  </a:lnTo>
                  <a:lnTo>
                    <a:pt x="499" y="657"/>
                  </a:lnTo>
                  <a:lnTo>
                    <a:pt x="522" y="725"/>
                  </a:lnTo>
                  <a:lnTo>
                    <a:pt x="567" y="725"/>
                  </a:lnTo>
                  <a:lnTo>
                    <a:pt x="567" y="612"/>
                  </a:lnTo>
                  <a:lnTo>
                    <a:pt x="590" y="589"/>
                  </a:lnTo>
                  <a:lnTo>
                    <a:pt x="567" y="521"/>
                  </a:lnTo>
                  <a:lnTo>
                    <a:pt x="613" y="476"/>
                  </a:lnTo>
                  <a:lnTo>
                    <a:pt x="681" y="476"/>
                  </a:lnTo>
                  <a:lnTo>
                    <a:pt x="726" y="476"/>
                  </a:lnTo>
                  <a:lnTo>
                    <a:pt x="749" y="430"/>
                  </a:lnTo>
                  <a:lnTo>
                    <a:pt x="794" y="362"/>
                  </a:lnTo>
                  <a:lnTo>
                    <a:pt x="772" y="294"/>
                  </a:lnTo>
                  <a:lnTo>
                    <a:pt x="817" y="226"/>
                  </a:lnTo>
                  <a:lnTo>
                    <a:pt x="862" y="181"/>
                  </a:lnTo>
                  <a:lnTo>
                    <a:pt x="908" y="181"/>
                  </a:lnTo>
                  <a:lnTo>
                    <a:pt x="930" y="113"/>
                  </a:lnTo>
                  <a:lnTo>
                    <a:pt x="885" y="90"/>
                  </a:lnTo>
                  <a:lnTo>
                    <a:pt x="885" y="45"/>
                  </a:lnTo>
                  <a:lnTo>
                    <a:pt x="840" y="0"/>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58" name="Freeform 175"/>
            <p:cNvSpPr>
              <a:spLocks/>
            </p:cNvSpPr>
            <p:nvPr/>
          </p:nvSpPr>
          <p:spPr bwMode="auto">
            <a:xfrm>
              <a:off x="5877685" y="3534392"/>
              <a:ext cx="530208" cy="726794"/>
            </a:xfrm>
            <a:custGeom>
              <a:avLst/>
              <a:gdLst>
                <a:gd name="T0" fmla="*/ 272 w 476"/>
                <a:gd name="T1" fmla="*/ 0 h 657"/>
                <a:gd name="T2" fmla="*/ 204 w 476"/>
                <a:gd name="T3" fmla="*/ 90 h 657"/>
                <a:gd name="T4" fmla="*/ 181 w 476"/>
                <a:gd name="T5" fmla="*/ 136 h 657"/>
                <a:gd name="T6" fmla="*/ 113 w 476"/>
                <a:gd name="T7" fmla="*/ 181 h 657"/>
                <a:gd name="T8" fmla="*/ 68 w 476"/>
                <a:gd name="T9" fmla="*/ 227 h 657"/>
                <a:gd name="T10" fmla="*/ 113 w 476"/>
                <a:gd name="T11" fmla="*/ 272 h 657"/>
                <a:gd name="T12" fmla="*/ 113 w 476"/>
                <a:gd name="T13" fmla="*/ 317 h 657"/>
                <a:gd name="T14" fmla="*/ 158 w 476"/>
                <a:gd name="T15" fmla="*/ 340 h 657"/>
                <a:gd name="T16" fmla="*/ 136 w 476"/>
                <a:gd name="T17" fmla="*/ 408 h 657"/>
                <a:gd name="T18" fmla="*/ 90 w 476"/>
                <a:gd name="T19" fmla="*/ 408 h 657"/>
                <a:gd name="T20" fmla="*/ 45 w 476"/>
                <a:gd name="T21" fmla="*/ 453 h 657"/>
                <a:gd name="T22" fmla="*/ 0 w 476"/>
                <a:gd name="T23" fmla="*/ 521 h 657"/>
                <a:gd name="T24" fmla="*/ 22 w 476"/>
                <a:gd name="T25" fmla="*/ 589 h 657"/>
                <a:gd name="T26" fmla="*/ 68 w 476"/>
                <a:gd name="T27" fmla="*/ 589 h 657"/>
                <a:gd name="T28" fmla="*/ 158 w 476"/>
                <a:gd name="T29" fmla="*/ 657 h 657"/>
                <a:gd name="T30" fmla="*/ 204 w 476"/>
                <a:gd name="T31" fmla="*/ 657 h 657"/>
                <a:gd name="T32" fmla="*/ 226 w 476"/>
                <a:gd name="T33" fmla="*/ 612 h 657"/>
                <a:gd name="T34" fmla="*/ 249 w 476"/>
                <a:gd name="T35" fmla="*/ 589 h 657"/>
                <a:gd name="T36" fmla="*/ 272 w 476"/>
                <a:gd name="T37" fmla="*/ 499 h 657"/>
                <a:gd name="T38" fmla="*/ 294 w 476"/>
                <a:gd name="T39" fmla="*/ 499 h 657"/>
                <a:gd name="T40" fmla="*/ 317 w 476"/>
                <a:gd name="T41" fmla="*/ 544 h 657"/>
                <a:gd name="T42" fmla="*/ 340 w 476"/>
                <a:gd name="T43" fmla="*/ 499 h 657"/>
                <a:gd name="T44" fmla="*/ 340 w 476"/>
                <a:gd name="T45" fmla="*/ 431 h 657"/>
                <a:gd name="T46" fmla="*/ 431 w 476"/>
                <a:gd name="T47" fmla="*/ 363 h 657"/>
                <a:gd name="T48" fmla="*/ 453 w 476"/>
                <a:gd name="T49" fmla="*/ 317 h 657"/>
                <a:gd name="T50" fmla="*/ 431 w 476"/>
                <a:gd name="T51" fmla="*/ 272 h 657"/>
                <a:gd name="T52" fmla="*/ 476 w 476"/>
                <a:gd name="T53" fmla="*/ 249 h 657"/>
                <a:gd name="T54" fmla="*/ 476 w 476"/>
                <a:gd name="T55" fmla="*/ 204 h 657"/>
                <a:gd name="T56" fmla="*/ 431 w 476"/>
                <a:gd name="T57" fmla="*/ 136 h 657"/>
                <a:gd name="T58" fmla="*/ 431 w 476"/>
                <a:gd name="T59" fmla="*/ 90 h 657"/>
                <a:gd name="T60" fmla="*/ 317 w 476"/>
                <a:gd name="T61" fmla="*/ 0 h 657"/>
                <a:gd name="T62" fmla="*/ 272 w 476"/>
                <a:gd name="T63" fmla="*/ 0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6" h="657">
                  <a:moveTo>
                    <a:pt x="272" y="0"/>
                  </a:moveTo>
                  <a:lnTo>
                    <a:pt x="204" y="90"/>
                  </a:lnTo>
                  <a:lnTo>
                    <a:pt x="181" y="136"/>
                  </a:lnTo>
                  <a:lnTo>
                    <a:pt x="113" y="181"/>
                  </a:lnTo>
                  <a:lnTo>
                    <a:pt x="68" y="227"/>
                  </a:lnTo>
                  <a:lnTo>
                    <a:pt x="113" y="272"/>
                  </a:lnTo>
                  <a:lnTo>
                    <a:pt x="113" y="317"/>
                  </a:lnTo>
                  <a:lnTo>
                    <a:pt x="158" y="340"/>
                  </a:lnTo>
                  <a:lnTo>
                    <a:pt x="136" y="408"/>
                  </a:lnTo>
                  <a:lnTo>
                    <a:pt x="90" y="408"/>
                  </a:lnTo>
                  <a:lnTo>
                    <a:pt x="45" y="453"/>
                  </a:lnTo>
                  <a:lnTo>
                    <a:pt x="0" y="521"/>
                  </a:lnTo>
                  <a:lnTo>
                    <a:pt x="22" y="589"/>
                  </a:lnTo>
                  <a:lnTo>
                    <a:pt x="68" y="589"/>
                  </a:lnTo>
                  <a:lnTo>
                    <a:pt x="158" y="657"/>
                  </a:lnTo>
                  <a:lnTo>
                    <a:pt x="204" y="657"/>
                  </a:lnTo>
                  <a:lnTo>
                    <a:pt x="226" y="612"/>
                  </a:lnTo>
                  <a:lnTo>
                    <a:pt x="249" y="589"/>
                  </a:lnTo>
                  <a:lnTo>
                    <a:pt x="272" y="499"/>
                  </a:lnTo>
                  <a:lnTo>
                    <a:pt x="294" y="499"/>
                  </a:lnTo>
                  <a:lnTo>
                    <a:pt x="317" y="544"/>
                  </a:lnTo>
                  <a:lnTo>
                    <a:pt x="340" y="499"/>
                  </a:lnTo>
                  <a:lnTo>
                    <a:pt x="340" y="431"/>
                  </a:lnTo>
                  <a:lnTo>
                    <a:pt x="431" y="363"/>
                  </a:lnTo>
                  <a:lnTo>
                    <a:pt x="453" y="317"/>
                  </a:lnTo>
                  <a:lnTo>
                    <a:pt x="431" y="272"/>
                  </a:lnTo>
                  <a:lnTo>
                    <a:pt x="476" y="249"/>
                  </a:lnTo>
                  <a:lnTo>
                    <a:pt x="476" y="204"/>
                  </a:lnTo>
                  <a:lnTo>
                    <a:pt x="431" y="136"/>
                  </a:lnTo>
                  <a:lnTo>
                    <a:pt x="431" y="90"/>
                  </a:lnTo>
                  <a:lnTo>
                    <a:pt x="317" y="0"/>
                  </a:lnTo>
                  <a:lnTo>
                    <a:pt x="272" y="0"/>
                  </a:lnTo>
                  <a:close/>
                </a:path>
              </a:pathLst>
            </a:custGeom>
            <a:solidFill>
              <a:srgbClr val="9BBB59">
                <a:lumMod val="40000"/>
                <a:lumOff val="60000"/>
              </a:srgbClr>
            </a:solidFill>
            <a:ln w="6350" cap="flat">
              <a:solidFill>
                <a:srgbClr val="003300"/>
              </a:solidFill>
              <a:prstDash val="solid"/>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sp>
          <p:nvSpPr>
            <p:cNvPr id="59" name="Freeform 176"/>
            <p:cNvSpPr>
              <a:spLocks/>
            </p:cNvSpPr>
            <p:nvPr/>
          </p:nvSpPr>
          <p:spPr bwMode="auto">
            <a:xfrm>
              <a:off x="1305369" y="4345278"/>
              <a:ext cx="1128826" cy="576629"/>
            </a:xfrm>
            <a:custGeom>
              <a:avLst/>
              <a:gdLst>
                <a:gd name="T0" fmla="*/ 0 w 1406"/>
                <a:gd name="T1" fmla="*/ 793 h 793"/>
                <a:gd name="T2" fmla="*/ 613 w 1406"/>
                <a:gd name="T3" fmla="*/ 793 h 793"/>
                <a:gd name="T4" fmla="*/ 1406 w 1406"/>
                <a:gd name="T5" fmla="*/ 0 h 793"/>
              </a:gdLst>
              <a:ahLst/>
              <a:cxnLst>
                <a:cxn ang="0">
                  <a:pos x="T0" y="T1"/>
                </a:cxn>
                <a:cxn ang="0">
                  <a:pos x="T2" y="T3"/>
                </a:cxn>
                <a:cxn ang="0">
                  <a:pos x="T4" y="T5"/>
                </a:cxn>
              </a:cxnLst>
              <a:rect l="0" t="0" r="r" b="b"/>
              <a:pathLst>
                <a:path w="1406" h="793">
                  <a:moveTo>
                    <a:pt x="0" y="793"/>
                  </a:moveTo>
                  <a:lnTo>
                    <a:pt x="613" y="793"/>
                  </a:lnTo>
                  <a:lnTo>
                    <a:pt x="1406" y="0"/>
                  </a:lnTo>
                </a:path>
              </a:pathLst>
            </a:custGeom>
            <a:noFill/>
            <a:ln w="25400" cap="flat" cmpd="sng">
              <a:solidFill>
                <a:srgbClr val="333333"/>
              </a:solidFill>
              <a:prstDash val="solid"/>
              <a:round/>
              <a:headEnd type="none" w="med" len="med"/>
              <a:tailEnd type="non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latin typeface="Calibri"/>
                <a:ea typeface="ＭＳ Ｐゴシック"/>
              </a:endParaRPr>
            </a:p>
          </p:txBody>
        </p:sp>
      </p:grpSp>
      <p:cxnSp>
        <p:nvCxnSpPr>
          <p:cNvPr id="3" name="直線コネクタ 2"/>
          <p:cNvCxnSpPr/>
          <p:nvPr/>
        </p:nvCxnSpPr>
        <p:spPr>
          <a:xfrm>
            <a:off x="1372158" y="1822177"/>
            <a:ext cx="2026997" cy="2983714"/>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048" name="テキスト ボックス 2047"/>
          <p:cNvSpPr txBox="1"/>
          <p:nvPr/>
        </p:nvSpPr>
        <p:spPr>
          <a:xfrm>
            <a:off x="467544" y="1003375"/>
            <a:ext cx="2661306" cy="769441"/>
          </a:xfrm>
          <a:prstGeom prst="rect">
            <a:avLst/>
          </a:prstGeom>
          <a:noFill/>
        </p:spPr>
        <p:txBody>
          <a:bodyPr wrap="none" rtlCol="0">
            <a:spAutoFit/>
          </a:bodyPr>
          <a:lstStyle/>
          <a:p>
            <a:r>
              <a:rPr lang="ja-JP" altLang="en-US" sz="1100" dirty="0" smtClean="0"/>
              <a:t>日本身体障がい者水泳連盟（神戸市）</a:t>
            </a:r>
            <a:endParaRPr lang="en-US" altLang="ja-JP" sz="1100" dirty="0" smtClean="0"/>
          </a:p>
          <a:p>
            <a:r>
              <a:rPr kumimoji="1" lang="ja-JP" altLang="en-US" sz="1100" dirty="0" smtClean="0"/>
              <a:t>日本身体障害者野球連盟（神戸市）</a:t>
            </a:r>
            <a:endParaRPr kumimoji="1" lang="en-US" altLang="ja-JP" sz="1100" dirty="0" smtClean="0"/>
          </a:p>
          <a:p>
            <a:r>
              <a:rPr lang="ja-JP" altLang="en-US" sz="1100" dirty="0" smtClean="0"/>
              <a:t>日本障害者ローンボウルズ連盟（尼崎市）</a:t>
            </a:r>
            <a:endParaRPr lang="en-US" altLang="ja-JP" sz="1100" dirty="0" smtClean="0"/>
          </a:p>
          <a:p>
            <a:r>
              <a:rPr kumimoji="1" lang="ja-JP" altLang="en-US" sz="1100" dirty="0" smtClean="0"/>
              <a:t>日本ブラインドテニス連盟（神戸市）</a:t>
            </a:r>
            <a:endParaRPr kumimoji="1" lang="ja-JP" altLang="en-US" sz="1100" dirty="0"/>
          </a:p>
        </p:txBody>
      </p:sp>
      <p:cxnSp>
        <p:nvCxnSpPr>
          <p:cNvPr id="64" name="直線コネクタ 63"/>
          <p:cNvCxnSpPr/>
          <p:nvPr/>
        </p:nvCxnSpPr>
        <p:spPr>
          <a:xfrm>
            <a:off x="4197377" y="5026824"/>
            <a:ext cx="1715479" cy="1421511"/>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5920392" y="6163562"/>
            <a:ext cx="3244799" cy="261610"/>
          </a:xfrm>
          <a:prstGeom prst="rect">
            <a:avLst/>
          </a:prstGeom>
          <a:noFill/>
        </p:spPr>
        <p:txBody>
          <a:bodyPr wrap="none" rtlCol="0">
            <a:spAutoFit/>
          </a:bodyPr>
          <a:lstStyle/>
          <a:p>
            <a:r>
              <a:rPr lang="ja-JP" altLang="en-US" sz="1100" dirty="0" smtClean="0"/>
              <a:t>日本車椅子ツインバスケットボール連盟（名古屋市）</a:t>
            </a:r>
            <a:endParaRPr kumimoji="1" lang="ja-JP" altLang="en-US" sz="1100" dirty="0"/>
          </a:p>
        </p:txBody>
      </p:sp>
      <p:cxnSp>
        <p:nvCxnSpPr>
          <p:cNvPr id="67" name="直線コネクタ 66"/>
          <p:cNvCxnSpPr/>
          <p:nvPr/>
        </p:nvCxnSpPr>
        <p:spPr>
          <a:xfrm flipH="1">
            <a:off x="3023652" y="5030592"/>
            <a:ext cx="543069" cy="1263775"/>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2297462" y="6315962"/>
            <a:ext cx="2132315" cy="261610"/>
          </a:xfrm>
          <a:prstGeom prst="rect">
            <a:avLst/>
          </a:prstGeom>
          <a:noFill/>
        </p:spPr>
        <p:txBody>
          <a:bodyPr wrap="none" rtlCol="0">
            <a:spAutoFit/>
          </a:bodyPr>
          <a:lstStyle/>
          <a:p>
            <a:r>
              <a:rPr lang="ja-JP" altLang="en-US" sz="1100" dirty="0" smtClean="0"/>
              <a:t>日本パラ陸上競技連盟（大阪市）</a:t>
            </a:r>
            <a:endParaRPr kumimoji="1" lang="ja-JP" altLang="en-US" sz="1100" dirty="0"/>
          </a:p>
        </p:txBody>
      </p:sp>
      <p:cxnSp>
        <p:nvCxnSpPr>
          <p:cNvPr id="70" name="直線コネクタ 69"/>
          <p:cNvCxnSpPr/>
          <p:nvPr/>
        </p:nvCxnSpPr>
        <p:spPr>
          <a:xfrm flipV="1">
            <a:off x="6672442" y="1052736"/>
            <a:ext cx="419838" cy="1436673"/>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a:xfrm>
            <a:off x="5895163" y="692696"/>
            <a:ext cx="2467342" cy="430887"/>
          </a:xfrm>
          <a:prstGeom prst="rect">
            <a:avLst/>
          </a:prstGeom>
          <a:noFill/>
        </p:spPr>
        <p:txBody>
          <a:bodyPr wrap="none" rtlCol="0">
            <a:spAutoFit/>
          </a:bodyPr>
          <a:lstStyle/>
          <a:p>
            <a:r>
              <a:rPr lang="ja-JP" altLang="en-US" sz="1100" dirty="0" smtClean="0"/>
              <a:t>日本車椅子ソフトボール協会（札幌市）</a:t>
            </a:r>
            <a:endParaRPr lang="en-US" altLang="ja-JP" sz="1100" dirty="0" smtClean="0"/>
          </a:p>
          <a:p>
            <a:r>
              <a:rPr kumimoji="1" lang="ja-JP" altLang="en-US" sz="1100" dirty="0" smtClean="0"/>
              <a:t>日本視覚障害者卓球連盟（札幌市）</a:t>
            </a:r>
            <a:endParaRPr kumimoji="1" lang="ja-JP" altLang="en-US" sz="1100" dirty="0"/>
          </a:p>
        </p:txBody>
      </p:sp>
      <p:sp>
        <p:nvSpPr>
          <p:cNvPr id="73" name="テキスト ボックス 72"/>
          <p:cNvSpPr txBox="1"/>
          <p:nvPr/>
        </p:nvSpPr>
        <p:spPr>
          <a:xfrm>
            <a:off x="6309120" y="3607500"/>
            <a:ext cx="2678938" cy="600164"/>
          </a:xfrm>
          <a:prstGeom prst="rect">
            <a:avLst/>
          </a:prstGeom>
          <a:noFill/>
        </p:spPr>
        <p:txBody>
          <a:bodyPr wrap="none" rtlCol="0">
            <a:spAutoFit/>
          </a:bodyPr>
          <a:lstStyle/>
          <a:p>
            <a:r>
              <a:rPr lang="ja-JP" altLang="en-US" sz="1100" dirty="0" smtClean="0"/>
              <a:t>日本車椅子ハンドボール連盟（久喜市）</a:t>
            </a:r>
            <a:endParaRPr lang="en-US" altLang="ja-JP" sz="1100" dirty="0" smtClean="0"/>
          </a:p>
          <a:p>
            <a:r>
              <a:rPr kumimoji="1" lang="ja-JP" altLang="en-US" sz="1100" dirty="0" smtClean="0"/>
              <a:t>日本ウィルチェアーラグビー連盟（所沢市）</a:t>
            </a:r>
            <a:endParaRPr kumimoji="1" lang="en-US" altLang="ja-JP" sz="1100" dirty="0" smtClean="0"/>
          </a:p>
          <a:p>
            <a:r>
              <a:rPr lang="ja-JP" altLang="en-US" sz="1100" dirty="0" smtClean="0"/>
              <a:t>日本車椅子ビリヤード協会（伊奈町）</a:t>
            </a:r>
            <a:endParaRPr kumimoji="1" lang="ja-JP" altLang="en-US" sz="1100" dirty="0"/>
          </a:p>
        </p:txBody>
      </p:sp>
      <p:cxnSp>
        <p:nvCxnSpPr>
          <p:cNvPr id="74" name="直線コネクタ 73"/>
          <p:cNvCxnSpPr/>
          <p:nvPr/>
        </p:nvCxnSpPr>
        <p:spPr>
          <a:xfrm flipV="1">
            <a:off x="4899961" y="3869110"/>
            <a:ext cx="1409159" cy="957241"/>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a:xfrm>
            <a:off x="200683" y="3439655"/>
            <a:ext cx="2103461" cy="261610"/>
          </a:xfrm>
          <a:prstGeom prst="rect">
            <a:avLst/>
          </a:prstGeom>
          <a:noFill/>
        </p:spPr>
        <p:txBody>
          <a:bodyPr wrap="none" rtlCol="0">
            <a:spAutoFit/>
          </a:bodyPr>
          <a:lstStyle/>
          <a:p>
            <a:r>
              <a:rPr lang="ja-JP" altLang="en-US" sz="1100" dirty="0" smtClean="0"/>
              <a:t>日本車いすテニス協会（荒尾市）</a:t>
            </a:r>
            <a:endParaRPr kumimoji="1" lang="ja-JP" altLang="en-US" sz="1100" dirty="0"/>
          </a:p>
        </p:txBody>
      </p:sp>
      <p:cxnSp>
        <p:nvCxnSpPr>
          <p:cNvPr id="77" name="直線コネクタ 76"/>
          <p:cNvCxnSpPr/>
          <p:nvPr/>
        </p:nvCxnSpPr>
        <p:spPr>
          <a:xfrm flipH="1" flipV="1">
            <a:off x="827584" y="3869110"/>
            <a:ext cx="1089149" cy="1488184"/>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flipH="1">
            <a:off x="3631466" y="3007547"/>
            <a:ext cx="39843" cy="1838144"/>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81" name="テキスト ボックス 80"/>
          <p:cNvSpPr txBox="1"/>
          <p:nvPr/>
        </p:nvSpPr>
        <p:spPr>
          <a:xfrm>
            <a:off x="2776012" y="2396788"/>
            <a:ext cx="2876108" cy="600164"/>
          </a:xfrm>
          <a:prstGeom prst="rect">
            <a:avLst/>
          </a:prstGeom>
          <a:noFill/>
        </p:spPr>
        <p:txBody>
          <a:bodyPr wrap="none" rtlCol="0">
            <a:spAutoFit/>
          </a:bodyPr>
          <a:lstStyle/>
          <a:p>
            <a:r>
              <a:rPr lang="ja-JP" altLang="en-US" sz="1100" dirty="0" smtClean="0"/>
              <a:t>日本</a:t>
            </a:r>
            <a:r>
              <a:rPr lang="ja-JP" altLang="en-US" sz="1100" dirty="0" err="1" smtClean="0"/>
              <a:t>ろう</a:t>
            </a:r>
            <a:r>
              <a:rPr lang="ja-JP" altLang="en-US" sz="1100" dirty="0" smtClean="0"/>
              <a:t>者水泳協会（京都市）</a:t>
            </a:r>
            <a:endParaRPr lang="en-US" altLang="ja-JP" sz="1100" dirty="0" smtClean="0"/>
          </a:p>
          <a:p>
            <a:r>
              <a:rPr kumimoji="1" lang="ja-JP" altLang="en-US" sz="1100" dirty="0" smtClean="0"/>
              <a:t>日本シンクロナイズドスイミング協会（京都市）</a:t>
            </a:r>
            <a:endParaRPr kumimoji="1" lang="en-US" altLang="ja-JP" sz="1100" dirty="0" smtClean="0"/>
          </a:p>
          <a:p>
            <a:r>
              <a:rPr lang="ja-JP" altLang="en-US" sz="1100" dirty="0" smtClean="0"/>
              <a:t>日本卓球バレー連盟（京都市）</a:t>
            </a:r>
            <a:endParaRPr kumimoji="1" lang="ja-JP" altLang="en-US" sz="1100" dirty="0"/>
          </a:p>
        </p:txBody>
      </p:sp>
      <p:cxnSp>
        <p:nvCxnSpPr>
          <p:cNvPr id="82" name="直線コネクタ 81"/>
          <p:cNvCxnSpPr/>
          <p:nvPr/>
        </p:nvCxnSpPr>
        <p:spPr>
          <a:xfrm>
            <a:off x="4891009" y="5008231"/>
            <a:ext cx="738533" cy="72934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5689968" y="5606774"/>
            <a:ext cx="2555508" cy="261610"/>
          </a:xfrm>
          <a:prstGeom prst="rect">
            <a:avLst/>
          </a:prstGeom>
          <a:noFill/>
        </p:spPr>
        <p:txBody>
          <a:bodyPr wrap="none" rtlCol="0">
            <a:spAutoFit/>
          </a:bodyPr>
          <a:lstStyle/>
          <a:p>
            <a:r>
              <a:rPr lang="ja-JP" altLang="en-US" sz="1100" dirty="0" smtClean="0"/>
              <a:t>日本ＦＩＤバスケットボール連盟（横浜市）</a:t>
            </a:r>
            <a:endParaRPr kumimoji="1" lang="ja-JP" altLang="en-US" sz="1100" dirty="0"/>
          </a:p>
        </p:txBody>
      </p:sp>
      <p:sp>
        <p:nvSpPr>
          <p:cNvPr id="2" name="スライド番号プレースホルダー 1"/>
          <p:cNvSpPr>
            <a:spLocks noGrp="1"/>
          </p:cNvSpPr>
          <p:nvPr>
            <p:ph type="sldNum" sz="quarter" idx="12"/>
          </p:nvPr>
        </p:nvSpPr>
        <p:spPr>
          <a:xfrm>
            <a:off x="6974904" y="6409134"/>
            <a:ext cx="2133600" cy="476250"/>
          </a:xfrm>
        </p:spPr>
        <p:txBody>
          <a:bodyPr/>
          <a:lstStyle/>
          <a:p>
            <a:pPr>
              <a:defRPr/>
            </a:pPr>
            <a:fld id="{D1F09CB0-E6D5-4970-AB11-DABB337551DB}" type="slidenum">
              <a:rPr lang="en-US" altLang="ja-JP" smtClean="0">
                <a:solidFill>
                  <a:srgbClr val="000000"/>
                </a:solidFill>
              </a:rPr>
              <a:pPr>
                <a:defRPr/>
              </a:pPr>
              <a:t>13</a:t>
            </a:fld>
            <a:endParaRPr lang="en-US" altLang="ja-JP" dirty="0">
              <a:solidFill>
                <a:srgbClr val="000000"/>
              </a:solidFill>
            </a:endParaRPr>
          </a:p>
        </p:txBody>
      </p:sp>
    </p:spTree>
    <p:extLst>
      <p:ext uri="{BB962C8B-B14F-4D97-AF65-F5344CB8AC3E}">
        <p14:creationId xmlns:p14="http://schemas.microsoft.com/office/powerpoint/2010/main" val="2670320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71993"/>
            <a:ext cx="9144000" cy="476590"/>
          </a:xfrm>
          <a:prstGeom prst="rect">
            <a:avLst/>
          </a:prstGeom>
          <a:noFill/>
          <a:ln>
            <a:noFill/>
          </a:ln>
          <a:effectLst/>
          <a:extLst>
            <a:ext uri="{909E8E84-426E-40DD-AFC4-6F175D3DCCD1}">
              <a14:hiddenFill xmlns:a14="http://schemas.microsoft.com/office/drawing/2010/main">
                <a:solidFill>
                  <a:srgbClr val="66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fontAlgn="base">
              <a:spcBef>
                <a:spcPct val="0"/>
              </a:spcBef>
              <a:spcAft>
                <a:spcPct val="0"/>
              </a:spcAft>
              <a:defRPr/>
            </a:pPr>
            <a:endParaRPr lang="ja-JP" altLang="ja-JP" dirty="0">
              <a:solidFill>
                <a:srgbClr val="000000"/>
              </a:solidFill>
              <a:effectLst>
                <a:outerShdw blurRad="38100" dist="38100" dir="2700000" algn="tl">
                  <a:srgbClr val="C0C0C0"/>
                </a:outerShdw>
              </a:effectLst>
            </a:endParaRPr>
          </a:p>
        </p:txBody>
      </p:sp>
      <p:sp>
        <p:nvSpPr>
          <p:cNvPr id="12291" name="Text Box 3"/>
          <p:cNvSpPr txBox="1">
            <a:spLocks noChangeArrowheads="1"/>
          </p:cNvSpPr>
          <p:nvPr/>
        </p:nvSpPr>
        <p:spPr bwMode="auto">
          <a:xfrm>
            <a:off x="61144" y="75880"/>
            <a:ext cx="9091612" cy="369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lgn="ctr" fontAlgn="base">
              <a:spcAft>
                <a:spcPct val="0"/>
              </a:spcAft>
              <a:defRPr/>
            </a:pPr>
            <a:r>
              <a:rPr lang="ja-JP" altLang="en-US" b="1" dirty="0" smtClean="0"/>
              <a:t>障害者スポーツ団体ニーズ調査結果（ニーズ分類別）</a:t>
            </a:r>
            <a:endParaRPr lang="ja-JP" altLang="en-US" b="1" dirty="0"/>
          </a:p>
        </p:txBody>
      </p:sp>
      <p:sp>
        <p:nvSpPr>
          <p:cNvPr id="2052" name="Rectangle 4"/>
          <p:cNvSpPr>
            <a:spLocks noChangeArrowheads="1"/>
          </p:cNvSpPr>
          <p:nvPr/>
        </p:nvSpPr>
        <p:spPr bwMode="auto">
          <a:xfrm>
            <a:off x="-9526" y="404664"/>
            <a:ext cx="9162281" cy="75654"/>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graphicFrame>
        <p:nvGraphicFramePr>
          <p:cNvPr id="29" name="表 28"/>
          <p:cNvGraphicFramePr>
            <a:graphicFrameLocks noGrp="1"/>
          </p:cNvGraphicFramePr>
          <p:nvPr>
            <p:extLst>
              <p:ext uri="{D42A27DB-BD31-4B8C-83A1-F6EECF244321}">
                <p14:modId xmlns:p14="http://schemas.microsoft.com/office/powerpoint/2010/main" val="2172928928"/>
              </p:ext>
            </p:extLst>
          </p:nvPr>
        </p:nvGraphicFramePr>
        <p:xfrm>
          <a:off x="4613577" y="980728"/>
          <a:ext cx="4176464" cy="3708400"/>
        </p:xfrm>
        <a:graphic>
          <a:graphicData uri="http://schemas.openxmlformats.org/drawingml/2006/table">
            <a:tbl>
              <a:tblPr firstRow="1" bandRow="1">
                <a:tableStyleId>{5940675A-B579-460E-94D1-54222C63F5DA}</a:tableStyleId>
              </a:tblPr>
              <a:tblGrid>
                <a:gridCol w="1028171"/>
                <a:gridCol w="2716245"/>
                <a:gridCol w="432048"/>
              </a:tblGrid>
              <a:tr h="216024">
                <a:tc>
                  <a:txBody>
                    <a:bodyPr/>
                    <a:lstStyle/>
                    <a:p>
                      <a:pPr algn="ctr"/>
                      <a:r>
                        <a:rPr kumimoji="1" lang="ja-JP" altLang="en-US" sz="900" dirty="0" smtClean="0">
                          <a:solidFill>
                            <a:schemeClr val="tx1"/>
                          </a:solidFill>
                        </a:rPr>
                        <a:t>支援ニーズ内容</a:t>
                      </a:r>
                      <a:endParaRPr kumimoji="1" lang="ja-JP" altLang="en-US" sz="900" dirty="0">
                        <a:solidFill>
                          <a:schemeClr val="tx1"/>
                        </a:solidFill>
                      </a:endParaRPr>
                    </a:p>
                  </a:txBody>
                  <a:tcPr/>
                </a:tc>
                <a:tc>
                  <a:txBody>
                    <a:bodyPr/>
                    <a:lstStyle/>
                    <a:p>
                      <a:pPr algn="ctr"/>
                      <a:r>
                        <a:rPr kumimoji="1" lang="ja-JP" altLang="en-US" sz="900" dirty="0" smtClean="0">
                          <a:solidFill>
                            <a:schemeClr val="tx1"/>
                          </a:solidFill>
                        </a:rPr>
                        <a:t>団体名</a:t>
                      </a:r>
                      <a:endParaRPr kumimoji="1" lang="ja-JP" altLang="en-US" sz="900" dirty="0">
                        <a:solidFill>
                          <a:schemeClr val="tx1"/>
                        </a:solidFill>
                      </a:endParaRPr>
                    </a:p>
                  </a:txBody>
                  <a:tcPr/>
                </a:tc>
                <a:tc>
                  <a:txBody>
                    <a:bodyPr/>
                    <a:lstStyle/>
                    <a:p>
                      <a:pPr algn="ctr"/>
                      <a:r>
                        <a:rPr kumimoji="1" lang="ja-JP" altLang="en-US" sz="900" dirty="0" smtClean="0">
                          <a:solidFill>
                            <a:schemeClr val="tx1"/>
                          </a:solidFill>
                        </a:rPr>
                        <a:t>番号</a:t>
                      </a:r>
                      <a:endParaRPr kumimoji="1" lang="ja-JP" altLang="en-US" sz="900" dirty="0">
                        <a:solidFill>
                          <a:schemeClr val="tx1"/>
                        </a:solidFill>
                      </a:endParaRPr>
                    </a:p>
                  </a:txBody>
                  <a:tcPr/>
                </a:tc>
              </a:tr>
              <a:tr h="370840">
                <a:tc>
                  <a:txBody>
                    <a:bodyPr/>
                    <a:lstStyle/>
                    <a:p>
                      <a:pPr algn="ctr"/>
                      <a:r>
                        <a:rPr kumimoji="1" lang="ja-JP" altLang="en-US" sz="1000" dirty="0" smtClean="0">
                          <a:solidFill>
                            <a:schemeClr val="tx1"/>
                          </a:solidFill>
                        </a:rPr>
                        <a:t>広報支援</a:t>
                      </a:r>
                      <a:endParaRPr kumimoji="1" lang="en-US" altLang="ja-JP" sz="1000" dirty="0" smtClean="0">
                        <a:solidFill>
                          <a:schemeClr val="tx1"/>
                        </a:solidFill>
                      </a:endParaRPr>
                    </a:p>
                    <a:p>
                      <a:pPr algn="ctr"/>
                      <a:r>
                        <a:rPr kumimoji="1" lang="ja-JP" altLang="en-US" sz="1000" dirty="0" smtClean="0">
                          <a:solidFill>
                            <a:schemeClr val="tx1"/>
                          </a:solidFill>
                        </a:rPr>
                        <a:t>（２２団体）</a:t>
                      </a:r>
                      <a:endParaRPr kumimoji="1" lang="ja-JP" altLang="en-US" sz="1000" dirty="0">
                        <a:solidFill>
                          <a:schemeClr val="tx1"/>
                        </a:solidFill>
                      </a:endParaRPr>
                    </a:p>
                  </a:txBody>
                  <a:tcPr anchor="ctr"/>
                </a:tc>
                <a:tc>
                  <a:txBody>
                    <a:bodyPr/>
                    <a:lstStyle/>
                    <a:p>
                      <a:r>
                        <a:rPr kumimoji="1" lang="ja-JP" altLang="en-US" sz="900" dirty="0" smtClean="0">
                          <a:solidFill>
                            <a:schemeClr val="tx1"/>
                          </a:solidFill>
                        </a:rPr>
                        <a:t>日本車椅子ツインバスケットボール連盟</a:t>
                      </a:r>
                      <a:endParaRPr kumimoji="1" lang="en-US" altLang="ja-JP" sz="9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（特非）日本身体障害者野球連盟</a:t>
                      </a:r>
                      <a:endParaRPr kumimoji="1" lang="en-US" altLang="ja-JP" sz="900" dirty="0" smtClean="0">
                        <a:solidFill>
                          <a:schemeClr val="tx1"/>
                        </a:solidFill>
                      </a:endParaRPr>
                    </a:p>
                    <a:p>
                      <a:r>
                        <a:rPr kumimoji="1" lang="ja-JP" altLang="en-US" sz="900" dirty="0" smtClean="0">
                          <a:solidFill>
                            <a:schemeClr val="tx1"/>
                          </a:solidFill>
                        </a:rPr>
                        <a:t>（一社）日本アイススレッジホッケー協会</a:t>
                      </a:r>
                      <a:endParaRPr kumimoji="1" lang="en-US" altLang="ja-JP" sz="900" dirty="0" smtClean="0">
                        <a:solidFill>
                          <a:schemeClr val="tx1"/>
                        </a:solidFill>
                      </a:endParaRPr>
                    </a:p>
                    <a:p>
                      <a:r>
                        <a:rPr kumimoji="1" lang="ja-JP" altLang="en-US" sz="900" dirty="0" smtClean="0">
                          <a:solidFill>
                            <a:schemeClr val="tx1"/>
                          </a:solidFill>
                        </a:rPr>
                        <a:t>日本車椅子ハンドボール連盟</a:t>
                      </a:r>
                      <a:endParaRPr kumimoji="1" lang="en-US" altLang="ja-JP" sz="900" dirty="0" smtClean="0">
                        <a:solidFill>
                          <a:schemeClr val="tx1"/>
                        </a:solidFill>
                      </a:endParaRPr>
                    </a:p>
                    <a:p>
                      <a:r>
                        <a:rPr kumimoji="1" lang="ja-JP" altLang="en-US" sz="900" dirty="0" smtClean="0">
                          <a:solidFill>
                            <a:schemeClr val="tx1"/>
                          </a:solidFill>
                        </a:rPr>
                        <a:t>日本チェアカーリング協会</a:t>
                      </a:r>
                      <a:endParaRPr kumimoji="1" lang="en-US" altLang="ja-JP" sz="900" dirty="0" smtClean="0">
                        <a:solidFill>
                          <a:schemeClr val="tx1"/>
                        </a:solidFill>
                      </a:endParaRPr>
                    </a:p>
                    <a:p>
                      <a:r>
                        <a:rPr kumimoji="1" lang="ja-JP" altLang="en-US" sz="900" dirty="0" smtClean="0">
                          <a:solidFill>
                            <a:schemeClr val="tx1"/>
                          </a:solidFill>
                        </a:rPr>
                        <a:t>（特非）日本車いすダンススポーツ連盟</a:t>
                      </a:r>
                      <a:endParaRPr kumimoji="1" lang="en-US" altLang="ja-JP" sz="900" dirty="0" smtClean="0">
                        <a:solidFill>
                          <a:schemeClr val="tx1"/>
                        </a:solidFill>
                      </a:endParaRPr>
                    </a:p>
                    <a:p>
                      <a:r>
                        <a:rPr kumimoji="1" lang="ja-JP" altLang="en-US" sz="900" dirty="0" smtClean="0">
                          <a:solidFill>
                            <a:schemeClr val="tx1"/>
                          </a:solidFill>
                        </a:rPr>
                        <a:t>（一社）日本ウィルチェアーラグビー連盟</a:t>
                      </a:r>
                      <a:endParaRPr kumimoji="1" lang="en-US" altLang="ja-JP" sz="900" dirty="0" smtClean="0">
                        <a:solidFill>
                          <a:schemeClr val="tx1"/>
                        </a:solidFill>
                      </a:endParaRPr>
                    </a:p>
                    <a:p>
                      <a:r>
                        <a:rPr kumimoji="1" lang="ja-JP" altLang="en-US" sz="900" dirty="0" smtClean="0">
                          <a:solidFill>
                            <a:schemeClr val="tx1"/>
                          </a:solidFill>
                        </a:rPr>
                        <a:t>（一社）日本車いすテニス協会</a:t>
                      </a:r>
                      <a:endParaRPr kumimoji="1" lang="en-US" altLang="ja-JP" sz="900" dirty="0" smtClean="0">
                        <a:solidFill>
                          <a:schemeClr val="tx1"/>
                        </a:solidFill>
                      </a:endParaRPr>
                    </a:p>
                    <a:p>
                      <a:r>
                        <a:rPr kumimoji="1" lang="ja-JP" altLang="en-US" sz="900" dirty="0" smtClean="0">
                          <a:solidFill>
                            <a:schemeClr val="tx1"/>
                          </a:solidFill>
                        </a:rPr>
                        <a:t>日本障害者ローンボウルズ連盟</a:t>
                      </a:r>
                      <a:endParaRPr kumimoji="1" lang="en-US" altLang="ja-JP" sz="900" dirty="0" smtClean="0">
                        <a:solidFill>
                          <a:schemeClr val="tx1"/>
                        </a:solidFill>
                      </a:endParaRPr>
                    </a:p>
                    <a:p>
                      <a:r>
                        <a:rPr kumimoji="1" lang="ja-JP" altLang="en-US" sz="900" dirty="0" smtClean="0">
                          <a:solidFill>
                            <a:schemeClr val="tx1"/>
                          </a:solidFill>
                        </a:rPr>
                        <a:t>（特非）日本車椅子ビリヤード協会</a:t>
                      </a:r>
                      <a:endParaRPr kumimoji="1" lang="en-US" altLang="ja-JP" sz="900" dirty="0" smtClean="0">
                        <a:solidFill>
                          <a:schemeClr val="tx1"/>
                        </a:solidFill>
                      </a:endParaRPr>
                    </a:p>
                    <a:p>
                      <a:r>
                        <a:rPr kumimoji="1" lang="ja-JP" altLang="en-US" sz="900" dirty="0" smtClean="0">
                          <a:solidFill>
                            <a:schemeClr val="tx1"/>
                          </a:solidFill>
                        </a:rPr>
                        <a:t>（特非）日本ブラインドサッカー協会</a:t>
                      </a:r>
                      <a:endParaRPr kumimoji="1" lang="en-US" altLang="ja-JP" sz="900" dirty="0" smtClean="0">
                        <a:solidFill>
                          <a:schemeClr val="tx1"/>
                        </a:solidFill>
                      </a:endParaRPr>
                    </a:p>
                    <a:p>
                      <a:r>
                        <a:rPr kumimoji="1" lang="ja-JP" altLang="en-US" sz="900" dirty="0" smtClean="0">
                          <a:solidFill>
                            <a:schemeClr val="tx1"/>
                          </a:solidFill>
                        </a:rPr>
                        <a:t>（一社）全日本視覚障害者ボウリング協会</a:t>
                      </a:r>
                      <a:endParaRPr kumimoji="1" lang="en-US" altLang="ja-JP" sz="900" dirty="0" smtClean="0">
                        <a:solidFill>
                          <a:schemeClr val="tx1"/>
                        </a:solidFill>
                      </a:endParaRPr>
                    </a:p>
                    <a:p>
                      <a:r>
                        <a:rPr kumimoji="1" lang="ja-JP" altLang="en-US" sz="900" dirty="0" smtClean="0">
                          <a:solidFill>
                            <a:schemeClr val="tx1"/>
                          </a:solidFill>
                        </a:rPr>
                        <a:t>（特非）日本聴覚障がい者ラグビーフットボール連盟</a:t>
                      </a:r>
                      <a:endParaRPr kumimoji="1" lang="en-US" altLang="ja-JP" sz="900" dirty="0" smtClean="0">
                        <a:solidFill>
                          <a:schemeClr val="tx1"/>
                        </a:solidFill>
                      </a:endParaRPr>
                    </a:p>
                    <a:p>
                      <a:r>
                        <a:rPr kumimoji="1" lang="ja-JP" altLang="en-US" sz="900" dirty="0" smtClean="0">
                          <a:solidFill>
                            <a:schemeClr val="tx1"/>
                          </a:solidFill>
                        </a:rPr>
                        <a:t>日本</a:t>
                      </a:r>
                      <a:r>
                        <a:rPr kumimoji="1" lang="ja-JP" altLang="en-US" sz="900" dirty="0" err="1" smtClean="0">
                          <a:solidFill>
                            <a:schemeClr val="tx1"/>
                          </a:solidFill>
                        </a:rPr>
                        <a:t>ろう</a:t>
                      </a:r>
                      <a:r>
                        <a:rPr kumimoji="1" lang="ja-JP" altLang="en-US" sz="900" dirty="0" smtClean="0">
                          <a:solidFill>
                            <a:schemeClr val="tx1"/>
                          </a:solidFill>
                        </a:rPr>
                        <a:t>者武道連盟</a:t>
                      </a:r>
                      <a:endParaRPr kumimoji="1" lang="en-US" altLang="ja-JP" sz="900" dirty="0" smtClean="0">
                        <a:solidFill>
                          <a:schemeClr val="tx1"/>
                        </a:solidFill>
                      </a:endParaRPr>
                    </a:p>
                    <a:p>
                      <a:r>
                        <a:rPr kumimoji="1" lang="ja-JP" altLang="en-US" sz="900" dirty="0" smtClean="0">
                          <a:solidFill>
                            <a:schemeClr val="tx1"/>
                          </a:solidFill>
                        </a:rPr>
                        <a:t>日本</a:t>
                      </a:r>
                      <a:r>
                        <a:rPr kumimoji="1" lang="ja-JP" altLang="en-US" sz="900" dirty="0" err="1" smtClean="0">
                          <a:solidFill>
                            <a:schemeClr val="tx1"/>
                          </a:solidFill>
                        </a:rPr>
                        <a:t>ろう</a:t>
                      </a:r>
                      <a:r>
                        <a:rPr kumimoji="1" lang="ja-JP" altLang="en-US" sz="900" dirty="0" smtClean="0">
                          <a:solidFill>
                            <a:schemeClr val="tx1"/>
                          </a:solidFill>
                        </a:rPr>
                        <a:t>自転車競技会</a:t>
                      </a:r>
                      <a:endParaRPr kumimoji="1" lang="en-US" altLang="ja-JP" sz="900" dirty="0" smtClean="0">
                        <a:solidFill>
                          <a:schemeClr val="tx1"/>
                        </a:solidFill>
                      </a:endParaRPr>
                    </a:p>
                    <a:p>
                      <a:r>
                        <a:rPr kumimoji="1" lang="ja-JP" altLang="en-US" sz="900" dirty="0" smtClean="0">
                          <a:solidFill>
                            <a:schemeClr val="tx1"/>
                          </a:solidFill>
                        </a:rPr>
                        <a:t>（一社）日本</a:t>
                      </a:r>
                      <a:r>
                        <a:rPr kumimoji="1" lang="ja-JP" altLang="en-US" sz="900" dirty="0" err="1" smtClean="0">
                          <a:solidFill>
                            <a:schemeClr val="tx1"/>
                          </a:solidFill>
                        </a:rPr>
                        <a:t>ろう</a:t>
                      </a:r>
                      <a:r>
                        <a:rPr kumimoji="1" lang="ja-JP" altLang="en-US" sz="900" dirty="0" smtClean="0">
                          <a:solidFill>
                            <a:schemeClr val="tx1"/>
                          </a:solidFill>
                        </a:rPr>
                        <a:t>者サッカー協会</a:t>
                      </a:r>
                      <a:endParaRPr kumimoji="1" lang="en-US" altLang="ja-JP" sz="900" dirty="0" smtClean="0">
                        <a:solidFill>
                          <a:schemeClr val="tx1"/>
                        </a:solidFill>
                      </a:endParaRPr>
                    </a:p>
                    <a:p>
                      <a:r>
                        <a:rPr kumimoji="1" lang="ja-JP" altLang="en-US" sz="900" dirty="0" smtClean="0">
                          <a:solidFill>
                            <a:schemeClr val="tx1"/>
                          </a:solidFill>
                        </a:rPr>
                        <a:t>（一社）日本</a:t>
                      </a:r>
                      <a:r>
                        <a:rPr kumimoji="1" lang="ja-JP" altLang="en-US" sz="900" dirty="0" err="1" smtClean="0">
                          <a:solidFill>
                            <a:schemeClr val="tx1"/>
                          </a:solidFill>
                        </a:rPr>
                        <a:t>ろう</a:t>
                      </a:r>
                      <a:r>
                        <a:rPr kumimoji="1" lang="ja-JP" altLang="en-US" sz="900" dirty="0" smtClean="0">
                          <a:solidFill>
                            <a:schemeClr val="tx1"/>
                          </a:solidFill>
                        </a:rPr>
                        <a:t>者スキー協会</a:t>
                      </a:r>
                      <a:endParaRPr kumimoji="1" lang="en-US" altLang="ja-JP" sz="900" dirty="0" smtClean="0">
                        <a:solidFill>
                          <a:schemeClr val="tx1"/>
                        </a:solidFill>
                      </a:endParaRPr>
                    </a:p>
                    <a:p>
                      <a:r>
                        <a:rPr kumimoji="1" lang="ja-JP" altLang="en-US" sz="900" dirty="0" smtClean="0">
                          <a:solidFill>
                            <a:schemeClr val="tx1"/>
                          </a:solidFill>
                        </a:rPr>
                        <a:t>（一社）日本デフバレーボール協会</a:t>
                      </a:r>
                      <a:endParaRPr kumimoji="1" lang="en-US" altLang="ja-JP" sz="900" dirty="0" smtClean="0">
                        <a:solidFill>
                          <a:schemeClr val="tx1"/>
                        </a:solidFill>
                      </a:endParaRPr>
                    </a:p>
                    <a:p>
                      <a:r>
                        <a:rPr kumimoji="1" lang="ja-JP" altLang="en-US" sz="900" dirty="0" smtClean="0">
                          <a:solidFill>
                            <a:schemeClr val="tx1"/>
                          </a:solidFill>
                        </a:rPr>
                        <a:t>（一社）日本知的障害者水泳連盟</a:t>
                      </a:r>
                      <a:endParaRPr kumimoji="1" lang="en-US" altLang="ja-JP" sz="900" dirty="0" smtClean="0">
                        <a:solidFill>
                          <a:schemeClr val="tx1"/>
                        </a:solidFill>
                      </a:endParaRPr>
                    </a:p>
                    <a:p>
                      <a:r>
                        <a:rPr kumimoji="1" lang="ja-JP" altLang="en-US" sz="900" dirty="0" smtClean="0">
                          <a:solidFill>
                            <a:schemeClr val="tx1"/>
                          </a:solidFill>
                        </a:rPr>
                        <a:t>（公財）スペシャルオリンピックス日本</a:t>
                      </a:r>
                      <a:endParaRPr kumimoji="1" lang="en-US" altLang="ja-JP" sz="900" dirty="0" smtClean="0">
                        <a:solidFill>
                          <a:schemeClr val="tx1"/>
                        </a:solidFill>
                      </a:endParaRPr>
                    </a:p>
                    <a:p>
                      <a:r>
                        <a:rPr kumimoji="1" lang="ja-JP" altLang="en-US" sz="900" dirty="0" smtClean="0">
                          <a:solidFill>
                            <a:schemeClr val="tx1"/>
                          </a:solidFill>
                        </a:rPr>
                        <a:t>（一社）全日本テコンドー協会</a:t>
                      </a:r>
                      <a:endParaRPr kumimoji="1" lang="en-US" altLang="ja-JP" sz="900" dirty="0" smtClean="0">
                        <a:solidFill>
                          <a:schemeClr val="tx1"/>
                        </a:solidFill>
                      </a:endParaRPr>
                    </a:p>
                    <a:p>
                      <a:r>
                        <a:rPr kumimoji="1" lang="ja-JP" altLang="en-US" sz="900" dirty="0" smtClean="0">
                          <a:solidFill>
                            <a:schemeClr val="tx1"/>
                          </a:solidFill>
                        </a:rPr>
                        <a:t>日本卓球バレー連盟</a:t>
                      </a:r>
                      <a:endParaRPr kumimoji="1" lang="ja-JP" altLang="en-US" sz="900" dirty="0">
                        <a:solidFill>
                          <a:schemeClr val="tx1"/>
                        </a:solidFill>
                      </a:endParaRPr>
                    </a:p>
                  </a:txBody>
                  <a:tcPr/>
                </a:tc>
                <a:tc>
                  <a:txBody>
                    <a:bodyPr/>
                    <a:lstStyle/>
                    <a:p>
                      <a:pPr algn="r"/>
                      <a:r>
                        <a:rPr kumimoji="1" lang="ja-JP" altLang="en-US" sz="900" dirty="0" smtClean="0">
                          <a:solidFill>
                            <a:schemeClr val="tx1"/>
                          </a:solidFill>
                        </a:rPr>
                        <a:t>３</a:t>
                      </a:r>
                      <a:endParaRPr kumimoji="1" lang="en-US" altLang="ja-JP" sz="900" dirty="0" smtClean="0">
                        <a:solidFill>
                          <a:schemeClr val="tx1"/>
                        </a:solidFill>
                      </a:endParaRPr>
                    </a:p>
                    <a:p>
                      <a:pPr algn="r"/>
                      <a:r>
                        <a:rPr kumimoji="1" lang="ja-JP" altLang="en-US" sz="900" dirty="0" smtClean="0">
                          <a:solidFill>
                            <a:schemeClr val="tx1"/>
                          </a:solidFill>
                        </a:rPr>
                        <a:t>５</a:t>
                      </a:r>
                      <a:endParaRPr kumimoji="1" lang="en-US" altLang="ja-JP" sz="900" dirty="0" smtClean="0">
                        <a:solidFill>
                          <a:schemeClr val="tx1"/>
                        </a:solidFill>
                      </a:endParaRPr>
                    </a:p>
                    <a:p>
                      <a:pPr algn="r"/>
                      <a:r>
                        <a:rPr kumimoji="1" lang="ja-JP" altLang="en-US" sz="900" dirty="0" smtClean="0">
                          <a:solidFill>
                            <a:schemeClr val="tx1"/>
                          </a:solidFill>
                        </a:rPr>
                        <a:t>６</a:t>
                      </a:r>
                      <a:endParaRPr kumimoji="1" lang="en-US" altLang="ja-JP" sz="900" dirty="0" smtClean="0">
                        <a:solidFill>
                          <a:schemeClr val="tx1"/>
                        </a:solidFill>
                      </a:endParaRPr>
                    </a:p>
                    <a:p>
                      <a:pPr algn="r"/>
                      <a:r>
                        <a:rPr kumimoji="1" lang="ja-JP" altLang="en-US" sz="900" dirty="0" smtClean="0">
                          <a:solidFill>
                            <a:schemeClr val="tx1"/>
                          </a:solidFill>
                        </a:rPr>
                        <a:t>９</a:t>
                      </a:r>
                      <a:endParaRPr kumimoji="1" lang="en-US" altLang="ja-JP" sz="900" dirty="0" smtClean="0">
                        <a:solidFill>
                          <a:schemeClr val="tx1"/>
                        </a:solidFill>
                      </a:endParaRPr>
                    </a:p>
                    <a:p>
                      <a:pPr algn="r"/>
                      <a:r>
                        <a:rPr kumimoji="1" lang="ja-JP" altLang="en-US" sz="900" dirty="0" smtClean="0">
                          <a:solidFill>
                            <a:schemeClr val="tx1"/>
                          </a:solidFill>
                        </a:rPr>
                        <a:t>１０</a:t>
                      </a:r>
                      <a:endParaRPr kumimoji="1" lang="en-US" altLang="ja-JP" sz="900" dirty="0" smtClean="0">
                        <a:solidFill>
                          <a:schemeClr val="tx1"/>
                        </a:solidFill>
                      </a:endParaRPr>
                    </a:p>
                    <a:p>
                      <a:pPr algn="r"/>
                      <a:r>
                        <a:rPr kumimoji="1" lang="ja-JP" altLang="en-US" sz="900" dirty="0" smtClean="0">
                          <a:solidFill>
                            <a:schemeClr val="tx1"/>
                          </a:solidFill>
                        </a:rPr>
                        <a:t>１１</a:t>
                      </a:r>
                      <a:endParaRPr kumimoji="1" lang="en-US" altLang="ja-JP" sz="900" dirty="0" smtClean="0">
                        <a:solidFill>
                          <a:schemeClr val="tx1"/>
                        </a:solidFill>
                      </a:endParaRPr>
                    </a:p>
                    <a:p>
                      <a:pPr algn="r"/>
                      <a:r>
                        <a:rPr kumimoji="1" lang="ja-JP" altLang="en-US" sz="900" dirty="0" smtClean="0">
                          <a:solidFill>
                            <a:schemeClr val="tx1"/>
                          </a:solidFill>
                        </a:rPr>
                        <a:t>１２</a:t>
                      </a:r>
                      <a:endParaRPr kumimoji="1" lang="en-US" altLang="ja-JP" sz="900" dirty="0" smtClean="0">
                        <a:solidFill>
                          <a:schemeClr val="tx1"/>
                        </a:solidFill>
                      </a:endParaRPr>
                    </a:p>
                    <a:p>
                      <a:pPr algn="r"/>
                      <a:r>
                        <a:rPr kumimoji="1" lang="ja-JP" altLang="en-US" sz="900" dirty="0" smtClean="0">
                          <a:solidFill>
                            <a:schemeClr val="tx1"/>
                          </a:solidFill>
                        </a:rPr>
                        <a:t>１４</a:t>
                      </a:r>
                      <a:endParaRPr kumimoji="1" lang="en-US" altLang="ja-JP" sz="900" dirty="0" smtClean="0">
                        <a:solidFill>
                          <a:schemeClr val="tx1"/>
                        </a:solidFill>
                      </a:endParaRPr>
                    </a:p>
                    <a:p>
                      <a:pPr algn="r"/>
                      <a:r>
                        <a:rPr kumimoji="1" lang="ja-JP" altLang="en-US" sz="900" dirty="0" smtClean="0">
                          <a:solidFill>
                            <a:schemeClr val="tx1"/>
                          </a:solidFill>
                        </a:rPr>
                        <a:t>１５</a:t>
                      </a:r>
                      <a:endParaRPr kumimoji="1" lang="en-US" altLang="ja-JP" sz="900" dirty="0" smtClean="0">
                        <a:solidFill>
                          <a:schemeClr val="tx1"/>
                        </a:solidFill>
                      </a:endParaRPr>
                    </a:p>
                    <a:p>
                      <a:pPr algn="r"/>
                      <a:r>
                        <a:rPr kumimoji="1" lang="ja-JP" altLang="en-US" sz="900" dirty="0" smtClean="0">
                          <a:solidFill>
                            <a:schemeClr val="tx1"/>
                          </a:solidFill>
                        </a:rPr>
                        <a:t>１６</a:t>
                      </a:r>
                      <a:endParaRPr kumimoji="1" lang="en-US" altLang="ja-JP" sz="900" dirty="0" smtClean="0">
                        <a:solidFill>
                          <a:schemeClr val="tx1"/>
                        </a:solidFill>
                      </a:endParaRPr>
                    </a:p>
                    <a:p>
                      <a:pPr algn="r"/>
                      <a:r>
                        <a:rPr kumimoji="1" lang="ja-JP" altLang="en-US" sz="900" dirty="0" smtClean="0">
                          <a:solidFill>
                            <a:schemeClr val="tx1"/>
                          </a:solidFill>
                        </a:rPr>
                        <a:t>２２</a:t>
                      </a:r>
                      <a:endParaRPr kumimoji="1" lang="en-US" altLang="ja-JP" sz="900" dirty="0" smtClean="0">
                        <a:solidFill>
                          <a:schemeClr val="tx1"/>
                        </a:solidFill>
                      </a:endParaRPr>
                    </a:p>
                    <a:p>
                      <a:pPr algn="r"/>
                      <a:r>
                        <a:rPr kumimoji="1" lang="ja-JP" altLang="en-US" sz="900" dirty="0" smtClean="0">
                          <a:solidFill>
                            <a:schemeClr val="tx1"/>
                          </a:solidFill>
                        </a:rPr>
                        <a:t>２３</a:t>
                      </a:r>
                      <a:endParaRPr kumimoji="1" lang="en-US" altLang="ja-JP" sz="900" dirty="0" smtClean="0">
                        <a:solidFill>
                          <a:schemeClr val="tx1"/>
                        </a:solidFill>
                      </a:endParaRPr>
                    </a:p>
                    <a:p>
                      <a:pPr algn="r"/>
                      <a:r>
                        <a:rPr kumimoji="1" lang="ja-JP" altLang="en-US" sz="900" dirty="0" smtClean="0">
                          <a:solidFill>
                            <a:schemeClr val="tx1"/>
                          </a:solidFill>
                        </a:rPr>
                        <a:t>２６</a:t>
                      </a:r>
                      <a:endParaRPr kumimoji="1" lang="en-US" altLang="ja-JP" sz="900" dirty="0" smtClean="0">
                        <a:solidFill>
                          <a:schemeClr val="tx1"/>
                        </a:solidFill>
                      </a:endParaRPr>
                    </a:p>
                    <a:p>
                      <a:pPr algn="r"/>
                      <a:r>
                        <a:rPr kumimoji="1" lang="ja-JP" altLang="en-US" sz="900" dirty="0" smtClean="0">
                          <a:solidFill>
                            <a:schemeClr val="tx1"/>
                          </a:solidFill>
                        </a:rPr>
                        <a:t>２７</a:t>
                      </a:r>
                      <a:endParaRPr kumimoji="1" lang="en-US" altLang="ja-JP" sz="900" dirty="0" smtClean="0">
                        <a:solidFill>
                          <a:schemeClr val="tx1"/>
                        </a:solidFill>
                      </a:endParaRPr>
                    </a:p>
                    <a:p>
                      <a:pPr algn="r"/>
                      <a:r>
                        <a:rPr kumimoji="1" lang="ja-JP" altLang="en-US" sz="900" dirty="0" smtClean="0">
                          <a:solidFill>
                            <a:schemeClr val="tx1"/>
                          </a:solidFill>
                        </a:rPr>
                        <a:t>２８</a:t>
                      </a:r>
                      <a:endParaRPr kumimoji="1" lang="en-US" altLang="ja-JP" sz="900" dirty="0" smtClean="0">
                        <a:solidFill>
                          <a:schemeClr val="tx1"/>
                        </a:solidFill>
                      </a:endParaRPr>
                    </a:p>
                    <a:p>
                      <a:pPr algn="r"/>
                      <a:r>
                        <a:rPr kumimoji="1" lang="ja-JP" altLang="en-US" sz="900" dirty="0" smtClean="0">
                          <a:solidFill>
                            <a:schemeClr val="tx1"/>
                          </a:solidFill>
                        </a:rPr>
                        <a:t>２９</a:t>
                      </a:r>
                      <a:endParaRPr kumimoji="1" lang="en-US" altLang="ja-JP" sz="900" dirty="0" smtClean="0">
                        <a:solidFill>
                          <a:schemeClr val="tx1"/>
                        </a:solidFill>
                      </a:endParaRPr>
                    </a:p>
                    <a:p>
                      <a:pPr algn="r"/>
                      <a:r>
                        <a:rPr kumimoji="1" lang="ja-JP" altLang="en-US" sz="900" dirty="0" smtClean="0">
                          <a:solidFill>
                            <a:schemeClr val="tx1"/>
                          </a:solidFill>
                        </a:rPr>
                        <a:t>３０</a:t>
                      </a:r>
                      <a:endParaRPr kumimoji="1" lang="en-US" altLang="ja-JP" sz="900" dirty="0" smtClean="0">
                        <a:solidFill>
                          <a:schemeClr val="tx1"/>
                        </a:solidFill>
                      </a:endParaRPr>
                    </a:p>
                    <a:p>
                      <a:pPr algn="r"/>
                      <a:r>
                        <a:rPr kumimoji="1" lang="ja-JP" altLang="en-US" sz="900" dirty="0" smtClean="0">
                          <a:solidFill>
                            <a:schemeClr val="tx1"/>
                          </a:solidFill>
                        </a:rPr>
                        <a:t>３１</a:t>
                      </a:r>
                      <a:endParaRPr kumimoji="1" lang="en-US" altLang="ja-JP" sz="900" dirty="0" smtClean="0">
                        <a:solidFill>
                          <a:schemeClr val="tx1"/>
                        </a:solidFill>
                      </a:endParaRPr>
                    </a:p>
                    <a:p>
                      <a:pPr algn="r"/>
                      <a:r>
                        <a:rPr kumimoji="1" lang="ja-JP" altLang="en-US" sz="900" dirty="0" smtClean="0">
                          <a:solidFill>
                            <a:schemeClr val="tx1"/>
                          </a:solidFill>
                        </a:rPr>
                        <a:t>３４</a:t>
                      </a:r>
                      <a:endParaRPr kumimoji="1" lang="en-US" altLang="ja-JP" sz="900" dirty="0" smtClean="0">
                        <a:solidFill>
                          <a:schemeClr val="tx1"/>
                        </a:solidFill>
                      </a:endParaRPr>
                    </a:p>
                    <a:p>
                      <a:pPr algn="r"/>
                      <a:r>
                        <a:rPr kumimoji="1" lang="ja-JP" altLang="en-US" sz="900" dirty="0" smtClean="0">
                          <a:solidFill>
                            <a:schemeClr val="tx1"/>
                          </a:solidFill>
                        </a:rPr>
                        <a:t>３６</a:t>
                      </a:r>
                      <a:endParaRPr kumimoji="1" lang="en-US" altLang="ja-JP" sz="900" dirty="0" smtClean="0">
                        <a:solidFill>
                          <a:schemeClr val="tx1"/>
                        </a:solidFill>
                      </a:endParaRPr>
                    </a:p>
                    <a:p>
                      <a:pPr algn="r"/>
                      <a:r>
                        <a:rPr kumimoji="1" lang="ja-JP" altLang="en-US" sz="900" dirty="0" smtClean="0">
                          <a:solidFill>
                            <a:schemeClr val="tx1"/>
                          </a:solidFill>
                        </a:rPr>
                        <a:t>４３</a:t>
                      </a:r>
                      <a:endParaRPr kumimoji="1" lang="en-US" altLang="ja-JP" sz="900" dirty="0" smtClean="0">
                        <a:solidFill>
                          <a:schemeClr val="tx1"/>
                        </a:solidFill>
                      </a:endParaRPr>
                    </a:p>
                    <a:p>
                      <a:pPr algn="r"/>
                      <a:r>
                        <a:rPr kumimoji="1" lang="ja-JP" altLang="en-US" sz="900" dirty="0" smtClean="0">
                          <a:solidFill>
                            <a:schemeClr val="tx1"/>
                          </a:solidFill>
                        </a:rPr>
                        <a:t>４６</a:t>
                      </a:r>
                      <a:endParaRPr kumimoji="1" lang="ja-JP" altLang="en-US" sz="900" dirty="0">
                        <a:solidFill>
                          <a:schemeClr val="tx1"/>
                        </a:solidFill>
                      </a:endParaRPr>
                    </a:p>
                  </a:txBody>
                  <a:tcPr/>
                </a:tc>
              </a:tr>
              <a:tr h="370840">
                <a:tc>
                  <a:txBody>
                    <a:bodyPr/>
                    <a:lstStyle/>
                    <a:p>
                      <a:pPr algn="ctr"/>
                      <a:r>
                        <a:rPr kumimoji="1" lang="ja-JP" altLang="en-US" sz="1000" dirty="0" smtClean="0">
                          <a:solidFill>
                            <a:schemeClr val="tx1"/>
                          </a:solidFill>
                        </a:rPr>
                        <a:t>その他</a:t>
                      </a:r>
                      <a:endParaRPr kumimoji="1" lang="ja-JP" altLang="en-US" sz="1000" dirty="0">
                        <a:solidFill>
                          <a:schemeClr val="tx1"/>
                        </a:solidFill>
                      </a:endParaRPr>
                    </a:p>
                  </a:txBody>
                  <a:tcPr anchor="ctr">
                    <a:solidFill>
                      <a:schemeClr val="bg1">
                        <a:lumMod val="85000"/>
                      </a:schemeClr>
                    </a:solidFill>
                  </a:tcPr>
                </a:tc>
                <a:tc>
                  <a:txBody>
                    <a:bodyPr/>
                    <a:lstStyle/>
                    <a:p>
                      <a:r>
                        <a:rPr kumimoji="1" lang="ja-JP" altLang="en-US" sz="900" dirty="0" smtClean="0">
                          <a:solidFill>
                            <a:schemeClr val="tx1"/>
                          </a:solidFill>
                        </a:rPr>
                        <a:t>（特非）日本ブラインドサッカー協会</a:t>
                      </a:r>
                      <a:endParaRPr kumimoji="1" lang="en-US" altLang="ja-JP" sz="900" dirty="0" smtClean="0">
                        <a:solidFill>
                          <a:schemeClr val="tx1"/>
                        </a:solidFill>
                      </a:endParaRPr>
                    </a:p>
                    <a:p>
                      <a:r>
                        <a:rPr kumimoji="1" lang="ja-JP" altLang="en-US" sz="900" dirty="0" smtClean="0">
                          <a:solidFill>
                            <a:schemeClr val="tx1"/>
                          </a:solidFill>
                        </a:rPr>
                        <a:t>（企業研修導入による支援、業務提携）</a:t>
                      </a:r>
                      <a:endParaRPr kumimoji="1" lang="ja-JP" altLang="en-US" sz="900" dirty="0">
                        <a:solidFill>
                          <a:schemeClr val="tx1"/>
                        </a:solidFill>
                      </a:endParaRPr>
                    </a:p>
                  </a:txBody>
                  <a:tcPr>
                    <a:solidFill>
                      <a:schemeClr val="bg1">
                        <a:lumMod val="85000"/>
                      </a:schemeClr>
                    </a:solidFill>
                  </a:tcPr>
                </a:tc>
                <a:tc>
                  <a:txBody>
                    <a:bodyPr/>
                    <a:lstStyle/>
                    <a:p>
                      <a:pPr algn="r"/>
                      <a:r>
                        <a:rPr kumimoji="1" lang="ja-JP" altLang="en-US" sz="900" dirty="0" smtClean="0">
                          <a:solidFill>
                            <a:schemeClr val="tx1"/>
                          </a:solidFill>
                        </a:rPr>
                        <a:t>２２</a:t>
                      </a:r>
                      <a:endParaRPr kumimoji="1" lang="ja-JP" altLang="en-US" sz="900" dirty="0">
                        <a:solidFill>
                          <a:schemeClr val="tx1"/>
                        </a:solidFill>
                      </a:endParaRPr>
                    </a:p>
                  </a:txBody>
                  <a:tcPr anchor="ctr">
                    <a:solidFill>
                      <a:schemeClr val="bg1">
                        <a:lumMod val="85000"/>
                      </a:schemeClr>
                    </a:solid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188427628"/>
              </p:ext>
            </p:extLst>
          </p:nvPr>
        </p:nvGraphicFramePr>
        <p:xfrm>
          <a:off x="89475" y="980728"/>
          <a:ext cx="4248473" cy="4434840"/>
        </p:xfrm>
        <a:graphic>
          <a:graphicData uri="http://schemas.openxmlformats.org/drawingml/2006/table">
            <a:tbl>
              <a:tblPr firstRow="1" bandRow="1">
                <a:tableStyleId>{5940675A-B579-460E-94D1-54222C63F5DA}</a:tableStyleId>
              </a:tblPr>
              <a:tblGrid>
                <a:gridCol w="1008113"/>
                <a:gridCol w="2808312"/>
                <a:gridCol w="432048"/>
              </a:tblGrid>
              <a:tr h="144016">
                <a:tc>
                  <a:txBody>
                    <a:bodyPr/>
                    <a:lstStyle/>
                    <a:p>
                      <a:pPr algn="ctr"/>
                      <a:r>
                        <a:rPr kumimoji="1" lang="ja-JP" altLang="en-US" sz="900" dirty="0" smtClean="0">
                          <a:solidFill>
                            <a:schemeClr val="tx1"/>
                          </a:solidFill>
                        </a:rPr>
                        <a:t>支援ニーズ内容</a:t>
                      </a:r>
                      <a:endParaRPr kumimoji="1" lang="ja-JP" altLang="en-US" sz="900" dirty="0">
                        <a:solidFill>
                          <a:schemeClr val="tx1"/>
                        </a:solidFill>
                      </a:endParaRPr>
                    </a:p>
                  </a:txBody>
                  <a:tcPr/>
                </a:tc>
                <a:tc>
                  <a:txBody>
                    <a:bodyPr/>
                    <a:lstStyle/>
                    <a:p>
                      <a:pPr algn="ctr"/>
                      <a:r>
                        <a:rPr kumimoji="1" lang="ja-JP" altLang="en-US" sz="900" dirty="0" smtClean="0">
                          <a:solidFill>
                            <a:schemeClr val="tx1"/>
                          </a:solidFill>
                        </a:rPr>
                        <a:t>団体名</a:t>
                      </a:r>
                      <a:endParaRPr kumimoji="1" lang="ja-JP" altLang="en-US" sz="900" dirty="0">
                        <a:solidFill>
                          <a:schemeClr val="tx1"/>
                        </a:solidFill>
                      </a:endParaRPr>
                    </a:p>
                  </a:txBody>
                  <a:tcPr/>
                </a:tc>
                <a:tc>
                  <a:txBody>
                    <a:bodyPr/>
                    <a:lstStyle/>
                    <a:p>
                      <a:pPr algn="ctr"/>
                      <a:r>
                        <a:rPr kumimoji="1" lang="ja-JP" altLang="en-US" sz="900" dirty="0" smtClean="0">
                          <a:solidFill>
                            <a:schemeClr val="tx1"/>
                          </a:solidFill>
                        </a:rPr>
                        <a:t>番号</a:t>
                      </a:r>
                      <a:endParaRPr kumimoji="1" lang="ja-JP" altLang="en-US" sz="900" dirty="0">
                        <a:solidFill>
                          <a:schemeClr val="tx1"/>
                        </a:solidFill>
                      </a:endParaRPr>
                    </a:p>
                  </a:txBody>
                  <a:tcPr/>
                </a:tc>
              </a:tr>
              <a:tr h="370840">
                <a:tc>
                  <a:txBody>
                    <a:bodyPr/>
                    <a:lstStyle/>
                    <a:p>
                      <a:pPr algn="ctr"/>
                      <a:r>
                        <a:rPr kumimoji="1" lang="ja-JP" altLang="en-US" sz="1000" dirty="0" smtClean="0">
                          <a:solidFill>
                            <a:schemeClr val="tx1"/>
                          </a:solidFill>
                        </a:rPr>
                        <a:t>事務局体制</a:t>
                      </a:r>
                      <a:endParaRPr kumimoji="1" lang="en-US" altLang="ja-JP" sz="1000" dirty="0" smtClean="0">
                        <a:solidFill>
                          <a:schemeClr val="tx1"/>
                        </a:solidFill>
                      </a:endParaRPr>
                    </a:p>
                    <a:p>
                      <a:pPr algn="ctr"/>
                      <a:r>
                        <a:rPr kumimoji="1" lang="ja-JP" altLang="en-US" sz="1000" dirty="0" smtClean="0">
                          <a:solidFill>
                            <a:schemeClr val="tx1"/>
                          </a:solidFill>
                        </a:rPr>
                        <a:t>支援</a:t>
                      </a:r>
                      <a:endParaRPr kumimoji="1" lang="en-US" altLang="ja-JP" sz="1000" dirty="0" smtClean="0">
                        <a:solidFill>
                          <a:schemeClr val="tx1"/>
                        </a:solidFill>
                      </a:endParaRPr>
                    </a:p>
                    <a:p>
                      <a:pPr algn="ctr"/>
                      <a:r>
                        <a:rPr kumimoji="1" lang="ja-JP" altLang="en-US" sz="1000" dirty="0" smtClean="0">
                          <a:solidFill>
                            <a:schemeClr val="tx1"/>
                          </a:solidFill>
                        </a:rPr>
                        <a:t>（３０団体）</a:t>
                      </a:r>
                      <a:endParaRPr kumimoji="1" lang="ja-JP" altLang="en-US" sz="1000" dirty="0">
                        <a:solidFill>
                          <a:schemeClr val="tx1"/>
                        </a:solidFill>
                      </a:endParaRPr>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（一社）車椅子バスケットボール連盟</a:t>
                      </a:r>
                      <a:endParaRPr kumimoji="1" lang="en-US" altLang="ja-JP" sz="9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（一社）日本身体障がい者水泳連盟</a:t>
                      </a:r>
                      <a:endParaRPr kumimoji="1" lang="en-US" altLang="ja-JP" sz="900" dirty="0" smtClean="0">
                        <a:solidFill>
                          <a:schemeClr val="tx1"/>
                        </a:solidFill>
                      </a:endParaRPr>
                    </a:p>
                    <a:p>
                      <a:r>
                        <a:rPr kumimoji="1" lang="ja-JP" altLang="en-US" sz="900" dirty="0" smtClean="0">
                          <a:solidFill>
                            <a:schemeClr val="tx1"/>
                          </a:solidFill>
                        </a:rPr>
                        <a:t>日本車椅子ツインバスケットボール連盟</a:t>
                      </a:r>
                      <a:endParaRPr kumimoji="1" lang="en-US" altLang="ja-JP" sz="900" dirty="0" smtClean="0">
                        <a:solidFill>
                          <a:schemeClr val="tx1"/>
                        </a:solidFill>
                      </a:endParaRPr>
                    </a:p>
                    <a:p>
                      <a:r>
                        <a:rPr kumimoji="1" lang="ja-JP" altLang="en-US" sz="900" dirty="0" smtClean="0">
                          <a:solidFill>
                            <a:schemeClr val="tx1"/>
                          </a:solidFill>
                        </a:rPr>
                        <a:t>（一社）日本パラ陸上競技連盟</a:t>
                      </a:r>
                      <a:endParaRPr kumimoji="1" lang="en-US" altLang="ja-JP" sz="900" dirty="0" smtClean="0">
                        <a:solidFill>
                          <a:schemeClr val="tx1"/>
                        </a:solidFill>
                      </a:endParaRPr>
                    </a:p>
                    <a:p>
                      <a:r>
                        <a:rPr kumimoji="1" lang="ja-JP" altLang="en-US" sz="900" dirty="0" smtClean="0">
                          <a:solidFill>
                            <a:schemeClr val="tx1"/>
                          </a:solidFill>
                        </a:rPr>
                        <a:t>（一社）日本車椅子ソフトボール協会</a:t>
                      </a:r>
                      <a:endParaRPr kumimoji="1" lang="en-US" altLang="ja-JP" sz="900" dirty="0" smtClean="0">
                        <a:solidFill>
                          <a:schemeClr val="tx1"/>
                        </a:solidFill>
                      </a:endParaRPr>
                    </a:p>
                    <a:p>
                      <a:r>
                        <a:rPr kumimoji="1" lang="ja-JP" altLang="en-US" sz="900" dirty="0" smtClean="0">
                          <a:solidFill>
                            <a:schemeClr val="tx1"/>
                          </a:solidFill>
                        </a:rPr>
                        <a:t>（特非）日本車いすフェンシング協会</a:t>
                      </a:r>
                      <a:endParaRPr kumimoji="1" lang="en-US" altLang="ja-JP" sz="900" dirty="0" smtClean="0">
                        <a:solidFill>
                          <a:schemeClr val="tx1"/>
                        </a:solidFill>
                      </a:endParaRPr>
                    </a:p>
                    <a:p>
                      <a:r>
                        <a:rPr kumimoji="1" lang="ja-JP" altLang="en-US" sz="900" dirty="0" smtClean="0">
                          <a:solidFill>
                            <a:schemeClr val="tx1"/>
                          </a:solidFill>
                        </a:rPr>
                        <a:t>日本チェアカーリング協会</a:t>
                      </a:r>
                      <a:endParaRPr kumimoji="1" lang="en-US" altLang="ja-JP" sz="900" dirty="0" smtClean="0">
                        <a:solidFill>
                          <a:schemeClr val="tx1"/>
                        </a:solidFill>
                      </a:endParaRPr>
                    </a:p>
                    <a:p>
                      <a:r>
                        <a:rPr kumimoji="1" lang="ja-JP" altLang="en-US" sz="900" dirty="0" smtClean="0">
                          <a:solidFill>
                            <a:schemeClr val="tx1"/>
                          </a:solidFill>
                        </a:rPr>
                        <a:t>（特非）日本車いすダンススポーツ連盟</a:t>
                      </a:r>
                      <a:endParaRPr kumimoji="1" lang="en-US" altLang="ja-JP" sz="900" dirty="0" smtClean="0">
                        <a:solidFill>
                          <a:schemeClr val="tx1"/>
                        </a:solidFill>
                      </a:endParaRPr>
                    </a:p>
                    <a:p>
                      <a:r>
                        <a:rPr kumimoji="1" lang="ja-JP" altLang="en-US" sz="900" dirty="0" smtClean="0">
                          <a:solidFill>
                            <a:schemeClr val="tx1"/>
                          </a:solidFill>
                        </a:rPr>
                        <a:t>（一社）日本ウィルチェアーラグビー連盟</a:t>
                      </a:r>
                      <a:endParaRPr kumimoji="1" lang="en-US" altLang="ja-JP" sz="900" dirty="0" smtClean="0">
                        <a:solidFill>
                          <a:schemeClr val="tx1"/>
                        </a:solidFill>
                      </a:endParaRPr>
                    </a:p>
                    <a:p>
                      <a:r>
                        <a:rPr kumimoji="1" lang="ja-JP" altLang="en-US" sz="900" dirty="0" smtClean="0">
                          <a:solidFill>
                            <a:schemeClr val="tx1"/>
                          </a:solidFill>
                        </a:rPr>
                        <a:t>（一社）日本パラバレーボール協会</a:t>
                      </a:r>
                      <a:endParaRPr kumimoji="1" lang="en-US" altLang="ja-JP" sz="900" dirty="0" smtClean="0">
                        <a:solidFill>
                          <a:schemeClr val="tx1"/>
                        </a:solidFill>
                      </a:endParaRPr>
                    </a:p>
                    <a:p>
                      <a:r>
                        <a:rPr kumimoji="1" lang="ja-JP" altLang="en-US" sz="900" dirty="0" smtClean="0">
                          <a:solidFill>
                            <a:schemeClr val="tx1"/>
                          </a:solidFill>
                        </a:rPr>
                        <a:t>（一社）日本電動車椅子サッカー協会</a:t>
                      </a:r>
                      <a:endParaRPr kumimoji="1" lang="en-US" altLang="ja-JP" sz="900" dirty="0" smtClean="0">
                        <a:solidFill>
                          <a:schemeClr val="tx1"/>
                        </a:solidFill>
                      </a:endParaRPr>
                    </a:p>
                    <a:p>
                      <a:r>
                        <a:rPr kumimoji="1" lang="ja-JP" altLang="en-US" sz="900" dirty="0" smtClean="0">
                          <a:solidFill>
                            <a:schemeClr val="tx1"/>
                          </a:solidFill>
                        </a:rPr>
                        <a:t>（特非）日本盲人マラソン協会</a:t>
                      </a:r>
                      <a:endParaRPr kumimoji="1" lang="en-US" altLang="ja-JP" sz="900" dirty="0" smtClean="0">
                        <a:solidFill>
                          <a:schemeClr val="tx1"/>
                        </a:solidFill>
                      </a:endParaRPr>
                    </a:p>
                    <a:p>
                      <a:r>
                        <a:rPr kumimoji="1" lang="ja-JP" altLang="en-US" sz="900" dirty="0" smtClean="0">
                          <a:solidFill>
                            <a:schemeClr val="tx1"/>
                          </a:solidFill>
                        </a:rPr>
                        <a:t>日本ブラインドテニス連盟</a:t>
                      </a:r>
                      <a:endParaRPr kumimoji="1" lang="en-US" altLang="ja-JP" sz="900" dirty="0" smtClean="0">
                        <a:solidFill>
                          <a:schemeClr val="tx1"/>
                        </a:solidFill>
                      </a:endParaRPr>
                    </a:p>
                    <a:p>
                      <a:r>
                        <a:rPr kumimoji="1" lang="ja-JP" altLang="en-US" sz="900" dirty="0" smtClean="0">
                          <a:solidFill>
                            <a:schemeClr val="tx1"/>
                          </a:solidFill>
                        </a:rPr>
                        <a:t>（特非）日本視覚障害ゴルファーズ協会</a:t>
                      </a:r>
                      <a:endParaRPr kumimoji="1" lang="en-US" altLang="ja-JP" sz="900" dirty="0" smtClean="0">
                        <a:solidFill>
                          <a:schemeClr val="tx1"/>
                        </a:solidFill>
                      </a:endParaRPr>
                    </a:p>
                    <a:p>
                      <a:r>
                        <a:rPr kumimoji="1" lang="ja-JP" altLang="en-US" sz="900" dirty="0" smtClean="0">
                          <a:solidFill>
                            <a:schemeClr val="tx1"/>
                          </a:solidFill>
                        </a:rPr>
                        <a:t>（一社）日本ゴールボール協会</a:t>
                      </a:r>
                      <a:endParaRPr kumimoji="1" lang="en-US" altLang="ja-JP" sz="900" dirty="0" smtClean="0">
                        <a:solidFill>
                          <a:schemeClr val="tx1"/>
                        </a:solidFill>
                      </a:endParaRPr>
                    </a:p>
                    <a:p>
                      <a:r>
                        <a:rPr kumimoji="1" lang="ja-JP" altLang="en-US" sz="900" dirty="0" smtClean="0">
                          <a:solidFill>
                            <a:schemeClr val="tx1"/>
                          </a:solidFill>
                        </a:rPr>
                        <a:t>（特非）日本ブラインドサッカー協会</a:t>
                      </a:r>
                      <a:endParaRPr kumimoji="1" lang="en-US" altLang="ja-JP" sz="900" dirty="0" smtClean="0">
                        <a:solidFill>
                          <a:schemeClr val="tx1"/>
                        </a:solidFill>
                      </a:endParaRPr>
                    </a:p>
                    <a:p>
                      <a:r>
                        <a:rPr kumimoji="1" lang="ja-JP" altLang="en-US" sz="900" dirty="0" smtClean="0">
                          <a:solidFill>
                            <a:schemeClr val="tx1"/>
                          </a:solidFill>
                        </a:rPr>
                        <a:t>（一社）日本視覚障害者ボウリング協会</a:t>
                      </a:r>
                      <a:endParaRPr kumimoji="1" lang="en-US" altLang="ja-JP" sz="900" dirty="0" smtClean="0">
                        <a:solidFill>
                          <a:schemeClr val="tx1"/>
                        </a:solidFill>
                      </a:endParaRPr>
                    </a:p>
                    <a:p>
                      <a:r>
                        <a:rPr kumimoji="1" lang="ja-JP" altLang="en-US" sz="900" dirty="0" smtClean="0">
                          <a:solidFill>
                            <a:schemeClr val="tx1"/>
                          </a:solidFill>
                        </a:rPr>
                        <a:t>日本</a:t>
                      </a:r>
                      <a:r>
                        <a:rPr kumimoji="1" lang="ja-JP" altLang="en-US" sz="900" dirty="0" err="1" smtClean="0">
                          <a:solidFill>
                            <a:schemeClr val="tx1"/>
                          </a:solidFill>
                        </a:rPr>
                        <a:t>ろう</a:t>
                      </a:r>
                      <a:r>
                        <a:rPr kumimoji="1" lang="ja-JP" altLang="en-US" sz="900" dirty="0" smtClean="0">
                          <a:solidFill>
                            <a:schemeClr val="tx1"/>
                          </a:solidFill>
                        </a:rPr>
                        <a:t>者武道連合</a:t>
                      </a:r>
                      <a:endParaRPr kumimoji="1" lang="en-US" altLang="ja-JP" sz="900" dirty="0" smtClean="0">
                        <a:solidFill>
                          <a:schemeClr val="tx1"/>
                        </a:solidFill>
                      </a:endParaRPr>
                    </a:p>
                    <a:p>
                      <a:r>
                        <a:rPr kumimoji="1" lang="ja-JP" altLang="en-US" sz="900" dirty="0" smtClean="0">
                          <a:solidFill>
                            <a:schemeClr val="tx1"/>
                          </a:solidFill>
                        </a:rPr>
                        <a:t>日本</a:t>
                      </a:r>
                      <a:r>
                        <a:rPr kumimoji="1" lang="ja-JP" altLang="en-US" sz="900" dirty="0" err="1" smtClean="0">
                          <a:solidFill>
                            <a:schemeClr val="tx1"/>
                          </a:solidFill>
                        </a:rPr>
                        <a:t>ろう</a:t>
                      </a:r>
                      <a:r>
                        <a:rPr kumimoji="1" lang="ja-JP" altLang="en-US" sz="900" dirty="0" smtClean="0">
                          <a:solidFill>
                            <a:schemeClr val="tx1"/>
                          </a:solidFill>
                        </a:rPr>
                        <a:t>自転車競技会</a:t>
                      </a:r>
                      <a:endParaRPr kumimoji="1" lang="en-US" altLang="ja-JP" sz="900" dirty="0" smtClean="0">
                        <a:solidFill>
                          <a:schemeClr val="tx1"/>
                        </a:solidFill>
                      </a:endParaRPr>
                    </a:p>
                    <a:p>
                      <a:r>
                        <a:rPr kumimoji="1" lang="ja-JP" altLang="en-US" sz="900" dirty="0" smtClean="0">
                          <a:solidFill>
                            <a:schemeClr val="tx1"/>
                          </a:solidFill>
                        </a:rPr>
                        <a:t>（一社）日本</a:t>
                      </a:r>
                      <a:r>
                        <a:rPr kumimoji="1" lang="ja-JP" altLang="en-US" sz="900" dirty="0" err="1" smtClean="0">
                          <a:solidFill>
                            <a:schemeClr val="tx1"/>
                          </a:solidFill>
                        </a:rPr>
                        <a:t>ろう</a:t>
                      </a:r>
                      <a:r>
                        <a:rPr kumimoji="1" lang="ja-JP" altLang="en-US" sz="900" dirty="0" smtClean="0">
                          <a:solidFill>
                            <a:schemeClr val="tx1"/>
                          </a:solidFill>
                        </a:rPr>
                        <a:t>者サッカー協会</a:t>
                      </a:r>
                      <a:endParaRPr kumimoji="1" lang="en-US" altLang="ja-JP" sz="900" dirty="0" smtClean="0">
                        <a:solidFill>
                          <a:schemeClr val="tx1"/>
                        </a:solidFill>
                      </a:endParaRPr>
                    </a:p>
                    <a:p>
                      <a:r>
                        <a:rPr kumimoji="1" lang="ja-JP" altLang="en-US" sz="900" dirty="0" smtClean="0">
                          <a:solidFill>
                            <a:schemeClr val="tx1"/>
                          </a:solidFill>
                        </a:rPr>
                        <a:t>（一社）日本</a:t>
                      </a:r>
                      <a:r>
                        <a:rPr kumimoji="1" lang="ja-JP" altLang="en-US" sz="900" dirty="0" err="1" smtClean="0">
                          <a:solidFill>
                            <a:schemeClr val="tx1"/>
                          </a:solidFill>
                        </a:rPr>
                        <a:t>ろう</a:t>
                      </a:r>
                      <a:r>
                        <a:rPr kumimoji="1" lang="ja-JP" altLang="en-US" sz="900" dirty="0" smtClean="0">
                          <a:solidFill>
                            <a:schemeClr val="tx1"/>
                          </a:solidFill>
                        </a:rPr>
                        <a:t>者スキー協会</a:t>
                      </a:r>
                      <a:endParaRPr kumimoji="1" lang="en-US" altLang="ja-JP" sz="900" dirty="0" smtClean="0">
                        <a:solidFill>
                          <a:schemeClr val="tx1"/>
                        </a:solidFill>
                      </a:endParaRPr>
                    </a:p>
                    <a:p>
                      <a:r>
                        <a:rPr kumimoji="1" lang="ja-JP" altLang="en-US" sz="900" dirty="0" smtClean="0">
                          <a:solidFill>
                            <a:schemeClr val="tx1"/>
                          </a:solidFill>
                        </a:rPr>
                        <a:t>（一社）日本デフバレーボール協会</a:t>
                      </a:r>
                      <a:endParaRPr kumimoji="1" lang="en-US" altLang="ja-JP" sz="900" dirty="0" smtClean="0">
                        <a:solidFill>
                          <a:schemeClr val="tx1"/>
                        </a:solidFill>
                      </a:endParaRPr>
                    </a:p>
                    <a:p>
                      <a:r>
                        <a:rPr kumimoji="1" lang="ja-JP" altLang="en-US" sz="900" dirty="0" smtClean="0">
                          <a:solidFill>
                            <a:schemeClr val="tx1"/>
                          </a:solidFill>
                        </a:rPr>
                        <a:t>（一社）日本</a:t>
                      </a:r>
                      <a:r>
                        <a:rPr kumimoji="1" lang="ja-JP" altLang="en-US" sz="900" dirty="0" err="1" smtClean="0">
                          <a:solidFill>
                            <a:schemeClr val="tx1"/>
                          </a:solidFill>
                        </a:rPr>
                        <a:t>ろう</a:t>
                      </a:r>
                      <a:r>
                        <a:rPr kumimoji="1" lang="ja-JP" altLang="en-US" sz="900" dirty="0" smtClean="0">
                          <a:solidFill>
                            <a:schemeClr val="tx1"/>
                          </a:solidFill>
                        </a:rPr>
                        <a:t>者水泳協会</a:t>
                      </a:r>
                      <a:endParaRPr kumimoji="1" lang="en-US" altLang="ja-JP" sz="900" dirty="0" smtClean="0">
                        <a:solidFill>
                          <a:schemeClr val="tx1"/>
                        </a:solidFill>
                      </a:endParaRPr>
                    </a:p>
                    <a:p>
                      <a:r>
                        <a:rPr kumimoji="1" lang="ja-JP" altLang="en-US" sz="900" dirty="0" smtClean="0">
                          <a:solidFill>
                            <a:schemeClr val="tx1"/>
                          </a:solidFill>
                        </a:rPr>
                        <a:t>（特非）日本知的障がい者サッカー連盟</a:t>
                      </a:r>
                      <a:endParaRPr kumimoji="1" lang="en-US" altLang="ja-JP" sz="900" dirty="0" smtClean="0">
                        <a:solidFill>
                          <a:schemeClr val="tx1"/>
                        </a:solidFill>
                      </a:endParaRPr>
                    </a:p>
                    <a:p>
                      <a:r>
                        <a:rPr kumimoji="1" lang="ja-JP" altLang="en-US" sz="900" dirty="0" smtClean="0">
                          <a:solidFill>
                            <a:schemeClr val="tx1"/>
                          </a:solidFill>
                        </a:rPr>
                        <a:t>日本ＦＩＤバスケットボール連盟</a:t>
                      </a:r>
                      <a:endParaRPr kumimoji="1" lang="en-US" altLang="ja-JP" sz="900" dirty="0" smtClean="0">
                        <a:solidFill>
                          <a:schemeClr val="tx1"/>
                        </a:solidFill>
                      </a:endParaRPr>
                    </a:p>
                    <a:p>
                      <a:r>
                        <a:rPr kumimoji="1" lang="ja-JP" altLang="en-US" sz="900" dirty="0" smtClean="0">
                          <a:solidFill>
                            <a:schemeClr val="tx1"/>
                          </a:solidFill>
                        </a:rPr>
                        <a:t>（公財）スペシャルオリンピックス日本</a:t>
                      </a:r>
                      <a:endParaRPr kumimoji="1" lang="en-US" altLang="ja-JP" sz="900" dirty="0" smtClean="0">
                        <a:solidFill>
                          <a:schemeClr val="tx1"/>
                        </a:solidFill>
                      </a:endParaRPr>
                    </a:p>
                    <a:p>
                      <a:r>
                        <a:rPr kumimoji="1" lang="ja-JP" altLang="en-US" sz="900" dirty="0" smtClean="0">
                          <a:solidFill>
                            <a:schemeClr val="tx1"/>
                          </a:solidFill>
                        </a:rPr>
                        <a:t>（特非）日本ソーシャルフットボール協会</a:t>
                      </a:r>
                      <a:endParaRPr kumimoji="1" lang="en-US" altLang="ja-JP" sz="900" dirty="0" smtClean="0">
                        <a:solidFill>
                          <a:schemeClr val="tx1"/>
                        </a:solidFill>
                      </a:endParaRPr>
                    </a:p>
                    <a:p>
                      <a:r>
                        <a:rPr kumimoji="1" lang="ja-JP" altLang="en-US" sz="900" dirty="0" smtClean="0">
                          <a:solidFill>
                            <a:schemeClr val="tx1"/>
                          </a:solidFill>
                        </a:rPr>
                        <a:t>日本障害者フライングディスク連盟</a:t>
                      </a:r>
                      <a:endParaRPr kumimoji="1" lang="en-US" altLang="ja-JP" sz="900" dirty="0" smtClean="0">
                        <a:solidFill>
                          <a:schemeClr val="tx1"/>
                        </a:solidFill>
                      </a:endParaRPr>
                    </a:p>
                    <a:p>
                      <a:r>
                        <a:rPr kumimoji="1" lang="ja-JP" altLang="en-US" sz="900" dirty="0" smtClean="0">
                          <a:solidFill>
                            <a:schemeClr val="tx1"/>
                          </a:solidFill>
                        </a:rPr>
                        <a:t>（一社）全日本テコンドー協会</a:t>
                      </a:r>
                      <a:endParaRPr kumimoji="1" lang="en-US" altLang="ja-JP" sz="900" dirty="0" smtClean="0">
                        <a:solidFill>
                          <a:schemeClr val="tx1"/>
                        </a:solidFill>
                      </a:endParaRPr>
                    </a:p>
                    <a:p>
                      <a:r>
                        <a:rPr kumimoji="1" lang="ja-JP" altLang="en-US" sz="900" dirty="0" smtClean="0">
                          <a:solidFill>
                            <a:schemeClr val="tx1"/>
                          </a:solidFill>
                        </a:rPr>
                        <a:t>日本卓球バレー連盟</a:t>
                      </a:r>
                      <a:endParaRPr kumimoji="1" lang="ja-JP" altLang="en-US" sz="900" dirty="0">
                        <a:solidFill>
                          <a:schemeClr val="tx1"/>
                        </a:solidFill>
                      </a:endParaRPr>
                    </a:p>
                  </a:txBody>
                  <a:tcPr>
                    <a:solidFill>
                      <a:schemeClr val="bg1">
                        <a:lumMod val="85000"/>
                      </a:schemeClr>
                    </a:solidFill>
                  </a:tcPr>
                </a:tc>
                <a:tc>
                  <a:txBody>
                    <a:bodyPr/>
                    <a:lstStyle/>
                    <a:p>
                      <a:pPr algn="r"/>
                      <a:r>
                        <a:rPr kumimoji="1" lang="ja-JP" altLang="en-US" sz="900" dirty="0" smtClean="0">
                          <a:solidFill>
                            <a:schemeClr val="tx1"/>
                          </a:solidFill>
                        </a:rPr>
                        <a:t>１</a:t>
                      </a:r>
                      <a:endParaRPr kumimoji="1" lang="en-US" altLang="ja-JP" sz="900" dirty="0" smtClean="0">
                        <a:solidFill>
                          <a:schemeClr val="tx1"/>
                        </a:solidFill>
                      </a:endParaRPr>
                    </a:p>
                    <a:p>
                      <a:pPr algn="r"/>
                      <a:r>
                        <a:rPr kumimoji="1" lang="ja-JP" altLang="en-US" sz="900" dirty="0" smtClean="0">
                          <a:solidFill>
                            <a:schemeClr val="tx1"/>
                          </a:solidFill>
                        </a:rPr>
                        <a:t>２</a:t>
                      </a:r>
                      <a:endParaRPr kumimoji="1" lang="en-US" altLang="ja-JP" sz="900" dirty="0" smtClean="0">
                        <a:solidFill>
                          <a:schemeClr val="tx1"/>
                        </a:solidFill>
                      </a:endParaRPr>
                    </a:p>
                    <a:p>
                      <a:pPr algn="r"/>
                      <a:r>
                        <a:rPr kumimoji="1" lang="ja-JP" altLang="en-US" sz="900" dirty="0" smtClean="0">
                          <a:solidFill>
                            <a:schemeClr val="tx1"/>
                          </a:solidFill>
                        </a:rPr>
                        <a:t>３</a:t>
                      </a:r>
                      <a:endParaRPr kumimoji="1" lang="en-US" altLang="ja-JP" sz="900" dirty="0" smtClean="0">
                        <a:solidFill>
                          <a:schemeClr val="tx1"/>
                        </a:solidFill>
                      </a:endParaRPr>
                    </a:p>
                    <a:p>
                      <a:pPr algn="r"/>
                      <a:r>
                        <a:rPr kumimoji="1" lang="ja-JP" altLang="en-US" sz="900" dirty="0" smtClean="0">
                          <a:solidFill>
                            <a:schemeClr val="tx1"/>
                          </a:solidFill>
                        </a:rPr>
                        <a:t>４</a:t>
                      </a:r>
                      <a:endParaRPr kumimoji="1" lang="en-US" altLang="ja-JP" sz="900" dirty="0" smtClean="0">
                        <a:solidFill>
                          <a:schemeClr val="tx1"/>
                        </a:solidFill>
                      </a:endParaRPr>
                    </a:p>
                    <a:p>
                      <a:pPr algn="r"/>
                      <a:r>
                        <a:rPr kumimoji="1" lang="ja-JP" altLang="en-US" sz="900" dirty="0" smtClean="0">
                          <a:solidFill>
                            <a:schemeClr val="tx1"/>
                          </a:solidFill>
                        </a:rPr>
                        <a:t>７</a:t>
                      </a:r>
                      <a:endParaRPr kumimoji="1" lang="en-US" altLang="ja-JP" sz="900" dirty="0" smtClean="0">
                        <a:solidFill>
                          <a:schemeClr val="tx1"/>
                        </a:solidFill>
                      </a:endParaRPr>
                    </a:p>
                    <a:p>
                      <a:pPr algn="r"/>
                      <a:r>
                        <a:rPr kumimoji="1" lang="ja-JP" altLang="en-US" sz="900" dirty="0" smtClean="0">
                          <a:solidFill>
                            <a:schemeClr val="tx1"/>
                          </a:solidFill>
                        </a:rPr>
                        <a:t>８</a:t>
                      </a:r>
                      <a:endParaRPr kumimoji="1" lang="en-US" altLang="ja-JP" sz="900" dirty="0" smtClean="0">
                        <a:solidFill>
                          <a:schemeClr val="tx1"/>
                        </a:solidFill>
                      </a:endParaRPr>
                    </a:p>
                    <a:p>
                      <a:pPr algn="r"/>
                      <a:r>
                        <a:rPr kumimoji="1" lang="ja-JP" altLang="en-US" sz="900" dirty="0" smtClean="0">
                          <a:solidFill>
                            <a:schemeClr val="tx1"/>
                          </a:solidFill>
                        </a:rPr>
                        <a:t>１０</a:t>
                      </a:r>
                      <a:endParaRPr kumimoji="1" lang="en-US" altLang="ja-JP" sz="900" dirty="0" smtClean="0">
                        <a:solidFill>
                          <a:schemeClr val="tx1"/>
                        </a:solidFill>
                      </a:endParaRPr>
                    </a:p>
                    <a:p>
                      <a:pPr algn="r"/>
                      <a:r>
                        <a:rPr kumimoji="1" lang="ja-JP" altLang="en-US" sz="900" dirty="0" smtClean="0">
                          <a:solidFill>
                            <a:schemeClr val="tx1"/>
                          </a:solidFill>
                        </a:rPr>
                        <a:t>１１</a:t>
                      </a:r>
                      <a:endParaRPr kumimoji="1" lang="en-US" altLang="ja-JP" sz="900" dirty="0" smtClean="0">
                        <a:solidFill>
                          <a:schemeClr val="tx1"/>
                        </a:solidFill>
                      </a:endParaRPr>
                    </a:p>
                    <a:p>
                      <a:pPr algn="r"/>
                      <a:r>
                        <a:rPr kumimoji="1" lang="ja-JP" altLang="en-US" sz="900" dirty="0" smtClean="0">
                          <a:solidFill>
                            <a:schemeClr val="tx1"/>
                          </a:solidFill>
                        </a:rPr>
                        <a:t>１２</a:t>
                      </a:r>
                      <a:endParaRPr kumimoji="1" lang="en-US" altLang="ja-JP" sz="900" dirty="0" smtClean="0">
                        <a:solidFill>
                          <a:schemeClr val="tx1"/>
                        </a:solidFill>
                      </a:endParaRPr>
                    </a:p>
                    <a:p>
                      <a:pPr algn="r"/>
                      <a:r>
                        <a:rPr kumimoji="1" lang="ja-JP" altLang="en-US" sz="900" dirty="0" smtClean="0">
                          <a:solidFill>
                            <a:schemeClr val="tx1"/>
                          </a:solidFill>
                        </a:rPr>
                        <a:t>１３</a:t>
                      </a:r>
                      <a:endParaRPr kumimoji="1" lang="en-US" altLang="ja-JP" sz="900" dirty="0" smtClean="0">
                        <a:solidFill>
                          <a:schemeClr val="tx1"/>
                        </a:solidFill>
                      </a:endParaRPr>
                    </a:p>
                    <a:p>
                      <a:pPr algn="r"/>
                      <a:r>
                        <a:rPr kumimoji="1" lang="ja-JP" altLang="en-US" sz="900" dirty="0" smtClean="0">
                          <a:solidFill>
                            <a:schemeClr val="tx1"/>
                          </a:solidFill>
                        </a:rPr>
                        <a:t>１６</a:t>
                      </a:r>
                      <a:endParaRPr kumimoji="1" lang="en-US" altLang="ja-JP" sz="900" dirty="0" smtClean="0">
                        <a:solidFill>
                          <a:schemeClr val="tx1"/>
                        </a:solidFill>
                      </a:endParaRPr>
                    </a:p>
                    <a:p>
                      <a:pPr algn="r"/>
                      <a:r>
                        <a:rPr kumimoji="1" lang="ja-JP" altLang="en-US" sz="900" dirty="0" smtClean="0">
                          <a:solidFill>
                            <a:schemeClr val="tx1"/>
                          </a:solidFill>
                        </a:rPr>
                        <a:t>１８</a:t>
                      </a:r>
                      <a:endParaRPr kumimoji="1" lang="en-US" altLang="ja-JP" sz="900" dirty="0" smtClean="0">
                        <a:solidFill>
                          <a:schemeClr val="tx1"/>
                        </a:solidFill>
                      </a:endParaRPr>
                    </a:p>
                    <a:p>
                      <a:pPr algn="r"/>
                      <a:r>
                        <a:rPr kumimoji="1" lang="ja-JP" altLang="en-US" sz="900" dirty="0" smtClean="0">
                          <a:solidFill>
                            <a:schemeClr val="tx1"/>
                          </a:solidFill>
                        </a:rPr>
                        <a:t>１９</a:t>
                      </a:r>
                      <a:endParaRPr kumimoji="1" lang="en-US" altLang="ja-JP" sz="900" dirty="0" smtClean="0">
                        <a:solidFill>
                          <a:schemeClr val="tx1"/>
                        </a:solidFill>
                      </a:endParaRPr>
                    </a:p>
                    <a:p>
                      <a:pPr algn="r"/>
                      <a:r>
                        <a:rPr kumimoji="1" lang="ja-JP" altLang="en-US" sz="900" dirty="0" smtClean="0">
                          <a:solidFill>
                            <a:schemeClr val="tx1"/>
                          </a:solidFill>
                        </a:rPr>
                        <a:t>２０</a:t>
                      </a:r>
                      <a:endParaRPr kumimoji="1" lang="en-US" altLang="ja-JP" sz="900" dirty="0" smtClean="0">
                        <a:solidFill>
                          <a:schemeClr val="tx1"/>
                        </a:solidFill>
                      </a:endParaRPr>
                    </a:p>
                    <a:p>
                      <a:pPr algn="r"/>
                      <a:r>
                        <a:rPr kumimoji="1" lang="ja-JP" altLang="en-US" sz="900" dirty="0" smtClean="0">
                          <a:solidFill>
                            <a:schemeClr val="tx1"/>
                          </a:solidFill>
                        </a:rPr>
                        <a:t>２１</a:t>
                      </a:r>
                      <a:endParaRPr kumimoji="1" lang="en-US" altLang="ja-JP" sz="900" dirty="0" smtClean="0">
                        <a:solidFill>
                          <a:schemeClr val="tx1"/>
                        </a:solidFill>
                      </a:endParaRPr>
                    </a:p>
                    <a:p>
                      <a:pPr algn="r"/>
                      <a:r>
                        <a:rPr kumimoji="1" lang="ja-JP" altLang="en-US" sz="900" dirty="0" smtClean="0">
                          <a:solidFill>
                            <a:schemeClr val="tx1"/>
                          </a:solidFill>
                        </a:rPr>
                        <a:t>２２</a:t>
                      </a:r>
                      <a:endParaRPr kumimoji="1" lang="en-US" altLang="ja-JP" sz="900" dirty="0" smtClean="0">
                        <a:solidFill>
                          <a:schemeClr val="tx1"/>
                        </a:solidFill>
                      </a:endParaRPr>
                    </a:p>
                    <a:p>
                      <a:pPr algn="r"/>
                      <a:r>
                        <a:rPr kumimoji="1" lang="ja-JP" altLang="en-US" sz="900" dirty="0" smtClean="0">
                          <a:solidFill>
                            <a:schemeClr val="tx1"/>
                          </a:solidFill>
                        </a:rPr>
                        <a:t>２３</a:t>
                      </a:r>
                      <a:endParaRPr kumimoji="1" lang="en-US" altLang="ja-JP" sz="900" dirty="0" smtClean="0">
                        <a:solidFill>
                          <a:schemeClr val="tx1"/>
                        </a:solidFill>
                      </a:endParaRPr>
                    </a:p>
                    <a:p>
                      <a:pPr algn="r"/>
                      <a:r>
                        <a:rPr kumimoji="1" lang="ja-JP" altLang="en-US" sz="900" dirty="0" smtClean="0">
                          <a:solidFill>
                            <a:schemeClr val="tx1"/>
                          </a:solidFill>
                        </a:rPr>
                        <a:t>２７</a:t>
                      </a:r>
                      <a:endParaRPr kumimoji="1" lang="en-US" altLang="ja-JP" sz="900" dirty="0" smtClean="0">
                        <a:solidFill>
                          <a:schemeClr val="tx1"/>
                        </a:solidFill>
                      </a:endParaRPr>
                    </a:p>
                    <a:p>
                      <a:pPr algn="r"/>
                      <a:r>
                        <a:rPr kumimoji="1" lang="ja-JP" altLang="en-US" sz="900" dirty="0" smtClean="0">
                          <a:solidFill>
                            <a:schemeClr val="tx1"/>
                          </a:solidFill>
                        </a:rPr>
                        <a:t>２８</a:t>
                      </a:r>
                      <a:endParaRPr kumimoji="1" lang="en-US" altLang="ja-JP" sz="900" dirty="0" smtClean="0">
                        <a:solidFill>
                          <a:schemeClr val="tx1"/>
                        </a:solidFill>
                      </a:endParaRPr>
                    </a:p>
                    <a:p>
                      <a:pPr algn="r"/>
                      <a:r>
                        <a:rPr kumimoji="1" lang="ja-JP" altLang="en-US" sz="900" dirty="0" smtClean="0">
                          <a:solidFill>
                            <a:schemeClr val="tx1"/>
                          </a:solidFill>
                        </a:rPr>
                        <a:t>２９</a:t>
                      </a:r>
                      <a:endParaRPr kumimoji="1" lang="en-US" altLang="ja-JP" sz="900" dirty="0" smtClean="0">
                        <a:solidFill>
                          <a:schemeClr val="tx1"/>
                        </a:solidFill>
                      </a:endParaRPr>
                    </a:p>
                    <a:p>
                      <a:pPr algn="r"/>
                      <a:r>
                        <a:rPr kumimoji="1" lang="ja-JP" altLang="en-US" sz="900" dirty="0" smtClean="0">
                          <a:solidFill>
                            <a:schemeClr val="tx1"/>
                          </a:solidFill>
                        </a:rPr>
                        <a:t>３０</a:t>
                      </a:r>
                      <a:endParaRPr kumimoji="1" lang="en-US" altLang="ja-JP" sz="900" dirty="0" smtClean="0">
                        <a:solidFill>
                          <a:schemeClr val="tx1"/>
                        </a:solidFill>
                      </a:endParaRPr>
                    </a:p>
                    <a:p>
                      <a:pPr algn="r"/>
                      <a:r>
                        <a:rPr kumimoji="1" lang="ja-JP" altLang="en-US" sz="900" dirty="0" smtClean="0">
                          <a:solidFill>
                            <a:schemeClr val="tx1"/>
                          </a:solidFill>
                        </a:rPr>
                        <a:t>３１</a:t>
                      </a:r>
                      <a:endParaRPr kumimoji="1" lang="en-US" altLang="ja-JP" sz="900" dirty="0" smtClean="0">
                        <a:solidFill>
                          <a:schemeClr val="tx1"/>
                        </a:solidFill>
                      </a:endParaRPr>
                    </a:p>
                    <a:p>
                      <a:pPr algn="r"/>
                      <a:r>
                        <a:rPr kumimoji="1" lang="ja-JP" altLang="en-US" sz="900" dirty="0" smtClean="0">
                          <a:solidFill>
                            <a:schemeClr val="tx1"/>
                          </a:solidFill>
                        </a:rPr>
                        <a:t>３２</a:t>
                      </a:r>
                      <a:endParaRPr kumimoji="1" lang="en-US" altLang="ja-JP" sz="900" dirty="0" smtClean="0">
                        <a:solidFill>
                          <a:schemeClr val="tx1"/>
                        </a:solidFill>
                      </a:endParaRPr>
                    </a:p>
                    <a:p>
                      <a:pPr algn="r"/>
                      <a:r>
                        <a:rPr kumimoji="1" lang="ja-JP" altLang="en-US" sz="900" dirty="0" smtClean="0">
                          <a:solidFill>
                            <a:schemeClr val="tx1"/>
                          </a:solidFill>
                        </a:rPr>
                        <a:t>３３</a:t>
                      </a:r>
                      <a:endParaRPr kumimoji="1" lang="en-US" altLang="ja-JP" sz="900" dirty="0" smtClean="0">
                        <a:solidFill>
                          <a:schemeClr val="tx1"/>
                        </a:solidFill>
                      </a:endParaRPr>
                    </a:p>
                    <a:p>
                      <a:pPr algn="r"/>
                      <a:r>
                        <a:rPr kumimoji="1" lang="ja-JP" altLang="en-US" sz="900" dirty="0" smtClean="0">
                          <a:solidFill>
                            <a:schemeClr val="tx1"/>
                          </a:solidFill>
                        </a:rPr>
                        <a:t>３５</a:t>
                      </a:r>
                      <a:endParaRPr kumimoji="1" lang="en-US" altLang="ja-JP" sz="900" dirty="0" smtClean="0">
                        <a:solidFill>
                          <a:schemeClr val="tx1"/>
                        </a:solidFill>
                      </a:endParaRPr>
                    </a:p>
                    <a:p>
                      <a:pPr algn="r"/>
                      <a:r>
                        <a:rPr kumimoji="1" lang="ja-JP" altLang="en-US" sz="900" dirty="0" smtClean="0">
                          <a:solidFill>
                            <a:schemeClr val="tx1"/>
                          </a:solidFill>
                        </a:rPr>
                        <a:t>３６</a:t>
                      </a:r>
                      <a:endParaRPr kumimoji="1" lang="en-US" altLang="ja-JP" sz="900" dirty="0" smtClean="0">
                        <a:solidFill>
                          <a:schemeClr val="tx1"/>
                        </a:solidFill>
                      </a:endParaRPr>
                    </a:p>
                    <a:p>
                      <a:pPr algn="r"/>
                      <a:r>
                        <a:rPr kumimoji="1" lang="ja-JP" altLang="en-US" sz="900" dirty="0" smtClean="0">
                          <a:solidFill>
                            <a:schemeClr val="tx1"/>
                          </a:solidFill>
                        </a:rPr>
                        <a:t>３８</a:t>
                      </a:r>
                      <a:endParaRPr kumimoji="1" lang="en-US" altLang="ja-JP" sz="900" dirty="0" smtClean="0">
                        <a:solidFill>
                          <a:schemeClr val="tx1"/>
                        </a:solidFill>
                      </a:endParaRPr>
                    </a:p>
                    <a:p>
                      <a:pPr algn="r"/>
                      <a:r>
                        <a:rPr kumimoji="1" lang="ja-JP" altLang="en-US" sz="900" dirty="0" smtClean="0">
                          <a:solidFill>
                            <a:schemeClr val="tx1"/>
                          </a:solidFill>
                        </a:rPr>
                        <a:t>４２</a:t>
                      </a:r>
                      <a:endParaRPr kumimoji="1" lang="en-US" altLang="ja-JP" sz="900" dirty="0" smtClean="0">
                        <a:solidFill>
                          <a:schemeClr val="tx1"/>
                        </a:solidFill>
                      </a:endParaRPr>
                    </a:p>
                    <a:p>
                      <a:pPr algn="r"/>
                      <a:r>
                        <a:rPr kumimoji="1" lang="ja-JP" altLang="en-US" sz="900" dirty="0" smtClean="0">
                          <a:solidFill>
                            <a:schemeClr val="tx1"/>
                          </a:solidFill>
                        </a:rPr>
                        <a:t>４３</a:t>
                      </a:r>
                      <a:endParaRPr kumimoji="1" lang="en-US" altLang="ja-JP" sz="900" dirty="0" smtClean="0">
                        <a:solidFill>
                          <a:schemeClr val="tx1"/>
                        </a:solidFill>
                      </a:endParaRPr>
                    </a:p>
                    <a:p>
                      <a:pPr algn="r"/>
                      <a:r>
                        <a:rPr kumimoji="1" lang="ja-JP" altLang="en-US" sz="900" dirty="0" smtClean="0">
                          <a:solidFill>
                            <a:schemeClr val="tx1"/>
                          </a:solidFill>
                        </a:rPr>
                        <a:t>４６</a:t>
                      </a:r>
                      <a:endParaRPr kumimoji="1" lang="ja-JP" altLang="en-US" sz="900" dirty="0">
                        <a:solidFill>
                          <a:schemeClr val="tx1"/>
                        </a:solidFill>
                      </a:endParaRPr>
                    </a:p>
                  </a:txBody>
                  <a:tcPr>
                    <a:solidFill>
                      <a:schemeClr val="bg1">
                        <a:lumMod val="85000"/>
                      </a:schemeClr>
                    </a:solidFill>
                  </a:tcPr>
                </a:tc>
              </a:tr>
            </a:tbl>
          </a:graphicData>
        </a:graphic>
      </p:graphicFrame>
      <p:sp>
        <p:nvSpPr>
          <p:cNvPr id="2" name="スライド番号プレースホルダー 1"/>
          <p:cNvSpPr>
            <a:spLocks noGrp="1"/>
          </p:cNvSpPr>
          <p:nvPr>
            <p:ph type="sldNum" sz="quarter" idx="12"/>
          </p:nvPr>
        </p:nvSpPr>
        <p:spPr/>
        <p:txBody>
          <a:bodyPr/>
          <a:lstStyle/>
          <a:p>
            <a:pPr>
              <a:defRPr/>
            </a:pPr>
            <a:fld id="{D1F09CB0-E6D5-4970-AB11-DABB337551DB}" type="slidenum">
              <a:rPr lang="en-US" altLang="ja-JP" smtClean="0">
                <a:solidFill>
                  <a:srgbClr val="000000"/>
                </a:solidFill>
              </a:rPr>
              <a:pPr>
                <a:defRPr/>
              </a:pPr>
              <a:t>2</a:t>
            </a:fld>
            <a:endParaRPr lang="en-US" altLang="ja-JP">
              <a:solidFill>
                <a:srgbClr val="000000"/>
              </a:solidFill>
            </a:endParaRPr>
          </a:p>
        </p:txBody>
      </p:sp>
    </p:spTree>
    <p:extLst>
      <p:ext uri="{BB962C8B-B14F-4D97-AF65-F5344CB8AC3E}">
        <p14:creationId xmlns:p14="http://schemas.microsoft.com/office/powerpoint/2010/main" val="1424656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326854208"/>
              </p:ext>
            </p:extLst>
          </p:nvPr>
        </p:nvGraphicFramePr>
        <p:xfrm>
          <a:off x="107504" y="548680"/>
          <a:ext cx="8928995" cy="6120680"/>
        </p:xfrm>
        <a:graphic>
          <a:graphicData uri="http://schemas.openxmlformats.org/drawingml/2006/table">
            <a:tbl>
              <a:tblPr firstRow="1" bandRow="1">
                <a:tableStyleId>{5940675A-B579-460E-94D1-54222C63F5DA}</a:tableStyleId>
              </a:tblPr>
              <a:tblGrid>
                <a:gridCol w="432049"/>
                <a:gridCol w="1512167"/>
                <a:gridCol w="3456385"/>
                <a:gridCol w="1944215"/>
                <a:gridCol w="1584179"/>
              </a:tblGrid>
              <a:tr h="144016">
                <a:tc>
                  <a:txBody>
                    <a:bodyPr/>
                    <a:lstStyle/>
                    <a:p>
                      <a:pPr algn="ctr"/>
                      <a:r>
                        <a:rPr kumimoji="1" lang="ja-JP" altLang="en-US" sz="900" dirty="0" smtClean="0"/>
                        <a:t>番号</a:t>
                      </a:r>
                      <a:endParaRPr kumimoji="1" lang="ja-JP" altLang="en-US" sz="900" dirty="0"/>
                    </a:p>
                  </a:txBody>
                  <a:tcPr/>
                </a:tc>
                <a:tc>
                  <a:txBody>
                    <a:bodyPr/>
                    <a:lstStyle/>
                    <a:p>
                      <a:pPr algn="ctr"/>
                      <a:r>
                        <a:rPr kumimoji="1" lang="ja-JP" altLang="en-US" sz="900" dirty="0" smtClean="0"/>
                        <a:t>団体名</a:t>
                      </a:r>
                      <a:endParaRPr kumimoji="1" lang="ja-JP" altLang="en-US" sz="900" dirty="0"/>
                    </a:p>
                  </a:txBody>
                  <a:tcPr/>
                </a:tc>
                <a:tc>
                  <a:txBody>
                    <a:bodyPr/>
                    <a:lstStyle/>
                    <a:p>
                      <a:pPr algn="ctr"/>
                      <a:r>
                        <a:rPr kumimoji="1" lang="ja-JP" altLang="en-US" sz="900" dirty="0" smtClean="0"/>
                        <a:t>ニーズ・団体運営課題概要</a:t>
                      </a:r>
                      <a:endParaRPr kumimoji="1" lang="ja-JP" altLang="en-US" sz="900" dirty="0"/>
                    </a:p>
                  </a:txBody>
                  <a:tcPr/>
                </a:tc>
                <a:tc>
                  <a:txBody>
                    <a:bodyPr/>
                    <a:lstStyle/>
                    <a:p>
                      <a:pPr algn="ctr"/>
                      <a:r>
                        <a:rPr kumimoji="1" lang="ja-JP" altLang="en-US" sz="900" dirty="0" smtClean="0"/>
                        <a:t>所在地</a:t>
                      </a:r>
                      <a:endParaRPr kumimoji="1" lang="en-US" altLang="ja-JP" sz="900" dirty="0" smtClean="0"/>
                    </a:p>
                    <a:p>
                      <a:pPr algn="ctr"/>
                      <a:r>
                        <a:rPr kumimoji="1" lang="ja-JP" altLang="en-US" sz="900" dirty="0" smtClean="0"/>
                        <a:t>連絡先（代表者等）</a:t>
                      </a:r>
                      <a:endParaRPr kumimoji="1" lang="ja-JP" altLang="en-US" sz="900" dirty="0"/>
                    </a:p>
                  </a:txBody>
                  <a:tcPr/>
                </a:tc>
                <a:tc>
                  <a:txBody>
                    <a:bodyPr/>
                    <a:lstStyle/>
                    <a:p>
                      <a:pPr algn="ctr"/>
                      <a:r>
                        <a:rPr kumimoji="1" lang="ja-JP" altLang="en-US" sz="900" dirty="0" smtClean="0"/>
                        <a:t>ＵＲＬ</a:t>
                      </a:r>
                      <a:endParaRPr kumimoji="1" lang="en-US" altLang="ja-JP" sz="900" dirty="0" smtClean="0"/>
                    </a:p>
                    <a:p>
                      <a:pPr algn="ctr"/>
                      <a:r>
                        <a:rPr kumimoji="1" lang="ja-JP" altLang="en-US" sz="900" dirty="0" smtClean="0"/>
                        <a:t>検索キーワード</a:t>
                      </a:r>
                      <a:endParaRPr kumimoji="1" lang="en-US" altLang="ja-JP" sz="900" dirty="0" smtClean="0"/>
                    </a:p>
                  </a:txBody>
                  <a:tcPr/>
                </a:tc>
              </a:tr>
              <a:tr h="851520">
                <a:tc>
                  <a:txBody>
                    <a:bodyPr/>
                    <a:lstStyle/>
                    <a:p>
                      <a:pPr algn="ctr"/>
                      <a:r>
                        <a:rPr kumimoji="1" lang="ja-JP" altLang="en-US" sz="900" dirty="0" smtClean="0"/>
                        <a:t>１</a:t>
                      </a:r>
                      <a:endParaRPr kumimoji="1" lang="en-US" altLang="ja-JP" sz="900" dirty="0" smtClean="0"/>
                    </a:p>
                  </a:txBody>
                  <a:tcPr anchor="ctr"/>
                </a:tc>
                <a:tc>
                  <a:txBody>
                    <a:bodyPr/>
                    <a:lstStyle/>
                    <a:p>
                      <a:r>
                        <a:rPr lang="ja-JP" altLang="en-US" sz="900" u="none" strike="noStrike" dirty="0" smtClean="0">
                          <a:effectLst/>
                        </a:rPr>
                        <a:t>一般社団法人車椅子バスケットボール連盟</a:t>
                      </a:r>
                      <a:endParaRPr kumimoji="1" lang="en-US" altLang="ja-JP" sz="900" dirty="0" smtClean="0"/>
                    </a:p>
                  </a:txBody>
                  <a:tcPr anchor="ctr"/>
                </a:tc>
                <a:tc>
                  <a:txBody>
                    <a:bodyPr/>
                    <a:lstStyle/>
                    <a:p>
                      <a:r>
                        <a:rPr kumimoji="1" lang="ja-JP" altLang="en-US" sz="900" dirty="0" smtClean="0"/>
                        <a:t>・パートナー等企業からの支援</a:t>
                      </a:r>
                    </a:p>
                    <a:p>
                      <a:r>
                        <a:rPr kumimoji="1" lang="ja-JP" altLang="en-US" sz="900" dirty="0" smtClean="0"/>
                        <a:t>・代表強化のためのコーチ・スタッフの待遇改善</a:t>
                      </a:r>
                    </a:p>
                    <a:p>
                      <a:r>
                        <a:rPr kumimoji="1" lang="ja-JP" altLang="en-US" sz="900" dirty="0" smtClean="0"/>
                        <a:t>・海外遠征の増加</a:t>
                      </a:r>
                    </a:p>
                    <a:p>
                      <a:r>
                        <a:rPr kumimoji="1" lang="ja-JP" altLang="en-US" sz="900" dirty="0" smtClean="0"/>
                        <a:t>・長期に利用できる強化施設の早期整備、拠点整備費の充実</a:t>
                      </a:r>
                      <a:endParaRPr kumimoji="1" lang="en-US" altLang="ja-JP" sz="900" dirty="0" smtClean="0"/>
                    </a:p>
                  </a:txBody>
                  <a:tcPr anchor="ctr"/>
                </a:tc>
                <a:tc>
                  <a:txBody>
                    <a:bodyPr/>
                    <a:lstStyle/>
                    <a:p>
                      <a:r>
                        <a:rPr kumimoji="1" lang="ja-JP" altLang="en-US" sz="900" dirty="0" smtClean="0"/>
                        <a:t>東京都港区赤坂</a:t>
                      </a:r>
                      <a:r>
                        <a:rPr kumimoji="1" lang="en-US" altLang="ja-JP" sz="900" dirty="0" smtClean="0"/>
                        <a:t>1-2-2</a:t>
                      </a:r>
                    </a:p>
                    <a:p>
                      <a:r>
                        <a:rPr kumimoji="1" lang="ja-JP" altLang="en-US" sz="900" dirty="0" smtClean="0"/>
                        <a:t>日本財団ビル</a:t>
                      </a:r>
                      <a:r>
                        <a:rPr kumimoji="1" lang="en-US" altLang="ja-JP" sz="900" dirty="0" smtClean="0"/>
                        <a:t>4F</a:t>
                      </a:r>
                      <a:r>
                        <a:rPr kumimoji="1" lang="ja-JP" altLang="en-US" sz="900" dirty="0" smtClean="0"/>
                        <a:t>（パラサポ内）</a:t>
                      </a:r>
                      <a:endParaRPr kumimoji="1" lang="en-US" altLang="ja-JP" sz="900" dirty="0" smtClean="0"/>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03-6229-5434</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（玉川 敏彦 会長）</a:t>
                      </a:r>
                      <a:endParaRPr kumimoji="1" lang="en-US" altLang="ja-JP" sz="900" dirty="0" smtClean="0"/>
                    </a:p>
                  </a:txBody>
                  <a:tcPr anchor="ctr"/>
                </a:tc>
                <a:tc>
                  <a:txBody>
                    <a:bodyPr/>
                    <a:lstStyle/>
                    <a:p>
                      <a:r>
                        <a:rPr kumimoji="1" lang="en-US" altLang="ja-JP" sz="900" dirty="0" smtClean="0">
                          <a:hlinkClick r:id="rId3"/>
                        </a:rPr>
                        <a:t>http://www.jwbf.gr.jp/</a:t>
                      </a:r>
                      <a:endParaRPr kumimoji="1" lang="en-US" altLang="ja-JP" sz="900" dirty="0" smtClean="0"/>
                    </a:p>
                    <a:p>
                      <a:endParaRPr kumimoji="1" lang="en-US" altLang="ja-JP" sz="900" dirty="0" smtClean="0"/>
                    </a:p>
                    <a:p>
                      <a:endParaRPr kumimoji="1" lang="en-US" altLang="ja-JP" sz="900" dirty="0" smtClean="0"/>
                    </a:p>
                    <a:p>
                      <a:endParaRPr kumimoji="1" lang="en-US" altLang="ja-JP" sz="900" dirty="0" smtClean="0"/>
                    </a:p>
                  </a:txBody>
                  <a:tcPr/>
                </a:tc>
              </a:tr>
              <a:tr h="1519024">
                <a:tc>
                  <a:txBody>
                    <a:bodyPr/>
                    <a:lstStyle/>
                    <a:p>
                      <a:pPr algn="ctr"/>
                      <a:r>
                        <a:rPr kumimoji="1" lang="ja-JP" altLang="en-US" sz="900" dirty="0" smtClean="0"/>
                        <a:t>２</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一般社団法人　日本身体障がい者水泳連盟</a:t>
                      </a:r>
                    </a:p>
                    <a:p>
                      <a:endParaRPr kumimoji="1" lang="ja-JP" altLang="en-US" sz="900" dirty="0"/>
                    </a:p>
                  </a:txBody>
                  <a:tcPr anchor="ctr">
                    <a:solidFill>
                      <a:schemeClr val="bg1">
                        <a:lumMod val="85000"/>
                      </a:schemeClr>
                    </a:solidFill>
                  </a:tcPr>
                </a:tc>
                <a:tc>
                  <a:txBody>
                    <a:bodyPr/>
                    <a:lstStyle/>
                    <a:p>
                      <a:r>
                        <a:rPr kumimoji="1" lang="ja-JP" altLang="en-US" sz="900" dirty="0" smtClean="0"/>
                        <a:t>・年間金銭で７０００万円</a:t>
                      </a:r>
                    </a:p>
                    <a:p>
                      <a:r>
                        <a:rPr kumimoji="1" lang="ja-JP" altLang="en-US" sz="900" dirty="0" smtClean="0"/>
                        <a:t>・年間１０万円くらいの少額の「賛助会員」制度を充実したい</a:t>
                      </a:r>
                    </a:p>
                    <a:p>
                      <a:r>
                        <a:rPr kumimoji="1" lang="ja-JP" altLang="en-US" sz="900" dirty="0" smtClean="0"/>
                        <a:t>・企業からの支援は煩雑な事務手続きがなく、一番有効に使え、年度当初に受領できるので運転資金も確保できる。</a:t>
                      </a:r>
                    </a:p>
                    <a:p>
                      <a:r>
                        <a:rPr kumimoji="1" lang="ja-JP" altLang="en-US" sz="900" dirty="0" smtClean="0"/>
                        <a:t>・企業の協賛メニューは、冠大会（６００万円～７００万円）、裾野を広げるための冠水泳教室（５０万円～１００万円）、冠指導者研修会（１００万円～２００万円）など。</a:t>
                      </a:r>
                    </a:p>
                    <a:p>
                      <a:r>
                        <a:rPr kumimoji="1" lang="ja-JP" altLang="en-US" sz="900" dirty="0" smtClean="0"/>
                        <a:t>・人的資源の確保。学校教職員・行政職員・企業などの派遣があれば望ましい。</a:t>
                      </a:r>
                      <a:endParaRPr kumimoji="1" lang="en-US" altLang="ja-JP" sz="900" dirty="0" smtClean="0"/>
                    </a:p>
                  </a:txBody>
                  <a:tcPr anchor="ctr">
                    <a:solidFill>
                      <a:schemeClr val="bg1">
                        <a:lumMod val="85000"/>
                      </a:schemeClr>
                    </a:solidFill>
                  </a:tcPr>
                </a:tc>
                <a:tc>
                  <a:txBody>
                    <a:bodyPr/>
                    <a:lstStyle/>
                    <a:p>
                      <a:r>
                        <a:rPr kumimoji="1" lang="ja-JP" altLang="en-US" sz="900" dirty="0" smtClean="0"/>
                        <a:t>兵庫県神戸市中央区八幡通</a:t>
                      </a:r>
                      <a:endParaRPr kumimoji="1" lang="en-US" altLang="ja-JP" sz="900" dirty="0" smtClean="0"/>
                    </a:p>
                    <a:p>
                      <a:r>
                        <a:rPr kumimoji="1" lang="en-US" altLang="ja-JP" sz="900" dirty="0" smtClean="0"/>
                        <a:t>4-1-15</a:t>
                      </a:r>
                      <a:r>
                        <a:rPr kumimoji="1" lang="ja-JP" altLang="en-US" sz="900" dirty="0" smtClean="0"/>
                        <a:t>成樹ビル </a:t>
                      </a:r>
                      <a:r>
                        <a:rPr kumimoji="1" lang="en-US" altLang="ja-JP" sz="900" dirty="0" smtClean="0"/>
                        <a:t>303</a:t>
                      </a:r>
                    </a:p>
                    <a:p>
                      <a:endParaRPr kumimoji="1" lang="en-US" altLang="ja-JP" sz="900" dirty="0" smtClean="0"/>
                    </a:p>
                    <a:p>
                      <a:r>
                        <a:rPr kumimoji="1" lang="en-US" altLang="ja-JP" sz="900" dirty="0" smtClean="0"/>
                        <a:t>078-855-6621</a:t>
                      </a:r>
                    </a:p>
                    <a:p>
                      <a:r>
                        <a:rPr kumimoji="1" lang="ja-JP" altLang="en-US" sz="900" dirty="0" smtClean="0"/>
                        <a:t>（河合 純一 会長）</a:t>
                      </a:r>
                      <a:endParaRPr kumimoji="1" lang="en-US" altLang="ja-JP" sz="900" dirty="0" smtClean="0"/>
                    </a:p>
                  </a:txBody>
                  <a:tcPr anchor="ctr">
                    <a:solidFill>
                      <a:schemeClr val="bg1">
                        <a:lumMod val="85000"/>
                      </a:schemeClr>
                    </a:solidFill>
                  </a:tcPr>
                </a:tc>
                <a:tc>
                  <a:txBody>
                    <a:bodyPr/>
                    <a:lstStyle/>
                    <a:p>
                      <a:endParaRPr kumimoji="1" lang="en-US" altLang="ja-JP" sz="900" dirty="0" smtClean="0"/>
                    </a:p>
                    <a:p>
                      <a:r>
                        <a:rPr kumimoji="1" lang="en-US" altLang="ja-JP" sz="900" dirty="0" smtClean="0">
                          <a:hlinkClick r:id="rId4"/>
                        </a:rPr>
                        <a:t>http://paraswim.jp/</a:t>
                      </a:r>
                      <a:endParaRPr kumimoji="1" lang="en-US" altLang="ja-JP" sz="900" dirty="0" smtClean="0"/>
                    </a:p>
                    <a:p>
                      <a:endParaRPr kumimoji="1" lang="en-US" altLang="ja-JP" sz="900" dirty="0" smtClean="0"/>
                    </a:p>
                    <a:p>
                      <a:endParaRPr kumimoji="1" lang="en-US" altLang="ja-JP" sz="900" dirty="0" smtClean="0"/>
                    </a:p>
                    <a:p>
                      <a:endParaRPr kumimoji="1" lang="en-US" altLang="ja-JP" sz="900" dirty="0" smtClean="0"/>
                    </a:p>
                    <a:p>
                      <a:endParaRPr kumimoji="1" lang="en-US" altLang="ja-JP" sz="900" dirty="0" smtClean="0"/>
                    </a:p>
                  </a:txBody>
                  <a:tcPr>
                    <a:solidFill>
                      <a:schemeClr val="bg1">
                        <a:lumMod val="85000"/>
                      </a:schemeClr>
                    </a:solidFill>
                  </a:tcPr>
                </a:tc>
              </a:tr>
              <a:tr h="985232">
                <a:tc>
                  <a:txBody>
                    <a:bodyPr/>
                    <a:lstStyle/>
                    <a:p>
                      <a:pPr algn="ctr"/>
                      <a:r>
                        <a:rPr kumimoji="1" lang="ja-JP" altLang="en-US" sz="900" dirty="0" smtClean="0"/>
                        <a:t>３</a:t>
                      </a:r>
                      <a:endParaRPr kumimoji="1" lang="ja-JP" altLang="en-US" sz="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日本車椅子ツインバスケットボール連盟</a:t>
                      </a:r>
                      <a:endParaRPr lang="ja-JP" altLang="en-US" sz="900" b="0" i="0" u="none" strike="noStrike" dirty="0" smtClean="0">
                        <a:solidFill>
                          <a:srgbClr val="000000"/>
                        </a:solidFill>
                        <a:effectLst/>
                        <a:latin typeface="ＭＳ Ｐゴシック"/>
                      </a:endParaRPr>
                    </a:p>
                  </a:txBody>
                  <a:tcPr anchor="ctr"/>
                </a:tc>
                <a:tc>
                  <a:txBody>
                    <a:bodyPr/>
                    <a:lstStyle/>
                    <a:p>
                      <a:r>
                        <a:rPr kumimoji="1" lang="ja-JP" altLang="en-US" sz="900" dirty="0" smtClean="0"/>
                        <a:t>・連盟運営費及び日本選手権大会運営費の一部助成</a:t>
                      </a:r>
                      <a:endParaRPr kumimoji="1" lang="en-US" altLang="ja-JP" sz="900" dirty="0" smtClean="0"/>
                    </a:p>
                    <a:p>
                      <a:r>
                        <a:rPr kumimoji="1" lang="ja-JP" altLang="en-US" sz="900" dirty="0" smtClean="0"/>
                        <a:t>・大会のスポンサーや連盟運営費（事務局費）の助成</a:t>
                      </a:r>
                      <a:endParaRPr kumimoji="1" lang="en-US" altLang="ja-JP" sz="900" dirty="0" smtClean="0"/>
                    </a:p>
                    <a:p>
                      <a:r>
                        <a:rPr kumimoji="1" lang="ja-JP" altLang="en-US" sz="900" dirty="0" smtClean="0"/>
                        <a:t>・広報活動及び教育現場などでの活動</a:t>
                      </a:r>
                      <a:endParaRPr kumimoji="1" lang="en-US" altLang="ja-JP" sz="900" dirty="0" smtClean="0"/>
                    </a:p>
                  </a:txBody>
                  <a:tcPr anchor="ctr"/>
                </a:tc>
                <a:tc>
                  <a:txBody>
                    <a:bodyPr/>
                    <a:lstStyle/>
                    <a:p>
                      <a:r>
                        <a:rPr kumimoji="1" lang="ja-JP" altLang="en-US" sz="900" dirty="0" smtClean="0"/>
                        <a:t>愛知県名古屋市守山区川上町</a:t>
                      </a:r>
                      <a:r>
                        <a:rPr kumimoji="1" lang="en-US" altLang="ja-JP" sz="900" dirty="0" smtClean="0"/>
                        <a:t>27</a:t>
                      </a:r>
                      <a:r>
                        <a:rPr kumimoji="1" lang="ja-JP" altLang="en-US" sz="900" dirty="0" smtClean="0"/>
                        <a:t>早川方</a:t>
                      </a:r>
                      <a:endParaRPr kumimoji="1" lang="en-US" altLang="ja-JP" sz="900" dirty="0" smtClean="0"/>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052-700-1921</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（梶本 佳史 会長）</a:t>
                      </a:r>
                      <a:endParaRPr kumimoji="1" lang="en-US" altLang="ja-JP" sz="900" dirty="0" smtClean="0"/>
                    </a:p>
                  </a:txBody>
                  <a:tcPr anchor="ctr"/>
                </a:tc>
                <a:tc>
                  <a:txBody>
                    <a:bodyPr/>
                    <a:lstStyle/>
                    <a:p>
                      <a:r>
                        <a:rPr kumimoji="1" lang="en-US" altLang="ja-JP" sz="900" dirty="0" smtClean="0">
                          <a:hlinkClick r:id="rId5"/>
                        </a:rPr>
                        <a:t>http://www.jwtbf.com/</a:t>
                      </a:r>
                      <a:endParaRPr kumimoji="1" lang="en-US" altLang="ja-JP" sz="900" dirty="0" smtClean="0"/>
                    </a:p>
                    <a:p>
                      <a:endParaRPr kumimoji="1" lang="en-US" altLang="ja-JP" sz="900" dirty="0" smtClean="0"/>
                    </a:p>
                    <a:p>
                      <a:endParaRPr kumimoji="1" lang="en-US" altLang="ja-JP" sz="900" dirty="0" smtClean="0"/>
                    </a:p>
                    <a:p>
                      <a:endParaRPr kumimoji="1" lang="en-US" altLang="ja-JP" sz="900" dirty="0" smtClean="0"/>
                    </a:p>
                  </a:txBody>
                  <a:tcPr/>
                </a:tc>
              </a:tr>
              <a:tr h="1439520">
                <a:tc>
                  <a:txBody>
                    <a:bodyPr/>
                    <a:lstStyle/>
                    <a:p>
                      <a:pPr algn="ctr"/>
                      <a:r>
                        <a:rPr kumimoji="1" lang="ja-JP" altLang="en-US" sz="900" dirty="0" smtClean="0"/>
                        <a:t>４</a:t>
                      </a:r>
                      <a:endParaRPr kumimoji="1" lang="ja-JP" altLang="en-US" sz="900" dirty="0"/>
                    </a:p>
                  </a:txBody>
                  <a:tcPr anchor="ctr">
                    <a:solidFill>
                      <a:schemeClr val="bg1">
                        <a:lumMod val="85000"/>
                      </a:schemeClr>
                    </a:solidFill>
                  </a:tcPr>
                </a:tc>
                <a:tc>
                  <a:txBody>
                    <a:bodyPr/>
                    <a:lstStyle/>
                    <a:p>
                      <a:r>
                        <a:rPr lang="ja-JP" altLang="en-US" sz="900" u="none" strike="noStrike" dirty="0" smtClean="0">
                          <a:effectLst/>
                        </a:rPr>
                        <a:t>一般社団法人日本パラ陸上競技連盟</a:t>
                      </a:r>
                      <a:endParaRPr kumimoji="1" lang="ja-JP" altLang="en-US" sz="900" dirty="0"/>
                    </a:p>
                  </a:txBody>
                  <a:tcPr anchor="ctr">
                    <a:solidFill>
                      <a:schemeClr val="bg1">
                        <a:lumMod val="85000"/>
                      </a:schemeClr>
                    </a:solidFill>
                  </a:tcPr>
                </a:tc>
                <a:tc>
                  <a:txBody>
                    <a:bodyPr/>
                    <a:lstStyle/>
                    <a:p>
                      <a:r>
                        <a:rPr kumimoji="1" lang="ja-JP" altLang="en-US" sz="900" dirty="0" smtClean="0"/>
                        <a:t>・連盟へのスポンサー料</a:t>
                      </a:r>
                    </a:p>
                    <a:p>
                      <a:r>
                        <a:rPr kumimoji="1" lang="ja-JP" altLang="en-US" sz="900" dirty="0" smtClean="0"/>
                        <a:t>・大会に関するスポンサー料</a:t>
                      </a:r>
                    </a:p>
                    <a:p>
                      <a:r>
                        <a:rPr kumimoji="1" lang="ja-JP" altLang="en-US" sz="900" dirty="0" smtClean="0"/>
                        <a:t>・次代を担う発掘・育成などの事業展開を積極的に行っていけるよう、事業スポンサー</a:t>
                      </a:r>
                      <a:endParaRPr kumimoji="1" lang="en-US" altLang="ja-JP" sz="900" dirty="0" smtClean="0"/>
                    </a:p>
                    <a:p>
                      <a:r>
                        <a:rPr kumimoji="1" lang="ja-JP" altLang="en-US" sz="900" dirty="0" smtClean="0"/>
                        <a:t>・当連盟内の</a:t>
                      </a:r>
                      <a:r>
                        <a:rPr kumimoji="1" lang="en-US" altLang="ja-JP" sz="900" dirty="0" smtClean="0"/>
                        <a:t>5</a:t>
                      </a:r>
                      <a:r>
                        <a:rPr kumimoji="1" lang="ja-JP" altLang="en-US" sz="900" dirty="0" smtClean="0"/>
                        <a:t>委員会への事業スポンサー料</a:t>
                      </a:r>
                    </a:p>
                    <a:p>
                      <a:r>
                        <a:rPr kumimoji="1" lang="ja-JP" altLang="en-US" sz="900" dirty="0" smtClean="0"/>
                        <a:t>・</a:t>
                      </a:r>
                      <a:r>
                        <a:rPr kumimoji="1" lang="en-US" altLang="ja-JP" sz="900" dirty="0" smtClean="0"/>
                        <a:t>1</a:t>
                      </a:r>
                      <a:r>
                        <a:rPr kumimoji="1" lang="ja-JP" altLang="en-US" sz="900" dirty="0" smtClean="0"/>
                        <a:t>社</a:t>
                      </a:r>
                      <a:r>
                        <a:rPr kumimoji="1" lang="en-US" altLang="ja-JP" sz="900" dirty="0" smtClean="0"/>
                        <a:t>30</a:t>
                      </a:r>
                      <a:r>
                        <a:rPr kumimoji="1" lang="ja-JP" altLang="en-US" sz="900" dirty="0" smtClean="0"/>
                        <a:t>万円が最低ライン</a:t>
                      </a:r>
                      <a:endParaRPr kumimoji="1" lang="en-US" altLang="ja-JP" sz="900" dirty="0" smtClean="0"/>
                    </a:p>
                    <a:p>
                      <a:r>
                        <a:rPr kumimoji="1" lang="ja-JP" altLang="en-US" sz="900" dirty="0" smtClean="0"/>
                        <a:t>・事務局の人員不足とその雇用財源、また、連盟内の</a:t>
                      </a:r>
                      <a:r>
                        <a:rPr kumimoji="1" lang="en-US" altLang="ja-JP" sz="900" dirty="0" smtClean="0"/>
                        <a:t>5</a:t>
                      </a:r>
                      <a:r>
                        <a:rPr kumimoji="1" lang="ja-JP" altLang="en-US" sz="900" dirty="0" smtClean="0"/>
                        <a:t>委員会の活動経費が不足しているので、財源の確保が課題。</a:t>
                      </a:r>
                      <a:endParaRPr kumimoji="1" lang="en-US" altLang="ja-JP" sz="900" dirty="0" smtClean="0"/>
                    </a:p>
                  </a:txBody>
                  <a:tcPr anchor="ctr">
                    <a:solidFill>
                      <a:schemeClr val="bg1">
                        <a:lumMod val="85000"/>
                      </a:schemeClr>
                    </a:solidFill>
                  </a:tcPr>
                </a:tc>
                <a:tc>
                  <a:txBody>
                    <a:bodyPr/>
                    <a:lstStyle/>
                    <a:p>
                      <a:r>
                        <a:rPr kumimoji="1" lang="ja-JP" altLang="en-US" sz="900" dirty="0" smtClean="0"/>
                        <a:t>大阪府大阪市住吉区長居</a:t>
                      </a:r>
                      <a:endParaRPr kumimoji="1" lang="en-US" altLang="ja-JP" sz="900" dirty="0" smtClean="0"/>
                    </a:p>
                    <a:p>
                      <a:r>
                        <a:rPr kumimoji="1" lang="en-US" altLang="ja-JP" sz="900" dirty="0" smtClean="0"/>
                        <a:t>2-1-10 </a:t>
                      </a:r>
                      <a:r>
                        <a:rPr kumimoji="1" lang="ja-JP" altLang="en-US" sz="900" dirty="0" smtClean="0"/>
                        <a:t>パークサイド長居</a:t>
                      </a:r>
                      <a:r>
                        <a:rPr kumimoji="1" lang="en-US" altLang="ja-JP" sz="900" dirty="0" smtClean="0"/>
                        <a:t>106</a:t>
                      </a:r>
                      <a:r>
                        <a:rPr kumimoji="1" lang="ja-JP" altLang="en-US" sz="900" dirty="0" smtClean="0"/>
                        <a:t>号</a:t>
                      </a:r>
                      <a:endParaRPr kumimoji="1" lang="en-US" altLang="ja-JP" sz="900" dirty="0" smtClean="0"/>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06-6654-5367</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（吉松 時義 会長）</a:t>
                      </a:r>
                      <a:endParaRPr kumimoji="1" lang="en-US" altLang="ja-JP" sz="900" dirty="0" smtClean="0"/>
                    </a:p>
                  </a:txBody>
                  <a:tcPr anchor="ctr">
                    <a:solidFill>
                      <a:schemeClr val="bg1">
                        <a:lumMod val="85000"/>
                      </a:schemeClr>
                    </a:solidFill>
                  </a:tcPr>
                </a:tc>
                <a:tc>
                  <a:txBody>
                    <a:bodyPr/>
                    <a:lstStyle/>
                    <a:p>
                      <a:r>
                        <a:rPr kumimoji="1" lang="en-US" altLang="ja-JP" sz="900" dirty="0" smtClean="0">
                          <a:hlinkClick r:id="rId6"/>
                        </a:rPr>
                        <a:t>http://www.jaafd.org/</a:t>
                      </a:r>
                      <a:endParaRPr kumimoji="1" lang="en-US" altLang="ja-JP" sz="900" dirty="0" smtClean="0"/>
                    </a:p>
                    <a:p>
                      <a:endParaRPr kumimoji="1" lang="en-US" altLang="ja-JP" sz="900" dirty="0" smtClean="0"/>
                    </a:p>
                    <a:p>
                      <a:endParaRPr kumimoji="1" lang="en-US" altLang="ja-JP" sz="900" dirty="0" smtClean="0"/>
                    </a:p>
                    <a:p>
                      <a:endParaRPr kumimoji="1" lang="en-US" altLang="ja-JP" sz="900" dirty="0" smtClean="0"/>
                    </a:p>
                    <a:p>
                      <a:endParaRPr kumimoji="1" lang="en-US" altLang="ja-JP" sz="900" dirty="0" smtClean="0"/>
                    </a:p>
                  </a:txBody>
                  <a:tcPr>
                    <a:solidFill>
                      <a:schemeClr val="bg1">
                        <a:lumMod val="85000"/>
                      </a:schemeClr>
                    </a:solidFill>
                  </a:tcPr>
                </a:tc>
              </a:tr>
              <a:tr h="959624">
                <a:tc>
                  <a:txBody>
                    <a:bodyPr/>
                    <a:lstStyle/>
                    <a:p>
                      <a:pPr algn="ctr"/>
                      <a:r>
                        <a:rPr kumimoji="1" lang="ja-JP" altLang="en-US" sz="900" dirty="0" smtClean="0"/>
                        <a:t>５</a:t>
                      </a:r>
                      <a:endParaRPr kumimoji="1" lang="ja-JP" altLang="en-US" sz="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900" u="none" strike="noStrike" dirty="0" smtClean="0">
                          <a:effectLst/>
                        </a:rPr>
                        <a:t>特定非営利活動法人 日本身体障害者野球連盟</a:t>
                      </a:r>
                      <a:endParaRPr lang="zh-TW" altLang="en-US" sz="900" b="0" i="0" u="none" strike="noStrike" dirty="0" smtClean="0">
                        <a:solidFill>
                          <a:srgbClr val="000000"/>
                        </a:solidFill>
                        <a:effectLst/>
                        <a:latin typeface="ＭＳ Ｐゴシック"/>
                      </a:endParaRPr>
                    </a:p>
                  </a:txBody>
                  <a:tcPr anchor="ctr"/>
                </a:tc>
                <a:tc>
                  <a:txBody>
                    <a:bodyPr/>
                    <a:lstStyle/>
                    <a:p>
                      <a:r>
                        <a:rPr kumimoji="1" lang="ja-JP" altLang="en-US" sz="900" dirty="0" smtClean="0"/>
                        <a:t>・各大会では交通費や宿泊経費が高額になりますので金銭的支援があれば助かります。</a:t>
                      </a:r>
                      <a:endParaRPr kumimoji="1" lang="en-US" altLang="ja-JP" sz="900" dirty="0" smtClean="0"/>
                    </a:p>
                    <a:p>
                      <a:r>
                        <a:rPr kumimoji="1" lang="ja-JP" altLang="en-US" sz="900" dirty="0" smtClean="0"/>
                        <a:t>・財政基盤が弱いことです。会議等も交通費や宿泊費等は自己負担です。障害のため未就労者もおられ会費を上げることはできません。</a:t>
                      </a:r>
                      <a:endParaRPr kumimoji="1" lang="en-US" altLang="ja-JP" sz="900" dirty="0" smtClean="0"/>
                    </a:p>
                    <a:p>
                      <a:r>
                        <a:rPr kumimoji="1" lang="ja-JP" altLang="en-US" sz="900" dirty="0" smtClean="0"/>
                        <a:t>・メディアに取りあげてもらい広く国民の皆様に知ってもらうこと。</a:t>
                      </a:r>
                      <a:r>
                        <a:rPr kumimoji="1" lang="en-US" altLang="ja-JP" sz="900" dirty="0" smtClean="0"/>
                        <a:t>CM</a:t>
                      </a:r>
                      <a:r>
                        <a:rPr kumimoji="1" lang="ja-JP" altLang="en-US" sz="900" dirty="0" err="1" smtClean="0"/>
                        <a:t>、</a:t>
                      </a:r>
                      <a:r>
                        <a:rPr kumimoji="1" lang="ja-JP" altLang="en-US" sz="900" dirty="0" smtClean="0"/>
                        <a:t>東京パラでのエキシビョンなど。</a:t>
                      </a:r>
                      <a:endParaRPr kumimoji="1" lang="en-US" altLang="ja-JP" sz="900" dirty="0" smtClean="0"/>
                    </a:p>
                  </a:txBody>
                  <a:tcPr anchor="ctr"/>
                </a:tc>
                <a:tc>
                  <a:txBody>
                    <a:bodyPr/>
                    <a:lstStyle/>
                    <a:p>
                      <a:r>
                        <a:rPr kumimoji="1" lang="ja-JP" altLang="en-US" sz="900" dirty="0" smtClean="0"/>
                        <a:t>兵庫県神戸市垂水区桃山台</a:t>
                      </a:r>
                      <a:endParaRPr kumimoji="1" lang="en-US" altLang="ja-JP" sz="900" dirty="0" smtClean="0"/>
                    </a:p>
                    <a:p>
                      <a:r>
                        <a:rPr kumimoji="1" lang="en-US" altLang="ja-JP" sz="900" dirty="0" smtClean="0"/>
                        <a:t>5-2-4</a:t>
                      </a:r>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078-752-4100</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（岩崎 廣司 理事長）</a:t>
                      </a:r>
                      <a:endParaRPr kumimoji="1" lang="en-US" altLang="ja-JP" sz="900" dirty="0" smtClean="0"/>
                    </a:p>
                  </a:txBody>
                  <a:tcPr anchor="ctr"/>
                </a:tc>
                <a:tc>
                  <a:txBody>
                    <a:bodyPr/>
                    <a:lstStyle/>
                    <a:p>
                      <a:r>
                        <a:rPr kumimoji="1" lang="en-US" altLang="ja-JP" sz="900" dirty="0" smtClean="0">
                          <a:hlinkClick r:id="rId7"/>
                        </a:rPr>
                        <a:t>http://www.portnet.ne.jp/~ciwasa30/</a:t>
                      </a:r>
                      <a:endParaRPr kumimoji="1" lang="en-US" altLang="ja-JP" sz="900" dirty="0" smtClean="0"/>
                    </a:p>
                    <a:p>
                      <a:endParaRPr kumimoji="1" lang="en-US" altLang="ja-JP" sz="900" dirty="0" smtClean="0"/>
                    </a:p>
                    <a:p>
                      <a:endParaRPr kumimoji="1" lang="en-US" altLang="ja-JP" sz="900" dirty="0" smtClean="0"/>
                    </a:p>
                    <a:p>
                      <a:endParaRPr kumimoji="1" lang="en-US" altLang="ja-JP" sz="900" dirty="0" smtClean="0"/>
                    </a:p>
                  </a:txBody>
                  <a:tcPr/>
                </a:tc>
              </a:tr>
            </a:tbl>
          </a:graphicData>
        </a:graphic>
      </p:graphicFrame>
      <p:sp>
        <p:nvSpPr>
          <p:cNvPr id="12290" name="Rectangle 2"/>
          <p:cNvSpPr>
            <a:spLocks noChangeArrowheads="1"/>
          </p:cNvSpPr>
          <p:nvPr/>
        </p:nvSpPr>
        <p:spPr bwMode="auto">
          <a:xfrm>
            <a:off x="0" y="71993"/>
            <a:ext cx="9144000" cy="476590"/>
          </a:xfrm>
          <a:prstGeom prst="rect">
            <a:avLst/>
          </a:prstGeom>
          <a:noFill/>
          <a:ln>
            <a:noFill/>
          </a:ln>
          <a:effectLst/>
          <a:extLst>
            <a:ext uri="{909E8E84-426E-40DD-AFC4-6F175D3DCCD1}">
              <a14:hiddenFill xmlns:a14="http://schemas.microsoft.com/office/drawing/2010/main">
                <a:solidFill>
                  <a:srgbClr val="66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fontAlgn="base">
              <a:spcBef>
                <a:spcPct val="0"/>
              </a:spcBef>
              <a:spcAft>
                <a:spcPct val="0"/>
              </a:spcAft>
              <a:defRPr/>
            </a:pPr>
            <a:endParaRPr lang="ja-JP" altLang="ja-JP" dirty="0">
              <a:solidFill>
                <a:srgbClr val="000000"/>
              </a:solidFill>
              <a:effectLst>
                <a:outerShdw blurRad="38100" dist="38100" dir="2700000" algn="tl">
                  <a:srgbClr val="C0C0C0"/>
                </a:outerShdw>
              </a:effectLst>
            </a:endParaRPr>
          </a:p>
        </p:txBody>
      </p:sp>
      <p:sp>
        <p:nvSpPr>
          <p:cNvPr id="12291" name="Text Box 3"/>
          <p:cNvSpPr txBox="1">
            <a:spLocks noChangeArrowheads="1"/>
          </p:cNvSpPr>
          <p:nvPr/>
        </p:nvSpPr>
        <p:spPr bwMode="auto">
          <a:xfrm>
            <a:off x="61144" y="75880"/>
            <a:ext cx="9091612" cy="369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lgn="ctr" fontAlgn="base">
              <a:spcAft>
                <a:spcPct val="0"/>
              </a:spcAft>
              <a:defRPr/>
            </a:pPr>
            <a:r>
              <a:rPr lang="ja-JP" altLang="en-US" b="1" dirty="0" smtClean="0"/>
              <a:t>障害者スポーツ団体ニーズ調査結果（団体別）</a:t>
            </a:r>
            <a:endParaRPr lang="ja-JP" altLang="en-US" b="1" dirty="0"/>
          </a:p>
        </p:txBody>
      </p:sp>
      <p:sp>
        <p:nvSpPr>
          <p:cNvPr id="2052" name="Rectangle 4"/>
          <p:cNvSpPr>
            <a:spLocks noChangeArrowheads="1"/>
          </p:cNvSpPr>
          <p:nvPr/>
        </p:nvSpPr>
        <p:spPr bwMode="auto">
          <a:xfrm>
            <a:off x="-9526" y="404664"/>
            <a:ext cx="9162281" cy="75654"/>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grpSp>
        <p:nvGrpSpPr>
          <p:cNvPr id="6" name="グループ化 5"/>
          <p:cNvGrpSpPr/>
          <p:nvPr/>
        </p:nvGrpSpPr>
        <p:grpSpPr>
          <a:xfrm>
            <a:off x="7596336" y="1268760"/>
            <a:ext cx="977091" cy="261385"/>
            <a:chOff x="10184980" y="1827107"/>
            <a:chExt cx="977091" cy="261385"/>
          </a:xfrm>
        </p:grpSpPr>
        <p:sp>
          <p:nvSpPr>
            <p:cNvPr id="2" name="正方形/長方形 1"/>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0184980" y="1827107"/>
              <a:ext cx="931665" cy="246221"/>
            </a:xfrm>
            <a:prstGeom prst="rect">
              <a:avLst/>
            </a:prstGeom>
            <a:noFill/>
          </p:spPr>
          <p:txBody>
            <a:bodyPr wrap="none" rtlCol="0">
              <a:spAutoFit/>
            </a:bodyPr>
            <a:lstStyle/>
            <a:p>
              <a:r>
                <a:rPr kumimoji="1" lang="ja-JP" altLang="en-US" sz="1000" dirty="0" smtClean="0"/>
                <a:t>車椅子バスケ</a:t>
              </a:r>
              <a:endParaRPr kumimoji="1" lang="ja-JP" altLang="en-US" sz="1000" dirty="0"/>
            </a:p>
          </p:txBody>
        </p:sp>
        <p:sp>
          <p:nvSpPr>
            <p:cNvPr id="3" name="下矢印 2"/>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0"/>
          <p:cNvGrpSpPr/>
          <p:nvPr/>
        </p:nvGrpSpPr>
        <p:grpSpPr>
          <a:xfrm>
            <a:off x="7596336" y="2231511"/>
            <a:ext cx="977091" cy="261385"/>
            <a:chOff x="10184980" y="1827107"/>
            <a:chExt cx="977091" cy="261385"/>
          </a:xfrm>
        </p:grpSpPr>
        <p:sp>
          <p:nvSpPr>
            <p:cNvPr id="12" name="正方形/長方形 11"/>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0184980" y="1827107"/>
              <a:ext cx="825867" cy="246221"/>
            </a:xfrm>
            <a:prstGeom prst="rect">
              <a:avLst/>
            </a:prstGeom>
            <a:noFill/>
          </p:spPr>
          <p:txBody>
            <a:bodyPr wrap="none" rtlCol="0">
              <a:spAutoFit/>
            </a:bodyPr>
            <a:lstStyle/>
            <a:p>
              <a:r>
                <a:rPr kumimoji="1" lang="ja-JP" altLang="en-US" sz="1000" dirty="0" smtClean="0"/>
                <a:t>障害者水泳</a:t>
              </a:r>
              <a:endParaRPr kumimoji="1" lang="ja-JP" altLang="en-US" sz="1000" dirty="0"/>
            </a:p>
          </p:txBody>
        </p:sp>
        <p:sp>
          <p:nvSpPr>
            <p:cNvPr id="14" name="下矢印 13"/>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 name="グループ化 14"/>
          <p:cNvGrpSpPr/>
          <p:nvPr/>
        </p:nvGrpSpPr>
        <p:grpSpPr>
          <a:xfrm>
            <a:off x="7596336" y="3527655"/>
            <a:ext cx="977091" cy="261385"/>
            <a:chOff x="10184980" y="1827107"/>
            <a:chExt cx="977091" cy="261385"/>
          </a:xfrm>
        </p:grpSpPr>
        <p:sp>
          <p:nvSpPr>
            <p:cNvPr id="16" name="正方形/長方形 15"/>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0184980" y="1827107"/>
              <a:ext cx="873957" cy="246221"/>
            </a:xfrm>
            <a:prstGeom prst="rect">
              <a:avLst/>
            </a:prstGeom>
            <a:noFill/>
          </p:spPr>
          <p:txBody>
            <a:bodyPr wrap="none" rtlCol="0">
              <a:spAutoFit/>
            </a:bodyPr>
            <a:lstStyle/>
            <a:p>
              <a:r>
                <a:rPr kumimoji="1" lang="ja-JP" altLang="en-US" sz="1000" dirty="0" smtClean="0"/>
                <a:t>ツインバスケ</a:t>
              </a:r>
              <a:endParaRPr kumimoji="1" lang="ja-JP" altLang="en-US" sz="1000" dirty="0"/>
            </a:p>
          </p:txBody>
        </p:sp>
        <p:sp>
          <p:nvSpPr>
            <p:cNvPr id="18" name="下矢印 17"/>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18"/>
          <p:cNvGrpSpPr/>
          <p:nvPr/>
        </p:nvGrpSpPr>
        <p:grpSpPr>
          <a:xfrm>
            <a:off x="7596336" y="4679783"/>
            <a:ext cx="977091" cy="261385"/>
            <a:chOff x="10184980" y="1827107"/>
            <a:chExt cx="977091" cy="261385"/>
          </a:xfrm>
        </p:grpSpPr>
        <p:sp>
          <p:nvSpPr>
            <p:cNvPr id="20" name="正方形/長方形 19"/>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10184980" y="1827107"/>
              <a:ext cx="673582" cy="246221"/>
            </a:xfrm>
            <a:prstGeom prst="rect">
              <a:avLst/>
            </a:prstGeom>
            <a:noFill/>
          </p:spPr>
          <p:txBody>
            <a:bodyPr wrap="none" rtlCol="0">
              <a:spAutoFit/>
            </a:bodyPr>
            <a:lstStyle/>
            <a:p>
              <a:r>
                <a:rPr lang="ja-JP" altLang="en-US" sz="1000" dirty="0" smtClean="0"/>
                <a:t>パラ陸上</a:t>
              </a:r>
              <a:endParaRPr kumimoji="1" lang="ja-JP" altLang="en-US" sz="1000" dirty="0"/>
            </a:p>
          </p:txBody>
        </p:sp>
        <p:sp>
          <p:nvSpPr>
            <p:cNvPr id="22" name="下矢印 21"/>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 name="グループ化 22"/>
          <p:cNvGrpSpPr/>
          <p:nvPr/>
        </p:nvGrpSpPr>
        <p:grpSpPr>
          <a:xfrm>
            <a:off x="7596336" y="6165304"/>
            <a:ext cx="977091" cy="261385"/>
            <a:chOff x="10184980" y="1827107"/>
            <a:chExt cx="977091" cy="261385"/>
          </a:xfrm>
        </p:grpSpPr>
        <p:sp>
          <p:nvSpPr>
            <p:cNvPr id="24" name="正方形/長方形 23"/>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10184980" y="1827107"/>
              <a:ext cx="825867" cy="246221"/>
            </a:xfrm>
            <a:prstGeom prst="rect">
              <a:avLst/>
            </a:prstGeom>
            <a:noFill/>
          </p:spPr>
          <p:txBody>
            <a:bodyPr wrap="none" rtlCol="0">
              <a:spAutoFit/>
            </a:bodyPr>
            <a:lstStyle/>
            <a:p>
              <a:r>
                <a:rPr lang="ja-JP" altLang="en-US" sz="1000" dirty="0" smtClean="0"/>
                <a:t>障害者</a:t>
              </a:r>
              <a:r>
                <a:rPr lang="ja-JP" altLang="en-US" sz="1000" dirty="0"/>
                <a:t>野球</a:t>
              </a:r>
              <a:endParaRPr kumimoji="1" lang="ja-JP" altLang="en-US" sz="1000" dirty="0"/>
            </a:p>
          </p:txBody>
        </p:sp>
        <p:sp>
          <p:nvSpPr>
            <p:cNvPr id="26" name="下矢印 25"/>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スライド番号プレースホルダー 4"/>
          <p:cNvSpPr>
            <a:spLocks noGrp="1"/>
          </p:cNvSpPr>
          <p:nvPr>
            <p:ph type="sldNum" sz="quarter" idx="12"/>
          </p:nvPr>
        </p:nvSpPr>
        <p:spPr>
          <a:xfrm>
            <a:off x="6902896" y="6337126"/>
            <a:ext cx="2133600" cy="476250"/>
          </a:xfrm>
        </p:spPr>
        <p:txBody>
          <a:bodyPr/>
          <a:lstStyle/>
          <a:p>
            <a:pPr>
              <a:defRPr/>
            </a:pPr>
            <a:fld id="{D1F09CB0-E6D5-4970-AB11-DABB337551DB}" type="slidenum">
              <a:rPr lang="en-US" altLang="ja-JP" smtClean="0">
                <a:solidFill>
                  <a:srgbClr val="000000"/>
                </a:solidFill>
              </a:rPr>
              <a:pPr>
                <a:defRPr/>
              </a:pPr>
              <a:t>3</a:t>
            </a:fld>
            <a:endParaRPr lang="en-US" altLang="ja-JP" dirty="0">
              <a:solidFill>
                <a:srgbClr val="000000"/>
              </a:solidFill>
            </a:endParaRPr>
          </a:p>
        </p:txBody>
      </p:sp>
    </p:spTree>
    <p:extLst>
      <p:ext uri="{BB962C8B-B14F-4D97-AF65-F5344CB8AC3E}">
        <p14:creationId xmlns:p14="http://schemas.microsoft.com/office/powerpoint/2010/main" val="1014611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71993"/>
            <a:ext cx="9144000" cy="476590"/>
          </a:xfrm>
          <a:prstGeom prst="rect">
            <a:avLst/>
          </a:prstGeom>
          <a:noFill/>
          <a:ln>
            <a:noFill/>
          </a:ln>
          <a:effectLst/>
          <a:extLst>
            <a:ext uri="{909E8E84-426E-40DD-AFC4-6F175D3DCCD1}">
              <a14:hiddenFill xmlns:a14="http://schemas.microsoft.com/office/drawing/2010/main">
                <a:solidFill>
                  <a:srgbClr val="66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fontAlgn="base">
              <a:spcBef>
                <a:spcPct val="0"/>
              </a:spcBef>
              <a:spcAft>
                <a:spcPct val="0"/>
              </a:spcAft>
              <a:defRPr/>
            </a:pPr>
            <a:endParaRPr lang="ja-JP" altLang="ja-JP" dirty="0">
              <a:solidFill>
                <a:srgbClr val="000000"/>
              </a:solidFill>
              <a:effectLst>
                <a:outerShdw blurRad="38100" dist="38100" dir="2700000" algn="tl">
                  <a:srgbClr val="C0C0C0"/>
                </a:outerShdw>
              </a:effectLst>
            </a:endParaRPr>
          </a:p>
        </p:txBody>
      </p:sp>
      <p:sp>
        <p:nvSpPr>
          <p:cNvPr id="12291" name="Text Box 3"/>
          <p:cNvSpPr txBox="1">
            <a:spLocks noChangeArrowheads="1"/>
          </p:cNvSpPr>
          <p:nvPr/>
        </p:nvSpPr>
        <p:spPr bwMode="auto">
          <a:xfrm>
            <a:off x="61144" y="75880"/>
            <a:ext cx="9091612" cy="369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lgn="ctr" fontAlgn="base">
              <a:spcAft>
                <a:spcPct val="0"/>
              </a:spcAft>
              <a:defRPr/>
            </a:pPr>
            <a:r>
              <a:rPr lang="ja-JP" altLang="en-US" b="1" dirty="0" smtClean="0"/>
              <a:t>障害者スポーツ団体ニーズ調査結果（団体別）</a:t>
            </a:r>
            <a:endParaRPr lang="ja-JP" altLang="en-US" b="1" dirty="0"/>
          </a:p>
        </p:txBody>
      </p:sp>
      <p:sp>
        <p:nvSpPr>
          <p:cNvPr id="2052" name="Rectangle 4"/>
          <p:cNvSpPr>
            <a:spLocks noChangeArrowheads="1"/>
          </p:cNvSpPr>
          <p:nvPr/>
        </p:nvSpPr>
        <p:spPr bwMode="auto">
          <a:xfrm>
            <a:off x="-9526" y="404664"/>
            <a:ext cx="9162281" cy="75654"/>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graphicFrame>
        <p:nvGraphicFramePr>
          <p:cNvPr id="8" name="表 7"/>
          <p:cNvGraphicFramePr>
            <a:graphicFrameLocks noGrp="1"/>
          </p:cNvGraphicFramePr>
          <p:nvPr>
            <p:extLst>
              <p:ext uri="{D42A27DB-BD31-4B8C-83A1-F6EECF244321}">
                <p14:modId xmlns:p14="http://schemas.microsoft.com/office/powerpoint/2010/main" val="1920006446"/>
              </p:ext>
            </p:extLst>
          </p:nvPr>
        </p:nvGraphicFramePr>
        <p:xfrm>
          <a:off x="107503" y="676464"/>
          <a:ext cx="8928995" cy="5859432"/>
        </p:xfrm>
        <a:graphic>
          <a:graphicData uri="http://schemas.openxmlformats.org/drawingml/2006/table">
            <a:tbl>
              <a:tblPr firstRow="1" bandRow="1">
                <a:tableStyleId>{5940675A-B579-460E-94D1-54222C63F5DA}</a:tableStyleId>
              </a:tblPr>
              <a:tblGrid>
                <a:gridCol w="432049"/>
                <a:gridCol w="1989452"/>
                <a:gridCol w="3411148"/>
                <a:gridCol w="1728192"/>
                <a:gridCol w="1368154"/>
              </a:tblGrid>
              <a:tr h="144016">
                <a:tc>
                  <a:txBody>
                    <a:bodyPr/>
                    <a:lstStyle/>
                    <a:p>
                      <a:pPr algn="ctr"/>
                      <a:r>
                        <a:rPr kumimoji="1" lang="ja-JP" altLang="en-US" sz="900" dirty="0" smtClean="0"/>
                        <a:t>番号</a:t>
                      </a:r>
                      <a:endParaRPr kumimoji="1" lang="ja-JP" altLang="en-US" sz="900" dirty="0"/>
                    </a:p>
                  </a:txBody>
                  <a:tcPr/>
                </a:tc>
                <a:tc>
                  <a:txBody>
                    <a:bodyPr/>
                    <a:lstStyle/>
                    <a:p>
                      <a:pPr algn="ctr"/>
                      <a:r>
                        <a:rPr kumimoji="1" lang="ja-JP" altLang="en-US" sz="900" dirty="0" smtClean="0"/>
                        <a:t>団体名</a:t>
                      </a:r>
                      <a:endParaRPr kumimoji="1" lang="ja-JP" altLang="en-US" sz="9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t>ニーズ・団体運営課題概要</a:t>
                      </a:r>
                    </a:p>
                  </a:txBody>
                  <a:tcPr/>
                </a:tc>
                <a:tc>
                  <a:txBody>
                    <a:bodyPr/>
                    <a:lstStyle/>
                    <a:p>
                      <a:pPr algn="ctr"/>
                      <a:r>
                        <a:rPr kumimoji="1" lang="ja-JP" altLang="en-US" sz="900" dirty="0" smtClean="0"/>
                        <a:t>所在地</a:t>
                      </a:r>
                      <a:endParaRPr kumimoji="1" lang="en-US" altLang="ja-JP" sz="900" dirty="0" smtClean="0"/>
                    </a:p>
                    <a:p>
                      <a:pPr algn="ctr"/>
                      <a:r>
                        <a:rPr kumimoji="1" lang="ja-JP" altLang="en-US" sz="900" dirty="0" smtClean="0"/>
                        <a:t>連絡先（代表者等）</a:t>
                      </a:r>
                      <a:endParaRPr kumimoji="1" lang="ja-JP" altLang="en-US" sz="900" dirty="0"/>
                    </a:p>
                  </a:txBody>
                  <a:tcPr/>
                </a:tc>
                <a:tc>
                  <a:txBody>
                    <a:bodyPr/>
                    <a:lstStyle/>
                    <a:p>
                      <a:pPr algn="ctr"/>
                      <a:r>
                        <a:rPr kumimoji="1" lang="ja-JP" altLang="en-US" sz="900" dirty="0" smtClean="0"/>
                        <a:t>ＵＲＬ</a:t>
                      </a:r>
                      <a:endParaRPr kumimoji="1" lang="en-US" altLang="ja-JP" sz="900" dirty="0" smtClean="0"/>
                    </a:p>
                    <a:p>
                      <a:pPr algn="ctr"/>
                      <a:r>
                        <a:rPr kumimoji="1" lang="ja-JP" altLang="en-US" sz="900" dirty="0" smtClean="0"/>
                        <a:t>検索キーワード</a:t>
                      </a:r>
                      <a:endParaRPr kumimoji="1" lang="en-US" altLang="ja-JP" sz="900" dirty="0" smtClean="0"/>
                    </a:p>
                  </a:txBody>
                  <a:tcPr/>
                </a:tc>
              </a:tr>
              <a:tr h="1018624">
                <a:tc>
                  <a:txBody>
                    <a:bodyPr/>
                    <a:lstStyle/>
                    <a:p>
                      <a:pPr algn="ctr"/>
                      <a:r>
                        <a:rPr kumimoji="1" lang="ja-JP" altLang="en-US" sz="900" dirty="0" smtClean="0"/>
                        <a:t>６</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一般社団法人日本アイススレッジホッケー協会</a:t>
                      </a:r>
                      <a:endParaRPr lang="ja-JP" altLang="en-US" sz="900" b="0" i="0" u="none" strike="noStrike" dirty="0" smtClean="0">
                        <a:solidFill>
                          <a:srgbClr val="000000"/>
                        </a:solidFill>
                        <a:effectLst/>
                        <a:latin typeface="ＭＳ Ｐゴシック"/>
                      </a:endParaRPr>
                    </a:p>
                  </a:txBody>
                  <a:tcPr anchor="ctr">
                    <a:solidFill>
                      <a:schemeClr val="bg1">
                        <a:lumMod val="85000"/>
                      </a:schemeClr>
                    </a:solidFill>
                  </a:tcPr>
                </a:tc>
                <a:tc>
                  <a:txBody>
                    <a:bodyPr/>
                    <a:lstStyle/>
                    <a:p>
                      <a:r>
                        <a:rPr kumimoji="1" lang="ja-JP" altLang="en-US" sz="900" dirty="0" smtClean="0"/>
                        <a:t>・大会協賛をお願いできる企業を複数社</a:t>
                      </a:r>
                    </a:p>
                    <a:p>
                      <a:r>
                        <a:rPr kumimoji="1" lang="ja-JP" altLang="en-US" sz="900" dirty="0" smtClean="0"/>
                        <a:t>・競技団体運営費や新人育成などに充てられる寄付金や補助金</a:t>
                      </a:r>
                      <a:endParaRPr kumimoji="1" lang="en-US" altLang="ja-JP" sz="900" dirty="0" smtClean="0"/>
                    </a:p>
                    <a:p>
                      <a:r>
                        <a:rPr kumimoji="1" lang="ja-JP" altLang="en-US" sz="900" dirty="0" smtClean="0"/>
                        <a:t>・一回の海外遠征に約</a:t>
                      </a:r>
                      <a:r>
                        <a:rPr kumimoji="1" lang="en-US" altLang="ja-JP" sz="900" dirty="0" smtClean="0"/>
                        <a:t>700</a:t>
                      </a:r>
                      <a:r>
                        <a:rPr kumimoji="1" lang="ja-JP" altLang="en-US" sz="900" dirty="0" smtClean="0"/>
                        <a:t>万円かかる。</a:t>
                      </a:r>
                    </a:p>
                    <a:p>
                      <a:r>
                        <a:rPr kumimoji="1" lang="ja-JP" altLang="en-US" sz="900" dirty="0" smtClean="0"/>
                        <a:t>・大会開催のたびに、</a:t>
                      </a:r>
                      <a:r>
                        <a:rPr kumimoji="1" lang="en-US" altLang="ja-JP" sz="900" dirty="0" smtClean="0"/>
                        <a:t>IPC</a:t>
                      </a:r>
                      <a:r>
                        <a:rPr kumimoji="1" lang="ja-JP" altLang="en-US" sz="900" dirty="0" smtClean="0"/>
                        <a:t>規定を満たすための会場仕様変更の費用が数百万単位でかかる。</a:t>
                      </a:r>
                    </a:p>
                    <a:p>
                      <a:r>
                        <a:rPr kumimoji="1" lang="ja-JP" altLang="en-US" sz="900" dirty="0" smtClean="0"/>
                        <a:t>・体験会を実施しているがなかなか新人選手が集まらない。</a:t>
                      </a:r>
                      <a:endParaRPr kumimoji="1" lang="en-US" altLang="ja-JP" sz="900" dirty="0" smtClean="0"/>
                    </a:p>
                  </a:txBody>
                  <a:tcPr anchor="ctr">
                    <a:solidFill>
                      <a:schemeClr val="bg1">
                        <a:lumMod val="85000"/>
                      </a:schemeClr>
                    </a:solidFill>
                  </a:tcPr>
                </a:tc>
                <a:tc>
                  <a:txBody>
                    <a:bodyPr/>
                    <a:lstStyle/>
                    <a:p>
                      <a:r>
                        <a:rPr kumimoji="1" lang="ja-JP" altLang="en-US" sz="900" dirty="0" smtClean="0"/>
                        <a:t>パラサポ内</a:t>
                      </a:r>
                      <a:endParaRPr kumimoji="1" lang="en-US" altLang="ja-JP" sz="900" dirty="0" smtClean="0"/>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080-8861-5376</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（中北 浩仁 理事長）</a:t>
                      </a:r>
                      <a:endParaRPr kumimoji="1" lang="en-US" altLang="ja-JP" sz="900" dirty="0" smtClean="0"/>
                    </a:p>
                    <a:p>
                      <a:endParaRPr kumimoji="1" lang="en-US" altLang="ja-JP" sz="900" dirty="0" smtClean="0"/>
                    </a:p>
                  </a:txBody>
                  <a:tcPr>
                    <a:solidFill>
                      <a:schemeClr val="bg1">
                        <a:lumMod val="85000"/>
                      </a:schemeClr>
                    </a:solidFill>
                  </a:tcPr>
                </a:tc>
                <a:tc>
                  <a:txBody>
                    <a:bodyPr/>
                    <a:lstStyle/>
                    <a:p>
                      <a:r>
                        <a:rPr kumimoji="1" lang="en-US" altLang="ja-JP" sz="900" dirty="0" smtClean="0">
                          <a:hlinkClick r:id="rId3"/>
                        </a:rPr>
                        <a:t>http://sledgejapan.org/</a:t>
                      </a:r>
                      <a:endParaRPr kumimoji="1" lang="en-US" altLang="ja-JP" sz="900" dirty="0" smtClean="0"/>
                    </a:p>
                    <a:p>
                      <a:endParaRPr kumimoji="1" lang="en-US" altLang="ja-JP" sz="900" dirty="0" smtClean="0"/>
                    </a:p>
                    <a:p>
                      <a:endParaRPr kumimoji="1" lang="en-US" altLang="ja-JP" sz="900" dirty="0" smtClean="0"/>
                    </a:p>
                  </a:txBody>
                  <a:tcPr>
                    <a:solidFill>
                      <a:schemeClr val="bg1">
                        <a:lumMod val="85000"/>
                      </a:schemeClr>
                    </a:solidFill>
                  </a:tcPr>
                </a:tc>
              </a:tr>
              <a:tr h="864096">
                <a:tc>
                  <a:txBody>
                    <a:bodyPr/>
                    <a:lstStyle/>
                    <a:p>
                      <a:pPr algn="ctr"/>
                      <a:r>
                        <a:rPr kumimoji="1" lang="ja-JP" altLang="en-US" sz="900" dirty="0" smtClean="0"/>
                        <a:t>７</a:t>
                      </a:r>
                      <a:endParaRPr kumimoji="1" lang="ja-JP" altLang="en-US" sz="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一般社団法人日本車椅子ソフトボール協会</a:t>
                      </a:r>
                      <a:endParaRPr lang="ja-JP" altLang="en-US" sz="900" b="0" i="0" u="none" strike="noStrike" dirty="0" smtClean="0">
                        <a:solidFill>
                          <a:srgbClr val="000000"/>
                        </a:solidFill>
                        <a:effectLst/>
                        <a:latin typeface="ＭＳ Ｐゴシック"/>
                      </a:endParaRPr>
                    </a:p>
                  </a:txBody>
                  <a:tcPr anchor="ctr"/>
                </a:tc>
                <a:tc>
                  <a:txBody>
                    <a:bodyPr/>
                    <a:lstStyle/>
                    <a:p>
                      <a:r>
                        <a:rPr kumimoji="1" lang="ja-JP" altLang="en-US" sz="900" dirty="0" smtClean="0"/>
                        <a:t>・大会運営や普及活動にかかる費用をまかなえる金銭的な支援。運営に活用となると１０万円程度の額以上が一番有効に活用できる。</a:t>
                      </a:r>
                      <a:endParaRPr kumimoji="1" lang="en-US" altLang="ja-JP" sz="900" dirty="0" smtClean="0"/>
                    </a:p>
                    <a:p>
                      <a:r>
                        <a:rPr kumimoji="1" lang="ja-JP" altLang="en-US" sz="900" dirty="0" smtClean="0"/>
                        <a:t>・協会を運営していく資金と人員の不足</a:t>
                      </a:r>
                      <a:endParaRPr kumimoji="1" lang="en-US" altLang="ja-JP" sz="900" dirty="0" smtClean="0"/>
                    </a:p>
                  </a:txBody>
                  <a:tcPr anchor="ctr"/>
                </a:tc>
                <a:tc>
                  <a:txBody>
                    <a:bodyPr/>
                    <a:lstStyle/>
                    <a:p>
                      <a:r>
                        <a:rPr kumimoji="1" lang="ja-JP" altLang="en-US" sz="900" dirty="0" smtClean="0"/>
                        <a:t>北海道札幌市中央区南</a:t>
                      </a:r>
                      <a:r>
                        <a:rPr kumimoji="1" lang="en-US" altLang="ja-JP" sz="900" dirty="0" smtClean="0"/>
                        <a:t>1</a:t>
                      </a:r>
                      <a:r>
                        <a:rPr kumimoji="1" lang="ja-JP" altLang="en-US" sz="900" dirty="0" smtClean="0"/>
                        <a:t>条西</a:t>
                      </a:r>
                      <a:endParaRPr kumimoji="1" lang="en-US" altLang="ja-JP" sz="900" dirty="0" smtClean="0"/>
                    </a:p>
                    <a:p>
                      <a:r>
                        <a:rPr kumimoji="1" lang="en-US" altLang="ja-JP" sz="900" dirty="0" smtClean="0"/>
                        <a:t>8-10-3</a:t>
                      </a:r>
                      <a:r>
                        <a:rPr kumimoji="1" lang="en-US" altLang="ja-JP" sz="900" baseline="0" dirty="0" smtClean="0"/>
                        <a:t> </a:t>
                      </a:r>
                      <a:r>
                        <a:rPr kumimoji="1" lang="ja-JP" altLang="en-US" sz="900" baseline="0" dirty="0" smtClean="0"/>
                        <a:t>第</a:t>
                      </a:r>
                      <a:r>
                        <a:rPr kumimoji="1" lang="en-US" altLang="ja-JP" sz="900" baseline="0" dirty="0" smtClean="0"/>
                        <a:t>28</a:t>
                      </a:r>
                      <a:r>
                        <a:rPr kumimoji="1" lang="ja-JP" altLang="en-US" sz="900" baseline="0" dirty="0" smtClean="0"/>
                        <a:t>桂和ビル</a:t>
                      </a:r>
                      <a:r>
                        <a:rPr kumimoji="1" lang="en-US" altLang="ja-JP" sz="900" baseline="0" dirty="0" smtClean="0"/>
                        <a:t>5</a:t>
                      </a:r>
                      <a:r>
                        <a:rPr kumimoji="1" lang="ja-JP" altLang="en-US" sz="900" baseline="0" dirty="0" smtClean="0"/>
                        <a:t>階</a:t>
                      </a:r>
                      <a:endParaRPr kumimoji="1" lang="en-US" altLang="ja-JP" sz="900" baseline="0" dirty="0" smtClean="0"/>
                    </a:p>
                    <a:p>
                      <a:endParaRPr kumimoji="1" lang="en-US" altLang="ja-JP" sz="9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011-241-6029</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aseline="0" dirty="0" smtClean="0"/>
                        <a:t>（伊藤 みどり 理事長）</a:t>
                      </a:r>
                      <a:endParaRPr kumimoji="1" lang="en-US" altLang="ja-JP" sz="900" dirty="0" smtClean="0"/>
                    </a:p>
                  </a:txBody>
                  <a:tcPr/>
                </a:tc>
                <a:tc>
                  <a:txBody>
                    <a:bodyPr/>
                    <a:lstStyle/>
                    <a:p>
                      <a:r>
                        <a:rPr kumimoji="1" lang="en-US" altLang="ja-JP" sz="900" dirty="0" smtClean="0">
                          <a:hlinkClick r:id="rId4"/>
                        </a:rPr>
                        <a:t>http://www.jwsa.jpn.com/</a:t>
                      </a:r>
                      <a:endParaRPr kumimoji="1" lang="en-US" altLang="ja-JP" sz="900" dirty="0" smtClean="0"/>
                    </a:p>
                    <a:p>
                      <a:endParaRPr kumimoji="1" lang="en-US" altLang="ja-JP" sz="900" dirty="0" smtClean="0"/>
                    </a:p>
                    <a:p>
                      <a:endParaRPr kumimoji="1" lang="en-US" altLang="ja-JP" sz="900" dirty="0" smtClean="0"/>
                    </a:p>
                  </a:txBody>
                  <a:tcPr/>
                </a:tc>
              </a:tr>
              <a:tr h="1247512">
                <a:tc>
                  <a:txBody>
                    <a:bodyPr/>
                    <a:lstStyle/>
                    <a:p>
                      <a:pPr algn="ctr"/>
                      <a:r>
                        <a:rPr kumimoji="1" lang="ja-JP" altLang="en-US" sz="900" dirty="0" smtClean="0"/>
                        <a:t>８</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特定非営利活動法人日本車いすフェンシング協会</a:t>
                      </a:r>
                      <a:endParaRPr lang="ja-JP" altLang="en-US" sz="900" b="0" i="0" u="none" strike="noStrike" dirty="0" smtClean="0">
                        <a:solidFill>
                          <a:srgbClr val="000000"/>
                        </a:solidFill>
                        <a:effectLst/>
                        <a:latin typeface="ＭＳ Ｐゴシック"/>
                      </a:endParaRPr>
                    </a:p>
                  </a:txBody>
                  <a:tcPr anchor="ctr">
                    <a:solidFill>
                      <a:schemeClr val="bg1">
                        <a:lumMod val="85000"/>
                      </a:schemeClr>
                    </a:solidFill>
                  </a:tcPr>
                </a:tc>
                <a:tc>
                  <a:txBody>
                    <a:bodyPr/>
                    <a:lstStyle/>
                    <a:p>
                      <a:r>
                        <a:rPr kumimoji="1" lang="ja-JP" altLang="en-US" sz="900" dirty="0" smtClean="0"/>
                        <a:t>・京都が拠点なので京都の企業から支援を頂きたい</a:t>
                      </a:r>
                    </a:p>
                    <a:p>
                      <a:r>
                        <a:rPr kumimoji="1" lang="ja-JP" altLang="en-US" sz="900" dirty="0" smtClean="0"/>
                        <a:t>・ヘッドコーチの人件費捻出が大きな課題であり、元金メダリストに対してのスポンサーシップを希望。</a:t>
                      </a:r>
                    </a:p>
                    <a:p>
                      <a:r>
                        <a:rPr kumimoji="1" lang="ja-JP" altLang="en-US" sz="900" dirty="0" smtClean="0"/>
                        <a:t>・車いすを固定する装置（ピスト、一セット約</a:t>
                      </a:r>
                      <a:r>
                        <a:rPr kumimoji="1" lang="en-US" altLang="ja-JP" sz="900" dirty="0" smtClean="0"/>
                        <a:t>120</a:t>
                      </a:r>
                      <a:r>
                        <a:rPr kumimoji="1" lang="ja-JP" altLang="en-US" sz="900" dirty="0" smtClean="0"/>
                        <a:t>万円）など競技に必要な機材（審判器や競技用車いす：</a:t>
                      </a:r>
                      <a:r>
                        <a:rPr kumimoji="1" lang="en-US" altLang="ja-JP" sz="900" dirty="0" smtClean="0"/>
                        <a:t>50</a:t>
                      </a:r>
                      <a:r>
                        <a:rPr kumimoji="1" lang="ja-JP" altLang="en-US" sz="900" dirty="0" smtClean="0"/>
                        <a:t>万円前後）、フェンシング用品一式（</a:t>
                      </a:r>
                      <a:r>
                        <a:rPr kumimoji="1" lang="en-US" altLang="ja-JP" sz="900" dirty="0" smtClean="0"/>
                        <a:t>20</a:t>
                      </a:r>
                      <a:r>
                        <a:rPr kumimoji="1" lang="ja-JP" altLang="en-US" sz="900" dirty="0" smtClean="0"/>
                        <a:t>万円～）などへの支援</a:t>
                      </a:r>
                      <a:endParaRPr kumimoji="1" lang="en-US" altLang="ja-JP" sz="900" dirty="0" smtClean="0"/>
                    </a:p>
                    <a:p>
                      <a:r>
                        <a:rPr kumimoji="1" lang="ja-JP" altLang="en-US" sz="900" dirty="0" smtClean="0"/>
                        <a:t>・実務担当が二人のみ。</a:t>
                      </a:r>
                    </a:p>
                    <a:p>
                      <a:r>
                        <a:rPr kumimoji="1" lang="ja-JP" altLang="en-US" sz="900" dirty="0" smtClean="0"/>
                        <a:t>・財政基盤強化を担当できる人材が全くおらず、元金メダリストをヘッドコーチに招聘したが、その給料捻出にも苦戦している。</a:t>
                      </a:r>
                      <a:endParaRPr kumimoji="1" lang="en-US" altLang="ja-JP" sz="900" dirty="0" smtClean="0"/>
                    </a:p>
                  </a:txBody>
                  <a:tcPr anchor="ctr">
                    <a:solidFill>
                      <a:schemeClr val="bg1">
                        <a:lumMod val="85000"/>
                      </a:schemeClr>
                    </a:solidFill>
                  </a:tcPr>
                </a:tc>
                <a:tc>
                  <a:txBody>
                    <a:bodyPr/>
                    <a:lstStyle/>
                    <a:p>
                      <a:r>
                        <a:rPr kumimoji="1" lang="ja-JP" altLang="en-US" sz="900" dirty="0" smtClean="0"/>
                        <a:t>京都市左京区下鴨高木町</a:t>
                      </a:r>
                      <a:r>
                        <a:rPr kumimoji="1" lang="en-US" altLang="ja-JP" sz="900" dirty="0" smtClean="0"/>
                        <a:t>23</a:t>
                      </a:r>
                    </a:p>
                    <a:p>
                      <a:r>
                        <a:rPr kumimoji="1" lang="ja-JP" altLang="en-US" sz="900" dirty="0" smtClean="0"/>
                        <a:t>小松フォトスタジオ内</a:t>
                      </a:r>
                      <a:endParaRPr kumimoji="1" lang="en-US" altLang="ja-JP" sz="900" dirty="0" smtClean="0"/>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075-781-1676</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（小松 眞一 理事長）</a:t>
                      </a:r>
                      <a:endParaRPr kumimoji="1" lang="en-US" altLang="ja-JP" sz="900" dirty="0" smtClean="0"/>
                    </a:p>
                    <a:p>
                      <a:endParaRPr kumimoji="1" lang="en-US" altLang="ja-JP" sz="900" dirty="0" smtClean="0"/>
                    </a:p>
                    <a:p>
                      <a:endParaRPr kumimoji="1" lang="en-US" altLang="ja-JP" sz="900" dirty="0" smtClean="0"/>
                    </a:p>
                  </a:txBody>
                  <a:tcPr>
                    <a:solidFill>
                      <a:schemeClr val="bg1">
                        <a:lumMod val="85000"/>
                      </a:schemeClr>
                    </a:solidFill>
                  </a:tcPr>
                </a:tc>
                <a:tc>
                  <a:txBody>
                    <a:bodyPr/>
                    <a:lstStyle/>
                    <a:p>
                      <a:r>
                        <a:rPr kumimoji="1" lang="en-US" altLang="ja-JP" sz="900" dirty="0" smtClean="0">
                          <a:hlinkClick r:id="rId5"/>
                        </a:rPr>
                        <a:t>http://jwfa.jimdo.com/</a:t>
                      </a:r>
                      <a:endParaRPr kumimoji="1" lang="en-US" altLang="ja-JP" sz="900" dirty="0" smtClean="0"/>
                    </a:p>
                  </a:txBody>
                  <a:tcPr>
                    <a:solidFill>
                      <a:schemeClr val="bg1">
                        <a:lumMod val="85000"/>
                      </a:schemeClr>
                    </a:solidFill>
                  </a:tcPr>
                </a:tc>
              </a:tr>
              <a:tr h="1152128">
                <a:tc>
                  <a:txBody>
                    <a:bodyPr/>
                    <a:lstStyle/>
                    <a:p>
                      <a:pPr algn="ctr"/>
                      <a:r>
                        <a:rPr kumimoji="1" lang="ja-JP" altLang="en-US" sz="900" dirty="0" smtClean="0"/>
                        <a:t>９</a:t>
                      </a:r>
                      <a:endParaRPr kumimoji="1" lang="ja-JP" altLang="en-US" sz="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日本車椅子ハンドボール連盟</a:t>
                      </a:r>
                      <a:endParaRPr lang="ja-JP" altLang="en-US" sz="900" b="0" i="0" u="none" strike="noStrike" dirty="0" smtClean="0">
                        <a:solidFill>
                          <a:srgbClr val="000000"/>
                        </a:solidFill>
                        <a:effectLst/>
                        <a:latin typeface="ＭＳ Ｐゴシック"/>
                      </a:endParaRPr>
                    </a:p>
                  </a:txBody>
                  <a:tcPr anchor="ctr"/>
                </a:tc>
                <a:tc>
                  <a:txBody>
                    <a:bodyPr/>
                    <a:lstStyle/>
                    <a:p>
                      <a:r>
                        <a:rPr kumimoji="1" lang="ja-JP" altLang="en-US" sz="900" dirty="0" smtClean="0"/>
                        <a:t>・競技用車椅子の提供、支援（</a:t>
                      </a:r>
                      <a:r>
                        <a:rPr kumimoji="1" lang="en-US" altLang="ja-JP" sz="900" dirty="0" smtClean="0"/>
                        <a:t>1</a:t>
                      </a:r>
                      <a:r>
                        <a:rPr kumimoji="1" lang="ja-JP" altLang="en-US" sz="900" dirty="0" smtClean="0"/>
                        <a:t>台</a:t>
                      </a:r>
                      <a:r>
                        <a:rPr kumimoji="1" lang="en-US" altLang="ja-JP" sz="900" dirty="0" smtClean="0"/>
                        <a:t>25</a:t>
                      </a:r>
                      <a:r>
                        <a:rPr kumimoji="1" lang="ja-JP" altLang="en-US" sz="900" dirty="0" smtClean="0"/>
                        <a:t>万</a:t>
                      </a:r>
                      <a:r>
                        <a:rPr kumimoji="1" lang="en-US" altLang="ja-JP" sz="900" dirty="0" smtClean="0"/>
                        <a:t>×</a:t>
                      </a:r>
                      <a:r>
                        <a:rPr kumimoji="1" lang="ja-JP" altLang="en-US" sz="900" dirty="0" smtClean="0"/>
                        <a:t>２０台＝５００万）</a:t>
                      </a:r>
                    </a:p>
                    <a:p>
                      <a:r>
                        <a:rPr kumimoji="1" lang="ja-JP" altLang="en-US" sz="900" dirty="0" smtClean="0"/>
                        <a:t>・各地区、普及振興のため体験会、デモンストレーション実施のための費用援助（全国１０地区、３００万）</a:t>
                      </a:r>
                    </a:p>
                    <a:p>
                      <a:r>
                        <a:rPr kumimoji="1" lang="ja-JP" altLang="en-US" sz="900" dirty="0" smtClean="0"/>
                        <a:t>・全国大会の開催における費用捻出</a:t>
                      </a:r>
                    </a:p>
                    <a:p>
                      <a:r>
                        <a:rPr kumimoji="1" lang="ja-JP" altLang="en-US" sz="900" dirty="0" smtClean="0"/>
                        <a:t>・普及・振興のための（認知度を高める必要）体験会の開催、パンフ、ルールブックの印刷</a:t>
                      </a:r>
                    </a:p>
                    <a:p>
                      <a:r>
                        <a:rPr kumimoji="1" lang="ja-JP" altLang="en-US" sz="900" dirty="0" smtClean="0"/>
                        <a:t>・ホームページの充実、タイムリーなニュース発信</a:t>
                      </a:r>
                    </a:p>
                    <a:p>
                      <a:r>
                        <a:rPr kumimoji="1" lang="ja-JP" altLang="en-US" sz="900" dirty="0" smtClean="0"/>
                        <a:t>・海外チームの招請と交流のための費用捻出</a:t>
                      </a:r>
                    </a:p>
                  </a:txBody>
                  <a:tcPr anchor="ctr"/>
                </a:tc>
                <a:tc>
                  <a:txBody>
                    <a:bodyPr/>
                    <a:lstStyle/>
                    <a:p>
                      <a:r>
                        <a:rPr kumimoji="1" lang="ja-JP" altLang="en-US" sz="900" dirty="0" smtClean="0"/>
                        <a:t>埼玉県久喜市久喜北</a:t>
                      </a:r>
                      <a:r>
                        <a:rPr kumimoji="1" lang="en-US" altLang="ja-JP" sz="900" dirty="0" smtClean="0"/>
                        <a:t>2-22-18</a:t>
                      </a:r>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090-1683-1215</a:t>
                      </a:r>
                    </a:p>
                    <a:p>
                      <a:r>
                        <a:rPr kumimoji="1" lang="ja-JP" altLang="en-US" sz="900" dirty="0" smtClean="0"/>
                        <a:t>（木野 実 会長）</a:t>
                      </a:r>
                      <a:endParaRPr kumimoji="1" lang="en-US" altLang="ja-JP" sz="900" dirty="0" smtClean="0"/>
                    </a:p>
                  </a:txBody>
                  <a:tcPr/>
                </a:tc>
                <a:tc>
                  <a:txBody>
                    <a:bodyPr/>
                    <a:lstStyle/>
                    <a:p>
                      <a:r>
                        <a:rPr kumimoji="1" lang="en-US" altLang="ja-JP" sz="900" dirty="0" smtClean="0">
                          <a:hlinkClick r:id="rId6"/>
                        </a:rPr>
                        <a:t>http://jwhf.jp/</a:t>
                      </a:r>
                      <a:endParaRPr kumimoji="1" lang="en-US" altLang="ja-JP" sz="900" dirty="0" smtClean="0"/>
                    </a:p>
                    <a:p>
                      <a:endParaRPr kumimoji="1" lang="en-US" altLang="ja-JP" sz="900" dirty="0" smtClean="0"/>
                    </a:p>
                    <a:p>
                      <a:endParaRPr kumimoji="1" lang="en-US" altLang="ja-JP" sz="900" dirty="0" smtClean="0"/>
                    </a:p>
                  </a:txBody>
                  <a:tcPr/>
                </a:tc>
              </a:tr>
              <a:tr h="1096352">
                <a:tc>
                  <a:txBody>
                    <a:bodyPr/>
                    <a:lstStyle/>
                    <a:p>
                      <a:pPr algn="ctr"/>
                      <a:r>
                        <a:rPr kumimoji="1" lang="ja-JP" altLang="en-US" sz="900" dirty="0" smtClean="0"/>
                        <a:t>１０</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日本チェアカーリング協会</a:t>
                      </a:r>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900" b="0" i="0" u="none" strike="noStrike" dirty="0" smtClean="0">
                        <a:solidFill>
                          <a:srgbClr val="000000"/>
                        </a:solidFill>
                        <a:effectLst/>
                        <a:latin typeface="ＭＳ Ｐゴシック"/>
                      </a:endParaRPr>
                    </a:p>
                  </a:txBody>
                  <a:tcPr anchor="ctr">
                    <a:solidFill>
                      <a:schemeClr val="bg1">
                        <a:lumMod val="85000"/>
                      </a:schemeClr>
                    </a:solidFill>
                  </a:tcPr>
                </a:tc>
                <a:tc>
                  <a:txBody>
                    <a:bodyPr/>
                    <a:lstStyle/>
                    <a:p>
                      <a:r>
                        <a:rPr kumimoji="1" lang="ja-JP" altLang="en-US" sz="900" dirty="0" smtClean="0"/>
                        <a:t>・活動資金、ユニフォーム、翻訳サービス、移動時の輸送、競技用具開発。</a:t>
                      </a:r>
                      <a:r>
                        <a:rPr kumimoji="1" lang="en-US" altLang="ja-JP" sz="900" dirty="0" smtClean="0"/>
                        <a:t>1</a:t>
                      </a:r>
                      <a:r>
                        <a:rPr kumimoji="1" lang="ja-JP" altLang="en-US" sz="900" dirty="0" smtClean="0"/>
                        <a:t>回の海外遠征で</a:t>
                      </a:r>
                      <a:r>
                        <a:rPr kumimoji="1" lang="en-US" altLang="ja-JP" sz="900" dirty="0" smtClean="0"/>
                        <a:t>1</a:t>
                      </a:r>
                      <a:r>
                        <a:rPr kumimoji="1" lang="ja-JP" altLang="en-US" sz="900" dirty="0" smtClean="0"/>
                        <a:t>チームが移動した場合の総経費は</a:t>
                      </a:r>
                      <a:r>
                        <a:rPr kumimoji="1" lang="en-US" altLang="ja-JP" sz="900" dirty="0" smtClean="0"/>
                        <a:t>250</a:t>
                      </a:r>
                      <a:r>
                        <a:rPr kumimoji="1" lang="ja-JP" altLang="en-US" sz="900" dirty="0" smtClean="0"/>
                        <a:t>万</a:t>
                      </a:r>
                      <a:r>
                        <a:rPr kumimoji="1" lang="en-US" altLang="ja-JP" sz="900" dirty="0" smtClean="0"/>
                        <a:t>〜300</a:t>
                      </a:r>
                      <a:r>
                        <a:rPr kumimoji="1" lang="ja-JP" altLang="en-US" sz="900" dirty="0" smtClean="0"/>
                        <a:t>万。ピンバッチやペナントを</a:t>
                      </a:r>
                      <a:r>
                        <a:rPr kumimoji="1" lang="en-US" altLang="ja-JP" sz="900" dirty="0" smtClean="0"/>
                        <a:t>100</a:t>
                      </a:r>
                      <a:r>
                        <a:rPr kumimoji="1" lang="ja-JP" altLang="en-US" sz="900" dirty="0" smtClean="0"/>
                        <a:t>個用意するなど少額でも必ず支出するものも多く、金額に関わらず使途がある。</a:t>
                      </a:r>
                      <a:endParaRPr kumimoji="1" lang="en-US" altLang="ja-JP" sz="900" dirty="0" smtClean="0"/>
                    </a:p>
                    <a:p>
                      <a:r>
                        <a:rPr kumimoji="1" lang="ja-JP" altLang="en-US" sz="900" dirty="0" smtClean="0"/>
                        <a:t>・人材不足。有給職員を雇う余裕がない。</a:t>
                      </a:r>
                      <a:endParaRPr kumimoji="1" lang="en-US" altLang="ja-JP" sz="900" dirty="0" smtClean="0"/>
                    </a:p>
                    <a:p>
                      <a:r>
                        <a:rPr kumimoji="1" lang="ja-JP" altLang="en-US" sz="900" dirty="0" smtClean="0"/>
                        <a:t>・積極的な広報と配信。</a:t>
                      </a:r>
                      <a:endParaRPr kumimoji="1" lang="en-US" altLang="ja-JP" sz="900" dirty="0" smtClean="0"/>
                    </a:p>
                  </a:txBody>
                  <a:tcPr anchor="ctr">
                    <a:solidFill>
                      <a:schemeClr val="bg1">
                        <a:lumMod val="85000"/>
                      </a:schemeClr>
                    </a:solidFill>
                  </a:tcPr>
                </a:tc>
                <a:tc>
                  <a:txBody>
                    <a:bodyPr/>
                    <a:lstStyle/>
                    <a:p>
                      <a:r>
                        <a:rPr kumimoji="1" lang="ja-JP" altLang="en-US" sz="900" dirty="0" smtClean="0"/>
                        <a:t>パラサポ内</a:t>
                      </a:r>
                      <a:endParaRPr kumimoji="1" lang="en-US" altLang="ja-JP" sz="900" dirty="0" smtClean="0"/>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090-9268-3148</a:t>
                      </a:r>
                    </a:p>
                    <a:p>
                      <a:r>
                        <a:rPr kumimoji="1" lang="ja-JP" altLang="en-US" sz="900" dirty="0" smtClean="0"/>
                        <a:t>（市川 勝男 会長）</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7"/>
                        </a:rPr>
                        <a:t>https://ja-jp.facebook.com/Japan.Wheelchair.Curling/</a:t>
                      </a:r>
                      <a:endParaRPr kumimoji="1" lang="en-US" altLang="ja-JP" sz="900" dirty="0" smtClean="0"/>
                    </a:p>
                    <a:p>
                      <a:endParaRPr kumimoji="1" lang="en-US" altLang="ja-JP" sz="900" dirty="0" smtClean="0"/>
                    </a:p>
                  </a:txBody>
                  <a:tcPr>
                    <a:solidFill>
                      <a:schemeClr val="bg1">
                        <a:lumMod val="85000"/>
                      </a:schemeClr>
                    </a:solidFill>
                  </a:tcPr>
                </a:tc>
              </a:tr>
            </a:tbl>
          </a:graphicData>
        </a:graphic>
      </p:graphicFrame>
      <p:grpSp>
        <p:nvGrpSpPr>
          <p:cNvPr id="6" name="グループ化 5"/>
          <p:cNvGrpSpPr/>
          <p:nvPr/>
        </p:nvGrpSpPr>
        <p:grpSpPr>
          <a:xfrm>
            <a:off x="7747211" y="1454587"/>
            <a:ext cx="1296144" cy="246221"/>
            <a:chOff x="10184980" y="1827107"/>
            <a:chExt cx="1074333" cy="261385"/>
          </a:xfrm>
        </p:grpSpPr>
        <p:sp>
          <p:nvSpPr>
            <p:cNvPr id="7" name="正方形/長方形 6"/>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0184980" y="1827107"/>
              <a:ext cx="1074333" cy="246221"/>
            </a:xfrm>
            <a:prstGeom prst="rect">
              <a:avLst/>
            </a:prstGeom>
            <a:noFill/>
          </p:spPr>
          <p:txBody>
            <a:bodyPr wrap="none" rtlCol="0">
              <a:spAutoFit/>
            </a:bodyPr>
            <a:lstStyle/>
            <a:p>
              <a:r>
                <a:rPr lang="ja-JP" altLang="en-US" sz="1000" dirty="0"/>
                <a:t>スレッジホッケー</a:t>
              </a:r>
              <a:endParaRPr kumimoji="1" lang="ja-JP" altLang="en-US" sz="1000" dirty="0"/>
            </a:p>
          </p:txBody>
        </p:sp>
        <p:sp>
          <p:nvSpPr>
            <p:cNvPr id="10" name="下矢印 9"/>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0"/>
          <p:cNvGrpSpPr/>
          <p:nvPr/>
        </p:nvGrpSpPr>
        <p:grpSpPr>
          <a:xfrm>
            <a:off x="7747211" y="2534707"/>
            <a:ext cx="1178825" cy="246221"/>
            <a:chOff x="10184980" y="1827107"/>
            <a:chExt cx="977091" cy="261385"/>
          </a:xfrm>
        </p:grpSpPr>
        <p:sp>
          <p:nvSpPr>
            <p:cNvPr id="12" name="正方形/長方形 11"/>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0184980" y="1827107"/>
              <a:ext cx="711109" cy="261385"/>
            </a:xfrm>
            <a:prstGeom prst="rect">
              <a:avLst/>
            </a:prstGeom>
            <a:noFill/>
          </p:spPr>
          <p:txBody>
            <a:bodyPr wrap="none" rtlCol="0">
              <a:spAutoFit/>
            </a:bodyPr>
            <a:lstStyle/>
            <a:p>
              <a:r>
                <a:rPr lang="ja-JP" altLang="en-US" sz="1000" dirty="0" smtClean="0"/>
                <a:t>車椅子ソフト</a:t>
              </a:r>
              <a:endParaRPr kumimoji="1" lang="ja-JP" altLang="en-US" sz="1000" dirty="0"/>
            </a:p>
          </p:txBody>
        </p:sp>
        <p:sp>
          <p:nvSpPr>
            <p:cNvPr id="14" name="下矢印 13"/>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 name="グループ化 14"/>
          <p:cNvGrpSpPr/>
          <p:nvPr/>
        </p:nvGrpSpPr>
        <p:grpSpPr>
          <a:xfrm>
            <a:off x="7747211" y="3501008"/>
            <a:ext cx="1178825" cy="246221"/>
            <a:chOff x="10184980" y="1827107"/>
            <a:chExt cx="977091" cy="261385"/>
          </a:xfrm>
        </p:grpSpPr>
        <p:sp>
          <p:nvSpPr>
            <p:cNvPr id="16" name="正方形/長方形 15"/>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0184980" y="1827107"/>
              <a:ext cx="929013" cy="245048"/>
            </a:xfrm>
            <a:prstGeom prst="rect">
              <a:avLst/>
            </a:prstGeom>
            <a:noFill/>
          </p:spPr>
          <p:txBody>
            <a:bodyPr wrap="none" rtlCol="0">
              <a:spAutoFit/>
            </a:bodyPr>
            <a:lstStyle/>
            <a:p>
              <a:r>
                <a:rPr lang="ja-JP" altLang="en-US" sz="900" dirty="0" smtClean="0"/>
                <a:t>車椅子フェンシング</a:t>
              </a:r>
              <a:endParaRPr kumimoji="1" lang="ja-JP" altLang="en-US" sz="900" dirty="0"/>
            </a:p>
          </p:txBody>
        </p:sp>
        <p:sp>
          <p:nvSpPr>
            <p:cNvPr id="18" name="下矢印 17"/>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18"/>
          <p:cNvGrpSpPr/>
          <p:nvPr/>
        </p:nvGrpSpPr>
        <p:grpSpPr>
          <a:xfrm>
            <a:off x="7747211" y="4725144"/>
            <a:ext cx="1178825" cy="246221"/>
            <a:chOff x="10184980" y="1827107"/>
            <a:chExt cx="977091" cy="261385"/>
          </a:xfrm>
        </p:grpSpPr>
        <p:sp>
          <p:nvSpPr>
            <p:cNvPr id="20" name="正方形/長方形 19"/>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10184980" y="1827107"/>
              <a:ext cx="874537" cy="228713"/>
            </a:xfrm>
            <a:prstGeom prst="rect">
              <a:avLst/>
            </a:prstGeom>
            <a:noFill/>
          </p:spPr>
          <p:txBody>
            <a:bodyPr wrap="none" rtlCol="0">
              <a:spAutoFit/>
            </a:bodyPr>
            <a:lstStyle/>
            <a:p>
              <a:r>
                <a:rPr lang="ja-JP" altLang="en-US" sz="800" dirty="0" smtClean="0"/>
                <a:t>車椅子ハンドボール</a:t>
              </a:r>
              <a:endParaRPr kumimoji="1" lang="ja-JP" altLang="en-US" sz="800" dirty="0"/>
            </a:p>
          </p:txBody>
        </p:sp>
        <p:sp>
          <p:nvSpPr>
            <p:cNvPr id="22" name="下矢印 21"/>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 name="グループ化 22"/>
          <p:cNvGrpSpPr/>
          <p:nvPr/>
        </p:nvGrpSpPr>
        <p:grpSpPr>
          <a:xfrm>
            <a:off x="7747211" y="6165304"/>
            <a:ext cx="1178825" cy="246221"/>
            <a:chOff x="10184980" y="1827107"/>
            <a:chExt cx="977091" cy="261385"/>
          </a:xfrm>
        </p:grpSpPr>
        <p:sp>
          <p:nvSpPr>
            <p:cNvPr id="24" name="正方形/長方形 23"/>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10184980" y="1827107"/>
              <a:ext cx="885166" cy="261385"/>
            </a:xfrm>
            <a:prstGeom prst="rect">
              <a:avLst/>
            </a:prstGeom>
            <a:noFill/>
          </p:spPr>
          <p:txBody>
            <a:bodyPr wrap="none" rtlCol="0">
              <a:spAutoFit/>
            </a:bodyPr>
            <a:lstStyle/>
            <a:p>
              <a:r>
                <a:rPr kumimoji="1" lang="ja-JP" altLang="en-US" sz="1000" dirty="0" smtClean="0"/>
                <a:t>チェアカーリング</a:t>
              </a:r>
              <a:endParaRPr kumimoji="1" lang="ja-JP" altLang="en-US" sz="1000" dirty="0"/>
            </a:p>
          </p:txBody>
        </p:sp>
        <p:sp>
          <p:nvSpPr>
            <p:cNvPr id="26" name="下矢印 25"/>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スライド番号プレースホルダー 1"/>
          <p:cNvSpPr>
            <a:spLocks noGrp="1"/>
          </p:cNvSpPr>
          <p:nvPr>
            <p:ph type="sldNum" sz="quarter" idx="12"/>
          </p:nvPr>
        </p:nvSpPr>
        <p:spPr>
          <a:xfrm>
            <a:off x="6902896" y="6553150"/>
            <a:ext cx="2133600" cy="476250"/>
          </a:xfrm>
        </p:spPr>
        <p:txBody>
          <a:bodyPr/>
          <a:lstStyle/>
          <a:p>
            <a:pPr>
              <a:defRPr/>
            </a:pPr>
            <a:fld id="{D1F09CB0-E6D5-4970-AB11-DABB337551DB}" type="slidenum">
              <a:rPr lang="en-US" altLang="ja-JP" smtClean="0">
                <a:solidFill>
                  <a:srgbClr val="000000"/>
                </a:solidFill>
              </a:rPr>
              <a:pPr>
                <a:defRPr/>
              </a:pPr>
              <a:t>4</a:t>
            </a:fld>
            <a:endParaRPr lang="en-US" altLang="ja-JP" dirty="0">
              <a:solidFill>
                <a:srgbClr val="000000"/>
              </a:solidFill>
            </a:endParaRPr>
          </a:p>
        </p:txBody>
      </p:sp>
    </p:spTree>
    <p:extLst>
      <p:ext uri="{BB962C8B-B14F-4D97-AF65-F5344CB8AC3E}">
        <p14:creationId xmlns:p14="http://schemas.microsoft.com/office/powerpoint/2010/main" val="3796228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71993"/>
            <a:ext cx="9144000" cy="476590"/>
          </a:xfrm>
          <a:prstGeom prst="rect">
            <a:avLst/>
          </a:prstGeom>
          <a:noFill/>
          <a:ln>
            <a:noFill/>
          </a:ln>
          <a:effectLst/>
          <a:extLst>
            <a:ext uri="{909E8E84-426E-40DD-AFC4-6F175D3DCCD1}">
              <a14:hiddenFill xmlns:a14="http://schemas.microsoft.com/office/drawing/2010/main">
                <a:solidFill>
                  <a:srgbClr val="66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fontAlgn="base">
              <a:spcBef>
                <a:spcPct val="0"/>
              </a:spcBef>
              <a:spcAft>
                <a:spcPct val="0"/>
              </a:spcAft>
              <a:defRPr/>
            </a:pPr>
            <a:endParaRPr lang="ja-JP" altLang="ja-JP" dirty="0">
              <a:solidFill>
                <a:srgbClr val="000000"/>
              </a:solidFill>
              <a:effectLst>
                <a:outerShdw blurRad="38100" dist="38100" dir="2700000" algn="tl">
                  <a:srgbClr val="C0C0C0"/>
                </a:outerShdw>
              </a:effectLst>
            </a:endParaRPr>
          </a:p>
        </p:txBody>
      </p:sp>
      <p:sp>
        <p:nvSpPr>
          <p:cNvPr id="12291" name="Text Box 3"/>
          <p:cNvSpPr txBox="1">
            <a:spLocks noChangeArrowheads="1"/>
          </p:cNvSpPr>
          <p:nvPr/>
        </p:nvSpPr>
        <p:spPr bwMode="auto">
          <a:xfrm>
            <a:off x="61144" y="75880"/>
            <a:ext cx="9091612" cy="369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lgn="ctr" fontAlgn="base">
              <a:spcAft>
                <a:spcPct val="0"/>
              </a:spcAft>
              <a:defRPr/>
            </a:pPr>
            <a:r>
              <a:rPr lang="ja-JP" altLang="en-US" b="1" dirty="0" smtClean="0"/>
              <a:t>障害者スポーツ団体ニーズ調査結果（団体別）</a:t>
            </a:r>
            <a:endParaRPr lang="ja-JP" altLang="en-US" b="1" dirty="0"/>
          </a:p>
        </p:txBody>
      </p:sp>
      <p:sp>
        <p:nvSpPr>
          <p:cNvPr id="2052" name="Rectangle 4"/>
          <p:cNvSpPr>
            <a:spLocks noChangeArrowheads="1"/>
          </p:cNvSpPr>
          <p:nvPr/>
        </p:nvSpPr>
        <p:spPr bwMode="auto">
          <a:xfrm>
            <a:off x="-9526" y="404664"/>
            <a:ext cx="9162281" cy="75654"/>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graphicFrame>
        <p:nvGraphicFramePr>
          <p:cNvPr id="8" name="表 7"/>
          <p:cNvGraphicFramePr>
            <a:graphicFrameLocks noGrp="1"/>
          </p:cNvGraphicFramePr>
          <p:nvPr>
            <p:extLst>
              <p:ext uri="{D42A27DB-BD31-4B8C-83A1-F6EECF244321}">
                <p14:modId xmlns:p14="http://schemas.microsoft.com/office/powerpoint/2010/main" val="102815518"/>
              </p:ext>
            </p:extLst>
          </p:nvPr>
        </p:nvGraphicFramePr>
        <p:xfrm>
          <a:off x="107503" y="620608"/>
          <a:ext cx="8928995" cy="5983640"/>
        </p:xfrm>
        <a:graphic>
          <a:graphicData uri="http://schemas.openxmlformats.org/drawingml/2006/table">
            <a:tbl>
              <a:tblPr firstRow="1" bandRow="1">
                <a:tableStyleId>{5940675A-B579-460E-94D1-54222C63F5DA}</a:tableStyleId>
              </a:tblPr>
              <a:tblGrid>
                <a:gridCol w="432049"/>
                <a:gridCol w="1008112"/>
                <a:gridCol w="4608512"/>
                <a:gridCol w="1512168"/>
                <a:gridCol w="1368154"/>
              </a:tblGrid>
              <a:tr h="144016">
                <a:tc>
                  <a:txBody>
                    <a:bodyPr/>
                    <a:lstStyle/>
                    <a:p>
                      <a:pPr algn="ctr"/>
                      <a:r>
                        <a:rPr kumimoji="1" lang="ja-JP" altLang="en-US" sz="900" dirty="0" smtClean="0"/>
                        <a:t>番号</a:t>
                      </a:r>
                      <a:endParaRPr kumimoji="1" lang="ja-JP" altLang="en-US" sz="900" dirty="0"/>
                    </a:p>
                  </a:txBody>
                  <a:tcPr anchor="ctr"/>
                </a:tc>
                <a:tc>
                  <a:txBody>
                    <a:bodyPr/>
                    <a:lstStyle/>
                    <a:p>
                      <a:pPr algn="ctr"/>
                      <a:r>
                        <a:rPr kumimoji="1" lang="ja-JP" altLang="en-US" sz="900" dirty="0" smtClean="0"/>
                        <a:t>団体名</a:t>
                      </a:r>
                      <a:endParaRPr kumimoji="1" lang="ja-JP" altLang="en-US" sz="9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t>ニーズ・団体運営課題概要</a:t>
                      </a:r>
                    </a:p>
                  </a:txBody>
                  <a:tcPr anchor="ctr"/>
                </a:tc>
                <a:tc>
                  <a:txBody>
                    <a:bodyPr/>
                    <a:lstStyle/>
                    <a:p>
                      <a:pPr algn="ctr"/>
                      <a:r>
                        <a:rPr kumimoji="1" lang="ja-JP" altLang="en-US" sz="900" dirty="0" smtClean="0"/>
                        <a:t>所在地</a:t>
                      </a:r>
                      <a:endParaRPr kumimoji="1" lang="en-US" altLang="ja-JP" sz="900" dirty="0" smtClean="0"/>
                    </a:p>
                    <a:p>
                      <a:pPr algn="ctr"/>
                      <a:r>
                        <a:rPr kumimoji="1" lang="ja-JP" altLang="en-US" sz="900" dirty="0" smtClean="0"/>
                        <a:t>連絡先（代表者等）</a:t>
                      </a:r>
                      <a:endParaRPr kumimoji="1" lang="ja-JP" altLang="en-US" sz="900" dirty="0"/>
                    </a:p>
                  </a:txBody>
                  <a:tcPr anchor="ctr"/>
                </a:tc>
                <a:tc>
                  <a:txBody>
                    <a:bodyPr/>
                    <a:lstStyle/>
                    <a:p>
                      <a:pPr algn="ctr"/>
                      <a:r>
                        <a:rPr kumimoji="1" lang="ja-JP" altLang="en-US" sz="900" dirty="0" smtClean="0"/>
                        <a:t>ＵＲＬ</a:t>
                      </a:r>
                      <a:endParaRPr kumimoji="1" lang="en-US" altLang="ja-JP" sz="900" dirty="0" smtClean="0"/>
                    </a:p>
                    <a:p>
                      <a:pPr algn="ctr"/>
                      <a:r>
                        <a:rPr kumimoji="1" lang="ja-JP" altLang="en-US" sz="900" dirty="0" smtClean="0"/>
                        <a:t>検索キーワード</a:t>
                      </a:r>
                      <a:endParaRPr kumimoji="1" lang="en-US" altLang="ja-JP" sz="900" dirty="0" smtClean="0"/>
                    </a:p>
                  </a:txBody>
                  <a:tcPr anchor="ctr"/>
                </a:tc>
              </a:tr>
              <a:tr h="1578536">
                <a:tc>
                  <a:txBody>
                    <a:bodyPr/>
                    <a:lstStyle/>
                    <a:p>
                      <a:pPr algn="ctr"/>
                      <a:r>
                        <a:rPr kumimoji="1" lang="ja-JP" altLang="en-US" sz="900" dirty="0" smtClean="0"/>
                        <a:t>１１</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特定非営利活動法人日本車いすダンススポーツ連盟</a:t>
                      </a:r>
                      <a:endParaRPr lang="ja-JP" altLang="en-US" sz="900" b="0" i="0" u="none" strike="noStrike" dirty="0" smtClean="0">
                        <a:solidFill>
                          <a:srgbClr val="000000"/>
                        </a:solidFill>
                        <a:effectLst/>
                        <a:latin typeface="ＭＳ Ｐゴシック"/>
                      </a:endParaRPr>
                    </a:p>
                  </a:txBody>
                  <a:tcPr anchor="ctr">
                    <a:solidFill>
                      <a:schemeClr val="bg1">
                        <a:lumMod val="85000"/>
                      </a:schemeClr>
                    </a:solidFill>
                  </a:tcPr>
                </a:tc>
                <a:tc>
                  <a:txBody>
                    <a:bodyPr/>
                    <a:lstStyle/>
                    <a:p>
                      <a:r>
                        <a:rPr kumimoji="1" lang="ja-JP" altLang="en-US" sz="900" dirty="0" smtClean="0"/>
                        <a:t>・事務局運営必要経費→年間</a:t>
                      </a:r>
                      <a:r>
                        <a:rPr kumimoji="1" lang="en-US" altLang="ja-JP" sz="900" dirty="0" smtClean="0"/>
                        <a:t>1100</a:t>
                      </a:r>
                      <a:r>
                        <a:rPr kumimoji="1" lang="ja-JP" altLang="en-US" sz="900" dirty="0" smtClean="0"/>
                        <a:t>万円</a:t>
                      </a:r>
                    </a:p>
                    <a:p>
                      <a:r>
                        <a:rPr kumimoji="1" lang="ja-JP" altLang="en-US" sz="900" dirty="0" smtClean="0"/>
                        <a:t>・一社からの資金援助ではなく小口でも</a:t>
                      </a:r>
                      <a:r>
                        <a:rPr kumimoji="1" lang="en-US" altLang="ja-JP" sz="900" dirty="0" smtClean="0"/>
                        <a:t>1000</a:t>
                      </a:r>
                      <a:r>
                        <a:rPr kumimoji="1" lang="ja-JP" altLang="en-US" sz="900" dirty="0" smtClean="0"/>
                        <a:t>万円程集まれば運営が可能。</a:t>
                      </a:r>
                      <a:endParaRPr kumimoji="1" lang="en-US" altLang="ja-JP" sz="900" dirty="0" smtClean="0"/>
                    </a:p>
                    <a:p>
                      <a:r>
                        <a:rPr kumimoji="1" lang="ja-JP" altLang="en-US" sz="900" dirty="0" smtClean="0"/>
                        <a:t>・手弁当団体なので事務方レベルでの対応に苦慮</a:t>
                      </a:r>
                    </a:p>
                    <a:p>
                      <a:r>
                        <a:rPr kumimoji="1" lang="ja-JP" altLang="en-US" sz="900" dirty="0" smtClean="0"/>
                        <a:t>・障がい者からの会員費や諸々の経費を実費として請求することに限界があるので、強化選手として経済的にも社会的にもある程度裕福な障がい者しかスポーツのステータスを味わえないのが現状</a:t>
                      </a:r>
                    </a:p>
                    <a:p>
                      <a:r>
                        <a:rPr kumimoji="1" lang="ja-JP" altLang="en-US" sz="900" dirty="0" smtClean="0"/>
                        <a:t>・</a:t>
                      </a:r>
                      <a:r>
                        <a:rPr kumimoji="1" lang="en-US" altLang="ja-JP" sz="900" dirty="0" smtClean="0"/>
                        <a:t>22</a:t>
                      </a:r>
                      <a:r>
                        <a:rPr kumimoji="1" lang="ja-JP" altLang="en-US" sz="900" dirty="0" smtClean="0"/>
                        <a:t>競技以外の団体はいつ消えゆくかわからない状況</a:t>
                      </a:r>
                    </a:p>
                    <a:p>
                      <a:r>
                        <a:rPr kumimoji="1" lang="ja-JP" altLang="en-US" sz="900" dirty="0" smtClean="0"/>
                        <a:t>・スポンサー寄付など厳しい状況下に置かれている。</a:t>
                      </a:r>
                      <a:endParaRPr kumimoji="1" lang="en-US" altLang="ja-JP" sz="900" dirty="0" smtClean="0"/>
                    </a:p>
                    <a:p>
                      <a:r>
                        <a:rPr kumimoji="1" lang="ja-JP" altLang="en-US" sz="900" dirty="0" smtClean="0"/>
                        <a:t>・</a:t>
                      </a:r>
                      <a:r>
                        <a:rPr kumimoji="1" lang="en-US" altLang="ja-JP" sz="900" dirty="0" smtClean="0"/>
                        <a:t>JOC</a:t>
                      </a:r>
                      <a:r>
                        <a:rPr kumimoji="1" lang="ja-JP" altLang="en-US" sz="900" dirty="0" err="1" smtClean="0"/>
                        <a:t>、</a:t>
                      </a:r>
                      <a:r>
                        <a:rPr kumimoji="1" lang="en-US" altLang="ja-JP" sz="900" dirty="0" smtClean="0"/>
                        <a:t>JPC</a:t>
                      </a:r>
                      <a:r>
                        <a:rPr kumimoji="1" lang="ja-JP" altLang="en-US" sz="900" dirty="0" smtClean="0"/>
                        <a:t>正式種目</a:t>
                      </a:r>
                      <a:r>
                        <a:rPr kumimoji="1" lang="en-US" altLang="ja-JP" sz="900" dirty="0" smtClean="0"/>
                        <a:t>22</a:t>
                      </a:r>
                      <a:r>
                        <a:rPr kumimoji="1" lang="ja-JP" altLang="en-US" sz="900" dirty="0" smtClean="0"/>
                        <a:t>競技団体以外のマイナースポーツ団体に光を当てて欲しい。</a:t>
                      </a:r>
                    </a:p>
                    <a:p>
                      <a:r>
                        <a:rPr kumimoji="1" lang="ja-JP" altLang="en-US" sz="900" dirty="0" smtClean="0"/>
                        <a:t>・当連盟が取り組んでいる「特別支援学校」での「重度障がい者」への普及活動への支援</a:t>
                      </a:r>
                    </a:p>
                  </a:txBody>
                  <a:tcPr anchor="ctr">
                    <a:solidFill>
                      <a:schemeClr val="bg1">
                        <a:lumMod val="85000"/>
                      </a:schemeClr>
                    </a:solidFill>
                  </a:tcPr>
                </a:tc>
                <a:tc>
                  <a:txBody>
                    <a:bodyPr/>
                    <a:lstStyle/>
                    <a:p>
                      <a:r>
                        <a:rPr kumimoji="1" lang="ja-JP" altLang="en-US" sz="900" dirty="0" smtClean="0"/>
                        <a:t>東京都大田区山王</a:t>
                      </a:r>
                      <a:r>
                        <a:rPr kumimoji="1" lang="en-US" altLang="ja-JP" sz="900" dirty="0" smtClean="0"/>
                        <a:t>2-5-9</a:t>
                      </a:r>
                    </a:p>
                    <a:p>
                      <a:r>
                        <a:rPr kumimoji="1" lang="ja-JP" altLang="en-US" sz="900" dirty="0" smtClean="0"/>
                        <a:t>山手ビル</a:t>
                      </a:r>
                      <a:r>
                        <a:rPr kumimoji="1" lang="en-US" altLang="ja-JP" sz="900" dirty="0" smtClean="0"/>
                        <a:t>9</a:t>
                      </a:r>
                      <a:r>
                        <a:rPr kumimoji="1" lang="ja-JP" altLang="en-US" sz="900" dirty="0" smtClean="0"/>
                        <a:t>Ｆ</a:t>
                      </a:r>
                      <a:endParaRPr kumimoji="1" lang="en-US" altLang="ja-JP" sz="900" dirty="0" smtClean="0"/>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03-3774-2277</a:t>
                      </a:r>
                    </a:p>
                    <a:p>
                      <a:r>
                        <a:rPr kumimoji="1" lang="ja-JP" altLang="en-US" sz="900" dirty="0" smtClean="0"/>
                        <a:t>（愛知 和男 会長）</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3"/>
                        </a:rPr>
                        <a:t>http://jwdsf.official.jp/</a:t>
                      </a:r>
                      <a:endParaRPr kumimoji="1" lang="en-US" altLang="ja-JP" sz="900" dirty="0" smtClean="0"/>
                    </a:p>
                    <a:p>
                      <a:endParaRPr kumimoji="1" lang="en-US" altLang="ja-JP" sz="900" dirty="0" smtClean="0"/>
                    </a:p>
                  </a:txBody>
                  <a:tcPr>
                    <a:solidFill>
                      <a:schemeClr val="bg1">
                        <a:lumMod val="85000"/>
                      </a:schemeClr>
                    </a:solidFill>
                  </a:tcPr>
                </a:tc>
              </a:tr>
              <a:tr h="1296144">
                <a:tc>
                  <a:txBody>
                    <a:bodyPr/>
                    <a:lstStyle/>
                    <a:p>
                      <a:pPr algn="ctr"/>
                      <a:r>
                        <a:rPr kumimoji="1" lang="ja-JP" altLang="en-US" sz="900" dirty="0" smtClean="0"/>
                        <a:t>１２</a:t>
                      </a:r>
                      <a:endParaRPr kumimoji="1" lang="ja-JP" altLang="en-US" sz="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a:rPr>
                        <a:t>一般社団法人日本ウィルチェアーラグビー連盟</a:t>
                      </a:r>
                    </a:p>
                  </a:txBody>
                  <a:tcPr anchor="ctr"/>
                </a:tc>
                <a:tc>
                  <a:txBody>
                    <a:bodyPr/>
                    <a:lstStyle/>
                    <a:p>
                      <a:r>
                        <a:rPr kumimoji="1" lang="ja-JP" altLang="en-US" sz="900" dirty="0" smtClean="0"/>
                        <a:t>・障害者スポーツに対する社会の理解促進・認知度向上</a:t>
                      </a:r>
                    </a:p>
                    <a:p>
                      <a:r>
                        <a:rPr kumimoji="1" lang="ja-JP" altLang="en-US" sz="900" dirty="0" smtClean="0"/>
                        <a:t>・環境整備</a:t>
                      </a:r>
                    </a:p>
                    <a:p>
                      <a:r>
                        <a:rPr kumimoji="1" lang="ja-JP" altLang="en-US" sz="900" dirty="0" smtClean="0"/>
                        <a:t>・障害者スポーツ大会やイベントの推進・選手発掘育成・マネージメントをできる人材の出向</a:t>
                      </a:r>
                      <a:r>
                        <a:rPr kumimoji="1" lang="en-US" altLang="ja-JP" sz="900" dirty="0" smtClean="0"/>
                        <a:t>(</a:t>
                      </a:r>
                      <a:r>
                        <a:rPr kumimoji="1" lang="ja-JP" altLang="en-US" sz="900" dirty="0" smtClean="0"/>
                        <a:t>事務局要員を含む</a:t>
                      </a:r>
                      <a:r>
                        <a:rPr kumimoji="1" lang="en-US" altLang="ja-JP" sz="900" dirty="0" smtClean="0"/>
                        <a:t>)</a:t>
                      </a:r>
                    </a:p>
                    <a:p>
                      <a:r>
                        <a:rPr kumimoji="1" lang="ja-JP" altLang="en-US" sz="900" dirty="0" smtClean="0"/>
                        <a:t>・事務局要員・大会運営要員の不足</a:t>
                      </a:r>
                    </a:p>
                    <a:p>
                      <a:r>
                        <a:rPr kumimoji="1" lang="ja-JP" altLang="en-US" sz="900" dirty="0" smtClean="0"/>
                        <a:t>・有能新人の発掘</a:t>
                      </a:r>
                    </a:p>
                    <a:p>
                      <a:r>
                        <a:rPr kumimoji="1" lang="ja-JP" altLang="en-US" sz="900" dirty="0" smtClean="0"/>
                        <a:t>・</a:t>
                      </a:r>
                      <a:r>
                        <a:rPr kumimoji="1" lang="en-US" altLang="ja-JP" sz="900" dirty="0" smtClean="0"/>
                        <a:t>1</a:t>
                      </a:r>
                      <a:r>
                        <a:rPr kumimoji="1" lang="ja-JP" altLang="en-US" sz="900" dirty="0" smtClean="0"/>
                        <a:t>週間程度利用可能な強化合宿の会場 </a:t>
                      </a:r>
                      <a:r>
                        <a:rPr kumimoji="1" lang="en-US" altLang="ja-JP" sz="900" dirty="0" smtClean="0"/>
                        <a:t>(</a:t>
                      </a:r>
                      <a:r>
                        <a:rPr kumimoji="1" lang="ja-JP" altLang="en-US" sz="900" dirty="0" smtClean="0"/>
                        <a:t>使用しやすい宿泊施設を含む</a:t>
                      </a:r>
                      <a:r>
                        <a:rPr kumimoji="1" lang="en-US" altLang="ja-JP" sz="900" dirty="0" smtClean="0"/>
                        <a:t>)</a:t>
                      </a:r>
                      <a:r>
                        <a:rPr kumimoji="1" lang="ja-JP" altLang="en-US" sz="900" dirty="0" err="1" smtClean="0"/>
                        <a:t>が関</a:t>
                      </a:r>
                      <a:r>
                        <a:rPr kumimoji="1" lang="ja-JP" altLang="en-US" sz="900" dirty="0" smtClean="0"/>
                        <a:t>東近辺にない</a:t>
                      </a:r>
                      <a:endParaRPr kumimoji="1" lang="en-US" altLang="ja-JP" sz="900" dirty="0" smtClean="0"/>
                    </a:p>
                    <a:p>
                      <a:r>
                        <a:rPr kumimoji="1" lang="ja-JP" altLang="en-US" sz="900" dirty="0" smtClean="0"/>
                        <a:t>・大会</a:t>
                      </a:r>
                      <a:r>
                        <a:rPr kumimoji="1" lang="en-US" altLang="ja-JP" sz="900" dirty="0" smtClean="0"/>
                        <a:t>(</a:t>
                      </a:r>
                      <a:r>
                        <a:rPr kumimoji="1" lang="ja-JP" altLang="en-US" sz="900" dirty="0" smtClean="0"/>
                        <a:t>国際大会含む</a:t>
                      </a:r>
                      <a:r>
                        <a:rPr kumimoji="1" lang="en-US" altLang="ja-JP" sz="900" dirty="0" smtClean="0"/>
                        <a:t>)</a:t>
                      </a:r>
                      <a:r>
                        <a:rPr kumimoji="1" lang="ja-JP" altLang="en-US" sz="900" dirty="0" smtClean="0"/>
                        <a:t>・イベントの開催</a:t>
                      </a:r>
                      <a:endParaRPr kumimoji="1" lang="en-US" altLang="ja-JP" sz="900" dirty="0" smtClean="0"/>
                    </a:p>
                  </a:txBody>
                  <a:tcPr anchor="ctr"/>
                </a:tc>
                <a:tc>
                  <a:txBody>
                    <a:bodyPr/>
                    <a:lstStyle/>
                    <a:p>
                      <a:r>
                        <a:rPr kumimoji="1" lang="ja-JP" altLang="en-US" sz="900" dirty="0" smtClean="0"/>
                        <a:t>埼玉県所沢市中新井</a:t>
                      </a:r>
                      <a:r>
                        <a:rPr kumimoji="1" lang="en-US" altLang="ja-JP" sz="900" dirty="0" smtClean="0"/>
                        <a:t>1-971-1 </a:t>
                      </a:r>
                      <a:r>
                        <a:rPr kumimoji="1" lang="ja-JP" altLang="en-US" sz="900" dirty="0" smtClean="0"/>
                        <a:t>塩沢様方</a:t>
                      </a:r>
                      <a:endParaRPr kumimoji="1" lang="en-US" altLang="ja-JP" sz="900" dirty="0" smtClean="0"/>
                    </a:p>
                    <a:p>
                      <a:endParaRPr kumimoji="1" lang="en-US" altLang="ja-JP" sz="900" dirty="0" smtClean="0"/>
                    </a:p>
                    <a:p>
                      <a:r>
                        <a:rPr kumimoji="1" lang="en-US" altLang="ja-JP" sz="900" dirty="0" smtClean="0"/>
                        <a:t>090-1694-3883</a:t>
                      </a:r>
                    </a:p>
                    <a:p>
                      <a:r>
                        <a:rPr kumimoji="1" lang="ja-JP" altLang="en-US" sz="900" dirty="0" smtClean="0"/>
                        <a:t>（塩沢 康雄 会長）</a:t>
                      </a:r>
                      <a:endParaRPr kumimoji="1" lang="en-US" altLang="ja-JP" sz="900" dirty="0" smtClean="0"/>
                    </a:p>
                  </a:txBody>
                  <a:tcPr/>
                </a:tc>
                <a:tc>
                  <a:txBody>
                    <a:bodyPr/>
                    <a:lstStyle/>
                    <a:p>
                      <a:r>
                        <a:rPr kumimoji="1" lang="en-US" altLang="ja-JP" sz="900" dirty="0" smtClean="0">
                          <a:hlinkClick r:id="rId4"/>
                        </a:rPr>
                        <a:t>http://jwrugby.com/</a:t>
                      </a:r>
                      <a:endParaRPr kumimoji="1" lang="en-US" altLang="ja-JP" sz="900" dirty="0" smtClean="0"/>
                    </a:p>
                    <a:p>
                      <a:endParaRPr kumimoji="1" lang="en-US" altLang="ja-JP" sz="900" dirty="0" smtClean="0"/>
                    </a:p>
                  </a:txBody>
                  <a:tcPr/>
                </a:tc>
              </a:tr>
              <a:tr h="587072">
                <a:tc>
                  <a:txBody>
                    <a:bodyPr/>
                    <a:lstStyle/>
                    <a:p>
                      <a:pPr algn="ctr"/>
                      <a:r>
                        <a:rPr kumimoji="1" lang="ja-JP" altLang="en-US" sz="900" dirty="0" smtClean="0"/>
                        <a:t>１３</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a:rPr>
                        <a:t>一般社団法人日本パラバレーボール協会</a:t>
                      </a:r>
                    </a:p>
                  </a:txBody>
                  <a:tcPr anchor="ctr">
                    <a:solidFill>
                      <a:schemeClr val="bg1">
                        <a:lumMod val="85000"/>
                      </a:schemeClr>
                    </a:solidFill>
                  </a:tcPr>
                </a:tc>
                <a:tc>
                  <a:txBody>
                    <a:bodyPr/>
                    <a:lstStyle/>
                    <a:p>
                      <a:r>
                        <a:rPr kumimoji="1" lang="ja-JP" altLang="en-US" sz="900" dirty="0" smtClean="0"/>
                        <a:t>・活動場所・宿泊先・食事場所</a:t>
                      </a:r>
                    </a:p>
                    <a:p>
                      <a:r>
                        <a:rPr kumimoji="1" lang="ja-JP" altLang="en-US" sz="900" dirty="0" smtClean="0"/>
                        <a:t>・競技シューズ・大会のユニフォーム</a:t>
                      </a:r>
                      <a:r>
                        <a:rPr kumimoji="1" lang="en-US" altLang="ja-JP" sz="900" dirty="0" smtClean="0"/>
                        <a:t>(</a:t>
                      </a:r>
                      <a:r>
                        <a:rPr kumimoji="1" lang="ja-JP" altLang="en-US" sz="900" dirty="0" smtClean="0"/>
                        <a:t>年間３０万～１００万円）</a:t>
                      </a:r>
                      <a:endParaRPr kumimoji="1" lang="en-US" altLang="ja-JP" sz="900" dirty="0" smtClean="0"/>
                    </a:p>
                    <a:p>
                      <a:r>
                        <a:rPr kumimoji="1" lang="ja-JP" altLang="en-US" sz="900" dirty="0" smtClean="0"/>
                        <a:t>・人材不足</a:t>
                      </a:r>
                    </a:p>
                    <a:p>
                      <a:r>
                        <a:rPr kumimoji="1" lang="ja-JP" altLang="en-US" sz="900" dirty="0" smtClean="0"/>
                        <a:t>・数多くの依頼に対する対応</a:t>
                      </a:r>
                      <a:r>
                        <a:rPr kumimoji="1" lang="en-US" altLang="ja-JP" sz="900" dirty="0" smtClean="0"/>
                        <a:t>(</a:t>
                      </a:r>
                      <a:r>
                        <a:rPr kumimoji="1" lang="ja-JP" altLang="en-US" sz="900" dirty="0" smtClean="0"/>
                        <a:t>学校・自治体・民間企業等）</a:t>
                      </a:r>
                    </a:p>
                  </a:txBody>
                  <a:tcPr anchor="ctr">
                    <a:solidFill>
                      <a:schemeClr val="bg1">
                        <a:lumMod val="85000"/>
                      </a:schemeClr>
                    </a:solidFill>
                  </a:tcPr>
                </a:tc>
                <a:tc>
                  <a:txBody>
                    <a:bodyPr/>
                    <a:lstStyle/>
                    <a:p>
                      <a:r>
                        <a:rPr kumimoji="1" lang="ja-JP" altLang="en-US" sz="900" dirty="0" smtClean="0"/>
                        <a:t>東京都台東区東上野</a:t>
                      </a:r>
                      <a:r>
                        <a:rPr kumimoji="1" lang="en-US" altLang="ja-JP" sz="900" dirty="0" smtClean="0"/>
                        <a:t>3-28-4 </a:t>
                      </a:r>
                      <a:r>
                        <a:rPr kumimoji="1" lang="ja-JP" altLang="en-US" sz="900" dirty="0" smtClean="0"/>
                        <a:t>上野スカイハイツ</a:t>
                      </a:r>
                      <a:r>
                        <a:rPr kumimoji="1" lang="en-US" altLang="ja-JP" sz="900" dirty="0" smtClean="0"/>
                        <a:t>204</a:t>
                      </a:r>
                    </a:p>
                    <a:p>
                      <a:endParaRPr kumimoji="1" lang="en-US" altLang="ja-JP" sz="900" dirty="0" smtClean="0"/>
                    </a:p>
                    <a:p>
                      <a:r>
                        <a:rPr kumimoji="1" lang="en-US" altLang="ja-JP" sz="900" dirty="0" smtClean="0"/>
                        <a:t>03-6806-0468</a:t>
                      </a:r>
                    </a:p>
                    <a:p>
                      <a:r>
                        <a:rPr kumimoji="1" lang="ja-JP" altLang="en-US" sz="900" dirty="0" smtClean="0"/>
                        <a:t>（真野 嘉久 会長）</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5"/>
                        </a:rPr>
                        <a:t>http://www.jsva.info/</a:t>
                      </a:r>
                      <a:endParaRPr kumimoji="1" lang="en-US" altLang="ja-JP" sz="900" dirty="0" smtClean="0"/>
                    </a:p>
                    <a:p>
                      <a:endParaRPr kumimoji="1" lang="en-US" altLang="ja-JP" sz="900" dirty="0" smtClean="0"/>
                    </a:p>
                  </a:txBody>
                  <a:tcPr>
                    <a:solidFill>
                      <a:schemeClr val="bg1">
                        <a:lumMod val="85000"/>
                      </a:schemeClr>
                    </a:solidFill>
                  </a:tcPr>
                </a:tc>
              </a:tr>
              <a:tr h="824800">
                <a:tc>
                  <a:txBody>
                    <a:bodyPr/>
                    <a:lstStyle/>
                    <a:p>
                      <a:pPr algn="ctr"/>
                      <a:r>
                        <a:rPr kumimoji="1" lang="ja-JP" altLang="en-US" sz="900" dirty="0" smtClean="0"/>
                        <a:t>１４</a:t>
                      </a:r>
                      <a:endParaRPr kumimoji="1" lang="ja-JP" altLang="en-US" sz="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a:rPr>
                        <a:t>一般社団法人日本車いすテニス協会</a:t>
                      </a:r>
                    </a:p>
                  </a:txBody>
                  <a:tcPr anchor="ctr"/>
                </a:tc>
                <a:tc>
                  <a:txBody>
                    <a:bodyPr/>
                    <a:lstStyle/>
                    <a:p>
                      <a:r>
                        <a:rPr kumimoji="1" lang="ja-JP" altLang="en-US" sz="900" dirty="0" smtClean="0"/>
                        <a:t>・強化指定選手以外の強化を行なうための遠征費と合宿の開催費</a:t>
                      </a:r>
                    </a:p>
                    <a:p>
                      <a:r>
                        <a:rPr kumimoji="1" lang="ja-JP" altLang="en-US" sz="900" dirty="0" smtClean="0"/>
                        <a:t>・普及に伴う各地での練習の際のコート代、コーチの謝金</a:t>
                      </a:r>
                    </a:p>
                    <a:p>
                      <a:r>
                        <a:rPr kumimoji="1" lang="ja-JP" altLang="en-US" sz="900" dirty="0" smtClean="0"/>
                        <a:t>・大会開催援助</a:t>
                      </a:r>
                    </a:p>
                    <a:p>
                      <a:r>
                        <a:rPr kumimoji="1" lang="ja-JP" altLang="en-US" sz="900" dirty="0" smtClean="0"/>
                        <a:t>・コーチ、トレーナーが少なく、海外遠征の帯同をまかなえていない状況。専任コーチ・専任トレーナーを増やすこと。</a:t>
                      </a:r>
                    </a:p>
                    <a:p>
                      <a:r>
                        <a:rPr kumimoji="1" lang="ja-JP" altLang="en-US" sz="900" dirty="0" smtClean="0"/>
                        <a:t>・練習場・大会等のコートの確保・提供</a:t>
                      </a:r>
                    </a:p>
                    <a:p>
                      <a:r>
                        <a:rPr kumimoji="1" lang="ja-JP" altLang="en-US" sz="900" dirty="0" smtClean="0"/>
                        <a:t>・障がい者スポーツの広報</a:t>
                      </a:r>
                    </a:p>
                  </a:txBody>
                  <a:tcPr anchor="ctr"/>
                </a:tc>
                <a:tc>
                  <a:txBody>
                    <a:bodyPr/>
                    <a:lstStyle/>
                    <a:p>
                      <a:r>
                        <a:rPr kumimoji="1" lang="ja-JP" altLang="en-US" sz="900" dirty="0" smtClean="0"/>
                        <a:t>熊本県荒尾市緑ヶ丘</a:t>
                      </a:r>
                      <a:r>
                        <a:rPr kumimoji="1" lang="en-US" altLang="ja-JP" sz="900" dirty="0" smtClean="0"/>
                        <a:t>2-5 </a:t>
                      </a:r>
                      <a:r>
                        <a:rPr kumimoji="1" lang="ja-JP" altLang="en-US" sz="900" dirty="0" smtClean="0"/>
                        <a:t>プラネスト緑ヶ丘</a:t>
                      </a:r>
                      <a:r>
                        <a:rPr kumimoji="1" lang="en-US" altLang="ja-JP" sz="900" dirty="0" smtClean="0"/>
                        <a:t>205</a:t>
                      </a:r>
                    </a:p>
                    <a:p>
                      <a:endParaRPr kumimoji="1" lang="en-US" altLang="ja-JP" sz="900" dirty="0" smtClean="0"/>
                    </a:p>
                    <a:p>
                      <a:r>
                        <a:rPr kumimoji="1" lang="en-US" altLang="ja-JP" sz="900" dirty="0" smtClean="0"/>
                        <a:t>080-4275-2775</a:t>
                      </a:r>
                    </a:p>
                    <a:p>
                      <a:r>
                        <a:rPr kumimoji="1" lang="ja-JP" altLang="en-US" sz="900" dirty="0" smtClean="0"/>
                        <a:t>（大前 千代子 会長）</a:t>
                      </a:r>
                      <a:endParaRPr kumimoji="1" lang="en-US" altLang="ja-JP" sz="900" dirty="0" smtClean="0"/>
                    </a:p>
                  </a:txBody>
                  <a:tcPr/>
                </a:tc>
                <a:tc>
                  <a:txBody>
                    <a:bodyPr/>
                    <a:lstStyle/>
                    <a:p>
                      <a:r>
                        <a:rPr kumimoji="1" lang="en-US" altLang="ja-JP" sz="900" dirty="0" smtClean="0">
                          <a:hlinkClick r:id="rId6"/>
                        </a:rPr>
                        <a:t>http://jwta.jp/</a:t>
                      </a:r>
                      <a:endParaRPr kumimoji="1" lang="en-US" altLang="ja-JP" sz="900" dirty="0" smtClean="0"/>
                    </a:p>
                    <a:p>
                      <a:endParaRPr kumimoji="1" lang="en-US" altLang="ja-JP" sz="900" dirty="0" smtClean="0"/>
                    </a:p>
                  </a:txBody>
                  <a:tcPr/>
                </a:tc>
              </a:tr>
              <a:tr h="914320">
                <a:tc>
                  <a:txBody>
                    <a:bodyPr/>
                    <a:lstStyle/>
                    <a:p>
                      <a:pPr algn="ctr"/>
                      <a:r>
                        <a:rPr kumimoji="1" lang="ja-JP" altLang="en-US" sz="900" dirty="0" smtClean="0"/>
                        <a:t>１５</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a:rPr>
                        <a:t>日本障害者ローンボウルズ連盟</a:t>
                      </a:r>
                    </a:p>
                  </a:txBody>
                  <a:tcPr anchor="ctr">
                    <a:solidFill>
                      <a:schemeClr val="bg1">
                        <a:lumMod val="85000"/>
                      </a:schemeClr>
                    </a:solidFill>
                  </a:tcPr>
                </a:tc>
                <a:tc>
                  <a:txBody>
                    <a:bodyPr/>
                    <a:lstStyle/>
                    <a:p>
                      <a:r>
                        <a:rPr kumimoji="1" lang="ja-JP" altLang="en-US" sz="900" dirty="0" smtClean="0"/>
                        <a:t>・海外大会への派遣費用協力</a:t>
                      </a:r>
                    </a:p>
                    <a:p>
                      <a:r>
                        <a:rPr kumimoji="1" lang="ja-JP" altLang="en-US" sz="900" dirty="0" smtClean="0"/>
                        <a:t>・普及活動費への協力</a:t>
                      </a:r>
                      <a:endParaRPr kumimoji="1" lang="en-US" altLang="ja-JP" sz="900" dirty="0" smtClean="0"/>
                    </a:p>
                    <a:p>
                      <a:r>
                        <a:rPr kumimoji="1" lang="ja-JP" altLang="en-US" sz="900" dirty="0" smtClean="0"/>
                        <a:t>・体験教室の開催への協力</a:t>
                      </a:r>
                      <a:endParaRPr kumimoji="1" lang="en-US" altLang="ja-JP" sz="900" dirty="0" smtClean="0"/>
                    </a:p>
                  </a:txBody>
                  <a:tcPr anchor="ctr">
                    <a:solidFill>
                      <a:schemeClr val="bg1">
                        <a:lumMod val="85000"/>
                      </a:schemeClr>
                    </a:solidFill>
                  </a:tcPr>
                </a:tc>
                <a:tc>
                  <a:txBody>
                    <a:bodyPr/>
                    <a:lstStyle/>
                    <a:p>
                      <a:r>
                        <a:rPr kumimoji="1" lang="ja-JP" altLang="en-US" sz="900" dirty="0" smtClean="0"/>
                        <a:t>兵庫県尼崎市大庄北</a:t>
                      </a:r>
                      <a:r>
                        <a:rPr kumimoji="1" lang="en-US" altLang="ja-JP" sz="900" dirty="0" smtClean="0"/>
                        <a:t>3-7-17 </a:t>
                      </a:r>
                      <a:r>
                        <a:rPr kumimoji="1" lang="ja-JP" altLang="en-US" sz="900" dirty="0" smtClean="0"/>
                        <a:t>笠谷様方</a:t>
                      </a:r>
                      <a:endParaRPr kumimoji="1" lang="en-US" altLang="ja-JP" sz="900" dirty="0" smtClean="0"/>
                    </a:p>
                    <a:p>
                      <a:endParaRPr kumimoji="1" lang="en-US" altLang="ja-JP" sz="900" dirty="0" smtClean="0"/>
                    </a:p>
                    <a:p>
                      <a:r>
                        <a:rPr kumimoji="1" lang="en-US" altLang="ja-JP" sz="900" dirty="0" smtClean="0"/>
                        <a:t>06-6412-2967</a:t>
                      </a:r>
                    </a:p>
                    <a:p>
                      <a:r>
                        <a:rPr kumimoji="1" lang="ja-JP" altLang="en-US" sz="900" dirty="0" smtClean="0"/>
                        <a:t>（児島 久雄 ）</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7"/>
                        </a:rPr>
                        <a:t>http://bowls.jp/</a:t>
                      </a:r>
                      <a:endParaRPr kumimoji="1" lang="en-US" altLang="ja-JP" sz="900" dirty="0" smtClean="0"/>
                    </a:p>
                    <a:p>
                      <a:r>
                        <a:rPr kumimoji="1" lang="ja-JP" altLang="en-US" sz="900" dirty="0" smtClean="0"/>
                        <a:t>（ＮＰＯ法人ローンボウルズ日本のＨＰに接続）</a:t>
                      </a:r>
                      <a:endParaRPr kumimoji="1" lang="en-US" altLang="ja-JP" sz="900" dirty="0" smtClean="0"/>
                    </a:p>
                    <a:p>
                      <a:endParaRPr kumimoji="1" lang="en-US" altLang="ja-JP" sz="900" dirty="0" smtClean="0"/>
                    </a:p>
                    <a:p>
                      <a:endParaRPr kumimoji="1" lang="en-US" altLang="ja-JP" sz="900" dirty="0" smtClean="0"/>
                    </a:p>
                    <a:p>
                      <a:endParaRPr kumimoji="1" lang="en-US" altLang="ja-JP" sz="900" dirty="0" smtClean="0"/>
                    </a:p>
                  </a:txBody>
                  <a:tcPr>
                    <a:solidFill>
                      <a:schemeClr val="bg1">
                        <a:lumMod val="85000"/>
                      </a:schemeClr>
                    </a:solidFill>
                  </a:tcPr>
                </a:tc>
              </a:tr>
            </a:tbl>
          </a:graphicData>
        </a:graphic>
      </p:graphicFrame>
      <p:grpSp>
        <p:nvGrpSpPr>
          <p:cNvPr id="6" name="グループ化 5"/>
          <p:cNvGrpSpPr/>
          <p:nvPr/>
        </p:nvGrpSpPr>
        <p:grpSpPr>
          <a:xfrm>
            <a:off x="7720005" y="1454587"/>
            <a:ext cx="1178825" cy="246221"/>
            <a:chOff x="10184980" y="1827107"/>
            <a:chExt cx="977091" cy="261385"/>
          </a:xfrm>
        </p:grpSpPr>
        <p:sp>
          <p:nvSpPr>
            <p:cNvPr id="7" name="正方形/長方形 6"/>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0184980" y="1827107"/>
              <a:ext cx="748312" cy="261385"/>
            </a:xfrm>
            <a:prstGeom prst="rect">
              <a:avLst/>
            </a:prstGeom>
            <a:noFill/>
          </p:spPr>
          <p:txBody>
            <a:bodyPr wrap="none" rtlCol="0">
              <a:spAutoFit/>
            </a:bodyPr>
            <a:lstStyle/>
            <a:p>
              <a:r>
                <a:rPr kumimoji="1" lang="ja-JP" altLang="en-US" sz="1000" dirty="0" smtClean="0"/>
                <a:t>車いすダンス</a:t>
              </a:r>
              <a:endParaRPr kumimoji="1" lang="ja-JP" altLang="en-US" sz="1000" dirty="0"/>
            </a:p>
          </p:txBody>
        </p:sp>
        <p:sp>
          <p:nvSpPr>
            <p:cNvPr id="10" name="下矢印 9"/>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0"/>
          <p:cNvGrpSpPr/>
          <p:nvPr/>
        </p:nvGrpSpPr>
        <p:grpSpPr>
          <a:xfrm>
            <a:off x="7720005" y="6237312"/>
            <a:ext cx="1178825" cy="246221"/>
            <a:chOff x="10184980" y="1827107"/>
            <a:chExt cx="977091" cy="261385"/>
          </a:xfrm>
        </p:grpSpPr>
        <p:sp>
          <p:nvSpPr>
            <p:cNvPr id="12" name="正方形/長方形 11"/>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0184980" y="1827107"/>
              <a:ext cx="847963" cy="261385"/>
            </a:xfrm>
            <a:prstGeom prst="rect">
              <a:avLst/>
            </a:prstGeom>
            <a:noFill/>
          </p:spPr>
          <p:txBody>
            <a:bodyPr wrap="none" rtlCol="0">
              <a:spAutoFit/>
            </a:bodyPr>
            <a:lstStyle/>
            <a:p>
              <a:r>
                <a:rPr lang="ja-JP" altLang="en-US" sz="1000" dirty="0"/>
                <a:t>ローンボウルズ</a:t>
              </a:r>
              <a:endParaRPr kumimoji="1" lang="ja-JP" altLang="en-US" sz="1000" dirty="0"/>
            </a:p>
          </p:txBody>
        </p:sp>
        <p:sp>
          <p:nvSpPr>
            <p:cNvPr id="14" name="下矢印 13"/>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 name="グループ化 14"/>
          <p:cNvGrpSpPr/>
          <p:nvPr/>
        </p:nvGrpSpPr>
        <p:grpSpPr>
          <a:xfrm>
            <a:off x="7720005" y="3018794"/>
            <a:ext cx="1285082" cy="266190"/>
            <a:chOff x="10184980" y="1827107"/>
            <a:chExt cx="977091" cy="261385"/>
          </a:xfrm>
        </p:grpSpPr>
        <p:sp>
          <p:nvSpPr>
            <p:cNvPr id="16" name="正方形/長方形 15"/>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0184980" y="1827107"/>
              <a:ext cx="905825" cy="226665"/>
            </a:xfrm>
            <a:prstGeom prst="rect">
              <a:avLst/>
            </a:prstGeom>
            <a:noFill/>
          </p:spPr>
          <p:txBody>
            <a:bodyPr wrap="none" rtlCol="0">
              <a:spAutoFit/>
            </a:bodyPr>
            <a:lstStyle/>
            <a:p>
              <a:r>
                <a:rPr lang="ja-JP" altLang="en-US" sz="900" dirty="0"/>
                <a:t>ウィルチェアラグビー</a:t>
              </a:r>
              <a:endParaRPr kumimoji="1" lang="ja-JP" altLang="en-US" sz="900" dirty="0"/>
            </a:p>
          </p:txBody>
        </p:sp>
        <p:sp>
          <p:nvSpPr>
            <p:cNvPr id="18" name="下矢印 17"/>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18"/>
          <p:cNvGrpSpPr/>
          <p:nvPr/>
        </p:nvGrpSpPr>
        <p:grpSpPr>
          <a:xfrm>
            <a:off x="7720005" y="4242930"/>
            <a:ext cx="1285082" cy="266190"/>
            <a:chOff x="10184980" y="1827107"/>
            <a:chExt cx="977091" cy="261385"/>
          </a:xfrm>
        </p:grpSpPr>
        <p:sp>
          <p:nvSpPr>
            <p:cNvPr id="20" name="正方形/長方形 19"/>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10184980" y="1827107"/>
              <a:ext cx="614528" cy="249333"/>
            </a:xfrm>
            <a:prstGeom prst="rect">
              <a:avLst/>
            </a:prstGeom>
            <a:noFill/>
          </p:spPr>
          <p:txBody>
            <a:bodyPr wrap="none" rtlCol="0">
              <a:spAutoFit/>
            </a:bodyPr>
            <a:lstStyle/>
            <a:p>
              <a:r>
                <a:rPr lang="ja-JP" altLang="en-US" sz="1050" dirty="0"/>
                <a:t>パラバレー</a:t>
              </a:r>
              <a:endParaRPr kumimoji="1" lang="ja-JP" altLang="en-US" sz="1050" dirty="0"/>
            </a:p>
          </p:txBody>
        </p:sp>
        <p:sp>
          <p:nvSpPr>
            <p:cNvPr id="22" name="下矢印 21"/>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 name="グループ化 22"/>
          <p:cNvGrpSpPr/>
          <p:nvPr/>
        </p:nvGrpSpPr>
        <p:grpSpPr>
          <a:xfrm>
            <a:off x="7720005" y="5107026"/>
            <a:ext cx="1285082" cy="266190"/>
            <a:chOff x="10184980" y="1827107"/>
            <a:chExt cx="977091" cy="261385"/>
          </a:xfrm>
        </p:grpSpPr>
        <p:sp>
          <p:nvSpPr>
            <p:cNvPr id="24" name="正方形/長方形 23"/>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10184980" y="1827107"/>
              <a:ext cx="713251" cy="249333"/>
            </a:xfrm>
            <a:prstGeom prst="rect">
              <a:avLst/>
            </a:prstGeom>
            <a:noFill/>
          </p:spPr>
          <p:txBody>
            <a:bodyPr wrap="none" rtlCol="0">
              <a:spAutoFit/>
            </a:bodyPr>
            <a:lstStyle/>
            <a:p>
              <a:r>
                <a:rPr lang="ja-JP" altLang="en-US" sz="1050" dirty="0"/>
                <a:t>車</a:t>
              </a:r>
              <a:r>
                <a:rPr lang="ja-JP" altLang="en-US" sz="1050" dirty="0" smtClean="0"/>
                <a:t>いすテニス</a:t>
              </a:r>
              <a:endParaRPr kumimoji="1" lang="ja-JP" altLang="en-US" sz="1050" dirty="0"/>
            </a:p>
          </p:txBody>
        </p:sp>
        <p:sp>
          <p:nvSpPr>
            <p:cNvPr id="26" name="下矢印 25"/>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スライド番号プレースホルダー 1"/>
          <p:cNvSpPr>
            <a:spLocks noGrp="1"/>
          </p:cNvSpPr>
          <p:nvPr>
            <p:ph type="sldNum" sz="quarter" idx="12"/>
          </p:nvPr>
        </p:nvSpPr>
        <p:spPr>
          <a:xfrm>
            <a:off x="6974904" y="6597352"/>
            <a:ext cx="2133600" cy="476250"/>
          </a:xfrm>
        </p:spPr>
        <p:txBody>
          <a:bodyPr/>
          <a:lstStyle/>
          <a:p>
            <a:pPr>
              <a:defRPr/>
            </a:pPr>
            <a:fld id="{D1F09CB0-E6D5-4970-AB11-DABB337551DB}" type="slidenum">
              <a:rPr lang="en-US" altLang="ja-JP" smtClean="0">
                <a:solidFill>
                  <a:srgbClr val="000000"/>
                </a:solidFill>
              </a:rPr>
              <a:pPr>
                <a:defRPr/>
              </a:pPr>
              <a:t>5</a:t>
            </a:fld>
            <a:endParaRPr lang="en-US" altLang="ja-JP" dirty="0">
              <a:solidFill>
                <a:srgbClr val="000000"/>
              </a:solidFill>
            </a:endParaRPr>
          </a:p>
        </p:txBody>
      </p:sp>
    </p:spTree>
    <p:extLst>
      <p:ext uri="{BB962C8B-B14F-4D97-AF65-F5344CB8AC3E}">
        <p14:creationId xmlns:p14="http://schemas.microsoft.com/office/powerpoint/2010/main" val="803893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71993"/>
            <a:ext cx="9144000" cy="476590"/>
          </a:xfrm>
          <a:prstGeom prst="rect">
            <a:avLst/>
          </a:prstGeom>
          <a:noFill/>
          <a:ln>
            <a:noFill/>
          </a:ln>
          <a:effectLst/>
          <a:extLst>
            <a:ext uri="{909E8E84-426E-40DD-AFC4-6F175D3DCCD1}">
              <a14:hiddenFill xmlns:a14="http://schemas.microsoft.com/office/drawing/2010/main">
                <a:solidFill>
                  <a:srgbClr val="66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fontAlgn="base">
              <a:spcBef>
                <a:spcPct val="0"/>
              </a:spcBef>
              <a:spcAft>
                <a:spcPct val="0"/>
              </a:spcAft>
              <a:defRPr/>
            </a:pPr>
            <a:endParaRPr lang="ja-JP" altLang="ja-JP" dirty="0">
              <a:solidFill>
                <a:srgbClr val="000000"/>
              </a:solidFill>
              <a:effectLst>
                <a:outerShdw blurRad="38100" dist="38100" dir="2700000" algn="tl">
                  <a:srgbClr val="C0C0C0"/>
                </a:outerShdw>
              </a:effectLst>
            </a:endParaRPr>
          </a:p>
        </p:txBody>
      </p:sp>
      <p:sp>
        <p:nvSpPr>
          <p:cNvPr id="12291" name="Text Box 3"/>
          <p:cNvSpPr txBox="1">
            <a:spLocks noChangeArrowheads="1"/>
          </p:cNvSpPr>
          <p:nvPr/>
        </p:nvSpPr>
        <p:spPr bwMode="auto">
          <a:xfrm>
            <a:off x="61144" y="75880"/>
            <a:ext cx="9091612" cy="369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lgn="ctr" fontAlgn="base">
              <a:spcAft>
                <a:spcPct val="0"/>
              </a:spcAft>
              <a:defRPr/>
            </a:pPr>
            <a:r>
              <a:rPr lang="ja-JP" altLang="en-US" b="1" dirty="0" smtClean="0"/>
              <a:t>障害者スポーツ団体ニーズ調査結果（団体別）</a:t>
            </a:r>
            <a:endParaRPr lang="ja-JP" altLang="en-US" b="1" dirty="0"/>
          </a:p>
        </p:txBody>
      </p:sp>
      <p:sp>
        <p:nvSpPr>
          <p:cNvPr id="2052" name="Rectangle 4"/>
          <p:cNvSpPr>
            <a:spLocks noChangeArrowheads="1"/>
          </p:cNvSpPr>
          <p:nvPr/>
        </p:nvSpPr>
        <p:spPr bwMode="auto">
          <a:xfrm>
            <a:off x="-9526" y="404664"/>
            <a:ext cx="9162281" cy="75654"/>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graphicFrame>
        <p:nvGraphicFramePr>
          <p:cNvPr id="8" name="表 7"/>
          <p:cNvGraphicFramePr>
            <a:graphicFrameLocks noGrp="1"/>
          </p:cNvGraphicFramePr>
          <p:nvPr>
            <p:extLst>
              <p:ext uri="{D42A27DB-BD31-4B8C-83A1-F6EECF244321}">
                <p14:modId xmlns:p14="http://schemas.microsoft.com/office/powerpoint/2010/main" val="2813391203"/>
              </p:ext>
            </p:extLst>
          </p:nvPr>
        </p:nvGraphicFramePr>
        <p:xfrm>
          <a:off x="107503" y="620688"/>
          <a:ext cx="8928995" cy="5733424"/>
        </p:xfrm>
        <a:graphic>
          <a:graphicData uri="http://schemas.openxmlformats.org/drawingml/2006/table">
            <a:tbl>
              <a:tblPr firstRow="1" bandRow="1">
                <a:tableStyleId>{5940675A-B579-460E-94D1-54222C63F5DA}</a:tableStyleId>
              </a:tblPr>
              <a:tblGrid>
                <a:gridCol w="432049"/>
                <a:gridCol w="1008112"/>
                <a:gridCol w="4392488"/>
                <a:gridCol w="1728192"/>
                <a:gridCol w="1368154"/>
              </a:tblGrid>
              <a:tr h="144016">
                <a:tc>
                  <a:txBody>
                    <a:bodyPr/>
                    <a:lstStyle/>
                    <a:p>
                      <a:pPr algn="ctr"/>
                      <a:r>
                        <a:rPr kumimoji="1" lang="ja-JP" altLang="en-US" sz="900" dirty="0" smtClean="0"/>
                        <a:t>番号</a:t>
                      </a:r>
                      <a:endParaRPr kumimoji="1" lang="ja-JP" altLang="en-US" sz="900" dirty="0"/>
                    </a:p>
                  </a:txBody>
                  <a:tcPr anchor="ctr"/>
                </a:tc>
                <a:tc>
                  <a:txBody>
                    <a:bodyPr/>
                    <a:lstStyle/>
                    <a:p>
                      <a:pPr algn="ctr"/>
                      <a:r>
                        <a:rPr kumimoji="1" lang="ja-JP" altLang="en-US" sz="900" dirty="0" smtClean="0"/>
                        <a:t>団体名</a:t>
                      </a:r>
                      <a:endParaRPr kumimoji="1" lang="ja-JP" altLang="en-US" sz="9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t>ニーズ・団体運営課題概要</a:t>
                      </a:r>
                    </a:p>
                  </a:txBody>
                  <a:tcPr anchor="ctr"/>
                </a:tc>
                <a:tc>
                  <a:txBody>
                    <a:bodyPr/>
                    <a:lstStyle/>
                    <a:p>
                      <a:pPr algn="ctr"/>
                      <a:r>
                        <a:rPr kumimoji="1" lang="ja-JP" altLang="en-US" sz="900" dirty="0" smtClean="0"/>
                        <a:t>所在地</a:t>
                      </a:r>
                      <a:endParaRPr kumimoji="1" lang="en-US" altLang="ja-JP" sz="900" dirty="0" smtClean="0"/>
                    </a:p>
                    <a:p>
                      <a:pPr algn="ctr"/>
                      <a:r>
                        <a:rPr kumimoji="1" lang="ja-JP" altLang="en-US" sz="900" dirty="0" smtClean="0"/>
                        <a:t>連絡先（代表者等）</a:t>
                      </a:r>
                      <a:endParaRPr kumimoji="1" lang="ja-JP" altLang="en-US" sz="900" dirty="0"/>
                    </a:p>
                  </a:txBody>
                  <a:tcPr anchor="ctr"/>
                </a:tc>
                <a:tc>
                  <a:txBody>
                    <a:bodyPr/>
                    <a:lstStyle/>
                    <a:p>
                      <a:pPr algn="ctr"/>
                      <a:r>
                        <a:rPr kumimoji="1" lang="ja-JP" altLang="en-US" sz="900" dirty="0" smtClean="0"/>
                        <a:t>ＵＲＬ</a:t>
                      </a:r>
                      <a:endParaRPr kumimoji="1" lang="en-US" altLang="ja-JP" sz="900" dirty="0" smtClean="0"/>
                    </a:p>
                    <a:p>
                      <a:pPr algn="ctr"/>
                      <a:r>
                        <a:rPr kumimoji="1" lang="ja-JP" altLang="en-US" sz="900" dirty="0" smtClean="0"/>
                        <a:t>検索キーワード</a:t>
                      </a:r>
                      <a:endParaRPr kumimoji="1" lang="en-US" altLang="ja-JP" sz="900" dirty="0" smtClean="0"/>
                    </a:p>
                  </a:txBody>
                  <a:tcPr anchor="ctr"/>
                </a:tc>
              </a:tr>
              <a:tr h="1139552">
                <a:tc>
                  <a:txBody>
                    <a:bodyPr/>
                    <a:lstStyle/>
                    <a:p>
                      <a:pPr algn="ctr"/>
                      <a:r>
                        <a:rPr kumimoji="1" lang="ja-JP" altLang="en-US" sz="900" dirty="0" smtClean="0"/>
                        <a:t>１６</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a:rPr>
                        <a:t>一般社団法人日本電動車椅子サッカー協会</a:t>
                      </a:r>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900" b="0" i="0" u="none" strike="noStrike" dirty="0" smtClean="0">
                        <a:solidFill>
                          <a:srgbClr val="000000"/>
                        </a:solidFill>
                        <a:effectLst/>
                        <a:latin typeface="ＭＳ Ｐゴシック"/>
                      </a:endParaRPr>
                    </a:p>
                  </a:txBody>
                  <a:tcPr anchor="ctr">
                    <a:solidFill>
                      <a:schemeClr val="bg1">
                        <a:lumMod val="85000"/>
                      </a:schemeClr>
                    </a:solidFill>
                  </a:tcPr>
                </a:tc>
                <a:tc>
                  <a:txBody>
                    <a:bodyPr/>
                    <a:lstStyle/>
                    <a:p>
                      <a:r>
                        <a:rPr kumimoji="1" lang="ja-JP" altLang="en-US" sz="900" dirty="0" smtClean="0"/>
                        <a:t>・選手移動などの人的支援（練習場や大会等イベント開催地への移動）</a:t>
                      </a:r>
                    </a:p>
                    <a:p>
                      <a:r>
                        <a:rPr kumimoji="1" lang="ja-JP" altLang="en-US" sz="900" dirty="0" smtClean="0"/>
                        <a:t>・競技に関わる人的支援（練習・大会準備など競技を支えるスタッフ、審判員など）</a:t>
                      </a:r>
                    </a:p>
                    <a:p>
                      <a:r>
                        <a:rPr kumimoji="1" lang="ja-JP" altLang="en-US" sz="900" dirty="0" smtClean="0"/>
                        <a:t>・金銭的な支援（競技備品購入・大会開催費・海外遠征費用など）</a:t>
                      </a:r>
                      <a:endParaRPr kumimoji="1" lang="en-US" altLang="ja-JP" sz="900" dirty="0" smtClean="0"/>
                    </a:p>
                    <a:p>
                      <a:r>
                        <a:rPr kumimoji="1" lang="ja-JP" altLang="en-US" sz="900" dirty="0" smtClean="0"/>
                        <a:t>・資金不足</a:t>
                      </a:r>
                    </a:p>
                    <a:p>
                      <a:r>
                        <a:rPr kumimoji="1" lang="ja-JP" altLang="en-US" sz="900" dirty="0" smtClean="0"/>
                        <a:t>・運営・マネージメントなどの人材不足（会計業務作業、助成金申請作業及び報告書作成を行う人材、ホームページの管理・運用を行える専門的な知識を持った人材、寄付・協賛金などを募る専門的な知識と行動できる人材など）</a:t>
                      </a:r>
                    </a:p>
                  </a:txBody>
                  <a:tcPr anchor="ctr">
                    <a:solidFill>
                      <a:schemeClr val="bg1">
                        <a:lumMod val="85000"/>
                      </a:schemeClr>
                    </a:solidFill>
                  </a:tcPr>
                </a:tc>
                <a:tc>
                  <a:txBody>
                    <a:bodyPr/>
                    <a:lstStyle/>
                    <a:p>
                      <a:r>
                        <a:rPr kumimoji="1" lang="ja-JP" altLang="en-US" sz="900" dirty="0" smtClean="0"/>
                        <a:t>東京都港区南青山</a:t>
                      </a:r>
                      <a:r>
                        <a:rPr kumimoji="1" lang="en-US" altLang="ja-JP" sz="900" dirty="0" smtClean="0"/>
                        <a:t>2-5-17 </a:t>
                      </a:r>
                      <a:r>
                        <a:rPr kumimoji="1" lang="ja-JP" altLang="en-US" sz="900" dirty="0" smtClean="0"/>
                        <a:t>ポーラ青山ビル</a:t>
                      </a:r>
                      <a:r>
                        <a:rPr kumimoji="1" lang="en-US" altLang="ja-JP" sz="900" dirty="0" smtClean="0"/>
                        <a:t>6F</a:t>
                      </a:r>
                    </a:p>
                    <a:p>
                      <a:endParaRPr kumimoji="1" lang="en-US" altLang="ja-JP" sz="900" dirty="0" smtClean="0"/>
                    </a:p>
                    <a:p>
                      <a:r>
                        <a:rPr kumimoji="1" lang="en-US" altLang="ja-JP" sz="900" dirty="0" smtClean="0"/>
                        <a:t>03-3402-3600</a:t>
                      </a:r>
                    </a:p>
                    <a:p>
                      <a:r>
                        <a:rPr kumimoji="1" lang="ja-JP" altLang="en-US" sz="900" dirty="0" smtClean="0"/>
                        <a:t>（吉野 忠則 会長）</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3"/>
                        </a:rPr>
                        <a:t>http://www.web-jpfa.jp/</a:t>
                      </a:r>
                      <a:endParaRPr kumimoji="1" lang="en-US" altLang="ja-JP" sz="900" dirty="0" smtClean="0"/>
                    </a:p>
                    <a:p>
                      <a:endParaRPr kumimoji="1" lang="en-US" altLang="ja-JP" sz="900" dirty="0" smtClean="0"/>
                    </a:p>
                  </a:txBody>
                  <a:tcPr>
                    <a:solidFill>
                      <a:schemeClr val="bg1">
                        <a:lumMod val="85000"/>
                      </a:schemeClr>
                    </a:solidFill>
                  </a:tcPr>
                </a:tc>
              </a:tr>
              <a:tr h="870952">
                <a:tc>
                  <a:txBody>
                    <a:bodyPr/>
                    <a:lstStyle/>
                    <a:p>
                      <a:pPr algn="ctr"/>
                      <a:r>
                        <a:rPr kumimoji="1" lang="ja-JP" altLang="en-US" sz="900" dirty="0" smtClean="0"/>
                        <a:t>１７</a:t>
                      </a:r>
                      <a:endParaRPr kumimoji="1" lang="ja-JP" altLang="en-US" sz="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a:rPr>
                        <a:t>特定非営利法人日本車椅子ビリヤード協会</a:t>
                      </a:r>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900" b="0" i="0" u="none" strike="noStrike" dirty="0" smtClean="0">
                        <a:solidFill>
                          <a:srgbClr val="000000"/>
                        </a:solidFill>
                        <a:effectLst/>
                        <a:latin typeface="ＭＳ Ｐゴシック"/>
                      </a:endParaRPr>
                    </a:p>
                  </a:txBody>
                  <a:tcPr anchor="ctr"/>
                </a:tc>
                <a:tc>
                  <a:txBody>
                    <a:bodyPr/>
                    <a:lstStyle/>
                    <a:p>
                      <a:r>
                        <a:rPr kumimoji="1" lang="ja-JP" altLang="en-US" sz="900" dirty="0" smtClean="0"/>
                        <a:t>・会員、サポーターの年会費でまかなっている。</a:t>
                      </a:r>
                      <a:endParaRPr kumimoji="1" lang="en-US" altLang="ja-JP" sz="900" dirty="0" smtClean="0"/>
                    </a:p>
                    <a:p>
                      <a:r>
                        <a:rPr kumimoji="1" lang="ja-JP" altLang="en-US" sz="900" dirty="0" smtClean="0"/>
                        <a:t>・ビリヤード競技自体の普及が第一の課題。</a:t>
                      </a:r>
                      <a:endParaRPr kumimoji="1" lang="en-US" altLang="ja-JP" sz="900" dirty="0" smtClean="0"/>
                    </a:p>
                    <a:p>
                      <a:r>
                        <a:rPr kumimoji="1" lang="ja-JP" altLang="en-US" sz="900" dirty="0" smtClean="0"/>
                        <a:t>・広告、テレビ・ラジオの番組等、継続した宣伝</a:t>
                      </a:r>
                      <a:endParaRPr kumimoji="1" lang="en-US" altLang="ja-JP" sz="900" dirty="0" smtClean="0"/>
                    </a:p>
                  </a:txBody>
                  <a:tcPr anchor="ctr"/>
                </a:tc>
                <a:tc>
                  <a:txBody>
                    <a:bodyPr/>
                    <a:lstStyle/>
                    <a:p>
                      <a:r>
                        <a:rPr kumimoji="1" lang="ja-JP" altLang="en-US" sz="900" dirty="0" smtClean="0"/>
                        <a:t>埼玉県北足立郡伊奈町大字小室</a:t>
                      </a:r>
                      <a:r>
                        <a:rPr kumimoji="1" lang="en-US" altLang="ja-JP" sz="900" dirty="0" smtClean="0"/>
                        <a:t>9638-1</a:t>
                      </a:r>
                    </a:p>
                    <a:p>
                      <a:endParaRPr kumimoji="1" lang="en-US" altLang="ja-JP" sz="900" dirty="0" smtClean="0"/>
                    </a:p>
                    <a:p>
                      <a:r>
                        <a:rPr kumimoji="1" lang="en-US" altLang="ja-JP" sz="900" dirty="0" smtClean="0"/>
                        <a:t>048-723-6502</a:t>
                      </a:r>
                    </a:p>
                    <a:p>
                      <a:r>
                        <a:rPr kumimoji="1" lang="ja-JP" altLang="en-US" sz="900" dirty="0" smtClean="0"/>
                        <a:t>（戸塚 志郎 理事長）</a:t>
                      </a:r>
                      <a:endParaRPr kumimoji="1" lang="en-US" altLang="ja-JP" sz="900" dirty="0" smtClean="0"/>
                    </a:p>
                  </a:txBody>
                  <a:tcPr/>
                </a:tc>
                <a:tc>
                  <a:txBody>
                    <a:bodyPr/>
                    <a:lstStyle/>
                    <a:p>
                      <a:r>
                        <a:rPr kumimoji="1" lang="en-US" altLang="ja-JP" sz="900" dirty="0" smtClean="0">
                          <a:hlinkClick r:id="rId4"/>
                        </a:rPr>
                        <a:t>http://www.jwba.jp/</a:t>
                      </a:r>
                      <a:endParaRPr kumimoji="1" lang="en-US" altLang="ja-JP" sz="900" dirty="0" smtClean="0"/>
                    </a:p>
                    <a:p>
                      <a:endParaRPr kumimoji="1" lang="en-US" altLang="ja-JP" sz="900" dirty="0" smtClean="0"/>
                    </a:p>
                  </a:txBody>
                  <a:tcPr/>
                </a:tc>
              </a:tr>
              <a:tr h="1224136">
                <a:tc>
                  <a:txBody>
                    <a:bodyPr/>
                    <a:lstStyle/>
                    <a:p>
                      <a:pPr algn="ctr"/>
                      <a:r>
                        <a:rPr kumimoji="1" lang="ja-JP" altLang="en-US" sz="900" dirty="0" smtClean="0"/>
                        <a:t>１８</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認定特定非営利活動法人　日本盲人マラソン協会</a:t>
                      </a:r>
                      <a:endParaRPr lang="ja-JP" altLang="en-US" sz="900" b="0" i="0" u="none" strike="noStrike" dirty="0" smtClean="0">
                        <a:solidFill>
                          <a:srgbClr val="000000"/>
                        </a:solidFill>
                        <a:effectLst/>
                        <a:latin typeface="ＭＳ Ｐゴシック"/>
                      </a:endParaRPr>
                    </a:p>
                  </a:txBody>
                  <a:tcPr anchor="ctr">
                    <a:solidFill>
                      <a:schemeClr val="bg1">
                        <a:lumMod val="85000"/>
                      </a:schemeClr>
                    </a:solidFill>
                  </a:tcPr>
                </a:tc>
                <a:tc>
                  <a:txBody>
                    <a:bodyPr/>
                    <a:lstStyle/>
                    <a:p>
                      <a:r>
                        <a:rPr kumimoji="1" lang="ja-JP" altLang="en-US" sz="900" dirty="0" smtClean="0"/>
                        <a:t>・スタッフ不足（庶務・広報・会計・強化）への人的支援（有給派遣等）</a:t>
                      </a:r>
                    </a:p>
                    <a:p>
                      <a:r>
                        <a:rPr kumimoji="1" lang="ja-JP" altLang="en-US" sz="900" dirty="0" smtClean="0"/>
                        <a:t>・協会事業や協会運営への協賛金、寄付金（小口でも長期支援が約束される協賛寄付を希望）</a:t>
                      </a:r>
                    </a:p>
                    <a:p>
                      <a:r>
                        <a:rPr kumimoji="1" lang="ja-JP" altLang="en-US" sz="900" dirty="0" smtClean="0"/>
                        <a:t>・競技力の高い伴走者の支援</a:t>
                      </a:r>
                    </a:p>
                    <a:p>
                      <a:r>
                        <a:rPr kumimoji="1" lang="ja-JP" altLang="en-US" sz="900" dirty="0" smtClean="0"/>
                        <a:t>・大会運営の支援（運営、広報、ボランティア動員）</a:t>
                      </a:r>
                      <a:endParaRPr kumimoji="1" lang="en-US" altLang="ja-JP" sz="900" dirty="0" smtClean="0"/>
                    </a:p>
                    <a:p>
                      <a:r>
                        <a:rPr kumimoji="1" lang="ja-JP" altLang="en-US" sz="900" dirty="0" smtClean="0"/>
                        <a:t>・各種（庶務・広報・国際渉外などを担当）人材の不足</a:t>
                      </a:r>
                    </a:p>
                    <a:p>
                      <a:r>
                        <a:rPr kumimoji="1" lang="ja-JP" altLang="en-US" sz="900" dirty="0" smtClean="0"/>
                        <a:t>・専門的スキルを兼ね備えた人材確保</a:t>
                      </a:r>
                      <a:endParaRPr kumimoji="1" lang="en-US" altLang="ja-JP" sz="900" dirty="0" smtClean="0"/>
                    </a:p>
                  </a:txBody>
                  <a:tcPr anchor="ctr">
                    <a:solidFill>
                      <a:schemeClr val="bg1">
                        <a:lumMod val="85000"/>
                      </a:schemeClr>
                    </a:solidFill>
                  </a:tcPr>
                </a:tc>
                <a:tc>
                  <a:txBody>
                    <a:bodyPr/>
                    <a:lstStyle/>
                    <a:p>
                      <a:r>
                        <a:rPr kumimoji="1" lang="ja-JP" altLang="en-US" sz="900" dirty="0" smtClean="0"/>
                        <a:t>東京都文京区本郷</a:t>
                      </a:r>
                      <a:r>
                        <a:rPr kumimoji="1" lang="en-US" altLang="ja-JP" sz="900" dirty="0" smtClean="0"/>
                        <a:t>2-9-8</a:t>
                      </a:r>
                    </a:p>
                    <a:p>
                      <a:r>
                        <a:rPr kumimoji="1" lang="ja-JP" altLang="en-US" sz="900" dirty="0" smtClean="0"/>
                        <a:t>本郷朝風ビル</a:t>
                      </a:r>
                      <a:r>
                        <a:rPr kumimoji="1" lang="en-US" altLang="ja-JP" sz="900" dirty="0" smtClean="0"/>
                        <a:t>5F</a:t>
                      </a:r>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03-3814-3229</a:t>
                      </a:r>
                    </a:p>
                    <a:p>
                      <a:r>
                        <a:rPr kumimoji="1" lang="ja-JP" altLang="en-US" sz="900" dirty="0" smtClean="0"/>
                        <a:t>（花原</a:t>
                      </a:r>
                      <a:r>
                        <a:rPr kumimoji="1" lang="ja-JP" altLang="en-US" sz="900" baseline="0" dirty="0" smtClean="0"/>
                        <a:t> </a:t>
                      </a:r>
                      <a:r>
                        <a:rPr kumimoji="1" lang="ja-JP" altLang="en-US" sz="900" dirty="0" smtClean="0"/>
                        <a:t>勉 会長）</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5"/>
                        </a:rPr>
                        <a:t>http://jbma.or.jp/</a:t>
                      </a:r>
                      <a:endParaRPr kumimoji="1" lang="en-US" altLang="ja-JP" sz="900" dirty="0" smtClean="0"/>
                    </a:p>
                  </a:txBody>
                  <a:tcPr>
                    <a:solidFill>
                      <a:schemeClr val="bg1">
                        <a:lumMod val="85000"/>
                      </a:schemeClr>
                    </a:solidFill>
                  </a:tcPr>
                </a:tc>
              </a:tr>
              <a:tr h="1036672">
                <a:tc>
                  <a:txBody>
                    <a:bodyPr/>
                    <a:lstStyle/>
                    <a:p>
                      <a:pPr algn="ctr"/>
                      <a:r>
                        <a:rPr kumimoji="1" lang="ja-JP" altLang="en-US" sz="900" dirty="0" smtClean="0"/>
                        <a:t>１９</a:t>
                      </a:r>
                      <a:endParaRPr kumimoji="1" lang="ja-JP" altLang="en-US" sz="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日本ブラインドテニス連盟</a:t>
                      </a:r>
                      <a:endParaRPr lang="ja-JP" altLang="en-US" sz="900" b="0" i="0" u="none" strike="noStrike" dirty="0" smtClean="0">
                        <a:solidFill>
                          <a:srgbClr val="000000"/>
                        </a:solidFill>
                        <a:effectLst/>
                        <a:latin typeface="ＭＳ Ｐゴシック"/>
                      </a:endParaRPr>
                    </a:p>
                  </a:txBody>
                  <a:tcPr anchor="ctr"/>
                </a:tc>
                <a:tc>
                  <a:txBody>
                    <a:bodyPr/>
                    <a:lstStyle/>
                    <a:p>
                      <a:r>
                        <a:rPr kumimoji="1" lang="ja-JP" altLang="en-US" sz="900" dirty="0" smtClean="0"/>
                        <a:t>・大会会場の無料貸し出し</a:t>
                      </a:r>
                      <a:r>
                        <a:rPr kumimoji="1" lang="en-US" altLang="ja-JP" sz="900" dirty="0" smtClean="0"/>
                        <a:t>(</a:t>
                      </a:r>
                      <a:r>
                        <a:rPr kumimoji="1" lang="ja-JP" altLang="en-US" sz="900" dirty="0" smtClean="0"/>
                        <a:t>企業の体育館</a:t>
                      </a:r>
                      <a:r>
                        <a:rPr kumimoji="1" lang="en-US" altLang="ja-JP" sz="900" dirty="0" smtClean="0"/>
                        <a:t>)</a:t>
                      </a:r>
                    </a:p>
                    <a:p>
                      <a:r>
                        <a:rPr kumimoji="1" lang="ja-JP" altLang="en-US" sz="900" dirty="0" smtClean="0"/>
                        <a:t>・大会で使用するボール代の補助　　</a:t>
                      </a:r>
                      <a:r>
                        <a:rPr kumimoji="1" lang="en-US" altLang="ja-JP" sz="900" dirty="0" smtClean="0"/>
                        <a:t>8</a:t>
                      </a:r>
                      <a:r>
                        <a:rPr kumimoji="1" lang="ja-JP" altLang="en-US" sz="900" dirty="0" smtClean="0"/>
                        <a:t>万円程度</a:t>
                      </a:r>
                    </a:p>
                    <a:p>
                      <a:r>
                        <a:rPr kumimoji="1" lang="ja-JP" altLang="en-US" sz="900" dirty="0" smtClean="0"/>
                        <a:t>・ラケット、ウエア等の無償提供</a:t>
                      </a:r>
                    </a:p>
                    <a:p>
                      <a:r>
                        <a:rPr kumimoji="1" lang="ja-JP" altLang="en-US" sz="900" dirty="0" smtClean="0"/>
                        <a:t>・会計スタッフの派遣</a:t>
                      </a:r>
                      <a:endParaRPr kumimoji="1" lang="en-US" altLang="ja-JP" sz="900" dirty="0" smtClean="0"/>
                    </a:p>
                    <a:p>
                      <a:r>
                        <a:rPr kumimoji="1" lang="ja-JP" altLang="en-US" sz="900" dirty="0" smtClean="0"/>
                        <a:t>・大会費用の捻出にあたり選手の負担が大きい</a:t>
                      </a:r>
                    </a:p>
                    <a:p>
                      <a:r>
                        <a:rPr kumimoji="1" lang="ja-JP" altLang="en-US" sz="900" dirty="0" smtClean="0"/>
                        <a:t>・連盟運営業務が一部の個人に集中</a:t>
                      </a:r>
                      <a:endParaRPr kumimoji="1" lang="en-US" altLang="ja-JP" sz="900" dirty="0" smtClean="0"/>
                    </a:p>
                  </a:txBody>
                  <a:tcPr anchor="ctr"/>
                </a:tc>
                <a:tc>
                  <a:txBody>
                    <a:bodyPr/>
                    <a:lstStyle/>
                    <a:p>
                      <a:r>
                        <a:rPr kumimoji="1" lang="ja-JP" altLang="en-US" sz="900" dirty="0" smtClean="0"/>
                        <a:t>兵庫県神戸市灘区備後町</a:t>
                      </a:r>
                      <a:r>
                        <a:rPr kumimoji="1" lang="en-US" altLang="ja-JP" sz="900" dirty="0" smtClean="0"/>
                        <a:t>4-1</a:t>
                      </a:r>
                    </a:p>
                    <a:p>
                      <a:r>
                        <a:rPr kumimoji="1" lang="ja-JP" altLang="en-US" sz="900" dirty="0" smtClean="0"/>
                        <a:t>ウェルブ六甲道 </a:t>
                      </a:r>
                      <a:r>
                        <a:rPr kumimoji="1" lang="en-US" altLang="ja-JP" sz="900" dirty="0" smtClean="0"/>
                        <a:t>3</a:t>
                      </a:r>
                      <a:r>
                        <a:rPr kumimoji="1" lang="ja-JP" altLang="en-US" sz="900" dirty="0" smtClean="0"/>
                        <a:t>番街 </a:t>
                      </a:r>
                      <a:r>
                        <a:rPr kumimoji="1" lang="en-US" altLang="ja-JP" sz="900" dirty="0" smtClean="0"/>
                        <a:t>2</a:t>
                      </a:r>
                      <a:r>
                        <a:rPr kumimoji="1" lang="ja-JP" altLang="en-US" sz="900" dirty="0" smtClean="0"/>
                        <a:t>番館</a:t>
                      </a:r>
                      <a:r>
                        <a:rPr kumimoji="1" lang="ja-JP" altLang="en-US" sz="900" baseline="0" dirty="0" smtClean="0"/>
                        <a:t> </a:t>
                      </a:r>
                      <a:r>
                        <a:rPr kumimoji="1" lang="en-US" altLang="ja-JP" sz="900" baseline="0" dirty="0" smtClean="0"/>
                        <a:t>201</a:t>
                      </a:r>
                    </a:p>
                    <a:p>
                      <a:endParaRPr kumimoji="1" lang="en-US" altLang="ja-JP" sz="900" dirty="0" smtClean="0"/>
                    </a:p>
                    <a:p>
                      <a:r>
                        <a:rPr kumimoji="1" lang="en-US" altLang="ja-JP" sz="900" dirty="0" smtClean="0"/>
                        <a:t>080-5335-5797</a:t>
                      </a:r>
                    </a:p>
                    <a:p>
                      <a:r>
                        <a:rPr kumimoji="1" lang="ja-JP" altLang="en-US" sz="900" dirty="0" smtClean="0"/>
                        <a:t>（桂田</a:t>
                      </a:r>
                      <a:r>
                        <a:rPr kumimoji="1" lang="ja-JP" altLang="en-US" sz="900" baseline="0" dirty="0" smtClean="0"/>
                        <a:t> </a:t>
                      </a:r>
                      <a:r>
                        <a:rPr kumimoji="1" lang="ja-JP" altLang="en-US" sz="900" dirty="0" smtClean="0"/>
                        <a:t>元太郎 会長）</a:t>
                      </a:r>
                      <a:endParaRPr kumimoji="1" lang="en-US" altLang="ja-JP" sz="900" dirty="0" smtClean="0"/>
                    </a:p>
                  </a:txBody>
                  <a:tcPr/>
                </a:tc>
                <a:tc>
                  <a:txBody>
                    <a:bodyPr/>
                    <a:lstStyle/>
                    <a:p>
                      <a:r>
                        <a:rPr kumimoji="1" lang="en-US" altLang="ja-JP" sz="900" dirty="0" smtClean="0">
                          <a:hlinkClick r:id="rId6"/>
                        </a:rPr>
                        <a:t>http://jbtf.jpn.org/</a:t>
                      </a:r>
                      <a:endParaRPr kumimoji="1" lang="en-US" altLang="ja-JP" sz="900" dirty="0" smtClean="0"/>
                    </a:p>
                  </a:txBody>
                  <a:tcPr/>
                </a:tc>
              </a:tr>
              <a:tr h="1096352">
                <a:tc>
                  <a:txBody>
                    <a:bodyPr/>
                    <a:lstStyle/>
                    <a:p>
                      <a:pPr algn="ctr"/>
                      <a:r>
                        <a:rPr kumimoji="1" lang="ja-JP" altLang="en-US" sz="900" dirty="0" smtClean="0"/>
                        <a:t>２０</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特定非営利活動法人　日本視覚障害ゴルファーズ協会</a:t>
                      </a:r>
                      <a:endParaRPr lang="ja-JP" altLang="en-US" sz="900" b="0" i="0" u="none" strike="noStrike" dirty="0" smtClean="0">
                        <a:solidFill>
                          <a:srgbClr val="000000"/>
                        </a:solidFill>
                        <a:effectLst/>
                        <a:latin typeface="ＭＳ Ｐゴシック"/>
                      </a:endParaRPr>
                    </a:p>
                  </a:txBody>
                  <a:tcPr anchor="ctr">
                    <a:solidFill>
                      <a:schemeClr val="bg1">
                        <a:lumMod val="85000"/>
                      </a:schemeClr>
                    </a:solidFill>
                  </a:tcPr>
                </a:tc>
                <a:tc>
                  <a:txBody>
                    <a:bodyPr/>
                    <a:lstStyle/>
                    <a:p>
                      <a:r>
                        <a:rPr kumimoji="1" lang="ja-JP" altLang="en-US" sz="900" dirty="0" smtClean="0"/>
                        <a:t>・企業、寄付金等の賛助会費が協会運営の自由度を高めるのに必須。１口一万円でも賛助件数が多ければ視覚障害ゴルフの社会への認知度が高まる。障害者スポーツ団体には小口でも援助、寄付をお願いできる環境を整えてほしい。</a:t>
                      </a:r>
                    </a:p>
                    <a:p>
                      <a:r>
                        <a:rPr kumimoji="1" lang="ja-JP" altLang="en-US" sz="900" dirty="0" smtClean="0"/>
                        <a:t>・事務作業に晴眼者が必要だが人材がとても少なく、かつ特定の晴眼者役員やスタッフに仕事が集中</a:t>
                      </a:r>
                    </a:p>
                    <a:p>
                      <a:r>
                        <a:rPr kumimoji="1" lang="ja-JP" altLang="en-US" sz="900" dirty="0" smtClean="0"/>
                        <a:t>・収入の少ない障害者の会費を上げることは困難</a:t>
                      </a:r>
                      <a:endParaRPr kumimoji="1" lang="en-US" altLang="ja-JP" sz="900" dirty="0" smtClean="0"/>
                    </a:p>
                  </a:txBody>
                  <a:tcPr anchor="ctr">
                    <a:solidFill>
                      <a:schemeClr val="bg1">
                        <a:lumMod val="85000"/>
                      </a:schemeClr>
                    </a:solidFill>
                  </a:tcPr>
                </a:tc>
                <a:tc>
                  <a:txBody>
                    <a:bodyPr/>
                    <a:lstStyle/>
                    <a:p>
                      <a:r>
                        <a:rPr kumimoji="1" lang="ja-JP" altLang="en-US" sz="900" dirty="0" smtClean="0"/>
                        <a:t>東京都武蔵野市境南町</a:t>
                      </a:r>
                      <a:r>
                        <a:rPr kumimoji="1" lang="en-US" altLang="ja-JP" sz="900" dirty="0" smtClean="0"/>
                        <a:t>4-12-18</a:t>
                      </a:r>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0422-32-1466</a:t>
                      </a:r>
                    </a:p>
                    <a:p>
                      <a:r>
                        <a:rPr kumimoji="1" lang="ja-JP" altLang="en-US" sz="900" dirty="0" smtClean="0"/>
                        <a:t>（伊藤</a:t>
                      </a:r>
                      <a:r>
                        <a:rPr kumimoji="1" lang="ja-JP" altLang="en-US" sz="900" baseline="0" dirty="0" smtClean="0"/>
                        <a:t> 道夫 会長</a:t>
                      </a:r>
                      <a:r>
                        <a:rPr kumimoji="1" lang="ja-JP" altLang="en-US" sz="900" dirty="0" smtClean="0"/>
                        <a:t>）</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7"/>
                        </a:rPr>
                        <a:t>http://vig-jp.com/</a:t>
                      </a:r>
                      <a:endParaRPr kumimoji="1" lang="en-US" altLang="ja-JP" sz="900" dirty="0" smtClean="0"/>
                    </a:p>
                  </a:txBody>
                  <a:tcPr>
                    <a:solidFill>
                      <a:schemeClr val="bg1">
                        <a:lumMod val="85000"/>
                      </a:schemeClr>
                    </a:solidFill>
                  </a:tcPr>
                </a:tc>
              </a:tr>
            </a:tbl>
          </a:graphicData>
        </a:graphic>
      </p:graphicFrame>
      <p:grpSp>
        <p:nvGrpSpPr>
          <p:cNvPr id="11" name="グループ化 10"/>
          <p:cNvGrpSpPr/>
          <p:nvPr/>
        </p:nvGrpSpPr>
        <p:grpSpPr>
          <a:xfrm>
            <a:off x="7739453" y="3429000"/>
            <a:ext cx="1178825" cy="246221"/>
            <a:chOff x="10184980" y="1827107"/>
            <a:chExt cx="977091" cy="261385"/>
          </a:xfrm>
        </p:grpSpPr>
        <p:sp>
          <p:nvSpPr>
            <p:cNvPr id="12" name="正方形/長方形 11"/>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0184980" y="1827107"/>
              <a:ext cx="724395" cy="261385"/>
            </a:xfrm>
            <a:prstGeom prst="rect">
              <a:avLst/>
            </a:prstGeom>
            <a:noFill/>
          </p:spPr>
          <p:txBody>
            <a:bodyPr wrap="none" rtlCol="0">
              <a:spAutoFit/>
            </a:bodyPr>
            <a:lstStyle/>
            <a:p>
              <a:r>
                <a:rPr kumimoji="1" lang="ja-JP" altLang="en-US" sz="1000" dirty="0" smtClean="0"/>
                <a:t>盲人マラソン</a:t>
              </a:r>
              <a:endParaRPr kumimoji="1" lang="ja-JP" altLang="en-US" sz="1000" dirty="0"/>
            </a:p>
          </p:txBody>
        </p:sp>
        <p:sp>
          <p:nvSpPr>
            <p:cNvPr id="14" name="下矢印 13"/>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 name="グループ化 14"/>
          <p:cNvGrpSpPr/>
          <p:nvPr/>
        </p:nvGrpSpPr>
        <p:grpSpPr>
          <a:xfrm>
            <a:off x="7739453" y="4653136"/>
            <a:ext cx="1178825" cy="246221"/>
            <a:chOff x="10184980" y="1827107"/>
            <a:chExt cx="977091" cy="261385"/>
          </a:xfrm>
        </p:grpSpPr>
        <p:sp>
          <p:nvSpPr>
            <p:cNvPr id="16" name="正方形/長方形 15"/>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0184980" y="1827107"/>
              <a:ext cx="875865" cy="261385"/>
            </a:xfrm>
            <a:prstGeom prst="rect">
              <a:avLst/>
            </a:prstGeom>
            <a:noFill/>
          </p:spPr>
          <p:txBody>
            <a:bodyPr wrap="none" rtlCol="0">
              <a:spAutoFit/>
            </a:bodyPr>
            <a:lstStyle/>
            <a:p>
              <a:r>
                <a:rPr kumimoji="1" lang="ja-JP" altLang="en-US" sz="1000" dirty="0" smtClean="0"/>
                <a:t>ブラインドテニス</a:t>
              </a:r>
              <a:endParaRPr kumimoji="1" lang="ja-JP" altLang="en-US" sz="1000" dirty="0"/>
            </a:p>
          </p:txBody>
        </p:sp>
        <p:sp>
          <p:nvSpPr>
            <p:cNvPr id="18" name="下矢印 17"/>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18"/>
          <p:cNvGrpSpPr/>
          <p:nvPr/>
        </p:nvGrpSpPr>
        <p:grpSpPr>
          <a:xfrm>
            <a:off x="7713275" y="5661248"/>
            <a:ext cx="1367093" cy="266190"/>
            <a:chOff x="10184980" y="1827107"/>
            <a:chExt cx="1037964" cy="261385"/>
          </a:xfrm>
        </p:grpSpPr>
        <p:sp>
          <p:nvSpPr>
            <p:cNvPr id="20" name="正方形/長方形 19"/>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21" name="テキスト ボックス 20"/>
            <p:cNvSpPr txBox="1"/>
            <p:nvPr/>
          </p:nvSpPr>
          <p:spPr>
            <a:xfrm>
              <a:off x="10184980" y="1827107"/>
              <a:ext cx="1037964" cy="228713"/>
            </a:xfrm>
            <a:prstGeom prst="rect">
              <a:avLst/>
            </a:prstGeom>
            <a:noFill/>
          </p:spPr>
          <p:txBody>
            <a:bodyPr wrap="none" rtlCol="0">
              <a:spAutoFit/>
            </a:bodyPr>
            <a:lstStyle/>
            <a:p>
              <a:r>
                <a:rPr lang="ja-JP" altLang="en-US" sz="800" dirty="0" smtClean="0"/>
                <a:t>視覚障害者ゴルファーズ</a:t>
              </a:r>
              <a:endParaRPr kumimoji="1" lang="ja-JP" altLang="en-US" sz="800" dirty="0"/>
            </a:p>
          </p:txBody>
        </p:sp>
        <p:sp>
          <p:nvSpPr>
            <p:cNvPr id="22" name="下矢印 21"/>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grpSp>
        <p:nvGrpSpPr>
          <p:cNvPr id="23" name="グループ化 22"/>
          <p:cNvGrpSpPr/>
          <p:nvPr/>
        </p:nvGrpSpPr>
        <p:grpSpPr>
          <a:xfrm>
            <a:off x="7739453" y="2492896"/>
            <a:ext cx="1178825" cy="246221"/>
            <a:chOff x="10184980" y="1827107"/>
            <a:chExt cx="977091" cy="261385"/>
          </a:xfrm>
        </p:grpSpPr>
        <p:sp>
          <p:nvSpPr>
            <p:cNvPr id="24" name="正方形/長方形 23"/>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10184980" y="1827107"/>
              <a:ext cx="925026" cy="261385"/>
            </a:xfrm>
            <a:prstGeom prst="rect">
              <a:avLst/>
            </a:prstGeom>
            <a:noFill/>
          </p:spPr>
          <p:txBody>
            <a:bodyPr wrap="none" rtlCol="0">
              <a:spAutoFit/>
            </a:bodyPr>
            <a:lstStyle/>
            <a:p>
              <a:r>
                <a:rPr lang="ja-JP" altLang="en-US" sz="1000" dirty="0" smtClean="0"/>
                <a:t>車椅子ビリヤード</a:t>
              </a:r>
              <a:endParaRPr kumimoji="1" lang="ja-JP" altLang="en-US" sz="1000" dirty="0"/>
            </a:p>
          </p:txBody>
        </p:sp>
        <p:sp>
          <p:nvSpPr>
            <p:cNvPr id="26" name="下矢印 25"/>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7" name="グループ化 26"/>
          <p:cNvGrpSpPr/>
          <p:nvPr/>
        </p:nvGrpSpPr>
        <p:grpSpPr>
          <a:xfrm>
            <a:off x="7739453" y="1484784"/>
            <a:ext cx="1178825" cy="246221"/>
            <a:chOff x="10184980" y="1827107"/>
            <a:chExt cx="977091" cy="261385"/>
          </a:xfrm>
        </p:grpSpPr>
        <p:sp>
          <p:nvSpPr>
            <p:cNvPr id="28" name="正方形/長方形 27"/>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10184980" y="1827107"/>
              <a:ext cx="846634" cy="261385"/>
            </a:xfrm>
            <a:prstGeom prst="rect">
              <a:avLst/>
            </a:prstGeom>
            <a:noFill/>
          </p:spPr>
          <p:txBody>
            <a:bodyPr wrap="none" rtlCol="0">
              <a:spAutoFit/>
            </a:bodyPr>
            <a:lstStyle/>
            <a:p>
              <a:r>
                <a:rPr lang="ja-JP" altLang="en-US" sz="1000" dirty="0" smtClean="0"/>
                <a:t>車椅子サッカー</a:t>
              </a:r>
              <a:endParaRPr kumimoji="1" lang="ja-JP" altLang="en-US" sz="1000" dirty="0"/>
            </a:p>
          </p:txBody>
        </p:sp>
        <p:sp>
          <p:nvSpPr>
            <p:cNvPr id="30" name="下矢印 29"/>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スライド番号プレースホルダー 1"/>
          <p:cNvSpPr>
            <a:spLocks noGrp="1"/>
          </p:cNvSpPr>
          <p:nvPr>
            <p:ph type="sldNum" sz="quarter" idx="12"/>
          </p:nvPr>
        </p:nvSpPr>
        <p:spPr>
          <a:xfrm>
            <a:off x="6902896" y="6481142"/>
            <a:ext cx="2133600" cy="476250"/>
          </a:xfrm>
        </p:spPr>
        <p:txBody>
          <a:bodyPr/>
          <a:lstStyle/>
          <a:p>
            <a:pPr>
              <a:defRPr/>
            </a:pPr>
            <a:fld id="{D1F09CB0-E6D5-4970-AB11-DABB337551DB}" type="slidenum">
              <a:rPr lang="en-US" altLang="ja-JP" smtClean="0">
                <a:solidFill>
                  <a:srgbClr val="000000"/>
                </a:solidFill>
              </a:rPr>
              <a:pPr>
                <a:defRPr/>
              </a:pPr>
              <a:t>6</a:t>
            </a:fld>
            <a:endParaRPr lang="en-US" altLang="ja-JP" dirty="0">
              <a:solidFill>
                <a:srgbClr val="000000"/>
              </a:solidFill>
            </a:endParaRPr>
          </a:p>
        </p:txBody>
      </p:sp>
    </p:spTree>
    <p:extLst>
      <p:ext uri="{BB962C8B-B14F-4D97-AF65-F5344CB8AC3E}">
        <p14:creationId xmlns:p14="http://schemas.microsoft.com/office/powerpoint/2010/main" val="1930920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71993"/>
            <a:ext cx="9144000" cy="476590"/>
          </a:xfrm>
          <a:prstGeom prst="rect">
            <a:avLst/>
          </a:prstGeom>
          <a:noFill/>
          <a:ln>
            <a:noFill/>
          </a:ln>
          <a:effectLst/>
          <a:extLst>
            <a:ext uri="{909E8E84-426E-40DD-AFC4-6F175D3DCCD1}">
              <a14:hiddenFill xmlns:a14="http://schemas.microsoft.com/office/drawing/2010/main">
                <a:solidFill>
                  <a:srgbClr val="66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fontAlgn="base">
              <a:spcBef>
                <a:spcPct val="0"/>
              </a:spcBef>
              <a:spcAft>
                <a:spcPct val="0"/>
              </a:spcAft>
              <a:defRPr/>
            </a:pPr>
            <a:endParaRPr lang="ja-JP" altLang="ja-JP" dirty="0">
              <a:solidFill>
                <a:srgbClr val="000000"/>
              </a:solidFill>
              <a:effectLst>
                <a:outerShdw blurRad="38100" dist="38100" dir="2700000" algn="tl">
                  <a:srgbClr val="C0C0C0"/>
                </a:outerShdw>
              </a:effectLst>
            </a:endParaRPr>
          </a:p>
        </p:txBody>
      </p:sp>
      <p:sp>
        <p:nvSpPr>
          <p:cNvPr id="12291" name="Text Box 3"/>
          <p:cNvSpPr txBox="1">
            <a:spLocks noChangeArrowheads="1"/>
          </p:cNvSpPr>
          <p:nvPr/>
        </p:nvSpPr>
        <p:spPr bwMode="auto">
          <a:xfrm>
            <a:off x="61144" y="75880"/>
            <a:ext cx="9091612" cy="369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lgn="ctr" fontAlgn="base">
              <a:spcAft>
                <a:spcPct val="0"/>
              </a:spcAft>
              <a:defRPr/>
            </a:pPr>
            <a:r>
              <a:rPr lang="ja-JP" altLang="en-US" b="1" dirty="0" smtClean="0"/>
              <a:t>障害者スポーツ団体ニーズ調査結果（団体別）</a:t>
            </a:r>
            <a:endParaRPr lang="ja-JP" altLang="en-US" b="1" dirty="0"/>
          </a:p>
        </p:txBody>
      </p:sp>
      <p:sp>
        <p:nvSpPr>
          <p:cNvPr id="2052" name="Rectangle 4"/>
          <p:cNvSpPr>
            <a:spLocks noChangeArrowheads="1"/>
          </p:cNvSpPr>
          <p:nvPr/>
        </p:nvSpPr>
        <p:spPr bwMode="auto">
          <a:xfrm>
            <a:off x="-9526" y="404664"/>
            <a:ext cx="9162281" cy="75654"/>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graphicFrame>
        <p:nvGraphicFramePr>
          <p:cNvPr id="8" name="表 7"/>
          <p:cNvGraphicFramePr>
            <a:graphicFrameLocks noGrp="1"/>
          </p:cNvGraphicFramePr>
          <p:nvPr>
            <p:extLst>
              <p:ext uri="{D42A27DB-BD31-4B8C-83A1-F6EECF244321}">
                <p14:modId xmlns:p14="http://schemas.microsoft.com/office/powerpoint/2010/main" val="2024828306"/>
              </p:ext>
            </p:extLst>
          </p:nvPr>
        </p:nvGraphicFramePr>
        <p:xfrm>
          <a:off x="107503" y="620688"/>
          <a:ext cx="8928995" cy="6120680"/>
        </p:xfrm>
        <a:graphic>
          <a:graphicData uri="http://schemas.openxmlformats.org/drawingml/2006/table">
            <a:tbl>
              <a:tblPr firstRow="1" bandRow="1">
                <a:tableStyleId>{5940675A-B579-460E-94D1-54222C63F5DA}</a:tableStyleId>
              </a:tblPr>
              <a:tblGrid>
                <a:gridCol w="432049"/>
                <a:gridCol w="1008112"/>
                <a:gridCol w="4752528"/>
                <a:gridCol w="1368152"/>
                <a:gridCol w="1368154"/>
              </a:tblGrid>
              <a:tr h="144016">
                <a:tc>
                  <a:txBody>
                    <a:bodyPr/>
                    <a:lstStyle/>
                    <a:p>
                      <a:pPr algn="ctr"/>
                      <a:r>
                        <a:rPr kumimoji="1" lang="ja-JP" altLang="en-US" sz="900" dirty="0" smtClean="0"/>
                        <a:t>番号</a:t>
                      </a:r>
                      <a:endParaRPr kumimoji="1" lang="ja-JP" altLang="en-US" sz="900" dirty="0"/>
                    </a:p>
                  </a:txBody>
                  <a:tcPr anchor="ctr"/>
                </a:tc>
                <a:tc>
                  <a:txBody>
                    <a:bodyPr/>
                    <a:lstStyle/>
                    <a:p>
                      <a:pPr algn="ctr"/>
                      <a:r>
                        <a:rPr kumimoji="1" lang="ja-JP" altLang="en-US" sz="900" dirty="0" smtClean="0"/>
                        <a:t>団体名</a:t>
                      </a:r>
                      <a:endParaRPr kumimoji="1" lang="ja-JP" altLang="en-US" sz="9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t>ニーズ・団体運営課題概要</a:t>
                      </a:r>
                    </a:p>
                  </a:txBody>
                  <a:tcPr anchor="ctr"/>
                </a:tc>
                <a:tc>
                  <a:txBody>
                    <a:bodyPr/>
                    <a:lstStyle/>
                    <a:p>
                      <a:pPr algn="ctr"/>
                      <a:r>
                        <a:rPr kumimoji="1" lang="ja-JP" altLang="en-US" sz="900" dirty="0" smtClean="0"/>
                        <a:t>所在地</a:t>
                      </a:r>
                      <a:endParaRPr kumimoji="1" lang="en-US" altLang="ja-JP" sz="900" dirty="0" smtClean="0"/>
                    </a:p>
                    <a:p>
                      <a:pPr algn="ctr"/>
                      <a:r>
                        <a:rPr kumimoji="1" lang="ja-JP" altLang="en-US" sz="900" dirty="0" smtClean="0"/>
                        <a:t>連絡先（代表者等）</a:t>
                      </a:r>
                      <a:endParaRPr kumimoji="1" lang="ja-JP" altLang="en-US" sz="900" dirty="0"/>
                    </a:p>
                  </a:txBody>
                  <a:tcPr anchor="ctr"/>
                </a:tc>
                <a:tc>
                  <a:txBody>
                    <a:bodyPr/>
                    <a:lstStyle/>
                    <a:p>
                      <a:pPr algn="ctr"/>
                      <a:r>
                        <a:rPr kumimoji="1" lang="ja-JP" altLang="en-US" sz="900" dirty="0" smtClean="0"/>
                        <a:t>ＵＲＬ</a:t>
                      </a:r>
                      <a:endParaRPr kumimoji="1" lang="en-US" altLang="ja-JP" sz="900" dirty="0" smtClean="0"/>
                    </a:p>
                    <a:p>
                      <a:pPr algn="ctr"/>
                      <a:r>
                        <a:rPr kumimoji="1" lang="ja-JP" altLang="en-US" sz="900" dirty="0" smtClean="0"/>
                        <a:t>検索キーワード</a:t>
                      </a:r>
                      <a:endParaRPr kumimoji="1" lang="en-US" altLang="ja-JP" sz="900" dirty="0" smtClean="0"/>
                    </a:p>
                  </a:txBody>
                  <a:tcPr anchor="ctr"/>
                </a:tc>
              </a:tr>
              <a:tr h="1139552">
                <a:tc>
                  <a:txBody>
                    <a:bodyPr/>
                    <a:lstStyle/>
                    <a:p>
                      <a:pPr algn="ctr"/>
                      <a:r>
                        <a:rPr kumimoji="1" lang="ja-JP" altLang="en-US" sz="900" dirty="0" smtClean="0"/>
                        <a:t>２１</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一般社団法人日本ゴールボール協会</a:t>
                      </a:r>
                      <a:endParaRPr lang="ja-JP" altLang="en-US" sz="900" b="0" i="0" u="none" strike="noStrike" dirty="0" smtClean="0">
                        <a:solidFill>
                          <a:srgbClr val="000000"/>
                        </a:solidFill>
                        <a:effectLst/>
                        <a:latin typeface="ＭＳ Ｐゴシック"/>
                      </a:endParaRPr>
                    </a:p>
                  </a:txBody>
                  <a:tcPr anchor="ctr">
                    <a:solidFill>
                      <a:schemeClr val="bg1">
                        <a:lumMod val="85000"/>
                      </a:schemeClr>
                    </a:solidFill>
                  </a:tcPr>
                </a:tc>
                <a:tc>
                  <a:txBody>
                    <a:bodyPr/>
                    <a:lstStyle/>
                    <a:p>
                      <a:r>
                        <a:rPr kumimoji="1" lang="ja-JP" altLang="en-US" sz="900" dirty="0" smtClean="0"/>
                        <a:t>・大会事業や普及･育成事業などへの運営資金</a:t>
                      </a:r>
                    </a:p>
                    <a:p>
                      <a:r>
                        <a:rPr kumimoji="1" lang="ja-JP" altLang="en-US" sz="900" dirty="0" smtClean="0"/>
                        <a:t>・国際審判員の資格取得ならびに資格維持のための資金</a:t>
                      </a:r>
                    </a:p>
                    <a:p>
                      <a:r>
                        <a:rPr kumimoji="1" lang="ja-JP" altLang="en-US" sz="900" dirty="0" smtClean="0"/>
                        <a:t>・一大会概ね１００万円もあれば最低限運営可能</a:t>
                      </a:r>
                    </a:p>
                    <a:p>
                      <a:r>
                        <a:rPr kumimoji="1" lang="ja-JP" altLang="en-US" sz="900" dirty="0" smtClean="0"/>
                        <a:t>・普及等の事業は一開催５０万円もあれば実施可能</a:t>
                      </a:r>
                    </a:p>
                    <a:p>
                      <a:r>
                        <a:rPr kumimoji="1" lang="ja-JP" altLang="en-US" sz="900" dirty="0" smtClean="0"/>
                        <a:t>・金額の多少というよりも</a:t>
                      </a:r>
                      <a:r>
                        <a:rPr kumimoji="1" lang="en-US" altLang="ja-JP" sz="900" dirty="0" smtClean="0"/>
                        <a:t>､</a:t>
                      </a:r>
                      <a:r>
                        <a:rPr kumimoji="1" lang="ja-JP" altLang="en-US" sz="900" dirty="0" smtClean="0"/>
                        <a:t>活用できる資金を運用する上で</a:t>
                      </a:r>
                      <a:r>
                        <a:rPr kumimoji="1" lang="en-US" altLang="ja-JP" sz="900" dirty="0" smtClean="0"/>
                        <a:t>､</a:t>
                      </a:r>
                      <a:r>
                        <a:rPr kumimoji="1" lang="ja-JP" altLang="en-US" sz="900" dirty="0" smtClean="0"/>
                        <a:t>その運用の柔軟性が大切</a:t>
                      </a:r>
                      <a:endParaRPr kumimoji="1" lang="en-US" altLang="ja-JP" sz="900" dirty="0" smtClean="0"/>
                    </a:p>
                    <a:p>
                      <a:r>
                        <a:rPr kumimoji="1" lang="ja-JP" altLang="en-US" sz="900" dirty="0" smtClean="0"/>
                        <a:t>・人的な面での課題。全ての関係者が本業を抱えており、団体活動そのものがほぼ奉仕</a:t>
                      </a:r>
                      <a:r>
                        <a:rPr kumimoji="1" lang="en-US" altLang="ja-JP" sz="900" dirty="0" smtClean="0"/>
                        <a:t>｡</a:t>
                      </a:r>
                    </a:p>
                    <a:p>
                      <a:r>
                        <a:rPr kumimoji="1" lang="ja-JP" altLang="en-US" sz="900" dirty="0" smtClean="0"/>
                        <a:t>・協会事務局の専従職員や専門的に経理実務を担える職員がいない</a:t>
                      </a:r>
                      <a:r>
                        <a:rPr kumimoji="1" lang="en-US" altLang="ja-JP" sz="900" dirty="0" smtClean="0"/>
                        <a:t>｡</a:t>
                      </a:r>
                    </a:p>
                    <a:p>
                      <a:r>
                        <a:rPr kumimoji="1" lang="ja-JP" altLang="en-US" sz="900" dirty="0" smtClean="0"/>
                        <a:t>・専任コーチなど強化や育成を担当するスタッフの雇用ができない</a:t>
                      </a:r>
                    </a:p>
                    <a:p>
                      <a:r>
                        <a:rPr kumimoji="1" lang="ja-JP" altLang="en-US" sz="900" dirty="0" smtClean="0"/>
                        <a:t>・遠征などに帯同・派遣するスタッフの確保が厳しい（職場が派遣に際して、理解してくれない等）</a:t>
                      </a:r>
                      <a:endParaRPr kumimoji="1" lang="en-US" altLang="ja-JP" sz="900" dirty="0" smtClean="0"/>
                    </a:p>
                  </a:txBody>
                  <a:tcPr anchor="ctr">
                    <a:solidFill>
                      <a:schemeClr val="bg1">
                        <a:lumMod val="85000"/>
                      </a:schemeClr>
                    </a:solidFill>
                  </a:tcPr>
                </a:tc>
                <a:tc>
                  <a:txBody>
                    <a:bodyPr/>
                    <a:lstStyle/>
                    <a:p>
                      <a:r>
                        <a:rPr kumimoji="1" lang="ja-JP" altLang="en-US" sz="900" dirty="0" smtClean="0"/>
                        <a:t>東京都足立区綾瀬</a:t>
                      </a:r>
                      <a:r>
                        <a:rPr kumimoji="1" lang="en-US" altLang="ja-JP" sz="900" dirty="0" smtClean="0"/>
                        <a:t>4-21-16 </a:t>
                      </a:r>
                      <a:r>
                        <a:rPr kumimoji="1" lang="ja-JP" altLang="en-US" sz="900" dirty="0" smtClean="0"/>
                        <a:t>パラシオン綾瀬</a:t>
                      </a:r>
                      <a:r>
                        <a:rPr kumimoji="1" lang="en-US" altLang="ja-JP" sz="900" dirty="0" smtClean="0"/>
                        <a:t>301</a:t>
                      </a:r>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03-5849-3982</a:t>
                      </a:r>
                    </a:p>
                    <a:p>
                      <a:r>
                        <a:rPr kumimoji="1" lang="ja-JP" altLang="en-US" sz="900" dirty="0" smtClean="0"/>
                        <a:t>（京近 高典 会長）</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3"/>
                        </a:rPr>
                        <a:t>http://www.jgba.jp/</a:t>
                      </a:r>
                      <a:endParaRPr kumimoji="1" lang="en-US" altLang="ja-JP" sz="900" dirty="0" smtClean="0"/>
                    </a:p>
                  </a:txBody>
                  <a:tcPr>
                    <a:solidFill>
                      <a:schemeClr val="bg1">
                        <a:lumMod val="85000"/>
                      </a:schemeClr>
                    </a:solidFill>
                  </a:tcPr>
                </a:tc>
              </a:tr>
              <a:tr h="1056744">
                <a:tc>
                  <a:txBody>
                    <a:bodyPr/>
                    <a:lstStyle/>
                    <a:p>
                      <a:pPr algn="ctr"/>
                      <a:r>
                        <a:rPr kumimoji="1" lang="ja-JP" altLang="en-US" sz="900" dirty="0" smtClean="0"/>
                        <a:t>２２</a:t>
                      </a:r>
                      <a:endParaRPr kumimoji="1" lang="ja-JP" altLang="en-US" sz="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特定非営利活動法人日本ブラインドサッカー協会</a:t>
                      </a:r>
                      <a:endParaRPr lang="ja-JP" altLang="en-US" sz="900" b="0" i="0" u="none" strike="noStrike" dirty="0" smtClean="0">
                        <a:solidFill>
                          <a:srgbClr val="000000"/>
                        </a:solidFill>
                        <a:effectLst/>
                        <a:latin typeface="ＭＳ Ｐゴシック"/>
                      </a:endParaRPr>
                    </a:p>
                  </a:txBody>
                  <a:tcPr anchor="ctr"/>
                </a:tc>
                <a:tc>
                  <a:txBody>
                    <a:bodyPr/>
                    <a:lstStyle/>
                    <a:p>
                      <a:r>
                        <a:rPr kumimoji="1" lang="ja-JP" altLang="en-US" sz="900" dirty="0" smtClean="0"/>
                        <a:t>・金銭的支援（国際大会・国内大会・ジュニアやジュニアユース世代のスポーツプログラム・健常者向け体験学習・ユニバーサルな観戦環境整備等）</a:t>
                      </a:r>
                    </a:p>
                    <a:p>
                      <a:r>
                        <a:rPr kumimoji="1" lang="ja-JP" altLang="en-US" sz="900" dirty="0" smtClean="0"/>
                        <a:t>・サービス、サプライによる支援</a:t>
                      </a:r>
                    </a:p>
                    <a:p>
                      <a:r>
                        <a:rPr kumimoji="1" lang="ja-JP" altLang="en-US" sz="900" dirty="0" smtClean="0"/>
                        <a:t>・企業研修導入による支援</a:t>
                      </a:r>
                    </a:p>
                    <a:p>
                      <a:r>
                        <a:rPr kumimoji="1" lang="ja-JP" altLang="en-US" sz="900" dirty="0" smtClean="0"/>
                        <a:t>・出向者もしくはボランティアによる人的支援</a:t>
                      </a:r>
                    </a:p>
                    <a:p>
                      <a:r>
                        <a:rPr kumimoji="1" lang="ja-JP" altLang="en-US" sz="900" dirty="0" smtClean="0"/>
                        <a:t>・業務提携</a:t>
                      </a:r>
                    </a:p>
                    <a:p>
                      <a:r>
                        <a:rPr kumimoji="1" lang="ja-JP" altLang="en-US" sz="900" dirty="0" smtClean="0"/>
                        <a:t>・広告宣伝媒体での活用による認知啓発支援</a:t>
                      </a:r>
                      <a:endParaRPr kumimoji="1" lang="en-US" altLang="ja-JP" sz="900" dirty="0" smtClean="0"/>
                    </a:p>
                    <a:p>
                      <a:r>
                        <a:rPr kumimoji="1" lang="ja-JP" altLang="en-US" sz="900" dirty="0" smtClean="0"/>
                        <a:t>・企業のニーズや要望に応えられ、調整ができる人材の不足</a:t>
                      </a:r>
                      <a:endParaRPr kumimoji="1" lang="en-US" altLang="ja-JP" sz="900" dirty="0" smtClean="0"/>
                    </a:p>
                  </a:txBody>
                  <a:tcPr anchor="ctr"/>
                </a:tc>
                <a:tc>
                  <a:txBody>
                    <a:bodyPr/>
                    <a:lstStyle/>
                    <a:p>
                      <a:r>
                        <a:rPr kumimoji="1" lang="ja-JP" altLang="en-US" sz="900" dirty="0" smtClean="0"/>
                        <a:t>東京都新宿区百人町</a:t>
                      </a:r>
                      <a:r>
                        <a:rPr kumimoji="1" lang="en-US" altLang="ja-JP" sz="900" dirty="0" smtClean="0"/>
                        <a:t>1-23-7 </a:t>
                      </a:r>
                      <a:r>
                        <a:rPr kumimoji="1" lang="ja-JP" altLang="en-US" sz="900" dirty="0" smtClean="0"/>
                        <a:t>新宿酒販会館</a:t>
                      </a:r>
                      <a:r>
                        <a:rPr kumimoji="1" lang="en-US" altLang="ja-JP" sz="900" dirty="0" smtClean="0"/>
                        <a:t>2F</a:t>
                      </a:r>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03-6908-8907</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（釜本 美佐子 代表理事）</a:t>
                      </a:r>
                      <a:endParaRPr kumimoji="1" lang="en-US" altLang="ja-JP" sz="900" dirty="0" smtClean="0"/>
                    </a:p>
                  </a:txBody>
                  <a:tcPr/>
                </a:tc>
                <a:tc>
                  <a:txBody>
                    <a:bodyPr/>
                    <a:lstStyle/>
                    <a:p>
                      <a:r>
                        <a:rPr kumimoji="1" lang="en-US" altLang="ja-JP" sz="900" dirty="0" smtClean="0">
                          <a:hlinkClick r:id="rId4"/>
                        </a:rPr>
                        <a:t>http://www.b-soccer.jp/</a:t>
                      </a:r>
                      <a:endParaRPr kumimoji="1" lang="en-US" altLang="ja-JP" sz="900" dirty="0" smtClean="0"/>
                    </a:p>
                  </a:txBody>
                  <a:tcPr/>
                </a:tc>
              </a:tr>
              <a:tr h="587072">
                <a:tc>
                  <a:txBody>
                    <a:bodyPr/>
                    <a:lstStyle/>
                    <a:p>
                      <a:pPr algn="ctr"/>
                      <a:r>
                        <a:rPr kumimoji="1" lang="ja-JP" altLang="en-US" sz="900" dirty="0" smtClean="0"/>
                        <a:t>２３</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a:rPr>
                        <a:t>一般社団法人日本視覚障害者ボウリング協会</a:t>
                      </a:r>
                    </a:p>
                  </a:txBody>
                  <a:tcPr anchor="ctr">
                    <a:solidFill>
                      <a:schemeClr val="bg1">
                        <a:lumMod val="85000"/>
                      </a:schemeClr>
                    </a:solidFill>
                  </a:tcPr>
                </a:tc>
                <a:tc>
                  <a:txBody>
                    <a:bodyPr/>
                    <a:lstStyle/>
                    <a:p>
                      <a:r>
                        <a:rPr kumimoji="1" lang="ja-JP" altLang="en-US" sz="900" dirty="0" smtClean="0"/>
                        <a:t>・支援内容：協会の組織を運営するための費用、選手の日々の練習費用、会計処理などの事務作業の人件費。</a:t>
                      </a:r>
                    </a:p>
                    <a:p>
                      <a:r>
                        <a:rPr kumimoji="1" lang="ja-JP" altLang="en-US" sz="900" dirty="0" smtClean="0"/>
                        <a:t>・支援規模：５万円程度からでも複数集まるとありがたい。</a:t>
                      </a:r>
                    </a:p>
                    <a:p>
                      <a:r>
                        <a:rPr kumimoji="1" lang="ja-JP" altLang="en-US" sz="900" dirty="0" smtClean="0"/>
                        <a:t>・支援用途：ＷＥＢの管理、役員・事務員の旅費、選手の練習費、会計等の人件費。</a:t>
                      </a:r>
                    </a:p>
                    <a:p>
                      <a:r>
                        <a:rPr kumimoji="1" lang="ja-JP" altLang="en-US" sz="900" dirty="0" smtClean="0"/>
                        <a:t>・専従職員がおらず、フルタイムの本業がある者を中心に事務作業をおこなっていること。</a:t>
                      </a:r>
                    </a:p>
                    <a:p>
                      <a:r>
                        <a:rPr kumimoji="1" lang="ja-JP" altLang="en-US" sz="900" dirty="0" smtClean="0"/>
                        <a:t>・年々提出書類が複雑になり、また分量も増えているため、処理する時間が追いつかないこと。</a:t>
                      </a:r>
                    </a:p>
                    <a:p>
                      <a:r>
                        <a:rPr kumimoji="1" lang="ja-JP" altLang="en-US" sz="900" dirty="0" smtClean="0"/>
                        <a:t>・ＷＥＢの管理などについて時間がさけず、後回しになってしまうこと。</a:t>
                      </a:r>
                    </a:p>
                    <a:p>
                      <a:r>
                        <a:rPr kumimoji="1" lang="ja-JP" altLang="en-US" sz="900" dirty="0" smtClean="0"/>
                        <a:t>・余力が無く、新しい選手を発掘するような活動があまりできないこと。</a:t>
                      </a:r>
                    </a:p>
                    <a:p>
                      <a:r>
                        <a:rPr kumimoji="1" lang="ja-JP" altLang="en-US" sz="900" dirty="0" smtClean="0"/>
                        <a:t>・パラスポーツ以外でも、障害者のある人々が実施しているスポーツは数多くあり、積極的な広報活動や、</a:t>
                      </a:r>
                      <a:r>
                        <a:rPr kumimoji="1" lang="en-US" altLang="ja-JP" sz="900" dirty="0" smtClean="0"/>
                        <a:t>CM</a:t>
                      </a:r>
                      <a:r>
                        <a:rPr kumimoji="1" lang="ja-JP" altLang="en-US" sz="900" dirty="0" err="1" smtClean="0"/>
                        <a:t>への</a:t>
                      </a:r>
                      <a:r>
                        <a:rPr kumimoji="1" lang="ja-JP" altLang="en-US" sz="900" dirty="0" smtClean="0"/>
                        <a:t>登用、紹介番組の製作などに対する支援。</a:t>
                      </a:r>
                      <a:endParaRPr kumimoji="1" lang="en-US" altLang="ja-JP" sz="900" dirty="0" smtClean="0"/>
                    </a:p>
                  </a:txBody>
                  <a:tcPr anchor="ctr">
                    <a:solidFill>
                      <a:schemeClr val="bg1">
                        <a:lumMod val="85000"/>
                      </a:schemeClr>
                    </a:solidFill>
                  </a:tcPr>
                </a:tc>
                <a:tc>
                  <a:txBody>
                    <a:bodyPr/>
                    <a:lstStyle/>
                    <a:p>
                      <a:r>
                        <a:rPr kumimoji="1" lang="ja-JP" altLang="en-US" sz="900" dirty="0" smtClean="0"/>
                        <a:t>東京都文京区小石川</a:t>
                      </a:r>
                      <a:r>
                        <a:rPr kumimoji="1" lang="en-US" altLang="ja-JP" sz="900" dirty="0" smtClean="0"/>
                        <a:t>2-24-5-201</a:t>
                      </a:r>
                    </a:p>
                    <a:p>
                      <a:endParaRPr kumimoji="1" lang="en-US" altLang="ja-JP" sz="900" dirty="0" smtClean="0"/>
                    </a:p>
                    <a:p>
                      <a:r>
                        <a:rPr kumimoji="1" lang="en-US" altLang="ja-JP" sz="900" dirty="0" smtClean="0"/>
                        <a:t>03-3818-3009</a:t>
                      </a:r>
                    </a:p>
                    <a:p>
                      <a:r>
                        <a:rPr kumimoji="1" lang="ja-JP" altLang="en-US" sz="900" dirty="0" smtClean="0"/>
                        <a:t>（青松 利明 会長）</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5"/>
                        </a:rPr>
                        <a:t>http://www.bbcj.org/hp1/</a:t>
                      </a:r>
                      <a:endParaRPr kumimoji="1" lang="en-US" altLang="ja-JP" sz="900" dirty="0" smtClean="0"/>
                    </a:p>
                    <a:p>
                      <a:endParaRPr kumimoji="1" lang="en-US" altLang="ja-JP" sz="900" dirty="0" smtClean="0"/>
                    </a:p>
                  </a:txBody>
                  <a:tcPr>
                    <a:solidFill>
                      <a:schemeClr val="bg1">
                        <a:lumMod val="85000"/>
                      </a:schemeClr>
                    </a:solidFill>
                  </a:tcPr>
                </a:tc>
              </a:tr>
              <a:tr h="824800">
                <a:tc>
                  <a:txBody>
                    <a:bodyPr/>
                    <a:lstStyle/>
                    <a:p>
                      <a:pPr algn="ctr"/>
                      <a:r>
                        <a:rPr kumimoji="1" lang="ja-JP" altLang="en-US" sz="900" dirty="0" smtClean="0"/>
                        <a:t>２４</a:t>
                      </a:r>
                      <a:endParaRPr kumimoji="1" lang="ja-JP" altLang="en-US" sz="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a:rPr>
                        <a:t>日本視覚障害者卓球連盟</a:t>
                      </a:r>
                    </a:p>
                  </a:txBody>
                  <a:tcPr anchor="ctr"/>
                </a:tc>
                <a:tc>
                  <a:txBody>
                    <a:bodyPr/>
                    <a:lstStyle/>
                    <a:p>
                      <a:r>
                        <a:rPr kumimoji="1" lang="ja-JP" altLang="en-US" sz="900" dirty="0" smtClean="0"/>
                        <a:t>・全国大会において各地から審判員を募っているが、交通費など謝礼以外は審判員の負担のため、定数の確保に四苦八苦。旅費か宿泊費かでも支給できるとよい</a:t>
                      </a:r>
                    </a:p>
                    <a:p>
                      <a:r>
                        <a:rPr kumimoji="1" lang="ja-JP" altLang="en-US" sz="900" dirty="0" smtClean="0"/>
                        <a:t>・競技者拡大のために競技の体験や説明の場が設けられるよう、その指導者育成、継続のための支援があるとよい→</a:t>
                      </a:r>
                      <a:r>
                        <a:rPr kumimoji="1" lang="en-US" altLang="ja-JP" sz="900" dirty="0" smtClean="0"/>
                        <a:t>1</a:t>
                      </a:r>
                      <a:r>
                        <a:rPr kumimoji="1" lang="ja-JP" altLang="en-US" sz="900" dirty="0" smtClean="0"/>
                        <a:t>開催・</a:t>
                      </a:r>
                      <a:r>
                        <a:rPr kumimoji="1" lang="en-US" altLang="ja-JP" sz="900" dirty="0" smtClean="0"/>
                        <a:t>1</a:t>
                      </a:r>
                      <a:r>
                        <a:rPr kumimoji="1" lang="ja-JP" altLang="en-US" sz="900" dirty="0" smtClean="0"/>
                        <a:t>回あたり</a:t>
                      </a:r>
                      <a:r>
                        <a:rPr kumimoji="1" lang="en-US" altLang="ja-JP" sz="900" dirty="0" smtClean="0"/>
                        <a:t>10</a:t>
                      </a:r>
                      <a:r>
                        <a:rPr kumimoji="1" lang="ja-JP" altLang="en-US" sz="900" dirty="0" smtClean="0"/>
                        <a:t>万円程度でも助かる</a:t>
                      </a:r>
                    </a:p>
                    <a:p>
                      <a:r>
                        <a:rPr kumimoji="1" lang="ja-JP" altLang="en-US" sz="900" dirty="0" smtClean="0"/>
                        <a:t>・講習・研修の場が不十分で、競技者育成強化、指導者の育成、審判のスキルアップの機会をあまり作れていない。</a:t>
                      </a:r>
                      <a:endParaRPr kumimoji="1" lang="en-US" altLang="ja-JP" sz="900" dirty="0" smtClean="0"/>
                    </a:p>
                  </a:txBody>
                  <a:tcPr anchor="ctr"/>
                </a:tc>
                <a:tc>
                  <a:txBody>
                    <a:bodyPr/>
                    <a:lstStyle/>
                    <a:p>
                      <a:r>
                        <a:rPr kumimoji="1" lang="ja-JP" altLang="en-US" sz="900" dirty="0" smtClean="0"/>
                        <a:t>北海道札幌市西区八軒三条西</a:t>
                      </a:r>
                      <a:r>
                        <a:rPr kumimoji="1" lang="en-US" altLang="ja-JP" sz="900" dirty="0" smtClean="0"/>
                        <a:t>2-3-20 </a:t>
                      </a:r>
                      <a:r>
                        <a:rPr kumimoji="1" lang="ja-JP" altLang="en-US" sz="900" dirty="0" smtClean="0"/>
                        <a:t>ホワイトハウス</a:t>
                      </a:r>
                      <a:r>
                        <a:rPr kumimoji="1" lang="en-US" altLang="ja-JP" sz="900" dirty="0" smtClean="0"/>
                        <a:t>2F-D</a:t>
                      </a:r>
                    </a:p>
                    <a:p>
                      <a:endParaRPr kumimoji="1" lang="en-US" altLang="ja-JP" sz="900" dirty="0" smtClean="0"/>
                    </a:p>
                    <a:p>
                      <a:r>
                        <a:rPr kumimoji="1" lang="en-US" altLang="ja-JP" sz="900" dirty="0" smtClean="0"/>
                        <a:t>090-3390-5314</a:t>
                      </a:r>
                    </a:p>
                    <a:p>
                      <a:r>
                        <a:rPr kumimoji="1" lang="ja-JP" altLang="en-US" sz="900" dirty="0" smtClean="0"/>
                        <a:t>（保坂</a:t>
                      </a:r>
                      <a:r>
                        <a:rPr kumimoji="1" lang="ja-JP" altLang="en-US" sz="900" baseline="0" dirty="0" smtClean="0"/>
                        <a:t> 正勝 会長</a:t>
                      </a:r>
                      <a:r>
                        <a:rPr kumimoji="1" lang="ja-JP" altLang="en-US" sz="900" dirty="0" smtClean="0"/>
                        <a:t>）</a:t>
                      </a:r>
                      <a:endParaRPr kumimoji="1" lang="en-US" altLang="ja-JP" sz="900" dirty="0" smtClean="0"/>
                    </a:p>
                  </a:txBody>
                  <a:tcPr/>
                </a:tc>
                <a:tc>
                  <a:txBody>
                    <a:bodyPr/>
                    <a:lstStyle/>
                    <a:p>
                      <a:r>
                        <a:rPr kumimoji="1" lang="en-US" altLang="ja-JP" sz="900" dirty="0" smtClean="0">
                          <a:hlinkClick r:id="rId6"/>
                        </a:rPr>
                        <a:t>http://jatvi.web.fc2.com/</a:t>
                      </a:r>
                      <a:endParaRPr kumimoji="1" lang="en-US" altLang="ja-JP" sz="900" dirty="0" smtClean="0"/>
                    </a:p>
                    <a:p>
                      <a:endParaRPr kumimoji="1" lang="en-US" altLang="ja-JP" sz="900" dirty="0" smtClean="0"/>
                    </a:p>
                  </a:txBody>
                  <a:tcPr/>
                </a:tc>
              </a:tr>
              <a:tr h="862880">
                <a:tc>
                  <a:txBody>
                    <a:bodyPr/>
                    <a:lstStyle/>
                    <a:p>
                      <a:pPr algn="ctr"/>
                      <a:r>
                        <a:rPr kumimoji="1" lang="ja-JP" altLang="en-US" sz="900" dirty="0" smtClean="0"/>
                        <a:t>２５</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一般財団法人全日本ろうあ連盟スポーツ委員会</a:t>
                      </a:r>
                      <a:endParaRPr lang="ja-JP" altLang="en-US" sz="900" b="0" i="0" u="none" strike="noStrike" dirty="0" smtClean="0">
                        <a:solidFill>
                          <a:srgbClr val="000000"/>
                        </a:solidFill>
                        <a:effectLst/>
                        <a:latin typeface="ＭＳ Ｐゴシック"/>
                      </a:endParaRPr>
                    </a:p>
                  </a:txBody>
                  <a:tcPr anchor="ctr">
                    <a:solidFill>
                      <a:schemeClr val="bg1">
                        <a:lumMod val="85000"/>
                      </a:schemeClr>
                    </a:solidFill>
                  </a:tcPr>
                </a:tc>
                <a:tc>
                  <a:txBody>
                    <a:bodyPr/>
                    <a:lstStyle/>
                    <a:p>
                      <a:r>
                        <a:rPr kumimoji="1" lang="ja-JP" altLang="en-US" sz="900" dirty="0" smtClean="0"/>
                        <a:t>・活動資金</a:t>
                      </a:r>
                      <a:endParaRPr kumimoji="1" lang="en-US" altLang="ja-JP" sz="900" dirty="0" smtClean="0"/>
                    </a:p>
                    <a:p>
                      <a:r>
                        <a:rPr kumimoji="1" lang="ja-JP" altLang="en-US" sz="900" dirty="0" smtClean="0"/>
                        <a:t>・「全国ろうあ者体育大会」の開催、アジア太平洋</a:t>
                      </a:r>
                      <a:r>
                        <a:rPr kumimoji="1" lang="ja-JP" altLang="en-US" sz="900" dirty="0" err="1" smtClean="0"/>
                        <a:t>ろう</a:t>
                      </a:r>
                      <a:r>
                        <a:rPr kumimoji="1" lang="ja-JP" altLang="en-US" sz="900" dirty="0" smtClean="0"/>
                        <a:t>者スポーツ大会やデフリンピックへの参加のための資金の調達に苦慮。</a:t>
                      </a:r>
                      <a:endParaRPr kumimoji="1" lang="en-US" altLang="ja-JP" sz="900" dirty="0" smtClean="0"/>
                    </a:p>
                    <a:p>
                      <a:r>
                        <a:rPr kumimoji="1" lang="ja-JP" altLang="en-US" sz="900" dirty="0" smtClean="0"/>
                        <a:t>・会場借用の減免や優遇措置</a:t>
                      </a:r>
                      <a:endParaRPr kumimoji="1" lang="en-US" altLang="ja-JP" sz="900" dirty="0" smtClean="0"/>
                    </a:p>
                  </a:txBody>
                  <a:tcPr anchor="ctr">
                    <a:solidFill>
                      <a:schemeClr val="bg1">
                        <a:lumMod val="85000"/>
                      </a:schemeClr>
                    </a:solidFill>
                  </a:tcPr>
                </a:tc>
                <a:tc>
                  <a:txBody>
                    <a:bodyPr/>
                    <a:lstStyle/>
                    <a:p>
                      <a:r>
                        <a:rPr kumimoji="1" lang="ja-JP" altLang="en-US" sz="900" dirty="0" smtClean="0"/>
                        <a:t>東京都新宿区山吹町</a:t>
                      </a:r>
                      <a:r>
                        <a:rPr kumimoji="1" lang="en-US" altLang="ja-JP" sz="900" dirty="0" smtClean="0"/>
                        <a:t>130 </a:t>
                      </a:r>
                      <a:r>
                        <a:rPr kumimoji="1" lang="ja-JP" altLang="en-US" sz="900" dirty="0" smtClean="0"/>
                        <a:t>ＳＫビル</a:t>
                      </a:r>
                      <a:r>
                        <a:rPr kumimoji="1" lang="en-US" altLang="ja-JP" sz="900" dirty="0" smtClean="0"/>
                        <a:t>8</a:t>
                      </a:r>
                      <a:r>
                        <a:rPr kumimoji="1" lang="ja-JP" altLang="en-US" sz="900" dirty="0" smtClean="0"/>
                        <a:t>Ｆ</a:t>
                      </a:r>
                      <a:endParaRPr kumimoji="1" lang="en-US" altLang="ja-JP" sz="900" dirty="0" smtClean="0"/>
                    </a:p>
                    <a:p>
                      <a:endParaRPr kumimoji="1" lang="en-US" altLang="ja-JP" sz="900" dirty="0" smtClean="0"/>
                    </a:p>
                    <a:p>
                      <a:r>
                        <a:rPr kumimoji="1" lang="en-US" altLang="ja-JP" sz="900" dirty="0" smtClean="0"/>
                        <a:t>03-3268-8847</a:t>
                      </a:r>
                    </a:p>
                    <a:p>
                      <a:r>
                        <a:rPr kumimoji="1" lang="ja-JP" altLang="en-US" sz="900" dirty="0" smtClean="0"/>
                        <a:t>（山根</a:t>
                      </a:r>
                      <a:r>
                        <a:rPr kumimoji="1" lang="ja-JP" altLang="en-US" sz="900" baseline="0" dirty="0" smtClean="0"/>
                        <a:t> </a:t>
                      </a:r>
                      <a:r>
                        <a:rPr kumimoji="1" lang="ja-JP" altLang="en-US" sz="900" dirty="0" smtClean="0"/>
                        <a:t>昭治</a:t>
                      </a:r>
                      <a:r>
                        <a:rPr kumimoji="1" lang="ja-JP" altLang="en-US" sz="900" baseline="0" dirty="0" smtClean="0"/>
                        <a:t> 委員長</a:t>
                      </a:r>
                      <a:r>
                        <a:rPr kumimoji="1" lang="ja-JP" altLang="en-US" sz="900" dirty="0" smtClean="0"/>
                        <a:t>）</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7"/>
                        </a:rPr>
                        <a:t>http://www.jfd.or.jp/sc/</a:t>
                      </a:r>
                      <a:endParaRPr kumimoji="1" lang="en-US" altLang="ja-JP" sz="900" dirty="0" smtClean="0"/>
                    </a:p>
                  </a:txBody>
                  <a:tcPr>
                    <a:solidFill>
                      <a:schemeClr val="bg1">
                        <a:lumMod val="85000"/>
                      </a:schemeClr>
                    </a:solidFill>
                  </a:tcPr>
                </a:tc>
              </a:tr>
            </a:tbl>
          </a:graphicData>
        </a:graphic>
      </p:graphicFrame>
      <p:grpSp>
        <p:nvGrpSpPr>
          <p:cNvPr id="6" name="グループ化 5"/>
          <p:cNvGrpSpPr/>
          <p:nvPr/>
        </p:nvGrpSpPr>
        <p:grpSpPr>
          <a:xfrm>
            <a:off x="7699918" y="1484784"/>
            <a:ext cx="1286918" cy="266190"/>
            <a:chOff x="10184980" y="1827107"/>
            <a:chExt cx="977091" cy="261385"/>
          </a:xfrm>
        </p:grpSpPr>
        <p:sp>
          <p:nvSpPr>
            <p:cNvPr id="7" name="正方形/長方形 6"/>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9" name="テキスト ボックス 8"/>
            <p:cNvSpPr txBox="1"/>
            <p:nvPr/>
          </p:nvSpPr>
          <p:spPr>
            <a:xfrm>
              <a:off x="10184980" y="1827107"/>
              <a:ext cx="701281" cy="241776"/>
            </a:xfrm>
            <a:prstGeom prst="rect">
              <a:avLst/>
            </a:prstGeom>
            <a:noFill/>
          </p:spPr>
          <p:txBody>
            <a:bodyPr wrap="none" rtlCol="0">
              <a:spAutoFit/>
            </a:bodyPr>
            <a:lstStyle/>
            <a:p>
              <a:r>
                <a:rPr kumimoji="1" lang="ja-JP" altLang="en-US" sz="1000" dirty="0" smtClean="0"/>
                <a:t>ゴールボール</a:t>
              </a:r>
              <a:endParaRPr kumimoji="1" lang="ja-JP" altLang="en-US" sz="1000" dirty="0"/>
            </a:p>
          </p:txBody>
        </p:sp>
        <p:sp>
          <p:nvSpPr>
            <p:cNvPr id="10" name="下矢印 9"/>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grpSp>
        <p:nvGrpSpPr>
          <p:cNvPr id="11" name="グループ化 10"/>
          <p:cNvGrpSpPr/>
          <p:nvPr/>
        </p:nvGrpSpPr>
        <p:grpSpPr>
          <a:xfrm>
            <a:off x="7699918" y="2852936"/>
            <a:ext cx="1178825" cy="246221"/>
            <a:chOff x="10184980" y="1827107"/>
            <a:chExt cx="977091" cy="261385"/>
          </a:xfrm>
        </p:grpSpPr>
        <p:sp>
          <p:nvSpPr>
            <p:cNvPr id="12" name="正方形/長方形 11"/>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0184980" y="1827107"/>
              <a:ext cx="527751" cy="261385"/>
            </a:xfrm>
            <a:prstGeom prst="rect">
              <a:avLst/>
            </a:prstGeom>
            <a:noFill/>
          </p:spPr>
          <p:txBody>
            <a:bodyPr wrap="none" rtlCol="0">
              <a:spAutoFit/>
            </a:bodyPr>
            <a:lstStyle/>
            <a:p>
              <a:r>
                <a:rPr lang="ja-JP" altLang="en-US" sz="1000" dirty="0"/>
                <a:t>ブラサカ</a:t>
              </a:r>
              <a:endParaRPr kumimoji="1" lang="ja-JP" altLang="en-US" sz="1000" dirty="0"/>
            </a:p>
          </p:txBody>
        </p:sp>
        <p:sp>
          <p:nvSpPr>
            <p:cNvPr id="14" name="下矢印 13"/>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 name="グループ化 14"/>
          <p:cNvGrpSpPr/>
          <p:nvPr/>
        </p:nvGrpSpPr>
        <p:grpSpPr>
          <a:xfrm>
            <a:off x="7699918" y="6309320"/>
            <a:ext cx="1264570" cy="246221"/>
            <a:chOff x="10184980" y="1827107"/>
            <a:chExt cx="977091" cy="261385"/>
          </a:xfrm>
        </p:grpSpPr>
        <p:sp>
          <p:nvSpPr>
            <p:cNvPr id="16" name="正方形/長方形 15"/>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0184980" y="1827107"/>
              <a:ext cx="962230" cy="245048"/>
            </a:xfrm>
            <a:prstGeom prst="rect">
              <a:avLst/>
            </a:prstGeom>
            <a:noFill/>
          </p:spPr>
          <p:txBody>
            <a:bodyPr wrap="none" rtlCol="0">
              <a:spAutoFit/>
            </a:bodyPr>
            <a:lstStyle/>
            <a:p>
              <a:r>
                <a:rPr kumimoji="1" lang="ja-JP" altLang="en-US" sz="900" dirty="0" smtClean="0"/>
                <a:t>ろうあ連盟 </a:t>
              </a:r>
              <a:r>
                <a:rPr lang="ja-JP" altLang="en-US" sz="900" dirty="0" smtClean="0"/>
                <a:t>スポーツ</a:t>
              </a:r>
              <a:endParaRPr kumimoji="1" lang="ja-JP" altLang="en-US" sz="900" dirty="0"/>
            </a:p>
          </p:txBody>
        </p:sp>
        <p:sp>
          <p:nvSpPr>
            <p:cNvPr id="18" name="下矢印 17"/>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18"/>
          <p:cNvGrpSpPr/>
          <p:nvPr/>
        </p:nvGrpSpPr>
        <p:grpSpPr>
          <a:xfrm>
            <a:off x="7699918" y="4118883"/>
            <a:ext cx="1178825" cy="246221"/>
            <a:chOff x="10184980" y="1827107"/>
            <a:chExt cx="977091" cy="261385"/>
          </a:xfrm>
        </p:grpSpPr>
        <p:sp>
          <p:nvSpPr>
            <p:cNvPr id="20" name="正方形/長方形 19"/>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10184980" y="1827107"/>
              <a:ext cx="459989" cy="261385"/>
            </a:xfrm>
            <a:prstGeom prst="rect">
              <a:avLst/>
            </a:prstGeom>
            <a:noFill/>
          </p:spPr>
          <p:txBody>
            <a:bodyPr wrap="none" rtlCol="0">
              <a:spAutoFit/>
            </a:bodyPr>
            <a:lstStyle/>
            <a:p>
              <a:r>
                <a:rPr lang="ja-JP" altLang="en-US" sz="1000" dirty="0"/>
                <a:t>ＢＢＣＪ</a:t>
              </a:r>
              <a:endParaRPr kumimoji="1" lang="ja-JP" altLang="en-US" sz="1000" dirty="0"/>
            </a:p>
          </p:txBody>
        </p:sp>
        <p:sp>
          <p:nvSpPr>
            <p:cNvPr id="22" name="下矢印 21"/>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 name="グループ化 22"/>
          <p:cNvGrpSpPr/>
          <p:nvPr/>
        </p:nvGrpSpPr>
        <p:grpSpPr>
          <a:xfrm>
            <a:off x="7699918" y="5415027"/>
            <a:ext cx="1178825" cy="246221"/>
            <a:chOff x="10184980" y="1827107"/>
            <a:chExt cx="977091" cy="261385"/>
          </a:xfrm>
        </p:grpSpPr>
        <p:sp>
          <p:nvSpPr>
            <p:cNvPr id="24" name="正方形/長方形 23"/>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10184980" y="1827107"/>
              <a:ext cx="897124" cy="261385"/>
            </a:xfrm>
            <a:prstGeom prst="rect">
              <a:avLst/>
            </a:prstGeom>
            <a:noFill/>
          </p:spPr>
          <p:txBody>
            <a:bodyPr wrap="none" rtlCol="0">
              <a:spAutoFit/>
            </a:bodyPr>
            <a:lstStyle/>
            <a:p>
              <a:r>
                <a:rPr lang="ja-JP" altLang="en-US" sz="1000" dirty="0" smtClean="0"/>
                <a:t>視覚障害者</a:t>
              </a:r>
              <a:r>
                <a:rPr lang="ja-JP" altLang="en-US" sz="1000" dirty="0"/>
                <a:t>卓球</a:t>
              </a:r>
              <a:endParaRPr kumimoji="1" lang="ja-JP" altLang="en-US" sz="1000" dirty="0"/>
            </a:p>
          </p:txBody>
        </p:sp>
        <p:sp>
          <p:nvSpPr>
            <p:cNvPr id="26" name="下矢印 25"/>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スライド番号プレースホルダー 1"/>
          <p:cNvSpPr>
            <a:spLocks noGrp="1"/>
          </p:cNvSpPr>
          <p:nvPr>
            <p:ph type="sldNum" sz="quarter" idx="12"/>
          </p:nvPr>
        </p:nvSpPr>
        <p:spPr>
          <a:xfrm>
            <a:off x="6804248" y="6481142"/>
            <a:ext cx="2133600" cy="476250"/>
          </a:xfrm>
        </p:spPr>
        <p:txBody>
          <a:bodyPr/>
          <a:lstStyle/>
          <a:p>
            <a:pPr>
              <a:defRPr/>
            </a:pPr>
            <a:fld id="{D1F09CB0-E6D5-4970-AB11-DABB337551DB}" type="slidenum">
              <a:rPr lang="en-US" altLang="ja-JP" smtClean="0">
                <a:solidFill>
                  <a:srgbClr val="000000"/>
                </a:solidFill>
              </a:rPr>
              <a:pPr>
                <a:defRPr/>
              </a:pPr>
              <a:t>7</a:t>
            </a:fld>
            <a:endParaRPr lang="en-US" altLang="ja-JP" dirty="0">
              <a:solidFill>
                <a:srgbClr val="000000"/>
              </a:solidFill>
            </a:endParaRPr>
          </a:p>
        </p:txBody>
      </p:sp>
    </p:spTree>
    <p:extLst>
      <p:ext uri="{BB962C8B-B14F-4D97-AF65-F5344CB8AC3E}">
        <p14:creationId xmlns:p14="http://schemas.microsoft.com/office/powerpoint/2010/main" val="288573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71993"/>
            <a:ext cx="9144000" cy="476590"/>
          </a:xfrm>
          <a:prstGeom prst="rect">
            <a:avLst/>
          </a:prstGeom>
          <a:noFill/>
          <a:ln>
            <a:noFill/>
          </a:ln>
          <a:effectLst/>
          <a:extLst>
            <a:ext uri="{909E8E84-426E-40DD-AFC4-6F175D3DCCD1}">
              <a14:hiddenFill xmlns:a14="http://schemas.microsoft.com/office/drawing/2010/main">
                <a:solidFill>
                  <a:srgbClr val="66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fontAlgn="base">
              <a:spcBef>
                <a:spcPct val="0"/>
              </a:spcBef>
              <a:spcAft>
                <a:spcPct val="0"/>
              </a:spcAft>
              <a:defRPr/>
            </a:pPr>
            <a:endParaRPr lang="ja-JP" altLang="ja-JP" dirty="0">
              <a:solidFill>
                <a:srgbClr val="000000"/>
              </a:solidFill>
              <a:effectLst>
                <a:outerShdw blurRad="38100" dist="38100" dir="2700000" algn="tl">
                  <a:srgbClr val="C0C0C0"/>
                </a:outerShdw>
              </a:effectLst>
            </a:endParaRPr>
          </a:p>
        </p:txBody>
      </p:sp>
      <p:sp>
        <p:nvSpPr>
          <p:cNvPr id="12291" name="Text Box 3"/>
          <p:cNvSpPr txBox="1">
            <a:spLocks noChangeArrowheads="1"/>
          </p:cNvSpPr>
          <p:nvPr/>
        </p:nvSpPr>
        <p:spPr bwMode="auto">
          <a:xfrm>
            <a:off x="61144" y="75880"/>
            <a:ext cx="9091612" cy="369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lgn="ctr" fontAlgn="base">
              <a:spcAft>
                <a:spcPct val="0"/>
              </a:spcAft>
              <a:defRPr/>
            </a:pPr>
            <a:r>
              <a:rPr lang="ja-JP" altLang="en-US" b="1" dirty="0" smtClean="0"/>
              <a:t>障害者スポーツ団体ニーズ調査結果（団体別）</a:t>
            </a:r>
            <a:endParaRPr lang="ja-JP" altLang="en-US" b="1" dirty="0"/>
          </a:p>
        </p:txBody>
      </p:sp>
      <p:sp>
        <p:nvSpPr>
          <p:cNvPr id="2052" name="Rectangle 4"/>
          <p:cNvSpPr>
            <a:spLocks noChangeArrowheads="1"/>
          </p:cNvSpPr>
          <p:nvPr/>
        </p:nvSpPr>
        <p:spPr bwMode="auto">
          <a:xfrm>
            <a:off x="-9526" y="404664"/>
            <a:ext cx="9162281" cy="75654"/>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graphicFrame>
        <p:nvGraphicFramePr>
          <p:cNvPr id="8" name="表 7"/>
          <p:cNvGraphicFramePr>
            <a:graphicFrameLocks noGrp="1"/>
          </p:cNvGraphicFramePr>
          <p:nvPr>
            <p:extLst>
              <p:ext uri="{D42A27DB-BD31-4B8C-83A1-F6EECF244321}">
                <p14:modId xmlns:p14="http://schemas.microsoft.com/office/powerpoint/2010/main" val="2660987486"/>
              </p:ext>
            </p:extLst>
          </p:nvPr>
        </p:nvGraphicFramePr>
        <p:xfrm>
          <a:off x="107503" y="620688"/>
          <a:ext cx="8928995" cy="5301664"/>
        </p:xfrm>
        <a:graphic>
          <a:graphicData uri="http://schemas.openxmlformats.org/drawingml/2006/table">
            <a:tbl>
              <a:tblPr firstRow="1" bandRow="1">
                <a:tableStyleId>{5940675A-B579-460E-94D1-54222C63F5DA}</a:tableStyleId>
              </a:tblPr>
              <a:tblGrid>
                <a:gridCol w="432049"/>
                <a:gridCol w="1584176"/>
                <a:gridCol w="3528392"/>
                <a:gridCol w="1800200"/>
                <a:gridCol w="1584178"/>
              </a:tblGrid>
              <a:tr h="144016">
                <a:tc>
                  <a:txBody>
                    <a:bodyPr/>
                    <a:lstStyle/>
                    <a:p>
                      <a:pPr algn="ctr"/>
                      <a:r>
                        <a:rPr kumimoji="1" lang="ja-JP" altLang="en-US" sz="900" dirty="0" smtClean="0"/>
                        <a:t>番号</a:t>
                      </a:r>
                      <a:endParaRPr kumimoji="1" lang="ja-JP" altLang="en-US" sz="900" dirty="0"/>
                    </a:p>
                  </a:txBody>
                  <a:tcPr anchor="ctr"/>
                </a:tc>
                <a:tc>
                  <a:txBody>
                    <a:bodyPr/>
                    <a:lstStyle/>
                    <a:p>
                      <a:pPr algn="ctr"/>
                      <a:r>
                        <a:rPr kumimoji="1" lang="ja-JP" altLang="en-US" sz="900" dirty="0" smtClean="0"/>
                        <a:t>団体名</a:t>
                      </a:r>
                      <a:endParaRPr kumimoji="1" lang="ja-JP" altLang="en-US" sz="9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t>ニーズ・団体運営課題概要</a:t>
                      </a:r>
                    </a:p>
                  </a:txBody>
                  <a:tcPr anchor="ctr"/>
                </a:tc>
                <a:tc>
                  <a:txBody>
                    <a:bodyPr/>
                    <a:lstStyle/>
                    <a:p>
                      <a:pPr algn="ctr"/>
                      <a:r>
                        <a:rPr kumimoji="1" lang="ja-JP" altLang="en-US" sz="900" dirty="0" smtClean="0"/>
                        <a:t>所在地</a:t>
                      </a:r>
                      <a:endParaRPr kumimoji="1" lang="en-US" altLang="ja-JP" sz="900" dirty="0" smtClean="0"/>
                    </a:p>
                    <a:p>
                      <a:pPr algn="ctr"/>
                      <a:r>
                        <a:rPr kumimoji="1" lang="ja-JP" altLang="en-US" sz="900" dirty="0" smtClean="0"/>
                        <a:t>連絡先（代表者等）</a:t>
                      </a:r>
                      <a:endParaRPr kumimoji="1" lang="ja-JP" altLang="en-US" sz="900" dirty="0"/>
                    </a:p>
                  </a:txBody>
                  <a:tcPr anchor="ctr"/>
                </a:tc>
                <a:tc>
                  <a:txBody>
                    <a:bodyPr/>
                    <a:lstStyle/>
                    <a:p>
                      <a:pPr algn="ctr"/>
                      <a:r>
                        <a:rPr kumimoji="1" lang="ja-JP" altLang="en-US" sz="900" dirty="0" smtClean="0"/>
                        <a:t>ＵＲＬ</a:t>
                      </a:r>
                      <a:endParaRPr kumimoji="1" lang="en-US" altLang="ja-JP" sz="900" dirty="0" smtClean="0"/>
                    </a:p>
                    <a:p>
                      <a:pPr algn="ctr"/>
                      <a:r>
                        <a:rPr kumimoji="1" lang="ja-JP" altLang="en-US" sz="900" dirty="0" smtClean="0"/>
                        <a:t>検索キーワード</a:t>
                      </a:r>
                      <a:endParaRPr kumimoji="1" lang="en-US" altLang="ja-JP" sz="900" dirty="0" smtClean="0"/>
                    </a:p>
                  </a:txBody>
                  <a:tcPr anchor="ctr"/>
                </a:tc>
              </a:tr>
              <a:tr h="1139552">
                <a:tc>
                  <a:txBody>
                    <a:bodyPr/>
                    <a:lstStyle/>
                    <a:p>
                      <a:pPr algn="ctr"/>
                      <a:r>
                        <a:rPr kumimoji="1" lang="ja-JP" altLang="en-US" sz="900" dirty="0" smtClean="0"/>
                        <a:t>２６</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特定非営利活動法人 日本聴覚障がい者ラグビーフットボール連盟</a:t>
                      </a:r>
                      <a:endParaRPr lang="ja-JP" altLang="en-US" sz="900" b="0" i="0" u="none" strike="noStrike" dirty="0" smtClean="0">
                        <a:solidFill>
                          <a:srgbClr val="000000"/>
                        </a:solidFill>
                        <a:effectLst/>
                        <a:latin typeface="ＭＳ Ｐゴシック"/>
                      </a:endParaRPr>
                    </a:p>
                  </a:txBody>
                  <a:tcPr anchor="ctr">
                    <a:solidFill>
                      <a:schemeClr val="bg1">
                        <a:lumMod val="85000"/>
                      </a:schemeClr>
                    </a:solidFill>
                  </a:tcPr>
                </a:tc>
                <a:tc>
                  <a:txBody>
                    <a:bodyPr/>
                    <a:lstStyle/>
                    <a:p>
                      <a:r>
                        <a:rPr kumimoji="1" lang="ja-JP" altLang="en-US" sz="900" dirty="0" smtClean="0"/>
                        <a:t>・遠征や国際戦への支援</a:t>
                      </a:r>
                      <a:endParaRPr kumimoji="1" lang="en-US" altLang="ja-JP" sz="900" dirty="0" smtClean="0"/>
                    </a:p>
                    <a:p>
                      <a:r>
                        <a:rPr kumimoji="1" lang="ja-JP" altLang="en-US" sz="900" dirty="0" smtClean="0"/>
                        <a:t>・普及活動にも支援が必要</a:t>
                      </a:r>
                      <a:endParaRPr kumimoji="1" lang="en-US" altLang="ja-JP" sz="900" dirty="0" smtClean="0"/>
                    </a:p>
                  </a:txBody>
                  <a:tcPr anchor="ctr">
                    <a:solidFill>
                      <a:schemeClr val="bg1">
                        <a:lumMod val="85000"/>
                      </a:schemeClr>
                    </a:solidFill>
                  </a:tcPr>
                </a:tc>
                <a:tc>
                  <a:txBody>
                    <a:bodyPr/>
                    <a:lstStyle/>
                    <a:p>
                      <a:r>
                        <a:rPr kumimoji="1" lang="ja-JP" altLang="en-US" sz="900" dirty="0" smtClean="0"/>
                        <a:t>東京都港区西麻布</a:t>
                      </a:r>
                      <a:r>
                        <a:rPr kumimoji="1" lang="en-US" altLang="ja-JP" sz="900" dirty="0" smtClean="0"/>
                        <a:t>2-24-17 </a:t>
                      </a:r>
                      <a:r>
                        <a:rPr kumimoji="1" lang="ja-JP" altLang="en-US" sz="900" dirty="0" smtClean="0"/>
                        <a:t>海老根様方</a:t>
                      </a:r>
                      <a:endParaRPr kumimoji="1" lang="en-US" altLang="ja-JP" sz="900" dirty="0" smtClean="0"/>
                    </a:p>
                    <a:p>
                      <a:endParaRPr kumimoji="1" lang="en-US" altLang="ja-JP" sz="900" dirty="0" smtClean="0"/>
                    </a:p>
                    <a:p>
                      <a:r>
                        <a:rPr kumimoji="1" lang="en-US" altLang="ja-JP" sz="900" dirty="0" smtClean="0"/>
                        <a:t>03-3407-3589</a:t>
                      </a:r>
                    </a:p>
                    <a:p>
                      <a:r>
                        <a:rPr kumimoji="1" lang="ja-JP" altLang="en-US" sz="900" dirty="0" smtClean="0"/>
                        <a:t>（日野 敦博</a:t>
                      </a:r>
                      <a:r>
                        <a:rPr kumimoji="1" lang="ja-JP" altLang="en-US" sz="900" baseline="0" dirty="0" smtClean="0"/>
                        <a:t> 理事長</a:t>
                      </a:r>
                      <a:r>
                        <a:rPr kumimoji="1" lang="ja-JP" altLang="en-US" sz="900" dirty="0" smtClean="0"/>
                        <a:t>）</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3"/>
                        </a:rPr>
                        <a:t>https://ja-jp.facebook.com/japandeafrugby/</a:t>
                      </a:r>
                      <a:endParaRPr kumimoji="1" lang="en-US" altLang="ja-JP" sz="900" dirty="0" smtClean="0"/>
                    </a:p>
                  </a:txBody>
                  <a:tcPr>
                    <a:solidFill>
                      <a:schemeClr val="bg1">
                        <a:lumMod val="85000"/>
                      </a:schemeClr>
                    </a:solidFill>
                  </a:tcPr>
                </a:tc>
              </a:tr>
              <a:tr h="1303000">
                <a:tc>
                  <a:txBody>
                    <a:bodyPr/>
                    <a:lstStyle/>
                    <a:p>
                      <a:pPr algn="ctr"/>
                      <a:r>
                        <a:rPr kumimoji="1" lang="ja-JP" altLang="en-US" sz="900" dirty="0" smtClean="0"/>
                        <a:t>２７</a:t>
                      </a:r>
                      <a:endParaRPr kumimoji="1" lang="ja-JP" altLang="en-US" sz="900" dirty="0"/>
                    </a:p>
                  </a:txBody>
                  <a:tcPr anchor="ctr"/>
                </a:tc>
                <a:tc>
                  <a:txBody>
                    <a:bodyPr/>
                    <a:lstStyle/>
                    <a:p>
                      <a:r>
                        <a:rPr lang="ja-JP" altLang="en-US" sz="900" u="none" strike="noStrike" dirty="0" smtClean="0">
                          <a:effectLst/>
                        </a:rPr>
                        <a:t>日本</a:t>
                      </a:r>
                      <a:r>
                        <a:rPr lang="ja-JP" altLang="en-US" sz="900" u="none" strike="noStrike" dirty="0" err="1" smtClean="0">
                          <a:effectLst/>
                        </a:rPr>
                        <a:t>ろう</a:t>
                      </a:r>
                      <a:r>
                        <a:rPr lang="ja-JP" altLang="en-US" sz="900" u="none" strike="noStrike" dirty="0" smtClean="0">
                          <a:effectLst/>
                        </a:rPr>
                        <a:t>者武道連合</a:t>
                      </a:r>
                      <a:endParaRPr kumimoji="1" lang="ja-JP" altLang="en-US" sz="900" dirty="0"/>
                    </a:p>
                  </a:txBody>
                  <a:tcPr anchor="ctr"/>
                </a:tc>
                <a:tc>
                  <a:txBody>
                    <a:bodyPr/>
                    <a:lstStyle/>
                    <a:p>
                      <a:r>
                        <a:rPr kumimoji="1" lang="ja-JP" altLang="en-US" sz="900" dirty="0" smtClean="0"/>
                        <a:t>・デフリンピックに参加する為にかかる費用</a:t>
                      </a:r>
                      <a:r>
                        <a:rPr kumimoji="1" lang="en-US" altLang="ja-JP" sz="900" dirty="0" smtClean="0"/>
                        <a:t>(</a:t>
                      </a:r>
                      <a:r>
                        <a:rPr kumimoji="1" lang="ja-JP" altLang="en-US" sz="900" dirty="0" smtClean="0"/>
                        <a:t>旅費など</a:t>
                      </a:r>
                      <a:r>
                        <a:rPr kumimoji="1" lang="en-US" altLang="ja-JP" sz="900" dirty="0" smtClean="0"/>
                        <a:t>)</a:t>
                      </a:r>
                      <a:r>
                        <a:rPr kumimoji="1" lang="ja-JP" altLang="en-US" sz="900" dirty="0" smtClean="0"/>
                        <a:t>の軽減</a:t>
                      </a:r>
                    </a:p>
                    <a:p>
                      <a:r>
                        <a:rPr kumimoji="1" lang="ja-JP" altLang="en-US" sz="900" dirty="0" smtClean="0"/>
                        <a:t>・障害児に対して武道教室を開催する為にかかる費用</a:t>
                      </a:r>
                    </a:p>
                    <a:p>
                      <a:r>
                        <a:rPr kumimoji="1" lang="ja-JP" altLang="en-US" sz="900" dirty="0" smtClean="0"/>
                        <a:t>・スタッフへの手当</a:t>
                      </a:r>
                    </a:p>
                    <a:p>
                      <a:r>
                        <a:rPr kumimoji="1" lang="ja-JP" altLang="en-US" sz="900" dirty="0" smtClean="0"/>
                        <a:t>・報告書作成などに使用するパソコンは個人の物</a:t>
                      </a:r>
                      <a:endParaRPr kumimoji="1" lang="en-US" altLang="ja-JP" sz="900" dirty="0" smtClean="0"/>
                    </a:p>
                    <a:p>
                      <a:r>
                        <a:rPr kumimoji="1" lang="ja-JP" altLang="en-US" sz="900" dirty="0" smtClean="0"/>
                        <a:t>・会場や広告などの無料提供</a:t>
                      </a:r>
                    </a:p>
                  </a:txBody>
                  <a:tcPr anchor="ctr"/>
                </a:tc>
                <a:tc>
                  <a:txBody>
                    <a:bodyPr/>
                    <a:lstStyle/>
                    <a:p>
                      <a:r>
                        <a:rPr kumimoji="1" lang="ja-JP" altLang="en-US" sz="900" dirty="0" smtClean="0"/>
                        <a:t>東京都中野区大和町</a:t>
                      </a:r>
                      <a:r>
                        <a:rPr kumimoji="1" lang="en-US" altLang="ja-JP" sz="900" dirty="0" smtClean="0"/>
                        <a:t>4-36-5</a:t>
                      </a:r>
                    </a:p>
                    <a:p>
                      <a:endParaRPr kumimoji="1" lang="en-US" altLang="ja-JP" sz="900" dirty="0" smtClean="0"/>
                    </a:p>
                    <a:p>
                      <a:r>
                        <a:rPr kumimoji="1" lang="en-US" altLang="ja-JP" sz="900" dirty="0" smtClean="0">
                          <a:hlinkClick r:id="rId4"/>
                        </a:rPr>
                        <a:t>ydsc001@gmail.com</a:t>
                      </a:r>
                      <a:endParaRPr kumimoji="1" lang="en-US" altLang="ja-JP" sz="900" dirty="0" smtClean="0"/>
                    </a:p>
                    <a:p>
                      <a:r>
                        <a:rPr kumimoji="1" lang="ja-JP" altLang="en-US" sz="900" dirty="0" smtClean="0"/>
                        <a:t>（米内山</a:t>
                      </a:r>
                      <a:r>
                        <a:rPr kumimoji="1" lang="ja-JP" altLang="en-US" sz="900" baseline="0" dirty="0" smtClean="0"/>
                        <a:t> </a:t>
                      </a:r>
                      <a:r>
                        <a:rPr kumimoji="1" lang="ja-JP" altLang="en-US" sz="900" dirty="0" smtClean="0"/>
                        <a:t>明宏 会長）</a:t>
                      </a:r>
                      <a:endParaRPr kumimoji="1" lang="en-US" altLang="ja-JP" sz="900" dirty="0" smtClean="0"/>
                    </a:p>
                  </a:txBody>
                  <a:tcPr/>
                </a:tc>
                <a:tc>
                  <a:txBody>
                    <a:bodyPr/>
                    <a:lstStyle/>
                    <a:p>
                      <a:r>
                        <a:rPr kumimoji="1" lang="en-US" altLang="ja-JP" sz="900" dirty="0" smtClean="0">
                          <a:hlinkClick r:id="rId5"/>
                        </a:rPr>
                        <a:t>http://ameblo.jp/jdm2005/</a:t>
                      </a:r>
                      <a:endParaRPr kumimoji="1" lang="en-US" altLang="ja-JP" sz="900" dirty="0" smtClean="0"/>
                    </a:p>
                  </a:txBody>
                  <a:tcPr/>
                </a:tc>
              </a:tr>
              <a:tr h="1152128">
                <a:tc>
                  <a:txBody>
                    <a:bodyPr/>
                    <a:lstStyle/>
                    <a:p>
                      <a:pPr algn="ctr"/>
                      <a:r>
                        <a:rPr kumimoji="1" lang="ja-JP" altLang="en-US" sz="900" dirty="0" smtClean="0"/>
                        <a:t>２８</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日本</a:t>
                      </a:r>
                      <a:r>
                        <a:rPr lang="ja-JP" altLang="en-US" sz="900" u="none" strike="noStrike" dirty="0" err="1" smtClean="0">
                          <a:effectLst/>
                        </a:rPr>
                        <a:t>ろう</a:t>
                      </a:r>
                      <a:r>
                        <a:rPr lang="ja-JP" altLang="en-US" sz="900" u="none" strike="noStrike" dirty="0" smtClean="0">
                          <a:effectLst/>
                        </a:rPr>
                        <a:t>自転車競技協会</a:t>
                      </a:r>
                      <a:endParaRPr lang="ja-JP" altLang="en-US" sz="900" b="0" i="0" u="none" strike="noStrike" dirty="0" smtClean="0">
                        <a:solidFill>
                          <a:srgbClr val="000000"/>
                        </a:solidFill>
                        <a:effectLst/>
                        <a:latin typeface="ＭＳ Ｐゴシック"/>
                      </a:endParaRPr>
                    </a:p>
                  </a:txBody>
                  <a:tcPr anchor="ctr">
                    <a:solidFill>
                      <a:schemeClr val="bg1">
                        <a:lumMod val="85000"/>
                      </a:schemeClr>
                    </a:solidFill>
                  </a:tcPr>
                </a:tc>
                <a:tc>
                  <a:txBody>
                    <a:bodyPr/>
                    <a:lstStyle/>
                    <a:p>
                      <a:r>
                        <a:rPr kumimoji="1" lang="ja-JP" altLang="en-US" sz="900" dirty="0" smtClean="0"/>
                        <a:t>・競技で使用する機材のサポート</a:t>
                      </a:r>
                      <a:endParaRPr kumimoji="1" lang="en-US" altLang="ja-JP" sz="900" dirty="0" smtClean="0"/>
                    </a:p>
                    <a:p>
                      <a:r>
                        <a:rPr kumimoji="1" lang="ja-JP" altLang="en-US" sz="900" dirty="0" smtClean="0"/>
                        <a:t>・スタッフの人材不足及び経験不足</a:t>
                      </a:r>
                      <a:endParaRPr kumimoji="1" lang="en-US" altLang="ja-JP" sz="900" dirty="0" smtClean="0"/>
                    </a:p>
                    <a:p>
                      <a:r>
                        <a:rPr kumimoji="1" lang="ja-JP" altLang="en-US" sz="900" dirty="0" smtClean="0"/>
                        <a:t>・デフリンピックの</a:t>
                      </a:r>
                      <a:r>
                        <a:rPr kumimoji="1" lang="en-US" altLang="ja-JP" sz="900" dirty="0" smtClean="0"/>
                        <a:t>PR</a:t>
                      </a:r>
                    </a:p>
                  </a:txBody>
                  <a:tcPr anchor="ctr">
                    <a:solidFill>
                      <a:schemeClr val="bg1">
                        <a:lumMod val="85000"/>
                      </a:schemeClr>
                    </a:solidFill>
                  </a:tcPr>
                </a:tc>
                <a:tc>
                  <a:txBody>
                    <a:bodyPr/>
                    <a:lstStyle/>
                    <a:p>
                      <a:r>
                        <a:rPr kumimoji="1" lang="ja-JP" altLang="en-US" sz="900" dirty="0" smtClean="0"/>
                        <a:t>東京都葛飾区亀有</a:t>
                      </a:r>
                      <a:r>
                        <a:rPr kumimoji="1" lang="en-US" altLang="ja-JP" sz="900" dirty="0" smtClean="0"/>
                        <a:t>2-69-9-Ⅰ-403 </a:t>
                      </a:r>
                      <a:r>
                        <a:rPr kumimoji="1" lang="ja-JP" altLang="en-US" sz="900" dirty="0" smtClean="0"/>
                        <a:t>宮田様方</a:t>
                      </a:r>
                      <a:endParaRPr kumimoji="1" lang="en-US" altLang="ja-JP" sz="900" dirty="0" smtClean="0"/>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hlinkClick r:id="rId6"/>
                        </a:rPr>
                        <a:t>jdca2010@yahoo.co.jp</a:t>
                      </a:r>
                      <a:endParaRPr kumimoji="1" lang="en-US" altLang="ja-JP" sz="900" dirty="0" smtClean="0"/>
                    </a:p>
                    <a:p>
                      <a:r>
                        <a:rPr kumimoji="1" lang="ja-JP" altLang="en-US" sz="900" dirty="0" smtClean="0"/>
                        <a:t>（高島 良宏 理事長）</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6"/>
                        </a:rPr>
                        <a:t>http://jdca.spo-sta.com/</a:t>
                      </a:r>
                    </a:p>
                  </a:txBody>
                  <a:tcPr>
                    <a:solidFill>
                      <a:schemeClr val="bg1">
                        <a:lumMod val="85000"/>
                      </a:schemeClr>
                    </a:solidFill>
                  </a:tcPr>
                </a:tc>
              </a:tr>
              <a:tr h="1341224">
                <a:tc>
                  <a:txBody>
                    <a:bodyPr/>
                    <a:lstStyle/>
                    <a:p>
                      <a:pPr algn="ctr"/>
                      <a:r>
                        <a:rPr kumimoji="1" lang="ja-JP" altLang="en-US" sz="900" dirty="0" smtClean="0"/>
                        <a:t>２９</a:t>
                      </a:r>
                      <a:endParaRPr kumimoji="1" lang="ja-JP" altLang="en-US" sz="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一般社団法人日本</a:t>
                      </a:r>
                      <a:r>
                        <a:rPr lang="ja-JP" altLang="en-US" sz="900" u="none" strike="noStrike" dirty="0" err="1" smtClean="0">
                          <a:effectLst/>
                        </a:rPr>
                        <a:t>ろう</a:t>
                      </a:r>
                      <a:r>
                        <a:rPr lang="ja-JP" altLang="en-US" sz="900" u="none" strike="noStrike" dirty="0" smtClean="0">
                          <a:effectLst/>
                        </a:rPr>
                        <a:t>者サッカー協会</a:t>
                      </a:r>
                      <a:endParaRPr lang="ja-JP" altLang="en-US" sz="900" b="0" i="0" u="none" strike="noStrike" dirty="0" smtClean="0">
                        <a:solidFill>
                          <a:srgbClr val="000000"/>
                        </a:solidFill>
                        <a:effectLst/>
                        <a:latin typeface="ＭＳ Ｐゴシック"/>
                      </a:endParaRPr>
                    </a:p>
                  </a:txBody>
                  <a:tcPr anchor="ctr"/>
                </a:tc>
                <a:tc>
                  <a:txBody>
                    <a:bodyPr/>
                    <a:lstStyle/>
                    <a:p>
                      <a:r>
                        <a:rPr kumimoji="1" lang="ja-JP" altLang="en-US" sz="900" dirty="0" smtClean="0"/>
                        <a:t>・助成金対象外となる飲料、テーピングテープなどケア用品の支援</a:t>
                      </a:r>
                    </a:p>
                    <a:p>
                      <a:r>
                        <a:rPr kumimoji="1" lang="ja-JP" altLang="en-US" sz="900" dirty="0" smtClean="0"/>
                        <a:t>・活動場所や宿泊施設に関して先行予約が可能となるなどの支援</a:t>
                      </a:r>
                      <a:endParaRPr kumimoji="1" lang="en-US" altLang="ja-JP" sz="900" dirty="0" smtClean="0"/>
                    </a:p>
                    <a:p>
                      <a:r>
                        <a:rPr kumimoji="1" lang="ja-JP" altLang="en-US" sz="900" dirty="0" smtClean="0"/>
                        <a:t>・会員数の確保</a:t>
                      </a:r>
                    </a:p>
                    <a:p>
                      <a:r>
                        <a:rPr kumimoji="1" lang="ja-JP" altLang="en-US" sz="900" dirty="0" smtClean="0"/>
                        <a:t>・資金の確保</a:t>
                      </a:r>
                    </a:p>
                    <a:p>
                      <a:r>
                        <a:rPr kumimoji="1" lang="ja-JP" altLang="en-US" sz="900" dirty="0" smtClean="0"/>
                        <a:t>・団体運営人員の確保</a:t>
                      </a:r>
                      <a:endParaRPr kumimoji="1" lang="en-US" altLang="ja-JP" sz="900" dirty="0" smtClean="0"/>
                    </a:p>
                    <a:p>
                      <a:r>
                        <a:rPr kumimoji="1" lang="ja-JP" altLang="en-US" sz="900" dirty="0" smtClean="0"/>
                        <a:t>・デフリンピックの</a:t>
                      </a:r>
                      <a:r>
                        <a:rPr kumimoji="1" lang="en-US" altLang="ja-JP" sz="900" dirty="0" smtClean="0"/>
                        <a:t>PR</a:t>
                      </a:r>
                    </a:p>
                  </a:txBody>
                  <a:tcPr anchor="ctr"/>
                </a:tc>
                <a:tc>
                  <a:txBody>
                    <a:bodyPr/>
                    <a:lstStyle/>
                    <a:p>
                      <a:r>
                        <a:rPr kumimoji="1" lang="ja-JP" altLang="en-US" sz="900" dirty="0" smtClean="0"/>
                        <a:t>東京都品川区南大井</a:t>
                      </a:r>
                      <a:r>
                        <a:rPr kumimoji="1" lang="en-US" altLang="ja-JP" sz="900" dirty="0" smtClean="0"/>
                        <a:t>4-6-5</a:t>
                      </a:r>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hlinkClick r:id="rId7"/>
                        </a:rPr>
                        <a:t>jdfa.office@gmail.com</a:t>
                      </a:r>
                      <a:endParaRPr kumimoji="1" lang="en-US" altLang="ja-JP" sz="900" dirty="0" smtClean="0"/>
                    </a:p>
                    <a:p>
                      <a:r>
                        <a:rPr kumimoji="1" lang="ja-JP" altLang="en-US" sz="900" dirty="0" smtClean="0"/>
                        <a:t>（鈴木 猛仁 会長）</a:t>
                      </a:r>
                      <a:endParaRPr kumimoji="1" lang="en-US" altLang="ja-JP" sz="900" dirty="0" smtClean="0"/>
                    </a:p>
                  </a:txBody>
                  <a:tcPr/>
                </a:tc>
                <a:tc>
                  <a:txBody>
                    <a:bodyPr/>
                    <a:lstStyle/>
                    <a:p>
                      <a:endParaRPr kumimoji="1" lang="en-US" altLang="ja-JP" sz="900" dirty="0" smtClean="0">
                        <a:hlinkClick r:id="rId8"/>
                      </a:endParaRPr>
                    </a:p>
                    <a:p>
                      <a:r>
                        <a:rPr kumimoji="1" lang="en-US" altLang="ja-JP" sz="900" dirty="0" smtClean="0">
                          <a:hlinkClick r:id="rId8"/>
                        </a:rPr>
                        <a:t>http://jdfa.jp/</a:t>
                      </a:r>
                      <a:endParaRPr kumimoji="1" lang="en-US" altLang="ja-JP" sz="900" dirty="0" smtClean="0"/>
                    </a:p>
                  </a:txBody>
                  <a:tcPr/>
                </a:tc>
              </a:tr>
            </a:tbl>
          </a:graphicData>
        </a:graphic>
      </p:graphicFrame>
      <p:grpSp>
        <p:nvGrpSpPr>
          <p:cNvPr id="6" name="グループ化 5"/>
          <p:cNvGrpSpPr/>
          <p:nvPr/>
        </p:nvGrpSpPr>
        <p:grpSpPr>
          <a:xfrm>
            <a:off x="7587001" y="1628800"/>
            <a:ext cx="1178825" cy="246221"/>
            <a:chOff x="10184980" y="1827107"/>
            <a:chExt cx="977091" cy="261385"/>
          </a:xfrm>
        </p:grpSpPr>
        <p:sp>
          <p:nvSpPr>
            <p:cNvPr id="7" name="正方形/長方形 6"/>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0184980" y="1827107"/>
              <a:ext cx="745654" cy="261385"/>
            </a:xfrm>
            <a:prstGeom prst="rect">
              <a:avLst/>
            </a:prstGeom>
            <a:noFill/>
          </p:spPr>
          <p:txBody>
            <a:bodyPr wrap="none" rtlCol="0">
              <a:spAutoFit/>
            </a:bodyPr>
            <a:lstStyle/>
            <a:p>
              <a:r>
                <a:rPr lang="ja-JP" altLang="en-US" sz="1000" dirty="0" smtClean="0"/>
                <a:t>聴覚</a:t>
              </a:r>
              <a:r>
                <a:rPr lang="ja-JP" altLang="en-US" sz="1000" dirty="0"/>
                <a:t>ラグビー</a:t>
              </a:r>
              <a:endParaRPr kumimoji="1" lang="ja-JP" altLang="en-US" sz="1000" dirty="0"/>
            </a:p>
          </p:txBody>
        </p:sp>
        <p:sp>
          <p:nvSpPr>
            <p:cNvPr id="10" name="下矢印 9"/>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0"/>
          <p:cNvGrpSpPr/>
          <p:nvPr/>
        </p:nvGrpSpPr>
        <p:grpSpPr>
          <a:xfrm>
            <a:off x="7587001" y="3933044"/>
            <a:ext cx="1286918" cy="266190"/>
            <a:chOff x="10184980" y="1827107"/>
            <a:chExt cx="977091" cy="261385"/>
          </a:xfrm>
        </p:grpSpPr>
        <p:sp>
          <p:nvSpPr>
            <p:cNvPr id="12" name="正方形/長方形 11"/>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3" name="テキスト ボックス 12"/>
            <p:cNvSpPr txBox="1"/>
            <p:nvPr/>
          </p:nvSpPr>
          <p:spPr>
            <a:xfrm>
              <a:off x="10184980" y="1827107"/>
              <a:ext cx="584442" cy="241776"/>
            </a:xfrm>
            <a:prstGeom prst="rect">
              <a:avLst/>
            </a:prstGeom>
            <a:noFill/>
          </p:spPr>
          <p:txBody>
            <a:bodyPr wrap="none" rtlCol="0">
              <a:spAutoFit/>
            </a:bodyPr>
            <a:lstStyle/>
            <a:p>
              <a:r>
                <a:rPr kumimoji="1" lang="ja-JP" altLang="en-US" sz="1000" dirty="0" err="1" smtClean="0"/>
                <a:t>ろう</a:t>
              </a:r>
              <a:r>
                <a:rPr kumimoji="1" lang="ja-JP" altLang="en-US" sz="1000" dirty="0" smtClean="0"/>
                <a:t>自転車</a:t>
              </a:r>
              <a:endParaRPr kumimoji="1" lang="ja-JP" altLang="en-US" sz="1000" dirty="0"/>
            </a:p>
          </p:txBody>
        </p:sp>
        <p:sp>
          <p:nvSpPr>
            <p:cNvPr id="14" name="下矢印 13"/>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grpSp>
        <p:nvGrpSpPr>
          <p:cNvPr id="15" name="グループ化 14"/>
          <p:cNvGrpSpPr/>
          <p:nvPr/>
        </p:nvGrpSpPr>
        <p:grpSpPr>
          <a:xfrm>
            <a:off x="7587001" y="5150548"/>
            <a:ext cx="1178825" cy="246221"/>
            <a:chOff x="10184980" y="1827107"/>
            <a:chExt cx="977091" cy="261385"/>
          </a:xfrm>
        </p:grpSpPr>
        <p:sp>
          <p:nvSpPr>
            <p:cNvPr id="16" name="正方形/長方形 15"/>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0184980" y="1827107"/>
              <a:ext cx="715096" cy="261385"/>
            </a:xfrm>
            <a:prstGeom prst="rect">
              <a:avLst/>
            </a:prstGeom>
            <a:noFill/>
          </p:spPr>
          <p:txBody>
            <a:bodyPr wrap="none" rtlCol="0">
              <a:spAutoFit/>
            </a:bodyPr>
            <a:lstStyle/>
            <a:p>
              <a:r>
                <a:rPr lang="ja-JP" altLang="en-US" sz="1000" dirty="0" smtClean="0"/>
                <a:t>デフサッカー</a:t>
              </a:r>
              <a:endParaRPr kumimoji="1" lang="ja-JP" altLang="en-US" sz="1000" dirty="0"/>
            </a:p>
          </p:txBody>
        </p:sp>
        <p:sp>
          <p:nvSpPr>
            <p:cNvPr id="18" name="下矢印 17"/>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18"/>
          <p:cNvGrpSpPr/>
          <p:nvPr/>
        </p:nvGrpSpPr>
        <p:grpSpPr>
          <a:xfrm>
            <a:off x="7587001" y="2708920"/>
            <a:ext cx="1286917" cy="266190"/>
            <a:chOff x="10184980" y="1827107"/>
            <a:chExt cx="977091" cy="261385"/>
          </a:xfrm>
        </p:grpSpPr>
        <p:sp>
          <p:nvSpPr>
            <p:cNvPr id="20" name="正方形/長方形 19"/>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21" name="テキスト ボックス 20"/>
            <p:cNvSpPr txBox="1"/>
            <p:nvPr/>
          </p:nvSpPr>
          <p:spPr>
            <a:xfrm>
              <a:off x="10184980" y="1827107"/>
              <a:ext cx="605132" cy="249333"/>
            </a:xfrm>
            <a:prstGeom prst="rect">
              <a:avLst/>
            </a:prstGeom>
            <a:noFill/>
          </p:spPr>
          <p:txBody>
            <a:bodyPr wrap="none" rtlCol="0">
              <a:spAutoFit/>
            </a:bodyPr>
            <a:lstStyle/>
            <a:p>
              <a:r>
                <a:rPr lang="ja-JP" altLang="en-US" sz="1050" dirty="0" err="1" smtClean="0"/>
                <a:t>ろう</a:t>
              </a:r>
              <a:r>
                <a:rPr lang="ja-JP" altLang="en-US" sz="1050" dirty="0" smtClean="0"/>
                <a:t>者武道</a:t>
              </a:r>
              <a:endParaRPr kumimoji="1" lang="ja-JP" altLang="en-US" sz="1050" dirty="0"/>
            </a:p>
          </p:txBody>
        </p:sp>
        <p:sp>
          <p:nvSpPr>
            <p:cNvPr id="22" name="下矢印 21"/>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grpSp>
      <p:sp>
        <p:nvSpPr>
          <p:cNvPr id="2" name="スライド番号プレースホルダー 1"/>
          <p:cNvSpPr>
            <a:spLocks noGrp="1"/>
          </p:cNvSpPr>
          <p:nvPr>
            <p:ph type="sldNum" sz="quarter" idx="12"/>
          </p:nvPr>
        </p:nvSpPr>
        <p:spPr/>
        <p:txBody>
          <a:bodyPr/>
          <a:lstStyle/>
          <a:p>
            <a:pPr>
              <a:defRPr/>
            </a:pPr>
            <a:fld id="{D1F09CB0-E6D5-4970-AB11-DABB337551DB}" type="slidenum">
              <a:rPr lang="en-US" altLang="ja-JP" smtClean="0">
                <a:solidFill>
                  <a:srgbClr val="000000"/>
                </a:solidFill>
              </a:rPr>
              <a:pPr>
                <a:defRPr/>
              </a:pPr>
              <a:t>8</a:t>
            </a:fld>
            <a:endParaRPr lang="en-US" altLang="ja-JP">
              <a:solidFill>
                <a:srgbClr val="000000"/>
              </a:solidFill>
            </a:endParaRPr>
          </a:p>
        </p:txBody>
      </p:sp>
    </p:spTree>
    <p:extLst>
      <p:ext uri="{BB962C8B-B14F-4D97-AF65-F5344CB8AC3E}">
        <p14:creationId xmlns:p14="http://schemas.microsoft.com/office/powerpoint/2010/main" val="1695399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71993"/>
            <a:ext cx="9144000" cy="476590"/>
          </a:xfrm>
          <a:prstGeom prst="rect">
            <a:avLst/>
          </a:prstGeom>
          <a:noFill/>
          <a:ln>
            <a:noFill/>
          </a:ln>
          <a:effectLst/>
          <a:extLst>
            <a:ext uri="{909E8E84-426E-40DD-AFC4-6F175D3DCCD1}">
              <a14:hiddenFill xmlns:a14="http://schemas.microsoft.com/office/drawing/2010/main">
                <a:solidFill>
                  <a:srgbClr val="66CC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p>
            <a:pPr algn="ctr" fontAlgn="base">
              <a:spcBef>
                <a:spcPct val="0"/>
              </a:spcBef>
              <a:spcAft>
                <a:spcPct val="0"/>
              </a:spcAft>
              <a:defRPr/>
            </a:pPr>
            <a:endParaRPr lang="ja-JP" altLang="ja-JP" dirty="0">
              <a:solidFill>
                <a:srgbClr val="000000"/>
              </a:solidFill>
              <a:effectLst>
                <a:outerShdw blurRad="38100" dist="38100" dir="2700000" algn="tl">
                  <a:srgbClr val="C0C0C0"/>
                </a:outerShdw>
              </a:effectLst>
            </a:endParaRPr>
          </a:p>
        </p:txBody>
      </p:sp>
      <p:sp>
        <p:nvSpPr>
          <p:cNvPr id="12291" name="Text Box 3"/>
          <p:cNvSpPr txBox="1">
            <a:spLocks noChangeArrowheads="1"/>
          </p:cNvSpPr>
          <p:nvPr/>
        </p:nvSpPr>
        <p:spPr bwMode="auto">
          <a:xfrm>
            <a:off x="61144" y="75880"/>
            <a:ext cx="9091612" cy="369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spAutoFit/>
          </a:bodyPr>
          <a:lstStyle/>
          <a:p>
            <a:pPr algn="ctr" fontAlgn="base">
              <a:spcAft>
                <a:spcPct val="0"/>
              </a:spcAft>
              <a:defRPr/>
            </a:pPr>
            <a:r>
              <a:rPr lang="ja-JP" altLang="en-US" b="1" dirty="0" smtClean="0"/>
              <a:t>障害者スポーツ団体ニーズ調査結果（団体別）</a:t>
            </a:r>
            <a:endParaRPr lang="ja-JP" altLang="en-US" b="1" dirty="0"/>
          </a:p>
        </p:txBody>
      </p:sp>
      <p:sp>
        <p:nvSpPr>
          <p:cNvPr id="2052" name="Rectangle 4"/>
          <p:cNvSpPr>
            <a:spLocks noChangeArrowheads="1"/>
          </p:cNvSpPr>
          <p:nvPr/>
        </p:nvSpPr>
        <p:spPr bwMode="auto">
          <a:xfrm>
            <a:off x="-9526" y="404664"/>
            <a:ext cx="9162281" cy="75654"/>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graphicFrame>
        <p:nvGraphicFramePr>
          <p:cNvPr id="8" name="表 7"/>
          <p:cNvGraphicFramePr>
            <a:graphicFrameLocks noGrp="1"/>
          </p:cNvGraphicFramePr>
          <p:nvPr>
            <p:extLst>
              <p:ext uri="{D42A27DB-BD31-4B8C-83A1-F6EECF244321}">
                <p14:modId xmlns:p14="http://schemas.microsoft.com/office/powerpoint/2010/main" val="3979234100"/>
              </p:ext>
            </p:extLst>
          </p:nvPr>
        </p:nvGraphicFramePr>
        <p:xfrm>
          <a:off x="107503" y="558528"/>
          <a:ext cx="8928995" cy="6084544"/>
        </p:xfrm>
        <a:graphic>
          <a:graphicData uri="http://schemas.openxmlformats.org/drawingml/2006/table">
            <a:tbl>
              <a:tblPr firstRow="1" bandRow="1">
                <a:tableStyleId>{5940675A-B579-460E-94D1-54222C63F5DA}</a:tableStyleId>
              </a:tblPr>
              <a:tblGrid>
                <a:gridCol w="432049"/>
                <a:gridCol w="1224136"/>
                <a:gridCol w="4680520"/>
                <a:gridCol w="1224136"/>
                <a:gridCol w="1368154"/>
              </a:tblGrid>
              <a:tr h="144016">
                <a:tc>
                  <a:txBody>
                    <a:bodyPr/>
                    <a:lstStyle/>
                    <a:p>
                      <a:pPr algn="ctr"/>
                      <a:r>
                        <a:rPr kumimoji="1" lang="ja-JP" altLang="en-US" sz="900" dirty="0" smtClean="0"/>
                        <a:t>番号</a:t>
                      </a:r>
                      <a:endParaRPr kumimoji="1" lang="ja-JP" altLang="en-US" sz="900" dirty="0"/>
                    </a:p>
                  </a:txBody>
                  <a:tcPr/>
                </a:tc>
                <a:tc>
                  <a:txBody>
                    <a:bodyPr/>
                    <a:lstStyle/>
                    <a:p>
                      <a:pPr algn="ctr"/>
                      <a:r>
                        <a:rPr kumimoji="1" lang="ja-JP" altLang="en-US" sz="900" dirty="0" smtClean="0"/>
                        <a:t>団体名</a:t>
                      </a:r>
                      <a:endParaRPr kumimoji="1" lang="ja-JP" altLang="en-US" sz="900" dirty="0"/>
                    </a:p>
                  </a:txBody>
                  <a:tcPr/>
                </a:tc>
                <a:tc>
                  <a:txBody>
                    <a:bodyPr/>
                    <a:lstStyle/>
                    <a:p>
                      <a:pPr algn="ctr"/>
                      <a:r>
                        <a:rPr kumimoji="1" lang="ja-JP" altLang="en-US" sz="900" dirty="0" smtClean="0"/>
                        <a:t>ニーズ・団体運営課題概要</a:t>
                      </a:r>
                      <a:endParaRPr kumimoji="1" lang="ja-JP" altLang="en-US" sz="900" dirty="0"/>
                    </a:p>
                  </a:txBody>
                  <a:tcPr/>
                </a:tc>
                <a:tc>
                  <a:txBody>
                    <a:bodyPr/>
                    <a:lstStyle/>
                    <a:p>
                      <a:pPr algn="ctr"/>
                      <a:r>
                        <a:rPr kumimoji="1" lang="ja-JP" altLang="en-US" sz="900" dirty="0" smtClean="0"/>
                        <a:t>所在地</a:t>
                      </a:r>
                      <a:endParaRPr kumimoji="1" lang="en-US" altLang="ja-JP" sz="900" dirty="0" smtClean="0"/>
                    </a:p>
                    <a:p>
                      <a:pPr algn="ctr"/>
                      <a:r>
                        <a:rPr kumimoji="1" lang="ja-JP" altLang="en-US" sz="900" dirty="0" smtClean="0"/>
                        <a:t>連絡先（代表者等）</a:t>
                      </a:r>
                      <a:endParaRPr kumimoji="1" lang="ja-JP" altLang="en-US" sz="900" dirty="0"/>
                    </a:p>
                  </a:txBody>
                  <a:tcPr/>
                </a:tc>
                <a:tc>
                  <a:txBody>
                    <a:bodyPr/>
                    <a:lstStyle/>
                    <a:p>
                      <a:pPr algn="ctr"/>
                      <a:r>
                        <a:rPr kumimoji="1" lang="ja-JP" altLang="en-US" sz="900" dirty="0" smtClean="0"/>
                        <a:t>ＵＲＬ</a:t>
                      </a:r>
                      <a:endParaRPr kumimoji="1" lang="en-US" altLang="ja-JP" sz="900" dirty="0" smtClean="0"/>
                    </a:p>
                    <a:p>
                      <a:pPr algn="ctr"/>
                      <a:r>
                        <a:rPr kumimoji="1" lang="ja-JP" altLang="en-US" sz="900" dirty="0" smtClean="0"/>
                        <a:t>検索キーワード</a:t>
                      </a:r>
                      <a:endParaRPr kumimoji="1" lang="en-US" altLang="ja-JP" sz="900" dirty="0" smtClean="0"/>
                    </a:p>
                  </a:txBody>
                  <a:tcPr/>
                </a:tc>
              </a:tr>
              <a:tr h="1472376">
                <a:tc rowSpan="3">
                  <a:txBody>
                    <a:bodyPr/>
                    <a:lstStyle/>
                    <a:p>
                      <a:pPr algn="ctr"/>
                      <a:r>
                        <a:rPr kumimoji="1" lang="ja-JP" altLang="en-US" sz="900" dirty="0" smtClean="0"/>
                        <a:t>３０</a:t>
                      </a:r>
                      <a:endParaRPr kumimoji="1" lang="ja-JP" altLang="en-US" sz="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一般社団法人日本</a:t>
                      </a:r>
                      <a:r>
                        <a:rPr lang="ja-JP" altLang="en-US" sz="900" u="none" strike="noStrike" dirty="0" err="1" smtClean="0">
                          <a:effectLst/>
                        </a:rPr>
                        <a:t>ろう</a:t>
                      </a:r>
                      <a:r>
                        <a:rPr lang="ja-JP" altLang="en-US" sz="900" u="none" strike="noStrike" dirty="0" smtClean="0">
                          <a:effectLst/>
                        </a:rPr>
                        <a:t>者スキー協会</a:t>
                      </a:r>
                      <a:br>
                        <a:rPr lang="ja-JP" altLang="en-US" sz="900" u="none" strike="noStrike" dirty="0" smtClean="0">
                          <a:effectLst/>
                        </a:rPr>
                      </a:br>
                      <a:r>
                        <a:rPr lang="ja-JP" altLang="en-US" sz="900" u="none" strike="noStrike" dirty="0" smtClean="0">
                          <a:effectLst/>
                        </a:rPr>
                        <a:t>アルペンスキーチーム</a:t>
                      </a:r>
                      <a:endParaRPr lang="ja-JP" altLang="en-US" sz="900" b="0" i="0" u="none" strike="noStrike" dirty="0" smtClean="0">
                        <a:solidFill>
                          <a:srgbClr val="000000"/>
                        </a:solidFill>
                        <a:effectLst/>
                        <a:latin typeface="ＭＳ Ｐゴシック"/>
                      </a:endParaRPr>
                    </a:p>
                  </a:txBody>
                  <a:tcPr anchor="ctr"/>
                </a:tc>
                <a:tc>
                  <a:txBody>
                    <a:bodyPr/>
                    <a:lstStyle/>
                    <a:p>
                      <a:r>
                        <a:rPr kumimoji="1" lang="ja-JP" altLang="en-US" sz="900" dirty="0" smtClean="0"/>
                        <a:t>・</a:t>
                      </a:r>
                      <a:r>
                        <a:rPr kumimoji="1" lang="en-US" altLang="ja-JP" sz="900" dirty="0" smtClean="0"/>
                        <a:t>2020</a:t>
                      </a:r>
                      <a:r>
                        <a:rPr kumimoji="1" lang="ja-JP" altLang="en-US" sz="900" dirty="0" smtClean="0"/>
                        <a:t>年東京パラリンピックに向けて</a:t>
                      </a:r>
                      <a:r>
                        <a:rPr kumimoji="1" lang="en-US" altLang="ja-JP" sz="900" dirty="0" smtClean="0"/>
                        <a:t>CM</a:t>
                      </a:r>
                      <a:r>
                        <a:rPr kumimoji="1" lang="ja-JP" altLang="en-US" sz="900" dirty="0" smtClean="0"/>
                        <a:t>等で宣伝しているが、デフリンピックも併せて宣伝してほしい</a:t>
                      </a:r>
                    </a:p>
                    <a:p>
                      <a:r>
                        <a:rPr kumimoji="1" lang="ja-JP" altLang="en-US" sz="900" dirty="0" smtClean="0"/>
                        <a:t>・用具（例：スキー板、スキーブーツ等）やその購入費用を少しでも寄付してほしい</a:t>
                      </a:r>
                    </a:p>
                    <a:p>
                      <a:r>
                        <a:rPr kumimoji="1" lang="ja-JP" altLang="en-US" sz="900" dirty="0" smtClean="0"/>
                        <a:t>・海外派遣にかかる費用（</a:t>
                      </a:r>
                      <a:r>
                        <a:rPr kumimoji="1" lang="en-US" altLang="ja-JP" sz="900" dirty="0" smtClean="0"/>
                        <a:t>1</a:t>
                      </a:r>
                      <a:r>
                        <a:rPr kumimoji="1" lang="ja-JP" altLang="en-US" sz="900" dirty="0" smtClean="0"/>
                        <a:t>回一名</a:t>
                      </a:r>
                      <a:r>
                        <a:rPr kumimoji="1" lang="en-US" altLang="ja-JP" sz="900" dirty="0" smtClean="0"/>
                        <a:t>100</a:t>
                      </a:r>
                      <a:r>
                        <a:rPr kumimoji="1" lang="ja-JP" altLang="en-US" sz="900" dirty="0" smtClean="0"/>
                        <a:t>万円）</a:t>
                      </a:r>
                    </a:p>
                    <a:p>
                      <a:r>
                        <a:rPr kumimoji="1" lang="ja-JP" altLang="en-US" sz="900" dirty="0" smtClean="0"/>
                        <a:t>・学校や会社に在籍する聴覚障害者でも強化選手として派遣しやすいよう、特別休暇を取得できる取組</a:t>
                      </a:r>
                      <a:endParaRPr kumimoji="1" lang="en-US" altLang="ja-JP" sz="900" dirty="0" smtClean="0"/>
                    </a:p>
                    <a:p>
                      <a:r>
                        <a:rPr kumimoji="1" lang="ja-JP" altLang="en-US" sz="900" dirty="0" smtClean="0"/>
                        <a:t>・事務所が自宅、専任の事務担当もいなく、無報酬</a:t>
                      </a:r>
                    </a:p>
                    <a:p>
                      <a:r>
                        <a:rPr kumimoji="1" lang="ja-JP" altLang="en-US" sz="900" dirty="0" smtClean="0"/>
                        <a:t>・手話のできる聴覚障害者専門のマネージメントやエージェントが必要</a:t>
                      </a:r>
                      <a:endParaRPr kumimoji="1" lang="en-US" altLang="ja-JP" sz="900" dirty="0" smtClean="0"/>
                    </a:p>
                    <a:p>
                      <a:r>
                        <a:rPr kumimoji="1" lang="ja-JP" altLang="en-US" sz="900" dirty="0" smtClean="0"/>
                        <a:t>・聴覚障害者スポーツ大会をニュース等でアピールしてほしい</a:t>
                      </a:r>
                      <a:endParaRPr kumimoji="1" lang="en-US" altLang="ja-JP" sz="900" dirty="0" smtClean="0"/>
                    </a:p>
                  </a:txBody>
                  <a:tcPr anchor="ctr"/>
                </a:tc>
                <a:tc rowSpan="3">
                  <a:txBody>
                    <a:bodyPr/>
                    <a:lstStyle/>
                    <a:p>
                      <a:r>
                        <a:rPr kumimoji="1" lang="ja-JP" altLang="en-US" sz="900" dirty="0" smtClean="0"/>
                        <a:t>東京都日野市平山</a:t>
                      </a:r>
                      <a:r>
                        <a:rPr kumimoji="1" lang="en-US" altLang="ja-JP" sz="900" dirty="0" smtClean="0"/>
                        <a:t>2-32-12</a:t>
                      </a:r>
                    </a:p>
                    <a:p>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hlinkClick r:id="rId3"/>
                        </a:rPr>
                        <a:t>haji_h@dsij.com</a:t>
                      </a:r>
                      <a:endParaRPr kumimoji="1" lang="en-US" altLang="ja-JP" sz="900" dirty="0" smtClean="0"/>
                    </a:p>
                    <a:p>
                      <a:r>
                        <a:rPr kumimoji="1" lang="ja-JP" altLang="en-US" sz="900" dirty="0" smtClean="0"/>
                        <a:t>（土師 比佐夫 会長）</a:t>
                      </a:r>
                      <a:endParaRPr kumimoji="1" lang="en-US" altLang="ja-JP" sz="900" dirty="0" smtClean="0"/>
                    </a:p>
                  </a:txBody>
                  <a:tcPr anchor="ctr"/>
                </a:tc>
                <a:tc rowSpan="3">
                  <a:txBody>
                    <a:bodyPr/>
                    <a:lstStyle/>
                    <a:p>
                      <a:endParaRPr kumimoji="1" lang="en-US" altLang="ja-JP" sz="900" dirty="0" smtClean="0">
                        <a:hlinkClick r:id="rId4"/>
                      </a:endParaRPr>
                    </a:p>
                    <a:p>
                      <a:endParaRPr kumimoji="1" lang="en-US" altLang="ja-JP" sz="900" dirty="0" smtClean="0">
                        <a:hlinkClick r:id="rId4"/>
                      </a:endParaRPr>
                    </a:p>
                    <a:p>
                      <a:endParaRPr kumimoji="1" lang="en-US" altLang="ja-JP" sz="900" dirty="0" smtClean="0">
                        <a:hlinkClick r:id="rId4"/>
                      </a:endParaRPr>
                    </a:p>
                    <a:p>
                      <a:endParaRPr kumimoji="1" lang="en-US" altLang="ja-JP" sz="900" dirty="0" smtClean="0">
                        <a:hlinkClick r:id="rId4"/>
                      </a:endParaRPr>
                    </a:p>
                    <a:p>
                      <a:endParaRPr kumimoji="1" lang="en-US" altLang="ja-JP" sz="900" dirty="0" smtClean="0">
                        <a:hlinkClick r:id="rId4"/>
                      </a:endParaRPr>
                    </a:p>
                    <a:p>
                      <a:endParaRPr kumimoji="1" lang="en-US" altLang="ja-JP" sz="900" dirty="0" smtClean="0">
                        <a:hlinkClick r:id="rId4"/>
                      </a:endParaRPr>
                    </a:p>
                    <a:p>
                      <a:endParaRPr kumimoji="1" lang="en-US" altLang="ja-JP" sz="900" dirty="0" smtClean="0">
                        <a:hlinkClick r:id="rId4"/>
                      </a:endParaRPr>
                    </a:p>
                    <a:p>
                      <a:endParaRPr kumimoji="1" lang="en-US" altLang="ja-JP" sz="900" dirty="0" smtClean="0">
                        <a:hlinkClick r:id="rId4"/>
                      </a:endParaRPr>
                    </a:p>
                    <a:p>
                      <a:r>
                        <a:rPr kumimoji="1" lang="en-US" altLang="ja-JP" sz="900" dirty="0" smtClean="0">
                          <a:hlinkClick r:id="rId4"/>
                        </a:rPr>
                        <a:t>http://japandeafski.jp/</a:t>
                      </a:r>
                      <a:endParaRPr kumimoji="1" lang="en-US" altLang="ja-JP" sz="900" dirty="0" smtClean="0"/>
                    </a:p>
                    <a:p>
                      <a:endParaRPr kumimoji="1" lang="en-US" altLang="ja-JP" sz="900" dirty="0" smtClean="0"/>
                    </a:p>
                  </a:txBody>
                  <a:tcPr/>
                </a:tc>
              </a:tr>
              <a:tr h="506536">
                <a:tc vMerge="1">
                  <a:txBody>
                    <a:bodyPr/>
                    <a:lstStyle/>
                    <a:p>
                      <a:pPr algn="ct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一般社団法人日本</a:t>
                      </a:r>
                      <a:r>
                        <a:rPr lang="ja-JP" altLang="en-US" sz="900" u="none" strike="noStrike" dirty="0" err="1" smtClean="0">
                          <a:effectLst/>
                        </a:rPr>
                        <a:t>ろう</a:t>
                      </a:r>
                      <a:r>
                        <a:rPr lang="ja-JP" altLang="en-US" sz="900" u="none" strike="noStrike" dirty="0" smtClean="0">
                          <a:effectLst/>
                        </a:rPr>
                        <a:t>者スキー協会</a:t>
                      </a:r>
                      <a:br>
                        <a:rPr lang="ja-JP" altLang="en-US" sz="900" u="none" strike="noStrike" dirty="0" smtClean="0">
                          <a:effectLst/>
                        </a:rPr>
                      </a:br>
                      <a:r>
                        <a:rPr lang="ja-JP" altLang="en-US" sz="900" u="none" strike="noStrike" dirty="0" smtClean="0">
                          <a:effectLst/>
                        </a:rPr>
                        <a:t>アルペンスノーボードチーム</a:t>
                      </a:r>
                      <a:endParaRPr lang="ja-JP" altLang="en-US" sz="900" b="0" i="0" u="none" strike="noStrike" dirty="0" smtClean="0">
                        <a:solidFill>
                          <a:srgbClr val="000000"/>
                        </a:solidFill>
                        <a:effectLst/>
                        <a:latin typeface="ＭＳ Ｐゴシック"/>
                      </a:endParaRPr>
                    </a:p>
                  </a:txBody>
                  <a:tcPr anchor="ctr">
                    <a:solidFill>
                      <a:schemeClr val="bg1">
                        <a:lumMod val="85000"/>
                      </a:schemeClr>
                    </a:solidFill>
                  </a:tcPr>
                </a:tc>
                <a:tc>
                  <a:txBody>
                    <a:bodyPr/>
                    <a:lstStyle/>
                    <a:p>
                      <a:r>
                        <a:rPr kumimoji="1" lang="ja-JP" altLang="en-US" sz="900" dirty="0" smtClean="0"/>
                        <a:t>・デフリンピックの存在をマスコミを通して</a:t>
                      </a:r>
                      <a:r>
                        <a:rPr kumimoji="1" lang="en-US" altLang="ja-JP" sz="900" dirty="0" smtClean="0"/>
                        <a:t>PR</a:t>
                      </a:r>
                    </a:p>
                    <a:p>
                      <a:r>
                        <a:rPr kumimoji="1" lang="ja-JP" altLang="en-US" sz="900" dirty="0" smtClean="0"/>
                        <a:t>・デフリンピック派遣費用の一部助成。選手派遣費用の</a:t>
                      </a:r>
                      <a:r>
                        <a:rPr kumimoji="1" lang="en-US" altLang="ja-JP" sz="900" dirty="0" smtClean="0"/>
                        <a:t>1/3</a:t>
                      </a:r>
                      <a:r>
                        <a:rPr kumimoji="1" lang="ja-JP" altLang="en-US" sz="900" dirty="0" smtClean="0"/>
                        <a:t>（一人当たり約</a:t>
                      </a:r>
                      <a:r>
                        <a:rPr kumimoji="1" lang="en-US" altLang="ja-JP" sz="900" dirty="0" smtClean="0"/>
                        <a:t>20</a:t>
                      </a:r>
                      <a:r>
                        <a:rPr kumimoji="1" lang="ja-JP" altLang="en-US" sz="900" dirty="0" smtClean="0"/>
                        <a:t>～</a:t>
                      </a:r>
                      <a:r>
                        <a:rPr kumimoji="1" lang="en-US" altLang="ja-JP" sz="900" dirty="0" smtClean="0"/>
                        <a:t>30</a:t>
                      </a:r>
                      <a:r>
                        <a:rPr kumimoji="1" lang="ja-JP" altLang="en-US" sz="900" dirty="0" smtClean="0"/>
                        <a:t>万円）ならびにスタッフ派遣費用の全額助成（一人当たり約</a:t>
                      </a:r>
                      <a:r>
                        <a:rPr kumimoji="1" lang="en-US" altLang="ja-JP" sz="900" dirty="0" smtClean="0"/>
                        <a:t>60</a:t>
                      </a:r>
                      <a:r>
                        <a:rPr kumimoji="1" lang="ja-JP" altLang="en-US" sz="900" dirty="0" smtClean="0"/>
                        <a:t>～</a:t>
                      </a:r>
                      <a:r>
                        <a:rPr kumimoji="1" lang="en-US" altLang="ja-JP" sz="900" dirty="0" smtClean="0"/>
                        <a:t>90</a:t>
                      </a:r>
                      <a:r>
                        <a:rPr kumimoji="1" lang="ja-JP" altLang="en-US" sz="900" dirty="0" smtClean="0"/>
                        <a:t>万円）</a:t>
                      </a:r>
                      <a:endParaRPr kumimoji="1" lang="en-US" altLang="ja-JP" sz="900" dirty="0" smtClean="0"/>
                    </a:p>
                    <a:p>
                      <a:r>
                        <a:rPr kumimoji="1" lang="ja-JP" altLang="en-US" sz="900" dirty="0" smtClean="0"/>
                        <a:t>・冬季デフリンピック派遣費用の捻出。公費で派遣が認められるスタッフの数が少なすぎる。</a:t>
                      </a:r>
                    </a:p>
                    <a:p>
                      <a:endParaRPr kumimoji="1" lang="en-US" altLang="ja-JP" sz="900" dirty="0" smtClean="0"/>
                    </a:p>
                  </a:txBody>
                  <a:tcPr anchor="ctr">
                    <a:solidFill>
                      <a:schemeClr val="bg1">
                        <a:lumMod val="85000"/>
                      </a:schemeClr>
                    </a:solidFill>
                  </a:tcPr>
                </a:tc>
                <a:tc vMerge="1">
                  <a:txBody>
                    <a:bodyPr/>
                    <a:lstStyle/>
                    <a:p>
                      <a:endParaRPr kumimoji="1" lang="en-US" altLang="ja-JP" sz="900" dirty="0" smtClean="0"/>
                    </a:p>
                  </a:txBody>
                  <a:tcPr>
                    <a:solidFill>
                      <a:schemeClr val="bg1">
                        <a:lumMod val="85000"/>
                      </a:schemeClr>
                    </a:solidFill>
                  </a:tcPr>
                </a:tc>
                <a:tc vMerge="1">
                  <a:txBody>
                    <a:bodyPr/>
                    <a:lstStyle/>
                    <a:p>
                      <a:endParaRPr kumimoji="1" lang="en-US" altLang="ja-JP" sz="900" dirty="0" smtClean="0"/>
                    </a:p>
                  </a:txBody>
                  <a:tcPr>
                    <a:solidFill>
                      <a:schemeClr val="bg1">
                        <a:lumMod val="85000"/>
                      </a:schemeClr>
                    </a:solidFill>
                  </a:tcPr>
                </a:tc>
              </a:tr>
              <a:tr h="1457488">
                <a:tc vMerge="1">
                  <a:txBody>
                    <a:bodyPr/>
                    <a:lstStyle/>
                    <a:p>
                      <a:pPr algn="ctr"/>
                      <a:endParaRPr kumimoji="1" lang="ja-JP" altLang="en-US" sz="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u="none" strike="noStrike" dirty="0" smtClean="0">
                          <a:effectLst/>
                        </a:rPr>
                        <a:t>一般社団法人日本</a:t>
                      </a:r>
                      <a:r>
                        <a:rPr lang="ja-JP" altLang="en-US" sz="900" u="none" strike="noStrike" dirty="0" err="1" smtClean="0">
                          <a:effectLst/>
                        </a:rPr>
                        <a:t>ろう</a:t>
                      </a:r>
                      <a:r>
                        <a:rPr lang="ja-JP" altLang="en-US" sz="900" u="none" strike="noStrike" dirty="0" smtClean="0">
                          <a:effectLst/>
                        </a:rPr>
                        <a:t>者スキー協会</a:t>
                      </a:r>
                      <a:br>
                        <a:rPr lang="ja-JP" altLang="en-US" sz="900" u="none" strike="noStrike" dirty="0" smtClean="0">
                          <a:effectLst/>
                        </a:rPr>
                      </a:br>
                      <a:r>
                        <a:rPr lang="ja-JP" altLang="en-US" sz="900" u="none" strike="noStrike" dirty="0" smtClean="0">
                          <a:effectLst/>
                        </a:rPr>
                        <a:t>スノーボードフリースタイルチーム</a:t>
                      </a:r>
                      <a:endParaRPr lang="ja-JP" altLang="en-US" sz="900" b="0" i="0" u="none" strike="noStrike" dirty="0" smtClean="0">
                        <a:solidFill>
                          <a:srgbClr val="000000"/>
                        </a:solidFill>
                        <a:effectLst/>
                        <a:latin typeface="ＭＳ Ｐゴシック"/>
                      </a:endParaRPr>
                    </a:p>
                  </a:txBody>
                  <a:tcPr anchor="ctr"/>
                </a:tc>
                <a:tc>
                  <a:txBody>
                    <a:bodyPr/>
                    <a:lstStyle/>
                    <a:p>
                      <a:r>
                        <a:rPr kumimoji="1" lang="ja-JP" altLang="en-US" sz="900" dirty="0" smtClean="0"/>
                        <a:t>・金額の大小は関係なく、選手が少しでもサポートをしてもらう事で自己負担額が少なくなり、活動がしやすくなる。一口</a:t>
                      </a:r>
                      <a:r>
                        <a:rPr kumimoji="1" lang="en-US" altLang="ja-JP" sz="900" dirty="0" smtClean="0"/>
                        <a:t>10</a:t>
                      </a:r>
                      <a:r>
                        <a:rPr kumimoji="1" lang="ja-JP" altLang="en-US" sz="900" dirty="0" smtClean="0"/>
                        <a:t>万円程度でも大きな支援になり得る。</a:t>
                      </a:r>
                    </a:p>
                    <a:p>
                      <a:r>
                        <a:rPr kumimoji="1" lang="ja-JP" altLang="en-US" sz="900" dirty="0" smtClean="0"/>
                        <a:t>・スポーツに関連性のある企業からの支援があると選手の負担も軽減される。例えば、食品メーカー・スポーツメーカー・サポーターメーカー・トレーニング施設など。</a:t>
                      </a:r>
                    </a:p>
                    <a:p>
                      <a:r>
                        <a:rPr kumimoji="1" lang="ja-JP" altLang="en-US" sz="900" dirty="0" smtClean="0"/>
                        <a:t>・コーチへの謝礼金支援（コーチング代は全て選手負担）</a:t>
                      </a:r>
                    </a:p>
                    <a:p>
                      <a:r>
                        <a:rPr kumimoji="1" lang="ja-JP" altLang="en-US" sz="900" dirty="0" smtClean="0"/>
                        <a:t>・マスコミを通じたデフリンピックの</a:t>
                      </a:r>
                      <a:r>
                        <a:rPr kumimoji="1" lang="en-US" altLang="ja-JP" sz="900" dirty="0" smtClean="0"/>
                        <a:t>PR</a:t>
                      </a:r>
                    </a:p>
                    <a:p>
                      <a:r>
                        <a:rPr kumimoji="1" lang="ja-JP" altLang="en-US" sz="900" dirty="0" smtClean="0"/>
                        <a:t>・デフリンピック派遣費用の一部助成。選手派遣費用の</a:t>
                      </a:r>
                      <a:r>
                        <a:rPr kumimoji="1" lang="en-US" altLang="ja-JP" sz="900" dirty="0" smtClean="0"/>
                        <a:t>1/3</a:t>
                      </a:r>
                      <a:r>
                        <a:rPr kumimoji="1" lang="ja-JP" altLang="en-US" sz="900" dirty="0" smtClean="0"/>
                        <a:t>（一人当たり約</a:t>
                      </a:r>
                      <a:r>
                        <a:rPr kumimoji="1" lang="en-US" altLang="ja-JP" sz="900" dirty="0" smtClean="0"/>
                        <a:t>20</a:t>
                      </a:r>
                      <a:r>
                        <a:rPr kumimoji="1" lang="ja-JP" altLang="en-US" sz="900" dirty="0" smtClean="0"/>
                        <a:t>～</a:t>
                      </a:r>
                      <a:r>
                        <a:rPr kumimoji="1" lang="en-US" altLang="ja-JP" sz="900" dirty="0" smtClean="0"/>
                        <a:t>30</a:t>
                      </a:r>
                      <a:r>
                        <a:rPr kumimoji="1" lang="ja-JP" altLang="en-US" sz="900" dirty="0" smtClean="0"/>
                        <a:t>万円）ならびにスタッフ派遣費用の全額助成（一人当たり約</a:t>
                      </a:r>
                      <a:r>
                        <a:rPr kumimoji="1" lang="en-US" altLang="ja-JP" sz="900" dirty="0" smtClean="0"/>
                        <a:t>60</a:t>
                      </a:r>
                      <a:r>
                        <a:rPr kumimoji="1" lang="ja-JP" altLang="en-US" sz="900" dirty="0" smtClean="0"/>
                        <a:t>～</a:t>
                      </a:r>
                      <a:r>
                        <a:rPr kumimoji="1" lang="en-US" altLang="ja-JP" sz="900" dirty="0" smtClean="0"/>
                        <a:t>90</a:t>
                      </a:r>
                      <a:r>
                        <a:rPr kumimoji="1" lang="ja-JP" altLang="en-US" sz="900" dirty="0" smtClean="0"/>
                        <a:t>万円）</a:t>
                      </a:r>
                      <a:endParaRPr kumimoji="1" lang="en-US" altLang="ja-JP" sz="900" dirty="0" smtClean="0"/>
                    </a:p>
                  </a:txBody>
                  <a:tcPr anchor="ctr"/>
                </a:tc>
                <a:tc vMerge="1">
                  <a:txBody>
                    <a:bodyPr/>
                    <a:lstStyle/>
                    <a:p>
                      <a:endParaRPr kumimoji="1" lang="en-US" altLang="ja-JP" sz="900" dirty="0" smtClean="0"/>
                    </a:p>
                  </a:txBody>
                  <a:tcPr/>
                </a:tc>
                <a:tc vMerge="1">
                  <a:txBody>
                    <a:bodyPr/>
                    <a:lstStyle/>
                    <a:p>
                      <a:endParaRPr kumimoji="1" lang="en-US" altLang="ja-JP" sz="900" dirty="0" smtClean="0"/>
                    </a:p>
                  </a:txBody>
                  <a:tcPr/>
                </a:tc>
              </a:tr>
              <a:tr h="933624">
                <a:tc>
                  <a:txBody>
                    <a:bodyPr/>
                    <a:lstStyle/>
                    <a:p>
                      <a:pPr algn="ctr"/>
                      <a:r>
                        <a:rPr kumimoji="1" lang="ja-JP" altLang="en-US" sz="900" dirty="0" smtClean="0"/>
                        <a:t>３１</a:t>
                      </a:r>
                      <a:endParaRPr kumimoji="1" lang="ja-JP" altLang="en-US" sz="900" dirty="0"/>
                    </a:p>
                  </a:txBody>
                  <a:tcPr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ゴシック"/>
                        </a:rPr>
                        <a:t>一般社団法人日本デフバレーボール協会</a:t>
                      </a:r>
                    </a:p>
                  </a:txBody>
                  <a:tcPr anchor="ctr">
                    <a:solidFill>
                      <a:schemeClr val="bg1">
                        <a:lumMod val="85000"/>
                      </a:schemeClr>
                    </a:solidFill>
                  </a:tcPr>
                </a:tc>
                <a:tc>
                  <a:txBody>
                    <a:bodyPr/>
                    <a:lstStyle/>
                    <a:p>
                      <a:r>
                        <a:rPr kumimoji="1" lang="ja-JP" altLang="en-US" sz="900" dirty="0" smtClean="0"/>
                        <a:t>・金銭支援：１千万円（代表チーム毎年の海外遠征費用（男子・女子・ビーチ合計</a:t>
                      </a:r>
                      <a:r>
                        <a:rPr kumimoji="1" lang="en-US" altLang="ja-JP" sz="900" dirty="0" smtClean="0"/>
                        <a:t>50</a:t>
                      </a:r>
                      <a:r>
                        <a:rPr kumimoji="1" lang="ja-JP" altLang="en-US" sz="900" dirty="0" smtClean="0"/>
                        <a:t>人</a:t>
                      </a:r>
                      <a:r>
                        <a:rPr kumimoji="1" lang="en-US" altLang="ja-JP" sz="900" dirty="0" smtClean="0"/>
                        <a:t>×</a:t>
                      </a:r>
                      <a:r>
                        <a:rPr kumimoji="1" lang="ja-JP" altLang="en-US" sz="900" dirty="0" smtClean="0"/>
                        <a:t>＠</a:t>
                      </a:r>
                      <a:r>
                        <a:rPr kumimoji="1" lang="en-US" altLang="ja-JP" sz="900" dirty="0" smtClean="0"/>
                        <a:t>30</a:t>
                      </a:r>
                      <a:r>
                        <a:rPr kumimoji="1" lang="ja-JP" altLang="en-US" sz="900" dirty="0" smtClean="0"/>
                        <a:t>万円</a:t>
                      </a:r>
                      <a:r>
                        <a:rPr kumimoji="1" lang="en-US" altLang="ja-JP" sz="900" dirty="0" smtClean="0"/>
                        <a:t>×1/2</a:t>
                      </a:r>
                      <a:r>
                        <a:rPr kumimoji="1" lang="ja-JP" altLang="en-US" sz="900" dirty="0" smtClean="0"/>
                        <a:t>）、</a:t>
                      </a:r>
                      <a:r>
                        <a:rPr kumimoji="1" lang="en-US" altLang="ja-JP" sz="900" dirty="0" smtClean="0"/>
                        <a:t>NF</a:t>
                      </a:r>
                      <a:r>
                        <a:rPr kumimoji="1" lang="ja-JP" altLang="en-US" sz="900" dirty="0" smtClean="0"/>
                        <a:t>事務所運営経費（家賃・職員賃金</a:t>
                      </a:r>
                      <a:r>
                        <a:rPr kumimoji="1" lang="en-US" altLang="ja-JP" sz="900" dirty="0" smtClean="0"/>
                        <a:t>250</a:t>
                      </a:r>
                      <a:r>
                        <a:rPr kumimoji="1" lang="ja-JP" altLang="en-US" sz="900" dirty="0" smtClean="0"/>
                        <a:t>万円</a:t>
                      </a:r>
                      <a:r>
                        <a:rPr kumimoji="1" lang="en-US" altLang="ja-JP" sz="900" dirty="0" smtClean="0"/>
                        <a:t>/</a:t>
                      </a:r>
                      <a:r>
                        <a:rPr kumimoji="1" lang="ja-JP" altLang="en-US" sz="900" dirty="0" smtClean="0"/>
                        <a:t>年））</a:t>
                      </a:r>
                    </a:p>
                    <a:p>
                      <a:r>
                        <a:rPr kumimoji="1" lang="ja-JP" altLang="en-US" sz="900" dirty="0" smtClean="0"/>
                        <a:t>・イベント運営会社とのマッチング（大会開催の運営サポート、人材と運営ノウハウの提供）</a:t>
                      </a:r>
                      <a:endParaRPr kumimoji="1" lang="en-US" altLang="ja-JP" sz="900" dirty="0" smtClean="0"/>
                    </a:p>
                    <a:p>
                      <a:r>
                        <a:rPr kumimoji="1" lang="ja-JP" altLang="en-US" sz="900" dirty="0" smtClean="0"/>
                        <a:t>・国際ルールにより障がい者が組織運営を行う必要があるが、必要な知識（税務、法務、事務、マネジメント等）を習得して</a:t>
                      </a:r>
                      <a:r>
                        <a:rPr kumimoji="1" lang="ja-JP" altLang="en-US" sz="900" dirty="0" err="1" smtClean="0"/>
                        <a:t>いるの</a:t>
                      </a:r>
                      <a:r>
                        <a:rPr kumimoji="1" lang="ja-JP" altLang="en-US" sz="900" dirty="0" smtClean="0"/>
                        <a:t>ものは少なく、ボランティアとして多くの時間を事務や作業に費やし、その責任も重いため、役員のなり手がほとんどいない。</a:t>
                      </a:r>
                    </a:p>
                    <a:p>
                      <a:r>
                        <a:rPr kumimoji="1" lang="ja-JP" altLang="en-US" sz="900" dirty="0" smtClean="0"/>
                        <a:t>・一方、健聴者の役員を増やす場合、デフ役員とのコミュニケーションギャップにより組織運営がまとまらないケースがある。聴覚障がい者の特性を理解し、ある程度手話ができてスポーツ知識やスポーツマネジメントに明るい人材が理想であるが、そのような人材がなかなか見つからない。</a:t>
                      </a:r>
                    </a:p>
                    <a:p>
                      <a:r>
                        <a:rPr kumimoji="1" lang="ja-JP" altLang="en-US" sz="900" dirty="0" smtClean="0"/>
                        <a:t>・国際大会派遣費や強化合宿費用の支払いのため、年度当初から助成金入金時期（</a:t>
                      </a:r>
                      <a:r>
                        <a:rPr kumimoji="1" lang="en-US" altLang="ja-JP" sz="900" dirty="0" smtClean="0"/>
                        <a:t>4</a:t>
                      </a:r>
                      <a:r>
                        <a:rPr kumimoji="1" lang="ja-JP" altLang="en-US" sz="900" dirty="0" smtClean="0"/>
                        <a:t>月～</a:t>
                      </a:r>
                      <a:r>
                        <a:rPr kumimoji="1" lang="en-US" altLang="ja-JP" sz="900" dirty="0" smtClean="0"/>
                        <a:t>8</a:t>
                      </a:r>
                      <a:r>
                        <a:rPr kumimoji="1" lang="ja-JP" altLang="en-US" sz="900" dirty="0" smtClean="0"/>
                        <a:t>月）に、恒常的に</a:t>
                      </a:r>
                      <a:r>
                        <a:rPr kumimoji="1" lang="en-US" altLang="ja-JP" sz="900" dirty="0" smtClean="0"/>
                        <a:t>1</a:t>
                      </a:r>
                      <a:r>
                        <a:rPr kumimoji="1" lang="ja-JP" altLang="en-US" sz="900" dirty="0" smtClean="0"/>
                        <a:t>千万円ほど不足する厳しい経営環境にあり、役員・選手の立替や自己負担によりカバーしている。</a:t>
                      </a:r>
                    </a:p>
                    <a:p>
                      <a:r>
                        <a:rPr kumimoji="1" lang="ja-JP" altLang="en-US" sz="900" dirty="0" smtClean="0"/>
                        <a:t>・</a:t>
                      </a:r>
                      <a:r>
                        <a:rPr kumimoji="1" lang="en-US" altLang="ja-JP" sz="900" dirty="0" smtClean="0"/>
                        <a:t>2017</a:t>
                      </a:r>
                      <a:r>
                        <a:rPr kumimoji="1" lang="ja-JP" altLang="en-US" sz="900" dirty="0" smtClean="0"/>
                        <a:t>年に開催されるデフリンピックについての、国・地方公共団体からの積極的な情報発信</a:t>
                      </a:r>
                      <a:endParaRPr kumimoji="1" lang="en-US" altLang="ja-JP" sz="900" dirty="0" smtClean="0"/>
                    </a:p>
                  </a:txBody>
                  <a:tcPr anchor="ctr">
                    <a:solidFill>
                      <a:schemeClr val="bg1">
                        <a:lumMod val="85000"/>
                      </a:schemeClr>
                    </a:solidFill>
                  </a:tcPr>
                </a:tc>
                <a:tc>
                  <a:txBody>
                    <a:bodyPr/>
                    <a:lstStyle/>
                    <a:p>
                      <a:r>
                        <a:rPr kumimoji="1" lang="ja-JP" altLang="en-US" sz="900" dirty="0" smtClean="0"/>
                        <a:t>東京都大田区西糀谷</a:t>
                      </a:r>
                      <a:r>
                        <a:rPr kumimoji="1" lang="en-US" altLang="ja-JP" sz="900" dirty="0" smtClean="0"/>
                        <a:t>3-18-14</a:t>
                      </a:r>
                    </a:p>
                    <a:p>
                      <a:endParaRPr kumimoji="1" lang="en-US" altLang="ja-JP" sz="900" dirty="0" smtClean="0"/>
                    </a:p>
                    <a:p>
                      <a:r>
                        <a:rPr kumimoji="1" lang="en-US" altLang="ja-JP" sz="900" dirty="0" smtClean="0">
                          <a:hlinkClick r:id="rId5"/>
                        </a:rPr>
                        <a:t>takata-jdva@nifty.com</a:t>
                      </a:r>
                      <a:endParaRPr kumimoji="1" lang="en-US" altLang="ja-JP" sz="900" dirty="0" smtClean="0"/>
                    </a:p>
                    <a:p>
                      <a:r>
                        <a:rPr kumimoji="1" lang="ja-JP" altLang="en-US" sz="900" dirty="0" smtClean="0"/>
                        <a:t>（大川 裕二 理事長）</a:t>
                      </a:r>
                      <a:endParaRPr kumimoji="1" lang="en-US" altLang="ja-JP" sz="900" dirty="0" smtClean="0"/>
                    </a:p>
                  </a:txBody>
                  <a:tcPr>
                    <a:solidFill>
                      <a:schemeClr val="bg1">
                        <a:lumMod val="85000"/>
                      </a:schemeClr>
                    </a:solidFill>
                  </a:tcPr>
                </a:tc>
                <a:tc>
                  <a:txBody>
                    <a:bodyPr/>
                    <a:lstStyle/>
                    <a:p>
                      <a:r>
                        <a:rPr kumimoji="1" lang="en-US" altLang="ja-JP" sz="900" dirty="0" smtClean="0">
                          <a:hlinkClick r:id="rId6"/>
                        </a:rPr>
                        <a:t>http://www.jdva.jp/</a:t>
                      </a:r>
                      <a:endParaRPr kumimoji="1" lang="en-US" altLang="ja-JP" sz="900" dirty="0" smtClean="0"/>
                    </a:p>
                    <a:p>
                      <a:endParaRPr kumimoji="1" lang="en-US" altLang="ja-JP" sz="900" dirty="0" smtClean="0"/>
                    </a:p>
                  </a:txBody>
                  <a:tcPr>
                    <a:solidFill>
                      <a:schemeClr val="bg1">
                        <a:lumMod val="85000"/>
                      </a:schemeClr>
                    </a:solidFill>
                  </a:tcPr>
                </a:tc>
              </a:tr>
            </a:tbl>
          </a:graphicData>
        </a:graphic>
      </p:graphicFrame>
      <p:grpSp>
        <p:nvGrpSpPr>
          <p:cNvPr id="27" name="グループ化 26"/>
          <p:cNvGrpSpPr/>
          <p:nvPr/>
        </p:nvGrpSpPr>
        <p:grpSpPr>
          <a:xfrm>
            <a:off x="7726616" y="2678723"/>
            <a:ext cx="1264570" cy="246221"/>
            <a:chOff x="10184980" y="1827107"/>
            <a:chExt cx="977091" cy="261385"/>
          </a:xfrm>
        </p:grpSpPr>
        <p:sp>
          <p:nvSpPr>
            <p:cNvPr id="28" name="正方形/長方形 27"/>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10184980" y="1827107"/>
              <a:ext cx="622019" cy="245048"/>
            </a:xfrm>
            <a:prstGeom prst="rect">
              <a:avLst/>
            </a:prstGeom>
            <a:noFill/>
          </p:spPr>
          <p:txBody>
            <a:bodyPr wrap="none" rtlCol="0">
              <a:spAutoFit/>
            </a:bodyPr>
            <a:lstStyle/>
            <a:p>
              <a:r>
                <a:rPr kumimoji="1" lang="ja-JP" altLang="en-US" sz="900" dirty="0" err="1" smtClean="0"/>
                <a:t>ろう</a:t>
              </a:r>
              <a:r>
                <a:rPr lang="ja-JP" altLang="en-US" sz="900" dirty="0" smtClean="0"/>
                <a:t>者スキー</a:t>
              </a:r>
              <a:endParaRPr kumimoji="1" lang="ja-JP" altLang="en-US" sz="900" dirty="0"/>
            </a:p>
          </p:txBody>
        </p:sp>
        <p:sp>
          <p:nvSpPr>
            <p:cNvPr id="30" name="下矢印 29"/>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グループ化 13"/>
          <p:cNvGrpSpPr/>
          <p:nvPr/>
        </p:nvGrpSpPr>
        <p:grpSpPr>
          <a:xfrm>
            <a:off x="7726616" y="5157192"/>
            <a:ext cx="1264570" cy="246221"/>
            <a:chOff x="10184980" y="1827107"/>
            <a:chExt cx="977091" cy="261385"/>
          </a:xfrm>
        </p:grpSpPr>
        <p:sp>
          <p:nvSpPr>
            <p:cNvPr id="15" name="正方形/長方形 14"/>
            <p:cNvSpPr/>
            <p:nvPr/>
          </p:nvSpPr>
          <p:spPr>
            <a:xfrm>
              <a:off x="10193554" y="1839039"/>
              <a:ext cx="914517" cy="2223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10184980" y="1827107"/>
              <a:ext cx="550180" cy="245048"/>
            </a:xfrm>
            <a:prstGeom prst="rect">
              <a:avLst/>
            </a:prstGeom>
            <a:noFill/>
          </p:spPr>
          <p:txBody>
            <a:bodyPr wrap="none" rtlCol="0">
              <a:spAutoFit/>
            </a:bodyPr>
            <a:lstStyle/>
            <a:p>
              <a:r>
                <a:rPr lang="ja-JP" altLang="en-US" sz="900" dirty="0"/>
                <a:t>デフバレー</a:t>
              </a:r>
              <a:endParaRPr kumimoji="1" lang="ja-JP" altLang="en-US" sz="900" dirty="0"/>
            </a:p>
          </p:txBody>
        </p:sp>
        <p:sp>
          <p:nvSpPr>
            <p:cNvPr id="17" name="下矢印 16"/>
            <p:cNvSpPr/>
            <p:nvPr/>
          </p:nvSpPr>
          <p:spPr>
            <a:xfrm rot="6660000">
              <a:off x="11054071" y="1980492"/>
              <a:ext cx="108000" cy="1080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スライド番号プレースホルダー 1"/>
          <p:cNvSpPr>
            <a:spLocks noGrp="1"/>
          </p:cNvSpPr>
          <p:nvPr>
            <p:ph type="sldNum" sz="quarter" idx="12"/>
          </p:nvPr>
        </p:nvSpPr>
        <p:spPr/>
        <p:txBody>
          <a:bodyPr/>
          <a:lstStyle/>
          <a:p>
            <a:pPr>
              <a:defRPr/>
            </a:pPr>
            <a:fld id="{D1F09CB0-E6D5-4970-AB11-DABB337551DB}" type="slidenum">
              <a:rPr lang="en-US" altLang="ja-JP" smtClean="0">
                <a:solidFill>
                  <a:srgbClr val="000000"/>
                </a:solidFill>
              </a:rPr>
              <a:pPr>
                <a:defRPr/>
              </a:pPr>
              <a:t>9</a:t>
            </a:fld>
            <a:endParaRPr lang="en-US" altLang="ja-JP">
              <a:solidFill>
                <a:srgbClr val="000000"/>
              </a:solidFill>
            </a:endParaRPr>
          </a:p>
        </p:txBody>
      </p:sp>
    </p:spTree>
    <p:extLst>
      <p:ext uri="{BB962C8B-B14F-4D97-AF65-F5344CB8AC3E}">
        <p14:creationId xmlns:p14="http://schemas.microsoft.com/office/powerpoint/2010/main" val="707353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46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23169</TotalTime>
  <Words>6453</Words>
  <Application>Microsoft Office PowerPoint</Application>
  <PresentationFormat>画面に合わせる (4:3)</PresentationFormat>
  <Paragraphs>1022</Paragraphs>
  <Slides>13</Slides>
  <Notes>13</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46_blank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文部科学省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資料6　障害者スポーツ団体の支援ニーズ等に関する調査結果（ニーズ別分類）</dc:title>
  <dc:creator>文部科学省</dc:creator>
  <cp:lastModifiedBy>障害者スポーツ振興室</cp:lastModifiedBy>
  <cp:revision>380</cp:revision>
  <cp:lastPrinted>2016-12-09T00:21:30Z</cp:lastPrinted>
  <dcterms:created xsi:type="dcterms:W3CDTF">2012-10-29T06:38:03Z</dcterms:created>
  <dcterms:modified xsi:type="dcterms:W3CDTF">2016-12-12T03:46:14Z</dcterms:modified>
</cp:coreProperties>
</file>