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0" r:id="rId1"/>
  </p:sldMasterIdLst>
  <p:notesMasterIdLst>
    <p:notesMasterId r:id="rId5"/>
  </p:notesMasterIdLst>
  <p:handoutMasterIdLst>
    <p:handoutMasterId r:id="rId6"/>
  </p:handoutMasterIdLst>
  <p:sldIdLst>
    <p:sldId id="451" r:id="rId2"/>
    <p:sldId id="452" r:id="rId3"/>
    <p:sldId id="454" r:id="rId4"/>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3F3F"/>
    <a:srgbClr val="FFFF66"/>
    <a:srgbClr val="E89038"/>
    <a:srgbClr val="99FF99"/>
    <a:srgbClr val="DF4141"/>
    <a:srgbClr val="0000FF"/>
    <a:srgbClr val="E43838"/>
    <a:srgbClr val="FF5050"/>
    <a:srgbClr val="66669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5683" autoAdjust="0"/>
  </p:normalViewPr>
  <p:slideViewPr>
    <p:cSldViewPr>
      <p:cViewPr varScale="1">
        <p:scale>
          <a:sx n="70" d="100"/>
          <a:sy n="70" d="100"/>
        </p:scale>
        <p:origin x="-1500" y="-90"/>
      </p:cViewPr>
      <p:guideLst>
        <p:guide orient="horz" pos="2160"/>
        <p:guide pos="2880"/>
      </p:guideLst>
    </p:cSldViewPr>
  </p:slideViewPr>
  <p:notesTextViewPr>
    <p:cViewPr>
      <p:scale>
        <a:sx n="125" d="100"/>
        <a:sy n="125"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t" anchorCtr="0" compatLnSpc="1">
            <a:prstTxWarp prst="textNoShape">
              <a:avLst/>
            </a:prstTxWarp>
          </a:bodyPr>
          <a:lstStyle>
            <a:lvl1pPr>
              <a:defRPr sz="1200"/>
            </a:lvl1pPr>
          </a:lstStyle>
          <a:p>
            <a:pPr>
              <a:defRPr/>
            </a:pPr>
            <a:r>
              <a:rPr lang="en-US" altLang="ja-JP"/>
              <a:t>【機密性○】</a:t>
            </a:r>
          </a:p>
        </p:txBody>
      </p:sp>
      <p:sp>
        <p:nvSpPr>
          <p:cNvPr id="5123" name="Rectangle 3"/>
          <p:cNvSpPr>
            <a:spLocks noGrp="1" noChangeArrowheads="1"/>
          </p:cNvSpPr>
          <p:nvPr>
            <p:ph type="dt" sz="quarter" idx="1"/>
          </p:nvPr>
        </p:nvSpPr>
        <p:spPr bwMode="auto">
          <a:xfrm>
            <a:off x="3855841" y="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t" anchorCtr="0" compatLnSpc="1">
            <a:prstTxWarp prst="textNoShape">
              <a:avLst/>
            </a:prstTxWarp>
          </a:bodyPr>
          <a:lstStyle>
            <a:lvl1pPr algn="r">
              <a:defRPr sz="1200"/>
            </a:lvl1pPr>
          </a:lstStyle>
          <a:p>
            <a:pPr>
              <a:defRPr/>
            </a:pPr>
            <a:endParaRPr lang="en-US" altLang="ja-JP"/>
          </a:p>
        </p:txBody>
      </p:sp>
      <p:sp>
        <p:nvSpPr>
          <p:cNvPr id="5124" name="Rectangle 4"/>
          <p:cNvSpPr>
            <a:spLocks noGrp="1" noChangeArrowheads="1"/>
          </p:cNvSpPr>
          <p:nvPr>
            <p:ph type="ftr" sz="quarter" idx="2"/>
          </p:nvPr>
        </p:nvSpPr>
        <p:spPr bwMode="auto">
          <a:xfrm>
            <a:off x="3"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b" anchorCtr="0" compatLnSpc="1">
            <a:prstTxWarp prst="textNoShape">
              <a:avLst/>
            </a:prstTxWarp>
          </a:bodyPr>
          <a:lstStyle>
            <a:lvl1pPr>
              <a:defRPr sz="1200"/>
            </a:lvl1pPr>
          </a:lstStyle>
          <a:p>
            <a:pPr>
              <a:defRPr/>
            </a:pPr>
            <a:endParaRPr lang="en-US" altLang="ja-JP"/>
          </a:p>
        </p:txBody>
      </p:sp>
      <p:sp>
        <p:nvSpPr>
          <p:cNvPr id="5125" name="Rectangle 5"/>
          <p:cNvSpPr>
            <a:spLocks noGrp="1" noChangeArrowheads="1"/>
          </p:cNvSpPr>
          <p:nvPr>
            <p:ph type="sldNum" sz="quarter" idx="3"/>
          </p:nvPr>
        </p:nvSpPr>
        <p:spPr bwMode="auto">
          <a:xfrm>
            <a:off x="3855841"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b" anchorCtr="0" compatLnSpc="1">
            <a:prstTxWarp prst="textNoShape">
              <a:avLst/>
            </a:prstTxWarp>
          </a:bodyPr>
          <a:lstStyle>
            <a:lvl1pPr algn="r">
              <a:defRPr sz="1200"/>
            </a:lvl1pPr>
          </a:lstStyle>
          <a:p>
            <a:pPr>
              <a:defRPr/>
            </a:pPr>
            <a:fld id="{9A617E2A-3304-4B9B-B21F-65673414880C}" type="slidenum">
              <a:rPr lang="en-US" altLang="ja-JP"/>
              <a:pPr>
                <a:defRPr/>
              </a:pPr>
              <a:t>‹#›</a:t>
            </a:fld>
            <a:endParaRPr lang="en-US" altLang="ja-JP"/>
          </a:p>
        </p:txBody>
      </p:sp>
    </p:spTree>
    <p:extLst>
      <p:ext uri="{BB962C8B-B14F-4D97-AF65-F5344CB8AC3E}">
        <p14:creationId xmlns:p14="http://schemas.microsoft.com/office/powerpoint/2010/main" val="2804239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t" anchorCtr="0" compatLnSpc="1">
            <a:prstTxWarp prst="textNoShape">
              <a:avLst/>
            </a:prstTxWarp>
          </a:bodyPr>
          <a:lstStyle>
            <a:lvl1pPr>
              <a:defRPr sz="1200"/>
            </a:lvl1pPr>
          </a:lstStyle>
          <a:p>
            <a:pPr>
              <a:defRPr/>
            </a:pPr>
            <a:r>
              <a:rPr lang="en-US" altLang="ja-JP"/>
              <a:t>【機密性○】</a:t>
            </a:r>
          </a:p>
        </p:txBody>
      </p:sp>
      <p:sp>
        <p:nvSpPr>
          <p:cNvPr id="3075" name="Rectangle 3"/>
          <p:cNvSpPr>
            <a:spLocks noGrp="1" noChangeArrowheads="1"/>
          </p:cNvSpPr>
          <p:nvPr>
            <p:ph type="dt" idx="1"/>
          </p:nvPr>
        </p:nvSpPr>
        <p:spPr bwMode="auto">
          <a:xfrm>
            <a:off x="3855841" y="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t" anchorCtr="0" compatLnSpc="1">
            <a:prstTxWarp prst="textNoShape">
              <a:avLst/>
            </a:prstTxWarp>
          </a:bodyPr>
          <a:lstStyle>
            <a:lvl1pPr algn="r">
              <a:defRPr sz="1200"/>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919163" y="746125"/>
            <a:ext cx="4968875"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1" y="4721189"/>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3"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b" anchorCtr="0" compatLnSpc="1">
            <a:prstTxWarp prst="textNoShape">
              <a:avLst/>
            </a:prstTxWarp>
          </a:bodyPr>
          <a:lstStyle>
            <a:lvl1pPr>
              <a:defRPr sz="1200"/>
            </a:lvl1pPr>
          </a:lstStyle>
          <a:p>
            <a:pPr>
              <a:defRPr/>
            </a:pPr>
            <a:endParaRPr lang="en-US" altLang="ja-JP"/>
          </a:p>
        </p:txBody>
      </p:sp>
      <p:sp>
        <p:nvSpPr>
          <p:cNvPr id="3079" name="Rectangle 7"/>
          <p:cNvSpPr>
            <a:spLocks noGrp="1" noChangeArrowheads="1"/>
          </p:cNvSpPr>
          <p:nvPr>
            <p:ph type="sldNum" sz="quarter" idx="5"/>
          </p:nvPr>
        </p:nvSpPr>
        <p:spPr bwMode="auto">
          <a:xfrm>
            <a:off x="3855841"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4" rIns="91412" bIns="45704" numCol="1" anchor="b" anchorCtr="0" compatLnSpc="1">
            <a:prstTxWarp prst="textNoShape">
              <a:avLst/>
            </a:prstTxWarp>
          </a:bodyPr>
          <a:lstStyle>
            <a:lvl1pPr algn="r">
              <a:defRPr sz="1200"/>
            </a:lvl1pPr>
          </a:lstStyle>
          <a:p>
            <a:pPr>
              <a:defRPr/>
            </a:pPr>
            <a:fld id="{4CF468E3-DE6C-49E8-AED4-1B788EF262FD}" type="slidenum">
              <a:rPr lang="en-US" altLang="ja-JP"/>
              <a:pPr>
                <a:defRPr/>
              </a:pPr>
              <a:t>‹#›</a:t>
            </a:fld>
            <a:endParaRPr lang="en-US" altLang="ja-JP"/>
          </a:p>
        </p:txBody>
      </p:sp>
    </p:spTree>
    <p:extLst>
      <p:ext uri="{BB962C8B-B14F-4D97-AF65-F5344CB8AC3E}">
        <p14:creationId xmlns:p14="http://schemas.microsoft.com/office/powerpoint/2010/main" val="207546827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39"/>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4"/>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F09CB0-E6D5-4970-AB11-DABB337551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465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90B1C6-CF48-4EAB-8488-CFD94DDA70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58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3379"/>
            <a:ext cx="2057400" cy="57927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3379"/>
            <a:ext cx="6019800" cy="57927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230A12-19F5-4E5B-992A-4E77E043C2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416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827F28-B98A-467F-840E-8188FFCEB0C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44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14"/>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9C8A38-64FE-4479-8BC4-EB146A58494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9296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1D42FF-89BF-4A3C-BB7E-940D20F591B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2053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84BD3A9-F1E4-4EED-9F5C-88A9C18DB1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001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0BB18CD-BDE3-4B9A-BCE7-261C9EDEA96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6798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4BD9F4-6A8A-447A-B343-2DFF4178AD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9135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7F49E4-0794-4261-A393-0AAC7FC1186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29205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96EE94-33A6-4062-88CE-A98C61C467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3343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33375"/>
            <a:ext cx="8229600"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0035AC59-C28F-4722-B5B5-ECE38F686BAB}" type="slidenum">
              <a:rPr lang="en-US" altLang="ja-JP">
                <a:solidFill>
                  <a:srgbClr val="000000"/>
                </a:solidFill>
              </a:rPr>
              <a:pPr>
                <a:defRPr/>
              </a:pPr>
              <a:t>‹#›</a:t>
            </a:fld>
            <a:endParaRPr lang="en-US" altLang="ja-JP">
              <a:solidFill>
                <a:srgbClr val="000000"/>
              </a:solidFill>
            </a:endParaRPr>
          </a:p>
        </p:txBody>
      </p:sp>
      <p:sp>
        <p:nvSpPr>
          <p:cNvPr id="1031" name="Text Box 8"/>
          <p:cNvSpPr txBox="1">
            <a:spLocks noChangeArrowheads="1"/>
          </p:cNvSpPr>
          <p:nvPr/>
        </p:nvSpPr>
        <p:spPr bwMode="auto">
          <a:xfrm>
            <a:off x="468313" y="177800"/>
            <a:ext cx="2159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defRPr/>
            </a:pPr>
            <a:endParaRPr lang="ja-JP" altLang="ja-JP" smtClean="0">
              <a:solidFill>
                <a:srgbClr val="000000"/>
              </a:solidFill>
            </a:endParaRPr>
          </a:p>
        </p:txBody>
      </p:sp>
    </p:spTree>
    <p:extLst>
      <p:ext uri="{BB962C8B-B14F-4D97-AF65-F5344CB8AC3E}">
        <p14:creationId xmlns:p14="http://schemas.microsoft.com/office/powerpoint/2010/main" val="1313473909"/>
      </p:ext>
    </p:extLst>
  </p:cSld>
  <p:clrMap bg1="lt1" tx1="dk1" bg2="lt2" tx2="dk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744338" y="6376257"/>
            <a:ext cx="2133600" cy="365125"/>
          </a:xfrm>
        </p:spPr>
        <p:txBody>
          <a:bodyPr/>
          <a:lstStyle/>
          <a:p>
            <a:r>
              <a:rPr lang="en-US" altLang="ja-JP" dirty="0">
                <a:latin typeface="Arial" panose="020B0604020202020204" pitchFamily="34" charset="0"/>
                <a:cs typeface="Arial" panose="020B0604020202020204" pitchFamily="34" charset="0"/>
              </a:rPr>
              <a:t>1</a:t>
            </a:r>
            <a:endParaRPr lang="ja-JP" altLang="en-US" sz="1400" dirty="0">
              <a:solidFill>
                <a:schemeClr val="tx1"/>
              </a:solidFill>
              <a:latin typeface="Arial" panose="020B0604020202020204" pitchFamily="34" charset="0"/>
              <a:cs typeface="Arial" panose="020B0604020202020204"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9783" y="448533"/>
            <a:ext cx="820574" cy="845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タイトル 1"/>
          <p:cNvSpPr txBox="1">
            <a:spLocks/>
          </p:cNvSpPr>
          <p:nvPr/>
        </p:nvSpPr>
        <p:spPr>
          <a:xfrm>
            <a:off x="107504" y="180321"/>
            <a:ext cx="7776864"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日本財団パラリンピックサポートセンター（パラサポ）</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07504" y="820670"/>
            <a:ext cx="7616153" cy="0"/>
          </a:xfrm>
          <a:prstGeom prst="line">
            <a:avLst/>
          </a:prstGeom>
          <a:noFill/>
          <a:ln w="127000" cap="rnd" cmpd="sng" algn="ctr">
            <a:gradFill flip="none" rotWithShape="1">
              <a:gsLst>
                <a:gs pos="0">
                  <a:srgbClr val="00B050"/>
                </a:gs>
                <a:gs pos="88000">
                  <a:srgbClr val="92D050"/>
                </a:gs>
                <a:gs pos="100000">
                  <a:srgbClr val="4F81BD">
                    <a:tint val="23500"/>
                    <a:satMod val="160000"/>
                  </a:srgbClr>
                </a:gs>
              </a:gsLst>
              <a:lin ang="0" scaled="1"/>
              <a:tileRect/>
            </a:gradFill>
            <a:prstDash val="solid"/>
          </a:ln>
          <a:effectLst/>
        </p:spPr>
      </p:cxnSp>
      <p:sp>
        <p:nvSpPr>
          <p:cNvPr id="9" name="正方形/長方形 8"/>
          <p:cNvSpPr/>
          <p:nvPr/>
        </p:nvSpPr>
        <p:spPr>
          <a:xfrm>
            <a:off x="301140" y="1373866"/>
            <a:ext cx="8663348" cy="5367501"/>
          </a:xfrm>
          <a:prstGeom prst="rect">
            <a:avLst/>
          </a:prstGeom>
          <a:noFill/>
          <a:ln w="38100">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0" name="テキスト ボックス 9"/>
          <p:cNvSpPr txBox="1"/>
          <p:nvPr/>
        </p:nvSpPr>
        <p:spPr>
          <a:xfrm>
            <a:off x="539508" y="1373867"/>
            <a:ext cx="7776915" cy="923330"/>
          </a:xfrm>
          <a:prstGeom prst="rect">
            <a:avLst/>
          </a:prstGeom>
          <a:noFill/>
        </p:spPr>
        <p:txBody>
          <a:bodyPr wrap="square" rtlCol="0">
            <a:spAutoFit/>
          </a:bodyPr>
          <a:lstStyle/>
          <a:p>
            <a:r>
              <a:rPr kumimoji="1" lang="ja-JP" altLang="en-US" b="1" dirty="0" smtClean="0"/>
              <a:t>１　目的</a:t>
            </a:r>
            <a:endParaRPr kumimoji="1" lang="en-US" altLang="ja-JP" b="1" dirty="0" smtClean="0"/>
          </a:p>
          <a:p>
            <a:r>
              <a:rPr lang="ja-JP" altLang="en-US" dirty="0"/>
              <a:t>　</a:t>
            </a:r>
            <a:r>
              <a:rPr lang="ja-JP" altLang="en-US" dirty="0" smtClean="0"/>
              <a:t>　</a:t>
            </a:r>
            <a:r>
              <a:rPr lang="en-US" altLang="ja-JP" b="1" dirty="0" smtClean="0"/>
              <a:t>2020</a:t>
            </a:r>
            <a:r>
              <a:rPr lang="ja-JP" altLang="en-US" b="1" dirty="0" smtClean="0"/>
              <a:t>年東京パラリンピック大会の成功及びその後のインクルーシブな社会の実現を目指したパラリンピックムーブメントの推進を目的とする。</a:t>
            </a:r>
            <a:endParaRPr kumimoji="1" lang="ja-JP" altLang="en-US" b="1" dirty="0"/>
          </a:p>
        </p:txBody>
      </p:sp>
      <p:sp>
        <p:nvSpPr>
          <p:cNvPr id="11" name="テキスト ボックス 10"/>
          <p:cNvSpPr txBox="1"/>
          <p:nvPr/>
        </p:nvSpPr>
        <p:spPr>
          <a:xfrm>
            <a:off x="539559" y="2298938"/>
            <a:ext cx="7776915" cy="369332"/>
          </a:xfrm>
          <a:prstGeom prst="rect">
            <a:avLst/>
          </a:prstGeom>
          <a:noFill/>
        </p:spPr>
        <p:txBody>
          <a:bodyPr wrap="square" rtlCol="0">
            <a:spAutoFit/>
          </a:bodyPr>
          <a:lstStyle/>
          <a:p>
            <a:r>
              <a:rPr lang="ja-JP" altLang="en-US" b="1" dirty="0"/>
              <a:t>２</a:t>
            </a:r>
            <a:r>
              <a:rPr kumimoji="1" lang="ja-JP" altLang="en-US" b="1" dirty="0" smtClean="0"/>
              <a:t>　事業概要</a:t>
            </a:r>
            <a:endParaRPr kumimoji="1" lang="en-US" altLang="ja-JP" b="1" dirty="0" smtClean="0"/>
          </a:p>
        </p:txBody>
      </p:sp>
      <p:sp>
        <p:nvSpPr>
          <p:cNvPr id="12" name="テキスト ボックス 11"/>
          <p:cNvSpPr txBox="1"/>
          <p:nvPr/>
        </p:nvSpPr>
        <p:spPr>
          <a:xfrm>
            <a:off x="846895" y="3176972"/>
            <a:ext cx="6374085" cy="369332"/>
          </a:xfrm>
          <a:prstGeom prst="rect">
            <a:avLst/>
          </a:prstGeom>
          <a:solidFill>
            <a:srgbClr val="92D050"/>
          </a:solidFill>
        </p:spPr>
        <p:txBody>
          <a:bodyPr wrap="square" rtlCol="0">
            <a:spAutoFit/>
          </a:bodyPr>
          <a:lstStyle/>
          <a:p>
            <a:endParaRPr kumimoji="1" lang="en-US" altLang="ja-JP" b="1" dirty="0" smtClean="0">
              <a:solidFill>
                <a:srgbClr val="FF0000"/>
              </a:solidFill>
              <a:latin typeface="HGPｺﾞｼｯｸE" panose="020B0900000000000000" pitchFamily="50" charset="-128"/>
              <a:ea typeface="HGPｺﾞｼｯｸE" panose="020B0900000000000000" pitchFamily="50" charset="-128"/>
            </a:endParaRPr>
          </a:p>
        </p:txBody>
      </p:sp>
      <p:sp>
        <p:nvSpPr>
          <p:cNvPr id="14" name="テキスト ボックス 13"/>
          <p:cNvSpPr txBox="1"/>
          <p:nvPr/>
        </p:nvSpPr>
        <p:spPr>
          <a:xfrm>
            <a:off x="846895" y="2636912"/>
            <a:ext cx="6374085" cy="369332"/>
          </a:xfrm>
          <a:prstGeom prst="rect">
            <a:avLst/>
          </a:prstGeom>
          <a:solidFill>
            <a:srgbClr val="FF9999"/>
          </a:solidFill>
        </p:spPr>
        <p:txBody>
          <a:bodyPr wrap="square" rtlCol="0">
            <a:spAutoFit/>
          </a:bodyPr>
          <a:lstStyle/>
          <a:p>
            <a:endParaRPr kumimoji="1" lang="en-US" altLang="ja-JP" b="1" dirty="0" smtClean="0">
              <a:solidFill>
                <a:srgbClr val="FF0000"/>
              </a:solidFill>
              <a:latin typeface="HGPｺﾞｼｯｸE" panose="020B0900000000000000" pitchFamily="50" charset="-128"/>
              <a:ea typeface="HGPｺﾞｼｯｸE" panose="020B0900000000000000" pitchFamily="50" charset="-128"/>
            </a:endParaRPr>
          </a:p>
        </p:txBody>
      </p:sp>
      <p:sp>
        <p:nvSpPr>
          <p:cNvPr id="15" name="テキスト ボックス 14"/>
          <p:cNvSpPr txBox="1"/>
          <p:nvPr/>
        </p:nvSpPr>
        <p:spPr>
          <a:xfrm>
            <a:off x="846895" y="3717032"/>
            <a:ext cx="6374085" cy="369332"/>
          </a:xfrm>
          <a:prstGeom prst="rect">
            <a:avLst/>
          </a:prstGeom>
          <a:solidFill>
            <a:srgbClr val="FF9933"/>
          </a:solidFill>
        </p:spPr>
        <p:txBody>
          <a:bodyPr wrap="square" rtlCol="0">
            <a:spAutoFit/>
          </a:bodyPr>
          <a:lstStyle/>
          <a:p>
            <a:endParaRPr kumimoji="1" lang="en-US" altLang="ja-JP" b="1" dirty="0" smtClean="0">
              <a:solidFill>
                <a:srgbClr val="FF0000"/>
              </a:solidFill>
              <a:latin typeface="HGPｺﾞｼｯｸE" panose="020B0900000000000000" pitchFamily="50" charset="-128"/>
              <a:ea typeface="HGPｺﾞｼｯｸE" panose="020B0900000000000000" pitchFamily="50" charset="-128"/>
            </a:endParaRPr>
          </a:p>
        </p:txBody>
      </p:sp>
      <p:sp>
        <p:nvSpPr>
          <p:cNvPr id="16" name="テキスト ボックス 15"/>
          <p:cNvSpPr txBox="1"/>
          <p:nvPr/>
        </p:nvSpPr>
        <p:spPr>
          <a:xfrm>
            <a:off x="846895" y="4257092"/>
            <a:ext cx="6374085" cy="369332"/>
          </a:xfrm>
          <a:prstGeom prst="rect">
            <a:avLst/>
          </a:prstGeom>
          <a:solidFill>
            <a:srgbClr val="CCFF66"/>
          </a:solidFill>
        </p:spPr>
        <p:txBody>
          <a:bodyPr wrap="square" rtlCol="0">
            <a:spAutoFit/>
          </a:bodyPr>
          <a:lstStyle/>
          <a:p>
            <a:endParaRPr kumimoji="1" lang="en-US" altLang="ja-JP" b="1" dirty="0" smtClean="0">
              <a:solidFill>
                <a:srgbClr val="FF0000"/>
              </a:solidFill>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846895" y="5337212"/>
            <a:ext cx="6374085" cy="369332"/>
          </a:xfrm>
          <a:prstGeom prst="rect">
            <a:avLst/>
          </a:prstGeom>
          <a:solidFill>
            <a:srgbClr val="99FF99"/>
          </a:solidFill>
        </p:spPr>
        <p:txBody>
          <a:bodyPr wrap="square" rtlCol="0">
            <a:spAutoFit/>
          </a:bodyPr>
          <a:lstStyle/>
          <a:p>
            <a:endParaRPr kumimoji="1" lang="en-US" altLang="ja-JP" b="1" dirty="0" smtClean="0">
              <a:solidFill>
                <a:srgbClr val="FF0000"/>
              </a:solidFill>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846895" y="4797152"/>
            <a:ext cx="6374085" cy="369332"/>
          </a:xfrm>
          <a:prstGeom prst="rect">
            <a:avLst/>
          </a:prstGeom>
          <a:solidFill>
            <a:srgbClr val="FFFF66"/>
          </a:solidFill>
        </p:spPr>
        <p:txBody>
          <a:bodyPr wrap="square" rtlCol="0">
            <a:spAutoFit/>
          </a:bodyPr>
          <a:lstStyle/>
          <a:p>
            <a:endParaRPr kumimoji="1" lang="en-US" altLang="ja-JP" b="1" dirty="0" smtClean="0">
              <a:solidFill>
                <a:srgbClr val="FF0000"/>
              </a:solidFill>
              <a:latin typeface="HGPｺﾞｼｯｸE" panose="020B0900000000000000" pitchFamily="50" charset="-128"/>
              <a:ea typeface="HGPｺﾞｼｯｸE" panose="020B0900000000000000" pitchFamily="50" charset="-128"/>
            </a:endParaRPr>
          </a:p>
        </p:txBody>
      </p:sp>
      <p:sp>
        <p:nvSpPr>
          <p:cNvPr id="19" name="テキスト ボックス 18"/>
          <p:cNvSpPr txBox="1"/>
          <p:nvPr/>
        </p:nvSpPr>
        <p:spPr>
          <a:xfrm>
            <a:off x="846895" y="5877272"/>
            <a:ext cx="6374085" cy="369332"/>
          </a:xfrm>
          <a:prstGeom prst="rect">
            <a:avLst/>
          </a:prstGeom>
          <a:solidFill>
            <a:schemeClr val="accent1">
              <a:lumMod val="60000"/>
              <a:lumOff val="40000"/>
            </a:schemeClr>
          </a:solidFill>
        </p:spPr>
        <p:txBody>
          <a:bodyPr wrap="square" rtlCol="0">
            <a:spAutoFit/>
          </a:bodyPr>
          <a:lstStyle/>
          <a:p>
            <a:endParaRPr kumimoji="1" lang="en-US" altLang="ja-JP" b="1" dirty="0" smtClean="0">
              <a:solidFill>
                <a:srgbClr val="FF0000"/>
              </a:solidFill>
              <a:latin typeface="HGPｺﾞｼｯｸE" panose="020B0900000000000000" pitchFamily="50" charset="-128"/>
              <a:ea typeface="HGPｺﾞｼｯｸE" panose="020B0900000000000000" pitchFamily="50" charset="-128"/>
            </a:endParaRPr>
          </a:p>
        </p:txBody>
      </p:sp>
      <p:grpSp>
        <p:nvGrpSpPr>
          <p:cNvPr id="26" name="グループ化 25"/>
          <p:cNvGrpSpPr/>
          <p:nvPr/>
        </p:nvGrpSpPr>
        <p:grpSpPr>
          <a:xfrm>
            <a:off x="899592" y="2564904"/>
            <a:ext cx="5832648" cy="3652635"/>
            <a:chOff x="899592" y="2679303"/>
            <a:chExt cx="5832648" cy="3652635"/>
          </a:xfrm>
        </p:grpSpPr>
        <p:sp>
          <p:nvSpPr>
            <p:cNvPr id="13" name="テキスト ボックス 12"/>
            <p:cNvSpPr txBox="1"/>
            <p:nvPr/>
          </p:nvSpPr>
          <p:spPr>
            <a:xfrm>
              <a:off x="899592" y="2679303"/>
              <a:ext cx="5832648" cy="461665"/>
            </a:xfrm>
            <a:prstGeom prst="rect">
              <a:avLst/>
            </a:prstGeom>
            <a:noFill/>
          </p:spPr>
          <p:txBody>
            <a:bodyPr wrap="square" rtlCol="0">
              <a:spAutoFit/>
            </a:bodyPr>
            <a:lstStyle/>
            <a:p>
              <a:r>
                <a:rPr lang="ja-JP" altLang="en-US" sz="2400" b="1" dirty="0" smtClean="0">
                  <a:solidFill>
                    <a:srgbClr val="FF0000"/>
                  </a:solidFill>
                  <a:latin typeface="HGPｺﾞｼｯｸE" panose="020B0900000000000000" pitchFamily="50" charset="-128"/>
                  <a:ea typeface="HGPｺﾞｼｯｸE" panose="020B0900000000000000" pitchFamily="50" charset="-128"/>
                </a:rPr>
                <a:t>①　パラリンピック競技団体の基盤整備</a:t>
              </a:r>
              <a:endParaRPr kumimoji="1" lang="en-US" altLang="ja-JP" sz="2400" b="1" dirty="0" smtClean="0">
                <a:solidFill>
                  <a:srgbClr val="FF0000"/>
                </a:solidFill>
                <a:latin typeface="HGPｺﾞｼｯｸE" panose="020B0900000000000000" pitchFamily="50" charset="-128"/>
                <a:ea typeface="HGPｺﾞｼｯｸE" panose="020B0900000000000000" pitchFamily="50" charset="-128"/>
              </a:endParaRPr>
            </a:p>
          </p:txBody>
        </p:sp>
        <p:sp>
          <p:nvSpPr>
            <p:cNvPr id="20" name="テキスト ボックス 19"/>
            <p:cNvSpPr txBox="1"/>
            <p:nvPr/>
          </p:nvSpPr>
          <p:spPr>
            <a:xfrm>
              <a:off x="899592" y="3794302"/>
              <a:ext cx="5832648" cy="461665"/>
            </a:xfrm>
            <a:prstGeom prst="rect">
              <a:avLst/>
            </a:prstGeom>
            <a:noFill/>
          </p:spPr>
          <p:txBody>
            <a:bodyPr wrap="square" rtlCol="0">
              <a:spAutoFit/>
            </a:bodyPr>
            <a:lstStyle/>
            <a:p>
              <a:r>
                <a:rPr lang="ja-JP" altLang="en-US" sz="2400" b="1" dirty="0" smtClean="0">
                  <a:solidFill>
                    <a:srgbClr val="FF0000"/>
                  </a:solidFill>
                  <a:latin typeface="HGPｺﾞｼｯｸE" panose="020B0900000000000000" pitchFamily="50" charset="-128"/>
                  <a:ea typeface="HGPｺﾞｼｯｸE" panose="020B0900000000000000" pitchFamily="50" charset="-128"/>
                </a:rPr>
                <a:t>③　パラリンピックの普及・啓発</a:t>
              </a:r>
              <a:endParaRPr kumimoji="1" lang="en-US" altLang="ja-JP" sz="2400" b="1" dirty="0" smtClean="0">
                <a:solidFill>
                  <a:srgbClr val="FF0000"/>
                </a:solidFill>
                <a:latin typeface="HGPｺﾞｼｯｸE" panose="020B0900000000000000" pitchFamily="50" charset="-128"/>
                <a:ea typeface="HGPｺﾞｼｯｸE" panose="020B0900000000000000" pitchFamily="50" charset="-128"/>
              </a:endParaRPr>
            </a:p>
          </p:txBody>
        </p:sp>
        <p:sp>
          <p:nvSpPr>
            <p:cNvPr id="21" name="テキスト ボックス 20"/>
            <p:cNvSpPr txBox="1"/>
            <p:nvPr/>
          </p:nvSpPr>
          <p:spPr>
            <a:xfrm>
              <a:off x="899592" y="3262246"/>
              <a:ext cx="5832648" cy="369332"/>
            </a:xfrm>
            <a:prstGeom prst="rect">
              <a:avLst/>
            </a:prstGeom>
            <a:noFill/>
          </p:spPr>
          <p:txBody>
            <a:bodyPr wrap="square" rtlCol="0">
              <a:spAutoFit/>
            </a:bodyPr>
            <a:lstStyle/>
            <a:p>
              <a:r>
                <a:rPr lang="ja-JP" altLang="en-US" b="1" dirty="0" smtClean="0">
                  <a:latin typeface="HGPｺﾞｼｯｸE" panose="020B0900000000000000" pitchFamily="50" charset="-128"/>
                  <a:ea typeface="HGPｺﾞｼｯｸE" panose="020B0900000000000000" pitchFamily="50" charset="-128"/>
                </a:rPr>
                <a:t>②　アスリートが競技に集中するための環境整備</a:t>
              </a:r>
              <a:endParaRPr kumimoji="1" lang="en-US" altLang="ja-JP" b="1" dirty="0" smtClean="0">
                <a:latin typeface="HGPｺﾞｼｯｸE" panose="020B0900000000000000" pitchFamily="50" charset="-128"/>
                <a:ea typeface="HGPｺﾞｼｯｸE" panose="020B0900000000000000" pitchFamily="50" charset="-128"/>
              </a:endParaRPr>
            </a:p>
          </p:txBody>
        </p:sp>
        <p:sp>
          <p:nvSpPr>
            <p:cNvPr id="22" name="テキスト ボックス 21"/>
            <p:cNvSpPr txBox="1"/>
            <p:nvPr/>
          </p:nvSpPr>
          <p:spPr>
            <a:xfrm>
              <a:off x="899592" y="4331078"/>
              <a:ext cx="5832648" cy="369332"/>
            </a:xfrm>
            <a:prstGeom prst="rect">
              <a:avLst/>
            </a:prstGeom>
            <a:noFill/>
          </p:spPr>
          <p:txBody>
            <a:bodyPr wrap="square" rtlCol="0">
              <a:spAutoFit/>
            </a:bodyPr>
            <a:lstStyle/>
            <a:p>
              <a:r>
                <a:rPr lang="ja-JP" altLang="en-US" b="1" dirty="0" smtClean="0">
                  <a:latin typeface="HGPｺﾞｼｯｸE" panose="020B0900000000000000" pitchFamily="50" charset="-128"/>
                  <a:ea typeface="HGPｺﾞｼｯｸE" panose="020B0900000000000000" pitchFamily="50" charset="-128"/>
                </a:rPr>
                <a:t>④　パラリンピックボランティアの推進</a:t>
              </a:r>
              <a:endParaRPr kumimoji="1" lang="en-US" altLang="ja-JP" b="1" dirty="0" smtClean="0">
                <a:latin typeface="HGPｺﾞｼｯｸE" panose="020B0900000000000000" pitchFamily="50" charset="-128"/>
                <a:ea typeface="HGPｺﾞｼｯｸE" panose="020B0900000000000000" pitchFamily="50" charset="-128"/>
              </a:endParaRPr>
            </a:p>
          </p:txBody>
        </p:sp>
        <p:sp>
          <p:nvSpPr>
            <p:cNvPr id="23" name="テキスト ボックス 22"/>
            <p:cNvSpPr txBox="1"/>
            <p:nvPr/>
          </p:nvSpPr>
          <p:spPr>
            <a:xfrm>
              <a:off x="899592" y="4916632"/>
              <a:ext cx="5832648" cy="369332"/>
            </a:xfrm>
            <a:prstGeom prst="rect">
              <a:avLst/>
            </a:prstGeom>
            <a:noFill/>
          </p:spPr>
          <p:txBody>
            <a:bodyPr wrap="square" rtlCol="0">
              <a:spAutoFit/>
            </a:bodyPr>
            <a:lstStyle/>
            <a:p>
              <a:r>
                <a:rPr lang="ja-JP" altLang="en-US" b="1" dirty="0" smtClean="0">
                  <a:latin typeface="HGPｺﾞｼｯｸE" panose="020B0900000000000000" pitchFamily="50" charset="-128"/>
                  <a:ea typeface="HGPｺﾞｼｯｸE" panose="020B0900000000000000" pitchFamily="50" charset="-128"/>
                </a:rPr>
                <a:t>⑤　パラリンピックの学術研究</a:t>
              </a:r>
              <a:endParaRPr kumimoji="1" lang="en-US" altLang="ja-JP" b="1" dirty="0" smtClean="0">
                <a:latin typeface="HGPｺﾞｼｯｸE" panose="020B0900000000000000" pitchFamily="50" charset="-128"/>
                <a:ea typeface="HGPｺﾞｼｯｸE" panose="020B0900000000000000" pitchFamily="50" charset="-128"/>
              </a:endParaRPr>
            </a:p>
          </p:txBody>
        </p:sp>
        <p:sp>
          <p:nvSpPr>
            <p:cNvPr id="24" name="テキスト ボックス 23"/>
            <p:cNvSpPr txBox="1"/>
            <p:nvPr/>
          </p:nvSpPr>
          <p:spPr>
            <a:xfrm>
              <a:off x="899592" y="5422546"/>
              <a:ext cx="5832648" cy="369332"/>
            </a:xfrm>
            <a:prstGeom prst="rect">
              <a:avLst/>
            </a:prstGeom>
            <a:noFill/>
          </p:spPr>
          <p:txBody>
            <a:bodyPr wrap="square" rtlCol="0">
              <a:spAutoFit/>
            </a:bodyPr>
            <a:lstStyle/>
            <a:p>
              <a:r>
                <a:rPr lang="ja-JP" altLang="en-US" b="1" dirty="0" smtClean="0">
                  <a:latin typeface="HGPｺﾞｼｯｸE" panose="020B0900000000000000" pitchFamily="50" charset="-128"/>
                  <a:ea typeface="HGPｺﾞｼｯｸE" panose="020B0900000000000000" pitchFamily="50" charset="-128"/>
                </a:rPr>
                <a:t>⑥　パラスポーツの国際支援</a:t>
              </a:r>
              <a:endParaRPr kumimoji="1" lang="en-US" altLang="ja-JP" b="1" dirty="0" smtClean="0">
                <a:latin typeface="HGPｺﾞｼｯｸE" panose="020B0900000000000000" pitchFamily="50" charset="-128"/>
                <a:ea typeface="HGPｺﾞｼｯｸE" panose="020B0900000000000000" pitchFamily="50" charset="-128"/>
              </a:endParaRPr>
            </a:p>
          </p:txBody>
        </p:sp>
        <p:sp>
          <p:nvSpPr>
            <p:cNvPr id="25" name="テキスト ボックス 24"/>
            <p:cNvSpPr txBox="1"/>
            <p:nvPr/>
          </p:nvSpPr>
          <p:spPr>
            <a:xfrm>
              <a:off x="899592" y="5962606"/>
              <a:ext cx="5832648" cy="369332"/>
            </a:xfrm>
            <a:prstGeom prst="rect">
              <a:avLst/>
            </a:prstGeom>
            <a:noFill/>
          </p:spPr>
          <p:txBody>
            <a:bodyPr wrap="square" rtlCol="0">
              <a:spAutoFit/>
            </a:bodyPr>
            <a:lstStyle/>
            <a:p>
              <a:r>
                <a:rPr lang="ja-JP" altLang="en-US" b="1" dirty="0" smtClean="0">
                  <a:latin typeface="HGPｺﾞｼｯｸE" panose="020B0900000000000000" pitchFamily="50" charset="-128"/>
                  <a:ea typeface="HGPｺﾞｼｯｸE" panose="020B0900000000000000" pitchFamily="50" charset="-128"/>
                </a:rPr>
                <a:t>⑦　</a:t>
              </a:r>
              <a:r>
                <a:rPr lang="ja-JP" altLang="en-US" b="1" dirty="0" err="1" smtClean="0">
                  <a:latin typeface="HGPｺﾞｼｯｸE" panose="020B0900000000000000" pitchFamily="50" charset="-128"/>
                  <a:ea typeface="HGPｺﾞｼｯｸE" panose="020B0900000000000000" pitchFamily="50" charset="-128"/>
                </a:rPr>
                <a:t>障がい</a:t>
              </a:r>
              <a:r>
                <a:rPr lang="ja-JP" altLang="en-US" b="1" dirty="0" smtClean="0">
                  <a:latin typeface="HGPｺﾞｼｯｸE" panose="020B0900000000000000" pitchFamily="50" charset="-128"/>
                  <a:ea typeface="HGPｺﾞｼｯｸE" panose="020B0900000000000000" pitchFamily="50" charset="-128"/>
                </a:rPr>
                <a:t>者の文化・芸術支援</a:t>
              </a:r>
              <a:endParaRPr kumimoji="1" lang="en-US" altLang="ja-JP" b="1" dirty="0" smtClean="0">
                <a:latin typeface="HGPｺﾞｼｯｸE" panose="020B0900000000000000" pitchFamily="50" charset="-128"/>
                <a:ea typeface="HGPｺﾞｼｯｸE" panose="020B0900000000000000" pitchFamily="50" charset="-128"/>
              </a:endParaRPr>
            </a:p>
          </p:txBody>
        </p:sp>
      </p:grpSp>
      <p:sp>
        <p:nvSpPr>
          <p:cNvPr id="27" name="テキスト ボックス 26"/>
          <p:cNvSpPr txBox="1"/>
          <p:nvPr/>
        </p:nvSpPr>
        <p:spPr>
          <a:xfrm>
            <a:off x="8070992" y="99090"/>
            <a:ext cx="936929" cy="276999"/>
          </a:xfrm>
          <a:prstGeom prst="rect">
            <a:avLst/>
          </a:prstGeom>
          <a:noFill/>
          <a:ln w="6350">
            <a:solidFill>
              <a:schemeClr val="tx1"/>
            </a:solidFill>
          </a:ln>
        </p:spPr>
        <p:txBody>
          <a:bodyPr wrap="square" rtlCol="0">
            <a:spAutoFit/>
          </a:bodyPr>
          <a:lstStyle/>
          <a:p>
            <a:r>
              <a:rPr kumimoji="1" lang="ja-JP" altLang="en-US" sz="1200" dirty="0" smtClean="0"/>
              <a:t>参考資料</a:t>
            </a:r>
            <a:r>
              <a:rPr lang="ja-JP" altLang="en-US" sz="1200" dirty="0"/>
              <a:t>４</a:t>
            </a:r>
            <a:endParaRPr kumimoji="1" lang="en-US" altLang="ja-JP" sz="1200" dirty="0" smtClean="0"/>
          </a:p>
        </p:txBody>
      </p:sp>
    </p:spTree>
    <p:extLst>
      <p:ext uri="{BB962C8B-B14F-4D97-AF65-F5344CB8AC3E}">
        <p14:creationId xmlns:p14="http://schemas.microsoft.com/office/powerpoint/2010/main" val="2335111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直角三角形 29"/>
          <p:cNvSpPr/>
          <p:nvPr/>
        </p:nvSpPr>
        <p:spPr>
          <a:xfrm flipH="1">
            <a:off x="503534" y="3962774"/>
            <a:ext cx="180040" cy="45719"/>
          </a:xfrm>
          <a:prstGeom prst="rtTriangl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二等辺三角形 89"/>
          <p:cNvSpPr/>
          <p:nvPr/>
        </p:nvSpPr>
        <p:spPr>
          <a:xfrm flipV="1">
            <a:off x="2874502" y="4041068"/>
            <a:ext cx="2736304" cy="1836204"/>
          </a:xfrm>
          <a:prstGeom prst="triangle">
            <a:avLst/>
          </a:prstGeom>
          <a:solidFill>
            <a:schemeClr val="accent1">
              <a:lumMod val="90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6974907" y="6520273"/>
            <a:ext cx="2133600" cy="365125"/>
          </a:xfrm>
        </p:spPr>
        <p:txBody>
          <a:bodyPr/>
          <a:lstStyle/>
          <a:p>
            <a:r>
              <a:rPr lang="en-US" altLang="ja-JP" dirty="0"/>
              <a:t>2</a:t>
            </a:r>
            <a:endParaRPr lang="ja-JP" altLang="en-US" sz="1400" dirty="0">
              <a:solidFill>
                <a:schemeClr val="tx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0392" y="90711"/>
            <a:ext cx="93345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タイトル 1"/>
          <p:cNvSpPr txBox="1">
            <a:spLocks/>
          </p:cNvSpPr>
          <p:nvPr/>
        </p:nvSpPr>
        <p:spPr>
          <a:xfrm>
            <a:off x="107504" y="180321"/>
            <a:ext cx="7776864"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パラリンピック競技団体支援における３つの機能</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268215" y="836712"/>
            <a:ext cx="7616153" cy="0"/>
          </a:xfrm>
          <a:prstGeom prst="line">
            <a:avLst/>
          </a:prstGeom>
          <a:noFill/>
          <a:ln w="127000" cap="rnd" cmpd="sng" algn="ctr">
            <a:gradFill flip="none" rotWithShape="1">
              <a:gsLst>
                <a:gs pos="0">
                  <a:srgbClr val="00B050"/>
                </a:gs>
                <a:gs pos="88000">
                  <a:srgbClr val="92D050"/>
                </a:gs>
                <a:gs pos="100000">
                  <a:srgbClr val="4F81BD">
                    <a:tint val="23500"/>
                    <a:satMod val="160000"/>
                  </a:srgbClr>
                </a:gs>
              </a:gsLst>
              <a:lin ang="0" scaled="1"/>
              <a:tileRect/>
            </a:gradFill>
            <a:prstDash val="solid"/>
          </a:ln>
          <a:effectLst/>
        </p:spPr>
      </p:cxnSp>
      <p:sp>
        <p:nvSpPr>
          <p:cNvPr id="9" name="正方形/長方形 8"/>
          <p:cNvSpPr/>
          <p:nvPr/>
        </p:nvSpPr>
        <p:spPr>
          <a:xfrm>
            <a:off x="301140" y="1052738"/>
            <a:ext cx="8663348" cy="2342655"/>
          </a:xfrm>
          <a:prstGeom prst="rect">
            <a:avLst/>
          </a:prstGeom>
          <a:noFill/>
          <a:ln w="38100">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0" name="テキスト ボックス 9"/>
          <p:cNvSpPr txBox="1"/>
          <p:nvPr/>
        </p:nvSpPr>
        <p:spPr>
          <a:xfrm>
            <a:off x="395541" y="1052750"/>
            <a:ext cx="8099573" cy="584775"/>
          </a:xfrm>
          <a:prstGeom prst="rect">
            <a:avLst/>
          </a:prstGeom>
          <a:noFill/>
        </p:spPr>
        <p:txBody>
          <a:bodyPr wrap="square" rtlCol="0">
            <a:spAutoFit/>
          </a:bodyPr>
          <a:lstStyle/>
          <a:p>
            <a:r>
              <a:rPr kumimoji="1" lang="ja-JP" altLang="en-US" sz="1600" b="1" dirty="0" smtClean="0"/>
              <a:t>日本財団パラリンピックサポートセンターは、</a:t>
            </a:r>
            <a:r>
              <a:rPr lang="ja-JP" altLang="en-US" sz="1600" b="1" dirty="0"/>
              <a:t>３</a:t>
            </a:r>
            <a:r>
              <a:rPr kumimoji="1" lang="ja-JP" altLang="en-US" sz="1600" b="1" dirty="0" smtClean="0"/>
              <a:t>つの機能により、競技団体の組織基盤強化、活動の充実、</a:t>
            </a:r>
            <a:r>
              <a:rPr kumimoji="1" lang="en-US" altLang="ja-JP" sz="1600" b="1" dirty="0" smtClean="0"/>
              <a:t>2021</a:t>
            </a:r>
            <a:r>
              <a:rPr kumimoji="1" lang="ja-JP" altLang="en-US" sz="1600" b="1" dirty="0" smtClean="0"/>
              <a:t>年以降の自立化の推進を図ります。</a:t>
            </a:r>
            <a:endParaRPr kumimoji="1" lang="en-US" altLang="ja-JP" sz="1600" b="1" dirty="0" smtClean="0"/>
          </a:p>
        </p:txBody>
      </p:sp>
      <p:sp>
        <p:nvSpPr>
          <p:cNvPr id="2" name="円/楕円 1"/>
          <p:cNvSpPr/>
          <p:nvPr/>
        </p:nvSpPr>
        <p:spPr>
          <a:xfrm>
            <a:off x="1920960" y="3501008"/>
            <a:ext cx="4608512" cy="792088"/>
          </a:xfrm>
          <a:prstGeom prst="ellipse">
            <a:avLst/>
          </a:prstGeom>
          <a:solidFill>
            <a:schemeClr val="accent1">
              <a:lumMod val="9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338149" y="3635442"/>
            <a:ext cx="3786614" cy="523220"/>
          </a:xfrm>
          <a:prstGeom prst="rect">
            <a:avLst/>
          </a:prstGeom>
          <a:noFill/>
        </p:spPr>
        <p:txBody>
          <a:bodyPr wrap="none" rtlCol="0">
            <a:spAutoFit/>
          </a:bodyPr>
          <a:lstStyle/>
          <a:p>
            <a:pPr algn="ctr"/>
            <a:r>
              <a:rPr kumimoji="1" lang="en-US" altLang="ja-JP" sz="1400" b="1" dirty="0" smtClean="0"/>
              <a:t>2020</a:t>
            </a:r>
            <a:r>
              <a:rPr kumimoji="1" lang="ja-JP" altLang="en-US" sz="1400" b="1" dirty="0" smtClean="0"/>
              <a:t>年東京パラリンピックの成功、</a:t>
            </a:r>
            <a:endParaRPr kumimoji="1" lang="en-US" altLang="ja-JP" sz="1400" b="1" dirty="0" smtClean="0"/>
          </a:p>
          <a:p>
            <a:pPr algn="ctr"/>
            <a:r>
              <a:rPr lang="en-US" altLang="ja-JP" sz="1400" b="1" dirty="0" smtClean="0"/>
              <a:t>2021</a:t>
            </a:r>
            <a:r>
              <a:rPr lang="ja-JP" altLang="en-US" sz="1400" b="1" dirty="0" smtClean="0"/>
              <a:t>年以降のパラリンピック競技の持続的成長</a:t>
            </a:r>
            <a:endParaRPr kumimoji="1" lang="ja-JP" altLang="en-US" sz="1400" b="1" dirty="0"/>
          </a:p>
        </p:txBody>
      </p:sp>
      <p:sp>
        <p:nvSpPr>
          <p:cNvPr id="36" name="角丸四角形 35"/>
          <p:cNvSpPr/>
          <p:nvPr/>
        </p:nvSpPr>
        <p:spPr>
          <a:xfrm>
            <a:off x="619950" y="3918932"/>
            <a:ext cx="189628" cy="66700"/>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 name="角丸四角形 5119"/>
          <p:cNvSpPr/>
          <p:nvPr/>
        </p:nvSpPr>
        <p:spPr>
          <a:xfrm>
            <a:off x="395542" y="3699833"/>
            <a:ext cx="326096" cy="285799"/>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503574" y="3553586"/>
            <a:ext cx="180000" cy="144016"/>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平行四辺形 26"/>
          <p:cNvSpPr/>
          <p:nvPr/>
        </p:nvSpPr>
        <p:spPr>
          <a:xfrm>
            <a:off x="683574" y="3697602"/>
            <a:ext cx="288032" cy="216024"/>
          </a:xfrm>
          <a:prstGeom prst="parallelogram">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95542" y="4031353"/>
            <a:ext cx="540040" cy="45719"/>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845582" y="3841618"/>
            <a:ext cx="54016"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23" name="直線コネクタ 5122"/>
          <p:cNvCxnSpPr/>
          <p:nvPr/>
        </p:nvCxnSpPr>
        <p:spPr>
          <a:xfrm>
            <a:off x="676812" y="3784985"/>
            <a:ext cx="0" cy="22350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683574" y="3962774"/>
            <a:ext cx="252008"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a:off x="467550" y="3777843"/>
            <a:ext cx="0" cy="144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465169" y="3920769"/>
            <a:ext cx="10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円弧 13"/>
          <p:cNvSpPr/>
          <p:nvPr/>
        </p:nvSpPr>
        <p:spPr>
          <a:xfrm>
            <a:off x="546978" y="3921843"/>
            <a:ext cx="45719" cy="119893"/>
          </a:xfrm>
          <a:prstGeom prst="arc">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正方形/長方形 75"/>
          <p:cNvSpPr/>
          <p:nvPr/>
        </p:nvSpPr>
        <p:spPr>
          <a:xfrm>
            <a:off x="608365" y="4445091"/>
            <a:ext cx="206559" cy="381887"/>
          </a:xfrm>
          <a:prstGeom prst="rect">
            <a:avLst/>
          </a:prstGeom>
          <a:solidFill>
            <a:srgbClr val="E5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1346482" y="4513562"/>
            <a:ext cx="229510" cy="381887"/>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 論理積ゲート 20"/>
          <p:cNvSpPr/>
          <p:nvPr/>
        </p:nvSpPr>
        <p:spPr>
          <a:xfrm rot="16200000">
            <a:off x="419427" y="4403908"/>
            <a:ext cx="104171" cy="206564"/>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68235" y="4559281"/>
            <a:ext cx="206559" cy="3818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369351" y="4895449"/>
            <a:ext cx="1331861" cy="45719"/>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p:cNvGrpSpPr/>
          <p:nvPr/>
        </p:nvGrpSpPr>
        <p:grpSpPr>
          <a:xfrm>
            <a:off x="369806" y="4517714"/>
            <a:ext cx="1332000" cy="377735"/>
            <a:chOff x="369799" y="5137561"/>
            <a:chExt cx="1332000" cy="377735"/>
          </a:xfrm>
          <a:solidFill>
            <a:srgbClr val="FFFF66"/>
          </a:solidFill>
        </p:grpSpPr>
        <p:grpSp>
          <p:nvGrpSpPr>
            <p:cNvPr id="20" name="グループ化 19"/>
            <p:cNvGrpSpPr/>
            <p:nvPr/>
          </p:nvGrpSpPr>
          <p:grpSpPr>
            <a:xfrm>
              <a:off x="369869" y="5137561"/>
              <a:ext cx="1331861" cy="375759"/>
              <a:chOff x="369344" y="5137561"/>
              <a:chExt cx="1331861" cy="375759"/>
            </a:xfrm>
            <a:grpFill/>
          </p:grpSpPr>
          <p:sp>
            <p:nvSpPr>
              <p:cNvPr id="18" name="直角三角形 17"/>
              <p:cNvSpPr/>
              <p:nvPr/>
            </p:nvSpPr>
            <p:spPr>
              <a:xfrm>
                <a:off x="1197148" y="5137561"/>
                <a:ext cx="504057" cy="37575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873778" y="5137561"/>
                <a:ext cx="323965" cy="37575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直角三角形 33"/>
              <p:cNvSpPr/>
              <p:nvPr/>
            </p:nvSpPr>
            <p:spPr>
              <a:xfrm flipH="1">
                <a:off x="369344" y="5137561"/>
                <a:ext cx="504057" cy="37575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6" name="直線コネクタ 25"/>
            <p:cNvCxnSpPr/>
            <p:nvPr/>
          </p:nvCxnSpPr>
          <p:spPr>
            <a:xfrm>
              <a:off x="369799" y="5515296"/>
              <a:ext cx="1332000" cy="0"/>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323535" y="4463401"/>
            <a:ext cx="144016" cy="36004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47518" y="4566321"/>
            <a:ext cx="82668" cy="192214"/>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469804" y="4757320"/>
            <a:ext cx="243631" cy="6612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弦 54"/>
          <p:cNvSpPr>
            <a:spLocks noChangeAspect="1"/>
          </p:cNvSpPr>
          <p:nvPr/>
        </p:nvSpPr>
        <p:spPr>
          <a:xfrm rot="12215172">
            <a:off x="672822" y="4756488"/>
            <a:ext cx="67310" cy="67310"/>
          </a:xfrm>
          <a:prstGeom prst="chord">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a:off x="1374337" y="4225471"/>
            <a:ext cx="161416" cy="16141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ローチャート : 論理積ゲート 60"/>
          <p:cNvSpPr/>
          <p:nvPr/>
        </p:nvSpPr>
        <p:spPr>
          <a:xfrm rot="16200000">
            <a:off x="1400341" y="4337864"/>
            <a:ext cx="121837" cy="229555"/>
          </a:xfrm>
          <a:prstGeom prst="flowChartDelay">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1232032" y="4661320"/>
            <a:ext cx="263815" cy="77371"/>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弦 63"/>
          <p:cNvSpPr>
            <a:spLocks noChangeAspect="1"/>
          </p:cNvSpPr>
          <p:nvPr/>
        </p:nvSpPr>
        <p:spPr>
          <a:xfrm rot="9384828" flipH="1">
            <a:off x="1187887" y="4660152"/>
            <a:ext cx="78806" cy="78806"/>
          </a:xfrm>
          <a:prstGeom prst="chord">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7" name="グループ化 56"/>
          <p:cNvGrpSpPr/>
          <p:nvPr/>
        </p:nvGrpSpPr>
        <p:grpSpPr>
          <a:xfrm rot="2805686">
            <a:off x="1174761" y="4496040"/>
            <a:ext cx="277286" cy="67310"/>
            <a:chOff x="1361323" y="5473941"/>
            <a:chExt cx="277286" cy="67310"/>
          </a:xfrm>
        </p:grpSpPr>
        <p:sp>
          <p:nvSpPr>
            <p:cNvPr id="65" name="正方形/長方形 64"/>
            <p:cNvSpPr/>
            <p:nvPr/>
          </p:nvSpPr>
          <p:spPr>
            <a:xfrm>
              <a:off x="1394978" y="5474535"/>
              <a:ext cx="243631" cy="66122"/>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弦 65"/>
            <p:cNvSpPr>
              <a:spLocks noChangeAspect="1"/>
            </p:cNvSpPr>
            <p:nvPr/>
          </p:nvSpPr>
          <p:spPr>
            <a:xfrm rot="9384828" flipH="1">
              <a:off x="1361323" y="5473941"/>
              <a:ext cx="67310" cy="67310"/>
            </a:xfrm>
            <a:prstGeom prst="chord">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8" name="直線コネクタ 67"/>
          <p:cNvCxnSpPr/>
          <p:nvPr/>
        </p:nvCxnSpPr>
        <p:spPr>
          <a:xfrm flipH="1">
            <a:off x="1413179" y="4477687"/>
            <a:ext cx="82668" cy="192214"/>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1485187" y="4374726"/>
            <a:ext cx="144016" cy="36004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H="1" flipV="1">
            <a:off x="1344100" y="4500014"/>
            <a:ext cx="2536" cy="127583"/>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71" name="斜め縞 70"/>
          <p:cNvSpPr/>
          <p:nvPr/>
        </p:nvSpPr>
        <p:spPr>
          <a:xfrm flipH="1">
            <a:off x="1391848" y="4237373"/>
            <a:ext cx="45719" cy="45719"/>
          </a:xfrm>
          <a:prstGeom prst="diagStrip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5" name="斜め縞 74"/>
          <p:cNvSpPr/>
          <p:nvPr/>
        </p:nvSpPr>
        <p:spPr>
          <a:xfrm rot="10800000" flipH="1">
            <a:off x="1418161" y="4219321"/>
            <a:ext cx="45719" cy="45719"/>
          </a:xfrm>
          <a:prstGeom prst="diagStrip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7" name="フローチャート : 論理積ゲート 76"/>
          <p:cNvSpPr/>
          <p:nvPr/>
        </p:nvSpPr>
        <p:spPr>
          <a:xfrm rot="16200000">
            <a:off x="659559" y="4308666"/>
            <a:ext cx="104171" cy="206564"/>
          </a:xfrm>
          <a:prstGeom prst="flowChartDelay">
            <a:avLst/>
          </a:prstGeom>
          <a:solidFill>
            <a:srgbClr val="E5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630936" y="4186234"/>
            <a:ext cx="161416" cy="161414"/>
          </a:xfrm>
          <a:prstGeom prst="ellipse">
            <a:avLst/>
          </a:prstGeom>
          <a:solidFill>
            <a:srgbClr val="E5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二等辺三角形 71"/>
          <p:cNvSpPr/>
          <p:nvPr/>
        </p:nvSpPr>
        <p:spPr>
          <a:xfrm>
            <a:off x="608262" y="4276842"/>
            <a:ext cx="90020" cy="45719"/>
          </a:xfrm>
          <a:prstGeom prst="triangle">
            <a:avLst/>
          </a:prstGeom>
          <a:solidFill>
            <a:srgbClr val="E5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 name="直線コネクタ 80"/>
          <p:cNvCxnSpPr/>
          <p:nvPr/>
        </p:nvCxnSpPr>
        <p:spPr>
          <a:xfrm>
            <a:off x="549083" y="4374726"/>
            <a:ext cx="144016" cy="28800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65143" y="4427232"/>
            <a:ext cx="82668" cy="192214"/>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円/楕円 15"/>
          <p:cNvSpPr/>
          <p:nvPr/>
        </p:nvSpPr>
        <p:spPr>
          <a:xfrm>
            <a:off x="396085" y="4271190"/>
            <a:ext cx="161416" cy="161414"/>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687062" y="4593693"/>
            <a:ext cx="212537" cy="66122"/>
          </a:xfrm>
          <a:prstGeom prst="rect">
            <a:avLst/>
          </a:prstGeom>
          <a:solidFill>
            <a:srgbClr val="E5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弦 84"/>
          <p:cNvSpPr>
            <a:spLocks noChangeAspect="1"/>
          </p:cNvSpPr>
          <p:nvPr/>
        </p:nvSpPr>
        <p:spPr>
          <a:xfrm rot="12215172">
            <a:off x="876975" y="4591881"/>
            <a:ext cx="67310" cy="67310"/>
          </a:xfrm>
          <a:prstGeom prst="chord">
            <a:avLst/>
          </a:prstGeom>
          <a:solidFill>
            <a:srgbClr val="E5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747217" y="4498411"/>
            <a:ext cx="184489" cy="66122"/>
          </a:xfrm>
          <a:prstGeom prst="rect">
            <a:avLst/>
          </a:prstGeom>
          <a:solidFill>
            <a:srgbClr val="E5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弦 87"/>
          <p:cNvSpPr>
            <a:spLocks noChangeAspect="1"/>
          </p:cNvSpPr>
          <p:nvPr/>
        </p:nvSpPr>
        <p:spPr>
          <a:xfrm rot="12215172">
            <a:off x="884964" y="4496905"/>
            <a:ext cx="67310" cy="67310"/>
          </a:xfrm>
          <a:prstGeom prst="chord">
            <a:avLst/>
          </a:prstGeom>
          <a:solidFill>
            <a:srgbClr val="E5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楕円 79"/>
          <p:cNvSpPr/>
          <p:nvPr/>
        </p:nvSpPr>
        <p:spPr>
          <a:xfrm>
            <a:off x="456476" y="1749813"/>
            <a:ext cx="180020" cy="18002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792914" y="1689752"/>
            <a:ext cx="8099573" cy="523220"/>
          </a:xfrm>
          <a:prstGeom prst="rect">
            <a:avLst/>
          </a:prstGeom>
          <a:noFill/>
        </p:spPr>
        <p:txBody>
          <a:bodyPr wrap="square" rtlCol="0">
            <a:spAutoFit/>
          </a:bodyPr>
          <a:lstStyle/>
          <a:p>
            <a:r>
              <a:rPr lang="ja-JP" altLang="en-US" sz="1400" b="1" dirty="0" smtClean="0"/>
              <a:t>機能①：</a:t>
            </a:r>
            <a:r>
              <a:rPr lang="ja-JP" altLang="en-US" sz="1400" b="1" dirty="0" smtClean="0">
                <a:solidFill>
                  <a:srgbClr val="FF0000"/>
                </a:solidFill>
              </a:rPr>
              <a:t>共同オフィス、共通バックオフィス</a:t>
            </a:r>
            <a:endParaRPr lang="en-US" altLang="ja-JP" sz="1400" b="1" dirty="0" smtClean="0">
              <a:solidFill>
                <a:srgbClr val="FF0000"/>
              </a:solidFill>
            </a:endParaRPr>
          </a:p>
          <a:p>
            <a:r>
              <a:rPr kumimoji="1" lang="ja-JP" altLang="en-US" sz="1400" b="1" dirty="0"/>
              <a:t>　</a:t>
            </a:r>
            <a:r>
              <a:rPr kumimoji="1" lang="ja-JP" altLang="en-US" sz="1400" b="1" dirty="0" smtClean="0"/>
              <a:t>　　　　　→　オフィスを無償提供。団体運営に伴う業務をサポートし、競技団体の業務負担を軽減</a:t>
            </a:r>
            <a:endParaRPr kumimoji="1" lang="en-US" altLang="ja-JP" sz="1400" b="1" dirty="0" smtClean="0"/>
          </a:p>
        </p:txBody>
      </p:sp>
      <p:sp>
        <p:nvSpPr>
          <p:cNvPr id="92" name="テキスト ボックス 91"/>
          <p:cNvSpPr txBox="1"/>
          <p:nvPr/>
        </p:nvSpPr>
        <p:spPr>
          <a:xfrm>
            <a:off x="792914" y="2307071"/>
            <a:ext cx="8099573" cy="307777"/>
          </a:xfrm>
          <a:prstGeom prst="rect">
            <a:avLst/>
          </a:prstGeom>
          <a:noFill/>
        </p:spPr>
        <p:txBody>
          <a:bodyPr wrap="square" rtlCol="0">
            <a:spAutoFit/>
          </a:bodyPr>
          <a:lstStyle/>
          <a:p>
            <a:r>
              <a:rPr lang="ja-JP" altLang="en-US" sz="1400" b="1" dirty="0" smtClean="0"/>
              <a:t>機能②：</a:t>
            </a:r>
            <a:r>
              <a:rPr lang="ja-JP" altLang="en-US" sz="1400" b="1" dirty="0" smtClean="0">
                <a:solidFill>
                  <a:srgbClr val="FF0000"/>
                </a:solidFill>
              </a:rPr>
              <a:t>助成制度</a:t>
            </a:r>
            <a:r>
              <a:rPr kumimoji="1" lang="ja-JP" altLang="en-US" sz="1400" b="1" dirty="0" smtClean="0"/>
              <a:t>　→　新たな助成制度の構築により、競技団体の取組、活動の充実</a:t>
            </a:r>
            <a:endParaRPr kumimoji="1" lang="en-US" altLang="ja-JP" sz="1400" b="1" dirty="0" smtClean="0"/>
          </a:p>
        </p:txBody>
      </p:sp>
      <p:sp>
        <p:nvSpPr>
          <p:cNvPr id="93" name="テキスト ボックス 92"/>
          <p:cNvSpPr txBox="1"/>
          <p:nvPr/>
        </p:nvSpPr>
        <p:spPr>
          <a:xfrm>
            <a:off x="792914" y="2708920"/>
            <a:ext cx="8099573" cy="523220"/>
          </a:xfrm>
          <a:prstGeom prst="rect">
            <a:avLst/>
          </a:prstGeom>
          <a:noFill/>
        </p:spPr>
        <p:txBody>
          <a:bodyPr wrap="square" rtlCol="0">
            <a:spAutoFit/>
          </a:bodyPr>
          <a:lstStyle/>
          <a:p>
            <a:r>
              <a:rPr lang="ja-JP" altLang="en-US" sz="1400" b="1" dirty="0" smtClean="0"/>
              <a:t>機能③：</a:t>
            </a:r>
            <a:r>
              <a:rPr lang="ja-JP" altLang="en-US" sz="1400" b="1" dirty="0" smtClean="0">
                <a:solidFill>
                  <a:srgbClr val="FF0000"/>
                </a:solidFill>
              </a:rPr>
              <a:t>推進戦略</a:t>
            </a:r>
            <a:r>
              <a:rPr lang="ja-JP" altLang="en-US" sz="1400" b="1" dirty="0" smtClean="0"/>
              <a:t>　→　多くの競技団体が集まるメリットを活かし、</a:t>
            </a:r>
            <a:r>
              <a:rPr lang="en-US" altLang="ja-JP" sz="1400" b="1" dirty="0" smtClean="0"/>
              <a:t>2020</a:t>
            </a:r>
            <a:r>
              <a:rPr lang="ja-JP" altLang="en-US" sz="1400" b="1" dirty="0" smtClean="0"/>
              <a:t>年に向けた機運の醸成及び</a:t>
            </a:r>
            <a:endParaRPr lang="en-US" altLang="ja-JP" sz="1400" b="1" dirty="0" smtClean="0"/>
          </a:p>
          <a:p>
            <a:r>
              <a:rPr lang="ja-JP" altLang="en-US" sz="1400" b="1" dirty="0"/>
              <a:t>　</a:t>
            </a:r>
            <a:r>
              <a:rPr lang="ja-JP" altLang="en-US" sz="1400" b="1" dirty="0" smtClean="0"/>
              <a:t>　　　　　　　　　　　　　　</a:t>
            </a:r>
            <a:r>
              <a:rPr lang="en-US" altLang="ja-JP" sz="1400" b="1" dirty="0" smtClean="0"/>
              <a:t>2021</a:t>
            </a:r>
            <a:r>
              <a:rPr lang="ja-JP" altLang="en-US" sz="1400" b="1" dirty="0" smtClean="0"/>
              <a:t>年以降の自立化の推進</a:t>
            </a:r>
            <a:endParaRPr kumimoji="1" lang="en-US" altLang="ja-JP" sz="1400" b="1" dirty="0" smtClean="0"/>
          </a:p>
        </p:txBody>
      </p:sp>
      <p:sp>
        <p:nvSpPr>
          <p:cNvPr id="94" name="円/楕円 93"/>
          <p:cNvSpPr/>
          <p:nvPr/>
        </p:nvSpPr>
        <p:spPr>
          <a:xfrm>
            <a:off x="456476" y="2389567"/>
            <a:ext cx="180020" cy="18002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円/楕円 94"/>
          <p:cNvSpPr/>
          <p:nvPr/>
        </p:nvSpPr>
        <p:spPr>
          <a:xfrm>
            <a:off x="456476" y="2789276"/>
            <a:ext cx="180020" cy="18002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1" name="上矢印 5120"/>
          <p:cNvSpPr/>
          <p:nvPr/>
        </p:nvSpPr>
        <p:spPr>
          <a:xfrm>
            <a:off x="3916091" y="4271190"/>
            <a:ext cx="630734" cy="1883934"/>
          </a:xfrm>
          <a:prstGeom prst="upArrow">
            <a:avLst/>
          </a:prstGeom>
          <a:solidFill>
            <a:srgbClr val="DD2B51"/>
          </a:solidFill>
          <a:ln>
            <a:no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上矢印 99"/>
          <p:cNvSpPr/>
          <p:nvPr/>
        </p:nvSpPr>
        <p:spPr>
          <a:xfrm rot="16200000">
            <a:off x="4710702" y="4239764"/>
            <a:ext cx="630734" cy="1169467"/>
          </a:xfrm>
          <a:prstGeom prst="upArrow">
            <a:avLst/>
          </a:prstGeom>
          <a:solidFill>
            <a:srgbClr val="DD2B51"/>
          </a:solidFill>
          <a:ln>
            <a:no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4" name="角丸四角形吹き出し 5123"/>
          <p:cNvSpPr/>
          <p:nvPr/>
        </p:nvSpPr>
        <p:spPr>
          <a:xfrm>
            <a:off x="839461" y="5041378"/>
            <a:ext cx="1827403" cy="417604"/>
          </a:xfrm>
          <a:prstGeom prst="wedgeRoundRectCallout">
            <a:avLst>
              <a:gd name="adj1" fmla="val 41486"/>
              <a:gd name="adj2" fmla="val 77642"/>
              <a:gd name="adj3" fmla="val 16667"/>
            </a:avLst>
          </a:prstGeom>
          <a:solidFill>
            <a:srgbClr val="FF99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latin typeface="ＤＦ特太ゴシック体" panose="020B0509000000000000" pitchFamily="49" charset="-128"/>
                <a:ea typeface="ＤＦ特太ゴシック体" panose="020B0509000000000000" pitchFamily="49" charset="-128"/>
              </a:rPr>
              <a:t>業務負担軽減</a:t>
            </a:r>
            <a:endParaRPr kumimoji="1" lang="ja-JP" altLang="en-US" sz="1600" dirty="0">
              <a:solidFill>
                <a:srgbClr val="FF0000"/>
              </a:solidFill>
              <a:latin typeface="ＤＦ特太ゴシック体" panose="020B0509000000000000" pitchFamily="49" charset="-128"/>
              <a:ea typeface="ＤＦ特太ゴシック体" panose="020B0509000000000000" pitchFamily="49" charset="-128"/>
            </a:endParaRPr>
          </a:p>
        </p:txBody>
      </p:sp>
      <p:sp>
        <p:nvSpPr>
          <p:cNvPr id="103" name="円/楕円 102"/>
          <p:cNvSpPr/>
          <p:nvPr/>
        </p:nvSpPr>
        <p:spPr>
          <a:xfrm>
            <a:off x="331350" y="5612641"/>
            <a:ext cx="3664586" cy="1189179"/>
          </a:xfrm>
          <a:prstGeom prst="ellipse">
            <a:avLst/>
          </a:prstGeom>
          <a:solidFill>
            <a:schemeClr val="accent1">
              <a:lumMod val="9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テキスト ボックス 101"/>
          <p:cNvSpPr txBox="1"/>
          <p:nvPr/>
        </p:nvSpPr>
        <p:spPr>
          <a:xfrm>
            <a:off x="467548" y="5828665"/>
            <a:ext cx="3381069" cy="307777"/>
          </a:xfrm>
          <a:prstGeom prst="rect">
            <a:avLst/>
          </a:prstGeom>
          <a:noFill/>
        </p:spPr>
        <p:txBody>
          <a:bodyPr wrap="square" rtlCol="0">
            <a:spAutoFit/>
          </a:bodyPr>
          <a:lstStyle/>
          <a:p>
            <a:r>
              <a:rPr lang="ja-JP" altLang="en-US" sz="1400" b="1" dirty="0" smtClean="0">
                <a:solidFill>
                  <a:srgbClr val="FF0000"/>
                </a:solidFill>
              </a:rPr>
              <a:t>機能①：共同オフィス、共通バックオフィス</a:t>
            </a:r>
            <a:endParaRPr lang="en-US" altLang="ja-JP" sz="1400" b="1" dirty="0" smtClean="0">
              <a:solidFill>
                <a:srgbClr val="FF0000"/>
              </a:solidFill>
            </a:endParaRPr>
          </a:p>
        </p:txBody>
      </p:sp>
      <p:sp>
        <p:nvSpPr>
          <p:cNvPr id="104" name="テキスト ボックス 103"/>
          <p:cNvSpPr txBox="1"/>
          <p:nvPr/>
        </p:nvSpPr>
        <p:spPr>
          <a:xfrm>
            <a:off x="880545" y="6169527"/>
            <a:ext cx="2555073" cy="523220"/>
          </a:xfrm>
          <a:prstGeom prst="rect">
            <a:avLst/>
          </a:prstGeom>
          <a:noFill/>
        </p:spPr>
        <p:txBody>
          <a:bodyPr wrap="square" rtlCol="0">
            <a:spAutoFit/>
          </a:bodyPr>
          <a:lstStyle/>
          <a:p>
            <a:r>
              <a:rPr lang="ja-JP" altLang="en-US" sz="1400" b="1" dirty="0" smtClean="0"/>
              <a:t>●　経理処理のサポート</a:t>
            </a:r>
            <a:endParaRPr lang="en-US" altLang="ja-JP" sz="1400" b="1" dirty="0" smtClean="0"/>
          </a:p>
          <a:p>
            <a:r>
              <a:rPr kumimoji="1" lang="ja-JP" altLang="en-US" sz="1400" b="1" dirty="0" smtClean="0"/>
              <a:t>●　国際業務のサポート　など</a:t>
            </a:r>
            <a:endParaRPr kumimoji="1" lang="en-US" altLang="ja-JP" sz="1400" b="1" dirty="0" smtClean="0"/>
          </a:p>
        </p:txBody>
      </p:sp>
      <p:sp>
        <p:nvSpPr>
          <p:cNvPr id="105" name="円/楕円 104"/>
          <p:cNvSpPr/>
          <p:nvPr/>
        </p:nvSpPr>
        <p:spPr>
          <a:xfrm>
            <a:off x="4805826" y="5612641"/>
            <a:ext cx="3294569" cy="1189179"/>
          </a:xfrm>
          <a:prstGeom prst="ellipse">
            <a:avLst/>
          </a:prstGeom>
          <a:solidFill>
            <a:schemeClr val="accent1">
              <a:lumMod val="9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5608234" y="5726690"/>
            <a:ext cx="1690534" cy="307777"/>
          </a:xfrm>
          <a:prstGeom prst="rect">
            <a:avLst/>
          </a:prstGeom>
          <a:noFill/>
        </p:spPr>
        <p:txBody>
          <a:bodyPr wrap="square" rtlCol="0">
            <a:spAutoFit/>
          </a:bodyPr>
          <a:lstStyle/>
          <a:p>
            <a:r>
              <a:rPr lang="ja-JP" altLang="en-US" sz="1400" b="1" dirty="0" smtClean="0">
                <a:solidFill>
                  <a:srgbClr val="FF0000"/>
                </a:solidFill>
              </a:rPr>
              <a:t>機能②：助成制度</a:t>
            </a:r>
            <a:endParaRPr lang="en-US" altLang="ja-JP" sz="1400" b="1" dirty="0" smtClean="0">
              <a:solidFill>
                <a:srgbClr val="FF0000"/>
              </a:solidFill>
            </a:endParaRPr>
          </a:p>
        </p:txBody>
      </p:sp>
      <p:sp>
        <p:nvSpPr>
          <p:cNvPr id="108" name="テキスト ボックス 107"/>
          <p:cNvSpPr txBox="1"/>
          <p:nvPr/>
        </p:nvSpPr>
        <p:spPr>
          <a:xfrm>
            <a:off x="5004051" y="6034453"/>
            <a:ext cx="3068838" cy="523220"/>
          </a:xfrm>
          <a:prstGeom prst="rect">
            <a:avLst/>
          </a:prstGeom>
          <a:noFill/>
        </p:spPr>
        <p:txBody>
          <a:bodyPr wrap="square" rtlCol="0">
            <a:spAutoFit/>
          </a:bodyPr>
          <a:lstStyle/>
          <a:p>
            <a:r>
              <a:rPr lang="ja-JP" altLang="en-US" sz="1400" b="1" dirty="0" smtClean="0"/>
              <a:t>●　人材の雇用、育成</a:t>
            </a:r>
            <a:endParaRPr lang="en-US" altLang="ja-JP" sz="1400" b="1" dirty="0" smtClean="0"/>
          </a:p>
          <a:p>
            <a:r>
              <a:rPr kumimoji="1" lang="ja-JP" altLang="en-US" sz="1400" b="1" dirty="0" smtClean="0"/>
              <a:t>●　各競技の普及、若手の育成　など</a:t>
            </a:r>
            <a:endParaRPr kumimoji="1" lang="en-US" altLang="ja-JP" sz="1400" b="1" dirty="0" smtClean="0"/>
          </a:p>
        </p:txBody>
      </p:sp>
      <p:sp>
        <p:nvSpPr>
          <p:cNvPr id="109" name="角丸四角形吹き出し 108"/>
          <p:cNvSpPr/>
          <p:nvPr/>
        </p:nvSpPr>
        <p:spPr>
          <a:xfrm>
            <a:off x="7117437" y="5387660"/>
            <a:ext cx="1991071" cy="417604"/>
          </a:xfrm>
          <a:prstGeom prst="wedgeRoundRectCallout">
            <a:avLst>
              <a:gd name="adj1" fmla="val -41712"/>
              <a:gd name="adj2" fmla="val 103029"/>
              <a:gd name="adj3" fmla="val 16667"/>
            </a:avLst>
          </a:prstGeom>
          <a:solidFill>
            <a:srgbClr val="FF99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latin typeface="ＤＦ特太ゴシック体" panose="020B0509000000000000" pitchFamily="49" charset="-128"/>
                <a:ea typeface="ＤＦ特太ゴシック体" panose="020B0509000000000000" pitchFamily="49" charset="-128"/>
              </a:rPr>
              <a:t>取組・活動の充実</a:t>
            </a:r>
            <a:endParaRPr kumimoji="1" lang="ja-JP" altLang="en-US" sz="1600" dirty="0">
              <a:solidFill>
                <a:srgbClr val="FF0000"/>
              </a:solidFill>
              <a:latin typeface="ＤＦ特太ゴシック体" panose="020B0509000000000000" pitchFamily="49" charset="-128"/>
              <a:ea typeface="ＤＦ特太ゴシック体" panose="020B0509000000000000" pitchFamily="49" charset="-128"/>
            </a:endParaRPr>
          </a:p>
        </p:txBody>
      </p:sp>
      <p:sp>
        <p:nvSpPr>
          <p:cNvPr id="110" name="円/楕円 109"/>
          <p:cNvSpPr/>
          <p:nvPr/>
        </p:nvSpPr>
        <p:spPr>
          <a:xfrm>
            <a:off x="5651488" y="4178184"/>
            <a:ext cx="3294569" cy="1189179"/>
          </a:xfrm>
          <a:prstGeom prst="ellipse">
            <a:avLst/>
          </a:prstGeom>
          <a:solidFill>
            <a:schemeClr val="accent1">
              <a:lumMod val="9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角丸四角形吹き出し 110"/>
          <p:cNvSpPr/>
          <p:nvPr/>
        </p:nvSpPr>
        <p:spPr>
          <a:xfrm>
            <a:off x="6660233" y="3551584"/>
            <a:ext cx="2304255" cy="417604"/>
          </a:xfrm>
          <a:prstGeom prst="wedgeRoundRectCallout">
            <a:avLst>
              <a:gd name="adj1" fmla="val 4904"/>
              <a:gd name="adj2" fmla="val 99855"/>
              <a:gd name="adj3" fmla="val 16667"/>
            </a:avLst>
          </a:prstGeom>
          <a:solidFill>
            <a:srgbClr val="FF99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latin typeface="ＤＦ特太ゴシック体" panose="020B0509000000000000" pitchFamily="49" charset="-128"/>
                <a:ea typeface="ＤＦ特太ゴシック体" panose="020B0509000000000000" pitchFamily="49" charset="-128"/>
              </a:rPr>
              <a:t>機運醸成、自立化支援</a:t>
            </a:r>
            <a:endParaRPr kumimoji="1" lang="ja-JP" altLang="en-US" sz="1600" dirty="0">
              <a:solidFill>
                <a:srgbClr val="FF0000"/>
              </a:solidFill>
              <a:latin typeface="ＤＦ特太ゴシック体" panose="020B0509000000000000" pitchFamily="49" charset="-128"/>
              <a:ea typeface="ＤＦ特太ゴシック体" panose="020B0509000000000000" pitchFamily="49" charset="-128"/>
            </a:endParaRPr>
          </a:p>
        </p:txBody>
      </p:sp>
      <p:sp>
        <p:nvSpPr>
          <p:cNvPr id="112" name="テキスト ボックス 111"/>
          <p:cNvSpPr txBox="1"/>
          <p:nvPr/>
        </p:nvSpPr>
        <p:spPr>
          <a:xfrm>
            <a:off x="6553874" y="4201357"/>
            <a:ext cx="1690534" cy="307777"/>
          </a:xfrm>
          <a:prstGeom prst="rect">
            <a:avLst/>
          </a:prstGeom>
          <a:noFill/>
        </p:spPr>
        <p:txBody>
          <a:bodyPr wrap="square" rtlCol="0">
            <a:spAutoFit/>
          </a:bodyPr>
          <a:lstStyle/>
          <a:p>
            <a:r>
              <a:rPr lang="ja-JP" altLang="en-US" sz="1400" b="1" dirty="0" smtClean="0">
                <a:solidFill>
                  <a:srgbClr val="FF0000"/>
                </a:solidFill>
              </a:rPr>
              <a:t>機能③：推進戦略</a:t>
            </a:r>
            <a:endParaRPr lang="en-US" altLang="ja-JP" sz="1400" b="1" dirty="0" smtClean="0">
              <a:solidFill>
                <a:srgbClr val="FF0000"/>
              </a:solidFill>
            </a:endParaRPr>
          </a:p>
        </p:txBody>
      </p:sp>
      <p:sp>
        <p:nvSpPr>
          <p:cNvPr id="113" name="テキスト ボックス 112"/>
          <p:cNvSpPr txBox="1"/>
          <p:nvPr/>
        </p:nvSpPr>
        <p:spPr>
          <a:xfrm>
            <a:off x="5828633" y="4437112"/>
            <a:ext cx="3068838" cy="738664"/>
          </a:xfrm>
          <a:prstGeom prst="rect">
            <a:avLst/>
          </a:prstGeom>
          <a:noFill/>
        </p:spPr>
        <p:txBody>
          <a:bodyPr wrap="square" rtlCol="0">
            <a:spAutoFit/>
          </a:bodyPr>
          <a:lstStyle/>
          <a:p>
            <a:r>
              <a:rPr lang="ja-JP" altLang="en-US" sz="1400" b="1" dirty="0" smtClean="0"/>
              <a:t>●　競技団体の連携強化</a:t>
            </a:r>
            <a:endParaRPr lang="en-US" altLang="ja-JP" sz="1400" b="1" dirty="0" smtClean="0"/>
          </a:p>
          <a:p>
            <a:r>
              <a:rPr lang="ja-JP" altLang="en-US" sz="1400" b="1" dirty="0" smtClean="0"/>
              <a:t>●　コンサルティング</a:t>
            </a:r>
            <a:endParaRPr lang="en-US" altLang="ja-JP" sz="1400" b="1" dirty="0" smtClean="0"/>
          </a:p>
          <a:p>
            <a:r>
              <a:rPr lang="ja-JP" altLang="en-US" sz="1400" b="1" dirty="0" smtClean="0"/>
              <a:t>●　ボランティアのコーディネート　など</a:t>
            </a:r>
            <a:endParaRPr kumimoji="1" lang="en-US" altLang="ja-JP" sz="1400" b="1" dirty="0" smtClean="0"/>
          </a:p>
        </p:txBody>
      </p:sp>
      <p:grpSp>
        <p:nvGrpSpPr>
          <p:cNvPr id="12" name="グループ化 11"/>
          <p:cNvGrpSpPr/>
          <p:nvPr/>
        </p:nvGrpSpPr>
        <p:grpSpPr>
          <a:xfrm>
            <a:off x="486598" y="3958865"/>
            <a:ext cx="110360" cy="72000"/>
            <a:chOff x="550432" y="5029055"/>
            <a:chExt cx="110360" cy="72000"/>
          </a:xfrm>
          <a:solidFill>
            <a:schemeClr val="bg2"/>
          </a:solidFill>
        </p:grpSpPr>
        <p:sp>
          <p:nvSpPr>
            <p:cNvPr id="8" name="弦 7"/>
            <p:cNvSpPr/>
            <p:nvPr/>
          </p:nvSpPr>
          <p:spPr>
            <a:xfrm rot="6721099">
              <a:off x="550432" y="5029055"/>
              <a:ext cx="72000" cy="7200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弦 22"/>
            <p:cNvSpPr/>
            <p:nvPr/>
          </p:nvSpPr>
          <p:spPr>
            <a:xfrm rot="6721099">
              <a:off x="588792" y="5029055"/>
              <a:ext cx="72000" cy="7200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811193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7" y="6520273"/>
            <a:ext cx="2133600" cy="365125"/>
          </a:xfrm>
        </p:spPr>
        <p:txBody>
          <a:bodyPr/>
          <a:lstStyle/>
          <a:p>
            <a:r>
              <a:rPr lang="en-US" altLang="ja-JP" dirty="0"/>
              <a:t>3</a:t>
            </a:r>
            <a:endParaRPr lang="ja-JP" altLang="en-US" sz="1400" dirty="0">
              <a:solidFill>
                <a:schemeClr val="tx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0392" y="90711"/>
            <a:ext cx="93345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タイトル 1"/>
          <p:cNvSpPr txBox="1">
            <a:spLocks/>
          </p:cNvSpPr>
          <p:nvPr/>
        </p:nvSpPr>
        <p:spPr>
          <a:xfrm>
            <a:off x="107504" y="180321"/>
            <a:ext cx="7776864"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パラリンピックサポートセンター入所団体</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268215" y="836712"/>
            <a:ext cx="7616153" cy="0"/>
          </a:xfrm>
          <a:prstGeom prst="line">
            <a:avLst/>
          </a:prstGeom>
          <a:noFill/>
          <a:ln w="127000" cap="rnd" cmpd="sng" algn="ctr">
            <a:gradFill flip="none" rotWithShape="1">
              <a:gsLst>
                <a:gs pos="0">
                  <a:srgbClr val="00B050"/>
                </a:gs>
                <a:gs pos="88000">
                  <a:srgbClr val="92D050"/>
                </a:gs>
                <a:gs pos="100000">
                  <a:srgbClr val="4F81BD">
                    <a:tint val="23500"/>
                    <a:satMod val="160000"/>
                  </a:srgbClr>
                </a:gs>
              </a:gsLst>
              <a:lin ang="0" scaled="1"/>
              <a:tileRect/>
            </a:gradFill>
            <a:prstDash val="solid"/>
          </a:ln>
          <a:effectLst/>
        </p:spPr>
      </p:cxnSp>
      <p:graphicFrame>
        <p:nvGraphicFramePr>
          <p:cNvPr id="11" name="表 10"/>
          <p:cNvGraphicFramePr>
            <a:graphicFrameLocks noGrp="1"/>
          </p:cNvGraphicFramePr>
          <p:nvPr>
            <p:extLst>
              <p:ext uri="{D42A27DB-BD31-4B8C-83A1-F6EECF244321}">
                <p14:modId xmlns:p14="http://schemas.microsoft.com/office/powerpoint/2010/main" val="3559776069"/>
              </p:ext>
            </p:extLst>
          </p:nvPr>
        </p:nvGraphicFramePr>
        <p:xfrm>
          <a:off x="735437" y="2348880"/>
          <a:ext cx="7793147" cy="3520426"/>
        </p:xfrm>
        <a:graphic>
          <a:graphicData uri="http://schemas.openxmlformats.org/drawingml/2006/table">
            <a:tbl>
              <a:tblPr firstRow="1" firstCol="1" bandRow="1">
                <a:tableStyleId>{5940675A-B579-460E-94D1-54222C63F5DA}</a:tableStyleId>
              </a:tblPr>
              <a:tblGrid>
                <a:gridCol w="4032448"/>
                <a:gridCol w="3760699"/>
              </a:tblGrid>
              <a:tr h="270802">
                <a:tc>
                  <a:txBody>
                    <a:bodyPr/>
                    <a:lstStyle/>
                    <a:p>
                      <a:pPr algn="just">
                        <a:spcAft>
                          <a:spcPts val="0"/>
                        </a:spcAft>
                      </a:pPr>
                      <a:r>
                        <a:rPr lang="ja-JP" sz="1600" kern="100" dirty="0">
                          <a:effectLst/>
                        </a:rPr>
                        <a:t>日本障害者スキー連盟</a:t>
                      </a:r>
                      <a:endParaRPr lang="ja-JP" sz="1600" kern="100" dirty="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日本ブラインドサッカー協会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日本アイススレッジホッケー協会</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日本脳性麻痺</a:t>
                      </a:r>
                      <a:r>
                        <a:rPr lang="en-US" sz="1600" kern="100">
                          <a:effectLst/>
                        </a:rPr>
                        <a:t>7</a:t>
                      </a:r>
                      <a:r>
                        <a:rPr lang="ja-JP" sz="1600" kern="100">
                          <a:effectLst/>
                        </a:rPr>
                        <a:t>人制サッカー協会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日本車椅子バスケットボール連盟</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日本障害者乗馬協会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日本ウィルチェアーラグビー連盟</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zh-TW" sz="1600" kern="100">
                          <a:effectLst/>
                        </a:rPr>
                        <a:t>日本知的障害者卓球連盟</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dirty="0">
                          <a:effectLst/>
                        </a:rPr>
                        <a:t>日本パラ・パワーリフティング連盟</a:t>
                      </a:r>
                      <a:endParaRPr lang="ja-JP" sz="1600" kern="100" dirty="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日本肢体不自由者卓球協会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日本障害者スポーツ射撃連盟</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日本パラバレーボール協会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日本身体障がい者水泳連盟</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日本障害者バドミントン連盟</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zh-TW" sz="1600" kern="100">
                          <a:effectLst/>
                        </a:rPr>
                        <a:t>日本知的障害者水泳連盟</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zh-TW" sz="1600" kern="100">
                          <a:effectLst/>
                        </a:rPr>
                        <a:t>日本視覚障害者柔道連盟</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日本トライアスロン連合</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全日本テコンドー協会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日本パラサイクリング連盟</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日本車いすテニス協会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日本パラ陸上競技連盟</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日本ゴールボール協会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日本盲人マラソン協会</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ja-JP" sz="1600" kern="100">
                          <a:effectLst/>
                        </a:rPr>
                        <a:t>日本チェアカーリング協会</a:t>
                      </a:r>
                      <a:endParaRPr lang="ja-JP" sz="1600" kern="100">
                        <a:effectLst/>
                        <a:latin typeface="Century"/>
                        <a:ea typeface="ＭＳ 明朝"/>
                        <a:cs typeface="Times New Roman"/>
                      </a:endParaRPr>
                    </a:p>
                  </a:txBody>
                  <a:tcPr marL="68580" marR="68580" marT="0" marB="0"/>
                </a:tc>
              </a:tr>
              <a:tr h="270802">
                <a:tc>
                  <a:txBody>
                    <a:bodyPr/>
                    <a:lstStyle/>
                    <a:p>
                      <a:pPr algn="just">
                        <a:spcAft>
                          <a:spcPts val="0"/>
                        </a:spcAft>
                      </a:pPr>
                      <a:r>
                        <a:rPr lang="ja-JP" sz="1600" kern="100">
                          <a:effectLst/>
                        </a:rPr>
                        <a:t>日本知的障がい者陸上競技連盟</a:t>
                      </a:r>
                      <a:endParaRPr lang="ja-JP" sz="1600" kern="100">
                        <a:effectLst/>
                        <a:latin typeface="Century"/>
                        <a:ea typeface="ＭＳ 明朝"/>
                        <a:cs typeface="Times New Roman"/>
                      </a:endParaRPr>
                    </a:p>
                  </a:txBody>
                  <a:tcPr marL="68580" marR="68580" marT="0" marB="0"/>
                </a:tc>
                <a:tc>
                  <a:txBody>
                    <a:bodyPr/>
                    <a:lstStyle/>
                    <a:p>
                      <a:pPr algn="just">
                        <a:spcAft>
                          <a:spcPts val="0"/>
                        </a:spcAft>
                      </a:pPr>
                      <a:r>
                        <a:rPr lang="en-US" sz="1600" kern="100" dirty="0">
                          <a:effectLst/>
                        </a:rPr>
                        <a:t> </a:t>
                      </a:r>
                      <a:endParaRPr lang="ja-JP" sz="1600" kern="100" dirty="0">
                        <a:effectLst/>
                        <a:latin typeface="Century"/>
                        <a:ea typeface="ＭＳ 明朝"/>
                        <a:cs typeface="Times New Roman"/>
                      </a:endParaRPr>
                    </a:p>
                  </a:txBody>
                  <a:tcPr marL="68580" marR="68580" marT="0" marB="0"/>
                </a:tc>
              </a:tr>
            </a:tbl>
          </a:graphicData>
        </a:graphic>
      </p:graphicFrame>
      <p:sp>
        <p:nvSpPr>
          <p:cNvPr id="13" name="正方形/長方形 12"/>
          <p:cNvSpPr/>
          <p:nvPr/>
        </p:nvSpPr>
        <p:spPr>
          <a:xfrm>
            <a:off x="751032" y="1196752"/>
            <a:ext cx="7128792" cy="923330"/>
          </a:xfrm>
          <a:prstGeom prst="rect">
            <a:avLst/>
          </a:prstGeom>
        </p:spPr>
        <p:txBody>
          <a:bodyPr wrap="square">
            <a:spAutoFit/>
          </a:bodyPr>
          <a:lstStyle/>
          <a:p>
            <a:r>
              <a:rPr lang="ja-JP" altLang="ja-JP" dirty="0"/>
              <a:t>現在、以下の２５の日本パラリンピック委員会加盟競技団体にオフィスを無償提供しているところであり、団体運営に伴う業務をサポートし、競技団体の業務負担を軽減している。</a:t>
            </a:r>
            <a:endParaRPr lang="ja-JP" altLang="en-US" dirty="0"/>
          </a:p>
        </p:txBody>
      </p:sp>
    </p:spTree>
    <p:extLst>
      <p:ext uri="{BB962C8B-B14F-4D97-AF65-F5344CB8AC3E}">
        <p14:creationId xmlns:p14="http://schemas.microsoft.com/office/powerpoint/2010/main" val="2167364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46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21276</TotalTime>
  <Words>282</Words>
  <Application>Microsoft Office PowerPoint</Application>
  <PresentationFormat>画面に合わせる (4:3)</PresentationFormat>
  <Paragraphs>65</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46_blank</vt:lpstr>
      <vt:lpstr>PowerPoint プレゼンテーション</vt:lpstr>
      <vt:lpstr>PowerPoint プレゼンテーション</vt:lpstr>
      <vt:lpstr>PowerPoint プレゼンテーション</vt:lpstr>
    </vt:vector>
  </TitlesOfParts>
  <Company>文部科学省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文部科学省</dc:creator>
  <cp:lastModifiedBy>文部科学省</cp:lastModifiedBy>
  <cp:revision>286</cp:revision>
  <cp:lastPrinted>2016-11-29T02:58:00Z</cp:lastPrinted>
  <dcterms:created xsi:type="dcterms:W3CDTF">2012-10-29T06:38:03Z</dcterms:created>
  <dcterms:modified xsi:type="dcterms:W3CDTF">2016-11-29T03:03:34Z</dcterms:modified>
</cp:coreProperties>
</file>