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sldIdLst>
    <p:sldId id="256" r:id="rId2"/>
    <p:sldId id="258" r:id="rId3"/>
  </p:sldIdLst>
  <p:sldSz cx="12801600" cy="9601200" type="A3"/>
  <p:notesSz cx="9939338" cy="14368463"/>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7C7A"/>
    <a:srgbClr val="36607E"/>
    <a:srgbClr val="0099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72" y="12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6888" cy="720725"/>
          </a:xfrm>
          <a:prstGeom prst="rect">
            <a:avLst/>
          </a:prstGeom>
        </p:spPr>
        <p:txBody>
          <a:bodyPr vert="horz" lIns="91434" tIns="45718" rIns="91434" bIns="45718"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7" y="1"/>
            <a:ext cx="4308475" cy="720725"/>
          </a:xfrm>
          <a:prstGeom prst="rect">
            <a:avLst/>
          </a:prstGeom>
        </p:spPr>
        <p:txBody>
          <a:bodyPr vert="horz" lIns="91434" tIns="45718" rIns="91434" bIns="45718" rtlCol="0"/>
          <a:lstStyle>
            <a:lvl1pPr algn="r">
              <a:defRPr sz="1200"/>
            </a:lvl1pPr>
          </a:lstStyle>
          <a:p>
            <a:fld id="{C0774A84-17F1-4FDD-A1C9-36559B7B6B72}" type="datetimeFigureOut">
              <a:rPr kumimoji="1" lang="ja-JP" altLang="en-US" smtClean="0"/>
              <a:t>2019/2/28</a:t>
            </a:fld>
            <a:endParaRPr kumimoji="1" lang="ja-JP" altLang="en-US"/>
          </a:p>
        </p:txBody>
      </p:sp>
      <p:sp>
        <p:nvSpPr>
          <p:cNvPr id="4" name="スライド イメージ プレースホルダー 3"/>
          <p:cNvSpPr>
            <a:spLocks noGrp="1" noRot="1" noChangeAspect="1"/>
          </p:cNvSpPr>
          <p:nvPr>
            <p:ph type="sldImg" idx="2"/>
          </p:nvPr>
        </p:nvSpPr>
        <p:spPr>
          <a:xfrm>
            <a:off x="1733550" y="1793875"/>
            <a:ext cx="6472238" cy="4852988"/>
          </a:xfrm>
          <a:prstGeom prst="rect">
            <a:avLst/>
          </a:prstGeom>
          <a:noFill/>
          <a:ln w="12700">
            <a:solidFill>
              <a:prstClr val="black"/>
            </a:solidFill>
          </a:ln>
        </p:spPr>
        <p:txBody>
          <a:bodyPr vert="horz" lIns="91434" tIns="45718" rIns="91434" bIns="45718" rtlCol="0" anchor="ctr"/>
          <a:lstStyle/>
          <a:p>
            <a:endParaRPr lang="ja-JP" altLang="en-US"/>
          </a:p>
        </p:txBody>
      </p:sp>
      <p:sp>
        <p:nvSpPr>
          <p:cNvPr id="5" name="ノート プレースホルダー 4"/>
          <p:cNvSpPr>
            <a:spLocks noGrp="1"/>
          </p:cNvSpPr>
          <p:nvPr>
            <p:ph type="body" sz="quarter" idx="3"/>
          </p:nvPr>
        </p:nvSpPr>
        <p:spPr>
          <a:xfrm>
            <a:off x="993775" y="6915149"/>
            <a:ext cx="7951789" cy="5657851"/>
          </a:xfrm>
          <a:prstGeom prst="rect">
            <a:avLst/>
          </a:prstGeom>
        </p:spPr>
        <p:txBody>
          <a:bodyPr vert="horz" lIns="91434" tIns="45718" rIns="91434" bIns="457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13647739"/>
            <a:ext cx="4306888" cy="720725"/>
          </a:xfrm>
          <a:prstGeom prst="rect">
            <a:avLst/>
          </a:prstGeom>
        </p:spPr>
        <p:txBody>
          <a:bodyPr vert="horz" lIns="91434" tIns="45718" rIns="91434" bIns="457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7" y="13647739"/>
            <a:ext cx="4308475" cy="720725"/>
          </a:xfrm>
          <a:prstGeom prst="rect">
            <a:avLst/>
          </a:prstGeom>
        </p:spPr>
        <p:txBody>
          <a:bodyPr vert="horz" lIns="91434" tIns="45718" rIns="91434" bIns="45718" rtlCol="0" anchor="b"/>
          <a:lstStyle>
            <a:lvl1pPr algn="r">
              <a:defRPr sz="1200"/>
            </a:lvl1pPr>
          </a:lstStyle>
          <a:p>
            <a:fld id="{64975E3F-F32C-44FB-B90B-5816C31C6698}" type="slidenum">
              <a:rPr kumimoji="1" lang="ja-JP" altLang="en-US" smtClean="0"/>
              <a:t>‹#›</a:t>
            </a:fld>
            <a:endParaRPr kumimoji="1" lang="ja-JP" altLang="en-US"/>
          </a:p>
        </p:txBody>
      </p:sp>
    </p:spTree>
    <p:extLst>
      <p:ext uri="{BB962C8B-B14F-4D97-AF65-F5344CB8AC3E}">
        <p14:creationId xmlns:p14="http://schemas.microsoft.com/office/powerpoint/2010/main" val="11205166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4975E3F-F32C-44FB-B90B-5816C31C6698}" type="slidenum">
              <a:rPr kumimoji="1" lang="ja-JP" altLang="en-US" smtClean="0"/>
              <a:t>1</a:t>
            </a:fld>
            <a:endParaRPr kumimoji="1" lang="ja-JP" altLang="en-US"/>
          </a:p>
        </p:txBody>
      </p:sp>
    </p:spTree>
    <p:extLst>
      <p:ext uri="{BB962C8B-B14F-4D97-AF65-F5344CB8AC3E}">
        <p14:creationId xmlns:p14="http://schemas.microsoft.com/office/powerpoint/2010/main" val="860933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4975E3F-F32C-44FB-B90B-5816C31C6698}" type="slidenum">
              <a:rPr kumimoji="1" lang="ja-JP" altLang="en-US" smtClean="0"/>
              <a:t>2</a:t>
            </a:fld>
            <a:endParaRPr kumimoji="1" lang="ja-JP" altLang="en-US"/>
          </a:p>
        </p:txBody>
      </p:sp>
    </p:spTree>
    <p:extLst>
      <p:ext uri="{BB962C8B-B14F-4D97-AF65-F5344CB8AC3E}">
        <p14:creationId xmlns:p14="http://schemas.microsoft.com/office/powerpoint/2010/main" val="860933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B301CE1-26B8-440D-8D04-BCB426395588}" type="datetimeFigureOut">
              <a:rPr kumimoji="1" lang="ja-JP" altLang="en-US" smtClean="0"/>
              <a:t>2019/2/28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4E10B8-E25C-437D-9FED-F92237D70704}" type="slidenum">
              <a:rPr kumimoji="1" lang="ja-JP" altLang="en-US" smtClean="0"/>
              <a:t>‹#›</a:t>
            </a:fld>
            <a:endParaRPr kumimoji="1" lang="ja-JP" altLang="en-US"/>
          </a:p>
        </p:txBody>
      </p:sp>
    </p:spTree>
    <p:extLst>
      <p:ext uri="{BB962C8B-B14F-4D97-AF65-F5344CB8AC3E}">
        <p14:creationId xmlns:p14="http://schemas.microsoft.com/office/powerpoint/2010/main" val="3970897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301CE1-26B8-440D-8D04-BCB426395588}" type="datetimeFigureOut">
              <a:rPr kumimoji="1" lang="ja-JP" altLang="en-US" smtClean="0"/>
              <a:t>2019/2/28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4E10B8-E25C-437D-9FED-F92237D70704}" type="slidenum">
              <a:rPr kumimoji="1" lang="ja-JP" altLang="en-US" smtClean="0"/>
              <a:t>‹#›</a:t>
            </a:fld>
            <a:endParaRPr kumimoji="1" lang="ja-JP" altLang="en-US"/>
          </a:p>
        </p:txBody>
      </p:sp>
    </p:spTree>
    <p:extLst>
      <p:ext uri="{BB962C8B-B14F-4D97-AF65-F5344CB8AC3E}">
        <p14:creationId xmlns:p14="http://schemas.microsoft.com/office/powerpoint/2010/main" val="1964194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301CE1-26B8-440D-8D04-BCB426395588}" type="datetimeFigureOut">
              <a:rPr kumimoji="1" lang="ja-JP" altLang="en-US" smtClean="0"/>
              <a:t>2019/2/28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4E10B8-E25C-437D-9FED-F92237D70704}" type="slidenum">
              <a:rPr kumimoji="1" lang="ja-JP" altLang="en-US" smtClean="0"/>
              <a:t>‹#›</a:t>
            </a:fld>
            <a:endParaRPr kumimoji="1" lang="ja-JP" altLang="en-US"/>
          </a:p>
        </p:txBody>
      </p:sp>
    </p:spTree>
    <p:extLst>
      <p:ext uri="{BB962C8B-B14F-4D97-AF65-F5344CB8AC3E}">
        <p14:creationId xmlns:p14="http://schemas.microsoft.com/office/powerpoint/2010/main" val="2573505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301CE1-26B8-440D-8D04-BCB426395588}" type="datetimeFigureOut">
              <a:rPr kumimoji="1" lang="ja-JP" altLang="en-US" smtClean="0"/>
              <a:t>2019/2/28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4E10B8-E25C-437D-9FED-F92237D70704}" type="slidenum">
              <a:rPr kumimoji="1" lang="ja-JP" altLang="en-US" smtClean="0"/>
              <a:t>‹#›</a:t>
            </a:fld>
            <a:endParaRPr kumimoji="1" lang="ja-JP" altLang="en-US"/>
          </a:p>
        </p:txBody>
      </p:sp>
    </p:spTree>
    <p:extLst>
      <p:ext uri="{BB962C8B-B14F-4D97-AF65-F5344CB8AC3E}">
        <p14:creationId xmlns:p14="http://schemas.microsoft.com/office/powerpoint/2010/main" val="317189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B301CE1-26B8-440D-8D04-BCB426395588}" type="datetimeFigureOut">
              <a:rPr kumimoji="1" lang="ja-JP" altLang="en-US" smtClean="0"/>
              <a:t>2019/2/28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4E10B8-E25C-437D-9FED-F92237D70704}" type="slidenum">
              <a:rPr kumimoji="1" lang="ja-JP" altLang="en-US" smtClean="0"/>
              <a:t>‹#›</a:t>
            </a:fld>
            <a:endParaRPr kumimoji="1" lang="ja-JP" altLang="en-US"/>
          </a:p>
        </p:txBody>
      </p:sp>
    </p:spTree>
    <p:extLst>
      <p:ext uri="{BB962C8B-B14F-4D97-AF65-F5344CB8AC3E}">
        <p14:creationId xmlns:p14="http://schemas.microsoft.com/office/powerpoint/2010/main" val="2161800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B301CE1-26B8-440D-8D04-BCB426395588}" type="datetimeFigureOut">
              <a:rPr kumimoji="1" lang="ja-JP" altLang="en-US" smtClean="0"/>
              <a:t>2019/2/28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4E10B8-E25C-437D-9FED-F92237D70704}" type="slidenum">
              <a:rPr kumimoji="1" lang="ja-JP" altLang="en-US" smtClean="0"/>
              <a:t>‹#›</a:t>
            </a:fld>
            <a:endParaRPr kumimoji="1" lang="ja-JP" altLang="en-US"/>
          </a:p>
        </p:txBody>
      </p:sp>
    </p:spTree>
    <p:extLst>
      <p:ext uri="{BB962C8B-B14F-4D97-AF65-F5344CB8AC3E}">
        <p14:creationId xmlns:p14="http://schemas.microsoft.com/office/powerpoint/2010/main" val="805881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B301CE1-26B8-440D-8D04-BCB426395588}" type="datetimeFigureOut">
              <a:rPr kumimoji="1" lang="ja-JP" altLang="en-US" smtClean="0"/>
              <a:t>2019/2/28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64E10B8-E25C-437D-9FED-F92237D70704}" type="slidenum">
              <a:rPr kumimoji="1" lang="ja-JP" altLang="en-US" smtClean="0"/>
              <a:t>‹#›</a:t>
            </a:fld>
            <a:endParaRPr kumimoji="1" lang="ja-JP" altLang="en-US"/>
          </a:p>
        </p:txBody>
      </p:sp>
    </p:spTree>
    <p:extLst>
      <p:ext uri="{BB962C8B-B14F-4D97-AF65-F5344CB8AC3E}">
        <p14:creationId xmlns:p14="http://schemas.microsoft.com/office/powerpoint/2010/main" val="42070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B301CE1-26B8-440D-8D04-BCB426395588}" type="datetimeFigureOut">
              <a:rPr kumimoji="1" lang="ja-JP" altLang="en-US" smtClean="0"/>
              <a:t>2019/2/28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64E10B8-E25C-437D-9FED-F92237D70704}" type="slidenum">
              <a:rPr kumimoji="1" lang="ja-JP" altLang="en-US" smtClean="0"/>
              <a:t>‹#›</a:t>
            </a:fld>
            <a:endParaRPr kumimoji="1" lang="ja-JP" altLang="en-US"/>
          </a:p>
        </p:txBody>
      </p:sp>
    </p:spTree>
    <p:extLst>
      <p:ext uri="{BB962C8B-B14F-4D97-AF65-F5344CB8AC3E}">
        <p14:creationId xmlns:p14="http://schemas.microsoft.com/office/powerpoint/2010/main" val="715370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301CE1-26B8-440D-8D04-BCB426395588}" type="datetimeFigureOut">
              <a:rPr kumimoji="1" lang="ja-JP" altLang="en-US" smtClean="0"/>
              <a:t>2019/2/28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64E10B8-E25C-437D-9FED-F92237D70704}" type="slidenum">
              <a:rPr kumimoji="1" lang="ja-JP" altLang="en-US" smtClean="0"/>
              <a:t>‹#›</a:t>
            </a:fld>
            <a:endParaRPr kumimoji="1" lang="ja-JP" altLang="en-US"/>
          </a:p>
        </p:txBody>
      </p:sp>
    </p:spTree>
    <p:extLst>
      <p:ext uri="{BB962C8B-B14F-4D97-AF65-F5344CB8AC3E}">
        <p14:creationId xmlns:p14="http://schemas.microsoft.com/office/powerpoint/2010/main" val="2783442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B301CE1-26B8-440D-8D04-BCB426395588}" type="datetimeFigureOut">
              <a:rPr kumimoji="1" lang="ja-JP" altLang="en-US" smtClean="0"/>
              <a:t>2019/2/28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4E10B8-E25C-437D-9FED-F92237D70704}" type="slidenum">
              <a:rPr kumimoji="1" lang="ja-JP" altLang="en-US" smtClean="0"/>
              <a:t>‹#›</a:t>
            </a:fld>
            <a:endParaRPr kumimoji="1" lang="ja-JP" altLang="en-US"/>
          </a:p>
        </p:txBody>
      </p:sp>
    </p:spTree>
    <p:extLst>
      <p:ext uri="{BB962C8B-B14F-4D97-AF65-F5344CB8AC3E}">
        <p14:creationId xmlns:p14="http://schemas.microsoft.com/office/powerpoint/2010/main" val="40206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B301CE1-26B8-440D-8D04-BCB426395588}" type="datetimeFigureOut">
              <a:rPr kumimoji="1" lang="ja-JP" altLang="en-US" smtClean="0"/>
              <a:t>2019/2/28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4E10B8-E25C-437D-9FED-F92237D70704}" type="slidenum">
              <a:rPr kumimoji="1" lang="ja-JP" altLang="en-US" smtClean="0"/>
              <a:t>‹#›</a:t>
            </a:fld>
            <a:endParaRPr kumimoji="1" lang="ja-JP" altLang="en-US"/>
          </a:p>
        </p:txBody>
      </p:sp>
    </p:spTree>
    <p:extLst>
      <p:ext uri="{BB962C8B-B14F-4D97-AF65-F5344CB8AC3E}">
        <p14:creationId xmlns:p14="http://schemas.microsoft.com/office/powerpoint/2010/main" val="1408680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5B301CE1-26B8-440D-8D04-BCB426395588}" type="datetimeFigureOut">
              <a:rPr kumimoji="1" lang="ja-JP" altLang="en-US" smtClean="0"/>
              <a:t>2019/2/28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64E10B8-E25C-437D-9FED-F92237D70704}" type="slidenum">
              <a:rPr kumimoji="1" lang="ja-JP" altLang="en-US" smtClean="0"/>
              <a:t>‹#›</a:t>
            </a:fld>
            <a:endParaRPr kumimoji="1" lang="ja-JP" altLang="en-US"/>
          </a:p>
        </p:txBody>
      </p:sp>
    </p:spTree>
    <p:extLst>
      <p:ext uri="{BB962C8B-B14F-4D97-AF65-F5344CB8AC3E}">
        <p14:creationId xmlns:p14="http://schemas.microsoft.com/office/powerpoint/2010/main" val="27042312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rotWithShape="1">
          <a:blip r:embed="rId3"/>
          <a:srcRect l="4762"/>
          <a:stretch/>
        </p:blipFill>
        <p:spPr>
          <a:xfrm>
            <a:off x="3060305" y="55072"/>
            <a:ext cx="524922" cy="461442"/>
          </a:xfrm>
          <a:prstGeom prst="rect">
            <a:avLst/>
          </a:prstGeom>
        </p:spPr>
      </p:pic>
      <p:pic>
        <p:nvPicPr>
          <p:cNvPr id="8" name="図 7"/>
          <p:cNvPicPr>
            <a:picLocks noChangeAspect="1"/>
          </p:cNvPicPr>
          <p:nvPr/>
        </p:nvPicPr>
        <p:blipFill>
          <a:blip r:embed="rId4"/>
          <a:stretch>
            <a:fillRect/>
          </a:stretch>
        </p:blipFill>
        <p:spPr>
          <a:xfrm>
            <a:off x="2509137" y="37428"/>
            <a:ext cx="551168" cy="496731"/>
          </a:xfrm>
          <a:prstGeom prst="rect">
            <a:avLst/>
          </a:prstGeom>
        </p:spPr>
      </p:pic>
      <p:sp>
        <p:nvSpPr>
          <p:cNvPr id="10" name="テキスト ボックス 9"/>
          <p:cNvSpPr txBox="1"/>
          <p:nvPr/>
        </p:nvSpPr>
        <p:spPr>
          <a:xfrm>
            <a:off x="3770081" y="75304"/>
            <a:ext cx="5243743" cy="461665"/>
          </a:xfrm>
          <a:prstGeom prst="rect">
            <a:avLst/>
          </a:prstGeom>
          <a:noFill/>
        </p:spPr>
        <p:txBody>
          <a:bodyPr wrap="none" rtlCol="0">
            <a:spAutoFit/>
          </a:bodyPr>
          <a:lstStyle/>
          <a:p>
            <a:pPr algn="ctr"/>
            <a:r>
              <a:rPr kumimoji="1" lang="ja-JP" altLang="en-US" sz="2400" dirty="0">
                <a:latin typeface="Meiryo UI" panose="020B0604030504040204" pitchFamily="50" charset="-128"/>
                <a:ea typeface="Meiryo UI" panose="020B0604030504040204" pitchFamily="50" charset="-128"/>
                <a:cs typeface="Meiryo UI" panose="020B0604030504040204" pitchFamily="50" charset="-128"/>
              </a:rPr>
              <a:t>高校魅力化評価システム　振り返りシート</a:t>
            </a:r>
          </a:p>
        </p:txBody>
      </p:sp>
      <p:sp>
        <p:nvSpPr>
          <p:cNvPr id="19" name="テキスト ボックス 18"/>
          <p:cNvSpPr txBox="1"/>
          <p:nvPr/>
        </p:nvSpPr>
        <p:spPr>
          <a:xfrm>
            <a:off x="311398" y="628619"/>
            <a:ext cx="12175324"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別添のチェックシートを活用し、各高校・地域における</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魅力化の目標設定および行動目標の設定</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を行うためのワークシートです。</a:t>
            </a:r>
          </a:p>
        </p:txBody>
      </p:sp>
      <p:cxnSp>
        <p:nvCxnSpPr>
          <p:cNvPr id="111" name="直線矢印コネクタ 110"/>
          <p:cNvCxnSpPr>
            <a:stCxn id="113" idx="2"/>
            <a:endCxn id="119" idx="0"/>
          </p:cNvCxnSpPr>
          <p:nvPr/>
        </p:nvCxnSpPr>
        <p:spPr>
          <a:xfrm>
            <a:off x="3221998" y="3932302"/>
            <a:ext cx="0" cy="295718"/>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grpSp>
        <p:nvGrpSpPr>
          <p:cNvPr id="112" name="グループ化 111"/>
          <p:cNvGrpSpPr/>
          <p:nvPr/>
        </p:nvGrpSpPr>
        <p:grpSpPr>
          <a:xfrm>
            <a:off x="311398" y="1530822"/>
            <a:ext cx="5852477" cy="2401480"/>
            <a:chOff x="785454" y="1153458"/>
            <a:chExt cx="5852477" cy="2303079"/>
          </a:xfrm>
        </p:grpSpPr>
        <p:sp>
          <p:nvSpPr>
            <p:cNvPr id="113" name="正方形/長方形 112"/>
            <p:cNvSpPr/>
            <p:nvPr/>
          </p:nvSpPr>
          <p:spPr>
            <a:xfrm>
              <a:off x="785454" y="1153458"/>
              <a:ext cx="5821200" cy="2303079"/>
            </a:xfrm>
            <a:prstGeom prst="rect">
              <a:avLst/>
            </a:prstGeom>
            <a:noFill/>
            <a:ln w="38100">
              <a:solidFill>
                <a:srgbClr val="36607E"/>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正方形/長方形 113"/>
            <p:cNvSpPr/>
            <p:nvPr/>
          </p:nvSpPr>
          <p:spPr>
            <a:xfrm>
              <a:off x="785454" y="1162422"/>
              <a:ext cx="602774" cy="602774"/>
            </a:xfrm>
            <a:prstGeom prst="rect">
              <a:avLst/>
            </a:prstGeom>
            <a:solidFill>
              <a:srgbClr val="36607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lang="en-US" altLang="ja-JP"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01</a:t>
              </a:r>
              <a:endParaRPr lang="ja-JP" altLang="en-US"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テキスト ボックス 114"/>
            <p:cNvSpPr txBox="1"/>
            <p:nvPr/>
          </p:nvSpPr>
          <p:spPr>
            <a:xfrm>
              <a:off x="1388229" y="1202344"/>
              <a:ext cx="5249702" cy="501781"/>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チェック</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シート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「１」から、</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自校（地域）の</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生徒の意識・行動に関する特徴（強み・伸びしろなど）</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について、気づいたことを記入します。</a:t>
              </a:r>
            </a:p>
          </p:txBody>
        </p:sp>
        <p:sp>
          <p:nvSpPr>
            <p:cNvPr id="116" name="テキスト ボックス 115"/>
            <p:cNvSpPr txBox="1"/>
            <p:nvPr/>
          </p:nvSpPr>
          <p:spPr>
            <a:xfrm>
              <a:off x="871396" y="1793095"/>
              <a:ext cx="430887" cy="1663442"/>
            </a:xfrm>
            <a:prstGeom prst="rect">
              <a:avLst/>
            </a:prstGeom>
            <a:noFill/>
          </p:spPr>
          <p:txBody>
            <a:bodyPr vert="eaVert" wrap="square" rtlCol="0">
              <a:spAutoFit/>
            </a:bodyPr>
            <a:lstStyle/>
            <a:p>
              <a:r>
                <a:rPr kumimoji="1" lang="ja-JP" altLang="en-US" sz="1600" b="1" dirty="0">
                  <a:latin typeface="Meiryo UI" panose="020B0604030504040204" pitchFamily="50" charset="-128"/>
                  <a:ea typeface="Meiryo UI" panose="020B0604030504040204" pitchFamily="50" charset="-128"/>
                </a:rPr>
                <a:t>生徒の現状把握</a:t>
              </a:r>
            </a:p>
          </p:txBody>
        </p:sp>
        <p:cxnSp>
          <p:nvCxnSpPr>
            <p:cNvPr id="117" name="直線コネクタ 116"/>
            <p:cNvCxnSpPr/>
            <p:nvPr/>
          </p:nvCxnSpPr>
          <p:spPr>
            <a:xfrm>
              <a:off x="1373713" y="1844763"/>
              <a:ext cx="0" cy="1420951"/>
            </a:xfrm>
            <a:prstGeom prst="line">
              <a:avLst/>
            </a:prstGeom>
            <a:ln w="19050">
              <a:solidFill>
                <a:srgbClr val="54789E"/>
              </a:solidFill>
            </a:ln>
          </p:spPr>
          <p:style>
            <a:lnRef idx="1">
              <a:schemeClr val="accent1"/>
            </a:lnRef>
            <a:fillRef idx="0">
              <a:schemeClr val="accent1"/>
            </a:fillRef>
            <a:effectRef idx="0">
              <a:schemeClr val="accent1"/>
            </a:effectRef>
            <a:fontRef idx="minor">
              <a:schemeClr val="tx1"/>
            </a:fontRef>
          </p:style>
        </p:cxnSp>
      </p:grpSp>
      <p:grpSp>
        <p:nvGrpSpPr>
          <p:cNvPr id="118" name="グループ化 117"/>
          <p:cNvGrpSpPr/>
          <p:nvPr/>
        </p:nvGrpSpPr>
        <p:grpSpPr>
          <a:xfrm>
            <a:off x="311398" y="4228020"/>
            <a:ext cx="5866682" cy="2455269"/>
            <a:chOff x="6864794" y="1153458"/>
            <a:chExt cx="5866682" cy="2314251"/>
          </a:xfrm>
        </p:grpSpPr>
        <p:sp>
          <p:nvSpPr>
            <p:cNvPr id="119" name="正方形/長方形 118"/>
            <p:cNvSpPr/>
            <p:nvPr/>
          </p:nvSpPr>
          <p:spPr>
            <a:xfrm>
              <a:off x="6864794" y="1153458"/>
              <a:ext cx="5821200" cy="2303079"/>
            </a:xfrm>
            <a:prstGeom prst="rect">
              <a:avLst/>
            </a:prstGeom>
            <a:noFill/>
            <a:ln w="38100">
              <a:solidFill>
                <a:srgbClr val="36607E"/>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0" name="テキスト ボックス 119"/>
            <p:cNvSpPr txBox="1"/>
            <p:nvPr/>
          </p:nvSpPr>
          <p:spPr>
            <a:xfrm>
              <a:off x="7481774" y="1193379"/>
              <a:ext cx="5249702" cy="696239"/>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チェック</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シートの「</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」から、</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自校（地域）の学習環境（「大人のあり方」と「学びの土壌」）</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に関する特徴（強み・伸びしろなど）</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について、気づいたことを記入します。</a:t>
              </a:r>
            </a:p>
          </p:txBody>
        </p:sp>
        <p:sp>
          <p:nvSpPr>
            <p:cNvPr id="121" name="正方形/長方形 120"/>
            <p:cNvSpPr/>
            <p:nvPr/>
          </p:nvSpPr>
          <p:spPr>
            <a:xfrm>
              <a:off x="6864794" y="1162422"/>
              <a:ext cx="602774" cy="602774"/>
            </a:xfrm>
            <a:prstGeom prst="rect">
              <a:avLst/>
            </a:prstGeom>
            <a:solidFill>
              <a:srgbClr val="36607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lang="en-US" altLang="ja-JP"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02</a:t>
              </a:r>
              <a:endParaRPr lang="ja-JP" altLang="en-US"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テキスト ボックス 121"/>
            <p:cNvSpPr txBox="1"/>
            <p:nvPr/>
          </p:nvSpPr>
          <p:spPr>
            <a:xfrm>
              <a:off x="6981513" y="1804267"/>
              <a:ext cx="400110" cy="1663442"/>
            </a:xfrm>
            <a:prstGeom prst="rect">
              <a:avLst/>
            </a:prstGeom>
            <a:noFill/>
          </p:spPr>
          <p:txBody>
            <a:bodyPr vert="eaVert" wrap="square" rtlCol="0">
              <a:spAutoFit/>
            </a:bodyPr>
            <a:lstStyle/>
            <a:p>
              <a:r>
                <a:rPr lang="ja-JP" altLang="en-US" sz="1400" b="1" dirty="0">
                  <a:latin typeface="Meiryo UI" panose="020B0604030504040204" pitchFamily="50" charset="-128"/>
                  <a:ea typeface="Meiryo UI" panose="020B0604030504040204" pitchFamily="50" charset="-128"/>
                </a:rPr>
                <a:t>学習環境</a:t>
              </a:r>
              <a:r>
                <a:rPr kumimoji="1" lang="ja-JP" altLang="en-US" sz="1400" b="1" dirty="0">
                  <a:latin typeface="Meiryo UI" panose="020B0604030504040204" pitchFamily="50" charset="-128"/>
                  <a:ea typeface="Meiryo UI" panose="020B0604030504040204" pitchFamily="50" charset="-128"/>
                </a:rPr>
                <a:t>の現状把握</a:t>
              </a:r>
            </a:p>
          </p:txBody>
        </p:sp>
        <p:cxnSp>
          <p:nvCxnSpPr>
            <p:cNvPr id="123" name="直線コネクタ 122"/>
            <p:cNvCxnSpPr/>
            <p:nvPr/>
          </p:nvCxnSpPr>
          <p:spPr>
            <a:xfrm>
              <a:off x="7467567" y="1855935"/>
              <a:ext cx="0" cy="1420951"/>
            </a:xfrm>
            <a:prstGeom prst="line">
              <a:avLst/>
            </a:prstGeom>
            <a:ln w="19050">
              <a:solidFill>
                <a:srgbClr val="54789E"/>
              </a:solidFill>
            </a:ln>
          </p:spPr>
          <p:style>
            <a:lnRef idx="1">
              <a:schemeClr val="accent1"/>
            </a:lnRef>
            <a:fillRef idx="0">
              <a:schemeClr val="accent1"/>
            </a:fillRef>
            <a:effectRef idx="0">
              <a:schemeClr val="accent1"/>
            </a:effectRef>
            <a:fontRef idx="minor">
              <a:schemeClr val="tx1"/>
            </a:fontRef>
          </p:style>
        </p:cxnSp>
      </p:grpSp>
      <p:grpSp>
        <p:nvGrpSpPr>
          <p:cNvPr id="124" name="グループ化 123"/>
          <p:cNvGrpSpPr/>
          <p:nvPr/>
        </p:nvGrpSpPr>
        <p:grpSpPr>
          <a:xfrm>
            <a:off x="6706189" y="1517375"/>
            <a:ext cx="5780533" cy="2414927"/>
            <a:chOff x="6864793" y="3971359"/>
            <a:chExt cx="5780533" cy="2414927"/>
          </a:xfrm>
        </p:grpSpPr>
        <p:sp>
          <p:nvSpPr>
            <p:cNvPr id="125" name="正方形/長方形 124"/>
            <p:cNvSpPr/>
            <p:nvPr/>
          </p:nvSpPr>
          <p:spPr>
            <a:xfrm>
              <a:off x="6864793" y="3971359"/>
              <a:ext cx="5780533" cy="2414927"/>
            </a:xfrm>
            <a:prstGeom prst="rect">
              <a:avLst/>
            </a:prstGeom>
            <a:noFill/>
            <a:ln w="38100">
              <a:solidFill>
                <a:srgbClr val="D07C7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6" name="テキスト ボックス 125"/>
            <p:cNvSpPr txBox="1"/>
            <p:nvPr/>
          </p:nvSpPr>
          <p:spPr>
            <a:xfrm>
              <a:off x="7481773" y="4011280"/>
              <a:ext cx="5163553" cy="523220"/>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個人での振り返りをグループで</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共有</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し、グループとしての「</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03</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」の課題を設定したのち、</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重点的に働きかけを</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目指す項目・指標</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を決めます。</a:t>
              </a:r>
            </a:p>
          </p:txBody>
        </p:sp>
        <p:sp>
          <p:nvSpPr>
            <p:cNvPr id="127" name="正方形/長方形 126"/>
            <p:cNvSpPr/>
            <p:nvPr/>
          </p:nvSpPr>
          <p:spPr>
            <a:xfrm>
              <a:off x="6864793" y="3980322"/>
              <a:ext cx="602774" cy="632047"/>
            </a:xfrm>
            <a:prstGeom prst="rect">
              <a:avLst/>
            </a:prstGeom>
            <a:solidFill>
              <a:srgbClr val="D07C7A"/>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lang="en-US" altLang="ja-JP"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04</a:t>
              </a:r>
              <a:endParaRPr lang="ja-JP" altLang="en-US"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8" name="テキスト ボックス 127"/>
            <p:cNvSpPr txBox="1"/>
            <p:nvPr/>
          </p:nvSpPr>
          <p:spPr>
            <a:xfrm>
              <a:off x="6965249" y="4758191"/>
              <a:ext cx="430887" cy="1611774"/>
            </a:xfrm>
            <a:prstGeom prst="rect">
              <a:avLst/>
            </a:prstGeom>
            <a:noFill/>
          </p:spPr>
          <p:txBody>
            <a:bodyPr vert="eaVert" wrap="square" rtlCol="0">
              <a:spAutoFit/>
            </a:bodyPr>
            <a:lstStyle/>
            <a:p>
              <a:r>
                <a:rPr lang="ja-JP" altLang="en-US" sz="1600" b="1" dirty="0">
                  <a:latin typeface="Meiryo UI" panose="020B0604030504040204" pitchFamily="50" charset="-128"/>
                  <a:ea typeface="Meiryo UI" panose="020B0604030504040204" pitchFamily="50" charset="-128"/>
                </a:rPr>
                <a:t>重点項目設定</a:t>
              </a:r>
              <a:endParaRPr kumimoji="1" lang="ja-JP" altLang="en-US" sz="1600" b="1" dirty="0">
                <a:latin typeface="Meiryo UI" panose="020B0604030504040204" pitchFamily="50" charset="-128"/>
                <a:ea typeface="Meiryo UI" panose="020B0604030504040204" pitchFamily="50" charset="-128"/>
              </a:endParaRPr>
            </a:p>
          </p:txBody>
        </p:sp>
        <p:cxnSp>
          <p:nvCxnSpPr>
            <p:cNvPr id="129" name="直線コネクタ 128"/>
            <p:cNvCxnSpPr/>
            <p:nvPr/>
          </p:nvCxnSpPr>
          <p:spPr>
            <a:xfrm>
              <a:off x="7467566" y="4758191"/>
              <a:ext cx="0" cy="1420951"/>
            </a:xfrm>
            <a:prstGeom prst="line">
              <a:avLst/>
            </a:prstGeom>
            <a:ln w="19050">
              <a:solidFill>
                <a:srgbClr val="54789E"/>
              </a:solidFill>
            </a:ln>
          </p:spPr>
          <p:style>
            <a:lnRef idx="1">
              <a:schemeClr val="accent1"/>
            </a:lnRef>
            <a:fillRef idx="0">
              <a:schemeClr val="accent1"/>
            </a:fillRef>
            <a:effectRef idx="0">
              <a:schemeClr val="accent1"/>
            </a:effectRef>
            <a:fontRef idx="minor">
              <a:schemeClr val="tx1"/>
            </a:fontRef>
          </p:style>
        </p:cxnSp>
      </p:grpSp>
      <p:grpSp>
        <p:nvGrpSpPr>
          <p:cNvPr id="130" name="グループ化 129"/>
          <p:cNvGrpSpPr/>
          <p:nvPr/>
        </p:nvGrpSpPr>
        <p:grpSpPr>
          <a:xfrm>
            <a:off x="6706189" y="4213508"/>
            <a:ext cx="5815802" cy="2455269"/>
            <a:chOff x="785454" y="6862900"/>
            <a:chExt cx="5815802" cy="2455269"/>
          </a:xfrm>
        </p:grpSpPr>
        <p:sp>
          <p:nvSpPr>
            <p:cNvPr id="131" name="正方形/長方形 130"/>
            <p:cNvSpPr/>
            <p:nvPr/>
          </p:nvSpPr>
          <p:spPr>
            <a:xfrm>
              <a:off x="785454" y="6862900"/>
              <a:ext cx="5780533" cy="2455269"/>
            </a:xfrm>
            <a:prstGeom prst="rect">
              <a:avLst/>
            </a:prstGeom>
            <a:noFill/>
            <a:ln w="38100">
              <a:solidFill>
                <a:srgbClr val="D07C7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p:cNvSpPr/>
            <p:nvPr/>
          </p:nvSpPr>
          <p:spPr>
            <a:xfrm>
              <a:off x="785454" y="6871864"/>
              <a:ext cx="602774" cy="602774"/>
            </a:xfrm>
            <a:prstGeom prst="rect">
              <a:avLst/>
            </a:prstGeom>
            <a:solidFill>
              <a:srgbClr val="D07C7A"/>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lang="en-US" altLang="ja-JP"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05</a:t>
              </a:r>
              <a:endParaRPr lang="ja-JP" altLang="en-US"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テキスト ボックス 132"/>
            <p:cNvSpPr txBox="1"/>
            <p:nvPr/>
          </p:nvSpPr>
          <p:spPr>
            <a:xfrm>
              <a:off x="1388229" y="6911786"/>
              <a:ext cx="5213027" cy="523220"/>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設定した課題</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と重点項目</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にもとづき、</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大人が生徒との関わりの中でどのように行動する必要がある</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、具体的に記入します。</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テキスト ボックス 133"/>
            <p:cNvSpPr txBox="1"/>
            <p:nvPr/>
          </p:nvSpPr>
          <p:spPr>
            <a:xfrm>
              <a:off x="888025" y="7632685"/>
              <a:ext cx="430887" cy="1663442"/>
            </a:xfrm>
            <a:prstGeom prst="rect">
              <a:avLst/>
            </a:prstGeom>
            <a:noFill/>
          </p:spPr>
          <p:txBody>
            <a:bodyPr vert="eaVert" wrap="square" rtlCol="0">
              <a:spAutoFit/>
            </a:bodyPr>
            <a:lstStyle/>
            <a:p>
              <a:r>
                <a:rPr lang="ja-JP" altLang="en-US" sz="1600" b="1" dirty="0">
                  <a:latin typeface="Meiryo UI" panose="020B0604030504040204" pitchFamily="50" charset="-128"/>
                  <a:ea typeface="Meiryo UI" panose="020B0604030504040204" pitchFamily="50" charset="-128"/>
                </a:rPr>
                <a:t>大人の行動設定</a:t>
              </a:r>
              <a:endParaRPr kumimoji="1" lang="ja-JP" altLang="en-US" sz="1600" b="1" dirty="0">
                <a:latin typeface="Meiryo UI" panose="020B0604030504040204" pitchFamily="50" charset="-128"/>
                <a:ea typeface="Meiryo UI" panose="020B0604030504040204" pitchFamily="50" charset="-128"/>
              </a:endParaRPr>
            </a:p>
          </p:txBody>
        </p:sp>
        <p:cxnSp>
          <p:nvCxnSpPr>
            <p:cNvPr id="135" name="直線コネクタ 134"/>
            <p:cNvCxnSpPr/>
            <p:nvPr/>
          </p:nvCxnSpPr>
          <p:spPr>
            <a:xfrm>
              <a:off x="1390342" y="7669839"/>
              <a:ext cx="0" cy="1420951"/>
            </a:xfrm>
            <a:prstGeom prst="line">
              <a:avLst/>
            </a:prstGeom>
            <a:ln w="19050">
              <a:solidFill>
                <a:srgbClr val="54789E"/>
              </a:solidFill>
            </a:ln>
          </p:spPr>
          <p:style>
            <a:lnRef idx="1">
              <a:schemeClr val="accent1"/>
            </a:lnRef>
            <a:fillRef idx="0">
              <a:schemeClr val="accent1"/>
            </a:fillRef>
            <a:effectRef idx="0">
              <a:schemeClr val="accent1"/>
            </a:effectRef>
            <a:fontRef idx="minor">
              <a:schemeClr val="tx1"/>
            </a:fontRef>
          </p:style>
        </p:cxnSp>
      </p:grpSp>
      <p:grpSp>
        <p:nvGrpSpPr>
          <p:cNvPr id="136" name="グループ化 135"/>
          <p:cNvGrpSpPr/>
          <p:nvPr/>
        </p:nvGrpSpPr>
        <p:grpSpPr>
          <a:xfrm>
            <a:off x="6706189" y="6949984"/>
            <a:ext cx="5830007" cy="2455269"/>
            <a:chOff x="6864794" y="6862900"/>
            <a:chExt cx="5830007" cy="2455269"/>
          </a:xfrm>
        </p:grpSpPr>
        <p:sp>
          <p:nvSpPr>
            <p:cNvPr id="137" name="正方形/長方形 136"/>
            <p:cNvSpPr/>
            <p:nvPr/>
          </p:nvSpPr>
          <p:spPr>
            <a:xfrm>
              <a:off x="6864794" y="6862900"/>
              <a:ext cx="5780533" cy="2455269"/>
            </a:xfrm>
            <a:prstGeom prst="rect">
              <a:avLst/>
            </a:prstGeom>
            <a:noFill/>
            <a:ln w="38100">
              <a:solidFill>
                <a:srgbClr val="D07C7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正方形/長方形 137"/>
            <p:cNvSpPr/>
            <p:nvPr/>
          </p:nvSpPr>
          <p:spPr>
            <a:xfrm>
              <a:off x="6864794" y="6871864"/>
              <a:ext cx="602774" cy="602774"/>
            </a:xfrm>
            <a:prstGeom prst="rect">
              <a:avLst/>
            </a:prstGeom>
            <a:solidFill>
              <a:srgbClr val="D07C7A"/>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lang="en-US" altLang="ja-JP"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06</a:t>
              </a:r>
              <a:endParaRPr lang="ja-JP" altLang="en-US"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テキスト ボックス 138"/>
            <p:cNvSpPr txBox="1"/>
            <p:nvPr/>
          </p:nvSpPr>
          <p:spPr>
            <a:xfrm>
              <a:off x="6965249" y="7628861"/>
              <a:ext cx="430887" cy="1663442"/>
            </a:xfrm>
            <a:prstGeom prst="rect">
              <a:avLst/>
            </a:prstGeom>
            <a:noFill/>
          </p:spPr>
          <p:txBody>
            <a:bodyPr vert="eaVert" wrap="square" rtlCol="0">
              <a:spAutoFit/>
            </a:bodyPr>
            <a:lstStyle/>
            <a:p>
              <a:r>
                <a:rPr kumimoji="1" lang="ja-JP" altLang="en-US" sz="1600" b="1" dirty="0">
                  <a:latin typeface="Meiryo UI" panose="020B0604030504040204" pitchFamily="50" charset="-128"/>
                  <a:ea typeface="Meiryo UI" panose="020B0604030504040204" pitchFamily="50" charset="-128"/>
                </a:rPr>
                <a:t>行動計画の策定</a:t>
              </a:r>
            </a:p>
          </p:txBody>
        </p:sp>
        <p:cxnSp>
          <p:nvCxnSpPr>
            <p:cNvPr id="140" name="直線コネクタ 139"/>
            <p:cNvCxnSpPr/>
            <p:nvPr/>
          </p:nvCxnSpPr>
          <p:spPr>
            <a:xfrm>
              <a:off x="7467566" y="7666015"/>
              <a:ext cx="0" cy="1420951"/>
            </a:xfrm>
            <a:prstGeom prst="line">
              <a:avLst/>
            </a:prstGeom>
            <a:ln w="19050">
              <a:solidFill>
                <a:srgbClr val="54789E"/>
              </a:solidFill>
            </a:ln>
          </p:spPr>
          <p:style>
            <a:lnRef idx="1">
              <a:schemeClr val="accent1"/>
            </a:lnRef>
            <a:fillRef idx="0">
              <a:schemeClr val="accent1"/>
            </a:fillRef>
            <a:effectRef idx="0">
              <a:schemeClr val="accent1"/>
            </a:effectRef>
            <a:fontRef idx="minor">
              <a:schemeClr val="tx1"/>
            </a:fontRef>
          </p:style>
        </p:cxnSp>
        <p:sp>
          <p:nvSpPr>
            <p:cNvPr id="141" name="テキスト ボックス 140"/>
            <p:cNvSpPr txBox="1"/>
            <p:nvPr/>
          </p:nvSpPr>
          <p:spPr>
            <a:xfrm>
              <a:off x="7481774" y="6908221"/>
              <a:ext cx="5213027" cy="523220"/>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大人の行動設定を実現するために、</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「誰が」「いつまでに」「何を」</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する必要があるか、可能な限り</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具体的な行動計画</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を立てます。</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42" name="直線矢印コネクタ 141"/>
          <p:cNvCxnSpPr>
            <a:stCxn id="119" idx="2"/>
            <a:endCxn id="144" idx="0"/>
          </p:cNvCxnSpPr>
          <p:nvPr/>
        </p:nvCxnSpPr>
        <p:spPr>
          <a:xfrm>
            <a:off x="3221998" y="6671436"/>
            <a:ext cx="0" cy="307572"/>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grpSp>
        <p:nvGrpSpPr>
          <p:cNvPr id="143" name="グループ化 142"/>
          <p:cNvGrpSpPr/>
          <p:nvPr/>
        </p:nvGrpSpPr>
        <p:grpSpPr>
          <a:xfrm>
            <a:off x="311398" y="6979008"/>
            <a:ext cx="5852477" cy="2426245"/>
            <a:chOff x="785453" y="3971359"/>
            <a:chExt cx="5852477" cy="2414927"/>
          </a:xfrm>
        </p:grpSpPr>
        <p:sp>
          <p:nvSpPr>
            <p:cNvPr id="144" name="正方形/長方形 143"/>
            <p:cNvSpPr/>
            <p:nvPr/>
          </p:nvSpPr>
          <p:spPr>
            <a:xfrm>
              <a:off x="785453" y="3971359"/>
              <a:ext cx="5821200" cy="2414927"/>
            </a:xfrm>
            <a:prstGeom prst="rect">
              <a:avLst/>
            </a:prstGeom>
            <a:noFill/>
            <a:ln w="38100">
              <a:solidFill>
                <a:srgbClr val="36607E"/>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5" name="正方形/長方形 144"/>
            <p:cNvSpPr/>
            <p:nvPr/>
          </p:nvSpPr>
          <p:spPr>
            <a:xfrm>
              <a:off x="785453" y="3980322"/>
              <a:ext cx="602774" cy="632047"/>
            </a:xfrm>
            <a:prstGeom prst="rect">
              <a:avLst/>
            </a:prstGeom>
            <a:solidFill>
              <a:srgbClr val="36607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lang="en-US" altLang="ja-JP"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03</a:t>
              </a:r>
              <a:endParaRPr lang="ja-JP" altLang="en-US"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6" name="テキスト ボックス 145"/>
            <p:cNvSpPr txBox="1"/>
            <p:nvPr/>
          </p:nvSpPr>
          <p:spPr>
            <a:xfrm>
              <a:off x="1388228" y="4020245"/>
              <a:ext cx="5249702" cy="520779"/>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01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02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」で把握した現状をもとに、自校（地域）における、</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「生徒の成長」と「学習環境」の関連性についての仮説</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を立てます。</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テキスト ボックス 146"/>
            <p:cNvSpPr txBox="1"/>
            <p:nvPr/>
          </p:nvSpPr>
          <p:spPr>
            <a:xfrm>
              <a:off x="871397" y="4708329"/>
              <a:ext cx="430887" cy="1663442"/>
            </a:xfrm>
            <a:prstGeom prst="rect">
              <a:avLst/>
            </a:prstGeom>
            <a:noFill/>
          </p:spPr>
          <p:txBody>
            <a:bodyPr vert="eaVert" wrap="square" rtlCol="0">
              <a:spAutoFit/>
            </a:bodyPr>
            <a:lstStyle/>
            <a:p>
              <a:r>
                <a:rPr lang="ja-JP" altLang="en-US" sz="1600" b="1" dirty="0">
                  <a:latin typeface="Meiryo UI" panose="020B0604030504040204" pitchFamily="50" charset="-128"/>
                  <a:ea typeface="Meiryo UI" panose="020B0604030504040204" pitchFamily="50" charset="-128"/>
                </a:rPr>
                <a:t>　課題の抽出</a:t>
              </a:r>
              <a:endParaRPr kumimoji="1" lang="ja-JP" altLang="en-US" sz="1600" b="1" dirty="0">
                <a:latin typeface="Meiryo UI" panose="020B0604030504040204" pitchFamily="50" charset="-128"/>
                <a:ea typeface="Meiryo UI" panose="020B0604030504040204" pitchFamily="50" charset="-128"/>
              </a:endParaRPr>
            </a:p>
          </p:txBody>
        </p:sp>
        <p:cxnSp>
          <p:nvCxnSpPr>
            <p:cNvPr id="148" name="直線コネクタ 147"/>
            <p:cNvCxnSpPr/>
            <p:nvPr/>
          </p:nvCxnSpPr>
          <p:spPr>
            <a:xfrm>
              <a:off x="1373714" y="4759997"/>
              <a:ext cx="0" cy="1420951"/>
            </a:xfrm>
            <a:prstGeom prst="line">
              <a:avLst/>
            </a:prstGeom>
            <a:ln w="19050">
              <a:solidFill>
                <a:srgbClr val="54789E"/>
              </a:solidFill>
            </a:ln>
          </p:spPr>
          <p:style>
            <a:lnRef idx="1">
              <a:schemeClr val="accent1"/>
            </a:lnRef>
            <a:fillRef idx="0">
              <a:schemeClr val="accent1"/>
            </a:fillRef>
            <a:effectRef idx="0">
              <a:schemeClr val="accent1"/>
            </a:effectRef>
            <a:fontRef idx="minor">
              <a:schemeClr val="tx1"/>
            </a:fontRef>
          </p:style>
        </p:cxnSp>
      </p:grpSp>
      <p:cxnSp>
        <p:nvCxnSpPr>
          <p:cNvPr id="149" name="直線矢印コネクタ 148"/>
          <p:cNvCxnSpPr>
            <a:stCxn id="125" idx="2"/>
            <a:endCxn id="131" idx="0"/>
          </p:cNvCxnSpPr>
          <p:nvPr/>
        </p:nvCxnSpPr>
        <p:spPr>
          <a:xfrm>
            <a:off x="9596456" y="3932302"/>
            <a:ext cx="0" cy="281206"/>
          </a:xfrm>
          <a:prstGeom prst="straightConnector1">
            <a:avLst/>
          </a:prstGeom>
          <a:ln w="381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0" name="直線矢印コネクタ 149"/>
          <p:cNvCxnSpPr>
            <a:stCxn id="131" idx="2"/>
            <a:endCxn id="137" idx="0"/>
          </p:cNvCxnSpPr>
          <p:nvPr/>
        </p:nvCxnSpPr>
        <p:spPr>
          <a:xfrm>
            <a:off x="9596456" y="6668777"/>
            <a:ext cx="0" cy="281207"/>
          </a:xfrm>
          <a:prstGeom prst="straightConnector1">
            <a:avLst/>
          </a:prstGeom>
          <a:ln w="381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1" name="正方形/長方形 150"/>
          <p:cNvSpPr/>
          <p:nvPr/>
        </p:nvSpPr>
        <p:spPr>
          <a:xfrm>
            <a:off x="311397" y="1088518"/>
            <a:ext cx="5852477" cy="360000"/>
          </a:xfrm>
          <a:prstGeom prst="rect">
            <a:avLst/>
          </a:prstGeom>
          <a:solidFill>
            <a:srgbClr val="36607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lang="ja-JP" altLang="en-US"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個人での振り返り</a:t>
            </a:r>
          </a:p>
        </p:txBody>
      </p:sp>
      <p:sp>
        <p:nvSpPr>
          <p:cNvPr id="152" name="正方形/長方形 151"/>
          <p:cNvSpPr/>
          <p:nvPr/>
        </p:nvSpPr>
        <p:spPr>
          <a:xfrm>
            <a:off x="6706189" y="1088518"/>
            <a:ext cx="5820947" cy="360000"/>
          </a:xfrm>
          <a:prstGeom prst="rect">
            <a:avLst/>
          </a:prstGeom>
          <a:solidFill>
            <a:srgbClr val="D07C7A"/>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lang="ja-JP" altLang="en-US"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グループでの振り返り</a:t>
            </a:r>
          </a:p>
        </p:txBody>
      </p:sp>
      <p:cxnSp>
        <p:nvCxnSpPr>
          <p:cNvPr id="153" name="カギ線コネクタ 152"/>
          <p:cNvCxnSpPr>
            <a:stCxn id="144" idx="3"/>
            <a:endCxn id="125" idx="1"/>
          </p:cNvCxnSpPr>
          <p:nvPr/>
        </p:nvCxnSpPr>
        <p:spPr>
          <a:xfrm flipV="1">
            <a:off x="6132598" y="2724839"/>
            <a:ext cx="573591" cy="5467292"/>
          </a:xfrm>
          <a:prstGeom prst="bentConnector3">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5165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rotWithShape="1">
          <a:blip r:embed="rId3"/>
          <a:srcRect l="4762"/>
          <a:stretch/>
        </p:blipFill>
        <p:spPr>
          <a:xfrm>
            <a:off x="3060305" y="55072"/>
            <a:ext cx="524922" cy="461442"/>
          </a:xfrm>
          <a:prstGeom prst="rect">
            <a:avLst/>
          </a:prstGeom>
        </p:spPr>
      </p:pic>
      <p:pic>
        <p:nvPicPr>
          <p:cNvPr id="8" name="図 7"/>
          <p:cNvPicPr>
            <a:picLocks noChangeAspect="1"/>
          </p:cNvPicPr>
          <p:nvPr/>
        </p:nvPicPr>
        <p:blipFill>
          <a:blip r:embed="rId4"/>
          <a:stretch>
            <a:fillRect/>
          </a:stretch>
        </p:blipFill>
        <p:spPr>
          <a:xfrm>
            <a:off x="2509137" y="37428"/>
            <a:ext cx="551168" cy="496731"/>
          </a:xfrm>
          <a:prstGeom prst="rect">
            <a:avLst/>
          </a:prstGeom>
        </p:spPr>
      </p:pic>
      <p:sp>
        <p:nvSpPr>
          <p:cNvPr id="10" name="テキスト ボックス 9"/>
          <p:cNvSpPr txBox="1"/>
          <p:nvPr/>
        </p:nvSpPr>
        <p:spPr>
          <a:xfrm>
            <a:off x="3538447" y="75304"/>
            <a:ext cx="5707012" cy="461665"/>
          </a:xfrm>
          <a:prstGeom prst="rect">
            <a:avLst/>
          </a:prstGeom>
          <a:noFill/>
        </p:spPr>
        <p:txBody>
          <a:bodyPr wrap="none" rtlCol="0">
            <a:spAutoFit/>
          </a:bodyPr>
          <a:lstStyle/>
          <a:p>
            <a:pPr algn="ctr"/>
            <a:r>
              <a:rPr kumimoji="1" lang="ja-JP" altLang="en-US" sz="2400" dirty="0">
                <a:latin typeface="Meiryo UI" panose="020B0604030504040204" pitchFamily="50" charset="-128"/>
                <a:ea typeface="Meiryo UI" panose="020B0604030504040204" pitchFamily="50" charset="-128"/>
                <a:cs typeface="Meiryo UI" panose="020B0604030504040204" pitchFamily="50" charset="-128"/>
              </a:rPr>
              <a:t>地域・教育魅力化評価システム　ワークシート</a:t>
            </a:r>
          </a:p>
        </p:txBody>
      </p:sp>
      <p:sp>
        <p:nvSpPr>
          <p:cNvPr id="19" name="テキスト ボックス 18"/>
          <p:cNvSpPr txBox="1"/>
          <p:nvPr/>
        </p:nvSpPr>
        <p:spPr>
          <a:xfrm>
            <a:off x="311398" y="628619"/>
            <a:ext cx="12175324"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別添のチェックシートを活用し、各高校・地域における</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魅力化の目標設定および行動目標の設定</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を行うためのワークシートです。</a:t>
            </a:r>
          </a:p>
        </p:txBody>
      </p:sp>
      <p:cxnSp>
        <p:nvCxnSpPr>
          <p:cNvPr id="68" name="直線矢印コネクタ 67"/>
          <p:cNvCxnSpPr>
            <a:stCxn id="12" idx="2"/>
            <a:endCxn id="24" idx="0"/>
          </p:cNvCxnSpPr>
          <p:nvPr/>
        </p:nvCxnSpPr>
        <p:spPr>
          <a:xfrm>
            <a:off x="3221998" y="3932302"/>
            <a:ext cx="0" cy="295718"/>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grpSp>
        <p:nvGrpSpPr>
          <p:cNvPr id="18" name="グループ化 17"/>
          <p:cNvGrpSpPr/>
          <p:nvPr/>
        </p:nvGrpSpPr>
        <p:grpSpPr>
          <a:xfrm>
            <a:off x="311398" y="1530822"/>
            <a:ext cx="5852477" cy="2401480"/>
            <a:chOff x="785454" y="1153458"/>
            <a:chExt cx="5852477" cy="2303079"/>
          </a:xfrm>
        </p:grpSpPr>
        <p:sp>
          <p:nvSpPr>
            <p:cNvPr id="12" name="正方形/長方形 11"/>
            <p:cNvSpPr/>
            <p:nvPr/>
          </p:nvSpPr>
          <p:spPr>
            <a:xfrm>
              <a:off x="785454" y="1153458"/>
              <a:ext cx="5821200" cy="2303079"/>
            </a:xfrm>
            <a:prstGeom prst="rect">
              <a:avLst/>
            </a:prstGeom>
            <a:noFill/>
            <a:ln w="38100">
              <a:solidFill>
                <a:srgbClr val="36607E"/>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785454" y="1162422"/>
              <a:ext cx="602774" cy="602774"/>
            </a:xfrm>
            <a:prstGeom prst="rect">
              <a:avLst/>
            </a:prstGeom>
            <a:solidFill>
              <a:srgbClr val="36607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lang="en-US" altLang="ja-JP"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01</a:t>
              </a:r>
              <a:endParaRPr lang="ja-JP" altLang="en-US"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1388229" y="1202344"/>
              <a:ext cx="5249702" cy="501781"/>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チェック</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シート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「１」から、</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自校（地域）の</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生徒の意識・行動に関する特徴（強み・伸びしろなど）</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について、気づいたことを記入します。</a:t>
              </a:r>
            </a:p>
          </p:txBody>
        </p:sp>
        <p:sp>
          <p:nvSpPr>
            <p:cNvPr id="79" name="テキスト ボックス 78"/>
            <p:cNvSpPr txBox="1"/>
            <p:nvPr/>
          </p:nvSpPr>
          <p:spPr>
            <a:xfrm>
              <a:off x="871396" y="1793095"/>
              <a:ext cx="430887" cy="1663442"/>
            </a:xfrm>
            <a:prstGeom prst="rect">
              <a:avLst/>
            </a:prstGeom>
            <a:noFill/>
          </p:spPr>
          <p:txBody>
            <a:bodyPr vert="eaVert" wrap="square" rtlCol="0">
              <a:spAutoFit/>
            </a:bodyPr>
            <a:lstStyle/>
            <a:p>
              <a:r>
                <a:rPr kumimoji="1" lang="ja-JP" altLang="en-US" sz="1600" b="1" dirty="0">
                  <a:latin typeface="Meiryo UI" panose="020B0604030504040204" pitchFamily="50" charset="-128"/>
                  <a:ea typeface="Meiryo UI" panose="020B0604030504040204" pitchFamily="50" charset="-128"/>
                </a:rPr>
                <a:t>生徒の現状把握</a:t>
              </a:r>
            </a:p>
          </p:txBody>
        </p:sp>
        <p:cxnSp>
          <p:nvCxnSpPr>
            <p:cNvPr id="83" name="直線コネクタ 82"/>
            <p:cNvCxnSpPr/>
            <p:nvPr/>
          </p:nvCxnSpPr>
          <p:spPr>
            <a:xfrm>
              <a:off x="1373713" y="1844763"/>
              <a:ext cx="0" cy="1420951"/>
            </a:xfrm>
            <a:prstGeom prst="line">
              <a:avLst/>
            </a:prstGeom>
            <a:ln w="19050">
              <a:solidFill>
                <a:srgbClr val="54789E"/>
              </a:solidFill>
            </a:ln>
          </p:spPr>
          <p:style>
            <a:lnRef idx="1">
              <a:schemeClr val="accent1"/>
            </a:lnRef>
            <a:fillRef idx="0">
              <a:schemeClr val="accent1"/>
            </a:fillRef>
            <a:effectRef idx="0">
              <a:schemeClr val="accent1"/>
            </a:effectRef>
            <a:fontRef idx="minor">
              <a:schemeClr val="tx1"/>
            </a:fontRef>
          </p:style>
        </p:cxnSp>
      </p:grpSp>
      <p:grpSp>
        <p:nvGrpSpPr>
          <p:cNvPr id="3" name="グループ化 2"/>
          <p:cNvGrpSpPr/>
          <p:nvPr/>
        </p:nvGrpSpPr>
        <p:grpSpPr>
          <a:xfrm>
            <a:off x="311398" y="4228020"/>
            <a:ext cx="5866682" cy="2455269"/>
            <a:chOff x="6864794" y="1153458"/>
            <a:chExt cx="5866682" cy="2314251"/>
          </a:xfrm>
        </p:grpSpPr>
        <p:sp>
          <p:nvSpPr>
            <p:cNvPr id="24" name="正方形/長方形 23"/>
            <p:cNvSpPr/>
            <p:nvPr/>
          </p:nvSpPr>
          <p:spPr>
            <a:xfrm>
              <a:off x="6864794" y="1153458"/>
              <a:ext cx="5821200" cy="2303079"/>
            </a:xfrm>
            <a:prstGeom prst="rect">
              <a:avLst/>
            </a:prstGeom>
            <a:noFill/>
            <a:ln w="38100">
              <a:solidFill>
                <a:srgbClr val="36607E"/>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7481774" y="1193379"/>
              <a:ext cx="5249702" cy="696239"/>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チェック</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シートの「</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」から、</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自校（地域）の学習環境（「大人のあり方」と「学びの土壌」）</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に関する特徴（強み・伸びしろなど）</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について、気づいたことを記入します。</a:t>
              </a:r>
            </a:p>
          </p:txBody>
        </p:sp>
        <p:sp>
          <p:nvSpPr>
            <p:cNvPr id="31" name="正方形/長方形 30"/>
            <p:cNvSpPr/>
            <p:nvPr/>
          </p:nvSpPr>
          <p:spPr>
            <a:xfrm>
              <a:off x="6864794" y="1162422"/>
              <a:ext cx="602774" cy="602774"/>
            </a:xfrm>
            <a:prstGeom prst="rect">
              <a:avLst/>
            </a:prstGeom>
            <a:solidFill>
              <a:srgbClr val="36607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lang="en-US" altLang="ja-JP"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02</a:t>
              </a:r>
              <a:endParaRPr lang="ja-JP" altLang="en-US"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テキスト ボックス 85"/>
            <p:cNvSpPr txBox="1"/>
            <p:nvPr/>
          </p:nvSpPr>
          <p:spPr>
            <a:xfrm>
              <a:off x="6981513" y="1804267"/>
              <a:ext cx="400110" cy="1663442"/>
            </a:xfrm>
            <a:prstGeom prst="rect">
              <a:avLst/>
            </a:prstGeom>
            <a:noFill/>
          </p:spPr>
          <p:txBody>
            <a:bodyPr vert="eaVert" wrap="square" rtlCol="0">
              <a:spAutoFit/>
            </a:bodyPr>
            <a:lstStyle/>
            <a:p>
              <a:r>
                <a:rPr lang="ja-JP" altLang="en-US" sz="1400" b="1" dirty="0">
                  <a:latin typeface="Meiryo UI" panose="020B0604030504040204" pitchFamily="50" charset="-128"/>
                  <a:ea typeface="Meiryo UI" panose="020B0604030504040204" pitchFamily="50" charset="-128"/>
                </a:rPr>
                <a:t>学習環境</a:t>
              </a:r>
              <a:r>
                <a:rPr kumimoji="1" lang="ja-JP" altLang="en-US" sz="1400" b="1" dirty="0">
                  <a:latin typeface="Meiryo UI" panose="020B0604030504040204" pitchFamily="50" charset="-128"/>
                  <a:ea typeface="Meiryo UI" panose="020B0604030504040204" pitchFamily="50" charset="-128"/>
                </a:rPr>
                <a:t>の現状把握</a:t>
              </a:r>
            </a:p>
          </p:txBody>
        </p:sp>
        <p:cxnSp>
          <p:nvCxnSpPr>
            <p:cNvPr id="87" name="直線コネクタ 86"/>
            <p:cNvCxnSpPr/>
            <p:nvPr/>
          </p:nvCxnSpPr>
          <p:spPr>
            <a:xfrm>
              <a:off x="7467567" y="1855935"/>
              <a:ext cx="0" cy="1420951"/>
            </a:xfrm>
            <a:prstGeom prst="line">
              <a:avLst/>
            </a:prstGeom>
            <a:ln w="19050">
              <a:solidFill>
                <a:srgbClr val="54789E"/>
              </a:solidFill>
            </a:ln>
          </p:spPr>
          <p:style>
            <a:lnRef idx="1">
              <a:schemeClr val="accent1"/>
            </a:lnRef>
            <a:fillRef idx="0">
              <a:schemeClr val="accent1"/>
            </a:fillRef>
            <a:effectRef idx="0">
              <a:schemeClr val="accent1"/>
            </a:effectRef>
            <a:fontRef idx="minor">
              <a:schemeClr val="tx1"/>
            </a:fontRef>
          </p:style>
        </p:cxnSp>
      </p:grpSp>
      <p:grpSp>
        <p:nvGrpSpPr>
          <p:cNvPr id="5" name="グループ化 4"/>
          <p:cNvGrpSpPr/>
          <p:nvPr/>
        </p:nvGrpSpPr>
        <p:grpSpPr>
          <a:xfrm>
            <a:off x="6706189" y="1517375"/>
            <a:ext cx="5780533" cy="2414927"/>
            <a:chOff x="6864793" y="3971359"/>
            <a:chExt cx="5780533" cy="2414927"/>
          </a:xfrm>
        </p:grpSpPr>
        <p:sp>
          <p:nvSpPr>
            <p:cNvPr id="64" name="正方形/長方形 63"/>
            <p:cNvSpPr/>
            <p:nvPr/>
          </p:nvSpPr>
          <p:spPr>
            <a:xfrm>
              <a:off x="6864793" y="3971359"/>
              <a:ext cx="5780533" cy="2414927"/>
            </a:xfrm>
            <a:prstGeom prst="rect">
              <a:avLst/>
            </a:prstGeom>
            <a:noFill/>
            <a:ln w="38100">
              <a:solidFill>
                <a:srgbClr val="D07C7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テキスト ボックス 64"/>
            <p:cNvSpPr txBox="1"/>
            <p:nvPr/>
          </p:nvSpPr>
          <p:spPr>
            <a:xfrm>
              <a:off x="7481773" y="4011280"/>
              <a:ext cx="5163553" cy="523220"/>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個人での振り返りをグループで</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共有</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し、グループとしての「</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03</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」の課題を設定したのち、</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重点的に働きかけを</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目指す項目・指標</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を決めます。</a:t>
              </a:r>
            </a:p>
          </p:txBody>
        </p:sp>
        <p:sp>
          <p:nvSpPr>
            <p:cNvPr id="66" name="正方形/長方形 65"/>
            <p:cNvSpPr/>
            <p:nvPr/>
          </p:nvSpPr>
          <p:spPr>
            <a:xfrm>
              <a:off x="6864793" y="3980322"/>
              <a:ext cx="602774" cy="632047"/>
            </a:xfrm>
            <a:prstGeom prst="rect">
              <a:avLst/>
            </a:prstGeom>
            <a:solidFill>
              <a:srgbClr val="D07C7A"/>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lang="en-US" altLang="ja-JP"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04</a:t>
              </a:r>
              <a:endParaRPr lang="ja-JP" altLang="en-US"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テキスト ボックス 87"/>
            <p:cNvSpPr txBox="1"/>
            <p:nvPr/>
          </p:nvSpPr>
          <p:spPr>
            <a:xfrm>
              <a:off x="6965249" y="4758191"/>
              <a:ext cx="430887" cy="1611774"/>
            </a:xfrm>
            <a:prstGeom prst="rect">
              <a:avLst/>
            </a:prstGeom>
            <a:noFill/>
          </p:spPr>
          <p:txBody>
            <a:bodyPr vert="eaVert" wrap="square" rtlCol="0">
              <a:spAutoFit/>
            </a:bodyPr>
            <a:lstStyle/>
            <a:p>
              <a:r>
                <a:rPr lang="ja-JP" altLang="en-US" sz="1600" b="1" dirty="0">
                  <a:latin typeface="Meiryo UI" panose="020B0604030504040204" pitchFamily="50" charset="-128"/>
                  <a:ea typeface="Meiryo UI" panose="020B0604030504040204" pitchFamily="50" charset="-128"/>
                </a:rPr>
                <a:t>重点項目設定</a:t>
              </a:r>
              <a:endParaRPr kumimoji="1" lang="ja-JP" altLang="en-US" sz="1600" b="1" dirty="0">
                <a:latin typeface="Meiryo UI" panose="020B0604030504040204" pitchFamily="50" charset="-128"/>
                <a:ea typeface="Meiryo UI" panose="020B0604030504040204" pitchFamily="50" charset="-128"/>
              </a:endParaRPr>
            </a:p>
          </p:txBody>
        </p:sp>
        <p:cxnSp>
          <p:nvCxnSpPr>
            <p:cNvPr id="89" name="直線コネクタ 88"/>
            <p:cNvCxnSpPr/>
            <p:nvPr/>
          </p:nvCxnSpPr>
          <p:spPr>
            <a:xfrm>
              <a:off x="7467566" y="4758191"/>
              <a:ext cx="0" cy="1420951"/>
            </a:xfrm>
            <a:prstGeom prst="line">
              <a:avLst/>
            </a:prstGeom>
            <a:ln w="19050">
              <a:solidFill>
                <a:srgbClr val="54789E"/>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15"/>
          <p:cNvGrpSpPr/>
          <p:nvPr/>
        </p:nvGrpSpPr>
        <p:grpSpPr>
          <a:xfrm>
            <a:off x="6706189" y="4213508"/>
            <a:ext cx="5815802" cy="2455269"/>
            <a:chOff x="785454" y="6862900"/>
            <a:chExt cx="5815802" cy="2455269"/>
          </a:xfrm>
        </p:grpSpPr>
        <p:sp>
          <p:nvSpPr>
            <p:cNvPr id="55" name="正方形/長方形 54"/>
            <p:cNvSpPr/>
            <p:nvPr/>
          </p:nvSpPr>
          <p:spPr>
            <a:xfrm>
              <a:off x="785454" y="6862900"/>
              <a:ext cx="5780533" cy="2455269"/>
            </a:xfrm>
            <a:prstGeom prst="rect">
              <a:avLst/>
            </a:prstGeom>
            <a:noFill/>
            <a:ln w="38100">
              <a:solidFill>
                <a:srgbClr val="D07C7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正方形/長方形 55"/>
            <p:cNvSpPr/>
            <p:nvPr/>
          </p:nvSpPr>
          <p:spPr>
            <a:xfrm>
              <a:off x="785454" y="6871864"/>
              <a:ext cx="602774" cy="602774"/>
            </a:xfrm>
            <a:prstGeom prst="rect">
              <a:avLst/>
            </a:prstGeom>
            <a:solidFill>
              <a:srgbClr val="D07C7A"/>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lang="en-US" altLang="ja-JP"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05</a:t>
              </a:r>
              <a:endParaRPr lang="ja-JP" altLang="en-US"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p:cNvSpPr txBox="1"/>
            <p:nvPr/>
          </p:nvSpPr>
          <p:spPr>
            <a:xfrm>
              <a:off x="1388229" y="6911786"/>
              <a:ext cx="5213027" cy="523220"/>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設定した課題</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と重点項目</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にもとづき、</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大人が生徒との関わりの中でどのように行動する必要がある</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、具体的に記入します。</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テキスト ボックス 89"/>
            <p:cNvSpPr txBox="1"/>
            <p:nvPr/>
          </p:nvSpPr>
          <p:spPr>
            <a:xfrm>
              <a:off x="888025" y="7632685"/>
              <a:ext cx="430887" cy="1663442"/>
            </a:xfrm>
            <a:prstGeom prst="rect">
              <a:avLst/>
            </a:prstGeom>
            <a:noFill/>
          </p:spPr>
          <p:txBody>
            <a:bodyPr vert="eaVert" wrap="square" rtlCol="0">
              <a:spAutoFit/>
            </a:bodyPr>
            <a:lstStyle/>
            <a:p>
              <a:r>
                <a:rPr lang="ja-JP" altLang="en-US" sz="1600" b="1" dirty="0">
                  <a:latin typeface="Meiryo UI" panose="020B0604030504040204" pitchFamily="50" charset="-128"/>
                  <a:ea typeface="Meiryo UI" panose="020B0604030504040204" pitchFamily="50" charset="-128"/>
                </a:rPr>
                <a:t>大人の行動設定</a:t>
              </a:r>
              <a:endParaRPr kumimoji="1" lang="ja-JP" altLang="en-US" sz="1600" b="1" dirty="0">
                <a:latin typeface="Meiryo UI" panose="020B0604030504040204" pitchFamily="50" charset="-128"/>
                <a:ea typeface="Meiryo UI" panose="020B0604030504040204" pitchFamily="50" charset="-128"/>
              </a:endParaRPr>
            </a:p>
          </p:txBody>
        </p:sp>
        <p:cxnSp>
          <p:nvCxnSpPr>
            <p:cNvPr id="91" name="直線コネクタ 90"/>
            <p:cNvCxnSpPr/>
            <p:nvPr/>
          </p:nvCxnSpPr>
          <p:spPr>
            <a:xfrm>
              <a:off x="1390342" y="7669839"/>
              <a:ext cx="0" cy="1420951"/>
            </a:xfrm>
            <a:prstGeom prst="line">
              <a:avLst/>
            </a:prstGeom>
            <a:ln w="19050">
              <a:solidFill>
                <a:srgbClr val="54789E"/>
              </a:solidFill>
            </a:ln>
          </p:spPr>
          <p:style>
            <a:lnRef idx="1">
              <a:schemeClr val="accent1"/>
            </a:lnRef>
            <a:fillRef idx="0">
              <a:schemeClr val="accent1"/>
            </a:fillRef>
            <a:effectRef idx="0">
              <a:schemeClr val="accent1"/>
            </a:effectRef>
            <a:fontRef idx="minor">
              <a:schemeClr val="tx1"/>
            </a:fontRef>
          </p:style>
        </p:cxnSp>
      </p:grpSp>
      <p:grpSp>
        <p:nvGrpSpPr>
          <p:cNvPr id="15" name="グループ化 14"/>
          <p:cNvGrpSpPr/>
          <p:nvPr/>
        </p:nvGrpSpPr>
        <p:grpSpPr>
          <a:xfrm>
            <a:off x="6706189" y="6949984"/>
            <a:ext cx="5830007" cy="2455269"/>
            <a:chOff x="6864794" y="6862900"/>
            <a:chExt cx="5830007" cy="2455269"/>
          </a:xfrm>
        </p:grpSpPr>
        <p:sp>
          <p:nvSpPr>
            <p:cNvPr id="58" name="正方形/長方形 57"/>
            <p:cNvSpPr/>
            <p:nvPr/>
          </p:nvSpPr>
          <p:spPr>
            <a:xfrm>
              <a:off x="6864794" y="6862900"/>
              <a:ext cx="5780533" cy="2455269"/>
            </a:xfrm>
            <a:prstGeom prst="rect">
              <a:avLst/>
            </a:prstGeom>
            <a:noFill/>
            <a:ln w="38100">
              <a:solidFill>
                <a:srgbClr val="D07C7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p:cNvSpPr/>
            <p:nvPr/>
          </p:nvSpPr>
          <p:spPr>
            <a:xfrm>
              <a:off x="6864794" y="6871864"/>
              <a:ext cx="602774" cy="602774"/>
            </a:xfrm>
            <a:prstGeom prst="rect">
              <a:avLst/>
            </a:prstGeom>
            <a:solidFill>
              <a:srgbClr val="D07C7A"/>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lang="en-US" altLang="ja-JP"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06</a:t>
              </a:r>
              <a:endParaRPr lang="ja-JP" altLang="en-US"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テキスト ボックス 91"/>
            <p:cNvSpPr txBox="1"/>
            <p:nvPr/>
          </p:nvSpPr>
          <p:spPr>
            <a:xfrm>
              <a:off x="6996026" y="7628861"/>
              <a:ext cx="400110" cy="1663442"/>
            </a:xfrm>
            <a:prstGeom prst="rect">
              <a:avLst/>
            </a:prstGeom>
            <a:noFill/>
          </p:spPr>
          <p:txBody>
            <a:bodyPr vert="eaVert" wrap="square" rtlCol="0">
              <a:spAutoFit/>
            </a:bodyPr>
            <a:lstStyle/>
            <a:p>
              <a:r>
                <a:rPr kumimoji="1" lang="ja-JP" altLang="en-US" sz="1400" b="1" dirty="0">
                  <a:latin typeface="Meiryo UI" panose="020B0604030504040204" pitchFamily="50" charset="-128"/>
                  <a:ea typeface="Meiryo UI" panose="020B0604030504040204" pitchFamily="50" charset="-128"/>
                </a:rPr>
                <a:t>行動計画の策定</a:t>
              </a:r>
            </a:p>
          </p:txBody>
        </p:sp>
        <p:cxnSp>
          <p:nvCxnSpPr>
            <p:cNvPr id="93" name="直線コネクタ 92"/>
            <p:cNvCxnSpPr/>
            <p:nvPr/>
          </p:nvCxnSpPr>
          <p:spPr>
            <a:xfrm>
              <a:off x="7467566" y="7666015"/>
              <a:ext cx="0" cy="1420951"/>
            </a:xfrm>
            <a:prstGeom prst="line">
              <a:avLst/>
            </a:prstGeom>
            <a:ln w="19050">
              <a:solidFill>
                <a:srgbClr val="54789E"/>
              </a:solidFill>
            </a:ln>
          </p:spPr>
          <p:style>
            <a:lnRef idx="1">
              <a:schemeClr val="accent1"/>
            </a:lnRef>
            <a:fillRef idx="0">
              <a:schemeClr val="accent1"/>
            </a:fillRef>
            <a:effectRef idx="0">
              <a:schemeClr val="accent1"/>
            </a:effectRef>
            <a:fontRef idx="minor">
              <a:schemeClr val="tx1"/>
            </a:fontRef>
          </p:style>
        </p:cxnSp>
        <p:sp>
          <p:nvSpPr>
            <p:cNvPr id="94" name="テキスト ボックス 93"/>
            <p:cNvSpPr txBox="1"/>
            <p:nvPr/>
          </p:nvSpPr>
          <p:spPr>
            <a:xfrm>
              <a:off x="7481774" y="6908221"/>
              <a:ext cx="5213027" cy="523220"/>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大人の行動設定を実現するために、</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「誰が」「いつまでに」「何を」</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する必要があるか、可能な限り</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具体的な行動計画</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を立てます。</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95" name="直線矢印コネクタ 94"/>
          <p:cNvCxnSpPr>
            <a:stCxn id="24" idx="2"/>
            <a:endCxn id="69" idx="0"/>
          </p:cNvCxnSpPr>
          <p:nvPr/>
        </p:nvCxnSpPr>
        <p:spPr>
          <a:xfrm>
            <a:off x="3221998" y="6671436"/>
            <a:ext cx="0" cy="307572"/>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grpSp>
        <p:nvGrpSpPr>
          <p:cNvPr id="67" name="グループ化 66"/>
          <p:cNvGrpSpPr/>
          <p:nvPr/>
        </p:nvGrpSpPr>
        <p:grpSpPr>
          <a:xfrm>
            <a:off x="311398" y="6979008"/>
            <a:ext cx="5852477" cy="2426245"/>
            <a:chOff x="785453" y="3971359"/>
            <a:chExt cx="5852477" cy="2414927"/>
          </a:xfrm>
        </p:grpSpPr>
        <p:sp>
          <p:nvSpPr>
            <p:cNvPr id="69" name="正方形/長方形 68"/>
            <p:cNvSpPr/>
            <p:nvPr/>
          </p:nvSpPr>
          <p:spPr>
            <a:xfrm>
              <a:off x="785453" y="3971359"/>
              <a:ext cx="5821200" cy="2414927"/>
            </a:xfrm>
            <a:prstGeom prst="rect">
              <a:avLst/>
            </a:prstGeom>
            <a:noFill/>
            <a:ln w="38100">
              <a:solidFill>
                <a:srgbClr val="36607E"/>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p:cNvSpPr/>
            <p:nvPr/>
          </p:nvSpPr>
          <p:spPr>
            <a:xfrm>
              <a:off x="785453" y="3980322"/>
              <a:ext cx="602774" cy="632047"/>
            </a:xfrm>
            <a:prstGeom prst="rect">
              <a:avLst/>
            </a:prstGeom>
            <a:solidFill>
              <a:srgbClr val="36607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lang="en-US" altLang="ja-JP"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03</a:t>
              </a:r>
              <a:endParaRPr lang="ja-JP" altLang="en-US"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テキスト ボックス 70"/>
            <p:cNvSpPr txBox="1"/>
            <p:nvPr/>
          </p:nvSpPr>
          <p:spPr>
            <a:xfrm>
              <a:off x="1388228" y="4020245"/>
              <a:ext cx="5249702" cy="520779"/>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01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02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」で把握した現状をもとに、自校（地域）における、</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「生徒の成長」と「学習環境」の関連性についての仮説</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を立てます。</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テキスト ボックス 71"/>
            <p:cNvSpPr txBox="1"/>
            <p:nvPr/>
          </p:nvSpPr>
          <p:spPr>
            <a:xfrm>
              <a:off x="871397" y="4708329"/>
              <a:ext cx="430887" cy="1663442"/>
            </a:xfrm>
            <a:prstGeom prst="rect">
              <a:avLst/>
            </a:prstGeom>
            <a:noFill/>
          </p:spPr>
          <p:txBody>
            <a:bodyPr vert="eaVert" wrap="square" rtlCol="0">
              <a:spAutoFit/>
            </a:bodyPr>
            <a:lstStyle/>
            <a:p>
              <a:r>
                <a:rPr lang="ja-JP" altLang="en-US" sz="1600" b="1" dirty="0">
                  <a:latin typeface="Meiryo UI" panose="020B0604030504040204" pitchFamily="50" charset="-128"/>
                  <a:ea typeface="Meiryo UI" panose="020B0604030504040204" pitchFamily="50" charset="-128"/>
                </a:rPr>
                <a:t>　課題の抽出</a:t>
              </a:r>
              <a:endParaRPr kumimoji="1" lang="ja-JP" altLang="en-US" sz="1600" b="1" dirty="0">
                <a:latin typeface="Meiryo UI" panose="020B0604030504040204" pitchFamily="50" charset="-128"/>
                <a:ea typeface="Meiryo UI" panose="020B0604030504040204" pitchFamily="50" charset="-128"/>
              </a:endParaRPr>
            </a:p>
          </p:txBody>
        </p:sp>
        <p:cxnSp>
          <p:nvCxnSpPr>
            <p:cNvPr id="74" name="直線コネクタ 73"/>
            <p:cNvCxnSpPr/>
            <p:nvPr/>
          </p:nvCxnSpPr>
          <p:spPr>
            <a:xfrm>
              <a:off x="1373714" y="4759997"/>
              <a:ext cx="0" cy="1420951"/>
            </a:xfrm>
            <a:prstGeom prst="line">
              <a:avLst/>
            </a:prstGeom>
            <a:ln w="19050">
              <a:solidFill>
                <a:srgbClr val="54789E"/>
              </a:solidFill>
            </a:ln>
          </p:spPr>
          <p:style>
            <a:lnRef idx="1">
              <a:schemeClr val="accent1"/>
            </a:lnRef>
            <a:fillRef idx="0">
              <a:schemeClr val="accent1"/>
            </a:fillRef>
            <a:effectRef idx="0">
              <a:schemeClr val="accent1"/>
            </a:effectRef>
            <a:fontRef idx="minor">
              <a:schemeClr val="tx1"/>
            </a:fontRef>
          </p:style>
        </p:cxnSp>
      </p:grpSp>
      <p:cxnSp>
        <p:nvCxnSpPr>
          <p:cNvPr id="76" name="直線矢印コネクタ 75"/>
          <p:cNvCxnSpPr>
            <a:stCxn id="64" idx="2"/>
            <a:endCxn id="55" idx="0"/>
          </p:cNvCxnSpPr>
          <p:nvPr/>
        </p:nvCxnSpPr>
        <p:spPr>
          <a:xfrm>
            <a:off x="9596456" y="3932302"/>
            <a:ext cx="0" cy="281206"/>
          </a:xfrm>
          <a:prstGeom prst="straightConnector1">
            <a:avLst/>
          </a:prstGeom>
          <a:ln w="381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a:stCxn id="55" idx="2"/>
            <a:endCxn id="58" idx="0"/>
          </p:cNvCxnSpPr>
          <p:nvPr/>
        </p:nvCxnSpPr>
        <p:spPr>
          <a:xfrm>
            <a:off x="9596456" y="6668777"/>
            <a:ext cx="0" cy="281207"/>
          </a:xfrm>
          <a:prstGeom prst="straightConnector1">
            <a:avLst/>
          </a:prstGeom>
          <a:ln w="381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311397" y="1088518"/>
            <a:ext cx="5852477" cy="360000"/>
          </a:xfrm>
          <a:prstGeom prst="rect">
            <a:avLst/>
          </a:prstGeom>
          <a:solidFill>
            <a:srgbClr val="36607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lang="ja-JP" altLang="en-US"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個人での振り返り</a:t>
            </a:r>
          </a:p>
        </p:txBody>
      </p:sp>
      <p:sp>
        <p:nvSpPr>
          <p:cNvPr id="97" name="正方形/長方形 96"/>
          <p:cNvSpPr/>
          <p:nvPr/>
        </p:nvSpPr>
        <p:spPr>
          <a:xfrm>
            <a:off x="6706189" y="1088518"/>
            <a:ext cx="5820947" cy="360000"/>
          </a:xfrm>
          <a:prstGeom prst="rect">
            <a:avLst/>
          </a:prstGeom>
          <a:solidFill>
            <a:srgbClr val="D07C7A"/>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lang="ja-JP" altLang="en-US" sz="2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グループでの振り返り</a:t>
            </a:r>
          </a:p>
        </p:txBody>
      </p:sp>
      <p:cxnSp>
        <p:nvCxnSpPr>
          <p:cNvPr id="103" name="カギ線コネクタ 102"/>
          <p:cNvCxnSpPr>
            <a:stCxn id="69" idx="3"/>
            <a:endCxn id="64" idx="1"/>
          </p:cNvCxnSpPr>
          <p:nvPr/>
        </p:nvCxnSpPr>
        <p:spPr>
          <a:xfrm flipV="1">
            <a:off x="6132598" y="2724839"/>
            <a:ext cx="573591" cy="5467292"/>
          </a:xfrm>
          <a:prstGeom prst="bentConnector3">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49" name="テキスト ボックス 48"/>
          <p:cNvSpPr txBox="1"/>
          <p:nvPr/>
        </p:nvSpPr>
        <p:spPr>
          <a:xfrm>
            <a:off x="928378" y="2429906"/>
            <a:ext cx="5170497" cy="1169551"/>
          </a:xfrm>
          <a:prstGeom prst="rect">
            <a:avLst/>
          </a:prstGeom>
          <a:noFill/>
        </p:spPr>
        <p:txBody>
          <a:bodyPr wrap="square" rtlCol="0">
            <a:spAutoFit/>
          </a:bodyPr>
          <a:lstStyle/>
          <a:p>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・本校で重視している「グローカルな人材の育成」について、「将来海外で仕事をしてみたい」の平均値の高さは強みと言えるのではないか。</a:t>
            </a:r>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・一方で、「自分の住んでいる地域の役に立ちたい」の回答は県平均よりも低く、ここはもっと伸ばしていきたい。</a:t>
            </a:r>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p:cNvSpPr txBox="1"/>
          <p:nvPr/>
        </p:nvSpPr>
        <p:spPr>
          <a:xfrm>
            <a:off x="953198" y="5216111"/>
            <a:ext cx="5170497" cy="1169551"/>
          </a:xfrm>
          <a:prstGeom prst="rect">
            <a:avLst/>
          </a:prstGeom>
          <a:noFill/>
        </p:spPr>
        <p:txBody>
          <a:bodyPr wrap="square" rtlCol="0">
            <a:spAutoFit/>
          </a:bodyPr>
          <a:lstStyle/>
          <a:p>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・学びの土壌の、「地域資源・課題に関わる機会」が県平均よりも低く、平均値も</a:t>
            </a:r>
            <a:r>
              <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を下回っており、生徒からの評価が低くなっている。</a:t>
            </a:r>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・同様に「大人のあり方」についても、地域の人や課題に直に触れる機会をあまり持てていないという者が多いように感じる。</a:t>
            </a:r>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914171" y="8008093"/>
            <a:ext cx="5170497" cy="954107"/>
          </a:xfrm>
          <a:prstGeom prst="rect">
            <a:avLst/>
          </a:prstGeom>
          <a:noFill/>
        </p:spPr>
        <p:txBody>
          <a:bodyPr wrap="square" rtlCol="0">
            <a:spAutoFit/>
          </a:bodyPr>
          <a:lstStyle/>
          <a:p>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大人自身が、地域の魅力的な人や地域課題に関する知識や繋がりを増やしていき、それを生徒に伝えていったり、繋いでいくことが、将来的に「地域の役に立ちたい」という意識を持ってもらうことに繋がるのではないか。</a:t>
            </a:r>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51"/>
          <p:cNvSpPr txBox="1"/>
          <p:nvPr/>
        </p:nvSpPr>
        <p:spPr>
          <a:xfrm>
            <a:off x="7344433" y="2529935"/>
            <a:ext cx="5170497" cy="954107"/>
          </a:xfrm>
          <a:prstGeom prst="rect">
            <a:avLst/>
          </a:prstGeom>
          <a:noFill/>
        </p:spPr>
        <p:txBody>
          <a:bodyPr wrap="square" rtlCol="0">
            <a:spAutoFit/>
          </a:bodyPr>
          <a:lstStyle/>
          <a:p>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・大人のあり方→「地域資源・課題に関わる経験」と「媒介者の体現」</a:t>
            </a:r>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・学びの土壌→「地域資源・課題に関わる機会」と「媒介者の存在」</a:t>
            </a:r>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・生徒の意識・行動→「将来</a:t>
            </a:r>
            <a:r>
              <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自分の住んでいる地域のために役に立ちたいという気持ちがある」</a:t>
            </a:r>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7323169" y="5146146"/>
            <a:ext cx="5170497" cy="1169551"/>
          </a:xfrm>
          <a:prstGeom prst="rect">
            <a:avLst/>
          </a:prstGeom>
          <a:noFill/>
        </p:spPr>
        <p:txBody>
          <a:bodyPr wrap="square" rtlCol="0">
            <a:spAutoFit/>
          </a:bodyPr>
          <a:lstStyle/>
          <a:p>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・大人自身が、地域の魅力的な人や、地域課題に関する知識や繋がりを増やしていく。</a:t>
            </a:r>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・そのために、大人自身が、地域の魅力的な人に出会うための定期的な勉強会や交流の機会を設定する。</a:t>
            </a:r>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テキスト ボックス 53"/>
          <p:cNvSpPr txBox="1"/>
          <p:nvPr/>
        </p:nvSpPr>
        <p:spPr>
          <a:xfrm>
            <a:off x="7365699" y="7900371"/>
            <a:ext cx="5170497" cy="1169551"/>
          </a:xfrm>
          <a:prstGeom prst="rect">
            <a:avLst/>
          </a:prstGeom>
          <a:noFill/>
        </p:spPr>
        <p:txBody>
          <a:bodyPr wrap="square" rtlCol="0">
            <a:spAutoFit/>
          </a:bodyPr>
          <a:lstStyle/>
          <a:p>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・（氏名）：勉強会の概要について検討する（</a:t>
            </a:r>
            <a:r>
              <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月中）</a:t>
            </a:r>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・（氏名）：勉強会以外の交流の機会について検討する（</a:t>
            </a:r>
            <a:r>
              <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月中）</a:t>
            </a:r>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・（氏名）：会場を押さえる（</a:t>
            </a:r>
            <a:r>
              <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・（各自）：勉強会に呼びたい方をリストアップする（</a:t>
            </a:r>
            <a:r>
              <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月中）</a:t>
            </a:r>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err="1">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etc</a:t>
            </a:r>
            <a:r>
              <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9" name="テキスト ボックス 58"/>
          <p:cNvSpPr txBox="1"/>
          <p:nvPr/>
        </p:nvSpPr>
        <p:spPr>
          <a:xfrm>
            <a:off x="117796" y="55072"/>
            <a:ext cx="1407886" cy="369332"/>
          </a:xfrm>
          <a:prstGeom prst="rect">
            <a:avLst/>
          </a:prstGeom>
          <a:solidFill>
            <a:schemeClr val="tx1">
              <a:lumMod val="65000"/>
              <a:lumOff val="35000"/>
            </a:schemeClr>
          </a:solidFill>
          <a:ln>
            <a:solidFill>
              <a:srgbClr val="54789E"/>
            </a:solidFill>
          </a:ln>
        </p:spPr>
        <p:txBody>
          <a:bodyPr wrap="square" rtlCol="0">
            <a:spAutoFit/>
          </a:bodyPr>
          <a:lstStyle/>
          <a:p>
            <a:pPr algn="ctr"/>
            <a:r>
              <a:rPr lang="ja-JP" altLang="en-US" sz="1800"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記入例</a:t>
            </a:r>
          </a:p>
        </p:txBody>
      </p:sp>
    </p:spTree>
    <p:extLst>
      <p:ext uri="{BB962C8B-B14F-4D97-AF65-F5344CB8AC3E}">
        <p14:creationId xmlns:p14="http://schemas.microsoft.com/office/powerpoint/2010/main" val="420176163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925</Words>
  <Application>Microsoft Office PowerPoint</Application>
  <PresentationFormat>A3 297x420 mm</PresentationFormat>
  <Paragraphs>65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2019-02-28T00:14:33Z</dcterms:created>
  <dcterms:modified xsi:type="dcterms:W3CDTF">2019-02-28T00:14:42Z</dcterms:modified>
</cp:coreProperties>
</file>