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Lst>
  <p:sldSz cx="9144000" cy="5143500" type="screen16x9"/>
  <p:notesSz cx="6858000" cy="9144000"/>
  <p:embeddedFontLst>
    <p:embeddedFont>
      <p:font typeface="Open Sans" panose="020B0606030504020204" pitchFamily="34" charset="0"/>
      <p:regular r:id="rId49"/>
      <p:bold r:id="rId50"/>
      <p:italic r:id="rId51"/>
      <p:boldItalic r:id="rId52"/>
    </p:embeddedFont>
    <p:embeddedFont>
      <p:font typeface="PT Sans Narrow" panose="020B0506020203020204" pitchFamily="34" charset="0"/>
      <p:regular r:id="rId53"/>
      <p:bold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06D959-E0D8-4F77-BD0B-09BEA7451B72}">
  <a:tblStyle styleId="{C006D959-E0D8-4F77-BD0B-09BEA7451B7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161" d="100"/>
          <a:sy n="161" d="100"/>
        </p:scale>
        <p:origin x="784" y="-24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2.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5.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86e285646e_0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86e285646e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fa33b61307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fa33b61307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02d4e326e2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02d4e326e2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02d4e326e2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02d4e326e2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86e285646e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86e285646e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86e285646e_1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86e285646e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02d4e326e2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02d4e326e2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02d4e326e2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02d4e326e2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02d4e326e2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02d4e326e2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102d4e326e2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102d4e326e2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85bb249ad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85bb249ad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102d4e326e2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102d4e326e2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02d4e326e2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02d4e326e2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02d4e326e2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02d4e326e2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102d4e326e2_0_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102d4e326e2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86e285646e_0_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86e285646e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86e285646e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86e285646e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186e285646e_0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186e285646e_0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186e285646e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186e285646e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01e43eb5c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101e43eb5c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102d4e326e2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102d4e326e2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86e285646e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86e285646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02d4e326e2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02d4e326e2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186e285646e_0_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186e285646e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86e285646e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186e285646e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86e285646e_0_1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186e285646e_0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86e285646e_0_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86e285646e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02d4e326e2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02d4e326e2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02d4e326e2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02d4e326e2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02d4e326e2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02d4e326e2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102d4e326e2_1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102d4e326e2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102d4e326e2_1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102d4e326e2_1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85bb249ad6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85bb249ad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02d4e326e2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102d4e326e2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86e285646e_0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186e285646e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86e285646e_0_2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86e285646e_0_2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86e285646e_0_2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186e285646e_0_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186e285646e_0_2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186e285646e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101e43eb5c2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101e43eb5c2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102d4e326e2_1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102d4e326e2_1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85bb249ad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185bb249ad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8653c37136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8653c37136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86e285646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86e285646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86e285646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86e285646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186e285646e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186e285646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2"/>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2"/>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2"/>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2"/>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a:endParaRPr/>
          </a:p>
        </p:txBody>
      </p:sp>
      <p:sp>
        <p:nvSpPr>
          <p:cNvPr id="19" name="Google Shape;19;p2"/>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a:spLocks noGrp="1"/>
          </p:cNvSpPr>
          <p:nvPr>
            <p:ph type="title" hasCustomPrompt="1"/>
          </p:nvPr>
        </p:nvSpPr>
        <p:spPr>
          <a:xfrm>
            <a:off x="311700" y="1304850"/>
            <a:ext cx="8520600" cy="15384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a:spLocks noGrp="1"/>
          </p:cNvSpPr>
          <p:nvPr>
            <p:ph type="body" idx="1"/>
          </p:nvPr>
        </p:nvSpPr>
        <p:spPr>
          <a:xfrm>
            <a:off x="311700" y="29956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9" name="Google Shape;5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a:endParaRPr/>
          </a:p>
        </p:txBody>
      </p:sp>
      <p:sp>
        <p:nvSpPr>
          <p:cNvPr id="24" name="Google Shape;24;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8" name="Google Shape;28;p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9" name="Google Shape;2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2" name="Google Shape;32;p5"/>
          <p:cNvSpPr txBox="1">
            <a:spLocks noGrp="1"/>
          </p:cNvSpPr>
          <p:nvPr>
            <p:ph type="body" idx="1"/>
          </p:nvPr>
        </p:nvSpPr>
        <p:spPr>
          <a:xfrm>
            <a:off x="3117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body" idx="2"/>
          </p:nvPr>
        </p:nvSpPr>
        <p:spPr>
          <a:xfrm>
            <a:off x="4832400" y="1266175"/>
            <a:ext cx="3999900" cy="33027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37" name="Google Shape;3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1" name="Google Shape;4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526350"/>
            <a:ext cx="56136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dk2"/>
              </a:buClr>
              <a:buSzPts val="5400"/>
              <a:buNone/>
              <a:defRPr sz="5400" b="0">
                <a:solidFill>
                  <a:schemeClr val="dk2"/>
                </a:solidFill>
              </a:defRPr>
            </a:lvl1pPr>
            <a:lvl2pPr lvl="1">
              <a:spcBef>
                <a:spcPts val="0"/>
              </a:spcBef>
              <a:spcAft>
                <a:spcPts val="0"/>
              </a:spcAft>
              <a:buClr>
                <a:schemeClr val="dk2"/>
              </a:buClr>
              <a:buSzPts val="5400"/>
              <a:buNone/>
              <a:defRPr sz="5400" b="0">
                <a:solidFill>
                  <a:schemeClr val="dk2"/>
                </a:solidFill>
              </a:defRPr>
            </a:lvl2pPr>
            <a:lvl3pPr lvl="2">
              <a:spcBef>
                <a:spcPts val="0"/>
              </a:spcBef>
              <a:spcAft>
                <a:spcPts val="0"/>
              </a:spcAft>
              <a:buClr>
                <a:schemeClr val="dk2"/>
              </a:buClr>
              <a:buSzPts val="5400"/>
              <a:buNone/>
              <a:defRPr sz="5400" b="0">
                <a:solidFill>
                  <a:schemeClr val="dk2"/>
                </a:solidFill>
              </a:defRPr>
            </a:lvl3pPr>
            <a:lvl4pPr lvl="3">
              <a:spcBef>
                <a:spcPts val="0"/>
              </a:spcBef>
              <a:spcAft>
                <a:spcPts val="0"/>
              </a:spcAft>
              <a:buClr>
                <a:schemeClr val="dk2"/>
              </a:buClr>
              <a:buSzPts val="5400"/>
              <a:buNone/>
              <a:defRPr sz="5400" b="0">
                <a:solidFill>
                  <a:schemeClr val="dk2"/>
                </a:solidFill>
              </a:defRPr>
            </a:lvl4pPr>
            <a:lvl5pPr lvl="4">
              <a:spcBef>
                <a:spcPts val="0"/>
              </a:spcBef>
              <a:spcAft>
                <a:spcPts val="0"/>
              </a:spcAft>
              <a:buClr>
                <a:schemeClr val="dk2"/>
              </a:buClr>
              <a:buSzPts val="5400"/>
              <a:buNone/>
              <a:defRPr sz="5400" b="0">
                <a:solidFill>
                  <a:schemeClr val="dk2"/>
                </a:solidFill>
              </a:defRPr>
            </a:lvl5pPr>
            <a:lvl6pPr lvl="5">
              <a:spcBef>
                <a:spcPts val="0"/>
              </a:spcBef>
              <a:spcAft>
                <a:spcPts val="0"/>
              </a:spcAft>
              <a:buClr>
                <a:schemeClr val="dk2"/>
              </a:buClr>
              <a:buSzPts val="5400"/>
              <a:buNone/>
              <a:defRPr sz="5400" b="0">
                <a:solidFill>
                  <a:schemeClr val="dk2"/>
                </a:solidFill>
              </a:defRPr>
            </a:lvl6pPr>
            <a:lvl7pPr lvl="6">
              <a:spcBef>
                <a:spcPts val="0"/>
              </a:spcBef>
              <a:spcAft>
                <a:spcPts val="0"/>
              </a:spcAft>
              <a:buClr>
                <a:schemeClr val="dk2"/>
              </a:buClr>
              <a:buSzPts val="5400"/>
              <a:buNone/>
              <a:defRPr sz="5400" b="0">
                <a:solidFill>
                  <a:schemeClr val="dk2"/>
                </a:solidFill>
              </a:defRPr>
            </a:lvl7pPr>
            <a:lvl8pPr lvl="7">
              <a:spcBef>
                <a:spcPts val="0"/>
              </a:spcBef>
              <a:spcAft>
                <a:spcPts val="0"/>
              </a:spcAft>
              <a:buClr>
                <a:schemeClr val="dk2"/>
              </a:buClr>
              <a:buSzPts val="5400"/>
              <a:buNone/>
              <a:defRPr sz="5400" b="0">
                <a:solidFill>
                  <a:schemeClr val="dk2"/>
                </a:solidFill>
              </a:defRPr>
            </a:lvl8pPr>
            <a:lvl9pPr lvl="8">
              <a:spcBef>
                <a:spcPts val="0"/>
              </a:spcBef>
              <a:spcAft>
                <a:spcPts val="0"/>
              </a:spcAft>
              <a:buClr>
                <a:schemeClr val="dk2"/>
              </a:buClr>
              <a:buSzPts val="5400"/>
              <a:buNone/>
              <a:defRPr sz="5400" b="0">
                <a:solidFill>
                  <a:schemeClr val="dk2"/>
                </a:solidFill>
              </a:defRPr>
            </a:lvl9pPr>
          </a:lstStyle>
          <a:p>
            <a:endParaRPr/>
          </a:p>
        </p:txBody>
      </p:sp>
      <p:sp>
        <p:nvSpPr>
          <p:cNvPr id="44" name="Google Shape;4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 name="Google Shape;47;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9"/>
          <p:cNvSpPr txBox="1">
            <a:spLocks noGrp="1"/>
          </p:cNvSpPr>
          <p:nvPr>
            <p:ph type="title"/>
          </p:nvPr>
        </p:nvSpPr>
        <p:spPr>
          <a:xfrm>
            <a:off x="265500" y="1039675"/>
            <a:ext cx="4045200" cy="16758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9" name="Google Shape;49;p9"/>
          <p:cNvSpPr txBox="1">
            <a:spLocks noGrp="1"/>
          </p:cNvSpPr>
          <p:nvPr>
            <p:ph type="subTitle" idx="1"/>
          </p:nvPr>
        </p:nvSpPr>
        <p:spPr>
          <a:xfrm>
            <a:off x="265500" y="27268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311700" y="423072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Google Shape;7;p1"/>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marL="914400" lvl="1"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marL="1371600" lvl="2"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marL="1828800" lvl="3"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marL="2286000" lvl="4"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marL="2743200" lvl="5"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marL="3200400" lvl="6"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marL="3657600" lvl="7"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marL="4114800" lvl="8" indent="-3175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j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koryo19i00.php.xdomain.jp/sns.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ctrTitle"/>
          </p:nvPr>
        </p:nvSpPr>
        <p:spPr>
          <a:xfrm>
            <a:off x="1004150" y="1751764"/>
            <a:ext cx="7136700" cy="10224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ja"/>
              <a:t>サーバサイドの</a:t>
            </a:r>
            <a:endParaRPr/>
          </a:p>
          <a:p>
            <a:pPr marL="0" lvl="0" indent="0" algn="ctr" rtl="0">
              <a:spcBef>
                <a:spcPts val="0"/>
              </a:spcBef>
              <a:spcAft>
                <a:spcPts val="0"/>
              </a:spcAft>
              <a:buNone/>
            </a:pPr>
            <a:r>
              <a:rPr lang="ja"/>
              <a:t>プログラム</a:t>
            </a:r>
            <a:endParaRPr/>
          </a:p>
        </p:txBody>
      </p:sp>
      <p:sp>
        <p:nvSpPr>
          <p:cNvPr id="67" name="Google Shape;67;p13"/>
          <p:cNvSpPr txBox="1">
            <a:spLocks noGrp="1"/>
          </p:cNvSpPr>
          <p:nvPr>
            <p:ph type="subTitle" idx="1"/>
          </p:nvPr>
        </p:nvSpPr>
        <p:spPr>
          <a:xfrm>
            <a:off x="2137225" y="2850039"/>
            <a:ext cx="48705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ja"/>
              <a:t>簡易版SNSを作ろう④</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2"/>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ja"/>
              <a:t>webアプリケーション</a:t>
            </a:r>
            <a:endParaRPr/>
          </a:p>
        </p:txBody>
      </p:sp>
      <p:sp>
        <p:nvSpPr>
          <p:cNvPr id="120" name="Google Shape;120;p22"/>
          <p:cNvSpPr txBox="1"/>
          <p:nvPr/>
        </p:nvSpPr>
        <p:spPr>
          <a:xfrm>
            <a:off x="7552800" y="0"/>
            <a:ext cx="1591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latin typeface="Open Sans"/>
                <a:ea typeface="Open Sans"/>
                <a:cs typeface="Open Sans"/>
                <a:sym typeface="Open Sans"/>
              </a:rPr>
              <a:t>サブテキスト</a:t>
            </a:r>
            <a:endParaRPr>
              <a:latin typeface="Open Sans"/>
              <a:ea typeface="Open Sans"/>
              <a:cs typeface="Open Sans"/>
              <a:sym typeface="Open Sans"/>
            </a:endParaRPr>
          </a:p>
          <a:p>
            <a:pPr marL="0" lvl="0" indent="0" algn="l" rtl="0">
              <a:spcBef>
                <a:spcPts val="0"/>
              </a:spcBef>
              <a:spcAft>
                <a:spcPts val="0"/>
              </a:spcAft>
              <a:buNone/>
            </a:pPr>
            <a:r>
              <a:rPr lang="ja">
                <a:latin typeface="Open Sans"/>
                <a:ea typeface="Open Sans"/>
                <a:cs typeface="Open Sans"/>
                <a:sym typeface="Open Sans"/>
              </a:rPr>
              <a:t>4章　26ページ～</a:t>
            </a:r>
            <a:endParaRPr>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311700" y="21160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webアプリケーション</a:t>
            </a:r>
            <a:endParaRPr/>
          </a:p>
        </p:txBody>
      </p:sp>
      <p:sp>
        <p:nvSpPr>
          <p:cNvPr id="126" name="Google Shape;126;p23"/>
          <p:cNvSpPr txBox="1">
            <a:spLocks noGrp="1"/>
          </p:cNvSpPr>
          <p:nvPr>
            <p:ph type="body" idx="1"/>
          </p:nvPr>
        </p:nvSpPr>
        <p:spPr>
          <a:xfrm>
            <a:off x="4615950" y="906550"/>
            <a:ext cx="4527900" cy="3662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ja"/>
              <a:t>webアプリケーション</a:t>
            </a:r>
            <a:endParaRPr/>
          </a:p>
          <a:p>
            <a:pPr marL="914400" lvl="1" indent="-317500" algn="l" rtl="0">
              <a:spcBef>
                <a:spcPts val="0"/>
              </a:spcBef>
              <a:spcAft>
                <a:spcPts val="0"/>
              </a:spcAft>
              <a:buSzPts val="1400"/>
              <a:buChar char="➢"/>
            </a:pPr>
            <a:r>
              <a:rPr lang="ja"/>
              <a:t>インターネットなどのネットワークから利用するアプリケーションソフトウェア</a:t>
            </a:r>
            <a:endParaRPr/>
          </a:p>
          <a:p>
            <a:pPr marL="914400" lvl="1" indent="-317500" algn="l" rtl="0">
              <a:spcBef>
                <a:spcPts val="0"/>
              </a:spcBef>
              <a:spcAft>
                <a:spcPts val="0"/>
              </a:spcAft>
              <a:buSzPts val="1400"/>
              <a:buChar char="➢"/>
            </a:pPr>
            <a:r>
              <a:rPr lang="ja"/>
              <a:t>webアプリケーションはwebサーバー上で動作する。</a:t>
            </a:r>
            <a:endParaRPr/>
          </a:p>
          <a:p>
            <a:pPr marL="914400" lvl="1" indent="-317500" algn="l" rtl="0">
              <a:spcBef>
                <a:spcPts val="0"/>
              </a:spcBef>
              <a:spcAft>
                <a:spcPts val="0"/>
              </a:spcAft>
              <a:buSzPts val="1400"/>
              <a:buChar char="➢"/>
            </a:pPr>
            <a:r>
              <a:rPr lang="ja"/>
              <a:t>webブラウザで操作する。</a:t>
            </a:r>
            <a:endParaRPr/>
          </a:p>
          <a:p>
            <a:pPr marL="0" lvl="0" indent="0" algn="l" rtl="0">
              <a:spcBef>
                <a:spcPts val="1200"/>
              </a:spcBef>
              <a:spcAft>
                <a:spcPts val="0"/>
              </a:spcAft>
              <a:buNone/>
            </a:pPr>
            <a:endParaRPr/>
          </a:p>
          <a:p>
            <a:pPr marL="457200" lvl="0" indent="0" algn="l" rtl="0">
              <a:spcBef>
                <a:spcPts val="1200"/>
              </a:spcBef>
              <a:spcAft>
                <a:spcPts val="1200"/>
              </a:spcAft>
              <a:buNone/>
            </a:pPr>
            <a:endParaRPr/>
          </a:p>
        </p:txBody>
      </p:sp>
      <p:pic>
        <p:nvPicPr>
          <p:cNvPr id="127" name="Google Shape;127;p23"/>
          <p:cNvPicPr preferRelativeResize="0"/>
          <p:nvPr/>
        </p:nvPicPr>
        <p:blipFill>
          <a:blip r:embed="rId3">
            <a:alphaModFix/>
          </a:blip>
          <a:stretch>
            <a:fillRect/>
          </a:stretch>
        </p:blipFill>
        <p:spPr>
          <a:xfrm>
            <a:off x="260850" y="919000"/>
            <a:ext cx="4311150" cy="251483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4"/>
          <p:cNvSpPr txBox="1">
            <a:spLocks noGrp="1"/>
          </p:cNvSpPr>
          <p:nvPr>
            <p:ph type="title"/>
          </p:nvPr>
        </p:nvSpPr>
        <p:spPr>
          <a:xfrm>
            <a:off x="311700" y="21160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webアプリケーション</a:t>
            </a:r>
            <a:endParaRPr/>
          </a:p>
        </p:txBody>
      </p:sp>
      <p:sp>
        <p:nvSpPr>
          <p:cNvPr id="133" name="Google Shape;133;p24"/>
          <p:cNvSpPr txBox="1">
            <a:spLocks noGrp="1"/>
          </p:cNvSpPr>
          <p:nvPr>
            <p:ph type="body" idx="1"/>
          </p:nvPr>
        </p:nvSpPr>
        <p:spPr>
          <a:xfrm>
            <a:off x="4615950" y="906550"/>
            <a:ext cx="4527900" cy="3662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ja"/>
              <a:t>webアプリケーション</a:t>
            </a:r>
            <a:endParaRPr/>
          </a:p>
          <a:p>
            <a:pPr marL="914400" lvl="1" indent="-317500" algn="l" rtl="0">
              <a:spcBef>
                <a:spcPts val="0"/>
              </a:spcBef>
              <a:spcAft>
                <a:spcPts val="0"/>
              </a:spcAft>
              <a:buSzPts val="1400"/>
              <a:buChar char="➢"/>
            </a:pPr>
            <a:r>
              <a:rPr lang="ja"/>
              <a:t>インターネットなどのネットワークから利用するアプリケーションソフトウェア</a:t>
            </a:r>
            <a:endParaRPr/>
          </a:p>
          <a:p>
            <a:pPr marL="914400" lvl="1" indent="-317500" algn="l" rtl="0">
              <a:spcBef>
                <a:spcPts val="0"/>
              </a:spcBef>
              <a:spcAft>
                <a:spcPts val="0"/>
              </a:spcAft>
              <a:buSzPts val="1400"/>
              <a:buChar char="➢"/>
            </a:pPr>
            <a:r>
              <a:rPr lang="ja"/>
              <a:t>webアプリケーションはwebサーバー上で動作する。</a:t>
            </a:r>
            <a:endParaRPr/>
          </a:p>
          <a:p>
            <a:pPr marL="914400" lvl="1" indent="-317500" algn="l" rtl="0">
              <a:spcBef>
                <a:spcPts val="0"/>
              </a:spcBef>
              <a:spcAft>
                <a:spcPts val="0"/>
              </a:spcAft>
              <a:buSzPts val="1400"/>
              <a:buChar char="➢"/>
            </a:pPr>
            <a:r>
              <a:rPr lang="ja"/>
              <a:t>webブラウザで操作する。</a:t>
            </a:r>
            <a:endParaRPr/>
          </a:p>
          <a:p>
            <a:pPr marL="0" lvl="0" indent="0" algn="l" rtl="0">
              <a:spcBef>
                <a:spcPts val="1200"/>
              </a:spcBef>
              <a:spcAft>
                <a:spcPts val="0"/>
              </a:spcAft>
              <a:buNone/>
            </a:pPr>
            <a:endParaRPr/>
          </a:p>
          <a:p>
            <a:pPr marL="457200" lvl="0" indent="-342900" algn="l" rtl="0">
              <a:spcBef>
                <a:spcPts val="1200"/>
              </a:spcBef>
              <a:spcAft>
                <a:spcPts val="0"/>
              </a:spcAft>
              <a:buSzPts val="1800"/>
              <a:buChar char="❖"/>
            </a:pPr>
            <a:r>
              <a:rPr lang="ja"/>
              <a:t>ネイティブアプリケーション</a:t>
            </a:r>
            <a:endParaRPr/>
          </a:p>
          <a:p>
            <a:pPr marL="914400" lvl="1" indent="-317500" algn="l" rtl="0">
              <a:spcBef>
                <a:spcPts val="0"/>
              </a:spcBef>
              <a:spcAft>
                <a:spcPts val="0"/>
              </a:spcAft>
              <a:buSzPts val="1400"/>
              <a:buChar char="➢"/>
            </a:pPr>
            <a:r>
              <a:rPr lang="ja"/>
              <a:t>コンピュータにインストールして利用するアプリケーション</a:t>
            </a:r>
            <a:endParaRPr/>
          </a:p>
          <a:p>
            <a:pPr marL="914400" lvl="1" indent="-317500" algn="l" rtl="0">
              <a:spcBef>
                <a:spcPts val="0"/>
              </a:spcBef>
              <a:spcAft>
                <a:spcPts val="0"/>
              </a:spcAft>
              <a:buSzPts val="1400"/>
              <a:buChar char="➢"/>
            </a:pPr>
            <a:r>
              <a:rPr lang="ja"/>
              <a:t>自分のコンピュータ上で実行し、データや結果もコンピュータ上に保存される</a:t>
            </a:r>
            <a:endParaRPr/>
          </a:p>
        </p:txBody>
      </p:sp>
      <p:pic>
        <p:nvPicPr>
          <p:cNvPr id="134" name="Google Shape;134;p24"/>
          <p:cNvPicPr preferRelativeResize="0"/>
          <p:nvPr/>
        </p:nvPicPr>
        <p:blipFill>
          <a:blip r:embed="rId3">
            <a:alphaModFix/>
          </a:blip>
          <a:stretch>
            <a:fillRect/>
          </a:stretch>
        </p:blipFill>
        <p:spPr>
          <a:xfrm>
            <a:off x="260850" y="919000"/>
            <a:ext cx="4311150" cy="2514838"/>
          </a:xfrm>
          <a:prstGeom prst="rect">
            <a:avLst/>
          </a:prstGeom>
          <a:noFill/>
          <a:ln>
            <a:noFill/>
          </a:ln>
        </p:spPr>
      </p:pic>
      <p:sp>
        <p:nvSpPr>
          <p:cNvPr id="135" name="Google Shape;135;p24"/>
          <p:cNvSpPr/>
          <p:nvPr/>
        </p:nvSpPr>
        <p:spPr>
          <a:xfrm>
            <a:off x="4675925" y="1337825"/>
            <a:ext cx="272700" cy="1779300"/>
          </a:xfrm>
          <a:prstGeom prst="upDownArrow">
            <a:avLst>
              <a:gd name="adj1" fmla="val 50000"/>
              <a:gd name="adj2"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311700" y="211600"/>
            <a:ext cx="86895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クライアントサイド　と　サーバサイド</a:t>
            </a:r>
            <a:endParaRPr/>
          </a:p>
          <a:p>
            <a:pPr marL="0" lvl="0" indent="0" algn="l" rtl="0">
              <a:spcBef>
                <a:spcPts val="0"/>
              </a:spcBef>
              <a:spcAft>
                <a:spcPts val="0"/>
              </a:spcAft>
              <a:buNone/>
            </a:pPr>
            <a:r>
              <a:rPr lang="ja"/>
              <a:t>(フロントエンド　　   と　バックエンド)</a:t>
            </a:r>
            <a:endParaRPr/>
          </a:p>
        </p:txBody>
      </p:sp>
      <p:pic>
        <p:nvPicPr>
          <p:cNvPr id="141" name="Google Shape;141;p25"/>
          <p:cNvPicPr preferRelativeResize="0"/>
          <p:nvPr/>
        </p:nvPicPr>
        <p:blipFill rotWithShape="1">
          <a:blip r:embed="rId3">
            <a:alphaModFix/>
          </a:blip>
          <a:srcRect b="7706"/>
          <a:stretch/>
        </p:blipFill>
        <p:spPr>
          <a:xfrm>
            <a:off x="1187550" y="1275175"/>
            <a:ext cx="6768900" cy="3644125"/>
          </a:xfrm>
          <a:prstGeom prst="rect">
            <a:avLst/>
          </a:prstGeom>
          <a:noFill/>
          <a:ln>
            <a:noFill/>
          </a:ln>
        </p:spPr>
      </p:pic>
      <p:sp>
        <p:nvSpPr>
          <p:cNvPr id="142" name="Google Shape;142;p25"/>
          <p:cNvSpPr txBox="1"/>
          <p:nvPr/>
        </p:nvSpPr>
        <p:spPr>
          <a:xfrm>
            <a:off x="3514725" y="4820400"/>
            <a:ext cx="56292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ja" sz="900">
                <a:latin typeface="Open Sans"/>
                <a:ea typeface="Open Sans"/>
                <a:cs typeface="Open Sans"/>
                <a:sym typeface="Open Sans"/>
              </a:rPr>
              <a:t>画像出典：かごやのサーバー研究室　https://www.kagoya.jp/howto/it-glossary/web/webapplication/</a:t>
            </a:r>
            <a:endParaRPr sz="900">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6"/>
          <p:cNvSpPr txBox="1">
            <a:spLocks noGrp="1"/>
          </p:cNvSpPr>
          <p:nvPr>
            <p:ph type="title"/>
          </p:nvPr>
        </p:nvSpPr>
        <p:spPr>
          <a:xfrm>
            <a:off x="311700" y="211600"/>
            <a:ext cx="86895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クライアントサイド　と　サーバサイド</a:t>
            </a:r>
            <a:endParaRPr/>
          </a:p>
          <a:p>
            <a:pPr marL="0" lvl="0" indent="0" algn="l" rtl="0">
              <a:spcBef>
                <a:spcPts val="0"/>
              </a:spcBef>
              <a:spcAft>
                <a:spcPts val="0"/>
              </a:spcAft>
              <a:buNone/>
            </a:pPr>
            <a:r>
              <a:rPr lang="ja"/>
              <a:t>(フロントエンド　　   と　バックエンド)</a:t>
            </a:r>
            <a:endParaRPr/>
          </a:p>
        </p:txBody>
      </p:sp>
      <p:pic>
        <p:nvPicPr>
          <p:cNvPr id="148" name="Google Shape;148;p26"/>
          <p:cNvPicPr preferRelativeResize="0"/>
          <p:nvPr/>
        </p:nvPicPr>
        <p:blipFill rotWithShape="1">
          <a:blip r:embed="rId3">
            <a:alphaModFix/>
          </a:blip>
          <a:srcRect b="7706"/>
          <a:stretch/>
        </p:blipFill>
        <p:spPr>
          <a:xfrm>
            <a:off x="1904100" y="1289375"/>
            <a:ext cx="5335800" cy="2872600"/>
          </a:xfrm>
          <a:prstGeom prst="rect">
            <a:avLst/>
          </a:prstGeom>
          <a:noFill/>
          <a:ln>
            <a:noFill/>
          </a:ln>
        </p:spPr>
      </p:pic>
      <p:pic>
        <p:nvPicPr>
          <p:cNvPr id="149" name="Google Shape;149;p26"/>
          <p:cNvPicPr preferRelativeResize="0"/>
          <p:nvPr/>
        </p:nvPicPr>
        <p:blipFill>
          <a:blip r:embed="rId4">
            <a:alphaModFix/>
          </a:blip>
          <a:stretch>
            <a:fillRect/>
          </a:stretch>
        </p:blipFill>
        <p:spPr>
          <a:xfrm>
            <a:off x="311700" y="1394375"/>
            <a:ext cx="1589351" cy="2834326"/>
          </a:xfrm>
          <a:prstGeom prst="rect">
            <a:avLst/>
          </a:prstGeom>
          <a:noFill/>
          <a:ln>
            <a:noFill/>
          </a:ln>
        </p:spPr>
      </p:pic>
      <p:sp>
        <p:nvSpPr>
          <p:cNvPr id="150" name="Google Shape;150;p26"/>
          <p:cNvSpPr txBox="1"/>
          <p:nvPr/>
        </p:nvSpPr>
        <p:spPr>
          <a:xfrm>
            <a:off x="3514725" y="4662125"/>
            <a:ext cx="5629200" cy="461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ja" sz="900">
                <a:latin typeface="Open Sans"/>
                <a:ea typeface="Open Sans"/>
                <a:cs typeface="Open Sans"/>
                <a:sym typeface="Open Sans"/>
              </a:rPr>
              <a:t>画像出典：ウマ娘プリティダービー　開発Cygames</a:t>
            </a:r>
            <a:endParaRPr sz="900">
              <a:latin typeface="Open Sans"/>
              <a:ea typeface="Open Sans"/>
              <a:cs typeface="Open Sans"/>
              <a:sym typeface="Open Sans"/>
            </a:endParaRPr>
          </a:p>
          <a:p>
            <a:pPr marL="0" lvl="0" indent="0" algn="r" rtl="0">
              <a:spcBef>
                <a:spcPts val="0"/>
              </a:spcBef>
              <a:spcAft>
                <a:spcPts val="0"/>
              </a:spcAft>
              <a:buNone/>
            </a:pPr>
            <a:r>
              <a:rPr lang="ja" sz="900">
                <a:latin typeface="Open Sans"/>
                <a:ea typeface="Open Sans"/>
                <a:cs typeface="Open Sans"/>
                <a:sym typeface="Open Sans"/>
              </a:rPr>
              <a:t>画像出典：かごやのサーバー研究室　https://www.kagoya.jp/howto/it-glossary/web/webapplication/</a:t>
            </a:r>
            <a:endParaRPr sz="900">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7"/>
          <p:cNvSpPr txBox="1">
            <a:spLocks noGrp="1"/>
          </p:cNvSpPr>
          <p:nvPr>
            <p:ph type="title"/>
          </p:nvPr>
        </p:nvSpPr>
        <p:spPr>
          <a:xfrm>
            <a:off x="311700" y="211600"/>
            <a:ext cx="86895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クライアントサイド　と　サーバサイド</a:t>
            </a:r>
            <a:endParaRPr/>
          </a:p>
          <a:p>
            <a:pPr marL="0" lvl="0" indent="0" algn="l" rtl="0">
              <a:spcBef>
                <a:spcPts val="0"/>
              </a:spcBef>
              <a:spcAft>
                <a:spcPts val="0"/>
              </a:spcAft>
              <a:buNone/>
            </a:pPr>
            <a:r>
              <a:rPr lang="ja"/>
              <a:t>(フロントエンド　　   と　バックエンド)</a:t>
            </a:r>
            <a:endParaRPr/>
          </a:p>
        </p:txBody>
      </p:sp>
      <p:pic>
        <p:nvPicPr>
          <p:cNvPr id="156" name="Google Shape;156;p27"/>
          <p:cNvPicPr preferRelativeResize="0"/>
          <p:nvPr/>
        </p:nvPicPr>
        <p:blipFill rotWithShape="1">
          <a:blip r:embed="rId3">
            <a:alphaModFix/>
          </a:blip>
          <a:srcRect b="7706"/>
          <a:stretch/>
        </p:blipFill>
        <p:spPr>
          <a:xfrm>
            <a:off x="1904100" y="1289375"/>
            <a:ext cx="5335800" cy="2872600"/>
          </a:xfrm>
          <a:prstGeom prst="rect">
            <a:avLst/>
          </a:prstGeom>
          <a:noFill/>
          <a:ln>
            <a:noFill/>
          </a:ln>
        </p:spPr>
      </p:pic>
      <p:pic>
        <p:nvPicPr>
          <p:cNvPr id="157" name="Google Shape;157;p27"/>
          <p:cNvPicPr preferRelativeResize="0"/>
          <p:nvPr/>
        </p:nvPicPr>
        <p:blipFill>
          <a:blip r:embed="rId4">
            <a:alphaModFix/>
          </a:blip>
          <a:stretch>
            <a:fillRect/>
          </a:stretch>
        </p:blipFill>
        <p:spPr>
          <a:xfrm>
            <a:off x="311700" y="1394375"/>
            <a:ext cx="1589351" cy="2834326"/>
          </a:xfrm>
          <a:prstGeom prst="rect">
            <a:avLst/>
          </a:prstGeom>
          <a:noFill/>
          <a:ln>
            <a:noFill/>
          </a:ln>
        </p:spPr>
      </p:pic>
      <p:sp>
        <p:nvSpPr>
          <p:cNvPr id="158" name="Google Shape;158;p27"/>
          <p:cNvSpPr/>
          <p:nvPr/>
        </p:nvSpPr>
        <p:spPr>
          <a:xfrm>
            <a:off x="6920375" y="1115475"/>
            <a:ext cx="2194200" cy="1805400"/>
          </a:xfrm>
          <a:prstGeom prst="cloudCallout">
            <a:avLst>
              <a:gd name="adj1" fmla="val -20833"/>
              <a:gd name="adj2" fmla="val 62500"/>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a:t>育成の結果</a:t>
            </a:r>
            <a:endParaRPr/>
          </a:p>
          <a:p>
            <a:pPr marL="0" lvl="0" indent="0" algn="l" rtl="0">
              <a:spcBef>
                <a:spcPts val="0"/>
              </a:spcBef>
              <a:spcAft>
                <a:spcPts val="0"/>
              </a:spcAft>
              <a:buNone/>
            </a:pPr>
            <a:r>
              <a:rPr lang="ja"/>
              <a:t>レースの結果</a:t>
            </a:r>
            <a:endParaRPr/>
          </a:p>
          <a:p>
            <a:pPr marL="0" lvl="0" indent="0" algn="l" rtl="0">
              <a:spcBef>
                <a:spcPts val="0"/>
              </a:spcBef>
              <a:spcAft>
                <a:spcPts val="0"/>
              </a:spcAft>
              <a:buNone/>
            </a:pPr>
            <a:r>
              <a:rPr lang="ja"/>
              <a:t>ガチャの結果</a:t>
            </a:r>
            <a:endParaRPr/>
          </a:p>
        </p:txBody>
      </p:sp>
      <p:sp>
        <p:nvSpPr>
          <p:cNvPr id="159" name="Google Shape;159;p27"/>
          <p:cNvSpPr/>
          <p:nvPr/>
        </p:nvSpPr>
        <p:spPr>
          <a:xfrm>
            <a:off x="1752200" y="3389475"/>
            <a:ext cx="2702400" cy="1805400"/>
          </a:xfrm>
          <a:prstGeom prst="cloudCallout">
            <a:avLst>
              <a:gd name="adj1" fmla="val -47580"/>
              <a:gd name="adj2" fmla="val -42588"/>
            </a:avLst>
          </a:pr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ja"/>
              <a:t>育成結果の表示</a:t>
            </a:r>
            <a:endParaRPr/>
          </a:p>
          <a:p>
            <a:pPr marL="0" lvl="0" indent="0" algn="l" rtl="0">
              <a:spcBef>
                <a:spcPts val="0"/>
              </a:spcBef>
              <a:spcAft>
                <a:spcPts val="0"/>
              </a:spcAft>
              <a:buNone/>
            </a:pPr>
            <a:r>
              <a:rPr lang="ja"/>
              <a:t>レースの</a:t>
            </a:r>
            <a:endParaRPr/>
          </a:p>
          <a:p>
            <a:pPr marL="0" lvl="0" indent="0" algn="l" rtl="0">
              <a:spcBef>
                <a:spcPts val="0"/>
              </a:spcBef>
              <a:spcAft>
                <a:spcPts val="0"/>
              </a:spcAft>
              <a:buNone/>
            </a:pPr>
            <a:r>
              <a:rPr lang="ja"/>
              <a:t>　アニメーション</a:t>
            </a:r>
            <a:endParaRPr/>
          </a:p>
          <a:p>
            <a:pPr marL="0" lvl="0" indent="0" algn="l" rtl="0">
              <a:spcBef>
                <a:spcPts val="0"/>
              </a:spcBef>
              <a:spcAft>
                <a:spcPts val="0"/>
              </a:spcAft>
              <a:buNone/>
            </a:pPr>
            <a:r>
              <a:rPr lang="ja"/>
              <a:t>ガチャの演出</a:t>
            </a:r>
            <a:endParaRPr/>
          </a:p>
        </p:txBody>
      </p:sp>
      <p:sp>
        <p:nvSpPr>
          <p:cNvPr id="160" name="Google Shape;160;p27"/>
          <p:cNvSpPr txBox="1"/>
          <p:nvPr/>
        </p:nvSpPr>
        <p:spPr>
          <a:xfrm>
            <a:off x="3514725" y="4662125"/>
            <a:ext cx="5629200" cy="4617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ja" sz="900">
                <a:latin typeface="Open Sans"/>
                <a:ea typeface="Open Sans"/>
                <a:cs typeface="Open Sans"/>
                <a:sym typeface="Open Sans"/>
              </a:rPr>
              <a:t>画像出典：ウマ娘プリティダービー　開発Cygames</a:t>
            </a:r>
            <a:endParaRPr sz="900">
              <a:latin typeface="Open Sans"/>
              <a:ea typeface="Open Sans"/>
              <a:cs typeface="Open Sans"/>
              <a:sym typeface="Open Sans"/>
            </a:endParaRPr>
          </a:p>
          <a:p>
            <a:pPr marL="0" lvl="0" indent="0" algn="r" rtl="0">
              <a:spcBef>
                <a:spcPts val="0"/>
              </a:spcBef>
              <a:spcAft>
                <a:spcPts val="0"/>
              </a:spcAft>
              <a:buNone/>
            </a:pPr>
            <a:r>
              <a:rPr lang="ja" sz="900">
                <a:latin typeface="Open Sans"/>
                <a:ea typeface="Open Sans"/>
                <a:cs typeface="Open Sans"/>
                <a:sym typeface="Open Sans"/>
              </a:rPr>
              <a:t>画像出典：かごやのサーバー研究室　https://www.kagoya.jp/howto/it-glossary/web/webapplication/</a:t>
            </a:r>
            <a:endParaRPr sz="900">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8"/>
          <p:cNvSpPr txBox="1">
            <a:spLocks noGrp="1"/>
          </p:cNvSpPr>
          <p:nvPr>
            <p:ph type="title"/>
          </p:nvPr>
        </p:nvSpPr>
        <p:spPr>
          <a:xfrm>
            <a:off x="311700" y="21160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クライアントサイド(フロントエンド)</a:t>
            </a:r>
            <a:endParaRPr/>
          </a:p>
        </p:txBody>
      </p:sp>
      <p:sp>
        <p:nvSpPr>
          <p:cNvPr id="166" name="Google Shape;166;p28"/>
          <p:cNvSpPr txBox="1">
            <a:spLocks noGrp="1"/>
          </p:cNvSpPr>
          <p:nvPr>
            <p:ph type="body" idx="1"/>
          </p:nvPr>
        </p:nvSpPr>
        <p:spPr>
          <a:xfrm>
            <a:off x="4615950" y="906550"/>
            <a:ext cx="4527900" cy="4107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ja"/>
              <a:t>基本的な役割</a:t>
            </a:r>
            <a:endParaRPr/>
          </a:p>
          <a:p>
            <a:pPr marL="914400" lvl="1" indent="-317500" algn="l" rtl="0">
              <a:spcBef>
                <a:spcPts val="0"/>
              </a:spcBef>
              <a:spcAft>
                <a:spcPts val="0"/>
              </a:spcAft>
              <a:buSzPts val="1400"/>
              <a:buChar char="➢"/>
            </a:pPr>
            <a:r>
              <a:rPr lang="ja"/>
              <a:t>サーバへリクエストを送信</a:t>
            </a:r>
            <a:endParaRPr/>
          </a:p>
          <a:p>
            <a:pPr marL="1371600" lvl="2" indent="-317500" algn="l" rtl="0">
              <a:spcBef>
                <a:spcPts val="0"/>
              </a:spcBef>
              <a:spcAft>
                <a:spcPts val="0"/>
              </a:spcAft>
              <a:buSzPts val="1400"/>
              <a:buChar char="■"/>
            </a:pPr>
            <a:r>
              <a:rPr lang="ja"/>
              <a:t>利用者の操作をサーバからの要求の形に変換</a:t>
            </a:r>
            <a:endParaRPr/>
          </a:p>
          <a:p>
            <a:pPr marL="914400" lvl="1" indent="-317500" algn="l" rtl="0">
              <a:spcBef>
                <a:spcPts val="0"/>
              </a:spcBef>
              <a:spcAft>
                <a:spcPts val="0"/>
              </a:spcAft>
              <a:buSzPts val="1400"/>
              <a:buChar char="➢"/>
            </a:pPr>
            <a:r>
              <a:rPr lang="ja"/>
              <a:t>サーバからの返答を受け取り解釈する</a:t>
            </a:r>
            <a:endParaRPr/>
          </a:p>
          <a:p>
            <a:pPr marL="1371600" lvl="2" indent="-317500" algn="l" rtl="0">
              <a:spcBef>
                <a:spcPts val="0"/>
              </a:spcBef>
              <a:spcAft>
                <a:spcPts val="0"/>
              </a:spcAft>
              <a:buSzPts val="1400"/>
              <a:buChar char="■"/>
            </a:pPr>
            <a:r>
              <a:rPr lang="ja"/>
              <a:t>利用者にわかりやすい形に変換して表示する</a:t>
            </a:r>
            <a:endParaRPr/>
          </a:p>
          <a:p>
            <a:pPr marL="457200" lvl="0" indent="-342900" algn="l" rtl="0">
              <a:spcBef>
                <a:spcPts val="0"/>
              </a:spcBef>
              <a:spcAft>
                <a:spcPts val="0"/>
              </a:spcAft>
              <a:buSzPts val="1800"/>
              <a:buChar char="❖"/>
            </a:pPr>
            <a:r>
              <a:rPr lang="ja"/>
              <a:t>webブラウザが多く利用されている</a:t>
            </a:r>
            <a:endParaRPr/>
          </a:p>
          <a:p>
            <a:pPr marL="914400" lvl="1" indent="-317500" algn="l" rtl="0">
              <a:spcBef>
                <a:spcPts val="0"/>
              </a:spcBef>
              <a:spcAft>
                <a:spcPts val="0"/>
              </a:spcAft>
              <a:buSzPts val="1400"/>
              <a:buChar char="➢"/>
            </a:pPr>
            <a:r>
              <a:rPr lang="ja"/>
              <a:t>専用のクライアントソフトの利用も多い</a:t>
            </a:r>
            <a:endParaRPr/>
          </a:p>
          <a:p>
            <a:pPr marL="1371600" lvl="2" indent="-317500" algn="l" rtl="0">
              <a:spcBef>
                <a:spcPts val="0"/>
              </a:spcBef>
              <a:spcAft>
                <a:spcPts val="0"/>
              </a:spcAft>
              <a:buSzPts val="1400"/>
              <a:buChar char="■"/>
            </a:pPr>
            <a:r>
              <a:rPr lang="ja"/>
              <a:t>スマホのTwitterアプリなど</a:t>
            </a:r>
            <a:endParaRPr/>
          </a:p>
          <a:p>
            <a:pPr marL="457200" lvl="0" indent="-342900" algn="l" rtl="0">
              <a:spcBef>
                <a:spcPts val="0"/>
              </a:spcBef>
              <a:spcAft>
                <a:spcPts val="0"/>
              </a:spcAft>
              <a:buSzPts val="1800"/>
              <a:buChar char="❖"/>
            </a:pPr>
            <a:r>
              <a:rPr lang="ja"/>
              <a:t>開発言語</a:t>
            </a:r>
            <a:endParaRPr/>
          </a:p>
          <a:p>
            <a:pPr marL="914400" lvl="1" indent="-317500" algn="l" rtl="0">
              <a:spcBef>
                <a:spcPts val="0"/>
              </a:spcBef>
              <a:spcAft>
                <a:spcPts val="0"/>
              </a:spcAft>
              <a:buSzPts val="1400"/>
              <a:buChar char="➢"/>
            </a:pPr>
            <a:r>
              <a:rPr lang="ja"/>
              <a:t>HTML</a:t>
            </a:r>
            <a:endParaRPr/>
          </a:p>
          <a:p>
            <a:pPr marL="914400" lvl="1" indent="-317500" algn="l" rtl="0">
              <a:spcBef>
                <a:spcPts val="0"/>
              </a:spcBef>
              <a:spcAft>
                <a:spcPts val="0"/>
              </a:spcAft>
              <a:buSzPts val="1400"/>
              <a:buChar char="➢"/>
            </a:pPr>
            <a:r>
              <a:rPr lang="ja"/>
              <a:t>CSS</a:t>
            </a:r>
            <a:endParaRPr/>
          </a:p>
          <a:p>
            <a:pPr marL="914400" lvl="1" indent="-317500" algn="l" rtl="0">
              <a:spcBef>
                <a:spcPts val="0"/>
              </a:spcBef>
              <a:spcAft>
                <a:spcPts val="0"/>
              </a:spcAft>
              <a:buSzPts val="1400"/>
              <a:buChar char="➢"/>
            </a:pPr>
            <a:r>
              <a:rPr lang="ja"/>
              <a:t>JavaScript　等</a:t>
            </a:r>
            <a:endParaRPr/>
          </a:p>
        </p:txBody>
      </p:sp>
      <p:pic>
        <p:nvPicPr>
          <p:cNvPr id="167" name="Google Shape;167;p28"/>
          <p:cNvPicPr preferRelativeResize="0"/>
          <p:nvPr/>
        </p:nvPicPr>
        <p:blipFill>
          <a:blip r:embed="rId3">
            <a:alphaModFix/>
          </a:blip>
          <a:stretch>
            <a:fillRect/>
          </a:stretch>
        </p:blipFill>
        <p:spPr>
          <a:xfrm>
            <a:off x="191375" y="919000"/>
            <a:ext cx="4311150" cy="2344188"/>
          </a:xfrm>
          <a:prstGeom prst="rect">
            <a:avLst/>
          </a:prstGeom>
          <a:noFill/>
          <a:ln>
            <a:noFill/>
          </a:ln>
        </p:spPr>
      </p:pic>
      <p:sp>
        <p:nvSpPr>
          <p:cNvPr id="168" name="Google Shape;168;p28"/>
          <p:cNvSpPr txBox="1"/>
          <p:nvPr/>
        </p:nvSpPr>
        <p:spPr>
          <a:xfrm>
            <a:off x="3514725" y="4820400"/>
            <a:ext cx="56292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ja" sz="900">
                <a:latin typeface="Open Sans"/>
                <a:ea typeface="Open Sans"/>
                <a:cs typeface="Open Sans"/>
                <a:sym typeface="Open Sans"/>
              </a:rPr>
              <a:t>画像出典：SAMURAI ENGINEER Blog　https://www.sejuku.net/blog/100525</a:t>
            </a:r>
            <a:endParaRPr sz="900">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9"/>
          <p:cNvSpPr txBox="1">
            <a:spLocks noGrp="1"/>
          </p:cNvSpPr>
          <p:nvPr>
            <p:ph type="title"/>
          </p:nvPr>
        </p:nvSpPr>
        <p:spPr>
          <a:xfrm>
            <a:off x="311700" y="21160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フロントエンド</a:t>
            </a:r>
            <a:endParaRPr/>
          </a:p>
        </p:txBody>
      </p:sp>
      <p:sp>
        <p:nvSpPr>
          <p:cNvPr id="174" name="Google Shape;174;p29"/>
          <p:cNvSpPr txBox="1">
            <a:spLocks noGrp="1"/>
          </p:cNvSpPr>
          <p:nvPr>
            <p:ph type="body" idx="1"/>
          </p:nvPr>
        </p:nvSpPr>
        <p:spPr>
          <a:xfrm>
            <a:off x="4615950" y="906550"/>
            <a:ext cx="4527900" cy="4107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ja"/>
              <a:t>基本的な役割</a:t>
            </a:r>
            <a:endParaRPr/>
          </a:p>
          <a:p>
            <a:pPr marL="914400" lvl="1" indent="-317500" algn="l" rtl="0">
              <a:spcBef>
                <a:spcPts val="0"/>
              </a:spcBef>
              <a:spcAft>
                <a:spcPts val="0"/>
              </a:spcAft>
              <a:buSzPts val="1400"/>
              <a:buChar char="➢"/>
            </a:pPr>
            <a:r>
              <a:rPr lang="ja"/>
              <a:t>サーバへリクエストを送信</a:t>
            </a:r>
            <a:endParaRPr/>
          </a:p>
          <a:p>
            <a:pPr marL="1371600" lvl="2" indent="-317500" algn="l" rtl="0">
              <a:spcBef>
                <a:spcPts val="0"/>
              </a:spcBef>
              <a:spcAft>
                <a:spcPts val="0"/>
              </a:spcAft>
              <a:buSzPts val="1400"/>
              <a:buChar char="■"/>
            </a:pPr>
            <a:r>
              <a:rPr lang="ja"/>
              <a:t>利用者の操作をサーバからの要求の形に変換</a:t>
            </a:r>
            <a:endParaRPr/>
          </a:p>
          <a:p>
            <a:pPr marL="914400" lvl="1" indent="-317500" algn="l" rtl="0">
              <a:spcBef>
                <a:spcPts val="0"/>
              </a:spcBef>
              <a:spcAft>
                <a:spcPts val="0"/>
              </a:spcAft>
              <a:buSzPts val="1400"/>
              <a:buChar char="➢"/>
            </a:pPr>
            <a:r>
              <a:rPr lang="ja"/>
              <a:t>サーバからの返答を受け取り解釈する</a:t>
            </a:r>
            <a:endParaRPr/>
          </a:p>
          <a:p>
            <a:pPr marL="1371600" lvl="2" indent="-317500" algn="l" rtl="0">
              <a:spcBef>
                <a:spcPts val="0"/>
              </a:spcBef>
              <a:spcAft>
                <a:spcPts val="0"/>
              </a:spcAft>
              <a:buSzPts val="1400"/>
              <a:buChar char="■"/>
            </a:pPr>
            <a:r>
              <a:rPr lang="ja"/>
              <a:t>利用者にわかりやすい形に変換して表示する</a:t>
            </a:r>
            <a:endParaRPr/>
          </a:p>
          <a:p>
            <a:pPr marL="457200" lvl="0" indent="-342900" algn="l" rtl="0">
              <a:spcBef>
                <a:spcPts val="0"/>
              </a:spcBef>
              <a:spcAft>
                <a:spcPts val="0"/>
              </a:spcAft>
              <a:buSzPts val="1800"/>
              <a:buChar char="❖"/>
            </a:pPr>
            <a:r>
              <a:rPr lang="ja"/>
              <a:t>webブラウザが多く利用されている</a:t>
            </a:r>
            <a:endParaRPr/>
          </a:p>
          <a:p>
            <a:pPr marL="914400" lvl="1" indent="-317500" algn="l" rtl="0">
              <a:spcBef>
                <a:spcPts val="0"/>
              </a:spcBef>
              <a:spcAft>
                <a:spcPts val="0"/>
              </a:spcAft>
              <a:buSzPts val="1400"/>
              <a:buChar char="➢"/>
            </a:pPr>
            <a:r>
              <a:rPr lang="ja"/>
              <a:t>専用のクライアントソフトの利用も多い</a:t>
            </a:r>
            <a:endParaRPr/>
          </a:p>
          <a:p>
            <a:pPr marL="1371600" lvl="2" indent="-317500" algn="l" rtl="0">
              <a:spcBef>
                <a:spcPts val="0"/>
              </a:spcBef>
              <a:spcAft>
                <a:spcPts val="0"/>
              </a:spcAft>
              <a:buSzPts val="1400"/>
              <a:buChar char="■"/>
            </a:pPr>
            <a:r>
              <a:rPr lang="ja"/>
              <a:t>スマホのTwitterアプリなど</a:t>
            </a:r>
            <a:endParaRPr/>
          </a:p>
          <a:p>
            <a:pPr marL="457200" lvl="0" indent="-342900" algn="l" rtl="0">
              <a:spcBef>
                <a:spcPts val="0"/>
              </a:spcBef>
              <a:spcAft>
                <a:spcPts val="0"/>
              </a:spcAft>
              <a:buSzPts val="1800"/>
              <a:buChar char="❖"/>
            </a:pPr>
            <a:r>
              <a:rPr lang="ja"/>
              <a:t>開発言語</a:t>
            </a:r>
            <a:endParaRPr/>
          </a:p>
          <a:p>
            <a:pPr marL="914400" lvl="1" indent="-317500" algn="l" rtl="0">
              <a:spcBef>
                <a:spcPts val="0"/>
              </a:spcBef>
              <a:spcAft>
                <a:spcPts val="0"/>
              </a:spcAft>
              <a:buSzPts val="1400"/>
              <a:buChar char="➢"/>
            </a:pPr>
            <a:r>
              <a:rPr lang="ja"/>
              <a:t>HTML</a:t>
            </a:r>
            <a:endParaRPr/>
          </a:p>
          <a:p>
            <a:pPr marL="914400" lvl="1" indent="-317500" algn="l" rtl="0">
              <a:spcBef>
                <a:spcPts val="0"/>
              </a:spcBef>
              <a:spcAft>
                <a:spcPts val="0"/>
              </a:spcAft>
              <a:buSzPts val="1400"/>
              <a:buChar char="➢"/>
            </a:pPr>
            <a:r>
              <a:rPr lang="ja"/>
              <a:t>CSS</a:t>
            </a:r>
            <a:endParaRPr/>
          </a:p>
          <a:p>
            <a:pPr marL="914400" lvl="1" indent="-317500" algn="l" rtl="0">
              <a:spcBef>
                <a:spcPts val="0"/>
              </a:spcBef>
              <a:spcAft>
                <a:spcPts val="0"/>
              </a:spcAft>
              <a:buSzPts val="1400"/>
              <a:buChar char="➢"/>
            </a:pPr>
            <a:r>
              <a:rPr lang="ja"/>
              <a:t>JavaScript　等</a:t>
            </a:r>
            <a:endParaRPr/>
          </a:p>
        </p:txBody>
      </p:sp>
      <p:pic>
        <p:nvPicPr>
          <p:cNvPr id="175" name="Google Shape;175;p29"/>
          <p:cNvPicPr preferRelativeResize="0"/>
          <p:nvPr/>
        </p:nvPicPr>
        <p:blipFill>
          <a:blip r:embed="rId3">
            <a:alphaModFix/>
          </a:blip>
          <a:stretch>
            <a:fillRect/>
          </a:stretch>
        </p:blipFill>
        <p:spPr>
          <a:xfrm>
            <a:off x="191375" y="919000"/>
            <a:ext cx="4311150" cy="2344188"/>
          </a:xfrm>
          <a:prstGeom prst="rect">
            <a:avLst/>
          </a:prstGeom>
          <a:noFill/>
          <a:ln>
            <a:noFill/>
          </a:ln>
        </p:spPr>
      </p:pic>
      <p:sp>
        <p:nvSpPr>
          <p:cNvPr id="176" name="Google Shape;176;p29"/>
          <p:cNvSpPr txBox="1"/>
          <p:nvPr/>
        </p:nvSpPr>
        <p:spPr>
          <a:xfrm>
            <a:off x="3514725" y="4820400"/>
            <a:ext cx="56292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ja" sz="900">
                <a:latin typeface="Open Sans"/>
                <a:ea typeface="Open Sans"/>
                <a:cs typeface="Open Sans"/>
                <a:sym typeface="Open Sans"/>
              </a:rPr>
              <a:t>画像出典：SAMURAI ENGINEER Blog　https://www.sejuku.net/blog/100525</a:t>
            </a:r>
            <a:endParaRPr sz="900">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0"/>
          <p:cNvSpPr txBox="1">
            <a:spLocks noGrp="1"/>
          </p:cNvSpPr>
          <p:nvPr>
            <p:ph type="title"/>
          </p:nvPr>
        </p:nvSpPr>
        <p:spPr>
          <a:xfrm>
            <a:off x="311700" y="21160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サーバサイド(バックエンド)</a:t>
            </a:r>
            <a:endParaRPr/>
          </a:p>
        </p:txBody>
      </p:sp>
      <p:pic>
        <p:nvPicPr>
          <p:cNvPr id="183" name="Google Shape;183;p30"/>
          <p:cNvPicPr preferRelativeResize="0"/>
          <p:nvPr/>
        </p:nvPicPr>
        <p:blipFill>
          <a:blip r:embed="rId3">
            <a:alphaModFix/>
          </a:blip>
          <a:stretch>
            <a:fillRect/>
          </a:stretch>
        </p:blipFill>
        <p:spPr>
          <a:xfrm>
            <a:off x="178375" y="919000"/>
            <a:ext cx="4311150" cy="2344188"/>
          </a:xfrm>
          <a:prstGeom prst="rect">
            <a:avLst/>
          </a:prstGeom>
          <a:noFill/>
          <a:ln>
            <a:noFill/>
          </a:ln>
        </p:spPr>
      </p:pic>
      <p:sp>
        <p:nvSpPr>
          <p:cNvPr id="184" name="Google Shape;184;p30"/>
          <p:cNvSpPr txBox="1"/>
          <p:nvPr/>
        </p:nvSpPr>
        <p:spPr>
          <a:xfrm>
            <a:off x="3514725" y="4820400"/>
            <a:ext cx="56292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ja" sz="900">
                <a:latin typeface="Open Sans"/>
                <a:ea typeface="Open Sans"/>
                <a:cs typeface="Open Sans"/>
                <a:sym typeface="Open Sans"/>
              </a:rPr>
              <a:t>画像出典：SAMURAI ENGINEER Blog　https://www.sejuku.net/blog/100525</a:t>
            </a:r>
            <a:endParaRPr sz="900">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1"/>
          <p:cNvSpPr txBox="1">
            <a:spLocks noGrp="1"/>
          </p:cNvSpPr>
          <p:nvPr>
            <p:ph type="title"/>
          </p:nvPr>
        </p:nvSpPr>
        <p:spPr>
          <a:xfrm>
            <a:off x="311700" y="21160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サーバサイド(バックエンド)</a:t>
            </a:r>
            <a:endParaRPr/>
          </a:p>
        </p:txBody>
      </p:sp>
      <p:sp>
        <p:nvSpPr>
          <p:cNvPr id="190" name="Google Shape;190;p31"/>
          <p:cNvSpPr txBox="1">
            <a:spLocks noGrp="1"/>
          </p:cNvSpPr>
          <p:nvPr>
            <p:ph type="body" idx="1"/>
          </p:nvPr>
        </p:nvSpPr>
        <p:spPr>
          <a:xfrm>
            <a:off x="311700" y="3527875"/>
            <a:ext cx="8832300" cy="14856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ja"/>
              <a:t>基本的な役割</a:t>
            </a:r>
            <a:endParaRPr/>
          </a:p>
          <a:p>
            <a:pPr marL="914400" lvl="1" indent="-317500" algn="l" rtl="0">
              <a:spcBef>
                <a:spcPts val="0"/>
              </a:spcBef>
              <a:spcAft>
                <a:spcPts val="0"/>
              </a:spcAft>
              <a:buSzPts val="1400"/>
              <a:buChar char="➢"/>
            </a:pPr>
            <a:r>
              <a:rPr lang="ja"/>
              <a:t>クライアントからの要求に応じてプログラムを実行</a:t>
            </a:r>
            <a:endParaRPr/>
          </a:p>
          <a:p>
            <a:pPr marL="1371600" lvl="2" indent="-317500" algn="l" rtl="0">
              <a:spcBef>
                <a:spcPts val="0"/>
              </a:spcBef>
              <a:spcAft>
                <a:spcPts val="0"/>
              </a:spcAft>
              <a:buSzPts val="1400"/>
              <a:buChar char="■"/>
            </a:pPr>
            <a:r>
              <a:rPr lang="ja"/>
              <a:t>データベースとの連携も</a:t>
            </a:r>
            <a:endParaRPr/>
          </a:p>
          <a:p>
            <a:pPr marL="914400" lvl="1" indent="-317500" algn="l" rtl="0">
              <a:spcBef>
                <a:spcPts val="0"/>
              </a:spcBef>
              <a:spcAft>
                <a:spcPts val="0"/>
              </a:spcAft>
              <a:buSzPts val="1400"/>
              <a:buChar char="➢"/>
            </a:pPr>
            <a:r>
              <a:rPr lang="ja"/>
              <a:t>実行結果をクライアントに返信</a:t>
            </a:r>
            <a:endParaRPr/>
          </a:p>
        </p:txBody>
      </p:sp>
      <p:pic>
        <p:nvPicPr>
          <p:cNvPr id="191" name="Google Shape;191;p31"/>
          <p:cNvPicPr preferRelativeResize="0"/>
          <p:nvPr/>
        </p:nvPicPr>
        <p:blipFill>
          <a:blip r:embed="rId3">
            <a:alphaModFix/>
          </a:blip>
          <a:stretch>
            <a:fillRect/>
          </a:stretch>
        </p:blipFill>
        <p:spPr>
          <a:xfrm>
            <a:off x="1766425" y="919000"/>
            <a:ext cx="5922850" cy="2608875"/>
          </a:xfrm>
          <a:prstGeom prst="rect">
            <a:avLst/>
          </a:prstGeom>
          <a:noFill/>
          <a:ln>
            <a:noFill/>
          </a:ln>
        </p:spPr>
      </p:pic>
      <p:sp>
        <p:nvSpPr>
          <p:cNvPr id="192" name="Google Shape;192;p31"/>
          <p:cNvSpPr txBox="1"/>
          <p:nvPr/>
        </p:nvSpPr>
        <p:spPr>
          <a:xfrm>
            <a:off x="3514725" y="4820400"/>
            <a:ext cx="56292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ja" sz="900">
                <a:latin typeface="Open Sans"/>
                <a:ea typeface="Open Sans"/>
                <a:cs typeface="Open Sans"/>
                <a:sym typeface="Open Sans"/>
              </a:rPr>
              <a:t>画像出典：TECH DRIVE　https://dev.techdrive.top/entry/2018/08/23/123000</a:t>
            </a:r>
            <a:endParaRPr sz="900">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本日のお品書き</a:t>
            </a:r>
            <a:endParaRPr/>
          </a:p>
        </p:txBody>
      </p:sp>
      <p:sp>
        <p:nvSpPr>
          <p:cNvPr id="73" name="Google Shape;73;p14"/>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ja"/>
              <a:t>webページの相互評価</a:t>
            </a:r>
            <a:endParaRPr/>
          </a:p>
          <a:p>
            <a:pPr marL="457200" lvl="0" indent="-342900" algn="l" rtl="0">
              <a:spcBef>
                <a:spcPts val="0"/>
              </a:spcBef>
              <a:spcAft>
                <a:spcPts val="0"/>
              </a:spcAft>
              <a:buSzPts val="1800"/>
              <a:buAutoNum type="arabicPeriod"/>
            </a:pPr>
            <a:r>
              <a:rPr lang="ja"/>
              <a:t>クライアントサイドプログラムとサーバサイドプログラム</a:t>
            </a:r>
            <a:endParaRPr/>
          </a:p>
          <a:p>
            <a:pPr marL="457200" lvl="0" indent="-342900" algn="l" rtl="0">
              <a:spcBef>
                <a:spcPts val="0"/>
              </a:spcBef>
              <a:spcAft>
                <a:spcPts val="0"/>
              </a:spcAft>
              <a:buSzPts val="1800"/>
              <a:buAutoNum type="arabicPeriod"/>
            </a:pPr>
            <a:r>
              <a:rPr lang="ja"/>
              <a:t>データベースの設計と構築</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2"/>
          <p:cNvSpPr txBox="1">
            <a:spLocks noGrp="1"/>
          </p:cNvSpPr>
          <p:nvPr>
            <p:ph type="title"/>
          </p:nvPr>
        </p:nvSpPr>
        <p:spPr>
          <a:xfrm>
            <a:off x="311700" y="21160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サーバサイド(バックエンド)</a:t>
            </a:r>
            <a:endParaRPr/>
          </a:p>
        </p:txBody>
      </p:sp>
      <p:sp>
        <p:nvSpPr>
          <p:cNvPr id="198" name="Google Shape;198;p32"/>
          <p:cNvSpPr txBox="1">
            <a:spLocks noGrp="1"/>
          </p:cNvSpPr>
          <p:nvPr>
            <p:ph type="body" idx="1"/>
          </p:nvPr>
        </p:nvSpPr>
        <p:spPr>
          <a:xfrm>
            <a:off x="311700" y="3527875"/>
            <a:ext cx="8832300" cy="14856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ja"/>
              <a:t>求めらること</a:t>
            </a:r>
            <a:endParaRPr/>
          </a:p>
          <a:p>
            <a:pPr marL="914400" lvl="1" indent="-317500" algn="l" rtl="0">
              <a:spcBef>
                <a:spcPts val="0"/>
              </a:spcBef>
              <a:spcAft>
                <a:spcPts val="0"/>
              </a:spcAft>
              <a:buSzPts val="1400"/>
              <a:buChar char="➢"/>
            </a:pPr>
            <a:r>
              <a:rPr lang="ja"/>
              <a:t>要求に対する素早い処理</a:t>
            </a:r>
            <a:endParaRPr/>
          </a:p>
          <a:p>
            <a:pPr marL="914400" lvl="1" indent="-317500" algn="l" rtl="0">
              <a:spcBef>
                <a:spcPts val="0"/>
              </a:spcBef>
              <a:spcAft>
                <a:spcPts val="0"/>
              </a:spcAft>
              <a:buSzPts val="1400"/>
              <a:buChar char="➢"/>
            </a:pPr>
            <a:r>
              <a:rPr lang="ja"/>
              <a:t>効率の良いデータベース処理</a:t>
            </a:r>
            <a:endParaRPr/>
          </a:p>
          <a:p>
            <a:pPr marL="914400" lvl="1" indent="-317500" algn="l" rtl="0">
              <a:spcBef>
                <a:spcPts val="0"/>
              </a:spcBef>
              <a:spcAft>
                <a:spcPts val="0"/>
              </a:spcAft>
              <a:buSzPts val="1400"/>
              <a:buChar char="➢"/>
            </a:pPr>
            <a:r>
              <a:rPr lang="ja"/>
              <a:t>データの安全な管理</a:t>
            </a:r>
            <a:endParaRPr/>
          </a:p>
        </p:txBody>
      </p:sp>
      <p:pic>
        <p:nvPicPr>
          <p:cNvPr id="199" name="Google Shape;199;p32"/>
          <p:cNvPicPr preferRelativeResize="0"/>
          <p:nvPr/>
        </p:nvPicPr>
        <p:blipFill>
          <a:blip r:embed="rId3">
            <a:alphaModFix/>
          </a:blip>
          <a:stretch>
            <a:fillRect/>
          </a:stretch>
        </p:blipFill>
        <p:spPr>
          <a:xfrm>
            <a:off x="1766425" y="919000"/>
            <a:ext cx="5922850" cy="2608875"/>
          </a:xfrm>
          <a:prstGeom prst="rect">
            <a:avLst/>
          </a:prstGeom>
          <a:noFill/>
          <a:ln>
            <a:noFill/>
          </a:ln>
        </p:spPr>
      </p:pic>
      <p:sp>
        <p:nvSpPr>
          <p:cNvPr id="200" name="Google Shape;200;p32"/>
          <p:cNvSpPr txBox="1"/>
          <p:nvPr/>
        </p:nvSpPr>
        <p:spPr>
          <a:xfrm>
            <a:off x="3514725" y="4820400"/>
            <a:ext cx="56292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ja" sz="900">
                <a:latin typeface="Open Sans"/>
                <a:ea typeface="Open Sans"/>
                <a:cs typeface="Open Sans"/>
                <a:sym typeface="Open Sans"/>
              </a:rPr>
              <a:t>画像出典：TECH DRIVE　https://dev.techdrive.top/entry/2018/08/23/123000</a:t>
            </a:r>
            <a:endParaRPr sz="900">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3"/>
          <p:cNvSpPr txBox="1">
            <a:spLocks noGrp="1"/>
          </p:cNvSpPr>
          <p:nvPr>
            <p:ph type="title"/>
          </p:nvPr>
        </p:nvSpPr>
        <p:spPr>
          <a:xfrm>
            <a:off x="311700" y="21160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サーバサイド(バックエンド)</a:t>
            </a:r>
            <a:endParaRPr/>
          </a:p>
        </p:txBody>
      </p:sp>
      <p:sp>
        <p:nvSpPr>
          <p:cNvPr id="206" name="Google Shape;206;p33"/>
          <p:cNvSpPr txBox="1">
            <a:spLocks noGrp="1"/>
          </p:cNvSpPr>
          <p:nvPr>
            <p:ph type="body" idx="1"/>
          </p:nvPr>
        </p:nvSpPr>
        <p:spPr>
          <a:xfrm>
            <a:off x="311700" y="3320100"/>
            <a:ext cx="4260300" cy="1823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ja"/>
              <a:t>開発言語</a:t>
            </a:r>
            <a:endParaRPr/>
          </a:p>
          <a:p>
            <a:pPr marL="914400" lvl="1" indent="-317500" algn="l" rtl="0">
              <a:spcBef>
                <a:spcPts val="0"/>
              </a:spcBef>
              <a:spcAft>
                <a:spcPts val="0"/>
              </a:spcAft>
              <a:buSzPts val="1400"/>
              <a:buChar char="➢"/>
            </a:pPr>
            <a:r>
              <a:rPr lang="ja"/>
              <a:t>Perl</a:t>
            </a:r>
            <a:endParaRPr/>
          </a:p>
          <a:p>
            <a:pPr marL="914400" lvl="1" indent="-317500" algn="l" rtl="0">
              <a:spcBef>
                <a:spcPts val="0"/>
              </a:spcBef>
              <a:spcAft>
                <a:spcPts val="0"/>
              </a:spcAft>
              <a:buSzPts val="1400"/>
              <a:buChar char="➢"/>
            </a:pPr>
            <a:r>
              <a:rPr lang="ja"/>
              <a:t>PHP</a:t>
            </a:r>
            <a:endParaRPr/>
          </a:p>
          <a:p>
            <a:pPr marL="914400" lvl="1" indent="-317500" algn="l" rtl="0">
              <a:spcBef>
                <a:spcPts val="0"/>
              </a:spcBef>
              <a:spcAft>
                <a:spcPts val="0"/>
              </a:spcAft>
              <a:buSzPts val="1400"/>
              <a:buChar char="➢"/>
            </a:pPr>
            <a:r>
              <a:rPr lang="ja"/>
              <a:t>Python</a:t>
            </a:r>
            <a:endParaRPr/>
          </a:p>
          <a:p>
            <a:pPr marL="914400" lvl="1" indent="-317500" algn="l" rtl="0">
              <a:spcBef>
                <a:spcPts val="0"/>
              </a:spcBef>
              <a:spcAft>
                <a:spcPts val="0"/>
              </a:spcAft>
              <a:buSzPts val="1400"/>
              <a:buChar char="➢"/>
            </a:pPr>
            <a:r>
              <a:rPr lang="ja"/>
              <a:t>Ruby</a:t>
            </a:r>
            <a:endParaRPr/>
          </a:p>
          <a:p>
            <a:pPr marL="914400" lvl="1" indent="-317500" algn="l" rtl="0">
              <a:spcBef>
                <a:spcPts val="0"/>
              </a:spcBef>
              <a:spcAft>
                <a:spcPts val="0"/>
              </a:spcAft>
              <a:buSzPts val="1400"/>
              <a:buChar char="➢"/>
            </a:pPr>
            <a:r>
              <a:rPr lang="ja"/>
              <a:t>JavaScript　　など</a:t>
            </a:r>
            <a:endParaRPr/>
          </a:p>
        </p:txBody>
      </p:sp>
      <p:pic>
        <p:nvPicPr>
          <p:cNvPr id="207" name="Google Shape;207;p33"/>
          <p:cNvPicPr preferRelativeResize="0"/>
          <p:nvPr/>
        </p:nvPicPr>
        <p:blipFill>
          <a:blip r:embed="rId3">
            <a:alphaModFix/>
          </a:blip>
          <a:stretch>
            <a:fillRect/>
          </a:stretch>
        </p:blipFill>
        <p:spPr>
          <a:xfrm>
            <a:off x="1766425" y="854050"/>
            <a:ext cx="5922850" cy="2608875"/>
          </a:xfrm>
          <a:prstGeom prst="rect">
            <a:avLst/>
          </a:prstGeom>
          <a:noFill/>
          <a:ln>
            <a:noFill/>
          </a:ln>
        </p:spPr>
      </p:pic>
      <p:sp>
        <p:nvSpPr>
          <p:cNvPr id="208" name="Google Shape;208;p33"/>
          <p:cNvSpPr txBox="1">
            <a:spLocks noGrp="1"/>
          </p:cNvSpPr>
          <p:nvPr>
            <p:ph type="body" idx="1"/>
          </p:nvPr>
        </p:nvSpPr>
        <p:spPr>
          <a:xfrm>
            <a:off x="3503450" y="3982525"/>
            <a:ext cx="4260300" cy="992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ja"/>
              <a:t>フレームワーク</a:t>
            </a:r>
            <a:endParaRPr/>
          </a:p>
          <a:p>
            <a:pPr marL="914400" lvl="1" indent="-317500" algn="l" rtl="0">
              <a:spcBef>
                <a:spcPts val="0"/>
              </a:spcBef>
              <a:spcAft>
                <a:spcPts val="0"/>
              </a:spcAft>
              <a:buSzPts val="1400"/>
              <a:buChar char="➢"/>
            </a:pPr>
            <a:r>
              <a:rPr lang="ja"/>
              <a:t>利用頻度の高い処理を「ひな型」としてまとめたもの</a:t>
            </a:r>
            <a:endParaRPr/>
          </a:p>
        </p:txBody>
      </p:sp>
      <p:sp>
        <p:nvSpPr>
          <p:cNvPr id="209" name="Google Shape;209;p33"/>
          <p:cNvSpPr txBox="1"/>
          <p:nvPr/>
        </p:nvSpPr>
        <p:spPr>
          <a:xfrm>
            <a:off x="3514725" y="4820400"/>
            <a:ext cx="56292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ja" sz="900">
                <a:latin typeface="Open Sans"/>
                <a:ea typeface="Open Sans"/>
                <a:cs typeface="Open Sans"/>
                <a:sym typeface="Open Sans"/>
              </a:rPr>
              <a:t>画像出典：TECH DRIVE　https://dev.techdrive.top/entry/2018/08/23/123000</a:t>
            </a:r>
            <a:endParaRPr sz="900">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4"/>
          <p:cNvSpPr txBox="1">
            <a:spLocks noGrp="1"/>
          </p:cNvSpPr>
          <p:nvPr>
            <p:ph type="title"/>
          </p:nvPr>
        </p:nvSpPr>
        <p:spPr>
          <a:xfrm>
            <a:off x="311700" y="21160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Webアプリケーション開発の流れ</a:t>
            </a:r>
            <a:endParaRPr/>
          </a:p>
        </p:txBody>
      </p:sp>
      <p:sp>
        <p:nvSpPr>
          <p:cNvPr id="215" name="Google Shape;215;p34"/>
          <p:cNvSpPr txBox="1">
            <a:spLocks noGrp="1"/>
          </p:cNvSpPr>
          <p:nvPr>
            <p:ph type="body" idx="1"/>
          </p:nvPr>
        </p:nvSpPr>
        <p:spPr>
          <a:xfrm>
            <a:off x="311700" y="906550"/>
            <a:ext cx="8832300" cy="41070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ja"/>
              <a:t>実現すべきアプリケーション全体の設計</a:t>
            </a:r>
            <a:endParaRPr/>
          </a:p>
          <a:p>
            <a:pPr marL="457200" lvl="0" indent="-342900" algn="l" rtl="0">
              <a:spcBef>
                <a:spcPts val="0"/>
              </a:spcBef>
              <a:spcAft>
                <a:spcPts val="0"/>
              </a:spcAft>
              <a:buSzPts val="1800"/>
              <a:buAutoNum type="arabicPeriod"/>
            </a:pPr>
            <a:r>
              <a:rPr lang="ja"/>
              <a:t>クライアントやサーバで必要となる機能を検討</a:t>
            </a:r>
            <a:endParaRPr/>
          </a:p>
          <a:p>
            <a:pPr marL="457200" lvl="0" indent="-342900" algn="l" rtl="0">
              <a:spcBef>
                <a:spcPts val="0"/>
              </a:spcBef>
              <a:spcAft>
                <a:spcPts val="0"/>
              </a:spcAft>
              <a:buSzPts val="1800"/>
              <a:buAutoNum type="arabicPeriod"/>
            </a:pPr>
            <a:r>
              <a:rPr lang="ja"/>
              <a:t>サーバやネットワークの構成を検討</a:t>
            </a:r>
            <a:endParaRPr/>
          </a:p>
          <a:p>
            <a:pPr marL="457200" lvl="0" indent="-342900" algn="l" rtl="0">
              <a:spcBef>
                <a:spcPts val="0"/>
              </a:spcBef>
              <a:spcAft>
                <a:spcPts val="0"/>
              </a:spcAft>
              <a:buSzPts val="1800"/>
              <a:buAutoNum type="arabicPeriod"/>
            </a:pPr>
            <a:r>
              <a:rPr lang="ja"/>
              <a:t>クライアント並びにサーバサイドの設計と開発</a:t>
            </a:r>
            <a:endParaRPr/>
          </a:p>
        </p:txBody>
      </p:sp>
      <p:pic>
        <p:nvPicPr>
          <p:cNvPr id="216" name="Google Shape;216;p34"/>
          <p:cNvPicPr preferRelativeResize="0"/>
          <p:nvPr/>
        </p:nvPicPr>
        <p:blipFill>
          <a:blip r:embed="rId3">
            <a:alphaModFix/>
          </a:blip>
          <a:stretch>
            <a:fillRect/>
          </a:stretch>
        </p:blipFill>
        <p:spPr>
          <a:xfrm>
            <a:off x="2540625" y="2221050"/>
            <a:ext cx="4062750" cy="2792500"/>
          </a:xfrm>
          <a:prstGeom prst="rect">
            <a:avLst/>
          </a:prstGeom>
          <a:noFill/>
          <a:ln>
            <a:noFill/>
          </a:ln>
        </p:spPr>
      </p:pic>
      <p:sp>
        <p:nvSpPr>
          <p:cNvPr id="217" name="Google Shape;217;p34"/>
          <p:cNvSpPr txBox="1"/>
          <p:nvPr/>
        </p:nvSpPr>
        <p:spPr>
          <a:xfrm>
            <a:off x="3514725" y="4820400"/>
            <a:ext cx="56292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ja" sz="900">
                <a:latin typeface="Open Sans"/>
                <a:ea typeface="Open Sans"/>
                <a:cs typeface="Open Sans"/>
                <a:sym typeface="Open Sans"/>
              </a:rPr>
              <a:t>画像出典：ネットワークシステムP178　文部科学省著作権所有　実教出版株式会社発行</a:t>
            </a:r>
            <a:endParaRPr sz="900">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4" name="Google Shape;224;p35"/>
          <p:cNvPicPr preferRelativeResize="0"/>
          <p:nvPr/>
        </p:nvPicPr>
        <p:blipFill>
          <a:blip r:embed="rId3">
            <a:alphaModFix/>
          </a:blip>
          <a:stretch>
            <a:fillRect/>
          </a:stretch>
        </p:blipFill>
        <p:spPr>
          <a:xfrm>
            <a:off x="808526" y="0"/>
            <a:ext cx="7526953" cy="5013550"/>
          </a:xfrm>
          <a:prstGeom prst="rect">
            <a:avLst/>
          </a:prstGeom>
          <a:noFill/>
          <a:ln>
            <a:noFill/>
          </a:ln>
        </p:spPr>
      </p:pic>
      <p:sp>
        <p:nvSpPr>
          <p:cNvPr id="222" name="Google Shape;222;p35"/>
          <p:cNvSpPr txBox="1">
            <a:spLocks noGrp="1"/>
          </p:cNvSpPr>
          <p:nvPr>
            <p:ph type="title"/>
          </p:nvPr>
        </p:nvSpPr>
        <p:spPr>
          <a:xfrm>
            <a:off x="152674" y="151444"/>
            <a:ext cx="8520600" cy="70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ja" sz="2000" dirty="0"/>
              <a:t>Webアプリケーション開発の</a:t>
            </a:r>
            <a:br>
              <a:rPr lang="en-US" altLang="ja" sz="2000" dirty="0"/>
            </a:br>
            <a:r>
              <a:rPr lang="ja" sz="2000" dirty="0"/>
              <a:t>流れ</a:t>
            </a:r>
            <a:endParaRPr sz="2000" dirty="0"/>
          </a:p>
        </p:txBody>
      </p:sp>
      <p:sp>
        <p:nvSpPr>
          <p:cNvPr id="223" name="Google Shape;223;p35"/>
          <p:cNvSpPr txBox="1">
            <a:spLocks noGrp="1"/>
          </p:cNvSpPr>
          <p:nvPr>
            <p:ph type="body" idx="1"/>
          </p:nvPr>
        </p:nvSpPr>
        <p:spPr>
          <a:xfrm>
            <a:off x="81113" y="906550"/>
            <a:ext cx="7146623" cy="1478841"/>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ja" sz="1400" dirty="0"/>
              <a:t>実現すべきアプリケーション全体の設計</a:t>
            </a:r>
            <a:endParaRPr sz="1400" dirty="0"/>
          </a:p>
          <a:p>
            <a:pPr marL="457200" lvl="0" indent="-342900" algn="l" rtl="0">
              <a:spcBef>
                <a:spcPts val="0"/>
              </a:spcBef>
              <a:spcAft>
                <a:spcPts val="0"/>
              </a:spcAft>
              <a:buSzPts val="1800"/>
              <a:buAutoNum type="arabicPeriod"/>
            </a:pPr>
            <a:r>
              <a:rPr lang="ja" sz="1400" dirty="0"/>
              <a:t>クライアントやサーバで必要となる機能を検討</a:t>
            </a:r>
            <a:endParaRPr sz="1400" dirty="0"/>
          </a:p>
          <a:p>
            <a:pPr marL="457200" lvl="0" indent="-342900" algn="l" rtl="0">
              <a:spcBef>
                <a:spcPts val="0"/>
              </a:spcBef>
              <a:spcAft>
                <a:spcPts val="0"/>
              </a:spcAft>
              <a:buSzPts val="1800"/>
              <a:buAutoNum type="arabicPeriod"/>
            </a:pPr>
            <a:r>
              <a:rPr lang="ja" sz="1400" dirty="0"/>
              <a:t>サーバやネットワークの構成を検討</a:t>
            </a:r>
            <a:endParaRPr sz="1400" dirty="0"/>
          </a:p>
          <a:p>
            <a:pPr marL="457200" lvl="0" indent="-342900" algn="l" rtl="0">
              <a:spcBef>
                <a:spcPts val="0"/>
              </a:spcBef>
              <a:spcAft>
                <a:spcPts val="0"/>
              </a:spcAft>
              <a:buSzPts val="1800"/>
              <a:buAutoNum type="arabicPeriod"/>
            </a:pPr>
            <a:r>
              <a:rPr lang="ja" sz="1400" dirty="0"/>
              <a:t>クライアント並びにサーバサイドの設計と開発</a:t>
            </a:r>
            <a:endParaRPr sz="1400" dirty="0"/>
          </a:p>
        </p:txBody>
      </p:sp>
      <p:sp>
        <p:nvSpPr>
          <p:cNvPr id="225" name="Google Shape;225;p35"/>
          <p:cNvSpPr txBox="1"/>
          <p:nvPr/>
        </p:nvSpPr>
        <p:spPr>
          <a:xfrm>
            <a:off x="3514725" y="4820400"/>
            <a:ext cx="5629200" cy="323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ja" sz="900">
                <a:latin typeface="Open Sans"/>
                <a:ea typeface="Open Sans"/>
                <a:cs typeface="Open Sans"/>
                <a:sym typeface="Open Sans"/>
              </a:rPr>
              <a:t>画像出典：ネットワークシステムP178　文部科学省著作権所有　実教出版株式会社発行</a:t>
            </a:r>
            <a:endParaRPr sz="900">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6"/>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ja"/>
              <a:t>簡易SNSの構成</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7"/>
          <p:cNvSpPr txBox="1">
            <a:spLocks noGrp="1"/>
          </p:cNvSpPr>
          <p:nvPr>
            <p:ph type="title"/>
          </p:nvPr>
        </p:nvSpPr>
        <p:spPr>
          <a:xfrm>
            <a:off x="311700" y="21160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ファイル構成</a:t>
            </a:r>
            <a:endParaRPr/>
          </a:p>
        </p:txBody>
      </p:sp>
      <p:pic>
        <p:nvPicPr>
          <p:cNvPr id="236" name="Google Shape;236;p37"/>
          <p:cNvPicPr preferRelativeResize="0"/>
          <p:nvPr/>
        </p:nvPicPr>
        <p:blipFill>
          <a:blip r:embed="rId3">
            <a:alphaModFix/>
          </a:blip>
          <a:stretch>
            <a:fillRect/>
          </a:stretch>
        </p:blipFill>
        <p:spPr>
          <a:xfrm>
            <a:off x="4512800" y="-12"/>
            <a:ext cx="3449250" cy="50183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8"/>
          <p:cNvSpPr txBox="1">
            <a:spLocks noGrp="1"/>
          </p:cNvSpPr>
          <p:nvPr>
            <p:ph type="title"/>
          </p:nvPr>
        </p:nvSpPr>
        <p:spPr>
          <a:xfrm>
            <a:off x="311700" y="21160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DB周りの構成</a:t>
            </a:r>
            <a:endParaRPr/>
          </a:p>
        </p:txBody>
      </p:sp>
      <p:sp>
        <p:nvSpPr>
          <p:cNvPr id="242" name="Google Shape;242;p38"/>
          <p:cNvSpPr txBox="1">
            <a:spLocks noGrp="1"/>
          </p:cNvSpPr>
          <p:nvPr>
            <p:ph type="body" idx="1"/>
          </p:nvPr>
        </p:nvSpPr>
        <p:spPr>
          <a:xfrm>
            <a:off x="152400" y="4150900"/>
            <a:ext cx="8991600" cy="8694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0"/>
              </a:spcAft>
              <a:buNone/>
            </a:pPr>
            <a:r>
              <a:rPr lang="ja"/>
              <a:t>comment_post.php  ：DBへデータの書込みを行う</a:t>
            </a:r>
            <a:endParaRPr/>
          </a:p>
          <a:p>
            <a:pPr marL="0" lvl="0" indent="0" algn="l" rtl="0">
              <a:spcBef>
                <a:spcPts val="1200"/>
              </a:spcBef>
              <a:spcAft>
                <a:spcPts val="1200"/>
              </a:spcAft>
              <a:buNone/>
            </a:pPr>
            <a:r>
              <a:rPr lang="ja"/>
              <a:t>comment_get.php　：DBへ問合せを行いデータを取得する</a:t>
            </a:r>
            <a:endParaRPr/>
          </a:p>
        </p:txBody>
      </p:sp>
      <p:pic>
        <p:nvPicPr>
          <p:cNvPr id="243" name="Google Shape;243;p38"/>
          <p:cNvPicPr preferRelativeResize="0"/>
          <p:nvPr/>
        </p:nvPicPr>
        <p:blipFill>
          <a:blip r:embed="rId3">
            <a:alphaModFix/>
          </a:blip>
          <a:stretch>
            <a:fillRect/>
          </a:stretch>
        </p:blipFill>
        <p:spPr>
          <a:xfrm>
            <a:off x="1067975" y="919000"/>
            <a:ext cx="7008050" cy="32319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9"/>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ja"/>
              <a:t>DBの作成</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40"/>
          <p:cNvSpPr txBox="1">
            <a:spLocks noGrp="1"/>
          </p:cNvSpPr>
          <p:nvPr>
            <p:ph type="title"/>
          </p:nvPr>
        </p:nvSpPr>
        <p:spPr>
          <a:xfrm>
            <a:off x="311700" y="21160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DBの準備</a:t>
            </a:r>
            <a:endParaRPr/>
          </a:p>
        </p:txBody>
      </p:sp>
      <p:sp>
        <p:nvSpPr>
          <p:cNvPr id="254" name="Google Shape;254;p40"/>
          <p:cNvSpPr txBox="1">
            <a:spLocks noGrp="1"/>
          </p:cNvSpPr>
          <p:nvPr>
            <p:ph type="body" idx="1"/>
          </p:nvPr>
        </p:nvSpPr>
        <p:spPr>
          <a:xfrm>
            <a:off x="311700" y="4554200"/>
            <a:ext cx="8520600" cy="488100"/>
          </a:xfrm>
          <a:prstGeom prst="rect">
            <a:avLst/>
          </a:prstGeom>
        </p:spPr>
        <p:txBody>
          <a:bodyPr spcFirstLastPara="1" wrap="square" lIns="91425" tIns="91425" rIns="91425" bIns="91425" anchor="t" anchorCtr="0">
            <a:normAutofit fontScale="55000" lnSpcReduction="20000"/>
          </a:bodyPr>
          <a:lstStyle/>
          <a:p>
            <a:pPr marL="0" lvl="0" indent="0" algn="ctr" rtl="0">
              <a:spcBef>
                <a:spcPts val="0"/>
              </a:spcBef>
              <a:spcAft>
                <a:spcPts val="1200"/>
              </a:spcAft>
              <a:buNone/>
            </a:pPr>
            <a:r>
              <a:rPr lang="ja"/>
              <a:t>「データベース」→「MySQL設定」→「MySQL追加」</a:t>
            </a:r>
            <a:endParaRPr/>
          </a:p>
        </p:txBody>
      </p:sp>
      <p:pic>
        <p:nvPicPr>
          <p:cNvPr id="255" name="Google Shape;255;p40"/>
          <p:cNvPicPr preferRelativeResize="0"/>
          <p:nvPr/>
        </p:nvPicPr>
        <p:blipFill>
          <a:blip r:embed="rId3">
            <a:alphaModFix/>
          </a:blip>
          <a:stretch>
            <a:fillRect/>
          </a:stretch>
        </p:blipFill>
        <p:spPr>
          <a:xfrm>
            <a:off x="1646100" y="919000"/>
            <a:ext cx="5356338" cy="36352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1"/>
          <p:cNvSpPr txBox="1">
            <a:spLocks noGrp="1"/>
          </p:cNvSpPr>
          <p:nvPr>
            <p:ph type="title"/>
          </p:nvPr>
        </p:nvSpPr>
        <p:spPr>
          <a:xfrm>
            <a:off x="311700" y="21160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DBの準備</a:t>
            </a:r>
            <a:endParaRPr/>
          </a:p>
        </p:txBody>
      </p:sp>
      <p:sp>
        <p:nvSpPr>
          <p:cNvPr id="261" name="Google Shape;261;p41"/>
          <p:cNvSpPr txBox="1">
            <a:spLocks noGrp="1"/>
          </p:cNvSpPr>
          <p:nvPr>
            <p:ph type="body" idx="1"/>
          </p:nvPr>
        </p:nvSpPr>
        <p:spPr>
          <a:xfrm>
            <a:off x="311700" y="4554200"/>
            <a:ext cx="8520600" cy="488100"/>
          </a:xfrm>
          <a:prstGeom prst="rect">
            <a:avLst/>
          </a:prstGeom>
        </p:spPr>
        <p:txBody>
          <a:bodyPr spcFirstLastPara="1" wrap="square" lIns="91425" tIns="91425" rIns="91425" bIns="91425" anchor="t" anchorCtr="0">
            <a:normAutofit fontScale="55000" lnSpcReduction="20000"/>
          </a:bodyPr>
          <a:lstStyle/>
          <a:p>
            <a:pPr marL="0" lvl="0" indent="0" algn="ctr" rtl="0">
              <a:spcBef>
                <a:spcPts val="0"/>
              </a:spcBef>
              <a:spcAft>
                <a:spcPts val="1200"/>
              </a:spcAft>
              <a:buNone/>
            </a:pPr>
            <a:r>
              <a:rPr lang="ja"/>
              <a:t>MySQL一覧にDBが追加を確認</a:t>
            </a:r>
            <a:endParaRPr/>
          </a:p>
        </p:txBody>
      </p:sp>
      <p:pic>
        <p:nvPicPr>
          <p:cNvPr id="262" name="Google Shape;262;p41"/>
          <p:cNvPicPr preferRelativeResize="0"/>
          <p:nvPr/>
        </p:nvPicPr>
        <p:blipFill>
          <a:blip r:embed="rId3">
            <a:alphaModFix/>
          </a:blip>
          <a:stretch>
            <a:fillRect/>
          </a:stretch>
        </p:blipFill>
        <p:spPr>
          <a:xfrm>
            <a:off x="1884663" y="919000"/>
            <a:ext cx="5374682" cy="36476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ja"/>
              <a:t>webページの確認</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2"/>
          <p:cNvSpPr txBox="1">
            <a:spLocks noGrp="1"/>
          </p:cNvSpPr>
          <p:nvPr>
            <p:ph type="title"/>
          </p:nvPr>
        </p:nvSpPr>
        <p:spPr>
          <a:xfrm>
            <a:off x="311700" y="21160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DBの準備</a:t>
            </a:r>
            <a:endParaRPr/>
          </a:p>
        </p:txBody>
      </p:sp>
      <p:sp>
        <p:nvSpPr>
          <p:cNvPr id="268" name="Google Shape;268;p42"/>
          <p:cNvSpPr txBox="1">
            <a:spLocks noGrp="1"/>
          </p:cNvSpPr>
          <p:nvPr>
            <p:ph type="body" idx="1"/>
          </p:nvPr>
        </p:nvSpPr>
        <p:spPr>
          <a:xfrm>
            <a:off x="311700" y="4657563"/>
            <a:ext cx="8520600" cy="488100"/>
          </a:xfrm>
          <a:prstGeom prst="rect">
            <a:avLst/>
          </a:prstGeom>
        </p:spPr>
        <p:txBody>
          <a:bodyPr spcFirstLastPara="1" wrap="square" lIns="91425" tIns="91425" rIns="91425" bIns="91425" anchor="t" anchorCtr="0">
            <a:normAutofit fontScale="55000" lnSpcReduction="20000"/>
          </a:bodyPr>
          <a:lstStyle/>
          <a:p>
            <a:pPr marL="0" lvl="0" indent="0" algn="ctr" rtl="0">
              <a:spcBef>
                <a:spcPts val="0"/>
              </a:spcBef>
              <a:spcAft>
                <a:spcPts val="1200"/>
              </a:spcAft>
              <a:buNone/>
            </a:pPr>
            <a:r>
              <a:rPr lang="ja" dirty="0"/>
              <a:t>DBのユーザを追加</a:t>
            </a:r>
            <a:endParaRPr dirty="0"/>
          </a:p>
        </p:txBody>
      </p:sp>
      <p:pic>
        <p:nvPicPr>
          <p:cNvPr id="269" name="Google Shape;269;p42"/>
          <p:cNvPicPr preferRelativeResize="0"/>
          <p:nvPr/>
        </p:nvPicPr>
        <p:blipFill>
          <a:blip r:embed="rId3">
            <a:alphaModFix/>
          </a:blip>
          <a:stretch>
            <a:fillRect/>
          </a:stretch>
        </p:blipFill>
        <p:spPr>
          <a:xfrm>
            <a:off x="1695025" y="779808"/>
            <a:ext cx="5753949" cy="39050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作成するDB</a:t>
            </a:r>
            <a:endParaRPr/>
          </a:p>
        </p:txBody>
      </p:sp>
      <p:sp>
        <p:nvSpPr>
          <p:cNvPr id="275" name="Google Shape;275;p43"/>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ja"/>
              <a:t>簡易SNSを作るのに必要なDBの要素は？</a:t>
            </a:r>
            <a:endParaRPr/>
          </a:p>
          <a:p>
            <a:pPr marL="914400" lvl="1" indent="-317500" algn="l" rtl="0">
              <a:spcBef>
                <a:spcPts val="0"/>
              </a:spcBef>
              <a:spcAft>
                <a:spcPts val="0"/>
              </a:spcAft>
              <a:buSzPts val="1400"/>
              <a:buChar char="➢"/>
            </a:pPr>
            <a:r>
              <a:rPr lang="ja"/>
              <a:t>　日時</a:t>
            </a:r>
            <a:endParaRPr/>
          </a:p>
          <a:p>
            <a:pPr marL="914400" lvl="1" indent="-317500" algn="l" rtl="0">
              <a:spcBef>
                <a:spcPts val="0"/>
              </a:spcBef>
              <a:spcAft>
                <a:spcPts val="0"/>
              </a:spcAft>
              <a:buSzPts val="1400"/>
              <a:buChar char="➢"/>
            </a:pPr>
            <a:r>
              <a:rPr lang="ja"/>
              <a:t>　コメント</a:t>
            </a:r>
            <a:endParaRPr/>
          </a:p>
          <a:p>
            <a:pPr marL="914400" lvl="1" indent="-317500" algn="l" rtl="0">
              <a:spcBef>
                <a:spcPts val="0"/>
              </a:spcBef>
              <a:spcAft>
                <a:spcPts val="0"/>
              </a:spcAft>
              <a:buSzPts val="1400"/>
              <a:buChar char="➢"/>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44"/>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作成するDB</a:t>
            </a:r>
            <a:endParaRPr/>
          </a:p>
        </p:txBody>
      </p:sp>
      <p:graphicFrame>
        <p:nvGraphicFramePr>
          <p:cNvPr id="282" name="Google Shape;282;p44"/>
          <p:cNvGraphicFramePr/>
          <p:nvPr/>
        </p:nvGraphicFramePr>
        <p:xfrm>
          <a:off x="632125" y="1713788"/>
          <a:ext cx="7879750" cy="2407775"/>
        </p:xfrm>
        <a:graphic>
          <a:graphicData uri="http://schemas.openxmlformats.org/drawingml/2006/table">
            <a:tbl>
              <a:tblPr>
                <a:noFill/>
                <a:tableStyleId>{C006D959-E0D8-4F77-BD0B-09BEA7451B72}</a:tableStyleId>
              </a:tblPr>
              <a:tblGrid>
                <a:gridCol w="1820750">
                  <a:extLst>
                    <a:ext uri="{9D8B030D-6E8A-4147-A177-3AD203B41FA5}">
                      <a16:colId xmlns:a16="http://schemas.microsoft.com/office/drawing/2014/main" val="20000"/>
                    </a:ext>
                  </a:extLst>
                </a:gridCol>
                <a:gridCol w="1211800">
                  <a:extLst>
                    <a:ext uri="{9D8B030D-6E8A-4147-A177-3AD203B41FA5}">
                      <a16:colId xmlns:a16="http://schemas.microsoft.com/office/drawing/2014/main" val="20001"/>
                    </a:ext>
                  </a:extLst>
                </a:gridCol>
                <a:gridCol w="1211800">
                  <a:extLst>
                    <a:ext uri="{9D8B030D-6E8A-4147-A177-3AD203B41FA5}">
                      <a16:colId xmlns:a16="http://schemas.microsoft.com/office/drawing/2014/main" val="20002"/>
                    </a:ext>
                  </a:extLst>
                </a:gridCol>
                <a:gridCol w="1211800">
                  <a:extLst>
                    <a:ext uri="{9D8B030D-6E8A-4147-A177-3AD203B41FA5}">
                      <a16:colId xmlns:a16="http://schemas.microsoft.com/office/drawing/2014/main" val="20003"/>
                    </a:ext>
                  </a:extLst>
                </a:gridCol>
                <a:gridCol w="1211800">
                  <a:extLst>
                    <a:ext uri="{9D8B030D-6E8A-4147-A177-3AD203B41FA5}">
                      <a16:colId xmlns:a16="http://schemas.microsoft.com/office/drawing/2014/main" val="20004"/>
                    </a:ext>
                  </a:extLst>
                </a:gridCol>
                <a:gridCol w="1211800">
                  <a:extLst>
                    <a:ext uri="{9D8B030D-6E8A-4147-A177-3AD203B41FA5}">
                      <a16:colId xmlns:a16="http://schemas.microsoft.com/office/drawing/2014/main" val="20005"/>
                    </a:ext>
                  </a:extLst>
                </a:gridCol>
              </a:tblGrid>
              <a:tr h="609575">
                <a:tc>
                  <a:txBody>
                    <a:bodyPr/>
                    <a:lstStyle/>
                    <a:p>
                      <a:pPr marL="0" lvl="0" indent="0" algn="l" rtl="0">
                        <a:spcBef>
                          <a:spcPts val="0"/>
                        </a:spcBef>
                        <a:spcAft>
                          <a:spcPts val="0"/>
                        </a:spcAft>
                        <a:buNone/>
                      </a:pPr>
                      <a:r>
                        <a:rPr lang="ja"/>
                        <a:t>要素名</a:t>
                      </a:r>
                      <a:endParaRPr/>
                    </a:p>
                    <a:p>
                      <a:pPr marL="0" lvl="0" indent="0" algn="l" rtl="0">
                        <a:spcBef>
                          <a:spcPts val="0"/>
                        </a:spcBef>
                        <a:spcAft>
                          <a:spcPts val="0"/>
                        </a:spcAft>
                        <a:buNone/>
                      </a:pPr>
                      <a:r>
                        <a:rPr lang="ja"/>
                        <a:t>(フィールド)</a:t>
                      </a:r>
                      <a:endParaRPr/>
                    </a:p>
                  </a:txBody>
                  <a:tcPr marL="91425" marR="91425" marT="91425" marB="91425"/>
                </a:tc>
                <a:tc>
                  <a:txBody>
                    <a:bodyPr/>
                    <a:lstStyle/>
                    <a:p>
                      <a:pPr marL="0" lvl="0" indent="0" algn="l" rtl="0">
                        <a:spcBef>
                          <a:spcPts val="0"/>
                        </a:spcBef>
                        <a:spcAft>
                          <a:spcPts val="0"/>
                        </a:spcAft>
                        <a:buNone/>
                      </a:pPr>
                      <a:r>
                        <a:rPr lang="ja"/>
                        <a:t>data</a:t>
                      </a:r>
                      <a:endParaRPr/>
                    </a:p>
                  </a:txBody>
                  <a:tcPr marL="91425" marR="91425" marT="91425" marB="91425"/>
                </a:tc>
                <a:tc>
                  <a:txBody>
                    <a:bodyPr/>
                    <a:lstStyle/>
                    <a:p>
                      <a:pPr marL="0" lvl="0" indent="0" algn="l" rtl="0">
                        <a:spcBef>
                          <a:spcPts val="0"/>
                        </a:spcBef>
                        <a:spcAft>
                          <a:spcPts val="0"/>
                        </a:spcAft>
                        <a:buNone/>
                      </a:pPr>
                      <a:r>
                        <a:rPr lang="ja"/>
                        <a:t>comment</a:t>
                      </a:r>
                      <a:endParaRPr/>
                    </a:p>
                  </a:txBody>
                  <a:tcPr marL="91425" marR="91425" marT="91425" marB="91425"/>
                </a:tc>
                <a:tc>
                  <a:txBody>
                    <a:bodyPr/>
                    <a:lstStyle/>
                    <a:p>
                      <a:pPr marL="0" lvl="0" indent="0" algn="l" rtl="0">
                        <a:spcBef>
                          <a:spcPts val="0"/>
                        </a:spcBef>
                        <a:spcAft>
                          <a:spcPts val="0"/>
                        </a:spcAft>
                        <a:buNone/>
                      </a:pPr>
                      <a:r>
                        <a:rPr lang="ja"/>
                        <a:t>param1</a:t>
                      </a:r>
                      <a:endParaRPr/>
                    </a:p>
                  </a:txBody>
                  <a:tcPr marL="91425" marR="91425" marT="91425" marB="91425"/>
                </a:tc>
                <a:tc>
                  <a:txBody>
                    <a:bodyPr/>
                    <a:lstStyle/>
                    <a:p>
                      <a:pPr marL="0" lvl="0" indent="0" algn="l" rtl="0">
                        <a:spcBef>
                          <a:spcPts val="0"/>
                        </a:spcBef>
                        <a:spcAft>
                          <a:spcPts val="0"/>
                        </a:spcAft>
                        <a:buNone/>
                      </a:pPr>
                      <a:r>
                        <a:rPr lang="ja"/>
                        <a:t>param2</a:t>
                      </a:r>
                      <a:endParaRPr/>
                    </a:p>
                  </a:txBody>
                  <a:tcPr marL="91425" marR="91425" marT="91425" marB="91425"/>
                </a:tc>
                <a:tc>
                  <a:txBody>
                    <a:bodyPr/>
                    <a:lstStyle/>
                    <a:p>
                      <a:pPr marL="0" lvl="0" indent="0" algn="l" rtl="0">
                        <a:spcBef>
                          <a:spcPts val="0"/>
                        </a:spcBef>
                        <a:spcAft>
                          <a:spcPts val="0"/>
                        </a:spcAft>
                        <a:buNone/>
                      </a:pPr>
                      <a:r>
                        <a:rPr lang="ja"/>
                        <a:t>param3</a:t>
                      </a:r>
                      <a:endParaRPr/>
                    </a:p>
                  </a:txBody>
                  <a:tcPr marL="91425" marR="91425" marT="91425" marB="91425"/>
                </a:tc>
                <a:extLst>
                  <a:ext uri="{0D108BD9-81ED-4DB2-BD59-A6C34878D82A}">
                    <a16:rowId xmlns:a16="http://schemas.microsoft.com/office/drawing/2014/main" val="10000"/>
                  </a:ext>
                </a:extLst>
              </a:tr>
              <a:tr h="534725">
                <a:tc>
                  <a:txBody>
                    <a:bodyPr/>
                    <a:lstStyle/>
                    <a:p>
                      <a:pPr marL="0" lvl="0" indent="0" algn="l" rtl="0">
                        <a:spcBef>
                          <a:spcPts val="0"/>
                        </a:spcBef>
                        <a:spcAft>
                          <a:spcPts val="0"/>
                        </a:spcAft>
                        <a:buNone/>
                      </a:pPr>
                      <a:r>
                        <a:rPr lang="ja"/>
                        <a:t>フィールドの定義</a:t>
                      </a:r>
                      <a:endParaRPr/>
                    </a:p>
                    <a:p>
                      <a:pPr marL="0" lvl="0" indent="0" algn="l" rtl="0">
                        <a:spcBef>
                          <a:spcPts val="0"/>
                        </a:spcBef>
                        <a:spcAft>
                          <a:spcPts val="0"/>
                        </a:spcAft>
                        <a:buNone/>
                      </a:pPr>
                      <a:r>
                        <a:rPr lang="ja"/>
                        <a:t>(種別)</a:t>
                      </a:r>
                      <a:endParaRPr/>
                    </a:p>
                  </a:txBody>
                  <a:tcPr marL="91425" marR="91425" marT="91425" marB="91425"/>
                </a:tc>
                <a:tc>
                  <a:txBody>
                    <a:bodyPr/>
                    <a:lstStyle/>
                    <a:p>
                      <a:pPr marL="0" lvl="0" indent="0" algn="l" rtl="0">
                        <a:spcBef>
                          <a:spcPts val="0"/>
                        </a:spcBef>
                        <a:spcAft>
                          <a:spcPts val="0"/>
                        </a:spcAft>
                        <a:buNone/>
                      </a:pPr>
                      <a:r>
                        <a:rPr lang="ja"/>
                        <a:t>日付</a:t>
                      </a:r>
                      <a:endParaRPr/>
                    </a:p>
                    <a:p>
                      <a:pPr marL="0" lvl="0" indent="0" algn="l" rtl="0">
                        <a:spcBef>
                          <a:spcPts val="0"/>
                        </a:spcBef>
                        <a:spcAft>
                          <a:spcPts val="0"/>
                        </a:spcAft>
                        <a:buNone/>
                      </a:pPr>
                      <a:r>
                        <a:rPr lang="ja"/>
                        <a:t>(DATETIME)</a:t>
                      </a:r>
                      <a:endParaRPr/>
                    </a:p>
                  </a:txBody>
                  <a:tcPr marL="91425" marR="91425" marT="91425" marB="91425"/>
                </a:tc>
                <a:tc>
                  <a:txBody>
                    <a:bodyPr/>
                    <a:lstStyle/>
                    <a:p>
                      <a:pPr marL="0" lvl="0" indent="0" algn="l" rtl="0">
                        <a:spcBef>
                          <a:spcPts val="0"/>
                        </a:spcBef>
                        <a:spcAft>
                          <a:spcPts val="0"/>
                        </a:spcAft>
                        <a:buNone/>
                      </a:pPr>
                      <a:r>
                        <a:rPr lang="ja"/>
                        <a:t>文字列</a:t>
                      </a:r>
                      <a:endParaRPr/>
                    </a:p>
                    <a:p>
                      <a:pPr marL="0" lvl="0" indent="0" algn="l" rtl="0">
                        <a:spcBef>
                          <a:spcPts val="0"/>
                        </a:spcBef>
                        <a:spcAft>
                          <a:spcPts val="0"/>
                        </a:spcAft>
                        <a:buNone/>
                      </a:pPr>
                      <a:r>
                        <a:rPr lang="ja"/>
                        <a:t>(VARCHAR)</a:t>
                      </a:r>
                      <a:endParaRPr/>
                    </a:p>
                  </a:txBody>
                  <a:tcPr marL="91425" marR="91425" marT="91425" marB="91425"/>
                </a:tc>
                <a:tc>
                  <a:txBody>
                    <a:bodyPr/>
                    <a:lstStyle/>
                    <a:p>
                      <a:pPr marL="0" lvl="0" indent="0" algn="l" rtl="0">
                        <a:spcBef>
                          <a:spcPts val="0"/>
                        </a:spcBef>
                        <a:spcAft>
                          <a:spcPts val="0"/>
                        </a:spcAft>
                        <a:buNone/>
                      </a:pPr>
                      <a:r>
                        <a:rPr lang="ja"/>
                        <a:t>文字列</a:t>
                      </a:r>
                      <a:endParaRPr/>
                    </a:p>
                    <a:p>
                      <a:pPr marL="0" lvl="0" indent="0" algn="l" rtl="0">
                        <a:spcBef>
                          <a:spcPts val="0"/>
                        </a:spcBef>
                        <a:spcAft>
                          <a:spcPts val="0"/>
                        </a:spcAft>
                        <a:buNone/>
                      </a:pPr>
                      <a:r>
                        <a:rPr lang="ja"/>
                        <a:t>(VARCHAR)</a:t>
                      </a:r>
                      <a:endParaRPr/>
                    </a:p>
                  </a:txBody>
                  <a:tcPr marL="91425" marR="91425" marT="91425" marB="91425"/>
                </a:tc>
                <a:tc>
                  <a:txBody>
                    <a:bodyPr/>
                    <a:lstStyle/>
                    <a:p>
                      <a:pPr marL="0" lvl="0" indent="0" algn="l" rtl="0">
                        <a:spcBef>
                          <a:spcPts val="0"/>
                        </a:spcBef>
                        <a:spcAft>
                          <a:spcPts val="0"/>
                        </a:spcAft>
                        <a:buNone/>
                      </a:pPr>
                      <a:r>
                        <a:rPr lang="ja"/>
                        <a:t>文字列</a:t>
                      </a:r>
                      <a:endParaRPr/>
                    </a:p>
                    <a:p>
                      <a:pPr marL="0" lvl="0" indent="0" algn="l" rtl="0">
                        <a:spcBef>
                          <a:spcPts val="0"/>
                        </a:spcBef>
                        <a:spcAft>
                          <a:spcPts val="0"/>
                        </a:spcAft>
                        <a:buNone/>
                      </a:pPr>
                      <a:r>
                        <a:rPr lang="ja"/>
                        <a:t>(VARCHAR)</a:t>
                      </a:r>
                      <a:endParaRPr/>
                    </a:p>
                  </a:txBody>
                  <a:tcPr marL="91425" marR="91425" marT="91425" marB="91425"/>
                </a:tc>
                <a:tc>
                  <a:txBody>
                    <a:bodyPr/>
                    <a:lstStyle/>
                    <a:p>
                      <a:pPr marL="0" lvl="0" indent="0" algn="l" rtl="0">
                        <a:spcBef>
                          <a:spcPts val="0"/>
                        </a:spcBef>
                        <a:spcAft>
                          <a:spcPts val="0"/>
                        </a:spcAft>
                        <a:buNone/>
                      </a:pPr>
                      <a:r>
                        <a:rPr lang="ja"/>
                        <a:t>文字列</a:t>
                      </a:r>
                      <a:endParaRPr/>
                    </a:p>
                    <a:p>
                      <a:pPr marL="0" lvl="0" indent="0" algn="l" rtl="0">
                        <a:spcBef>
                          <a:spcPts val="0"/>
                        </a:spcBef>
                        <a:spcAft>
                          <a:spcPts val="0"/>
                        </a:spcAft>
                        <a:buNone/>
                      </a:pPr>
                      <a:r>
                        <a:rPr lang="ja"/>
                        <a:t>(VARCHAR)</a:t>
                      </a:r>
                      <a:endParaRPr/>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ja"/>
                        <a:t>長さ</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r>
                        <a:rPr lang="ja"/>
                        <a:t>128</a:t>
                      </a:r>
                      <a:endParaRPr/>
                    </a:p>
                  </a:txBody>
                  <a:tcPr marL="91425" marR="91425" marT="91425" marB="91425"/>
                </a:tc>
                <a:tc>
                  <a:txBody>
                    <a:bodyPr/>
                    <a:lstStyle/>
                    <a:p>
                      <a:pPr marL="0" lvl="0" indent="0" algn="l" rtl="0">
                        <a:spcBef>
                          <a:spcPts val="0"/>
                        </a:spcBef>
                        <a:spcAft>
                          <a:spcPts val="0"/>
                        </a:spcAft>
                        <a:buNone/>
                      </a:pPr>
                      <a:r>
                        <a:rPr lang="ja"/>
                        <a:t>32</a:t>
                      </a:r>
                      <a:endParaRPr/>
                    </a:p>
                  </a:txBody>
                  <a:tcPr marL="91425" marR="91425" marT="91425" marB="91425"/>
                </a:tc>
                <a:tc>
                  <a:txBody>
                    <a:bodyPr/>
                    <a:lstStyle/>
                    <a:p>
                      <a:pPr marL="0" lvl="0" indent="0" algn="l" rtl="0">
                        <a:spcBef>
                          <a:spcPts val="0"/>
                        </a:spcBef>
                        <a:spcAft>
                          <a:spcPts val="0"/>
                        </a:spcAft>
                        <a:buNone/>
                      </a:pPr>
                      <a:r>
                        <a:rPr lang="ja"/>
                        <a:t>32</a:t>
                      </a:r>
                      <a:endParaRPr/>
                    </a:p>
                  </a:txBody>
                  <a:tcPr marL="91425" marR="91425" marT="91425" marB="91425"/>
                </a:tc>
                <a:tc>
                  <a:txBody>
                    <a:bodyPr/>
                    <a:lstStyle/>
                    <a:p>
                      <a:pPr marL="0" lvl="0" indent="0" algn="l" rtl="0">
                        <a:spcBef>
                          <a:spcPts val="0"/>
                        </a:spcBef>
                        <a:spcAft>
                          <a:spcPts val="0"/>
                        </a:spcAft>
                        <a:buNone/>
                      </a:pPr>
                      <a:r>
                        <a:rPr lang="ja"/>
                        <a:t>32</a:t>
                      </a:r>
                      <a:endParaRPr/>
                    </a:p>
                  </a:txBody>
                  <a:tcPr marL="91425" marR="91425" marT="91425" marB="91425"/>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ja"/>
                        <a:t>ヌル(NULL)</a:t>
                      </a:r>
                      <a:endParaRPr/>
                    </a:p>
                  </a:txBody>
                  <a:tcPr marL="91425" marR="91425" marT="91425" marB="91425"/>
                </a:tc>
                <a:tc>
                  <a:txBody>
                    <a:bodyPr/>
                    <a:lstStyle/>
                    <a:p>
                      <a:pPr marL="0" lvl="0" indent="0" algn="l" rtl="0">
                        <a:spcBef>
                          <a:spcPts val="0"/>
                        </a:spcBef>
                        <a:spcAft>
                          <a:spcPts val="0"/>
                        </a:spcAft>
                        <a:buNone/>
                      </a:pPr>
                      <a:r>
                        <a:rPr lang="ja"/>
                        <a:t>not null</a:t>
                      </a:r>
                      <a:endParaRPr/>
                    </a:p>
                  </a:txBody>
                  <a:tcPr marL="91425" marR="91425" marT="91425" marB="91425"/>
                </a:tc>
                <a:tc>
                  <a:txBody>
                    <a:bodyPr/>
                    <a:lstStyle/>
                    <a:p>
                      <a:pPr marL="0" lvl="0" indent="0" algn="l" rtl="0">
                        <a:spcBef>
                          <a:spcPts val="0"/>
                        </a:spcBef>
                        <a:spcAft>
                          <a:spcPts val="0"/>
                        </a:spcAft>
                        <a:buNone/>
                      </a:pPr>
                      <a:r>
                        <a:rPr lang="ja"/>
                        <a:t>not null</a:t>
                      </a:r>
                      <a:endParaRPr/>
                    </a:p>
                  </a:txBody>
                  <a:tcPr marL="91425" marR="91425" marT="91425" marB="91425"/>
                </a:tc>
                <a:tc>
                  <a:txBody>
                    <a:bodyPr/>
                    <a:lstStyle/>
                    <a:p>
                      <a:pPr marL="0" lvl="0" indent="0" algn="l" rtl="0">
                        <a:spcBef>
                          <a:spcPts val="0"/>
                        </a:spcBef>
                        <a:spcAft>
                          <a:spcPts val="0"/>
                        </a:spcAft>
                        <a:buNone/>
                      </a:pPr>
                      <a:r>
                        <a:rPr lang="ja"/>
                        <a:t>null</a:t>
                      </a:r>
                      <a:endParaRPr/>
                    </a:p>
                  </a:txBody>
                  <a:tcPr marL="91425" marR="91425" marT="91425" marB="91425"/>
                </a:tc>
                <a:tc>
                  <a:txBody>
                    <a:bodyPr/>
                    <a:lstStyle/>
                    <a:p>
                      <a:pPr marL="0" lvl="0" indent="0" algn="l" rtl="0">
                        <a:spcBef>
                          <a:spcPts val="0"/>
                        </a:spcBef>
                        <a:spcAft>
                          <a:spcPts val="0"/>
                        </a:spcAft>
                        <a:buNone/>
                      </a:pPr>
                      <a:r>
                        <a:rPr lang="ja"/>
                        <a:t>null</a:t>
                      </a:r>
                      <a:endParaRPr/>
                    </a:p>
                  </a:txBody>
                  <a:tcPr marL="91425" marR="91425" marT="91425" marB="91425"/>
                </a:tc>
                <a:tc>
                  <a:txBody>
                    <a:bodyPr/>
                    <a:lstStyle/>
                    <a:p>
                      <a:pPr marL="0" lvl="0" indent="0" algn="l" rtl="0">
                        <a:spcBef>
                          <a:spcPts val="0"/>
                        </a:spcBef>
                        <a:spcAft>
                          <a:spcPts val="0"/>
                        </a:spcAft>
                        <a:buNone/>
                      </a:pPr>
                      <a:r>
                        <a:rPr lang="ja"/>
                        <a:t>null</a:t>
                      </a:r>
                      <a:endParaRPr/>
                    </a:p>
                  </a:txBody>
                  <a:tcPr marL="91425" marR="91425" marT="91425" marB="91425"/>
                </a:tc>
                <a:extLst>
                  <a:ext uri="{0D108BD9-81ED-4DB2-BD59-A6C34878D82A}">
                    <a16:rowId xmlns:a16="http://schemas.microsoft.com/office/drawing/2014/main" val="10003"/>
                  </a:ext>
                </a:extLst>
              </a:tr>
              <a:tr h="396200">
                <a:tc>
                  <a:txBody>
                    <a:bodyPr/>
                    <a:lstStyle/>
                    <a:p>
                      <a:pPr marL="0" lvl="0" indent="0" algn="l" rtl="0">
                        <a:spcBef>
                          <a:spcPts val="0"/>
                        </a:spcBef>
                        <a:spcAft>
                          <a:spcPts val="0"/>
                        </a:spcAft>
                        <a:buNone/>
                      </a:pPr>
                      <a:r>
                        <a:rPr lang="ja"/>
                        <a:t>主キー</a:t>
                      </a:r>
                      <a:endParaRPr/>
                    </a:p>
                  </a:txBody>
                  <a:tcPr marL="91425" marR="91425" marT="91425" marB="91425"/>
                </a:tc>
                <a:tc>
                  <a:txBody>
                    <a:bodyPr/>
                    <a:lstStyle/>
                    <a:p>
                      <a:pPr marL="0" lvl="0" indent="0" algn="l" rtl="0">
                        <a:spcBef>
                          <a:spcPts val="0"/>
                        </a:spcBef>
                        <a:spcAft>
                          <a:spcPts val="0"/>
                        </a:spcAft>
                        <a:buNone/>
                      </a:pPr>
                      <a:r>
                        <a:rPr lang="ja"/>
                        <a:t>〇</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作成するDB</a:t>
            </a:r>
            <a:endParaRPr/>
          </a:p>
        </p:txBody>
      </p:sp>
      <p:graphicFrame>
        <p:nvGraphicFramePr>
          <p:cNvPr id="289" name="Google Shape;289;p45"/>
          <p:cNvGraphicFramePr/>
          <p:nvPr/>
        </p:nvGraphicFramePr>
        <p:xfrm>
          <a:off x="632125" y="1713788"/>
          <a:ext cx="7879750" cy="2407775"/>
        </p:xfrm>
        <a:graphic>
          <a:graphicData uri="http://schemas.openxmlformats.org/drawingml/2006/table">
            <a:tbl>
              <a:tblPr>
                <a:noFill/>
                <a:tableStyleId>{C006D959-E0D8-4F77-BD0B-09BEA7451B72}</a:tableStyleId>
              </a:tblPr>
              <a:tblGrid>
                <a:gridCol w="1820750">
                  <a:extLst>
                    <a:ext uri="{9D8B030D-6E8A-4147-A177-3AD203B41FA5}">
                      <a16:colId xmlns:a16="http://schemas.microsoft.com/office/drawing/2014/main" val="20000"/>
                    </a:ext>
                  </a:extLst>
                </a:gridCol>
                <a:gridCol w="1211800">
                  <a:extLst>
                    <a:ext uri="{9D8B030D-6E8A-4147-A177-3AD203B41FA5}">
                      <a16:colId xmlns:a16="http://schemas.microsoft.com/office/drawing/2014/main" val="20001"/>
                    </a:ext>
                  </a:extLst>
                </a:gridCol>
                <a:gridCol w="1211800">
                  <a:extLst>
                    <a:ext uri="{9D8B030D-6E8A-4147-A177-3AD203B41FA5}">
                      <a16:colId xmlns:a16="http://schemas.microsoft.com/office/drawing/2014/main" val="20002"/>
                    </a:ext>
                  </a:extLst>
                </a:gridCol>
                <a:gridCol w="1211800">
                  <a:extLst>
                    <a:ext uri="{9D8B030D-6E8A-4147-A177-3AD203B41FA5}">
                      <a16:colId xmlns:a16="http://schemas.microsoft.com/office/drawing/2014/main" val="20003"/>
                    </a:ext>
                  </a:extLst>
                </a:gridCol>
                <a:gridCol w="1211800">
                  <a:extLst>
                    <a:ext uri="{9D8B030D-6E8A-4147-A177-3AD203B41FA5}">
                      <a16:colId xmlns:a16="http://schemas.microsoft.com/office/drawing/2014/main" val="20004"/>
                    </a:ext>
                  </a:extLst>
                </a:gridCol>
                <a:gridCol w="1211800">
                  <a:extLst>
                    <a:ext uri="{9D8B030D-6E8A-4147-A177-3AD203B41FA5}">
                      <a16:colId xmlns:a16="http://schemas.microsoft.com/office/drawing/2014/main" val="20005"/>
                    </a:ext>
                  </a:extLst>
                </a:gridCol>
              </a:tblGrid>
              <a:tr h="609575">
                <a:tc>
                  <a:txBody>
                    <a:bodyPr/>
                    <a:lstStyle/>
                    <a:p>
                      <a:pPr marL="0" lvl="0" indent="0" algn="l" rtl="0">
                        <a:spcBef>
                          <a:spcPts val="0"/>
                        </a:spcBef>
                        <a:spcAft>
                          <a:spcPts val="0"/>
                        </a:spcAft>
                        <a:buNone/>
                      </a:pPr>
                      <a:r>
                        <a:rPr lang="ja"/>
                        <a:t>要素名</a:t>
                      </a:r>
                      <a:endParaRPr/>
                    </a:p>
                    <a:p>
                      <a:pPr marL="0" lvl="0" indent="0" algn="l" rtl="0">
                        <a:spcBef>
                          <a:spcPts val="0"/>
                        </a:spcBef>
                        <a:spcAft>
                          <a:spcPts val="0"/>
                        </a:spcAft>
                        <a:buNone/>
                      </a:pPr>
                      <a:r>
                        <a:rPr lang="ja"/>
                        <a:t>(フィールド)</a:t>
                      </a:r>
                      <a:endParaRPr/>
                    </a:p>
                  </a:txBody>
                  <a:tcPr marL="91425" marR="91425" marT="91425" marB="91425"/>
                </a:tc>
                <a:tc>
                  <a:txBody>
                    <a:bodyPr/>
                    <a:lstStyle/>
                    <a:p>
                      <a:pPr marL="0" lvl="0" indent="0" algn="l" rtl="0">
                        <a:spcBef>
                          <a:spcPts val="0"/>
                        </a:spcBef>
                        <a:spcAft>
                          <a:spcPts val="0"/>
                        </a:spcAft>
                        <a:buNone/>
                      </a:pPr>
                      <a:r>
                        <a:rPr lang="ja"/>
                        <a:t>data</a:t>
                      </a:r>
                      <a:endParaRPr/>
                    </a:p>
                  </a:txBody>
                  <a:tcPr marL="91425" marR="91425" marT="91425" marB="91425"/>
                </a:tc>
                <a:tc>
                  <a:txBody>
                    <a:bodyPr/>
                    <a:lstStyle/>
                    <a:p>
                      <a:pPr marL="0" lvl="0" indent="0" algn="l" rtl="0">
                        <a:spcBef>
                          <a:spcPts val="0"/>
                        </a:spcBef>
                        <a:spcAft>
                          <a:spcPts val="0"/>
                        </a:spcAft>
                        <a:buNone/>
                      </a:pPr>
                      <a:r>
                        <a:rPr lang="ja"/>
                        <a:t>comment</a:t>
                      </a:r>
                      <a:endParaRPr/>
                    </a:p>
                  </a:txBody>
                  <a:tcPr marL="91425" marR="91425" marT="91425" marB="91425"/>
                </a:tc>
                <a:tc>
                  <a:txBody>
                    <a:bodyPr/>
                    <a:lstStyle/>
                    <a:p>
                      <a:pPr marL="0" lvl="0" indent="0" algn="l" rtl="0">
                        <a:spcBef>
                          <a:spcPts val="0"/>
                        </a:spcBef>
                        <a:spcAft>
                          <a:spcPts val="0"/>
                        </a:spcAft>
                        <a:buNone/>
                      </a:pPr>
                      <a:r>
                        <a:rPr lang="ja"/>
                        <a:t>param1</a:t>
                      </a:r>
                      <a:endParaRPr/>
                    </a:p>
                  </a:txBody>
                  <a:tcPr marL="91425" marR="91425" marT="91425" marB="91425"/>
                </a:tc>
                <a:tc>
                  <a:txBody>
                    <a:bodyPr/>
                    <a:lstStyle/>
                    <a:p>
                      <a:pPr marL="0" lvl="0" indent="0" algn="l" rtl="0">
                        <a:spcBef>
                          <a:spcPts val="0"/>
                        </a:spcBef>
                        <a:spcAft>
                          <a:spcPts val="0"/>
                        </a:spcAft>
                        <a:buNone/>
                      </a:pPr>
                      <a:r>
                        <a:rPr lang="ja"/>
                        <a:t>param2</a:t>
                      </a:r>
                      <a:endParaRPr/>
                    </a:p>
                  </a:txBody>
                  <a:tcPr marL="91425" marR="91425" marT="91425" marB="91425"/>
                </a:tc>
                <a:tc>
                  <a:txBody>
                    <a:bodyPr/>
                    <a:lstStyle/>
                    <a:p>
                      <a:pPr marL="0" lvl="0" indent="0" algn="l" rtl="0">
                        <a:spcBef>
                          <a:spcPts val="0"/>
                        </a:spcBef>
                        <a:spcAft>
                          <a:spcPts val="0"/>
                        </a:spcAft>
                        <a:buNone/>
                      </a:pPr>
                      <a:r>
                        <a:rPr lang="ja"/>
                        <a:t>param3</a:t>
                      </a:r>
                      <a:endParaRPr/>
                    </a:p>
                  </a:txBody>
                  <a:tcPr marL="91425" marR="91425" marT="91425" marB="91425"/>
                </a:tc>
                <a:extLst>
                  <a:ext uri="{0D108BD9-81ED-4DB2-BD59-A6C34878D82A}">
                    <a16:rowId xmlns:a16="http://schemas.microsoft.com/office/drawing/2014/main" val="10000"/>
                  </a:ext>
                </a:extLst>
              </a:tr>
              <a:tr h="534725">
                <a:tc>
                  <a:txBody>
                    <a:bodyPr/>
                    <a:lstStyle/>
                    <a:p>
                      <a:pPr marL="0" lvl="0" indent="0" algn="l" rtl="0">
                        <a:spcBef>
                          <a:spcPts val="0"/>
                        </a:spcBef>
                        <a:spcAft>
                          <a:spcPts val="0"/>
                        </a:spcAft>
                        <a:buNone/>
                      </a:pPr>
                      <a:r>
                        <a:rPr lang="ja"/>
                        <a:t>フィールドの定義</a:t>
                      </a:r>
                      <a:endParaRPr/>
                    </a:p>
                    <a:p>
                      <a:pPr marL="0" lvl="0" indent="0" algn="l" rtl="0">
                        <a:spcBef>
                          <a:spcPts val="0"/>
                        </a:spcBef>
                        <a:spcAft>
                          <a:spcPts val="0"/>
                        </a:spcAft>
                        <a:buNone/>
                      </a:pPr>
                      <a:r>
                        <a:rPr lang="ja"/>
                        <a:t>(種別)</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96200">
                <a:tc>
                  <a:txBody>
                    <a:bodyPr/>
                    <a:lstStyle/>
                    <a:p>
                      <a:pPr marL="0" lvl="0" indent="0" algn="l" rtl="0">
                        <a:spcBef>
                          <a:spcPts val="0"/>
                        </a:spcBef>
                        <a:spcAft>
                          <a:spcPts val="0"/>
                        </a:spcAft>
                        <a:buNone/>
                      </a:pPr>
                      <a:r>
                        <a:rPr lang="ja"/>
                        <a:t>長さ</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96200">
                <a:tc>
                  <a:txBody>
                    <a:bodyPr/>
                    <a:lstStyle/>
                    <a:p>
                      <a:pPr marL="0" lvl="0" indent="0" algn="l" rtl="0">
                        <a:spcBef>
                          <a:spcPts val="0"/>
                        </a:spcBef>
                        <a:spcAft>
                          <a:spcPts val="0"/>
                        </a:spcAft>
                        <a:buNone/>
                      </a:pPr>
                      <a:r>
                        <a:rPr lang="ja"/>
                        <a:t>ヌル(NULL)</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96200">
                <a:tc>
                  <a:txBody>
                    <a:bodyPr/>
                    <a:lstStyle/>
                    <a:p>
                      <a:pPr marL="0" lvl="0" indent="0" algn="l" rtl="0">
                        <a:spcBef>
                          <a:spcPts val="0"/>
                        </a:spcBef>
                        <a:spcAft>
                          <a:spcPts val="0"/>
                        </a:spcAft>
                        <a:buNone/>
                      </a:pPr>
                      <a:r>
                        <a:rPr lang="ja"/>
                        <a:t>主キー</a:t>
                      </a: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DBの操作</a:t>
            </a:r>
            <a:endParaRPr/>
          </a:p>
        </p:txBody>
      </p:sp>
      <p:sp>
        <p:nvSpPr>
          <p:cNvPr id="295" name="Google Shape;295;p46"/>
          <p:cNvSpPr txBox="1">
            <a:spLocks noGrp="1"/>
          </p:cNvSpPr>
          <p:nvPr>
            <p:ph type="body" idx="1"/>
          </p:nvPr>
        </p:nvSpPr>
        <p:spPr>
          <a:xfrm>
            <a:off x="311700" y="3639925"/>
            <a:ext cx="8520600" cy="1340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ja"/>
              <a:t>DBの操作や管理をWebブラウザを通して行うことができるWebアプリケーション</a:t>
            </a:r>
            <a:endParaRPr/>
          </a:p>
          <a:p>
            <a:pPr marL="457200" lvl="0" indent="-342900" algn="l" rtl="0">
              <a:spcBef>
                <a:spcPts val="0"/>
              </a:spcBef>
              <a:spcAft>
                <a:spcPts val="0"/>
              </a:spcAft>
              <a:buSzPts val="1800"/>
              <a:buChar char="●"/>
            </a:pPr>
            <a:r>
              <a:rPr lang="ja"/>
              <a:t>XFREEにも導入されている</a:t>
            </a:r>
            <a:endParaRPr/>
          </a:p>
        </p:txBody>
      </p:sp>
      <p:pic>
        <p:nvPicPr>
          <p:cNvPr id="296" name="Google Shape;296;p46"/>
          <p:cNvPicPr preferRelativeResize="0"/>
          <p:nvPr/>
        </p:nvPicPr>
        <p:blipFill>
          <a:blip r:embed="rId3">
            <a:alphaModFix/>
          </a:blip>
          <a:stretch>
            <a:fillRect/>
          </a:stretch>
        </p:blipFill>
        <p:spPr>
          <a:xfrm>
            <a:off x="2560844" y="1266331"/>
            <a:ext cx="4022325" cy="23736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7"/>
          <p:cNvSpPr txBox="1">
            <a:spLocks noGrp="1"/>
          </p:cNvSpPr>
          <p:nvPr>
            <p:ph type="title"/>
          </p:nvPr>
        </p:nvSpPr>
        <p:spPr>
          <a:xfrm>
            <a:off x="311700" y="21160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DBの準備</a:t>
            </a:r>
            <a:endParaRPr/>
          </a:p>
        </p:txBody>
      </p:sp>
      <p:sp>
        <p:nvSpPr>
          <p:cNvPr id="302" name="Google Shape;302;p47"/>
          <p:cNvSpPr txBox="1">
            <a:spLocks noGrp="1"/>
          </p:cNvSpPr>
          <p:nvPr>
            <p:ph type="body" idx="1"/>
          </p:nvPr>
        </p:nvSpPr>
        <p:spPr>
          <a:xfrm>
            <a:off x="311700" y="4091425"/>
            <a:ext cx="8520600" cy="950700"/>
          </a:xfrm>
          <a:prstGeom prst="rect">
            <a:avLst/>
          </a:prstGeom>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r>
              <a:rPr lang="ja"/>
              <a:t>「php my admin」より、先ほど追加したユーザー／パスワードにて、</a:t>
            </a:r>
            <a:endParaRPr/>
          </a:p>
          <a:p>
            <a:pPr marL="0" lvl="0" indent="0" algn="ctr" rtl="0">
              <a:spcBef>
                <a:spcPts val="1200"/>
              </a:spcBef>
              <a:spcAft>
                <a:spcPts val="1200"/>
              </a:spcAft>
              <a:buNone/>
            </a:pPr>
            <a:r>
              <a:rPr lang="ja"/>
              <a:t>DB管理画面に接続</a:t>
            </a:r>
            <a:endParaRPr/>
          </a:p>
        </p:txBody>
      </p:sp>
      <p:pic>
        <p:nvPicPr>
          <p:cNvPr id="303" name="Google Shape;303;p47"/>
          <p:cNvPicPr preferRelativeResize="0"/>
          <p:nvPr/>
        </p:nvPicPr>
        <p:blipFill>
          <a:blip r:embed="rId3">
            <a:alphaModFix/>
          </a:blip>
          <a:stretch>
            <a:fillRect/>
          </a:stretch>
        </p:blipFill>
        <p:spPr>
          <a:xfrm>
            <a:off x="1514475" y="1097375"/>
            <a:ext cx="6115050" cy="17430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8"/>
          <p:cNvSpPr txBox="1">
            <a:spLocks noGrp="1"/>
          </p:cNvSpPr>
          <p:nvPr>
            <p:ph type="title"/>
          </p:nvPr>
        </p:nvSpPr>
        <p:spPr>
          <a:xfrm>
            <a:off x="311700" y="21160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DBの準備</a:t>
            </a:r>
            <a:endParaRPr/>
          </a:p>
        </p:txBody>
      </p:sp>
      <p:sp>
        <p:nvSpPr>
          <p:cNvPr id="309" name="Google Shape;309;p48"/>
          <p:cNvSpPr txBox="1">
            <a:spLocks noGrp="1"/>
          </p:cNvSpPr>
          <p:nvPr>
            <p:ph type="body" idx="1"/>
          </p:nvPr>
        </p:nvSpPr>
        <p:spPr>
          <a:xfrm>
            <a:off x="311700" y="4554200"/>
            <a:ext cx="8520600" cy="488100"/>
          </a:xfrm>
          <a:prstGeom prst="rect">
            <a:avLst/>
          </a:prstGeom>
        </p:spPr>
        <p:txBody>
          <a:bodyPr spcFirstLastPara="1" wrap="square" lIns="91425" tIns="91425" rIns="91425" bIns="91425" anchor="t" anchorCtr="0">
            <a:normAutofit fontScale="55000" lnSpcReduction="20000"/>
          </a:bodyPr>
          <a:lstStyle/>
          <a:p>
            <a:pPr marL="0" lvl="0" indent="0" algn="ctr" rtl="0">
              <a:spcBef>
                <a:spcPts val="0"/>
              </a:spcBef>
              <a:spcAft>
                <a:spcPts val="1200"/>
              </a:spcAft>
              <a:buNone/>
            </a:pPr>
            <a:r>
              <a:rPr lang="ja"/>
              <a:t>phpMyAdminのサービスを利用して、DBにアクセス</a:t>
            </a:r>
            <a:endParaRPr/>
          </a:p>
        </p:txBody>
      </p:sp>
      <p:pic>
        <p:nvPicPr>
          <p:cNvPr id="310" name="Google Shape;310;p48"/>
          <p:cNvPicPr preferRelativeResize="0"/>
          <p:nvPr/>
        </p:nvPicPr>
        <p:blipFill>
          <a:blip r:embed="rId3">
            <a:alphaModFix/>
          </a:blip>
          <a:stretch>
            <a:fillRect/>
          </a:stretch>
        </p:blipFill>
        <p:spPr>
          <a:xfrm>
            <a:off x="1464250" y="906550"/>
            <a:ext cx="5354309" cy="3647649"/>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9"/>
          <p:cNvSpPr txBox="1">
            <a:spLocks noGrp="1"/>
          </p:cNvSpPr>
          <p:nvPr>
            <p:ph type="title"/>
          </p:nvPr>
        </p:nvSpPr>
        <p:spPr>
          <a:xfrm>
            <a:off x="311700" y="21160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DBの準備</a:t>
            </a:r>
            <a:endParaRPr/>
          </a:p>
        </p:txBody>
      </p:sp>
      <p:sp>
        <p:nvSpPr>
          <p:cNvPr id="316" name="Google Shape;316;p49"/>
          <p:cNvSpPr txBox="1">
            <a:spLocks noGrp="1"/>
          </p:cNvSpPr>
          <p:nvPr>
            <p:ph type="body" idx="1"/>
          </p:nvPr>
        </p:nvSpPr>
        <p:spPr>
          <a:xfrm>
            <a:off x="311700" y="4065450"/>
            <a:ext cx="8520600" cy="976800"/>
          </a:xfrm>
          <a:prstGeom prst="rect">
            <a:avLst/>
          </a:prstGeom>
        </p:spPr>
        <p:txBody>
          <a:bodyPr spcFirstLastPara="1" wrap="square" lIns="91425" tIns="91425" rIns="91425" bIns="91425" anchor="t" anchorCtr="0">
            <a:normAutofit fontScale="85000" lnSpcReduction="10000"/>
          </a:bodyPr>
          <a:lstStyle/>
          <a:p>
            <a:pPr marL="0" lvl="0" indent="0" algn="ctr" rtl="0">
              <a:spcBef>
                <a:spcPts val="0"/>
              </a:spcBef>
              <a:spcAft>
                <a:spcPts val="0"/>
              </a:spcAft>
              <a:buNone/>
            </a:pPr>
            <a:r>
              <a:rPr lang="ja"/>
              <a:t>作成したデータベースを選択</a:t>
            </a:r>
            <a:endParaRPr/>
          </a:p>
          <a:p>
            <a:pPr marL="0" lvl="0" indent="0" algn="ctr" rtl="0">
              <a:spcBef>
                <a:spcPts val="1200"/>
              </a:spcBef>
              <a:spcAft>
                <a:spcPts val="1200"/>
              </a:spcAft>
              <a:buNone/>
            </a:pPr>
            <a:r>
              <a:rPr lang="ja"/>
              <a:t>「user_comment」のテーブルを作成。フィールド数は５</a:t>
            </a:r>
            <a:endParaRPr/>
          </a:p>
        </p:txBody>
      </p:sp>
      <p:pic>
        <p:nvPicPr>
          <p:cNvPr id="317" name="Google Shape;317;p49"/>
          <p:cNvPicPr preferRelativeResize="0"/>
          <p:nvPr/>
        </p:nvPicPr>
        <p:blipFill rotWithShape="1">
          <a:blip r:embed="rId3">
            <a:alphaModFix/>
          </a:blip>
          <a:srcRect b="35815"/>
          <a:stretch/>
        </p:blipFill>
        <p:spPr>
          <a:xfrm>
            <a:off x="974125" y="919000"/>
            <a:ext cx="7195742" cy="314644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50"/>
          <p:cNvSpPr txBox="1">
            <a:spLocks noGrp="1"/>
          </p:cNvSpPr>
          <p:nvPr>
            <p:ph type="title"/>
          </p:nvPr>
        </p:nvSpPr>
        <p:spPr>
          <a:xfrm>
            <a:off x="311700" y="21160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DBの準備</a:t>
            </a:r>
            <a:endParaRPr/>
          </a:p>
        </p:txBody>
      </p:sp>
      <p:sp>
        <p:nvSpPr>
          <p:cNvPr id="323" name="Google Shape;323;p50"/>
          <p:cNvSpPr txBox="1">
            <a:spLocks noGrp="1"/>
          </p:cNvSpPr>
          <p:nvPr>
            <p:ph type="body" idx="1"/>
          </p:nvPr>
        </p:nvSpPr>
        <p:spPr>
          <a:xfrm>
            <a:off x="311700" y="4554200"/>
            <a:ext cx="8520600" cy="488100"/>
          </a:xfrm>
          <a:prstGeom prst="rect">
            <a:avLst/>
          </a:prstGeom>
        </p:spPr>
        <p:txBody>
          <a:bodyPr spcFirstLastPara="1" wrap="square" lIns="91425" tIns="91425" rIns="91425" bIns="91425" anchor="t" anchorCtr="0">
            <a:normAutofit fontScale="55000" lnSpcReduction="20000"/>
          </a:bodyPr>
          <a:lstStyle/>
          <a:p>
            <a:pPr marL="0" lvl="0" indent="0" algn="ctr" rtl="0">
              <a:spcBef>
                <a:spcPts val="0"/>
              </a:spcBef>
              <a:spcAft>
                <a:spcPts val="1200"/>
              </a:spcAft>
              <a:buNone/>
            </a:pPr>
            <a:r>
              <a:rPr lang="ja"/>
              <a:t>カラムの設定画面で図のように設定</a:t>
            </a:r>
            <a:endParaRPr/>
          </a:p>
        </p:txBody>
      </p:sp>
      <p:pic>
        <p:nvPicPr>
          <p:cNvPr id="324" name="Google Shape;324;p50"/>
          <p:cNvPicPr preferRelativeResize="0"/>
          <p:nvPr/>
        </p:nvPicPr>
        <p:blipFill rotWithShape="1">
          <a:blip r:embed="rId3">
            <a:alphaModFix/>
          </a:blip>
          <a:srcRect l="18752" b="31157"/>
          <a:stretch/>
        </p:blipFill>
        <p:spPr>
          <a:xfrm>
            <a:off x="429413" y="919000"/>
            <a:ext cx="8285166" cy="363519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51"/>
          <p:cNvSpPr txBox="1">
            <a:spLocks noGrp="1"/>
          </p:cNvSpPr>
          <p:nvPr>
            <p:ph type="title"/>
          </p:nvPr>
        </p:nvSpPr>
        <p:spPr>
          <a:xfrm>
            <a:off x="311700" y="21160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DBの準備</a:t>
            </a:r>
            <a:endParaRPr/>
          </a:p>
        </p:txBody>
      </p:sp>
      <p:sp>
        <p:nvSpPr>
          <p:cNvPr id="330" name="Google Shape;330;p51"/>
          <p:cNvSpPr txBox="1">
            <a:spLocks noGrp="1"/>
          </p:cNvSpPr>
          <p:nvPr>
            <p:ph type="body" idx="1"/>
          </p:nvPr>
        </p:nvSpPr>
        <p:spPr>
          <a:xfrm>
            <a:off x="311700" y="4554200"/>
            <a:ext cx="8520600" cy="488100"/>
          </a:xfrm>
          <a:prstGeom prst="rect">
            <a:avLst/>
          </a:prstGeom>
        </p:spPr>
        <p:txBody>
          <a:bodyPr spcFirstLastPara="1" wrap="square" lIns="91425" tIns="91425" rIns="91425" bIns="91425" anchor="t" anchorCtr="0">
            <a:normAutofit fontScale="55000" lnSpcReduction="20000"/>
          </a:bodyPr>
          <a:lstStyle/>
          <a:p>
            <a:pPr marL="0" lvl="0" indent="0" algn="ctr" rtl="0">
              <a:spcBef>
                <a:spcPts val="0"/>
              </a:spcBef>
              <a:spcAft>
                <a:spcPts val="1200"/>
              </a:spcAft>
              <a:buNone/>
            </a:pPr>
            <a:r>
              <a:rPr lang="ja"/>
              <a:t>カラムの設定画面で図のように設定</a:t>
            </a:r>
            <a:endParaRPr/>
          </a:p>
        </p:txBody>
      </p:sp>
      <p:pic>
        <p:nvPicPr>
          <p:cNvPr id="331" name="Google Shape;331;p51"/>
          <p:cNvPicPr preferRelativeResize="0"/>
          <p:nvPr/>
        </p:nvPicPr>
        <p:blipFill rotWithShape="1">
          <a:blip r:embed="rId3">
            <a:alphaModFix/>
          </a:blip>
          <a:srcRect l="19530" b="45199"/>
          <a:stretch/>
        </p:blipFill>
        <p:spPr>
          <a:xfrm>
            <a:off x="311700" y="919000"/>
            <a:ext cx="8520600" cy="321938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311700" y="21160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目標</a:t>
            </a:r>
            <a:endParaRPr/>
          </a:p>
        </p:txBody>
      </p:sp>
      <p:sp>
        <p:nvSpPr>
          <p:cNvPr id="84" name="Google Shape;84;p16"/>
          <p:cNvSpPr txBox="1">
            <a:spLocks noGrp="1"/>
          </p:cNvSpPr>
          <p:nvPr>
            <p:ph type="body" idx="1"/>
          </p:nvPr>
        </p:nvSpPr>
        <p:spPr>
          <a:xfrm>
            <a:off x="311700" y="919000"/>
            <a:ext cx="8520600" cy="3650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ja"/>
              <a:t>目標</a:t>
            </a:r>
            <a:endParaRPr/>
          </a:p>
          <a:p>
            <a:pPr marL="914400" lvl="1" indent="-317500" algn="l" rtl="0">
              <a:spcBef>
                <a:spcPts val="0"/>
              </a:spcBef>
              <a:spcAft>
                <a:spcPts val="0"/>
              </a:spcAft>
              <a:buSzPts val="1400"/>
              <a:buChar char="➢"/>
            </a:pPr>
            <a:r>
              <a:rPr lang="ja"/>
              <a:t>HTMLを用いて簡単なwebページを作成し、公開する</a:t>
            </a:r>
            <a:endParaRPr/>
          </a:p>
          <a:p>
            <a:pPr marL="457200" lvl="0" indent="-342900" algn="l" rtl="0">
              <a:spcBef>
                <a:spcPts val="0"/>
              </a:spcBef>
              <a:spcAft>
                <a:spcPts val="0"/>
              </a:spcAft>
              <a:buSzPts val="1800"/>
              <a:buChar char="❖"/>
            </a:pPr>
            <a:r>
              <a:rPr lang="ja"/>
              <a:t>「何か」を紹介するページの作成</a:t>
            </a:r>
            <a:endParaRPr/>
          </a:p>
          <a:p>
            <a:pPr marL="914400" lvl="1" indent="-317500" algn="l" rtl="0">
              <a:spcBef>
                <a:spcPts val="0"/>
              </a:spcBef>
              <a:spcAft>
                <a:spcPts val="0"/>
              </a:spcAft>
              <a:buSzPts val="1400"/>
              <a:buChar char="➢"/>
            </a:pPr>
            <a:r>
              <a:rPr lang="ja"/>
              <a:t>全世界中の人が見れることを意識すること</a:t>
            </a:r>
            <a:endParaRPr/>
          </a:p>
          <a:p>
            <a:pPr marL="1371600" lvl="2" indent="-317500" algn="l" rtl="0">
              <a:spcBef>
                <a:spcPts val="0"/>
              </a:spcBef>
              <a:spcAft>
                <a:spcPts val="0"/>
              </a:spcAft>
              <a:buSzPts val="1400"/>
              <a:buChar char="■"/>
            </a:pPr>
            <a:r>
              <a:rPr lang="ja"/>
              <a:t>誰かを人を不幸な気分にさせない事</a:t>
            </a:r>
            <a:endParaRPr/>
          </a:p>
          <a:p>
            <a:pPr marL="1371600" lvl="2" indent="-317500" algn="l" rtl="0">
              <a:spcBef>
                <a:spcPts val="0"/>
              </a:spcBef>
              <a:spcAft>
                <a:spcPts val="0"/>
              </a:spcAft>
              <a:buSzPts val="1400"/>
              <a:buChar char="■"/>
            </a:pPr>
            <a:r>
              <a:rPr lang="ja"/>
              <a:t>著作権、肖像権等々に気を付けること</a:t>
            </a:r>
            <a:endParaRPr/>
          </a:p>
          <a:p>
            <a:pPr marL="457200" lvl="0" indent="-342900" algn="l" rtl="0">
              <a:spcBef>
                <a:spcPts val="0"/>
              </a:spcBef>
              <a:spcAft>
                <a:spcPts val="0"/>
              </a:spcAft>
              <a:buSzPts val="1800"/>
              <a:buChar char="❖"/>
            </a:pPr>
            <a:r>
              <a:rPr lang="ja"/>
              <a:t>条件</a:t>
            </a:r>
            <a:endParaRPr/>
          </a:p>
          <a:p>
            <a:pPr marL="914400" lvl="1" indent="-317500" algn="l" rtl="0">
              <a:spcBef>
                <a:spcPts val="0"/>
              </a:spcBef>
              <a:spcAft>
                <a:spcPts val="0"/>
              </a:spcAft>
              <a:buSzPts val="1400"/>
              <a:buChar char="➢"/>
            </a:pPr>
            <a:r>
              <a:rPr lang="ja">
                <a:solidFill>
                  <a:schemeClr val="accent1"/>
                </a:solidFill>
              </a:rPr>
              <a:t>画像は一つ以上</a:t>
            </a:r>
            <a:r>
              <a:rPr lang="ja"/>
              <a:t>表示すること</a:t>
            </a:r>
            <a:endParaRPr/>
          </a:p>
          <a:p>
            <a:pPr marL="914400" lvl="1" indent="-317500" algn="l" rtl="0">
              <a:spcBef>
                <a:spcPts val="0"/>
              </a:spcBef>
              <a:spcAft>
                <a:spcPts val="0"/>
              </a:spcAft>
              <a:buSzPts val="1400"/>
              <a:buChar char="➢"/>
            </a:pPr>
            <a:r>
              <a:rPr lang="ja"/>
              <a:t>ページを複数作成し、</a:t>
            </a:r>
            <a:r>
              <a:rPr lang="ja">
                <a:solidFill>
                  <a:schemeClr val="accent1"/>
                </a:solidFill>
              </a:rPr>
              <a:t>リンクが正しく機能</a:t>
            </a:r>
            <a:r>
              <a:rPr lang="ja"/>
              <a:t>させること</a:t>
            </a:r>
            <a:endParaRPr/>
          </a:p>
          <a:p>
            <a:pPr marL="914400" lvl="1" indent="-317500" algn="l" rtl="0">
              <a:spcBef>
                <a:spcPts val="0"/>
              </a:spcBef>
              <a:spcAft>
                <a:spcPts val="0"/>
              </a:spcAft>
              <a:buSzPts val="1400"/>
              <a:buChar char="➢"/>
            </a:pPr>
            <a:r>
              <a:rPr lang="ja"/>
              <a:t>簡易SNSページを導入すること</a:t>
            </a:r>
            <a:endParaRPr/>
          </a:p>
          <a:p>
            <a:pPr marL="914400" lvl="1" indent="-317500" algn="l" rtl="0">
              <a:spcBef>
                <a:spcPts val="0"/>
              </a:spcBef>
              <a:spcAft>
                <a:spcPts val="0"/>
              </a:spcAft>
              <a:buClr>
                <a:schemeClr val="accent1"/>
              </a:buClr>
              <a:buSzPts val="1400"/>
              <a:buChar char="➢"/>
            </a:pPr>
            <a:r>
              <a:rPr lang="ja">
                <a:solidFill>
                  <a:schemeClr val="accent1"/>
                </a:solidFill>
              </a:rPr>
              <a:t>これまでの技術を使って作成してもよい</a:t>
            </a:r>
            <a:endParaRPr>
              <a:solidFill>
                <a:schemeClr val="accent1"/>
              </a:solidFill>
            </a:endParaRPr>
          </a:p>
          <a:p>
            <a:pPr marL="1371600" lvl="2" indent="-317500" algn="l" rtl="0">
              <a:spcBef>
                <a:spcPts val="0"/>
              </a:spcBef>
              <a:spcAft>
                <a:spcPts val="0"/>
              </a:spcAft>
              <a:buSzPts val="1400"/>
              <a:buChar char="■"/>
            </a:pPr>
            <a:r>
              <a:rPr lang="ja"/>
              <a:t>HTMLのタグ打ちにこだわらなくともOK</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52"/>
          <p:cNvSpPr txBox="1">
            <a:spLocks noGrp="1"/>
          </p:cNvSpPr>
          <p:nvPr>
            <p:ph type="title"/>
          </p:nvPr>
        </p:nvSpPr>
        <p:spPr>
          <a:xfrm>
            <a:off x="311700" y="21160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DBの準備</a:t>
            </a:r>
            <a:endParaRPr/>
          </a:p>
        </p:txBody>
      </p:sp>
      <p:sp>
        <p:nvSpPr>
          <p:cNvPr id="337" name="Google Shape;337;p52"/>
          <p:cNvSpPr txBox="1">
            <a:spLocks noGrp="1"/>
          </p:cNvSpPr>
          <p:nvPr>
            <p:ph type="body" idx="1"/>
          </p:nvPr>
        </p:nvSpPr>
        <p:spPr>
          <a:xfrm>
            <a:off x="311700" y="4546025"/>
            <a:ext cx="8520600" cy="496200"/>
          </a:xfrm>
          <a:prstGeom prst="rect">
            <a:avLst/>
          </a:prstGeom>
        </p:spPr>
        <p:txBody>
          <a:bodyPr spcFirstLastPara="1" wrap="square" lIns="91425" tIns="91425" rIns="91425" bIns="91425" anchor="t" anchorCtr="0">
            <a:normAutofit fontScale="62500" lnSpcReduction="20000"/>
          </a:bodyPr>
          <a:lstStyle/>
          <a:p>
            <a:pPr marL="0" lvl="0" indent="0" algn="ctr" rtl="0">
              <a:spcBef>
                <a:spcPts val="0"/>
              </a:spcBef>
              <a:spcAft>
                <a:spcPts val="1200"/>
              </a:spcAft>
              <a:buNone/>
            </a:pPr>
            <a:r>
              <a:rPr lang="ja"/>
              <a:t>SQL文を実行して動作を確認する。COUNT(*) 0でOK</a:t>
            </a:r>
            <a:endParaRPr/>
          </a:p>
        </p:txBody>
      </p:sp>
      <p:sp>
        <p:nvSpPr>
          <p:cNvPr id="338" name="Google Shape;338;p52"/>
          <p:cNvSpPr txBox="1"/>
          <p:nvPr/>
        </p:nvSpPr>
        <p:spPr>
          <a:xfrm>
            <a:off x="311700" y="4069025"/>
            <a:ext cx="8520600" cy="477000"/>
          </a:xfrm>
          <a:prstGeom prst="rect">
            <a:avLst/>
          </a:prstGeom>
          <a:solidFill>
            <a:schemeClr val="dk1"/>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1900">
                <a:latin typeface="Open Sans"/>
                <a:ea typeface="Open Sans"/>
                <a:cs typeface="Open Sans"/>
                <a:sym typeface="Open Sans"/>
              </a:rPr>
              <a:t>SELECT COUNT(*) FROM user_comment;</a:t>
            </a:r>
            <a:endParaRPr sz="1900">
              <a:latin typeface="Open Sans"/>
              <a:ea typeface="Open Sans"/>
              <a:cs typeface="Open Sans"/>
              <a:sym typeface="Open Sans"/>
            </a:endParaRPr>
          </a:p>
        </p:txBody>
      </p:sp>
      <p:pic>
        <p:nvPicPr>
          <p:cNvPr id="339" name="Google Shape;339;p52"/>
          <p:cNvPicPr preferRelativeResize="0"/>
          <p:nvPr/>
        </p:nvPicPr>
        <p:blipFill rotWithShape="1">
          <a:blip r:embed="rId3">
            <a:alphaModFix/>
          </a:blip>
          <a:srcRect t="10514" b="11658"/>
          <a:stretch/>
        </p:blipFill>
        <p:spPr>
          <a:xfrm>
            <a:off x="579725" y="850920"/>
            <a:ext cx="7984539" cy="32181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3"/>
          <p:cNvSpPr txBox="1">
            <a:spLocks noGrp="1"/>
          </p:cNvSpPr>
          <p:nvPr>
            <p:ph type="title"/>
          </p:nvPr>
        </p:nvSpPr>
        <p:spPr>
          <a:xfrm>
            <a:off x="311700" y="21160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Xserverへの移行</a:t>
            </a:r>
            <a:endParaRPr/>
          </a:p>
        </p:txBody>
      </p:sp>
      <p:pic>
        <p:nvPicPr>
          <p:cNvPr id="345" name="Google Shape;345;p53"/>
          <p:cNvPicPr preferRelativeResize="0"/>
          <p:nvPr/>
        </p:nvPicPr>
        <p:blipFill>
          <a:blip r:embed="rId3">
            <a:alphaModFix/>
          </a:blip>
          <a:stretch>
            <a:fillRect/>
          </a:stretch>
        </p:blipFill>
        <p:spPr>
          <a:xfrm>
            <a:off x="671950" y="2414588"/>
            <a:ext cx="1752600" cy="314325"/>
          </a:xfrm>
          <a:prstGeom prst="rect">
            <a:avLst/>
          </a:prstGeom>
          <a:noFill/>
          <a:ln>
            <a:noFill/>
          </a:ln>
        </p:spPr>
      </p:pic>
      <p:pic>
        <p:nvPicPr>
          <p:cNvPr id="346" name="Google Shape;346;p53"/>
          <p:cNvPicPr preferRelativeResize="0"/>
          <p:nvPr/>
        </p:nvPicPr>
        <p:blipFill>
          <a:blip r:embed="rId4">
            <a:alphaModFix/>
          </a:blip>
          <a:stretch>
            <a:fillRect/>
          </a:stretch>
        </p:blipFill>
        <p:spPr>
          <a:xfrm>
            <a:off x="4720075" y="2405063"/>
            <a:ext cx="4238625" cy="333375"/>
          </a:xfrm>
          <a:prstGeom prst="rect">
            <a:avLst/>
          </a:prstGeom>
          <a:noFill/>
          <a:ln>
            <a:noFill/>
          </a:ln>
        </p:spPr>
      </p:pic>
      <p:sp>
        <p:nvSpPr>
          <p:cNvPr id="347" name="Google Shape;347;p53"/>
          <p:cNvSpPr/>
          <p:nvPr/>
        </p:nvSpPr>
        <p:spPr>
          <a:xfrm>
            <a:off x="2958363" y="2265913"/>
            <a:ext cx="1227900" cy="611700"/>
          </a:xfrm>
          <a:prstGeom prst="rightArrow">
            <a:avLst>
              <a:gd name="adj1" fmla="val 50000"/>
              <a:gd name="adj2"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54"/>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ja"/>
              <a:t>Xserverへの移行作業</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5"/>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Xserverの契約状況</a:t>
            </a:r>
            <a:endParaRPr/>
          </a:p>
        </p:txBody>
      </p:sp>
      <p:sp>
        <p:nvSpPr>
          <p:cNvPr id="358" name="Google Shape;358;p55"/>
          <p:cNvSpPr/>
          <p:nvPr/>
        </p:nvSpPr>
        <p:spPr>
          <a:xfrm>
            <a:off x="444800" y="1453450"/>
            <a:ext cx="8387400" cy="3351900"/>
          </a:xfrm>
          <a:prstGeom prst="roundRect">
            <a:avLst>
              <a:gd name="adj" fmla="val 5607"/>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55"/>
          <p:cNvSpPr/>
          <p:nvPr/>
        </p:nvSpPr>
        <p:spPr>
          <a:xfrm>
            <a:off x="311700" y="1334425"/>
            <a:ext cx="1862100" cy="607800"/>
          </a:xfrm>
          <a:prstGeom prst="rect">
            <a:avLst/>
          </a:prstGeom>
          <a:solidFill>
            <a:srgbClr val="FFFFFF"/>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1800"/>
              <a:t>skies.or.jp</a:t>
            </a:r>
            <a:endParaRPr sz="1800"/>
          </a:p>
        </p:txBody>
      </p:sp>
      <p:sp>
        <p:nvSpPr>
          <p:cNvPr id="360" name="Google Shape;360;p55"/>
          <p:cNvSpPr/>
          <p:nvPr/>
        </p:nvSpPr>
        <p:spPr>
          <a:xfrm>
            <a:off x="4253875" y="1809763"/>
            <a:ext cx="4341600" cy="2813100"/>
          </a:xfrm>
          <a:prstGeom prst="roundRect">
            <a:avLst>
              <a:gd name="adj" fmla="val 8018"/>
            </a:avLst>
          </a:prstGeom>
          <a:no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55"/>
          <p:cNvSpPr/>
          <p:nvPr/>
        </p:nvSpPr>
        <p:spPr>
          <a:xfrm>
            <a:off x="4053400" y="1635938"/>
            <a:ext cx="1535100" cy="574800"/>
          </a:xfrm>
          <a:prstGeom prst="rect">
            <a:avLst/>
          </a:prstGeom>
          <a:solidFill>
            <a:srgbClr val="FFFFFF"/>
          </a:solidFill>
          <a:ln w="3810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1800"/>
              <a:t>koryo.info</a:t>
            </a:r>
            <a:endParaRPr sz="1800"/>
          </a:p>
        </p:txBody>
      </p:sp>
      <p:sp>
        <p:nvSpPr>
          <p:cNvPr id="362" name="Google Shape;362;p55"/>
          <p:cNvSpPr/>
          <p:nvPr/>
        </p:nvSpPr>
        <p:spPr>
          <a:xfrm>
            <a:off x="4466900" y="2273363"/>
            <a:ext cx="576300" cy="2223900"/>
          </a:xfrm>
          <a:prstGeom prst="roundRect">
            <a:avLst>
              <a:gd name="adj" fmla="val 12247"/>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ja" sz="1100"/>
              <a:t>20i01</a:t>
            </a:r>
            <a:endParaRPr sz="1100"/>
          </a:p>
        </p:txBody>
      </p:sp>
      <p:sp>
        <p:nvSpPr>
          <p:cNvPr id="363" name="Google Shape;363;p55"/>
          <p:cNvSpPr/>
          <p:nvPr/>
        </p:nvSpPr>
        <p:spPr>
          <a:xfrm>
            <a:off x="5139300" y="2273363"/>
            <a:ext cx="576300" cy="2223900"/>
          </a:xfrm>
          <a:prstGeom prst="roundRect">
            <a:avLst>
              <a:gd name="adj" fmla="val 12247"/>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ja" sz="1100"/>
              <a:t>20i02</a:t>
            </a:r>
            <a:endParaRPr sz="1100"/>
          </a:p>
        </p:txBody>
      </p:sp>
      <p:sp>
        <p:nvSpPr>
          <p:cNvPr id="364" name="Google Shape;364;p55"/>
          <p:cNvSpPr/>
          <p:nvPr/>
        </p:nvSpPr>
        <p:spPr>
          <a:xfrm>
            <a:off x="5811700" y="2273363"/>
            <a:ext cx="576300" cy="2223900"/>
          </a:xfrm>
          <a:prstGeom prst="roundRect">
            <a:avLst>
              <a:gd name="adj" fmla="val 12247"/>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ja" sz="1100"/>
              <a:t>20i03</a:t>
            </a:r>
            <a:endParaRPr sz="1100"/>
          </a:p>
        </p:txBody>
      </p:sp>
      <p:sp>
        <p:nvSpPr>
          <p:cNvPr id="365" name="Google Shape;365;p55"/>
          <p:cNvSpPr/>
          <p:nvPr/>
        </p:nvSpPr>
        <p:spPr>
          <a:xfrm>
            <a:off x="6484100" y="2273363"/>
            <a:ext cx="576300" cy="2223900"/>
          </a:xfrm>
          <a:prstGeom prst="roundRect">
            <a:avLst>
              <a:gd name="adj" fmla="val 12247"/>
            </a:avLst>
          </a:prstGeom>
          <a:solidFill>
            <a:schemeClr val="accent2"/>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ja" sz="1100"/>
              <a:t>20i04</a:t>
            </a:r>
            <a:endParaRPr sz="1100"/>
          </a:p>
        </p:txBody>
      </p:sp>
      <p:sp>
        <p:nvSpPr>
          <p:cNvPr id="366" name="Google Shape;366;p55"/>
          <p:cNvSpPr/>
          <p:nvPr/>
        </p:nvSpPr>
        <p:spPr>
          <a:xfrm>
            <a:off x="1528825" y="3733938"/>
            <a:ext cx="1691400" cy="388500"/>
          </a:xfrm>
          <a:prstGeom prst="can">
            <a:avLst>
              <a:gd name="adj" fmla="val 25000"/>
            </a:avLst>
          </a:prstGeom>
          <a:solidFill>
            <a:srgbClr val="D9D9D9"/>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1200"/>
              <a:t>skies_20i04</a:t>
            </a:r>
            <a:endParaRPr sz="1200"/>
          </a:p>
        </p:txBody>
      </p:sp>
      <p:sp>
        <p:nvSpPr>
          <p:cNvPr id="367" name="Google Shape;367;p55"/>
          <p:cNvSpPr/>
          <p:nvPr/>
        </p:nvSpPr>
        <p:spPr>
          <a:xfrm>
            <a:off x="1528825" y="3455488"/>
            <a:ext cx="1691400" cy="388500"/>
          </a:xfrm>
          <a:prstGeom prst="can">
            <a:avLst>
              <a:gd name="adj" fmla="val 25000"/>
            </a:avLst>
          </a:prstGeom>
          <a:solidFill>
            <a:srgbClr val="D9D9D9"/>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1200"/>
              <a:t>skies_20i03</a:t>
            </a:r>
            <a:endParaRPr sz="1200"/>
          </a:p>
        </p:txBody>
      </p:sp>
      <p:sp>
        <p:nvSpPr>
          <p:cNvPr id="368" name="Google Shape;368;p55"/>
          <p:cNvSpPr/>
          <p:nvPr/>
        </p:nvSpPr>
        <p:spPr>
          <a:xfrm>
            <a:off x="1528825" y="3167963"/>
            <a:ext cx="1691400" cy="388500"/>
          </a:xfrm>
          <a:prstGeom prst="can">
            <a:avLst>
              <a:gd name="adj" fmla="val 25000"/>
            </a:avLst>
          </a:prstGeom>
          <a:solidFill>
            <a:srgbClr val="D9D9D9"/>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1200"/>
              <a:t>skies_20i02</a:t>
            </a:r>
            <a:endParaRPr sz="1200"/>
          </a:p>
        </p:txBody>
      </p:sp>
      <p:sp>
        <p:nvSpPr>
          <p:cNvPr id="369" name="Google Shape;369;p55"/>
          <p:cNvSpPr/>
          <p:nvPr/>
        </p:nvSpPr>
        <p:spPr>
          <a:xfrm>
            <a:off x="1528825" y="2875613"/>
            <a:ext cx="1691400" cy="388500"/>
          </a:xfrm>
          <a:prstGeom prst="can">
            <a:avLst>
              <a:gd name="adj" fmla="val 25000"/>
            </a:avLst>
          </a:prstGeom>
          <a:solidFill>
            <a:srgbClr val="D9D9D9"/>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ja" sz="1200"/>
              <a:t>skies_20i01</a:t>
            </a:r>
            <a:endParaRPr sz="1200"/>
          </a:p>
        </p:txBody>
      </p:sp>
      <p:sp>
        <p:nvSpPr>
          <p:cNvPr id="370" name="Google Shape;370;p55"/>
          <p:cNvSpPr txBox="1"/>
          <p:nvPr/>
        </p:nvSpPr>
        <p:spPr>
          <a:xfrm>
            <a:off x="1021175" y="2498763"/>
            <a:ext cx="1265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a:latin typeface="Open Sans"/>
                <a:ea typeface="Open Sans"/>
                <a:cs typeface="Open Sans"/>
                <a:sym typeface="Open Sans"/>
              </a:rPr>
              <a:t>データベース</a:t>
            </a:r>
            <a:endParaRPr>
              <a:latin typeface="Open Sans"/>
              <a:ea typeface="Open Sans"/>
              <a:cs typeface="Open Sans"/>
              <a:sym typeface="Open Sans"/>
            </a:endParaRPr>
          </a:p>
        </p:txBody>
      </p:sp>
      <p:cxnSp>
        <p:nvCxnSpPr>
          <p:cNvPr id="371" name="Google Shape;371;p55"/>
          <p:cNvCxnSpPr/>
          <p:nvPr/>
        </p:nvCxnSpPr>
        <p:spPr>
          <a:xfrm flipH="1">
            <a:off x="3051125" y="2750300"/>
            <a:ext cx="1641300" cy="313200"/>
          </a:xfrm>
          <a:prstGeom prst="straightConnector1">
            <a:avLst/>
          </a:prstGeom>
          <a:noFill/>
          <a:ln w="38100" cap="flat" cmpd="sng">
            <a:solidFill>
              <a:schemeClr val="dk1"/>
            </a:solidFill>
            <a:prstDash val="solid"/>
            <a:round/>
            <a:headEnd type="none" w="med" len="med"/>
            <a:tailEnd type="triangle" w="med" len="med"/>
          </a:ln>
        </p:spPr>
      </p:cxnSp>
      <p:sp>
        <p:nvSpPr>
          <p:cNvPr id="372" name="Google Shape;372;p55"/>
          <p:cNvSpPr txBox="1"/>
          <p:nvPr/>
        </p:nvSpPr>
        <p:spPr>
          <a:xfrm>
            <a:off x="3220225" y="2694263"/>
            <a:ext cx="12654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100">
                <a:latin typeface="Open Sans"/>
                <a:ea typeface="Open Sans"/>
                <a:cs typeface="Open Sans"/>
                <a:sym typeface="Open Sans"/>
              </a:rPr>
              <a:t>アクセス所有権</a:t>
            </a:r>
            <a:endParaRPr sz="1100">
              <a:latin typeface="Open Sans"/>
              <a:ea typeface="Open Sans"/>
              <a:cs typeface="Open Sans"/>
              <a:sym typeface="Open Sans"/>
            </a:endParaRPr>
          </a:p>
          <a:p>
            <a:pPr marL="0" lvl="0" indent="0" algn="l" rtl="0">
              <a:spcBef>
                <a:spcPts val="0"/>
              </a:spcBef>
              <a:spcAft>
                <a:spcPts val="0"/>
              </a:spcAft>
              <a:buNone/>
            </a:pPr>
            <a:r>
              <a:rPr lang="ja" sz="1100">
                <a:latin typeface="Open Sans"/>
                <a:ea typeface="Open Sans"/>
                <a:cs typeface="Open Sans"/>
                <a:sym typeface="Open Sans"/>
              </a:rPr>
              <a:t>ユーザ</a:t>
            </a:r>
            <a:endParaRPr sz="1100">
              <a:latin typeface="Open Sans"/>
              <a:ea typeface="Open Sans"/>
              <a:cs typeface="Open Sans"/>
              <a:sym typeface="Open San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56"/>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Xserverへの移行作業</a:t>
            </a:r>
            <a:endParaRPr/>
          </a:p>
        </p:txBody>
      </p:sp>
      <p:sp>
        <p:nvSpPr>
          <p:cNvPr id="378" name="Google Shape;378;p56"/>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AutoNum type="arabicPeriod"/>
            </a:pPr>
            <a:r>
              <a:rPr lang="ja" dirty="0"/>
              <a:t>メールにてXserver上の設定を確認</a:t>
            </a:r>
            <a:endParaRPr dirty="0"/>
          </a:p>
          <a:p>
            <a:pPr marL="457200" lvl="0" indent="-342900" algn="l" rtl="0">
              <a:spcBef>
                <a:spcPts val="0"/>
              </a:spcBef>
              <a:spcAft>
                <a:spcPts val="0"/>
              </a:spcAft>
              <a:buSzPts val="1800"/>
              <a:buAutoNum type="arabicPeriod"/>
            </a:pPr>
            <a:r>
              <a:rPr lang="ja" dirty="0"/>
              <a:t>FFFTPを使って、Xserverに接続する</a:t>
            </a:r>
            <a:endParaRPr dirty="0"/>
          </a:p>
          <a:p>
            <a:pPr marL="914400" lvl="1" indent="-317500" algn="l" rtl="0">
              <a:spcBef>
                <a:spcPts val="0"/>
              </a:spcBef>
              <a:spcAft>
                <a:spcPts val="0"/>
              </a:spcAft>
              <a:buSzPts val="1400"/>
              <a:buAutoNum type="alphaLcPeriod"/>
            </a:pPr>
            <a:r>
              <a:rPr lang="ja" dirty="0"/>
              <a:t>資料　02_FTPによるファイル転送2022</a:t>
            </a:r>
            <a:endParaRPr dirty="0"/>
          </a:p>
          <a:p>
            <a:pPr marL="914400" lvl="1" indent="-317500" algn="l" rtl="0">
              <a:spcBef>
                <a:spcPts val="0"/>
              </a:spcBef>
              <a:spcAft>
                <a:spcPts val="0"/>
              </a:spcAft>
              <a:buSzPts val="1400"/>
              <a:buAutoNum type="alphaLcPeriod"/>
            </a:pPr>
            <a:r>
              <a:rPr lang="ja" dirty="0"/>
              <a:t>Xserver上にも詳細な設定の仕方が。。。</a:t>
            </a:r>
            <a:endParaRPr dirty="0"/>
          </a:p>
          <a:p>
            <a:pPr marL="457200" lvl="0" indent="-342900" algn="l" rtl="0">
              <a:spcBef>
                <a:spcPts val="0"/>
              </a:spcBef>
              <a:spcAft>
                <a:spcPts val="0"/>
              </a:spcAft>
              <a:buSzPts val="1800"/>
              <a:buAutoNum type="arabicPeriod"/>
            </a:pPr>
            <a:r>
              <a:rPr lang="ja" dirty="0"/>
              <a:t>XFREE上のデータをXserverに移行する</a:t>
            </a:r>
            <a:endParaRPr dirty="0"/>
          </a:p>
          <a:p>
            <a:pPr marL="914400" lvl="1" indent="-317500" algn="l" rtl="0">
              <a:spcBef>
                <a:spcPts val="0"/>
              </a:spcBef>
              <a:spcAft>
                <a:spcPts val="0"/>
              </a:spcAft>
              <a:buSzPts val="1400"/>
              <a:buAutoNum type="alphaLcPeriod"/>
            </a:pPr>
            <a:r>
              <a:rPr lang="ja" dirty="0"/>
              <a:t>ローカルに同じデータがあるはず、それをアップロードする</a:t>
            </a:r>
            <a:endParaRPr dirty="0"/>
          </a:p>
          <a:p>
            <a:pPr marL="914400" lvl="1" indent="-317500" algn="l" rtl="0">
              <a:spcBef>
                <a:spcPts val="0"/>
              </a:spcBef>
              <a:spcAft>
                <a:spcPts val="0"/>
              </a:spcAft>
              <a:buSzPts val="1400"/>
              <a:buAutoNum type="alphaLcPeriod"/>
            </a:pPr>
            <a:r>
              <a:rPr lang="ja" dirty="0"/>
              <a:t>オンライン上で編集した人は、XFERR上のデータをダウンロードしてから転送</a:t>
            </a:r>
            <a:endParaRPr dirty="0"/>
          </a:p>
          <a:p>
            <a:pPr marL="457200" lvl="0" indent="-342900" algn="l" rtl="0">
              <a:spcBef>
                <a:spcPts val="0"/>
              </a:spcBef>
              <a:spcAft>
                <a:spcPts val="0"/>
              </a:spcAft>
              <a:buSzPts val="1800"/>
              <a:buAutoNum type="arabicPeriod"/>
            </a:pPr>
            <a:r>
              <a:rPr lang="ja" dirty="0"/>
              <a:t>DBを作成する</a:t>
            </a:r>
            <a:endParaRPr dirty="0"/>
          </a:p>
          <a:p>
            <a:pPr marL="914400" lvl="1" indent="-317500" algn="l" rtl="0">
              <a:spcBef>
                <a:spcPts val="0"/>
              </a:spcBef>
              <a:spcAft>
                <a:spcPts val="0"/>
              </a:spcAft>
              <a:buSzPts val="1400"/>
              <a:buAutoNum type="alphaLcPeriod"/>
            </a:pPr>
            <a:r>
              <a:rPr lang="ja" dirty="0"/>
              <a:t>この資料　シート34から　がんばる</a:t>
            </a:r>
            <a:endParaRP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57"/>
          <p:cNvSpPr txBox="1">
            <a:spLocks noGrp="1"/>
          </p:cNvSpPr>
          <p:nvPr>
            <p:ph type="title"/>
          </p:nvPr>
        </p:nvSpPr>
        <p:spPr>
          <a:xfrm>
            <a:off x="311700" y="21160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ページのレイアウトを作成</a:t>
            </a:r>
            <a:endParaRPr/>
          </a:p>
        </p:txBody>
      </p:sp>
      <p:sp>
        <p:nvSpPr>
          <p:cNvPr id="384" name="Google Shape;384;p57"/>
          <p:cNvSpPr txBox="1">
            <a:spLocks noGrp="1"/>
          </p:cNvSpPr>
          <p:nvPr>
            <p:ph type="body" idx="1"/>
          </p:nvPr>
        </p:nvSpPr>
        <p:spPr>
          <a:xfrm>
            <a:off x="311700" y="826450"/>
            <a:ext cx="8520600" cy="488100"/>
          </a:xfrm>
          <a:prstGeom prst="rect">
            <a:avLst/>
          </a:prstGeom>
          <a:solidFill>
            <a:schemeClr val="dk1"/>
          </a:solidFill>
        </p:spPr>
        <p:txBody>
          <a:bodyPr spcFirstLastPara="1" wrap="square" lIns="91425" tIns="91425" rIns="91425" bIns="91425" anchor="t" anchorCtr="0">
            <a:normAutofit fontScale="55000" lnSpcReduction="20000"/>
          </a:bodyPr>
          <a:lstStyle/>
          <a:p>
            <a:pPr marL="0" lvl="0" indent="0" algn="ctr" rtl="0">
              <a:spcBef>
                <a:spcPts val="0"/>
              </a:spcBef>
              <a:spcAft>
                <a:spcPts val="1200"/>
              </a:spcAft>
              <a:buNone/>
            </a:pPr>
            <a:r>
              <a:rPr lang="ja"/>
              <a:t>sns.htmlの&lt;head&gt;部分を変更</a:t>
            </a:r>
            <a:endParaRPr/>
          </a:p>
        </p:txBody>
      </p:sp>
      <p:sp>
        <p:nvSpPr>
          <p:cNvPr id="385" name="Google Shape;385;p57"/>
          <p:cNvSpPr txBox="1"/>
          <p:nvPr/>
        </p:nvSpPr>
        <p:spPr>
          <a:xfrm>
            <a:off x="311700" y="1246925"/>
            <a:ext cx="8520600" cy="1409613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800" dirty="0">
                <a:latin typeface="Open Sans"/>
                <a:ea typeface="Open Sans"/>
                <a:cs typeface="Open Sans"/>
                <a:sym typeface="Open Sans"/>
              </a:rPr>
              <a:t>&lt;!DOCTYPE html PUBLIC "-//W3C//DTD XHTML 1.0 Strict//EN" "http://www.w3.org/TR/xhtml1/DTD/xhtml1-strict.dtd"&gt;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&lt;html xmlns="http://www.w3.org/1999/xhtml" xml:lang="ja" lang="ja"&gt;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&lt;head&gt;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&lt;meta http-equiv="Content-Type" content="text/html; charset=EUC-JP" /&gt;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&lt;meta http-equiv="Pragma" content="no-cache"&gt;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&lt;meta http-equiv="cache-control" content="no-cache"&gt;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&lt;meta http-equiv="expires" content="0"&gt;</a:t>
            </a:r>
            <a:endParaRPr sz="800" dirty="0">
              <a:latin typeface="Open Sans"/>
              <a:ea typeface="Open Sans"/>
              <a:cs typeface="Open Sans"/>
              <a:sym typeface="Open Sans"/>
            </a:endParaRPr>
          </a:p>
          <a:p>
            <a:pPr marL="0" lvl="0" indent="0" algn="l" rtl="0">
              <a:spcBef>
                <a:spcPts val="0"/>
              </a:spcBef>
              <a:spcAft>
                <a:spcPts val="0"/>
              </a:spcAft>
              <a:buNone/>
            </a:pP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&lt;meta http-equiv="Content-Style-Type" content="text/css" /&gt;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&lt;meta http-equiv="Content-Script-Type" content="text/javascript" /&gt;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&lt;meta name="copyright" content="Copyright XSERVER Inc." /&gt;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&lt;meta name="robots" content="noindex,nofollow,noarchive" /&gt;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&lt;title&gt;簡易sns&lt;/title&gt;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&lt;style type="text/css"&gt;</a:t>
            </a:r>
            <a:endParaRPr sz="800" dirty="0">
              <a:latin typeface="Open Sans"/>
              <a:ea typeface="Open Sans"/>
              <a:cs typeface="Open Sans"/>
              <a:sym typeface="Open Sans"/>
            </a:endParaRPr>
          </a:p>
          <a:p>
            <a:pPr marL="0" lvl="0" indent="0" algn="l" rtl="0">
              <a:spcBef>
                <a:spcPts val="0"/>
              </a:spcBef>
              <a:spcAft>
                <a:spcPts val="0"/>
              </a:spcAft>
              <a:buNone/>
            </a:pP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	margin : 0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	padding : 0 ;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	font-size : 100%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a:t>
            </a:r>
            <a:endParaRPr sz="800" dirty="0">
              <a:latin typeface="Open Sans"/>
              <a:ea typeface="Open Sans"/>
              <a:cs typeface="Open Sans"/>
              <a:sym typeface="Open Sans"/>
            </a:endParaRPr>
          </a:p>
          <a:p>
            <a:pPr marL="0" lvl="0" indent="0" algn="l" rtl="0">
              <a:spcBef>
                <a:spcPts val="0"/>
              </a:spcBef>
              <a:spcAft>
                <a:spcPts val="0"/>
              </a:spcAft>
              <a:buNone/>
            </a:pP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body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	font-size : 75%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	text-align : center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	font-family:"ＭＳ Ｐゴシック", Osaka, "ヒラギノ角ゴ Pro W3"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	line-height : 1.4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a:t>
            </a:r>
            <a:endParaRPr sz="800" dirty="0">
              <a:latin typeface="Open Sans"/>
              <a:ea typeface="Open Sans"/>
              <a:cs typeface="Open Sans"/>
              <a:sym typeface="Open Sans"/>
            </a:endParaRPr>
          </a:p>
          <a:p>
            <a:pPr marL="0" lvl="0" indent="0" algn="l" rtl="0">
              <a:spcBef>
                <a:spcPts val="0"/>
              </a:spcBef>
              <a:spcAft>
                <a:spcPts val="0"/>
              </a:spcAft>
              <a:buNone/>
            </a:pP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#container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	width : 540px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	margin : 15px auto 30px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a:t>
            </a:r>
            <a:endParaRPr sz="800" dirty="0">
              <a:latin typeface="Open Sans"/>
              <a:ea typeface="Open Sans"/>
              <a:cs typeface="Open Sans"/>
              <a:sym typeface="Open Sans"/>
            </a:endParaRPr>
          </a:p>
          <a:p>
            <a:pPr marL="0" lvl="0" indent="0" algn="l" rtl="0">
              <a:spcBef>
                <a:spcPts val="0"/>
              </a:spcBef>
              <a:spcAft>
                <a:spcPts val="0"/>
              </a:spcAft>
              <a:buNone/>
            </a:pP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#container #header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	width : 540px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	height : 52px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	background : url(default_page.png) 0 0 no-repeat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a:t>
            </a:r>
            <a:endParaRPr sz="800" dirty="0">
              <a:latin typeface="Open Sans"/>
              <a:ea typeface="Open Sans"/>
              <a:cs typeface="Open Sans"/>
              <a:sym typeface="Open Sans"/>
            </a:endParaRPr>
          </a:p>
          <a:p>
            <a:pPr marL="0" lvl="0" indent="0" algn="l" rtl="0">
              <a:spcBef>
                <a:spcPts val="0"/>
              </a:spcBef>
              <a:spcAft>
                <a:spcPts val="0"/>
              </a:spcAft>
              <a:buNone/>
            </a:pP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#container #header a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	display : block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	text-indent : -500em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	overflow : hidden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	width : 292px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	height : 40px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	margin : 0 auto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a:t>
            </a:r>
            <a:endParaRPr sz="800" dirty="0">
              <a:latin typeface="Open Sans"/>
              <a:ea typeface="Open Sans"/>
              <a:cs typeface="Open Sans"/>
              <a:sym typeface="Open Sans"/>
            </a:endParaRPr>
          </a:p>
          <a:p>
            <a:pPr marL="0" lvl="0" indent="0" algn="l" rtl="0">
              <a:spcBef>
                <a:spcPts val="0"/>
              </a:spcBef>
              <a:spcAft>
                <a:spcPts val="0"/>
              </a:spcAft>
              <a:buNone/>
            </a:pP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#container dl#contents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	height : 108px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	margin-bottom : 8px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	background : url(default_page.png) left bottom no-repeat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a:t>
            </a:r>
            <a:endParaRPr sz="800" dirty="0">
              <a:latin typeface="Open Sans"/>
              <a:ea typeface="Open Sans"/>
              <a:cs typeface="Open Sans"/>
              <a:sym typeface="Open Sans"/>
            </a:endParaRPr>
          </a:p>
          <a:p>
            <a:pPr marL="0" lvl="0" indent="0" algn="l" rtl="0">
              <a:spcBef>
                <a:spcPts val="0"/>
              </a:spcBef>
              <a:spcAft>
                <a:spcPts val="0"/>
              </a:spcAft>
              <a:buNone/>
            </a:pP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dl#contents dt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	width : 540px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	text-align : center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	line-height : 30px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	height : 30px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	font-weight : bold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	font-size : 115%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a:t>
            </a:r>
            <a:endParaRPr sz="800" dirty="0">
              <a:latin typeface="Open Sans"/>
              <a:ea typeface="Open Sans"/>
              <a:cs typeface="Open Sans"/>
              <a:sym typeface="Open Sans"/>
            </a:endParaRPr>
          </a:p>
          <a:p>
            <a:pPr marL="0" lvl="0" indent="0" algn="l" rtl="0">
              <a:spcBef>
                <a:spcPts val="0"/>
              </a:spcBef>
              <a:spcAft>
                <a:spcPts val="0"/>
              </a:spcAft>
              <a:buNone/>
            </a:pP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dl#contents dd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	text-align : left ;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	padding : 8px 12px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	position : relative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a:t>
            </a:r>
            <a:endParaRPr sz="800" dirty="0">
              <a:latin typeface="Open Sans"/>
              <a:ea typeface="Open Sans"/>
              <a:cs typeface="Open Sans"/>
              <a:sym typeface="Open Sans"/>
            </a:endParaRPr>
          </a:p>
          <a:p>
            <a:pPr marL="0" lvl="0" indent="0" algn="l" rtl="0">
              <a:spcBef>
                <a:spcPts val="0"/>
              </a:spcBef>
              <a:spcAft>
                <a:spcPts val="0"/>
              </a:spcAft>
              <a:buNone/>
            </a:pP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dl#contents dd #message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	position : absolute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	top : 50px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	left : 30px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a:t>
            </a:r>
            <a:endParaRPr sz="800" dirty="0">
              <a:latin typeface="Open Sans"/>
              <a:ea typeface="Open Sans"/>
              <a:cs typeface="Open Sans"/>
              <a:sym typeface="Open Sans"/>
            </a:endParaRPr>
          </a:p>
          <a:p>
            <a:pPr marL="0" lvl="0" indent="0" algn="l" rtl="0">
              <a:spcBef>
                <a:spcPts val="0"/>
              </a:spcBef>
              <a:spcAft>
                <a:spcPts val="0"/>
              </a:spcAft>
              <a:buNone/>
            </a:pP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address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	font-style : normal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a:t>
            </a:r>
            <a:endParaRPr sz="800" dirty="0">
              <a:latin typeface="Open Sans"/>
              <a:ea typeface="Open Sans"/>
              <a:cs typeface="Open Sans"/>
              <a:sym typeface="Open Sans"/>
            </a:endParaRPr>
          </a:p>
          <a:p>
            <a:pPr marL="0" lvl="0" indent="0" algn="l" rtl="0">
              <a:spcBef>
                <a:spcPts val="0"/>
              </a:spcBef>
              <a:spcAft>
                <a:spcPts val="0"/>
              </a:spcAft>
              <a:buNone/>
            </a:pPr>
            <a:endParaRPr sz="800" dirty="0">
              <a:latin typeface="Open Sans"/>
              <a:ea typeface="Open Sans"/>
              <a:cs typeface="Open Sans"/>
              <a:sym typeface="Open Sans"/>
            </a:endParaRPr>
          </a:p>
          <a:p>
            <a:pPr marL="0" lvl="0" indent="0" algn="l" rtl="0">
              <a:spcBef>
                <a:spcPts val="0"/>
              </a:spcBef>
              <a:spcAft>
                <a:spcPts val="0"/>
              </a:spcAft>
              <a:buNone/>
            </a:pP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 投稿スペース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.user-container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width : 600px;</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padding : 10px;</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align : left;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border : 1px solid;</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border-color : #eeeeee;</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 投稿ボタン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.comment-button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display: inline-block;</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margin: 2px;</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padding: 3px 15px;</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border-radius: 10px;</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text-decoration: none;</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color: #FFF;</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background-color: #4646ff;</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transition: .4s;</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a:t>
            </a:r>
            <a:endParaRPr sz="800" dirty="0">
              <a:latin typeface="Open Sans"/>
              <a:ea typeface="Open Sans"/>
              <a:cs typeface="Open Sans"/>
              <a:sym typeface="Open Sans"/>
            </a:endParaRPr>
          </a:p>
          <a:p>
            <a:pPr marL="0" lvl="0" indent="0" algn="l" rtl="0">
              <a:spcBef>
                <a:spcPts val="0"/>
              </a:spcBef>
              <a:spcAft>
                <a:spcPts val="0"/>
              </a:spcAft>
              <a:buNone/>
            </a:pP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 みんなの投稿(1コメント)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.comment {</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width : 600px;</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margin : 3px;</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padding : 10px;</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border : 1px solid;</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border-radius : 10px;</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border-color : #eeeeee;</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background-image: linear-gradient(45deg, #dbdcf4 0%, #f0f8ff 100%);</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a:t>
            </a:r>
            <a:endParaRPr sz="800" dirty="0">
              <a:latin typeface="Open Sans"/>
              <a:ea typeface="Open Sans"/>
              <a:cs typeface="Open Sans"/>
              <a:sym typeface="Open Sans"/>
            </a:endParaRPr>
          </a:p>
          <a:p>
            <a:pPr marL="0" lvl="0" indent="0" algn="l" rtl="0">
              <a:spcBef>
                <a:spcPts val="0"/>
              </a:spcBef>
              <a:spcAft>
                <a:spcPts val="0"/>
              </a:spcAft>
              <a:buNone/>
            </a:pP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&lt;/style&gt;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&lt;/head&gt;</a:t>
            </a:r>
            <a:endParaRPr sz="800" dirty="0">
              <a:latin typeface="Open Sans"/>
              <a:ea typeface="Open Sans"/>
              <a:cs typeface="Open Sans"/>
              <a:sym typeface="Open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58"/>
          <p:cNvSpPr txBox="1">
            <a:spLocks noGrp="1"/>
          </p:cNvSpPr>
          <p:nvPr>
            <p:ph type="title"/>
          </p:nvPr>
        </p:nvSpPr>
        <p:spPr>
          <a:xfrm>
            <a:off x="311700" y="211600"/>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ページのレイアウトを作成</a:t>
            </a:r>
            <a:endParaRPr/>
          </a:p>
        </p:txBody>
      </p:sp>
      <p:sp>
        <p:nvSpPr>
          <p:cNvPr id="391" name="Google Shape;391;p58"/>
          <p:cNvSpPr txBox="1">
            <a:spLocks noGrp="1"/>
          </p:cNvSpPr>
          <p:nvPr>
            <p:ph type="body" idx="1"/>
          </p:nvPr>
        </p:nvSpPr>
        <p:spPr>
          <a:xfrm>
            <a:off x="311700" y="826450"/>
            <a:ext cx="8520600" cy="488100"/>
          </a:xfrm>
          <a:prstGeom prst="rect">
            <a:avLst/>
          </a:prstGeom>
          <a:solidFill>
            <a:schemeClr val="dk1"/>
          </a:solidFill>
        </p:spPr>
        <p:txBody>
          <a:bodyPr spcFirstLastPara="1" wrap="square" lIns="91425" tIns="91425" rIns="91425" bIns="91425" anchor="t" anchorCtr="0">
            <a:normAutofit fontScale="55000" lnSpcReduction="20000"/>
          </a:bodyPr>
          <a:lstStyle/>
          <a:p>
            <a:pPr marL="0" lvl="0" indent="0" algn="ctr" rtl="0">
              <a:spcBef>
                <a:spcPts val="0"/>
              </a:spcBef>
              <a:spcAft>
                <a:spcPts val="1200"/>
              </a:spcAft>
              <a:buNone/>
            </a:pPr>
            <a:r>
              <a:rPr lang="ja"/>
              <a:t>sns.htmlの&lt;body&gt;部分を変更</a:t>
            </a:r>
            <a:endParaRPr/>
          </a:p>
        </p:txBody>
      </p:sp>
      <p:sp>
        <p:nvSpPr>
          <p:cNvPr id="392" name="Google Shape;392;p58"/>
          <p:cNvSpPr txBox="1"/>
          <p:nvPr/>
        </p:nvSpPr>
        <p:spPr>
          <a:xfrm>
            <a:off x="311700" y="1246925"/>
            <a:ext cx="8520600" cy="658638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800" dirty="0">
                <a:latin typeface="Open Sans"/>
                <a:ea typeface="Open Sans"/>
                <a:cs typeface="Open Sans"/>
                <a:sym typeface="Open Sans"/>
              </a:rPr>
              <a:t>&lt;body&gt;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&lt;br /&gt;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&lt;!&amp;#8211; 投稿フォーム 開始 &amp;#8211;&gt;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&lt;div align="center"&gt;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&lt;div class="user-container"&gt;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&lt;p&gt;&lt;b&gt;今なにしてる？&lt;/b&gt;&lt;/p&gt;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&lt;!&amp;#8211; TODO PHPの実装必要 &amp;#8211;&gt;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&lt;form action="comment_post.php" method="post"&gt;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&lt;table&gt;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&lt;!&amp;#8211; コメント入力欄 &amp;#8211;&gt;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&lt;tr&gt;&lt;td&gt;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&lt;input type="text" name="user-comment" size="80″/&gt;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&lt;/td&gt;&lt;/tr&gt;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&lt;!&amp;#8211; 「投稿する」ボタン &amp;#8211;&gt;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&lt;tr&gt;&lt;td&gt;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&lt;div align="right"&gt;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&lt;input type="submit" value="投稿する" class="comment-button" /&gt;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&lt;/div&gt;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&lt;/td&gt;&lt;/tr&gt;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&lt;/table&gt;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&lt;/form&gt;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&lt;/div&gt;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&lt;/div&gt;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&lt;!&amp;#8211; 投稿フォーム 終了 &amp;#8211;&gt;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&lt;br /&gt;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&lt;br /&gt;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&lt;!&amp;#8211; みんなの投稿 表示 &amp;#8211;&gt;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&lt;h2&gt;みんなの投稿一覧&lt;/h2&gt;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&lt;br /&gt;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&lt;script type="text/javascript"&gt;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 &lt;TODO&gt;投稿数。DBから動的に取得出来るのが目標。</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var user_comment_num = 5;</a:t>
            </a:r>
            <a:endParaRPr sz="800" dirty="0">
              <a:latin typeface="Open Sans"/>
              <a:ea typeface="Open Sans"/>
              <a:cs typeface="Open Sans"/>
              <a:sym typeface="Open Sans"/>
            </a:endParaRPr>
          </a:p>
          <a:p>
            <a:pPr marL="0" lvl="0" indent="0" algn="l" rtl="0">
              <a:spcBef>
                <a:spcPts val="0"/>
              </a:spcBef>
              <a:spcAft>
                <a:spcPts val="0"/>
              </a:spcAft>
              <a:buNone/>
            </a:pP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 投稿データを表示するループ</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document.writeln("&lt;div align=\"center\"&gt;");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for (let count = 0; count &lt; user_comment_num; count++)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 &lt;TODO&gt;投稿コメント。DBから動的に取得出来るのが目標。</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var user_comment = "ユーザーが書いたコメント";</a:t>
            </a:r>
            <a:endParaRPr sz="800" dirty="0">
              <a:latin typeface="Open Sans"/>
              <a:ea typeface="Open Sans"/>
              <a:cs typeface="Open Sans"/>
              <a:sym typeface="Open Sans"/>
            </a:endParaRPr>
          </a:p>
          <a:p>
            <a:pPr marL="0" lvl="0" indent="0" algn="l" rtl="0">
              <a:spcBef>
                <a:spcPts val="0"/>
              </a:spcBef>
              <a:spcAft>
                <a:spcPts val="0"/>
              </a:spcAft>
              <a:buNone/>
            </a:pP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 SNSチックに箱を表示</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document.writeln("&lt;div class=\"comment\"&gt;");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document.writeln(user_comment);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document.writeln("&lt;/div&gt;");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document.writeln("&lt;/div&gt;");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&lt;/script&gt;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&lt;!&amp;#8211; みんなの投稿 終了 &amp;#8211;&gt;</a:t>
            </a:r>
            <a:endParaRPr sz="800" dirty="0">
              <a:latin typeface="Open Sans"/>
              <a:ea typeface="Open Sans"/>
              <a:cs typeface="Open Sans"/>
              <a:sym typeface="Open Sans"/>
            </a:endParaRPr>
          </a:p>
          <a:p>
            <a:pPr marL="0" lvl="0" indent="0" algn="l" rtl="0">
              <a:spcBef>
                <a:spcPts val="0"/>
              </a:spcBef>
              <a:spcAft>
                <a:spcPts val="0"/>
              </a:spcAft>
              <a:buNone/>
            </a:pPr>
            <a:endParaRPr sz="800" dirty="0">
              <a:latin typeface="Open Sans"/>
              <a:ea typeface="Open Sans"/>
              <a:cs typeface="Open Sans"/>
              <a:sym typeface="Open Sans"/>
            </a:endParaRPr>
          </a:p>
          <a:p>
            <a:pPr marL="0" lvl="0" indent="0" algn="l" rtl="0">
              <a:spcBef>
                <a:spcPts val="0"/>
              </a:spcBef>
              <a:spcAft>
                <a:spcPts val="0"/>
              </a:spcAft>
              <a:buNone/>
            </a:pP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&lt;/body&gt;</a:t>
            </a:r>
            <a:endParaRPr sz="800" dirty="0">
              <a:latin typeface="Open Sans"/>
              <a:ea typeface="Open Sans"/>
              <a:cs typeface="Open Sans"/>
              <a:sym typeface="Open Sans"/>
            </a:endParaRPr>
          </a:p>
          <a:p>
            <a:pPr marL="0" lvl="0" indent="0" algn="l" rtl="0">
              <a:spcBef>
                <a:spcPts val="0"/>
              </a:spcBef>
              <a:spcAft>
                <a:spcPts val="0"/>
              </a:spcAft>
              <a:buNone/>
            </a:pPr>
            <a:r>
              <a:rPr lang="ja" sz="800" dirty="0">
                <a:latin typeface="Open Sans"/>
                <a:ea typeface="Open Sans"/>
                <a:cs typeface="Open Sans"/>
                <a:sym typeface="Open Sans"/>
              </a:rPr>
              <a:t>&lt;/html&gt;</a:t>
            </a:r>
            <a:endParaRPr sz="800" dirty="0">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7"/>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webページ　中間相互評価</a:t>
            </a:r>
            <a:endParaRPr/>
          </a:p>
        </p:txBody>
      </p:sp>
      <p:sp>
        <p:nvSpPr>
          <p:cNvPr id="90" name="Google Shape;90;p17"/>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ja"/>
              <a:t>チェックポイント</a:t>
            </a:r>
            <a:endParaRPr/>
          </a:p>
          <a:p>
            <a:pPr marL="914400" lvl="1" indent="-317500" algn="l" rtl="0">
              <a:spcBef>
                <a:spcPts val="0"/>
              </a:spcBef>
              <a:spcAft>
                <a:spcPts val="0"/>
              </a:spcAft>
              <a:buSzPts val="1400"/>
              <a:buChar char="➢"/>
            </a:pPr>
            <a:r>
              <a:rPr lang="ja"/>
              <a:t>画像が一つ以上表示されている。</a:t>
            </a:r>
            <a:endParaRPr/>
          </a:p>
          <a:p>
            <a:pPr marL="914400" lvl="1" indent="-317500" algn="l" rtl="0">
              <a:spcBef>
                <a:spcPts val="0"/>
              </a:spcBef>
              <a:spcAft>
                <a:spcPts val="0"/>
              </a:spcAft>
              <a:buSzPts val="1400"/>
              <a:buChar char="➢"/>
            </a:pPr>
            <a:r>
              <a:rPr lang="ja"/>
              <a:t>HPから簡易SNS（SNS予定地です。）のページへ正しくリンクが張られており、簡易SNSのページからHPに戻ってくることができる。</a:t>
            </a:r>
            <a:endParaRPr/>
          </a:p>
          <a:p>
            <a:pPr marL="914400" lvl="1" indent="-317500" algn="l" rtl="0">
              <a:spcBef>
                <a:spcPts val="0"/>
              </a:spcBef>
              <a:spcAft>
                <a:spcPts val="0"/>
              </a:spcAft>
              <a:buSzPts val="1400"/>
              <a:buChar char="➢"/>
            </a:pPr>
            <a:r>
              <a:rPr lang="ja"/>
              <a:t>新しいページを作成し、ページへ正しくリンクが張られており、HPに戻ってこれる。</a:t>
            </a:r>
            <a:endParaRPr/>
          </a:p>
          <a:p>
            <a:pPr marL="914400" lvl="1" indent="-317500" algn="l" rtl="0">
              <a:spcBef>
                <a:spcPts val="0"/>
              </a:spcBef>
              <a:spcAft>
                <a:spcPts val="0"/>
              </a:spcAft>
              <a:buSzPts val="1400"/>
              <a:buChar char="➢"/>
            </a:pPr>
            <a:r>
              <a:rPr lang="ja"/>
              <a:t>著作権、肖像権は侵害していない。</a:t>
            </a:r>
            <a:endParaRPr/>
          </a:p>
          <a:p>
            <a:pPr marL="914400" lvl="1" indent="-317500" algn="l" rtl="0">
              <a:spcBef>
                <a:spcPts val="0"/>
              </a:spcBef>
              <a:spcAft>
                <a:spcPts val="0"/>
              </a:spcAft>
              <a:buSzPts val="1400"/>
              <a:buChar char="➢"/>
            </a:pPr>
            <a:r>
              <a:rPr lang="ja"/>
              <a:t>誰かを不幸にさせる可能性はない。</a:t>
            </a:r>
            <a:endParaRPr/>
          </a:p>
          <a:p>
            <a:pPr marL="914400" lvl="1" indent="-317500" algn="l" rtl="0">
              <a:spcBef>
                <a:spcPts val="0"/>
              </a:spcBef>
              <a:spcAft>
                <a:spcPts val="0"/>
              </a:spcAft>
              <a:buSzPts val="1400"/>
              <a:buChar char="➢"/>
            </a:pPr>
            <a:r>
              <a:rPr lang="ja"/>
              <a:t>簡易SNSのページをのぞいて、きちんと最後まで作られている。</a:t>
            </a:r>
            <a:endParaRPr/>
          </a:p>
          <a:p>
            <a:pPr marL="914400" lvl="1" indent="-317500" algn="l" rtl="0">
              <a:spcBef>
                <a:spcPts val="0"/>
              </a:spcBef>
              <a:spcAft>
                <a:spcPts val="0"/>
              </a:spcAft>
              <a:buSzPts val="1400"/>
              <a:buChar char="➢"/>
            </a:pPr>
            <a:r>
              <a:rPr lang="ja"/>
              <a:t>これまで情報科で学習した技術や授業で扱っていない技術にチャレンジしている。</a:t>
            </a:r>
            <a:endParaRPr/>
          </a:p>
          <a:p>
            <a:pPr marL="914400" lvl="1" indent="-317500" algn="l" rtl="0">
              <a:spcBef>
                <a:spcPts val="0"/>
              </a:spcBef>
              <a:spcAft>
                <a:spcPts val="0"/>
              </a:spcAft>
              <a:buSzPts val="1400"/>
              <a:buChar char="➢"/>
            </a:pPr>
            <a:r>
              <a:rPr lang="ja"/>
              <a:t>伝えたい情報が、分かりやすくまとまっている</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webページ　中間相互評価</a:t>
            </a:r>
            <a:endParaRPr/>
          </a:p>
        </p:txBody>
      </p:sp>
      <p:sp>
        <p:nvSpPr>
          <p:cNvPr id="96" name="Google Shape;96;p18"/>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ja"/>
              <a:t>GoogleFormを使って、評価を行う。</a:t>
            </a:r>
            <a:endParaRPr/>
          </a:p>
          <a:p>
            <a:pPr marL="914400" lvl="1" indent="-317500" algn="l" rtl="0">
              <a:spcBef>
                <a:spcPts val="0"/>
              </a:spcBef>
              <a:spcAft>
                <a:spcPts val="0"/>
              </a:spcAft>
              <a:buSzPts val="1400"/>
              <a:buChar char="➢"/>
            </a:pPr>
            <a:r>
              <a:rPr lang="ja"/>
              <a:t>はじめに（自分の出席番号ー１）の人の評価を行う</a:t>
            </a:r>
            <a:endParaRPr/>
          </a:p>
          <a:p>
            <a:pPr marL="914400" lvl="1" indent="-317500" algn="l" rtl="0">
              <a:spcBef>
                <a:spcPts val="0"/>
              </a:spcBef>
              <a:spcAft>
                <a:spcPts val="0"/>
              </a:spcAft>
              <a:buSzPts val="1400"/>
              <a:buChar char="➢"/>
            </a:pPr>
            <a:r>
              <a:rPr lang="ja"/>
              <a:t>つぎに（自分の出席番号＋１）の人の評価を行う</a:t>
            </a:r>
            <a:endParaRPr/>
          </a:p>
          <a:p>
            <a:pPr marL="0" lvl="0" indent="0" algn="l" rtl="0">
              <a:spcBef>
                <a:spcPts val="1200"/>
              </a:spcBef>
              <a:spcAft>
                <a:spcPts val="12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webページ　中間相互評価</a:t>
            </a:r>
            <a:endParaRPr/>
          </a:p>
        </p:txBody>
      </p:sp>
      <p:sp>
        <p:nvSpPr>
          <p:cNvPr id="102" name="Google Shape;102;p19"/>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ja"/>
              <a:t>じゃあ、自分の評価を！！</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0"/>
          <p:cNvSpPr txBox="1">
            <a:spLocks noGrp="1"/>
          </p:cNvSpPr>
          <p:nvPr>
            <p:ph type="title"/>
          </p:nvPr>
        </p:nvSpPr>
        <p:spPr>
          <a:xfrm>
            <a:off x="311700" y="814800"/>
            <a:ext cx="8571300" cy="9420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ja"/>
              <a:t>簡易SNSの作成</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2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ja"/>
              <a:t>作成する簡易SNS</a:t>
            </a:r>
            <a:endParaRPr/>
          </a:p>
        </p:txBody>
      </p:sp>
      <p:sp>
        <p:nvSpPr>
          <p:cNvPr id="113" name="Google Shape;113;p21"/>
          <p:cNvSpPr txBox="1">
            <a:spLocks noGrp="1"/>
          </p:cNvSpPr>
          <p:nvPr>
            <p:ph type="body" idx="1"/>
          </p:nvPr>
        </p:nvSpPr>
        <p:spPr>
          <a:xfrm>
            <a:off x="311700" y="1266325"/>
            <a:ext cx="8520600" cy="3302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114" name="Google Shape;114;p21">
            <a:hlinkClick r:id="rId3"/>
          </p:cNvPr>
          <p:cNvPicPr preferRelativeResize="0"/>
          <p:nvPr/>
        </p:nvPicPr>
        <p:blipFill>
          <a:blip r:embed="rId4">
            <a:alphaModFix/>
          </a:blip>
          <a:stretch>
            <a:fillRect/>
          </a:stretch>
        </p:blipFill>
        <p:spPr>
          <a:xfrm>
            <a:off x="1710400" y="1266325"/>
            <a:ext cx="5723199" cy="3790024"/>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2597</Words>
  <Application>Microsoft Macintosh PowerPoint</Application>
  <PresentationFormat>画面に合わせる (16:9)</PresentationFormat>
  <Paragraphs>413</Paragraphs>
  <Slides>46</Slides>
  <Notes>46</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46</vt:i4>
      </vt:variant>
    </vt:vector>
  </HeadingPairs>
  <TitlesOfParts>
    <vt:vector size="50" baseType="lpstr">
      <vt:lpstr>Arial</vt:lpstr>
      <vt:lpstr>PT Sans Narrow</vt:lpstr>
      <vt:lpstr>Open Sans</vt:lpstr>
      <vt:lpstr>Tropic</vt:lpstr>
      <vt:lpstr>サーバサイドの プログラム</vt:lpstr>
      <vt:lpstr>本日のお品書き</vt:lpstr>
      <vt:lpstr>webページの確認</vt:lpstr>
      <vt:lpstr>目標</vt:lpstr>
      <vt:lpstr>webページ　中間相互評価</vt:lpstr>
      <vt:lpstr>webページ　中間相互評価</vt:lpstr>
      <vt:lpstr>webページ　中間相互評価</vt:lpstr>
      <vt:lpstr>簡易SNSの作成</vt:lpstr>
      <vt:lpstr>作成する簡易SNS</vt:lpstr>
      <vt:lpstr>webアプリケーション</vt:lpstr>
      <vt:lpstr>webアプリケーション</vt:lpstr>
      <vt:lpstr>webアプリケーション</vt:lpstr>
      <vt:lpstr>クライアントサイド　と　サーバサイド (フロントエンド　　   と　バックエンド)</vt:lpstr>
      <vt:lpstr>クライアントサイド　と　サーバサイド (フロントエンド　　   と　バックエンド)</vt:lpstr>
      <vt:lpstr>クライアントサイド　と　サーバサイド (フロントエンド　　   と　バックエンド)</vt:lpstr>
      <vt:lpstr>クライアントサイド(フロントエンド)</vt:lpstr>
      <vt:lpstr>フロントエンド</vt:lpstr>
      <vt:lpstr>サーバサイド(バックエンド)</vt:lpstr>
      <vt:lpstr>サーバサイド(バックエンド)</vt:lpstr>
      <vt:lpstr>サーバサイド(バックエンド)</vt:lpstr>
      <vt:lpstr>サーバサイド(バックエンド)</vt:lpstr>
      <vt:lpstr>Webアプリケーション開発の流れ</vt:lpstr>
      <vt:lpstr>Webアプリケーション開発の 流れ</vt:lpstr>
      <vt:lpstr>簡易SNSの構成</vt:lpstr>
      <vt:lpstr>ファイル構成</vt:lpstr>
      <vt:lpstr>DB周りの構成</vt:lpstr>
      <vt:lpstr>DBの作成</vt:lpstr>
      <vt:lpstr>DBの準備</vt:lpstr>
      <vt:lpstr>DBの準備</vt:lpstr>
      <vt:lpstr>DBの準備</vt:lpstr>
      <vt:lpstr>作成するDB</vt:lpstr>
      <vt:lpstr>作成するDB</vt:lpstr>
      <vt:lpstr>作成するDB</vt:lpstr>
      <vt:lpstr>DBの操作</vt:lpstr>
      <vt:lpstr>DBの準備</vt:lpstr>
      <vt:lpstr>DBの準備</vt:lpstr>
      <vt:lpstr>DBの準備</vt:lpstr>
      <vt:lpstr>DBの準備</vt:lpstr>
      <vt:lpstr>DBの準備</vt:lpstr>
      <vt:lpstr>DBの準備</vt:lpstr>
      <vt:lpstr>Xserverへの移行</vt:lpstr>
      <vt:lpstr>Xserverへの移行作業</vt:lpstr>
      <vt:lpstr>Xserverの契約状況</vt:lpstr>
      <vt:lpstr>Xserverへの移行作業</vt:lpstr>
      <vt:lpstr>ページのレイアウトを作成</vt:lpstr>
      <vt:lpstr>ページのレイアウトを作成</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森谷 美穂</cp:lastModifiedBy>
  <cp:revision>1</cp:revision>
  <dcterms:modified xsi:type="dcterms:W3CDTF">2024-05-30T05:32:06Z</dcterms:modified>
</cp:coreProperties>
</file>