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316" r:id="rId6"/>
    <p:sldId id="326" r:id="rId7"/>
    <p:sldId id="271" r:id="rId8"/>
    <p:sldId id="291" r:id="rId9"/>
    <p:sldId id="328" r:id="rId10"/>
    <p:sldId id="262" r:id="rId11"/>
    <p:sldId id="314" r:id="rId12"/>
    <p:sldId id="268" r:id="rId13"/>
    <p:sldId id="322" r:id="rId14"/>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U 久保寺 さつき" initials="C久さ" lastIdx="35" clrIdx="0">
    <p:extLst>
      <p:ext uri="{19B8F6BF-5375-455C-9EA6-DF929625EA0E}">
        <p15:presenceInfo xmlns:p15="http://schemas.microsoft.com/office/powerpoint/2012/main" userId="S::satsuki_kubodera@mri.co.jp::232d0e44-7472-4392-bd28-b181414db39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CFD"/>
    <a:srgbClr val="FF8585"/>
    <a:srgbClr val="5D9CEC"/>
    <a:srgbClr val="0070C0"/>
    <a:srgbClr val="3C82F5"/>
    <a:srgbClr val="3E5E84"/>
    <a:srgbClr val="003B83"/>
    <a:srgbClr val="595757"/>
    <a:srgbClr val="F6E8C2"/>
    <a:srgbClr val="80AE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26" y="58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8475"/>
          </a:xfrm>
          <a:prstGeom prst="rect">
            <a:avLst/>
          </a:prstGeom>
        </p:spPr>
        <p:txBody>
          <a:bodyPr vert="horz" lIns="91432" tIns="45716" rIns="91432" bIns="45716" rtlCol="0"/>
          <a:lstStyle>
            <a:lvl1pPr algn="r">
              <a:defRPr sz="1200"/>
            </a:lvl1pPr>
          </a:lstStyle>
          <a:p>
            <a:fld id="{F142133D-913F-4F9B-AE14-035A5D3DF1B1}" type="datetimeFigureOut">
              <a:rPr kumimoji="1" lang="ja-JP" altLang="en-US" smtClean="0"/>
              <a:t>2026/1/28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2" tIns="45716" rIns="91432" bIns="45716" rtlCol="0" anchor="b"/>
          <a:lstStyle>
            <a:lvl1pPr algn="r">
              <a:defRPr sz="1200"/>
            </a:lvl1pPr>
          </a:lstStyle>
          <a:p>
            <a:fld id="{7B2260EF-4784-492A-A386-D07E3DB45E12}" type="slidenum">
              <a:rPr kumimoji="1" lang="ja-JP" altLang="en-US" smtClean="0"/>
              <a:t>‹#›</a:t>
            </a:fld>
            <a:endParaRPr kumimoji="1" lang="ja-JP" altLang="en-US"/>
          </a:p>
        </p:txBody>
      </p:sp>
    </p:spTree>
    <p:extLst>
      <p:ext uri="{BB962C8B-B14F-4D97-AF65-F5344CB8AC3E}">
        <p14:creationId xmlns:p14="http://schemas.microsoft.com/office/powerpoint/2010/main" val="27050516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2260EF-4784-492A-A386-D07E3DB45E12}" type="slidenum">
              <a:rPr kumimoji="1" lang="ja-JP" altLang="en-US" smtClean="0"/>
              <a:t>1</a:t>
            </a:fld>
            <a:endParaRPr kumimoji="1" lang="ja-JP" altLang="en-US"/>
          </a:p>
        </p:txBody>
      </p:sp>
    </p:spTree>
    <p:extLst>
      <p:ext uri="{BB962C8B-B14F-4D97-AF65-F5344CB8AC3E}">
        <p14:creationId xmlns:p14="http://schemas.microsoft.com/office/powerpoint/2010/main" val="606256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2260EF-4784-492A-A386-D07E3DB45E12}" type="slidenum">
              <a:rPr kumimoji="1" lang="ja-JP" altLang="en-US" smtClean="0"/>
              <a:t>3</a:t>
            </a:fld>
            <a:endParaRPr kumimoji="1" lang="ja-JP" altLang="en-US"/>
          </a:p>
        </p:txBody>
      </p:sp>
    </p:spTree>
    <p:extLst>
      <p:ext uri="{BB962C8B-B14F-4D97-AF65-F5344CB8AC3E}">
        <p14:creationId xmlns:p14="http://schemas.microsoft.com/office/powerpoint/2010/main" val="1579524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B2260EF-4784-492A-A386-D07E3DB45E12}" type="slidenum">
              <a:rPr kumimoji="1" lang="ja-JP" altLang="en-US" smtClean="0"/>
              <a:t>7</a:t>
            </a:fld>
            <a:endParaRPr kumimoji="1" lang="ja-JP" altLang="en-US"/>
          </a:p>
        </p:txBody>
      </p:sp>
    </p:spTree>
    <p:extLst>
      <p:ext uri="{BB962C8B-B14F-4D97-AF65-F5344CB8AC3E}">
        <p14:creationId xmlns:p14="http://schemas.microsoft.com/office/powerpoint/2010/main" val="1916844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B2260EF-4784-492A-A386-D07E3DB45E12}" type="slidenum">
              <a:rPr kumimoji="1" lang="ja-JP" altLang="en-US" smtClean="0"/>
              <a:t>9</a:t>
            </a:fld>
            <a:endParaRPr kumimoji="1" lang="ja-JP" altLang="en-US"/>
          </a:p>
        </p:txBody>
      </p:sp>
    </p:spTree>
    <p:extLst>
      <p:ext uri="{BB962C8B-B14F-4D97-AF65-F5344CB8AC3E}">
        <p14:creationId xmlns:p14="http://schemas.microsoft.com/office/powerpoint/2010/main" val="2695571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2026/1/28</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355076"/>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44231" y="392212"/>
            <a:ext cx="1170000" cy="432048"/>
          </a:xfrm>
          <a:prstGeom prst="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atin typeface="+mj-ea"/>
                <a:ea typeface="+mj-ea"/>
              </a:rPr>
              <a:t>取組名称</a:t>
            </a:r>
          </a:p>
        </p:txBody>
      </p:sp>
      <p:sp>
        <p:nvSpPr>
          <p:cNvPr id="11" name="正方形/長方形 10"/>
          <p:cNvSpPr/>
          <p:nvPr/>
        </p:nvSpPr>
        <p:spPr>
          <a:xfrm>
            <a:off x="1260621" y="392212"/>
            <a:ext cx="8592422" cy="432048"/>
          </a:xfrm>
          <a:prstGeom prst="rect">
            <a:avLst/>
          </a:prstGeom>
          <a:no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endParaRPr lang="ja-JP" altLang="en-US" sz="1400" dirty="0">
              <a:solidFill>
                <a:srgbClr val="FF8585"/>
              </a:solidFill>
              <a:latin typeface="+mn-ea"/>
            </a:endParaRPr>
          </a:p>
        </p:txBody>
      </p:sp>
      <p:sp>
        <p:nvSpPr>
          <p:cNvPr id="12" name="正方形/長方形 11"/>
          <p:cNvSpPr/>
          <p:nvPr/>
        </p:nvSpPr>
        <p:spPr>
          <a:xfrm>
            <a:off x="53464" y="882907"/>
            <a:ext cx="1170000" cy="432048"/>
          </a:xfrm>
          <a:prstGeom prst="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latin typeface="+mj-ea"/>
                <a:ea typeface="+mj-ea"/>
              </a:rPr>
              <a:t>提案者</a:t>
            </a:r>
            <a:endParaRPr kumimoji="1" lang="ja-JP" altLang="en-US">
              <a:latin typeface="+mj-ea"/>
              <a:ea typeface="+mj-ea"/>
            </a:endParaRPr>
          </a:p>
        </p:txBody>
      </p:sp>
      <p:sp>
        <p:nvSpPr>
          <p:cNvPr id="13" name="正方形/長方形 12"/>
          <p:cNvSpPr/>
          <p:nvPr/>
        </p:nvSpPr>
        <p:spPr>
          <a:xfrm>
            <a:off x="1269853" y="882907"/>
            <a:ext cx="8583189" cy="432048"/>
          </a:xfrm>
          <a:prstGeom prst="rect">
            <a:avLst/>
          </a:prstGeom>
          <a:no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400" dirty="0">
              <a:solidFill>
                <a:schemeClr val="tx1"/>
              </a:solidFill>
              <a:latin typeface="+mn-ea"/>
            </a:endParaRPr>
          </a:p>
        </p:txBody>
      </p:sp>
      <p:sp>
        <p:nvSpPr>
          <p:cNvPr id="15" name="角丸四角形 14"/>
          <p:cNvSpPr/>
          <p:nvPr/>
        </p:nvSpPr>
        <p:spPr>
          <a:xfrm>
            <a:off x="53464" y="1863444"/>
            <a:ext cx="1950000" cy="288000"/>
          </a:xfrm>
          <a:prstGeom prst="round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a:latin typeface="+mj-ea"/>
                <a:ea typeface="+mj-ea"/>
              </a:rPr>
              <a:t>提案概要</a:t>
            </a:r>
          </a:p>
        </p:txBody>
      </p:sp>
      <p:sp>
        <p:nvSpPr>
          <p:cNvPr id="16" name="正方形/長方形 15"/>
          <p:cNvSpPr/>
          <p:nvPr/>
        </p:nvSpPr>
        <p:spPr>
          <a:xfrm>
            <a:off x="103204" y="2168062"/>
            <a:ext cx="4875000" cy="4645314"/>
          </a:xfrm>
          <a:prstGeom prst="rect">
            <a:avLst/>
          </a:prstGeom>
          <a:no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200">
              <a:solidFill>
                <a:srgbClr val="FF6B6B"/>
              </a:solidFill>
              <a:latin typeface="+mn-ea"/>
            </a:endParaRPr>
          </a:p>
          <a:p>
            <a:endParaRPr lang="en-US" altLang="ja-JP" sz="1200">
              <a:solidFill>
                <a:srgbClr val="FF6B6B"/>
              </a:solidFill>
              <a:latin typeface="+mn-ea"/>
            </a:endParaRPr>
          </a:p>
          <a:p>
            <a:endParaRPr lang="en-US" altLang="ja-JP" sz="1200">
              <a:solidFill>
                <a:srgbClr val="FF6B6B"/>
              </a:solidFill>
              <a:latin typeface="+mn-ea"/>
            </a:endParaRPr>
          </a:p>
          <a:p>
            <a:endParaRPr lang="en-US" altLang="ja-JP" sz="1200">
              <a:solidFill>
                <a:srgbClr val="FF6B6B"/>
              </a:solidFill>
              <a:latin typeface="+mn-ea"/>
            </a:endParaRPr>
          </a:p>
          <a:p>
            <a:endParaRPr lang="en-US" altLang="ja-JP" sz="1200">
              <a:solidFill>
                <a:srgbClr val="FF6B6B"/>
              </a:solidFill>
              <a:latin typeface="+mn-ea"/>
            </a:endParaRPr>
          </a:p>
          <a:p>
            <a:endParaRPr lang="en-US" altLang="ja-JP" sz="1200">
              <a:solidFill>
                <a:srgbClr val="FF6B6B"/>
              </a:solidFill>
              <a:latin typeface="+mn-ea"/>
            </a:endParaRPr>
          </a:p>
          <a:p>
            <a:endParaRPr lang="en-US" altLang="ja-JP" sz="1200">
              <a:solidFill>
                <a:srgbClr val="FF6B6B"/>
              </a:solidFill>
              <a:latin typeface="+mn-ea"/>
            </a:endParaRPr>
          </a:p>
          <a:p>
            <a:endParaRPr lang="en-US" altLang="ja-JP" sz="1200">
              <a:solidFill>
                <a:srgbClr val="FF6B6B"/>
              </a:solidFill>
              <a:latin typeface="+mn-ea"/>
            </a:endParaRPr>
          </a:p>
          <a:p>
            <a:endParaRPr lang="en-US" altLang="ja-JP" sz="1200">
              <a:solidFill>
                <a:srgbClr val="FF6B6B"/>
              </a:solidFill>
              <a:latin typeface="+mn-ea"/>
            </a:endParaRPr>
          </a:p>
          <a:p>
            <a:endParaRPr lang="en-US" altLang="ja-JP" sz="1200">
              <a:solidFill>
                <a:srgbClr val="FF6B6B"/>
              </a:solidFill>
              <a:latin typeface="+mn-ea"/>
            </a:endParaRPr>
          </a:p>
          <a:p>
            <a:endParaRPr lang="en-US" altLang="ja-JP" sz="1200">
              <a:solidFill>
                <a:srgbClr val="FF6B6B"/>
              </a:solidFill>
              <a:latin typeface="+mn-ea"/>
            </a:endParaRPr>
          </a:p>
        </p:txBody>
      </p:sp>
      <p:sp>
        <p:nvSpPr>
          <p:cNvPr id="23" name="角丸四角形 22"/>
          <p:cNvSpPr/>
          <p:nvPr/>
        </p:nvSpPr>
        <p:spPr>
          <a:xfrm>
            <a:off x="5086393" y="1863444"/>
            <a:ext cx="1950000" cy="288000"/>
          </a:xfrm>
          <a:prstGeom prst="round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a:latin typeface="+mj-ea"/>
                <a:ea typeface="+mj-ea"/>
              </a:rPr>
              <a:t>実施体制</a:t>
            </a:r>
            <a:endParaRPr lang="en-US" altLang="ja-JP" sz="1400">
              <a:latin typeface="+mj-ea"/>
              <a:ea typeface="+mj-ea"/>
            </a:endParaRPr>
          </a:p>
        </p:txBody>
      </p:sp>
      <p:sp>
        <p:nvSpPr>
          <p:cNvPr id="24" name="正方形/長方形 23"/>
          <p:cNvSpPr/>
          <p:nvPr/>
        </p:nvSpPr>
        <p:spPr>
          <a:xfrm>
            <a:off x="5159510" y="2158224"/>
            <a:ext cx="4681113" cy="4661676"/>
          </a:xfrm>
          <a:prstGeom prst="rect">
            <a:avLst/>
          </a:prstGeom>
          <a:no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200" dirty="0">
              <a:solidFill>
                <a:schemeClr val="tx1"/>
              </a:solidFill>
              <a:latin typeface="+mn-ea"/>
            </a:endParaRPr>
          </a:p>
          <a:p>
            <a:endParaRPr lang="en-US" altLang="ja-JP" sz="1200" dirty="0">
              <a:solidFill>
                <a:srgbClr val="FFC000"/>
              </a:solidFill>
              <a:latin typeface="+mn-ea"/>
            </a:endParaRPr>
          </a:p>
          <a:p>
            <a:endParaRPr lang="en-US" altLang="ja-JP" sz="1200" dirty="0">
              <a:solidFill>
                <a:srgbClr val="FFC000"/>
              </a:solidFill>
              <a:latin typeface="+mn-ea"/>
            </a:endParaRPr>
          </a:p>
          <a:p>
            <a:endParaRPr lang="en-US" altLang="ja-JP" sz="1200" dirty="0">
              <a:solidFill>
                <a:srgbClr val="FFC000"/>
              </a:solidFill>
              <a:latin typeface="+mn-ea"/>
            </a:endParaRPr>
          </a:p>
          <a:p>
            <a:endParaRPr lang="en-US" altLang="ja-JP" sz="1200" dirty="0">
              <a:solidFill>
                <a:srgbClr val="FFC000"/>
              </a:solidFill>
              <a:latin typeface="+mn-ea"/>
            </a:endParaRPr>
          </a:p>
        </p:txBody>
      </p:sp>
      <p:sp>
        <p:nvSpPr>
          <p:cNvPr id="17" name="正方形/長方形 16"/>
          <p:cNvSpPr/>
          <p:nvPr/>
        </p:nvSpPr>
        <p:spPr>
          <a:xfrm>
            <a:off x="53464" y="1368583"/>
            <a:ext cx="1170000" cy="432048"/>
          </a:xfrm>
          <a:prstGeom prst="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atin typeface="+mj-ea"/>
                <a:ea typeface="+mj-ea"/>
              </a:rPr>
              <a:t>所要経費</a:t>
            </a:r>
          </a:p>
        </p:txBody>
      </p:sp>
      <p:sp>
        <p:nvSpPr>
          <p:cNvPr id="18" name="正方形/長方形 17"/>
          <p:cNvSpPr/>
          <p:nvPr/>
        </p:nvSpPr>
        <p:spPr>
          <a:xfrm>
            <a:off x="1269852" y="1378108"/>
            <a:ext cx="4983007" cy="432000"/>
          </a:xfrm>
          <a:prstGeom prst="rect">
            <a:avLst/>
          </a:prstGeom>
          <a:no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rgbClr val="FF6B6B"/>
              </a:solidFill>
              <a:latin typeface="+mn-ea"/>
            </a:endParaRPr>
          </a:p>
        </p:txBody>
      </p:sp>
      <p:sp>
        <p:nvSpPr>
          <p:cNvPr id="19" name="正方形/長方形 18"/>
          <p:cNvSpPr/>
          <p:nvPr/>
        </p:nvSpPr>
        <p:spPr>
          <a:xfrm>
            <a:off x="6300430" y="1370181"/>
            <a:ext cx="1148308" cy="432048"/>
          </a:xfrm>
          <a:prstGeom prst="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実施年度</a:t>
            </a:r>
            <a:endParaRPr lang="en-US" altLang="ja-JP" b="1" dirty="0"/>
          </a:p>
        </p:txBody>
      </p:sp>
      <p:sp>
        <p:nvSpPr>
          <p:cNvPr id="26" name="年度選択５">
            <a:extLst>
              <a:ext uri="{FF2B5EF4-FFF2-40B4-BE49-F238E27FC236}">
                <a16:creationId xmlns:a16="http://schemas.microsoft.com/office/drawing/2014/main" id="{BBBAE557-811B-33E1-5805-B68C7B61ADBA}"/>
              </a:ext>
            </a:extLst>
          </p:cNvPr>
          <p:cNvSpPr>
            <a:spLocks noGrp="1" noRot="1" noMove="1" noResize="1" noEditPoints="1" noAdjustHandles="1" noChangeArrowheads="1" noChangeShapeType="1"/>
          </p:cNvSpPr>
          <p:nvPr/>
        </p:nvSpPr>
        <p:spPr>
          <a:xfrm>
            <a:off x="9438694" y="1385428"/>
            <a:ext cx="434573" cy="396000"/>
          </a:xfrm>
          <a:prstGeom prst="rect">
            <a:avLst/>
          </a:prstGeom>
          <a:solidFill>
            <a:srgbClr val="E2ECFD"/>
          </a:solid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bg1"/>
                </a:solidFill>
                <a:latin typeface="+mj-ea"/>
                <a:ea typeface="+mj-ea"/>
                <a:cs typeface="メイリオ" panose="020B0604030504040204" pitchFamily="50" charset="-128"/>
              </a:rPr>
              <a:t>12</a:t>
            </a:r>
            <a:endParaRPr kumimoji="1" lang="ja-JP" altLang="en-US" sz="1400" dirty="0">
              <a:solidFill>
                <a:schemeClr val="bg1"/>
              </a:solidFill>
              <a:latin typeface="+mj-ea"/>
              <a:ea typeface="+mj-ea"/>
              <a:cs typeface="メイリオ" panose="020B0604030504040204" pitchFamily="50" charset="-128"/>
            </a:endParaRPr>
          </a:p>
        </p:txBody>
      </p:sp>
      <p:sp>
        <p:nvSpPr>
          <p:cNvPr id="22" name="年度選択４">
            <a:extLst>
              <a:ext uri="{FF2B5EF4-FFF2-40B4-BE49-F238E27FC236}">
                <a16:creationId xmlns:a16="http://schemas.microsoft.com/office/drawing/2014/main" id="{3BDFCDAF-9C39-0C91-5BE1-A192762137A9}"/>
              </a:ext>
            </a:extLst>
          </p:cNvPr>
          <p:cNvSpPr>
            <a:spLocks noGrp="1" noRot="1" noMove="1" noResize="1" noEditPoints="1" noAdjustHandles="1" noChangeArrowheads="1" noChangeShapeType="1"/>
          </p:cNvSpPr>
          <p:nvPr/>
        </p:nvSpPr>
        <p:spPr>
          <a:xfrm>
            <a:off x="8952517" y="1385428"/>
            <a:ext cx="434573" cy="396000"/>
          </a:xfrm>
          <a:prstGeom prst="rect">
            <a:avLst/>
          </a:prstGeom>
          <a:solidFill>
            <a:srgbClr val="E2ECFD"/>
          </a:solid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bg1"/>
                </a:solidFill>
                <a:latin typeface="+mj-ea"/>
                <a:ea typeface="+mj-ea"/>
                <a:cs typeface="メイリオ" panose="020B0604030504040204" pitchFamily="50" charset="-128"/>
              </a:rPr>
              <a:t>11</a:t>
            </a:r>
            <a:endParaRPr kumimoji="1" lang="ja-JP" altLang="en-US" sz="1400" dirty="0">
              <a:solidFill>
                <a:schemeClr val="bg1"/>
              </a:solidFill>
              <a:latin typeface="+mj-ea"/>
              <a:ea typeface="+mj-ea"/>
              <a:cs typeface="メイリオ" panose="020B0604030504040204" pitchFamily="50" charset="-128"/>
            </a:endParaRPr>
          </a:p>
        </p:txBody>
      </p:sp>
      <p:sp>
        <p:nvSpPr>
          <p:cNvPr id="4" name="年度選択３">
            <a:extLst>
              <a:ext uri="{FF2B5EF4-FFF2-40B4-BE49-F238E27FC236}">
                <a16:creationId xmlns:a16="http://schemas.microsoft.com/office/drawing/2014/main" id="{57D0CEF9-53E2-1F6F-2B32-C233378BFFB0}"/>
              </a:ext>
            </a:extLst>
          </p:cNvPr>
          <p:cNvSpPr>
            <a:spLocks noGrp="1" noRot="1" noMove="1" noResize="1" noEditPoints="1" noAdjustHandles="1" noChangeArrowheads="1" noChangeShapeType="1"/>
          </p:cNvSpPr>
          <p:nvPr/>
        </p:nvSpPr>
        <p:spPr>
          <a:xfrm>
            <a:off x="8459589" y="1385428"/>
            <a:ext cx="434573" cy="396000"/>
          </a:xfrm>
          <a:prstGeom prst="rect">
            <a:avLst/>
          </a:prstGeom>
          <a:solidFill>
            <a:srgbClr val="E2ECFD"/>
          </a:solid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bg1"/>
                </a:solidFill>
                <a:latin typeface="+mj-ea"/>
                <a:ea typeface="+mj-ea"/>
                <a:cs typeface="メイリオ" panose="020B0604030504040204" pitchFamily="50" charset="-128"/>
              </a:rPr>
              <a:t>10</a:t>
            </a:r>
            <a:endParaRPr kumimoji="1" lang="ja-JP" altLang="en-US" sz="1400" dirty="0">
              <a:solidFill>
                <a:schemeClr val="bg1"/>
              </a:solidFill>
              <a:latin typeface="+mj-ea"/>
              <a:ea typeface="+mj-ea"/>
              <a:cs typeface="メイリオ" panose="020B0604030504040204" pitchFamily="50" charset="-128"/>
            </a:endParaRPr>
          </a:p>
        </p:txBody>
      </p:sp>
      <p:sp>
        <p:nvSpPr>
          <p:cNvPr id="3" name="年度選択２">
            <a:extLst>
              <a:ext uri="{FF2B5EF4-FFF2-40B4-BE49-F238E27FC236}">
                <a16:creationId xmlns:a16="http://schemas.microsoft.com/office/drawing/2014/main" id="{8557413C-0FAD-1490-3F84-E51CFC994F3A}"/>
              </a:ext>
            </a:extLst>
          </p:cNvPr>
          <p:cNvSpPr>
            <a:spLocks noGrp="1" noRot="1" noMove="1" noResize="1" noEditPoints="1" noAdjustHandles="1" noChangeArrowheads="1" noChangeShapeType="1"/>
          </p:cNvSpPr>
          <p:nvPr/>
        </p:nvSpPr>
        <p:spPr>
          <a:xfrm>
            <a:off x="7973412" y="1385428"/>
            <a:ext cx="434573" cy="396000"/>
          </a:xfrm>
          <a:prstGeom prst="rect">
            <a:avLst/>
          </a:prstGeom>
          <a:solidFill>
            <a:srgbClr val="E2ECFD"/>
          </a:solid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j-ea"/>
                <a:ea typeface="+mj-ea"/>
                <a:cs typeface="メイリオ" panose="020B0604030504040204" pitchFamily="50" charset="-128"/>
              </a:rPr>
              <a:t>９</a:t>
            </a:r>
          </a:p>
        </p:txBody>
      </p:sp>
      <p:sp>
        <p:nvSpPr>
          <p:cNvPr id="27" name="年度選択１"/>
          <p:cNvSpPr>
            <a:spLocks noGrp="1" noRot="1" noMove="1" noResize="1" noEditPoints="1" noAdjustHandles="1" noChangeArrowheads="1" noChangeShapeType="1"/>
          </p:cNvSpPr>
          <p:nvPr/>
        </p:nvSpPr>
        <p:spPr>
          <a:xfrm>
            <a:off x="7487160" y="1385604"/>
            <a:ext cx="434573" cy="396000"/>
          </a:xfrm>
          <a:prstGeom prst="rect">
            <a:avLst/>
          </a:prstGeom>
          <a:solidFill>
            <a:srgbClr val="0070C0"/>
          </a:solidFill>
          <a:ln w="38100" cmpd="dbl">
            <a:solidFill>
              <a:srgbClr val="5D9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mj-ea"/>
                <a:ea typeface="+mj-ea"/>
                <a:cs typeface="メイリオ" panose="020B0604030504040204" pitchFamily="50" charset="-128"/>
              </a:rPr>
              <a:t>８</a:t>
            </a:r>
            <a:endParaRPr lang="en-US" altLang="ja-JP" sz="1400" dirty="0">
              <a:solidFill>
                <a:schemeClr val="bg1"/>
              </a:solidFill>
              <a:latin typeface="+mj-ea"/>
              <a:ea typeface="+mj-ea"/>
              <a:cs typeface="メイリオ" panose="020B0604030504040204" pitchFamily="50" charset="-128"/>
            </a:endParaRPr>
          </a:p>
        </p:txBody>
      </p:sp>
      <p:cxnSp>
        <p:nvCxnSpPr>
          <p:cNvPr id="9" name="直線矢印コネクタ 8"/>
          <p:cNvCxnSpPr/>
          <p:nvPr/>
        </p:nvCxnSpPr>
        <p:spPr>
          <a:xfrm flipH="1">
            <a:off x="7609520" y="-294792"/>
            <a:ext cx="79784" cy="26119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8951460" y="51653"/>
            <a:ext cx="1153440" cy="261610"/>
          </a:xfrm>
          <a:prstGeom prst="rect">
            <a:avLst/>
          </a:prstGeom>
          <a:noFill/>
        </p:spPr>
        <p:txBody>
          <a:bodyPr wrap="square" rtlCol="0">
            <a:spAutoFit/>
          </a:bodyPr>
          <a:lstStyle/>
          <a:p>
            <a:pPr algn="ctr"/>
            <a:r>
              <a:rPr lang="en-US" altLang="ja-JP" sz="1100" b="1" dirty="0">
                <a:solidFill>
                  <a:schemeClr val="bg1"/>
                </a:solidFill>
              </a:rPr>
              <a:t>【</a:t>
            </a:r>
            <a:r>
              <a:rPr lang="ja-JP" altLang="en-US" sz="1100" b="1" dirty="0">
                <a:solidFill>
                  <a:schemeClr val="bg1"/>
                </a:solidFill>
              </a:rPr>
              <a:t>別紙</a:t>
            </a:r>
            <a:r>
              <a:rPr kumimoji="1" lang="ja-JP" altLang="en-US" sz="1100" b="1" dirty="0">
                <a:solidFill>
                  <a:schemeClr val="bg1"/>
                </a:solidFill>
              </a:rPr>
              <a:t>１</a:t>
            </a:r>
            <a:r>
              <a:rPr kumimoji="1" lang="en-US" altLang="ja-JP" sz="1100" b="1" dirty="0">
                <a:solidFill>
                  <a:schemeClr val="bg1"/>
                </a:solidFill>
              </a:rPr>
              <a:t>】</a:t>
            </a:r>
            <a:endParaRPr kumimoji="1" lang="ja-JP" altLang="en-US" sz="1100" b="1" dirty="0">
              <a:solidFill>
                <a:schemeClr val="bg1"/>
              </a:solidFill>
            </a:endParaRPr>
          </a:p>
        </p:txBody>
      </p:sp>
      <p:sp>
        <p:nvSpPr>
          <p:cNvPr id="25" name="テキスト ボックス 24"/>
          <p:cNvSpPr txBox="1"/>
          <p:nvPr/>
        </p:nvSpPr>
        <p:spPr>
          <a:xfrm>
            <a:off x="655945" y="23241"/>
            <a:ext cx="7594387"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年度「専修学校の質の向上に向けた学校評価等の推進」企画提案書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a:t>
            </a:r>
            <a:r>
              <a:rPr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fld id="{0EE4526C-0D6F-435F-B1C3-7E3703E9C6D2}" type="slidenum">
              <a:rPr lang="en-US" altLang="ja-JP" sz="1100" b="1" spc="-120" smtClean="0">
                <a:solidFill>
                  <a:schemeClr val="bg1"/>
                </a:solidFill>
                <a:latin typeface="HGｺﾞｼｯｸM" panose="020B0609000000000000" pitchFamily="49" charset="-128"/>
                <a:ea typeface="HGｺﾞｼｯｸM" panose="020B0609000000000000" pitchFamily="49" charset="-128"/>
              </a:rPr>
              <a:t>1</a:t>
            </a:fld>
            <a:r>
              <a:rPr lang="en-US" altLang="ja-JP" sz="1100" b="1" spc="-120" dirty="0">
                <a:solidFill>
                  <a:schemeClr val="bg1"/>
                </a:solidFill>
                <a:latin typeface="HGｺﾞｼｯｸM" panose="020B0609000000000000" pitchFamily="49" charset="-128"/>
                <a:ea typeface="HGｺﾞｼｯｸM" panose="020B0609000000000000" pitchFamily="49" charset="-128"/>
              </a:rPr>
              <a:t>/10</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33" name="角丸四角形 6"/>
          <p:cNvSpPr/>
          <p:nvPr/>
        </p:nvSpPr>
        <p:spPr>
          <a:xfrm>
            <a:off x="6829580" y="-749979"/>
            <a:ext cx="3740044" cy="445521"/>
          </a:xfrm>
          <a:prstGeom prst="roundRect">
            <a:avLst/>
          </a:prstGeom>
          <a:solidFill>
            <a:schemeClr val="bg1"/>
          </a:solidFill>
          <a:ln w="31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900">
                <a:solidFill>
                  <a:srgbClr val="FFC000"/>
                </a:solidFill>
              </a:rPr>
              <a:t>※</a:t>
            </a:r>
            <a:r>
              <a:rPr lang="ja-JP" altLang="en-US" sz="900">
                <a:solidFill>
                  <a:srgbClr val="FFC000"/>
                </a:solidFill>
              </a:rPr>
              <a:t>「当該ページ／全体ページ数」を記載すること（以下同じ）</a:t>
            </a:r>
            <a:endParaRPr lang="en-US" altLang="ja-JP" sz="900">
              <a:solidFill>
                <a:srgbClr val="FFC000"/>
              </a:solidFill>
            </a:endParaRPr>
          </a:p>
          <a:p>
            <a:r>
              <a:rPr lang="ja-JP" altLang="en-US" sz="900">
                <a:solidFill>
                  <a:srgbClr val="FFC000"/>
                </a:solidFill>
              </a:rPr>
              <a:t>　（当該ページ数は自動的に入力されます。</a:t>
            </a:r>
            <a:endParaRPr lang="en-US" altLang="ja-JP" sz="900">
              <a:solidFill>
                <a:srgbClr val="FFC000"/>
              </a:solidFill>
            </a:endParaRPr>
          </a:p>
          <a:p>
            <a:r>
              <a:rPr lang="ja-JP" altLang="en-US" sz="900">
                <a:solidFill>
                  <a:srgbClr val="FFC000"/>
                </a:solidFill>
              </a:rPr>
              <a:t>　全体ページは置換機能で変換すれば一括で変更できます）</a:t>
            </a:r>
          </a:p>
        </p:txBody>
      </p:sp>
      <p:sp>
        <p:nvSpPr>
          <p:cNvPr id="32" name="角丸四角形 6"/>
          <p:cNvSpPr/>
          <p:nvPr/>
        </p:nvSpPr>
        <p:spPr>
          <a:xfrm>
            <a:off x="3008784" y="-755985"/>
            <a:ext cx="3740044" cy="445521"/>
          </a:xfrm>
          <a:prstGeom prst="roundRect">
            <a:avLst/>
          </a:prstGeom>
          <a:solidFill>
            <a:schemeClr val="bg1"/>
          </a:solidFill>
          <a:ln w="31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900">
                <a:solidFill>
                  <a:schemeClr val="accent3">
                    <a:lumMod val="75000"/>
                  </a:schemeClr>
                </a:solidFill>
              </a:rPr>
              <a:t>※</a:t>
            </a:r>
            <a:r>
              <a:rPr lang="ja-JP" altLang="en-US" sz="900">
                <a:solidFill>
                  <a:schemeClr val="accent3">
                    <a:lumMod val="75000"/>
                  </a:schemeClr>
                </a:solidFill>
              </a:rPr>
              <a:t>「事業メニュー」には、委託要項の「３　委託事業の内容」に掲げられたメニュー番号を記入すること。</a:t>
            </a:r>
          </a:p>
        </p:txBody>
      </p:sp>
      <p:sp>
        <p:nvSpPr>
          <p:cNvPr id="5" name="テキスト ボックス 4">
            <a:extLst>
              <a:ext uri="{FF2B5EF4-FFF2-40B4-BE49-F238E27FC236}">
                <a16:creationId xmlns:a16="http://schemas.microsoft.com/office/drawing/2014/main" id="{C030AD1C-FF3A-00EC-FD2A-7CC08E5F5320}"/>
              </a:ext>
            </a:extLst>
          </p:cNvPr>
          <p:cNvSpPr txBox="1"/>
          <p:nvPr/>
        </p:nvSpPr>
        <p:spPr>
          <a:xfrm>
            <a:off x="1260620" y="381253"/>
            <a:ext cx="8579692" cy="523220"/>
          </a:xfrm>
          <a:prstGeom prst="rect">
            <a:avLst/>
          </a:prstGeom>
          <a:noFill/>
        </p:spPr>
        <p:txBody>
          <a:bodyPr wrap="square" rtlCol="0">
            <a:spAutoFit/>
          </a:bodyPr>
          <a:lstStyle/>
          <a:p>
            <a:r>
              <a:rPr lang="ja-JP" altLang="en-US" sz="1400" dirty="0">
                <a:solidFill>
                  <a:srgbClr val="FF8585"/>
                </a:solidFill>
                <a:latin typeface="+mn-ea"/>
              </a:rPr>
              <a:t>○○○○のための□□□□■■</a:t>
            </a:r>
            <a:endParaRPr lang="en-US" altLang="ja-JP" sz="1400" dirty="0">
              <a:solidFill>
                <a:srgbClr val="FF8585"/>
              </a:solidFill>
              <a:latin typeface="+mn-ea"/>
            </a:endParaRPr>
          </a:p>
          <a:p>
            <a:r>
              <a:rPr lang="ja-JP" altLang="en-US" sz="1400" dirty="0">
                <a:solidFill>
                  <a:srgbClr val="FF8585"/>
                </a:solidFill>
                <a:latin typeface="+mn-ea"/>
              </a:rPr>
              <a:t>（ﾒｲﾘｵ </a:t>
            </a:r>
            <a:r>
              <a:rPr lang="en-US" altLang="ja-JP" sz="1400" dirty="0">
                <a:solidFill>
                  <a:srgbClr val="FF8585"/>
                </a:solidFill>
                <a:latin typeface="+mn-ea"/>
              </a:rPr>
              <a:t>or MS</a:t>
            </a:r>
            <a:r>
              <a:rPr lang="ja-JP" altLang="en-US" sz="1400" dirty="0">
                <a:solidFill>
                  <a:srgbClr val="FF8585"/>
                </a:solidFill>
                <a:latin typeface="+mn-ea"/>
              </a:rPr>
              <a:t>ｺﾞｼｯｸ</a:t>
            </a:r>
            <a:r>
              <a:rPr lang="en-US" altLang="ja-JP" sz="1400" dirty="0">
                <a:solidFill>
                  <a:srgbClr val="FF8585"/>
                </a:solidFill>
                <a:latin typeface="+mn-ea"/>
              </a:rPr>
              <a:t>14</a:t>
            </a:r>
            <a:r>
              <a:rPr lang="ja-JP" altLang="en-US" sz="1400" dirty="0">
                <a:solidFill>
                  <a:srgbClr val="FF8585"/>
                </a:solidFill>
                <a:latin typeface="+mn-ea"/>
              </a:rPr>
              <a:t>ﾎﾟｲﾝﾄ）</a:t>
            </a:r>
          </a:p>
        </p:txBody>
      </p:sp>
      <p:sp>
        <p:nvSpPr>
          <p:cNvPr id="7" name="テキスト ボックス 6">
            <a:extLst>
              <a:ext uri="{FF2B5EF4-FFF2-40B4-BE49-F238E27FC236}">
                <a16:creationId xmlns:a16="http://schemas.microsoft.com/office/drawing/2014/main" id="{6961DC3D-BC27-CB25-64F9-CE56902A16C6}"/>
              </a:ext>
            </a:extLst>
          </p:cNvPr>
          <p:cNvSpPr txBox="1"/>
          <p:nvPr/>
        </p:nvSpPr>
        <p:spPr>
          <a:xfrm>
            <a:off x="1260620" y="938040"/>
            <a:ext cx="7188348" cy="307777"/>
          </a:xfrm>
          <a:prstGeom prst="rect">
            <a:avLst/>
          </a:prstGeom>
          <a:noFill/>
        </p:spPr>
        <p:txBody>
          <a:bodyPr wrap="square" rtlCol="0">
            <a:spAutoFit/>
          </a:bodyPr>
          <a:lstStyle/>
          <a:p>
            <a:r>
              <a:rPr kumimoji="1" lang="ja-JP" altLang="en-US" sz="1400" dirty="0">
                <a:solidFill>
                  <a:srgbClr val="FF8585"/>
                </a:solidFill>
                <a:latin typeface="+mn-ea"/>
              </a:rPr>
              <a:t>〇〇法人△△△機構（ﾒｲﾘｵ </a:t>
            </a:r>
            <a:r>
              <a:rPr kumimoji="1" lang="en-US" altLang="ja-JP" sz="1400" dirty="0">
                <a:solidFill>
                  <a:srgbClr val="FF8585"/>
                </a:solidFill>
                <a:latin typeface="+mn-ea"/>
              </a:rPr>
              <a:t>or MS</a:t>
            </a:r>
            <a:r>
              <a:rPr kumimoji="1" lang="ja-JP" altLang="en-US" sz="1400" dirty="0">
                <a:solidFill>
                  <a:srgbClr val="FF8585"/>
                </a:solidFill>
                <a:latin typeface="+mn-ea"/>
              </a:rPr>
              <a:t>ｺﾞｼｯｸ</a:t>
            </a:r>
            <a:r>
              <a:rPr kumimoji="1" lang="en-US" altLang="ja-JP" sz="1400" dirty="0">
                <a:solidFill>
                  <a:srgbClr val="FF8585"/>
                </a:solidFill>
                <a:latin typeface="+mn-ea"/>
              </a:rPr>
              <a:t>14</a:t>
            </a:r>
            <a:r>
              <a:rPr kumimoji="1" lang="ja-JP" altLang="en-US" sz="1400" dirty="0">
                <a:solidFill>
                  <a:srgbClr val="FF8585"/>
                </a:solidFill>
                <a:latin typeface="+mn-ea"/>
              </a:rPr>
              <a:t>ﾎﾟｲﾝﾄ</a:t>
            </a:r>
            <a:r>
              <a:rPr kumimoji="1" lang="ja-JP" altLang="en-US" sz="1400" dirty="0">
                <a:solidFill>
                  <a:srgbClr val="FF8585"/>
                </a:solidFill>
              </a:rPr>
              <a:t>）</a:t>
            </a:r>
          </a:p>
        </p:txBody>
      </p:sp>
      <p:sp>
        <p:nvSpPr>
          <p:cNvPr id="8" name="テキスト ボックス 7">
            <a:extLst>
              <a:ext uri="{FF2B5EF4-FFF2-40B4-BE49-F238E27FC236}">
                <a16:creationId xmlns:a16="http://schemas.microsoft.com/office/drawing/2014/main" id="{293AEDAD-D604-C93C-8F1E-F0F52E6AA787}"/>
              </a:ext>
            </a:extLst>
          </p:cNvPr>
          <p:cNvSpPr txBox="1"/>
          <p:nvPr/>
        </p:nvSpPr>
        <p:spPr>
          <a:xfrm>
            <a:off x="1287765" y="1348522"/>
            <a:ext cx="4529666" cy="523220"/>
          </a:xfrm>
          <a:prstGeom prst="rect">
            <a:avLst/>
          </a:prstGeom>
          <a:noFill/>
        </p:spPr>
        <p:txBody>
          <a:bodyPr wrap="square" rtlCol="0">
            <a:spAutoFit/>
          </a:bodyPr>
          <a:lstStyle/>
          <a:p>
            <a:r>
              <a:rPr kumimoji="1" lang="ja-JP" altLang="en-US" sz="1400" dirty="0">
                <a:solidFill>
                  <a:srgbClr val="FF8585"/>
                </a:solidFill>
                <a:latin typeface="+mn-ea"/>
              </a:rPr>
              <a:t>１２，３４５</a:t>
            </a:r>
            <a:r>
              <a:rPr kumimoji="1" lang="ja-JP" altLang="en-US" sz="1400" dirty="0">
                <a:latin typeface="+mn-ea"/>
              </a:rPr>
              <a:t>千円</a:t>
            </a:r>
            <a:r>
              <a:rPr kumimoji="1" lang="ja-JP" altLang="en-US" sz="900" dirty="0">
                <a:solidFill>
                  <a:srgbClr val="FF8585"/>
                </a:solidFill>
                <a:latin typeface="+mn-ea"/>
              </a:rPr>
              <a:t>（提案年度の所要経費のみ記載）</a:t>
            </a:r>
            <a:endParaRPr lang="en-US" altLang="ja-JP" sz="900" dirty="0">
              <a:solidFill>
                <a:srgbClr val="FF8585"/>
              </a:solidFill>
              <a:latin typeface="+mn-ea"/>
            </a:endParaRPr>
          </a:p>
          <a:p>
            <a:r>
              <a:rPr kumimoji="1" lang="ja-JP" altLang="en-US" sz="1400" dirty="0">
                <a:solidFill>
                  <a:srgbClr val="FF8585"/>
                </a:solidFill>
                <a:latin typeface="+mn-ea"/>
              </a:rPr>
              <a:t>（ﾒｲﾘｵ </a:t>
            </a:r>
            <a:r>
              <a:rPr kumimoji="1" lang="en-US" altLang="ja-JP" sz="1400" dirty="0">
                <a:solidFill>
                  <a:srgbClr val="FF8585"/>
                </a:solidFill>
                <a:latin typeface="+mn-ea"/>
              </a:rPr>
              <a:t>or MS</a:t>
            </a:r>
            <a:r>
              <a:rPr kumimoji="1" lang="ja-JP" altLang="en-US" sz="1400" dirty="0">
                <a:solidFill>
                  <a:srgbClr val="FF8585"/>
                </a:solidFill>
                <a:latin typeface="+mn-ea"/>
              </a:rPr>
              <a:t>ｺﾞｼｯｸ</a:t>
            </a:r>
            <a:r>
              <a:rPr kumimoji="1" lang="en-US" altLang="ja-JP" sz="1400" dirty="0">
                <a:solidFill>
                  <a:srgbClr val="FF8585"/>
                </a:solidFill>
                <a:latin typeface="+mn-ea"/>
              </a:rPr>
              <a:t>14</a:t>
            </a:r>
            <a:r>
              <a:rPr kumimoji="1" lang="ja-JP" altLang="en-US" sz="1400" dirty="0">
                <a:solidFill>
                  <a:srgbClr val="FF8585"/>
                </a:solidFill>
                <a:latin typeface="+mn-ea"/>
              </a:rPr>
              <a:t>ﾎﾟｲﾝﾄ）　</a:t>
            </a:r>
            <a:r>
              <a:rPr kumimoji="1" lang="en-US" altLang="ja-JP" sz="1400" dirty="0">
                <a:solidFill>
                  <a:srgbClr val="FF8585"/>
                </a:solidFill>
                <a:latin typeface="+mn-ea"/>
              </a:rPr>
              <a:t>※</a:t>
            </a:r>
            <a:r>
              <a:rPr kumimoji="1" lang="ja-JP" altLang="en-US" sz="1400" dirty="0">
                <a:solidFill>
                  <a:srgbClr val="FF8585"/>
                </a:solidFill>
                <a:latin typeface="+mn-ea"/>
              </a:rPr>
              <a:t>千円未満切り捨て</a:t>
            </a:r>
            <a:endParaRPr kumimoji="1" lang="en-US" altLang="ja-JP" sz="1400" dirty="0">
              <a:solidFill>
                <a:srgbClr val="FF8585"/>
              </a:solidFill>
              <a:latin typeface="+mn-ea"/>
            </a:endParaRPr>
          </a:p>
        </p:txBody>
      </p:sp>
      <p:sp>
        <p:nvSpPr>
          <p:cNvPr id="14" name="テキスト ボックス 13">
            <a:extLst>
              <a:ext uri="{FF2B5EF4-FFF2-40B4-BE49-F238E27FC236}">
                <a16:creationId xmlns:a16="http://schemas.microsoft.com/office/drawing/2014/main" id="{2A9E9960-D3B8-B5E6-D0A3-DB4558870B6D}"/>
              </a:ext>
            </a:extLst>
          </p:cNvPr>
          <p:cNvSpPr txBox="1"/>
          <p:nvPr/>
        </p:nvSpPr>
        <p:spPr>
          <a:xfrm>
            <a:off x="984586" y="4335173"/>
            <a:ext cx="3112236" cy="307777"/>
          </a:xfrm>
          <a:prstGeom prst="rect">
            <a:avLst/>
          </a:prstGeom>
          <a:noFill/>
        </p:spPr>
        <p:txBody>
          <a:bodyPr wrap="square" rtlCol="0">
            <a:spAutoFit/>
          </a:bodyPr>
          <a:lstStyle/>
          <a:p>
            <a:r>
              <a:rPr kumimoji="1" lang="ja-JP" altLang="en-US" sz="1400" dirty="0">
                <a:solidFill>
                  <a:srgbClr val="FF8585"/>
                </a:solidFill>
              </a:rPr>
              <a:t>（ﾒｲﾘｵ </a:t>
            </a:r>
            <a:r>
              <a:rPr kumimoji="1" lang="en-US" altLang="ja-JP" sz="1400" dirty="0">
                <a:solidFill>
                  <a:srgbClr val="FF8585"/>
                </a:solidFill>
              </a:rPr>
              <a:t>or MS</a:t>
            </a:r>
            <a:r>
              <a:rPr kumimoji="1" lang="ja-JP" altLang="en-US" sz="1400" dirty="0">
                <a:solidFill>
                  <a:srgbClr val="FF8585"/>
                </a:solidFill>
              </a:rPr>
              <a:t>ｺﾞｼｯｸ　</a:t>
            </a:r>
            <a:r>
              <a:rPr kumimoji="1" lang="en-US" altLang="ja-JP" sz="1400" dirty="0">
                <a:solidFill>
                  <a:srgbClr val="FF8585"/>
                </a:solidFill>
              </a:rPr>
              <a:t>11</a:t>
            </a:r>
            <a:r>
              <a:rPr kumimoji="1" lang="ja-JP" altLang="en-US" sz="1400" dirty="0">
                <a:solidFill>
                  <a:srgbClr val="FF8585"/>
                </a:solidFill>
              </a:rPr>
              <a:t>ﾎﾟｲﾝﾄ以上）</a:t>
            </a:r>
          </a:p>
        </p:txBody>
      </p:sp>
      <p:sp>
        <p:nvSpPr>
          <p:cNvPr id="20" name="テキスト ボックス 19">
            <a:extLst>
              <a:ext uri="{FF2B5EF4-FFF2-40B4-BE49-F238E27FC236}">
                <a16:creationId xmlns:a16="http://schemas.microsoft.com/office/drawing/2014/main" id="{306699E0-3574-2C26-78CE-A34C79B5B56A}"/>
              </a:ext>
            </a:extLst>
          </p:cNvPr>
          <p:cNvSpPr txBox="1"/>
          <p:nvPr/>
        </p:nvSpPr>
        <p:spPr>
          <a:xfrm>
            <a:off x="5181452" y="2358597"/>
            <a:ext cx="4643285" cy="2677656"/>
          </a:xfrm>
          <a:prstGeom prst="rect">
            <a:avLst/>
          </a:prstGeom>
          <a:noFill/>
        </p:spPr>
        <p:txBody>
          <a:bodyPr wrap="square" rtlCol="0">
            <a:spAutoFit/>
          </a:bodyPr>
          <a:lstStyle/>
          <a:p>
            <a:r>
              <a:rPr kumimoji="1" lang="ja-JP" altLang="en-US" sz="1400" dirty="0">
                <a:solidFill>
                  <a:srgbClr val="FF8585"/>
                </a:solidFill>
              </a:rPr>
              <a:t>▼事業の実施体制を記載すること。</a:t>
            </a:r>
            <a:endParaRPr kumimoji="1" lang="en-US" altLang="ja-JP" sz="1400" dirty="0">
              <a:solidFill>
                <a:srgbClr val="FF8585"/>
              </a:solidFill>
            </a:endParaRPr>
          </a:p>
          <a:p>
            <a:endParaRPr lang="en-US" altLang="ja-JP" sz="1400" dirty="0">
              <a:solidFill>
                <a:srgbClr val="FF8585"/>
              </a:solidFill>
            </a:endParaRPr>
          </a:p>
          <a:p>
            <a:r>
              <a:rPr kumimoji="1" lang="ja-JP" altLang="en-US" sz="1400" dirty="0">
                <a:solidFill>
                  <a:srgbClr val="FF8585"/>
                </a:solidFill>
              </a:rPr>
              <a:t>▼事業を推進するために構築する体制を記載すること。</a:t>
            </a:r>
            <a:endParaRPr kumimoji="1" lang="en-US" altLang="ja-JP" sz="1400" dirty="0">
              <a:solidFill>
                <a:srgbClr val="FF8585"/>
              </a:solidFill>
            </a:endParaRPr>
          </a:p>
          <a:p>
            <a:r>
              <a:rPr lang="ja-JP" altLang="en-US" sz="1400" dirty="0">
                <a:solidFill>
                  <a:srgbClr val="FF8585"/>
                </a:solidFill>
              </a:rPr>
              <a:t>　</a:t>
            </a:r>
            <a:r>
              <a:rPr lang="en-US" altLang="ja-JP" sz="1400" dirty="0">
                <a:solidFill>
                  <a:srgbClr val="FF8585"/>
                </a:solidFill>
              </a:rPr>
              <a:t>(</a:t>
            </a:r>
            <a:r>
              <a:rPr lang="ja-JP" altLang="en-US" sz="1400" dirty="0">
                <a:solidFill>
                  <a:srgbClr val="FF8585"/>
                </a:solidFill>
              </a:rPr>
              <a:t>事業実施者の構成（氏名、所属・職名、役割）、</a:t>
            </a:r>
            <a:endParaRPr lang="en-US" altLang="ja-JP" sz="1400" dirty="0">
              <a:solidFill>
                <a:srgbClr val="FF8585"/>
              </a:solidFill>
            </a:endParaRPr>
          </a:p>
          <a:p>
            <a:r>
              <a:rPr kumimoji="1" lang="ja-JP" altLang="en-US" sz="1400" dirty="0">
                <a:solidFill>
                  <a:srgbClr val="FF8585"/>
                </a:solidFill>
              </a:rPr>
              <a:t>　 実施体制図等を記入すること。</a:t>
            </a:r>
            <a:r>
              <a:rPr kumimoji="1" lang="en-US" altLang="ja-JP" sz="1400" dirty="0">
                <a:solidFill>
                  <a:srgbClr val="FF8585"/>
                </a:solidFill>
              </a:rPr>
              <a:t>)</a:t>
            </a:r>
          </a:p>
          <a:p>
            <a:endParaRPr lang="en-US" altLang="ja-JP" sz="1400" dirty="0">
              <a:solidFill>
                <a:srgbClr val="FF8585"/>
              </a:solidFill>
            </a:endParaRPr>
          </a:p>
          <a:p>
            <a:r>
              <a:rPr kumimoji="1" lang="ja-JP" altLang="en-US" sz="1400" dirty="0">
                <a:solidFill>
                  <a:srgbClr val="FF8585"/>
                </a:solidFill>
              </a:rPr>
              <a:t>▼次の参画する機関数（教育機関、企業、業界団体、</a:t>
            </a:r>
            <a:endParaRPr kumimoji="1" lang="en-US" altLang="ja-JP" sz="1400" dirty="0">
              <a:solidFill>
                <a:srgbClr val="FF8585"/>
              </a:solidFill>
            </a:endParaRPr>
          </a:p>
          <a:p>
            <a:r>
              <a:rPr lang="ja-JP" altLang="en-US" sz="1400" dirty="0">
                <a:solidFill>
                  <a:srgbClr val="FF8585"/>
                </a:solidFill>
              </a:rPr>
              <a:t>　</a:t>
            </a:r>
            <a:r>
              <a:rPr kumimoji="1" lang="ja-JP" altLang="en-US" sz="1400" dirty="0">
                <a:solidFill>
                  <a:srgbClr val="FF8585"/>
                </a:solidFill>
              </a:rPr>
              <a:t>行政機関、その他、それぞれの小計数及び合計数）を</a:t>
            </a:r>
            <a:endParaRPr kumimoji="1" lang="en-US" altLang="ja-JP" sz="1400" dirty="0">
              <a:solidFill>
                <a:srgbClr val="FF8585"/>
              </a:solidFill>
            </a:endParaRPr>
          </a:p>
          <a:p>
            <a:r>
              <a:rPr lang="ja-JP" altLang="en-US" sz="1400" dirty="0">
                <a:solidFill>
                  <a:srgbClr val="FF8585"/>
                </a:solidFill>
              </a:rPr>
              <a:t>　記載する。</a:t>
            </a:r>
            <a:endParaRPr lang="en-US" altLang="ja-JP" sz="1400" dirty="0">
              <a:solidFill>
                <a:srgbClr val="FF8585"/>
              </a:solidFill>
            </a:endParaRPr>
          </a:p>
          <a:p>
            <a:endParaRPr kumimoji="1" lang="en-US" altLang="ja-JP" sz="1400" dirty="0">
              <a:solidFill>
                <a:srgbClr val="FF8585"/>
              </a:solidFill>
            </a:endParaRPr>
          </a:p>
          <a:p>
            <a:endParaRPr lang="en-US" altLang="ja-JP" sz="1400" dirty="0">
              <a:solidFill>
                <a:srgbClr val="FF8585"/>
              </a:solidFill>
            </a:endParaRPr>
          </a:p>
          <a:p>
            <a:pPr algn="ctr"/>
            <a:r>
              <a:rPr kumimoji="1" lang="ja-JP" altLang="en-US" sz="1400" dirty="0">
                <a:solidFill>
                  <a:srgbClr val="FF8585"/>
                </a:solidFill>
              </a:rPr>
              <a:t>（ﾒｲﾘｵ </a:t>
            </a:r>
            <a:r>
              <a:rPr kumimoji="1" lang="en-US" altLang="ja-JP" sz="1400" dirty="0">
                <a:solidFill>
                  <a:srgbClr val="FF8585"/>
                </a:solidFill>
              </a:rPr>
              <a:t>or MS</a:t>
            </a:r>
            <a:r>
              <a:rPr kumimoji="1" lang="ja-JP" altLang="en-US" sz="1400" dirty="0">
                <a:solidFill>
                  <a:srgbClr val="FF8585"/>
                </a:solidFill>
              </a:rPr>
              <a:t>ｺﾞｼｯｸ　</a:t>
            </a:r>
            <a:r>
              <a:rPr kumimoji="1" lang="en-US" altLang="ja-JP" sz="1400" dirty="0">
                <a:solidFill>
                  <a:srgbClr val="FF8585"/>
                </a:solidFill>
              </a:rPr>
              <a:t>11</a:t>
            </a:r>
            <a:r>
              <a:rPr kumimoji="1" lang="ja-JP" altLang="en-US" sz="1400" dirty="0">
                <a:solidFill>
                  <a:srgbClr val="FF8585"/>
                </a:solidFill>
              </a:rPr>
              <a:t>ﾎﾟｲﾝﾄ以上）</a:t>
            </a:r>
          </a:p>
        </p:txBody>
      </p:sp>
      <p:sp>
        <p:nvSpPr>
          <p:cNvPr id="21" name="テキスト ボックス 20">
            <a:extLst>
              <a:ext uri="{FF2B5EF4-FFF2-40B4-BE49-F238E27FC236}">
                <a16:creationId xmlns:a16="http://schemas.microsoft.com/office/drawing/2014/main" id="{372783E9-C126-FFF1-30C6-E3D765832C11}"/>
              </a:ext>
            </a:extLst>
          </p:cNvPr>
          <p:cNvSpPr txBox="1"/>
          <p:nvPr/>
        </p:nvSpPr>
        <p:spPr>
          <a:xfrm>
            <a:off x="5159510" y="6234955"/>
            <a:ext cx="4621344" cy="461665"/>
          </a:xfrm>
          <a:prstGeom prst="rect">
            <a:avLst/>
          </a:prstGeom>
          <a:noFill/>
        </p:spPr>
        <p:txBody>
          <a:bodyPr wrap="square" rtlCol="0">
            <a:spAutoFit/>
          </a:bodyPr>
          <a:lstStyle/>
          <a:p>
            <a:r>
              <a:rPr kumimoji="1" lang="ja-JP" altLang="en-US" sz="1200" dirty="0"/>
              <a:t>教育機関　○○機関</a:t>
            </a:r>
            <a:r>
              <a:rPr lang="ja-JP" altLang="en-US" sz="1200" dirty="0"/>
              <a:t>／企業数　　○○機関／業界団体　○○機関</a:t>
            </a:r>
            <a:endParaRPr lang="en-US" altLang="ja-JP" sz="1200" dirty="0"/>
          </a:p>
          <a:p>
            <a:r>
              <a:rPr kumimoji="1" lang="ja-JP" altLang="en-US" sz="1200" dirty="0"/>
              <a:t>行政機関　○○機関／その他　　○○機関</a:t>
            </a:r>
            <a:r>
              <a:rPr kumimoji="1" lang="en-US" altLang="ja-JP" sz="1200" dirty="0"/>
              <a:t>|</a:t>
            </a:r>
            <a:r>
              <a:rPr kumimoji="1" lang="ja-JP" altLang="en-US" sz="1200" u="sng" dirty="0"/>
              <a:t>合　　計　○○機関</a:t>
            </a:r>
          </a:p>
        </p:txBody>
      </p:sp>
      <p:sp>
        <p:nvSpPr>
          <p:cNvPr id="28" name="角丸四角形 6">
            <a:extLst>
              <a:ext uri="{FF2B5EF4-FFF2-40B4-BE49-F238E27FC236}">
                <a16:creationId xmlns:a16="http://schemas.microsoft.com/office/drawing/2014/main" id="{8A3987C0-93F4-B7BB-4554-BC46D18106B1}"/>
              </a:ext>
            </a:extLst>
          </p:cNvPr>
          <p:cNvSpPr/>
          <p:nvPr/>
        </p:nvSpPr>
        <p:spPr>
          <a:xfrm>
            <a:off x="10016837" y="638794"/>
            <a:ext cx="3468254" cy="445521"/>
          </a:xfrm>
          <a:prstGeom prst="roundRect">
            <a:avLst/>
          </a:prstGeom>
          <a:solidFill>
            <a:schemeClr val="bg1"/>
          </a:solidFill>
          <a:ln w="31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900" dirty="0">
                <a:solidFill>
                  <a:srgbClr val="7030A0"/>
                </a:solidFill>
              </a:rPr>
              <a:t>※</a:t>
            </a:r>
            <a:r>
              <a:rPr lang="ja-JP" altLang="en-US" sz="900" dirty="0">
                <a:solidFill>
                  <a:srgbClr val="7030A0"/>
                </a:solidFill>
              </a:rPr>
              <a:t>実施年度を濃い青色、その他年度を薄い青色にしてください。</a:t>
            </a:r>
            <a:endParaRPr lang="en-US" altLang="ja-JP" sz="900" dirty="0">
              <a:solidFill>
                <a:srgbClr val="7030A0"/>
              </a:solidFill>
            </a:endParaRPr>
          </a:p>
        </p:txBody>
      </p:sp>
      <p:cxnSp>
        <p:nvCxnSpPr>
          <p:cNvPr id="29" name="直線矢印コネクタ 28">
            <a:extLst>
              <a:ext uri="{FF2B5EF4-FFF2-40B4-BE49-F238E27FC236}">
                <a16:creationId xmlns:a16="http://schemas.microsoft.com/office/drawing/2014/main" id="{6DCCBE23-25CD-14DC-5B7A-FA5BE29FB33D}"/>
              </a:ext>
            </a:extLst>
          </p:cNvPr>
          <p:cNvCxnSpPr>
            <a:cxnSpLocks/>
          </p:cNvCxnSpPr>
          <p:nvPr/>
        </p:nvCxnSpPr>
        <p:spPr>
          <a:xfrm flipH="1">
            <a:off x="9924871" y="1084315"/>
            <a:ext cx="640168" cy="402740"/>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501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260648"/>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テキスト ボックス 5"/>
          <p:cNvSpPr txBox="1"/>
          <p:nvPr/>
        </p:nvSpPr>
        <p:spPr>
          <a:xfrm>
            <a:off x="596741" y="-35707"/>
            <a:ext cx="7649530"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a:t>
            </a:r>
            <a:r>
              <a:rPr lang="ja-JP" altLang="en-US" sz="1400" b="1" spc="-120" dirty="0">
                <a:solidFill>
                  <a:schemeClr val="bg1"/>
                </a:solidFill>
                <a:latin typeface="HGｺﾞｼｯｸM" panose="020B0609000000000000" pitchFamily="49" charset="-128"/>
                <a:ea typeface="HGｺﾞｼｯｸM" panose="020B0609000000000000" pitchFamily="49" charset="-128"/>
              </a:rPr>
              <a:t>専修学校の質の向上に向けた学校評価等の推進</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　）</a:t>
            </a:r>
            <a:r>
              <a:rPr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r>
              <a:rPr lang="en-US" altLang="ja-JP" sz="1100" b="1" spc="-120" dirty="0">
                <a:solidFill>
                  <a:schemeClr val="bg1"/>
                </a:solidFill>
                <a:latin typeface="HGｺﾞｼｯｸM" panose="020B0609000000000000" pitchFamily="49" charset="-128"/>
                <a:ea typeface="HGｺﾞｼｯｸM" panose="020B0609000000000000" pitchFamily="49" charset="-128"/>
              </a:rPr>
              <a:t>10/10</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2" name="テキスト ボックス 1">
            <a:extLst>
              <a:ext uri="{FF2B5EF4-FFF2-40B4-BE49-F238E27FC236}">
                <a16:creationId xmlns:a16="http://schemas.microsoft.com/office/drawing/2014/main" id="{D5496D4E-F321-055B-2C47-A986ED40BDC8}"/>
              </a:ext>
            </a:extLst>
          </p:cNvPr>
          <p:cNvSpPr txBox="1"/>
          <p:nvPr/>
        </p:nvSpPr>
        <p:spPr>
          <a:xfrm>
            <a:off x="181495" y="2382559"/>
            <a:ext cx="9543010" cy="2092881"/>
          </a:xfrm>
          <a:prstGeom prst="rect">
            <a:avLst/>
          </a:prstGeom>
          <a:noFill/>
          <a:ln>
            <a:solidFill>
              <a:schemeClr val="bg1">
                <a:lumMod val="65000"/>
              </a:schemeClr>
            </a:solidFill>
            <a:prstDash val="dash"/>
          </a:ln>
        </p:spPr>
        <p:txBody>
          <a:bodyPr wrap="square" rtlCol="0">
            <a:spAutoFit/>
          </a:bodyPr>
          <a:lstStyle/>
          <a:p>
            <a:endParaRPr kumimoji="1" lang="en-US" altLang="ja-JP" sz="1400" dirty="0">
              <a:solidFill>
                <a:srgbClr val="FF8585"/>
              </a:solidFill>
            </a:endParaRPr>
          </a:p>
          <a:p>
            <a:r>
              <a:rPr kumimoji="1" lang="ja-JP" altLang="en-US" sz="1400" dirty="0">
                <a:solidFill>
                  <a:srgbClr val="FF8585"/>
                </a:solidFill>
              </a:rPr>
              <a:t>▼様式自由</a:t>
            </a:r>
            <a:endParaRPr kumimoji="1" lang="en-US" altLang="ja-JP" sz="1400" dirty="0">
              <a:solidFill>
                <a:srgbClr val="FF8585"/>
              </a:solidFill>
            </a:endParaRPr>
          </a:p>
          <a:p>
            <a:endParaRPr lang="en-US" altLang="ja-JP" sz="1400" dirty="0">
              <a:solidFill>
                <a:srgbClr val="FF8585"/>
              </a:solidFill>
            </a:endParaRPr>
          </a:p>
          <a:p>
            <a:r>
              <a:rPr kumimoji="1" lang="ja-JP" altLang="en-US" sz="1400" dirty="0">
                <a:solidFill>
                  <a:srgbClr val="FF8585"/>
                </a:solidFill>
              </a:rPr>
              <a:t>▼本ﾍﾟｰｼﾞは、実施事業に関することで、</a:t>
            </a:r>
            <a:r>
              <a:rPr kumimoji="1" lang="en-US" altLang="ja-JP" sz="1400" dirty="0">
                <a:solidFill>
                  <a:srgbClr val="FF8585"/>
                </a:solidFill>
              </a:rPr>
              <a:t>1</a:t>
            </a:r>
            <a:r>
              <a:rPr kumimoji="1" lang="ja-JP" altLang="en-US" sz="1400" dirty="0">
                <a:solidFill>
                  <a:srgbClr val="FF8585"/>
                </a:solidFill>
              </a:rPr>
              <a:t>ﾍﾟｰｼﾞから</a:t>
            </a:r>
            <a:r>
              <a:rPr kumimoji="1" lang="en-US" altLang="ja-JP" sz="1400" dirty="0">
                <a:solidFill>
                  <a:srgbClr val="FF8585"/>
                </a:solidFill>
              </a:rPr>
              <a:t>9</a:t>
            </a:r>
            <a:r>
              <a:rPr kumimoji="1" lang="ja-JP" altLang="en-US" sz="1400" dirty="0">
                <a:solidFill>
                  <a:srgbClr val="FF8585"/>
                </a:solidFill>
              </a:rPr>
              <a:t>ﾍﾟｰｼﾞに記載できなかった内容又は補足が必要な内容があれば、</a:t>
            </a:r>
            <a:endParaRPr kumimoji="1" lang="en-US" altLang="ja-JP" sz="1400" dirty="0">
              <a:solidFill>
                <a:srgbClr val="FF8585"/>
              </a:solidFill>
            </a:endParaRPr>
          </a:p>
          <a:p>
            <a:r>
              <a:rPr lang="ja-JP" altLang="en-US" sz="1400" dirty="0">
                <a:solidFill>
                  <a:srgbClr val="FF8585"/>
                </a:solidFill>
              </a:rPr>
              <a:t>　記載すること（</a:t>
            </a:r>
            <a:r>
              <a:rPr lang="en-US" altLang="ja-JP" sz="1400" dirty="0">
                <a:solidFill>
                  <a:srgbClr val="FF8585"/>
                </a:solidFill>
              </a:rPr>
              <a:t>1~9</a:t>
            </a:r>
            <a:r>
              <a:rPr lang="ja-JP" altLang="en-US" sz="1400" dirty="0">
                <a:solidFill>
                  <a:srgbClr val="FF8585"/>
                </a:solidFill>
              </a:rPr>
              <a:t>ﾍﾟｰｼﾞをそれぞれ複製して必要なﾍﾟｰｼﾞを増やすことも可）。ただし、原則</a:t>
            </a:r>
            <a:r>
              <a:rPr lang="en-US" altLang="ja-JP" sz="1400" dirty="0">
                <a:solidFill>
                  <a:srgbClr val="FF8585"/>
                </a:solidFill>
              </a:rPr>
              <a:t>15</a:t>
            </a:r>
            <a:r>
              <a:rPr lang="ja-JP" altLang="en-US" sz="1400" dirty="0">
                <a:solidFill>
                  <a:srgbClr val="FF8585"/>
                </a:solidFill>
              </a:rPr>
              <a:t>枚以内とすること。</a:t>
            </a:r>
            <a:endParaRPr lang="en-US" altLang="ja-JP" sz="1400" dirty="0">
              <a:solidFill>
                <a:srgbClr val="FF8585"/>
              </a:solidFill>
            </a:endParaRPr>
          </a:p>
          <a:p>
            <a:endParaRPr kumimoji="1" lang="en-US" altLang="ja-JP" sz="1400" dirty="0">
              <a:solidFill>
                <a:srgbClr val="FF8585"/>
              </a:solidFill>
            </a:endParaRPr>
          </a:p>
          <a:p>
            <a:r>
              <a:rPr lang="ja-JP" altLang="en-US" sz="1400" dirty="0">
                <a:solidFill>
                  <a:srgbClr val="FF8585"/>
                </a:solidFill>
              </a:rPr>
              <a:t>▼記載する文字は、ﾒｲﾘｵ </a:t>
            </a:r>
            <a:r>
              <a:rPr lang="en-US" altLang="ja-JP" sz="1400" dirty="0">
                <a:solidFill>
                  <a:srgbClr val="FF8585"/>
                </a:solidFill>
              </a:rPr>
              <a:t>or MS</a:t>
            </a:r>
            <a:r>
              <a:rPr lang="ja-JP" altLang="en-US" sz="1400" dirty="0">
                <a:solidFill>
                  <a:srgbClr val="FF8585"/>
                </a:solidFill>
              </a:rPr>
              <a:t>ｺﾞｼｯｸ</a:t>
            </a:r>
            <a:r>
              <a:rPr lang="en-US" altLang="ja-JP" sz="1400" dirty="0">
                <a:solidFill>
                  <a:srgbClr val="FF8585"/>
                </a:solidFill>
              </a:rPr>
              <a:t>11</a:t>
            </a:r>
            <a:r>
              <a:rPr lang="ja-JP" altLang="en-US" sz="1400" dirty="0">
                <a:solidFill>
                  <a:srgbClr val="FF8585"/>
                </a:solidFill>
              </a:rPr>
              <a:t>ﾎﾟｲﾝﾄ以上とすること。（一部の文字がどうしても枠に入りきらない場合には</a:t>
            </a:r>
            <a:endParaRPr lang="en-US" altLang="ja-JP" sz="1400" dirty="0">
              <a:solidFill>
                <a:srgbClr val="FF8585"/>
              </a:solidFill>
            </a:endParaRPr>
          </a:p>
          <a:p>
            <a:r>
              <a:rPr lang="ja-JP" altLang="en-US" sz="1400" dirty="0">
                <a:solidFill>
                  <a:srgbClr val="FF8585"/>
                </a:solidFill>
              </a:rPr>
              <a:t>　ポイントを調整しても構わないが、極端に小さくならないようにすること）</a:t>
            </a:r>
            <a:endParaRPr lang="en-US" altLang="ja-JP" sz="1400" dirty="0">
              <a:solidFill>
                <a:srgbClr val="FF8585"/>
              </a:solidFill>
            </a:endParaRPr>
          </a:p>
          <a:p>
            <a:endParaRPr kumimoji="1" lang="ja-JP" altLang="en-US" dirty="0"/>
          </a:p>
        </p:txBody>
      </p:sp>
    </p:spTree>
    <p:extLst>
      <p:ext uri="{BB962C8B-B14F-4D97-AF65-F5344CB8AC3E}">
        <p14:creationId xmlns:p14="http://schemas.microsoft.com/office/powerpoint/2010/main" val="3659787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018672202"/>
              </p:ext>
            </p:extLst>
          </p:nvPr>
        </p:nvGraphicFramePr>
        <p:xfrm>
          <a:off x="366736" y="957634"/>
          <a:ext cx="4378278" cy="5604725"/>
        </p:xfrm>
        <a:graphic>
          <a:graphicData uri="http://schemas.openxmlformats.org/drawingml/2006/table">
            <a:tbl>
              <a:tblPr firstRow="1" bandRow="1">
                <a:tableStyleId>{21E4AEA4-8DFA-4A89-87EB-49C32662AFE0}</a:tableStyleId>
              </a:tblPr>
              <a:tblGrid>
                <a:gridCol w="425116">
                  <a:extLst>
                    <a:ext uri="{9D8B030D-6E8A-4147-A177-3AD203B41FA5}">
                      <a16:colId xmlns:a16="http://schemas.microsoft.com/office/drawing/2014/main" val="718020697"/>
                    </a:ext>
                  </a:extLst>
                </a:gridCol>
                <a:gridCol w="3953162">
                  <a:extLst>
                    <a:ext uri="{9D8B030D-6E8A-4147-A177-3AD203B41FA5}">
                      <a16:colId xmlns:a16="http://schemas.microsoft.com/office/drawing/2014/main" val="2109515504"/>
                    </a:ext>
                  </a:extLst>
                </a:gridCol>
              </a:tblGrid>
              <a:tr h="432740">
                <a:tc>
                  <a:txBody>
                    <a:bodyPr/>
                    <a:lstStyle/>
                    <a:p>
                      <a:endParaRPr kumimoji="1" lang="ja-JP" altLang="en-US" dirty="0"/>
                    </a:p>
                  </a:txBody>
                  <a:tcPr>
                    <a:solidFill>
                      <a:srgbClr val="33CCCC"/>
                    </a:solidFill>
                  </a:tcPr>
                </a:tc>
                <a:tc>
                  <a:txBody>
                    <a:bodyPr/>
                    <a:lstStyle/>
                    <a:p>
                      <a:pPr algn="ctr"/>
                      <a:r>
                        <a:rPr kumimoji="1" lang="ja-JP" altLang="en-US" b="0" i="0" dirty="0">
                          <a:latin typeface="+mj-ea"/>
                          <a:ea typeface="+mj-ea"/>
                        </a:rPr>
                        <a:t>〇〇委員会</a:t>
                      </a:r>
                    </a:p>
                  </a:txBody>
                  <a:tcPr>
                    <a:solidFill>
                      <a:srgbClr val="33CCCC"/>
                    </a:solidFill>
                  </a:tcPr>
                </a:tc>
                <a:extLst>
                  <a:ext uri="{0D108BD9-81ED-4DB2-BD59-A6C34878D82A}">
                    <a16:rowId xmlns:a16="http://schemas.microsoft.com/office/drawing/2014/main" val="4290949555"/>
                  </a:ext>
                </a:extLst>
              </a:tr>
              <a:tr h="344799">
                <a:tc>
                  <a:txBody>
                    <a:bodyPr/>
                    <a:lstStyle/>
                    <a:p>
                      <a:pPr algn="ctr"/>
                      <a:r>
                        <a:rPr kumimoji="1" lang="ja-JP" altLang="en-US" sz="1200" b="0" i="0">
                          <a:latin typeface="+mn-ea"/>
                          <a:ea typeface="+mn-ea"/>
                        </a:rPr>
                        <a:t>１</a:t>
                      </a:r>
                    </a:p>
                  </a:txBody>
                  <a:tcPr anchor="ctr">
                    <a:solidFill>
                      <a:srgbClr val="E8E8E8"/>
                    </a:solidFill>
                  </a:tcPr>
                </a:tc>
                <a:tc>
                  <a:txBody>
                    <a:bodyPr/>
                    <a:lstStyle/>
                    <a:p>
                      <a:r>
                        <a:rPr kumimoji="1" lang="ja-JP" altLang="en-US" sz="1100" b="0" i="0" dirty="0">
                          <a:latin typeface="+mn-ea"/>
                          <a:ea typeface="+mn-ea"/>
                        </a:rPr>
                        <a:t>○○○機構（事業統括）</a:t>
                      </a:r>
                    </a:p>
                  </a:txBody>
                  <a:tcPr anchor="ctr">
                    <a:solidFill>
                      <a:srgbClr val="E8E8E8"/>
                    </a:solidFill>
                  </a:tcPr>
                </a:tc>
                <a:extLst>
                  <a:ext uri="{0D108BD9-81ED-4DB2-BD59-A6C34878D82A}">
                    <a16:rowId xmlns:a16="http://schemas.microsoft.com/office/drawing/2014/main" val="1719263899"/>
                  </a:ext>
                </a:extLst>
              </a:tr>
              <a:tr h="344799">
                <a:tc>
                  <a:txBody>
                    <a:bodyPr/>
                    <a:lstStyle/>
                    <a:p>
                      <a:pPr algn="ctr"/>
                      <a:r>
                        <a:rPr kumimoji="1" lang="ja-JP" altLang="en-US" sz="1200" b="0" i="0">
                          <a:latin typeface="+mn-ea"/>
                          <a:ea typeface="+mn-ea"/>
                        </a:rPr>
                        <a:t>２</a:t>
                      </a:r>
                    </a:p>
                  </a:txBody>
                  <a:tcPr anchor="ctr">
                    <a:solidFill>
                      <a:srgbClr val="E8E8E8"/>
                    </a:solidFill>
                  </a:tcPr>
                </a:tc>
                <a:tc>
                  <a:txBody>
                    <a:bodyPr/>
                    <a:lstStyle/>
                    <a:p>
                      <a:r>
                        <a:rPr kumimoji="1" lang="ja-JP" altLang="en-US" sz="1100" b="0" i="0" dirty="0">
                          <a:solidFill>
                            <a:schemeClr val="tx1"/>
                          </a:solidFill>
                          <a:latin typeface="+mn-ea"/>
                          <a:ea typeface="+mn-ea"/>
                        </a:rPr>
                        <a:t>○○○専門学校（委員の派遣・助言）</a:t>
                      </a:r>
                    </a:p>
                  </a:txBody>
                  <a:tcPr anchor="ctr">
                    <a:solidFill>
                      <a:srgbClr val="E8E8E8"/>
                    </a:solidFill>
                  </a:tcPr>
                </a:tc>
                <a:extLst>
                  <a:ext uri="{0D108BD9-81ED-4DB2-BD59-A6C34878D82A}">
                    <a16:rowId xmlns:a16="http://schemas.microsoft.com/office/drawing/2014/main" val="2079407434"/>
                  </a:ext>
                </a:extLst>
              </a:tr>
              <a:tr h="344799">
                <a:tc>
                  <a:txBody>
                    <a:bodyPr/>
                    <a:lstStyle/>
                    <a:p>
                      <a:pPr algn="ctr"/>
                      <a:r>
                        <a:rPr kumimoji="1" lang="ja-JP" altLang="en-US" sz="1200" b="0" i="0">
                          <a:latin typeface="+mn-ea"/>
                          <a:ea typeface="+mn-ea"/>
                        </a:rPr>
                        <a:t>３</a:t>
                      </a:r>
                    </a:p>
                  </a:txBody>
                  <a:tcPr anchor="ctr">
                    <a:solidFill>
                      <a:srgbClr val="E8E8E8"/>
                    </a:solidFill>
                  </a:tcPr>
                </a:tc>
                <a:tc>
                  <a:txBody>
                    <a:bodyPr/>
                    <a:lstStyle/>
                    <a:p>
                      <a:r>
                        <a:rPr kumimoji="1" lang="ja-JP" altLang="en-US" sz="1100" b="0" i="0" dirty="0">
                          <a:solidFill>
                            <a:schemeClr val="tx1"/>
                          </a:solidFill>
                          <a:latin typeface="+mn-ea"/>
                          <a:ea typeface="+mn-ea"/>
                        </a:rPr>
                        <a:t>・・・・・（・・・・・・・）</a:t>
                      </a:r>
                    </a:p>
                  </a:txBody>
                  <a:tcPr anchor="ctr">
                    <a:solidFill>
                      <a:srgbClr val="E8E8E8"/>
                    </a:solidFill>
                  </a:tcPr>
                </a:tc>
                <a:extLst>
                  <a:ext uri="{0D108BD9-81ED-4DB2-BD59-A6C34878D82A}">
                    <a16:rowId xmlns:a16="http://schemas.microsoft.com/office/drawing/2014/main" val="925259163"/>
                  </a:ext>
                </a:extLst>
              </a:tr>
              <a:tr h="344799">
                <a:tc>
                  <a:txBody>
                    <a:bodyPr/>
                    <a:lstStyle/>
                    <a:p>
                      <a:pPr algn="ctr"/>
                      <a:r>
                        <a:rPr kumimoji="1" lang="ja-JP" altLang="en-US" sz="1200" b="0" i="0">
                          <a:latin typeface="+mn-ea"/>
                          <a:ea typeface="+mn-ea"/>
                        </a:rPr>
                        <a:t>４</a:t>
                      </a:r>
                    </a:p>
                  </a:txBody>
                  <a:tcPr anchor="ctr">
                    <a:solidFill>
                      <a:srgbClr val="E8E8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dirty="0">
                          <a:solidFill>
                            <a:schemeClr val="tx1"/>
                          </a:solidFill>
                          <a:latin typeface="+mn-ea"/>
                          <a:ea typeface="+mn-ea"/>
                        </a:rPr>
                        <a:t>・・・・・（・・・・・・・）</a:t>
                      </a:r>
                    </a:p>
                  </a:txBody>
                  <a:tcPr anchor="ctr">
                    <a:solidFill>
                      <a:srgbClr val="E8E8E8"/>
                    </a:solidFill>
                  </a:tcPr>
                </a:tc>
                <a:extLst>
                  <a:ext uri="{0D108BD9-81ED-4DB2-BD59-A6C34878D82A}">
                    <a16:rowId xmlns:a16="http://schemas.microsoft.com/office/drawing/2014/main" val="3061515957"/>
                  </a:ext>
                </a:extLst>
              </a:tr>
              <a:tr h="344799">
                <a:tc>
                  <a:txBody>
                    <a:bodyPr/>
                    <a:lstStyle/>
                    <a:p>
                      <a:pPr algn="ctr"/>
                      <a:r>
                        <a:rPr kumimoji="1" lang="en-US" altLang="ja-JP" sz="1200" b="0" i="0">
                          <a:latin typeface="+mn-ea"/>
                          <a:ea typeface="+mn-ea"/>
                        </a:rPr>
                        <a:t>5</a:t>
                      </a:r>
                      <a:endParaRPr kumimoji="1" lang="ja-JP" altLang="en-US" sz="1200" b="0" i="0">
                        <a:latin typeface="+mn-ea"/>
                        <a:ea typeface="+mn-ea"/>
                      </a:endParaRPr>
                    </a:p>
                  </a:txBody>
                  <a:tcPr anchor="ctr">
                    <a:solidFill>
                      <a:srgbClr val="E8E8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dirty="0">
                          <a:solidFill>
                            <a:schemeClr val="tx1"/>
                          </a:solidFill>
                          <a:latin typeface="+mn-ea"/>
                          <a:ea typeface="+mn-ea"/>
                        </a:rPr>
                        <a:t>・・・・・（・・・・・・・）</a:t>
                      </a:r>
                    </a:p>
                  </a:txBody>
                  <a:tcPr anchor="ctr">
                    <a:solidFill>
                      <a:srgbClr val="E8E8E8"/>
                    </a:solidFill>
                  </a:tcPr>
                </a:tc>
                <a:extLst>
                  <a:ext uri="{0D108BD9-81ED-4DB2-BD59-A6C34878D82A}">
                    <a16:rowId xmlns:a16="http://schemas.microsoft.com/office/drawing/2014/main" val="978723407"/>
                  </a:ext>
                </a:extLst>
              </a:tr>
              <a:tr h="344799">
                <a:tc>
                  <a:txBody>
                    <a:bodyPr/>
                    <a:lstStyle/>
                    <a:p>
                      <a:pPr algn="ctr"/>
                      <a:r>
                        <a:rPr kumimoji="1" lang="en-US" altLang="ja-JP" sz="1200" b="0" i="0">
                          <a:latin typeface="+mn-ea"/>
                          <a:ea typeface="+mn-ea"/>
                        </a:rPr>
                        <a:t>6</a:t>
                      </a:r>
                      <a:endParaRPr kumimoji="1" lang="ja-JP" altLang="en-US" sz="1200" b="0" i="0">
                        <a:latin typeface="+mn-ea"/>
                        <a:ea typeface="+mn-ea"/>
                      </a:endParaRPr>
                    </a:p>
                  </a:txBody>
                  <a:tcPr anchor="ctr">
                    <a:solidFill>
                      <a:srgbClr val="E8E8E8"/>
                    </a:solidFill>
                  </a:tcPr>
                </a:tc>
                <a:tc>
                  <a:txBody>
                    <a:bodyPr/>
                    <a:lstStyle/>
                    <a:p>
                      <a:endParaRPr kumimoji="1" lang="ja-JP" altLang="en-US" sz="1100" b="0" i="0">
                        <a:solidFill>
                          <a:schemeClr val="tx1"/>
                        </a:solidFill>
                        <a:latin typeface="+mn-ea"/>
                        <a:ea typeface="+mn-ea"/>
                      </a:endParaRPr>
                    </a:p>
                  </a:txBody>
                  <a:tcPr anchor="ctr">
                    <a:solidFill>
                      <a:srgbClr val="E8E8E8"/>
                    </a:solidFill>
                  </a:tcPr>
                </a:tc>
                <a:extLst>
                  <a:ext uri="{0D108BD9-81ED-4DB2-BD59-A6C34878D82A}">
                    <a16:rowId xmlns:a16="http://schemas.microsoft.com/office/drawing/2014/main" val="2572138603"/>
                  </a:ext>
                </a:extLst>
              </a:tr>
              <a:tr h="344799">
                <a:tc>
                  <a:txBody>
                    <a:bodyPr/>
                    <a:lstStyle/>
                    <a:p>
                      <a:pPr algn="ctr"/>
                      <a:r>
                        <a:rPr kumimoji="1" lang="en-US" altLang="ja-JP" sz="1200" b="0" i="0">
                          <a:latin typeface="+mn-ea"/>
                          <a:ea typeface="+mn-ea"/>
                        </a:rPr>
                        <a:t>7</a:t>
                      </a:r>
                      <a:endParaRPr kumimoji="1" lang="ja-JP" altLang="en-US" sz="1200" b="0" i="0">
                        <a:latin typeface="+mn-ea"/>
                        <a:ea typeface="+mn-ea"/>
                      </a:endParaRPr>
                    </a:p>
                  </a:txBody>
                  <a:tcPr anchor="ctr">
                    <a:solidFill>
                      <a:srgbClr val="E8E8E8"/>
                    </a:solidFill>
                  </a:tcPr>
                </a:tc>
                <a:tc>
                  <a:txBody>
                    <a:bodyPr/>
                    <a:lstStyle/>
                    <a:p>
                      <a:endParaRPr kumimoji="1" lang="ja-JP" altLang="en-US" sz="1100" b="0" i="0">
                        <a:solidFill>
                          <a:schemeClr val="tx1"/>
                        </a:solidFill>
                        <a:latin typeface="+mn-ea"/>
                        <a:ea typeface="+mn-ea"/>
                      </a:endParaRPr>
                    </a:p>
                  </a:txBody>
                  <a:tcPr anchor="ctr">
                    <a:solidFill>
                      <a:srgbClr val="E8E8E8"/>
                    </a:solidFill>
                  </a:tcPr>
                </a:tc>
                <a:extLst>
                  <a:ext uri="{0D108BD9-81ED-4DB2-BD59-A6C34878D82A}">
                    <a16:rowId xmlns:a16="http://schemas.microsoft.com/office/drawing/2014/main" val="4278560968"/>
                  </a:ext>
                </a:extLst>
              </a:tr>
              <a:tr h="344799">
                <a:tc>
                  <a:txBody>
                    <a:bodyPr/>
                    <a:lstStyle/>
                    <a:p>
                      <a:pPr algn="ctr"/>
                      <a:r>
                        <a:rPr kumimoji="1" lang="en-US" altLang="ja-JP" sz="1200" b="0" i="0">
                          <a:latin typeface="+mn-ea"/>
                          <a:ea typeface="+mn-ea"/>
                        </a:rPr>
                        <a:t>8</a:t>
                      </a:r>
                      <a:endParaRPr kumimoji="1" lang="ja-JP" altLang="en-US" sz="1200" b="0" i="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1733677659"/>
                  </a:ext>
                </a:extLst>
              </a:tr>
              <a:tr h="344799">
                <a:tc>
                  <a:txBody>
                    <a:bodyPr/>
                    <a:lstStyle/>
                    <a:p>
                      <a:pPr algn="ctr"/>
                      <a:r>
                        <a:rPr kumimoji="1" lang="en-US" altLang="ja-JP" sz="1200" b="0" i="0">
                          <a:latin typeface="+mn-ea"/>
                          <a:ea typeface="+mn-ea"/>
                        </a:rPr>
                        <a:t>9</a:t>
                      </a:r>
                      <a:endParaRPr kumimoji="1" lang="ja-JP" altLang="en-US" sz="1200" b="0" i="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1189592078"/>
                  </a:ext>
                </a:extLst>
              </a:tr>
              <a:tr h="344799">
                <a:tc>
                  <a:txBody>
                    <a:bodyPr/>
                    <a:lstStyle/>
                    <a:p>
                      <a:pPr algn="ctr"/>
                      <a:r>
                        <a:rPr kumimoji="1" lang="en-US" altLang="ja-JP" sz="1200" b="0" i="0">
                          <a:latin typeface="+mn-ea"/>
                          <a:ea typeface="+mn-ea"/>
                        </a:rPr>
                        <a:t>10</a:t>
                      </a:r>
                      <a:endParaRPr kumimoji="1" lang="ja-JP" altLang="en-US" sz="1200" b="0" i="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1888656267"/>
                  </a:ext>
                </a:extLst>
              </a:tr>
              <a:tr h="344799">
                <a:tc>
                  <a:txBody>
                    <a:bodyPr/>
                    <a:lstStyle/>
                    <a:p>
                      <a:pPr algn="ctr"/>
                      <a:r>
                        <a:rPr kumimoji="1" lang="en-US" altLang="ja-JP" sz="1200" b="0" i="0">
                          <a:latin typeface="+mn-ea"/>
                          <a:ea typeface="+mn-ea"/>
                        </a:rPr>
                        <a:t>11</a:t>
                      </a:r>
                      <a:endParaRPr kumimoji="1" lang="ja-JP" altLang="en-US" sz="1200" b="0" i="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1662769966"/>
                  </a:ext>
                </a:extLst>
              </a:tr>
              <a:tr h="344799">
                <a:tc>
                  <a:txBody>
                    <a:bodyPr/>
                    <a:lstStyle/>
                    <a:p>
                      <a:pPr algn="ctr"/>
                      <a:r>
                        <a:rPr kumimoji="1" lang="en-US" altLang="ja-JP" sz="1200" b="0" i="0" dirty="0">
                          <a:latin typeface="+mn-ea"/>
                          <a:ea typeface="+mn-ea"/>
                        </a:rPr>
                        <a:t>12</a:t>
                      </a:r>
                      <a:endParaRPr kumimoji="1" lang="ja-JP" altLang="en-US" sz="1200" b="0" i="0" dirty="0">
                        <a:latin typeface="+mn-ea"/>
                        <a:ea typeface="+mn-ea"/>
                      </a:endParaRPr>
                    </a:p>
                  </a:txBody>
                  <a:tcPr anchor="ctr">
                    <a:solidFill>
                      <a:srgbClr val="E8E8E8"/>
                    </a:solidFill>
                  </a:tcPr>
                </a:tc>
                <a:tc>
                  <a:txBody>
                    <a:bodyPr/>
                    <a:lstStyle/>
                    <a:p>
                      <a:endParaRPr kumimoji="1" lang="en-US" altLang="ja-JP" sz="1100" b="0" i="0" dirty="0">
                        <a:latin typeface="+mn-ea"/>
                        <a:ea typeface="+mn-ea"/>
                      </a:endParaRPr>
                    </a:p>
                  </a:txBody>
                  <a:tcPr anchor="ctr">
                    <a:solidFill>
                      <a:srgbClr val="E8E8E8"/>
                    </a:solidFill>
                  </a:tcPr>
                </a:tc>
                <a:extLst>
                  <a:ext uri="{0D108BD9-81ED-4DB2-BD59-A6C34878D82A}">
                    <a16:rowId xmlns:a16="http://schemas.microsoft.com/office/drawing/2014/main" val="3374404781"/>
                  </a:ext>
                </a:extLst>
              </a:tr>
              <a:tr h="344799">
                <a:tc>
                  <a:txBody>
                    <a:bodyPr/>
                    <a:lstStyle/>
                    <a:p>
                      <a:pPr algn="ctr"/>
                      <a:r>
                        <a:rPr kumimoji="1" lang="en-US" altLang="ja-JP" sz="1200" b="0" i="0" dirty="0">
                          <a:latin typeface="+mn-ea"/>
                          <a:ea typeface="+mn-ea"/>
                        </a:rPr>
                        <a:t>13</a:t>
                      </a:r>
                    </a:p>
                  </a:txBody>
                  <a:tcPr anchor="ctr">
                    <a:solidFill>
                      <a:srgbClr val="E8E8E8"/>
                    </a:solidFill>
                  </a:tcPr>
                </a:tc>
                <a:tc>
                  <a:txBody>
                    <a:bodyPr/>
                    <a:lstStyle/>
                    <a:p>
                      <a:endParaRPr kumimoji="1" lang="en-US" altLang="ja-JP" sz="1100" b="0" i="0" dirty="0">
                        <a:latin typeface="+mn-ea"/>
                        <a:ea typeface="+mn-ea"/>
                      </a:endParaRPr>
                    </a:p>
                  </a:txBody>
                  <a:tcPr anchor="ctr">
                    <a:solidFill>
                      <a:srgbClr val="E8E8E8"/>
                    </a:solidFill>
                  </a:tcPr>
                </a:tc>
                <a:extLst>
                  <a:ext uri="{0D108BD9-81ED-4DB2-BD59-A6C34878D82A}">
                    <a16:rowId xmlns:a16="http://schemas.microsoft.com/office/drawing/2014/main" val="3797674721"/>
                  </a:ext>
                </a:extLst>
              </a:tr>
              <a:tr h="344799">
                <a:tc>
                  <a:txBody>
                    <a:bodyPr/>
                    <a:lstStyle/>
                    <a:p>
                      <a:pPr algn="ctr"/>
                      <a:r>
                        <a:rPr kumimoji="1" lang="en-US" altLang="ja-JP" sz="1200" b="0" i="0" dirty="0">
                          <a:latin typeface="+mn-ea"/>
                          <a:ea typeface="+mn-ea"/>
                        </a:rPr>
                        <a:t>14</a:t>
                      </a:r>
                      <a:endParaRPr kumimoji="1" lang="ja-JP" altLang="en-US" sz="1200" b="0" i="0" dirty="0">
                        <a:latin typeface="+mn-ea"/>
                        <a:ea typeface="+mn-ea"/>
                      </a:endParaRPr>
                    </a:p>
                  </a:txBody>
                  <a:tcPr anchor="ctr">
                    <a:solidFill>
                      <a:srgbClr val="E8E8E8"/>
                    </a:solidFill>
                  </a:tcPr>
                </a:tc>
                <a:tc>
                  <a:txBody>
                    <a:bodyPr/>
                    <a:lstStyle/>
                    <a:p>
                      <a:endParaRPr kumimoji="1" lang="en-US" altLang="ja-JP" sz="1100" b="0" i="0" dirty="0">
                        <a:latin typeface="+mn-ea"/>
                        <a:ea typeface="+mn-ea"/>
                      </a:endParaRPr>
                    </a:p>
                  </a:txBody>
                  <a:tcPr anchor="ctr">
                    <a:solidFill>
                      <a:srgbClr val="E8E8E8"/>
                    </a:solidFill>
                  </a:tcPr>
                </a:tc>
                <a:extLst>
                  <a:ext uri="{0D108BD9-81ED-4DB2-BD59-A6C34878D82A}">
                    <a16:rowId xmlns:a16="http://schemas.microsoft.com/office/drawing/2014/main" val="3240635871"/>
                  </a:ext>
                </a:extLst>
              </a:tr>
              <a:tr h="344799">
                <a:tc>
                  <a:txBody>
                    <a:bodyPr/>
                    <a:lstStyle/>
                    <a:p>
                      <a:pPr algn="ctr"/>
                      <a:r>
                        <a:rPr kumimoji="1" lang="en-US" altLang="ja-JP" sz="1200" b="0" i="0" dirty="0">
                          <a:latin typeface="+mn-ea"/>
                          <a:ea typeface="+mn-ea"/>
                        </a:rPr>
                        <a:t>15</a:t>
                      </a:r>
                      <a:endParaRPr kumimoji="1" lang="ja-JP" altLang="en-US" sz="1200" b="0" i="0" dirty="0">
                        <a:latin typeface="+mn-ea"/>
                        <a:ea typeface="+mn-ea"/>
                      </a:endParaRPr>
                    </a:p>
                  </a:txBody>
                  <a:tcPr anchor="ctr">
                    <a:solidFill>
                      <a:srgbClr val="E8E8E8"/>
                    </a:solidFill>
                  </a:tcPr>
                </a:tc>
                <a:tc>
                  <a:txBody>
                    <a:bodyPr/>
                    <a:lstStyle/>
                    <a:p>
                      <a:endParaRPr kumimoji="1" lang="en-US" altLang="ja-JP" sz="1100" b="0" i="0" dirty="0">
                        <a:latin typeface="+mn-ea"/>
                        <a:ea typeface="+mn-ea"/>
                      </a:endParaRPr>
                    </a:p>
                  </a:txBody>
                  <a:tcPr anchor="ctr">
                    <a:solidFill>
                      <a:srgbClr val="E8E8E8"/>
                    </a:solidFill>
                  </a:tcPr>
                </a:tc>
                <a:extLst>
                  <a:ext uri="{0D108BD9-81ED-4DB2-BD59-A6C34878D82A}">
                    <a16:rowId xmlns:a16="http://schemas.microsoft.com/office/drawing/2014/main" val="4281787359"/>
                  </a:ext>
                </a:extLst>
              </a:tr>
            </a:tbl>
          </a:graphicData>
        </a:graphic>
      </p:graphicFrame>
      <p:sp>
        <p:nvSpPr>
          <p:cNvPr id="9" name="正方形/長方形 8"/>
          <p:cNvSpPr/>
          <p:nvPr/>
        </p:nvSpPr>
        <p:spPr>
          <a:xfrm>
            <a:off x="0" y="-4731"/>
            <a:ext cx="9906000" cy="333721"/>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50717" y="-4731"/>
            <a:ext cx="7594387"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a:t>
            </a:r>
            <a:r>
              <a:rPr lang="ja-JP" altLang="en-US" sz="1400" b="1" spc="-120" dirty="0">
                <a:solidFill>
                  <a:schemeClr val="bg1"/>
                </a:solidFill>
                <a:latin typeface="HGｺﾞｼｯｸM" panose="020B0609000000000000" pitchFamily="49" charset="-128"/>
                <a:ea typeface="HGｺﾞｼｯｸM" panose="020B0609000000000000" pitchFamily="49" charset="-128"/>
              </a:rPr>
              <a:t>専修学校の質の向上に向けた学校評価等の推進</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　）</a:t>
            </a:r>
            <a:r>
              <a:rPr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fld id="{0EE4526C-0D6F-435F-B1C3-7E3703E9C6D2}" type="slidenum">
              <a:rPr lang="en-US" altLang="ja-JP" sz="1100" b="1" spc="-120" smtClean="0">
                <a:solidFill>
                  <a:schemeClr val="bg1"/>
                </a:solidFill>
                <a:latin typeface="HGｺﾞｼｯｸM" panose="020B0609000000000000" pitchFamily="49" charset="-128"/>
                <a:ea typeface="HGｺﾞｼｯｸM" panose="020B0609000000000000" pitchFamily="49" charset="-128"/>
              </a:rPr>
              <a:t>2</a:t>
            </a:fld>
            <a:r>
              <a:rPr lang="en-US" altLang="ja-JP" sz="1100" b="1" spc="-120" dirty="0">
                <a:solidFill>
                  <a:schemeClr val="bg1"/>
                </a:solidFill>
                <a:latin typeface="HGｺﾞｼｯｸM" panose="020B0609000000000000" pitchFamily="49" charset="-128"/>
                <a:ea typeface="HGｺﾞｼｯｸM" panose="020B0609000000000000" pitchFamily="49" charset="-128"/>
              </a:rPr>
              <a:t>/10</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13" name="角丸四角形 14"/>
          <p:cNvSpPr/>
          <p:nvPr/>
        </p:nvSpPr>
        <p:spPr>
          <a:xfrm>
            <a:off x="39798" y="423594"/>
            <a:ext cx="1600834" cy="288000"/>
          </a:xfrm>
          <a:prstGeom prst="round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a:latin typeface="+mj-ea"/>
                <a:ea typeface="+mj-ea"/>
              </a:rPr>
              <a:t>実施協力機関等</a:t>
            </a:r>
          </a:p>
        </p:txBody>
      </p:sp>
      <p:graphicFrame>
        <p:nvGraphicFramePr>
          <p:cNvPr id="12" name="表 11">
            <a:extLst>
              <a:ext uri="{FF2B5EF4-FFF2-40B4-BE49-F238E27FC236}">
                <a16:creationId xmlns:a16="http://schemas.microsoft.com/office/drawing/2014/main" id="{211A91F5-AB6F-458A-9136-8B7F73D66F47}"/>
              </a:ext>
            </a:extLst>
          </p:cNvPr>
          <p:cNvGraphicFramePr>
            <a:graphicFrameLocks noGrp="1"/>
          </p:cNvGraphicFramePr>
          <p:nvPr>
            <p:extLst>
              <p:ext uri="{D42A27DB-BD31-4B8C-83A1-F6EECF244321}">
                <p14:modId xmlns:p14="http://schemas.microsoft.com/office/powerpoint/2010/main" val="585458420"/>
              </p:ext>
            </p:extLst>
          </p:nvPr>
        </p:nvGraphicFramePr>
        <p:xfrm>
          <a:off x="4953000" y="957634"/>
          <a:ext cx="4469384" cy="4050080"/>
        </p:xfrm>
        <a:graphic>
          <a:graphicData uri="http://schemas.openxmlformats.org/drawingml/2006/table">
            <a:tbl>
              <a:tblPr firstRow="1" bandRow="1">
                <a:tableStyleId>{21E4AEA4-8DFA-4A89-87EB-49C32662AFE0}</a:tableStyleId>
              </a:tblPr>
              <a:tblGrid>
                <a:gridCol w="414867">
                  <a:extLst>
                    <a:ext uri="{9D8B030D-6E8A-4147-A177-3AD203B41FA5}">
                      <a16:colId xmlns:a16="http://schemas.microsoft.com/office/drawing/2014/main" val="718020697"/>
                    </a:ext>
                  </a:extLst>
                </a:gridCol>
                <a:gridCol w="4054517">
                  <a:extLst>
                    <a:ext uri="{9D8B030D-6E8A-4147-A177-3AD203B41FA5}">
                      <a16:colId xmlns:a16="http://schemas.microsoft.com/office/drawing/2014/main" val="2109515504"/>
                    </a:ext>
                  </a:extLst>
                </a:gridCol>
              </a:tblGrid>
              <a:tr h="303599">
                <a:tc>
                  <a:txBody>
                    <a:bodyPr/>
                    <a:lstStyle/>
                    <a:p>
                      <a:endParaRPr kumimoji="1" lang="ja-JP" altLang="en-US"/>
                    </a:p>
                  </a:txBody>
                  <a:tcPr>
                    <a:solidFill>
                      <a:srgbClr val="33CCCC"/>
                    </a:solidFill>
                  </a:tcPr>
                </a:tc>
                <a:tc>
                  <a:txBody>
                    <a:bodyPr/>
                    <a:lstStyle/>
                    <a:p>
                      <a:pPr algn="ctr"/>
                      <a:r>
                        <a:rPr kumimoji="1" lang="ja-JP" altLang="en-US" b="0" i="0" dirty="0">
                          <a:latin typeface="+mj-ea"/>
                          <a:ea typeface="+mj-ea"/>
                        </a:rPr>
                        <a:t>〇〇部会</a:t>
                      </a:r>
                    </a:p>
                  </a:txBody>
                  <a:tcPr>
                    <a:solidFill>
                      <a:srgbClr val="33CCCC"/>
                    </a:solidFill>
                  </a:tcPr>
                </a:tc>
                <a:extLst>
                  <a:ext uri="{0D108BD9-81ED-4DB2-BD59-A6C34878D82A}">
                    <a16:rowId xmlns:a16="http://schemas.microsoft.com/office/drawing/2014/main" val="4290949555"/>
                  </a:ext>
                </a:extLst>
              </a:tr>
              <a:tr h="368432">
                <a:tc>
                  <a:txBody>
                    <a:bodyPr/>
                    <a:lstStyle/>
                    <a:p>
                      <a:pPr algn="ctr"/>
                      <a:r>
                        <a:rPr kumimoji="1" lang="ja-JP" altLang="en-US" sz="1200" b="0" i="0">
                          <a:latin typeface="+mn-ea"/>
                          <a:ea typeface="+mn-ea"/>
                        </a:rPr>
                        <a:t>１</a:t>
                      </a:r>
                    </a:p>
                  </a:txBody>
                  <a:tcPr anchor="ctr">
                    <a:solidFill>
                      <a:srgbClr val="E8E8E8"/>
                    </a:solidFill>
                  </a:tcPr>
                </a:tc>
                <a:tc>
                  <a:txBody>
                    <a:bodyPr/>
                    <a:lstStyle/>
                    <a:p>
                      <a:r>
                        <a:rPr kumimoji="1" lang="ja-JP" altLang="en-US" sz="1100" b="0" i="0" dirty="0">
                          <a:latin typeface="+mn-ea"/>
                          <a:ea typeface="+mn-ea"/>
                        </a:rPr>
                        <a:t>○○○学園（・・・・・・）</a:t>
                      </a:r>
                    </a:p>
                  </a:txBody>
                  <a:tcPr anchor="ctr">
                    <a:solidFill>
                      <a:srgbClr val="E8E8E8"/>
                    </a:solidFill>
                  </a:tcPr>
                </a:tc>
                <a:extLst>
                  <a:ext uri="{0D108BD9-81ED-4DB2-BD59-A6C34878D82A}">
                    <a16:rowId xmlns:a16="http://schemas.microsoft.com/office/drawing/2014/main" val="1719263899"/>
                  </a:ext>
                </a:extLst>
              </a:tr>
              <a:tr h="368432">
                <a:tc>
                  <a:txBody>
                    <a:bodyPr/>
                    <a:lstStyle/>
                    <a:p>
                      <a:pPr algn="ctr"/>
                      <a:r>
                        <a:rPr kumimoji="1" lang="ja-JP" altLang="en-US" sz="1200" b="0" i="0">
                          <a:latin typeface="+mn-ea"/>
                          <a:ea typeface="+mn-ea"/>
                        </a:rPr>
                        <a:t>２</a:t>
                      </a:r>
                    </a:p>
                  </a:txBody>
                  <a:tcPr anchor="ctr">
                    <a:solidFill>
                      <a:srgbClr val="E8E8E8"/>
                    </a:solidFill>
                  </a:tcPr>
                </a:tc>
                <a:tc>
                  <a:txBody>
                    <a:bodyPr/>
                    <a:lstStyle/>
                    <a:p>
                      <a:r>
                        <a:rPr kumimoji="1" lang="ja-JP" altLang="en-US" sz="1100" b="0" i="0" dirty="0">
                          <a:latin typeface="+mn-ea"/>
                          <a:ea typeface="+mn-ea"/>
                        </a:rPr>
                        <a:t>株式会社○○○○（・・・・・・）</a:t>
                      </a:r>
                    </a:p>
                  </a:txBody>
                  <a:tcPr anchor="ctr">
                    <a:solidFill>
                      <a:srgbClr val="E8E8E8"/>
                    </a:solidFill>
                  </a:tcPr>
                </a:tc>
                <a:extLst>
                  <a:ext uri="{0D108BD9-81ED-4DB2-BD59-A6C34878D82A}">
                    <a16:rowId xmlns:a16="http://schemas.microsoft.com/office/drawing/2014/main" val="2079407434"/>
                  </a:ext>
                </a:extLst>
              </a:tr>
              <a:tr h="368432">
                <a:tc>
                  <a:txBody>
                    <a:bodyPr/>
                    <a:lstStyle/>
                    <a:p>
                      <a:pPr algn="ctr"/>
                      <a:r>
                        <a:rPr kumimoji="1" lang="ja-JP" altLang="en-US" sz="1200" b="0" i="0">
                          <a:latin typeface="+mn-ea"/>
                          <a:ea typeface="+mn-ea"/>
                        </a:rPr>
                        <a:t>３</a:t>
                      </a:r>
                    </a:p>
                  </a:txBody>
                  <a:tcPr anchor="ctr">
                    <a:solidFill>
                      <a:srgbClr val="E8E8E8"/>
                    </a:solidFill>
                  </a:tcPr>
                </a:tc>
                <a:tc>
                  <a:txBody>
                    <a:bodyPr/>
                    <a:lstStyle/>
                    <a:p>
                      <a:r>
                        <a:rPr kumimoji="1" lang="ja-JP" altLang="en-US" sz="1100" b="0" i="0" dirty="0">
                          <a:latin typeface="+mn-ea"/>
                          <a:ea typeface="+mn-ea"/>
                        </a:rPr>
                        <a:t>・・・・・（・・・・・・）</a:t>
                      </a:r>
                    </a:p>
                  </a:txBody>
                  <a:tcPr anchor="ctr">
                    <a:solidFill>
                      <a:srgbClr val="E8E8E8"/>
                    </a:solidFill>
                  </a:tcPr>
                </a:tc>
                <a:extLst>
                  <a:ext uri="{0D108BD9-81ED-4DB2-BD59-A6C34878D82A}">
                    <a16:rowId xmlns:a16="http://schemas.microsoft.com/office/drawing/2014/main" val="3061515957"/>
                  </a:ext>
                </a:extLst>
              </a:tr>
              <a:tr h="368432">
                <a:tc>
                  <a:txBody>
                    <a:bodyPr/>
                    <a:lstStyle/>
                    <a:p>
                      <a:pPr algn="ctr"/>
                      <a:r>
                        <a:rPr kumimoji="1" lang="en-US" altLang="ja-JP" sz="1200" b="0" i="0" dirty="0">
                          <a:latin typeface="+mn-ea"/>
                          <a:ea typeface="+mn-ea"/>
                        </a:rPr>
                        <a:t>4</a:t>
                      </a:r>
                    </a:p>
                  </a:txBody>
                  <a:tcPr anchor="ctr">
                    <a:solidFill>
                      <a:srgbClr val="E8E8E8"/>
                    </a:solidFill>
                  </a:tcPr>
                </a:tc>
                <a:tc>
                  <a:txBody>
                    <a:bodyPr/>
                    <a:lstStyle/>
                    <a:p>
                      <a:r>
                        <a:rPr kumimoji="1" lang="ja-JP" altLang="en-US" sz="1100" b="0" i="0" dirty="0">
                          <a:latin typeface="+mn-ea"/>
                          <a:ea typeface="+mn-ea"/>
                        </a:rPr>
                        <a:t>・・・・・（・・・・・・）</a:t>
                      </a:r>
                    </a:p>
                  </a:txBody>
                  <a:tcPr anchor="ctr">
                    <a:solidFill>
                      <a:srgbClr val="E8E8E8"/>
                    </a:solidFill>
                  </a:tcPr>
                </a:tc>
                <a:extLst>
                  <a:ext uri="{0D108BD9-81ED-4DB2-BD59-A6C34878D82A}">
                    <a16:rowId xmlns:a16="http://schemas.microsoft.com/office/drawing/2014/main" val="1570467065"/>
                  </a:ext>
                </a:extLst>
              </a:tr>
              <a:tr h="368432">
                <a:tc>
                  <a:txBody>
                    <a:bodyPr/>
                    <a:lstStyle/>
                    <a:p>
                      <a:pPr algn="ctr"/>
                      <a:r>
                        <a:rPr kumimoji="1" lang="en-US" altLang="ja-JP" sz="1200" b="0" i="0" dirty="0">
                          <a:latin typeface="+mn-ea"/>
                          <a:ea typeface="+mn-ea"/>
                        </a:rPr>
                        <a:t>5</a:t>
                      </a:r>
                      <a:endParaRPr kumimoji="1" lang="ja-JP" altLang="en-US" sz="1200" b="0" i="0" dirty="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76596473"/>
                  </a:ext>
                </a:extLst>
              </a:tr>
              <a:tr h="368432">
                <a:tc>
                  <a:txBody>
                    <a:bodyPr/>
                    <a:lstStyle/>
                    <a:p>
                      <a:pPr algn="ctr"/>
                      <a:r>
                        <a:rPr kumimoji="1" lang="en-US" altLang="ja-JP" sz="1200" b="0" i="0" dirty="0">
                          <a:latin typeface="+mn-ea"/>
                          <a:ea typeface="+mn-ea"/>
                        </a:rPr>
                        <a:t>6</a:t>
                      </a:r>
                      <a:endParaRPr kumimoji="1" lang="ja-JP" altLang="en-US" sz="1200" b="0" i="0" dirty="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1842369345"/>
                  </a:ext>
                </a:extLst>
              </a:tr>
              <a:tr h="368432">
                <a:tc>
                  <a:txBody>
                    <a:bodyPr/>
                    <a:lstStyle/>
                    <a:p>
                      <a:pPr algn="ctr"/>
                      <a:r>
                        <a:rPr kumimoji="1" lang="en-US" altLang="ja-JP" sz="1200" b="0" i="0" dirty="0">
                          <a:latin typeface="+mn-ea"/>
                          <a:ea typeface="+mn-ea"/>
                        </a:rPr>
                        <a:t>7</a:t>
                      </a:r>
                      <a:endParaRPr kumimoji="1" lang="ja-JP" altLang="en-US" sz="1200" b="0" i="0" dirty="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543864614"/>
                  </a:ext>
                </a:extLst>
              </a:tr>
              <a:tr h="368432">
                <a:tc>
                  <a:txBody>
                    <a:bodyPr/>
                    <a:lstStyle/>
                    <a:p>
                      <a:pPr algn="ctr"/>
                      <a:r>
                        <a:rPr kumimoji="1" lang="en-US" altLang="ja-JP" sz="1200" b="0" i="0" dirty="0">
                          <a:latin typeface="+mn-ea"/>
                          <a:ea typeface="+mn-ea"/>
                        </a:rPr>
                        <a:t>8</a:t>
                      </a:r>
                      <a:endParaRPr kumimoji="1" lang="ja-JP" altLang="en-US" sz="1200" b="0" i="0" dirty="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302860704"/>
                  </a:ext>
                </a:extLst>
              </a:tr>
              <a:tr h="368432">
                <a:tc>
                  <a:txBody>
                    <a:bodyPr/>
                    <a:lstStyle/>
                    <a:p>
                      <a:pPr algn="ctr"/>
                      <a:r>
                        <a:rPr kumimoji="1" lang="en-US" altLang="ja-JP" sz="1200" b="0" i="0" dirty="0">
                          <a:latin typeface="+mn-ea"/>
                          <a:ea typeface="+mn-ea"/>
                        </a:rPr>
                        <a:t>9</a:t>
                      </a:r>
                      <a:endParaRPr kumimoji="1" lang="ja-JP" altLang="en-US" sz="1200" b="0" i="0" dirty="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3460989127"/>
                  </a:ext>
                </a:extLst>
              </a:tr>
              <a:tr h="368432">
                <a:tc>
                  <a:txBody>
                    <a:bodyPr/>
                    <a:lstStyle/>
                    <a:p>
                      <a:pPr algn="ctr"/>
                      <a:r>
                        <a:rPr kumimoji="1" lang="en-US" altLang="ja-JP" sz="1200" b="0" i="0" dirty="0">
                          <a:latin typeface="+mn-ea"/>
                          <a:ea typeface="+mn-ea"/>
                        </a:rPr>
                        <a:t>10</a:t>
                      </a:r>
                      <a:endParaRPr kumimoji="1" lang="ja-JP" altLang="en-US" sz="1200" b="0" i="0" dirty="0">
                        <a:latin typeface="+mn-ea"/>
                        <a:ea typeface="+mn-ea"/>
                      </a:endParaRPr>
                    </a:p>
                  </a:txBody>
                  <a:tcPr anchor="ctr">
                    <a:solidFill>
                      <a:srgbClr val="E8E8E8"/>
                    </a:solidFill>
                  </a:tcPr>
                </a:tc>
                <a:tc>
                  <a:txBody>
                    <a:bodyPr/>
                    <a:lstStyle/>
                    <a:p>
                      <a:endParaRPr kumimoji="1" lang="ja-JP" altLang="en-US" sz="1100" b="0" i="0" dirty="0">
                        <a:latin typeface="+mn-ea"/>
                        <a:ea typeface="+mn-ea"/>
                      </a:endParaRPr>
                    </a:p>
                  </a:txBody>
                  <a:tcPr anchor="ctr">
                    <a:solidFill>
                      <a:srgbClr val="E8E8E8"/>
                    </a:solidFill>
                  </a:tcPr>
                </a:tc>
                <a:extLst>
                  <a:ext uri="{0D108BD9-81ED-4DB2-BD59-A6C34878D82A}">
                    <a16:rowId xmlns:a16="http://schemas.microsoft.com/office/drawing/2014/main" val="2508684037"/>
                  </a:ext>
                </a:extLst>
              </a:tr>
            </a:tbl>
          </a:graphicData>
        </a:graphic>
      </p:graphicFrame>
      <p:graphicFrame>
        <p:nvGraphicFramePr>
          <p:cNvPr id="4" name="表 3">
            <a:extLst>
              <a:ext uri="{FF2B5EF4-FFF2-40B4-BE49-F238E27FC236}">
                <a16:creationId xmlns:a16="http://schemas.microsoft.com/office/drawing/2014/main" id="{4BF51E89-8D7C-ADD0-2DF8-04D0CE0A4BD8}"/>
              </a:ext>
            </a:extLst>
          </p:cNvPr>
          <p:cNvGraphicFramePr>
            <a:graphicFrameLocks noGrp="1"/>
          </p:cNvGraphicFramePr>
          <p:nvPr>
            <p:extLst>
              <p:ext uri="{D42A27DB-BD31-4B8C-83A1-F6EECF244321}">
                <p14:modId xmlns:p14="http://schemas.microsoft.com/office/powerpoint/2010/main" val="1730472740"/>
              </p:ext>
            </p:extLst>
          </p:nvPr>
        </p:nvGraphicFramePr>
        <p:xfrm>
          <a:off x="4953000" y="5091303"/>
          <a:ext cx="4469384" cy="1471056"/>
        </p:xfrm>
        <a:graphic>
          <a:graphicData uri="http://schemas.openxmlformats.org/drawingml/2006/table">
            <a:tbl>
              <a:tblPr firstRow="1" bandRow="1">
                <a:tableStyleId>{21E4AEA4-8DFA-4A89-87EB-49C32662AFE0}</a:tableStyleId>
              </a:tblPr>
              <a:tblGrid>
                <a:gridCol w="414867">
                  <a:extLst>
                    <a:ext uri="{9D8B030D-6E8A-4147-A177-3AD203B41FA5}">
                      <a16:colId xmlns:a16="http://schemas.microsoft.com/office/drawing/2014/main" val="718020697"/>
                    </a:ext>
                  </a:extLst>
                </a:gridCol>
                <a:gridCol w="4054517">
                  <a:extLst>
                    <a:ext uri="{9D8B030D-6E8A-4147-A177-3AD203B41FA5}">
                      <a16:colId xmlns:a16="http://schemas.microsoft.com/office/drawing/2014/main" val="2109515504"/>
                    </a:ext>
                  </a:extLst>
                </a:gridCol>
              </a:tblGrid>
              <a:tr h="303599">
                <a:tc>
                  <a:txBody>
                    <a:bodyPr/>
                    <a:lstStyle/>
                    <a:p>
                      <a:endParaRPr kumimoji="1" lang="ja-JP" altLang="en-US"/>
                    </a:p>
                  </a:txBody>
                  <a:tcPr>
                    <a:solidFill>
                      <a:srgbClr val="33CCCC"/>
                    </a:solidFill>
                  </a:tcPr>
                </a:tc>
                <a:tc>
                  <a:txBody>
                    <a:bodyPr/>
                    <a:lstStyle/>
                    <a:p>
                      <a:pPr algn="ctr"/>
                      <a:r>
                        <a:rPr kumimoji="1" lang="ja-JP" altLang="en-US" b="0" i="0" dirty="0">
                          <a:latin typeface="+mj-ea"/>
                          <a:ea typeface="+mj-ea"/>
                        </a:rPr>
                        <a:t>▲▲</a:t>
                      </a:r>
                      <a:r>
                        <a:rPr kumimoji="1" lang="en-US" altLang="ja-JP" b="0" i="0" dirty="0">
                          <a:latin typeface="+mj-ea"/>
                          <a:ea typeface="+mj-ea"/>
                        </a:rPr>
                        <a:t>WG</a:t>
                      </a:r>
                      <a:endParaRPr kumimoji="1" lang="ja-JP" altLang="en-US" b="0" i="0" dirty="0">
                        <a:latin typeface="+mj-ea"/>
                        <a:ea typeface="+mj-ea"/>
                      </a:endParaRPr>
                    </a:p>
                  </a:txBody>
                  <a:tcPr>
                    <a:solidFill>
                      <a:srgbClr val="33CCCC"/>
                    </a:solidFill>
                  </a:tcPr>
                </a:tc>
                <a:extLst>
                  <a:ext uri="{0D108BD9-81ED-4DB2-BD59-A6C34878D82A}">
                    <a16:rowId xmlns:a16="http://schemas.microsoft.com/office/drawing/2014/main" val="4290949555"/>
                  </a:ext>
                </a:extLst>
              </a:tr>
              <a:tr h="368432">
                <a:tc>
                  <a:txBody>
                    <a:bodyPr/>
                    <a:lstStyle/>
                    <a:p>
                      <a:pPr algn="ctr"/>
                      <a:r>
                        <a:rPr kumimoji="1" lang="ja-JP" altLang="en-US" sz="1200" b="0" i="0">
                          <a:latin typeface="+mn-ea"/>
                          <a:ea typeface="+mn-ea"/>
                        </a:rPr>
                        <a:t>１</a:t>
                      </a:r>
                    </a:p>
                  </a:txBody>
                  <a:tcPr anchor="ctr">
                    <a:solidFill>
                      <a:srgbClr val="E8E8E8"/>
                    </a:solidFill>
                  </a:tcPr>
                </a:tc>
                <a:tc>
                  <a:txBody>
                    <a:bodyPr/>
                    <a:lstStyle/>
                    <a:p>
                      <a:r>
                        <a:rPr kumimoji="1" lang="ja-JP" altLang="en-US" sz="1100" b="0" i="0" dirty="0">
                          <a:latin typeface="+mn-ea"/>
                          <a:ea typeface="+mn-ea"/>
                        </a:rPr>
                        <a:t>○○○専門学校（・・・・・）</a:t>
                      </a:r>
                    </a:p>
                  </a:txBody>
                  <a:tcPr anchor="ctr">
                    <a:solidFill>
                      <a:srgbClr val="E8E8E8"/>
                    </a:solidFill>
                  </a:tcPr>
                </a:tc>
                <a:extLst>
                  <a:ext uri="{0D108BD9-81ED-4DB2-BD59-A6C34878D82A}">
                    <a16:rowId xmlns:a16="http://schemas.microsoft.com/office/drawing/2014/main" val="1719263899"/>
                  </a:ext>
                </a:extLst>
              </a:tr>
              <a:tr h="368432">
                <a:tc>
                  <a:txBody>
                    <a:bodyPr/>
                    <a:lstStyle/>
                    <a:p>
                      <a:pPr algn="ctr"/>
                      <a:r>
                        <a:rPr kumimoji="1" lang="ja-JP" altLang="en-US" sz="1200" b="0" i="0">
                          <a:latin typeface="+mn-ea"/>
                          <a:ea typeface="+mn-ea"/>
                        </a:rPr>
                        <a:t>２</a:t>
                      </a:r>
                    </a:p>
                  </a:txBody>
                  <a:tcPr anchor="ctr">
                    <a:solidFill>
                      <a:srgbClr val="E8E8E8"/>
                    </a:solidFill>
                  </a:tcPr>
                </a:tc>
                <a:tc>
                  <a:txBody>
                    <a:bodyPr/>
                    <a:lstStyle/>
                    <a:p>
                      <a:r>
                        <a:rPr kumimoji="1" lang="ja-JP" altLang="en-US" sz="1100" b="0" i="0" dirty="0">
                          <a:latin typeface="+mn-ea"/>
                          <a:ea typeface="+mn-ea"/>
                        </a:rPr>
                        <a:t>○○県庁○○○○課（・・・・・）</a:t>
                      </a:r>
                    </a:p>
                  </a:txBody>
                  <a:tcPr anchor="ctr">
                    <a:solidFill>
                      <a:srgbClr val="E8E8E8"/>
                    </a:solidFill>
                  </a:tcPr>
                </a:tc>
                <a:extLst>
                  <a:ext uri="{0D108BD9-81ED-4DB2-BD59-A6C34878D82A}">
                    <a16:rowId xmlns:a16="http://schemas.microsoft.com/office/drawing/2014/main" val="2079407434"/>
                  </a:ext>
                </a:extLst>
              </a:tr>
              <a:tr h="368432">
                <a:tc>
                  <a:txBody>
                    <a:bodyPr/>
                    <a:lstStyle/>
                    <a:p>
                      <a:pPr algn="ctr"/>
                      <a:r>
                        <a:rPr kumimoji="1" lang="ja-JP" altLang="en-US" sz="1200" b="0" i="0" dirty="0">
                          <a:latin typeface="+mn-ea"/>
                          <a:ea typeface="+mn-ea"/>
                        </a:rPr>
                        <a:t>３</a:t>
                      </a:r>
                    </a:p>
                  </a:txBody>
                  <a:tcPr anchor="ctr">
                    <a:solidFill>
                      <a:srgbClr val="E8E8E8"/>
                    </a:solidFill>
                  </a:tcPr>
                </a:tc>
                <a:tc>
                  <a:txBody>
                    <a:bodyPr/>
                    <a:lstStyle/>
                    <a:p>
                      <a:r>
                        <a:rPr kumimoji="1" lang="ja-JP" altLang="en-US" sz="1100" b="0" i="0" dirty="0">
                          <a:latin typeface="+mn-ea"/>
                          <a:ea typeface="+mn-ea"/>
                        </a:rPr>
                        <a:t>・・・・・（・・・・・・・）</a:t>
                      </a:r>
                    </a:p>
                  </a:txBody>
                  <a:tcPr anchor="ctr">
                    <a:solidFill>
                      <a:srgbClr val="E8E8E8"/>
                    </a:solidFill>
                  </a:tcPr>
                </a:tc>
                <a:extLst>
                  <a:ext uri="{0D108BD9-81ED-4DB2-BD59-A6C34878D82A}">
                    <a16:rowId xmlns:a16="http://schemas.microsoft.com/office/drawing/2014/main" val="3061515957"/>
                  </a:ext>
                </a:extLst>
              </a:tr>
            </a:tbl>
          </a:graphicData>
        </a:graphic>
      </p:graphicFrame>
      <p:sp>
        <p:nvSpPr>
          <p:cNvPr id="5" name="テキスト ボックス 4">
            <a:extLst>
              <a:ext uri="{FF2B5EF4-FFF2-40B4-BE49-F238E27FC236}">
                <a16:creationId xmlns:a16="http://schemas.microsoft.com/office/drawing/2014/main" id="{825AA0DE-7AF7-3A75-A7D8-6A507AC5F44D}"/>
              </a:ext>
            </a:extLst>
          </p:cNvPr>
          <p:cNvSpPr txBox="1"/>
          <p:nvPr/>
        </p:nvSpPr>
        <p:spPr>
          <a:xfrm>
            <a:off x="1699899" y="338875"/>
            <a:ext cx="7781752" cy="600164"/>
          </a:xfrm>
          <a:prstGeom prst="rect">
            <a:avLst/>
          </a:prstGeom>
          <a:noFill/>
          <a:ln>
            <a:solidFill>
              <a:schemeClr val="bg1">
                <a:lumMod val="75000"/>
              </a:schemeClr>
            </a:solidFill>
            <a:prstDash val="dash"/>
          </a:ln>
        </p:spPr>
        <p:txBody>
          <a:bodyPr wrap="square" rtlCol="0">
            <a:spAutoFit/>
          </a:bodyPr>
          <a:lstStyle/>
          <a:p>
            <a:r>
              <a:rPr kumimoji="1" lang="ja-JP" altLang="en-US" sz="1100" dirty="0">
                <a:solidFill>
                  <a:srgbClr val="FFC000"/>
                </a:solidFill>
              </a:rPr>
              <a:t>▼企画実施委員会、有識者会議、コンソーシアム等の構成を記載すること。枠内には団体名・協力方法を記入。</a:t>
            </a:r>
            <a:endParaRPr kumimoji="1" lang="en-US" altLang="ja-JP" sz="1100" dirty="0">
              <a:solidFill>
                <a:srgbClr val="FFC000"/>
              </a:solidFill>
            </a:endParaRPr>
          </a:p>
          <a:p>
            <a:r>
              <a:rPr lang="ja-JP" altLang="en-US" sz="1100" dirty="0">
                <a:solidFill>
                  <a:srgbClr val="FFC000"/>
                </a:solidFill>
              </a:rPr>
              <a:t>▼内諾を得ていない場合には、機関名の後ろに「</a:t>
            </a:r>
            <a:r>
              <a:rPr lang="en-US" altLang="ja-JP" sz="1100" dirty="0">
                <a:solidFill>
                  <a:srgbClr val="FFC000"/>
                </a:solidFill>
              </a:rPr>
              <a:t>【</a:t>
            </a:r>
            <a:r>
              <a:rPr lang="ja-JP" altLang="en-US" sz="1100" dirty="0">
                <a:solidFill>
                  <a:srgbClr val="FFC000"/>
                </a:solidFill>
              </a:rPr>
              <a:t>未内諾</a:t>
            </a:r>
            <a:r>
              <a:rPr lang="en-US" altLang="ja-JP" sz="1100" dirty="0">
                <a:solidFill>
                  <a:srgbClr val="FFC000"/>
                </a:solidFill>
              </a:rPr>
              <a:t>】</a:t>
            </a:r>
            <a:r>
              <a:rPr lang="ja-JP" altLang="en-US" sz="1100" dirty="0">
                <a:solidFill>
                  <a:srgbClr val="FFC000"/>
                </a:solidFill>
              </a:rPr>
              <a:t>」と追記すること。</a:t>
            </a:r>
            <a:endParaRPr lang="en-US" altLang="ja-JP" sz="1100" dirty="0">
              <a:solidFill>
                <a:srgbClr val="FFC000"/>
              </a:solidFill>
            </a:endParaRPr>
          </a:p>
          <a:p>
            <a:r>
              <a:rPr lang="ja-JP" altLang="en-US" sz="1100" dirty="0">
                <a:solidFill>
                  <a:srgbClr val="FFC000"/>
                </a:solidFill>
              </a:rPr>
              <a:t>　枠が足りない場合には、</a:t>
            </a:r>
            <a:r>
              <a:rPr lang="en-US" altLang="ja-JP" sz="1100" dirty="0">
                <a:solidFill>
                  <a:srgbClr val="FFC000"/>
                </a:solidFill>
              </a:rPr>
              <a:t>3</a:t>
            </a:r>
            <a:r>
              <a:rPr lang="ja-JP" altLang="en-US" sz="1100" dirty="0">
                <a:solidFill>
                  <a:srgbClr val="FFC000"/>
                </a:solidFill>
              </a:rPr>
              <a:t>ﾍﾟｰｼﾞ目も使用して差し支えない。</a:t>
            </a:r>
            <a:endParaRPr kumimoji="1" lang="ja-JP" altLang="en-US" sz="1100" dirty="0">
              <a:solidFill>
                <a:srgbClr val="FFC000"/>
              </a:solidFill>
            </a:endParaRPr>
          </a:p>
        </p:txBody>
      </p:sp>
    </p:spTree>
    <p:extLst>
      <p:ext uri="{BB962C8B-B14F-4D97-AF65-F5344CB8AC3E}">
        <p14:creationId xmlns:p14="http://schemas.microsoft.com/office/powerpoint/2010/main" val="392175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0000" cy="260648"/>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6" name="角丸四角形 5"/>
          <p:cNvSpPr/>
          <p:nvPr/>
        </p:nvSpPr>
        <p:spPr>
          <a:xfrm>
            <a:off x="49795" y="313090"/>
            <a:ext cx="2304000" cy="288000"/>
          </a:xfrm>
          <a:prstGeom prst="round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lt1"/>
                </a:solidFill>
                <a:latin typeface="+mj-ea"/>
                <a:ea typeface="+mj-ea"/>
              </a:rPr>
              <a:t>事業の趣旨・目的</a:t>
            </a:r>
          </a:p>
        </p:txBody>
      </p:sp>
      <p:sp>
        <p:nvSpPr>
          <p:cNvPr id="7" name="テキスト ボックス 6"/>
          <p:cNvSpPr txBox="1"/>
          <p:nvPr/>
        </p:nvSpPr>
        <p:spPr>
          <a:xfrm>
            <a:off x="624311" y="-35707"/>
            <a:ext cx="7594387"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a:t>
            </a:r>
            <a:r>
              <a:rPr lang="ja-JP" altLang="en-US" sz="1400" b="1" spc="-120" dirty="0">
                <a:solidFill>
                  <a:schemeClr val="bg1"/>
                </a:solidFill>
                <a:latin typeface="HGｺﾞｼｯｸM" panose="020B0609000000000000" pitchFamily="49" charset="-128"/>
                <a:ea typeface="HGｺﾞｼｯｸM" panose="020B0609000000000000" pitchFamily="49" charset="-128"/>
              </a:rPr>
              <a:t>専修学校の質の向上に向けた学校評価等の推進</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　）</a:t>
            </a:r>
            <a:r>
              <a:rPr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(3</a:t>
            </a:r>
            <a:r>
              <a:rPr lang="en-US" altLang="ja-JP" sz="1100" b="1" spc="-120" dirty="0">
                <a:solidFill>
                  <a:schemeClr val="bg1"/>
                </a:solidFill>
                <a:latin typeface="HGｺﾞｼｯｸM" panose="020B0609000000000000" pitchFamily="49" charset="-128"/>
                <a:ea typeface="HGｺﾞｼｯｸM" panose="020B0609000000000000" pitchFamily="49" charset="-128"/>
              </a:rPr>
              <a:t>/10</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5" name="テキスト ボックス 4">
            <a:extLst>
              <a:ext uri="{FF2B5EF4-FFF2-40B4-BE49-F238E27FC236}">
                <a16:creationId xmlns:a16="http://schemas.microsoft.com/office/drawing/2014/main" id="{AFB349B0-845F-2718-58F1-23D93069E959}"/>
              </a:ext>
            </a:extLst>
          </p:cNvPr>
          <p:cNvSpPr txBox="1"/>
          <p:nvPr/>
        </p:nvSpPr>
        <p:spPr>
          <a:xfrm>
            <a:off x="298988" y="2813447"/>
            <a:ext cx="9302023" cy="1231106"/>
          </a:xfrm>
          <a:prstGeom prst="rect">
            <a:avLst/>
          </a:prstGeom>
          <a:noFill/>
          <a:ln>
            <a:solidFill>
              <a:schemeClr val="bg1">
                <a:lumMod val="75000"/>
              </a:schemeClr>
            </a:solidFill>
            <a:prstDash val="dash"/>
          </a:ln>
        </p:spPr>
        <p:txBody>
          <a:bodyPr wrap="square" rtlCol="0">
            <a:spAutoFit/>
          </a:bodyPr>
          <a:lstStyle/>
          <a:p>
            <a:endParaRPr lang="en-US" altLang="ja-JP" sz="1400" dirty="0"/>
          </a:p>
          <a:p>
            <a:r>
              <a:rPr lang="ja-JP" altLang="en-US" sz="1400" dirty="0"/>
              <a:t>　　　　　　　</a:t>
            </a:r>
            <a:r>
              <a:rPr lang="ja-JP" altLang="en-US" sz="1400" dirty="0">
                <a:solidFill>
                  <a:srgbClr val="FF8585"/>
                </a:solidFill>
              </a:rPr>
              <a:t>　▼様式自由</a:t>
            </a:r>
            <a:endParaRPr lang="en-US" altLang="ja-JP" sz="1400" dirty="0">
              <a:solidFill>
                <a:srgbClr val="FF8585"/>
              </a:solidFill>
            </a:endParaRPr>
          </a:p>
          <a:p>
            <a:endParaRPr lang="en-US" altLang="ja-JP" sz="1400" dirty="0">
              <a:solidFill>
                <a:srgbClr val="FF8585"/>
              </a:solidFill>
            </a:endParaRPr>
          </a:p>
          <a:p>
            <a:r>
              <a:rPr lang="ja-JP" altLang="en-US" sz="1400" dirty="0">
                <a:solidFill>
                  <a:srgbClr val="FF8585"/>
                </a:solidFill>
              </a:rPr>
              <a:t>　　　　　　　　▼記載する文字は、ﾒｲﾘｵ </a:t>
            </a:r>
            <a:r>
              <a:rPr lang="en-US" altLang="ja-JP" sz="1400" dirty="0">
                <a:solidFill>
                  <a:srgbClr val="FF8585"/>
                </a:solidFill>
              </a:rPr>
              <a:t>or</a:t>
            </a:r>
            <a:r>
              <a:rPr lang="ja-JP" altLang="en-US" sz="1400" dirty="0">
                <a:solidFill>
                  <a:srgbClr val="FF8585"/>
                </a:solidFill>
              </a:rPr>
              <a:t> </a:t>
            </a:r>
            <a:r>
              <a:rPr lang="en-US" altLang="ja-JP" sz="1400" dirty="0">
                <a:solidFill>
                  <a:srgbClr val="FF8585"/>
                </a:solidFill>
              </a:rPr>
              <a:t>MS</a:t>
            </a:r>
            <a:r>
              <a:rPr lang="ja-JP" altLang="en-US" sz="1400" dirty="0">
                <a:solidFill>
                  <a:srgbClr val="FF8585"/>
                </a:solidFill>
              </a:rPr>
              <a:t>ｺﾞｼｯｸ</a:t>
            </a:r>
            <a:r>
              <a:rPr lang="en-US" altLang="ja-JP" sz="1400" dirty="0">
                <a:solidFill>
                  <a:srgbClr val="FF8585"/>
                </a:solidFill>
              </a:rPr>
              <a:t>11</a:t>
            </a:r>
            <a:r>
              <a:rPr lang="ja-JP" altLang="en-US" sz="1400" dirty="0">
                <a:solidFill>
                  <a:srgbClr val="FF8585"/>
                </a:solidFill>
              </a:rPr>
              <a:t>ﾎﾟｲﾝﾄ以上とすること。</a:t>
            </a:r>
            <a:endParaRPr lang="en-US" altLang="ja-JP" sz="1400" dirty="0">
              <a:solidFill>
                <a:srgbClr val="FF8585"/>
              </a:solidFill>
            </a:endParaRPr>
          </a:p>
          <a:p>
            <a:endParaRPr lang="en-US" altLang="ja-JP" dirty="0">
              <a:solidFill>
                <a:srgbClr val="FF8585"/>
              </a:solidFill>
            </a:endParaRPr>
          </a:p>
        </p:txBody>
      </p:sp>
    </p:spTree>
    <p:extLst>
      <p:ext uri="{BB962C8B-B14F-4D97-AF65-F5344CB8AC3E}">
        <p14:creationId xmlns:p14="http://schemas.microsoft.com/office/powerpoint/2010/main" val="1134426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260648"/>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角丸四角形 5"/>
          <p:cNvSpPr/>
          <p:nvPr/>
        </p:nvSpPr>
        <p:spPr>
          <a:xfrm>
            <a:off x="28339" y="321097"/>
            <a:ext cx="2188357" cy="288000"/>
          </a:xfrm>
          <a:prstGeom prst="round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t>事業実施の年次計画</a:t>
            </a:r>
          </a:p>
        </p:txBody>
      </p:sp>
      <p:grpSp>
        <p:nvGrpSpPr>
          <p:cNvPr id="9" name="グループ化 8">
            <a:extLst>
              <a:ext uri="{FF2B5EF4-FFF2-40B4-BE49-F238E27FC236}">
                <a16:creationId xmlns:a16="http://schemas.microsoft.com/office/drawing/2014/main" id="{974DBD98-143E-6A5A-FC67-2E59235D958B}"/>
              </a:ext>
            </a:extLst>
          </p:cNvPr>
          <p:cNvGrpSpPr/>
          <p:nvPr/>
        </p:nvGrpSpPr>
        <p:grpSpPr>
          <a:xfrm>
            <a:off x="0" y="779756"/>
            <a:ext cx="1801091" cy="324000"/>
            <a:chOff x="0" y="779756"/>
            <a:chExt cx="2290618" cy="324000"/>
          </a:xfrm>
        </p:grpSpPr>
        <p:cxnSp>
          <p:nvCxnSpPr>
            <p:cNvPr id="7" name="直線矢印コネクタ 6"/>
            <p:cNvCxnSpPr>
              <a:cxnSpLocks/>
            </p:cNvCxnSpPr>
            <p:nvPr/>
          </p:nvCxnSpPr>
          <p:spPr>
            <a:xfrm>
              <a:off x="0" y="941756"/>
              <a:ext cx="2290618" cy="0"/>
            </a:xfrm>
            <a:prstGeom prst="straightConnector1">
              <a:avLst/>
            </a:prstGeom>
            <a:ln w="57150">
              <a:solidFill>
                <a:srgbClr val="243D5D"/>
              </a:solidFill>
              <a:tailEnd type="arrow"/>
            </a:ln>
          </p:spPr>
          <p:style>
            <a:lnRef idx="1">
              <a:schemeClr val="accent1"/>
            </a:lnRef>
            <a:fillRef idx="0">
              <a:schemeClr val="accent1"/>
            </a:fillRef>
            <a:effectRef idx="0">
              <a:schemeClr val="accent1"/>
            </a:effectRef>
            <a:fontRef idx="minor">
              <a:schemeClr val="tx1"/>
            </a:fontRef>
          </p:style>
        </p:cxnSp>
        <p:sp>
          <p:nvSpPr>
            <p:cNvPr id="10" name="角丸四角形 9"/>
            <p:cNvSpPr/>
            <p:nvPr/>
          </p:nvSpPr>
          <p:spPr>
            <a:xfrm>
              <a:off x="307572" y="779756"/>
              <a:ext cx="1416855" cy="324000"/>
            </a:xfrm>
            <a:prstGeom prst="roundRect">
              <a:avLst/>
            </a:prstGeom>
            <a:solidFill>
              <a:schemeClr val="bg1"/>
            </a:solidFill>
            <a:ln>
              <a:solidFill>
                <a:srgbClr val="243D5D"/>
              </a:solid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ctr"/>
            <a:lstStyle/>
            <a:p>
              <a:pPr algn="ctr"/>
              <a:r>
                <a:rPr lang="ja-JP" altLang="en-US" sz="1400" dirty="0">
                  <a:solidFill>
                    <a:schemeClr val="tx1"/>
                  </a:solidFill>
                </a:rPr>
                <a:t>令和〇年度</a:t>
              </a:r>
              <a:endParaRPr kumimoji="1" lang="ja-JP" altLang="en-US" sz="1400" dirty="0">
                <a:solidFill>
                  <a:schemeClr val="tx1"/>
                </a:solidFill>
              </a:endParaRPr>
            </a:p>
          </p:txBody>
        </p:sp>
      </p:grpSp>
      <p:sp>
        <p:nvSpPr>
          <p:cNvPr id="15" name="テキスト ボックス 14"/>
          <p:cNvSpPr txBox="1"/>
          <p:nvPr/>
        </p:nvSpPr>
        <p:spPr>
          <a:xfrm>
            <a:off x="624313" y="-35707"/>
            <a:ext cx="7594387"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a:t>
            </a:r>
            <a:r>
              <a:rPr lang="ja-JP" altLang="en-US" sz="1400" b="1" spc="-120" dirty="0">
                <a:solidFill>
                  <a:schemeClr val="bg1"/>
                </a:solidFill>
                <a:latin typeface="HGｺﾞｼｯｸM" panose="020B0609000000000000" pitchFamily="49" charset="-128"/>
                <a:ea typeface="HGｺﾞｼｯｸM" panose="020B0609000000000000" pitchFamily="49" charset="-128"/>
              </a:rPr>
              <a:t>専修学校の質の向上に向けた学校評価等の推進</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　）</a:t>
            </a:r>
            <a:r>
              <a:rPr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r>
              <a:rPr lang="en-US" altLang="ja-JP" sz="1100" b="1" spc="-120" dirty="0">
                <a:solidFill>
                  <a:schemeClr val="bg1"/>
                </a:solidFill>
                <a:latin typeface="HGｺﾞｼｯｸM" panose="020B0609000000000000" pitchFamily="49" charset="-128"/>
                <a:ea typeface="HGｺﾞｼｯｸM" panose="020B0609000000000000" pitchFamily="49" charset="-128"/>
              </a:rPr>
              <a:t>4/10</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5" name="テキスト ボックス 4">
            <a:extLst>
              <a:ext uri="{FF2B5EF4-FFF2-40B4-BE49-F238E27FC236}">
                <a16:creationId xmlns:a16="http://schemas.microsoft.com/office/drawing/2014/main" id="{923997EC-ED04-5003-6F36-5D0FC55C8735}"/>
              </a:ext>
            </a:extLst>
          </p:cNvPr>
          <p:cNvSpPr txBox="1"/>
          <p:nvPr/>
        </p:nvSpPr>
        <p:spPr>
          <a:xfrm>
            <a:off x="367765" y="2987094"/>
            <a:ext cx="9044247" cy="1384995"/>
          </a:xfrm>
          <a:prstGeom prst="rect">
            <a:avLst/>
          </a:prstGeom>
          <a:noFill/>
          <a:ln>
            <a:solidFill>
              <a:schemeClr val="bg1">
                <a:lumMod val="75000"/>
              </a:schemeClr>
            </a:solidFill>
            <a:prstDash val="dash"/>
          </a:ln>
        </p:spPr>
        <p:txBody>
          <a:bodyPr wrap="square" rtlCol="0">
            <a:spAutoFit/>
          </a:bodyPr>
          <a:lstStyle/>
          <a:p>
            <a:endParaRPr lang="en-US" altLang="ja-JP" sz="1400" dirty="0">
              <a:solidFill>
                <a:srgbClr val="FF8585"/>
              </a:solidFill>
            </a:endParaRPr>
          </a:p>
          <a:p>
            <a:r>
              <a:rPr lang="ja-JP" altLang="en-US" sz="1400" dirty="0">
                <a:solidFill>
                  <a:srgbClr val="FF8585"/>
                </a:solidFill>
              </a:rPr>
              <a:t>▼全体計画を俯瞰したとき、実施する取組の概要を具体的に内容や流れがわかるよう記載すること。</a:t>
            </a:r>
            <a:endParaRPr lang="en-US" altLang="ja-JP" sz="1400" dirty="0">
              <a:solidFill>
                <a:srgbClr val="FF8585"/>
              </a:solidFill>
            </a:endParaRPr>
          </a:p>
          <a:p>
            <a:endParaRPr kumimoji="1" lang="en-US" altLang="ja-JP" sz="1400" dirty="0">
              <a:solidFill>
                <a:srgbClr val="FF8585"/>
              </a:solidFill>
            </a:endParaRPr>
          </a:p>
          <a:p>
            <a:r>
              <a:rPr lang="ja-JP" altLang="en-US" sz="1400" dirty="0">
                <a:solidFill>
                  <a:srgbClr val="FF8585"/>
                </a:solidFill>
              </a:rPr>
              <a:t>▼記載する文字は、ﾒｲﾘｵ </a:t>
            </a:r>
            <a:r>
              <a:rPr lang="en-US" altLang="ja-JP" sz="1400" dirty="0">
                <a:solidFill>
                  <a:srgbClr val="FF8585"/>
                </a:solidFill>
              </a:rPr>
              <a:t>or MS</a:t>
            </a:r>
            <a:r>
              <a:rPr lang="ja-JP" altLang="en-US" sz="1400" dirty="0">
                <a:solidFill>
                  <a:srgbClr val="FF8585"/>
                </a:solidFill>
              </a:rPr>
              <a:t>ｺﾞｼｯｸ</a:t>
            </a:r>
            <a:r>
              <a:rPr lang="en-US" altLang="ja-JP" sz="1400" dirty="0">
                <a:solidFill>
                  <a:srgbClr val="FF8585"/>
                </a:solidFill>
              </a:rPr>
              <a:t>11</a:t>
            </a:r>
            <a:r>
              <a:rPr lang="ja-JP" altLang="en-US" sz="1400" dirty="0">
                <a:solidFill>
                  <a:srgbClr val="FF8585"/>
                </a:solidFill>
              </a:rPr>
              <a:t>ﾎﾟｲﾝﾄ以上とすること。（一部の文字がどうしても入りきらない場合にはポイントを調整しても構わないが、極端に小さくならないようにすること）</a:t>
            </a:r>
            <a:endParaRPr lang="en-US" altLang="ja-JP" sz="1400" dirty="0">
              <a:solidFill>
                <a:srgbClr val="FF8585"/>
              </a:solidFill>
            </a:endParaRPr>
          </a:p>
          <a:p>
            <a:endParaRPr kumimoji="1" lang="ja-JP" altLang="en-US" sz="1400" dirty="0">
              <a:solidFill>
                <a:srgbClr val="FF8585"/>
              </a:solidFill>
            </a:endParaRPr>
          </a:p>
        </p:txBody>
      </p:sp>
      <p:sp>
        <p:nvSpPr>
          <p:cNvPr id="8" name="テキスト ボックス 7">
            <a:extLst>
              <a:ext uri="{FF2B5EF4-FFF2-40B4-BE49-F238E27FC236}">
                <a16:creationId xmlns:a16="http://schemas.microsoft.com/office/drawing/2014/main" id="{13BE8898-2234-482A-4E62-44A08128A6B5}"/>
              </a:ext>
            </a:extLst>
          </p:cNvPr>
          <p:cNvSpPr txBox="1"/>
          <p:nvPr/>
        </p:nvSpPr>
        <p:spPr>
          <a:xfrm>
            <a:off x="7798210" y="6417426"/>
            <a:ext cx="2327564" cy="338554"/>
          </a:xfrm>
          <a:prstGeom prst="rect">
            <a:avLst/>
          </a:prstGeom>
          <a:noFill/>
        </p:spPr>
        <p:txBody>
          <a:bodyPr wrap="square" rtlCol="0">
            <a:spAutoFit/>
          </a:bodyPr>
          <a:lstStyle/>
          <a:p>
            <a:r>
              <a:rPr kumimoji="1" lang="ja-JP" altLang="en-US" sz="1600" dirty="0"/>
              <a:t>所要経費：○○千円</a:t>
            </a:r>
          </a:p>
        </p:txBody>
      </p:sp>
      <p:grpSp>
        <p:nvGrpSpPr>
          <p:cNvPr id="24" name="グループ化 23">
            <a:extLst>
              <a:ext uri="{FF2B5EF4-FFF2-40B4-BE49-F238E27FC236}">
                <a16:creationId xmlns:a16="http://schemas.microsoft.com/office/drawing/2014/main" id="{13FDDAF0-BB9E-D36F-1D8E-16F9D9AA167B}"/>
              </a:ext>
            </a:extLst>
          </p:cNvPr>
          <p:cNvGrpSpPr/>
          <p:nvPr/>
        </p:nvGrpSpPr>
        <p:grpSpPr>
          <a:xfrm>
            <a:off x="2053096" y="779756"/>
            <a:ext cx="1801091" cy="324000"/>
            <a:chOff x="0" y="779756"/>
            <a:chExt cx="2290618" cy="324000"/>
          </a:xfrm>
        </p:grpSpPr>
        <p:cxnSp>
          <p:nvCxnSpPr>
            <p:cNvPr id="25" name="直線矢印コネクタ 24">
              <a:extLst>
                <a:ext uri="{FF2B5EF4-FFF2-40B4-BE49-F238E27FC236}">
                  <a16:creationId xmlns:a16="http://schemas.microsoft.com/office/drawing/2014/main" id="{093979BD-85F2-5908-58FC-945117F2F383}"/>
                </a:ext>
              </a:extLst>
            </p:cNvPr>
            <p:cNvCxnSpPr>
              <a:cxnSpLocks/>
            </p:cNvCxnSpPr>
            <p:nvPr/>
          </p:nvCxnSpPr>
          <p:spPr>
            <a:xfrm>
              <a:off x="0" y="941756"/>
              <a:ext cx="2290618" cy="0"/>
            </a:xfrm>
            <a:prstGeom prst="straightConnector1">
              <a:avLst/>
            </a:prstGeom>
            <a:ln w="57150">
              <a:solidFill>
                <a:srgbClr val="243D5D"/>
              </a:solidFill>
              <a:tailEnd type="arrow"/>
            </a:ln>
          </p:spPr>
          <p:style>
            <a:lnRef idx="1">
              <a:schemeClr val="accent1"/>
            </a:lnRef>
            <a:fillRef idx="0">
              <a:schemeClr val="accent1"/>
            </a:fillRef>
            <a:effectRef idx="0">
              <a:schemeClr val="accent1"/>
            </a:effectRef>
            <a:fontRef idx="minor">
              <a:schemeClr val="tx1"/>
            </a:fontRef>
          </p:style>
        </p:cxnSp>
        <p:sp>
          <p:nvSpPr>
            <p:cNvPr id="26" name="角丸四角形 9">
              <a:extLst>
                <a:ext uri="{FF2B5EF4-FFF2-40B4-BE49-F238E27FC236}">
                  <a16:creationId xmlns:a16="http://schemas.microsoft.com/office/drawing/2014/main" id="{427D2EB3-C9E4-F0FC-0252-B73BB068FA04}"/>
                </a:ext>
              </a:extLst>
            </p:cNvPr>
            <p:cNvSpPr/>
            <p:nvPr/>
          </p:nvSpPr>
          <p:spPr>
            <a:xfrm>
              <a:off x="307572" y="779756"/>
              <a:ext cx="1416855" cy="324000"/>
            </a:xfrm>
            <a:prstGeom prst="roundRect">
              <a:avLst/>
            </a:prstGeom>
            <a:solidFill>
              <a:schemeClr val="bg1"/>
            </a:solidFill>
            <a:ln>
              <a:solidFill>
                <a:srgbClr val="243D5D"/>
              </a:solid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ctr"/>
            <a:lstStyle/>
            <a:p>
              <a:pPr algn="ctr"/>
              <a:r>
                <a:rPr lang="ja-JP" altLang="en-US" sz="1400" dirty="0">
                  <a:solidFill>
                    <a:schemeClr val="tx1"/>
                  </a:solidFill>
                </a:rPr>
                <a:t>令和〇年度</a:t>
              </a:r>
              <a:endParaRPr kumimoji="1" lang="ja-JP" altLang="en-US" sz="1400" dirty="0">
                <a:solidFill>
                  <a:schemeClr val="tx1"/>
                </a:solidFill>
              </a:endParaRPr>
            </a:p>
          </p:txBody>
        </p:sp>
      </p:grpSp>
      <p:grpSp>
        <p:nvGrpSpPr>
          <p:cNvPr id="27" name="グループ化 26">
            <a:extLst>
              <a:ext uri="{FF2B5EF4-FFF2-40B4-BE49-F238E27FC236}">
                <a16:creationId xmlns:a16="http://schemas.microsoft.com/office/drawing/2014/main" id="{CC18FF55-B843-9016-A50B-033B0966F3B2}"/>
              </a:ext>
            </a:extLst>
          </p:cNvPr>
          <p:cNvGrpSpPr/>
          <p:nvPr/>
        </p:nvGrpSpPr>
        <p:grpSpPr>
          <a:xfrm>
            <a:off x="4057536" y="779756"/>
            <a:ext cx="1801091" cy="324000"/>
            <a:chOff x="0" y="779756"/>
            <a:chExt cx="2290618" cy="324000"/>
          </a:xfrm>
        </p:grpSpPr>
        <p:cxnSp>
          <p:nvCxnSpPr>
            <p:cNvPr id="28" name="直線矢印コネクタ 27">
              <a:extLst>
                <a:ext uri="{FF2B5EF4-FFF2-40B4-BE49-F238E27FC236}">
                  <a16:creationId xmlns:a16="http://schemas.microsoft.com/office/drawing/2014/main" id="{C89C8152-D3B7-EA8C-4FDA-9D67BDDBA535}"/>
                </a:ext>
              </a:extLst>
            </p:cNvPr>
            <p:cNvCxnSpPr>
              <a:cxnSpLocks/>
            </p:cNvCxnSpPr>
            <p:nvPr/>
          </p:nvCxnSpPr>
          <p:spPr>
            <a:xfrm>
              <a:off x="0" y="941756"/>
              <a:ext cx="2290618" cy="0"/>
            </a:xfrm>
            <a:prstGeom prst="straightConnector1">
              <a:avLst/>
            </a:prstGeom>
            <a:ln w="57150">
              <a:solidFill>
                <a:srgbClr val="243D5D"/>
              </a:solidFill>
              <a:tailEnd type="arrow"/>
            </a:ln>
          </p:spPr>
          <p:style>
            <a:lnRef idx="1">
              <a:schemeClr val="accent1"/>
            </a:lnRef>
            <a:fillRef idx="0">
              <a:schemeClr val="accent1"/>
            </a:fillRef>
            <a:effectRef idx="0">
              <a:schemeClr val="accent1"/>
            </a:effectRef>
            <a:fontRef idx="minor">
              <a:schemeClr val="tx1"/>
            </a:fontRef>
          </p:style>
        </p:cxnSp>
        <p:sp>
          <p:nvSpPr>
            <p:cNvPr id="29" name="角丸四角形 9">
              <a:extLst>
                <a:ext uri="{FF2B5EF4-FFF2-40B4-BE49-F238E27FC236}">
                  <a16:creationId xmlns:a16="http://schemas.microsoft.com/office/drawing/2014/main" id="{C08A281D-C3B1-7A26-FB44-6D2A742E1043}"/>
                </a:ext>
              </a:extLst>
            </p:cNvPr>
            <p:cNvSpPr/>
            <p:nvPr/>
          </p:nvSpPr>
          <p:spPr>
            <a:xfrm>
              <a:off x="307572" y="779756"/>
              <a:ext cx="1416855" cy="324000"/>
            </a:xfrm>
            <a:prstGeom prst="roundRect">
              <a:avLst/>
            </a:prstGeom>
            <a:solidFill>
              <a:schemeClr val="bg1"/>
            </a:solidFill>
            <a:ln>
              <a:solidFill>
                <a:srgbClr val="243D5D"/>
              </a:solid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ctr"/>
            <a:lstStyle/>
            <a:p>
              <a:pPr algn="ctr"/>
              <a:r>
                <a:rPr lang="ja-JP" altLang="en-US" sz="1400" dirty="0">
                  <a:solidFill>
                    <a:schemeClr val="tx1"/>
                  </a:solidFill>
                </a:rPr>
                <a:t>令和〇年度</a:t>
              </a:r>
              <a:endParaRPr kumimoji="1" lang="ja-JP" altLang="en-US" sz="1400" dirty="0">
                <a:solidFill>
                  <a:schemeClr val="tx1"/>
                </a:solidFill>
              </a:endParaRPr>
            </a:p>
          </p:txBody>
        </p:sp>
      </p:grpSp>
      <p:grpSp>
        <p:nvGrpSpPr>
          <p:cNvPr id="30" name="グループ化 29">
            <a:extLst>
              <a:ext uri="{FF2B5EF4-FFF2-40B4-BE49-F238E27FC236}">
                <a16:creationId xmlns:a16="http://schemas.microsoft.com/office/drawing/2014/main" id="{6F87AF81-0831-4E26-4559-4AE45F7C391C}"/>
              </a:ext>
            </a:extLst>
          </p:cNvPr>
          <p:cNvGrpSpPr/>
          <p:nvPr/>
        </p:nvGrpSpPr>
        <p:grpSpPr>
          <a:xfrm>
            <a:off x="6100468" y="779756"/>
            <a:ext cx="1801091" cy="324000"/>
            <a:chOff x="0" y="779756"/>
            <a:chExt cx="2290618" cy="324000"/>
          </a:xfrm>
        </p:grpSpPr>
        <p:cxnSp>
          <p:nvCxnSpPr>
            <p:cNvPr id="31" name="直線矢印コネクタ 30">
              <a:extLst>
                <a:ext uri="{FF2B5EF4-FFF2-40B4-BE49-F238E27FC236}">
                  <a16:creationId xmlns:a16="http://schemas.microsoft.com/office/drawing/2014/main" id="{FFE9CFA3-C667-8BB4-C059-B97E0CE353BE}"/>
                </a:ext>
              </a:extLst>
            </p:cNvPr>
            <p:cNvCxnSpPr>
              <a:cxnSpLocks/>
            </p:cNvCxnSpPr>
            <p:nvPr/>
          </p:nvCxnSpPr>
          <p:spPr>
            <a:xfrm>
              <a:off x="0" y="941756"/>
              <a:ext cx="2290618" cy="0"/>
            </a:xfrm>
            <a:prstGeom prst="straightConnector1">
              <a:avLst/>
            </a:prstGeom>
            <a:ln w="57150">
              <a:solidFill>
                <a:srgbClr val="243D5D"/>
              </a:solidFill>
              <a:tailEnd type="arrow"/>
            </a:ln>
          </p:spPr>
          <p:style>
            <a:lnRef idx="1">
              <a:schemeClr val="accent1"/>
            </a:lnRef>
            <a:fillRef idx="0">
              <a:schemeClr val="accent1"/>
            </a:fillRef>
            <a:effectRef idx="0">
              <a:schemeClr val="accent1"/>
            </a:effectRef>
            <a:fontRef idx="minor">
              <a:schemeClr val="tx1"/>
            </a:fontRef>
          </p:style>
        </p:cxnSp>
        <p:sp>
          <p:nvSpPr>
            <p:cNvPr id="32" name="角丸四角形 9">
              <a:extLst>
                <a:ext uri="{FF2B5EF4-FFF2-40B4-BE49-F238E27FC236}">
                  <a16:creationId xmlns:a16="http://schemas.microsoft.com/office/drawing/2014/main" id="{BFBFA551-EE4D-B22C-3CBB-6670E005F145}"/>
                </a:ext>
              </a:extLst>
            </p:cNvPr>
            <p:cNvSpPr/>
            <p:nvPr/>
          </p:nvSpPr>
          <p:spPr>
            <a:xfrm>
              <a:off x="307572" y="779756"/>
              <a:ext cx="1416855" cy="324000"/>
            </a:xfrm>
            <a:prstGeom prst="roundRect">
              <a:avLst/>
            </a:prstGeom>
            <a:solidFill>
              <a:schemeClr val="bg1"/>
            </a:solidFill>
            <a:ln>
              <a:solidFill>
                <a:srgbClr val="243D5D"/>
              </a:solid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ctr"/>
            <a:lstStyle/>
            <a:p>
              <a:pPr algn="ctr"/>
              <a:r>
                <a:rPr lang="ja-JP" altLang="en-US" sz="1400" dirty="0">
                  <a:solidFill>
                    <a:schemeClr val="tx1"/>
                  </a:solidFill>
                </a:rPr>
                <a:t>令和〇年度</a:t>
              </a:r>
              <a:endParaRPr kumimoji="1" lang="ja-JP" altLang="en-US" sz="1400" dirty="0">
                <a:solidFill>
                  <a:schemeClr val="tx1"/>
                </a:solidFill>
              </a:endParaRPr>
            </a:p>
          </p:txBody>
        </p:sp>
      </p:grpSp>
      <p:grpSp>
        <p:nvGrpSpPr>
          <p:cNvPr id="33" name="グループ化 32">
            <a:extLst>
              <a:ext uri="{FF2B5EF4-FFF2-40B4-BE49-F238E27FC236}">
                <a16:creationId xmlns:a16="http://schemas.microsoft.com/office/drawing/2014/main" id="{0C3C5D0C-F288-E13E-A028-00C3A72324B3}"/>
              </a:ext>
            </a:extLst>
          </p:cNvPr>
          <p:cNvGrpSpPr/>
          <p:nvPr/>
        </p:nvGrpSpPr>
        <p:grpSpPr>
          <a:xfrm>
            <a:off x="8104909" y="779756"/>
            <a:ext cx="1801091" cy="324000"/>
            <a:chOff x="0" y="779756"/>
            <a:chExt cx="2290618" cy="324000"/>
          </a:xfrm>
        </p:grpSpPr>
        <p:cxnSp>
          <p:nvCxnSpPr>
            <p:cNvPr id="34" name="直線矢印コネクタ 33">
              <a:extLst>
                <a:ext uri="{FF2B5EF4-FFF2-40B4-BE49-F238E27FC236}">
                  <a16:creationId xmlns:a16="http://schemas.microsoft.com/office/drawing/2014/main" id="{707501C3-0E20-F1C3-93A7-156DA5A15B39}"/>
                </a:ext>
              </a:extLst>
            </p:cNvPr>
            <p:cNvCxnSpPr>
              <a:cxnSpLocks/>
            </p:cNvCxnSpPr>
            <p:nvPr/>
          </p:nvCxnSpPr>
          <p:spPr>
            <a:xfrm>
              <a:off x="0" y="941756"/>
              <a:ext cx="2290618" cy="0"/>
            </a:xfrm>
            <a:prstGeom prst="straightConnector1">
              <a:avLst/>
            </a:prstGeom>
            <a:ln w="57150">
              <a:solidFill>
                <a:srgbClr val="243D5D"/>
              </a:solidFill>
              <a:tailEnd type="arrow"/>
            </a:ln>
          </p:spPr>
          <p:style>
            <a:lnRef idx="1">
              <a:schemeClr val="accent1"/>
            </a:lnRef>
            <a:fillRef idx="0">
              <a:schemeClr val="accent1"/>
            </a:fillRef>
            <a:effectRef idx="0">
              <a:schemeClr val="accent1"/>
            </a:effectRef>
            <a:fontRef idx="minor">
              <a:schemeClr val="tx1"/>
            </a:fontRef>
          </p:style>
        </p:cxnSp>
        <p:sp>
          <p:nvSpPr>
            <p:cNvPr id="35" name="角丸四角形 9">
              <a:extLst>
                <a:ext uri="{FF2B5EF4-FFF2-40B4-BE49-F238E27FC236}">
                  <a16:creationId xmlns:a16="http://schemas.microsoft.com/office/drawing/2014/main" id="{9EDB564A-7126-A58D-7B1C-17ACAA239256}"/>
                </a:ext>
              </a:extLst>
            </p:cNvPr>
            <p:cNvSpPr/>
            <p:nvPr/>
          </p:nvSpPr>
          <p:spPr>
            <a:xfrm>
              <a:off x="307572" y="779756"/>
              <a:ext cx="1416855" cy="324000"/>
            </a:xfrm>
            <a:prstGeom prst="roundRect">
              <a:avLst/>
            </a:prstGeom>
            <a:solidFill>
              <a:schemeClr val="bg1"/>
            </a:solidFill>
            <a:ln>
              <a:solidFill>
                <a:srgbClr val="243D5D"/>
              </a:solid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ctr"/>
            <a:lstStyle/>
            <a:p>
              <a:pPr algn="ctr"/>
              <a:r>
                <a:rPr lang="ja-JP" altLang="en-US" sz="1400" dirty="0">
                  <a:solidFill>
                    <a:schemeClr val="tx1"/>
                  </a:solidFill>
                </a:rPr>
                <a:t>令和〇年度</a:t>
              </a:r>
              <a:endParaRPr kumimoji="1" lang="ja-JP" altLang="en-US" sz="1400" dirty="0">
                <a:solidFill>
                  <a:schemeClr val="tx1"/>
                </a:solidFill>
              </a:endParaRPr>
            </a:p>
          </p:txBody>
        </p:sp>
      </p:grpSp>
      <p:cxnSp>
        <p:nvCxnSpPr>
          <p:cNvPr id="2" name="直線矢印コネクタ 1">
            <a:extLst>
              <a:ext uri="{FF2B5EF4-FFF2-40B4-BE49-F238E27FC236}">
                <a16:creationId xmlns:a16="http://schemas.microsoft.com/office/drawing/2014/main" id="{A973A0F0-3AED-F855-BD24-6800193F6271}"/>
              </a:ext>
            </a:extLst>
          </p:cNvPr>
          <p:cNvCxnSpPr>
            <a:cxnSpLocks/>
          </p:cNvCxnSpPr>
          <p:nvPr/>
        </p:nvCxnSpPr>
        <p:spPr>
          <a:xfrm flipH="1">
            <a:off x="9906000" y="580885"/>
            <a:ext cx="474228" cy="31465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角丸四角形 6">
            <a:extLst>
              <a:ext uri="{FF2B5EF4-FFF2-40B4-BE49-F238E27FC236}">
                <a16:creationId xmlns:a16="http://schemas.microsoft.com/office/drawing/2014/main" id="{DC11FFFC-1F49-EE90-686E-F6B27C50729F}"/>
              </a:ext>
            </a:extLst>
          </p:cNvPr>
          <p:cNvSpPr/>
          <p:nvPr/>
        </p:nvSpPr>
        <p:spPr>
          <a:xfrm>
            <a:off x="10143114" y="311913"/>
            <a:ext cx="3111068" cy="467844"/>
          </a:xfrm>
          <a:prstGeom prst="roundRect">
            <a:avLst/>
          </a:prstGeom>
          <a:solidFill>
            <a:schemeClr val="bg1"/>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900" dirty="0">
                <a:solidFill>
                  <a:srgbClr val="FF0000"/>
                </a:solidFill>
              </a:rPr>
              <a:t>※</a:t>
            </a:r>
            <a:r>
              <a:rPr lang="ja-JP" altLang="en-US" sz="900" dirty="0">
                <a:solidFill>
                  <a:srgbClr val="FF0000"/>
                </a:solidFill>
              </a:rPr>
              <a:t>実施予定年度分すべてご記載ください。</a:t>
            </a:r>
            <a:endParaRPr lang="en-US" altLang="ja-JP" sz="900" dirty="0">
              <a:solidFill>
                <a:srgbClr val="FF0000"/>
              </a:solidFill>
            </a:endParaRPr>
          </a:p>
          <a:p>
            <a:r>
              <a:rPr lang="ja-JP" altLang="en-US" sz="900" dirty="0">
                <a:solidFill>
                  <a:srgbClr val="FF0000"/>
                </a:solidFill>
              </a:rPr>
              <a:t>記載内容がわかれば</a:t>
            </a:r>
            <a:r>
              <a:rPr lang="en-US" altLang="ja-JP" sz="900" dirty="0">
                <a:solidFill>
                  <a:srgbClr val="FF0000"/>
                </a:solidFill>
              </a:rPr>
              <a:t>1</a:t>
            </a:r>
            <a:r>
              <a:rPr lang="ja-JP" altLang="en-US" sz="900" dirty="0">
                <a:solidFill>
                  <a:srgbClr val="FF0000"/>
                </a:solidFill>
              </a:rPr>
              <a:t>枚にまとめる必要はございません。</a:t>
            </a:r>
            <a:endParaRPr lang="en-US" altLang="ja-JP" sz="900" dirty="0">
              <a:solidFill>
                <a:srgbClr val="FF0000"/>
              </a:solidFill>
            </a:endParaRPr>
          </a:p>
        </p:txBody>
      </p:sp>
    </p:spTree>
    <p:extLst>
      <p:ext uri="{BB962C8B-B14F-4D97-AF65-F5344CB8AC3E}">
        <p14:creationId xmlns:p14="http://schemas.microsoft.com/office/powerpoint/2010/main" val="4291532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260648"/>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角丸四角形 5"/>
          <p:cNvSpPr/>
          <p:nvPr/>
        </p:nvSpPr>
        <p:spPr>
          <a:xfrm>
            <a:off x="28338" y="288490"/>
            <a:ext cx="1756310" cy="360040"/>
          </a:xfrm>
          <a:prstGeom prst="roundRect">
            <a:avLst/>
          </a:prstGeom>
          <a:solidFill>
            <a:srgbClr val="5D9CEC"/>
          </a:solidFill>
          <a:ln w="25400" cap="flat" cmpd="sng" algn="ctr">
            <a:solidFill>
              <a:srgbClr val="5D9CE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rPr>
              <a:t>提案年度の取組①</a:t>
            </a:r>
          </a:p>
        </p:txBody>
      </p:sp>
      <p:sp>
        <p:nvSpPr>
          <p:cNvPr id="9" name="テキスト ボックス 8"/>
          <p:cNvSpPr txBox="1"/>
          <p:nvPr/>
        </p:nvSpPr>
        <p:spPr>
          <a:xfrm>
            <a:off x="624311" y="-35707"/>
            <a:ext cx="7594387"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a:t>
            </a:r>
            <a:r>
              <a:rPr lang="ja-JP" altLang="en-US" sz="1400" b="1" spc="-120" dirty="0">
                <a:solidFill>
                  <a:schemeClr val="bg1"/>
                </a:solidFill>
                <a:latin typeface="HGｺﾞｼｯｸM" panose="020B0609000000000000" pitchFamily="49" charset="-128"/>
                <a:ea typeface="HGｺﾞｼｯｸM" panose="020B0609000000000000" pitchFamily="49" charset="-128"/>
              </a:rPr>
              <a:t>専修学校の質の向上に向けた学校評価等の推進</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　）</a:t>
            </a:r>
            <a:r>
              <a:rPr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r>
              <a:rPr lang="en-US" altLang="ja-JP" sz="1100" b="1" spc="-120" dirty="0">
                <a:solidFill>
                  <a:schemeClr val="bg1"/>
                </a:solidFill>
                <a:latin typeface="HGｺﾞｼｯｸM" panose="020B0609000000000000" pitchFamily="49" charset="-128"/>
                <a:ea typeface="HGｺﾞｼｯｸM" panose="020B0609000000000000" pitchFamily="49" charset="-128"/>
              </a:rPr>
              <a:t>5/10</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3" name="テキスト ボックス 2">
            <a:extLst>
              <a:ext uri="{FF2B5EF4-FFF2-40B4-BE49-F238E27FC236}">
                <a16:creationId xmlns:a16="http://schemas.microsoft.com/office/drawing/2014/main" id="{CEA867A5-5AA2-2FC8-A1B0-CA300EFC4D0F}"/>
              </a:ext>
            </a:extLst>
          </p:cNvPr>
          <p:cNvSpPr txBox="1"/>
          <p:nvPr/>
        </p:nvSpPr>
        <p:spPr>
          <a:xfrm>
            <a:off x="257695" y="1982450"/>
            <a:ext cx="9390610" cy="2893100"/>
          </a:xfrm>
          <a:prstGeom prst="rect">
            <a:avLst/>
          </a:prstGeom>
          <a:noFill/>
          <a:ln>
            <a:solidFill>
              <a:schemeClr val="bg1">
                <a:lumMod val="75000"/>
              </a:schemeClr>
            </a:solidFill>
            <a:prstDash val="dash"/>
          </a:ln>
        </p:spPr>
        <p:txBody>
          <a:bodyPr wrap="square" rtlCol="0">
            <a:spAutoFit/>
          </a:bodyPr>
          <a:lstStyle/>
          <a:p>
            <a:endParaRPr kumimoji="1" lang="en-US" altLang="ja-JP" sz="1400" dirty="0">
              <a:solidFill>
                <a:srgbClr val="FF8585"/>
              </a:solidFill>
            </a:endParaRPr>
          </a:p>
          <a:p>
            <a:r>
              <a:rPr kumimoji="1" lang="ja-JP" altLang="en-US" sz="1400" dirty="0">
                <a:solidFill>
                  <a:srgbClr val="FF8585"/>
                </a:solidFill>
              </a:rPr>
              <a:t>▼様式自由</a:t>
            </a:r>
            <a:endParaRPr kumimoji="1" lang="en-US" altLang="ja-JP" sz="1400" dirty="0">
              <a:solidFill>
                <a:srgbClr val="FF8585"/>
              </a:solidFill>
            </a:endParaRPr>
          </a:p>
          <a:p>
            <a:endParaRPr lang="en-US" altLang="ja-JP" sz="1400" dirty="0">
              <a:solidFill>
                <a:srgbClr val="FF8585"/>
              </a:solidFill>
            </a:endParaRPr>
          </a:p>
          <a:p>
            <a:r>
              <a:rPr kumimoji="1" lang="ja-JP" altLang="en-US" sz="1400" dirty="0">
                <a:solidFill>
                  <a:srgbClr val="FF8585"/>
                </a:solidFill>
              </a:rPr>
              <a:t>▼提案年度に取り組む内容について、具体に記載すること。</a:t>
            </a:r>
            <a:endParaRPr kumimoji="1" lang="en-US" altLang="ja-JP" sz="1400" dirty="0">
              <a:solidFill>
                <a:srgbClr val="FF8585"/>
              </a:solidFill>
            </a:endParaRPr>
          </a:p>
          <a:p>
            <a:endParaRPr lang="en-US" altLang="ja-JP" sz="1400" dirty="0">
              <a:solidFill>
                <a:srgbClr val="FF8585"/>
              </a:solidFill>
            </a:endParaRPr>
          </a:p>
          <a:p>
            <a:r>
              <a:rPr kumimoji="1" lang="ja-JP" altLang="en-US" sz="1400" dirty="0">
                <a:solidFill>
                  <a:srgbClr val="FF8585"/>
                </a:solidFill>
              </a:rPr>
              <a:t>▼たとえば、調査を実施する場合には調査名、調査目的、調査対象、調査手法、調査項目、分析内容（集計項目）、</a:t>
            </a:r>
            <a:endParaRPr kumimoji="1" lang="en-US" altLang="ja-JP" sz="1400" dirty="0">
              <a:solidFill>
                <a:srgbClr val="FF8585"/>
              </a:solidFill>
            </a:endParaRPr>
          </a:p>
          <a:p>
            <a:r>
              <a:rPr lang="ja-JP" altLang="en-US" sz="1400" dirty="0">
                <a:solidFill>
                  <a:srgbClr val="FF8585"/>
                </a:solidFill>
              </a:rPr>
              <a:t>　調査結果を成果にどのように反映するか、手引きなど目指す成果物を作成する場合はその方法等、フォーラム等</a:t>
            </a:r>
            <a:endParaRPr lang="en-US" altLang="ja-JP" sz="1400" dirty="0">
              <a:solidFill>
                <a:srgbClr val="FF8585"/>
              </a:solidFill>
            </a:endParaRPr>
          </a:p>
          <a:p>
            <a:r>
              <a:rPr kumimoji="1" lang="ja-JP" altLang="en-US" sz="1400" dirty="0">
                <a:solidFill>
                  <a:srgbClr val="FF8585"/>
                </a:solidFill>
              </a:rPr>
              <a:t>　の開催はその内容を具体的に記載すること。</a:t>
            </a:r>
            <a:endParaRPr kumimoji="1" lang="en-US" altLang="ja-JP" sz="1400" dirty="0">
              <a:solidFill>
                <a:srgbClr val="FF8585"/>
              </a:solidFill>
            </a:endParaRPr>
          </a:p>
          <a:p>
            <a:r>
              <a:rPr lang="ja-JP" altLang="en-US" sz="1400" dirty="0">
                <a:solidFill>
                  <a:srgbClr val="FF8585"/>
                </a:solidFill>
              </a:rPr>
              <a:t>　　</a:t>
            </a:r>
            <a:r>
              <a:rPr lang="en-US" altLang="ja-JP" sz="1400" dirty="0">
                <a:solidFill>
                  <a:srgbClr val="FF8585"/>
                </a:solidFill>
              </a:rPr>
              <a:t>※</a:t>
            </a:r>
            <a:r>
              <a:rPr lang="ja-JP" altLang="en-US" sz="1400" dirty="0">
                <a:solidFill>
                  <a:srgbClr val="FF8585"/>
                </a:solidFill>
              </a:rPr>
              <a:t>上記は最小限の項目例であり、必要に応じて追加することは差し支えない。</a:t>
            </a:r>
            <a:endParaRPr lang="en-US" altLang="ja-JP" sz="1400" dirty="0">
              <a:solidFill>
                <a:srgbClr val="FF8585"/>
              </a:solidFill>
            </a:endParaRPr>
          </a:p>
          <a:p>
            <a:endParaRPr kumimoji="1" lang="en-US" altLang="ja-JP" sz="1400" dirty="0">
              <a:solidFill>
                <a:srgbClr val="FF8585"/>
              </a:solidFill>
            </a:endParaRPr>
          </a:p>
          <a:p>
            <a:r>
              <a:rPr lang="ja-JP" altLang="en-US" sz="1400" dirty="0">
                <a:solidFill>
                  <a:srgbClr val="FF8585"/>
                </a:solidFill>
              </a:rPr>
              <a:t>▼記載する文字は、ﾒｲﾘｵ </a:t>
            </a:r>
            <a:r>
              <a:rPr lang="en-US" altLang="ja-JP" sz="1400" dirty="0">
                <a:solidFill>
                  <a:srgbClr val="FF8585"/>
                </a:solidFill>
              </a:rPr>
              <a:t>or MS</a:t>
            </a:r>
            <a:r>
              <a:rPr lang="ja-JP" altLang="en-US" sz="1400" dirty="0">
                <a:solidFill>
                  <a:srgbClr val="FF8585"/>
                </a:solidFill>
              </a:rPr>
              <a:t>ｺﾞｼｯｸ</a:t>
            </a:r>
            <a:r>
              <a:rPr lang="en-US" altLang="ja-JP" sz="1400" dirty="0">
                <a:solidFill>
                  <a:srgbClr val="FF8585"/>
                </a:solidFill>
              </a:rPr>
              <a:t>11</a:t>
            </a:r>
            <a:r>
              <a:rPr lang="ja-JP" altLang="en-US" sz="1400" dirty="0">
                <a:solidFill>
                  <a:srgbClr val="FF8585"/>
                </a:solidFill>
              </a:rPr>
              <a:t>ﾎﾟｲﾝﾄ以上とすること。（一部の文字がどうしても枠に入りきらない場合にはポイントを調整しても構わないが、極端に小さくならないようにすること）</a:t>
            </a:r>
            <a:endParaRPr lang="en-US" altLang="ja-JP" sz="1400" dirty="0">
              <a:solidFill>
                <a:srgbClr val="FF8585"/>
              </a:solidFill>
            </a:endParaRPr>
          </a:p>
          <a:p>
            <a:endParaRPr kumimoji="1" lang="ja-JP" altLang="en-US" sz="1400" dirty="0"/>
          </a:p>
        </p:txBody>
      </p:sp>
    </p:spTree>
    <p:extLst>
      <p:ext uri="{BB962C8B-B14F-4D97-AF65-F5344CB8AC3E}">
        <p14:creationId xmlns:p14="http://schemas.microsoft.com/office/powerpoint/2010/main" val="1554736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CFA86-C7D2-546B-F5AF-57A1B513F644}"/>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440B27D6-72AE-BE7C-965C-9521C3145D93}"/>
              </a:ext>
            </a:extLst>
          </p:cNvPr>
          <p:cNvSpPr/>
          <p:nvPr/>
        </p:nvSpPr>
        <p:spPr>
          <a:xfrm>
            <a:off x="0" y="0"/>
            <a:ext cx="9906000" cy="260648"/>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角丸四角形 5">
            <a:extLst>
              <a:ext uri="{FF2B5EF4-FFF2-40B4-BE49-F238E27FC236}">
                <a16:creationId xmlns:a16="http://schemas.microsoft.com/office/drawing/2014/main" id="{05685E8A-7B95-BE26-8514-720B788F1CC4}"/>
              </a:ext>
            </a:extLst>
          </p:cNvPr>
          <p:cNvSpPr/>
          <p:nvPr/>
        </p:nvSpPr>
        <p:spPr>
          <a:xfrm>
            <a:off x="28338" y="288490"/>
            <a:ext cx="1756310" cy="360040"/>
          </a:xfrm>
          <a:prstGeom prst="roundRect">
            <a:avLst/>
          </a:prstGeom>
          <a:solidFill>
            <a:srgbClr val="5D9CEC"/>
          </a:solidFill>
          <a:ln w="25400" cap="flat" cmpd="sng" algn="ctr">
            <a:solidFill>
              <a:srgbClr val="5D9CE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rPr>
              <a:t>提案年度の取組②</a:t>
            </a:r>
          </a:p>
        </p:txBody>
      </p:sp>
      <p:sp>
        <p:nvSpPr>
          <p:cNvPr id="9" name="テキスト ボックス 8">
            <a:extLst>
              <a:ext uri="{FF2B5EF4-FFF2-40B4-BE49-F238E27FC236}">
                <a16:creationId xmlns:a16="http://schemas.microsoft.com/office/drawing/2014/main" id="{A2866251-7DC5-B27D-3566-9C91637F6216}"/>
              </a:ext>
            </a:extLst>
          </p:cNvPr>
          <p:cNvSpPr txBox="1"/>
          <p:nvPr/>
        </p:nvSpPr>
        <p:spPr>
          <a:xfrm>
            <a:off x="624311" y="-35707"/>
            <a:ext cx="7594387"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a:t>
            </a:r>
            <a:r>
              <a:rPr lang="ja-JP" altLang="en-US" sz="1400" b="1" spc="-120" dirty="0">
                <a:solidFill>
                  <a:schemeClr val="bg1"/>
                </a:solidFill>
                <a:latin typeface="HGｺﾞｼｯｸM" panose="020B0609000000000000" pitchFamily="49" charset="-128"/>
                <a:ea typeface="HGｺﾞｼｯｸM" panose="020B0609000000000000" pitchFamily="49" charset="-128"/>
              </a:rPr>
              <a:t>専修学校の質の向上に向けた学校評価等の推進</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　）</a:t>
            </a:r>
            <a:r>
              <a:rPr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(6</a:t>
            </a:r>
            <a:r>
              <a:rPr lang="en-US" altLang="ja-JP" sz="1100" b="1" spc="-120" dirty="0">
                <a:solidFill>
                  <a:schemeClr val="bg1"/>
                </a:solidFill>
                <a:latin typeface="HGｺﾞｼｯｸM" panose="020B0609000000000000" pitchFamily="49" charset="-128"/>
                <a:ea typeface="HGｺﾞｼｯｸM" panose="020B0609000000000000" pitchFamily="49" charset="-128"/>
              </a:rPr>
              <a:t>/10</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3" name="テキスト ボックス 2">
            <a:extLst>
              <a:ext uri="{FF2B5EF4-FFF2-40B4-BE49-F238E27FC236}">
                <a16:creationId xmlns:a16="http://schemas.microsoft.com/office/drawing/2014/main" id="{4AE722D6-4972-885C-1655-2EB9242878B6}"/>
              </a:ext>
            </a:extLst>
          </p:cNvPr>
          <p:cNvSpPr txBox="1"/>
          <p:nvPr/>
        </p:nvSpPr>
        <p:spPr>
          <a:xfrm>
            <a:off x="257695" y="1982450"/>
            <a:ext cx="9390610" cy="2893100"/>
          </a:xfrm>
          <a:prstGeom prst="rect">
            <a:avLst/>
          </a:prstGeom>
          <a:noFill/>
          <a:ln>
            <a:solidFill>
              <a:schemeClr val="bg1">
                <a:lumMod val="75000"/>
              </a:schemeClr>
            </a:solidFill>
            <a:prstDash val="dash"/>
          </a:ln>
        </p:spPr>
        <p:txBody>
          <a:bodyPr wrap="square" rtlCol="0">
            <a:spAutoFit/>
          </a:bodyPr>
          <a:lstStyle/>
          <a:p>
            <a:endParaRPr kumimoji="1" lang="en-US" altLang="ja-JP" sz="1400" dirty="0">
              <a:solidFill>
                <a:srgbClr val="FF8585"/>
              </a:solidFill>
            </a:endParaRPr>
          </a:p>
          <a:p>
            <a:r>
              <a:rPr kumimoji="1" lang="ja-JP" altLang="en-US" sz="1400" dirty="0">
                <a:solidFill>
                  <a:srgbClr val="FF8585"/>
                </a:solidFill>
              </a:rPr>
              <a:t>▼様式自由</a:t>
            </a:r>
            <a:endParaRPr kumimoji="1" lang="en-US" altLang="ja-JP" sz="1400" dirty="0">
              <a:solidFill>
                <a:srgbClr val="FF8585"/>
              </a:solidFill>
            </a:endParaRPr>
          </a:p>
          <a:p>
            <a:endParaRPr lang="en-US" altLang="ja-JP" sz="1400" dirty="0">
              <a:solidFill>
                <a:srgbClr val="FF8585"/>
              </a:solidFill>
            </a:endParaRPr>
          </a:p>
          <a:p>
            <a:r>
              <a:rPr kumimoji="1" lang="ja-JP" altLang="en-US" sz="1400" dirty="0">
                <a:solidFill>
                  <a:srgbClr val="FF8585"/>
                </a:solidFill>
              </a:rPr>
              <a:t>▼提案年度に取り組む内容について、具体に記載すること。</a:t>
            </a:r>
            <a:endParaRPr kumimoji="1" lang="en-US" altLang="ja-JP" sz="1400" dirty="0">
              <a:solidFill>
                <a:srgbClr val="FF8585"/>
              </a:solidFill>
            </a:endParaRPr>
          </a:p>
          <a:p>
            <a:endParaRPr lang="en-US" altLang="ja-JP" sz="1400" dirty="0">
              <a:solidFill>
                <a:srgbClr val="FF8585"/>
              </a:solidFill>
            </a:endParaRPr>
          </a:p>
          <a:p>
            <a:r>
              <a:rPr kumimoji="1" lang="ja-JP" altLang="en-US" sz="1400" dirty="0">
                <a:solidFill>
                  <a:srgbClr val="FF8585"/>
                </a:solidFill>
              </a:rPr>
              <a:t>▼たとえば、調査を実施する場合には調査名、調査目的、調査対象、調査手法、調査項目、分析内容（集計項目）、</a:t>
            </a:r>
            <a:endParaRPr kumimoji="1" lang="en-US" altLang="ja-JP" sz="1400" dirty="0">
              <a:solidFill>
                <a:srgbClr val="FF8585"/>
              </a:solidFill>
            </a:endParaRPr>
          </a:p>
          <a:p>
            <a:r>
              <a:rPr lang="ja-JP" altLang="en-US" sz="1400" dirty="0">
                <a:solidFill>
                  <a:srgbClr val="FF8585"/>
                </a:solidFill>
              </a:rPr>
              <a:t>　調査結果を成果にどのように反映するか、手引きなど目指す成果物を作成する場合はその方法等、フォーラム等</a:t>
            </a:r>
            <a:endParaRPr lang="en-US" altLang="ja-JP" sz="1400" dirty="0">
              <a:solidFill>
                <a:srgbClr val="FF8585"/>
              </a:solidFill>
            </a:endParaRPr>
          </a:p>
          <a:p>
            <a:r>
              <a:rPr kumimoji="1" lang="ja-JP" altLang="en-US" sz="1400" dirty="0">
                <a:solidFill>
                  <a:srgbClr val="FF8585"/>
                </a:solidFill>
              </a:rPr>
              <a:t>　の開催はその内容を具体的に記載すること。</a:t>
            </a:r>
            <a:endParaRPr kumimoji="1" lang="en-US" altLang="ja-JP" sz="1400" dirty="0">
              <a:solidFill>
                <a:srgbClr val="FF8585"/>
              </a:solidFill>
            </a:endParaRPr>
          </a:p>
          <a:p>
            <a:r>
              <a:rPr lang="ja-JP" altLang="en-US" sz="1400" dirty="0">
                <a:solidFill>
                  <a:srgbClr val="FF8585"/>
                </a:solidFill>
              </a:rPr>
              <a:t>　　</a:t>
            </a:r>
            <a:r>
              <a:rPr lang="en-US" altLang="ja-JP" sz="1400" dirty="0">
                <a:solidFill>
                  <a:srgbClr val="FF8585"/>
                </a:solidFill>
              </a:rPr>
              <a:t>※</a:t>
            </a:r>
            <a:r>
              <a:rPr lang="ja-JP" altLang="en-US" sz="1400" dirty="0">
                <a:solidFill>
                  <a:srgbClr val="FF8585"/>
                </a:solidFill>
              </a:rPr>
              <a:t>上記は最小限の項目例であり、必要に応じて追加することは差し支えない。</a:t>
            </a:r>
            <a:endParaRPr lang="en-US" altLang="ja-JP" sz="1400" dirty="0">
              <a:solidFill>
                <a:srgbClr val="FF8585"/>
              </a:solidFill>
            </a:endParaRPr>
          </a:p>
          <a:p>
            <a:endParaRPr kumimoji="1" lang="en-US" altLang="ja-JP" sz="1400" dirty="0">
              <a:solidFill>
                <a:srgbClr val="FF8585"/>
              </a:solidFill>
            </a:endParaRPr>
          </a:p>
          <a:p>
            <a:r>
              <a:rPr lang="ja-JP" altLang="en-US" sz="1400" dirty="0">
                <a:solidFill>
                  <a:srgbClr val="FF8585"/>
                </a:solidFill>
              </a:rPr>
              <a:t>▼記載する文字は、ﾒｲﾘｵ </a:t>
            </a:r>
            <a:r>
              <a:rPr lang="en-US" altLang="ja-JP" sz="1400" dirty="0">
                <a:solidFill>
                  <a:srgbClr val="FF8585"/>
                </a:solidFill>
              </a:rPr>
              <a:t>or MS</a:t>
            </a:r>
            <a:r>
              <a:rPr lang="ja-JP" altLang="en-US" sz="1400" dirty="0">
                <a:solidFill>
                  <a:srgbClr val="FF8585"/>
                </a:solidFill>
              </a:rPr>
              <a:t>ｺﾞｼｯｸ</a:t>
            </a:r>
            <a:r>
              <a:rPr lang="en-US" altLang="ja-JP" sz="1400" dirty="0">
                <a:solidFill>
                  <a:srgbClr val="FF8585"/>
                </a:solidFill>
              </a:rPr>
              <a:t>11</a:t>
            </a:r>
            <a:r>
              <a:rPr lang="ja-JP" altLang="en-US" sz="1400" dirty="0">
                <a:solidFill>
                  <a:srgbClr val="FF8585"/>
                </a:solidFill>
              </a:rPr>
              <a:t>ﾎﾟｲﾝﾄ以上とすること。（一部の文字がどうしても枠に入りきらない場合にはポイントを調整しても構わないが、極端に小さくならないようにすること）</a:t>
            </a:r>
            <a:endParaRPr lang="en-US" altLang="ja-JP" sz="1400" dirty="0">
              <a:solidFill>
                <a:srgbClr val="FF8585"/>
              </a:solidFill>
            </a:endParaRPr>
          </a:p>
          <a:p>
            <a:endParaRPr kumimoji="1" lang="ja-JP" altLang="en-US" sz="1400" dirty="0"/>
          </a:p>
        </p:txBody>
      </p:sp>
    </p:spTree>
    <p:extLst>
      <p:ext uri="{BB962C8B-B14F-4D97-AF65-F5344CB8AC3E}">
        <p14:creationId xmlns:p14="http://schemas.microsoft.com/office/powerpoint/2010/main" val="1415237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260648"/>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角丸四角形 5"/>
          <p:cNvSpPr/>
          <p:nvPr/>
        </p:nvSpPr>
        <p:spPr>
          <a:xfrm>
            <a:off x="28339" y="311860"/>
            <a:ext cx="3484501" cy="299191"/>
          </a:xfrm>
          <a:prstGeom prst="roundRect">
            <a:avLst/>
          </a:prstGeom>
          <a:solidFill>
            <a:srgbClr val="5D9CEC"/>
          </a:solidFill>
          <a:ln w="25400" cap="flat" cmpd="sng" algn="ctr">
            <a:solidFill>
              <a:srgbClr val="5D9CE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rPr>
              <a:t>事業実施に伴うアウトプット（成果物）</a:t>
            </a:r>
          </a:p>
        </p:txBody>
      </p:sp>
      <p:sp>
        <p:nvSpPr>
          <p:cNvPr id="8" name="テキスト ボックス 7"/>
          <p:cNvSpPr txBox="1"/>
          <p:nvPr/>
        </p:nvSpPr>
        <p:spPr>
          <a:xfrm>
            <a:off x="624312" y="-35707"/>
            <a:ext cx="7594387"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a:t>
            </a:r>
            <a:r>
              <a:rPr lang="ja-JP" altLang="en-US" sz="1400" b="1" spc="-120" dirty="0">
                <a:solidFill>
                  <a:schemeClr val="bg1"/>
                </a:solidFill>
                <a:latin typeface="HGｺﾞｼｯｸM" panose="020B0609000000000000" pitchFamily="49" charset="-128"/>
                <a:ea typeface="HGｺﾞｼｯｸM" panose="020B0609000000000000" pitchFamily="49" charset="-128"/>
              </a:rPr>
              <a:t>専修学校の質の向上に向けた学校評価等の推進</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a:t>
            </a:r>
            <a:r>
              <a:rPr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(7</a:t>
            </a:r>
            <a:r>
              <a:rPr lang="en-US" altLang="ja-JP" sz="1100" b="1" spc="-120" dirty="0">
                <a:solidFill>
                  <a:schemeClr val="bg1"/>
                </a:solidFill>
                <a:latin typeface="HGｺﾞｼｯｸM" panose="020B0609000000000000" pitchFamily="49" charset="-128"/>
                <a:ea typeface="HGｺﾞｼｯｸM" panose="020B0609000000000000" pitchFamily="49" charset="-128"/>
              </a:rPr>
              <a:t>/10)</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2" name="テキスト ボックス 1">
            <a:extLst>
              <a:ext uri="{FF2B5EF4-FFF2-40B4-BE49-F238E27FC236}">
                <a16:creationId xmlns:a16="http://schemas.microsoft.com/office/drawing/2014/main" id="{089562F8-C8ED-9353-6962-ED3015D4A856}"/>
              </a:ext>
            </a:extLst>
          </p:cNvPr>
          <p:cNvSpPr txBox="1"/>
          <p:nvPr/>
        </p:nvSpPr>
        <p:spPr>
          <a:xfrm>
            <a:off x="181495" y="2490281"/>
            <a:ext cx="9543010" cy="1877437"/>
          </a:xfrm>
          <a:prstGeom prst="rect">
            <a:avLst/>
          </a:prstGeom>
          <a:noFill/>
          <a:ln>
            <a:solidFill>
              <a:schemeClr val="bg1">
                <a:lumMod val="65000"/>
              </a:schemeClr>
            </a:solidFill>
            <a:prstDash val="dash"/>
          </a:ln>
        </p:spPr>
        <p:txBody>
          <a:bodyPr wrap="square" rtlCol="0">
            <a:spAutoFit/>
          </a:bodyPr>
          <a:lstStyle/>
          <a:p>
            <a:endParaRPr kumimoji="1" lang="en-US" altLang="ja-JP" sz="1400" dirty="0">
              <a:solidFill>
                <a:srgbClr val="FF8585"/>
              </a:solidFill>
            </a:endParaRPr>
          </a:p>
          <a:p>
            <a:r>
              <a:rPr kumimoji="1" lang="ja-JP" altLang="en-US" sz="1400" dirty="0">
                <a:solidFill>
                  <a:srgbClr val="FF8585"/>
                </a:solidFill>
              </a:rPr>
              <a:t>▼様式自由</a:t>
            </a:r>
            <a:endParaRPr kumimoji="1" lang="en-US" altLang="ja-JP" sz="1400" dirty="0">
              <a:solidFill>
                <a:srgbClr val="FF8585"/>
              </a:solidFill>
            </a:endParaRPr>
          </a:p>
          <a:p>
            <a:endParaRPr lang="en-US" altLang="ja-JP" sz="1400" dirty="0">
              <a:solidFill>
                <a:srgbClr val="FF8585"/>
              </a:solidFill>
            </a:endParaRPr>
          </a:p>
          <a:p>
            <a:r>
              <a:rPr kumimoji="1" lang="ja-JP" altLang="en-US" sz="1400" dirty="0">
                <a:solidFill>
                  <a:srgbClr val="FF8585"/>
                </a:solidFill>
              </a:rPr>
              <a:t>▼手引き、事例集など、事業を構成するすべての項目に関するアウトプットの概要を具体的かつ明確に記載すること。</a:t>
            </a:r>
            <a:endParaRPr kumimoji="1" lang="en-US" altLang="ja-JP" sz="1400" dirty="0">
              <a:solidFill>
                <a:srgbClr val="FF8585"/>
              </a:solidFill>
            </a:endParaRPr>
          </a:p>
          <a:p>
            <a:endParaRPr kumimoji="1" lang="en-US" altLang="ja-JP" sz="1400" dirty="0">
              <a:solidFill>
                <a:srgbClr val="FF8585"/>
              </a:solidFill>
            </a:endParaRPr>
          </a:p>
          <a:p>
            <a:r>
              <a:rPr lang="ja-JP" altLang="en-US" sz="1400" dirty="0">
                <a:solidFill>
                  <a:srgbClr val="FF8585"/>
                </a:solidFill>
              </a:rPr>
              <a:t>▼記載する文字は、ﾒｲﾘｵ </a:t>
            </a:r>
            <a:r>
              <a:rPr lang="en-US" altLang="ja-JP" sz="1400" dirty="0">
                <a:solidFill>
                  <a:srgbClr val="FF8585"/>
                </a:solidFill>
              </a:rPr>
              <a:t>or MS</a:t>
            </a:r>
            <a:r>
              <a:rPr lang="ja-JP" altLang="en-US" sz="1400" dirty="0">
                <a:solidFill>
                  <a:srgbClr val="FF8585"/>
                </a:solidFill>
              </a:rPr>
              <a:t>ｺﾞｼｯｸ</a:t>
            </a:r>
            <a:r>
              <a:rPr lang="en-US" altLang="ja-JP" sz="1400" dirty="0">
                <a:solidFill>
                  <a:srgbClr val="FF8585"/>
                </a:solidFill>
              </a:rPr>
              <a:t>11</a:t>
            </a:r>
            <a:r>
              <a:rPr lang="ja-JP" altLang="en-US" sz="1400" dirty="0">
                <a:solidFill>
                  <a:srgbClr val="FF8585"/>
                </a:solidFill>
              </a:rPr>
              <a:t>ﾎﾟｲﾝﾄ以上とすること。（一部の文字がどうしても枠に入りきらない場合には</a:t>
            </a:r>
            <a:endParaRPr lang="en-US" altLang="ja-JP" sz="1400" dirty="0">
              <a:solidFill>
                <a:srgbClr val="FF8585"/>
              </a:solidFill>
            </a:endParaRPr>
          </a:p>
          <a:p>
            <a:r>
              <a:rPr lang="ja-JP" altLang="en-US" sz="1400" dirty="0">
                <a:solidFill>
                  <a:srgbClr val="FF8585"/>
                </a:solidFill>
              </a:rPr>
              <a:t>　ポイントを調整しても構わないが、極端に小さくならないようにすること）</a:t>
            </a:r>
            <a:endParaRPr lang="en-US" altLang="ja-JP" sz="1400" dirty="0">
              <a:solidFill>
                <a:srgbClr val="FF8585"/>
              </a:solidFill>
            </a:endParaRPr>
          </a:p>
          <a:p>
            <a:endParaRPr kumimoji="1" lang="ja-JP" altLang="en-US" dirty="0"/>
          </a:p>
        </p:txBody>
      </p:sp>
    </p:spTree>
    <p:extLst>
      <p:ext uri="{BB962C8B-B14F-4D97-AF65-F5344CB8AC3E}">
        <p14:creationId xmlns:p14="http://schemas.microsoft.com/office/powerpoint/2010/main" val="996712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0000" cy="260648"/>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6" name="角丸四角形 5"/>
          <p:cNvSpPr/>
          <p:nvPr/>
        </p:nvSpPr>
        <p:spPr>
          <a:xfrm>
            <a:off x="28338" y="333797"/>
            <a:ext cx="2980446" cy="288000"/>
          </a:xfrm>
          <a:prstGeom prst="roundRect">
            <a:avLst/>
          </a:prstGeom>
          <a:solidFill>
            <a:srgbClr val="5D9CEC"/>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400" b="1">
                <a:solidFill>
                  <a:schemeClr val="bg1"/>
                </a:solidFill>
              </a:rPr>
              <a:t>本取組における提案者独自の工夫</a:t>
            </a:r>
          </a:p>
        </p:txBody>
      </p:sp>
      <p:sp>
        <p:nvSpPr>
          <p:cNvPr id="8" name="テキスト ボックス 7"/>
          <p:cNvSpPr txBox="1"/>
          <p:nvPr/>
        </p:nvSpPr>
        <p:spPr>
          <a:xfrm>
            <a:off x="624311" y="-35707"/>
            <a:ext cx="7594387"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a:t>
            </a:r>
            <a:r>
              <a:rPr lang="ja-JP" altLang="en-US" sz="1400" b="1" spc="-120" dirty="0">
                <a:solidFill>
                  <a:schemeClr val="bg1"/>
                </a:solidFill>
                <a:latin typeface="HGｺﾞｼｯｸM" panose="020B0609000000000000" pitchFamily="49" charset="-128"/>
                <a:ea typeface="HGｺﾞｼｯｸM" panose="020B0609000000000000" pitchFamily="49" charset="-128"/>
              </a:rPr>
              <a:t>専修学校の質の向上に向けた学校評価等の推進</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　）</a:t>
            </a:r>
            <a:r>
              <a:rPr lang="ja-JP" altLang="en-US" sz="1200" b="1" spc="-120" dirty="0">
                <a:solidFill>
                  <a:schemeClr val="bg1"/>
                </a:solidFill>
                <a:latin typeface="HGｺﾞｼｯｸM" panose="020B0609000000000000" pitchFamily="49" charset="-128"/>
                <a:ea typeface="HGｺﾞｼｯｸM" panose="020B0609000000000000" pitchFamily="49" charset="-128"/>
              </a:rPr>
              <a:t>　</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(8</a:t>
            </a:r>
            <a:r>
              <a:rPr lang="en-US" altLang="ja-JP" sz="1100" b="1" spc="-120" dirty="0">
                <a:solidFill>
                  <a:schemeClr val="bg1"/>
                </a:solidFill>
                <a:latin typeface="HGｺﾞｼｯｸM" panose="020B0609000000000000" pitchFamily="49" charset="-128"/>
                <a:ea typeface="HGｺﾞｼｯｸM" panose="020B0609000000000000" pitchFamily="49" charset="-128"/>
              </a:rPr>
              <a:t>/10</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2" name="テキスト ボックス 1">
            <a:extLst>
              <a:ext uri="{FF2B5EF4-FFF2-40B4-BE49-F238E27FC236}">
                <a16:creationId xmlns:a16="http://schemas.microsoft.com/office/drawing/2014/main" id="{67E8FD37-C182-9EA8-5C03-A1B66B596934}"/>
              </a:ext>
            </a:extLst>
          </p:cNvPr>
          <p:cNvSpPr txBox="1"/>
          <p:nvPr/>
        </p:nvSpPr>
        <p:spPr>
          <a:xfrm>
            <a:off x="178495" y="2167116"/>
            <a:ext cx="9543010" cy="2523768"/>
          </a:xfrm>
          <a:prstGeom prst="rect">
            <a:avLst/>
          </a:prstGeom>
          <a:noFill/>
          <a:ln>
            <a:solidFill>
              <a:schemeClr val="bg1">
                <a:lumMod val="65000"/>
              </a:schemeClr>
            </a:solidFill>
            <a:prstDash val="dash"/>
          </a:ln>
        </p:spPr>
        <p:txBody>
          <a:bodyPr wrap="square" rtlCol="0">
            <a:spAutoFit/>
          </a:bodyPr>
          <a:lstStyle/>
          <a:p>
            <a:endParaRPr kumimoji="1" lang="en-US" altLang="ja-JP" sz="1400" dirty="0">
              <a:solidFill>
                <a:srgbClr val="FF8585"/>
              </a:solidFill>
            </a:endParaRPr>
          </a:p>
          <a:p>
            <a:r>
              <a:rPr kumimoji="1" lang="ja-JP" altLang="en-US" sz="1400" dirty="0">
                <a:solidFill>
                  <a:srgbClr val="FF8585"/>
                </a:solidFill>
              </a:rPr>
              <a:t>▼様式自由</a:t>
            </a:r>
            <a:endParaRPr kumimoji="1" lang="en-US" altLang="ja-JP" sz="1400" dirty="0">
              <a:solidFill>
                <a:srgbClr val="FF8585"/>
              </a:solidFill>
            </a:endParaRPr>
          </a:p>
          <a:p>
            <a:endParaRPr lang="en-US" altLang="ja-JP" sz="1400" dirty="0">
              <a:solidFill>
                <a:srgbClr val="FF8585"/>
              </a:solidFill>
            </a:endParaRPr>
          </a:p>
          <a:p>
            <a:r>
              <a:rPr kumimoji="1" lang="ja-JP" altLang="en-US" sz="1400" dirty="0">
                <a:solidFill>
                  <a:srgbClr val="FF8585"/>
                </a:solidFill>
              </a:rPr>
              <a:t>▼本事業において取組を進める上で、効果的に実施するための提案者独自の工夫を記載すること。</a:t>
            </a:r>
            <a:endParaRPr kumimoji="1" lang="en-US" altLang="ja-JP" sz="1400" dirty="0">
              <a:solidFill>
                <a:srgbClr val="FF8585"/>
              </a:solidFill>
            </a:endParaRPr>
          </a:p>
          <a:p>
            <a:endParaRPr lang="en-US" altLang="ja-JP" sz="1400" dirty="0">
              <a:solidFill>
                <a:srgbClr val="FF8585"/>
              </a:solidFill>
            </a:endParaRPr>
          </a:p>
          <a:p>
            <a:r>
              <a:rPr lang="ja-JP" altLang="en-US" sz="1400" dirty="0">
                <a:solidFill>
                  <a:srgbClr val="FF8585"/>
                </a:solidFill>
              </a:rPr>
              <a:t>▼独自の工夫は、単独で完結する内容でなく、この工夫が事業の取組の中で関連付けられている内容とすること。</a:t>
            </a:r>
            <a:endParaRPr lang="en-US" altLang="ja-JP" sz="1400" dirty="0">
              <a:solidFill>
                <a:srgbClr val="FF8585"/>
              </a:solidFill>
            </a:endParaRPr>
          </a:p>
          <a:p>
            <a:r>
              <a:rPr lang="ja-JP" altLang="en-US" sz="1400" dirty="0">
                <a:solidFill>
                  <a:srgbClr val="FF8585"/>
                </a:solidFill>
              </a:rPr>
              <a:t>７枚目以前で記載されている内容から、独自の工夫に関する部分を抽出し、重複して記載されていても差し支えない。</a:t>
            </a:r>
            <a:endParaRPr lang="en-US" altLang="ja-JP" sz="1400" dirty="0">
              <a:solidFill>
                <a:srgbClr val="FF8585"/>
              </a:solidFill>
            </a:endParaRPr>
          </a:p>
          <a:p>
            <a:endParaRPr kumimoji="1" lang="en-US" altLang="ja-JP" sz="1400" dirty="0">
              <a:solidFill>
                <a:srgbClr val="FF8585"/>
              </a:solidFill>
            </a:endParaRPr>
          </a:p>
          <a:p>
            <a:r>
              <a:rPr lang="ja-JP" altLang="en-US" sz="1400" dirty="0">
                <a:solidFill>
                  <a:srgbClr val="FF8585"/>
                </a:solidFill>
              </a:rPr>
              <a:t>▼記載する文字は、ﾒｲﾘｵ </a:t>
            </a:r>
            <a:r>
              <a:rPr lang="en-US" altLang="ja-JP" sz="1400" dirty="0">
                <a:solidFill>
                  <a:srgbClr val="FF8585"/>
                </a:solidFill>
              </a:rPr>
              <a:t>or MS</a:t>
            </a:r>
            <a:r>
              <a:rPr lang="ja-JP" altLang="en-US" sz="1400" dirty="0">
                <a:solidFill>
                  <a:srgbClr val="FF8585"/>
                </a:solidFill>
              </a:rPr>
              <a:t>ｺﾞｼｯｸ</a:t>
            </a:r>
            <a:r>
              <a:rPr lang="en-US" altLang="ja-JP" sz="1400" dirty="0">
                <a:solidFill>
                  <a:srgbClr val="FF8585"/>
                </a:solidFill>
              </a:rPr>
              <a:t>11</a:t>
            </a:r>
            <a:r>
              <a:rPr lang="ja-JP" altLang="en-US" sz="1400" dirty="0">
                <a:solidFill>
                  <a:srgbClr val="FF8585"/>
                </a:solidFill>
              </a:rPr>
              <a:t>ﾎﾟｲﾝﾄ以上とすること。（一部の文字がどうしても枠に入りきらない場合には</a:t>
            </a:r>
            <a:endParaRPr lang="en-US" altLang="ja-JP" sz="1400" dirty="0">
              <a:solidFill>
                <a:srgbClr val="FF8585"/>
              </a:solidFill>
            </a:endParaRPr>
          </a:p>
          <a:p>
            <a:r>
              <a:rPr lang="ja-JP" altLang="en-US" sz="1400" dirty="0">
                <a:solidFill>
                  <a:srgbClr val="FF8585"/>
                </a:solidFill>
              </a:rPr>
              <a:t>　ポイントを調整しても構わないが、極端に小さくならないようにすること）</a:t>
            </a:r>
            <a:endParaRPr lang="en-US" altLang="ja-JP" sz="1400" dirty="0">
              <a:solidFill>
                <a:srgbClr val="FF8585"/>
              </a:solidFill>
            </a:endParaRPr>
          </a:p>
          <a:p>
            <a:endParaRPr kumimoji="1" lang="ja-JP" altLang="en-US" dirty="0"/>
          </a:p>
        </p:txBody>
      </p:sp>
    </p:spTree>
    <p:extLst>
      <p:ext uri="{BB962C8B-B14F-4D97-AF65-F5344CB8AC3E}">
        <p14:creationId xmlns:p14="http://schemas.microsoft.com/office/powerpoint/2010/main" val="2703998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260648"/>
          </a:xfrm>
          <a:prstGeom prst="rect">
            <a:avLst/>
          </a:prstGeom>
          <a:solidFill>
            <a:srgbClr val="1F4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角丸四角形 5"/>
          <p:cNvSpPr/>
          <p:nvPr/>
        </p:nvSpPr>
        <p:spPr>
          <a:xfrm>
            <a:off x="28339" y="371897"/>
            <a:ext cx="3416536" cy="288000"/>
          </a:xfrm>
          <a:prstGeom prst="roundRect">
            <a:avLst/>
          </a:prstGeom>
          <a:solidFill>
            <a:srgbClr val="5D9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t>事業に要する経費見積書の概要（〇年度）</a:t>
            </a:r>
          </a:p>
        </p:txBody>
      </p:sp>
      <p:sp>
        <p:nvSpPr>
          <p:cNvPr id="15" name="正方形/長方形 14"/>
          <p:cNvSpPr/>
          <p:nvPr/>
        </p:nvSpPr>
        <p:spPr>
          <a:xfrm>
            <a:off x="3686263" y="715829"/>
            <a:ext cx="1980000" cy="1980000"/>
          </a:xfrm>
          <a:prstGeom prst="rect">
            <a:avLst/>
          </a:prstGeom>
          <a:noFill/>
          <a:ln w="28575">
            <a:solidFill>
              <a:srgbClr val="1F478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u="sng" dirty="0">
                <a:solidFill>
                  <a:schemeClr val="tx1"/>
                </a:solidFill>
              </a:rPr>
              <a:t>◆人件費</a:t>
            </a:r>
            <a:endParaRPr kumimoji="1" lang="en-US" altLang="ja-JP" sz="800" u="sng" dirty="0">
              <a:solidFill>
                <a:schemeClr val="tx1"/>
              </a:solidFill>
            </a:endParaRPr>
          </a:p>
          <a:p>
            <a:r>
              <a:rPr kumimoji="1" lang="ja-JP" altLang="en-US" sz="800" dirty="0">
                <a:solidFill>
                  <a:srgbClr val="FF8585"/>
                </a:solidFill>
              </a:rPr>
              <a:t>・事業専任職員賃金</a:t>
            </a:r>
            <a:endParaRPr kumimoji="1" lang="en-US" altLang="ja-JP" sz="800" dirty="0">
              <a:solidFill>
                <a:srgbClr val="FF8585"/>
              </a:solidFill>
            </a:endParaRPr>
          </a:p>
          <a:p>
            <a:r>
              <a:rPr lang="ja-JP" altLang="en-US" sz="800" dirty="0">
                <a:solidFill>
                  <a:srgbClr val="FF8585"/>
                </a:solidFill>
              </a:rPr>
              <a:t>・ｺｰﾃﾞｨﾈｰﾀｰ賃金</a:t>
            </a:r>
            <a:endParaRPr lang="en-US" altLang="ja-JP" sz="800" dirty="0">
              <a:solidFill>
                <a:srgbClr val="FF8585"/>
              </a:solidFill>
            </a:endParaRPr>
          </a:p>
          <a:p>
            <a:r>
              <a:rPr lang="ja-JP" altLang="en-US" sz="800" dirty="0">
                <a:solidFill>
                  <a:srgbClr val="FF8585"/>
                </a:solidFill>
              </a:rPr>
              <a:t>・人件費付帯経費</a:t>
            </a:r>
            <a:endParaRPr lang="en-US" altLang="ja-JP" sz="800" dirty="0">
              <a:solidFill>
                <a:srgbClr val="FF8585"/>
              </a:solidFill>
            </a:endParaRPr>
          </a:p>
          <a:p>
            <a:endParaRPr lang="en-US" altLang="ja-JP" sz="800" dirty="0">
              <a:solidFill>
                <a:schemeClr val="tx1"/>
              </a:solidFill>
            </a:endParaRPr>
          </a:p>
          <a:p>
            <a:endParaRPr lang="en-US" altLang="ja-JP" sz="800" dirty="0">
              <a:solidFill>
                <a:schemeClr val="tx1"/>
              </a:solidFill>
            </a:endParaRPr>
          </a:p>
          <a:p>
            <a:endParaRPr lang="en-US" altLang="ja-JP" sz="800" dirty="0">
              <a:solidFill>
                <a:schemeClr val="tx1"/>
              </a:solidFill>
            </a:endParaRPr>
          </a:p>
          <a:p>
            <a:endParaRPr lang="en-US" altLang="ja-JP" sz="800" dirty="0">
              <a:solidFill>
                <a:schemeClr val="tx1"/>
              </a:solidFill>
            </a:endParaRPr>
          </a:p>
          <a:p>
            <a:endParaRPr lang="en-US" altLang="ja-JP" sz="800" dirty="0">
              <a:solidFill>
                <a:schemeClr val="tx1"/>
              </a:solidFill>
            </a:endParaRPr>
          </a:p>
          <a:p>
            <a:endParaRPr lang="en-US" altLang="ja-JP" sz="800" dirty="0">
              <a:solidFill>
                <a:schemeClr val="tx1"/>
              </a:solidFill>
            </a:endParaRPr>
          </a:p>
          <a:p>
            <a:endParaRPr lang="en-US" altLang="ja-JP" sz="800" dirty="0">
              <a:solidFill>
                <a:schemeClr val="tx1"/>
              </a:solidFill>
            </a:endParaRPr>
          </a:p>
          <a:p>
            <a:endParaRPr lang="en-US" altLang="ja-JP" sz="800" dirty="0">
              <a:solidFill>
                <a:schemeClr val="tx1"/>
              </a:solidFill>
            </a:endParaRPr>
          </a:p>
          <a:p>
            <a:r>
              <a:rPr kumimoji="1" lang="ja-JP" altLang="en-US" sz="800" dirty="0">
                <a:solidFill>
                  <a:schemeClr val="tx1"/>
                </a:solidFill>
              </a:rPr>
              <a:t>　　　　　　　　　　</a:t>
            </a:r>
            <a:r>
              <a:rPr lang="ja-JP" altLang="en-US" sz="800" dirty="0">
                <a:solidFill>
                  <a:srgbClr val="FF8585"/>
                </a:solidFill>
              </a:rPr>
              <a:t>　</a:t>
            </a:r>
            <a:r>
              <a:rPr kumimoji="1" lang="ja-JP" altLang="en-US" sz="800" dirty="0">
                <a:solidFill>
                  <a:srgbClr val="FF8585"/>
                </a:solidFill>
              </a:rPr>
              <a:t>合計○○○</a:t>
            </a:r>
            <a:r>
              <a:rPr lang="ja-JP" altLang="en-US" sz="800" dirty="0">
                <a:solidFill>
                  <a:srgbClr val="FF8585"/>
                </a:solidFill>
              </a:rPr>
              <a:t>円</a:t>
            </a:r>
          </a:p>
        </p:txBody>
      </p:sp>
      <p:sp>
        <p:nvSpPr>
          <p:cNvPr id="18" name="正方形/長方形 17"/>
          <p:cNvSpPr/>
          <p:nvPr/>
        </p:nvSpPr>
        <p:spPr>
          <a:xfrm>
            <a:off x="5741129" y="715829"/>
            <a:ext cx="1980000" cy="1980000"/>
          </a:xfrm>
          <a:prstGeom prst="rect">
            <a:avLst/>
          </a:prstGeom>
          <a:noFill/>
          <a:ln w="28575">
            <a:solidFill>
              <a:srgbClr val="4A89D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chemeClr val="tx1"/>
                </a:solidFill>
              </a:rPr>
              <a:t>◆諸謝金</a:t>
            </a:r>
            <a:endParaRPr lang="en-US" altLang="ja-JP" sz="800" u="sng" dirty="0">
              <a:solidFill>
                <a:schemeClr val="tx1"/>
              </a:solidFill>
            </a:endParaRPr>
          </a:p>
          <a:p>
            <a:r>
              <a:rPr lang="ja-JP" altLang="en-US" sz="800" dirty="0">
                <a:solidFill>
                  <a:srgbClr val="FF8585"/>
                </a:solidFill>
              </a:rPr>
              <a:t>・企画推進委員会謝金</a:t>
            </a:r>
            <a:endParaRPr lang="en-US" altLang="ja-JP" sz="800" dirty="0">
              <a:solidFill>
                <a:srgbClr val="FF8585"/>
              </a:solidFill>
            </a:endParaRPr>
          </a:p>
          <a:p>
            <a:r>
              <a:rPr lang="ja-JP" altLang="en-US" sz="800" dirty="0">
                <a:solidFill>
                  <a:srgbClr val="FF8585"/>
                </a:solidFill>
              </a:rPr>
              <a:t>　　　　　〇千円</a:t>
            </a:r>
            <a:r>
              <a:rPr lang="en-US" altLang="ja-JP" sz="800" dirty="0">
                <a:solidFill>
                  <a:srgbClr val="FF8585"/>
                </a:solidFill>
              </a:rPr>
              <a:t>×</a:t>
            </a:r>
            <a:r>
              <a:rPr lang="ja-JP" altLang="en-US" sz="800" dirty="0">
                <a:solidFill>
                  <a:srgbClr val="FF8585"/>
                </a:solidFill>
              </a:rPr>
              <a:t>〇人</a:t>
            </a:r>
            <a:r>
              <a:rPr lang="en-US" altLang="ja-JP" sz="800" dirty="0">
                <a:solidFill>
                  <a:srgbClr val="FF8585"/>
                </a:solidFill>
              </a:rPr>
              <a:t>×</a:t>
            </a:r>
            <a:r>
              <a:rPr lang="ja-JP" altLang="en-US" sz="800" dirty="0">
                <a:solidFill>
                  <a:srgbClr val="FF8585"/>
                </a:solidFill>
              </a:rPr>
              <a:t>〇回</a:t>
            </a:r>
            <a:endParaRPr lang="en-US" altLang="ja-JP" sz="800" dirty="0">
              <a:solidFill>
                <a:srgbClr val="FF8585"/>
              </a:solidFill>
            </a:endParaRPr>
          </a:p>
          <a:p>
            <a:r>
              <a:rPr lang="ja-JP" altLang="en-US" sz="800" dirty="0">
                <a:solidFill>
                  <a:srgbClr val="FF8585"/>
                </a:solidFill>
              </a:rPr>
              <a:t>・ﾌﾟﾛｸﾞﾗﾑ開発分科会</a:t>
            </a:r>
            <a:endParaRPr lang="en-US" altLang="ja-JP" sz="800" dirty="0">
              <a:solidFill>
                <a:srgbClr val="FF8585"/>
              </a:solidFill>
            </a:endParaRPr>
          </a:p>
          <a:p>
            <a:r>
              <a:rPr lang="ja-JP" altLang="en-US" sz="800" dirty="0">
                <a:solidFill>
                  <a:srgbClr val="FF8585"/>
                </a:solidFill>
              </a:rPr>
              <a:t>　　　　　〇千円</a:t>
            </a:r>
            <a:r>
              <a:rPr lang="en-US" altLang="ja-JP" sz="800" dirty="0">
                <a:solidFill>
                  <a:srgbClr val="FF8585"/>
                </a:solidFill>
              </a:rPr>
              <a:t>×</a:t>
            </a:r>
            <a:r>
              <a:rPr lang="ja-JP" altLang="en-US" sz="800" dirty="0">
                <a:solidFill>
                  <a:srgbClr val="FF8585"/>
                </a:solidFill>
              </a:rPr>
              <a:t>〇人</a:t>
            </a:r>
            <a:r>
              <a:rPr lang="en-US" altLang="ja-JP" sz="800" dirty="0">
                <a:solidFill>
                  <a:srgbClr val="FF8585"/>
                </a:solidFill>
              </a:rPr>
              <a:t>×</a:t>
            </a:r>
            <a:r>
              <a:rPr lang="ja-JP" altLang="en-US" sz="800" dirty="0">
                <a:solidFill>
                  <a:srgbClr val="FF8585"/>
                </a:solidFill>
              </a:rPr>
              <a:t>〇回</a:t>
            </a:r>
            <a:endParaRPr lang="en-US" altLang="ja-JP" sz="800" dirty="0">
              <a:solidFill>
                <a:srgbClr val="FF8585"/>
              </a:solidFill>
            </a:endParaRPr>
          </a:p>
          <a:p>
            <a:r>
              <a:rPr lang="ja-JP" altLang="en-US" sz="800" dirty="0">
                <a:solidFill>
                  <a:srgbClr val="FF8585"/>
                </a:solidFill>
              </a:rPr>
              <a:t>・実証講座分科会</a:t>
            </a:r>
            <a:endParaRPr lang="en-US" altLang="ja-JP" sz="800" dirty="0">
              <a:solidFill>
                <a:srgbClr val="FF8585"/>
              </a:solidFill>
            </a:endParaRPr>
          </a:p>
          <a:p>
            <a:r>
              <a:rPr lang="ja-JP" altLang="en-US" sz="800" dirty="0">
                <a:solidFill>
                  <a:srgbClr val="FF8585"/>
                </a:solidFill>
              </a:rPr>
              <a:t>　　　　　○千円</a:t>
            </a:r>
            <a:r>
              <a:rPr lang="en-US" altLang="ja-JP" sz="800" dirty="0">
                <a:solidFill>
                  <a:srgbClr val="FF8585"/>
                </a:solidFill>
              </a:rPr>
              <a:t>×</a:t>
            </a:r>
            <a:r>
              <a:rPr lang="ja-JP" altLang="en-US" sz="800" dirty="0">
                <a:solidFill>
                  <a:srgbClr val="FF8585"/>
                </a:solidFill>
              </a:rPr>
              <a:t>〇人</a:t>
            </a:r>
            <a:r>
              <a:rPr lang="en-US" altLang="ja-JP" sz="800" dirty="0">
                <a:solidFill>
                  <a:srgbClr val="FF8585"/>
                </a:solidFill>
              </a:rPr>
              <a:t>×</a:t>
            </a:r>
            <a:r>
              <a:rPr lang="ja-JP" altLang="en-US" sz="800" dirty="0">
                <a:solidFill>
                  <a:srgbClr val="FF8585"/>
                </a:solidFill>
              </a:rPr>
              <a:t>〇回</a:t>
            </a:r>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r>
              <a:rPr lang="ja-JP" altLang="en-US" sz="800" dirty="0">
                <a:solidFill>
                  <a:srgbClr val="FF8585"/>
                </a:solidFill>
              </a:rPr>
              <a:t>　　　　　　　　　　　合計 ○○〇円</a:t>
            </a:r>
          </a:p>
          <a:p>
            <a:endParaRPr lang="en-US" altLang="ja-JP" sz="800" dirty="0">
              <a:solidFill>
                <a:schemeClr val="tx1"/>
              </a:solidFill>
            </a:endParaRPr>
          </a:p>
        </p:txBody>
      </p:sp>
      <p:sp>
        <p:nvSpPr>
          <p:cNvPr id="20" name="正方形/長方形 19"/>
          <p:cNvSpPr/>
          <p:nvPr/>
        </p:nvSpPr>
        <p:spPr>
          <a:xfrm>
            <a:off x="3692738" y="2737232"/>
            <a:ext cx="1980000" cy="1980000"/>
          </a:xfrm>
          <a:prstGeom prst="rect">
            <a:avLst/>
          </a:prstGeom>
          <a:noFill/>
          <a:ln w="28575">
            <a:solidFill>
              <a:srgbClr val="4A89D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ja-JP" altLang="en-US" sz="800" u="sng" dirty="0">
                <a:solidFill>
                  <a:schemeClr val="tx1"/>
                </a:solidFill>
              </a:rPr>
              <a:t>◆借損料</a:t>
            </a:r>
            <a:endParaRPr lang="en-US" altLang="ja-JP" sz="800" u="sng" dirty="0">
              <a:solidFill>
                <a:schemeClr val="tx1"/>
              </a:solidFill>
            </a:endParaRPr>
          </a:p>
          <a:p>
            <a:r>
              <a:rPr lang="ja-JP" altLang="en-US" sz="800" dirty="0">
                <a:solidFill>
                  <a:srgbClr val="FF8585"/>
                </a:solidFill>
              </a:rPr>
              <a:t>・企画推進委員会会議室借料</a:t>
            </a:r>
            <a:endParaRPr lang="en-US" altLang="ja-JP" sz="800" dirty="0">
              <a:solidFill>
                <a:srgbClr val="FF8585"/>
              </a:solidFill>
            </a:endParaRPr>
          </a:p>
          <a:p>
            <a:r>
              <a:rPr lang="ja-JP" altLang="en-US" sz="800" dirty="0">
                <a:solidFill>
                  <a:srgbClr val="FF8585"/>
                </a:solidFill>
              </a:rPr>
              <a:t>　　　　　　　　〇千円</a:t>
            </a:r>
            <a:r>
              <a:rPr lang="en-US" altLang="ja-JP" sz="800" dirty="0">
                <a:solidFill>
                  <a:srgbClr val="FF8585"/>
                </a:solidFill>
              </a:rPr>
              <a:t>×</a:t>
            </a:r>
            <a:r>
              <a:rPr lang="ja-JP" altLang="en-US" sz="800" dirty="0">
                <a:solidFill>
                  <a:srgbClr val="FF8585"/>
                </a:solidFill>
              </a:rPr>
              <a:t>〇回</a:t>
            </a:r>
            <a:endParaRPr lang="en-US" altLang="ja-JP" sz="800" dirty="0">
              <a:solidFill>
                <a:srgbClr val="FF8585"/>
              </a:solidFill>
            </a:endParaRPr>
          </a:p>
          <a:p>
            <a:r>
              <a:rPr lang="ja-JP" altLang="en-US" sz="800" dirty="0">
                <a:solidFill>
                  <a:srgbClr val="FF8585"/>
                </a:solidFill>
              </a:rPr>
              <a:t>・ﾌﾟﾛｸﾞﾗﾑ開発分科会会議室借料</a:t>
            </a:r>
            <a:endParaRPr lang="en-US" altLang="ja-JP" sz="800" dirty="0">
              <a:solidFill>
                <a:srgbClr val="FF8585"/>
              </a:solidFill>
            </a:endParaRPr>
          </a:p>
          <a:p>
            <a:r>
              <a:rPr lang="ja-JP" altLang="en-US" sz="800" dirty="0">
                <a:solidFill>
                  <a:srgbClr val="FF8585"/>
                </a:solidFill>
              </a:rPr>
              <a:t>　　　　　　　　〇千円</a:t>
            </a:r>
            <a:r>
              <a:rPr lang="en-US" altLang="ja-JP" sz="800" dirty="0">
                <a:solidFill>
                  <a:srgbClr val="FF8585"/>
                </a:solidFill>
              </a:rPr>
              <a:t>×</a:t>
            </a:r>
            <a:r>
              <a:rPr lang="ja-JP" altLang="en-US" sz="800" dirty="0">
                <a:solidFill>
                  <a:srgbClr val="FF8585"/>
                </a:solidFill>
              </a:rPr>
              <a:t>〇回</a:t>
            </a:r>
            <a:endParaRPr lang="en-US" altLang="ja-JP" sz="800" dirty="0">
              <a:solidFill>
                <a:srgbClr val="FF8585"/>
              </a:solidFill>
            </a:endParaRPr>
          </a:p>
          <a:p>
            <a:r>
              <a:rPr lang="ja-JP" altLang="en-US" sz="800" dirty="0">
                <a:solidFill>
                  <a:srgbClr val="FF8585"/>
                </a:solidFill>
              </a:rPr>
              <a:t>・実証講座分科会会議室借料</a:t>
            </a:r>
            <a:endParaRPr lang="en-US" altLang="ja-JP" sz="800" dirty="0">
              <a:solidFill>
                <a:srgbClr val="FF8585"/>
              </a:solidFill>
            </a:endParaRPr>
          </a:p>
          <a:p>
            <a:r>
              <a:rPr lang="ja-JP" altLang="en-US" sz="800" dirty="0">
                <a:solidFill>
                  <a:srgbClr val="FF8585"/>
                </a:solidFill>
              </a:rPr>
              <a:t>　　　　　　　　○千円</a:t>
            </a:r>
            <a:r>
              <a:rPr lang="en-US" altLang="ja-JP" sz="800" dirty="0">
                <a:solidFill>
                  <a:srgbClr val="FF8585"/>
                </a:solidFill>
              </a:rPr>
              <a:t>×</a:t>
            </a:r>
            <a:r>
              <a:rPr lang="ja-JP" altLang="en-US" sz="800" dirty="0">
                <a:solidFill>
                  <a:srgbClr val="FF8585"/>
                </a:solidFill>
              </a:rPr>
              <a:t>〇回</a:t>
            </a:r>
            <a:endParaRPr lang="en-US" altLang="ja-JP" sz="800" dirty="0">
              <a:solidFill>
                <a:srgbClr val="FF8585"/>
              </a:solidFill>
            </a:endParaRPr>
          </a:p>
          <a:p>
            <a:r>
              <a:rPr lang="ja-JP" altLang="en-US" sz="800" dirty="0">
                <a:solidFill>
                  <a:srgbClr val="FF8585"/>
                </a:solidFill>
              </a:rPr>
              <a:t>・ｻｰﾊﾞｰﾚﾝﾀﾙ代</a:t>
            </a:r>
            <a:endParaRPr lang="en-US" altLang="ja-JP" sz="800" dirty="0">
              <a:solidFill>
                <a:srgbClr val="FF8585"/>
              </a:solidFill>
            </a:endParaRPr>
          </a:p>
          <a:p>
            <a:r>
              <a:rPr lang="ja-JP" altLang="en-US" sz="800" dirty="0">
                <a:solidFill>
                  <a:srgbClr val="FF8585"/>
                </a:solidFill>
              </a:rPr>
              <a:t>　　　　　　　　〇千円</a:t>
            </a:r>
            <a:r>
              <a:rPr lang="en-US" altLang="ja-JP" sz="800" dirty="0">
                <a:solidFill>
                  <a:srgbClr val="FF8585"/>
                </a:solidFill>
              </a:rPr>
              <a:t>×</a:t>
            </a:r>
            <a:r>
              <a:rPr lang="ja-JP" altLang="en-US" sz="800" dirty="0">
                <a:solidFill>
                  <a:srgbClr val="FF8585"/>
                </a:solidFill>
              </a:rPr>
              <a:t>〇月</a:t>
            </a:r>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r>
              <a:rPr lang="ja-JP" altLang="en-US" sz="800" dirty="0">
                <a:solidFill>
                  <a:srgbClr val="FF8585"/>
                </a:solidFill>
              </a:rPr>
              <a:t>　　　　　　　　　　　合計 ○○〇円</a:t>
            </a:r>
          </a:p>
          <a:p>
            <a:pPr lvl="0" algn="r"/>
            <a:endParaRPr lang="en-US" altLang="ja-JP" sz="800" dirty="0">
              <a:solidFill>
                <a:schemeClr val="tx1"/>
              </a:solidFill>
            </a:endParaRPr>
          </a:p>
        </p:txBody>
      </p:sp>
      <p:sp>
        <p:nvSpPr>
          <p:cNvPr id="21" name="正方形/長方形 20"/>
          <p:cNvSpPr/>
          <p:nvPr/>
        </p:nvSpPr>
        <p:spPr>
          <a:xfrm>
            <a:off x="7809850" y="715829"/>
            <a:ext cx="1980000" cy="1980000"/>
          </a:xfrm>
          <a:prstGeom prst="rect">
            <a:avLst/>
          </a:prstGeom>
          <a:noFill/>
          <a:ln w="28575">
            <a:solidFill>
              <a:srgbClr val="4A89D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chemeClr val="tx1"/>
                </a:solidFill>
              </a:rPr>
              <a:t>◆旅費</a:t>
            </a:r>
            <a:endParaRPr lang="en-US" altLang="ja-JP" sz="800" u="sng" dirty="0">
              <a:solidFill>
                <a:schemeClr val="tx1"/>
              </a:solidFill>
            </a:endParaRPr>
          </a:p>
          <a:p>
            <a:r>
              <a:rPr lang="ja-JP" altLang="en-US" sz="800" dirty="0">
                <a:solidFill>
                  <a:srgbClr val="FF8585"/>
                </a:solidFill>
              </a:rPr>
              <a:t>・企画推進委員会旅費</a:t>
            </a:r>
            <a:endParaRPr lang="en-US" altLang="ja-JP" sz="800" dirty="0">
              <a:solidFill>
                <a:srgbClr val="FF8585"/>
              </a:solidFill>
            </a:endParaRPr>
          </a:p>
          <a:p>
            <a:r>
              <a:rPr lang="ja-JP" altLang="en-US" sz="800" dirty="0">
                <a:solidFill>
                  <a:srgbClr val="FF8585"/>
                </a:solidFill>
              </a:rPr>
              <a:t>　　　　　　　　〇千円</a:t>
            </a:r>
            <a:r>
              <a:rPr lang="en-US" altLang="ja-JP" sz="800" dirty="0">
                <a:solidFill>
                  <a:srgbClr val="FF8585"/>
                </a:solidFill>
              </a:rPr>
              <a:t>×</a:t>
            </a:r>
            <a:r>
              <a:rPr lang="ja-JP" altLang="en-US" sz="800" dirty="0">
                <a:solidFill>
                  <a:srgbClr val="FF8585"/>
                </a:solidFill>
              </a:rPr>
              <a:t>〇回</a:t>
            </a:r>
            <a:endParaRPr lang="en-US" altLang="ja-JP" sz="800" dirty="0">
              <a:solidFill>
                <a:srgbClr val="FF8585"/>
              </a:solidFill>
            </a:endParaRPr>
          </a:p>
          <a:p>
            <a:r>
              <a:rPr lang="ja-JP" altLang="en-US" sz="800" dirty="0">
                <a:solidFill>
                  <a:srgbClr val="FF8585"/>
                </a:solidFill>
              </a:rPr>
              <a:t>・ﾌﾟﾛｸﾞﾗﾑ開発分科会旅費</a:t>
            </a:r>
            <a:endParaRPr lang="en-US" altLang="ja-JP" sz="800" dirty="0">
              <a:solidFill>
                <a:srgbClr val="FF8585"/>
              </a:solidFill>
            </a:endParaRPr>
          </a:p>
          <a:p>
            <a:r>
              <a:rPr lang="ja-JP" altLang="en-US" sz="800" dirty="0">
                <a:solidFill>
                  <a:srgbClr val="FF8585"/>
                </a:solidFill>
              </a:rPr>
              <a:t>　　　　　　　　〇千円</a:t>
            </a:r>
            <a:r>
              <a:rPr lang="en-US" altLang="ja-JP" sz="800" dirty="0">
                <a:solidFill>
                  <a:srgbClr val="FF8585"/>
                </a:solidFill>
              </a:rPr>
              <a:t>×</a:t>
            </a:r>
            <a:r>
              <a:rPr lang="ja-JP" altLang="en-US" sz="800" dirty="0">
                <a:solidFill>
                  <a:srgbClr val="FF8585"/>
                </a:solidFill>
              </a:rPr>
              <a:t>〇回</a:t>
            </a:r>
            <a:endParaRPr lang="en-US" altLang="ja-JP" sz="800" dirty="0">
              <a:solidFill>
                <a:srgbClr val="FF8585"/>
              </a:solidFill>
            </a:endParaRPr>
          </a:p>
          <a:p>
            <a:r>
              <a:rPr lang="ja-JP" altLang="en-US" sz="800" dirty="0">
                <a:solidFill>
                  <a:srgbClr val="FF8585"/>
                </a:solidFill>
              </a:rPr>
              <a:t>・実証講座分科会旅費</a:t>
            </a:r>
            <a:endParaRPr lang="en-US" altLang="ja-JP" sz="800" dirty="0">
              <a:solidFill>
                <a:srgbClr val="FF8585"/>
              </a:solidFill>
            </a:endParaRPr>
          </a:p>
          <a:p>
            <a:r>
              <a:rPr lang="ja-JP" altLang="en-US" sz="800" dirty="0">
                <a:solidFill>
                  <a:srgbClr val="FF8585"/>
                </a:solidFill>
              </a:rPr>
              <a:t>　　　　　　　　○千円</a:t>
            </a:r>
            <a:r>
              <a:rPr lang="en-US" altLang="ja-JP" sz="800" dirty="0">
                <a:solidFill>
                  <a:srgbClr val="FF8585"/>
                </a:solidFill>
              </a:rPr>
              <a:t>×</a:t>
            </a:r>
            <a:r>
              <a:rPr lang="ja-JP" altLang="en-US" sz="800" dirty="0">
                <a:solidFill>
                  <a:srgbClr val="FF8585"/>
                </a:solidFill>
              </a:rPr>
              <a:t>〇回</a:t>
            </a:r>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r>
              <a:rPr lang="ja-JP" altLang="en-US" sz="800" dirty="0">
                <a:solidFill>
                  <a:srgbClr val="FF8585"/>
                </a:solidFill>
              </a:rPr>
              <a:t>　　　　　　　　　　　合計 ○○〇円</a:t>
            </a:r>
          </a:p>
          <a:p>
            <a:endParaRPr lang="ja-JP" altLang="en-US" sz="800" u="sng" dirty="0">
              <a:solidFill>
                <a:schemeClr val="tx1"/>
              </a:solidFill>
            </a:endParaRPr>
          </a:p>
        </p:txBody>
      </p:sp>
      <p:sp>
        <p:nvSpPr>
          <p:cNvPr id="25" name="正方形/長方形 24"/>
          <p:cNvSpPr/>
          <p:nvPr/>
        </p:nvSpPr>
        <p:spPr>
          <a:xfrm>
            <a:off x="3559449" y="442263"/>
            <a:ext cx="6321152" cy="6400829"/>
          </a:xfrm>
          <a:prstGeom prst="rect">
            <a:avLst/>
          </a:prstGeom>
          <a:noFill/>
          <a:ln>
            <a:solidFill>
              <a:srgbClr val="1F47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5312443" y="321097"/>
            <a:ext cx="2880917" cy="276999"/>
          </a:xfrm>
          <a:prstGeom prst="rect">
            <a:avLst/>
          </a:prstGeom>
          <a:solidFill>
            <a:schemeClr val="bg1"/>
          </a:solidFill>
        </p:spPr>
        <p:txBody>
          <a:bodyPr wrap="none" rtlCol="0">
            <a:spAutoFit/>
          </a:bodyPr>
          <a:lstStyle/>
          <a:p>
            <a:r>
              <a:rPr kumimoji="1" lang="ja-JP" altLang="en-US" sz="1200"/>
              <a:t>摘要（各経費項目に関して主な計上予算）</a:t>
            </a:r>
          </a:p>
        </p:txBody>
      </p:sp>
      <p:sp>
        <p:nvSpPr>
          <p:cNvPr id="28" name="テキスト ボックス 27"/>
          <p:cNvSpPr txBox="1"/>
          <p:nvPr/>
        </p:nvSpPr>
        <p:spPr>
          <a:xfrm>
            <a:off x="624311" y="-35707"/>
            <a:ext cx="7594387" cy="307777"/>
          </a:xfrm>
          <a:prstGeom prst="rect">
            <a:avLst/>
          </a:prstGeom>
          <a:noFill/>
        </p:spPr>
        <p:txBody>
          <a:bodyPr wrap="none" rtlCol="0">
            <a:spAutoFit/>
          </a:bodyPr>
          <a:lstStyle/>
          <a:p>
            <a:pPr algn="ctr"/>
            <a:r>
              <a:rPr lang="ja-JP" altLang="en-US" sz="1400" b="1" spc="-120" dirty="0">
                <a:solidFill>
                  <a:schemeClr val="bg1"/>
                </a:solidFill>
                <a:latin typeface="HGｺﾞｼｯｸM" panose="020B0609000000000000" pitchFamily="49" charset="-128"/>
                <a:ea typeface="HGｺﾞｼｯｸM" panose="020B0609000000000000" pitchFamily="49" charset="-128"/>
              </a:rPr>
              <a:t>令和〇</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年度「</a:t>
            </a:r>
            <a:r>
              <a:rPr lang="ja-JP" altLang="en-US" sz="1400" b="1" spc="-120" dirty="0">
                <a:solidFill>
                  <a:schemeClr val="bg1"/>
                </a:solidFill>
                <a:latin typeface="HGｺﾞｼｯｸM" panose="020B0609000000000000" pitchFamily="49" charset="-128"/>
                <a:ea typeface="HGｺﾞｼｯｸM" panose="020B0609000000000000" pitchFamily="49" charset="-128"/>
              </a:rPr>
              <a:t>専修学校の質の向上に向けた学校評価等の推進</a:t>
            </a:r>
            <a:r>
              <a:rPr kumimoji="1" lang="ja-JP" altLang="en-US" sz="1400" b="1" spc="-120" dirty="0">
                <a:solidFill>
                  <a:schemeClr val="bg1"/>
                </a:solidFill>
                <a:latin typeface="HGｺﾞｼｯｸM" panose="020B0609000000000000" pitchFamily="49" charset="-128"/>
                <a:ea typeface="HGｺﾞｼｯｸM" panose="020B0609000000000000" pitchFamily="49" charset="-128"/>
              </a:rPr>
              <a:t>」企画提案書</a:t>
            </a:r>
            <a:r>
              <a:rPr kumimoji="1" lang="ja-JP" altLang="en-US" sz="1200" b="1" spc="-120" dirty="0">
                <a:solidFill>
                  <a:schemeClr val="bg1"/>
                </a:solidFill>
                <a:latin typeface="HGｺﾞｼｯｸM" panose="020B0609000000000000" pitchFamily="49" charset="-128"/>
                <a:ea typeface="HGｺﾞｼｯｸM" panose="020B0609000000000000" pitchFamily="49" charset="-128"/>
              </a:rPr>
              <a:t>（事業メニュー（　）　）</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(9</a:t>
            </a:r>
            <a:r>
              <a:rPr lang="en-US" altLang="ja-JP" sz="1100" b="1" spc="-120" dirty="0">
                <a:solidFill>
                  <a:schemeClr val="bg1"/>
                </a:solidFill>
                <a:latin typeface="HGｺﾞｼｯｸM" panose="020B0609000000000000" pitchFamily="49" charset="-128"/>
                <a:ea typeface="HGｺﾞｼｯｸM" panose="020B0609000000000000" pitchFamily="49" charset="-128"/>
              </a:rPr>
              <a:t>/10</a:t>
            </a:r>
            <a:r>
              <a:rPr kumimoji="1" lang="en-US" altLang="ja-JP" sz="1100" b="1" spc="-120" dirty="0">
                <a:solidFill>
                  <a:schemeClr val="bg1"/>
                </a:solidFill>
                <a:latin typeface="HGｺﾞｼｯｸM" panose="020B0609000000000000" pitchFamily="49" charset="-128"/>
                <a:ea typeface="HGｺﾞｼｯｸM" panose="020B0609000000000000" pitchFamily="49" charset="-128"/>
              </a:rPr>
              <a:t>)</a:t>
            </a:r>
            <a:endParaRPr kumimoji="1" lang="ja-JP" altLang="en-US" sz="1100" b="1" spc="-120" dirty="0">
              <a:solidFill>
                <a:schemeClr val="bg1"/>
              </a:solidFill>
              <a:latin typeface="HGｺﾞｼｯｸM" panose="020B0609000000000000" pitchFamily="49" charset="-128"/>
              <a:ea typeface="HGｺﾞｼｯｸM" panose="020B0609000000000000" pitchFamily="49" charset="-128"/>
            </a:endParaRPr>
          </a:p>
        </p:txBody>
      </p:sp>
      <p:sp>
        <p:nvSpPr>
          <p:cNvPr id="2" name="正方形/長方形 1">
            <a:extLst>
              <a:ext uri="{FF2B5EF4-FFF2-40B4-BE49-F238E27FC236}">
                <a16:creationId xmlns:a16="http://schemas.microsoft.com/office/drawing/2014/main" id="{E745C13D-B92B-6925-FD6A-53E9ADBF01D7}"/>
              </a:ext>
            </a:extLst>
          </p:cNvPr>
          <p:cNvSpPr/>
          <p:nvPr/>
        </p:nvSpPr>
        <p:spPr>
          <a:xfrm>
            <a:off x="5739099" y="2737232"/>
            <a:ext cx="1980000" cy="1980000"/>
          </a:xfrm>
          <a:prstGeom prst="rect">
            <a:avLst/>
          </a:prstGeom>
          <a:noFill/>
          <a:ln w="28575">
            <a:solidFill>
              <a:srgbClr val="4A89D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chemeClr val="tx1"/>
                </a:solidFill>
              </a:rPr>
              <a:t>◆消耗品</a:t>
            </a:r>
            <a:endParaRPr lang="en-US" altLang="ja-JP" sz="800" u="sng" dirty="0">
              <a:solidFill>
                <a:schemeClr val="tx1"/>
              </a:solidFill>
            </a:endParaRPr>
          </a:p>
          <a:p>
            <a:r>
              <a:rPr lang="ja-JP" altLang="en-US" sz="800" dirty="0">
                <a:solidFill>
                  <a:srgbClr val="FF8585"/>
                </a:solidFill>
              </a:rPr>
              <a:t>・ﾎﾞｰﾙﾍﾟﾝ　　　　〇百円</a:t>
            </a:r>
            <a:r>
              <a:rPr lang="en-US" altLang="ja-JP" sz="800" dirty="0">
                <a:solidFill>
                  <a:srgbClr val="FF8585"/>
                </a:solidFill>
              </a:rPr>
              <a:t>×</a:t>
            </a:r>
            <a:r>
              <a:rPr lang="ja-JP" altLang="en-US" sz="800" dirty="0">
                <a:solidFill>
                  <a:srgbClr val="FF8585"/>
                </a:solidFill>
              </a:rPr>
              <a:t>〇本</a:t>
            </a:r>
            <a:endParaRPr lang="en-US" altLang="ja-JP" sz="800" dirty="0">
              <a:solidFill>
                <a:srgbClr val="FF8585"/>
              </a:solidFill>
            </a:endParaRPr>
          </a:p>
          <a:p>
            <a:r>
              <a:rPr lang="ja-JP" altLang="en-US" sz="800" dirty="0">
                <a:solidFill>
                  <a:srgbClr val="FF8585"/>
                </a:solidFill>
              </a:rPr>
              <a:t>・ﾊｰﾄﾞﾌｧｲﾙ　　　　〇千円</a:t>
            </a:r>
            <a:r>
              <a:rPr lang="en-US" altLang="ja-JP" sz="800" dirty="0">
                <a:solidFill>
                  <a:srgbClr val="FF8585"/>
                </a:solidFill>
              </a:rPr>
              <a:t>×</a:t>
            </a:r>
            <a:r>
              <a:rPr lang="ja-JP" altLang="en-US" sz="800" dirty="0">
                <a:solidFill>
                  <a:srgbClr val="FF8585"/>
                </a:solidFill>
              </a:rPr>
              <a:t>〇冊</a:t>
            </a:r>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r>
              <a:rPr lang="ja-JP" altLang="en-US" sz="800" dirty="0">
                <a:solidFill>
                  <a:srgbClr val="FF8585"/>
                </a:solidFill>
              </a:rPr>
              <a:t>　　　　　　　　　　　合計 ○○〇円</a:t>
            </a:r>
          </a:p>
          <a:p>
            <a:endParaRPr lang="en-US" altLang="ja-JP" sz="800" dirty="0">
              <a:solidFill>
                <a:schemeClr val="tx1"/>
              </a:solidFill>
            </a:endParaRPr>
          </a:p>
        </p:txBody>
      </p:sp>
      <p:sp>
        <p:nvSpPr>
          <p:cNvPr id="5" name="正方形/長方形 4">
            <a:extLst>
              <a:ext uri="{FF2B5EF4-FFF2-40B4-BE49-F238E27FC236}">
                <a16:creationId xmlns:a16="http://schemas.microsoft.com/office/drawing/2014/main" id="{9640F980-5B66-40E5-15A2-E7CCC1AD6940}"/>
              </a:ext>
            </a:extLst>
          </p:cNvPr>
          <p:cNvSpPr/>
          <p:nvPr/>
        </p:nvSpPr>
        <p:spPr>
          <a:xfrm>
            <a:off x="7809850" y="2746096"/>
            <a:ext cx="1980000" cy="1980000"/>
          </a:xfrm>
          <a:prstGeom prst="rect">
            <a:avLst/>
          </a:prstGeom>
          <a:noFill/>
          <a:ln w="28575">
            <a:solidFill>
              <a:srgbClr val="4A89D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chemeClr val="tx1"/>
                </a:solidFill>
              </a:rPr>
              <a:t>◆会議費</a:t>
            </a:r>
            <a:endParaRPr lang="en-US" altLang="ja-JP" sz="800" u="sng" dirty="0">
              <a:solidFill>
                <a:schemeClr val="tx1"/>
              </a:solidFill>
            </a:endParaRPr>
          </a:p>
          <a:p>
            <a:r>
              <a:rPr lang="ja-JP" altLang="en-US" sz="800" dirty="0">
                <a:solidFill>
                  <a:srgbClr val="FF8585"/>
                </a:solidFill>
              </a:rPr>
              <a:t>・企画推進委員会お茶</a:t>
            </a:r>
            <a:endParaRPr lang="en-US" altLang="ja-JP" sz="800" dirty="0">
              <a:solidFill>
                <a:srgbClr val="FF8585"/>
              </a:solidFill>
            </a:endParaRPr>
          </a:p>
          <a:p>
            <a:r>
              <a:rPr lang="ja-JP" altLang="en-US" sz="800" dirty="0">
                <a:solidFill>
                  <a:srgbClr val="FF8585"/>
                </a:solidFill>
              </a:rPr>
              <a:t>　　　　　　　　</a:t>
            </a:r>
            <a:r>
              <a:rPr lang="en-US" altLang="ja-JP" sz="800" dirty="0">
                <a:solidFill>
                  <a:srgbClr val="FF8585"/>
                </a:solidFill>
              </a:rPr>
              <a:t>150</a:t>
            </a:r>
            <a:r>
              <a:rPr lang="ja-JP" altLang="en-US" sz="800" dirty="0">
                <a:solidFill>
                  <a:srgbClr val="FF8585"/>
                </a:solidFill>
              </a:rPr>
              <a:t>円</a:t>
            </a:r>
            <a:r>
              <a:rPr lang="en-US" altLang="ja-JP" sz="800" dirty="0">
                <a:solidFill>
                  <a:srgbClr val="FF8585"/>
                </a:solidFill>
              </a:rPr>
              <a:t>×</a:t>
            </a:r>
            <a:r>
              <a:rPr lang="ja-JP" altLang="en-US" sz="800" dirty="0">
                <a:solidFill>
                  <a:srgbClr val="FF8585"/>
                </a:solidFill>
              </a:rPr>
              <a:t>〇人</a:t>
            </a:r>
            <a:endParaRPr lang="en-US" altLang="ja-JP" sz="800" dirty="0">
              <a:solidFill>
                <a:srgbClr val="FF8585"/>
              </a:solidFill>
            </a:endParaRPr>
          </a:p>
          <a:p>
            <a:r>
              <a:rPr lang="ja-JP" altLang="en-US" sz="800" dirty="0">
                <a:solidFill>
                  <a:srgbClr val="FF8585"/>
                </a:solidFill>
              </a:rPr>
              <a:t>・ﾌﾟﾛｸﾞﾗﾑ開発分科会お茶</a:t>
            </a:r>
            <a:endParaRPr lang="en-US" altLang="ja-JP" sz="800" dirty="0">
              <a:solidFill>
                <a:srgbClr val="FF8585"/>
              </a:solidFill>
            </a:endParaRPr>
          </a:p>
          <a:p>
            <a:r>
              <a:rPr lang="ja-JP" altLang="en-US" sz="800" dirty="0">
                <a:solidFill>
                  <a:srgbClr val="FF8585"/>
                </a:solidFill>
              </a:rPr>
              <a:t>　　　　　</a:t>
            </a:r>
            <a:r>
              <a:rPr lang="en-US" altLang="ja-JP" sz="800" dirty="0">
                <a:solidFill>
                  <a:srgbClr val="FF8585"/>
                </a:solidFill>
              </a:rPr>
              <a:t> </a:t>
            </a:r>
            <a:r>
              <a:rPr lang="ja-JP" altLang="en-US" sz="800" dirty="0">
                <a:solidFill>
                  <a:srgbClr val="FF8585"/>
                </a:solidFill>
              </a:rPr>
              <a:t>　　　</a:t>
            </a:r>
            <a:r>
              <a:rPr lang="en-US" altLang="ja-JP" sz="800" dirty="0">
                <a:solidFill>
                  <a:srgbClr val="FF8585"/>
                </a:solidFill>
              </a:rPr>
              <a:t>150</a:t>
            </a:r>
            <a:r>
              <a:rPr lang="ja-JP" altLang="en-US" sz="800" dirty="0">
                <a:solidFill>
                  <a:srgbClr val="FF8585"/>
                </a:solidFill>
              </a:rPr>
              <a:t>円</a:t>
            </a:r>
            <a:r>
              <a:rPr lang="en-US" altLang="ja-JP" sz="800" dirty="0">
                <a:solidFill>
                  <a:srgbClr val="FF8585"/>
                </a:solidFill>
              </a:rPr>
              <a:t>×</a:t>
            </a:r>
            <a:r>
              <a:rPr lang="ja-JP" altLang="en-US" sz="800" dirty="0">
                <a:solidFill>
                  <a:srgbClr val="FF8585"/>
                </a:solidFill>
              </a:rPr>
              <a:t>〇人</a:t>
            </a:r>
            <a:endParaRPr lang="en-US" altLang="ja-JP" sz="800" dirty="0">
              <a:solidFill>
                <a:srgbClr val="FF8585"/>
              </a:solidFill>
            </a:endParaRPr>
          </a:p>
          <a:p>
            <a:r>
              <a:rPr lang="ja-JP" altLang="en-US" sz="800" dirty="0">
                <a:solidFill>
                  <a:srgbClr val="FF8585"/>
                </a:solidFill>
              </a:rPr>
              <a:t>・実証講座分科会お茶</a:t>
            </a:r>
            <a:endParaRPr lang="en-US" altLang="ja-JP" sz="800" dirty="0">
              <a:solidFill>
                <a:srgbClr val="FF8585"/>
              </a:solidFill>
            </a:endParaRPr>
          </a:p>
          <a:p>
            <a:r>
              <a:rPr lang="ja-JP" altLang="en-US" sz="800" dirty="0">
                <a:solidFill>
                  <a:srgbClr val="FF8585"/>
                </a:solidFill>
              </a:rPr>
              <a:t>　　　　　</a:t>
            </a:r>
            <a:r>
              <a:rPr lang="en-US" altLang="ja-JP" sz="800" dirty="0">
                <a:solidFill>
                  <a:srgbClr val="FF8585"/>
                </a:solidFill>
              </a:rPr>
              <a:t> </a:t>
            </a:r>
            <a:r>
              <a:rPr lang="ja-JP" altLang="en-US" sz="800" dirty="0">
                <a:solidFill>
                  <a:srgbClr val="FF8585"/>
                </a:solidFill>
              </a:rPr>
              <a:t>　　　</a:t>
            </a:r>
            <a:r>
              <a:rPr lang="en-US" altLang="ja-JP" sz="800" dirty="0">
                <a:solidFill>
                  <a:srgbClr val="FF8585"/>
                </a:solidFill>
              </a:rPr>
              <a:t>150</a:t>
            </a:r>
            <a:r>
              <a:rPr lang="ja-JP" altLang="en-US" sz="800" dirty="0">
                <a:solidFill>
                  <a:srgbClr val="FF8585"/>
                </a:solidFill>
              </a:rPr>
              <a:t>円</a:t>
            </a:r>
            <a:r>
              <a:rPr lang="en-US" altLang="ja-JP" sz="800" dirty="0">
                <a:solidFill>
                  <a:srgbClr val="FF8585"/>
                </a:solidFill>
              </a:rPr>
              <a:t>×</a:t>
            </a:r>
            <a:r>
              <a:rPr lang="ja-JP" altLang="en-US" sz="800" dirty="0">
                <a:solidFill>
                  <a:srgbClr val="FF8585"/>
                </a:solidFill>
              </a:rPr>
              <a:t>〇人</a:t>
            </a:r>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r>
              <a:rPr lang="ja-JP" altLang="en-US" sz="800" dirty="0">
                <a:solidFill>
                  <a:srgbClr val="FF8585"/>
                </a:solidFill>
              </a:rPr>
              <a:t>　　　　　　　　　　　合計 ○○〇円</a:t>
            </a:r>
          </a:p>
          <a:p>
            <a:endParaRPr lang="en-US" altLang="ja-JP" sz="800" dirty="0">
              <a:solidFill>
                <a:schemeClr val="tx1"/>
              </a:solidFill>
            </a:endParaRPr>
          </a:p>
        </p:txBody>
      </p:sp>
      <p:sp>
        <p:nvSpPr>
          <p:cNvPr id="8" name="正方形/長方形 7">
            <a:extLst>
              <a:ext uri="{FF2B5EF4-FFF2-40B4-BE49-F238E27FC236}">
                <a16:creationId xmlns:a16="http://schemas.microsoft.com/office/drawing/2014/main" id="{23E194A1-22A3-345B-9237-176073091919}"/>
              </a:ext>
            </a:extLst>
          </p:cNvPr>
          <p:cNvSpPr/>
          <p:nvPr/>
        </p:nvSpPr>
        <p:spPr>
          <a:xfrm>
            <a:off x="3686263" y="4790162"/>
            <a:ext cx="1980000" cy="1002671"/>
          </a:xfrm>
          <a:prstGeom prst="rect">
            <a:avLst/>
          </a:prstGeom>
          <a:noFill/>
          <a:ln w="28575">
            <a:solidFill>
              <a:srgbClr val="4A89D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chemeClr val="tx1"/>
                </a:solidFill>
              </a:rPr>
              <a:t>◆通信運搬費</a:t>
            </a:r>
            <a:endParaRPr lang="en-US" altLang="ja-JP" sz="800" u="sng" dirty="0">
              <a:solidFill>
                <a:schemeClr val="tx1"/>
              </a:solidFill>
            </a:endParaRPr>
          </a:p>
          <a:p>
            <a:r>
              <a:rPr lang="ja-JP" altLang="en-US" sz="800" dirty="0">
                <a:solidFill>
                  <a:srgbClr val="FF8585"/>
                </a:solidFill>
              </a:rPr>
              <a:t>・報告書郵送費　　〇円</a:t>
            </a:r>
            <a:r>
              <a:rPr lang="en-US" altLang="ja-JP" sz="800" dirty="0">
                <a:solidFill>
                  <a:srgbClr val="FF8585"/>
                </a:solidFill>
              </a:rPr>
              <a:t>×</a:t>
            </a:r>
            <a:r>
              <a:rPr lang="ja-JP" altLang="en-US" sz="800" dirty="0">
                <a:solidFill>
                  <a:srgbClr val="FF8585"/>
                </a:solidFill>
              </a:rPr>
              <a:t>〇箇所</a:t>
            </a:r>
            <a:endParaRPr lang="en-US" altLang="ja-JP" sz="800" dirty="0">
              <a:solidFill>
                <a:srgbClr val="FF8585"/>
              </a:solidFill>
            </a:endParaRPr>
          </a:p>
          <a:p>
            <a:r>
              <a:rPr lang="ja-JP" altLang="en-US" sz="800" dirty="0">
                <a:solidFill>
                  <a:srgbClr val="FF8585"/>
                </a:solidFill>
              </a:rPr>
              <a:t>・実証講座案内郵送　　〇円</a:t>
            </a:r>
            <a:r>
              <a:rPr lang="en-US" altLang="ja-JP" sz="800" dirty="0">
                <a:solidFill>
                  <a:srgbClr val="FF8585"/>
                </a:solidFill>
              </a:rPr>
              <a:t>×</a:t>
            </a:r>
            <a:r>
              <a:rPr lang="ja-JP" altLang="en-US" sz="800" dirty="0">
                <a:solidFill>
                  <a:srgbClr val="FF8585"/>
                </a:solidFill>
              </a:rPr>
              <a:t>〇箇所</a:t>
            </a:r>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r>
              <a:rPr lang="ja-JP" altLang="en-US" sz="800" dirty="0">
                <a:solidFill>
                  <a:srgbClr val="FF8585"/>
                </a:solidFill>
              </a:rPr>
              <a:t>　　　　　　　　　　　合計 ○○〇円</a:t>
            </a:r>
          </a:p>
        </p:txBody>
      </p:sp>
      <p:sp>
        <p:nvSpPr>
          <p:cNvPr id="9" name="正方形/長方形 8">
            <a:extLst>
              <a:ext uri="{FF2B5EF4-FFF2-40B4-BE49-F238E27FC236}">
                <a16:creationId xmlns:a16="http://schemas.microsoft.com/office/drawing/2014/main" id="{23212614-8B88-9D0C-2A53-DB6FD5418C00}"/>
              </a:ext>
            </a:extLst>
          </p:cNvPr>
          <p:cNvSpPr/>
          <p:nvPr/>
        </p:nvSpPr>
        <p:spPr>
          <a:xfrm>
            <a:off x="3686263" y="5913998"/>
            <a:ext cx="1980000" cy="856163"/>
          </a:xfrm>
          <a:prstGeom prst="rect">
            <a:avLst/>
          </a:prstGeom>
          <a:noFill/>
          <a:ln w="28575">
            <a:solidFill>
              <a:srgbClr val="4A89D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chemeClr val="tx1"/>
                </a:solidFill>
              </a:rPr>
              <a:t>◆保険料</a:t>
            </a:r>
            <a:endParaRPr lang="en-US" altLang="ja-JP" sz="800" u="sng" dirty="0">
              <a:solidFill>
                <a:schemeClr val="tx1"/>
              </a:solidFill>
            </a:endParaRPr>
          </a:p>
          <a:p>
            <a:endParaRPr lang="en-US" altLang="ja-JP" sz="800" dirty="0">
              <a:solidFill>
                <a:schemeClr val="tx1"/>
              </a:solidFill>
            </a:endParaRPr>
          </a:p>
        </p:txBody>
      </p:sp>
      <p:sp>
        <p:nvSpPr>
          <p:cNvPr id="10" name="正方形/長方形 9">
            <a:extLst>
              <a:ext uri="{FF2B5EF4-FFF2-40B4-BE49-F238E27FC236}">
                <a16:creationId xmlns:a16="http://schemas.microsoft.com/office/drawing/2014/main" id="{0B4BA361-D60C-8D93-1BEA-2C2B736BA8D5}"/>
              </a:ext>
            </a:extLst>
          </p:cNvPr>
          <p:cNvSpPr/>
          <p:nvPr/>
        </p:nvSpPr>
        <p:spPr>
          <a:xfrm>
            <a:off x="5762901" y="4790162"/>
            <a:ext cx="1980000" cy="1980000"/>
          </a:xfrm>
          <a:prstGeom prst="rect">
            <a:avLst/>
          </a:prstGeom>
          <a:noFill/>
          <a:ln w="28575">
            <a:solidFill>
              <a:srgbClr val="4A89D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chemeClr val="tx1"/>
                </a:solidFill>
              </a:rPr>
              <a:t>◆雑役務費</a:t>
            </a:r>
            <a:endParaRPr lang="en-US" altLang="ja-JP" sz="800" u="sng" dirty="0">
              <a:solidFill>
                <a:schemeClr val="tx1"/>
              </a:solidFill>
            </a:endParaRPr>
          </a:p>
          <a:p>
            <a:r>
              <a:rPr lang="ja-JP" altLang="en-US" sz="800" dirty="0">
                <a:solidFill>
                  <a:srgbClr val="FF8585"/>
                </a:solidFill>
              </a:rPr>
              <a:t>・</a:t>
            </a:r>
            <a:r>
              <a:rPr lang="en-US" altLang="ja-JP" sz="800" dirty="0">
                <a:solidFill>
                  <a:srgbClr val="FF8585"/>
                </a:solidFill>
              </a:rPr>
              <a:t>Web</a:t>
            </a:r>
            <a:r>
              <a:rPr lang="ja-JP" altLang="en-US" sz="800" dirty="0">
                <a:solidFill>
                  <a:srgbClr val="FF8585"/>
                </a:solidFill>
              </a:rPr>
              <a:t>ｻｲﾄ構築　　　○○〇円</a:t>
            </a:r>
            <a:endParaRPr lang="en-US" altLang="ja-JP" sz="800" dirty="0">
              <a:solidFill>
                <a:srgbClr val="FF8585"/>
              </a:solidFill>
            </a:endParaRPr>
          </a:p>
          <a:p>
            <a:r>
              <a:rPr lang="ja-JP" altLang="en-US" sz="800" dirty="0">
                <a:solidFill>
                  <a:srgbClr val="FF8585"/>
                </a:solidFill>
              </a:rPr>
              <a:t>・報告書印刷費　　　○○〇円</a:t>
            </a:r>
            <a:endParaRPr lang="en-US" altLang="ja-JP" sz="800" dirty="0">
              <a:solidFill>
                <a:srgbClr val="FF8585"/>
              </a:solidFill>
            </a:endParaRPr>
          </a:p>
          <a:p>
            <a:r>
              <a:rPr lang="ja-JP" altLang="en-US" sz="800" dirty="0">
                <a:solidFill>
                  <a:srgbClr val="FF8585"/>
                </a:solidFill>
              </a:rPr>
              <a:t>・事務職員派遣</a:t>
            </a:r>
            <a:endParaRPr lang="en-US" altLang="ja-JP" sz="800" dirty="0">
              <a:solidFill>
                <a:srgbClr val="FF8585"/>
              </a:solidFill>
            </a:endParaRPr>
          </a:p>
          <a:p>
            <a:r>
              <a:rPr lang="ja-JP" altLang="en-US" sz="800" dirty="0">
                <a:solidFill>
                  <a:srgbClr val="FF8585"/>
                </a:solidFill>
              </a:rPr>
              <a:t>　　　　○○〇円</a:t>
            </a:r>
            <a:r>
              <a:rPr lang="en-US" altLang="ja-JP" sz="800" dirty="0">
                <a:solidFill>
                  <a:srgbClr val="FF8585"/>
                </a:solidFill>
              </a:rPr>
              <a:t>×20</a:t>
            </a:r>
            <a:r>
              <a:rPr lang="ja-JP" altLang="en-US" sz="800" dirty="0">
                <a:solidFill>
                  <a:srgbClr val="FF8585"/>
                </a:solidFill>
              </a:rPr>
              <a:t>日</a:t>
            </a:r>
            <a:r>
              <a:rPr lang="en-US" altLang="ja-JP" sz="800" dirty="0">
                <a:solidFill>
                  <a:srgbClr val="FF8585"/>
                </a:solidFill>
              </a:rPr>
              <a:t>×</a:t>
            </a:r>
            <a:r>
              <a:rPr lang="ja-JP" altLang="en-US" sz="800" dirty="0">
                <a:solidFill>
                  <a:srgbClr val="FF8585"/>
                </a:solidFill>
              </a:rPr>
              <a:t>〇月</a:t>
            </a:r>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endParaRPr lang="en-US" altLang="ja-JP" sz="800" dirty="0">
              <a:solidFill>
                <a:srgbClr val="FF8585"/>
              </a:solidFill>
            </a:endParaRPr>
          </a:p>
          <a:p>
            <a:r>
              <a:rPr lang="ja-JP" altLang="en-US" sz="800" dirty="0">
                <a:solidFill>
                  <a:srgbClr val="FF8585"/>
                </a:solidFill>
              </a:rPr>
              <a:t>　　　　　　　　　　　合計 ○○〇円</a:t>
            </a:r>
          </a:p>
          <a:p>
            <a:endParaRPr lang="en-US" altLang="ja-JP" sz="800" dirty="0">
              <a:solidFill>
                <a:schemeClr val="tx1"/>
              </a:solidFill>
            </a:endParaRPr>
          </a:p>
        </p:txBody>
      </p:sp>
      <p:sp>
        <p:nvSpPr>
          <p:cNvPr id="11" name="正方形/長方形 10">
            <a:extLst>
              <a:ext uri="{FF2B5EF4-FFF2-40B4-BE49-F238E27FC236}">
                <a16:creationId xmlns:a16="http://schemas.microsoft.com/office/drawing/2014/main" id="{979B6F00-FF5C-11D6-827E-153AF4A2D26F}"/>
              </a:ext>
            </a:extLst>
          </p:cNvPr>
          <p:cNvSpPr/>
          <p:nvPr/>
        </p:nvSpPr>
        <p:spPr>
          <a:xfrm>
            <a:off x="7809850" y="4791402"/>
            <a:ext cx="1980000" cy="1980000"/>
          </a:xfrm>
          <a:prstGeom prst="rect">
            <a:avLst/>
          </a:prstGeom>
          <a:noFill/>
          <a:ln w="28575">
            <a:solidFill>
              <a:schemeClr val="accent2">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u="sng" dirty="0">
                <a:solidFill>
                  <a:schemeClr val="tx1"/>
                </a:solidFill>
              </a:rPr>
              <a:t>◆再委託費</a:t>
            </a:r>
            <a:endParaRPr lang="en-US" altLang="ja-JP" sz="800" u="sng" dirty="0">
              <a:solidFill>
                <a:schemeClr val="tx1"/>
              </a:solidFill>
            </a:endParaRPr>
          </a:p>
          <a:p>
            <a:endParaRPr lang="en-US" altLang="ja-JP" sz="800" dirty="0">
              <a:solidFill>
                <a:schemeClr val="tx1"/>
              </a:solidFill>
            </a:endParaRPr>
          </a:p>
        </p:txBody>
      </p:sp>
      <p:pic>
        <p:nvPicPr>
          <p:cNvPr id="12" name="図 11">
            <a:extLst>
              <a:ext uri="{FF2B5EF4-FFF2-40B4-BE49-F238E27FC236}">
                <a16:creationId xmlns:a16="http://schemas.microsoft.com/office/drawing/2014/main" id="{078A0769-004F-DEFF-FECA-009CABD2B6CB}"/>
              </a:ext>
            </a:extLst>
          </p:cNvPr>
          <p:cNvPicPr>
            <a:picLocks noChangeAspect="1"/>
          </p:cNvPicPr>
          <p:nvPr/>
        </p:nvPicPr>
        <p:blipFill>
          <a:blip r:embed="rId3"/>
          <a:stretch>
            <a:fillRect/>
          </a:stretch>
        </p:blipFill>
        <p:spPr>
          <a:xfrm>
            <a:off x="85626" y="759723"/>
            <a:ext cx="3359249" cy="6010437"/>
          </a:xfrm>
          <a:prstGeom prst="rect">
            <a:avLst/>
          </a:prstGeom>
        </p:spPr>
      </p:pic>
      <p:sp>
        <p:nvSpPr>
          <p:cNvPr id="13" name="テキスト ボックス 12">
            <a:extLst>
              <a:ext uri="{FF2B5EF4-FFF2-40B4-BE49-F238E27FC236}">
                <a16:creationId xmlns:a16="http://schemas.microsoft.com/office/drawing/2014/main" id="{18BF8C23-F164-8C02-A619-14C29033DF84}"/>
              </a:ext>
            </a:extLst>
          </p:cNvPr>
          <p:cNvSpPr txBox="1"/>
          <p:nvPr/>
        </p:nvSpPr>
        <p:spPr>
          <a:xfrm>
            <a:off x="3781084" y="6211177"/>
            <a:ext cx="5896030" cy="461665"/>
          </a:xfrm>
          <a:prstGeom prst="rect">
            <a:avLst/>
          </a:prstGeom>
          <a:solidFill>
            <a:srgbClr val="E2ECFD"/>
          </a:solidFill>
        </p:spPr>
        <p:txBody>
          <a:bodyPr wrap="square" rtlCol="0">
            <a:spAutoFit/>
          </a:bodyPr>
          <a:lstStyle/>
          <a:p>
            <a:r>
              <a:rPr lang="en-US" altLang="ja-JP" sz="1200" dirty="0">
                <a:solidFill>
                  <a:srgbClr val="FF8585"/>
                </a:solidFill>
              </a:rPr>
              <a:t>※</a:t>
            </a:r>
            <a:r>
              <a:rPr lang="ja-JP" altLang="en-US" sz="1200" dirty="0">
                <a:solidFill>
                  <a:srgbClr val="FF8585"/>
                </a:solidFill>
              </a:rPr>
              <a:t>枠の大きさは、適宜修正し、計上しない費目の枠は削除してください。</a:t>
            </a:r>
            <a:endParaRPr lang="en-US" altLang="ja-JP" sz="1200" dirty="0">
              <a:solidFill>
                <a:srgbClr val="FF8585"/>
              </a:solidFill>
            </a:endParaRPr>
          </a:p>
          <a:p>
            <a:r>
              <a:rPr kumimoji="1" lang="en-US" altLang="ja-JP" sz="1200" dirty="0">
                <a:solidFill>
                  <a:srgbClr val="FF8585"/>
                </a:solidFill>
              </a:rPr>
              <a:t>※</a:t>
            </a:r>
            <a:r>
              <a:rPr kumimoji="1" lang="ja-JP" altLang="en-US" sz="1200" dirty="0">
                <a:solidFill>
                  <a:srgbClr val="FF8585"/>
                </a:solidFill>
              </a:rPr>
              <a:t>各経費項目の主なものを記載してください。すべてを網羅する必要はありません。</a:t>
            </a:r>
            <a:endParaRPr kumimoji="1" lang="en-US" altLang="ja-JP" sz="1200" dirty="0">
              <a:solidFill>
                <a:srgbClr val="FF8585"/>
              </a:solidFill>
            </a:endParaRPr>
          </a:p>
        </p:txBody>
      </p:sp>
    </p:spTree>
    <p:extLst>
      <p:ext uri="{BB962C8B-B14F-4D97-AF65-F5344CB8AC3E}">
        <p14:creationId xmlns:p14="http://schemas.microsoft.com/office/powerpoint/2010/main" val="3816749634"/>
      </p:ext>
    </p:extLst>
  </p:cSld>
  <p:clrMapOvr>
    <a:masterClrMapping/>
  </p:clrMapOvr>
</p:sld>
</file>

<file path=ppt/theme/theme1.xml><?xml version="1.0" encoding="utf-8"?>
<a:theme xmlns:a="http://schemas.openxmlformats.org/drawingml/2006/main" name="blank">
  <a:themeElements>
    <a:clrScheme name="ユーザー定義 1">
      <a:dk1>
        <a:srgbClr val="323232"/>
      </a:dk1>
      <a:lt1>
        <a:sysClr val="window" lastClr="FFFFFF"/>
      </a:lt1>
      <a:dk2>
        <a:srgbClr val="505050"/>
      </a:dk2>
      <a:lt2>
        <a:srgbClr val="EEECE1"/>
      </a:lt2>
      <a:accent1>
        <a:srgbClr val="30A3B3"/>
      </a:accent1>
      <a:accent2>
        <a:srgbClr val="CC6B9C"/>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9C692C6335766468E60EBA531034B72" ma:contentTypeVersion="9" ma:contentTypeDescription="新しいドキュメントを作成します。" ma:contentTypeScope="" ma:versionID="cf7b32094537dfc9964644210824991e">
  <xsd:schema xmlns:xsd="http://www.w3.org/2001/XMLSchema" xmlns:xs="http://www.w3.org/2001/XMLSchema" xmlns:p="http://schemas.microsoft.com/office/2006/metadata/properties" xmlns:ns2="e47d31f3-79e9-402d-b819-9e7c0f82b2a0" xmlns:ns3="1b46ff83-a30a-4f71-8284-60f4d331f78d" targetNamespace="http://schemas.microsoft.com/office/2006/metadata/properties" ma:root="true" ma:fieldsID="2c8b823047f79e1bc3b897c38b52bef9" ns2:_="" ns3:_="">
    <xsd:import namespace="e47d31f3-79e9-402d-b819-9e7c0f82b2a0"/>
    <xsd:import namespace="1b46ff83-a30a-4f71-8284-60f4d331f78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7d31f3-79e9-402d-b819-9e7c0f82b2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b46ff83-a30a-4f71-8284-60f4d331f78d"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7C9217-E310-4F3E-A356-A5F1850BBF16}">
  <ds:schemaRefs>
    <ds:schemaRef ds:uri="1b46ff83-a30a-4f71-8284-60f4d331f78d"/>
    <ds:schemaRef ds:uri="e47d31f3-79e9-402d-b819-9e7c0f82b2a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BAFDEC6-905B-40EA-A2D5-E5EAA0E97C91}">
  <ds:schemaRefs>
    <ds:schemaRef ds:uri="http://schemas.microsoft.com/sharepoint/v3/contenttype/forms"/>
  </ds:schemaRefs>
</ds:datastoreItem>
</file>

<file path=customXml/itemProps3.xml><?xml version="1.0" encoding="utf-8"?>
<ds:datastoreItem xmlns:ds="http://schemas.openxmlformats.org/officeDocument/2006/customXml" ds:itemID="{F2F7B03E-F95E-4A00-8644-B4D383271746}">
  <ds:schemaRef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purl.org/dc/terms/"/>
    <ds:schemaRef ds:uri="http://schemas.openxmlformats.org/package/2006/metadata/core-properties"/>
    <ds:schemaRef ds:uri="http://purl.org/dc/dcmitype/"/>
    <ds:schemaRef ds:uri="1b46ff83-a30a-4f71-8284-60f4d331f78d"/>
    <ds:schemaRef ds:uri="e47d31f3-79e9-402d-b819-9e7c0f82b2a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blank</Template>
  <TotalTime>158</TotalTime>
  <Words>1902</Words>
  <Application>Microsoft Office PowerPoint</Application>
  <PresentationFormat>A4 210 x 297 mm</PresentationFormat>
  <Paragraphs>284</Paragraphs>
  <Slides>10</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HGｺﾞｼｯｸM</vt:lpstr>
      <vt:lpstr>游ゴシック</vt:lpstr>
      <vt:lpstr>Arial</vt:lpstr>
      <vt:lpstr>Segoe UI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文部科学省</dc:creator>
  <cp:lastModifiedBy>竹中寿音</cp:lastModifiedBy>
  <cp:revision>14</cp:revision>
  <cp:lastPrinted>2021-06-16T00:52:41Z</cp:lastPrinted>
  <dcterms:created xsi:type="dcterms:W3CDTF">2015-11-11T08:20:08Z</dcterms:created>
  <dcterms:modified xsi:type="dcterms:W3CDTF">2026-01-28T05:55:50Z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0x01010079C692C6335766468E60EBA531034B72</vt:lpwstr>
  </property>
  <property fmtid="{D5CDD505-2E9C-101B-9397-08002B2CF9AE}" pid="3" name="MSIP_Label_d899a617-f30e-4fb8-b81c-fb6d0b94ac5b_Enabled">
    <vt:lpwstr>true</vt:lpwstr>
  </property>
  <property fmtid="{D5CDD505-2E9C-101B-9397-08002B2CF9AE}" pid="4" name="MSIP_Label_d899a617-f30e-4fb8-b81c-fb6d0b94ac5b_SetDate">
    <vt:lpwstr>2025-05-08T03:04:51Z</vt:lpwstr>
  </property>
  <property fmtid="{D5CDD505-2E9C-101B-9397-08002B2CF9AE}" pid="5" name="MSIP_Label_d899a617-f30e-4fb8-b81c-fb6d0b94ac5b_Method">
    <vt:lpwstr>Standard</vt:lpwstr>
  </property>
  <property fmtid="{D5CDD505-2E9C-101B-9397-08002B2CF9AE}" pid="6" name="MSIP_Label_d899a617-f30e-4fb8-b81c-fb6d0b94ac5b_Name">
    <vt:lpwstr>機密性2情報</vt:lpwstr>
  </property>
  <property fmtid="{D5CDD505-2E9C-101B-9397-08002B2CF9AE}" pid="7" name="MSIP_Label_d899a617-f30e-4fb8-b81c-fb6d0b94ac5b_SiteId">
    <vt:lpwstr>545810b0-36cb-4290-8926-48dbc0f9e92f</vt:lpwstr>
  </property>
  <property fmtid="{D5CDD505-2E9C-101B-9397-08002B2CF9AE}" pid="8" name="MSIP_Label_d899a617-f30e-4fb8-b81c-fb6d0b94ac5b_ActionId">
    <vt:lpwstr>7cfc575a-84d0-426c-aa48-a48f101db0e8</vt:lpwstr>
  </property>
  <property fmtid="{D5CDD505-2E9C-101B-9397-08002B2CF9AE}" pid="9" name="MSIP_Label_d899a617-f30e-4fb8-b81c-fb6d0b94ac5b_ContentBits">
    <vt:lpwstr>0</vt:lpwstr>
  </property>
  <property fmtid="{D5CDD505-2E9C-101B-9397-08002B2CF9AE}" pid="10" name="MSIP_Label_d899a617-f30e-4fb8-b81c-fb6d0b94ac5b_Tag">
    <vt:lpwstr>10, 3, 0, 1</vt:lpwstr>
  </property>
</Properties>
</file>