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16" r:id="rId3"/>
    <p:sldId id="312" r:id="rId4"/>
    <p:sldId id="271" r:id="rId5"/>
    <p:sldId id="262" r:id="rId6"/>
    <p:sldId id="314" r:id="rId7"/>
    <p:sldId id="268" r:id="rId8"/>
    <p:sldId id="269" r:id="rId9"/>
  </p:sldIdLst>
  <p:sldSz cx="9906000" cy="6858000" type="A4"/>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9CEC"/>
    <a:srgbClr val="4A89DC"/>
    <a:srgbClr val="1F4788"/>
    <a:srgbClr val="243D5D"/>
    <a:srgbClr val="1D3656"/>
    <a:srgbClr val="FF6B6B"/>
    <a:srgbClr val="4ECDC4"/>
    <a:srgbClr val="1A535C"/>
    <a:srgbClr val="F7FFF7"/>
    <a:srgbClr val="CC6B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94622" autoAdjust="0"/>
  </p:normalViewPr>
  <p:slideViewPr>
    <p:cSldViewPr>
      <p:cViewPr varScale="1">
        <p:scale>
          <a:sx n="99" d="100"/>
          <a:sy n="99" d="100"/>
        </p:scale>
        <p:origin x="896" y="6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143" cy="513284"/>
          </a:xfrm>
          <a:prstGeom prst="rect">
            <a:avLst/>
          </a:prstGeom>
        </p:spPr>
        <p:txBody>
          <a:bodyPr vert="horz" lIns="94640" tIns="47320" rIns="94640" bIns="473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1503" y="0"/>
            <a:ext cx="3076143" cy="513284"/>
          </a:xfrm>
          <a:prstGeom prst="rect">
            <a:avLst/>
          </a:prstGeom>
        </p:spPr>
        <p:txBody>
          <a:bodyPr vert="horz" lIns="94640" tIns="47320" rIns="94640" bIns="47320" rtlCol="0"/>
          <a:lstStyle>
            <a:lvl1pPr algn="r">
              <a:defRPr sz="1200"/>
            </a:lvl1pPr>
          </a:lstStyle>
          <a:p>
            <a:fld id="{F142133D-913F-4F9B-AE14-035A5D3DF1B1}" type="datetimeFigureOut">
              <a:rPr kumimoji="1" lang="ja-JP" altLang="en-US" smtClean="0"/>
              <a:t>2026/2/2</a:t>
            </a:fld>
            <a:endParaRPr kumimoji="1" lang="ja-JP" altLang="en-US"/>
          </a:p>
        </p:txBody>
      </p:sp>
      <p:sp>
        <p:nvSpPr>
          <p:cNvPr id="4" name="スライド イメージ プレースホルダー 3"/>
          <p:cNvSpPr>
            <a:spLocks noGrp="1" noRot="1" noChangeAspect="1"/>
          </p:cNvSpPr>
          <p:nvPr>
            <p:ph type="sldImg" idx="2"/>
          </p:nvPr>
        </p:nvSpPr>
        <p:spPr>
          <a:xfrm>
            <a:off x="1054100" y="1279525"/>
            <a:ext cx="4991100" cy="3454400"/>
          </a:xfrm>
          <a:prstGeom prst="rect">
            <a:avLst/>
          </a:prstGeom>
          <a:noFill/>
          <a:ln w="12700">
            <a:solidFill>
              <a:prstClr val="black"/>
            </a:solidFill>
          </a:ln>
        </p:spPr>
        <p:txBody>
          <a:bodyPr vert="horz" lIns="94640" tIns="47320" rIns="94640" bIns="47320" rtlCol="0" anchor="ctr"/>
          <a:lstStyle/>
          <a:p>
            <a:endParaRPr lang="ja-JP" altLang="en-US"/>
          </a:p>
        </p:txBody>
      </p:sp>
      <p:sp>
        <p:nvSpPr>
          <p:cNvPr id="5" name="ノート プレースホルダー 4"/>
          <p:cNvSpPr>
            <a:spLocks noGrp="1"/>
          </p:cNvSpPr>
          <p:nvPr>
            <p:ph type="body" sz="quarter" idx="3"/>
          </p:nvPr>
        </p:nvSpPr>
        <p:spPr>
          <a:xfrm>
            <a:off x="710262" y="4925235"/>
            <a:ext cx="5678778" cy="4029439"/>
          </a:xfrm>
          <a:prstGeom prst="rect">
            <a:avLst/>
          </a:prstGeom>
        </p:spPr>
        <p:txBody>
          <a:bodyPr vert="horz" lIns="94640" tIns="47320" rIns="94640" bIns="473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330"/>
            <a:ext cx="3076143" cy="513284"/>
          </a:xfrm>
          <a:prstGeom prst="rect">
            <a:avLst/>
          </a:prstGeom>
        </p:spPr>
        <p:txBody>
          <a:bodyPr vert="horz" lIns="94640" tIns="47320" rIns="94640" bIns="473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1503" y="9721330"/>
            <a:ext cx="3076143" cy="513284"/>
          </a:xfrm>
          <a:prstGeom prst="rect">
            <a:avLst/>
          </a:prstGeom>
        </p:spPr>
        <p:txBody>
          <a:bodyPr vert="horz" lIns="94640" tIns="47320" rIns="94640" bIns="47320" rtlCol="0" anchor="b"/>
          <a:lstStyle>
            <a:lvl1pPr algn="r">
              <a:defRPr sz="1200"/>
            </a:lvl1pPr>
          </a:lstStyle>
          <a:p>
            <a:fld id="{7B2260EF-4784-492A-A386-D07E3DB45E12}" type="slidenum">
              <a:rPr kumimoji="1" lang="ja-JP" altLang="en-US" smtClean="0"/>
              <a:t>‹#›</a:t>
            </a:fld>
            <a:endParaRPr kumimoji="1" lang="ja-JP" altLang="en-US"/>
          </a:p>
        </p:txBody>
      </p:sp>
    </p:spTree>
    <p:extLst>
      <p:ext uri="{BB962C8B-B14F-4D97-AF65-F5344CB8AC3E}">
        <p14:creationId xmlns:p14="http://schemas.microsoft.com/office/powerpoint/2010/main" val="27050516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B2260EF-4784-492A-A386-D07E3DB45E12}" type="slidenum">
              <a:rPr kumimoji="1" lang="ja-JP" altLang="en-US" smtClean="0"/>
              <a:t>1</a:t>
            </a:fld>
            <a:endParaRPr kumimoji="1" lang="ja-JP" altLang="en-US"/>
          </a:p>
        </p:txBody>
      </p:sp>
    </p:spTree>
    <p:extLst>
      <p:ext uri="{BB962C8B-B14F-4D97-AF65-F5344CB8AC3E}">
        <p14:creationId xmlns:p14="http://schemas.microsoft.com/office/powerpoint/2010/main" val="606256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B2260EF-4784-492A-A386-D07E3DB45E12}" type="slidenum">
              <a:rPr kumimoji="1" lang="ja-JP" altLang="en-US" smtClean="0"/>
              <a:t>3</a:t>
            </a:fld>
            <a:endParaRPr kumimoji="1" lang="ja-JP" altLang="en-US"/>
          </a:p>
        </p:txBody>
      </p:sp>
    </p:spTree>
    <p:extLst>
      <p:ext uri="{BB962C8B-B14F-4D97-AF65-F5344CB8AC3E}">
        <p14:creationId xmlns:p14="http://schemas.microsoft.com/office/powerpoint/2010/main" val="412896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B2260EF-4784-492A-A386-D07E3DB45E12}" type="slidenum">
              <a:rPr kumimoji="1" lang="ja-JP" altLang="en-US" smtClean="0"/>
              <a:t>7</a:t>
            </a:fld>
            <a:endParaRPr kumimoji="1" lang="ja-JP" altLang="en-US"/>
          </a:p>
        </p:txBody>
      </p:sp>
    </p:spTree>
    <p:extLst>
      <p:ext uri="{BB962C8B-B14F-4D97-AF65-F5344CB8AC3E}">
        <p14:creationId xmlns:p14="http://schemas.microsoft.com/office/powerpoint/2010/main" val="832168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3098139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82425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365964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962165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404893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625169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65837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532767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275279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943736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dirty="0"/>
              <a:t>アイコンをクリックして図を追加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A26DF16-7525-422B-87F4-094CDA04A3FC}" type="datetimeFigureOut">
              <a:rPr kumimoji="1" lang="ja-JP" altLang="en-US" smtClean="0"/>
              <a:t>2026/2/2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04693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26DF16-7525-422B-87F4-094CDA04A3FC}" type="datetimeFigureOut">
              <a:rPr kumimoji="1" lang="ja-JP" altLang="en-US" smtClean="0"/>
              <a:t>2026/2/2</a:t>
            </a:fld>
            <a:endParaRPr kumimoji="1" lang="ja-JP" altLang="en-US" dirty="0"/>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3FA57C-AB59-4833-AF31-95C44D5249F2}" type="slidenum">
              <a:rPr kumimoji="1" lang="ja-JP" altLang="en-US" smtClean="0"/>
              <a:t>‹#›</a:t>
            </a:fld>
            <a:endParaRPr kumimoji="1" lang="ja-JP" altLang="en-US" dirty="0"/>
          </a:p>
        </p:txBody>
      </p:sp>
    </p:spTree>
    <p:extLst>
      <p:ext uri="{BB962C8B-B14F-4D97-AF65-F5344CB8AC3E}">
        <p14:creationId xmlns:p14="http://schemas.microsoft.com/office/powerpoint/2010/main" val="104905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0"/>
            <a:ext cx="9906000" cy="355076"/>
          </a:xfrm>
          <a:prstGeom prst="rect">
            <a:avLst/>
          </a:prstGeom>
          <a:solidFill>
            <a:srgbClr val="1F4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正方形/長方形 9"/>
          <p:cNvSpPr/>
          <p:nvPr/>
        </p:nvSpPr>
        <p:spPr>
          <a:xfrm>
            <a:off x="44231" y="392212"/>
            <a:ext cx="1170000" cy="432048"/>
          </a:xfrm>
          <a:prstGeom prst="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j-ea"/>
                <a:ea typeface="+mj-ea"/>
              </a:rPr>
              <a:t>取組名称</a:t>
            </a:r>
          </a:p>
        </p:txBody>
      </p:sp>
      <p:sp>
        <p:nvSpPr>
          <p:cNvPr id="11" name="正方形/長方形 10"/>
          <p:cNvSpPr/>
          <p:nvPr/>
        </p:nvSpPr>
        <p:spPr>
          <a:xfrm>
            <a:off x="1260621" y="392212"/>
            <a:ext cx="8592422" cy="432048"/>
          </a:xfrm>
          <a:prstGeom prst="rect">
            <a:avLst/>
          </a:prstGeom>
          <a:noFill/>
          <a:ln w="38100" cmpd="dbl">
            <a:solidFill>
              <a:srgbClr val="5D9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rgbClr val="FF6B6B"/>
                </a:solidFill>
                <a:latin typeface="+mn-ea"/>
              </a:rPr>
              <a:t>〇〇〇〇のための</a:t>
            </a:r>
            <a:r>
              <a:rPr lang="ja-JP" altLang="en-US" sz="1400" dirty="0">
                <a:solidFill>
                  <a:srgbClr val="FF6B6B"/>
                </a:solidFill>
                <a:latin typeface="+mn-ea"/>
              </a:rPr>
              <a:t>□□□□■■</a:t>
            </a:r>
            <a:endParaRPr kumimoji="1" lang="en-US" altLang="ja-JP" sz="1400" dirty="0">
              <a:solidFill>
                <a:schemeClr val="tx1"/>
              </a:solidFill>
              <a:latin typeface="+mn-ea"/>
            </a:endParaRPr>
          </a:p>
          <a:p>
            <a:r>
              <a:rPr kumimoji="1" lang="ja-JP" altLang="en-US" sz="1200" dirty="0">
                <a:solidFill>
                  <a:srgbClr val="FF6B6B"/>
                </a:solidFill>
                <a:latin typeface="+mn-ea"/>
              </a:rPr>
              <a:t>（</a:t>
            </a:r>
            <a:r>
              <a:rPr kumimoji="1" lang="en-US" altLang="ja-JP" sz="1200" dirty="0">
                <a:solidFill>
                  <a:srgbClr val="FF6B6B"/>
                </a:solidFill>
                <a:latin typeface="+mn-ea"/>
              </a:rPr>
              <a:t>MS</a:t>
            </a:r>
            <a:r>
              <a:rPr kumimoji="1" lang="ja-JP" altLang="en-US" sz="1200" dirty="0">
                <a:solidFill>
                  <a:srgbClr val="FF6B6B"/>
                </a:solidFill>
                <a:latin typeface="+mn-ea"/>
              </a:rPr>
              <a:t>ｺﾞｼｯｸ </a:t>
            </a:r>
            <a:r>
              <a:rPr kumimoji="1" lang="en-US" altLang="ja-JP" sz="1200" dirty="0">
                <a:solidFill>
                  <a:srgbClr val="FF6B6B"/>
                </a:solidFill>
                <a:latin typeface="+mn-ea"/>
              </a:rPr>
              <a:t>or </a:t>
            </a:r>
            <a:r>
              <a:rPr kumimoji="1" lang="ja-JP" altLang="en-US" sz="1200" dirty="0">
                <a:solidFill>
                  <a:srgbClr val="FF6B6B"/>
                </a:solidFill>
                <a:latin typeface="+mn-ea"/>
              </a:rPr>
              <a:t>ﾒｲﾘｵ１４ポイント）</a:t>
            </a:r>
          </a:p>
        </p:txBody>
      </p:sp>
      <p:sp>
        <p:nvSpPr>
          <p:cNvPr id="12" name="正方形/長方形 11"/>
          <p:cNvSpPr/>
          <p:nvPr/>
        </p:nvSpPr>
        <p:spPr>
          <a:xfrm>
            <a:off x="53464" y="882907"/>
            <a:ext cx="1170000" cy="432048"/>
          </a:xfrm>
          <a:prstGeom prst="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mj-ea"/>
                <a:ea typeface="+mj-ea"/>
              </a:rPr>
              <a:t>提案者</a:t>
            </a:r>
            <a:endParaRPr kumimoji="1" lang="ja-JP" altLang="en-US" dirty="0">
              <a:latin typeface="+mj-ea"/>
              <a:ea typeface="+mj-ea"/>
            </a:endParaRPr>
          </a:p>
        </p:txBody>
      </p:sp>
      <p:sp>
        <p:nvSpPr>
          <p:cNvPr id="13" name="正方形/長方形 12"/>
          <p:cNvSpPr/>
          <p:nvPr/>
        </p:nvSpPr>
        <p:spPr>
          <a:xfrm>
            <a:off x="1269853" y="882907"/>
            <a:ext cx="8583189" cy="432048"/>
          </a:xfrm>
          <a:prstGeom prst="rect">
            <a:avLst/>
          </a:prstGeom>
          <a:noFill/>
          <a:ln w="38100" cmpd="dbl">
            <a:solidFill>
              <a:srgbClr val="5D9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rgbClr val="FF6B6B"/>
                </a:solidFill>
                <a:latin typeface="+mn-ea"/>
              </a:rPr>
              <a:t>○○法人△△△</a:t>
            </a:r>
            <a:r>
              <a:rPr lang="ja-JP" altLang="en-US" sz="1400" dirty="0">
                <a:solidFill>
                  <a:srgbClr val="FF6B6B"/>
                </a:solidFill>
                <a:latin typeface="+mn-ea"/>
              </a:rPr>
              <a:t>センター</a:t>
            </a:r>
            <a:r>
              <a:rPr kumimoji="1" lang="ja-JP" altLang="en-US" sz="1400" dirty="0">
                <a:solidFill>
                  <a:srgbClr val="FF6B6B"/>
                </a:solidFill>
                <a:latin typeface="+mn-ea"/>
              </a:rPr>
              <a:t>（</a:t>
            </a:r>
            <a:r>
              <a:rPr kumimoji="1" lang="en-US" altLang="ja-JP" sz="1400" dirty="0">
                <a:solidFill>
                  <a:srgbClr val="FF6B6B"/>
                </a:solidFill>
                <a:latin typeface="+mn-ea"/>
              </a:rPr>
              <a:t>MS</a:t>
            </a:r>
            <a:r>
              <a:rPr kumimoji="1" lang="ja-JP" altLang="en-US" sz="1400" dirty="0">
                <a:solidFill>
                  <a:srgbClr val="FF6B6B"/>
                </a:solidFill>
                <a:latin typeface="+mn-ea"/>
              </a:rPr>
              <a:t>ｺﾞｼｯｸ </a:t>
            </a:r>
            <a:r>
              <a:rPr kumimoji="1" lang="en-US" altLang="ja-JP" sz="1400" dirty="0">
                <a:solidFill>
                  <a:srgbClr val="FF6B6B"/>
                </a:solidFill>
                <a:latin typeface="+mn-ea"/>
              </a:rPr>
              <a:t>or </a:t>
            </a:r>
            <a:r>
              <a:rPr kumimoji="1" lang="ja-JP" altLang="en-US" sz="1400" dirty="0">
                <a:solidFill>
                  <a:srgbClr val="FF6B6B"/>
                </a:solidFill>
                <a:latin typeface="+mn-ea"/>
              </a:rPr>
              <a:t>ﾒｲﾘｵ１４ポイント）</a:t>
            </a:r>
          </a:p>
        </p:txBody>
      </p:sp>
      <p:sp>
        <p:nvSpPr>
          <p:cNvPr id="15" name="角丸四角形 14"/>
          <p:cNvSpPr/>
          <p:nvPr/>
        </p:nvSpPr>
        <p:spPr>
          <a:xfrm>
            <a:off x="53464" y="1863444"/>
            <a:ext cx="1160767" cy="288000"/>
          </a:xfrm>
          <a:prstGeom prst="round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latin typeface="+mj-ea"/>
                <a:ea typeface="+mj-ea"/>
              </a:rPr>
              <a:t>提案概要</a:t>
            </a:r>
          </a:p>
        </p:txBody>
      </p:sp>
      <p:sp>
        <p:nvSpPr>
          <p:cNvPr id="16" name="正方形/長方形 15"/>
          <p:cNvSpPr/>
          <p:nvPr/>
        </p:nvSpPr>
        <p:spPr>
          <a:xfrm>
            <a:off x="103204" y="2168062"/>
            <a:ext cx="4875000" cy="4645314"/>
          </a:xfrm>
          <a:prstGeom prst="rect">
            <a:avLst/>
          </a:prstGeom>
          <a:noFill/>
          <a:ln w="38100" cmpd="dbl">
            <a:solidFill>
              <a:srgbClr val="5D9CE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p:txBody>
      </p:sp>
      <p:sp>
        <p:nvSpPr>
          <p:cNvPr id="23" name="角丸四角形 22"/>
          <p:cNvSpPr/>
          <p:nvPr/>
        </p:nvSpPr>
        <p:spPr>
          <a:xfrm>
            <a:off x="5086393" y="1863444"/>
            <a:ext cx="1166466" cy="288000"/>
          </a:xfrm>
          <a:prstGeom prst="round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latin typeface="+mj-ea"/>
                <a:ea typeface="+mj-ea"/>
              </a:rPr>
              <a:t>実施体制</a:t>
            </a:r>
            <a:endParaRPr lang="en-US" altLang="ja-JP" sz="1400" dirty="0">
              <a:latin typeface="+mj-ea"/>
              <a:ea typeface="+mj-ea"/>
            </a:endParaRPr>
          </a:p>
        </p:txBody>
      </p:sp>
      <p:sp>
        <p:nvSpPr>
          <p:cNvPr id="24" name="正方形/長方形 23"/>
          <p:cNvSpPr/>
          <p:nvPr/>
        </p:nvSpPr>
        <p:spPr>
          <a:xfrm>
            <a:off x="5159510" y="2158224"/>
            <a:ext cx="4681113" cy="4661676"/>
          </a:xfrm>
          <a:prstGeom prst="rect">
            <a:avLst/>
          </a:prstGeom>
          <a:noFill/>
          <a:ln w="38100" cmpd="dbl">
            <a:solidFill>
              <a:srgbClr val="5D9CEC"/>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200" dirty="0">
              <a:solidFill>
                <a:schemeClr val="tx1"/>
              </a:solidFill>
              <a:latin typeface="+mn-ea"/>
            </a:endParaRPr>
          </a:p>
          <a:p>
            <a:pPr marL="177800" indent="-177800"/>
            <a:r>
              <a:rPr lang="ja-JP" altLang="en-US" sz="1200" dirty="0">
                <a:solidFill>
                  <a:srgbClr val="FF6B6B"/>
                </a:solidFill>
                <a:latin typeface="+mn-ea"/>
              </a:rPr>
              <a:t>▼事業の実施体制を記載すること。</a:t>
            </a:r>
            <a:endParaRPr lang="en-US" altLang="ja-JP" sz="1200" dirty="0">
              <a:solidFill>
                <a:srgbClr val="FF6B6B"/>
              </a:solidFill>
              <a:latin typeface="+mn-ea"/>
            </a:endParaRPr>
          </a:p>
          <a:p>
            <a:pPr marL="177800" indent="-177800"/>
            <a:endParaRPr lang="en-US" altLang="ja-JP" sz="1200" dirty="0">
              <a:solidFill>
                <a:srgbClr val="FF6B6B"/>
              </a:solidFill>
              <a:latin typeface="+mn-ea"/>
            </a:endParaRPr>
          </a:p>
          <a:p>
            <a:pPr marL="177800" indent="-177800"/>
            <a:endParaRPr lang="en-US" altLang="ja-JP" sz="1200" dirty="0">
              <a:solidFill>
                <a:srgbClr val="FF6B6B"/>
              </a:solidFill>
              <a:latin typeface="+mn-ea"/>
            </a:endParaRPr>
          </a:p>
          <a:p>
            <a:r>
              <a:rPr lang="ja-JP" altLang="en-US" sz="1200" dirty="0">
                <a:solidFill>
                  <a:srgbClr val="FF6B6B"/>
                </a:solidFill>
                <a:latin typeface="+mn-ea"/>
              </a:rPr>
              <a:t>▼事業を推進するために構築する体制を記載すること</a:t>
            </a:r>
            <a:r>
              <a:rPr lang="en-US" altLang="ja-JP" sz="1200" dirty="0">
                <a:solidFill>
                  <a:srgbClr val="FF6B6B"/>
                </a:solidFill>
                <a:latin typeface="+mn-ea"/>
              </a:rPr>
              <a:t>｡</a:t>
            </a:r>
          </a:p>
          <a:p>
            <a:pPr marL="85725" indent="-85725"/>
            <a:r>
              <a:rPr lang="ja-JP" altLang="en-US" sz="1200" dirty="0">
                <a:solidFill>
                  <a:srgbClr val="FF6B6B"/>
                </a:solidFill>
                <a:latin typeface="+mn-ea"/>
              </a:rPr>
              <a:t>（事業実施者の構成（氏名、所属・職名、役割）、実施体制図等を記入すること。</a:t>
            </a:r>
            <a:endParaRPr lang="en-US" altLang="ja-JP" sz="1200" dirty="0">
              <a:solidFill>
                <a:srgbClr val="FF6B6B"/>
              </a:solidFill>
              <a:latin typeface="+mn-ea"/>
            </a:endParaRPr>
          </a:p>
          <a:p>
            <a:pPr marL="177800" indent="-177800"/>
            <a:endParaRPr lang="en-US" altLang="ja-JP" sz="1200" dirty="0">
              <a:solidFill>
                <a:srgbClr val="FF6B6B"/>
              </a:solidFill>
              <a:latin typeface="+mn-ea"/>
            </a:endParaRPr>
          </a:p>
          <a:p>
            <a:pPr marL="177800" indent="-177800"/>
            <a:r>
              <a:rPr lang="ja-JP" altLang="en-US" sz="1200" dirty="0">
                <a:solidFill>
                  <a:srgbClr val="FF6B6B"/>
                </a:solidFill>
                <a:latin typeface="+mn-ea"/>
              </a:rPr>
              <a:t>▼次の参画する機関数（教育機関、企業、業界団体、行政機関、その他、それぞれの小計数及び合計数）を記載する。　　</a:t>
            </a:r>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endParaRPr lang="en-US" altLang="ja-JP" sz="1200" dirty="0">
              <a:solidFill>
                <a:srgbClr val="FF6B6B"/>
              </a:solidFill>
              <a:latin typeface="+mn-ea"/>
            </a:endParaRPr>
          </a:p>
          <a:p>
            <a:r>
              <a:rPr lang="ja-JP" altLang="en-US" sz="1200" dirty="0">
                <a:solidFill>
                  <a:srgbClr val="FF6B6B"/>
                </a:solidFill>
                <a:latin typeface="+mn-ea"/>
              </a:rPr>
              <a:t>　　　　　（</a:t>
            </a:r>
            <a:r>
              <a:rPr lang="en-US" altLang="ja-JP" sz="1200" dirty="0">
                <a:solidFill>
                  <a:srgbClr val="FF6B6B"/>
                </a:solidFill>
                <a:latin typeface="+mn-ea"/>
              </a:rPr>
              <a:t>MS</a:t>
            </a:r>
            <a:r>
              <a:rPr lang="ja-JP" altLang="en-US" sz="1200" dirty="0">
                <a:solidFill>
                  <a:srgbClr val="FF6B6B"/>
                </a:solidFill>
                <a:latin typeface="+mn-ea"/>
              </a:rPr>
              <a:t>ｺﾞｼｯｸ </a:t>
            </a:r>
            <a:r>
              <a:rPr lang="en-US" altLang="ja-JP" sz="1200" dirty="0">
                <a:solidFill>
                  <a:srgbClr val="FF6B6B"/>
                </a:solidFill>
                <a:latin typeface="+mn-ea"/>
              </a:rPr>
              <a:t>or </a:t>
            </a:r>
            <a:r>
              <a:rPr lang="ja-JP" altLang="en-US" sz="1200" dirty="0">
                <a:solidFill>
                  <a:srgbClr val="FF6B6B"/>
                </a:solidFill>
                <a:latin typeface="+mn-ea"/>
              </a:rPr>
              <a:t>ﾒｲﾘｵ　１１ポイント以上）</a:t>
            </a:r>
            <a:endParaRPr lang="en-US" altLang="ja-JP" sz="1200" dirty="0">
              <a:solidFill>
                <a:srgbClr val="FF6B6B"/>
              </a:solidFill>
              <a:latin typeface="+mn-ea"/>
            </a:endParaRPr>
          </a:p>
          <a:p>
            <a:r>
              <a:rPr lang="ja-JP" altLang="en-US" sz="1200" dirty="0">
                <a:solidFill>
                  <a:srgbClr val="FFC000"/>
                </a:solidFill>
                <a:latin typeface="+mn-ea"/>
              </a:rPr>
              <a:t>　　</a:t>
            </a:r>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r>
              <a:rPr lang="ja-JP" altLang="en-US" sz="1200" dirty="0">
                <a:solidFill>
                  <a:srgbClr val="FFC000"/>
                </a:solidFill>
                <a:latin typeface="+mn-ea"/>
              </a:rPr>
              <a:t>　　　</a:t>
            </a:r>
            <a:endParaRPr lang="en-US" altLang="ja-JP" sz="1200" dirty="0">
              <a:solidFill>
                <a:srgbClr val="FFC000"/>
              </a:solidFill>
              <a:latin typeface="+mn-ea"/>
            </a:endParaRPr>
          </a:p>
          <a:p>
            <a:r>
              <a:rPr lang="ja-JP" altLang="en-US" sz="1200" dirty="0">
                <a:solidFill>
                  <a:schemeClr val="tx1"/>
                </a:solidFill>
                <a:latin typeface="+mn-ea"/>
              </a:rPr>
              <a:t>教育機関　〇〇機関／企業数　 〇〇機関／業界団体　〇〇機関／</a:t>
            </a:r>
            <a:endParaRPr lang="en-US" altLang="ja-JP" sz="1200" dirty="0">
              <a:solidFill>
                <a:schemeClr val="tx1"/>
              </a:solidFill>
              <a:latin typeface="+mn-ea"/>
            </a:endParaRPr>
          </a:p>
          <a:p>
            <a:r>
              <a:rPr lang="ja-JP" altLang="en-US" sz="1200" dirty="0">
                <a:solidFill>
                  <a:schemeClr val="tx1"/>
                </a:solidFill>
                <a:latin typeface="+mn-ea"/>
              </a:rPr>
              <a:t>行政機関　○○機関／その他　 〇〇機関</a:t>
            </a:r>
            <a:r>
              <a:rPr lang="en-US" altLang="ja-JP" sz="1200" dirty="0">
                <a:solidFill>
                  <a:schemeClr val="tx1"/>
                </a:solidFill>
                <a:latin typeface="+mj-ea"/>
                <a:ea typeface="+mj-ea"/>
              </a:rPr>
              <a:t>|  </a:t>
            </a:r>
            <a:r>
              <a:rPr lang="ja-JP" altLang="en-US" sz="1200" u="sng" dirty="0">
                <a:solidFill>
                  <a:schemeClr val="tx1"/>
                </a:solidFill>
                <a:latin typeface="+mj-ea"/>
                <a:ea typeface="+mj-ea"/>
              </a:rPr>
              <a:t>合　　計　〇〇機関</a:t>
            </a:r>
            <a:r>
              <a:rPr lang="ja-JP" altLang="en-US" sz="1200" dirty="0">
                <a:solidFill>
                  <a:schemeClr val="tx1"/>
                </a:solidFill>
                <a:latin typeface="+mj-ea"/>
                <a:ea typeface="+mj-ea"/>
              </a:rPr>
              <a:t>　</a:t>
            </a:r>
            <a:endParaRPr lang="en-US" altLang="ja-JP" sz="1200" dirty="0">
              <a:solidFill>
                <a:schemeClr val="tx1"/>
              </a:solidFill>
              <a:latin typeface="+mj-ea"/>
              <a:ea typeface="+mj-ea"/>
            </a:endParaRPr>
          </a:p>
          <a:p>
            <a:endParaRPr lang="en-US" altLang="ja-JP" sz="1200" dirty="0">
              <a:solidFill>
                <a:schemeClr val="tx1"/>
              </a:solidFill>
              <a:latin typeface="+mj-ea"/>
              <a:ea typeface="+mj-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a:p>
            <a:endParaRPr lang="en-US" altLang="ja-JP" sz="1200" dirty="0">
              <a:solidFill>
                <a:schemeClr val="tx1"/>
              </a:solidFill>
              <a:latin typeface="+mn-ea"/>
            </a:endParaRPr>
          </a:p>
        </p:txBody>
      </p:sp>
      <p:sp>
        <p:nvSpPr>
          <p:cNvPr id="17" name="正方形/長方形 16"/>
          <p:cNvSpPr/>
          <p:nvPr/>
        </p:nvSpPr>
        <p:spPr>
          <a:xfrm>
            <a:off x="53464" y="1368583"/>
            <a:ext cx="1170000" cy="432048"/>
          </a:xfrm>
          <a:prstGeom prst="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j-ea"/>
                <a:ea typeface="+mj-ea"/>
              </a:rPr>
              <a:t>所要経費</a:t>
            </a:r>
          </a:p>
        </p:txBody>
      </p:sp>
      <p:sp>
        <p:nvSpPr>
          <p:cNvPr id="18" name="正方形/長方形 17"/>
          <p:cNvSpPr/>
          <p:nvPr/>
        </p:nvSpPr>
        <p:spPr>
          <a:xfrm>
            <a:off x="1269851" y="1378108"/>
            <a:ext cx="8570771" cy="432000"/>
          </a:xfrm>
          <a:prstGeom prst="rect">
            <a:avLst/>
          </a:prstGeom>
          <a:noFill/>
          <a:ln w="38100" cmpd="dbl">
            <a:solidFill>
              <a:srgbClr val="5D9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rgbClr val="FF6B6B"/>
                </a:solidFill>
                <a:latin typeface="+mn-ea"/>
              </a:rPr>
              <a:t>１２，３４５</a:t>
            </a:r>
            <a:r>
              <a:rPr lang="ja-JP" altLang="en-US" sz="1400" dirty="0">
                <a:solidFill>
                  <a:schemeClr val="tx1"/>
                </a:solidFill>
                <a:latin typeface="+mn-ea"/>
              </a:rPr>
              <a:t>千円</a:t>
            </a:r>
            <a:r>
              <a:rPr lang="ja-JP" altLang="en-US" sz="1000" dirty="0">
                <a:solidFill>
                  <a:srgbClr val="FF6B6B"/>
                </a:solidFill>
                <a:latin typeface="+mn-ea"/>
              </a:rPr>
              <a:t>（</a:t>
            </a:r>
            <a:r>
              <a:rPr lang="en-US" altLang="ja-JP" sz="1000" dirty="0">
                <a:solidFill>
                  <a:srgbClr val="FF6B6B"/>
                </a:solidFill>
                <a:latin typeface="+mn-ea"/>
              </a:rPr>
              <a:t>MS</a:t>
            </a:r>
            <a:r>
              <a:rPr lang="ja-JP" altLang="en-US" sz="1000" dirty="0">
                <a:solidFill>
                  <a:srgbClr val="FF6B6B"/>
                </a:solidFill>
                <a:latin typeface="+mn-ea"/>
              </a:rPr>
              <a:t>ｺﾞｼｯｸ </a:t>
            </a:r>
            <a:r>
              <a:rPr lang="en-US" altLang="ja-JP" sz="1000" dirty="0">
                <a:solidFill>
                  <a:srgbClr val="FF6B6B"/>
                </a:solidFill>
                <a:latin typeface="+mn-ea"/>
              </a:rPr>
              <a:t>or </a:t>
            </a:r>
            <a:r>
              <a:rPr lang="ja-JP" altLang="en-US" sz="1000" dirty="0">
                <a:solidFill>
                  <a:srgbClr val="FF6B6B"/>
                </a:solidFill>
                <a:latin typeface="+mn-ea"/>
              </a:rPr>
              <a:t>ﾒｲﾘｵ　１４ポイント</a:t>
            </a:r>
            <a:r>
              <a:rPr kumimoji="1" lang="ja-JP" altLang="en-US" sz="1000" dirty="0">
                <a:solidFill>
                  <a:srgbClr val="FF6B6B"/>
                </a:solidFill>
                <a:latin typeface="+mn-ea"/>
              </a:rPr>
              <a:t>）　</a:t>
            </a:r>
            <a:r>
              <a:rPr kumimoji="1" lang="en-US" altLang="ja-JP" sz="1000" dirty="0">
                <a:solidFill>
                  <a:srgbClr val="FF6B6B"/>
                </a:solidFill>
                <a:latin typeface="+mn-ea"/>
              </a:rPr>
              <a:t>※</a:t>
            </a:r>
            <a:r>
              <a:rPr kumimoji="1" lang="ja-JP" altLang="en-US" sz="1000" dirty="0">
                <a:solidFill>
                  <a:srgbClr val="FF6B6B"/>
                </a:solidFill>
                <a:latin typeface="+mn-ea"/>
              </a:rPr>
              <a:t>千円未満切捨て</a:t>
            </a:r>
            <a:endParaRPr kumimoji="1" lang="ja-JP" altLang="en-US" sz="1050" dirty="0">
              <a:solidFill>
                <a:srgbClr val="FF6B6B"/>
              </a:solidFill>
              <a:latin typeface="+mn-ea"/>
            </a:endParaRPr>
          </a:p>
        </p:txBody>
      </p:sp>
      <p:cxnSp>
        <p:nvCxnSpPr>
          <p:cNvPr id="9" name="直線矢印コネクタ 8"/>
          <p:cNvCxnSpPr/>
          <p:nvPr/>
        </p:nvCxnSpPr>
        <p:spPr>
          <a:xfrm flipH="1">
            <a:off x="7609520" y="-294792"/>
            <a:ext cx="79784" cy="26119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8951460" y="51653"/>
            <a:ext cx="1153440" cy="261610"/>
          </a:xfrm>
          <a:prstGeom prst="rect">
            <a:avLst/>
          </a:prstGeom>
          <a:noFill/>
        </p:spPr>
        <p:txBody>
          <a:bodyPr wrap="square" rtlCol="0">
            <a:spAutoFit/>
          </a:bodyPr>
          <a:lstStyle/>
          <a:p>
            <a:pPr algn="ctr"/>
            <a:r>
              <a:rPr lang="en-US" altLang="ja-JP" sz="1100" b="1" dirty="0">
                <a:solidFill>
                  <a:schemeClr val="bg1"/>
                </a:solidFill>
              </a:rPr>
              <a:t>【</a:t>
            </a:r>
            <a:r>
              <a:rPr kumimoji="1" lang="ja-JP" altLang="en-US" sz="1100" b="1" dirty="0">
                <a:solidFill>
                  <a:schemeClr val="bg1"/>
                </a:solidFill>
              </a:rPr>
              <a:t>様式１</a:t>
            </a:r>
            <a:r>
              <a:rPr kumimoji="1" lang="en-US" altLang="ja-JP" sz="1100" b="1" dirty="0">
                <a:solidFill>
                  <a:schemeClr val="bg1"/>
                </a:solidFill>
              </a:rPr>
              <a:t>】</a:t>
            </a:r>
            <a:endParaRPr kumimoji="1" lang="ja-JP" altLang="en-US" sz="1100" b="1" dirty="0">
              <a:solidFill>
                <a:schemeClr val="bg1"/>
              </a:solidFill>
            </a:endParaRPr>
          </a:p>
        </p:txBody>
      </p:sp>
      <p:sp>
        <p:nvSpPr>
          <p:cNvPr id="25" name="テキスト ボックス 24"/>
          <p:cNvSpPr txBox="1"/>
          <p:nvPr/>
        </p:nvSpPr>
        <p:spPr>
          <a:xfrm>
            <a:off x="596948" y="23241"/>
            <a:ext cx="7712369" cy="307777"/>
          </a:xfrm>
          <a:prstGeom prst="rect">
            <a:avLst/>
          </a:prstGeom>
          <a:noFill/>
        </p:spPr>
        <p:txBody>
          <a:bodyPr wrap="none" rtlCol="0">
            <a:spAutoFit/>
          </a:bodyPr>
          <a:lstStyle/>
          <a:p>
            <a:pPr algn="ctr"/>
            <a:r>
              <a:rPr lang="ja-JP" altLang="en-US" sz="1400" b="1" spc="-120" dirty="0">
                <a:solidFill>
                  <a:schemeClr val="bg1"/>
                </a:solidFill>
                <a:latin typeface="HGｺﾞｼｯｸM" panose="020B0609000000000000" pitchFamily="49" charset="-128"/>
                <a:ea typeface="HGｺﾞｼｯｸM" panose="020B0609000000000000" pitchFamily="49" charset="-128"/>
              </a:rPr>
              <a:t>令和○</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年度「持続可能な地域社会の実現に向けた消費者教育及び環境教育推進事業」企画提案書</a:t>
            </a:r>
            <a:r>
              <a:rPr lang="ja-JP" altLang="en-US" sz="1200" b="1" spc="-120" dirty="0">
                <a:solidFill>
                  <a:schemeClr val="bg1"/>
                </a:solidFill>
                <a:latin typeface="HGｺﾞｼｯｸM" panose="020B0609000000000000" pitchFamily="49" charset="-128"/>
                <a:ea typeface="HGｺﾞｼｯｸM" panose="020B0609000000000000" pitchFamily="49" charset="-128"/>
              </a:rPr>
              <a:t>　</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fld id="{0EE4526C-0D6F-435F-B1C3-7E3703E9C6D2}" type="slidenum">
              <a:rPr lang="en-US" altLang="ja-JP" sz="1100" b="1" spc="-120" smtClean="0">
                <a:solidFill>
                  <a:schemeClr val="bg1"/>
                </a:solidFill>
                <a:latin typeface="HGｺﾞｼｯｸM" panose="020B0609000000000000" pitchFamily="49" charset="-128"/>
                <a:ea typeface="HGｺﾞｼｯｸM" panose="020B0609000000000000" pitchFamily="49" charset="-128"/>
              </a:rPr>
              <a:t>1</a:t>
            </a:fld>
            <a:r>
              <a:rPr lang="en-US" altLang="ja-JP" sz="1100" b="1" spc="-120" dirty="0">
                <a:solidFill>
                  <a:schemeClr val="bg1"/>
                </a:solidFill>
                <a:latin typeface="HGｺﾞｼｯｸM" panose="020B0609000000000000" pitchFamily="49" charset="-128"/>
                <a:ea typeface="HGｺﾞｼｯｸM" panose="020B0609000000000000" pitchFamily="49" charset="-128"/>
              </a:rPr>
              <a:t>/8</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endParaRPr kumimoji="1" lang="ja-JP" altLang="en-US" sz="1100" b="1" spc="-120" dirty="0">
              <a:solidFill>
                <a:schemeClr val="bg1"/>
              </a:solidFill>
              <a:latin typeface="HGｺﾞｼｯｸM" panose="020B0609000000000000" pitchFamily="49" charset="-128"/>
              <a:ea typeface="HGｺﾞｼｯｸM" panose="020B0609000000000000" pitchFamily="49" charset="-128"/>
            </a:endParaRPr>
          </a:p>
        </p:txBody>
      </p:sp>
      <p:sp>
        <p:nvSpPr>
          <p:cNvPr id="41" name="角丸四角形 6"/>
          <p:cNvSpPr/>
          <p:nvPr/>
        </p:nvSpPr>
        <p:spPr>
          <a:xfrm>
            <a:off x="10081013" y="836246"/>
            <a:ext cx="3799408" cy="445521"/>
          </a:xfrm>
          <a:prstGeom prst="roundRect">
            <a:avLst/>
          </a:prstGeom>
          <a:solidFill>
            <a:schemeClr val="bg1"/>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900" dirty="0">
                <a:solidFill>
                  <a:srgbClr val="FFC000"/>
                </a:solidFill>
              </a:rPr>
              <a:t>※</a:t>
            </a:r>
            <a:r>
              <a:rPr lang="ja-JP" altLang="en-US" sz="900" dirty="0">
                <a:solidFill>
                  <a:srgbClr val="FFC000"/>
                </a:solidFill>
              </a:rPr>
              <a:t>提案主体を法人格を含めて省略せず正式名称で記入すること。</a:t>
            </a:r>
          </a:p>
        </p:txBody>
      </p:sp>
      <p:cxnSp>
        <p:nvCxnSpPr>
          <p:cNvPr id="42" name="直線矢印コネクタ 41"/>
          <p:cNvCxnSpPr/>
          <p:nvPr/>
        </p:nvCxnSpPr>
        <p:spPr>
          <a:xfrm flipH="1">
            <a:off x="9921658" y="1054630"/>
            <a:ext cx="154865" cy="0"/>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33" name="角丸四角形 6"/>
          <p:cNvSpPr/>
          <p:nvPr/>
        </p:nvSpPr>
        <p:spPr>
          <a:xfrm>
            <a:off x="6829580" y="-749979"/>
            <a:ext cx="3740044" cy="445521"/>
          </a:xfrm>
          <a:prstGeom prst="roundRect">
            <a:avLst/>
          </a:prstGeom>
          <a:solidFill>
            <a:schemeClr val="bg1"/>
          </a:solid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900" dirty="0">
                <a:solidFill>
                  <a:srgbClr val="FFC000"/>
                </a:solidFill>
              </a:rPr>
              <a:t>※</a:t>
            </a:r>
            <a:r>
              <a:rPr lang="ja-JP" altLang="en-US" sz="900" dirty="0">
                <a:solidFill>
                  <a:srgbClr val="FFC000"/>
                </a:solidFill>
              </a:rPr>
              <a:t>「当該ページ／全体ページ数」を記載すること（以下同じ）</a:t>
            </a:r>
            <a:endParaRPr lang="en-US" altLang="ja-JP" sz="900" dirty="0">
              <a:solidFill>
                <a:srgbClr val="FFC000"/>
              </a:solidFill>
            </a:endParaRPr>
          </a:p>
          <a:p>
            <a:r>
              <a:rPr lang="ja-JP" altLang="en-US" sz="900" dirty="0">
                <a:solidFill>
                  <a:srgbClr val="FFC000"/>
                </a:solidFill>
              </a:rPr>
              <a:t>　（当該ページ数は自動的に入力されます。</a:t>
            </a:r>
            <a:endParaRPr lang="en-US" altLang="ja-JP" sz="900" dirty="0">
              <a:solidFill>
                <a:srgbClr val="FFC000"/>
              </a:solidFill>
            </a:endParaRPr>
          </a:p>
          <a:p>
            <a:r>
              <a:rPr lang="ja-JP" altLang="en-US" sz="900" dirty="0">
                <a:solidFill>
                  <a:srgbClr val="FFC000"/>
                </a:solidFill>
              </a:rPr>
              <a:t>　全体ページは置換機能で変換すれば一括で変更できます）</a:t>
            </a:r>
          </a:p>
        </p:txBody>
      </p:sp>
      <p:sp>
        <p:nvSpPr>
          <p:cNvPr id="36" name="角丸四角形 6"/>
          <p:cNvSpPr/>
          <p:nvPr/>
        </p:nvSpPr>
        <p:spPr>
          <a:xfrm>
            <a:off x="10074773" y="330381"/>
            <a:ext cx="3799408" cy="445521"/>
          </a:xfrm>
          <a:prstGeom prst="roundRect">
            <a:avLst/>
          </a:prstGeom>
          <a:solidFill>
            <a:schemeClr val="tx1">
              <a:lumMod val="75000"/>
              <a:lumOff val="2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900" dirty="0">
                <a:solidFill>
                  <a:schemeClr val="bg1"/>
                </a:solidFill>
              </a:rPr>
              <a:t>※</a:t>
            </a:r>
            <a:r>
              <a:rPr lang="ja-JP" altLang="en-US" sz="900" dirty="0">
                <a:solidFill>
                  <a:schemeClr val="bg1"/>
                </a:solidFill>
              </a:rPr>
              <a:t>委託要項上の事業名でなく、今回提案する取組の名称を記入すること。</a:t>
            </a:r>
          </a:p>
        </p:txBody>
      </p:sp>
      <p:cxnSp>
        <p:nvCxnSpPr>
          <p:cNvPr id="37" name="直線矢印コネクタ 36"/>
          <p:cNvCxnSpPr/>
          <p:nvPr/>
        </p:nvCxnSpPr>
        <p:spPr>
          <a:xfrm flipH="1">
            <a:off x="9915418" y="548765"/>
            <a:ext cx="154865" cy="0"/>
          </a:xfrm>
          <a:prstGeom prst="straightConnector1">
            <a:avLst/>
          </a:prstGeom>
          <a:ln>
            <a:solidFill>
              <a:schemeClr val="tx1">
                <a:lumMod val="90000"/>
                <a:lumOff val="10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正方形/長方形 2"/>
          <p:cNvSpPr/>
          <p:nvPr/>
        </p:nvSpPr>
        <p:spPr>
          <a:xfrm>
            <a:off x="966723" y="4077072"/>
            <a:ext cx="2815194" cy="261610"/>
          </a:xfrm>
          <a:prstGeom prst="rect">
            <a:avLst/>
          </a:prstGeom>
        </p:spPr>
        <p:txBody>
          <a:bodyPr wrap="none">
            <a:spAutoFit/>
          </a:bodyPr>
          <a:lstStyle/>
          <a:p>
            <a:r>
              <a:rPr lang="ja-JP" altLang="en-US" sz="1100" dirty="0">
                <a:solidFill>
                  <a:srgbClr val="FF6B6B"/>
                </a:solidFill>
                <a:latin typeface="+mn-ea"/>
              </a:rPr>
              <a:t>（</a:t>
            </a:r>
            <a:r>
              <a:rPr lang="en-US" altLang="ja-JP" sz="1100" dirty="0">
                <a:solidFill>
                  <a:srgbClr val="FF6B6B"/>
                </a:solidFill>
                <a:latin typeface="+mn-ea"/>
              </a:rPr>
              <a:t>MS</a:t>
            </a:r>
            <a:r>
              <a:rPr lang="ja-JP" altLang="en-US" sz="1100" dirty="0">
                <a:solidFill>
                  <a:srgbClr val="FF6B6B"/>
                </a:solidFill>
                <a:latin typeface="+mn-ea"/>
              </a:rPr>
              <a:t>ｺﾞｼｯｸ </a:t>
            </a:r>
            <a:r>
              <a:rPr lang="en-US" altLang="ja-JP" sz="1100" dirty="0">
                <a:solidFill>
                  <a:srgbClr val="FF6B6B"/>
                </a:solidFill>
                <a:latin typeface="+mn-ea"/>
              </a:rPr>
              <a:t>or </a:t>
            </a:r>
            <a:r>
              <a:rPr lang="ja-JP" altLang="en-US" sz="1100" dirty="0">
                <a:solidFill>
                  <a:srgbClr val="FF6B6B"/>
                </a:solidFill>
                <a:latin typeface="+mn-ea"/>
              </a:rPr>
              <a:t>ﾒｲﾘｵ　１１ポイント以上）</a:t>
            </a:r>
            <a:endParaRPr lang="en-US" altLang="ja-JP" sz="1100" dirty="0">
              <a:solidFill>
                <a:srgbClr val="FF6B6B"/>
              </a:solidFill>
              <a:latin typeface="+mn-ea"/>
            </a:endParaRPr>
          </a:p>
        </p:txBody>
      </p:sp>
    </p:spTree>
    <p:extLst>
      <p:ext uri="{BB962C8B-B14F-4D97-AF65-F5344CB8AC3E}">
        <p14:creationId xmlns:p14="http://schemas.microsoft.com/office/powerpoint/2010/main" val="3955012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1513678300"/>
              </p:ext>
            </p:extLst>
          </p:nvPr>
        </p:nvGraphicFramePr>
        <p:xfrm>
          <a:off x="187626" y="918564"/>
          <a:ext cx="5485454" cy="5523808"/>
        </p:xfrm>
        <a:graphic>
          <a:graphicData uri="http://schemas.openxmlformats.org/drawingml/2006/table">
            <a:tbl>
              <a:tblPr firstRow="1" bandRow="1">
                <a:tableStyleId>{21E4AEA4-8DFA-4A89-87EB-49C32662AFE0}</a:tableStyleId>
              </a:tblPr>
              <a:tblGrid>
                <a:gridCol w="438489">
                  <a:extLst>
                    <a:ext uri="{9D8B030D-6E8A-4147-A177-3AD203B41FA5}">
                      <a16:colId xmlns:a16="http://schemas.microsoft.com/office/drawing/2014/main" val="718020697"/>
                    </a:ext>
                  </a:extLst>
                </a:gridCol>
                <a:gridCol w="5046965">
                  <a:extLst>
                    <a:ext uri="{9D8B030D-6E8A-4147-A177-3AD203B41FA5}">
                      <a16:colId xmlns:a16="http://schemas.microsoft.com/office/drawing/2014/main" val="2109515504"/>
                    </a:ext>
                  </a:extLst>
                </a:gridCol>
              </a:tblGrid>
              <a:tr h="303599">
                <a:tc>
                  <a:txBody>
                    <a:bodyPr/>
                    <a:lstStyle/>
                    <a:p>
                      <a:endParaRPr kumimoji="1" lang="ja-JP" altLang="en-US" dirty="0"/>
                    </a:p>
                  </a:txBody>
                  <a:tcPr>
                    <a:solidFill>
                      <a:srgbClr val="33CCCC"/>
                    </a:solidFill>
                  </a:tcPr>
                </a:tc>
                <a:tc>
                  <a:txBody>
                    <a:bodyPr/>
                    <a:lstStyle/>
                    <a:p>
                      <a:pPr algn="ctr"/>
                      <a:r>
                        <a:rPr kumimoji="1" lang="ja-JP" altLang="en-US" b="0" i="0" dirty="0">
                          <a:latin typeface="+mj-ea"/>
                          <a:ea typeface="+mj-ea"/>
                        </a:rPr>
                        <a:t>○○委員会</a:t>
                      </a:r>
                    </a:p>
                  </a:txBody>
                  <a:tcPr>
                    <a:solidFill>
                      <a:srgbClr val="33CCCC"/>
                    </a:solidFill>
                  </a:tcPr>
                </a:tc>
                <a:extLst>
                  <a:ext uri="{0D108BD9-81ED-4DB2-BD59-A6C34878D82A}">
                    <a16:rowId xmlns:a16="http://schemas.microsoft.com/office/drawing/2014/main" val="4290949555"/>
                  </a:ext>
                </a:extLst>
              </a:tr>
              <a:tr h="368432">
                <a:tc>
                  <a:txBody>
                    <a:bodyPr/>
                    <a:lstStyle/>
                    <a:p>
                      <a:pPr algn="ctr"/>
                      <a:r>
                        <a:rPr kumimoji="1" lang="ja-JP" altLang="en-US" sz="1200" b="0" i="0" dirty="0">
                          <a:latin typeface="+mn-ea"/>
                          <a:ea typeface="+mn-ea"/>
                        </a:rPr>
                        <a:t>１</a:t>
                      </a:r>
                    </a:p>
                  </a:txBody>
                  <a:tcPr anchor="ctr">
                    <a:solidFill>
                      <a:srgbClr val="E8E8E8"/>
                    </a:solidFill>
                  </a:tcPr>
                </a:tc>
                <a:tc>
                  <a:txBody>
                    <a:bodyPr/>
                    <a:lstStyle/>
                    <a:p>
                      <a:r>
                        <a:rPr kumimoji="1" lang="ja-JP" altLang="en-US" sz="1100" b="0" i="0" dirty="0">
                          <a:latin typeface="+mn-ea"/>
                          <a:ea typeface="+mn-ea"/>
                        </a:rPr>
                        <a:t>○○○法人△△センター（事業統括）</a:t>
                      </a:r>
                    </a:p>
                  </a:txBody>
                  <a:tcPr anchor="ctr">
                    <a:solidFill>
                      <a:srgbClr val="E8E8E8"/>
                    </a:solidFill>
                  </a:tcPr>
                </a:tc>
                <a:extLst>
                  <a:ext uri="{0D108BD9-81ED-4DB2-BD59-A6C34878D82A}">
                    <a16:rowId xmlns:a16="http://schemas.microsoft.com/office/drawing/2014/main" val="1719263899"/>
                  </a:ext>
                </a:extLst>
              </a:tr>
              <a:tr h="368432">
                <a:tc>
                  <a:txBody>
                    <a:bodyPr/>
                    <a:lstStyle/>
                    <a:p>
                      <a:pPr algn="ctr"/>
                      <a:r>
                        <a:rPr kumimoji="1" lang="ja-JP" altLang="en-US" sz="1200" b="0" i="0" dirty="0">
                          <a:latin typeface="+mn-ea"/>
                          <a:ea typeface="+mn-ea"/>
                        </a:rPr>
                        <a:t>２</a:t>
                      </a:r>
                    </a:p>
                  </a:txBody>
                  <a:tcPr anchor="ctr">
                    <a:solidFill>
                      <a:srgbClr val="E8E8E8"/>
                    </a:solidFill>
                  </a:tcPr>
                </a:tc>
                <a:tc>
                  <a:txBody>
                    <a:bodyPr/>
                    <a:lstStyle/>
                    <a:p>
                      <a:r>
                        <a:rPr kumimoji="1" lang="ja-JP" altLang="en-US" sz="1100" b="0" i="0" dirty="0">
                          <a:latin typeface="+mn-ea"/>
                          <a:ea typeface="+mn-ea"/>
                        </a:rPr>
                        <a:t>○○○○県（○○担当）</a:t>
                      </a:r>
                    </a:p>
                  </a:txBody>
                  <a:tcPr anchor="ctr">
                    <a:solidFill>
                      <a:srgbClr val="E8E8E8"/>
                    </a:solidFill>
                  </a:tcPr>
                </a:tc>
                <a:extLst>
                  <a:ext uri="{0D108BD9-81ED-4DB2-BD59-A6C34878D82A}">
                    <a16:rowId xmlns:a16="http://schemas.microsoft.com/office/drawing/2014/main" val="2079407434"/>
                  </a:ext>
                </a:extLst>
              </a:tr>
              <a:tr h="368432">
                <a:tc>
                  <a:txBody>
                    <a:bodyPr/>
                    <a:lstStyle/>
                    <a:p>
                      <a:pPr algn="ctr"/>
                      <a:r>
                        <a:rPr kumimoji="1" lang="ja-JP" altLang="en-US" sz="1200" b="0" i="0" dirty="0">
                          <a:latin typeface="+mn-ea"/>
                          <a:ea typeface="+mn-ea"/>
                        </a:rPr>
                        <a:t>３</a:t>
                      </a:r>
                    </a:p>
                  </a:txBody>
                  <a:tcPr anchor="ctr">
                    <a:solidFill>
                      <a:srgbClr val="E8E8E8"/>
                    </a:solidFill>
                  </a:tcPr>
                </a:tc>
                <a:tc>
                  <a:txBody>
                    <a:bodyPr/>
                    <a:lstStyle/>
                    <a:p>
                      <a:r>
                        <a:rPr kumimoji="1" lang="ja-JP" altLang="en-US" sz="1100" b="0" i="0" dirty="0">
                          <a:latin typeface="+mn-ea"/>
                          <a:ea typeface="+mn-ea"/>
                        </a:rPr>
                        <a:t>・・・・・（・・・・・・・）</a:t>
                      </a:r>
                    </a:p>
                  </a:txBody>
                  <a:tcPr anchor="ctr">
                    <a:solidFill>
                      <a:srgbClr val="E8E8E8"/>
                    </a:solidFill>
                  </a:tcPr>
                </a:tc>
                <a:extLst>
                  <a:ext uri="{0D108BD9-81ED-4DB2-BD59-A6C34878D82A}">
                    <a16:rowId xmlns:a16="http://schemas.microsoft.com/office/drawing/2014/main" val="3061515957"/>
                  </a:ext>
                </a:extLst>
              </a:tr>
              <a:tr h="368432">
                <a:tc>
                  <a:txBody>
                    <a:bodyPr/>
                    <a:lstStyle/>
                    <a:p>
                      <a:pPr algn="ctr"/>
                      <a:r>
                        <a:rPr kumimoji="1" lang="ja-JP" altLang="en-US" sz="1200" b="0" i="0" dirty="0">
                          <a:latin typeface="+mn-ea"/>
                          <a:ea typeface="+mn-ea"/>
                        </a:rPr>
                        <a:t>４</a:t>
                      </a:r>
                    </a:p>
                  </a:txBody>
                  <a:tcPr anchor="ctr">
                    <a:solidFill>
                      <a:srgbClr val="E8E8E8"/>
                    </a:solidFill>
                  </a:tcPr>
                </a:tc>
                <a:tc>
                  <a:txBody>
                    <a:bodyPr/>
                    <a:lstStyle/>
                    <a:p>
                      <a:r>
                        <a:rPr kumimoji="1" lang="ja-JP" altLang="en-US" sz="1100" b="0" i="0" dirty="0">
                          <a:latin typeface="+mn-ea"/>
                          <a:ea typeface="+mn-ea"/>
                        </a:rPr>
                        <a:t>・・・・・（・・・・・・・）</a:t>
                      </a:r>
                    </a:p>
                  </a:txBody>
                  <a:tcPr anchor="ctr">
                    <a:solidFill>
                      <a:srgbClr val="E8E8E8"/>
                    </a:solidFill>
                  </a:tcPr>
                </a:tc>
                <a:extLst>
                  <a:ext uri="{0D108BD9-81ED-4DB2-BD59-A6C34878D82A}">
                    <a16:rowId xmlns:a16="http://schemas.microsoft.com/office/drawing/2014/main" val="978723407"/>
                  </a:ext>
                </a:extLst>
              </a:tr>
              <a:tr h="368432">
                <a:tc>
                  <a:txBody>
                    <a:bodyPr/>
                    <a:lstStyle/>
                    <a:p>
                      <a:pPr algn="ctr"/>
                      <a:r>
                        <a:rPr kumimoji="1" lang="ja-JP" altLang="en-US" sz="1200" b="0" i="0" dirty="0">
                          <a:latin typeface="+mn-ea"/>
                          <a:ea typeface="+mn-ea"/>
                        </a:rPr>
                        <a:t>５</a:t>
                      </a:r>
                    </a:p>
                  </a:txBody>
                  <a:tcPr anchor="ctr">
                    <a:solidFill>
                      <a:srgbClr val="E8E8E8"/>
                    </a:solidFill>
                  </a:tcPr>
                </a:tc>
                <a:tc>
                  <a:txBody>
                    <a:bodyPr/>
                    <a:lstStyle/>
                    <a:p>
                      <a:r>
                        <a:rPr kumimoji="1" lang="ja-JP" altLang="en-US" sz="1100" b="0" i="0" dirty="0">
                          <a:latin typeface="+mn-ea"/>
                          <a:ea typeface="+mn-ea"/>
                        </a:rPr>
                        <a:t>・・・・・（・・・・・・・）</a:t>
                      </a:r>
                    </a:p>
                  </a:txBody>
                  <a:tcPr anchor="ctr">
                    <a:solidFill>
                      <a:srgbClr val="E8E8E8"/>
                    </a:solidFill>
                  </a:tcPr>
                </a:tc>
                <a:extLst>
                  <a:ext uri="{0D108BD9-81ED-4DB2-BD59-A6C34878D82A}">
                    <a16:rowId xmlns:a16="http://schemas.microsoft.com/office/drawing/2014/main" val="4278560968"/>
                  </a:ext>
                </a:extLst>
              </a:tr>
              <a:tr h="368432">
                <a:tc>
                  <a:txBody>
                    <a:bodyPr/>
                    <a:lstStyle/>
                    <a:p>
                      <a:pPr algn="ctr"/>
                      <a:r>
                        <a:rPr kumimoji="1" lang="ja-JP" altLang="en-US" sz="1200" b="0" i="0" dirty="0">
                          <a:latin typeface="+mn-ea"/>
                          <a:ea typeface="+mn-ea"/>
                        </a:rPr>
                        <a:t>６</a:t>
                      </a: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733677659"/>
                  </a:ext>
                </a:extLst>
              </a:tr>
              <a:tr h="368432">
                <a:tc>
                  <a:txBody>
                    <a:bodyPr/>
                    <a:lstStyle/>
                    <a:p>
                      <a:pPr algn="ctr"/>
                      <a:r>
                        <a:rPr kumimoji="1" lang="ja-JP" altLang="en-US" sz="1200" b="0" i="0" dirty="0">
                          <a:latin typeface="+mn-ea"/>
                          <a:ea typeface="+mn-ea"/>
                        </a:rPr>
                        <a:t>７</a:t>
                      </a: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189592078"/>
                  </a:ext>
                </a:extLst>
              </a:tr>
              <a:tr h="368432">
                <a:tc>
                  <a:txBody>
                    <a:bodyPr/>
                    <a:lstStyle/>
                    <a:p>
                      <a:pPr algn="ctr"/>
                      <a:r>
                        <a:rPr kumimoji="1" lang="ja-JP" altLang="en-US" sz="1200" b="0" i="0" dirty="0">
                          <a:latin typeface="+mn-ea"/>
                          <a:ea typeface="+mn-ea"/>
                        </a:rPr>
                        <a:t>８</a:t>
                      </a: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888656267"/>
                  </a:ext>
                </a:extLst>
              </a:tr>
              <a:tr h="368432">
                <a:tc>
                  <a:txBody>
                    <a:bodyPr/>
                    <a:lstStyle/>
                    <a:p>
                      <a:pPr algn="ctr"/>
                      <a:r>
                        <a:rPr kumimoji="1" lang="ja-JP" altLang="en-US" sz="1200" b="0" i="0" dirty="0">
                          <a:latin typeface="+mn-ea"/>
                          <a:ea typeface="+mn-ea"/>
                        </a:rPr>
                        <a:t>９</a:t>
                      </a: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662769966"/>
                  </a:ext>
                </a:extLst>
              </a:tr>
              <a:tr h="368432">
                <a:tc>
                  <a:txBody>
                    <a:bodyPr/>
                    <a:lstStyle/>
                    <a:p>
                      <a:pPr algn="ctr"/>
                      <a:r>
                        <a:rPr kumimoji="1" lang="en-US" altLang="ja-JP" sz="1200" b="0" i="0" dirty="0">
                          <a:latin typeface="+mn-ea"/>
                          <a:ea typeface="+mn-ea"/>
                        </a:rPr>
                        <a:t>10</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372808490"/>
                  </a:ext>
                </a:extLst>
              </a:tr>
              <a:tr h="368432">
                <a:tc>
                  <a:txBody>
                    <a:bodyPr/>
                    <a:lstStyle/>
                    <a:p>
                      <a:pPr algn="ctr"/>
                      <a:r>
                        <a:rPr kumimoji="1" lang="en-US" altLang="ja-JP" sz="1200" b="0" i="0" dirty="0">
                          <a:latin typeface="+mn-ea"/>
                          <a:ea typeface="+mn-ea"/>
                        </a:rPr>
                        <a:t>11</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713176451"/>
                  </a:ext>
                </a:extLst>
              </a:tr>
              <a:tr h="368432">
                <a:tc>
                  <a:txBody>
                    <a:bodyPr/>
                    <a:lstStyle/>
                    <a:p>
                      <a:pPr algn="ctr"/>
                      <a:r>
                        <a:rPr kumimoji="1" lang="en-US" altLang="ja-JP" sz="1200" b="0" i="0" dirty="0">
                          <a:latin typeface="+mn-ea"/>
                          <a:ea typeface="+mn-ea"/>
                        </a:rPr>
                        <a:t>12</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3612345385"/>
                  </a:ext>
                </a:extLst>
              </a:tr>
              <a:tr h="368432">
                <a:tc>
                  <a:txBody>
                    <a:bodyPr/>
                    <a:lstStyle/>
                    <a:p>
                      <a:pPr algn="ctr"/>
                      <a:r>
                        <a:rPr kumimoji="1" lang="en-US" altLang="ja-JP" sz="1200" b="0" i="0" dirty="0">
                          <a:latin typeface="+mn-ea"/>
                          <a:ea typeface="+mn-ea"/>
                        </a:rPr>
                        <a:t>13</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397586415"/>
                  </a:ext>
                </a:extLst>
              </a:tr>
              <a:tr h="368432">
                <a:tc>
                  <a:txBody>
                    <a:bodyPr/>
                    <a:lstStyle/>
                    <a:p>
                      <a:pPr algn="ctr"/>
                      <a:r>
                        <a:rPr kumimoji="1" lang="en-US" altLang="ja-JP" sz="1200" b="0" i="0" dirty="0">
                          <a:latin typeface="+mn-ea"/>
                          <a:ea typeface="+mn-ea"/>
                        </a:rPr>
                        <a:t>14</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94069202"/>
                  </a:ext>
                </a:extLst>
              </a:tr>
            </a:tbl>
          </a:graphicData>
        </a:graphic>
      </p:graphicFrame>
      <p:sp>
        <p:nvSpPr>
          <p:cNvPr id="16" name="テキスト ボックス 15"/>
          <p:cNvSpPr txBox="1"/>
          <p:nvPr/>
        </p:nvSpPr>
        <p:spPr>
          <a:xfrm>
            <a:off x="1856656" y="332656"/>
            <a:ext cx="7920880" cy="600164"/>
          </a:xfrm>
          <a:prstGeom prst="rect">
            <a:avLst/>
          </a:prstGeom>
          <a:noFill/>
          <a:ln>
            <a:solidFill>
              <a:schemeClr val="tx2">
                <a:lumMod val="40000"/>
                <a:lumOff val="60000"/>
              </a:schemeClr>
            </a:solidFill>
            <a:prstDash val="dash"/>
          </a:ln>
        </p:spPr>
        <p:txBody>
          <a:bodyPr wrap="square" rtlCol="0" anchor="ctr">
            <a:spAutoFit/>
          </a:bodyPr>
          <a:lstStyle/>
          <a:p>
            <a:r>
              <a:rPr lang="ja-JP" altLang="en-US" sz="1100" dirty="0">
                <a:solidFill>
                  <a:srgbClr val="FFC000"/>
                </a:solidFill>
                <a:latin typeface="游ゴシック Medium" panose="020B0500000000000000" pitchFamily="50" charset="-128"/>
                <a:ea typeface="游ゴシック Medium" panose="020B0500000000000000" pitchFamily="50" charset="-128"/>
              </a:rPr>
              <a:t>▼企画調査委員会、有識者会議、コンソーシアム等の構成を記載すること。枠内には、団体名・協力方法を記入。</a:t>
            </a:r>
            <a:endParaRPr lang="en-US" altLang="ja-JP" sz="1100" dirty="0">
              <a:solidFill>
                <a:srgbClr val="FFC000"/>
              </a:solidFill>
              <a:latin typeface="游ゴシック Medium" panose="020B0500000000000000" pitchFamily="50" charset="-128"/>
              <a:ea typeface="游ゴシック Medium" panose="020B0500000000000000" pitchFamily="50" charset="-128"/>
            </a:endParaRPr>
          </a:p>
          <a:p>
            <a:r>
              <a:rPr lang="ja-JP" altLang="en-US" sz="1100" dirty="0">
                <a:solidFill>
                  <a:srgbClr val="FFC000"/>
                </a:solidFill>
                <a:latin typeface="游ゴシック Medium" panose="020B0500000000000000" pitchFamily="50" charset="-128"/>
                <a:ea typeface="游ゴシック Medium" panose="020B0500000000000000" pitchFamily="50" charset="-128"/>
              </a:rPr>
              <a:t>▼内諾を得ていない場合には</a:t>
            </a:r>
            <a:r>
              <a:rPr lang="en-US" altLang="ja-JP" sz="1100" dirty="0">
                <a:solidFill>
                  <a:srgbClr val="FFC000"/>
                </a:solidFill>
                <a:latin typeface="游ゴシック Medium" panose="020B0500000000000000" pitchFamily="50" charset="-128"/>
                <a:ea typeface="游ゴシック Medium" panose="020B0500000000000000" pitchFamily="50" charset="-128"/>
              </a:rPr>
              <a:t>､</a:t>
            </a:r>
            <a:r>
              <a:rPr lang="ja-JP" altLang="en-US" sz="1100" dirty="0">
                <a:solidFill>
                  <a:srgbClr val="FFC000"/>
                </a:solidFill>
                <a:latin typeface="游ゴシック Medium" panose="020B0500000000000000" pitchFamily="50" charset="-128"/>
                <a:ea typeface="游ゴシック Medium" panose="020B0500000000000000" pitchFamily="50" charset="-128"/>
              </a:rPr>
              <a:t>機関名の後ろに</a:t>
            </a:r>
            <a:r>
              <a:rPr lang="en-US" altLang="ja-JP" sz="1100" dirty="0">
                <a:solidFill>
                  <a:srgbClr val="FFC000"/>
                </a:solidFill>
                <a:latin typeface="游ゴシック Medium" panose="020B0500000000000000" pitchFamily="50" charset="-128"/>
                <a:ea typeface="游ゴシック Medium" panose="020B0500000000000000" pitchFamily="50" charset="-128"/>
              </a:rPr>
              <a:t>｢【</a:t>
            </a:r>
            <a:r>
              <a:rPr lang="ja-JP" altLang="en-US" sz="1100" dirty="0">
                <a:solidFill>
                  <a:srgbClr val="FFC000"/>
                </a:solidFill>
                <a:latin typeface="游ゴシック Medium" panose="020B0500000000000000" pitchFamily="50" charset="-128"/>
                <a:ea typeface="游ゴシック Medium" panose="020B0500000000000000" pitchFamily="50" charset="-128"/>
              </a:rPr>
              <a:t>未内諾</a:t>
            </a:r>
            <a:r>
              <a:rPr lang="en-US" altLang="ja-JP" sz="1100" dirty="0">
                <a:solidFill>
                  <a:srgbClr val="FFC000"/>
                </a:solidFill>
                <a:latin typeface="游ゴシック Medium" panose="020B0500000000000000" pitchFamily="50" charset="-128"/>
                <a:ea typeface="游ゴシック Medium" panose="020B0500000000000000" pitchFamily="50" charset="-128"/>
              </a:rPr>
              <a:t>】｣</a:t>
            </a:r>
            <a:r>
              <a:rPr lang="ja-JP" altLang="en-US" sz="1100" dirty="0">
                <a:solidFill>
                  <a:srgbClr val="FFC000"/>
                </a:solidFill>
                <a:latin typeface="游ゴシック Medium" panose="020B0500000000000000" pitchFamily="50" charset="-128"/>
                <a:ea typeface="游ゴシック Medium" panose="020B0500000000000000" pitchFamily="50" charset="-128"/>
              </a:rPr>
              <a:t>と追記すること</a:t>
            </a:r>
            <a:r>
              <a:rPr lang="en-US" altLang="ja-JP" sz="1100" dirty="0">
                <a:solidFill>
                  <a:srgbClr val="FFC000"/>
                </a:solidFill>
                <a:latin typeface="游ゴシック Medium" panose="020B0500000000000000" pitchFamily="50" charset="-128"/>
                <a:ea typeface="游ゴシック Medium" panose="020B0500000000000000" pitchFamily="50" charset="-128"/>
              </a:rPr>
              <a:t>｡</a:t>
            </a:r>
            <a:r>
              <a:rPr lang="ja-JP" altLang="en-US" sz="1100" dirty="0">
                <a:solidFill>
                  <a:srgbClr val="FFC000"/>
                </a:solidFill>
                <a:latin typeface="游ゴシック Medium" panose="020B0500000000000000" pitchFamily="50" charset="-128"/>
                <a:ea typeface="游ゴシック Medium" panose="020B0500000000000000" pitchFamily="50" charset="-128"/>
              </a:rPr>
              <a:t>枠が足りない場合には</a:t>
            </a:r>
            <a:r>
              <a:rPr lang="en-US" altLang="ja-JP" sz="1100" dirty="0">
                <a:solidFill>
                  <a:srgbClr val="FFC000"/>
                </a:solidFill>
                <a:latin typeface="游ゴシック Medium" panose="020B0500000000000000" pitchFamily="50" charset="-128"/>
                <a:ea typeface="游ゴシック Medium" panose="020B0500000000000000" pitchFamily="50" charset="-128"/>
              </a:rPr>
              <a:t>､</a:t>
            </a:r>
            <a:r>
              <a:rPr lang="ja-JP" altLang="en-US" sz="1100" dirty="0">
                <a:solidFill>
                  <a:srgbClr val="FFC000"/>
                </a:solidFill>
                <a:latin typeface="游ゴシック Medium" panose="020B0500000000000000" pitchFamily="50" charset="-128"/>
                <a:ea typeface="游ゴシック Medium" panose="020B0500000000000000" pitchFamily="50" charset="-128"/>
              </a:rPr>
              <a:t>ﾍﾟｰｼﾞを増やして記入して差し支えない</a:t>
            </a:r>
            <a:r>
              <a:rPr lang="en-US" altLang="ja-JP" sz="1100" dirty="0">
                <a:solidFill>
                  <a:srgbClr val="FFC000"/>
                </a:solidFill>
                <a:latin typeface="游ゴシック Medium" panose="020B0500000000000000" pitchFamily="50" charset="-128"/>
                <a:ea typeface="游ゴシック Medium" panose="020B0500000000000000" pitchFamily="50" charset="-128"/>
              </a:rPr>
              <a:t>｡</a:t>
            </a:r>
            <a:endParaRPr lang="ja-JP" altLang="en-US" sz="1100" dirty="0">
              <a:solidFill>
                <a:srgbClr val="FFC000"/>
              </a:solidFill>
              <a:latin typeface="游ゴシック Medium" panose="020B0500000000000000" pitchFamily="50" charset="-128"/>
              <a:ea typeface="游ゴシック Medium" panose="020B0500000000000000" pitchFamily="50" charset="-128"/>
            </a:endParaRPr>
          </a:p>
        </p:txBody>
      </p:sp>
      <p:sp>
        <p:nvSpPr>
          <p:cNvPr id="9" name="正方形/長方形 8"/>
          <p:cNvSpPr/>
          <p:nvPr/>
        </p:nvSpPr>
        <p:spPr>
          <a:xfrm>
            <a:off x="0" y="-4731"/>
            <a:ext cx="9906000" cy="333721"/>
          </a:xfrm>
          <a:prstGeom prst="rect">
            <a:avLst/>
          </a:prstGeom>
          <a:solidFill>
            <a:srgbClr val="1F4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491722" y="-4731"/>
            <a:ext cx="7712369" cy="307777"/>
          </a:xfrm>
          <a:prstGeom prst="rect">
            <a:avLst/>
          </a:prstGeom>
          <a:noFill/>
        </p:spPr>
        <p:txBody>
          <a:bodyPr wrap="none" rtlCol="0">
            <a:spAutoFit/>
          </a:bodyPr>
          <a:lstStyle/>
          <a:p>
            <a:pPr algn="ctr"/>
            <a:r>
              <a:rPr lang="ja-JP" altLang="en-US" sz="1400" b="1" spc="-120" dirty="0">
                <a:solidFill>
                  <a:schemeClr val="bg1"/>
                </a:solidFill>
                <a:latin typeface="HGｺﾞｼｯｸM" panose="020B0609000000000000" pitchFamily="49" charset="-128"/>
                <a:ea typeface="HGｺﾞｼｯｸM" panose="020B0609000000000000" pitchFamily="49" charset="-128"/>
              </a:rPr>
              <a:t>令和○</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年度</a:t>
            </a:r>
            <a:r>
              <a:rPr lang="ja-JP" altLang="en-US" sz="1400" b="1" spc="-120" dirty="0">
                <a:solidFill>
                  <a:schemeClr val="bg1"/>
                </a:solidFill>
                <a:latin typeface="HGｺﾞｼｯｸM" panose="020B0609000000000000" pitchFamily="49" charset="-128"/>
                <a:ea typeface="HGｺﾞｼｯｸM" panose="020B0609000000000000" pitchFamily="49" charset="-128"/>
              </a:rPr>
              <a:t>「持続可能な地域社会の実現に向けた消費者教育及び環境教育推進事業</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」企画提案書</a:t>
            </a:r>
            <a:r>
              <a:rPr lang="ja-JP" altLang="en-US" sz="1200" b="1" spc="-120" dirty="0">
                <a:solidFill>
                  <a:schemeClr val="bg1"/>
                </a:solidFill>
                <a:latin typeface="HGｺﾞｼｯｸM" panose="020B0609000000000000" pitchFamily="49" charset="-128"/>
                <a:ea typeface="HGｺﾞｼｯｸM" panose="020B0609000000000000" pitchFamily="49" charset="-128"/>
              </a:rPr>
              <a:t>　</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fld id="{0EE4526C-0D6F-435F-B1C3-7E3703E9C6D2}" type="slidenum">
              <a:rPr lang="en-US" altLang="ja-JP" sz="1100" b="1" spc="-120" smtClean="0">
                <a:solidFill>
                  <a:schemeClr val="bg1"/>
                </a:solidFill>
                <a:latin typeface="HGｺﾞｼｯｸM" panose="020B0609000000000000" pitchFamily="49" charset="-128"/>
                <a:ea typeface="HGｺﾞｼｯｸM" panose="020B0609000000000000" pitchFamily="49" charset="-128"/>
              </a:rPr>
              <a:t>2</a:t>
            </a:fld>
            <a:r>
              <a:rPr lang="en-US" altLang="ja-JP" sz="1100" b="1" spc="-120" dirty="0">
                <a:solidFill>
                  <a:schemeClr val="bg1"/>
                </a:solidFill>
                <a:latin typeface="HGｺﾞｼｯｸM" panose="020B0609000000000000" pitchFamily="49" charset="-128"/>
                <a:ea typeface="HGｺﾞｼｯｸM" panose="020B0609000000000000" pitchFamily="49" charset="-128"/>
              </a:rPr>
              <a:t>/8</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endParaRPr kumimoji="1" lang="ja-JP" altLang="en-US" sz="1100" b="1" spc="-120" dirty="0">
              <a:solidFill>
                <a:schemeClr val="bg1"/>
              </a:solidFill>
              <a:latin typeface="HGｺﾞｼｯｸM" panose="020B0609000000000000" pitchFamily="49" charset="-128"/>
              <a:ea typeface="HGｺﾞｼｯｸM" panose="020B0609000000000000" pitchFamily="49" charset="-128"/>
            </a:endParaRPr>
          </a:p>
        </p:txBody>
      </p:sp>
      <p:sp>
        <p:nvSpPr>
          <p:cNvPr id="13" name="角丸四角形 14"/>
          <p:cNvSpPr/>
          <p:nvPr/>
        </p:nvSpPr>
        <p:spPr>
          <a:xfrm>
            <a:off x="39798" y="423594"/>
            <a:ext cx="1688394" cy="288000"/>
          </a:xfrm>
          <a:prstGeom prst="round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latin typeface="+mj-ea"/>
                <a:ea typeface="+mj-ea"/>
              </a:rPr>
              <a:t>企画調査委員会等</a:t>
            </a:r>
          </a:p>
        </p:txBody>
      </p:sp>
      <p:graphicFrame>
        <p:nvGraphicFramePr>
          <p:cNvPr id="5" name="表 4">
            <a:extLst>
              <a:ext uri="{FF2B5EF4-FFF2-40B4-BE49-F238E27FC236}">
                <a16:creationId xmlns:a16="http://schemas.microsoft.com/office/drawing/2014/main" id="{B94F2F44-46A9-C4AC-27CF-423358988706}"/>
              </a:ext>
            </a:extLst>
          </p:cNvPr>
          <p:cNvGraphicFramePr>
            <a:graphicFrameLocks noGrp="1"/>
          </p:cNvGraphicFramePr>
          <p:nvPr>
            <p:extLst>
              <p:ext uri="{D42A27DB-BD31-4B8C-83A1-F6EECF244321}">
                <p14:modId xmlns:p14="http://schemas.microsoft.com/office/powerpoint/2010/main" val="264522387"/>
              </p:ext>
            </p:extLst>
          </p:nvPr>
        </p:nvGraphicFramePr>
        <p:xfrm>
          <a:off x="5817096" y="918564"/>
          <a:ext cx="3744416" cy="5510448"/>
        </p:xfrm>
        <a:graphic>
          <a:graphicData uri="http://schemas.openxmlformats.org/drawingml/2006/table">
            <a:tbl>
              <a:tblPr firstRow="1" bandRow="1">
                <a:tableStyleId>{21E4AEA4-8DFA-4A89-87EB-49C32662AFE0}</a:tableStyleId>
              </a:tblPr>
              <a:tblGrid>
                <a:gridCol w="299316">
                  <a:extLst>
                    <a:ext uri="{9D8B030D-6E8A-4147-A177-3AD203B41FA5}">
                      <a16:colId xmlns:a16="http://schemas.microsoft.com/office/drawing/2014/main" val="718020697"/>
                    </a:ext>
                  </a:extLst>
                </a:gridCol>
                <a:gridCol w="3445100">
                  <a:extLst>
                    <a:ext uri="{9D8B030D-6E8A-4147-A177-3AD203B41FA5}">
                      <a16:colId xmlns:a16="http://schemas.microsoft.com/office/drawing/2014/main" val="2109515504"/>
                    </a:ext>
                  </a:extLst>
                </a:gridCol>
              </a:tblGrid>
              <a:tr h="303599">
                <a:tc>
                  <a:txBody>
                    <a:bodyPr/>
                    <a:lstStyle/>
                    <a:p>
                      <a:endParaRPr kumimoji="1" lang="ja-JP" altLang="en-US" dirty="0"/>
                    </a:p>
                  </a:txBody>
                  <a:tcPr>
                    <a:solidFill>
                      <a:srgbClr val="33CCCC"/>
                    </a:solidFill>
                  </a:tcPr>
                </a:tc>
                <a:tc>
                  <a:txBody>
                    <a:bodyPr/>
                    <a:lstStyle/>
                    <a:p>
                      <a:pPr algn="ctr"/>
                      <a:r>
                        <a:rPr kumimoji="1" lang="ja-JP" altLang="en-US" b="0" i="0" dirty="0">
                          <a:latin typeface="+mj-ea"/>
                          <a:ea typeface="+mj-ea"/>
                        </a:rPr>
                        <a:t>協力団体</a:t>
                      </a:r>
                      <a:r>
                        <a:rPr kumimoji="1" lang="en-US" altLang="ja-JP" b="0" i="0" dirty="0">
                          <a:latin typeface="+mj-ea"/>
                          <a:ea typeface="+mj-ea"/>
                        </a:rPr>
                        <a:t>【</a:t>
                      </a:r>
                      <a:r>
                        <a:rPr kumimoji="1" lang="ja-JP" altLang="en-US" b="0" i="0" dirty="0">
                          <a:latin typeface="+mj-ea"/>
                          <a:ea typeface="+mj-ea"/>
                        </a:rPr>
                        <a:t>任意</a:t>
                      </a:r>
                      <a:r>
                        <a:rPr kumimoji="1" lang="en-US" altLang="ja-JP" b="0" i="0" dirty="0">
                          <a:latin typeface="+mj-ea"/>
                          <a:ea typeface="+mj-ea"/>
                        </a:rPr>
                        <a:t>】</a:t>
                      </a:r>
                      <a:endParaRPr kumimoji="1" lang="ja-JP" altLang="en-US" b="0" i="0" dirty="0">
                        <a:latin typeface="+mj-ea"/>
                        <a:ea typeface="+mj-ea"/>
                      </a:endParaRPr>
                    </a:p>
                  </a:txBody>
                  <a:tcPr>
                    <a:solidFill>
                      <a:srgbClr val="33CCCC"/>
                    </a:solidFill>
                  </a:tcPr>
                </a:tc>
                <a:extLst>
                  <a:ext uri="{0D108BD9-81ED-4DB2-BD59-A6C34878D82A}">
                    <a16:rowId xmlns:a16="http://schemas.microsoft.com/office/drawing/2014/main" val="4290949555"/>
                  </a:ext>
                </a:extLst>
              </a:tr>
              <a:tr h="368432">
                <a:tc>
                  <a:txBody>
                    <a:bodyPr/>
                    <a:lstStyle/>
                    <a:p>
                      <a:pPr algn="ctr"/>
                      <a:r>
                        <a:rPr kumimoji="1" lang="ja-JP" altLang="en-US" sz="1200" b="0" i="0" dirty="0">
                          <a:latin typeface="+mn-ea"/>
                          <a:ea typeface="+mn-ea"/>
                        </a:rPr>
                        <a:t>１</a:t>
                      </a:r>
                    </a:p>
                  </a:txBody>
                  <a:tcPr anchor="ctr">
                    <a:solidFill>
                      <a:srgbClr val="E8E8E8"/>
                    </a:solidFill>
                  </a:tcPr>
                </a:tc>
                <a:tc>
                  <a:txBody>
                    <a:bodyPr/>
                    <a:lstStyle/>
                    <a:p>
                      <a:r>
                        <a:rPr kumimoji="1" lang="ja-JP" altLang="en-US" sz="1100" b="0" i="0" dirty="0">
                          <a:latin typeface="+mn-ea"/>
                          <a:ea typeface="+mn-ea"/>
                        </a:rPr>
                        <a:t>○○○大学（事業統括）</a:t>
                      </a:r>
                    </a:p>
                  </a:txBody>
                  <a:tcPr anchor="ctr">
                    <a:solidFill>
                      <a:srgbClr val="E8E8E8"/>
                    </a:solidFill>
                  </a:tcPr>
                </a:tc>
                <a:extLst>
                  <a:ext uri="{0D108BD9-81ED-4DB2-BD59-A6C34878D82A}">
                    <a16:rowId xmlns:a16="http://schemas.microsoft.com/office/drawing/2014/main" val="1719263899"/>
                  </a:ext>
                </a:extLst>
              </a:tr>
              <a:tr h="368432">
                <a:tc>
                  <a:txBody>
                    <a:bodyPr/>
                    <a:lstStyle/>
                    <a:p>
                      <a:pPr algn="ctr"/>
                      <a:r>
                        <a:rPr kumimoji="1" lang="ja-JP" altLang="en-US" sz="1200" b="0" i="0" dirty="0">
                          <a:latin typeface="+mn-ea"/>
                          <a:ea typeface="+mn-ea"/>
                        </a:rPr>
                        <a:t>２</a:t>
                      </a:r>
                    </a:p>
                  </a:txBody>
                  <a:tcPr anchor="ctr">
                    <a:solidFill>
                      <a:srgbClr val="E8E8E8"/>
                    </a:solidFill>
                  </a:tcPr>
                </a:tc>
                <a:tc>
                  <a:txBody>
                    <a:bodyPr/>
                    <a:lstStyle/>
                    <a:p>
                      <a:r>
                        <a:rPr kumimoji="1" lang="ja-JP" altLang="en-US" sz="1100" b="0" i="0" dirty="0">
                          <a:latin typeface="+mn-ea"/>
                          <a:ea typeface="+mn-ea"/>
                        </a:rPr>
                        <a:t>○○○○会（○○担当）</a:t>
                      </a:r>
                    </a:p>
                  </a:txBody>
                  <a:tcPr anchor="ctr">
                    <a:solidFill>
                      <a:srgbClr val="E8E8E8"/>
                    </a:solidFill>
                  </a:tcPr>
                </a:tc>
                <a:extLst>
                  <a:ext uri="{0D108BD9-81ED-4DB2-BD59-A6C34878D82A}">
                    <a16:rowId xmlns:a16="http://schemas.microsoft.com/office/drawing/2014/main" val="2079407434"/>
                  </a:ext>
                </a:extLst>
              </a:tr>
              <a:tr h="368432">
                <a:tc>
                  <a:txBody>
                    <a:bodyPr/>
                    <a:lstStyle/>
                    <a:p>
                      <a:pPr algn="ctr"/>
                      <a:r>
                        <a:rPr kumimoji="1" lang="ja-JP" altLang="en-US" sz="1200" b="0" i="0" dirty="0">
                          <a:latin typeface="+mn-ea"/>
                          <a:ea typeface="+mn-ea"/>
                        </a:rPr>
                        <a:t>３</a:t>
                      </a:r>
                    </a:p>
                  </a:txBody>
                  <a:tcPr anchor="ctr">
                    <a:solidFill>
                      <a:srgbClr val="E8E8E8"/>
                    </a:solidFill>
                  </a:tcPr>
                </a:tc>
                <a:tc>
                  <a:txBody>
                    <a:bodyPr/>
                    <a:lstStyle/>
                    <a:p>
                      <a:r>
                        <a:rPr kumimoji="1" lang="ja-JP" altLang="en-US" sz="1100" b="0" i="0" dirty="0">
                          <a:latin typeface="+mn-ea"/>
                          <a:ea typeface="+mn-ea"/>
                        </a:rPr>
                        <a:t>・・・・・（・・・・・・・）</a:t>
                      </a:r>
                    </a:p>
                  </a:txBody>
                  <a:tcPr anchor="ctr">
                    <a:solidFill>
                      <a:srgbClr val="E8E8E8"/>
                    </a:solidFill>
                  </a:tcPr>
                </a:tc>
                <a:extLst>
                  <a:ext uri="{0D108BD9-81ED-4DB2-BD59-A6C34878D82A}">
                    <a16:rowId xmlns:a16="http://schemas.microsoft.com/office/drawing/2014/main" val="3061515957"/>
                  </a:ext>
                </a:extLst>
              </a:tr>
              <a:tr h="368432">
                <a:tc>
                  <a:txBody>
                    <a:bodyPr/>
                    <a:lstStyle/>
                    <a:p>
                      <a:pPr algn="ctr"/>
                      <a:r>
                        <a:rPr kumimoji="1" lang="ja-JP" altLang="en-US" sz="1200" b="0" i="0" dirty="0">
                          <a:latin typeface="+mn-ea"/>
                          <a:ea typeface="+mn-ea"/>
                        </a:rPr>
                        <a:t>４</a:t>
                      </a:r>
                    </a:p>
                  </a:txBody>
                  <a:tcPr anchor="ctr">
                    <a:solidFill>
                      <a:srgbClr val="E8E8E8"/>
                    </a:solidFill>
                  </a:tcPr>
                </a:tc>
                <a:tc>
                  <a:txBody>
                    <a:bodyPr/>
                    <a:lstStyle/>
                    <a:p>
                      <a:r>
                        <a:rPr kumimoji="1" lang="ja-JP" altLang="en-US" sz="1100" b="0" i="0" dirty="0">
                          <a:latin typeface="+mn-ea"/>
                          <a:ea typeface="+mn-ea"/>
                        </a:rPr>
                        <a:t>・・・・・（・・・・・・・）</a:t>
                      </a:r>
                    </a:p>
                  </a:txBody>
                  <a:tcPr anchor="ctr">
                    <a:solidFill>
                      <a:srgbClr val="E8E8E8"/>
                    </a:solidFill>
                  </a:tcPr>
                </a:tc>
                <a:extLst>
                  <a:ext uri="{0D108BD9-81ED-4DB2-BD59-A6C34878D82A}">
                    <a16:rowId xmlns:a16="http://schemas.microsoft.com/office/drawing/2014/main" val="978723407"/>
                  </a:ext>
                </a:extLst>
              </a:tr>
              <a:tr h="368432">
                <a:tc>
                  <a:txBody>
                    <a:bodyPr/>
                    <a:lstStyle/>
                    <a:p>
                      <a:pPr algn="ctr"/>
                      <a:r>
                        <a:rPr kumimoji="1" lang="ja-JP" altLang="en-US" sz="1200" b="0" i="0" dirty="0">
                          <a:latin typeface="+mn-ea"/>
                          <a:ea typeface="+mn-ea"/>
                        </a:rPr>
                        <a:t>５</a:t>
                      </a:r>
                    </a:p>
                  </a:txBody>
                  <a:tcPr anchor="ctr">
                    <a:solidFill>
                      <a:srgbClr val="E8E8E8"/>
                    </a:solidFill>
                  </a:tcPr>
                </a:tc>
                <a:tc>
                  <a:txBody>
                    <a:bodyPr/>
                    <a:lstStyle/>
                    <a:p>
                      <a:r>
                        <a:rPr kumimoji="1" lang="ja-JP" altLang="en-US" sz="1100" b="0" i="0" dirty="0">
                          <a:latin typeface="+mn-ea"/>
                          <a:ea typeface="+mn-ea"/>
                        </a:rPr>
                        <a:t>・・・・・（・・・・・・・）</a:t>
                      </a:r>
                    </a:p>
                  </a:txBody>
                  <a:tcPr anchor="ctr">
                    <a:solidFill>
                      <a:srgbClr val="E8E8E8"/>
                    </a:solidFill>
                  </a:tcPr>
                </a:tc>
                <a:extLst>
                  <a:ext uri="{0D108BD9-81ED-4DB2-BD59-A6C34878D82A}">
                    <a16:rowId xmlns:a16="http://schemas.microsoft.com/office/drawing/2014/main" val="4278560968"/>
                  </a:ext>
                </a:extLst>
              </a:tr>
              <a:tr h="368432">
                <a:tc>
                  <a:txBody>
                    <a:bodyPr/>
                    <a:lstStyle/>
                    <a:p>
                      <a:pPr algn="ctr"/>
                      <a:r>
                        <a:rPr kumimoji="1" lang="ja-JP" altLang="en-US" sz="1200" b="0" i="0" dirty="0">
                          <a:latin typeface="+mn-ea"/>
                          <a:ea typeface="+mn-ea"/>
                        </a:rPr>
                        <a:t>６</a:t>
                      </a: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733677659"/>
                  </a:ext>
                </a:extLst>
              </a:tr>
              <a:tr h="368432">
                <a:tc>
                  <a:txBody>
                    <a:bodyPr/>
                    <a:lstStyle/>
                    <a:p>
                      <a:pPr algn="ctr"/>
                      <a:r>
                        <a:rPr kumimoji="1" lang="ja-JP" altLang="en-US" sz="1200" b="0" i="0" dirty="0">
                          <a:latin typeface="+mn-ea"/>
                          <a:ea typeface="+mn-ea"/>
                        </a:rPr>
                        <a:t>７</a:t>
                      </a: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189592078"/>
                  </a:ext>
                </a:extLst>
              </a:tr>
              <a:tr h="368432">
                <a:tc>
                  <a:txBody>
                    <a:bodyPr/>
                    <a:lstStyle/>
                    <a:p>
                      <a:pPr algn="ctr"/>
                      <a:r>
                        <a:rPr kumimoji="1" lang="ja-JP" altLang="en-US" sz="1200" b="0" i="0" dirty="0">
                          <a:latin typeface="+mn-ea"/>
                          <a:ea typeface="+mn-ea"/>
                        </a:rPr>
                        <a:t>８</a:t>
                      </a: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888656267"/>
                  </a:ext>
                </a:extLst>
              </a:tr>
              <a:tr h="368432">
                <a:tc>
                  <a:txBody>
                    <a:bodyPr/>
                    <a:lstStyle/>
                    <a:p>
                      <a:pPr algn="ctr"/>
                      <a:r>
                        <a:rPr kumimoji="1" lang="ja-JP" altLang="en-US" sz="1200" b="0" i="0" dirty="0">
                          <a:latin typeface="+mn-ea"/>
                          <a:ea typeface="+mn-ea"/>
                        </a:rPr>
                        <a:t>９</a:t>
                      </a: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662769966"/>
                  </a:ext>
                </a:extLst>
              </a:tr>
              <a:tr h="368432">
                <a:tc>
                  <a:txBody>
                    <a:bodyPr/>
                    <a:lstStyle/>
                    <a:p>
                      <a:pPr algn="ctr"/>
                      <a:r>
                        <a:rPr kumimoji="1" lang="en-US" altLang="ja-JP" sz="1200" b="0" i="0" dirty="0">
                          <a:latin typeface="+mn-ea"/>
                          <a:ea typeface="+mn-ea"/>
                        </a:rPr>
                        <a:t>10</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372808490"/>
                  </a:ext>
                </a:extLst>
              </a:tr>
              <a:tr h="368432">
                <a:tc>
                  <a:txBody>
                    <a:bodyPr/>
                    <a:lstStyle/>
                    <a:p>
                      <a:pPr algn="ctr"/>
                      <a:r>
                        <a:rPr kumimoji="1" lang="en-US" altLang="ja-JP" sz="1200" b="0" i="0" dirty="0">
                          <a:latin typeface="+mn-ea"/>
                          <a:ea typeface="+mn-ea"/>
                        </a:rPr>
                        <a:t>11</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713176451"/>
                  </a:ext>
                </a:extLst>
              </a:tr>
              <a:tr h="368432">
                <a:tc>
                  <a:txBody>
                    <a:bodyPr/>
                    <a:lstStyle/>
                    <a:p>
                      <a:pPr algn="ctr"/>
                      <a:r>
                        <a:rPr kumimoji="1" lang="en-US" altLang="ja-JP" sz="1200" b="0" i="0" dirty="0">
                          <a:latin typeface="+mn-ea"/>
                          <a:ea typeface="+mn-ea"/>
                        </a:rPr>
                        <a:t>12</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3612345385"/>
                  </a:ext>
                </a:extLst>
              </a:tr>
              <a:tr h="368432">
                <a:tc>
                  <a:txBody>
                    <a:bodyPr/>
                    <a:lstStyle/>
                    <a:p>
                      <a:pPr algn="ctr"/>
                      <a:r>
                        <a:rPr kumimoji="1" lang="en-US" altLang="ja-JP" sz="1200" b="0" i="0" dirty="0">
                          <a:latin typeface="+mn-ea"/>
                          <a:ea typeface="+mn-ea"/>
                        </a:rPr>
                        <a:t>13</a:t>
                      </a:r>
                      <a:endParaRPr kumimoji="1" lang="ja-JP" altLang="en-US" sz="1200" b="0" i="0" dirty="0">
                        <a:latin typeface="+mn-ea"/>
                        <a:ea typeface="+mn-ea"/>
                      </a:endParaRPr>
                    </a:p>
                  </a:txBody>
                  <a:tcPr anchor="ctr">
                    <a:solidFill>
                      <a:srgbClr val="E8E8E8"/>
                    </a:solidFill>
                  </a:tcPr>
                </a:tc>
                <a:tc>
                  <a:txBody>
                    <a:bodyPr/>
                    <a:lstStyle/>
                    <a:p>
                      <a:endParaRPr kumimoji="1" lang="ja-JP" altLang="en-US" sz="1100" b="0" i="0" dirty="0">
                        <a:latin typeface="+mn-ea"/>
                        <a:ea typeface="+mn-ea"/>
                      </a:endParaRPr>
                    </a:p>
                  </a:txBody>
                  <a:tcPr anchor="ctr">
                    <a:solidFill>
                      <a:srgbClr val="E8E8E8"/>
                    </a:solidFill>
                  </a:tcPr>
                </a:tc>
                <a:extLst>
                  <a:ext uri="{0D108BD9-81ED-4DB2-BD59-A6C34878D82A}">
                    <a16:rowId xmlns:a16="http://schemas.microsoft.com/office/drawing/2014/main" val="1397586415"/>
                  </a:ext>
                </a:extLst>
              </a:tr>
            </a:tbl>
          </a:graphicData>
        </a:graphic>
      </p:graphicFrame>
    </p:spTree>
    <p:extLst>
      <p:ext uri="{BB962C8B-B14F-4D97-AF65-F5344CB8AC3E}">
        <p14:creationId xmlns:p14="http://schemas.microsoft.com/office/powerpoint/2010/main" val="392175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128464" y="748358"/>
            <a:ext cx="9649072" cy="6001643"/>
          </a:xfrm>
          <a:prstGeom prst="rect">
            <a:avLst/>
          </a:prstGeom>
          <a:noFill/>
          <a:ln>
            <a:solidFill>
              <a:schemeClr val="tx2">
                <a:lumMod val="40000"/>
                <a:lumOff val="60000"/>
              </a:schemeClr>
            </a:solidFill>
            <a:prstDash val="dash"/>
          </a:ln>
        </p:spPr>
        <p:txBody>
          <a:bodyPr wrap="square" rtlCol="0">
            <a:spAutoFit/>
          </a:bodyPr>
          <a:lstStyle/>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p:txBody>
      </p:sp>
      <p:sp>
        <p:nvSpPr>
          <p:cNvPr id="4" name="正方形/長方形 3"/>
          <p:cNvSpPr/>
          <p:nvPr/>
        </p:nvSpPr>
        <p:spPr>
          <a:xfrm>
            <a:off x="0" y="0"/>
            <a:ext cx="9900000" cy="260648"/>
          </a:xfrm>
          <a:prstGeom prst="rect">
            <a:avLst/>
          </a:prstGeom>
          <a:solidFill>
            <a:srgbClr val="1F4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p>
        </p:txBody>
      </p:sp>
      <p:sp>
        <p:nvSpPr>
          <p:cNvPr id="6" name="角丸四角形 5"/>
          <p:cNvSpPr/>
          <p:nvPr/>
        </p:nvSpPr>
        <p:spPr>
          <a:xfrm>
            <a:off x="28338" y="333797"/>
            <a:ext cx="3556510" cy="288000"/>
          </a:xfrm>
          <a:prstGeom prst="round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lt1"/>
                </a:solidFill>
                <a:latin typeface="+mj-ea"/>
                <a:ea typeface="+mj-ea"/>
              </a:rPr>
              <a:t>事業の趣旨・目的</a:t>
            </a:r>
          </a:p>
        </p:txBody>
      </p:sp>
      <p:sp>
        <p:nvSpPr>
          <p:cNvPr id="14" name="テキスト ボックス 13"/>
          <p:cNvSpPr txBox="1"/>
          <p:nvPr/>
        </p:nvSpPr>
        <p:spPr>
          <a:xfrm>
            <a:off x="2144688" y="1235044"/>
            <a:ext cx="5931010" cy="461665"/>
          </a:xfrm>
          <a:prstGeom prst="rect">
            <a:avLst/>
          </a:prstGeom>
          <a:noFill/>
          <a:ln>
            <a:noFill/>
            <a:prstDash val="dash"/>
          </a:ln>
        </p:spPr>
        <p:txBody>
          <a:bodyPr wrap="square" rtlCol="0">
            <a:spAutoFit/>
          </a:bodyPr>
          <a:lstStyle/>
          <a:p>
            <a:r>
              <a:rPr lang="ja-JP" altLang="en-US" sz="1200" dirty="0">
                <a:solidFill>
                  <a:srgbClr val="FF6B6B"/>
                </a:solidFill>
                <a:latin typeface="+mn-ea"/>
              </a:rPr>
              <a:t>▼様式自由</a:t>
            </a:r>
            <a:endParaRPr lang="en-US" altLang="ja-JP" sz="1200" dirty="0">
              <a:solidFill>
                <a:srgbClr val="FF6B6B"/>
              </a:solidFill>
              <a:latin typeface="+mn-ea"/>
            </a:endParaRPr>
          </a:p>
          <a:p>
            <a:r>
              <a:rPr lang="en-US" altLang="ja-JP" sz="1200" dirty="0">
                <a:solidFill>
                  <a:srgbClr val="FF6B6B"/>
                </a:solidFill>
                <a:latin typeface="+mn-ea"/>
              </a:rPr>
              <a:t>▼</a:t>
            </a:r>
            <a:r>
              <a:rPr lang="ja-JP" altLang="en-US" sz="1200" dirty="0">
                <a:solidFill>
                  <a:srgbClr val="FF6B6B"/>
                </a:solidFill>
                <a:latin typeface="+mn-ea"/>
              </a:rPr>
              <a:t>記載する文字は</a:t>
            </a:r>
            <a:r>
              <a:rPr lang="en-US" altLang="ja-JP" sz="1200" dirty="0">
                <a:solidFill>
                  <a:srgbClr val="FF6B6B"/>
                </a:solidFill>
                <a:latin typeface="+mn-ea"/>
              </a:rPr>
              <a:t>､</a:t>
            </a:r>
            <a:r>
              <a:rPr lang="ja-JP" altLang="en-US" sz="1200" dirty="0">
                <a:solidFill>
                  <a:srgbClr val="FF6B6B"/>
                </a:solidFill>
                <a:latin typeface="+mn-ea"/>
              </a:rPr>
              <a:t>ﾒｲﾘｵ </a:t>
            </a:r>
            <a:r>
              <a:rPr lang="en-US" altLang="ja-JP" sz="1200" dirty="0">
                <a:solidFill>
                  <a:srgbClr val="FF6B6B"/>
                </a:solidFill>
                <a:latin typeface="+mn-ea"/>
              </a:rPr>
              <a:t>or MS</a:t>
            </a:r>
            <a:r>
              <a:rPr lang="ja-JP" altLang="en-US" sz="1200" dirty="0">
                <a:solidFill>
                  <a:srgbClr val="FF6B6B"/>
                </a:solidFill>
                <a:latin typeface="+mn-ea"/>
              </a:rPr>
              <a:t>ｺﾞｼｯｸ </a:t>
            </a:r>
            <a:r>
              <a:rPr lang="en-US" altLang="ja-JP" sz="1200" dirty="0">
                <a:solidFill>
                  <a:srgbClr val="FF6B6B"/>
                </a:solidFill>
                <a:latin typeface="+mn-ea"/>
              </a:rPr>
              <a:t>11</a:t>
            </a:r>
            <a:r>
              <a:rPr lang="ja-JP" altLang="en-US" sz="1200" dirty="0">
                <a:solidFill>
                  <a:srgbClr val="FF6B6B"/>
                </a:solidFill>
                <a:latin typeface="+mn-ea"/>
              </a:rPr>
              <a:t>ﾎﾟｲﾝﾄ以上とすること</a:t>
            </a:r>
            <a:r>
              <a:rPr lang="en-US" altLang="ja-JP" sz="1200" dirty="0">
                <a:solidFill>
                  <a:srgbClr val="FF6B6B"/>
                </a:solidFill>
                <a:latin typeface="+mn-ea"/>
              </a:rPr>
              <a:t>｡</a:t>
            </a:r>
          </a:p>
        </p:txBody>
      </p:sp>
      <p:sp>
        <p:nvSpPr>
          <p:cNvPr id="7" name="テキスト ボックス 6"/>
          <p:cNvSpPr txBox="1"/>
          <p:nvPr/>
        </p:nvSpPr>
        <p:spPr>
          <a:xfrm>
            <a:off x="565316" y="-35707"/>
            <a:ext cx="7712369" cy="307777"/>
          </a:xfrm>
          <a:prstGeom prst="rect">
            <a:avLst/>
          </a:prstGeom>
          <a:noFill/>
        </p:spPr>
        <p:txBody>
          <a:bodyPr wrap="none" rtlCol="0">
            <a:spAutoFit/>
          </a:bodyPr>
          <a:lstStyle/>
          <a:p>
            <a:pPr algn="ctr"/>
            <a:r>
              <a:rPr lang="ja-JP" altLang="en-US" sz="1400" b="1" spc="-120" dirty="0">
                <a:solidFill>
                  <a:schemeClr val="bg1"/>
                </a:solidFill>
                <a:latin typeface="HGｺﾞｼｯｸM" panose="020B0609000000000000" pitchFamily="49" charset="-128"/>
                <a:ea typeface="HGｺﾞｼｯｸM" panose="020B0609000000000000" pitchFamily="49" charset="-128"/>
              </a:rPr>
              <a:t>令和○</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年度</a:t>
            </a:r>
            <a:r>
              <a:rPr lang="ja-JP" altLang="en-US" sz="1400" b="1" spc="-120" dirty="0">
                <a:solidFill>
                  <a:schemeClr val="bg1"/>
                </a:solidFill>
                <a:latin typeface="HGｺﾞｼｯｸM" panose="020B0609000000000000" pitchFamily="49" charset="-128"/>
                <a:ea typeface="HGｺﾞｼｯｸM" panose="020B0609000000000000" pitchFamily="49" charset="-128"/>
              </a:rPr>
              <a:t>「持続可能な地域社会の実現に向けた消費者教育及び環境教育推進事業</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」企画提案書</a:t>
            </a:r>
            <a:r>
              <a:rPr lang="ja-JP" altLang="en-US" sz="1200" b="1" spc="-120" dirty="0">
                <a:solidFill>
                  <a:schemeClr val="bg1"/>
                </a:solidFill>
                <a:latin typeface="HGｺﾞｼｯｸM" panose="020B0609000000000000" pitchFamily="49" charset="-128"/>
                <a:ea typeface="HGｺﾞｼｯｸM" panose="020B0609000000000000" pitchFamily="49" charset="-128"/>
              </a:rPr>
              <a:t>　</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fld id="{0EE4526C-0D6F-435F-B1C3-7E3703E9C6D2}" type="slidenum">
              <a:rPr lang="en-US" altLang="ja-JP" sz="1100" b="1" spc="-120" smtClean="0">
                <a:solidFill>
                  <a:schemeClr val="bg1"/>
                </a:solidFill>
                <a:latin typeface="HGｺﾞｼｯｸM" panose="020B0609000000000000" pitchFamily="49" charset="-128"/>
                <a:ea typeface="HGｺﾞｼｯｸM" panose="020B0609000000000000" pitchFamily="49" charset="-128"/>
              </a:rPr>
              <a:t>3</a:t>
            </a:fld>
            <a:r>
              <a:rPr lang="en-US" altLang="ja-JP" sz="1100" b="1" spc="-120" dirty="0">
                <a:solidFill>
                  <a:schemeClr val="bg1"/>
                </a:solidFill>
                <a:latin typeface="HGｺﾞｼｯｸM" panose="020B0609000000000000" pitchFamily="49" charset="-128"/>
                <a:ea typeface="HGｺﾞｼｯｸM" panose="020B0609000000000000" pitchFamily="49" charset="-128"/>
              </a:rPr>
              <a:t>/8</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endParaRPr kumimoji="1" lang="ja-JP" altLang="en-US" sz="1100" b="1" spc="-120" dirty="0">
              <a:solidFill>
                <a:schemeClr val="bg1"/>
              </a:solidFill>
              <a:latin typeface="HGｺﾞｼｯｸM" panose="020B0609000000000000" pitchFamily="49" charset="-128"/>
              <a:ea typeface="HGｺﾞｼｯｸM" panose="020B0609000000000000" pitchFamily="49" charset="-128"/>
            </a:endParaRPr>
          </a:p>
        </p:txBody>
      </p:sp>
      <p:sp>
        <p:nvSpPr>
          <p:cNvPr id="12" name="テキスト ボックス 11">
            <a:extLst>
              <a:ext uri="{FF2B5EF4-FFF2-40B4-BE49-F238E27FC236}">
                <a16:creationId xmlns:a16="http://schemas.microsoft.com/office/drawing/2014/main" id="{F7CF6688-2505-F857-4899-BE98C6303ED1}"/>
              </a:ext>
            </a:extLst>
          </p:cNvPr>
          <p:cNvSpPr txBox="1"/>
          <p:nvPr/>
        </p:nvSpPr>
        <p:spPr>
          <a:xfrm>
            <a:off x="84109" y="915414"/>
            <a:ext cx="4644516" cy="276999"/>
          </a:xfrm>
          <a:prstGeom prst="rect">
            <a:avLst/>
          </a:prstGeom>
          <a:noFill/>
          <a:ln>
            <a:noFill/>
            <a:prstDash val="dash"/>
          </a:ln>
        </p:spPr>
        <p:txBody>
          <a:bodyPr wrap="square" rtlCol="0">
            <a:spAutoFit/>
          </a:bodyPr>
          <a:lstStyle/>
          <a:p>
            <a:r>
              <a:rPr lang="ja-JP" altLang="en-US" sz="1200" dirty="0">
                <a:latin typeface="+mn-ea"/>
              </a:rPr>
              <a:t>（１）事業全体</a:t>
            </a:r>
            <a:endParaRPr lang="en-US" altLang="ja-JP" sz="1200" dirty="0">
              <a:latin typeface="+mn-ea"/>
            </a:endParaRPr>
          </a:p>
        </p:txBody>
      </p:sp>
    </p:spTree>
    <p:extLst>
      <p:ext uri="{BB962C8B-B14F-4D97-AF65-F5344CB8AC3E}">
        <p14:creationId xmlns:p14="http://schemas.microsoft.com/office/powerpoint/2010/main" val="47481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テキスト ボックス 20"/>
          <p:cNvSpPr txBox="1"/>
          <p:nvPr/>
        </p:nvSpPr>
        <p:spPr>
          <a:xfrm>
            <a:off x="5094299" y="1052736"/>
            <a:ext cx="4780645" cy="5816977"/>
          </a:xfrm>
          <a:prstGeom prst="rect">
            <a:avLst/>
          </a:prstGeom>
          <a:noFill/>
        </p:spPr>
        <p:txBody>
          <a:bodyPr wrap="square" rtlCol="0">
            <a:spAutoFit/>
          </a:bodyPr>
          <a:lstStyle/>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pPr algn="r"/>
            <a:r>
              <a:rPr lang="ja-JP" altLang="en-US" sz="1200" dirty="0">
                <a:latin typeface="+mn-ea"/>
              </a:rPr>
              <a:t>　　　　　　　　　　所要経費：○○千円</a:t>
            </a:r>
            <a:endParaRPr kumimoji="1" lang="ja-JP" altLang="en-US" sz="1200" dirty="0">
              <a:latin typeface="+mn-ea"/>
            </a:endParaRPr>
          </a:p>
        </p:txBody>
      </p:sp>
      <p:sp>
        <p:nvSpPr>
          <p:cNvPr id="18" name="テキスト ボックス 17"/>
          <p:cNvSpPr txBox="1"/>
          <p:nvPr/>
        </p:nvSpPr>
        <p:spPr>
          <a:xfrm>
            <a:off x="28339" y="1052860"/>
            <a:ext cx="4783363" cy="5816977"/>
          </a:xfrm>
          <a:prstGeom prst="rect">
            <a:avLst/>
          </a:prstGeom>
          <a:noFill/>
        </p:spPr>
        <p:txBody>
          <a:bodyPr wrap="square" rtlCol="0">
            <a:spAutoFit/>
          </a:bodyPr>
          <a:lstStyle/>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endParaRPr kumimoji="1" lang="en-US" altLang="ja-JP" sz="1200" dirty="0">
              <a:latin typeface="+mn-ea"/>
            </a:endParaRPr>
          </a:p>
          <a:p>
            <a:endParaRPr lang="en-US" altLang="ja-JP" sz="1200" dirty="0">
              <a:latin typeface="+mn-ea"/>
            </a:endParaRPr>
          </a:p>
          <a:p>
            <a:pPr algn="r"/>
            <a:r>
              <a:rPr lang="ja-JP" altLang="en-US" sz="1200" dirty="0">
                <a:latin typeface="+mn-ea"/>
              </a:rPr>
              <a:t>　　　　　　　　　　</a:t>
            </a:r>
            <a:endParaRPr kumimoji="1" lang="ja-JP" altLang="en-US" sz="1200" dirty="0">
              <a:latin typeface="+mn-ea"/>
            </a:endParaRPr>
          </a:p>
        </p:txBody>
      </p:sp>
      <p:sp>
        <p:nvSpPr>
          <p:cNvPr id="4" name="正方形/長方形 3"/>
          <p:cNvSpPr/>
          <p:nvPr/>
        </p:nvSpPr>
        <p:spPr>
          <a:xfrm>
            <a:off x="0" y="0"/>
            <a:ext cx="9906000" cy="260648"/>
          </a:xfrm>
          <a:prstGeom prst="rect">
            <a:avLst/>
          </a:prstGeom>
          <a:solidFill>
            <a:srgbClr val="1F4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6" name="角丸四角形 5"/>
          <p:cNvSpPr/>
          <p:nvPr/>
        </p:nvSpPr>
        <p:spPr>
          <a:xfrm>
            <a:off x="28339" y="321097"/>
            <a:ext cx="2188357" cy="288000"/>
          </a:xfrm>
          <a:prstGeom prst="round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事業実施の計画</a:t>
            </a:r>
          </a:p>
        </p:txBody>
      </p:sp>
      <p:cxnSp>
        <p:nvCxnSpPr>
          <p:cNvPr id="7" name="直線矢印コネクタ 6"/>
          <p:cNvCxnSpPr/>
          <p:nvPr/>
        </p:nvCxnSpPr>
        <p:spPr>
          <a:xfrm>
            <a:off x="-9761" y="1098720"/>
            <a:ext cx="9884705" cy="0"/>
          </a:xfrm>
          <a:prstGeom prst="straightConnector1">
            <a:avLst/>
          </a:prstGeom>
          <a:ln w="57150">
            <a:solidFill>
              <a:srgbClr val="243D5D"/>
            </a:solidFill>
            <a:tailEnd type="arrow"/>
          </a:ln>
        </p:spPr>
        <p:style>
          <a:lnRef idx="1">
            <a:schemeClr val="accent1"/>
          </a:lnRef>
          <a:fillRef idx="0">
            <a:schemeClr val="accent1"/>
          </a:fillRef>
          <a:effectRef idx="0">
            <a:schemeClr val="accent1"/>
          </a:effectRef>
          <a:fontRef idx="minor">
            <a:schemeClr val="tx1"/>
          </a:fontRef>
        </p:style>
      </p:cxnSp>
      <p:sp>
        <p:nvSpPr>
          <p:cNvPr id="10" name="角丸四角形 9"/>
          <p:cNvSpPr/>
          <p:nvPr/>
        </p:nvSpPr>
        <p:spPr>
          <a:xfrm>
            <a:off x="585175" y="936720"/>
            <a:ext cx="1224136" cy="324000"/>
          </a:xfrm>
          <a:prstGeom prst="roundRect">
            <a:avLst/>
          </a:prstGeom>
          <a:solidFill>
            <a:schemeClr val="bg1"/>
          </a:solidFill>
          <a:ln>
            <a:solidFill>
              <a:srgbClr val="243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○○月</a:t>
            </a:r>
            <a:endParaRPr kumimoji="1" lang="ja-JP" altLang="en-US" dirty="0">
              <a:solidFill>
                <a:schemeClr val="tx1"/>
              </a:solidFill>
            </a:endParaRPr>
          </a:p>
        </p:txBody>
      </p:sp>
      <p:sp>
        <p:nvSpPr>
          <p:cNvPr id="12" name="角丸四角形 11"/>
          <p:cNvSpPr/>
          <p:nvPr/>
        </p:nvSpPr>
        <p:spPr>
          <a:xfrm>
            <a:off x="4785945" y="936720"/>
            <a:ext cx="1224136" cy="324000"/>
          </a:xfrm>
          <a:prstGeom prst="roundRect">
            <a:avLst/>
          </a:prstGeom>
          <a:solidFill>
            <a:schemeClr val="bg1"/>
          </a:solidFill>
          <a:ln>
            <a:solidFill>
              <a:srgbClr val="243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○○月</a:t>
            </a:r>
            <a:endParaRPr kumimoji="1" lang="ja-JP" altLang="en-US" dirty="0">
              <a:solidFill>
                <a:schemeClr val="tx1"/>
              </a:solidFill>
            </a:endParaRPr>
          </a:p>
        </p:txBody>
      </p:sp>
      <p:sp>
        <p:nvSpPr>
          <p:cNvPr id="17" name="テキスト ボックス 16"/>
          <p:cNvSpPr txBox="1"/>
          <p:nvPr/>
        </p:nvSpPr>
        <p:spPr>
          <a:xfrm>
            <a:off x="933004" y="2636912"/>
            <a:ext cx="8280000" cy="1384995"/>
          </a:xfrm>
          <a:prstGeom prst="rect">
            <a:avLst/>
          </a:prstGeom>
          <a:solidFill>
            <a:schemeClr val="bg1"/>
          </a:solidFill>
          <a:ln>
            <a:solidFill>
              <a:schemeClr val="tx2">
                <a:lumMod val="40000"/>
                <a:lumOff val="60000"/>
              </a:schemeClr>
            </a:solidFill>
            <a:prstDash val="dash"/>
          </a:ln>
        </p:spPr>
        <p:txBody>
          <a:bodyPr wrap="square" rtlCol="0">
            <a:spAutoFit/>
          </a:bodyPr>
          <a:lstStyle/>
          <a:p>
            <a:pPr marL="177800" indent="-177800"/>
            <a:endParaRPr lang="en-US" altLang="ja-JP" sz="1200" dirty="0">
              <a:solidFill>
                <a:srgbClr val="FF6B6B"/>
              </a:solidFill>
              <a:latin typeface="+mn-ea"/>
            </a:endParaRPr>
          </a:p>
          <a:p>
            <a:r>
              <a:rPr lang="ja-JP" altLang="en-US" sz="1200" dirty="0">
                <a:solidFill>
                  <a:srgbClr val="FF6B6B"/>
                </a:solidFill>
                <a:latin typeface="+mn-ea"/>
              </a:rPr>
              <a:t>▼全体計画を俯瞰したときに、取組の計画を具体的に記載すること。</a:t>
            </a:r>
            <a:endParaRPr lang="en-US" altLang="ja-JP" sz="1200" dirty="0">
              <a:solidFill>
                <a:srgbClr val="FF6B6B"/>
              </a:solidFill>
              <a:latin typeface="+mn-ea"/>
            </a:endParaRPr>
          </a:p>
          <a:p>
            <a:endParaRPr lang="en-US" altLang="ja-JP" sz="1200" dirty="0">
              <a:solidFill>
                <a:srgbClr val="FF6B6B"/>
              </a:solidFill>
              <a:latin typeface="+mn-ea"/>
            </a:endParaRPr>
          </a:p>
          <a:p>
            <a:pPr marL="92075" indent="-92075"/>
            <a:r>
              <a:rPr lang="ja-JP" altLang="en-US" sz="1200" dirty="0">
                <a:solidFill>
                  <a:srgbClr val="FF6B6B"/>
                </a:solidFill>
                <a:latin typeface="+mn-ea"/>
              </a:rPr>
              <a:t>▼記載する文字は、</a:t>
            </a:r>
            <a:r>
              <a:rPr lang="en-US" altLang="ja-JP" sz="1200" dirty="0">
                <a:solidFill>
                  <a:srgbClr val="FF6B6B"/>
                </a:solidFill>
                <a:latin typeface="+mn-ea"/>
              </a:rPr>
              <a:t>MS</a:t>
            </a:r>
            <a:r>
              <a:rPr lang="ja-JP" altLang="en-US" sz="1200" dirty="0">
                <a:solidFill>
                  <a:srgbClr val="FF6B6B"/>
                </a:solidFill>
                <a:latin typeface="+mn-ea"/>
              </a:rPr>
              <a:t>ｺﾞｼｯｸ </a:t>
            </a:r>
            <a:r>
              <a:rPr lang="en-US" altLang="ja-JP" sz="1200" dirty="0">
                <a:solidFill>
                  <a:srgbClr val="FF6B6B"/>
                </a:solidFill>
                <a:latin typeface="+mn-ea"/>
              </a:rPr>
              <a:t>or </a:t>
            </a:r>
            <a:r>
              <a:rPr lang="ja-JP" altLang="en-US" sz="1200" dirty="0">
                <a:solidFill>
                  <a:srgbClr val="FF6B6B"/>
                </a:solidFill>
                <a:latin typeface="+mn-ea"/>
              </a:rPr>
              <a:t>ﾒｲﾘｵ　１１ポイント以上とすること。（一部の文字がどうしても枠に入りきらない場合にはポイントを調整しても構わないが、極端に小さくならないようにすること）</a:t>
            </a:r>
            <a:endParaRPr lang="en-US" altLang="ja-JP" sz="1200" dirty="0">
              <a:solidFill>
                <a:srgbClr val="FF6B6B"/>
              </a:solidFill>
              <a:latin typeface="+mn-ea"/>
            </a:endParaRPr>
          </a:p>
          <a:p>
            <a:pPr marL="92075" indent="-92075"/>
            <a:endParaRPr lang="en-US" altLang="ja-JP" sz="1200" dirty="0">
              <a:solidFill>
                <a:srgbClr val="FF6B6B"/>
              </a:solidFill>
              <a:latin typeface="+mn-ea"/>
            </a:endParaRPr>
          </a:p>
          <a:p>
            <a:pPr marL="92075" indent="-92075"/>
            <a:r>
              <a:rPr lang="ja-JP" altLang="en-US" sz="1200" dirty="0">
                <a:solidFill>
                  <a:srgbClr val="FF6B6B"/>
                </a:solidFill>
                <a:latin typeface="+mn-ea"/>
              </a:rPr>
              <a:t>▼ページは適宜追加して記載すること。</a:t>
            </a:r>
            <a:endParaRPr lang="en-US" altLang="ja-JP" sz="1200" dirty="0">
              <a:solidFill>
                <a:srgbClr val="FF6B6B"/>
              </a:solidFill>
              <a:latin typeface="+mn-ea"/>
            </a:endParaRPr>
          </a:p>
        </p:txBody>
      </p:sp>
      <p:sp>
        <p:nvSpPr>
          <p:cNvPr id="15" name="テキスト ボックス 14"/>
          <p:cNvSpPr txBox="1"/>
          <p:nvPr/>
        </p:nvSpPr>
        <p:spPr>
          <a:xfrm>
            <a:off x="592890" y="-35707"/>
            <a:ext cx="7657225" cy="307777"/>
          </a:xfrm>
          <a:prstGeom prst="rect">
            <a:avLst/>
          </a:prstGeom>
          <a:noFill/>
        </p:spPr>
        <p:txBody>
          <a:bodyPr wrap="none" rtlCol="0">
            <a:spAutoFit/>
          </a:bodyPr>
          <a:lstStyle/>
          <a:p>
            <a:pPr algn="ctr"/>
            <a:r>
              <a:rPr lang="ja-JP" altLang="en-US" sz="1400" b="1" spc="-120" dirty="0">
                <a:solidFill>
                  <a:schemeClr val="bg1"/>
                </a:solidFill>
                <a:latin typeface="HGｺﾞｼｯｸM" panose="020B0609000000000000" pitchFamily="49" charset="-128"/>
                <a:ea typeface="HGｺﾞｼｯｸM" panose="020B0609000000000000" pitchFamily="49" charset="-128"/>
              </a:rPr>
              <a:t>令和○年度「持続可能な地域社会の実現に向けた消費者教育及び環境教育推進事業」企画提案書</a:t>
            </a:r>
            <a:r>
              <a:rPr lang="ja-JP" altLang="en-US" sz="1200" b="1" spc="-120" dirty="0">
                <a:solidFill>
                  <a:schemeClr val="bg1"/>
                </a:solidFill>
                <a:latin typeface="HGｺﾞｼｯｸM" panose="020B0609000000000000" pitchFamily="49" charset="-128"/>
                <a:ea typeface="HGｺﾞｼｯｸM" panose="020B0609000000000000" pitchFamily="49" charset="-128"/>
              </a:rPr>
              <a:t>　</a:t>
            </a:r>
            <a:r>
              <a:rPr lang="en-US" altLang="ja-JP" sz="1100" b="1" spc="-120" dirty="0">
                <a:solidFill>
                  <a:schemeClr val="bg1"/>
                </a:solidFill>
                <a:latin typeface="HGｺﾞｼｯｸM" panose="020B0609000000000000" pitchFamily="49" charset="-128"/>
                <a:ea typeface="HGｺﾞｼｯｸM" panose="020B0609000000000000" pitchFamily="49" charset="-128"/>
              </a:rPr>
              <a:t>(4/8)</a:t>
            </a:r>
            <a:endParaRPr lang="ja-JP" altLang="en-US" sz="1100" b="1" spc="-120" dirty="0">
              <a:solidFill>
                <a:schemeClr val="bg1"/>
              </a:solidFill>
              <a:latin typeface="HGｺﾞｼｯｸM" panose="020B0609000000000000" pitchFamily="49" charset="-128"/>
              <a:ea typeface="HGｺﾞｼｯｸM" panose="020B0609000000000000" pitchFamily="49" charset="-128"/>
            </a:endParaRPr>
          </a:p>
        </p:txBody>
      </p:sp>
      <p:sp>
        <p:nvSpPr>
          <p:cNvPr id="2" name="角丸四角形 11">
            <a:extLst>
              <a:ext uri="{FF2B5EF4-FFF2-40B4-BE49-F238E27FC236}">
                <a16:creationId xmlns:a16="http://schemas.microsoft.com/office/drawing/2014/main" id="{3C72DA3F-7CDD-9804-EDF3-6EB1C11CF685}"/>
              </a:ext>
            </a:extLst>
          </p:cNvPr>
          <p:cNvSpPr/>
          <p:nvPr/>
        </p:nvSpPr>
        <p:spPr>
          <a:xfrm>
            <a:off x="2504730" y="936720"/>
            <a:ext cx="1224136" cy="324000"/>
          </a:xfrm>
          <a:prstGeom prst="roundRect">
            <a:avLst/>
          </a:prstGeom>
          <a:solidFill>
            <a:schemeClr val="bg1"/>
          </a:solidFill>
          <a:ln>
            <a:solidFill>
              <a:srgbClr val="243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○○月</a:t>
            </a:r>
            <a:endParaRPr kumimoji="1" lang="ja-JP" altLang="en-US" dirty="0">
              <a:solidFill>
                <a:schemeClr val="tx1"/>
              </a:solidFill>
            </a:endParaRPr>
          </a:p>
        </p:txBody>
      </p:sp>
      <p:sp>
        <p:nvSpPr>
          <p:cNvPr id="3" name="角丸四角形 11">
            <a:extLst>
              <a:ext uri="{FF2B5EF4-FFF2-40B4-BE49-F238E27FC236}">
                <a16:creationId xmlns:a16="http://schemas.microsoft.com/office/drawing/2014/main" id="{ADE21C91-F6DC-57B6-5B50-E26B6756DDD3}"/>
              </a:ext>
            </a:extLst>
          </p:cNvPr>
          <p:cNvSpPr/>
          <p:nvPr/>
        </p:nvSpPr>
        <p:spPr>
          <a:xfrm>
            <a:off x="6915681" y="936720"/>
            <a:ext cx="1224136" cy="324000"/>
          </a:xfrm>
          <a:prstGeom prst="roundRect">
            <a:avLst/>
          </a:prstGeom>
          <a:solidFill>
            <a:schemeClr val="bg1"/>
          </a:solidFill>
          <a:ln>
            <a:solidFill>
              <a:srgbClr val="243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○○月</a:t>
            </a:r>
            <a:endParaRPr kumimoji="1" lang="ja-JP" altLang="en-US" dirty="0">
              <a:solidFill>
                <a:schemeClr val="tx1"/>
              </a:solidFill>
            </a:endParaRPr>
          </a:p>
        </p:txBody>
      </p:sp>
    </p:spTree>
    <p:extLst>
      <p:ext uri="{BB962C8B-B14F-4D97-AF65-F5344CB8AC3E}">
        <p14:creationId xmlns:p14="http://schemas.microsoft.com/office/powerpoint/2010/main" val="4291532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906000" cy="260648"/>
          </a:xfrm>
          <a:prstGeom prst="rect">
            <a:avLst/>
          </a:prstGeom>
          <a:solidFill>
            <a:srgbClr val="1F4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6" name="角丸四角形 5"/>
          <p:cNvSpPr/>
          <p:nvPr/>
        </p:nvSpPr>
        <p:spPr>
          <a:xfrm>
            <a:off x="28339" y="333796"/>
            <a:ext cx="3484501" cy="299191"/>
          </a:xfrm>
          <a:prstGeom prst="round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事業実施に伴うアウトプット（成果物）</a:t>
            </a:r>
          </a:p>
        </p:txBody>
      </p:sp>
      <p:sp>
        <p:nvSpPr>
          <p:cNvPr id="3" name="テキスト ボックス 2"/>
          <p:cNvSpPr txBox="1"/>
          <p:nvPr/>
        </p:nvSpPr>
        <p:spPr>
          <a:xfrm>
            <a:off x="776536" y="2348880"/>
            <a:ext cx="8280000" cy="1569660"/>
          </a:xfrm>
          <a:prstGeom prst="rect">
            <a:avLst/>
          </a:prstGeom>
          <a:noFill/>
          <a:ln>
            <a:solidFill>
              <a:schemeClr val="tx2">
                <a:lumMod val="40000"/>
                <a:lumOff val="60000"/>
              </a:schemeClr>
            </a:solidFill>
            <a:prstDash val="sysDash"/>
          </a:ln>
        </p:spPr>
        <p:txBody>
          <a:bodyPr wrap="square" rtlCol="0">
            <a:spAutoFit/>
          </a:bodyPr>
          <a:lstStyle/>
          <a:p>
            <a:pPr marL="177800" indent="-177800"/>
            <a:endParaRPr lang="en-US" altLang="ja-JP" sz="1200" dirty="0">
              <a:solidFill>
                <a:srgbClr val="FF6B6B"/>
              </a:solidFill>
              <a:latin typeface="+mn-ea"/>
            </a:endParaRPr>
          </a:p>
          <a:p>
            <a:pPr marL="177800" indent="-177800"/>
            <a:r>
              <a:rPr lang="ja-JP" altLang="en-US" sz="1200" dirty="0">
                <a:solidFill>
                  <a:srgbClr val="FF6B6B"/>
                </a:solidFill>
                <a:latin typeface="+mn-ea"/>
              </a:rPr>
              <a:t>▼様式自由</a:t>
            </a:r>
            <a:endParaRPr lang="en-US" altLang="ja-JP" sz="1200" dirty="0">
              <a:solidFill>
                <a:srgbClr val="FF6B6B"/>
              </a:solidFill>
              <a:latin typeface="+mn-ea"/>
            </a:endParaRPr>
          </a:p>
          <a:p>
            <a:pPr marL="177800" indent="-177800"/>
            <a:endParaRPr lang="en-US" altLang="ja-JP" sz="1200" dirty="0">
              <a:solidFill>
                <a:srgbClr val="FF6B6B"/>
              </a:solidFill>
              <a:latin typeface="+mn-ea"/>
            </a:endParaRPr>
          </a:p>
          <a:p>
            <a:pPr marL="177800" indent="-177800"/>
            <a:r>
              <a:rPr lang="ja-JP" altLang="en-US" sz="1200" dirty="0">
                <a:solidFill>
                  <a:srgbClr val="FF6B6B"/>
                </a:solidFill>
                <a:latin typeface="+mn-ea"/>
              </a:rPr>
              <a:t>▼事業に関するアウトプットの概要を具体的かつ明確に記載すること。</a:t>
            </a:r>
            <a:endParaRPr lang="en-US" altLang="ja-JP" sz="1200" dirty="0">
              <a:solidFill>
                <a:srgbClr val="FF6B6B"/>
              </a:solidFill>
              <a:latin typeface="+mn-ea"/>
            </a:endParaRPr>
          </a:p>
          <a:p>
            <a:pPr marL="177800" indent="-177800"/>
            <a:endParaRPr lang="en-US" altLang="ja-JP" sz="1200" dirty="0">
              <a:solidFill>
                <a:srgbClr val="FF6B6B"/>
              </a:solidFill>
              <a:latin typeface="+mn-ea"/>
            </a:endParaRPr>
          </a:p>
          <a:p>
            <a:pPr marL="92075" indent="-92075"/>
            <a:r>
              <a:rPr lang="ja-JP" altLang="en-US" sz="1200" dirty="0">
                <a:solidFill>
                  <a:srgbClr val="FF6B6B"/>
                </a:solidFill>
                <a:latin typeface="+mn-ea"/>
              </a:rPr>
              <a:t>▼記載する文字は、</a:t>
            </a:r>
            <a:r>
              <a:rPr lang="en-US" altLang="ja-JP" sz="1200" dirty="0">
                <a:solidFill>
                  <a:srgbClr val="FF6B6B"/>
                </a:solidFill>
                <a:latin typeface="+mn-ea"/>
              </a:rPr>
              <a:t>MS</a:t>
            </a:r>
            <a:r>
              <a:rPr lang="ja-JP" altLang="en-US" sz="1200" dirty="0">
                <a:solidFill>
                  <a:srgbClr val="FF6B6B"/>
                </a:solidFill>
                <a:latin typeface="+mn-ea"/>
              </a:rPr>
              <a:t>ｺﾞｼｯｸ </a:t>
            </a:r>
            <a:r>
              <a:rPr lang="en-US" altLang="ja-JP" sz="1200" dirty="0">
                <a:solidFill>
                  <a:srgbClr val="FF6B6B"/>
                </a:solidFill>
                <a:latin typeface="+mn-ea"/>
              </a:rPr>
              <a:t>or </a:t>
            </a:r>
            <a:r>
              <a:rPr lang="ja-JP" altLang="en-US" sz="1200" dirty="0">
                <a:solidFill>
                  <a:srgbClr val="FF6B6B"/>
                </a:solidFill>
                <a:latin typeface="+mn-ea"/>
              </a:rPr>
              <a:t>ﾒｲﾘｵ　１１ポイント以上とすること。（一部の文字がどうしても枠に入りきらない場合にはポイントを調整しても構わないが、極端に小さくならないようにすること）</a:t>
            </a:r>
            <a:endParaRPr lang="en-US" altLang="ja-JP" sz="1200" dirty="0">
              <a:solidFill>
                <a:srgbClr val="FF6B6B"/>
              </a:solidFill>
              <a:latin typeface="+mn-ea"/>
            </a:endParaRPr>
          </a:p>
          <a:p>
            <a:endParaRPr kumimoji="1" lang="ja-JP" altLang="en-US" sz="1200" dirty="0">
              <a:solidFill>
                <a:srgbClr val="FF6B6B"/>
              </a:solidFill>
              <a:latin typeface="+mn-ea"/>
            </a:endParaRPr>
          </a:p>
        </p:txBody>
      </p:sp>
      <p:sp>
        <p:nvSpPr>
          <p:cNvPr id="8" name="テキスト ボックス 7"/>
          <p:cNvSpPr txBox="1"/>
          <p:nvPr/>
        </p:nvSpPr>
        <p:spPr>
          <a:xfrm>
            <a:off x="565316" y="-35707"/>
            <a:ext cx="7712369" cy="307777"/>
          </a:xfrm>
          <a:prstGeom prst="rect">
            <a:avLst/>
          </a:prstGeom>
          <a:noFill/>
        </p:spPr>
        <p:txBody>
          <a:bodyPr wrap="none" rtlCol="0">
            <a:spAutoFit/>
          </a:bodyPr>
          <a:lstStyle/>
          <a:p>
            <a:pPr algn="ctr"/>
            <a:r>
              <a:rPr lang="ja-JP" altLang="en-US" sz="1400" b="1" spc="-120" dirty="0">
                <a:solidFill>
                  <a:schemeClr val="bg1"/>
                </a:solidFill>
                <a:latin typeface="HGｺﾞｼｯｸM" panose="020B0609000000000000" pitchFamily="49" charset="-128"/>
                <a:ea typeface="HGｺﾞｼｯｸM" panose="020B0609000000000000" pitchFamily="49" charset="-128"/>
              </a:rPr>
              <a:t>令和○</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年度</a:t>
            </a:r>
            <a:r>
              <a:rPr lang="ja-JP" altLang="en-US" sz="1400" b="1" spc="-120" dirty="0">
                <a:solidFill>
                  <a:schemeClr val="bg1"/>
                </a:solidFill>
                <a:latin typeface="HGｺﾞｼｯｸM" panose="020B0609000000000000" pitchFamily="49" charset="-128"/>
                <a:ea typeface="HGｺﾞｼｯｸM" panose="020B0609000000000000" pitchFamily="49" charset="-128"/>
              </a:rPr>
              <a:t>「持続可能な地域社会の実現に向けた消費者教育及び環境教育推進事業</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」企画提案書</a:t>
            </a:r>
            <a:r>
              <a:rPr lang="ja-JP" altLang="en-US" sz="1200" b="1" spc="-120" dirty="0">
                <a:solidFill>
                  <a:schemeClr val="bg1"/>
                </a:solidFill>
                <a:latin typeface="HGｺﾞｼｯｸM" panose="020B0609000000000000" pitchFamily="49" charset="-128"/>
                <a:ea typeface="HGｺﾞｼｯｸM" panose="020B0609000000000000" pitchFamily="49" charset="-128"/>
              </a:rPr>
              <a:t>　</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fld id="{0EE4526C-0D6F-435F-B1C3-7E3703E9C6D2}" type="slidenum">
              <a:rPr lang="en-US" altLang="ja-JP" sz="1100" b="1" spc="-120" smtClean="0">
                <a:solidFill>
                  <a:schemeClr val="bg1"/>
                </a:solidFill>
                <a:latin typeface="HGｺﾞｼｯｸM" panose="020B0609000000000000" pitchFamily="49" charset="-128"/>
                <a:ea typeface="HGｺﾞｼｯｸM" panose="020B0609000000000000" pitchFamily="49" charset="-128"/>
              </a:rPr>
              <a:t>5</a:t>
            </a:fld>
            <a:r>
              <a:rPr lang="en-US" altLang="ja-JP" sz="1100" b="1" spc="-120" dirty="0">
                <a:solidFill>
                  <a:schemeClr val="bg1"/>
                </a:solidFill>
                <a:latin typeface="HGｺﾞｼｯｸM" panose="020B0609000000000000" pitchFamily="49" charset="-128"/>
                <a:ea typeface="HGｺﾞｼｯｸM" panose="020B0609000000000000" pitchFamily="49" charset="-128"/>
              </a:rPr>
              <a:t>/8</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endParaRPr kumimoji="1" lang="ja-JP" altLang="en-US" sz="1100" b="1" spc="-120" dirty="0">
              <a:solidFill>
                <a:schemeClr val="bg1"/>
              </a:solidFill>
              <a:latin typeface="HGｺﾞｼｯｸM" panose="020B0609000000000000" pitchFamily="49" charset="-128"/>
              <a:ea typeface="HGｺﾞｼｯｸM" panose="020B0609000000000000" pitchFamily="49" charset="-128"/>
            </a:endParaRPr>
          </a:p>
        </p:txBody>
      </p:sp>
      <p:sp>
        <p:nvSpPr>
          <p:cNvPr id="2" name="テキスト ボックス 1">
            <a:extLst>
              <a:ext uri="{FF2B5EF4-FFF2-40B4-BE49-F238E27FC236}">
                <a16:creationId xmlns:a16="http://schemas.microsoft.com/office/drawing/2014/main" id="{693EF65D-3021-D522-DD80-4C70E20E0218}"/>
              </a:ext>
            </a:extLst>
          </p:cNvPr>
          <p:cNvSpPr txBox="1"/>
          <p:nvPr/>
        </p:nvSpPr>
        <p:spPr>
          <a:xfrm>
            <a:off x="128464" y="748358"/>
            <a:ext cx="9649072" cy="6001643"/>
          </a:xfrm>
          <a:prstGeom prst="rect">
            <a:avLst/>
          </a:prstGeom>
          <a:noFill/>
          <a:ln>
            <a:solidFill>
              <a:schemeClr val="tx2">
                <a:lumMod val="40000"/>
                <a:lumOff val="60000"/>
              </a:schemeClr>
            </a:solidFill>
            <a:prstDash val="dash"/>
          </a:ln>
        </p:spPr>
        <p:txBody>
          <a:bodyPr wrap="square" rtlCol="0">
            <a:spAutoFit/>
          </a:bodyPr>
          <a:lstStyle/>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p:txBody>
      </p:sp>
    </p:spTree>
    <p:extLst>
      <p:ext uri="{BB962C8B-B14F-4D97-AF65-F5344CB8AC3E}">
        <p14:creationId xmlns:p14="http://schemas.microsoft.com/office/powerpoint/2010/main" val="996712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900000" cy="260648"/>
          </a:xfrm>
          <a:prstGeom prst="rect">
            <a:avLst/>
          </a:prstGeom>
          <a:solidFill>
            <a:srgbClr val="1F4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p>
        </p:txBody>
      </p:sp>
      <p:sp>
        <p:nvSpPr>
          <p:cNvPr id="6" name="角丸四角形 5"/>
          <p:cNvSpPr/>
          <p:nvPr/>
        </p:nvSpPr>
        <p:spPr>
          <a:xfrm>
            <a:off x="28338" y="333797"/>
            <a:ext cx="2980446" cy="288000"/>
          </a:xfrm>
          <a:prstGeom prst="roundRect">
            <a:avLst/>
          </a:prstGeom>
          <a:solidFill>
            <a:srgbClr val="5D9CEC"/>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400" b="1" dirty="0">
                <a:solidFill>
                  <a:schemeClr val="bg1"/>
                </a:solidFill>
              </a:rPr>
              <a:t>本取組における提案者独自の工夫</a:t>
            </a:r>
          </a:p>
        </p:txBody>
      </p:sp>
      <p:sp>
        <p:nvSpPr>
          <p:cNvPr id="9" name="テキスト ボックス 8"/>
          <p:cNvSpPr txBox="1"/>
          <p:nvPr/>
        </p:nvSpPr>
        <p:spPr>
          <a:xfrm>
            <a:off x="779627" y="2564904"/>
            <a:ext cx="8340745" cy="1754326"/>
          </a:xfrm>
          <a:prstGeom prst="rect">
            <a:avLst/>
          </a:prstGeom>
          <a:noFill/>
          <a:ln>
            <a:solidFill>
              <a:schemeClr val="tx2">
                <a:lumMod val="40000"/>
                <a:lumOff val="60000"/>
              </a:schemeClr>
            </a:solidFill>
            <a:prstDash val="dash"/>
          </a:ln>
        </p:spPr>
        <p:txBody>
          <a:bodyPr wrap="none" rtlCol="0">
            <a:spAutoFit/>
          </a:bodyPr>
          <a:lstStyle/>
          <a:p>
            <a:endParaRPr lang="ja-JP" altLang="en-US" sz="1200" dirty="0">
              <a:solidFill>
                <a:srgbClr val="FF6B6B"/>
              </a:solidFill>
              <a:latin typeface="+mn-ea"/>
            </a:endParaRPr>
          </a:p>
          <a:p>
            <a:r>
              <a:rPr lang="ja-JP" altLang="en-US" sz="1200" dirty="0">
                <a:solidFill>
                  <a:srgbClr val="FF6B6B"/>
                </a:solidFill>
                <a:latin typeface="+mn-ea"/>
              </a:rPr>
              <a:t>▼様式自由</a:t>
            </a:r>
          </a:p>
          <a:p>
            <a:endParaRPr lang="ja-JP" altLang="en-US" sz="1200" dirty="0">
              <a:solidFill>
                <a:srgbClr val="FF6B6B"/>
              </a:solidFill>
              <a:latin typeface="+mn-ea"/>
            </a:endParaRPr>
          </a:p>
          <a:p>
            <a:r>
              <a:rPr lang="ja-JP" altLang="en-US" sz="1200" dirty="0">
                <a:solidFill>
                  <a:srgbClr val="FF6B6B"/>
                </a:solidFill>
                <a:latin typeface="+mn-ea"/>
              </a:rPr>
              <a:t>▼本事業において取組を進める上で</a:t>
            </a:r>
            <a:r>
              <a:rPr lang="en-US" altLang="ja-JP" sz="1200" dirty="0">
                <a:solidFill>
                  <a:srgbClr val="FF6B6B"/>
                </a:solidFill>
                <a:latin typeface="+mn-ea"/>
              </a:rPr>
              <a:t>､</a:t>
            </a:r>
            <a:r>
              <a:rPr lang="ja-JP" altLang="en-US" sz="1200" dirty="0">
                <a:solidFill>
                  <a:srgbClr val="FF6B6B"/>
                </a:solidFill>
                <a:latin typeface="+mn-ea"/>
              </a:rPr>
              <a:t>効果的に実施するための提案者独自の工夫を記載すること</a:t>
            </a:r>
            <a:r>
              <a:rPr lang="en-US" altLang="ja-JP" sz="1200" dirty="0">
                <a:solidFill>
                  <a:srgbClr val="FF6B6B"/>
                </a:solidFill>
                <a:latin typeface="+mn-ea"/>
              </a:rPr>
              <a:t>｡</a:t>
            </a:r>
          </a:p>
          <a:p>
            <a:endParaRPr lang="en-US" altLang="ja-JP" sz="1200" dirty="0">
              <a:solidFill>
                <a:srgbClr val="FF6B6B"/>
              </a:solidFill>
              <a:latin typeface="+mn-ea"/>
            </a:endParaRPr>
          </a:p>
          <a:p>
            <a:r>
              <a:rPr lang="ja-JP" altLang="en-US" sz="1200" dirty="0">
                <a:solidFill>
                  <a:srgbClr val="FF6B6B"/>
                </a:solidFill>
                <a:latin typeface="+mn-ea"/>
              </a:rPr>
              <a:t>▼独自の工夫は、単独で完結する内容でなく、この工夫が事業の取組の中で関連づけられている内容とすること。</a:t>
            </a:r>
            <a:endParaRPr lang="en-US" altLang="ja-JP" sz="1200" dirty="0">
              <a:solidFill>
                <a:srgbClr val="FF6B6B"/>
              </a:solidFill>
              <a:latin typeface="+mn-ea"/>
            </a:endParaRPr>
          </a:p>
          <a:p>
            <a:r>
              <a:rPr lang="ja-JP" altLang="en-US" sz="1200" dirty="0">
                <a:solidFill>
                  <a:srgbClr val="FF6B6B"/>
                </a:solidFill>
                <a:latin typeface="+mn-ea"/>
              </a:rPr>
              <a:t>４枚目以前で記載されている内容から、独自の工夫に関する部分を抽出し、重複して記載されていても差し支えない。</a:t>
            </a:r>
            <a:endParaRPr lang="en-US" altLang="ja-JP" sz="1200" dirty="0">
              <a:solidFill>
                <a:srgbClr val="FF6B6B"/>
              </a:solidFill>
              <a:latin typeface="+mn-ea"/>
            </a:endParaRPr>
          </a:p>
          <a:p>
            <a:endParaRPr lang="en-US" altLang="ja-JP" sz="1200" dirty="0">
              <a:solidFill>
                <a:srgbClr val="FF6B6B"/>
              </a:solidFill>
              <a:latin typeface="+mn-ea"/>
            </a:endParaRPr>
          </a:p>
          <a:p>
            <a:r>
              <a:rPr lang="en-US" altLang="ja-JP" sz="1200" dirty="0">
                <a:solidFill>
                  <a:srgbClr val="FF6B6B"/>
                </a:solidFill>
                <a:latin typeface="+mn-ea"/>
              </a:rPr>
              <a:t>▼</a:t>
            </a:r>
            <a:r>
              <a:rPr lang="ja-JP" altLang="en-US" sz="1200" dirty="0">
                <a:solidFill>
                  <a:srgbClr val="FF6B6B"/>
                </a:solidFill>
                <a:latin typeface="+mn-ea"/>
              </a:rPr>
              <a:t>記載する文字は</a:t>
            </a:r>
            <a:r>
              <a:rPr lang="en-US" altLang="ja-JP" sz="1200" dirty="0">
                <a:solidFill>
                  <a:srgbClr val="FF6B6B"/>
                </a:solidFill>
                <a:latin typeface="+mn-ea"/>
              </a:rPr>
              <a:t>､</a:t>
            </a:r>
            <a:r>
              <a:rPr lang="ja-JP" altLang="en-US" sz="1200" dirty="0">
                <a:solidFill>
                  <a:srgbClr val="FF6B6B"/>
                </a:solidFill>
                <a:latin typeface="+mn-ea"/>
              </a:rPr>
              <a:t>ﾒｲﾘｵ</a:t>
            </a:r>
            <a:r>
              <a:rPr lang="en-US" altLang="ja-JP" sz="1200" dirty="0">
                <a:solidFill>
                  <a:srgbClr val="FF6B6B"/>
                </a:solidFill>
                <a:latin typeface="+mn-ea"/>
              </a:rPr>
              <a:t>or MS</a:t>
            </a:r>
            <a:r>
              <a:rPr lang="ja-JP" altLang="en-US" sz="1200" dirty="0">
                <a:solidFill>
                  <a:srgbClr val="FF6B6B"/>
                </a:solidFill>
                <a:latin typeface="+mn-ea"/>
              </a:rPr>
              <a:t>ｺﾞｼｯｸ </a:t>
            </a:r>
            <a:r>
              <a:rPr lang="en-US" altLang="ja-JP" sz="1200" dirty="0">
                <a:solidFill>
                  <a:srgbClr val="FF6B6B"/>
                </a:solidFill>
                <a:latin typeface="+mn-ea"/>
              </a:rPr>
              <a:t>11</a:t>
            </a:r>
            <a:r>
              <a:rPr lang="ja-JP" altLang="en-US" sz="1200" dirty="0">
                <a:solidFill>
                  <a:srgbClr val="FF6B6B"/>
                </a:solidFill>
                <a:latin typeface="+mn-ea"/>
              </a:rPr>
              <a:t>ﾎﾟｲﾝﾄ以上とすること</a:t>
            </a:r>
            <a:r>
              <a:rPr lang="en-US" altLang="ja-JP" sz="1200" dirty="0">
                <a:solidFill>
                  <a:srgbClr val="FF6B6B"/>
                </a:solidFill>
                <a:latin typeface="+mn-ea"/>
              </a:rPr>
              <a:t>｡</a:t>
            </a:r>
          </a:p>
        </p:txBody>
      </p:sp>
      <p:sp>
        <p:nvSpPr>
          <p:cNvPr id="8" name="テキスト ボックス 7"/>
          <p:cNvSpPr txBox="1"/>
          <p:nvPr/>
        </p:nvSpPr>
        <p:spPr>
          <a:xfrm>
            <a:off x="565316" y="-35707"/>
            <a:ext cx="7712369" cy="307777"/>
          </a:xfrm>
          <a:prstGeom prst="rect">
            <a:avLst/>
          </a:prstGeom>
          <a:noFill/>
        </p:spPr>
        <p:txBody>
          <a:bodyPr wrap="none" rtlCol="0">
            <a:spAutoFit/>
          </a:bodyPr>
          <a:lstStyle/>
          <a:p>
            <a:pPr algn="ctr"/>
            <a:r>
              <a:rPr lang="ja-JP" altLang="en-US" sz="1400" b="1" spc="-120" dirty="0">
                <a:solidFill>
                  <a:schemeClr val="bg1"/>
                </a:solidFill>
                <a:latin typeface="HGｺﾞｼｯｸM" panose="020B0609000000000000" pitchFamily="49" charset="-128"/>
                <a:ea typeface="HGｺﾞｼｯｸM" panose="020B0609000000000000" pitchFamily="49" charset="-128"/>
              </a:rPr>
              <a:t>令和○</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年度</a:t>
            </a:r>
            <a:r>
              <a:rPr lang="ja-JP" altLang="en-US" sz="1400" b="1" spc="-120" dirty="0">
                <a:solidFill>
                  <a:schemeClr val="bg1"/>
                </a:solidFill>
                <a:latin typeface="HGｺﾞｼｯｸM" panose="020B0609000000000000" pitchFamily="49" charset="-128"/>
                <a:ea typeface="HGｺﾞｼｯｸM" panose="020B0609000000000000" pitchFamily="49" charset="-128"/>
              </a:rPr>
              <a:t>「持続可能な地域社会の実現に向けた消費者教育及び環境教育推進事業</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」企画提案書</a:t>
            </a:r>
            <a:r>
              <a:rPr lang="ja-JP" altLang="en-US" sz="1200" b="1" spc="-120" dirty="0">
                <a:solidFill>
                  <a:schemeClr val="bg1"/>
                </a:solidFill>
                <a:latin typeface="HGｺﾞｼｯｸM" panose="020B0609000000000000" pitchFamily="49" charset="-128"/>
                <a:ea typeface="HGｺﾞｼｯｸM" panose="020B0609000000000000" pitchFamily="49" charset="-128"/>
              </a:rPr>
              <a:t>　</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fld id="{0EE4526C-0D6F-435F-B1C3-7E3703E9C6D2}" type="slidenum">
              <a:rPr lang="en-US" altLang="ja-JP" sz="1100" b="1" spc="-120" smtClean="0">
                <a:solidFill>
                  <a:schemeClr val="bg1"/>
                </a:solidFill>
                <a:latin typeface="HGｺﾞｼｯｸM" panose="020B0609000000000000" pitchFamily="49" charset="-128"/>
                <a:ea typeface="HGｺﾞｼｯｸM" panose="020B0609000000000000" pitchFamily="49" charset="-128"/>
              </a:rPr>
              <a:t>6</a:t>
            </a:fld>
            <a:r>
              <a:rPr lang="en-US" altLang="ja-JP" sz="1100" b="1" spc="-120" dirty="0">
                <a:solidFill>
                  <a:schemeClr val="bg1"/>
                </a:solidFill>
                <a:latin typeface="HGｺﾞｼｯｸM" panose="020B0609000000000000" pitchFamily="49" charset="-128"/>
                <a:ea typeface="HGｺﾞｼｯｸM" panose="020B0609000000000000" pitchFamily="49" charset="-128"/>
              </a:rPr>
              <a:t>/8</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endParaRPr kumimoji="1" lang="ja-JP" altLang="en-US" sz="1100" b="1" spc="-120" dirty="0">
              <a:solidFill>
                <a:schemeClr val="bg1"/>
              </a:solidFill>
              <a:latin typeface="HGｺﾞｼｯｸM" panose="020B0609000000000000" pitchFamily="49" charset="-128"/>
              <a:ea typeface="HGｺﾞｼｯｸM" panose="020B0609000000000000" pitchFamily="49" charset="-128"/>
            </a:endParaRPr>
          </a:p>
        </p:txBody>
      </p:sp>
      <p:sp>
        <p:nvSpPr>
          <p:cNvPr id="2" name="テキスト ボックス 1">
            <a:extLst>
              <a:ext uri="{FF2B5EF4-FFF2-40B4-BE49-F238E27FC236}">
                <a16:creationId xmlns:a16="http://schemas.microsoft.com/office/drawing/2014/main" id="{ECDB9266-144B-52B1-EFEB-271A07EB8BDB}"/>
              </a:ext>
            </a:extLst>
          </p:cNvPr>
          <p:cNvSpPr txBox="1"/>
          <p:nvPr/>
        </p:nvSpPr>
        <p:spPr>
          <a:xfrm>
            <a:off x="128464" y="748358"/>
            <a:ext cx="9649072" cy="6001643"/>
          </a:xfrm>
          <a:prstGeom prst="rect">
            <a:avLst/>
          </a:prstGeom>
          <a:noFill/>
          <a:ln>
            <a:solidFill>
              <a:schemeClr val="tx2">
                <a:lumMod val="40000"/>
                <a:lumOff val="60000"/>
              </a:schemeClr>
            </a:solidFill>
            <a:prstDash val="dash"/>
          </a:ln>
        </p:spPr>
        <p:txBody>
          <a:bodyPr wrap="square" rtlCol="0">
            <a:spAutoFit/>
          </a:bodyPr>
          <a:lstStyle/>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a:p>
            <a:endParaRPr lang="en-US" altLang="ja-JP" sz="1200" dirty="0">
              <a:solidFill>
                <a:srgbClr val="FFC000"/>
              </a:solidFill>
              <a:latin typeface="+mn-ea"/>
            </a:endParaRPr>
          </a:p>
        </p:txBody>
      </p:sp>
    </p:spTree>
    <p:extLst>
      <p:ext uri="{BB962C8B-B14F-4D97-AF65-F5344CB8AC3E}">
        <p14:creationId xmlns:p14="http://schemas.microsoft.com/office/powerpoint/2010/main" val="2703998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906000" cy="260648"/>
          </a:xfrm>
          <a:prstGeom prst="rect">
            <a:avLst/>
          </a:prstGeom>
          <a:solidFill>
            <a:srgbClr val="1F4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6" name="角丸四角形 5"/>
          <p:cNvSpPr/>
          <p:nvPr/>
        </p:nvSpPr>
        <p:spPr>
          <a:xfrm>
            <a:off x="28339" y="371897"/>
            <a:ext cx="3416536" cy="288000"/>
          </a:xfrm>
          <a:prstGeom prst="roundRect">
            <a:avLst/>
          </a:prstGeom>
          <a:solidFill>
            <a:srgbClr val="5D9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t>事業に要する経費見積書の概要</a:t>
            </a:r>
          </a:p>
        </p:txBody>
      </p:sp>
      <p:sp>
        <p:nvSpPr>
          <p:cNvPr id="15" name="正方形/長方形 14"/>
          <p:cNvSpPr/>
          <p:nvPr/>
        </p:nvSpPr>
        <p:spPr>
          <a:xfrm>
            <a:off x="3686263" y="715829"/>
            <a:ext cx="1980000" cy="1633051"/>
          </a:xfrm>
          <a:prstGeom prst="rect">
            <a:avLst/>
          </a:prstGeom>
          <a:noFill/>
          <a:ln w="28575">
            <a:solidFill>
              <a:srgbClr val="1F4788"/>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u="sng" dirty="0">
                <a:solidFill>
                  <a:schemeClr val="tx1"/>
                </a:solidFill>
              </a:rPr>
              <a:t>◆人件費</a:t>
            </a:r>
            <a:endParaRPr kumimoji="1" lang="en-US" altLang="ja-JP" sz="800" u="sng" dirty="0">
              <a:solidFill>
                <a:schemeClr val="tx1"/>
              </a:solidFill>
            </a:endParaRPr>
          </a:p>
          <a:p>
            <a:r>
              <a:rPr kumimoji="1" lang="ja-JP" altLang="en-US" sz="800" dirty="0">
                <a:solidFill>
                  <a:srgbClr val="FF6B6B"/>
                </a:solidFill>
              </a:rPr>
              <a:t>・事業専任職員賃金　</a:t>
            </a:r>
            <a:r>
              <a:rPr lang="ja-JP" altLang="en-US" sz="800" dirty="0">
                <a:solidFill>
                  <a:srgbClr val="FF6B6B"/>
                </a:solidFill>
              </a:rPr>
              <a:t>〇千円</a:t>
            </a:r>
            <a:r>
              <a:rPr lang="en-US" altLang="ja-JP" sz="800" dirty="0">
                <a:solidFill>
                  <a:srgbClr val="FF6B6B"/>
                </a:solidFill>
              </a:rPr>
              <a:t>×</a:t>
            </a:r>
            <a:r>
              <a:rPr lang="ja-JP" altLang="en-US" sz="800" dirty="0">
                <a:solidFill>
                  <a:srgbClr val="FF6B6B"/>
                </a:solidFill>
              </a:rPr>
              <a:t>〇月</a:t>
            </a:r>
            <a:endParaRPr lang="en-US" altLang="ja-JP" sz="800" dirty="0">
              <a:solidFill>
                <a:srgbClr val="FF6B6B"/>
              </a:solidFill>
            </a:endParaRPr>
          </a:p>
          <a:p>
            <a:r>
              <a:rPr kumimoji="1" lang="ja-JP" altLang="en-US" sz="800" dirty="0">
                <a:solidFill>
                  <a:srgbClr val="FF6B6B"/>
                </a:solidFill>
              </a:rPr>
              <a:t>・ｺｰﾃﾞｨﾈｰﾀｰ賃金　　　</a:t>
            </a:r>
            <a:r>
              <a:rPr lang="ja-JP" altLang="en-US" sz="800" dirty="0">
                <a:solidFill>
                  <a:srgbClr val="FF6B6B"/>
                </a:solidFill>
              </a:rPr>
              <a:t>〇千円</a:t>
            </a:r>
            <a:r>
              <a:rPr lang="en-US" altLang="ja-JP" sz="800" dirty="0">
                <a:solidFill>
                  <a:srgbClr val="FF6B6B"/>
                </a:solidFill>
              </a:rPr>
              <a:t>×</a:t>
            </a:r>
            <a:r>
              <a:rPr lang="ja-JP" altLang="en-US" sz="800" dirty="0">
                <a:solidFill>
                  <a:srgbClr val="FF6B6B"/>
                </a:solidFill>
              </a:rPr>
              <a:t>〇月</a:t>
            </a:r>
            <a:endParaRPr lang="en-US" altLang="ja-JP" sz="800" dirty="0">
              <a:solidFill>
                <a:srgbClr val="FF6B6B"/>
              </a:solidFill>
            </a:endParaRPr>
          </a:p>
          <a:p>
            <a:r>
              <a:rPr kumimoji="1" lang="ja-JP" altLang="en-US" sz="800" dirty="0">
                <a:solidFill>
                  <a:srgbClr val="FF6B6B"/>
                </a:solidFill>
              </a:rPr>
              <a:t>・人件費附帯経費　　　〇〇千円</a:t>
            </a:r>
            <a:endParaRPr kumimoji="1" lang="en-US" altLang="ja-JP" sz="800" dirty="0">
              <a:solidFill>
                <a:srgbClr val="FF6B6B"/>
              </a:solidFill>
            </a:endParaRPr>
          </a:p>
          <a:p>
            <a:endParaRPr lang="en-US" altLang="ja-JP" sz="800" dirty="0">
              <a:solidFill>
                <a:srgbClr val="FF6B6B"/>
              </a:solidFill>
            </a:endParaRPr>
          </a:p>
          <a:p>
            <a:endParaRPr kumimoji="1" lang="en-US" altLang="ja-JP" sz="800" dirty="0">
              <a:solidFill>
                <a:srgbClr val="FF6B6B"/>
              </a:solidFill>
            </a:endParaRPr>
          </a:p>
          <a:p>
            <a:endParaRPr lang="en-US" altLang="ja-JP" sz="800" dirty="0">
              <a:solidFill>
                <a:srgbClr val="FF6B6B"/>
              </a:solidFill>
            </a:endParaRPr>
          </a:p>
          <a:p>
            <a:endParaRPr lang="en-US" altLang="ja-JP" sz="800" dirty="0">
              <a:solidFill>
                <a:srgbClr val="FF6B6B"/>
              </a:solidFill>
            </a:endParaRPr>
          </a:p>
          <a:p>
            <a:endParaRPr kumimoji="1" lang="en-US" altLang="ja-JP" sz="800" dirty="0">
              <a:solidFill>
                <a:srgbClr val="FF6B6B"/>
              </a:solidFill>
            </a:endParaRPr>
          </a:p>
          <a:p>
            <a:endParaRPr lang="en-US" altLang="ja-JP" sz="800" dirty="0">
              <a:solidFill>
                <a:srgbClr val="FF6B6B"/>
              </a:solidFill>
            </a:endParaRPr>
          </a:p>
          <a:p>
            <a:r>
              <a:rPr kumimoji="1" lang="ja-JP" altLang="en-US" sz="800" dirty="0">
                <a:solidFill>
                  <a:srgbClr val="FF6B6B"/>
                </a:solidFill>
              </a:rPr>
              <a:t>　　　　　　　　　　　合計〇〇〇円</a:t>
            </a:r>
            <a:endParaRPr kumimoji="1" lang="en-US" altLang="ja-JP" sz="800" dirty="0">
              <a:solidFill>
                <a:srgbClr val="FF6B6B"/>
              </a:solidFill>
            </a:endParaRPr>
          </a:p>
        </p:txBody>
      </p:sp>
      <p:sp>
        <p:nvSpPr>
          <p:cNvPr id="16" name="正方形/長方形 15"/>
          <p:cNvSpPr/>
          <p:nvPr/>
        </p:nvSpPr>
        <p:spPr>
          <a:xfrm>
            <a:off x="3686263" y="2420888"/>
            <a:ext cx="1980000" cy="1584176"/>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ja-JP" altLang="en-US" sz="800" u="sng" dirty="0">
                <a:solidFill>
                  <a:schemeClr val="tx1"/>
                </a:solidFill>
              </a:rPr>
              <a:t>◆借損料</a:t>
            </a:r>
            <a:endParaRPr lang="en-US" altLang="ja-JP" sz="800" u="sng" dirty="0">
              <a:solidFill>
                <a:schemeClr val="tx1"/>
              </a:solidFill>
            </a:endParaRPr>
          </a:p>
          <a:p>
            <a:r>
              <a:rPr lang="ja-JP" altLang="en-US" sz="800" dirty="0">
                <a:solidFill>
                  <a:srgbClr val="FF6B6B"/>
                </a:solidFill>
              </a:rPr>
              <a:t>・企画推進委員会会議室借料</a:t>
            </a:r>
            <a:br>
              <a:rPr lang="en-US" altLang="ja-JP" sz="800" dirty="0">
                <a:solidFill>
                  <a:srgbClr val="FF6B6B"/>
                </a:solidFill>
              </a:rPr>
            </a:br>
            <a:r>
              <a:rPr lang="ja-JP" altLang="en-US" sz="800" dirty="0">
                <a:solidFill>
                  <a:srgbClr val="FF6B6B"/>
                </a:solidFill>
              </a:rPr>
              <a:t>　　　　　　　〇〇千円</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pPr marL="88900" indent="-88900"/>
            <a:r>
              <a:rPr lang="ja-JP" altLang="en-US" sz="800" dirty="0">
                <a:solidFill>
                  <a:srgbClr val="FF6B6B"/>
                </a:solidFill>
              </a:rPr>
              <a:t>・ﾌﾟﾛｸﾞﾗﾑ開発分科会会議室借料　　　〇〇千円</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r>
              <a:rPr lang="ja-JP" altLang="en-US" sz="800" dirty="0">
                <a:solidFill>
                  <a:srgbClr val="FF6B6B"/>
                </a:solidFill>
              </a:rPr>
              <a:t>・実証講座分科会会議室借料</a:t>
            </a:r>
            <a:br>
              <a:rPr lang="en-US" altLang="ja-JP" sz="800" dirty="0">
                <a:solidFill>
                  <a:srgbClr val="FF6B6B"/>
                </a:solidFill>
              </a:rPr>
            </a:br>
            <a:r>
              <a:rPr lang="ja-JP" altLang="en-US" sz="800" dirty="0">
                <a:solidFill>
                  <a:srgbClr val="FF6B6B"/>
                </a:solidFill>
              </a:rPr>
              <a:t>　　　　　　　〇〇千円</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r>
              <a:rPr lang="ja-JP" altLang="en-US" sz="800" dirty="0">
                <a:solidFill>
                  <a:srgbClr val="FF6B6B"/>
                </a:solidFill>
              </a:rPr>
              <a:t>・ｻｰﾊﾞｰﾚﾝﾀﾙ代</a:t>
            </a:r>
            <a:endParaRPr lang="en-US" altLang="ja-JP" sz="800" dirty="0">
              <a:solidFill>
                <a:srgbClr val="FF6B6B"/>
              </a:solidFill>
            </a:endParaRPr>
          </a:p>
          <a:p>
            <a:r>
              <a:rPr lang="ja-JP" altLang="en-US" sz="800" dirty="0">
                <a:solidFill>
                  <a:srgbClr val="FF6B6B"/>
                </a:solidFill>
              </a:rPr>
              <a:t>　　　　　　　〇〇千円</a:t>
            </a:r>
            <a:r>
              <a:rPr lang="en-US" altLang="ja-JP" sz="800" dirty="0">
                <a:solidFill>
                  <a:srgbClr val="FF6B6B"/>
                </a:solidFill>
              </a:rPr>
              <a:t>×</a:t>
            </a:r>
            <a:r>
              <a:rPr lang="ja-JP" altLang="en-US" sz="800" dirty="0">
                <a:solidFill>
                  <a:srgbClr val="FF6B6B"/>
                </a:solidFill>
              </a:rPr>
              <a:t>〇月</a:t>
            </a:r>
            <a:endParaRPr lang="en-US" altLang="ja-JP" sz="800" dirty="0">
              <a:solidFill>
                <a:srgbClr val="FF6B6B"/>
              </a:solidFill>
            </a:endParaRPr>
          </a:p>
          <a:p>
            <a:endParaRPr lang="en-US" altLang="ja-JP" sz="800" dirty="0">
              <a:solidFill>
                <a:srgbClr val="FF6B6B"/>
              </a:solidFill>
            </a:endParaRPr>
          </a:p>
          <a:p>
            <a:endParaRPr lang="en-US" altLang="ja-JP" sz="800" dirty="0">
              <a:solidFill>
                <a:srgbClr val="FF6B6B"/>
              </a:solidFill>
            </a:endParaRPr>
          </a:p>
          <a:p>
            <a:r>
              <a:rPr lang="ja-JP" altLang="en-US" sz="800" dirty="0">
                <a:solidFill>
                  <a:srgbClr val="FF6B6B"/>
                </a:solidFill>
              </a:rPr>
              <a:t>　　　　　　　　　　　合計〇〇〇円</a:t>
            </a:r>
            <a:endParaRPr lang="en-US" altLang="ja-JP" sz="800" dirty="0">
              <a:solidFill>
                <a:srgbClr val="FF6B6B"/>
              </a:solidFill>
            </a:endParaRPr>
          </a:p>
          <a:p>
            <a:pPr lvl="0"/>
            <a:endParaRPr lang="ja-JP" altLang="en-US" sz="800" dirty="0">
              <a:solidFill>
                <a:schemeClr val="bg1">
                  <a:lumMod val="75000"/>
                </a:schemeClr>
              </a:solidFill>
            </a:endParaRPr>
          </a:p>
        </p:txBody>
      </p:sp>
      <p:sp>
        <p:nvSpPr>
          <p:cNvPr id="17" name="正方形/長方形 16"/>
          <p:cNvSpPr/>
          <p:nvPr/>
        </p:nvSpPr>
        <p:spPr>
          <a:xfrm>
            <a:off x="3686263" y="4077073"/>
            <a:ext cx="1980000" cy="1152127"/>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ja-JP" altLang="en-US" sz="800" u="sng" dirty="0">
                <a:solidFill>
                  <a:schemeClr val="tx1"/>
                </a:solidFill>
              </a:rPr>
              <a:t>◆通信運搬費</a:t>
            </a:r>
            <a:endParaRPr lang="en-US" altLang="ja-JP" sz="800" u="sng" dirty="0">
              <a:solidFill>
                <a:schemeClr val="tx1"/>
              </a:solidFill>
            </a:endParaRPr>
          </a:p>
          <a:p>
            <a:pPr lvl="0"/>
            <a:r>
              <a:rPr lang="ja-JP" altLang="en-US" sz="800" dirty="0">
                <a:solidFill>
                  <a:srgbClr val="FF6B6B"/>
                </a:solidFill>
              </a:rPr>
              <a:t>・報告書郵送費　　〇円</a:t>
            </a:r>
            <a:r>
              <a:rPr lang="en-US" altLang="ja-JP" sz="800" dirty="0">
                <a:solidFill>
                  <a:srgbClr val="FF6B6B"/>
                </a:solidFill>
              </a:rPr>
              <a:t>×</a:t>
            </a:r>
            <a:r>
              <a:rPr lang="ja-JP" altLang="en-US" sz="800" dirty="0">
                <a:solidFill>
                  <a:srgbClr val="FF6B6B"/>
                </a:solidFill>
              </a:rPr>
              <a:t>〇箇所</a:t>
            </a:r>
            <a:endParaRPr lang="en-US" altLang="ja-JP" sz="800" dirty="0">
              <a:solidFill>
                <a:srgbClr val="FF6B6B"/>
              </a:solidFill>
            </a:endParaRPr>
          </a:p>
          <a:p>
            <a:pPr lvl="0"/>
            <a:r>
              <a:rPr lang="ja-JP" altLang="en-US" sz="800" dirty="0">
                <a:solidFill>
                  <a:srgbClr val="FF6B6B"/>
                </a:solidFill>
              </a:rPr>
              <a:t>・実証講座案内郵送　〇円</a:t>
            </a:r>
            <a:r>
              <a:rPr lang="en-US" altLang="ja-JP" sz="800" dirty="0">
                <a:solidFill>
                  <a:srgbClr val="FF6B6B"/>
                </a:solidFill>
              </a:rPr>
              <a:t>×</a:t>
            </a:r>
            <a:r>
              <a:rPr lang="ja-JP" altLang="en-US" sz="800" dirty="0">
                <a:solidFill>
                  <a:srgbClr val="FF6B6B"/>
                </a:solidFill>
              </a:rPr>
              <a:t>〇箇所</a:t>
            </a:r>
            <a:endParaRPr lang="en-US" altLang="ja-JP" sz="800" dirty="0">
              <a:solidFill>
                <a:srgbClr val="FF6B6B"/>
              </a:solidFill>
            </a:endParaRPr>
          </a:p>
          <a:p>
            <a:pPr lvl="0"/>
            <a:r>
              <a:rPr lang="ja-JP" altLang="en-US" sz="800" dirty="0">
                <a:solidFill>
                  <a:srgbClr val="FF6B6B"/>
                </a:solidFill>
              </a:rPr>
              <a:t>　</a:t>
            </a:r>
            <a:endParaRPr lang="en-US" altLang="ja-JP" sz="800" dirty="0">
              <a:solidFill>
                <a:srgbClr val="FF6B6B"/>
              </a:solidFill>
            </a:endParaRPr>
          </a:p>
          <a:p>
            <a:pPr lvl="0"/>
            <a:endParaRPr lang="en-US" altLang="ja-JP" sz="800" dirty="0">
              <a:solidFill>
                <a:srgbClr val="FF6B6B"/>
              </a:solidFill>
            </a:endParaRPr>
          </a:p>
          <a:p>
            <a:pPr lvl="0"/>
            <a:endParaRPr lang="en-US" altLang="ja-JP" sz="800" dirty="0">
              <a:solidFill>
                <a:srgbClr val="FF6B6B"/>
              </a:solidFill>
            </a:endParaRPr>
          </a:p>
          <a:p>
            <a:pPr lvl="0"/>
            <a:r>
              <a:rPr lang="ja-JP" altLang="en-US" sz="800" dirty="0">
                <a:solidFill>
                  <a:srgbClr val="FF6B6B"/>
                </a:solidFill>
              </a:rPr>
              <a:t>　</a:t>
            </a:r>
            <a:endParaRPr lang="en-US" altLang="ja-JP" sz="800" dirty="0">
              <a:solidFill>
                <a:srgbClr val="FF6B6B"/>
              </a:solidFill>
            </a:endParaRPr>
          </a:p>
          <a:p>
            <a:pPr lvl="0"/>
            <a:r>
              <a:rPr lang="ja-JP" altLang="en-US" sz="800" dirty="0">
                <a:solidFill>
                  <a:srgbClr val="FF6B6B"/>
                </a:solidFill>
              </a:rPr>
              <a:t>　　　　　　　　　　　　合計〇〇円</a:t>
            </a:r>
          </a:p>
        </p:txBody>
      </p:sp>
      <p:sp>
        <p:nvSpPr>
          <p:cNvPr id="18" name="正方形/長方形 17"/>
          <p:cNvSpPr/>
          <p:nvPr/>
        </p:nvSpPr>
        <p:spPr>
          <a:xfrm>
            <a:off x="5741129" y="715829"/>
            <a:ext cx="1980000" cy="1633051"/>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800" u="sng" dirty="0">
                <a:solidFill>
                  <a:schemeClr val="tx1"/>
                </a:solidFill>
              </a:rPr>
              <a:t>◆諸謝金</a:t>
            </a:r>
            <a:endParaRPr lang="en-US" altLang="ja-JP" sz="800" u="sng" dirty="0">
              <a:solidFill>
                <a:schemeClr val="tx1"/>
              </a:solidFill>
            </a:endParaRPr>
          </a:p>
          <a:p>
            <a:r>
              <a:rPr lang="ja-JP" altLang="en-US" sz="800" dirty="0">
                <a:solidFill>
                  <a:srgbClr val="FF6B6B"/>
                </a:solidFill>
              </a:rPr>
              <a:t>・企画推進委員会謝金</a:t>
            </a:r>
            <a:br>
              <a:rPr lang="en-US" altLang="ja-JP" sz="800" dirty="0">
                <a:solidFill>
                  <a:srgbClr val="FF6B6B"/>
                </a:solidFill>
              </a:rPr>
            </a:br>
            <a:r>
              <a:rPr lang="ja-JP" altLang="en-US" sz="800" dirty="0">
                <a:solidFill>
                  <a:srgbClr val="FF6B6B"/>
                </a:solidFill>
              </a:rPr>
              <a:t>　　　　　〇千円</a:t>
            </a:r>
            <a:r>
              <a:rPr lang="en-US" altLang="ja-JP" sz="800" dirty="0">
                <a:solidFill>
                  <a:srgbClr val="FF6B6B"/>
                </a:solidFill>
              </a:rPr>
              <a:t>×</a:t>
            </a:r>
            <a:r>
              <a:rPr lang="ja-JP" altLang="en-US" sz="800" dirty="0">
                <a:solidFill>
                  <a:srgbClr val="FF6B6B"/>
                </a:solidFill>
              </a:rPr>
              <a:t>〇人</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r>
              <a:rPr lang="ja-JP" altLang="en-US" sz="800" dirty="0">
                <a:solidFill>
                  <a:srgbClr val="FF6B6B"/>
                </a:solidFill>
              </a:rPr>
              <a:t>・ﾌﾟﾛｸﾞﾗﾑ開発分科会</a:t>
            </a:r>
            <a:br>
              <a:rPr lang="en-US" altLang="ja-JP" sz="800" dirty="0">
                <a:solidFill>
                  <a:srgbClr val="FF6B6B"/>
                </a:solidFill>
              </a:rPr>
            </a:br>
            <a:r>
              <a:rPr lang="ja-JP" altLang="en-US" sz="800" dirty="0">
                <a:solidFill>
                  <a:srgbClr val="FF6B6B"/>
                </a:solidFill>
              </a:rPr>
              <a:t>　　　　　〇千円</a:t>
            </a:r>
            <a:r>
              <a:rPr lang="en-US" altLang="ja-JP" sz="800" dirty="0">
                <a:solidFill>
                  <a:srgbClr val="FF6B6B"/>
                </a:solidFill>
              </a:rPr>
              <a:t>×</a:t>
            </a:r>
            <a:r>
              <a:rPr lang="ja-JP" altLang="en-US" sz="800" dirty="0">
                <a:solidFill>
                  <a:srgbClr val="FF6B6B"/>
                </a:solidFill>
              </a:rPr>
              <a:t>〇人</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r>
              <a:rPr lang="ja-JP" altLang="en-US" sz="800" dirty="0">
                <a:solidFill>
                  <a:srgbClr val="FF6B6B"/>
                </a:solidFill>
              </a:rPr>
              <a:t>・実証講座分科会</a:t>
            </a:r>
            <a:br>
              <a:rPr lang="en-US" altLang="ja-JP" sz="800" dirty="0">
                <a:solidFill>
                  <a:srgbClr val="FF6B6B"/>
                </a:solidFill>
              </a:rPr>
            </a:br>
            <a:r>
              <a:rPr lang="ja-JP" altLang="en-US" sz="800" dirty="0">
                <a:solidFill>
                  <a:srgbClr val="FF6B6B"/>
                </a:solidFill>
              </a:rPr>
              <a:t>　　　　　〇千円</a:t>
            </a:r>
            <a:r>
              <a:rPr lang="en-US" altLang="ja-JP" sz="800" dirty="0">
                <a:solidFill>
                  <a:srgbClr val="FF6B6B"/>
                </a:solidFill>
              </a:rPr>
              <a:t>×</a:t>
            </a:r>
            <a:r>
              <a:rPr lang="ja-JP" altLang="en-US" sz="800" dirty="0">
                <a:solidFill>
                  <a:srgbClr val="FF6B6B"/>
                </a:solidFill>
              </a:rPr>
              <a:t>〇人</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endParaRPr lang="en-US" altLang="ja-JP" sz="800" dirty="0">
              <a:solidFill>
                <a:srgbClr val="FF6B6B"/>
              </a:solidFill>
            </a:endParaRPr>
          </a:p>
          <a:p>
            <a:endParaRPr lang="en-US" altLang="ja-JP" sz="800" dirty="0">
              <a:solidFill>
                <a:srgbClr val="FF6B6B"/>
              </a:solidFill>
            </a:endParaRPr>
          </a:p>
          <a:p>
            <a:r>
              <a:rPr lang="ja-JP" altLang="en-US" sz="800" dirty="0">
                <a:solidFill>
                  <a:srgbClr val="FF6B6B"/>
                </a:solidFill>
              </a:rPr>
              <a:t>　　</a:t>
            </a:r>
            <a:endParaRPr lang="en-US" altLang="ja-JP" sz="800" dirty="0">
              <a:solidFill>
                <a:srgbClr val="FF6B6B"/>
              </a:solidFill>
            </a:endParaRPr>
          </a:p>
          <a:p>
            <a:r>
              <a:rPr lang="ja-JP" altLang="en-US" sz="800" dirty="0">
                <a:solidFill>
                  <a:srgbClr val="FF6B6B"/>
                </a:solidFill>
              </a:rPr>
              <a:t>　　　　　　　　　　　合計〇〇〇円</a:t>
            </a:r>
            <a:endParaRPr lang="en-US" altLang="ja-JP" sz="800" dirty="0">
              <a:solidFill>
                <a:srgbClr val="FF6B6B"/>
              </a:solidFill>
            </a:endParaRPr>
          </a:p>
        </p:txBody>
      </p:sp>
      <p:sp>
        <p:nvSpPr>
          <p:cNvPr id="19" name="正方形/長方形 18"/>
          <p:cNvSpPr/>
          <p:nvPr/>
        </p:nvSpPr>
        <p:spPr>
          <a:xfrm>
            <a:off x="5741129" y="2420888"/>
            <a:ext cx="1980000" cy="1578863"/>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u="sng" dirty="0">
                <a:solidFill>
                  <a:schemeClr val="tx1"/>
                </a:solidFill>
              </a:rPr>
              <a:t>◆消耗品費</a:t>
            </a:r>
            <a:endParaRPr kumimoji="1" lang="en-US" altLang="ja-JP" sz="800" u="sng" dirty="0">
              <a:solidFill>
                <a:schemeClr val="tx1"/>
              </a:solidFill>
            </a:endParaRPr>
          </a:p>
          <a:p>
            <a:r>
              <a:rPr kumimoji="1" lang="ja-JP" altLang="en-US" sz="800" dirty="0">
                <a:solidFill>
                  <a:srgbClr val="FF6B6B"/>
                </a:solidFill>
              </a:rPr>
              <a:t>・ﾎﾞｰﾙﾍﾟﾝ</a:t>
            </a:r>
            <a:r>
              <a:rPr lang="ja-JP" altLang="en-US" sz="800" dirty="0">
                <a:solidFill>
                  <a:srgbClr val="FF6B6B"/>
                </a:solidFill>
              </a:rPr>
              <a:t>　　　〇百円</a:t>
            </a:r>
            <a:r>
              <a:rPr lang="en-US" altLang="ja-JP" sz="800" dirty="0">
                <a:solidFill>
                  <a:srgbClr val="FF6B6B"/>
                </a:solidFill>
              </a:rPr>
              <a:t>×</a:t>
            </a:r>
            <a:r>
              <a:rPr lang="ja-JP" altLang="en-US" sz="800" dirty="0">
                <a:solidFill>
                  <a:srgbClr val="FF6B6B"/>
                </a:solidFill>
              </a:rPr>
              <a:t>〇本</a:t>
            </a:r>
            <a:endParaRPr lang="en-US" altLang="ja-JP" sz="800" dirty="0">
              <a:solidFill>
                <a:srgbClr val="FF6B6B"/>
              </a:solidFill>
            </a:endParaRPr>
          </a:p>
          <a:p>
            <a:r>
              <a:rPr kumimoji="1" lang="ja-JP" altLang="en-US" sz="800" dirty="0">
                <a:solidFill>
                  <a:srgbClr val="FF6B6B"/>
                </a:solidFill>
              </a:rPr>
              <a:t>・ﾊｰﾄﾞﾌｧｲﾙ　〇千円</a:t>
            </a:r>
            <a:r>
              <a:rPr kumimoji="1" lang="en-US" altLang="ja-JP" sz="800" dirty="0">
                <a:solidFill>
                  <a:srgbClr val="FF6B6B"/>
                </a:solidFill>
              </a:rPr>
              <a:t>×</a:t>
            </a:r>
            <a:r>
              <a:rPr kumimoji="1" lang="ja-JP" altLang="en-US" sz="800" dirty="0">
                <a:solidFill>
                  <a:srgbClr val="FF6B6B"/>
                </a:solidFill>
              </a:rPr>
              <a:t>〇冊</a:t>
            </a:r>
            <a:endParaRPr kumimoji="1" lang="en-US" altLang="ja-JP" sz="800" dirty="0">
              <a:solidFill>
                <a:srgbClr val="FF6B6B"/>
              </a:solidFill>
            </a:endParaRPr>
          </a:p>
          <a:p>
            <a:r>
              <a:rPr kumimoji="1" lang="ja-JP" altLang="en-US" sz="800" dirty="0">
                <a:solidFill>
                  <a:srgbClr val="FF6B6B"/>
                </a:solidFill>
              </a:rPr>
              <a:t>・</a:t>
            </a:r>
            <a:endParaRPr kumimoji="1" lang="en-US" altLang="ja-JP" sz="800" dirty="0">
              <a:solidFill>
                <a:srgbClr val="FF6B6B"/>
              </a:solidFill>
            </a:endParaRPr>
          </a:p>
          <a:p>
            <a:r>
              <a:rPr lang="ja-JP" altLang="en-US" sz="800" dirty="0">
                <a:solidFill>
                  <a:srgbClr val="FF6B6B"/>
                </a:solidFill>
              </a:rPr>
              <a:t>・</a:t>
            </a:r>
            <a:endParaRPr lang="en-US" altLang="ja-JP" sz="800" dirty="0">
              <a:solidFill>
                <a:srgbClr val="FF6B6B"/>
              </a:solidFill>
            </a:endParaRPr>
          </a:p>
          <a:p>
            <a:endParaRPr kumimoji="1" lang="en-US" altLang="ja-JP" sz="800" dirty="0">
              <a:solidFill>
                <a:srgbClr val="FF6B6B"/>
              </a:solidFill>
            </a:endParaRPr>
          </a:p>
          <a:p>
            <a:endParaRPr lang="en-US" altLang="ja-JP" sz="800" dirty="0">
              <a:solidFill>
                <a:srgbClr val="FF6B6B"/>
              </a:solidFill>
            </a:endParaRPr>
          </a:p>
          <a:p>
            <a:endParaRPr kumimoji="1" lang="en-US" altLang="ja-JP" sz="800" dirty="0">
              <a:solidFill>
                <a:srgbClr val="FF6B6B"/>
              </a:solidFill>
            </a:endParaRPr>
          </a:p>
          <a:p>
            <a:endParaRPr lang="en-US" altLang="ja-JP" sz="800" dirty="0">
              <a:solidFill>
                <a:srgbClr val="FF6B6B"/>
              </a:solidFill>
            </a:endParaRPr>
          </a:p>
          <a:p>
            <a:endParaRPr lang="en-US" altLang="ja-JP" sz="800" dirty="0">
              <a:solidFill>
                <a:srgbClr val="FF6B6B"/>
              </a:solidFill>
            </a:endParaRPr>
          </a:p>
          <a:p>
            <a:endParaRPr lang="en-US" altLang="ja-JP" sz="800" dirty="0">
              <a:solidFill>
                <a:srgbClr val="FF6B6B"/>
              </a:solidFill>
            </a:endParaRPr>
          </a:p>
          <a:p>
            <a:r>
              <a:rPr kumimoji="1" lang="ja-JP" altLang="en-US" sz="800" dirty="0">
                <a:solidFill>
                  <a:srgbClr val="FF6B6B"/>
                </a:solidFill>
              </a:rPr>
              <a:t>　　　　　　　　　　　　合計〇〇円　　　　　</a:t>
            </a:r>
          </a:p>
        </p:txBody>
      </p:sp>
      <p:sp>
        <p:nvSpPr>
          <p:cNvPr id="20" name="正方形/長方形 19"/>
          <p:cNvSpPr/>
          <p:nvPr/>
        </p:nvSpPr>
        <p:spPr>
          <a:xfrm>
            <a:off x="5741128" y="4071760"/>
            <a:ext cx="1977971" cy="1152126"/>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ja-JP" altLang="en-US" sz="800" u="sng" dirty="0">
                <a:solidFill>
                  <a:schemeClr val="tx1"/>
                </a:solidFill>
              </a:rPr>
              <a:t>◆雑役務費</a:t>
            </a:r>
            <a:endParaRPr lang="en-US" altLang="ja-JP" sz="800" u="sng" dirty="0">
              <a:solidFill>
                <a:schemeClr val="tx1"/>
              </a:solidFill>
            </a:endParaRPr>
          </a:p>
          <a:p>
            <a:pPr lvl="0"/>
            <a:r>
              <a:rPr lang="ja-JP" altLang="en-US" sz="800" dirty="0">
                <a:solidFill>
                  <a:srgbClr val="FF6B6B"/>
                </a:solidFill>
              </a:rPr>
              <a:t>・</a:t>
            </a:r>
            <a:r>
              <a:rPr lang="en-US" altLang="ja-JP" sz="800" dirty="0">
                <a:solidFill>
                  <a:srgbClr val="FF6B6B"/>
                </a:solidFill>
              </a:rPr>
              <a:t>Web</a:t>
            </a:r>
            <a:r>
              <a:rPr lang="ja-JP" altLang="en-US" sz="800" dirty="0">
                <a:solidFill>
                  <a:srgbClr val="FF6B6B"/>
                </a:solidFill>
              </a:rPr>
              <a:t>ｻｲﾄ構築　　〇〇〇円</a:t>
            </a:r>
            <a:endParaRPr lang="en-US" altLang="ja-JP" sz="800" dirty="0">
              <a:solidFill>
                <a:srgbClr val="FF6B6B"/>
              </a:solidFill>
            </a:endParaRPr>
          </a:p>
          <a:p>
            <a:pPr lvl="0"/>
            <a:r>
              <a:rPr lang="ja-JP" altLang="en-US" sz="800" dirty="0">
                <a:solidFill>
                  <a:srgbClr val="FF6B6B"/>
                </a:solidFill>
              </a:rPr>
              <a:t>・事務職員派遣　　</a:t>
            </a:r>
            <a:endParaRPr lang="en-US" altLang="ja-JP" sz="800" dirty="0">
              <a:solidFill>
                <a:srgbClr val="FF6B6B"/>
              </a:solidFill>
            </a:endParaRPr>
          </a:p>
          <a:p>
            <a:pPr lvl="0"/>
            <a:r>
              <a:rPr lang="ja-JP" altLang="en-US" sz="800" dirty="0">
                <a:solidFill>
                  <a:srgbClr val="FF6B6B"/>
                </a:solidFill>
              </a:rPr>
              <a:t>　　　　〇〇〇円</a:t>
            </a:r>
            <a:r>
              <a:rPr lang="en-US" altLang="ja-JP" sz="800" dirty="0">
                <a:solidFill>
                  <a:srgbClr val="FF6B6B"/>
                </a:solidFill>
              </a:rPr>
              <a:t>×20</a:t>
            </a:r>
            <a:r>
              <a:rPr lang="ja-JP" altLang="en-US" sz="800" dirty="0">
                <a:solidFill>
                  <a:srgbClr val="FF6B6B"/>
                </a:solidFill>
              </a:rPr>
              <a:t>日</a:t>
            </a:r>
            <a:r>
              <a:rPr lang="en-US" altLang="ja-JP" sz="800" dirty="0">
                <a:solidFill>
                  <a:srgbClr val="FF6B6B"/>
                </a:solidFill>
              </a:rPr>
              <a:t>×</a:t>
            </a:r>
            <a:r>
              <a:rPr lang="ja-JP" altLang="en-US" sz="800" dirty="0">
                <a:solidFill>
                  <a:srgbClr val="FF6B6B"/>
                </a:solidFill>
              </a:rPr>
              <a:t>〇月</a:t>
            </a:r>
            <a:endParaRPr lang="en-US" altLang="ja-JP" sz="800" dirty="0">
              <a:solidFill>
                <a:srgbClr val="FF6B6B"/>
              </a:solidFill>
            </a:endParaRPr>
          </a:p>
        </p:txBody>
      </p:sp>
      <p:sp>
        <p:nvSpPr>
          <p:cNvPr id="21" name="正方形/長方形 20"/>
          <p:cNvSpPr/>
          <p:nvPr/>
        </p:nvSpPr>
        <p:spPr>
          <a:xfrm>
            <a:off x="7809850" y="715829"/>
            <a:ext cx="1980000" cy="1633051"/>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800" u="sng" dirty="0">
                <a:solidFill>
                  <a:schemeClr val="tx1"/>
                </a:solidFill>
              </a:rPr>
              <a:t>◆旅費</a:t>
            </a:r>
            <a:endParaRPr lang="en-US" altLang="ja-JP" sz="800" u="sng" dirty="0">
              <a:solidFill>
                <a:schemeClr val="tx1"/>
              </a:solidFill>
            </a:endParaRPr>
          </a:p>
          <a:p>
            <a:r>
              <a:rPr lang="ja-JP" altLang="en-US" sz="800" dirty="0">
                <a:solidFill>
                  <a:srgbClr val="FF6B6B"/>
                </a:solidFill>
              </a:rPr>
              <a:t>・企画推進委員会実施旅費</a:t>
            </a:r>
            <a:br>
              <a:rPr lang="en-US" altLang="ja-JP" sz="800" dirty="0">
                <a:solidFill>
                  <a:srgbClr val="FF6B6B"/>
                </a:solidFill>
              </a:rPr>
            </a:br>
            <a:r>
              <a:rPr lang="ja-JP" altLang="en-US" sz="800" dirty="0">
                <a:solidFill>
                  <a:srgbClr val="FF6B6B"/>
                </a:solidFill>
              </a:rPr>
              <a:t>　　　　　　　　〇〇千円</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r>
              <a:rPr lang="ja-JP" altLang="en-US" sz="800" dirty="0">
                <a:solidFill>
                  <a:srgbClr val="FF6B6B"/>
                </a:solidFill>
              </a:rPr>
              <a:t>・ﾌﾟﾛｸﾞﾗﾑ開発分科会旅費</a:t>
            </a:r>
            <a:br>
              <a:rPr lang="en-US" altLang="ja-JP" sz="800" dirty="0">
                <a:solidFill>
                  <a:srgbClr val="FF6B6B"/>
                </a:solidFill>
              </a:rPr>
            </a:br>
            <a:r>
              <a:rPr lang="ja-JP" altLang="en-US" sz="800" dirty="0">
                <a:solidFill>
                  <a:srgbClr val="FF6B6B"/>
                </a:solidFill>
              </a:rPr>
              <a:t>　　　　　　　　〇〇千円</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r>
              <a:rPr lang="ja-JP" altLang="en-US" sz="800" dirty="0">
                <a:solidFill>
                  <a:srgbClr val="FF6B6B"/>
                </a:solidFill>
              </a:rPr>
              <a:t>・実証講座分科会旅費</a:t>
            </a:r>
            <a:br>
              <a:rPr lang="en-US" altLang="ja-JP" sz="800" dirty="0">
                <a:solidFill>
                  <a:srgbClr val="FF6B6B"/>
                </a:solidFill>
              </a:rPr>
            </a:br>
            <a:r>
              <a:rPr lang="ja-JP" altLang="en-US" sz="800" dirty="0">
                <a:solidFill>
                  <a:srgbClr val="FF6B6B"/>
                </a:solidFill>
              </a:rPr>
              <a:t>　　　　　　　　〇〇千円</a:t>
            </a:r>
            <a:r>
              <a:rPr lang="en-US" altLang="ja-JP" sz="800" dirty="0">
                <a:solidFill>
                  <a:srgbClr val="FF6B6B"/>
                </a:solidFill>
              </a:rPr>
              <a:t>×</a:t>
            </a:r>
            <a:r>
              <a:rPr lang="ja-JP" altLang="en-US" sz="800" dirty="0">
                <a:solidFill>
                  <a:srgbClr val="FF6B6B"/>
                </a:solidFill>
              </a:rPr>
              <a:t>〇回</a:t>
            </a:r>
            <a:endParaRPr lang="en-US" altLang="ja-JP" sz="800" dirty="0">
              <a:solidFill>
                <a:srgbClr val="FF6B6B"/>
              </a:solidFill>
            </a:endParaRPr>
          </a:p>
          <a:p>
            <a:endParaRPr lang="en-US" altLang="ja-JP" sz="800" dirty="0">
              <a:solidFill>
                <a:srgbClr val="FF6B6B"/>
              </a:solidFill>
            </a:endParaRPr>
          </a:p>
          <a:p>
            <a:endParaRPr lang="en-US" altLang="ja-JP" sz="800" dirty="0">
              <a:solidFill>
                <a:srgbClr val="FF6B6B"/>
              </a:solidFill>
            </a:endParaRPr>
          </a:p>
          <a:p>
            <a:endParaRPr lang="en-US" altLang="ja-JP" sz="800" dirty="0">
              <a:solidFill>
                <a:srgbClr val="FF6B6B"/>
              </a:solidFill>
            </a:endParaRPr>
          </a:p>
          <a:p>
            <a:r>
              <a:rPr lang="ja-JP" altLang="en-US" sz="800" dirty="0">
                <a:solidFill>
                  <a:srgbClr val="FF6B6B"/>
                </a:solidFill>
              </a:rPr>
              <a:t>　　　　　　　　　　　合計〇〇〇円</a:t>
            </a:r>
            <a:endParaRPr lang="en-US" altLang="ja-JP" sz="800" dirty="0">
              <a:solidFill>
                <a:srgbClr val="FF6B6B"/>
              </a:solidFill>
            </a:endParaRPr>
          </a:p>
          <a:p>
            <a:endParaRPr lang="ja-JP" altLang="en-US" sz="800" u="sng" dirty="0">
              <a:solidFill>
                <a:srgbClr val="92D050"/>
              </a:solidFill>
            </a:endParaRPr>
          </a:p>
        </p:txBody>
      </p:sp>
      <p:sp>
        <p:nvSpPr>
          <p:cNvPr id="22" name="正方形/長方形 21"/>
          <p:cNvSpPr/>
          <p:nvPr/>
        </p:nvSpPr>
        <p:spPr>
          <a:xfrm>
            <a:off x="7809850" y="2420888"/>
            <a:ext cx="1980000" cy="1578863"/>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u="sng" dirty="0">
                <a:solidFill>
                  <a:schemeClr val="tx1"/>
                </a:solidFill>
              </a:rPr>
              <a:t>◆会議費</a:t>
            </a:r>
            <a:endParaRPr kumimoji="1" lang="en-US" altLang="ja-JP" sz="800" u="sng" dirty="0">
              <a:solidFill>
                <a:schemeClr val="tx1"/>
              </a:solidFill>
            </a:endParaRPr>
          </a:p>
          <a:p>
            <a:r>
              <a:rPr lang="ja-JP" altLang="en-US" sz="800" dirty="0">
                <a:solidFill>
                  <a:srgbClr val="FF6B6B"/>
                </a:solidFill>
              </a:rPr>
              <a:t>・企画推進委員会お茶</a:t>
            </a:r>
            <a:br>
              <a:rPr lang="en-US" altLang="ja-JP" sz="800" dirty="0">
                <a:solidFill>
                  <a:srgbClr val="FF6B6B"/>
                </a:solidFill>
              </a:rPr>
            </a:br>
            <a:r>
              <a:rPr lang="ja-JP" altLang="en-US" sz="800" dirty="0">
                <a:solidFill>
                  <a:srgbClr val="FF6B6B"/>
                </a:solidFill>
              </a:rPr>
              <a:t>　　　　　　　　　</a:t>
            </a:r>
            <a:r>
              <a:rPr lang="en-US" altLang="ja-JP" sz="800" dirty="0">
                <a:solidFill>
                  <a:srgbClr val="FF6B6B"/>
                </a:solidFill>
              </a:rPr>
              <a:t>150</a:t>
            </a:r>
            <a:r>
              <a:rPr lang="ja-JP" altLang="en-US" sz="800" dirty="0">
                <a:solidFill>
                  <a:srgbClr val="FF6B6B"/>
                </a:solidFill>
              </a:rPr>
              <a:t>円</a:t>
            </a:r>
            <a:r>
              <a:rPr lang="en-US" altLang="ja-JP" sz="800" dirty="0">
                <a:solidFill>
                  <a:srgbClr val="FF6B6B"/>
                </a:solidFill>
              </a:rPr>
              <a:t>×</a:t>
            </a:r>
            <a:r>
              <a:rPr lang="ja-JP" altLang="en-US" sz="800" dirty="0">
                <a:solidFill>
                  <a:srgbClr val="FF6B6B"/>
                </a:solidFill>
              </a:rPr>
              <a:t>〇人　　　　　　　</a:t>
            </a:r>
            <a:endParaRPr lang="en-US" altLang="ja-JP" sz="800" dirty="0">
              <a:solidFill>
                <a:srgbClr val="FF6B6B"/>
              </a:solidFill>
            </a:endParaRPr>
          </a:p>
          <a:p>
            <a:r>
              <a:rPr lang="ja-JP" altLang="en-US" sz="800" dirty="0">
                <a:solidFill>
                  <a:srgbClr val="FF6B6B"/>
                </a:solidFill>
              </a:rPr>
              <a:t>・ﾌﾟﾛｸﾞﾗﾑ開発分科会お茶</a:t>
            </a:r>
            <a:br>
              <a:rPr lang="en-US" altLang="ja-JP" sz="800" dirty="0">
                <a:solidFill>
                  <a:srgbClr val="FF6B6B"/>
                </a:solidFill>
              </a:rPr>
            </a:br>
            <a:r>
              <a:rPr lang="ja-JP" altLang="en-US" sz="800" dirty="0">
                <a:solidFill>
                  <a:srgbClr val="FF6B6B"/>
                </a:solidFill>
              </a:rPr>
              <a:t>　　　　　　　　　</a:t>
            </a:r>
            <a:r>
              <a:rPr lang="en-US" altLang="ja-JP" sz="800" dirty="0">
                <a:solidFill>
                  <a:srgbClr val="FF6B6B"/>
                </a:solidFill>
              </a:rPr>
              <a:t>150</a:t>
            </a:r>
            <a:r>
              <a:rPr lang="ja-JP" altLang="en-US" sz="800" dirty="0">
                <a:solidFill>
                  <a:srgbClr val="FF6B6B"/>
                </a:solidFill>
              </a:rPr>
              <a:t>円</a:t>
            </a:r>
            <a:r>
              <a:rPr lang="en-US" altLang="ja-JP" sz="800" dirty="0">
                <a:solidFill>
                  <a:srgbClr val="FF6B6B"/>
                </a:solidFill>
              </a:rPr>
              <a:t>×</a:t>
            </a:r>
            <a:r>
              <a:rPr lang="ja-JP" altLang="en-US" sz="800" dirty="0">
                <a:solidFill>
                  <a:srgbClr val="FF6B6B"/>
                </a:solidFill>
              </a:rPr>
              <a:t>〇人</a:t>
            </a:r>
            <a:endParaRPr lang="en-US" altLang="ja-JP" sz="800" dirty="0">
              <a:solidFill>
                <a:srgbClr val="FF6B6B"/>
              </a:solidFill>
            </a:endParaRPr>
          </a:p>
          <a:p>
            <a:r>
              <a:rPr lang="ja-JP" altLang="en-US" sz="800" dirty="0">
                <a:solidFill>
                  <a:srgbClr val="FF6B6B"/>
                </a:solidFill>
              </a:rPr>
              <a:t>・実証講座分科会お茶</a:t>
            </a:r>
            <a:br>
              <a:rPr lang="en-US" altLang="ja-JP" sz="800" dirty="0">
                <a:solidFill>
                  <a:srgbClr val="FF6B6B"/>
                </a:solidFill>
              </a:rPr>
            </a:br>
            <a:r>
              <a:rPr lang="ja-JP" altLang="en-US" sz="800" dirty="0">
                <a:solidFill>
                  <a:srgbClr val="FF6B6B"/>
                </a:solidFill>
              </a:rPr>
              <a:t>　　　　　　　　　</a:t>
            </a:r>
            <a:r>
              <a:rPr lang="en-US" altLang="ja-JP" sz="800" dirty="0">
                <a:solidFill>
                  <a:srgbClr val="FF6B6B"/>
                </a:solidFill>
              </a:rPr>
              <a:t>150</a:t>
            </a:r>
            <a:r>
              <a:rPr lang="ja-JP" altLang="en-US" sz="800" dirty="0">
                <a:solidFill>
                  <a:srgbClr val="FF6B6B"/>
                </a:solidFill>
              </a:rPr>
              <a:t>円</a:t>
            </a:r>
            <a:r>
              <a:rPr lang="en-US" altLang="ja-JP" sz="800" dirty="0">
                <a:solidFill>
                  <a:srgbClr val="FF6B6B"/>
                </a:solidFill>
              </a:rPr>
              <a:t>×</a:t>
            </a:r>
            <a:r>
              <a:rPr lang="ja-JP" altLang="en-US" sz="800" dirty="0">
                <a:solidFill>
                  <a:srgbClr val="FF6B6B"/>
                </a:solidFill>
              </a:rPr>
              <a:t>〇人</a:t>
            </a:r>
            <a:endParaRPr lang="en-US" altLang="ja-JP" sz="800" dirty="0">
              <a:solidFill>
                <a:srgbClr val="FF6B6B"/>
              </a:solidFill>
            </a:endParaRPr>
          </a:p>
          <a:p>
            <a:endParaRPr lang="en-US" altLang="ja-JP" sz="800" dirty="0">
              <a:solidFill>
                <a:srgbClr val="FF6B6B"/>
              </a:solidFill>
            </a:endParaRPr>
          </a:p>
          <a:p>
            <a:endParaRPr lang="en-US" altLang="ja-JP" sz="800" dirty="0">
              <a:solidFill>
                <a:srgbClr val="FF6B6B"/>
              </a:solidFill>
            </a:endParaRPr>
          </a:p>
          <a:p>
            <a:r>
              <a:rPr lang="ja-JP" altLang="en-US" sz="800" dirty="0">
                <a:solidFill>
                  <a:srgbClr val="FF6B6B"/>
                </a:solidFill>
              </a:rPr>
              <a:t>　　　　　　　</a:t>
            </a:r>
            <a:endParaRPr lang="en-US" altLang="ja-JP" sz="800" dirty="0">
              <a:solidFill>
                <a:srgbClr val="FF6B6B"/>
              </a:solidFill>
            </a:endParaRPr>
          </a:p>
          <a:p>
            <a:endParaRPr lang="en-US" altLang="ja-JP" sz="800" dirty="0">
              <a:solidFill>
                <a:srgbClr val="FF6B6B"/>
              </a:solidFill>
            </a:endParaRPr>
          </a:p>
          <a:p>
            <a:r>
              <a:rPr lang="ja-JP" altLang="en-US" sz="800" dirty="0">
                <a:solidFill>
                  <a:srgbClr val="FF6B6B"/>
                </a:solidFill>
              </a:rPr>
              <a:t>　　　　　　　　　　　　合計〇〇円</a:t>
            </a:r>
            <a:endParaRPr lang="en-US" altLang="ja-JP" sz="800" dirty="0">
              <a:solidFill>
                <a:srgbClr val="FF6B6B"/>
              </a:solidFill>
            </a:endParaRPr>
          </a:p>
          <a:p>
            <a:endParaRPr kumimoji="1" lang="ja-JP" altLang="en-US" sz="800" u="sng" dirty="0">
              <a:solidFill>
                <a:srgbClr val="FFC000"/>
              </a:solidFill>
            </a:endParaRPr>
          </a:p>
        </p:txBody>
      </p:sp>
      <p:sp>
        <p:nvSpPr>
          <p:cNvPr id="23" name="正方形/長方形 22"/>
          <p:cNvSpPr/>
          <p:nvPr/>
        </p:nvSpPr>
        <p:spPr>
          <a:xfrm>
            <a:off x="7809850" y="5333493"/>
            <a:ext cx="1980000" cy="1459634"/>
          </a:xfrm>
          <a:prstGeom prst="rect">
            <a:avLst/>
          </a:prstGeom>
          <a:noFill/>
          <a:ln w="28575">
            <a:solidFill>
              <a:schemeClr val="accent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u="sng" dirty="0">
                <a:solidFill>
                  <a:schemeClr val="tx1"/>
                </a:solidFill>
              </a:rPr>
              <a:t>◆再委託費</a:t>
            </a:r>
          </a:p>
        </p:txBody>
      </p:sp>
      <p:sp>
        <p:nvSpPr>
          <p:cNvPr id="24" name="正方形/長方形 23"/>
          <p:cNvSpPr/>
          <p:nvPr/>
        </p:nvSpPr>
        <p:spPr>
          <a:xfrm>
            <a:off x="3686263" y="5338807"/>
            <a:ext cx="1980000" cy="1454319"/>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u="sng" dirty="0">
                <a:solidFill>
                  <a:schemeClr val="tx1"/>
                </a:solidFill>
              </a:rPr>
              <a:t>◆保険料</a:t>
            </a:r>
          </a:p>
        </p:txBody>
      </p:sp>
      <p:sp>
        <p:nvSpPr>
          <p:cNvPr id="25" name="正方形/長方形 24"/>
          <p:cNvSpPr/>
          <p:nvPr/>
        </p:nvSpPr>
        <p:spPr>
          <a:xfrm>
            <a:off x="3559449" y="442263"/>
            <a:ext cx="6321152" cy="6400829"/>
          </a:xfrm>
          <a:prstGeom prst="rect">
            <a:avLst/>
          </a:prstGeom>
          <a:noFill/>
          <a:ln>
            <a:solidFill>
              <a:srgbClr val="1F47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5312443" y="321097"/>
            <a:ext cx="2880917" cy="276999"/>
          </a:xfrm>
          <a:prstGeom prst="rect">
            <a:avLst/>
          </a:prstGeom>
          <a:solidFill>
            <a:schemeClr val="bg1"/>
          </a:solidFill>
        </p:spPr>
        <p:txBody>
          <a:bodyPr wrap="none" rtlCol="0">
            <a:spAutoFit/>
          </a:bodyPr>
          <a:lstStyle/>
          <a:p>
            <a:r>
              <a:rPr kumimoji="1" lang="ja-JP" altLang="en-US" sz="1200" dirty="0"/>
              <a:t>摘要（各経費項目に関して主な計上予算）</a:t>
            </a:r>
          </a:p>
        </p:txBody>
      </p:sp>
      <p:sp>
        <p:nvSpPr>
          <p:cNvPr id="28" name="テキスト ボックス 27"/>
          <p:cNvSpPr txBox="1"/>
          <p:nvPr/>
        </p:nvSpPr>
        <p:spPr>
          <a:xfrm>
            <a:off x="565316" y="-35707"/>
            <a:ext cx="7712369" cy="307777"/>
          </a:xfrm>
          <a:prstGeom prst="rect">
            <a:avLst/>
          </a:prstGeom>
          <a:noFill/>
        </p:spPr>
        <p:txBody>
          <a:bodyPr wrap="none" rtlCol="0">
            <a:spAutoFit/>
          </a:bodyPr>
          <a:lstStyle/>
          <a:p>
            <a:pPr algn="ctr"/>
            <a:r>
              <a:rPr lang="ja-JP" altLang="en-US" sz="1400" b="1" spc="-120" dirty="0">
                <a:solidFill>
                  <a:schemeClr val="bg1"/>
                </a:solidFill>
                <a:latin typeface="HGｺﾞｼｯｸM" panose="020B0609000000000000" pitchFamily="49" charset="-128"/>
                <a:ea typeface="HGｺﾞｼｯｸM" panose="020B0609000000000000" pitchFamily="49" charset="-128"/>
              </a:rPr>
              <a:t>令和○</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年度</a:t>
            </a:r>
            <a:r>
              <a:rPr lang="ja-JP" altLang="en-US" sz="1400" b="1" spc="-120" dirty="0">
                <a:solidFill>
                  <a:schemeClr val="bg1"/>
                </a:solidFill>
                <a:latin typeface="HGｺﾞｼｯｸM" panose="020B0609000000000000" pitchFamily="49" charset="-128"/>
                <a:ea typeface="HGｺﾞｼｯｸM" panose="020B0609000000000000" pitchFamily="49" charset="-128"/>
              </a:rPr>
              <a:t>「持続可能な地域社会の実現に向けた消費者教育及び環境教育推進事業</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」企画提案書</a:t>
            </a:r>
            <a:r>
              <a:rPr lang="ja-JP" altLang="en-US" sz="1200" b="1" spc="-120" dirty="0">
                <a:solidFill>
                  <a:schemeClr val="bg1"/>
                </a:solidFill>
                <a:latin typeface="HGｺﾞｼｯｸM" panose="020B0609000000000000" pitchFamily="49" charset="-128"/>
                <a:ea typeface="HGｺﾞｼｯｸM" panose="020B0609000000000000" pitchFamily="49" charset="-128"/>
              </a:rPr>
              <a:t>　</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fld id="{0EE4526C-0D6F-435F-B1C3-7E3703E9C6D2}" type="slidenum">
              <a:rPr lang="en-US" altLang="ja-JP" sz="1100" b="1" spc="-120" smtClean="0">
                <a:solidFill>
                  <a:schemeClr val="bg1"/>
                </a:solidFill>
                <a:latin typeface="HGｺﾞｼｯｸM" panose="020B0609000000000000" pitchFamily="49" charset="-128"/>
                <a:ea typeface="HGｺﾞｼｯｸM" panose="020B0609000000000000" pitchFamily="49" charset="-128"/>
              </a:rPr>
              <a:t>7</a:t>
            </a:fld>
            <a:r>
              <a:rPr lang="en-US" altLang="ja-JP" sz="1100" b="1" spc="-120" dirty="0">
                <a:solidFill>
                  <a:schemeClr val="bg1"/>
                </a:solidFill>
                <a:latin typeface="HGｺﾞｼｯｸM" panose="020B0609000000000000" pitchFamily="49" charset="-128"/>
                <a:ea typeface="HGｺﾞｼｯｸM" panose="020B0609000000000000" pitchFamily="49" charset="-128"/>
              </a:rPr>
              <a:t>/8</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endParaRPr kumimoji="1" lang="ja-JP" altLang="en-US" sz="1100" b="1" spc="-120" dirty="0">
              <a:solidFill>
                <a:schemeClr val="bg1"/>
              </a:solidFill>
              <a:latin typeface="HGｺﾞｼｯｸM" panose="020B0609000000000000" pitchFamily="49" charset="-128"/>
              <a:ea typeface="HGｺﾞｼｯｸM" panose="020B0609000000000000" pitchFamily="49" charset="-128"/>
            </a:endParaRPr>
          </a:p>
        </p:txBody>
      </p:sp>
      <p:sp>
        <p:nvSpPr>
          <p:cNvPr id="27" name="テキスト ボックス 26"/>
          <p:cNvSpPr txBox="1"/>
          <p:nvPr/>
        </p:nvSpPr>
        <p:spPr>
          <a:xfrm>
            <a:off x="3872880" y="4733329"/>
            <a:ext cx="5368347" cy="600164"/>
          </a:xfrm>
          <a:prstGeom prst="rect">
            <a:avLst/>
          </a:prstGeom>
          <a:solidFill>
            <a:schemeClr val="bg1">
              <a:lumMod val="95000"/>
            </a:schemeClr>
          </a:solidFill>
        </p:spPr>
        <p:txBody>
          <a:bodyPr wrap="square" rtlCol="0">
            <a:spAutoFit/>
          </a:bodyPr>
          <a:lstStyle/>
          <a:p>
            <a:r>
              <a:rPr kumimoji="1" lang="en-US" altLang="ja-JP" sz="1100" dirty="0">
                <a:solidFill>
                  <a:srgbClr val="FF6B6B"/>
                </a:solidFill>
              </a:rPr>
              <a:t>※</a:t>
            </a:r>
            <a:r>
              <a:rPr kumimoji="1" lang="ja-JP" altLang="en-US" sz="1100" dirty="0">
                <a:solidFill>
                  <a:srgbClr val="FF6B6B"/>
                </a:solidFill>
              </a:rPr>
              <a:t>枠の大きさは</a:t>
            </a:r>
            <a:r>
              <a:rPr kumimoji="1" lang="en-US" altLang="ja-JP" sz="1100" dirty="0">
                <a:solidFill>
                  <a:srgbClr val="FF6B6B"/>
                </a:solidFill>
              </a:rPr>
              <a:t>､</a:t>
            </a:r>
            <a:r>
              <a:rPr kumimoji="1" lang="ja-JP" altLang="en-US" sz="1100" dirty="0">
                <a:solidFill>
                  <a:srgbClr val="FF6B6B"/>
                </a:solidFill>
              </a:rPr>
              <a:t>適宜修正し</a:t>
            </a:r>
            <a:r>
              <a:rPr kumimoji="1" lang="en-US" altLang="ja-JP" sz="1100" dirty="0">
                <a:solidFill>
                  <a:srgbClr val="FF6B6B"/>
                </a:solidFill>
              </a:rPr>
              <a:t>､</a:t>
            </a:r>
            <a:r>
              <a:rPr kumimoji="1" lang="ja-JP" altLang="en-US" sz="1100" dirty="0">
                <a:solidFill>
                  <a:srgbClr val="FF6B6B"/>
                </a:solidFill>
              </a:rPr>
              <a:t>計上しない費目の枠は削除して</a:t>
            </a:r>
            <a:r>
              <a:rPr kumimoji="1" lang="ja-JP" altLang="en-US" sz="1050" dirty="0">
                <a:solidFill>
                  <a:srgbClr val="FF6B6B"/>
                </a:solidFill>
              </a:rPr>
              <a:t>ください</a:t>
            </a:r>
            <a:r>
              <a:rPr kumimoji="1" lang="en-US" altLang="ja-JP" sz="1100" dirty="0">
                <a:solidFill>
                  <a:srgbClr val="FF6B6B"/>
                </a:solidFill>
              </a:rPr>
              <a:t>｡</a:t>
            </a:r>
          </a:p>
          <a:p>
            <a:r>
              <a:rPr kumimoji="1" lang="en-US" altLang="ja-JP" sz="1100" dirty="0">
                <a:solidFill>
                  <a:srgbClr val="FF6B6B"/>
                </a:solidFill>
              </a:rPr>
              <a:t>※</a:t>
            </a:r>
            <a:r>
              <a:rPr kumimoji="1" lang="ja-JP" altLang="en-US" sz="1100" dirty="0">
                <a:solidFill>
                  <a:srgbClr val="FF6B6B"/>
                </a:solidFill>
              </a:rPr>
              <a:t>各経費項目の主なものを記載してください</a:t>
            </a:r>
            <a:r>
              <a:rPr kumimoji="1" lang="en-US" altLang="ja-JP" sz="1100" dirty="0">
                <a:solidFill>
                  <a:srgbClr val="FF6B6B"/>
                </a:solidFill>
              </a:rPr>
              <a:t>｡</a:t>
            </a:r>
            <a:r>
              <a:rPr kumimoji="1" lang="ja-JP" altLang="en-US" sz="1100" dirty="0">
                <a:solidFill>
                  <a:srgbClr val="FF6B6B"/>
                </a:solidFill>
              </a:rPr>
              <a:t>すべてを網羅する必要はありません</a:t>
            </a:r>
            <a:r>
              <a:rPr kumimoji="1" lang="en-US" altLang="ja-JP" sz="1100" dirty="0">
                <a:solidFill>
                  <a:srgbClr val="FF6B6B"/>
                </a:solidFill>
              </a:rPr>
              <a:t>｡</a:t>
            </a:r>
          </a:p>
          <a:p>
            <a:r>
              <a:rPr kumimoji="1" lang="en-US" altLang="ja-JP" sz="1100" dirty="0">
                <a:solidFill>
                  <a:srgbClr val="FF6B6B"/>
                </a:solidFill>
              </a:rPr>
              <a:t>※</a:t>
            </a:r>
            <a:r>
              <a:rPr kumimoji="1" lang="ja-JP" altLang="en-US" sz="1100" u="sng" dirty="0">
                <a:solidFill>
                  <a:srgbClr val="FF6B6B"/>
                </a:solidFill>
              </a:rPr>
              <a:t>年次計画に記載のあった全ての年度分を作成してください</a:t>
            </a:r>
            <a:r>
              <a:rPr kumimoji="1" lang="en-US" altLang="ja-JP" sz="1100" dirty="0">
                <a:solidFill>
                  <a:srgbClr val="FF6B6B"/>
                </a:solidFill>
              </a:rPr>
              <a:t>｡</a:t>
            </a:r>
            <a:endParaRPr lang="en-US" altLang="ja-JP" sz="1100" dirty="0">
              <a:solidFill>
                <a:srgbClr val="FF6B6B"/>
              </a:solidFill>
            </a:endParaRPr>
          </a:p>
        </p:txBody>
      </p:sp>
      <p:graphicFrame>
        <p:nvGraphicFramePr>
          <p:cNvPr id="7" name="オブジェクト 6">
            <a:extLst>
              <a:ext uri="{FF2B5EF4-FFF2-40B4-BE49-F238E27FC236}">
                <a16:creationId xmlns:a16="http://schemas.microsoft.com/office/drawing/2014/main" id="{3697C0C3-0001-4375-3B2C-8C6D34ABDA41}"/>
              </a:ext>
            </a:extLst>
          </p:cNvPr>
          <p:cNvGraphicFramePr>
            <a:graphicFrameLocks noChangeAspect="1"/>
          </p:cNvGraphicFramePr>
          <p:nvPr>
            <p:extLst>
              <p:ext uri="{D42A27DB-BD31-4B8C-83A1-F6EECF244321}">
                <p14:modId xmlns:p14="http://schemas.microsoft.com/office/powerpoint/2010/main" val="2303691021"/>
              </p:ext>
            </p:extLst>
          </p:nvPr>
        </p:nvGraphicFramePr>
        <p:xfrm>
          <a:off x="137692" y="657225"/>
          <a:ext cx="3303140" cy="6111040"/>
        </p:xfrm>
        <a:graphic>
          <a:graphicData uri="http://schemas.openxmlformats.org/presentationml/2006/ole">
            <mc:AlternateContent xmlns:mc="http://schemas.openxmlformats.org/markup-compatibility/2006">
              <mc:Choice xmlns:v="urn:schemas-microsoft-com:vml" Requires="v">
                <p:oleObj name="Worksheet" r:id="rId3" imgW="2698831" imgH="5714906" progId="Excel.Sheet.12">
                  <p:embed/>
                </p:oleObj>
              </mc:Choice>
              <mc:Fallback>
                <p:oleObj name="Worksheet" r:id="rId3" imgW="2698831" imgH="5714906" progId="Excel.Sheet.12">
                  <p:embed/>
                  <p:pic>
                    <p:nvPicPr>
                      <p:cNvPr id="2" name="オブジェクト 1"/>
                      <p:cNvPicPr/>
                      <p:nvPr/>
                    </p:nvPicPr>
                    <p:blipFill>
                      <a:blip r:embed="rId4"/>
                      <a:stretch>
                        <a:fillRect/>
                      </a:stretch>
                    </p:blipFill>
                    <p:spPr>
                      <a:xfrm>
                        <a:off x="137692" y="657225"/>
                        <a:ext cx="3303140" cy="6111040"/>
                      </a:xfrm>
                      <a:prstGeom prst="rect">
                        <a:avLst/>
                      </a:prstGeom>
                    </p:spPr>
                  </p:pic>
                </p:oleObj>
              </mc:Fallback>
            </mc:AlternateContent>
          </a:graphicData>
        </a:graphic>
      </p:graphicFrame>
      <p:sp>
        <p:nvSpPr>
          <p:cNvPr id="8" name="正方形/長方形 7">
            <a:extLst>
              <a:ext uri="{FF2B5EF4-FFF2-40B4-BE49-F238E27FC236}">
                <a16:creationId xmlns:a16="http://schemas.microsoft.com/office/drawing/2014/main" id="{3B9133BC-EA2B-4CBC-B913-887B655AB65B}"/>
              </a:ext>
            </a:extLst>
          </p:cNvPr>
          <p:cNvSpPr/>
          <p:nvPr/>
        </p:nvSpPr>
        <p:spPr>
          <a:xfrm>
            <a:off x="5739098" y="5344192"/>
            <a:ext cx="1980000" cy="1454319"/>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kumimoji="1" lang="ja-JP" altLang="en-US" sz="800" u="sng" dirty="0">
                <a:solidFill>
                  <a:schemeClr val="tx1"/>
                </a:solidFill>
              </a:rPr>
              <a:t>◆</a:t>
            </a:r>
            <a:r>
              <a:rPr lang="ja-JP" altLang="en-US" sz="800" u="sng" dirty="0">
                <a:solidFill>
                  <a:schemeClr val="tx1"/>
                </a:solidFill>
              </a:rPr>
              <a:t>消費税相当額</a:t>
            </a:r>
            <a:endParaRPr lang="en-US" altLang="ja-JP" sz="800" u="sng" dirty="0">
              <a:solidFill>
                <a:schemeClr val="tx1"/>
              </a:solidFill>
            </a:endParaRPr>
          </a:p>
          <a:p>
            <a:r>
              <a:rPr lang="ja-JP" altLang="en-US" sz="800" u="sng" dirty="0">
                <a:solidFill>
                  <a:schemeClr val="tx1"/>
                </a:solidFill>
              </a:rPr>
              <a:t>○</a:t>
            </a:r>
            <a:r>
              <a:rPr kumimoji="1" lang="ja-JP" altLang="en-US" sz="800" u="sng" dirty="0">
                <a:solidFill>
                  <a:schemeClr val="tx1"/>
                </a:solidFill>
              </a:rPr>
              <a:t>不（非）課税経費（人件費、外国旅費、保険料など）</a:t>
            </a:r>
            <a:r>
              <a:rPr kumimoji="1" lang="en-US" altLang="ja-JP" sz="800" u="sng" dirty="0">
                <a:solidFill>
                  <a:schemeClr val="tx1"/>
                </a:solidFill>
              </a:rPr>
              <a:t>×</a:t>
            </a:r>
            <a:r>
              <a:rPr kumimoji="1" lang="ja-JP" altLang="en-US" sz="800" u="sng" dirty="0">
                <a:solidFill>
                  <a:schemeClr val="tx1"/>
                </a:solidFill>
              </a:rPr>
              <a:t>消費税率</a:t>
            </a:r>
            <a:br>
              <a:rPr lang="en-US" altLang="ja-JP" sz="800" u="sng" dirty="0"/>
            </a:br>
            <a:br>
              <a:rPr kumimoji="1" lang="en-US" altLang="ja-JP" sz="800" u="sng" dirty="0">
                <a:solidFill>
                  <a:schemeClr val="tx1"/>
                </a:solidFill>
              </a:rPr>
            </a:br>
            <a:br>
              <a:rPr kumimoji="1" lang="en-US" altLang="ja-JP" sz="800" u="sng" dirty="0">
                <a:solidFill>
                  <a:schemeClr val="tx1"/>
                </a:solidFill>
              </a:rPr>
            </a:br>
            <a:r>
              <a:rPr lang="ja-JP" altLang="en-US" sz="800" u="sng" dirty="0">
                <a:solidFill>
                  <a:schemeClr val="tx1"/>
                </a:solidFill>
              </a:rPr>
              <a:t>○</a:t>
            </a:r>
            <a:r>
              <a:rPr kumimoji="1" lang="ja-JP" altLang="en-US" sz="800" u="sng" dirty="0">
                <a:solidFill>
                  <a:schemeClr val="tx1"/>
                </a:solidFill>
              </a:rPr>
              <a:t>インボイス影響額</a:t>
            </a:r>
            <a:r>
              <a:rPr kumimoji="1" lang="en-US" altLang="ja-JP" sz="800" u="sng" dirty="0">
                <a:solidFill>
                  <a:schemeClr val="tx1"/>
                </a:solidFill>
              </a:rPr>
              <a:t>-</a:t>
            </a:r>
            <a:r>
              <a:rPr kumimoji="1" lang="ja-JP" altLang="en-US" sz="800" u="sng" dirty="0">
                <a:solidFill>
                  <a:schemeClr val="tx1"/>
                </a:solidFill>
              </a:rPr>
              <a:t>経過措置の適用：無</a:t>
            </a:r>
            <a:endParaRPr kumimoji="1" lang="en-US" altLang="ja-JP" sz="800" u="sng" dirty="0">
              <a:solidFill>
                <a:schemeClr val="tx1"/>
              </a:solidFill>
            </a:endParaRPr>
          </a:p>
          <a:p>
            <a:endParaRPr kumimoji="1" lang="en-US" altLang="ja-JP" sz="800" u="sng" dirty="0">
              <a:solidFill>
                <a:schemeClr val="tx1"/>
              </a:solidFill>
            </a:endParaRPr>
          </a:p>
          <a:p>
            <a:endParaRPr lang="en-US" altLang="ja-JP" sz="800" u="sng" dirty="0">
              <a:solidFill>
                <a:schemeClr val="tx1"/>
              </a:solidFill>
            </a:endParaRPr>
          </a:p>
          <a:p>
            <a:r>
              <a:rPr lang="ja-JP" altLang="en-US" sz="800" u="sng" dirty="0">
                <a:solidFill>
                  <a:schemeClr val="tx1"/>
                </a:solidFill>
              </a:rPr>
              <a:t>○</a:t>
            </a:r>
            <a:r>
              <a:rPr kumimoji="1" lang="ja-JP" altLang="en-US" sz="800" u="sng" dirty="0">
                <a:solidFill>
                  <a:schemeClr val="tx1"/>
                </a:solidFill>
              </a:rPr>
              <a:t>インボイス影響額</a:t>
            </a:r>
            <a:r>
              <a:rPr kumimoji="1" lang="en-US" altLang="ja-JP" sz="800" u="sng" dirty="0">
                <a:solidFill>
                  <a:schemeClr val="tx1"/>
                </a:solidFill>
              </a:rPr>
              <a:t>-</a:t>
            </a:r>
            <a:r>
              <a:rPr kumimoji="1" lang="ja-JP" altLang="en-US" sz="800" u="sng" dirty="0">
                <a:solidFill>
                  <a:schemeClr val="tx1"/>
                </a:solidFill>
              </a:rPr>
              <a:t>経過措置の適用：有</a:t>
            </a:r>
            <a:endParaRPr kumimoji="1" lang="en-US" altLang="ja-JP" sz="800" u="sng" dirty="0">
              <a:solidFill>
                <a:schemeClr val="tx1"/>
              </a:solidFill>
            </a:endParaRPr>
          </a:p>
          <a:p>
            <a:endParaRPr kumimoji="1" lang="en-US" altLang="ja-JP" sz="800" u="sng" dirty="0">
              <a:solidFill>
                <a:schemeClr val="tx1"/>
              </a:solidFill>
            </a:endParaRPr>
          </a:p>
          <a:p>
            <a:endParaRPr kumimoji="1" lang="ja-JP" altLang="en-US" sz="800" u="sng" dirty="0">
              <a:solidFill>
                <a:schemeClr val="tx1"/>
              </a:solidFill>
            </a:endParaRPr>
          </a:p>
        </p:txBody>
      </p:sp>
      <p:sp>
        <p:nvSpPr>
          <p:cNvPr id="2" name="正方形/長方形 1">
            <a:extLst>
              <a:ext uri="{FF2B5EF4-FFF2-40B4-BE49-F238E27FC236}">
                <a16:creationId xmlns:a16="http://schemas.microsoft.com/office/drawing/2014/main" id="{4008DD98-0B0D-5DEC-126D-8796C94D88AA}"/>
              </a:ext>
            </a:extLst>
          </p:cNvPr>
          <p:cNvSpPr/>
          <p:nvPr/>
        </p:nvSpPr>
        <p:spPr>
          <a:xfrm>
            <a:off x="7811879" y="4077073"/>
            <a:ext cx="1977971" cy="1152126"/>
          </a:xfrm>
          <a:prstGeom prst="rect">
            <a:avLst/>
          </a:prstGeom>
          <a:noFill/>
          <a:ln w="28575">
            <a:solidFill>
              <a:srgbClr val="4A89D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ja-JP" altLang="en-US" sz="800" u="sng" dirty="0">
                <a:solidFill>
                  <a:schemeClr val="tx1"/>
                </a:solidFill>
              </a:rPr>
              <a:t>◆印刷製本費</a:t>
            </a:r>
            <a:endParaRPr lang="en-US" altLang="ja-JP" sz="800" u="sng" dirty="0">
              <a:solidFill>
                <a:schemeClr val="tx1"/>
              </a:solidFill>
            </a:endParaRPr>
          </a:p>
          <a:p>
            <a:pPr lvl="0"/>
            <a:r>
              <a:rPr lang="ja-JP" altLang="en-US" sz="800" dirty="0">
                <a:solidFill>
                  <a:srgbClr val="FF6B6B"/>
                </a:solidFill>
              </a:rPr>
              <a:t>・報告書印刷費　 　〇〇〇円</a:t>
            </a:r>
            <a:endParaRPr lang="en-US" altLang="ja-JP" sz="800" dirty="0">
              <a:solidFill>
                <a:srgbClr val="FF6B6B"/>
              </a:solidFill>
            </a:endParaRPr>
          </a:p>
        </p:txBody>
      </p:sp>
    </p:spTree>
    <p:extLst>
      <p:ext uri="{BB962C8B-B14F-4D97-AF65-F5344CB8AC3E}">
        <p14:creationId xmlns:p14="http://schemas.microsoft.com/office/powerpoint/2010/main" val="3816749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906000" cy="260648"/>
          </a:xfrm>
          <a:prstGeom prst="rect">
            <a:avLst/>
          </a:prstGeom>
          <a:solidFill>
            <a:srgbClr val="1F4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5" name="テキスト ボックス 4"/>
          <p:cNvSpPr txBox="1"/>
          <p:nvPr/>
        </p:nvSpPr>
        <p:spPr>
          <a:xfrm>
            <a:off x="813000" y="2492896"/>
            <a:ext cx="8280000" cy="1569660"/>
          </a:xfrm>
          <a:prstGeom prst="rect">
            <a:avLst/>
          </a:prstGeom>
          <a:noFill/>
          <a:ln>
            <a:solidFill>
              <a:schemeClr val="tx2">
                <a:lumMod val="40000"/>
                <a:lumOff val="60000"/>
              </a:schemeClr>
            </a:solidFill>
            <a:prstDash val="dash"/>
          </a:ln>
        </p:spPr>
        <p:txBody>
          <a:bodyPr wrap="square" rtlCol="0">
            <a:spAutoFit/>
          </a:bodyPr>
          <a:lstStyle/>
          <a:p>
            <a:pPr marL="180975" indent="-180975"/>
            <a:endParaRPr lang="ja-JP" altLang="en-US" sz="1200" dirty="0">
              <a:solidFill>
                <a:srgbClr val="FF6B6B"/>
              </a:solidFill>
              <a:latin typeface="+mn-ea"/>
            </a:endParaRPr>
          </a:p>
          <a:p>
            <a:r>
              <a:rPr lang="ja-JP" altLang="en-US" sz="1200" dirty="0">
                <a:solidFill>
                  <a:srgbClr val="FF6B6B"/>
                </a:solidFill>
                <a:latin typeface="+mn-ea"/>
              </a:rPr>
              <a:t>▼様式自由</a:t>
            </a:r>
          </a:p>
          <a:p>
            <a:pPr marL="180975" indent="-180975"/>
            <a:endParaRPr lang="ja-JP" altLang="en-US" sz="1200" dirty="0">
              <a:solidFill>
                <a:srgbClr val="FF6B6B"/>
              </a:solidFill>
              <a:latin typeface="+mn-ea"/>
            </a:endParaRPr>
          </a:p>
          <a:p>
            <a:pPr marL="180975" indent="-180975"/>
            <a:r>
              <a:rPr lang="ja-JP" altLang="en-US" sz="1200" dirty="0">
                <a:solidFill>
                  <a:srgbClr val="FF6B6B"/>
                </a:solidFill>
                <a:latin typeface="+mn-ea"/>
              </a:rPr>
              <a:t>▼本ﾍﾟｰｼﾞは</a:t>
            </a:r>
            <a:r>
              <a:rPr lang="en-US" altLang="ja-JP" sz="1200" dirty="0">
                <a:solidFill>
                  <a:srgbClr val="FF6B6B"/>
                </a:solidFill>
                <a:latin typeface="+mn-ea"/>
              </a:rPr>
              <a:t>､</a:t>
            </a:r>
            <a:r>
              <a:rPr lang="ja-JP" altLang="en-US" sz="1200" dirty="0">
                <a:solidFill>
                  <a:srgbClr val="FF6B6B"/>
                </a:solidFill>
                <a:latin typeface="+mn-ea"/>
              </a:rPr>
              <a:t>実施事業に関することで</a:t>
            </a:r>
            <a:r>
              <a:rPr lang="en-US" altLang="ja-JP" sz="1200" dirty="0">
                <a:solidFill>
                  <a:srgbClr val="FF6B6B"/>
                </a:solidFill>
                <a:latin typeface="+mn-ea"/>
              </a:rPr>
              <a:t>､1</a:t>
            </a:r>
            <a:r>
              <a:rPr lang="ja-JP" altLang="en-US" sz="1200" dirty="0">
                <a:solidFill>
                  <a:srgbClr val="FF6B6B"/>
                </a:solidFill>
                <a:latin typeface="+mn-ea"/>
              </a:rPr>
              <a:t>ﾍﾟｰｼﾞから</a:t>
            </a:r>
            <a:r>
              <a:rPr lang="en-US" altLang="ja-JP" sz="1200" dirty="0">
                <a:solidFill>
                  <a:srgbClr val="FF6B6B"/>
                </a:solidFill>
                <a:latin typeface="+mn-ea"/>
              </a:rPr>
              <a:t>5</a:t>
            </a:r>
            <a:r>
              <a:rPr lang="ja-JP" altLang="en-US" sz="1200" dirty="0">
                <a:solidFill>
                  <a:srgbClr val="FF6B6B"/>
                </a:solidFill>
                <a:latin typeface="+mn-ea"/>
              </a:rPr>
              <a:t>ﾍﾟｰｼﾞに記載できなかった内容又は補足が必要な内容があれば</a:t>
            </a:r>
            <a:r>
              <a:rPr lang="en-US" altLang="ja-JP" sz="1200" dirty="0">
                <a:solidFill>
                  <a:srgbClr val="FF6B6B"/>
                </a:solidFill>
                <a:latin typeface="+mn-ea"/>
              </a:rPr>
              <a:t>､</a:t>
            </a:r>
            <a:r>
              <a:rPr lang="ja-JP" altLang="en-US" sz="1200" dirty="0">
                <a:solidFill>
                  <a:srgbClr val="FF6B6B"/>
                </a:solidFill>
                <a:latin typeface="+mn-ea"/>
              </a:rPr>
              <a:t>記載すること（</a:t>
            </a:r>
            <a:r>
              <a:rPr lang="en-US" altLang="ja-JP" sz="1200" dirty="0">
                <a:solidFill>
                  <a:srgbClr val="FF6B6B"/>
                </a:solidFill>
                <a:latin typeface="+mn-ea"/>
              </a:rPr>
              <a:t>1</a:t>
            </a:r>
            <a:r>
              <a:rPr lang="ja-JP" altLang="en-US" sz="1200" dirty="0">
                <a:solidFill>
                  <a:srgbClr val="FF6B6B"/>
                </a:solidFill>
                <a:latin typeface="+mn-ea"/>
              </a:rPr>
              <a:t>～</a:t>
            </a:r>
            <a:r>
              <a:rPr lang="en-US" altLang="ja-JP" sz="1200" dirty="0">
                <a:solidFill>
                  <a:srgbClr val="FF6B6B"/>
                </a:solidFill>
                <a:latin typeface="+mn-ea"/>
              </a:rPr>
              <a:t>5</a:t>
            </a:r>
            <a:r>
              <a:rPr lang="ja-JP" altLang="en-US" sz="1200" dirty="0">
                <a:solidFill>
                  <a:srgbClr val="FF6B6B"/>
                </a:solidFill>
                <a:latin typeface="+mn-ea"/>
              </a:rPr>
              <a:t>ページをそれぞれ複製して必要なページを増やすことも可）</a:t>
            </a:r>
            <a:r>
              <a:rPr lang="en-US" altLang="ja-JP" sz="1200" dirty="0">
                <a:solidFill>
                  <a:srgbClr val="FF6B6B"/>
                </a:solidFill>
                <a:latin typeface="+mn-ea"/>
              </a:rPr>
              <a:t>｡</a:t>
            </a:r>
            <a:r>
              <a:rPr lang="ja-JP" altLang="en-US" sz="1200" dirty="0">
                <a:solidFill>
                  <a:srgbClr val="FF6B6B"/>
                </a:solidFill>
                <a:latin typeface="+mn-ea"/>
              </a:rPr>
              <a:t>ただし</a:t>
            </a:r>
            <a:r>
              <a:rPr lang="en-US" altLang="ja-JP" sz="1200" dirty="0">
                <a:solidFill>
                  <a:srgbClr val="FF6B6B"/>
                </a:solidFill>
                <a:latin typeface="+mn-ea"/>
              </a:rPr>
              <a:t>､</a:t>
            </a:r>
            <a:r>
              <a:rPr lang="ja-JP" altLang="en-US" sz="1200" dirty="0">
                <a:solidFill>
                  <a:srgbClr val="FF6B6B"/>
                </a:solidFill>
                <a:latin typeface="+mn-ea"/>
              </a:rPr>
              <a:t>原則</a:t>
            </a:r>
            <a:r>
              <a:rPr lang="en-US" altLang="ja-JP" sz="1200" dirty="0">
                <a:solidFill>
                  <a:srgbClr val="FF6B6B"/>
                </a:solidFill>
                <a:latin typeface="+mn-ea"/>
              </a:rPr>
              <a:t>15</a:t>
            </a:r>
            <a:r>
              <a:rPr lang="ja-JP" altLang="en-US" sz="1200" dirty="0">
                <a:solidFill>
                  <a:srgbClr val="FF6B6B"/>
                </a:solidFill>
                <a:latin typeface="+mn-ea"/>
              </a:rPr>
              <a:t>枚以内とすること。</a:t>
            </a:r>
            <a:endParaRPr lang="en-US" altLang="ja-JP" sz="1200" dirty="0">
              <a:solidFill>
                <a:srgbClr val="FF6B6B"/>
              </a:solidFill>
              <a:latin typeface="+mn-ea"/>
            </a:endParaRPr>
          </a:p>
          <a:p>
            <a:pPr marL="180975" indent="-180975"/>
            <a:endParaRPr lang="en-US" altLang="ja-JP" sz="1200" dirty="0">
              <a:solidFill>
                <a:srgbClr val="FF6B6B"/>
              </a:solidFill>
              <a:latin typeface="+mn-ea"/>
            </a:endParaRPr>
          </a:p>
          <a:p>
            <a:pPr marL="180975" indent="-180975"/>
            <a:r>
              <a:rPr lang="en-US" altLang="ja-JP" sz="1200" dirty="0">
                <a:solidFill>
                  <a:srgbClr val="FF6B6B"/>
                </a:solidFill>
                <a:latin typeface="+mn-ea"/>
              </a:rPr>
              <a:t>▼</a:t>
            </a:r>
            <a:r>
              <a:rPr lang="ja-JP" altLang="en-US" sz="1200" dirty="0">
                <a:solidFill>
                  <a:srgbClr val="FF6B6B"/>
                </a:solidFill>
                <a:latin typeface="+mn-ea"/>
              </a:rPr>
              <a:t>記載する文字は</a:t>
            </a:r>
            <a:r>
              <a:rPr lang="en-US" altLang="ja-JP" sz="1200" dirty="0">
                <a:solidFill>
                  <a:srgbClr val="FF6B6B"/>
                </a:solidFill>
                <a:latin typeface="+mn-ea"/>
              </a:rPr>
              <a:t>､</a:t>
            </a:r>
            <a:r>
              <a:rPr lang="ja-JP" altLang="en-US" sz="1200" dirty="0">
                <a:solidFill>
                  <a:srgbClr val="FF6B6B"/>
                </a:solidFill>
                <a:latin typeface="+mn-ea"/>
              </a:rPr>
              <a:t>ﾒｲﾘｵ </a:t>
            </a:r>
            <a:r>
              <a:rPr lang="en-US" altLang="ja-JP" sz="1200" dirty="0">
                <a:solidFill>
                  <a:srgbClr val="FF6B6B"/>
                </a:solidFill>
                <a:latin typeface="+mn-ea"/>
              </a:rPr>
              <a:t>or MS</a:t>
            </a:r>
            <a:r>
              <a:rPr lang="ja-JP" altLang="en-US" sz="1200" dirty="0">
                <a:solidFill>
                  <a:srgbClr val="FF6B6B"/>
                </a:solidFill>
                <a:latin typeface="+mn-ea"/>
              </a:rPr>
              <a:t>ｺﾞｼｯｸ </a:t>
            </a:r>
            <a:r>
              <a:rPr lang="en-US" altLang="ja-JP" sz="1200" dirty="0">
                <a:solidFill>
                  <a:srgbClr val="FF6B6B"/>
                </a:solidFill>
                <a:latin typeface="+mn-ea"/>
              </a:rPr>
              <a:t>or </a:t>
            </a:r>
            <a:r>
              <a:rPr lang="ja-JP" altLang="en-US" sz="1200" dirty="0">
                <a:solidFill>
                  <a:srgbClr val="FF6B6B"/>
                </a:solidFill>
                <a:latin typeface="+mn-ea"/>
              </a:rPr>
              <a:t>ﾒｲﾘｵ </a:t>
            </a:r>
            <a:r>
              <a:rPr lang="en-US" altLang="ja-JP" sz="1200" dirty="0">
                <a:solidFill>
                  <a:srgbClr val="FF6B6B"/>
                </a:solidFill>
                <a:latin typeface="+mn-ea"/>
              </a:rPr>
              <a:t>11</a:t>
            </a:r>
            <a:r>
              <a:rPr lang="ja-JP" altLang="en-US" sz="1200" dirty="0">
                <a:solidFill>
                  <a:srgbClr val="FF6B6B"/>
                </a:solidFill>
                <a:latin typeface="+mn-ea"/>
              </a:rPr>
              <a:t>ﾎﾟｲﾝﾄ以上とすること</a:t>
            </a:r>
            <a:r>
              <a:rPr lang="en-US" altLang="ja-JP" sz="1200" dirty="0">
                <a:solidFill>
                  <a:srgbClr val="FF6B6B"/>
                </a:solidFill>
                <a:latin typeface="+mn-ea"/>
              </a:rPr>
              <a:t>｡(</a:t>
            </a:r>
            <a:r>
              <a:rPr lang="ja-JP" altLang="en-US" sz="1200" dirty="0">
                <a:solidFill>
                  <a:srgbClr val="FF6B6B"/>
                </a:solidFill>
                <a:latin typeface="+mn-ea"/>
              </a:rPr>
              <a:t>一部の文字がどうしても枠に入りきらない場合にはﾎﾟｲﾝﾄを調整しても構わないが</a:t>
            </a:r>
            <a:r>
              <a:rPr lang="en-US" altLang="ja-JP" sz="1200" dirty="0">
                <a:solidFill>
                  <a:srgbClr val="FF6B6B"/>
                </a:solidFill>
                <a:latin typeface="+mn-ea"/>
              </a:rPr>
              <a:t>､</a:t>
            </a:r>
            <a:r>
              <a:rPr lang="ja-JP" altLang="en-US" sz="1200" dirty="0">
                <a:solidFill>
                  <a:srgbClr val="FF6B6B"/>
                </a:solidFill>
                <a:latin typeface="+mn-ea"/>
              </a:rPr>
              <a:t>極端に小さくならないようにすること</a:t>
            </a:r>
            <a:r>
              <a:rPr lang="en-US" altLang="ja-JP" sz="1200" dirty="0">
                <a:solidFill>
                  <a:srgbClr val="FF6B6B"/>
                </a:solidFill>
                <a:latin typeface="+mn-ea"/>
              </a:rPr>
              <a:t>)</a:t>
            </a:r>
          </a:p>
        </p:txBody>
      </p:sp>
      <p:sp>
        <p:nvSpPr>
          <p:cNvPr id="6" name="テキスト ボックス 5"/>
          <p:cNvSpPr txBox="1"/>
          <p:nvPr/>
        </p:nvSpPr>
        <p:spPr>
          <a:xfrm>
            <a:off x="634566" y="-35707"/>
            <a:ext cx="7573868" cy="307777"/>
          </a:xfrm>
          <a:prstGeom prst="rect">
            <a:avLst/>
          </a:prstGeom>
          <a:noFill/>
        </p:spPr>
        <p:txBody>
          <a:bodyPr wrap="none" rtlCol="0">
            <a:spAutoFit/>
          </a:bodyPr>
          <a:lstStyle/>
          <a:p>
            <a:pPr algn="ctr"/>
            <a:r>
              <a:rPr lang="ja-JP" altLang="en-US" sz="1400" b="1" spc="-120" dirty="0">
                <a:solidFill>
                  <a:schemeClr val="bg1"/>
                </a:solidFill>
                <a:latin typeface="HGｺﾞｼｯｸM" panose="020B0609000000000000" pitchFamily="49" charset="-128"/>
                <a:ea typeface="HGｺﾞｼｯｸM" panose="020B0609000000000000" pitchFamily="49" charset="-128"/>
              </a:rPr>
              <a:t>令和○</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年度</a:t>
            </a:r>
            <a:r>
              <a:rPr lang="ja-JP" altLang="en-US" sz="1400" b="1" spc="-120" dirty="0">
                <a:solidFill>
                  <a:schemeClr val="bg1"/>
                </a:solidFill>
                <a:latin typeface="HGｺﾞｼｯｸM" panose="020B0609000000000000" pitchFamily="49" charset="-128"/>
                <a:ea typeface="HGｺﾞｼｯｸM" panose="020B0609000000000000" pitchFamily="49" charset="-128"/>
              </a:rPr>
              <a:t>「持続可能な地域社会の実現に向けた消費者教育及び環境教育推進事業</a:t>
            </a:r>
            <a:r>
              <a:rPr kumimoji="1" lang="ja-JP" altLang="en-US" sz="1400" b="1" spc="-120" dirty="0">
                <a:solidFill>
                  <a:schemeClr val="bg1"/>
                </a:solidFill>
                <a:latin typeface="HGｺﾞｼｯｸM" panose="020B0609000000000000" pitchFamily="49" charset="-128"/>
                <a:ea typeface="HGｺﾞｼｯｸM" panose="020B0609000000000000" pitchFamily="49" charset="-128"/>
              </a:rPr>
              <a:t>」企画提案書</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fld id="{0EE4526C-0D6F-435F-B1C3-7E3703E9C6D2}" type="slidenum">
              <a:rPr lang="en-US" altLang="ja-JP" sz="1100" b="1" spc="-120" smtClean="0">
                <a:solidFill>
                  <a:schemeClr val="bg1"/>
                </a:solidFill>
                <a:latin typeface="HGｺﾞｼｯｸM" panose="020B0609000000000000" pitchFamily="49" charset="-128"/>
                <a:ea typeface="HGｺﾞｼｯｸM" panose="020B0609000000000000" pitchFamily="49" charset="-128"/>
              </a:rPr>
              <a:t>8</a:t>
            </a:fld>
            <a:r>
              <a:rPr lang="en-US" altLang="ja-JP" sz="1100" b="1" spc="-120" dirty="0">
                <a:solidFill>
                  <a:schemeClr val="bg1"/>
                </a:solidFill>
                <a:latin typeface="HGｺﾞｼｯｸM" panose="020B0609000000000000" pitchFamily="49" charset="-128"/>
                <a:ea typeface="HGｺﾞｼｯｸM" panose="020B0609000000000000" pitchFamily="49" charset="-128"/>
              </a:rPr>
              <a:t>/8</a:t>
            </a:r>
            <a:r>
              <a:rPr kumimoji="1" lang="en-US" altLang="ja-JP" sz="1100" b="1" spc="-120" dirty="0">
                <a:solidFill>
                  <a:schemeClr val="bg1"/>
                </a:solidFill>
                <a:latin typeface="HGｺﾞｼｯｸM" panose="020B0609000000000000" pitchFamily="49" charset="-128"/>
                <a:ea typeface="HGｺﾞｼｯｸM" panose="020B0609000000000000" pitchFamily="49" charset="-128"/>
              </a:rPr>
              <a:t>)</a:t>
            </a:r>
            <a:endParaRPr kumimoji="1" lang="ja-JP" altLang="en-US" sz="1100" b="1" spc="-120" dirty="0">
              <a:solidFill>
                <a:schemeClr val="bg1"/>
              </a:solidFill>
              <a:latin typeface="HGｺﾞｼｯｸM" panose="020B0609000000000000" pitchFamily="49" charset="-128"/>
              <a:ea typeface="HGｺﾞｼｯｸM" panose="020B0609000000000000" pitchFamily="49" charset="-128"/>
            </a:endParaRPr>
          </a:p>
        </p:txBody>
      </p:sp>
    </p:spTree>
    <p:extLst>
      <p:ext uri="{BB962C8B-B14F-4D97-AF65-F5344CB8AC3E}">
        <p14:creationId xmlns:p14="http://schemas.microsoft.com/office/powerpoint/2010/main" val="3816749634"/>
      </p:ext>
    </p:extLst>
  </p:cSld>
  <p:clrMapOvr>
    <a:masterClrMapping/>
  </p:clrMapOvr>
</p:sld>
</file>

<file path=ppt/theme/theme1.xml><?xml version="1.0" encoding="utf-8"?>
<a:theme xmlns:a="http://schemas.openxmlformats.org/drawingml/2006/main" name="blank">
  <a:themeElements>
    <a:clrScheme name="ユーザー定義 1">
      <a:dk1>
        <a:srgbClr val="323232"/>
      </a:dk1>
      <a:lt1>
        <a:sysClr val="window" lastClr="FFFFFF"/>
      </a:lt1>
      <a:dk2>
        <a:srgbClr val="505050"/>
      </a:dk2>
      <a:lt2>
        <a:srgbClr val="EEECE1"/>
      </a:lt2>
      <a:accent1>
        <a:srgbClr val="30A3B3"/>
      </a:accent1>
      <a:accent2>
        <a:srgbClr val="CC6B9C"/>
      </a:accent2>
      <a:accent3>
        <a:srgbClr val="9BBB59"/>
      </a:accent3>
      <a:accent4>
        <a:srgbClr val="8064A2"/>
      </a:accent4>
      <a:accent5>
        <a:srgbClr val="4BACC6"/>
      </a:accent5>
      <a:accent6>
        <a:srgbClr val="F79646"/>
      </a:accent6>
      <a:hlink>
        <a:srgbClr val="0000FF"/>
      </a:hlink>
      <a:folHlink>
        <a:srgbClr val="800080"/>
      </a:folHlink>
    </a:clrScheme>
    <a:fontScheme name="ユーザー定義 3">
      <a:majorFont>
        <a:latin typeface="Segoe UI"/>
        <a:ea typeface="游ゴシック Bold"/>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23703</TotalTime>
  <Words>1470</Words>
  <Application>Microsoft Office PowerPoint</Application>
  <PresentationFormat>A4 210 x 297 mm</PresentationFormat>
  <Paragraphs>393</Paragraphs>
  <Slides>8</Slides>
  <Notes>3</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8</vt:i4>
      </vt:variant>
    </vt:vector>
  </HeadingPairs>
  <TitlesOfParts>
    <vt:vector size="15" baseType="lpstr">
      <vt:lpstr>HGｺﾞｼｯｸM</vt:lpstr>
      <vt:lpstr>游ゴシック</vt:lpstr>
      <vt:lpstr>游ゴシック Medium</vt:lpstr>
      <vt:lpstr>Arial</vt:lpstr>
      <vt:lpstr>Segoe UI</vt:lpstr>
      <vt:lpstr>blank</vt:lpstr>
      <vt:lpstr>Worksheet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文部科学省</dc:creator>
  <cp:lastModifiedBy>大谷也真登</cp:lastModifiedBy>
  <cp:revision>244</cp:revision>
  <cp:lastPrinted>2018-01-18T05:25:26Z</cp:lastPrinted>
  <dcterms:created xsi:type="dcterms:W3CDTF">2015-11-11T08:20:08Z</dcterms:created>
  <dcterms:modified xsi:type="dcterms:W3CDTF">2026-02-02T02:40:08Z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99a617-f30e-4fb8-b81c-fb6d0b94ac5b_Enabled">
    <vt:lpwstr>true</vt:lpwstr>
  </property>
  <property fmtid="{D5CDD505-2E9C-101B-9397-08002B2CF9AE}" pid="3" name="MSIP_Label_d899a617-f30e-4fb8-b81c-fb6d0b94ac5b_SetDate">
    <vt:lpwstr>2022-02-03T07:09:16Z</vt:lpwstr>
  </property>
  <property fmtid="{D5CDD505-2E9C-101B-9397-08002B2CF9AE}" pid="4" name="MSIP_Label_d899a617-f30e-4fb8-b81c-fb6d0b94ac5b_Method">
    <vt:lpwstr>Standard</vt:lpwstr>
  </property>
  <property fmtid="{D5CDD505-2E9C-101B-9397-08002B2CF9AE}" pid="5" name="MSIP_Label_d899a617-f30e-4fb8-b81c-fb6d0b94ac5b_Name">
    <vt:lpwstr>機密性2情報</vt:lpwstr>
  </property>
  <property fmtid="{D5CDD505-2E9C-101B-9397-08002B2CF9AE}" pid="6" name="MSIP_Label_d899a617-f30e-4fb8-b81c-fb6d0b94ac5b_SiteId">
    <vt:lpwstr>545810b0-36cb-4290-8926-48dbc0f9e92f</vt:lpwstr>
  </property>
  <property fmtid="{D5CDD505-2E9C-101B-9397-08002B2CF9AE}" pid="7" name="MSIP_Label_d899a617-f30e-4fb8-b81c-fb6d0b94ac5b_ActionId">
    <vt:lpwstr>3d302ceb-a18e-4e8f-acb7-64190d53d9f8</vt:lpwstr>
  </property>
  <property fmtid="{D5CDD505-2E9C-101B-9397-08002B2CF9AE}" pid="8" name="MSIP_Label_d899a617-f30e-4fb8-b81c-fb6d0b94ac5b_ContentBits">
    <vt:lpwstr>0</vt:lpwstr>
  </property>
</Properties>
</file>