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4547" r:id="rId5"/>
  </p:sldMasterIdLst>
  <p:notesMasterIdLst>
    <p:notesMasterId r:id="rId7"/>
  </p:notesMasterIdLst>
  <p:sldIdLst>
    <p:sldId id="310" r:id="rId6"/>
  </p:sldIdLst>
  <p:sldSz cx="10691813" cy="7559675"/>
  <p:notesSz cx="6807200" cy="9939338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BB5C5"/>
    <a:srgbClr val="024FA1"/>
    <a:srgbClr val="CDECF1"/>
    <a:srgbClr val="C2DCE6"/>
    <a:srgbClr val="C5E2F0"/>
    <a:srgbClr val="C5E2FA"/>
    <a:srgbClr val="133176"/>
    <a:srgbClr val="BAD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14" autoAdjust="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912" y="90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3372DC-E503-4CD8-A6A5-43976026B4DE}" type="datetime1">
              <a:rPr lang="ja-JP" altLang="en-US"/>
              <a:pPr>
                <a:defRPr/>
              </a:pPr>
              <a:t>2026/2/5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8A1E1-39FB-44CF-9D7C-A4D12445A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4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2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627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4" b="2864"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453AD1F1-19A2-4E9F-B374-DACDE709B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25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5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8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37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67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75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535147" y="303086"/>
            <a:ext cx="9621519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35147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34FA36-E586-4094-B41B-9207695FBF9A}" type="datetime1">
              <a:rPr lang="ja-JP" altLang="en-US"/>
              <a:pPr>
                <a:defRPr/>
              </a:pPr>
              <a:t>2026/2/5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652335" y="7007457"/>
            <a:ext cx="3387144" cy="401469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 defTabSz="497555" eaLnBrk="1" fontAlgn="auto" hangingPunct="1">
              <a:spcBef>
                <a:spcPts val="0"/>
              </a:spcBef>
              <a:spcAft>
                <a:spcPts val="0"/>
              </a:spcAft>
              <a:defRPr sz="1299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61963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4B9717-188A-4610-8B9E-F419F2B6E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36" r:id="rId2"/>
    <p:sldLayoutId id="2147484537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43" r:id="rId9"/>
    <p:sldLayoutId id="2147484544" r:id="rId10"/>
    <p:sldLayoutId id="2147484545" r:id="rId11"/>
  </p:sldLayoutIdLst>
  <p:txStyles>
    <p:titleStyle>
      <a:lvl1pPr algn="ctr" defTabSz="496689" rtl="0" eaLnBrk="1" fontAlgn="base" hangingPunct="1">
        <a:spcBef>
          <a:spcPct val="0"/>
        </a:spcBef>
        <a:spcAft>
          <a:spcPct val="0"/>
        </a:spcAft>
        <a:defRPr kumimoji="1" sz="4798" kern="1200">
          <a:solidFill>
            <a:schemeClr val="tx1"/>
          </a:solidFill>
          <a:latin typeface="Meiryo Bold"/>
          <a:ea typeface="Meiryo Bold"/>
          <a:cs typeface="Meiryo Bold"/>
        </a:defRPr>
      </a:lvl1pPr>
      <a:lvl2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2pPr>
      <a:lvl3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3pPr>
      <a:lvl4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4pPr>
      <a:lvl5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5pPr>
      <a:lvl6pPr marL="497555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6pPr>
      <a:lvl7pPr marL="99510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7pPr>
      <a:lvl8pPr marL="1492664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8pPr>
      <a:lvl9pPr marL="199021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9pPr>
    </p:titleStyle>
    <p:bodyStyle>
      <a:lvl1pPr marL="372914" indent="-372914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4098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807715" indent="-309439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99" kern="1200">
          <a:solidFill>
            <a:schemeClr val="tx1"/>
          </a:solidFill>
          <a:latin typeface="+mn-lt"/>
          <a:ea typeface="+mn-ea"/>
          <a:cs typeface="+mn-cs"/>
        </a:defRPr>
      </a:lvl2pPr>
      <a:lvl3pPr marL="1242516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740791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4pPr>
      <a:lvl5pPr marL="2237480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5pPr>
      <a:lvl6pPr marL="2736550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6pPr>
      <a:lvl7pPr marL="3234105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7pPr>
      <a:lvl8pPr marL="3731659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8pPr>
      <a:lvl9pPr marL="4229214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97555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9510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492664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199021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487772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85327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82881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980436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A55B60-9A83-A6AB-3F5C-3C2AC354C58E}"/>
              </a:ext>
            </a:extLst>
          </p:cNvPr>
          <p:cNvSpPr/>
          <p:nvPr/>
        </p:nvSpPr>
        <p:spPr>
          <a:xfrm>
            <a:off x="0" y="126421"/>
            <a:ext cx="10691813" cy="48917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都道府県名</a:t>
            </a:r>
            <a:r>
              <a:rPr lang="en-US" altLang="ja-JP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〇〇人材養成に向けた〇〇教育の拠点形成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DBDE728-D4E8-4719-9B75-AED95FCDBA8D}"/>
              </a:ext>
            </a:extLst>
          </p:cNvPr>
          <p:cNvSpPr/>
          <p:nvPr/>
        </p:nvSpPr>
        <p:spPr>
          <a:xfrm>
            <a:off x="74341" y="706241"/>
            <a:ext cx="10467279" cy="699388"/>
          </a:xfrm>
          <a:prstGeom prst="roundRect">
            <a:avLst/>
          </a:prstGeom>
          <a:noFill/>
          <a:ln w="15875">
            <a:solidFill>
              <a:srgbClr val="4BB5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・・・県における産業人材育成においては、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・・・の実践的能力を有する・・・人材養成に課題。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高等学校においては、・・・が急務。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 ・・・に関する人材を輩出できるよう、・・・の整備とともに・・・を行うパイロットケースの創出・普及に取り組む。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2DB48F8-81B8-98E4-5A9F-8DBFB200B9B9}"/>
              </a:ext>
            </a:extLst>
          </p:cNvPr>
          <p:cNvSpPr/>
          <p:nvPr/>
        </p:nvSpPr>
        <p:spPr>
          <a:xfrm>
            <a:off x="5777843" y="3216697"/>
            <a:ext cx="4742985" cy="41431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事業概念図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（実施体制・パイロットケース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および普及のイメージなど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F18F3D-571E-6C1C-ADDE-0A79D1CCA726}"/>
              </a:ext>
            </a:extLst>
          </p:cNvPr>
          <p:cNvSpPr/>
          <p:nvPr/>
        </p:nvSpPr>
        <p:spPr>
          <a:xfrm>
            <a:off x="118366" y="1740228"/>
            <a:ext cx="10437542" cy="1295187"/>
          </a:xfrm>
          <a:prstGeom prst="rect">
            <a:avLst/>
          </a:prstGeom>
          <a:noFill/>
          <a:ln w="12700">
            <a:solidFill>
              <a:srgbClr val="4BB5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都道府県における現状・課題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FCF7AAB-5FD2-E0C0-EDD5-03F4BD3CADD8}"/>
              </a:ext>
            </a:extLst>
          </p:cNvPr>
          <p:cNvSpPr/>
          <p:nvPr/>
        </p:nvSpPr>
        <p:spPr>
          <a:xfrm>
            <a:off x="122662" y="3370014"/>
            <a:ext cx="5467815" cy="2808248"/>
          </a:xfrm>
          <a:prstGeom prst="rect">
            <a:avLst/>
          </a:prstGeom>
          <a:noFill/>
          <a:ln w="12700">
            <a:solidFill>
              <a:srgbClr val="4BB5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拠点における主な改革目標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取組内容・創出するパイロットケース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（教育改革の内容）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（施設・設備の整備）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他校への普及方策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「高校と地域の連携・協働による学力向上・学習支援のための取組」を実施する場合は簡単に概要を記載してください。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85A74AF-205B-4094-CCE7-31461E291D67}"/>
              </a:ext>
            </a:extLst>
          </p:cNvPr>
          <p:cNvSpPr/>
          <p:nvPr/>
        </p:nvSpPr>
        <p:spPr>
          <a:xfrm>
            <a:off x="6045474" y="1759424"/>
            <a:ext cx="4496146" cy="12229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・都道府県における就業構造推計と高校学科構成、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人口の将来推計等のエビデンス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6A1F97B-ED59-BFF0-B4E6-CD83FA977778}"/>
              </a:ext>
            </a:extLst>
          </p:cNvPr>
          <p:cNvSpPr/>
          <p:nvPr/>
        </p:nvSpPr>
        <p:spPr>
          <a:xfrm>
            <a:off x="7678890" y="107170"/>
            <a:ext cx="1919753" cy="4053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○○県立○○高等学校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（全日制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○○学科）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DF12DD-4B1E-97BD-D3A7-E8EA42E38CA7}"/>
              </a:ext>
            </a:extLst>
          </p:cNvPr>
          <p:cNvSpPr/>
          <p:nvPr/>
        </p:nvSpPr>
        <p:spPr>
          <a:xfrm>
            <a:off x="74341" y="1457068"/>
            <a:ext cx="1836000" cy="3023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人材育成の現状・課題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8845BFE-06B9-7EED-A43E-D86E753DE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414127"/>
              </p:ext>
            </p:extLst>
          </p:nvPr>
        </p:nvGraphicFramePr>
        <p:xfrm>
          <a:off x="122661" y="6579987"/>
          <a:ext cx="5467815" cy="9144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77786">
                  <a:extLst>
                    <a:ext uri="{9D8B030D-6E8A-4147-A177-3AD203B41FA5}">
                      <a16:colId xmlns:a16="http://schemas.microsoft.com/office/drawing/2014/main" val="492622471"/>
                    </a:ext>
                  </a:extLst>
                </a:gridCol>
                <a:gridCol w="3890029">
                  <a:extLst>
                    <a:ext uri="{9D8B030D-6E8A-4147-A177-3AD203B41FA5}">
                      <a16:colId xmlns:a16="http://schemas.microsoft.com/office/drawing/2014/main" val="1427171342"/>
                    </a:ext>
                  </a:extLst>
                </a:gridCol>
              </a:tblGrid>
              <a:tr h="19127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協力校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○○県立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高等学校、△△高等学校　　　　　　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337613"/>
                  </a:ext>
                </a:extLst>
              </a:tr>
              <a:tr h="19127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主な連携機関　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（株）○○会社、◆◆大学　　　　　　　　　　　　　　　　　　　　　　　　　　　　　　　　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　　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492451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7C1A9BF8-7865-9027-A6C3-D4E784BBC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499317"/>
              </p:ext>
            </p:extLst>
          </p:nvPr>
        </p:nvGraphicFramePr>
        <p:xfrm>
          <a:off x="9664041" y="43091"/>
          <a:ext cx="957264" cy="5486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9088">
                  <a:extLst>
                    <a:ext uri="{9D8B030D-6E8A-4147-A177-3AD203B41FA5}">
                      <a16:colId xmlns:a16="http://schemas.microsoft.com/office/drawing/2014/main" val="831578062"/>
                    </a:ext>
                  </a:extLst>
                </a:gridCol>
                <a:gridCol w="319088">
                  <a:extLst>
                    <a:ext uri="{9D8B030D-6E8A-4147-A177-3AD203B41FA5}">
                      <a16:colId xmlns:a16="http://schemas.microsoft.com/office/drawing/2014/main" val="2911398772"/>
                    </a:ext>
                  </a:extLst>
                </a:gridCol>
                <a:gridCol w="319088">
                  <a:extLst>
                    <a:ext uri="{9D8B030D-6E8A-4147-A177-3AD203B41FA5}">
                      <a16:colId xmlns:a16="http://schemas.microsoft.com/office/drawing/2014/main" val="111660784"/>
                    </a:ext>
                  </a:extLst>
                </a:gridCol>
              </a:tblGrid>
              <a:tr h="175807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理数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多様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241267"/>
                  </a:ext>
                </a:extLst>
              </a:tr>
              <a:tr h="202686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940395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738B816-DF20-873B-C5AE-EE2FFB0CFF9B}"/>
              </a:ext>
            </a:extLst>
          </p:cNvPr>
          <p:cNvCxnSpPr/>
          <p:nvPr/>
        </p:nvCxnSpPr>
        <p:spPr>
          <a:xfrm>
            <a:off x="-1" y="598664"/>
            <a:ext cx="10691813" cy="0"/>
          </a:xfrm>
          <a:prstGeom prst="line">
            <a:avLst/>
          </a:prstGeom>
          <a:ln>
            <a:solidFill>
              <a:srgbClr val="4BB5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17F718E-DC4A-56EC-DCAF-27053127D6F2}"/>
              </a:ext>
            </a:extLst>
          </p:cNvPr>
          <p:cNvSpPr/>
          <p:nvPr/>
        </p:nvSpPr>
        <p:spPr>
          <a:xfrm>
            <a:off x="74341" y="3072710"/>
            <a:ext cx="1836000" cy="3023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具体の事業内容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8387AA0-C77E-D6BC-23CA-A806D9CD3DAE}"/>
              </a:ext>
            </a:extLst>
          </p:cNvPr>
          <p:cNvSpPr/>
          <p:nvPr/>
        </p:nvSpPr>
        <p:spPr>
          <a:xfrm>
            <a:off x="118366" y="6277631"/>
            <a:ext cx="1836000" cy="3023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実施体制</a:t>
            </a:r>
          </a:p>
        </p:txBody>
      </p:sp>
    </p:spTree>
    <p:extLst>
      <p:ext uri="{BB962C8B-B14F-4D97-AF65-F5344CB8AC3E}">
        <p14:creationId xmlns:p14="http://schemas.microsoft.com/office/powerpoint/2010/main" val="176114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mext0322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F0CA2E74-B983-416A-8028-948C07DBCAD2}"/>
    </a:ext>
  </a:extLst>
</a:theme>
</file>

<file path=ppt/theme/theme2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D7FCC-5A7F-4D72-AB40-AD1D7F853B42}">
  <ds:schemaRefs>
    <ds:schemaRef ds:uri="http://purl.org/dc/elements/1.1/"/>
    <ds:schemaRef ds:uri="http://schemas.openxmlformats.org/package/2006/metadata/core-properties"/>
    <ds:schemaRef ds:uri="1435ca12-eb22-48af-9e36-2fcf9adea235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755e579f-5300-4ed4-8097-650dfdc529f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172</TotalTime>
  <Words>259</Words>
  <Application>Microsoft Office PowerPoint</Application>
  <PresentationFormat>ユーザー設定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Bold</vt:lpstr>
      <vt:lpstr>Meiryo UI</vt:lpstr>
      <vt:lpstr>メイリオ</vt:lpstr>
      <vt:lpstr>Arial</vt:lpstr>
      <vt:lpstr>Calibri</vt:lpstr>
      <vt:lpstr>Office テーマ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内田裕一朗</cp:lastModifiedBy>
  <cp:revision>18</cp:revision>
  <cp:lastPrinted>2026-02-03T04:05:07Z</cp:lastPrinted>
  <dcterms:created xsi:type="dcterms:W3CDTF">2026-01-23T04:54:40Z</dcterms:created>
  <dcterms:modified xsi:type="dcterms:W3CDTF">2026-02-04T15:46:04Z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  <property fmtid="{D5CDD505-2E9C-101B-9397-08002B2CF9AE}" pid="3" name="MSIP_Label_d899a617-f30e-4fb8-b81c-fb6d0b94ac5b_Enabled">
    <vt:lpwstr>true</vt:lpwstr>
  </property>
  <property fmtid="{D5CDD505-2E9C-101B-9397-08002B2CF9AE}" pid="4" name="MSIP_Label_d899a617-f30e-4fb8-b81c-fb6d0b94ac5b_SetDate">
    <vt:lpwstr>2026-01-23T07:32:32Z</vt:lpwstr>
  </property>
  <property fmtid="{D5CDD505-2E9C-101B-9397-08002B2CF9AE}" pid="5" name="MSIP_Label_d899a617-f30e-4fb8-b81c-fb6d0b94ac5b_Method">
    <vt:lpwstr>Standard</vt:lpwstr>
  </property>
  <property fmtid="{D5CDD505-2E9C-101B-9397-08002B2CF9AE}" pid="6" name="MSIP_Label_d899a617-f30e-4fb8-b81c-fb6d0b94ac5b_Name">
    <vt:lpwstr>機密性2情報</vt:lpwstr>
  </property>
  <property fmtid="{D5CDD505-2E9C-101B-9397-08002B2CF9AE}" pid="7" name="MSIP_Label_d899a617-f30e-4fb8-b81c-fb6d0b94ac5b_SiteId">
    <vt:lpwstr>545810b0-36cb-4290-8926-48dbc0f9e92f</vt:lpwstr>
  </property>
  <property fmtid="{D5CDD505-2E9C-101B-9397-08002B2CF9AE}" pid="8" name="MSIP_Label_d899a617-f30e-4fb8-b81c-fb6d0b94ac5b_ActionId">
    <vt:lpwstr>a164359e-8fef-4e8b-9136-37acd5aa4a2b</vt:lpwstr>
  </property>
  <property fmtid="{D5CDD505-2E9C-101B-9397-08002B2CF9AE}" pid="9" name="MSIP_Label_d899a617-f30e-4fb8-b81c-fb6d0b94ac5b_ContentBits">
    <vt:lpwstr>0</vt:lpwstr>
  </property>
  <property fmtid="{D5CDD505-2E9C-101B-9397-08002B2CF9AE}" pid="10" name="MSIP_Label_d899a617-f30e-4fb8-b81c-fb6d0b94ac5b_Tag">
    <vt:lpwstr>10, 3, 0, 1</vt:lpwstr>
  </property>
</Properties>
</file>