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37" saveSubsetFonts="1">
  <p:sldMasterIdLst>
    <p:sldMasterId id="2147483744" r:id="rId1"/>
  </p:sldMasterIdLst>
  <p:notesMasterIdLst>
    <p:notesMasterId r:id="rId21"/>
  </p:notesMasterIdLst>
  <p:sldIdLst>
    <p:sldId id="257" r:id="rId2"/>
    <p:sldId id="636" r:id="rId3"/>
    <p:sldId id="658" r:id="rId4"/>
    <p:sldId id="660" r:id="rId5"/>
    <p:sldId id="661" r:id="rId6"/>
    <p:sldId id="663" r:id="rId7"/>
    <p:sldId id="665" r:id="rId8"/>
    <p:sldId id="666" r:id="rId9"/>
    <p:sldId id="667" r:id="rId10"/>
    <p:sldId id="668" r:id="rId11"/>
    <p:sldId id="669" r:id="rId12"/>
    <p:sldId id="674" r:id="rId13"/>
    <p:sldId id="659" r:id="rId14"/>
    <p:sldId id="654" r:id="rId15"/>
    <p:sldId id="662" r:id="rId16"/>
    <p:sldId id="670" r:id="rId17"/>
    <p:sldId id="664" r:id="rId18"/>
    <p:sldId id="672" r:id="rId19"/>
    <p:sldId id="673" r:id="rId20"/>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66"/>
    <a:srgbClr val="006600"/>
    <a:srgbClr val="003366"/>
    <a:srgbClr val="FFEDC9"/>
    <a:srgbClr val="FFCC99"/>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82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6363" cy="513508"/>
          </a:xfrm>
          <a:prstGeom prst="rect">
            <a:avLst/>
          </a:prstGeom>
        </p:spPr>
        <p:txBody>
          <a:bodyPr vert="horz" lIns="94768" tIns="47384" rIns="94768" bIns="47384"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295" y="0"/>
            <a:ext cx="3076363" cy="513508"/>
          </a:xfrm>
          <a:prstGeom prst="rect">
            <a:avLst/>
          </a:prstGeom>
        </p:spPr>
        <p:txBody>
          <a:bodyPr vert="horz" lIns="94768" tIns="47384" rIns="94768" bIns="47384" rtlCol="0"/>
          <a:lstStyle>
            <a:lvl1pPr algn="r">
              <a:defRPr sz="1200"/>
            </a:lvl1pPr>
          </a:lstStyle>
          <a:p>
            <a:fld id="{CA618FE4-13B4-43AA-A106-C4E4C483CD18}" type="datetimeFigureOut">
              <a:rPr kumimoji="1" lang="ja-JP" altLang="en-US" smtClean="0"/>
              <a:t>2026/5/12</a:t>
            </a:fld>
            <a:endParaRPr kumimoji="1" lang="ja-JP" altLang="en-US"/>
          </a:p>
        </p:txBody>
      </p:sp>
      <p:sp>
        <p:nvSpPr>
          <p:cNvPr id="4" name="スライド イメージ プレースホルダー 3"/>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4768" tIns="47384" rIns="94768" bIns="47384" rtlCol="0" anchor="ctr"/>
          <a:lstStyle/>
          <a:p>
            <a:endParaRPr lang="ja-JP" altLang="en-US"/>
          </a:p>
        </p:txBody>
      </p:sp>
      <p:sp>
        <p:nvSpPr>
          <p:cNvPr id="5" name="ノート プレースホルダー 4"/>
          <p:cNvSpPr>
            <a:spLocks noGrp="1"/>
          </p:cNvSpPr>
          <p:nvPr>
            <p:ph type="body" sz="quarter" idx="3"/>
          </p:nvPr>
        </p:nvSpPr>
        <p:spPr>
          <a:xfrm>
            <a:off x="709931" y="4925407"/>
            <a:ext cx="5679440" cy="4029879"/>
          </a:xfrm>
          <a:prstGeom prst="rect">
            <a:avLst/>
          </a:prstGeom>
        </p:spPr>
        <p:txBody>
          <a:bodyPr vert="horz" lIns="94768" tIns="47384" rIns="94768" bIns="4738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1107"/>
            <a:ext cx="3076363" cy="513507"/>
          </a:xfrm>
          <a:prstGeom prst="rect">
            <a:avLst/>
          </a:prstGeom>
        </p:spPr>
        <p:txBody>
          <a:bodyPr vert="horz" lIns="94768" tIns="47384" rIns="94768" bIns="4738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295" y="9721107"/>
            <a:ext cx="3076363" cy="513507"/>
          </a:xfrm>
          <a:prstGeom prst="rect">
            <a:avLst/>
          </a:prstGeom>
        </p:spPr>
        <p:txBody>
          <a:bodyPr vert="horz" lIns="94768" tIns="47384" rIns="94768" bIns="47384" rtlCol="0" anchor="b"/>
          <a:lstStyle>
            <a:lvl1pPr algn="r">
              <a:defRPr sz="1200"/>
            </a:lvl1pPr>
          </a:lstStyle>
          <a:p>
            <a:fld id="{1B25A6CD-4DDA-4D9D-909A-B64D768F7122}" type="slidenum">
              <a:rPr kumimoji="1" lang="ja-JP" altLang="en-US" smtClean="0"/>
              <a:t>‹#›</a:t>
            </a:fld>
            <a:endParaRPr kumimoji="1" lang="ja-JP" altLang="en-US"/>
          </a:p>
        </p:txBody>
      </p:sp>
    </p:spTree>
    <p:extLst>
      <p:ext uri="{BB962C8B-B14F-4D97-AF65-F5344CB8AC3E}">
        <p14:creationId xmlns:p14="http://schemas.microsoft.com/office/powerpoint/2010/main" val="34531428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5BD89A1-0619-45FB-8BA5-7AD0479289B1}"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4225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AF5C74-7491-4370-B4C3-07F0C96A1B95}"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658216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378C-0B1E-459D-B349-C1AE256A3983}"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3106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127322" y="-132044"/>
            <a:ext cx="6704301" cy="627864"/>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ja-JP" altLang="en-US" dirty="0"/>
              <a:t>マスタ タイトルの書式設定</a:t>
            </a:r>
          </a:p>
        </p:txBody>
      </p:sp>
    </p:spTree>
    <p:extLst>
      <p:ext uri="{BB962C8B-B14F-4D97-AF65-F5344CB8AC3E}">
        <p14:creationId xmlns:p14="http://schemas.microsoft.com/office/powerpoint/2010/main" val="333121767"/>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4BF342-3BC6-4146-8CDB-B4E2D96D9510}"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4202406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31EBB4C-0087-4411-A0E8-B64905873E09}"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6716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A44AC4-479B-42B6-B007-7052AED41475}" type="datetime1">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926329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78D29F8-5782-49C9-ADCD-CEC485F4BF5F}" type="datetime1">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17862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5CB3B2D-4251-4706-82AA-80117ED1C5EF}" type="datetime1">
              <a:rPr kumimoji="1" lang="ja-JP" altLang="en-US" smtClean="0"/>
              <a:t>2026/5/12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714132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7" name="Date Placeholder 6"/>
          <p:cNvSpPr>
            <a:spLocks noGrp="1"/>
          </p:cNvSpPr>
          <p:nvPr>
            <p:ph type="dt" sz="half" idx="10"/>
          </p:nvPr>
        </p:nvSpPr>
        <p:spPr/>
        <p:txBody>
          <a:bodyPr/>
          <a:lstStyle/>
          <a:p>
            <a:fld id="{953765D2-BFAC-4103-BFE4-EAEC182CED5D}" type="datetime1">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2129174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7390AD4-ED6D-4933-842E-8CB370C74289}" type="datetime1">
              <a:rPr kumimoji="1" lang="ja-JP" altLang="en-US" smtClean="0"/>
              <a:t>2026/5/12</a:t>
            </a:fld>
            <a:endParaRPr kumimoji="1" lang="ja-JP" alt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06972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4BFC860-0FAF-4FE8-A5F0-20B35592CF99}" type="datetime1">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2049442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249D219-6E96-4E2E-A10F-226AE2F8FACC}" type="datetime1">
              <a:rPr kumimoji="1" lang="ja-JP" altLang="en-US" smtClean="0"/>
              <a:t>2026/5/12</a:t>
            </a:fld>
            <a:endParaRPr kumimoji="1" lang="ja-JP" alt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9DAC49A8-D133-48D6-BABD-467D590054FB}" type="slidenum">
              <a:rPr kumimoji="1" lang="ja-JP" altLang="en-US" smtClean="0"/>
              <a:t>‹#›</a:t>
            </a:fld>
            <a:endParaRPr kumimoji="1" lang="ja-JP" alt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401458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7" r:id="rId12"/>
  </p:sldLayoutIdLst>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865E2D2F-9DF3-15DE-5D04-C2621008E115}"/>
              </a:ext>
            </a:extLst>
          </p:cNvPr>
          <p:cNvSpPr>
            <a:spLocks noGrp="1"/>
          </p:cNvSpPr>
          <p:nvPr>
            <p:ph type="subTitle" idx="1"/>
          </p:nvPr>
        </p:nvSpPr>
        <p:spPr>
          <a:xfrm>
            <a:off x="502571" y="2562224"/>
            <a:ext cx="7932071" cy="1519029"/>
          </a:xfrm>
        </p:spPr>
        <p:txBody>
          <a:bodyPr anchor="t" anchorCtr="0">
            <a:normAutofit/>
          </a:bodyPr>
          <a:lstStyle/>
          <a:p>
            <a:pPr algn="ctr"/>
            <a:r>
              <a:rPr kumimoji="1" lang="ja-JP" altLang="en-US" sz="2000" b="1" dirty="0">
                <a:solidFill>
                  <a:schemeClr val="tx1">
                    <a:lumMod val="85000"/>
                    <a:lumOff val="15000"/>
                  </a:schemeClr>
                </a:solidFill>
                <a:latin typeface="BIZ UDゴシック" panose="020B0400000000000000" pitchFamily="49" charset="-128"/>
                <a:ea typeface="BIZ UDゴシック" panose="020B0400000000000000" pitchFamily="49" charset="-128"/>
              </a:rPr>
              <a:t>第９科目</a:t>
            </a:r>
            <a:endParaRPr kumimoji="1" lang="en-US" altLang="ja-JP" sz="2000" b="1" dirty="0">
              <a:solidFill>
                <a:schemeClr val="tx1">
                  <a:lumMod val="85000"/>
                  <a:lumOff val="15000"/>
                </a:schemeClr>
              </a:solidFill>
              <a:latin typeface="BIZ UDゴシック" panose="020B0400000000000000" pitchFamily="49" charset="-128"/>
              <a:ea typeface="BIZ UDゴシック" panose="020B0400000000000000" pitchFamily="49" charset="-128"/>
            </a:endParaRPr>
          </a:p>
          <a:p>
            <a:pPr algn="ctr">
              <a:spcAft>
                <a:spcPts val="0"/>
              </a:spcAft>
            </a:pPr>
            <a:r>
              <a:rPr lang="ja-JP" altLang="en-US" sz="2800" b="1" dirty="0">
                <a:solidFill>
                  <a:schemeClr val="tx1">
                    <a:lumMod val="85000"/>
                    <a:lumOff val="15000"/>
                  </a:schemeClr>
                </a:solidFill>
                <a:latin typeface="BIZ UDゴシック" panose="020B0400000000000000" pitchFamily="49" charset="-128"/>
                <a:ea typeface="BIZ UDゴシック" panose="020B0400000000000000" pitchFamily="49" charset="-128"/>
              </a:rPr>
              <a:t>学校におけるスクールソーシャルワークへの理解の定着</a:t>
            </a:r>
          </a:p>
        </p:txBody>
      </p:sp>
      <p:sp>
        <p:nvSpPr>
          <p:cNvPr id="4" name="テキスト ボックス 3">
            <a:extLst>
              <a:ext uri="{FF2B5EF4-FFF2-40B4-BE49-F238E27FC236}">
                <a16:creationId xmlns:a16="http://schemas.microsoft.com/office/drawing/2014/main" id="{53B14473-3C5A-A78A-0796-D05BB46F8CC8}"/>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5" name="テキスト ボックス 4">
            <a:extLst>
              <a:ext uri="{FF2B5EF4-FFF2-40B4-BE49-F238E27FC236}">
                <a16:creationId xmlns:a16="http://schemas.microsoft.com/office/drawing/2014/main" id="{07B4C39A-1880-6509-9FD4-9A1B1B1F5585}"/>
              </a:ext>
            </a:extLst>
          </p:cNvPr>
          <p:cNvSpPr txBox="1"/>
          <p:nvPr/>
        </p:nvSpPr>
        <p:spPr>
          <a:xfrm>
            <a:off x="0" y="0"/>
            <a:ext cx="9144000" cy="2123658"/>
          </a:xfrm>
          <a:prstGeom prst="rect">
            <a:avLst/>
          </a:prstGeom>
          <a:solidFill>
            <a:srgbClr val="00660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spcAft>
                <a:spcPts val="600"/>
              </a:spcAft>
            </a:pPr>
            <a:endParaRPr kumimoji="1" lang="en-US" altLang="ja-JP" dirty="0"/>
          </a:p>
          <a:p>
            <a:pPr algn="ctr">
              <a:spcAft>
                <a:spcPts val="600"/>
              </a:spcAft>
            </a:pPr>
            <a:r>
              <a:rPr kumimoji="1" lang="ja-JP" altLang="en-US" dirty="0">
                <a:latin typeface="BIZ UDゴシック" panose="020B0400000000000000" pitchFamily="49" charset="-128"/>
                <a:ea typeface="BIZ UDゴシック" panose="020B0400000000000000" pitchFamily="49" charset="-128"/>
              </a:rPr>
              <a:t>令和７年度文部科学省委託事業　いじめ対策・不登校支援等推進事業</a:t>
            </a:r>
            <a:endParaRPr kumimoji="1" lang="en-US" altLang="ja-JP" dirty="0">
              <a:latin typeface="BIZ UDゴシック" panose="020B0400000000000000" pitchFamily="49" charset="-128"/>
              <a:ea typeface="BIZ UDゴシック" panose="020B0400000000000000" pitchFamily="49" charset="-128"/>
            </a:endParaRPr>
          </a:p>
          <a:p>
            <a:pPr algn="ctr">
              <a:spcAft>
                <a:spcPts val="1200"/>
              </a:spcAft>
            </a:pPr>
            <a:r>
              <a:rPr kumimoji="1" lang="ja-JP" altLang="en-US" dirty="0">
                <a:latin typeface="BIZ UDゴシック" panose="020B0400000000000000" pitchFamily="49" charset="-128"/>
                <a:ea typeface="BIZ UDゴシック" panose="020B0400000000000000" pitchFamily="49" charset="-128"/>
              </a:rPr>
              <a:t>いじめ・不登校等の未然防止等に向けた魅力ある学校づくりに関する調査研究</a:t>
            </a:r>
            <a:endParaRPr kumimoji="1" lang="en-US" altLang="ja-JP" dirty="0">
              <a:latin typeface="BIZ UDゴシック" panose="020B0400000000000000" pitchFamily="49" charset="-128"/>
              <a:ea typeface="BIZ UDゴシック" panose="020B0400000000000000" pitchFamily="49" charset="-128"/>
            </a:endParaRPr>
          </a:p>
          <a:p>
            <a:pPr algn="ctr">
              <a:spcBef>
                <a:spcPts val="600"/>
              </a:spcBef>
              <a:spcAft>
                <a:spcPts val="600"/>
              </a:spcAft>
            </a:pPr>
            <a:r>
              <a:rPr kumimoji="1" lang="ja-JP" altLang="en-US" sz="3200" dirty="0">
                <a:solidFill>
                  <a:schemeClr val="bg1"/>
                </a:solidFill>
                <a:latin typeface="BIZ UDゴシック" panose="020B0400000000000000" pitchFamily="49" charset="-128"/>
                <a:ea typeface="BIZ UDゴシック" panose="020B0400000000000000" pitchFamily="49" charset="-128"/>
              </a:rPr>
              <a:t>福祉に関する教職員向けの研修</a:t>
            </a:r>
            <a:endParaRPr kumimoji="1" lang="en-US" altLang="ja-JP" sz="3200" dirty="0">
              <a:solidFill>
                <a:schemeClr val="bg1"/>
              </a:solidFill>
              <a:latin typeface="BIZ UDゴシック" panose="020B0400000000000000" pitchFamily="49" charset="-128"/>
              <a:ea typeface="BIZ UDゴシック" panose="020B0400000000000000" pitchFamily="49" charset="-128"/>
            </a:endParaRPr>
          </a:p>
          <a:p>
            <a:pPr algn="ctr">
              <a:spcAft>
                <a:spcPts val="600"/>
              </a:spcAft>
            </a:pPr>
            <a:endParaRPr kumimoji="1" lang="en-US" altLang="ja-JP" sz="16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6" name="字幕 2">
            <a:extLst>
              <a:ext uri="{FF2B5EF4-FFF2-40B4-BE49-F238E27FC236}">
                <a16:creationId xmlns:a16="http://schemas.microsoft.com/office/drawing/2014/main" id="{14BD49EB-4FDF-D492-7B05-F5F16E8FB192}"/>
              </a:ext>
            </a:extLst>
          </p:cNvPr>
          <p:cNvSpPr txBox="1">
            <a:spLocks/>
          </p:cNvSpPr>
          <p:nvPr/>
        </p:nvSpPr>
        <p:spPr>
          <a:xfrm>
            <a:off x="800100" y="4438650"/>
            <a:ext cx="7543800" cy="1519029"/>
          </a:xfrm>
          <a:prstGeom prst="rect">
            <a:avLst/>
          </a:prstGeom>
        </p:spPr>
        <p:txBody>
          <a:bodyPr vert="horz" lIns="91440" tIns="45720" rIns="91440" bIns="45720" rtlCol="0" anchor="t" anchorCtr="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pPr algn="ctr"/>
            <a:r>
              <a:rPr lang="ja-JP" altLang="en-US" sz="2800" b="1" dirty="0">
                <a:solidFill>
                  <a:schemeClr val="tx1">
                    <a:lumMod val="85000"/>
                    <a:lumOff val="15000"/>
                  </a:schemeClr>
                </a:solidFill>
                <a:latin typeface="BIZ UDゴシック" panose="020B0400000000000000" pitchFamily="49" charset="-128"/>
                <a:ea typeface="BIZ UDゴシック" panose="020B0400000000000000" pitchFamily="49" charset="-128"/>
              </a:rPr>
              <a:t>研修当日の講師氏名</a:t>
            </a:r>
          </a:p>
          <a:p>
            <a:pPr algn="ctr"/>
            <a:r>
              <a:rPr lang="ja-JP" altLang="en-US" sz="2000" b="1" dirty="0">
                <a:solidFill>
                  <a:schemeClr val="tx1">
                    <a:lumMod val="85000"/>
                    <a:lumOff val="15000"/>
                  </a:schemeClr>
                </a:solidFill>
                <a:latin typeface="BIZ UDゴシック" panose="020B0400000000000000" pitchFamily="49" charset="-128"/>
                <a:ea typeface="BIZ UDゴシック" panose="020B0400000000000000" pitchFamily="49" charset="-128"/>
              </a:rPr>
              <a:t>所属・役職等</a:t>
            </a:r>
            <a:endParaRPr lang="en-US" altLang="ja-JP" sz="2800" b="1" dirty="0">
              <a:solidFill>
                <a:schemeClr val="tx1">
                  <a:lumMod val="85000"/>
                  <a:lumOff val="15000"/>
                </a:schemeClr>
              </a:solidFill>
              <a:latin typeface="BIZ UDゴシック" panose="020B0400000000000000" pitchFamily="49" charset="-128"/>
              <a:ea typeface="BIZ UDゴシック" panose="020B0400000000000000" pitchFamily="49" charset="-128"/>
            </a:endParaRPr>
          </a:p>
          <a:p>
            <a:pPr algn="ctr"/>
            <a:endParaRPr lang="en-US" altLang="ja-JP" sz="2800" b="1" dirty="0">
              <a:solidFill>
                <a:schemeClr val="tx1">
                  <a:lumMod val="85000"/>
                  <a:lumOff val="15000"/>
                </a:schemeClr>
              </a:solidFill>
              <a:latin typeface="BIZ UDゴシック" panose="020B0400000000000000" pitchFamily="49" charset="-128"/>
              <a:ea typeface="BIZ UDゴシック" panose="020B0400000000000000" pitchFamily="49" charset="-128"/>
            </a:endParaRPr>
          </a:p>
        </p:txBody>
      </p:sp>
      <p:sp>
        <p:nvSpPr>
          <p:cNvPr id="2" name="字幕 2">
            <a:extLst>
              <a:ext uri="{FF2B5EF4-FFF2-40B4-BE49-F238E27FC236}">
                <a16:creationId xmlns:a16="http://schemas.microsoft.com/office/drawing/2014/main" id="{6CEBC060-F01B-1175-64E6-329D4915BD34}"/>
              </a:ext>
            </a:extLst>
          </p:cNvPr>
          <p:cNvSpPr txBox="1">
            <a:spLocks/>
          </p:cNvSpPr>
          <p:nvPr/>
        </p:nvSpPr>
        <p:spPr>
          <a:xfrm>
            <a:off x="4571996" y="5771574"/>
            <a:ext cx="4543425" cy="540000"/>
          </a:xfrm>
          <a:prstGeom prst="rect">
            <a:avLst/>
          </a:prstGeom>
        </p:spPr>
        <p:txBody>
          <a:bodyPr vert="horz" lIns="91440" tIns="45720" rIns="91440" bIns="45720" rtlCol="0" anchor="t" anchorCtr="0">
            <a:normAutofit fontScale="925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pPr>
              <a:lnSpc>
                <a:spcPct val="120000"/>
              </a:lnSpc>
              <a:spcBef>
                <a:spcPts val="0"/>
              </a:spcBef>
              <a:spcAft>
                <a:spcPts val="0"/>
              </a:spcAft>
            </a:pPr>
            <a:r>
              <a:rPr lang="ja-JP" altLang="en-US" sz="1400" b="1" u="sng" dirty="0">
                <a:solidFill>
                  <a:srgbClr val="006600"/>
                </a:solidFill>
                <a:latin typeface="BIZ UDPゴシック" panose="020B0400000000000000" pitchFamily="50" charset="-128"/>
                <a:ea typeface="BIZ UDPゴシック" panose="020B0400000000000000" pitchFamily="50" charset="-128"/>
              </a:rPr>
              <a:t>■研修テキスト執筆・講義用</a:t>
            </a:r>
            <a:r>
              <a:rPr lang="ja-JP" altLang="en-US" sz="1400" b="1" u="sng">
                <a:solidFill>
                  <a:srgbClr val="006600"/>
                </a:solidFill>
                <a:latin typeface="BIZ UDPゴシック" panose="020B0400000000000000" pitchFamily="50" charset="-128"/>
                <a:ea typeface="BIZ UDPゴシック" panose="020B0400000000000000" pitchFamily="50" charset="-128"/>
              </a:rPr>
              <a:t>資料作成■</a:t>
            </a:r>
            <a:endParaRPr lang="en-US" altLang="ja-JP" sz="1400" b="1" u="sng" dirty="0">
              <a:solidFill>
                <a:srgbClr val="006600"/>
              </a:solidFill>
              <a:latin typeface="BIZ UDPゴシック" panose="020B0400000000000000" pitchFamily="50" charset="-128"/>
              <a:ea typeface="BIZ UDPゴシック" panose="020B0400000000000000" pitchFamily="50" charset="-128"/>
            </a:endParaRPr>
          </a:p>
          <a:p>
            <a:pPr>
              <a:lnSpc>
                <a:spcPct val="120000"/>
              </a:lnSpc>
              <a:spcBef>
                <a:spcPts val="300"/>
              </a:spcBef>
              <a:spcAft>
                <a:spcPts val="0"/>
              </a:spcAft>
            </a:pPr>
            <a:r>
              <a:rPr lang="ja-JP" altLang="en-US" sz="1400" b="1" dirty="0">
                <a:solidFill>
                  <a:schemeClr val="tx1">
                    <a:lumMod val="85000"/>
                    <a:lumOff val="15000"/>
                  </a:schemeClr>
                </a:solidFill>
                <a:latin typeface="BIZ UDPゴシック" panose="020B0400000000000000" pitchFamily="50" charset="-128"/>
                <a:ea typeface="BIZ UDPゴシック" panose="020B0400000000000000" pitchFamily="50" charset="-128"/>
              </a:rPr>
              <a:t>　 厨子健一</a:t>
            </a:r>
            <a:r>
              <a:rPr lang="ja-JP" altLang="en-US" sz="1300" b="1" dirty="0">
                <a:solidFill>
                  <a:schemeClr val="tx1">
                    <a:lumMod val="85000"/>
                    <a:lumOff val="15000"/>
                  </a:schemeClr>
                </a:solidFill>
                <a:latin typeface="BIZ UDPゴシック" panose="020B0400000000000000" pitchFamily="50" charset="-128"/>
                <a:ea typeface="BIZ UDPゴシック" panose="020B0400000000000000" pitchFamily="50" charset="-128"/>
              </a:rPr>
              <a:t>（</a:t>
            </a:r>
            <a:r>
              <a:rPr lang="zh-CN" altLang="en-US" sz="1300" b="1" dirty="0">
                <a:solidFill>
                  <a:schemeClr val="tx1">
                    <a:lumMod val="85000"/>
                    <a:lumOff val="15000"/>
                  </a:schemeClr>
                </a:solidFill>
                <a:latin typeface="BIZ UDPゴシック" panose="020B0400000000000000" pitchFamily="50" charset="-128"/>
                <a:ea typeface="BIZ UDPゴシック" panose="020B0400000000000000" pitchFamily="50" charset="-128"/>
              </a:rPr>
              <a:t>奈良教育大学</a:t>
            </a:r>
            <a:r>
              <a:rPr lang="ja-JP" altLang="en-US" sz="1300" b="1" dirty="0">
                <a:solidFill>
                  <a:schemeClr val="tx1">
                    <a:lumMod val="85000"/>
                    <a:lumOff val="15000"/>
                  </a:schemeClr>
                </a:solidFill>
                <a:latin typeface="BIZ UDPゴシック" panose="020B0400000000000000" pitchFamily="50" charset="-128"/>
                <a:ea typeface="BIZ UDPゴシック" panose="020B0400000000000000" pitchFamily="50" charset="-128"/>
              </a:rPr>
              <a:t>学校教育講座 准教授）</a:t>
            </a:r>
            <a:endParaRPr lang="en-US" altLang="ja-JP" sz="1300" b="1" dirty="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sp>
        <p:nvSpPr>
          <p:cNvPr id="7" name="スライド番号プレースホルダー 6">
            <a:extLst>
              <a:ext uri="{FF2B5EF4-FFF2-40B4-BE49-F238E27FC236}">
                <a16:creationId xmlns:a16="http://schemas.microsoft.com/office/drawing/2014/main" id="{4386627A-66BE-CED4-4B64-CFDFE336DF8D}"/>
              </a:ext>
            </a:extLst>
          </p:cNvPr>
          <p:cNvSpPr>
            <a:spLocks noGrp="1"/>
          </p:cNvSpPr>
          <p:nvPr>
            <p:ph type="sldNum" sz="quarter" idx="12"/>
          </p:nvPr>
        </p:nvSpPr>
        <p:spPr/>
        <p:txBody>
          <a:bodyPr/>
          <a:lstStyle/>
          <a:p>
            <a:fld id="{9DAC49A8-D133-48D6-BABD-467D590054FB}" type="slidenum">
              <a:rPr kumimoji="1" lang="ja-JP" altLang="en-US" smtClean="0"/>
              <a:t>237</a:t>
            </a:fld>
            <a:endParaRPr kumimoji="1" lang="ja-JP" altLang="en-US" dirty="0"/>
          </a:p>
        </p:txBody>
      </p:sp>
    </p:spTree>
    <p:extLst>
      <p:ext uri="{BB962C8B-B14F-4D97-AF65-F5344CB8AC3E}">
        <p14:creationId xmlns:p14="http://schemas.microsoft.com/office/powerpoint/2010/main" val="434460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3012B-7A4F-26DD-4191-AEA941D6B480}"/>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5334511D-0FB6-165A-4EC4-BE0F9852B883}"/>
              </a:ext>
            </a:extLst>
          </p:cNvPr>
          <p:cNvSpPr txBox="1">
            <a:spLocks/>
          </p:cNvSpPr>
          <p:nvPr/>
        </p:nvSpPr>
        <p:spPr>
          <a:xfrm>
            <a:off x="0" y="9357"/>
            <a:ext cx="9144000" cy="475515"/>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000" b="1" dirty="0">
                <a:solidFill>
                  <a:schemeClr val="bg1"/>
                </a:solidFill>
                <a:latin typeface="BIZ UDPゴシック" panose="020B0400000000000000" pitchFamily="50" charset="-128"/>
                <a:ea typeface="BIZ UDPゴシック" panose="020B0400000000000000" pitchFamily="50" charset="-128"/>
              </a:rPr>
              <a:t>スクールソーシャルワークの方法を教師の資質向上に役立てる方法の説明</a:t>
            </a:r>
            <a:endParaRPr lang="ja-JP" altLang="en-US" sz="12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9D914851-68A8-6648-C322-DE221B829833}"/>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10" name="楕円 9">
            <a:extLst>
              <a:ext uri="{FF2B5EF4-FFF2-40B4-BE49-F238E27FC236}">
                <a16:creationId xmlns:a16="http://schemas.microsoft.com/office/drawing/2014/main" id="{A9E678EB-13B2-EDD3-353B-82636E699E0F}"/>
              </a:ext>
            </a:extLst>
          </p:cNvPr>
          <p:cNvSpPr/>
          <p:nvPr/>
        </p:nvSpPr>
        <p:spPr>
          <a:xfrm>
            <a:off x="1289584"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家庭</a:t>
            </a:r>
            <a:endParaRPr kumimoji="1" lang="en-US" altLang="ja-JP" sz="2400" b="1" dirty="0"/>
          </a:p>
          <a:p>
            <a:pPr algn="ctr"/>
            <a:r>
              <a:rPr kumimoji="1" lang="ja-JP" altLang="en-US" sz="2400" b="1" dirty="0"/>
              <a:t>環境</a:t>
            </a:r>
          </a:p>
        </p:txBody>
      </p:sp>
      <p:sp>
        <p:nvSpPr>
          <p:cNvPr id="2" name="テキスト ボックス 1">
            <a:extLst>
              <a:ext uri="{FF2B5EF4-FFF2-40B4-BE49-F238E27FC236}">
                <a16:creationId xmlns:a16="http://schemas.microsoft.com/office/drawing/2014/main" id="{30EF3395-241E-AEA9-25F8-5EB70259530E}"/>
              </a:ext>
            </a:extLst>
          </p:cNvPr>
          <p:cNvSpPr txBox="1"/>
          <p:nvPr/>
        </p:nvSpPr>
        <p:spPr>
          <a:xfrm>
            <a:off x="174509" y="576798"/>
            <a:ext cx="9143994" cy="461665"/>
          </a:xfrm>
          <a:prstGeom prst="rect">
            <a:avLst/>
          </a:prstGeom>
          <a:noFill/>
        </p:spPr>
        <p:txBody>
          <a:bodyPr wrap="square" rtlCol="0">
            <a:spAutoFit/>
          </a:bodyP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教師の資質向上に役立てるために，</a:t>
            </a:r>
            <a:endParaRPr kumimoji="1" lang="ja-JP" altLang="en-US" sz="1400" b="1" dirty="0">
              <a:solidFill>
                <a:srgbClr val="0070C0"/>
              </a:solidFill>
              <a:latin typeface="+mn-ea"/>
            </a:endParaRPr>
          </a:p>
        </p:txBody>
      </p:sp>
      <p:sp>
        <p:nvSpPr>
          <p:cNvPr id="3" name="テキスト ボックス 2">
            <a:extLst>
              <a:ext uri="{FF2B5EF4-FFF2-40B4-BE49-F238E27FC236}">
                <a16:creationId xmlns:a16="http://schemas.microsoft.com/office/drawing/2014/main" id="{C7CD23EE-3C37-0711-FC6F-A68490115DE1}"/>
              </a:ext>
            </a:extLst>
          </p:cNvPr>
          <p:cNvSpPr txBox="1"/>
          <p:nvPr/>
        </p:nvSpPr>
        <p:spPr>
          <a:xfrm>
            <a:off x="174509" y="1945546"/>
            <a:ext cx="9143994" cy="1492716"/>
          </a:xfrm>
          <a:prstGeom prst="rect">
            <a:avLst/>
          </a:prstGeom>
          <a:noFill/>
        </p:spPr>
        <p:txBody>
          <a:bodyPr wrap="square" rtlCol="0">
            <a:spAutoFit/>
          </a:bodyP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①子どもの背景に課題の原因が隠されていること</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endParaRPr kumimoji="1" lang="en-US" altLang="ja-JP" sz="9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②子どもの課題対応では生活全体を俯瞰する必要性</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endParaRPr kumimoji="1" lang="en-US" altLang="ja-JP" sz="9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③チーム支援の重要性</a:t>
            </a:r>
            <a:endParaRPr kumimoji="1" lang="ja-JP" altLang="en-US" sz="1400" b="1" dirty="0">
              <a:solidFill>
                <a:srgbClr val="0070C0"/>
              </a:solidFill>
              <a:latin typeface="+mn-ea"/>
            </a:endParaRPr>
          </a:p>
        </p:txBody>
      </p:sp>
      <p:sp>
        <p:nvSpPr>
          <p:cNvPr id="5" name="四角形: 角を丸くする 4">
            <a:extLst>
              <a:ext uri="{FF2B5EF4-FFF2-40B4-BE49-F238E27FC236}">
                <a16:creationId xmlns:a16="http://schemas.microsoft.com/office/drawing/2014/main" id="{983C525C-D71A-EF67-68F7-3887E15623A0}"/>
              </a:ext>
            </a:extLst>
          </p:cNvPr>
          <p:cNvSpPr/>
          <p:nvPr/>
        </p:nvSpPr>
        <p:spPr>
          <a:xfrm>
            <a:off x="104703" y="1191738"/>
            <a:ext cx="8404104"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chemeClr val="tx1"/>
                </a:solidFill>
                <a:latin typeface="BIZ UDPゴシック" panose="020B0400000000000000" pitchFamily="50" charset="-128"/>
                <a:ea typeface="BIZ UDPゴシック" panose="020B0400000000000000" pitchFamily="50" charset="-128"/>
              </a:rPr>
              <a:t>&lt;</a:t>
            </a:r>
            <a:r>
              <a:rPr kumimoji="1" lang="ja-JP" altLang="en-US" sz="2400" dirty="0">
                <a:solidFill>
                  <a:schemeClr val="tx1"/>
                </a:solidFill>
                <a:latin typeface="BIZ UDPゴシック" panose="020B0400000000000000" pitchFamily="50" charset="-128"/>
                <a:ea typeface="BIZ UDPゴシック" panose="020B0400000000000000" pitchFamily="50" charset="-128"/>
              </a:rPr>
              <a:t>教育相談コーディネーターが教師にもってほしい観点</a:t>
            </a:r>
            <a:r>
              <a:rPr kumimoji="1" lang="en-US" altLang="ja-JP" sz="2400" dirty="0">
                <a:solidFill>
                  <a:schemeClr val="tx1"/>
                </a:solidFill>
                <a:latin typeface="BIZ UDPゴシック" panose="020B0400000000000000" pitchFamily="50" charset="-128"/>
                <a:ea typeface="BIZ UDPゴシック" panose="020B0400000000000000" pitchFamily="50" charset="-128"/>
              </a:rPr>
              <a:t>&gt;</a:t>
            </a:r>
          </a:p>
        </p:txBody>
      </p:sp>
      <p:sp>
        <p:nvSpPr>
          <p:cNvPr id="8" name="四角形: 角を丸くする 7">
            <a:extLst>
              <a:ext uri="{FF2B5EF4-FFF2-40B4-BE49-F238E27FC236}">
                <a16:creationId xmlns:a16="http://schemas.microsoft.com/office/drawing/2014/main" id="{38B99AC8-83F0-98CB-EF7F-07EDA3366F34}"/>
              </a:ext>
            </a:extLst>
          </p:cNvPr>
          <p:cNvSpPr/>
          <p:nvPr/>
        </p:nvSpPr>
        <p:spPr>
          <a:xfrm>
            <a:off x="174509" y="3982383"/>
            <a:ext cx="8404104"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chemeClr val="tx1"/>
                </a:solidFill>
                <a:latin typeface="BIZ UDPゴシック" panose="020B0400000000000000" pitchFamily="50" charset="-128"/>
                <a:ea typeface="BIZ UDPゴシック" panose="020B0400000000000000" pitchFamily="50" charset="-128"/>
              </a:rPr>
              <a:t>&lt;</a:t>
            </a:r>
            <a:r>
              <a:rPr kumimoji="1" lang="ja-JP" altLang="en-US" sz="2400" dirty="0">
                <a:solidFill>
                  <a:schemeClr val="tx1"/>
                </a:solidFill>
                <a:latin typeface="BIZ UDPゴシック" panose="020B0400000000000000" pitchFamily="50" charset="-128"/>
                <a:ea typeface="BIZ UDPゴシック" panose="020B0400000000000000" pitchFamily="50" charset="-128"/>
              </a:rPr>
              <a:t>教師が福祉の視点をもつことでの変化・効果</a:t>
            </a:r>
            <a:r>
              <a:rPr kumimoji="1" lang="en-US" altLang="ja-JP" sz="2400" dirty="0">
                <a:solidFill>
                  <a:schemeClr val="tx1"/>
                </a:solidFill>
                <a:latin typeface="BIZ UDPゴシック" panose="020B0400000000000000" pitchFamily="50" charset="-128"/>
                <a:ea typeface="BIZ UDPゴシック" panose="020B0400000000000000" pitchFamily="50" charset="-128"/>
              </a:rPr>
              <a:t>&gt;</a:t>
            </a: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①子どもの姿が把握できることから，子ども理解につながる。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②教師の子ども・家庭への認識が変化する。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③教師の子ども・家庭への対応の安心感が増す。</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5D6B738D-D484-BA35-93AE-FA2AC4A740DB}"/>
              </a:ext>
            </a:extLst>
          </p:cNvPr>
          <p:cNvSpPr/>
          <p:nvPr/>
        </p:nvSpPr>
        <p:spPr>
          <a:xfrm>
            <a:off x="0" y="5338520"/>
            <a:ext cx="8882244" cy="1053248"/>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dirty="0">
                <a:solidFill>
                  <a:schemeClr val="tx1"/>
                </a:solidFill>
                <a:latin typeface="BIZ UDPゴシック" panose="020B0400000000000000" pitchFamily="50" charset="-128"/>
                <a:ea typeface="BIZ UDPゴシック" panose="020B0400000000000000" pitchFamily="50" charset="-128"/>
              </a:rPr>
              <a:t>上記において，教育相談コーディネーターの異動なども考慮し，</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具体的に「行ったこと」について，記録化しておく。</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412C4F98-B903-E0FD-D5AC-F91F49A73CA0}"/>
              </a:ext>
            </a:extLst>
          </p:cNvPr>
          <p:cNvSpPr txBox="1"/>
          <p:nvPr/>
        </p:nvSpPr>
        <p:spPr>
          <a:xfrm>
            <a:off x="174509" y="973602"/>
            <a:ext cx="9143994" cy="461665"/>
          </a:xfrm>
          <a:prstGeom prst="rect">
            <a:avLst/>
          </a:prstGeom>
          <a:noFill/>
        </p:spPr>
        <p:txBody>
          <a:bodyPr wrap="square" rtlCol="0">
            <a:spAutoFit/>
          </a:bodyP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アセスメントの方法を理解する研修を企画する</a:t>
            </a:r>
            <a:r>
              <a:rPr kumimoji="1" lang="ja-JP" altLang="en-US" sz="2000" b="1" dirty="0">
                <a:solidFill>
                  <a:srgbClr val="0070C0"/>
                </a:solidFill>
                <a:latin typeface="BIZ UDPゴシック" panose="020B0400000000000000" pitchFamily="50" charset="-128"/>
                <a:ea typeface="BIZ UDPゴシック" panose="020B0400000000000000" pitchFamily="50" charset="-128"/>
              </a:rPr>
              <a:t>（図表８ー４）</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a:t>
            </a:r>
            <a:endParaRPr kumimoji="1" lang="ja-JP" altLang="en-US" sz="1400" b="1" dirty="0">
              <a:solidFill>
                <a:srgbClr val="0070C0"/>
              </a:solidFill>
              <a:latin typeface="+mn-ea"/>
            </a:endParaRPr>
          </a:p>
        </p:txBody>
      </p:sp>
      <p:sp>
        <p:nvSpPr>
          <p:cNvPr id="4" name="スライド番号プレースホルダー 3">
            <a:extLst>
              <a:ext uri="{FF2B5EF4-FFF2-40B4-BE49-F238E27FC236}">
                <a16:creationId xmlns:a16="http://schemas.microsoft.com/office/drawing/2014/main" id="{56D14372-8E41-35D9-06DC-2D72C942612C}"/>
              </a:ext>
            </a:extLst>
          </p:cNvPr>
          <p:cNvSpPr>
            <a:spLocks noGrp="1"/>
          </p:cNvSpPr>
          <p:nvPr>
            <p:ph type="sldNum" sz="quarter" idx="12"/>
          </p:nvPr>
        </p:nvSpPr>
        <p:spPr/>
        <p:txBody>
          <a:bodyPr/>
          <a:lstStyle/>
          <a:p>
            <a:fld id="{9DAC49A8-D133-48D6-BABD-467D590054FB}" type="slidenum">
              <a:rPr kumimoji="1" lang="ja-JP" altLang="en-US" smtClean="0"/>
              <a:t>246</a:t>
            </a:fld>
            <a:endParaRPr kumimoji="1" lang="ja-JP" altLang="en-US"/>
          </a:p>
        </p:txBody>
      </p:sp>
    </p:spTree>
    <p:extLst>
      <p:ext uri="{BB962C8B-B14F-4D97-AF65-F5344CB8AC3E}">
        <p14:creationId xmlns:p14="http://schemas.microsoft.com/office/powerpoint/2010/main" val="2417366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B7E36-C579-576F-726E-42F81879E3A4}"/>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E43AB28C-7CBC-88AD-D13B-D38CE9C00B62}"/>
              </a:ext>
            </a:extLst>
          </p:cNvPr>
          <p:cNvSpPr txBox="1">
            <a:spLocks/>
          </p:cNvSpPr>
          <p:nvPr/>
        </p:nvSpPr>
        <p:spPr>
          <a:xfrm>
            <a:off x="0" y="-1018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後進のためにできること</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D83C74B9-8692-5C00-34FC-314F0C14D2C4}"/>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10" name="楕円 9">
            <a:extLst>
              <a:ext uri="{FF2B5EF4-FFF2-40B4-BE49-F238E27FC236}">
                <a16:creationId xmlns:a16="http://schemas.microsoft.com/office/drawing/2014/main" id="{C3C2D642-E1A3-8E4C-F76D-120A48BFC721}"/>
              </a:ext>
            </a:extLst>
          </p:cNvPr>
          <p:cNvSpPr/>
          <p:nvPr/>
        </p:nvSpPr>
        <p:spPr>
          <a:xfrm>
            <a:off x="1289584"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家庭</a:t>
            </a:r>
            <a:endParaRPr kumimoji="1" lang="en-US" altLang="ja-JP" sz="2400" b="1" dirty="0"/>
          </a:p>
          <a:p>
            <a:pPr algn="ctr"/>
            <a:r>
              <a:rPr kumimoji="1" lang="ja-JP" altLang="en-US" sz="2400" b="1" dirty="0"/>
              <a:t>環境</a:t>
            </a:r>
          </a:p>
        </p:txBody>
      </p:sp>
      <p:sp>
        <p:nvSpPr>
          <p:cNvPr id="12" name="正方形/長方形 11">
            <a:extLst>
              <a:ext uri="{FF2B5EF4-FFF2-40B4-BE49-F238E27FC236}">
                <a16:creationId xmlns:a16="http://schemas.microsoft.com/office/drawing/2014/main" id="{11F48109-49B5-05BA-754E-AB57E2CD576D}"/>
              </a:ext>
            </a:extLst>
          </p:cNvPr>
          <p:cNvSpPr/>
          <p:nvPr/>
        </p:nvSpPr>
        <p:spPr>
          <a:xfrm>
            <a:off x="0" y="581026"/>
            <a:ext cx="9144000" cy="1571624"/>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7338" indent="-287338"/>
            <a:r>
              <a:rPr kumimoji="1" lang="ja-JP" altLang="en-US" sz="2400" b="1" dirty="0">
                <a:solidFill>
                  <a:srgbClr val="00CC66"/>
                </a:solidFill>
                <a:latin typeface="BIZ UDPゴシック" panose="020B0400000000000000" pitchFamily="50" charset="-128"/>
                <a:ea typeface="BIZ UDPゴシック" panose="020B0400000000000000" pitchFamily="50" charset="-128"/>
              </a:rPr>
              <a:t>⦿</a:t>
            </a:r>
            <a:r>
              <a:rPr kumimoji="1" lang="en-US" altLang="ja-JP" sz="2200" b="1" dirty="0">
                <a:solidFill>
                  <a:schemeClr val="tx1"/>
                </a:solidFill>
                <a:latin typeface="BIZ UDPゴシック" panose="020B0400000000000000" pitchFamily="50" charset="-128"/>
                <a:ea typeface="BIZ UDPゴシック" panose="020B0400000000000000" pitchFamily="50" charset="-128"/>
              </a:rPr>
              <a:t>SSW</a:t>
            </a:r>
            <a:r>
              <a:rPr kumimoji="1" lang="ja-JP" altLang="en-US" sz="2200" b="1" dirty="0">
                <a:solidFill>
                  <a:schemeClr val="tx1"/>
                </a:solidFill>
                <a:latin typeface="BIZ UDPゴシック" panose="020B0400000000000000" pitchFamily="50" charset="-128"/>
                <a:ea typeface="BIZ UDPゴシック" panose="020B0400000000000000" pitchFamily="50" charset="-128"/>
              </a:rPr>
              <a:t>との協働のあり方やソーシャルワークの視点に立って活動する</a:t>
            </a:r>
            <a:br>
              <a:rPr kumimoji="1" lang="en-US" altLang="ja-JP" sz="2200" b="1" dirty="0">
                <a:solidFill>
                  <a:schemeClr val="tx1"/>
                </a:solidFill>
                <a:latin typeface="BIZ UDPゴシック" panose="020B0400000000000000" pitchFamily="50" charset="-128"/>
                <a:ea typeface="BIZ UDPゴシック" panose="020B0400000000000000" pitchFamily="50" charset="-128"/>
              </a:rPr>
            </a:br>
            <a:r>
              <a:rPr kumimoji="1" lang="ja-JP" altLang="en-US" sz="2200" b="1" dirty="0">
                <a:solidFill>
                  <a:schemeClr val="tx1"/>
                </a:solidFill>
                <a:latin typeface="BIZ UDPゴシック" panose="020B0400000000000000" pitchFamily="50" charset="-128"/>
                <a:ea typeface="BIZ UDPゴシック" panose="020B0400000000000000" pitchFamily="50" charset="-128"/>
              </a:rPr>
              <a:t>教育相談コーディネーターが、後進のためにできること</a:t>
            </a:r>
          </a:p>
          <a:p>
            <a:pPr marL="447675" indent="95250">
              <a:spcBef>
                <a:spcPts val="600"/>
              </a:spcBef>
              <a:tabLst>
                <a:tab pos="542925" algn="l"/>
              </a:tabLst>
            </a:pPr>
            <a:r>
              <a:rPr kumimoji="1" lang="ja-JP" altLang="en-US" sz="2200" b="1" dirty="0">
                <a:solidFill>
                  <a:schemeClr val="tx1"/>
                </a:solidFill>
                <a:latin typeface="BIZ UDPゴシック" panose="020B0400000000000000" pitchFamily="50" charset="-128"/>
                <a:ea typeface="BIZ UDPゴシック" panose="020B0400000000000000" pitchFamily="50" charset="-128"/>
              </a:rPr>
              <a:t>①</a:t>
            </a:r>
            <a:r>
              <a:rPr kumimoji="1" lang="en-US" altLang="ja-JP" sz="2200" b="1" dirty="0">
                <a:solidFill>
                  <a:schemeClr val="tx1"/>
                </a:solidFill>
                <a:latin typeface="BIZ UDPゴシック" panose="020B0400000000000000" pitchFamily="50" charset="-128"/>
                <a:ea typeface="BIZ UDPゴシック" panose="020B0400000000000000" pitchFamily="50" charset="-128"/>
              </a:rPr>
              <a:t>SSW</a:t>
            </a:r>
            <a:r>
              <a:rPr kumimoji="1" lang="ja-JP" altLang="en-US" sz="2200" b="1" dirty="0">
                <a:solidFill>
                  <a:schemeClr val="tx1"/>
                </a:solidFill>
                <a:latin typeface="BIZ UDPゴシック" panose="020B0400000000000000" pitchFamily="50" charset="-128"/>
                <a:ea typeface="BIZ UDPゴシック" panose="020B0400000000000000" pitchFamily="50" charset="-128"/>
              </a:rPr>
              <a:t>との協働のあり方の記録</a:t>
            </a:r>
          </a:p>
          <a:p>
            <a:pPr marL="447675" indent="95250">
              <a:spcBef>
                <a:spcPts val="600"/>
              </a:spcBef>
              <a:tabLst>
                <a:tab pos="542925" algn="l"/>
              </a:tabLst>
            </a:pPr>
            <a:r>
              <a:rPr kumimoji="1" lang="ja-JP" altLang="en-US" sz="2200" b="1" dirty="0">
                <a:solidFill>
                  <a:schemeClr val="tx1"/>
                </a:solidFill>
                <a:latin typeface="BIZ UDPゴシック" panose="020B0400000000000000" pitchFamily="50" charset="-128"/>
                <a:ea typeface="BIZ UDPゴシック" panose="020B0400000000000000" pitchFamily="50" charset="-128"/>
              </a:rPr>
              <a:t>②</a:t>
            </a:r>
            <a:r>
              <a:rPr kumimoji="1" lang="en-US" altLang="ja-JP" sz="2200" b="1" dirty="0">
                <a:solidFill>
                  <a:schemeClr val="tx1"/>
                </a:solidFill>
                <a:latin typeface="BIZ UDPゴシック" panose="020B0400000000000000" pitchFamily="50" charset="-128"/>
                <a:ea typeface="BIZ UDPゴシック" panose="020B0400000000000000" pitchFamily="50" charset="-128"/>
              </a:rPr>
              <a:t>SSW</a:t>
            </a:r>
            <a:r>
              <a:rPr kumimoji="1" lang="ja-JP" altLang="en-US" sz="2200" b="1" dirty="0">
                <a:solidFill>
                  <a:schemeClr val="tx1"/>
                </a:solidFill>
                <a:latin typeface="BIZ UDPゴシック" panose="020B0400000000000000" pitchFamily="50" charset="-128"/>
                <a:ea typeface="BIZ UDPゴシック" panose="020B0400000000000000" pitchFamily="50" charset="-128"/>
              </a:rPr>
              <a:t>と協働した事例の蓄積</a:t>
            </a:r>
          </a:p>
        </p:txBody>
      </p:sp>
      <p:sp>
        <p:nvSpPr>
          <p:cNvPr id="2" name="スライド番号プレースホルダー 1">
            <a:extLst>
              <a:ext uri="{FF2B5EF4-FFF2-40B4-BE49-F238E27FC236}">
                <a16:creationId xmlns:a16="http://schemas.microsoft.com/office/drawing/2014/main" id="{45135BB9-CBAD-99A1-AA56-2EF52087B7C5}"/>
              </a:ext>
            </a:extLst>
          </p:cNvPr>
          <p:cNvSpPr>
            <a:spLocks noGrp="1"/>
          </p:cNvSpPr>
          <p:nvPr>
            <p:ph type="sldNum" sz="quarter" idx="12"/>
          </p:nvPr>
        </p:nvSpPr>
        <p:spPr/>
        <p:txBody>
          <a:bodyPr/>
          <a:lstStyle/>
          <a:p>
            <a:fld id="{9DAC49A8-D133-48D6-BABD-467D590054FB}" type="slidenum">
              <a:rPr kumimoji="1" lang="ja-JP" altLang="en-US" smtClean="0"/>
              <a:t>247</a:t>
            </a:fld>
            <a:endParaRPr kumimoji="1" lang="ja-JP" altLang="en-US"/>
          </a:p>
        </p:txBody>
      </p:sp>
      <p:sp>
        <p:nvSpPr>
          <p:cNvPr id="8" name="正方形/長方形 7">
            <a:extLst>
              <a:ext uri="{FF2B5EF4-FFF2-40B4-BE49-F238E27FC236}">
                <a16:creationId xmlns:a16="http://schemas.microsoft.com/office/drawing/2014/main" id="{1288393E-D3D9-6962-3A92-F6316AAFB382}"/>
              </a:ext>
            </a:extLst>
          </p:cNvPr>
          <p:cNvSpPr/>
          <p:nvPr/>
        </p:nvSpPr>
        <p:spPr>
          <a:xfrm>
            <a:off x="0" y="3000375"/>
            <a:ext cx="9144000" cy="3600449"/>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7338" indent="-287338"/>
            <a:r>
              <a:rPr kumimoji="1" lang="ja-JP" altLang="en-US" sz="2400" b="1" dirty="0">
                <a:solidFill>
                  <a:srgbClr val="00CC66"/>
                </a:solidFill>
                <a:latin typeface="BIZ UDPゴシック" panose="020B0400000000000000" pitchFamily="50" charset="-128"/>
                <a:ea typeface="BIZ UDPゴシック" panose="020B0400000000000000" pitchFamily="50" charset="-128"/>
              </a:rPr>
              <a:t>⦿</a:t>
            </a:r>
            <a:r>
              <a:rPr kumimoji="1" lang="ja-JP" altLang="en-US" sz="2200" b="1" dirty="0">
                <a:solidFill>
                  <a:schemeClr val="tx1"/>
                </a:solidFill>
                <a:latin typeface="BIZ UDPゴシック" panose="020B0400000000000000" pitchFamily="50" charset="-128"/>
                <a:ea typeface="BIZ UDPゴシック" panose="020B0400000000000000" pitchFamily="50" charset="-128"/>
              </a:rPr>
              <a:t>児童生徒に対する切れ目ないチーム支援を実現するために</a:t>
            </a:r>
            <a:endParaRPr kumimoji="1" lang="en-US" altLang="ja-JP" sz="2200" b="1" dirty="0">
              <a:solidFill>
                <a:schemeClr val="tx1"/>
              </a:solidFill>
              <a:latin typeface="BIZ UDPゴシック" panose="020B0400000000000000" pitchFamily="50" charset="-128"/>
              <a:ea typeface="BIZ UDPゴシック" panose="020B0400000000000000" pitchFamily="50" charset="-128"/>
            </a:endParaRPr>
          </a:p>
          <a:p>
            <a:pPr marL="1152000" indent="-432000"/>
            <a:r>
              <a:rPr kumimoji="1" lang="ja-JP" altLang="en-US" sz="2200" b="1" spc="-150" dirty="0">
                <a:solidFill>
                  <a:schemeClr val="tx1"/>
                </a:solidFill>
                <a:latin typeface="BIZ UDPゴシック" panose="020B0400000000000000" pitchFamily="50" charset="-128"/>
                <a:ea typeface="BIZ UDPゴシック" panose="020B0400000000000000" pitchFamily="50" charset="-128"/>
              </a:rPr>
              <a:t>・・・ </a:t>
            </a:r>
            <a:r>
              <a:rPr kumimoji="1" lang="ja-JP" altLang="en-US" sz="2200" b="1" dirty="0">
                <a:solidFill>
                  <a:schemeClr val="tx1"/>
                </a:solidFill>
                <a:latin typeface="BIZ UDPゴシック" panose="020B0400000000000000" pitchFamily="50" charset="-128"/>
                <a:ea typeface="BIZ UDPゴシック" panose="020B0400000000000000" pitchFamily="50" charset="-128"/>
              </a:rPr>
              <a:t>研修で得た知識を校内の他教員、職員、心理等専門職などに</a:t>
            </a:r>
            <a:br>
              <a:rPr kumimoji="1" lang="en-US" altLang="ja-JP" sz="2200" b="1" dirty="0">
                <a:solidFill>
                  <a:schemeClr val="tx1"/>
                </a:solidFill>
                <a:latin typeface="BIZ UDPゴシック" panose="020B0400000000000000" pitchFamily="50" charset="-128"/>
                <a:ea typeface="BIZ UDPゴシック" panose="020B0400000000000000" pitchFamily="50" charset="-128"/>
              </a:rPr>
            </a:br>
            <a:r>
              <a:rPr kumimoji="1" lang="ja-JP" altLang="en-US" sz="2200" b="1" dirty="0">
                <a:solidFill>
                  <a:schemeClr val="tx1"/>
                </a:solidFill>
                <a:latin typeface="BIZ UDPゴシック" panose="020B0400000000000000" pitchFamily="50" charset="-128"/>
                <a:ea typeface="BIZ UDPゴシック" panose="020B0400000000000000" pitchFamily="50" charset="-128"/>
              </a:rPr>
              <a:t>伝達・説明していく </a:t>
            </a:r>
            <a:r>
              <a:rPr kumimoji="1" lang="en-US" altLang="ja-JP" sz="2000" b="1" dirty="0">
                <a:solidFill>
                  <a:schemeClr val="tx1"/>
                </a:solidFill>
                <a:latin typeface="BIZ UDPゴシック" panose="020B0400000000000000" pitchFamily="50" charset="-128"/>
                <a:ea typeface="BIZ UDPゴシック" panose="020B0400000000000000" pitchFamily="50" charset="-128"/>
              </a:rPr>
              <a:t>(</a:t>
            </a:r>
            <a:r>
              <a:rPr kumimoji="1" lang="ja-JP" altLang="en-US" sz="2000" b="1" dirty="0">
                <a:solidFill>
                  <a:schemeClr val="tx1"/>
                </a:solidFill>
                <a:latin typeface="BIZ UDPゴシック" panose="020B0400000000000000" pitchFamily="50" charset="-128"/>
                <a:ea typeface="BIZ UDPゴシック" panose="020B0400000000000000" pitchFamily="50" charset="-128"/>
              </a:rPr>
              <a:t>必要に応じて</a:t>
            </a:r>
            <a:r>
              <a:rPr kumimoji="1" lang="en-US" altLang="ja-JP" sz="2000" b="1" dirty="0">
                <a:solidFill>
                  <a:schemeClr val="tx1"/>
                </a:solidFill>
                <a:latin typeface="BIZ UDPゴシック" panose="020B0400000000000000" pitchFamily="50" charset="-128"/>
                <a:ea typeface="BIZ UDPゴシック" panose="020B0400000000000000" pitchFamily="50" charset="-128"/>
              </a:rPr>
              <a:t>SSW</a:t>
            </a:r>
            <a:r>
              <a:rPr kumimoji="1" lang="ja-JP" altLang="en-US" sz="2000" b="1" dirty="0">
                <a:solidFill>
                  <a:schemeClr val="tx1"/>
                </a:solidFill>
                <a:latin typeface="BIZ UDPゴシック" panose="020B0400000000000000" pitchFamily="50" charset="-128"/>
                <a:ea typeface="BIZ UDPゴシック" panose="020B0400000000000000" pitchFamily="50" charset="-128"/>
              </a:rPr>
              <a:t>に相談し、協力を求める</a:t>
            </a:r>
            <a:r>
              <a:rPr kumimoji="1" lang="en-US" altLang="ja-JP" sz="2000" b="1" dirty="0">
                <a:solidFill>
                  <a:schemeClr val="tx1"/>
                </a:solidFill>
                <a:latin typeface="BIZ UDPゴシック" panose="020B0400000000000000" pitchFamily="50" charset="-128"/>
                <a:ea typeface="BIZ UDPゴシック" panose="020B0400000000000000" pitchFamily="50" charset="-128"/>
              </a:rPr>
              <a:t>)</a:t>
            </a:r>
          </a:p>
          <a:p>
            <a:pPr marL="287338" indent="-287338">
              <a:spcBef>
                <a:spcPts val="1800"/>
              </a:spcBef>
            </a:pPr>
            <a:r>
              <a:rPr kumimoji="1" lang="ja-JP" altLang="en-US" sz="2000" b="1" dirty="0">
                <a:solidFill>
                  <a:srgbClr val="00CC66"/>
                </a:solidFill>
                <a:latin typeface="BIZ UDPゴシック" panose="020B0400000000000000" pitchFamily="50" charset="-128"/>
                <a:ea typeface="BIZ UDPゴシック" panose="020B0400000000000000" pitchFamily="50" charset="-128"/>
              </a:rPr>
              <a:t>⦿</a:t>
            </a:r>
            <a:r>
              <a:rPr kumimoji="1" lang="ja-JP" altLang="en-US" sz="2200" b="1" dirty="0">
                <a:solidFill>
                  <a:schemeClr val="tx1"/>
                </a:solidFill>
                <a:latin typeface="BIZ UDPゴシック" panose="020B0400000000000000" pitchFamily="50" charset="-128"/>
                <a:ea typeface="BIZ UDPゴシック" panose="020B0400000000000000" pitchFamily="50" charset="-128"/>
              </a:rPr>
              <a:t>長期的な取り組みの観点から</a:t>
            </a:r>
            <a:endParaRPr kumimoji="1" lang="en-US" altLang="ja-JP" sz="2200" b="1" dirty="0">
              <a:solidFill>
                <a:schemeClr val="tx1"/>
              </a:solidFill>
              <a:latin typeface="BIZ UDPゴシック" panose="020B0400000000000000" pitchFamily="50" charset="-128"/>
              <a:ea typeface="BIZ UDPゴシック" panose="020B0400000000000000" pitchFamily="50" charset="-128"/>
            </a:endParaRPr>
          </a:p>
          <a:p>
            <a:pPr marL="809625" indent="-266700"/>
            <a:r>
              <a:rPr kumimoji="1" lang="ja-JP" altLang="en-US" sz="2200" b="1" dirty="0">
                <a:solidFill>
                  <a:schemeClr val="tx1"/>
                </a:solidFill>
                <a:latin typeface="BIZ UDPゴシック" panose="020B0400000000000000" pitchFamily="50" charset="-128"/>
                <a:ea typeface="BIZ UDPゴシック" panose="020B0400000000000000" pitchFamily="50" charset="-128"/>
              </a:rPr>
              <a:t>〇</a:t>
            </a:r>
            <a:r>
              <a:rPr kumimoji="1" lang="en-US" altLang="ja-JP" sz="2200" b="1" dirty="0">
                <a:solidFill>
                  <a:schemeClr val="tx1"/>
                </a:solidFill>
                <a:latin typeface="BIZ UDPゴシック" panose="020B0400000000000000" pitchFamily="50" charset="-128"/>
                <a:ea typeface="BIZ UDPゴシック" panose="020B0400000000000000" pitchFamily="50" charset="-128"/>
              </a:rPr>
              <a:t>SSW</a:t>
            </a:r>
            <a:r>
              <a:rPr kumimoji="1" lang="ja-JP" altLang="en-US" sz="2200" b="1" dirty="0">
                <a:solidFill>
                  <a:schemeClr val="tx1"/>
                </a:solidFill>
                <a:latin typeface="BIZ UDPゴシック" panose="020B0400000000000000" pitchFamily="50" charset="-128"/>
                <a:ea typeface="BIZ UDPゴシック" panose="020B0400000000000000" pitchFamily="50" charset="-128"/>
              </a:rPr>
              <a:t>実習の受け入れ</a:t>
            </a:r>
            <a:endParaRPr kumimoji="1" lang="en-US" altLang="ja-JP" sz="2200" b="1" dirty="0">
              <a:solidFill>
                <a:schemeClr val="tx1"/>
              </a:solidFill>
              <a:latin typeface="BIZ UDPゴシック" panose="020B0400000000000000" pitchFamily="50" charset="-128"/>
              <a:ea typeface="BIZ UDPゴシック" panose="020B0400000000000000" pitchFamily="50" charset="-128"/>
            </a:endParaRPr>
          </a:p>
          <a:p>
            <a:pPr marL="809625" indent="-266700">
              <a:spcBef>
                <a:spcPts val="600"/>
              </a:spcBef>
            </a:pPr>
            <a:r>
              <a:rPr kumimoji="1" lang="ja-JP" altLang="en-US" sz="2200" b="1" dirty="0">
                <a:solidFill>
                  <a:schemeClr val="tx1"/>
                </a:solidFill>
                <a:latin typeface="BIZ UDPゴシック" panose="020B0400000000000000" pitchFamily="50" charset="-128"/>
                <a:ea typeface="BIZ UDPゴシック" panose="020B0400000000000000" pitchFamily="50" charset="-128"/>
              </a:rPr>
              <a:t>〇教育実習生等、学校教育に携わろうとする学生へのかかわり</a:t>
            </a:r>
            <a:endParaRPr kumimoji="1" lang="en-US" altLang="ja-JP" sz="2200" b="1" dirty="0">
              <a:solidFill>
                <a:schemeClr val="tx1"/>
              </a:solidFill>
              <a:latin typeface="BIZ UDPゴシック" panose="020B0400000000000000" pitchFamily="50" charset="-128"/>
              <a:ea typeface="BIZ UDPゴシック" panose="020B0400000000000000" pitchFamily="50" charset="-128"/>
            </a:endParaRPr>
          </a:p>
          <a:p>
            <a:pPr marL="1404000" indent="-396000"/>
            <a:r>
              <a:rPr kumimoji="1" lang="en-US" altLang="ja-JP" sz="2200" b="1" dirty="0">
                <a:solidFill>
                  <a:schemeClr val="tx1"/>
                </a:solidFill>
                <a:latin typeface="BIZ UDPゴシック" panose="020B0400000000000000" pitchFamily="50" charset="-128"/>
                <a:ea typeface="BIZ UDPゴシック" panose="020B0400000000000000" pitchFamily="50" charset="-128"/>
              </a:rPr>
              <a:t>… </a:t>
            </a:r>
            <a:r>
              <a:rPr kumimoji="1" lang="ja-JP" altLang="en-US" sz="2200" b="1" dirty="0">
                <a:solidFill>
                  <a:schemeClr val="tx1"/>
                </a:solidFill>
                <a:latin typeface="BIZ UDPゴシック" panose="020B0400000000000000" pitchFamily="50" charset="-128"/>
                <a:ea typeface="BIZ UDPゴシック" panose="020B0400000000000000" pitchFamily="50" charset="-128"/>
              </a:rPr>
              <a:t>児童生徒への福祉的な支援の必要性、そのための学校内外の</a:t>
            </a:r>
            <a:br>
              <a:rPr kumimoji="1" lang="en-US" altLang="ja-JP" sz="2200" b="1" dirty="0">
                <a:solidFill>
                  <a:schemeClr val="tx1"/>
                </a:solidFill>
                <a:latin typeface="BIZ UDPゴシック" panose="020B0400000000000000" pitchFamily="50" charset="-128"/>
                <a:ea typeface="BIZ UDPゴシック" panose="020B0400000000000000" pitchFamily="50" charset="-128"/>
              </a:rPr>
            </a:br>
            <a:r>
              <a:rPr kumimoji="1" lang="ja-JP" altLang="en-US" sz="2200" b="1" dirty="0">
                <a:solidFill>
                  <a:schemeClr val="tx1"/>
                </a:solidFill>
                <a:latin typeface="BIZ UDPゴシック" panose="020B0400000000000000" pitchFamily="50" charset="-128"/>
                <a:ea typeface="BIZ UDPゴシック" panose="020B0400000000000000" pitchFamily="50" charset="-128"/>
              </a:rPr>
              <a:t>連携の必要性を伝えていく</a:t>
            </a:r>
          </a:p>
          <a:p>
            <a:pPr marL="287338" indent="-287338"/>
            <a:endParaRPr kumimoji="1" lang="ja-JP" altLang="en-US" sz="2200" b="1" dirty="0">
              <a:solidFill>
                <a:schemeClr val="tx1"/>
              </a:solidFill>
              <a:latin typeface="BIZ UDPゴシック" panose="020B0400000000000000" pitchFamily="50" charset="-128"/>
              <a:ea typeface="BIZ UDPゴシック" panose="020B0400000000000000" pitchFamily="50" charset="-128"/>
            </a:endParaRPr>
          </a:p>
        </p:txBody>
      </p:sp>
      <p:sp>
        <p:nvSpPr>
          <p:cNvPr id="9" name="タイトル 1">
            <a:extLst>
              <a:ext uri="{FF2B5EF4-FFF2-40B4-BE49-F238E27FC236}">
                <a16:creationId xmlns:a16="http://schemas.microsoft.com/office/drawing/2014/main" id="{39159C98-24A8-B179-D226-078217AA4AB6}"/>
              </a:ext>
            </a:extLst>
          </p:cNvPr>
          <p:cNvSpPr txBox="1">
            <a:spLocks/>
          </p:cNvSpPr>
          <p:nvPr/>
        </p:nvSpPr>
        <p:spPr>
          <a:xfrm>
            <a:off x="0" y="2513945"/>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おわりに</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F8451448-86FF-941A-38A5-B09B1A1CAC79}"/>
              </a:ext>
            </a:extLst>
          </p:cNvPr>
          <p:cNvSpPr/>
          <p:nvPr/>
        </p:nvSpPr>
        <p:spPr>
          <a:xfrm>
            <a:off x="4857751" y="57150"/>
            <a:ext cx="4152900" cy="4286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t>ワーク５のかわりに追加したスライド</a:t>
            </a:r>
          </a:p>
        </p:txBody>
      </p:sp>
    </p:spTree>
    <p:extLst>
      <p:ext uri="{BB962C8B-B14F-4D97-AF65-F5344CB8AC3E}">
        <p14:creationId xmlns:p14="http://schemas.microsoft.com/office/powerpoint/2010/main" val="1063580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AD3B9-6281-1FFC-6A9A-EA575378E2A1}"/>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79D0BC76-C075-C973-2F08-4B60835172E7}"/>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ワーク</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13" name="テキスト ボックス 12">
            <a:extLst>
              <a:ext uri="{FF2B5EF4-FFF2-40B4-BE49-F238E27FC236}">
                <a16:creationId xmlns:a16="http://schemas.microsoft.com/office/drawing/2014/main" id="{9CF4FC7F-3854-965F-1F60-596D150A103C}"/>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15" name="テキスト ボックス 14">
            <a:extLst>
              <a:ext uri="{FF2B5EF4-FFF2-40B4-BE49-F238E27FC236}">
                <a16:creationId xmlns:a16="http://schemas.microsoft.com/office/drawing/2014/main" id="{1DB63A63-5E0E-6009-3DF7-9083E1E2460A}"/>
              </a:ext>
            </a:extLst>
          </p:cNvPr>
          <p:cNvSpPr txBox="1"/>
          <p:nvPr/>
        </p:nvSpPr>
        <p:spPr>
          <a:xfrm>
            <a:off x="6" y="2100798"/>
            <a:ext cx="9143994"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600" b="1" i="0" u="none" strike="noStrike" kern="1200" cap="none" spc="0" normalizeH="0" baseline="0" noProof="0" dirty="0">
                <a:ln>
                  <a:noFill/>
                </a:ln>
                <a:solidFill>
                  <a:srgbClr val="006600"/>
                </a:solidFill>
                <a:effectLst/>
                <a:uLnTx/>
                <a:uFillTx/>
                <a:latin typeface="BIZ UDPゴシック" panose="020B0400000000000000" pitchFamily="50" charset="-128"/>
                <a:ea typeface="BIZ UDPゴシック" panose="020B0400000000000000" pitchFamily="50" charset="-128"/>
                <a:cs typeface="+mn-cs"/>
              </a:rPr>
              <a:t>ワーク　１～４</a:t>
            </a:r>
            <a:endParaRPr kumimoji="1" lang="ja-JP" altLang="en-US" sz="6600" b="1" i="0" u="none" strike="noStrike" kern="1200" cap="none" spc="0" normalizeH="0" baseline="0" noProof="0" dirty="0">
              <a:ln>
                <a:noFill/>
              </a:ln>
              <a:solidFill>
                <a:srgbClr val="00660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 name="スライド番号プレースホルダー 1">
            <a:extLst>
              <a:ext uri="{FF2B5EF4-FFF2-40B4-BE49-F238E27FC236}">
                <a16:creationId xmlns:a16="http://schemas.microsoft.com/office/drawing/2014/main" id="{4B8A967B-74EE-EC00-9E81-5E741C6B593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050" b="0" i="0" u="none" strike="noStrike" kern="1200" cap="none" spc="0" normalizeH="0" baseline="0" noProof="0" smtClean="0">
                <a:ln>
                  <a:noFill/>
                </a:ln>
                <a:solidFill>
                  <a:srgbClr val="FFFFFF"/>
                </a:solidFill>
                <a:effectLst/>
                <a:uLnTx/>
                <a:uFillTx/>
                <a:latin typeface="Calibri" panose="020F0502020204030204"/>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248</a:t>
            </a:fld>
            <a:endParaRPr kumimoji="1" lang="ja-JP" altLang="en-US" sz="1050" b="0" i="0" u="none" strike="noStrike" kern="1200" cap="none" spc="0" normalizeH="0" baseline="0" noProof="0">
              <a:ln>
                <a:noFill/>
              </a:ln>
              <a:solidFill>
                <a:srgbClr val="FFFFFF"/>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1180160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6AD18-520B-B1F4-842F-60B6410AB378}"/>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17BDF21F-9871-3DD1-DC74-47630F7E1A84}"/>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ワーク１</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6E98E70D-C635-C2E8-A086-B7143266A085}"/>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15" name="テキスト ボックス 14">
            <a:extLst>
              <a:ext uri="{FF2B5EF4-FFF2-40B4-BE49-F238E27FC236}">
                <a16:creationId xmlns:a16="http://schemas.microsoft.com/office/drawing/2014/main" id="{5F960BB5-D9D6-1E4B-C107-95904AEFEB04}"/>
              </a:ext>
            </a:extLst>
          </p:cNvPr>
          <p:cNvSpPr txBox="1"/>
          <p:nvPr/>
        </p:nvSpPr>
        <p:spPr>
          <a:xfrm>
            <a:off x="223371" y="576798"/>
            <a:ext cx="9143994" cy="830997"/>
          </a:xfrm>
          <a:prstGeom prst="rect">
            <a:avLst/>
          </a:prstGeom>
          <a:noFill/>
        </p:spPr>
        <p:txBody>
          <a:bodyPr wrap="square" rtlCol="0">
            <a:spAutoFit/>
          </a:bodyP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ソーシャルワークを説明する際，</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①環境，②関係性，③生活全体をふくめて考える。</a:t>
            </a:r>
            <a:endParaRPr kumimoji="1" lang="ja-JP" altLang="en-US" sz="1400" b="1" dirty="0">
              <a:solidFill>
                <a:srgbClr val="0070C0"/>
              </a:solidFill>
              <a:latin typeface="+mn-ea"/>
            </a:endParaRPr>
          </a:p>
        </p:txBody>
      </p:sp>
      <p:sp>
        <p:nvSpPr>
          <p:cNvPr id="16" name="正方形/長方形 15">
            <a:extLst>
              <a:ext uri="{FF2B5EF4-FFF2-40B4-BE49-F238E27FC236}">
                <a16:creationId xmlns:a16="http://schemas.microsoft.com/office/drawing/2014/main" id="{23E42F74-0C17-0947-E6D6-8161F7D5FD3C}"/>
              </a:ext>
            </a:extLst>
          </p:cNvPr>
          <p:cNvSpPr/>
          <p:nvPr/>
        </p:nvSpPr>
        <p:spPr>
          <a:xfrm>
            <a:off x="90740" y="2111495"/>
            <a:ext cx="8697271"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①</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環境</a:t>
            </a:r>
            <a:r>
              <a:rPr kumimoji="1" lang="ja-JP" altLang="en-US" sz="2400" dirty="0">
                <a:solidFill>
                  <a:schemeClr val="tx1"/>
                </a:solidFill>
                <a:latin typeface="BIZ UDPゴシック" panose="020B0400000000000000" pitchFamily="50" charset="-128"/>
                <a:ea typeface="BIZ UDPゴシック" panose="020B0400000000000000" pitchFamily="50" charset="-128"/>
              </a:rPr>
              <a:t>とは，子どもが生活している学校，家庭，地域に加えて，</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制度・サービスも含んでいる。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②</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関係性</a:t>
            </a:r>
            <a:r>
              <a:rPr kumimoji="1" lang="ja-JP" altLang="en-US" sz="2400" dirty="0">
                <a:solidFill>
                  <a:schemeClr val="tx1"/>
                </a:solidFill>
                <a:latin typeface="BIZ UDPゴシック" panose="020B0400000000000000" pitchFamily="50" charset="-128"/>
                <a:ea typeface="BIZ UDPゴシック" panose="020B0400000000000000" pitchFamily="50" charset="-128"/>
              </a:rPr>
              <a:t>とは，子どもと環境とのつながりを意味し，</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その関係性も１つではなく複数におよぶものである。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③</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生活全体</a:t>
            </a:r>
            <a:r>
              <a:rPr kumimoji="1" lang="ja-JP" altLang="en-US" sz="2400" dirty="0">
                <a:solidFill>
                  <a:schemeClr val="tx1"/>
                </a:solidFill>
                <a:latin typeface="BIZ UDPゴシック" panose="020B0400000000000000" pitchFamily="50" charset="-128"/>
                <a:ea typeface="BIZ UDPゴシック" panose="020B0400000000000000" pitchFamily="50" charset="-128"/>
              </a:rPr>
              <a:t>とは，一日の生活の流れというよりは，</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さまざまな環境との関係性すべてを意味している。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17" name="矢印: 下 16">
            <a:extLst>
              <a:ext uri="{FF2B5EF4-FFF2-40B4-BE49-F238E27FC236}">
                <a16:creationId xmlns:a16="http://schemas.microsoft.com/office/drawing/2014/main" id="{951240A4-6F47-5438-51CA-1D4248F28BC4}"/>
              </a:ext>
            </a:extLst>
          </p:cNvPr>
          <p:cNvSpPr/>
          <p:nvPr/>
        </p:nvSpPr>
        <p:spPr>
          <a:xfrm>
            <a:off x="359477" y="4290352"/>
            <a:ext cx="537472" cy="628213"/>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33883496-381E-9503-0139-D37FB2B9AE1C}"/>
              </a:ext>
            </a:extLst>
          </p:cNvPr>
          <p:cNvSpPr txBox="1"/>
          <p:nvPr/>
        </p:nvSpPr>
        <p:spPr>
          <a:xfrm>
            <a:off x="90740" y="4982736"/>
            <a:ext cx="9143994" cy="1200329"/>
          </a:xfrm>
          <a:prstGeom prst="rect">
            <a:avLst/>
          </a:prstGeom>
          <a:noFill/>
        </p:spPr>
        <p:txBody>
          <a:bodyPr wrap="square" rtlCol="0">
            <a:spAutoFit/>
          </a:bodyPr>
          <a:lstStyle/>
          <a:p>
            <a:r>
              <a:rPr kumimoji="1" lang="ja-JP" altLang="en-US" sz="2400" dirty="0">
                <a:latin typeface="BIZ UDPゴシック" panose="020B0400000000000000" pitchFamily="50" charset="-128"/>
                <a:ea typeface="BIZ UDPゴシック" panose="020B0400000000000000" pitchFamily="50" charset="-128"/>
              </a:rPr>
              <a:t>たとえば，不登校事例では，子どもの心に焦点をあてることに加え，</a:t>
            </a:r>
            <a:endParaRPr kumimoji="1" lang="en-US" altLang="ja-JP" sz="2400" dirty="0">
              <a:latin typeface="BIZ UDPゴシック" panose="020B0400000000000000" pitchFamily="50" charset="-128"/>
              <a:ea typeface="BIZ UDPゴシック" panose="020B0400000000000000" pitchFamily="50" charset="-128"/>
            </a:endParaRPr>
          </a:p>
          <a:p>
            <a:r>
              <a:rPr kumimoji="1" lang="ja-JP" altLang="en-US" sz="2400" dirty="0">
                <a:latin typeface="BIZ UDPゴシック" panose="020B0400000000000000" pitchFamily="50" charset="-128"/>
                <a:ea typeface="BIZ UDPゴシック" panose="020B0400000000000000" pitchFamily="50" charset="-128"/>
              </a:rPr>
              <a:t>子どもを取り巻くさまざまな環境との関係性のなかで，生活全体を</a:t>
            </a:r>
            <a:endParaRPr kumimoji="1" lang="en-US" altLang="ja-JP" sz="2400" dirty="0">
              <a:latin typeface="BIZ UDPゴシック" panose="020B0400000000000000" pitchFamily="50" charset="-128"/>
              <a:ea typeface="BIZ UDPゴシック" panose="020B0400000000000000" pitchFamily="50" charset="-128"/>
            </a:endParaRPr>
          </a:p>
          <a:p>
            <a:r>
              <a:rPr kumimoji="1" lang="ja-JP" altLang="en-US" sz="2400" dirty="0">
                <a:latin typeface="BIZ UDPゴシック" panose="020B0400000000000000" pitchFamily="50" charset="-128"/>
                <a:ea typeface="BIZ UDPゴシック" panose="020B0400000000000000" pitchFamily="50" charset="-128"/>
              </a:rPr>
              <a:t>みていく必要があり，このことを具体をもって教師に伝える。</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6BAEBDC9-A533-340A-3260-83DABBD98E56}"/>
              </a:ext>
            </a:extLst>
          </p:cNvPr>
          <p:cNvSpPr>
            <a:spLocks noGrp="1"/>
          </p:cNvSpPr>
          <p:nvPr>
            <p:ph type="sldNum" sz="quarter" idx="12"/>
          </p:nvPr>
        </p:nvSpPr>
        <p:spPr/>
        <p:txBody>
          <a:bodyPr/>
          <a:lstStyle/>
          <a:p>
            <a:fld id="{9DAC49A8-D133-48D6-BABD-467D590054FB}" type="slidenum">
              <a:rPr kumimoji="1" lang="ja-JP" altLang="en-US" smtClean="0"/>
              <a:t>249</a:t>
            </a:fld>
            <a:endParaRPr kumimoji="1" lang="ja-JP" altLang="en-US" dirty="0"/>
          </a:p>
        </p:txBody>
      </p:sp>
    </p:spTree>
    <p:extLst>
      <p:ext uri="{BB962C8B-B14F-4D97-AF65-F5344CB8AC3E}">
        <p14:creationId xmlns:p14="http://schemas.microsoft.com/office/powerpoint/2010/main" val="126237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5A932-8EFB-9C52-0F1A-B964E731BD4D}"/>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371CEE86-90C7-F88E-C5D3-8A65F5CAB7AC}"/>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a:solidFill>
                  <a:schemeClr val="bg1"/>
                </a:solidFill>
                <a:latin typeface="BIZ UDPゴシック" panose="020B0400000000000000" pitchFamily="50" charset="-128"/>
                <a:ea typeface="BIZ UDPゴシック" panose="020B0400000000000000" pitchFamily="50" charset="-128"/>
              </a:rPr>
              <a:t>ワーク１</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9FC4B211-E5B9-F4D9-296B-05091021B048}"/>
              </a:ext>
            </a:extLst>
          </p:cNvPr>
          <p:cNvSpPr txBox="1"/>
          <p:nvPr/>
        </p:nvSpPr>
        <p:spPr>
          <a:xfrm>
            <a:off x="-1" y="484872"/>
            <a:ext cx="9143999" cy="1323439"/>
          </a:xfrm>
          <a:prstGeom prst="rect">
            <a:avLst/>
          </a:prstGeom>
          <a:noFill/>
        </p:spPr>
        <p:txBody>
          <a:bodyPr wrap="square" rtlCol="0">
            <a:spAutoFit/>
          </a:bodyPr>
          <a:lstStyle/>
          <a:p>
            <a:endParaRPr kumimoji="1" lang="en-US" altLang="ja-JP" sz="2400" b="1" dirty="0">
              <a:latin typeface="BIZ UDPゴシック" panose="020B0400000000000000" pitchFamily="50" charset="-128"/>
              <a:ea typeface="BIZ UDPゴシック" panose="020B0400000000000000" pitchFamily="50" charset="-128"/>
            </a:endParaRPr>
          </a:p>
          <a:p>
            <a:r>
              <a:rPr kumimoji="1" lang="ja-JP" altLang="en-US" sz="2800" b="1" dirty="0">
                <a:latin typeface="BIZ UDPゴシック" panose="020B0400000000000000" pitchFamily="50" charset="-128"/>
                <a:ea typeface="BIZ UDPゴシック" panose="020B0400000000000000" pitchFamily="50" charset="-128"/>
              </a:rPr>
              <a:t>＃１　児童生徒の教育課題を取り上げ、</a:t>
            </a:r>
            <a:r>
              <a:rPr kumimoji="1" lang="ja-JP" altLang="en-US" sz="2800" b="1" u="sng" dirty="0">
                <a:solidFill>
                  <a:srgbClr val="FF0000"/>
                </a:solidFill>
                <a:latin typeface="BIZ UDPゴシック" panose="020B0400000000000000" pitchFamily="50" charset="-128"/>
                <a:ea typeface="BIZ UDPゴシック" panose="020B0400000000000000" pitchFamily="50" charset="-128"/>
              </a:rPr>
              <a:t>①環境、②関係性、</a:t>
            </a:r>
            <a:endParaRPr kumimoji="1" lang="en-US" altLang="ja-JP" sz="2800" b="1" u="sng" dirty="0">
              <a:solidFill>
                <a:srgbClr val="FF0000"/>
              </a:solidFill>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       </a:t>
            </a:r>
            <a:r>
              <a:rPr kumimoji="1" lang="ja-JP" altLang="en-US" sz="2800" b="1" u="sng" dirty="0">
                <a:solidFill>
                  <a:srgbClr val="FF0000"/>
                </a:solidFill>
                <a:latin typeface="BIZ UDPゴシック" panose="020B0400000000000000" pitchFamily="50" charset="-128"/>
                <a:ea typeface="BIZ UDPゴシック" panose="020B0400000000000000" pitchFamily="50" charset="-128"/>
              </a:rPr>
              <a:t>③生活全体</a:t>
            </a:r>
            <a:r>
              <a:rPr kumimoji="1" lang="ja-JP" altLang="en-US" sz="2800" b="1" dirty="0">
                <a:latin typeface="BIZ UDPゴシック" panose="020B0400000000000000" pitchFamily="50" charset="-128"/>
                <a:ea typeface="BIZ UDPゴシック" panose="020B0400000000000000" pitchFamily="50" charset="-128"/>
              </a:rPr>
              <a:t>の観点から実態を分析してみましょう。</a:t>
            </a:r>
            <a:endParaRPr kumimoji="1" lang="en-US" altLang="ja-JP" sz="28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4BB2E89-0C46-8621-9638-32464AC69B6E}"/>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3" name="スライド番号プレースホルダー 1">
            <a:extLst>
              <a:ext uri="{FF2B5EF4-FFF2-40B4-BE49-F238E27FC236}">
                <a16:creationId xmlns:a16="http://schemas.microsoft.com/office/drawing/2014/main" id="{7723A8EF-31E7-B43B-24A2-4BD5C19C44AC}"/>
              </a:ext>
            </a:extLst>
          </p:cNvPr>
          <p:cNvSpPr>
            <a:spLocks noGrp="1"/>
          </p:cNvSpPr>
          <p:nvPr>
            <p:ph type="sldNum" sz="quarter" idx="12"/>
          </p:nvPr>
        </p:nvSpPr>
        <p:spPr>
          <a:xfrm>
            <a:off x="7425344" y="6478258"/>
            <a:ext cx="984019" cy="365125"/>
          </a:xfrm>
        </p:spPr>
        <p:txBody>
          <a:bodyPr/>
          <a:lstStyle/>
          <a:p>
            <a:fld id="{9DAC49A8-D133-48D6-BABD-467D590054FB}" type="slidenum">
              <a:rPr kumimoji="1" lang="ja-JP" altLang="en-US" smtClean="0"/>
              <a:t>250</a:t>
            </a:fld>
            <a:endParaRPr kumimoji="1" lang="ja-JP" altLang="en-US" dirty="0"/>
          </a:p>
        </p:txBody>
      </p:sp>
    </p:spTree>
    <p:extLst>
      <p:ext uri="{BB962C8B-B14F-4D97-AF65-F5344CB8AC3E}">
        <p14:creationId xmlns:p14="http://schemas.microsoft.com/office/powerpoint/2010/main" val="3412125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48659-284B-4DA0-6392-E7829674D13E}"/>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32BFCCDC-FF8D-6543-159C-6683311B8A82}"/>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ワーク２　個人ワーク２分程度，グループワーク５分程度</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CB20C540-14F2-4C8B-9E4F-04CE81D70714}"/>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15" name="テキスト ボックス 14">
            <a:extLst>
              <a:ext uri="{FF2B5EF4-FFF2-40B4-BE49-F238E27FC236}">
                <a16:creationId xmlns:a16="http://schemas.microsoft.com/office/drawing/2014/main" id="{8D0C8AF6-F97F-9952-39F5-192770EBD479}"/>
              </a:ext>
            </a:extLst>
          </p:cNvPr>
          <p:cNvSpPr txBox="1"/>
          <p:nvPr/>
        </p:nvSpPr>
        <p:spPr>
          <a:xfrm>
            <a:off x="223371" y="576798"/>
            <a:ext cx="9143994" cy="830997"/>
          </a:xfrm>
          <a:prstGeom prst="rect">
            <a:avLst/>
          </a:prstGeom>
          <a:noFill/>
        </p:spPr>
        <p:txBody>
          <a:bodyPr wrap="square" rtlCol="0">
            <a:spAutoFit/>
          </a:bodyP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ケースを見立てると，顕在的な課題だけでなく，</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潜在的な課題が存在することを強調する。</a:t>
            </a:r>
            <a:endParaRPr kumimoji="1" lang="ja-JP" altLang="en-US" sz="1400" b="1" dirty="0">
              <a:solidFill>
                <a:srgbClr val="0070C0"/>
              </a:solidFill>
              <a:latin typeface="+mn-ea"/>
            </a:endParaRPr>
          </a:p>
        </p:txBody>
      </p:sp>
      <p:sp>
        <p:nvSpPr>
          <p:cNvPr id="2" name="二等辺三角形 1">
            <a:extLst>
              <a:ext uri="{FF2B5EF4-FFF2-40B4-BE49-F238E27FC236}">
                <a16:creationId xmlns:a16="http://schemas.microsoft.com/office/drawing/2014/main" id="{97C8B21E-C2EA-E095-D39C-FB9DED40A3FC}"/>
              </a:ext>
            </a:extLst>
          </p:cNvPr>
          <p:cNvSpPr/>
          <p:nvPr/>
        </p:nvSpPr>
        <p:spPr>
          <a:xfrm>
            <a:off x="125641" y="1633357"/>
            <a:ext cx="5395659" cy="3420274"/>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a:extLst>
              <a:ext uri="{FF2B5EF4-FFF2-40B4-BE49-F238E27FC236}">
                <a16:creationId xmlns:a16="http://schemas.microsoft.com/office/drawing/2014/main" id="{3687EA42-185B-958A-75D3-BA5F60C86AEB}"/>
              </a:ext>
            </a:extLst>
          </p:cNvPr>
          <p:cNvCxnSpPr>
            <a:cxnSpLocks/>
          </p:cNvCxnSpPr>
          <p:nvPr/>
        </p:nvCxnSpPr>
        <p:spPr>
          <a:xfrm>
            <a:off x="1479793" y="3343494"/>
            <a:ext cx="5884268" cy="0"/>
          </a:xfrm>
          <a:prstGeom prst="line">
            <a:avLst/>
          </a:prstGeom>
          <a:ln w="19050"/>
        </p:spPr>
        <p:style>
          <a:lnRef idx="1">
            <a:schemeClr val="dk1"/>
          </a:lnRef>
          <a:fillRef idx="0">
            <a:schemeClr val="dk1"/>
          </a:fillRef>
          <a:effectRef idx="0">
            <a:schemeClr val="dk1"/>
          </a:effectRef>
          <a:fontRef idx="minor">
            <a:schemeClr val="tx1"/>
          </a:fontRef>
        </p:style>
      </p:cxnSp>
      <p:sp>
        <p:nvSpPr>
          <p:cNvPr id="7" name="四角形: 角を丸くする 6">
            <a:extLst>
              <a:ext uri="{FF2B5EF4-FFF2-40B4-BE49-F238E27FC236}">
                <a16:creationId xmlns:a16="http://schemas.microsoft.com/office/drawing/2014/main" id="{FF4E8FCA-1EF1-4B83-08D4-3E938F8ED097}"/>
              </a:ext>
            </a:extLst>
          </p:cNvPr>
          <p:cNvSpPr/>
          <p:nvPr/>
        </p:nvSpPr>
        <p:spPr>
          <a:xfrm>
            <a:off x="4889595" y="2294274"/>
            <a:ext cx="2659439"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latin typeface="BIZ UDPゴシック" panose="020B0400000000000000" pitchFamily="50" charset="-128"/>
                <a:ea typeface="BIZ UDPゴシック" panose="020B0400000000000000" pitchFamily="50" charset="-128"/>
              </a:rPr>
              <a:t>顕在的な課題</a:t>
            </a:r>
          </a:p>
        </p:txBody>
      </p:sp>
      <p:sp>
        <p:nvSpPr>
          <p:cNvPr id="8" name="四角形: 角を丸くする 7">
            <a:extLst>
              <a:ext uri="{FF2B5EF4-FFF2-40B4-BE49-F238E27FC236}">
                <a16:creationId xmlns:a16="http://schemas.microsoft.com/office/drawing/2014/main" id="{81559E93-98FA-5360-17D4-604888DAA162}"/>
              </a:ext>
            </a:extLst>
          </p:cNvPr>
          <p:cNvSpPr/>
          <p:nvPr/>
        </p:nvSpPr>
        <p:spPr>
          <a:xfrm>
            <a:off x="4889595" y="3514506"/>
            <a:ext cx="2659439"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latin typeface="BIZ UDPゴシック" panose="020B0400000000000000" pitchFamily="50" charset="-128"/>
                <a:ea typeface="BIZ UDPゴシック" panose="020B0400000000000000" pitchFamily="50" charset="-128"/>
              </a:rPr>
              <a:t>潜在的な課題</a:t>
            </a:r>
          </a:p>
        </p:txBody>
      </p:sp>
      <p:sp>
        <p:nvSpPr>
          <p:cNvPr id="9" name="楕円 8">
            <a:extLst>
              <a:ext uri="{FF2B5EF4-FFF2-40B4-BE49-F238E27FC236}">
                <a16:creationId xmlns:a16="http://schemas.microsoft.com/office/drawing/2014/main" id="{B06F5C69-AC59-C567-64DD-1DEDC05CC7F0}"/>
              </a:ext>
            </a:extLst>
          </p:cNvPr>
          <p:cNvSpPr/>
          <p:nvPr/>
        </p:nvSpPr>
        <p:spPr>
          <a:xfrm>
            <a:off x="2191768" y="2473182"/>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非行</a:t>
            </a:r>
          </a:p>
        </p:txBody>
      </p:sp>
      <p:sp>
        <p:nvSpPr>
          <p:cNvPr id="10" name="楕円 9">
            <a:extLst>
              <a:ext uri="{FF2B5EF4-FFF2-40B4-BE49-F238E27FC236}">
                <a16:creationId xmlns:a16="http://schemas.microsoft.com/office/drawing/2014/main" id="{F1F0024A-9CFE-8D67-3A97-5005F7646939}"/>
              </a:ext>
            </a:extLst>
          </p:cNvPr>
          <p:cNvSpPr/>
          <p:nvPr/>
        </p:nvSpPr>
        <p:spPr>
          <a:xfrm>
            <a:off x="1289584"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家庭</a:t>
            </a:r>
            <a:endParaRPr kumimoji="1" lang="en-US" altLang="ja-JP" sz="2400" b="1" dirty="0"/>
          </a:p>
          <a:p>
            <a:pPr algn="ctr"/>
            <a:r>
              <a:rPr kumimoji="1" lang="ja-JP" altLang="en-US" sz="2400" b="1" dirty="0"/>
              <a:t>環境</a:t>
            </a:r>
          </a:p>
        </p:txBody>
      </p:sp>
      <p:sp>
        <p:nvSpPr>
          <p:cNvPr id="11" name="楕円 10">
            <a:extLst>
              <a:ext uri="{FF2B5EF4-FFF2-40B4-BE49-F238E27FC236}">
                <a16:creationId xmlns:a16="http://schemas.microsoft.com/office/drawing/2014/main" id="{4A69BB74-860F-E040-0368-300EE02895ED}"/>
              </a:ext>
            </a:extLst>
          </p:cNvPr>
          <p:cNvSpPr/>
          <p:nvPr/>
        </p:nvSpPr>
        <p:spPr>
          <a:xfrm>
            <a:off x="2990999"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友人</a:t>
            </a:r>
            <a:endParaRPr kumimoji="1" lang="en-US" altLang="ja-JP" sz="2400" b="1" dirty="0"/>
          </a:p>
          <a:p>
            <a:pPr algn="ctr"/>
            <a:r>
              <a:rPr kumimoji="1" lang="ja-JP" altLang="en-US" sz="2400" b="1" dirty="0"/>
              <a:t>関係</a:t>
            </a:r>
          </a:p>
        </p:txBody>
      </p:sp>
      <p:sp>
        <p:nvSpPr>
          <p:cNvPr id="12" name="楕円 11">
            <a:extLst>
              <a:ext uri="{FF2B5EF4-FFF2-40B4-BE49-F238E27FC236}">
                <a16:creationId xmlns:a16="http://schemas.microsoft.com/office/drawing/2014/main" id="{BC15F22A-9914-A5D9-61A3-580B230382D5}"/>
              </a:ext>
            </a:extLst>
          </p:cNvPr>
          <p:cNvSpPr/>
          <p:nvPr/>
        </p:nvSpPr>
        <p:spPr>
          <a:xfrm>
            <a:off x="2230157" y="4293899"/>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発達</a:t>
            </a:r>
            <a:endParaRPr kumimoji="1" lang="en-US" altLang="ja-JP" sz="2400" b="1" dirty="0"/>
          </a:p>
          <a:p>
            <a:pPr algn="ctr"/>
            <a:r>
              <a:rPr kumimoji="1" lang="ja-JP" altLang="en-US" sz="2400" b="1" dirty="0"/>
              <a:t>課題</a:t>
            </a:r>
            <a:endParaRPr kumimoji="1" lang="en-US" altLang="ja-JP" sz="2400" b="1" dirty="0"/>
          </a:p>
        </p:txBody>
      </p:sp>
      <p:sp>
        <p:nvSpPr>
          <p:cNvPr id="19" name="正方形/長方形 18">
            <a:extLst>
              <a:ext uri="{FF2B5EF4-FFF2-40B4-BE49-F238E27FC236}">
                <a16:creationId xmlns:a16="http://schemas.microsoft.com/office/drawing/2014/main" id="{FEFC9C3C-1F51-3E43-1ABD-92E80781CBD7}"/>
              </a:ext>
            </a:extLst>
          </p:cNvPr>
          <p:cNvSpPr/>
          <p:nvPr/>
        </p:nvSpPr>
        <p:spPr>
          <a:xfrm>
            <a:off x="216385" y="4794267"/>
            <a:ext cx="8927615"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背景を探っていくことのたいせつさ</a:t>
            </a:r>
            <a:r>
              <a:rPr kumimoji="1" lang="ja-JP" altLang="en-US"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その先の協働の必然性</a:t>
            </a:r>
            <a:r>
              <a:rPr kumimoji="1" lang="ja-JP" altLang="en-US" sz="2400" dirty="0">
                <a:solidFill>
                  <a:schemeClr val="tx1"/>
                </a:solidFill>
                <a:latin typeface="BIZ UDPゴシック" panose="020B0400000000000000" pitchFamily="50" charset="-128"/>
                <a:ea typeface="BIZ UDPゴシック" panose="020B0400000000000000" pitchFamily="50" charset="-128"/>
              </a:rPr>
              <a:t>が</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伝わるよう，個別のケースや校内研修の場面で伝えていく。</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9769A323-68B6-6011-0200-DD0801C3A88A}"/>
              </a:ext>
            </a:extLst>
          </p:cNvPr>
          <p:cNvSpPr>
            <a:spLocks noGrp="1"/>
          </p:cNvSpPr>
          <p:nvPr>
            <p:ph type="sldNum" sz="quarter" idx="12"/>
          </p:nvPr>
        </p:nvSpPr>
        <p:spPr/>
        <p:txBody>
          <a:bodyPr/>
          <a:lstStyle/>
          <a:p>
            <a:fld id="{9DAC49A8-D133-48D6-BABD-467D590054FB}" type="slidenum">
              <a:rPr kumimoji="1" lang="ja-JP" altLang="en-US" smtClean="0"/>
              <a:t>251</a:t>
            </a:fld>
            <a:endParaRPr kumimoji="1" lang="ja-JP" altLang="en-US"/>
          </a:p>
        </p:txBody>
      </p:sp>
    </p:spTree>
    <p:extLst>
      <p:ext uri="{BB962C8B-B14F-4D97-AF65-F5344CB8AC3E}">
        <p14:creationId xmlns:p14="http://schemas.microsoft.com/office/powerpoint/2010/main" val="343127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DCAF7-E735-3C20-2CB8-7AE06F8A0854}"/>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AB74A913-CF4E-2297-4CF3-FAC0979A76F1}"/>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FB836F65-46AA-E52E-A26C-B0722E8D1D43}"/>
              </a:ext>
            </a:extLst>
          </p:cNvPr>
          <p:cNvSpPr txBox="1"/>
          <p:nvPr/>
        </p:nvSpPr>
        <p:spPr>
          <a:xfrm>
            <a:off x="-1" y="484872"/>
            <a:ext cx="9143999" cy="1754326"/>
          </a:xfrm>
          <a:prstGeom prst="rect">
            <a:avLst/>
          </a:prstGeom>
          <a:noFill/>
        </p:spPr>
        <p:txBody>
          <a:bodyPr wrap="square" rtlCol="0">
            <a:spAutoFit/>
          </a:bodyPr>
          <a:lstStyle/>
          <a:p>
            <a:endParaRPr kumimoji="1" lang="en-US" altLang="ja-JP" sz="2400" b="1" dirty="0">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#2</a:t>
            </a:r>
            <a:r>
              <a:rPr kumimoji="1" lang="ja-JP" altLang="en-US" sz="2800" b="1" dirty="0">
                <a:latin typeface="BIZ UDPゴシック" panose="020B0400000000000000" pitchFamily="50" charset="-128"/>
                <a:ea typeface="BIZ UDPゴシック" panose="020B0400000000000000" pitchFamily="50" charset="-128"/>
              </a:rPr>
              <a:t>　現場で相談される事例を取り上げ、</a:t>
            </a:r>
            <a:r>
              <a:rPr kumimoji="1" lang="ja-JP" altLang="en-US" sz="2800" b="1" u="sng" dirty="0">
                <a:solidFill>
                  <a:srgbClr val="FF0000"/>
                </a:solidFill>
                <a:latin typeface="BIZ UDPゴシック" panose="020B0400000000000000" pitchFamily="50" charset="-128"/>
                <a:ea typeface="BIZ UDPゴシック" panose="020B0400000000000000" pitchFamily="50" charset="-128"/>
              </a:rPr>
              <a:t>顕在化した問題</a:t>
            </a:r>
            <a:endParaRPr kumimoji="1" lang="en-US" altLang="ja-JP" sz="2800" b="1" u="sng" dirty="0">
              <a:solidFill>
                <a:srgbClr val="FF0000"/>
              </a:solidFill>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       </a:t>
            </a:r>
            <a:r>
              <a:rPr kumimoji="1" lang="ja-JP" altLang="en-US" sz="2800" b="1" u="sng" dirty="0">
                <a:solidFill>
                  <a:srgbClr val="FF0000"/>
                </a:solidFill>
                <a:latin typeface="BIZ UDPゴシック" panose="020B0400000000000000" pitchFamily="50" charset="-128"/>
                <a:ea typeface="BIZ UDPゴシック" panose="020B0400000000000000" pitchFamily="50" charset="-128"/>
              </a:rPr>
              <a:t>（課題）の背景にある潜在化した問題（課題）</a:t>
            </a:r>
            <a:r>
              <a:rPr kumimoji="1" lang="ja-JP" altLang="en-US" sz="2800" b="1" dirty="0">
                <a:latin typeface="BIZ UDPゴシック" panose="020B0400000000000000" pitchFamily="50" charset="-128"/>
                <a:ea typeface="BIZ UDPゴシック" panose="020B0400000000000000" pitchFamily="50" charset="-128"/>
              </a:rPr>
              <a:t>について</a:t>
            </a:r>
            <a:endParaRPr kumimoji="1" lang="en-US" altLang="ja-JP" sz="2800" b="1" dirty="0">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       </a:t>
            </a:r>
            <a:r>
              <a:rPr kumimoji="1" lang="ja-JP" altLang="en-US" sz="2800" b="1" dirty="0">
                <a:latin typeface="BIZ UDPゴシック" panose="020B0400000000000000" pitchFamily="50" charset="-128"/>
                <a:ea typeface="BIZ UDPゴシック" panose="020B0400000000000000" pitchFamily="50" charset="-128"/>
              </a:rPr>
              <a:t>議論をしてみましょう。</a:t>
            </a:r>
            <a:endParaRPr kumimoji="1" lang="en-US" altLang="ja-JP" sz="28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28AC8E3-1AF9-9F4B-F31E-14225AC08454}"/>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3" name="スライド番号プレースホルダー 1">
            <a:extLst>
              <a:ext uri="{FF2B5EF4-FFF2-40B4-BE49-F238E27FC236}">
                <a16:creationId xmlns:a16="http://schemas.microsoft.com/office/drawing/2014/main" id="{FE296B06-D2CD-6161-CCA4-7E5FDFA242EE}"/>
              </a:ext>
            </a:extLst>
          </p:cNvPr>
          <p:cNvSpPr>
            <a:spLocks noGrp="1"/>
          </p:cNvSpPr>
          <p:nvPr>
            <p:ph type="sldNum" sz="quarter" idx="12"/>
          </p:nvPr>
        </p:nvSpPr>
        <p:spPr>
          <a:xfrm>
            <a:off x="7425344" y="6469022"/>
            <a:ext cx="984019" cy="365125"/>
          </a:xfrm>
        </p:spPr>
        <p:txBody>
          <a:bodyPr/>
          <a:lstStyle/>
          <a:p>
            <a:fld id="{9DAC49A8-D133-48D6-BABD-467D590054FB}" type="slidenum">
              <a:rPr kumimoji="1" lang="ja-JP" altLang="en-US" smtClean="0"/>
              <a:t>252</a:t>
            </a:fld>
            <a:endParaRPr kumimoji="1" lang="ja-JP" altLang="en-US" dirty="0"/>
          </a:p>
        </p:txBody>
      </p:sp>
    </p:spTree>
    <p:extLst>
      <p:ext uri="{BB962C8B-B14F-4D97-AF65-F5344CB8AC3E}">
        <p14:creationId xmlns:p14="http://schemas.microsoft.com/office/powerpoint/2010/main" val="291084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AC642-7468-223A-DD32-79C1810FF62B}"/>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20ADFF2E-3C86-4517-0F46-EC933C6738F5}"/>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ワーク３</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9269E8C-2580-BCE9-EC46-6AAF576957AB}"/>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10" name="楕円 9">
            <a:extLst>
              <a:ext uri="{FF2B5EF4-FFF2-40B4-BE49-F238E27FC236}">
                <a16:creationId xmlns:a16="http://schemas.microsoft.com/office/drawing/2014/main" id="{8170EA24-15A2-5AD5-BE00-BD33B01676C7}"/>
              </a:ext>
            </a:extLst>
          </p:cNvPr>
          <p:cNvSpPr/>
          <p:nvPr/>
        </p:nvSpPr>
        <p:spPr>
          <a:xfrm>
            <a:off x="1289584"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家庭</a:t>
            </a:r>
            <a:endParaRPr kumimoji="1" lang="en-US" altLang="ja-JP" sz="2400" b="1" dirty="0"/>
          </a:p>
          <a:p>
            <a:pPr algn="ctr"/>
            <a:r>
              <a:rPr kumimoji="1" lang="ja-JP" altLang="en-US" sz="2400" b="1" dirty="0"/>
              <a:t>環境</a:t>
            </a:r>
          </a:p>
        </p:txBody>
      </p:sp>
      <p:sp>
        <p:nvSpPr>
          <p:cNvPr id="12" name="楕円 11">
            <a:extLst>
              <a:ext uri="{FF2B5EF4-FFF2-40B4-BE49-F238E27FC236}">
                <a16:creationId xmlns:a16="http://schemas.microsoft.com/office/drawing/2014/main" id="{F255D034-873B-6175-9A6B-4BDE7A988ED3}"/>
              </a:ext>
            </a:extLst>
          </p:cNvPr>
          <p:cNvSpPr/>
          <p:nvPr/>
        </p:nvSpPr>
        <p:spPr>
          <a:xfrm>
            <a:off x="2230157" y="4293899"/>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発達</a:t>
            </a:r>
            <a:endParaRPr kumimoji="1" lang="en-US" altLang="ja-JP" sz="2400" b="1" dirty="0"/>
          </a:p>
          <a:p>
            <a:pPr algn="ctr"/>
            <a:r>
              <a:rPr kumimoji="1" lang="ja-JP" altLang="en-US" sz="2400" b="1" dirty="0"/>
              <a:t>課題</a:t>
            </a:r>
            <a:endParaRPr kumimoji="1" lang="en-US" altLang="ja-JP" sz="2400" b="1" dirty="0"/>
          </a:p>
        </p:txBody>
      </p:sp>
      <p:pic>
        <p:nvPicPr>
          <p:cNvPr id="5" name="図 4">
            <a:extLst>
              <a:ext uri="{FF2B5EF4-FFF2-40B4-BE49-F238E27FC236}">
                <a16:creationId xmlns:a16="http://schemas.microsoft.com/office/drawing/2014/main" id="{3A700D18-723A-7B1D-A0E1-25D757F58AA3}"/>
              </a:ext>
            </a:extLst>
          </p:cNvPr>
          <p:cNvPicPr>
            <a:picLocks noChangeAspect="1"/>
          </p:cNvPicPr>
          <p:nvPr/>
        </p:nvPicPr>
        <p:blipFill>
          <a:blip r:embed="rId2"/>
          <a:srcRect l="1078"/>
          <a:stretch/>
        </p:blipFill>
        <p:spPr>
          <a:xfrm>
            <a:off x="90742" y="568160"/>
            <a:ext cx="8962516" cy="1276083"/>
          </a:xfrm>
          <a:prstGeom prst="rect">
            <a:avLst/>
          </a:prstGeom>
        </p:spPr>
      </p:pic>
      <p:sp>
        <p:nvSpPr>
          <p:cNvPr id="14" name="四角形: 角を丸くする 13">
            <a:extLst>
              <a:ext uri="{FF2B5EF4-FFF2-40B4-BE49-F238E27FC236}">
                <a16:creationId xmlns:a16="http://schemas.microsoft.com/office/drawing/2014/main" id="{3D63A831-F822-9A53-0B68-A6D220D867CE}"/>
              </a:ext>
            </a:extLst>
          </p:cNvPr>
          <p:cNvSpPr/>
          <p:nvPr/>
        </p:nvSpPr>
        <p:spPr>
          <a:xfrm>
            <a:off x="6163475" y="1585983"/>
            <a:ext cx="2980525" cy="27121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こども大綱（令和５年１２月２２日閣議決定）</a:t>
            </a:r>
          </a:p>
        </p:txBody>
      </p:sp>
      <p:sp>
        <p:nvSpPr>
          <p:cNvPr id="17" name="四角形: 角を丸くする 16">
            <a:extLst>
              <a:ext uri="{FF2B5EF4-FFF2-40B4-BE49-F238E27FC236}">
                <a16:creationId xmlns:a16="http://schemas.microsoft.com/office/drawing/2014/main" id="{4A78AFE0-304E-9DEC-BC5B-A3095B5D48BE}"/>
              </a:ext>
            </a:extLst>
          </p:cNvPr>
          <p:cNvSpPr/>
          <p:nvPr/>
        </p:nvSpPr>
        <p:spPr>
          <a:xfrm>
            <a:off x="90742" y="3216788"/>
            <a:ext cx="8871774"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〇子どもの</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身体的・精神的・社会的</a:t>
            </a:r>
            <a:r>
              <a:rPr kumimoji="1" lang="ja-JP" altLang="en-US" sz="2400" dirty="0">
                <a:solidFill>
                  <a:schemeClr val="tx1"/>
                </a:solidFill>
                <a:latin typeface="BIZ UDPゴシック" panose="020B0400000000000000" pitchFamily="50" charset="-128"/>
                <a:ea typeface="BIZ UDPゴシック" panose="020B0400000000000000" pitchFamily="50" charset="-128"/>
              </a:rPr>
              <a:t>に将来にわたって幸せな</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状態</a:t>
            </a:r>
            <a:r>
              <a:rPr kumimoji="1" lang="ja-JP" altLang="en-US" sz="2000" dirty="0">
                <a:solidFill>
                  <a:schemeClr val="tx1"/>
                </a:solidFill>
                <a:latin typeface="BIZ UDPゴシック" panose="020B0400000000000000" pitchFamily="50" charset="-128"/>
                <a:ea typeface="BIZ UDPゴシック" panose="020B0400000000000000" pitchFamily="50" charset="-128"/>
              </a:rPr>
              <a:t>（ウェルビーイング）</a:t>
            </a:r>
            <a:r>
              <a:rPr kumimoji="1" lang="ja-JP" altLang="en-US" sz="2400" dirty="0">
                <a:solidFill>
                  <a:schemeClr val="tx1"/>
                </a:solidFill>
                <a:latin typeface="BIZ UDPゴシック" panose="020B0400000000000000" pitchFamily="50" charset="-128"/>
                <a:ea typeface="BIZ UDPゴシック" panose="020B0400000000000000" pitchFamily="50" charset="-128"/>
              </a:rPr>
              <a:t>で生活を送ることができる社会の実現。</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〇社会的な面をみていくには，生活全体を俯瞰する</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の</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専門性が必要となってくる。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〇教師が</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と協働し，子どもの社会面もふまえ子どもの</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背景をとらえることは，個に応じた教育の実現につながる。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〇子どもの言動が「なぜそうなるのか？」が解消され，教師　</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の安心感にも結びつくものである。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8BBF80B9-7EA5-E47C-458C-45ECDD977A56}"/>
              </a:ext>
            </a:extLst>
          </p:cNvPr>
          <p:cNvSpPr/>
          <p:nvPr/>
        </p:nvSpPr>
        <p:spPr>
          <a:xfrm>
            <a:off x="610759" y="4956399"/>
            <a:ext cx="9144000"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すべてのこどもを身体的・精神的・社会的にみる必要性から</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教師がソーシャルワークの視点をもつことが重要となる。</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p:txBody>
      </p:sp>
      <p:cxnSp>
        <p:nvCxnSpPr>
          <p:cNvPr id="21" name="直線コネクタ 20">
            <a:extLst>
              <a:ext uri="{FF2B5EF4-FFF2-40B4-BE49-F238E27FC236}">
                <a16:creationId xmlns:a16="http://schemas.microsoft.com/office/drawing/2014/main" id="{5554A795-95FC-7CB7-5B82-8FEA7C265E01}"/>
              </a:ext>
            </a:extLst>
          </p:cNvPr>
          <p:cNvCxnSpPr/>
          <p:nvPr/>
        </p:nvCxnSpPr>
        <p:spPr>
          <a:xfrm>
            <a:off x="3134089" y="1640336"/>
            <a:ext cx="1786919"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FCF6FBDD-36E7-DA26-4313-88A15296C16A}"/>
              </a:ext>
            </a:extLst>
          </p:cNvPr>
          <p:cNvSpPr>
            <a:spLocks noGrp="1"/>
          </p:cNvSpPr>
          <p:nvPr>
            <p:ph type="sldNum" sz="quarter" idx="12"/>
          </p:nvPr>
        </p:nvSpPr>
        <p:spPr/>
        <p:txBody>
          <a:bodyPr/>
          <a:lstStyle/>
          <a:p>
            <a:fld id="{9DAC49A8-D133-48D6-BABD-467D590054FB}" type="slidenum">
              <a:rPr kumimoji="1" lang="ja-JP" altLang="en-US" smtClean="0"/>
              <a:t>253</a:t>
            </a:fld>
            <a:endParaRPr kumimoji="1" lang="ja-JP" altLang="en-US"/>
          </a:p>
        </p:txBody>
      </p:sp>
    </p:spTree>
    <p:extLst>
      <p:ext uri="{BB962C8B-B14F-4D97-AF65-F5344CB8AC3E}">
        <p14:creationId xmlns:p14="http://schemas.microsoft.com/office/powerpoint/2010/main" val="2330568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11B8B-CC99-F8A1-251F-7F66D6D4EC20}"/>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79855F4C-18A4-2DD3-DD48-6B2BBE53BCC5}"/>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ワーク３</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2" name="テキスト ボックス 1">
            <a:extLst>
              <a:ext uri="{FF2B5EF4-FFF2-40B4-BE49-F238E27FC236}">
                <a16:creationId xmlns:a16="http://schemas.microsoft.com/office/drawing/2014/main" id="{AC590D9D-5EB2-2732-E4B0-C03E198D1706}"/>
              </a:ext>
            </a:extLst>
          </p:cNvPr>
          <p:cNvSpPr txBox="1"/>
          <p:nvPr/>
        </p:nvSpPr>
        <p:spPr>
          <a:xfrm>
            <a:off x="-1" y="484872"/>
            <a:ext cx="9143999" cy="523220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95350" marR="0" lvl="0" indent="-895350" algn="l"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＃３　自校で</a:t>
            </a:r>
            <a:r>
              <a:rPr kumimoji="1" lang="en-US" altLang="ja-JP"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SSW</a:t>
            </a:r>
            <a:r>
              <a:rPr kumimoji="1" lang="ja-JP" altLang="en-US"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と協働し、今回の研修で学んだことに取り組もうとするとき、その必要性を理解し協力する同僚と、協働の必要性に懐疑的であったり、消極的な同僚の両方がいると仮定します。</a:t>
            </a:r>
            <a:endParaRPr kumimoji="1" lang="en-US" altLang="ja-JP"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95350" marR="0" lvl="0" indent="-895350" algn="l" defTabSz="457200" rtl="0" eaLnBrk="1" fontAlgn="auto" latinLnBrk="0" hangingPunct="1">
              <a:lnSpc>
                <a:spcPct val="100000"/>
              </a:lnSpc>
              <a:spcBef>
                <a:spcPts val="1800"/>
              </a:spcBef>
              <a:spcAft>
                <a:spcPts val="0"/>
              </a:spcAft>
              <a:buClrTx/>
              <a:buSzTx/>
              <a:buFontTx/>
              <a:buNone/>
              <a:tabLst/>
              <a:defRPr/>
            </a:pPr>
            <a:r>
              <a:rPr kumimoji="1" lang="ja-JP" altLang="en-US" sz="2800" b="1" dirty="0">
                <a:solidFill>
                  <a:prstClr val="black"/>
                </a:solidFill>
                <a:latin typeface="BIZ UDPゴシック" panose="020B0400000000000000" pitchFamily="50" charset="-128"/>
                <a:ea typeface="BIZ UDPゴシック" panose="020B0400000000000000" pitchFamily="50" charset="-128"/>
              </a:rPr>
              <a:t>　➡　</a:t>
            </a:r>
            <a:r>
              <a:rPr kumimoji="1" lang="en-US" altLang="ja-JP" sz="2800" b="1" dirty="0">
                <a:solidFill>
                  <a:srgbClr val="FF0000"/>
                </a:solidFill>
                <a:latin typeface="BIZ UDPゴシック" panose="020B0400000000000000" pitchFamily="50" charset="-128"/>
                <a:ea typeface="BIZ UDPゴシック" panose="020B0400000000000000" pitchFamily="50" charset="-128"/>
              </a:rPr>
              <a:t>SSW</a:t>
            </a:r>
            <a:r>
              <a:rPr kumimoji="1" lang="ja-JP" altLang="en-US" sz="2800" b="1" dirty="0">
                <a:solidFill>
                  <a:srgbClr val="FF0000"/>
                </a:solidFill>
                <a:latin typeface="BIZ UDPゴシック" panose="020B0400000000000000" pitchFamily="50" charset="-128"/>
                <a:ea typeface="BIZ UDPゴシック" panose="020B0400000000000000" pitchFamily="50" charset="-128"/>
              </a:rPr>
              <a:t>との協働に懐疑的または消極的になる理由</a:t>
            </a:r>
            <a:r>
              <a:rPr kumimoji="1" lang="ja-JP" altLang="en-US" sz="2800" b="1" dirty="0">
                <a:solidFill>
                  <a:prstClr val="black"/>
                </a:solidFill>
                <a:latin typeface="BIZ UDPゴシック" panose="020B0400000000000000" pitchFamily="50" charset="-128"/>
                <a:ea typeface="BIZ UDPゴシック" panose="020B0400000000000000" pitchFamily="50" charset="-128"/>
              </a:rPr>
              <a:t>として、どのようなことが考えられますか。</a:t>
            </a:r>
            <a:endParaRPr kumimoji="1" lang="en-US" altLang="ja-JP" sz="2800" b="1" dirty="0">
              <a:solidFill>
                <a:prstClr val="black"/>
              </a:solidFill>
              <a:latin typeface="BIZ UDPゴシック" panose="020B0400000000000000" pitchFamily="50" charset="-128"/>
              <a:ea typeface="BIZ UDPゴシック" panose="020B0400000000000000" pitchFamily="50" charset="-128"/>
            </a:endParaRPr>
          </a:p>
          <a:p>
            <a:pPr marL="895350" marR="0" lvl="0" indent="-895350" algn="l" defTabSz="457200" rtl="0" eaLnBrk="1" fontAlgn="auto" latinLnBrk="0" hangingPunct="1">
              <a:lnSpc>
                <a:spcPct val="100000"/>
              </a:lnSpc>
              <a:spcBef>
                <a:spcPts val="1800"/>
              </a:spcBef>
              <a:spcAft>
                <a:spcPts val="0"/>
              </a:spcAft>
              <a:buClrTx/>
              <a:buSzTx/>
              <a:buFontTx/>
              <a:buNone/>
              <a:tabLst/>
              <a:defRPr/>
            </a:pPr>
            <a:r>
              <a:rPr kumimoji="1" lang="ja-JP" altLang="en-US" sz="2800" b="1" dirty="0">
                <a:solidFill>
                  <a:prstClr val="black"/>
                </a:solidFill>
                <a:latin typeface="BIZ UDPゴシック" panose="020B0400000000000000" pitchFamily="50" charset="-128"/>
                <a:ea typeface="BIZ UDPゴシック" panose="020B0400000000000000" pitchFamily="50" charset="-128"/>
              </a:rPr>
              <a:t>　➡　そのことを踏まえ、</a:t>
            </a:r>
            <a:r>
              <a:rPr kumimoji="1" lang="en-US" altLang="ja-JP" sz="2800" b="1" dirty="0">
                <a:solidFill>
                  <a:srgbClr val="FF0000"/>
                </a:solidFill>
                <a:latin typeface="BIZ UDPゴシック" panose="020B0400000000000000" pitchFamily="50" charset="-128"/>
                <a:ea typeface="BIZ UDPゴシック" panose="020B0400000000000000" pitchFamily="50" charset="-128"/>
              </a:rPr>
              <a:t>SSW</a:t>
            </a:r>
            <a:r>
              <a:rPr kumimoji="1" lang="ja-JP" altLang="en-US" sz="2800" b="1" dirty="0">
                <a:solidFill>
                  <a:srgbClr val="FF0000"/>
                </a:solidFill>
                <a:latin typeface="BIZ UDPゴシック" panose="020B0400000000000000" pitchFamily="50" charset="-128"/>
                <a:ea typeface="BIZ UDPゴシック" panose="020B0400000000000000" pitchFamily="50" charset="-128"/>
              </a:rPr>
              <a:t>との協働の必要性やメリットをどのように伝える</a:t>
            </a:r>
            <a:r>
              <a:rPr kumimoji="1" lang="ja-JP" altLang="en-US" sz="2800" b="1" dirty="0">
                <a:solidFill>
                  <a:prstClr val="black"/>
                </a:solidFill>
                <a:latin typeface="BIZ UDPゴシック" panose="020B0400000000000000" pitchFamily="50" charset="-128"/>
                <a:ea typeface="BIZ UDPゴシック" panose="020B0400000000000000" pitchFamily="50" charset="-128"/>
              </a:rPr>
              <a:t>ことができますか。今回の研修内容をふりかえりながら考えてみましょう</a:t>
            </a:r>
            <a:r>
              <a:rPr kumimoji="1" lang="ja-JP" altLang="en-US"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7654A1B3-31EE-B0F3-87D4-7ED3CBE91E3C}"/>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3" name="スライド番号プレースホルダー 1">
            <a:extLst>
              <a:ext uri="{FF2B5EF4-FFF2-40B4-BE49-F238E27FC236}">
                <a16:creationId xmlns:a16="http://schemas.microsoft.com/office/drawing/2014/main" id="{81967275-E0D5-C5A7-5D2A-5CB39ACA4B8A}"/>
              </a:ext>
            </a:extLst>
          </p:cNvPr>
          <p:cNvSpPr>
            <a:spLocks noGrp="1"/>
          </p:cNvSpPr>
          <p:nvPr>
            <p:ph type="sldNum" sz="quarter" idx="12"/>
          </p:nvPr>
        </p:nvSpPr>
        <p:spPr>
          <a:xfrm>
            <a:off x="7425344" y="6459786"/>
            <a:ext cx="984019" cy="365125"/>
          </a:xfrm>
        </p:spPr>
        <p:txBody>
          <a:bodyPr/>
          <a:lstStyle/>
          <a:p>
            <a:fld id="{9DAC49A8-D133-48D6-BABD-467D590054FB}" type="slidenum">
              <a:rPr kumimoji="1" lang="ja-JP" altLang="en-US" smtClean="0"/>
              <a:t>254</a:t>
            </a:fld>
            <a:endParaRPr kumimoji="1" lang="ja-JP" altLang="en-US" dirty="0"/>
          </a:p>
        </p:txBody>
      </p:sp>
    </p:spTree>
    <p:extLst>
      <p:ext uri="{BB962C8B-B14F-4D97-AF65-F5344CB8AC3E}">
        <p14:creationId xmlns:p14="http://schemas.microsoft.com/office/powerpoint/2010/main" val="3091021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C4F4C-F4FB-A312-673F-A5170425E653}"/>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FD885BB7-E6B4-9768-FBD8-A70EF5B1D4F8}"/>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ワーク４</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2" name="テキスト ボックス 1">
            <a:extLst>
              <a:ext uri="{FF2B5EF4-FFF2-40B4-BE49-F238E27FC236}">
                <a16:creationId xmlns:a16="http://schemas.microsoft.com/office/drawing/2014/main" id="{882D139C-35E5-6374-24CE-FC1D2B293FD3}"/>
              </a:ext>
            </a:extLst>
          </p:cNvPr>
          <p:cNvSpPr txBox="1"/>
          <p:nvPr/>
        </p:nvSpPr>
        <p:spPr>
          <a:xfrm>
            <a:off x="0" y="898904"/>
            <a:ext cx="9143999" cy="3404650"/>
          </a:xfrm>
          <a:prstGeom prst="rect">
            <a:avLst/>
          </a:prstGeom>
          <a:noFill/>
        </p:spPr>
        <p:txBody>
          <a:bodyPr wrap="square" rtlCol="0">
            <a:spAutoFit/>
          </a:bodyPr>
          <a:lstStyle/>
          <a:p>
            <a:pPr marL="895350" lvl="0" indent="-895350">
              <a:lnSpc>
                <a:spcPts val="3500"/>
              </a:lnSpc>
              <a:spcBef>
                <a:spcPts val="1200"/>
              </a:spcBef>
            </a:pPr>
            <a:r>
              <a:rPr kumimoji="1" lang="ja-JP" altLang="en-US"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＃４　自校で新たに今回の研修内容を実行していく場合、校内でどのような働きかけ、仕掛けづくりが必要でしょうか。</a:t>
            </a:r>
            <a:endParaRPr kumimoji="1" lang="en-US" altLang="ja-JP"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95350" lvl="0" indent="-809625">
              <a:lnSpc>
                <a:spcPts val="3500"/>
              </a:lnSpc>
              <a:spcBef>
                <a:spcPts val="1800"/>
              </a:spcBef>
              <a:defRPr/>
            </a:pPr>
            <a:r>
              <a:rPr kumimoji="1" lang="ja-JP" altLang="en-US" sz="2800" b="1" dirty="0">
                <a:solidFill>
                  <a:prstClr val="black"/>
                </a:solidFill>
                <a:latin typeface="BIZ UDPゴシック" panose="020B0400000000000000" pitchFamily="50" charset="-128"/>
                <a:ea typeface="BIZ UDPゴシック" panose="020B0400000000000000" pitchFamily="50" charset="-128"/>
              </a:rPr>
              <a:t>　　　 研修テキスト第９章第２節「</a:t>
            </a:r>
            <a:r>
              <a:rPr kumimoji="1" lang="en-US" altLang="ja-JP" sz="2800" b="1" dirty="0">
                <a:solidFill>
                  <a:prstClr val="black"/>
                </a:solidFill>
                <a:latin typeface="BIZ UDPゴシック" panose="020B0400000000000000" pitchFamily="50" charset="-128"/>
                <a:ea typeface="BIZ UDPゴシック" panose="020B0400000000000000" pitchFamily="50" charset="-128"/>
              </a:rPr>
              <a:t>(2)</a:t>
            </a:r>
            <a:r>
              <a:rPr kumimoji="1" lang="ja-JP" altLang="en-US" sz="2800" b="1" dirty="0">
                <a:solidFill>
                  <a:prstClr val="black"/>
                </a:solidFill>
                <a:latin typeface="BIZ UDPゴシック" panose="020B0400000000000000" pitchFamily="50" charset="-128"/>
                <a:ea typeface="BIZ UDPゴシック" panose="020B0400000000000000" pitchFamily="50" charset="-128"/>
              </a:rPr>
              <a:t>スクールソーシャルワーカーとの協働の実際とは？」（</a:t>
            </a:r>
            <a:r>
              <a:rPr kumimoji="1" lang="en-US" altLang="ja-JP" sz="2800" b="1" dirty="0">
                <a:solidFill>
                  <a:prstClr val="black"/>
                </a:solidFill>
                <a:latin typeface="BIZ UDPゴシック" panose="020B0400000000000000" pitchFamily="50" charset="-128"/>
                <a:ea typeface="BIZ UDPゴシック" panose="020B0400000000000000" pitchFamily="50" charset="-128"/>
              </a:rPr>
              <a:t>P.146</a:t>
            </a:r>
            <a:r>
              <a:rPr kumimoji="1" lang="ja-JP" altLang="en-US" sz="2800" b="1" dirty="0">
                <a:solidFill>
                  <a:prstClr val="black"/>
                </a:solidFill>
                <a:latin typeface="BIZ UDPゴシック" panose="020B0400000000000000" pitchFamily="50" charset="-128"/>
                <a:ea typeface="BIZ UDPゴシック" panose="020B0400000000000000" pitchFamily="50" charset="-128"/>
              </a:rPr>
              <a:t>～</a:t>
            </a:r>
            <a:r>
              <a:rPr kumimoji="1" lang="en-US" altLang="ja-JP" sz="2800" b="1" dirty="0">
                <a:solidFill>
                  <a:prstClr val="black"/>
                </a:solidFill>
                <a:latin typeface="BIZ UDPゴシック" panose="020B0400000000000000" pitchFamily="50" charset="-128"/>
                <a:ea typeface="BIZ UDPゴシック" panose="020B0400000000000000" pitchFamily="50" charset="-128"/>
              </a:rPr>
              <a:t>148</a:t>
            </a:r>
            <a:r>
              <a:rPr kumimoji="1" lang="ja-JP" altLang="en-US" sz="2800" b="1" dirty="0">
                <a:solidFill>
                  <a:prstClr val="black"/>
                </a:solidFill>
                <a:latin typeface="BIZ UDPゴシック" panose="020B0400000000000000" pitchFamily="50" charset="-128"/>
                <a:ea typeface="BIZ UDPゴシック" panose="020B0400000000000000" pitchFamily="50" charset="-128"/>
              </a:rPr>
              <a:t>）を参考に、</a:t>
            </a:r>
            <a:r>
              <a:rPr kumimoji="1" lang="ja-JP" altLang="en-US" sz="28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教育相談担当者として</a:t>
            </a:r>
            <a:r>
              <a:rPr kumimoji="1" lang="en-US" altLang="ja-JP" sz="28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SSW</a:t>
            </a:r>
            <a:r>
              <a:rPr kumimoji="1" lang="ja-JP" altLang="en-US" sz="28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とともにできること</a:t>
            </a:r>
            <a:r>
              <a:rPr kumimoji="1" lang="ja-JP" altLang="en-US" sz="28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を</a:t>
            </a:r>
            <a:r>
              <a:rPr kumimoji="1" lang="ja-JP" altLang="en-US"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考えてみましょう。</a:t>
            </a:r>
            <a:endParaRPr kumimoji="1" lang="en-US" altLang="ja-JP"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0E45FAB6-AF02-6D8F-4B87-250BE6F31196}"/>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3" name="スライド番号プレースホルダー 1">
            <a:extLst>
              <a:ext uri="{FF2B5EF4-FFF2-40B4-BE49-F238E27FC236}">
                <a16:creationId xmlns:a16="http://schemas.microsoft.com/office/drawing/2014/main" id="{E50AD3CB-758F-44F5-FD62-0AB8579E07B3}"/>
              </a:ext>
            </a:extLst>
          </p:cNvPr>
          <p:cNvSpPr>
            <a:spLocks noGrp="1"/>
          </p:cNvSpPr>
          <p:nvPr>
            <p:ph type="sldNum" sz="quarter" idx="12"/>
          </p:nvPr>
        </p:nvSpPr>
        <p:spPr>
          <a:xfrm>
            <a:off x="7425344" y="6459786"/>
            <a:ext cx="984019" cy="365125"/>
          </a:xfrm>
        </p:spPr>
        <p:txBody>
          <a:bodyPr/>
          <a:lstStyle/>
          <a:p>
            <a:fld id="{9DAC49A8-D133-48D6-BABD-467D590054FB}" type="slidenum">
              <a:rPr kumimoji="1" lang="ja-JP" altLang="en-US" smtClean="0"/>
              <a:t>255</a:t>
            </a:fld>
            <a:endParaRPr kumimoji="1" lang="ja-JP" altLang="en-US" dirty="0"/>
          </a:p>
        </p:txBody>
      </p:sp>
    </p:spTree>
    <p:extLst>
      <p:ext uri="{BB962C8B-B14F-4D97-AF65-F5344CB8AC3E}">
        <p14:creationId xmlns:p14="http://schemas.microsoft.com/office/powerpoint/2010/main" val="3459558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08CA2E04-722B-8302-4985-8ACBF7CC3DFA}"/>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そもそもソーシャルワークの本質とは？①</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8DDDF421-34F8-A40E-8174-9FD9A16B0CE7}"/>
              </a:ext>
            </a:extLst>
          </p:cNvPr>
          <p:cNvSpPr txBox="1"/>
          <p:nvPr/>
        </p:nvSpPr>
        <p:spPr>
          <a:xfrm>
            <a:off x="83768" y="576798"/>
            <a:ext cx="9143994" cy="830997"/>
          </a:xfrm>
          <a:prstGeom prst="rect">
            <a:avLst/>
          </a:prstGeom>
          <a:noFill/>
        </p:spPr>
        <p:txBody>
          <a:bodyPr wrap="square" rtlCol="0">
            <a:spAutoFit/>
          </a:bodyP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ソーシャルワークを説明する際，</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①環境，②関係性，③生活全体をふくめて考える。</a:t>
            </a:r>
            <a:endParaRPr kumimoji="1" lang="ja-JP" altLang="en-US" sz="1400" b="1" dirty="0">
              <a:solidFill>
                <a:srgbClr val="0070C0"/>
              </a:solidFill>
              <a:latin typeface="+mn-ea"/>
            </a:endParaRPr>
          </a:p>
        </p:txBody>
      </p:sp>
      <p:sp>
        <p:nvSpPr>
          <p:cNvPr id="13" name="テキスト ボックス 12">
            <a:extLst>
              <a:ext uri="{FF2B5EF4-FFF2-40B4-BE49-F238E27FC236}">
                <a16:creationId xmlns:a16="http://schemas.microsoft.com/office/drawing/2014/main" id="{8ECDF8A6-2D56-A896-7A08-F2F2822FDAF1}"/>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正方形/長方形 3">
            <a:extLst>
              <a:ext uri="{FF2B5EF4-FFF2-40B4-BE49-F238E27FC236}">
                <a16:creationId xmlns:a16="http://schemas.microsoft.com/office/drawing/2014/main" id="{22D2B4A4-D2EC-8974-A664-6B60ACF34259}"/>
              </a:ext>
            </a:extLst>
          </p:cNvPr>
          <p:cNvSpPr/>
          <p:nvPr/>
        </p:nvSpPr>
        <p:spPr>
          <a:xfrm>
            <a:off x="223364" y="1472816"/>
            <a:ext cx="8697271" cy="3797199"/>
          </a:xfrm>
          <a:prstGeom prst="rect">
            <a:avLst/>
          </a:prstGeom>
          <a:solidFill>
            <a:schemeClr val="accent1">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F3E6FBB8-B3C0-4072-F500-0572C0E470B7}"/>
              </a:ext>
            </a:extLst>
          </p:cNvPr>
          <p:cNvSpPr/>
          <p:nvPr/>
        </p:nvSpPr>
        <p:spPr>
          <a:xfrm>
            <a:off x="656134" y="3088721"/>
            <a:ext cx="2254590" cy="698015"/>
          </a:xfrm>
          <a:prstGeom prst="rect">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BIZ UDPゴシック" panose="020B0400000000000000" pitchFamily="50" charset="-128"/>
                <a:ea typeface="BIZ UDPゴシック" panose="020B0400000000000000" pitchFamily="50" charset="-128"/>
              </a:rPr>
              <a:t>子ども</a:t>
            </a:r>
          </a:p>
        </p:txBody>
      </p:sp>
      <p:sp>
        <p:nvSpPr>
          <p:cNvPr id="7" name="正方形/長方形 6">
            <a:extLst>
              <a:ext uri="{FF2B5EF4-FFF2-40B4-BE49-F238E27FC236}">
                <a16:creationId xmlns:a16="http://schemas.microsoft.com/office/drawing/2014/main" id="{206EB5EB-B2FA-D9BA-3748-CE08DE16C401}"/>
              </a:ext>
            </a:extLst>
          </p:cNvPr>
          <p:cNvSpPr/>
          <p:nvPr/>
        </p:nvSpPr>
        <p:spPr>
          <a:xfrm>
            <a:off x="5108308" y="1977713"/>
            <a:ext cx="2254590" cy="698015"/>
          </a:xfrm>
          <a:prstGeom prst="rect">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BIZ UDPゴシック" panose="020B0400000000000000" pitchFamily="50" charset="-128"/>
                <a:ea typeface="BIZ UDPゴシック" panose="020B0400000000000000" pitchFamily="50" charset="-128"/>
              </a:rPr>
              <a:t>学校</a:t>
            </a:r>
          </a:p>
        </p:txBody>
      </p:sp>
      <p:sp>
        <p:nvSpPr>
          <p:cNvPr id="8" name="正方形/長方形 7">
            <a:extLst>
              <a:ext uri="{FF2B5EF4-FFF2-40B4-BE49-F238E27FC236}">
                <a16:creationId xmlns:a16="http://schemas.microsoft.com/office/drawing/2014/main" id="{8733A1EC-0D83-688C-CB8C-4CC5BCF01E0B}"/>
              </a:ext>
            </a:extLst>
          </p:cNvPr>
          <p:cNvSpPr/>
          <p:nvPr/>
        </p:nvSpPr>
        <p:spPr>
          <a:xfrm>
            <a:off x="5105983" y="3066682"/>
            <a:ext cx="2254590" cy="698015"/>
          </a:xfrm>
          <a:prstGeom prst="rect">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BIZ UDPゴシック" panose="020B0400000000000000" pitchFamily="50" charset="-128"/>
                <a:ea typeface="BIZ UDPゴシック" panose="020B0400000000000000" pitchFamily="50" charset="-128"/>
              </a:rPr>
              <a:t>家庭</a:t>
            </a:r>
          </a:p>
        </p:txBody>
      </p:sp>
      <p:sp>
        <p:nvSpPr>
          <p:cNvPr id="9" name="正方形/長方形 8">
            <a:extLst>
              <a:ext uri="{FF2B5EF4-FFF2-40B4-BE49-F238E27FC236}">
                <a16:creationId xmlns:a16="http://schemas.microsoft.com/office/drawing/2014/main" id="{AB250F69-8EE5-3368-F49F-41A299633488}"/>
              </a:ext>
            </a:extLst>
          </p:cNvPr>
          <p:cNvSpPr/>
          <p:nvPr/>
        </p:nvSpPr>
        <p:spPr>
          <a:xfrm>
            <a:off x="5105983" y="4155651"/>
            <a:ext cx="2254590" cy="698015"/>
          </a:xfrm>
          <a:prstGeom prst="rect">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BIZ UDPゴシック" panose="020B0400000000000000" pitchFamily="50" charset="-128"/>
                <a:ea typeface="BIZ UDPゴシック" panose="020B0400000000000000" pitchFamily="50" charset="-128"/>
              </a:rPr>
              <a:t>地域</a:t>
            </a:r>
          </a:p>
        </p:txBody>
      </p:sp>
      <p:cxnSp>
        <p:nvCxnSpPr>
          <p:cNvPr id="15" name="直線矢印コネクタ 14">
            <a:extLst>
              <a:ext uri="{FF2B5EF4-FFF2-40B4-BE49-F238E27FC236}">
                <a16:creationId xmlns:a16="http://schemas.microsoft.com/office/drawing/2014/main" id="{46A6222C-497D-1D2B-D1A0-2869124032FA}"/>
              </a:ext>
            </a:extLst>
          </p:cNvPr>
          <p:cNvCxnSpPr/>
          <p:nvPr/>
        </p:nvCxnSpPr>
        <p:spPr>
          <a:xfrm flipV="1">
            <a:off x="2910724" y="2326720"/>
            <a:ext cx="2195259" cy="111100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CEA1104-FE18-86ED-4AD0-32E398F63C13}"/>
              </a:ext>
            </a:extLst>
          </p:cNvPr>
          <p:cNvCxnSpPr>
            <a:cxnSpLocks/>
          </p:cNvCxnSpPr>
          <p:nvPr/>
        </p:nvCxnSpPr>
        <p:spPr>
          <a:xfrm>
            <a:off x="2908399" y="3437728"/>
            <a:ext cx="2197584"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2AE50540-FBB0-4E56-F020-87C0C529A910}"/>
              </a:ext>
            </a:extLst>
          </p:cNvPr>
          <p:cNvCxnSpPr>
            <a:cxnSpLocks/>
            <a:stCxn id="5" idx="3"/>
            <a:endCxn id="9" idx="1"/>
          </p:cNvCxnSpPr>
          <p:nvPr/>
        </p:nvCxnSpPr>
        <p:spPr>
          <a:xfrm>
            <a:off x="2910724" y="3437729"/>
            <a:ext cx="2195259" cy="106693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8B0C4C1C-9B76-126D-CFD8-5FFA524843DC}"/>
              </a:ext>
            </a:extLst>
          </p:cNvPr>
          <p:cNvSpPr/>
          <p:nvPr/>
        </p:nvSpPr>
        <p:spPr>
          <a:xfrm>
            <a:off x="100629" y="1402762"/>
            <a:ext cx="1710138" cy="6980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u="sng" dirty="0">
                <a:solidFill>
                  <a:srgbClr val="0070C0"/>
                </a:solidFill>
                <a:latin typeface="BIZ UDPゴシック" panose="020B0400000000000000" pitchFamily="50" charset="-128"/>
                <a:ea typeface="BIZ UDPゴシック" panose="020B0400000000000000" pitchFamily="50" charset="-128"/>
              </a:rPr>
              <a:t>生活全体</a:t>
            </a:r>
          </a:p>
        </p:txBody>
      </p:sp>
      <p:sp>
        <p:nvSpPr>
          <p:cNvPr id="23" name="正方形/長方形 22">
            <a:extLst>
              <a:ext uri="{FF2B5EF4-FFF2-40B4-BE49-F238E27FC236}">
                <a16:creationId xmlns:a16="http://schemas.microsoft.com/office/drawing/2014/main" id="{5572B773-E323-4AB6-094B-0D33156586E2}"/>
              </a:ext>
            </a:extLst>
          </p:cNvPr>
          <p:cNvSpPr/>
          <p:nvPr/>
        </p:nvSpPr>
        <p:spPr>
          <a:xfrm>
            <a:off x="2690852" y="3981147"/>
            <a:ext cx="1710138" cy="6980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u="sng" dirty="0">
                <a:solidFill>
                  <a:srgbClr val="0070C0"/>
                </a:solidFill>
                <a:latin typeface="BIZ UDPゴシック" panose="020B0400000000000000" pitchFamily="50" charset="-128"/>
                <a:ea typeface="BIZ UDPゴシック" panose="020B0400000000000000" pitchFamily="50" charset="-128"/>
              </a:rPr>
              <a:t>関係性</a:t>
            </a:r>
          </a:p>
        </p:txBody>
      </p:sp>
      <p:sp>
        <p:nvSpPr>
          <p:cNvPr id="24" name="正方形/長方形 23">
            <a:extLst>
              <a:ext uri="{FF2B5EF4-FFF2-40B4-BE49-F238E27FC236}">
                <a16:creationId xmlns:a16="http://schemas.microsoft.com/office/drawing/2014/main" id="{BB34B552-CCD3-D7FA-FC6F-C7E77DC5A648}"/>
              </a:ext>
            </a:extLst>
          </p:cNvPr>
          <p:cNvSpPr/>
          <p:nvPr/>
        </p:nvSpPr>
        <p:spPr>
          <a:xfrm>
            <a:off x="7301242" y="3022407"/>
            <a:ext cx="1710138" cy="6980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u="sng" dirty="0">
                <a:solidFill>
                  <a:srgbClr val="0070C0"/>
                </a:solidFill>
                <a:latin typeface="BIZ UDPゴシック" panose="020B0400000000000000" pitchFamily="50" charset="-128"/>
                <a:ea typeface="BIZ UDPゴシック" panose="020B0400000000000000" pitchFamily="50" charset="-128"/>
              </a:rPr>
              <a:t>環境</a:t>
            </a:r>
          </a:p>
        </p:txBody>
      </p:sp>
      <p:sp>
        <p:nvSpPr>
          <p:cNvPr id="25" name="テキスト ボックス 24">
            <a:extLst>
              <a:ext uri="{FF2B5EF4-FFF2-40B4-BE49-F238E27FC236}">
                <a16:creationId xmlns:a16="http://schemas.microsoft.com/office/drawing/2014/main" id="{D6800B99-0A13-1F62-417E-17002E0E53A1}"/>
              </a:ext>
            </a:extLst>
          </p:cNvPr>
          <p:cNvSpPr txBox="1"/>
          <p:nvPr/>
        </p:nvSpPr>
        <p:spPr>
          <a:xfrm>
            <a:off x="100629" y="5380602"/>
            <a:ext cx="9143994" cy="830997"/>
          </a:xfrm>
          <a:prstGeom prst="rect">
            <a:avLst/>
          </a:prstGeom>
          <a:noFill/>
        </p:spPr>
        <p:txBody>
          <a:bodyPr wrap="square" rtlCol="0">
            <a:spAutoFit/>
          </a:bodyPr>
          <a:lstStyle/>
          <a:p>
            <a:r>
              <a:rPr kumimoji="1" lang="ja-JP" altLang="en-US" sz="2400" dirty="0">
                <a:latin typeface="BIZ UDPゴシック" panose="020B0400000000000000" pitchFamily="50" charset="-128"/>
                <a:ea typeface="BIZ UDPゴシック" panose="020B0400000000000000" pitchFamily="50" charset="-128"/>
              </a:rPr>
              <a:t>「</a:t>
            </a:r>
            <a:r>
              <a:rPr kumimoji="1" lang="en-US" altLang="ja-JP" sz="2400" dirty="0">
                <a:latin typeface="BIZ UDPゴシック" panose="020B0400000000000000" pitchFamily="50" charset="-128"/>
                <a:ea typeface="BIZ UDPゴシック" panose="020B0400000000000000" pitchFamily="50" charset="-128"/>
              </a:rPr>
              <a:t>SC</a:t>
            </a:r>
            <a:r>
              <a:rPr kumimoji="1" lang="ja-JP" altLang="en-US" sz="2400" dirty="0">
                <a:latin typeface="BIZ UDPゴシック" panose="020B0400000000000000" pitchFamily="50" charset="-128"/>
                <a:ea typeface="BIZ UDPゴシック" panose="020B0400000000000000" pitchFamily="50" charset="-128"/>
              </a:rPr>
              <a:t>は心を，</a:t>
            </a:r>
            <a:r>
              <a:rPr kumimoji="1" lang="en-US" altLang="ja-JP" sz="2400" dirty="0">
                <a:latin typeface="BIZ UDPゴシック" panose="020B0400000000000000" pitchFamily="50" charset="-128"/>
                <a:ea typeface="BIZ UDPゴシック" panose="020B0400000000000000" pitchFamily="50" charset="-128"/>
              </a:rPr>
              <a:t>SSW</a:t>
            </a:r>
            <a:r>
              <a:rPr kumimoji="1" lang="ja-JP" altLang="en-US" sz="2400" dirty="0">
                <a:latin typeface="BIZ UDPゴシック" panose="020B0400000000000000" pitchFamily="50" charset="-128"/>
                <a:ea typeface="BIZ UDPゴシック" panose="020B0400000000000000" pitchFamily="50" charset="-128"/>
              </a:rPr>
              <a:t>は子どもの環境をみる」という説明でなく，</a:t>
            </a:r>
            <a:endParaRPr kumimoji="1" lang="en-US" altLang="ja-JP" sz="2400" dirty="0">
              <a:latin typeface="BIZ UDPゴシック" panose="020B0400000000000000" pitchFamily="50" charset="-128"/>
              <a:ea typeface="BIZ UDPゴシック" panose="020B0400000000000000" pitchFamily="50" charset="-128"/>
            </a:endParaRPr>
          </a:p>
          <a:p>
            <a:r>
              <a:rPr kumimoji="1" lang="ja-JP" altLang="en-US" sz="2400" dirty="0">
                <a:latin typeface="BIZ UDPゴシック" panose="020B0400000000000000" pitchFamily="50" charset="-128"/>
                <a:ea typeface="BIZ UDPゴシック" panose="020B0400000000000000" pitchFamily="50" charset="-128"/>
              </a:rPr>
              <a:t>ソーシャルワークの本質を踏まえたうえでの説明が必要。</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494F95D3-F277-D852-E895-8256CACCB3B2}"/>
              </a:ext>
            </a:extLst>
          </p:cNvPr>
          <p:cNvSpPr>
            <a:spLocks noGrp="1"/>
          </p:cNvSpPr>
          <p:nvPr>
            <p:ph type="sldNum" sz="quarter" idx="12"/>
          </p:nvPr>
        </p:nvSpPr>
        <p:spPr/>
        <p:txBody>
          <a:bodyPr/>
          <a:lstStyle/>
          <a:p>
            <a:fld id="{9DAC49A8-D133-48D6-BABD-467D590054FB}" type="slidenum">
              <a:rPr kumimoji="1" lang="ja-JP" altLang="en-US" smtClean="0"/>
              <a:t>238</a:t>
            </a:fld>
            <a:endParaRPr kumimoji="1" lang="ja-JP" altLang="en-US"/>
          </a:p>
        </p:txBody>
      </p:sp>
    </p:spTree>
    <p:extLst>
      <p:ext uri="{BB962C8B-B14F-4D97-AF65-F5344CB8AC3E}">
        <p14:creationId xmlns:p14="http://schemas.microsoft.com/office/powerpoint/2010/main" val="3842470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EE84D-6135-A3DE-98EC-ABB89678101D}"/>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429DF5B5-2739-0E5A-340A-29133ECA5590}"/>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そもそもソーシャルワークの本質とは？②</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98179AB7-7114-C0B7-02AF-041F550EBFCB}"/>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正方形/長方形 3">
            <a:extLst>
              <a:ext uri="{FF2B5EF4-FFF2-40B4-BE49-F238E27FC236}">
                <a16:creationId xmlns:a16="http://schemas.microsoft.com/office/drawing/2014/main" id="{758BF264-4134-A92E-C89F-2ACDC58C6E82}"/>
              </a:ext>
            </a:extLst>
          </p:cNvPr>
          <p:cNvSpPr/>
          <p:nvPr/>
        </p:nvSpPr>
        <p:spPr>
          <a:xfrm>
            <a:off x="90740" y="1535635"/>
            <a:ext cx="8697271" cy="2038204"/>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人間の“生”の過程すなわち生活過程の一局面を分析的にとらえ　</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るのではなく，総合的にとらえることである。また部分的存在と</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してではなく全面的存在として，その障害つまり生活障害の克服</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の過程を社会的視点をもって，とらえるということであろう。</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ja-JP" altLang="en-US" sz="1600" dirty="0">
                <a:solidFill>
                  <a:schemeClr val="tx1"/>
                </a:solidFill>
                <a:latin typeface="BIZ UDPゴシック" panose="020B0400000000000000" pitchFamily="50" charset="-128"/>
                <a:ea typeface="BIZ UDPゴシック" panose="020B0400000000000000" pitchFamily="50" charset="-128"/>
              </a:rPr>
              <a:t>一番ヶ瀬（１９８７）</a:t>
            </a:r>
            <a:endParaRPr kumimoji="1" lang="ja-JP" altLang="en-US" sz="2400" dirty="0">
              <a:solidFill>
                <a:schemeClr val="tx1"/>
              </a:solidFill>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CA6D6836-BA0F-8B5F-BC3A-DA1AD53908B5}"/>
              </a:ext>
            </a:extLst>
          </p:cNvPr>
          <p:cNvSpPr/>
          <p:nvPr/>
        </p:nvSpPr>
        <p:spPr>
          <a:xfrm>
            <a:off x="90741" y="208771"/>
            <a:ext cx="8697271"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３つのキーワードすべてたいせつであるが，とくに</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生活全体</a:t>
            </a:r>
            <a:r>
              <a:rPr kumimoji="1" lang="ja-JP" altLang="en-US" sz="2400" dirty="0">
                <a:solidFill>
                  <a:schemeClr val="tx1"/>
                </a:solidFill>
                <a:latin typeface="BIZ UDPゴシック" panose="020B0400000000000000" pitchFamily="50" charset="-128"/>
                <a:ea typeface="BIZ UDPゴシック" panose="020B0400000000000000" pitchFamily="50" charset="-128"/>
              </a:rPr>
              <a:t>を</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とらえていく視点は，他専門職とのちがいを見いだせる。</a:t>
            </a:r>
          </a:p>
        </p:txBody>
      </p:sp>
      <p:sp>
        <p:nvSpPr>
          <p:cNvPr id="10" name="正方形/長方形 9">
            <a:extLst>
              <a:ext uri="{FF2B5EF4-FFF2-40B4-BE49-F238E27FC236}">
                <a16:creationId xmlns:a16="http://schemas.microsoft.com/office/drawing/2014/main" id="{B122BE8A-372D-27FF-C2ED-BA5AEDDF2B4A}"/>
              </a:ext>
            </a:extLst>
          </p:cNvPr>
          <p:cNvSpPr/>
          <p:nvPr/>
        </p:nvSpPr>
        <p:spPr>
          <a:xfrm>
            <a:off x="90740" y="4017079"/>
            <a:ext cx="8697271"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rPr>
              <a:t>〇</a:t>
            </a:r>
            <a:r>
              <a:rPr kumimoji="1" lang="ja-JP" altLang="en-US" sz="2400" dirty="0">
                <a:solidFill>
                  <a:schemeClr val="tx1"/>
                </a:solidFill>
                <a:latin typeface="BIZ UDPゴシック" panose="020B0400000000000000" pitchFamily="50" charset="-128"/>
                <a:ea typeface="BIZ UDPゴシック" panose="020B0400000000000000" pitchFamily="50" charset="-128"/>
              </a:rPr>
              <a:t>複雑・多様化する学校教育現場の課題は，さまざまな環境要因</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ja-JP" altLang="en-US" sz="2000" dirty="0">
                <a:solidFill>
                  <a:schemeClr val="tx1"/>
                </a:solidFill>
                <a:latin typeface="BIZ UDPゴシック" panose="020B0400000000000000" pitchFamily="50" charset="-128"/>
                <a:ea typeface="BIZ UDPゴシック" panose="020B0400000000000000" pitchFamily="50" charset="-128"/>
              </a:rPr>
              <a:t>（学校，家庭，地域）</a:t>
            </a:r>
            <a:r>
              <a:rPr kumimoji="1" lang="ja-JP" altLang="en-US" sz="2400" dirty="0">
                <a:solidFill>
                  <a:schemeClr val="tx1"/>
                </a:solidFill>
                <a:latin typeface="BIZ UDPゴシック" panose="020B0400000000000000" pitchFamily="50" charset="-128"/>
                <a:ea typeface="BIZ UDPゴシック" panose="020B0400000000000000" pitchFamily="50" charset="-128"/>
              </a:rPr>
              <a:t>が絡み合って生じている。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子どもの側に立って，子どもの環境すべて</a:t>
            </a:r>
            <a:r>
              <a:rPr kumimoji="1" lang="ja-JP" altLang="en-US" sz="2000" b="1" dirty="0">
                <a:solidFill>
                  <a:srgbClr val="0070C0"/>
                </a:solidFill>
                <a:latin typeface="BIZ UDPゴシック" panose="020B0400000000000000" pitchFamily="50" charset="-128"/>
                <a:ea typeface="BIZ UDPゴシック" panose="020B0400000000000000" pitchFamily="50" charset="-128"/>
              </a:rPr>
              <a:t>（生活全体）</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を俯瞰す　</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る</a:t>
            </a:r>
            <a:r>
              <a:rPr kumimoji="1" lang="ja-JP" altLang="en-US" sz="2400" dirty="0">
                <a:solidFill>
                  <a:schemeClr val="tx1"/>
                </a:solidFill>
                <a:latin typeface="BIZ UDPゴシック" panose="020B0400000000000000" pitchFamily="50" charset="-128"/>
                <a:ea typeface="BIZ UDPゴシック" panose="020B0400000000000000" pitchFamily="50" charset="-128"/>
              </a:rPr>
              <a:t>必要があり，全体像を把握したうえでの支援が重要となる。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〇子どもの内面に課題がある場合においても，環境要因の課題　</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が起こる可能性は高く，生活全体への視点が欠かせない。</a:t>
            </a:r>
          </a:p>
        </p:txBody>
      </p:sp>
      <p:sp>
        <p:nvSpPr>
          <p:cNvPr id="3" name="スライド番号プレースホルダー 2">
            <a:extLst>
              <a:ext uri="{FF2B5EF4-FFF2-40B4-BE49-F238E27FC236}">
                <a16:creationId xmlns:a16="http://schemas.microsoft.com/office/drawing/2014/main" id="{868DB974-0BDB-C07A-C884-0ABFFB35E54C}"/>
              </a:ext>
            </a:extLst>
          </p:cNvPr>
          <p:cNvSpPr>
            <a:spLocks noGrp="1"/>
          </p:cNvSpPr>
          <p:nvPr>
            <p:ph type="sldNum" sz="quarter" idx="12"/>
          </p:nvPr>
        </p:nvSpPr>
        <p:spPr/>
        <p:txBody>
          <a:bodyPr/>
          <a:lstStyle/>
          <a:p>
            <a:fld id="{9DAC49A8-D133-48D6-BABD-467D590054FB}" type="slidenum">
              <a:rPr kumimoji="1" lang="ja-JP" altLang="en-US" smtClean="0"/>
              <a:t>239</a:t>
            </a:fld>
            <a:endParaRPr kumimoji="1" lang="ja-JP" altLang="en-US"/>
          </a:p>
        </p:txBody>
      </p:sp>
    </p:spTree>
    <p:extLst>
      <p:ext uri="{BB962C8B-B14F-4D97-AF65-F5344CB8AC3E}">
        <p14:creationId xmlns:p14="http://schemas.microsoft.com/office/powerpoint/2010/main" val="1625088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9ADAB-5A24-29E5-7640-5C9C309473E3}"/>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DA5326E3-B7A0-FBBD-DB19-04B4FD106BA7}"/>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スクールソーシャルワーカーの役割を説明する際の留意点とは？①</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D45AFBA1-F560-666E-1853-6E11D9A4D01F}"/>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2" name="正方形/長方形 1">
            <a:extLst>
              <a:ext uri="{FF2B5EF4-FFF2-40B4-BE49-F238E27FC236}">
                <a16:creationId xmlns:a16="http://schemas.microsoft.com/office/drawing/2014/main" id="{A6A39297-9419-0BDA-0C47-166ECC7C9A11}"/>
              </a:ext>
            </a:extLst>
          </p:cNvPr>
          <p:cNvSpPr/>
          <p:nvPr/>
        </p:nvSpPr>
        <p:spPr>
          <a:xfrm>
            <a:off x="146583" y="145951"/>
            <a:ext cx="8697271"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スクールソーシャルワーカー活用事業の職務内容として，</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つぎの５点が記されている。</a:t>
            </a:r>
          </a:p>
        </p:txBody>
      </p:sp>
      <p:sp>
        <p:nvSpPr>
          <p:cNvPr id="3" name="正方形/長方形 2">
            <a:extLst>
              <a:ext uri="{FF2B5EF4-FFF2-40B4-BE49-F238E27FC236}">
                <a16:creationId xmlns:a16="http://schemas.microsoft.com/office/drawing/2014/main" id="{F88BA241-DC8D-D32E-3993-D417A0B1EF49}"/>
              </a:ext>
            </a:extLst>
          </p:cNvPr>
          <p:cNvSpPr/>
          <p:nvPr/>
        </p:nvSpPr>
        <p:spPr>
          <a:xfrm>
            <a:off x="146583" y="1535634"/>
            <a:ext cx="8697271" cy="2121965"/>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１．問題を抱える児童生徒が置かれた環境への働き掛け</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２．関係機関等とのネットワークの構築，連携・調整</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３．学校内におけるチーム体制の構築，支援</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４．保護者，教職員等に対する支援・相談・情報提供</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５．教職員等への研修活動　等</a:t>
            </a:r>
          </a:p>
        </p:txBody>
      </p:sp>
      <p:sp>
        <p:nvSpPr>
          <p:cNvPr id="4" name="正方形/長方形 3">
            <a:extLst>
              <a:ext uri="{FF2B5EF4-FFF2-40B4-BE49-F238E27FC236}">
                <a16:creationId xmlns:a16="http://schemas.microsoft.com/office/drawing/2014/main" id="{9C8264BA-B738-FEFE-FF78-A3CF5A732FB7}"/>
              </a:ext>
            </a:extLst>
          </p:cNvPr>
          <p:cNvSpPr/>
          <p:nvPr/>
        </p:nvSpPr>
        <p:spPr>
          <a:xfrm>
            <a:off x="90740" y="3682037"/>
            <a:ext cx="8697271"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rPr>
              <a:t>〇</a:t>
            </a:r>
            <a:r>
              <a:rPr kumimoji="1" lang="ja-JP" altLang="en-US" sz="2400" dirty="0">
                <a:solidFill>
                  <a:schemeClr val="tx1"/>
                </a:solidFill>
                <a:latin typeface="BIZ UDPゴシック" panose="020B0400000000000000" pitchFamily="50" charset="-128"/>
                <a:ea typeface="BIZ UDPゴシック" panose="020B0400000000000000" pitchFamily="50" charset="-128"/>
              </a:rPr>
              <a:t>環境を重視する専門職だからこそ，環境へのアプローチ，</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関係機関等とのネットワークの構築を行う。</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〇環境へのアプローチをする際，一個人の環境改善に加えて，</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b="1" dirty="0">
                <a:solidFill>
                  <a:schemeClr val="tx1"/>
                </a:solidFill>
                <a:latin typeface="BIZ UDPゴシック" panose="020B0400000000000000" pitchFamily="50" charset="-128"/>
                <a:ea typeface="BIZ UDPゴシック" panose="020B0400000000000000" pitchFamily="50" charset="-128"/>
              </a:rPr>
              <a:t>　</a:t>
            </a:r>
            <a:r>
              <a:rPr kumimoji="1" lang="ja-JP" altLang="en-US" sz="2400" b="1" u="sng" dirty="0">
                <a:solidFill>
                  <a:srgbClr val="0070C0"/>
                </a:solidFill>
                <a:latin typeface="BIZ UDPゴシック" panose="020B0400000000000000" pitchFamily="50" charset="-128"/>
                <a:ea typeface="BIZ UDPゴシック" panose="020B0400000000000000" pitchFamily="50" charset="-128"/>
              </a:rPr>
              <a:t>構造を変革していく</a:t>
            </a:r>
            <a:r>
              <a:rPr kumimoji="1" lang="ja-JP" altLang="en-US" sz="2400" dirty="0">
                <a:solidFill>
                  <a:schemeClr val="tx1"/>
                </a:solidFill>
                <a:latin typeface="BIZ UDPゴシック" panose="020B0400000000000000" pitchFamily="50" charset="-128"/>
                <a:ea typeface="BIZ UDPゴシック" panose="020B0400000000000000" pitchFamily="50" charset="-128"/>
              </a:rPr>
              <a:t>のもソーシャルワークである。</a:t>
            </a:r>
            <a:endParaRPr kumimoji="1" lang="en-US" altLang="ja-JP" sz="2400" dirty="0">
              <a:solidFill>
                <a:srgbClr val="0070C0"/>
              </a:solidFill>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C1908D72-CAFD-A347-E4BE-70C10ECD1E8B}"/>
              </a:ext>
            </a:extLst>
          </p:cNvPr>
          <p:cNvSpPr/>
          <p:nvPr/>
        </p:nvSpPr>
        <p:spPr>
          <a:xfrm>
            <a:off x="1779937" y="5497512"/>
            <a:ext cx="7294261" cy="665962"/>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　・学校と関係機関の恒常的な連携・協働</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・チーム体制の構築　　　　</a:t>
            </a:r>
          </a:p>
        </p:txBody>
      </p:sp>
      <p:cxnSp>
        <p:nvCxnSpPr>
          <p:cNvPr id="8" name="直線矢印コネクタ 7">
            <a:extLst>
              <a:ext uri="{FF2B5EF4-FFF2-40B4-BE49-F238E27FC236}">
                <a16:creationId xmlns:a16="http://schemas.microsoft.com/office/drawing/2014/main" id="{FFB7F32C-1FEC-81C9-BCCC-C32B9E41A1C2}"/>
              </a:ext>
            </a:extLst>
          </p:cNvPr>
          <p:cNvCxnSpPr/>
          <p:nvPr/>
        </p:nvCxnSpPr>
        <p:spPr>
          <a:xfrm>
            <a:off x="1361130" y="5343952"/>
            <a:ext cx="0" cy="498438"/>
          </a:xfrm>
          <a:prstGeom prst="straightConnector1">
            <a:avLst/>
          </a:prstGeom>
          <a:ln w="19050">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BE3F7988-9A84-0D45-F34B-0CE4DBADC9DC}"/>
              </a:ext>
            </a:extLst>
          </p:cNvPr>
          <p:cNvCxnSpPr>
            <a:cxnSpLocks/>
          </p:cNvCxnSpPr>
          <p:nvPr/>
        </p:nvCxnSpPr>
        <p:spPr>
          <a:xfrm flipH="1">
            <a:off x="1361130" y="5842390"/>
            <a:ext cx="649154" cy="0"/>
          </a:xfrm>
          <a:prstGeom prst="straightConnector1">
            <a:avLst/>
          </a:prstGeom>
          <a:ln w="19050">
            <a:tailEnd type="none"/>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a:extLst>
              <a:ext uri="{FF2B5EF4-FFF2-40B4-BE49-F238E27FC236}">
                <a16:creationId xmlns:a16="http://schemas.microsoft.com/office/drawing/2014/main" id="{9127C888-532D-3028-6F05-B6A92672095C}"/>
              </a:ext>
            </a:extLst>
          </p:cNvPr>
          <p:cNvSpPr>
            <a:spLocks noGrp="1"/>
          </p:cNvSpPr>
          <p:nvPr>
            <p:ph type="sldNum" sz="quarter" idx="12"/>
          </p:nvPr>
        </p:nvSpPr>
        <p:spPr/>
        <p:txBody>
          <a:bodyPr/>
          <a:lstStyle/>
          <a:p>
            <a:fld id="{9DAC49A8-D133-48D6-BABD-467D590054FB}" type="slidenum">
              <a:rPr kumimoji="1" lang="ja-JP" altLang="en-US" smtClean="0"/>
              <a:t>240</a:t>
            </a:fld>
            <a:endParaRPr kumimoji="1" lang="ja-JP" altLang="en-US"/>
          </a:p>
        </p:txBody>
      </p:sp>
    </p:spTree>
    <p:extLst>
      <p:ext uri="{BB962C8B-B14F-4D97-AF65-F5344CB8AC3E}">
        <p14:creationId xmlns:p14="http://schemas.microsoft.com/office/powerpoint/2010/main" val="2630955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34326-146E-E8AE-71E1-99F9625A3CF7}"/>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B28FC2B9-C6F1-31D5-831C-18D7E052130D}"/>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スクールソーシャルワーカーの役割を説明する際の留意点とは？②</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60DF5B1B-2CEE-6042-A12F-776A9B8C168C}"/>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2" name="正方形/長方形 1">
            <a:extLst>
              <a:ext uri="{FF2B5EF4-FFF2-40B4-BE49-F238E27FC236}">
                <a16:creationId xmlns:a16="http://schemas.microsoft.com/office/drawing/2014/main" id="{9EA19F22-49B3-A46B-7B93-A3DD9D654D50}"/>
              </a:ext>
            </a:extLst>
          </p:cNvPr>
          <p:cNvSpPr/>
          <p:nvPr/>
        </p:nvSpPr>
        <p:spPr>
          <a:xfrm>
            <a:off x="97723" y="138971"/>
            <a:ext cx="8927615"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活用事業の「３．学校内におけるチーム体制の構築，支援」について，</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教師からの抵抗感も少なくない。</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362C053F-D21B-3C4E-58EA-CDB381341FF1}"/>
              </a:ext>
            </a:extLst>
          </p:cNvPr>
          <p:cNvSpPr/>
          <p:nvPr/>
        </p:nvSpPr>
        <p:spPr>
          <a:xfrm>
            <a:off x="97722" y="2871048"/>
            <a:ext cx="8927615"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dirty="0">
                <a:solidFill>
                  <a:schemeClr val="tx1"/>
                </a:solidFill>
                <a:latin typeface="BIZ UDPゴシック" panose="020B0400000000000000" pitchFamily="50" charset="-128"/>
                <a:ea typeface="BIZ UDPゴシック" panose="020B0400000000000000" pitchFamily="50" charset="-128"/>
              </a:rPr>
              <a:t>教育相談コーディネーターの思考，動き</a:t>
            </a:r>
            <a:r>
              <a:rPr kumimoji="1" lang="en-US" altLang="ja-JP" sz="2400" dirty="0">
                <a:solidFill>
                  <a:schemeClr val="tx1"/>
                </a:solidFill>
                <a:latin typeface="BIZ UDPゴシック" panose="020B0400000000000000" pitchFamily="50" charset="-128"/>
                <a:ea typeface="BIZ UDPゴシック" panose="020B0400000000000000" pitchFamily="50" charset="-128"/>
              </a:rPr>
              <a:t>〕</a:t>
            </a: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がチーム体制の構築のあり方に助言するよりもむしろ，</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個別の子どものケースにおける</a:t>
            </a:r>
            <a:r>
              <a:rPr kumimoji="1" lang="en-US" altLang="ja-JP" sz="2400" b="1" dirty="0">
                <a:solidFill>
                  <a:srgbClr val="0070C0"/>
                </a:solidFill>
                <a:latin typeface="BIZ UDPゴシック" panose="020B0400000000000000" pitchFamily="50" charset="-128"/>
                <a:ea typeface="BIZ UDPゴシック" panose="020B0400000000000000" pitchFamily="50" charset="-128"/>
              </a:rPr>
              <a:t>SSW</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との協働</a:t>
            </a:r>
            <a:r>
              <a:rPr kumimoji="1" lang="ja-JP" altLang="en-US" sz="2400" dirty="0">
                <a:solidFill>
                  <a:schemeClr val="tx1"/>
                </a:solidFill>
                <a:latin typeface="BIZ UDPゴシック" panose="020B0400000000000000" pitchFamily="50" charset="-128"/>
                <a:ea typeface="BIZ UDPゴシック" panose="020B0400000000000000" pitchFamily="50" charset="-128"/>
              </a:rPr>
              <a:t>から，教師が</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チーム支援の必要性を実感していく。</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生活全体を俯瞰する</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の専門性を，校内の教師が協働を</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とおして知ることで，</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単一職種での解決はむずかしい</a:t>
            </a:r>
            <a:r>
              <a:rPr kumimoji="1" lang="ja-JP" altLang="en-US" sz="2400" dirty="0">
                <a:solidFill>
                  <a:schemeClr val="tx1"/>
                </a:solidFill>
                <a:latin typeface="BIZ UDPゴシック" panose="020B0400000000000000" pitchFamily="50" charset="-128"/>
                <a:ea typeface="BIZ UDPゴシック" panose="020B0400000000000000" pitchFamily="50" charset="-128"/>
              </a:rPr>
              <a:t>と考える。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〇教育相談コーディネーターは，少人数からでもよいので，まずは</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教師が</a:t>
            </a:r>
            <a:r>
              <a:rPr kumimoji="1" lang="en-US" altLang="ja-JP" sz="2400" b="1" dirty="0">
                <a:solidFill>
                  <a:srgbClr val="0070C0"/>
                </a:solidFill>
                <a:latin typeface="BIZ UDPゴシック" panose="020B0400000000000000" pitchFamily="50" charset="-128"/>
                <a:ea typeface="BIZ UDPゴシック" panose="020B0400000000000000" pitchFamily="50" charset="-128"/>
              </a:rPr>
              <a:t>SSW</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とともにケースへの対応を経験</a:t>
            </a:r>
            <a:r>
              <a:rPr kumimoji="1" lang="ja-JP" altLang="en-US" sz="2400" dirty="0">
                <a:solidFill>
                  <a:schemeClr val="tx1"/>
                </a:solidFill>
                <a:latin typeface="BIZ UDPゴシック" panose="020B0400000000000000" pitchFamily="50" charset="-128"/>
                <a:ea typeface="BIZ UDPゴシック" panose="020B0400000000000000" pitchFamily="50" charset="-128"/>
              </a:rPr>
              <a:t>する場を設ける。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との協働を経験した教師に，校内研修の機会に，</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との協働をとおして考えたこと，チーム支援の重要性を</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語ってもらうのも効果的といえる。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17561AFF-B38B-84C2-CF1E-2A6051FA2A13}"/>
              </a:ext>
            </a:extLst>
          </p:cNvPr>
          <p:cNvSpPr/>
          <p:nvPr/>
        </p:nvSpPr>
        <p:spPr>
          <a:xfrm>
            <a:off x="108192" y="5240360"/>
            <a:ext cx="8927615" cy="779848"/>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10934329-A78B-1D2B-31A9-0F97AE37DFCC}"/>
              </a:ext>
            </a:extLst>
          </p:cNvPr>
          <p:cNvSpPr>
            <a:spLocks noGrp="1"/>
          </p:cNvSpPr>
          <p:nvPr>
            <p:ph type="sldNum" sz="quarter" idx="12"/>
          </p:nvPr>
        </p:nvSpPr>
        <p:spPr/>
        <p:txBody>
          <a:bodyPr/>
          <a:lstStyle/>
          <a:p>
            <a:fld id="{9DAC49A8-D133-48D6-BABD-467D590054FB}" type="slidenum">
              <a:rPr kumimoji="1" lang="ja-JP" altLang="en-US" smtClean="0"/>
              <a:t>241</a:t>
            </a:fld>
            <a:endParaRPr kumimoji="1" lang="ja-JP" altLang="en-US"/>
          </a:p>
        </p:txBody>
      </p:sp>
    </p:spTree>
    <p:extLst>
      <p:ext uri="{BB962C8B-B14F-4D97-AF65-F5344CB8AC3E}">
        <p14:creationId xmlns:p14="http://schemas.microsoft.com/office/powerpoint/2010/main" val="350389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88EFD-9FEA-83D4-D761-588A26376B27}"/>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6153292D-8BE8-A71D-19F5-3D61E0FDF308}"/>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どのような課題にスクールソーシャルワーカーと協働するか？</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CFD9A39-5C51-651A-D86F-D4B1A86A4CF8}"/>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15" name="テキスト ボックス 14">
            <a:extLst>
              <a:ext uri="{FF2B5EF4-FFF2-40B4-BE49-F238E27FC236}">
                <a16:creationId xmlns:a16="http://schemas.microsoft.com/office/drawing/2014/main" id="{513915EF-62F5-3A34-69DE-FB09E7849A1F}"/>
              </a:ext>
            </a:extLst>
          </p:cNvPr>
          <p:cNvSpPr txBox="1"/>
          <p:nvPr/>
        </p:nvSpPr>
        <p:spPr>
          <a:xfrm>
            <a:off x="223371" y="576798"/>
            <a:ext cx="9143994" cy="830997"/>
          </a:xfrm>
          <a:prstGeom prst="rect">
            <a:avLst/>
          </a:prstGeom>
          <a:noFill/>
        </p:spPr>
        <p:txBody>
          <a:bodyPr wrap="square" rtlCol="0">
            <a:spAutoFit/>
          </a:bodyP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教育相談コーディネーターは，校内で心配するケースを</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まずは</a:t>
            </a:r>
            <a:r>
              <a:rPr kumimoji="1" lang="en-US" altLang="ja-JP" sz="2400" b="1" dirty="0">
                <a:solidFill>
                  <a:srgbClr val="0070C0"/>
                </a:solidFill>
                <a:latin typeface="BIZ UDPゴシック" panose="020B0400000000000000" pitchFamily="50" charset="-128"/>
                <a:ea typeface="BIZ UDPゴシック" panose="020B0400000000000000" pitchFamily="50" charset="-128"/>
              </a:rPr>
              <a:t>SSW</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に相談する。</a:t>
            </a:r>
            <a:endParaRPr kumimoji="1" lang="ja-JP" altLang="en-US" sz="1400" b="1" dirty="0">
              <a:solidFill>
                <a:srgbClr val="0070C0"/>
              </a:solidFill>
              <a:latin typeface="+mn-ea"/>
            </a:endParaRPr>
          </a:p>
        </p:txBody>
      </p:sp>
      <p:sp>
        <p:nvSpPr>
          <p:cNvPr id="10" name="楕円 9">
            <a:extLst>
              <a:ext uri="{FF2B5EF4-FFF2-40B4-BE49-F238E27FC236}">
                <a16:creationId xmlns:a16="http://schemas.microsoft.com/office/drawing/2014/main" id="{3C9797DF-FF1A-25FB-AE63-545828A1E85A}"/>
              </a:ext>
            </a:extLst>
          </p:cNvPr>
          <p:cNvSpPr/>
          <p:nvPr/>
        </p:nvSpPr>
        <p:spPr>
          <a:xfrm>
            <a:off x="1289584"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家庭</a:t>
            </a:r>
            <a:endParaRPr kumimoji="1" lang="en-US" altLang="ja-JP" sz="2400" b="1" dirty="0"/>
          </a:p>
          <a:p>
            <a:pPr algn="ctr"/>
            <a:r>
              <a:rPr kumimoji="1" lang="ja-JP" altLang="en-US" sz="2400" b="1" dirty="0"/>
              <a:t>環境</a:t>
            </a:r>
          </a:p>
        </p:txBody>
      </p:sp>
      <p:sp>
        <p:nvSpPr>
          <p:cNvPr id="11" name="楕円 10">
            <a:extLst>
              <a:ext uri="{FF2B5EF4-FFF2-40B4-BE49-F238E27FC236}">
                <a16:creationId xmlns:a16="http://schemas.microsoft.com/office/drawing/2014/main" id="{7B8D6291-B7CB-50B9-0C05-C1EA30B9A7DC}"/>
              </a:ext>
            </a:extLst>
          </p:cNvPr>
          <p:cNvSpPr/>
          <p:nvPr/>
        </p:nvSpPr>
        <p:spPr>
          <a:xfrm>
            <a:off x="2990999"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友人</a:t>
            </a:r>
            <a:endParaRPr kumimoji="1" lang="en-US" altLang="ja-JP" sz="2400" b="1" dirty="0"/>
          </a:p>
          <a:p>
            <a:pPr algn="ctr"/>
            <a:r>
              <a:rPr kumimoji="1" lang="ja-JP" altLang="en-US" sz="2400" b="1" dirty="0"/>
              <a:t>関係</a:t>
            </a:r>
          </a:p>
        </p:txBody>
      </p:sp>
      <p:sp>
        <p:nvSpPr>
          <p:cNvPr id="12" name="楕円 11">
            <a:extLst>
              <a:ext uri="{FF2B5EF4-FFF2-40B4-BE49-F238E27FC236}">
                <a16:creationId xmlns:a16="http://schemas.microsoft.com/office/drawing/2014/main" id="{99236310-C50C-06EB-434C-2F9218E39FB0}"/>
              </a:ext>
            </a:extLst>
          </p:cNvPr>
          <p:cNvSpPr/>
          <p:nvPr/>
        </p:nvSpPr>
        <p:spPr>
          <a:xfrm>
            <a:off x="2230157" y="4293899"/>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発達</a:t>
            </a:r>
            <a:endParaRPr kumimoji="1" lang="en-US" altLang="ja-JP" sz="2400" b="1" dirty="0"/>
          </a:p>
          <a:p>
            <a:pPr algn="ctr"/>
            <a:r>
              <a:rPr kumimoji="1" lang="ja-JP" altLang="en-US" sz="2400" b="1" dirty="0"/>
              <a:t>課題</a:t>
            </a:r>
            <a:endParaRPr kumimoji="1" lang="en-US" altLang="ja-JP" sz="2400" b="1" dirty="0"/>
          </a:p>
        </p:txBody>
      </p:sp>
      <p:sp>
        <p:nvSpPr>
          <p:cNvPr id="19" name="正方形/長方形 18">
            <a:extLst>
              <a:ext uri="{FF2B5EF4-FFF2-40B4-BE49-F238E27FC236}">
                <a16:creationId xmlns:a16="http://schemas.microsoft.com/office/drawing/2014/main" id="{F1C18209-33C2-B65F-DC2F-33850A62E78A}"/>
              </a:ext>
            </a:extLst>
          </p:cNvPr>
          <p:cNvSpPr/>
          <p:nvPr/>
        </p:nvSpPr>
        <p:spPr>
          <a:xfrm>
            <a:off x="108192" y="1429841"/>
            <a:ext cx="8927615"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〇教育相談コーディネーターと</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が協働し，</a:t>
            </a:r>
            <a:r>
              <a:rPr kumimoji="1" lang="en-US" altLang="ja-JP" sz="2400" b="1" dirty="0">
                <a:solidFill>
                  <a:srgbClr val="0070C0"/>
                </a:solidFill>
                <a:latin typeface="BIZ UDPゴシック" panose="020B0400000000000000" pitchFamily="50" charset="-128"/>
                <a:ea typeface="BIZ UDPゴシック" panose="020B0400000000000000" pitchFamily="50" charset="-128"/>
              </a:rPr>
              <a:t>SSW</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が積極的に</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介入すべきケースか，そうでないケースなのかの見極め</a:t>
            </a:r>
            <a:r>
              <a:rPr kumimoji="1" lang="ja-JP" altLang="en-US" sz="2400" dirty="0">
                <a:solidFill>
                  <a:schemeClr val="tx1"/>
                </a:solidFill>
                <a:latin typeface="BIZ UDPゴシック" panose="020B0400000000000000" pitchFamily="50" charset="-128"/>
                <a:ea typeface="BIZ UDPゴシック" panose="020B0400000000000000" pitchFamily="50" charset="-128"/>
              </a:rPr>
              <a:t>を行う。</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〇たとえ，子どもの発達の課題としても，</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環境要因により，事象が</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深刻になっていることも多い</a:t>
            </a:r>
            <a:r>
              <a:rPr kumimoji="1" lang="ja-JP" altLang="en-US" sz="2400" dirty="0">
                <a:solidFill>
                  <a:schemeClr val="tx1"/>
                </a:solidFill>
                <a:latin typeface="BIZ UDPゴシック" panose="020B0400000000000000" pitchFamily="50" charset="-128"/>
                <a:ea typeface="BIZ UDPゴシック" panose="020B0400000000000000" pitchFamily="50" charset="-128"/>
              </a:rPr>
              <a:t>ため，</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につなぐ場合もある。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3" name="矢印: 下 2">
            <a:extLst>
              <a:ext uri="{FF2B5EF4-FFF2-40B4-BE49-F238E27FC236}">
                <a16:creationId xmlns:a16="http://schemas.microsoft.com/office/drawing/2014/main" id="{09F5550A-7809-A2AA-9BA6-119652C92D9E}"/>
              </a:ext>
            </a:extLst>
          </p:cNvPr>
          <p:cNvSpPr/>
          <p:nvPr/>
        </p:nvSpPr>
        <p:spPr>
          <a:xfrm>
            <a:off x="314104" y="3201254"/>
            <a:ext cx="537472" cy="628213"/>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BABB8EC7-C675-96A5-03DB-6601234C2720}"/>
              </a:ext>
            </a:extLst>
          </p:cNvPr>
          <p:cNvSpPr/>
          <p:nvPr/>
        </p:nvSpPr>
        <p:spPr>
          <a:xfrm>
            <a:off x="108192" y="3855438"/>
            <a:ext cx="8927615"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学校以外の生活の場面</a:t>
            </a:r>
            <a:r>
              <a:rPr kumimoji="1" lang="ja-JP" altLang="en-US" sz="2000" dirty="0">
                <a:solidFill>
                  <a:schemeClr val="tx1"/>
                </a:solidFill>
                <a:latin typeface="BIZ UDPゴシック" panose="020B0400000000000000" pitchFamily="50" charset="-128"/>
                <a:ea typeface="BIZ UDPゴシック" panose="020B0400000000000000" pitchFamily="50" charset="-128"/>
              </a:rPr>
              <a:t>（家庭など）</a:t>
            </a:r>
            <a:r>
              <a:rPr kumimoji="1" lang="ja-JP" altLang="en-US" sz="2400" dirty="0">
                <a:solidFill>
                  <a:schemeClr val="tx1"/>
                </a:solidFill>
                <a:latin typeface="BIZ UDPゴシック" panose="020B0400000000000000" pitchFamily="50" charset="-128"/>
                <a:ea typeface="BIZ UDPゴシック" panose="020B0400000000000000" pitchFamily="50" charset="-128"/>
              </a:rPr>
              <a:t>に葛藤が多く，それが学校での</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行動に大きな影響をもたらしている場合，</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が積極的に介入</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すべきである。一方，子どもや保護者が</a:t>
            </a:r>
            <a:r>
              <a:rPr kumimoji="1" lang="en-US" altLang="ja-JP" sz="2400" dirty="0">
                <a:solidFill>
                  <a:schemeClr val="tx1"/>
                </a:solidFill>
                <a:latin typeface="BIZ UDPゴシック" panose="020B0400000000000000" pitchFamily="50" charset="-128"/>
                <a:ea typeface="BIZ UDPゴシック" panose="020B0400000000000000" pitchFamily="50" charset="-128"/>
              </a:rPr>
              <a:t>SC</a:t>
            </a:r>
            <a:r>
              <a:rPr kumimoji="1" lang="ja-JP" altLang="en-US" sz="2400" dirty="0">
                <a:solidFill>
                  <a:schemeClr val="tx1"/>
                </a:solidFill>
                <a:latin typeface="BIZ UDPゴシック" panose="020B0400000000000000" pitchFamily="50" charset="-128"/>
                <a:ea typeface="BIZ UDPゴシック" panose="020B0400000000000000" pitchFamily="50" charset="-128"/>
              </a:rPr>
              <a:t>とつながっており，背景要因はあるものの深刻化していない場合，見守る可能性もある。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14" name="正方形/長方形 13">
            <a:extLst>
              <a:ext uri="{FF2B5EF4-FFF2-40B4-BE49-F238E27FC236}">
                <a16:creationId xmlns:a16="http://schemas.microsoft.com/office/drawing/2014/main" id="{5025717C-2E38-D56D-175C-F4F879F32403}"/>
              </a:ext>
            </a:extLst>
          </p:cNvPr>
          <p:cNvSpPr/>
          <p:nvPr/>
        </p:nvSpPr>
        <p:spPr>
          <a:xfrm>
            <a:off x="910905" y="4868408"/>
            <a:ext cx="8927615" cy="1682213"/>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協働をとおして，ケースの見極めを実施することが重要。</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C137BE3B-347E-00FA-AB3D-FCCCFC23AF2F}"/>
              </a:ext>
            </a:extLst>
          </p:cNvPr>
          <p:cNvSpPr>
            <a:spLocks noGrp="1"/>
          </p:cNvSpPr>
          <p:nvPr>
            <p:ph type="sldNum" sz="quarter" idx="12"/>
          </p:nvPr>
        </p:nvSpPr>
        <p:spPr/>
        <p:txBody>
          <a:bodyPr/>
          <a:lstStyle/>
          <a:p>
            <a:fld id="{9DAC49A8-D133-48D6-BABD-467D590054FB}" type="slidenum">
              <a:rPr kumimoji="1" lang="ja-JP" altLang="en-US" smtClean="0"/>
              <a:t>242</a:t>
            </a:fld>
            <a:endParaRPr kumimoji="1" lang="ja-JP" altLang="en-US"/>
          </a:p>
        </p:txBody>
      </p:sp>
    </p:spTree>
    <p:extLst>
      <p:ext uri="{BB962C8B-B14F-4D97-AF65-F5344CB8AC3E}">
        <p14:creationId xmlns:p14="http://schemas.microsoft.com/office/powerpoint/2010/main" val="2080461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D2DBB-D1CA-49D9-5D36-CBAF1203D7DB}"/>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CCC0CB79-C0F1-9C0C-AC61-AF3347984C91}"/>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スクールソーシャルワーカーとの協働の実際とは？①</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B637825D-34E7-83B8-CA3A-00A2C642F31D}"/>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15" name="テキスト ボックス 14">
            <a:extLst>
              <a:ext uri="{FF2B5EF4-FFF2-40B4-BE49-F238E27FC236}">
                <a16:creationId xmlns:a16="http://schemas.microsoft.com/office/drawing/2014/main" id="{7A04B9C5-A5DF-E7E3-4915-18942A7316C9}"/>
              </a:ext>
            </a:extLst>
          </p:cNvPr>
          <p:cNvSpPr txBox="1"/>
          <p:nvPr/>
        </p:nvSpPr>
        <p:spPr>
          <a:xfrm>
            <a:off x="174509" y="576798"/>
            <a:ext cx="9143994" cy="830997"/>
          </a:xfrm>
          <a:prstGeom prst="rect">
            <a:avLst/>
          </a:prstGeom>
          <a:noFill/>
        </p:spPr>
        <p:txBody>
          <a:bodyPr wrap="square" rtlCol="0">
            <a:spAutoFit/>
          </a:bodyP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教育相談コーディネーターは，教師と</a:t>
            </a:r>
            <a:r>
              <a:rPr kumimoji="1" lang="en-US" altLang="ja-JP" sz="2400" b="1" dirty="0">
                <a:solidFill>
                  <a:srgbClr val="0070C0"/>
                </a:solidFill>
                <a:latin typeface="BIZ UDPゴシック" panose="020B0400000000000000" pitchFamily="50" charset="-128"/>
                <a:ea typeface="BIZ UDPゴシック" panose="020B0400000000000000" pitchFamily="50" charset="-128"/>
              </a:rPr>
              <a:t>SSW</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が協働してこそ，</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子どもの課題が前にすすむことを認識する必要がある。</a:t>
            </a:r>
            <a:endParaRPr kumimoji="1" lang="ja-JP" altLang="en-US" sz="1400" b="1" dirty="0">
              <a:solidFill>
                <a:srgbClr val="0070C0"/>
              </a:solidFill>
              <a:latin typeface="+mn-ea"/>
            </a:endParaRPr>
          </a:p>
        </p:txBody>
      </p:sp>
      <p:sp>
        <p:nvSpPr>
          <p:cNvPr id="10" name="楕円 9">
            <a:extLst>
              <a:ext uri="{FF2B5EF4-FFF2-40B4-BE49-F238E27FC236}">
                <a16:creationId xmlns:a16="http://schemas.microsoft.com/office/drawing/2014/main" id="{8889CA45-680F-82F1-89A6-231680791383}"/>
              </a:ext>
            </a:extLst>
          </p:cNvPr>
          <p:cNvSpPr/>
          <p:nvPr/>
        </p:nvSpPr>
        <p:spPr>
          <a:xfrm>
            <a:off x="1289584"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家庭</a:t>
            </a:r>
            <a:endParaRPr kumimoji="1" lang="en-US" altLang="ja-JP" sz="2400" b="1" dirty="0"/>
          </a:p>
          <a:p>
            <a:pPr algn="ctr"/>
            <a:r>
              <a:rPr kumimoji="1" lang="ja-JP" altLang="en-US" sz="2400" b="1" dirty="0"/>
              <a:t>環境</a:t>
            </a:r>
          </a:p>
        </p:txBody>
      </p:sp>
      <p:sp>
        <p:nvSpPr>
          <p:cNvPr id="11" name="楕円 10">
            <a:extLst>
              <a:ext uri="{FF2B5EF4-FFF2-40B4-BE49-F238E27FC236}">
                <a16:creationId xmlns:a16="http://schemas.microsoft.com/office/drawing/2014/main" id="{12AAB5BF-BF66-C7A4-20AB-8414AD30412C}"/>
              </a:ext>
            </a:extLst>
          </p:cNvPr>
          <p:cNvSpPr/>
          <p:nvPr/>
        </p:nvSpPr>
        <p:spPr>
          <a:xfrm>
            <a:off x="2990999"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友人</a:t>
            </a:r>
            <a:endParaRPr kumimoji="1" lang="en-US" altLang="ja-JP" sz="2400" b="1" dirty="0"/>
          </a:p>
          <a:p>
            <a:pPr algn="ctr"/>
            <a:r>
              <a:rPr kumimoji="1" lang="ja-JP" altLang="en-US" sz="2400" b="1" dirty="0"/>
              <a:t>関係</a:t>
            </a:r>
          </a:p>
        </p:txBody>
      </p:sp>
      <p:sp>
        <p:nvSpPr>
          <p:cNvPr id="12" name="楕円 11">
            <a:extLst>
              <a:ext uri="{FF2B5EF4-FFF2-40B4-BE49-F238E27FC236}">
                <a16:creationId xmlns:a16="http://schemas.microsoft.com/office/drawing/2014/main" id="{A2BB4A2B-004C-EA5A-FB9D-03F5E9CEC4A7}"/>
              </a:ext>
            </a:extLst>
          </p:cNvPr>
          <p:cNvSpPr/>
          <p:nvPr/>
        </p:nvSpPr>
        <p:spPr>
          <a:xfrm>
            <a:off x="2230157" y="4293899"/>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発達</a:t>
            </a:r>
            <a:endParaRPr kumimoji="1" lang="en-US" altLang="ja-JP" sz="2400" b="1" dirty="0"/>
          </a:p>
          <a:p>
            <a:pPr algn="ctr"/>
            <a:r>
              <a:rPr kumimoji="1" lang="ja-JP" altLang="en-US" sz="2400" b="1" dirty="0"/>
              <a:t>課題</a:t>
            </a:r>
            <a:endParaRPr kumimoji="1" lang="en-US" altLang="ja-JP" sz="2400" b="1" dirty="0"/>
          </a:p>
        </p:txBody>
      </p:sp>
      <p:sp>
        <p:nvSpPr>
          <p:cNvPr id="4" name="正方形/長方形 3">
            <a:extLst>
              <a:ext uri="{FF2B5EF4-FFF2-40B4-BE49-F238E27FC236}">
                <a16:creationId xmlns:a16="http://schemas.microsoft.com/office/drawing/2014/main" id="{5FC74F9E-DD7D-BD5A-4502-95CB7471BB3B}"/>
              </a:ext>
            </a:extLst>
          </p:cNvPr>
          <p:cNvSpPr/>
          <p:nvPr/>
        </p:nvSpPr>
        <p:spPr>
          <a:xfrm>
            <a:off x="293166" y="1701349"/>
            <a:ext cx="2254590" cy="941872"/>
          </a:xfrm>
          <a:prstGeom prst="rect">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BIZ UDPゴシック" panose="020B0400000000000000" pitchFamily="50" charset="-128"/>
                <a:ea typeface="BIZ UDPゴシック" panose="020B0400000000000000" pitchFamily="50" charset="-128"/>
              </a:rPr>
              <a:t>アセスメント（見立て）</a:t>
            </a:r>
          </a:p>
        </p:txBody>
      </p:sp>
      <p:sp>
        <p:nvSpPr>
          <p:cNvPr id="7" name="正方形/長方形 6">
            <a:extLst>
              <a:ext uri="{FF2B5EF4-FFF2-40B4-BE49-F238E27FC236}">
                <a16:creationId xmlns:a16="http://schemas.microsoft.com/office/drawing/2014/main" id="{B802F8DB-26E2-63BB-E497-CD2B6C63304D}"/>
              </a:ext>
            </a:extLst>
          </p:cNvPr>
          <p:cNvSpPr/>
          <p:nvPr/>
        </p:nvSpPr>
        <p:spPr>
          <a:xfrm>
            <a:off x="293166" y="2899435"/>
            <a:ext cx="2254590" cy="941872"/>
          </a:xfrm>
          <a:prstGeom prst="rect">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BIZ UDPゴシック" panose="020B0400000000000000" pitchFamily="50" charset="-128"/>
                <a:ea typeface="BIZ UDPゴシック" panose="020B0400000000000000" pitchFamily="50" charset="-128"/>
              </a:rPr>
              <a:t>プランニング（手立て）</a:t>
            </a:r>
          </a:p>
        </p:txBody>
      </p:sp>
      <p:sp>
        <p:nvSpPr>
          <p:cNvPr id="8" name="正方形/長方形 7">
            <a:extLst>
              <a:ext uri="{FF2B5EF4-FFF2-40B4-BE49-F238E27FC236}">
                <a16:creationId xmlns:a16="http://schemas.microsoft.com/office/drawing/2014/main" id="{13AE95D9-91BF-6D2A-AAD7-FA3AAE2B8DAE}"/>
              </a:ext>
            </a:extLst>
          </p:cNvPr>
          <p:cNvSpPr/>
          <p:nvPr/>
        </p:nvSpPr>
        <p:spPr>
          <a:xfrm>
            <a:off x="293166" y="4131158"/>
            <a:ext cx="2254590" cy="941872"/>
          </a:xfrm>
          <a:prstGeom prst="rect">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BIZ UDPゴシック" panose="020B0400000000000000" pitchFamily="50" charset="-128"/>
                <a:ea typeface="BIZ UDPゴシック" panose="020B0400000000000000" pitchFamily="50" charset="-128"/>
              </a:rPr>
              <a:t>モニタリング（振り返り）</a:t>
            </a:r>
          </a:p>
        </p:txBody>
      </p:sp>
      <p:sp>
        <p:nvSpPr>
          <p:cNvPr id="9" name="四角形: 角を丸くする 8">
            <a:extLst>
              <a:ext uri="{FF2B5EF4-FFF2-40B4-BE49-F238E27FC236}">
                <a16:creationId xmlns:a16="http://schemas.microsoft.com/office/drawing/2014/main" id="{CFC4D3A1-6562-809D-DE72-DC80B678D797}"/>
              </a:ext>
            </a:extLst>
          </p:cNvPr>
          <p:cNvSpPr/>
          <p:nvPr/>
        </p:nvSpPr>
        <p:spPr>
          <a:xfrm>
            <a:off x="2561258" y="4114554"/>
            <a:ext cx="6178360"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・手立ての進捗状況</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・必要に応じた再アセスメントの実施</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16" name="四角形: 角を丸くする 15">
            <a:extLst>
              <a:ext uri="{FF2B5EF4-FFF2-40B4-BE49-F238E27FC236}">
                <a16:creationId xmlns:a16="http://schemas.microsoft.com/office/drawing/2014/main" id="{7120303E-35A5-EC57-9062-C8723A708C11}"/>
              </a:ext>
            </a:extLst>
          </p:cNvPr>
          <p:cNvSpPr/>
          <p:nvPr/>
        </p:nvSpPr>
        <p:spPr>
          <a:xfrm>
            <a:off x="2547756" y="2815382"/>
            <a:ext cx="5716737"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・充足されていないニーズに基づき，</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手だての検討</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17" name="四角形: 角を丸くする 16">
            <a:extLst>
              <a:ext uri="{FF2B5EF4-FFF2-40B4-BE49-F238E27FC236}">
                <a16:creationId xmlns:a16="http://schemas.microsoft.com/office/drawing/2014/main" id="{6F8CD71C-0D72-A28F-95B7-CCB93508D204}"/>
              </a:ext>
            </a:extLst>
          </p:cNvPr>
          <p:cNvSpPr/>
          <p:nvPr/>
        </p:nvSpPr>
        <p:spPr>
          <a:xfrm>
            <a:off x="2547756" y="1719400"/>
            <a:ext cx="6178360"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・充足されていないニーズの明確化</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18" name="四角形: 角を丸くする 17">
            <a:extLst>
              <a:ext uri="{FF2B5EF4-FFF2-40B4-BE49-F238E27FC236}">
                <a16:creationId xmlns:a16="http://schemas.microsoft.com/office/drawing/2014/main" id="{8E7BEC4A-DA75-D108-01B7-70D3DE50BD24}"/>
              </a:ext>
            </a:extLst>
          </p:cNvPr>
          <p:cNvSpPr/>
          <p:nvPr/>
        </p:nvSpPr>
        <p:spPr>
          <a:xfrm>
            <a:off x="349012" y="5225169"/>
            <a:ext cx="8969491"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dirty="0">
                <a:solidFill>
                  <a:schemeClr val="tx1"/>
                </a:solidFill>
                <a:latin typeface="BIZ UDPゴシック" panose="020B0400000000000000" pitchFamily="50" charset="-128"/>
                <a:ea typeface="BIZ UDPゴシック" panose="020B0400000000000000" pitchFamily="50" charset="-128"/>
              </a:rPr>
              <a:t>少人数からでも，上記のプロセスを実施するための</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方策を考えることが求められる。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cxnSp>
        <p:nvCxnSpPr>
          <p:cNvPr id="21" name="直線矢印コネクタ 20">
            <a:extLst>
              <a:ext uri="{FF2B5EF4-FFF2-40B4-BE49-F238E27FC236}">
                <a16:creationId xmlns:a16="http://schemas.microsoft.com/office/drawing/2014/main" id="{C54D8FBC-039B-E6B4-2637-1DE61470D899}"/>
              </a:ext>
            </a:extLst>
          </p:cNvPr>
          <p:cNvCxnSpPr/>
          <p:nvPr/>
        </p:nvCxnSpPr>
        <p:spPr>
          <a:xfrm>
            <a:off x="7824751" y="1807860"/>
            <a:ext cx="0" cy="320015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A35950DC-2063-76C1-090B-1681AC7B1C3B}"/>
              </a:ext>
            </a:extLst>
          </p:cNvPr>
          <p:cNvSpPr>
            <a:spLocks noGrp="1"/>
          </p:cNvSpPr>
          <p:nvPr>
            <p:ph type="sldNum" sz="quarter" idx="12"/>
          </p:nvPr>
        </p:nvSpPr>
        <p:spPr/>
        <p:txBody>
          <a:bodyPr/>
          <a:lstStyle/>
          <a:p>
            <a:fld id="{9DAC49A8-D133-48D6-BABD-467D590054FB}" type="slidenum">
              <a:rPr kumimoji="1" lang="ja-JP" altLang="en-US" smtClean="0"/>
              <a:t>243</a:t>
            </a:fld>
            <a:endParaRPr kumimoji="1" lang="ja-JP" altLang="en-US"/>
          </a:p>
        </p:txBody>
      </p:sp>
    </p:spTree>
    <p:extLst>
      <p:ext uri="{BB962C8B-B14F-4D97-AF65-F5344CB8AC3E}">
        <p14:creationId xmlns:p14="http://schemas.microsoft.com/office/powerpoint/2010/main" val="2138704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C4D8C-6493-95F1-0EF7-54E4B9B377AD}"/>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9E3501D9-DAC2-1DA4-B947-6E8E4F4CA6CC}"/>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スクールソーシャルワーカーとの協働の実際とは？②</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F41ABA2-ABFC-8C30-F582-3A47672D6D17}"/>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15" name="テキスト ボックス 14">
            <a:extLst>
              <a:ext uri="{FF2B5EF4-FFF2-40B4-BE49-F238E27FC236}">
                <a16:creationId xmlns:a16="http://schemas.microsoft.com/office/drawing/2014/main" id="{6F40DFFE-40D4-84F7-774D-0E88DDEE6469}"/>
              </a:ext>
            </a:extLst>
          </p:cNvPr>
          <p:cNvSpPr txBox="1"/>
          <p:nvPr/>
        </p:nvSpPr>
        <p:spPr>
          <a:xfrm>
            <a:off x="174509" y="576798"/>
            <a:ext cx="9143994" cy="830997"/>
          </a:xfrm>
          <a:prstGeom prst="rect">
            <a:avLst/>
          </a:prstGeom>
          <a:noFill/>
        </p:spPr>
        <p:txBody>
          <a:bodyPr wrap="square" rtlCol="0">
            <a:spAutoFit/>
          </a:bodyPr>
          <a:lstStyle/>
          <a:p>
            <a:r>
              <a:rPr kumimoji="1" lang="ja-JP" altLang="en-US" sz="2400" b="1" dirty="0">
                <a:solidFill>
                  <a:srgbClr val="0070C0"/>
                </a:solidFill>
                <a:latin typeface="BIZ UDPゴシック" panose="020B0400000000000000" pitchFamily="50" charset="-128"/>
                <a:ea typeface="BIZ UDPゴシック" panose="020B0400000000000000" pitchFamily="50" charset="-128"/>
              </a:rPr>
              <a:t>充足されていないニーズを探る（アセスメント）ことは，</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子どもの真のニーズを探るために，最も重要である。</a:t>
            </a:r>
            <a:endParaRPr kumimoji="1" lang="ja-JP" altLang="en-US" sz="1400" b="1" dirty="0">
              <a:solidFill>
                <a:srgbClr val="0070C0"/>
              </a:solidFill>
              <a:latin typeface="+mn-ea"/>
            </a:endParaRPr>
          </a:p>
        </p:txBody>
      </p:sp>
      <p:sp>
        <p:nvSpPr>
          <p:cNvPr id="10" name="楕円 9">
            <a:extLst>
              <a:ext uri="{FF2B5EF4-FFF2-40B4-BE49-F238E27FC236}">
                <a16:creationId xmlns:a16="http://schemas.microsoft.com/office/drawing/2014/main" id="{2DB30CD0-8B2A-8146-B747-80BBF0B451BB}"/>
              </a:ext>
            </a:extLst>
          </p:cNvPr>
          <p:cNvSpPr/>
          <p:nvPr/>
        </p:nvSpPr>
        <p:spPr>
          <a:xfrm>
            <a:off x="1289584"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家庭</a:t>
            </a:r>
            <a:endParaRPr kumimoji="1" lang="en-US" altLang="ja-JP" sz="2400" b="1" dirty="0"/>
          </a:p>
          <a:p>
            <a:pPr algn="ctr"/>
            <a:r>
              <a:rPr kumimoji="1" lang="ja-JP" altLang="en-US" sz="2400" b="1" dirty="0"/>
              <a:t>環境</a:t>
            </a:r>
          </a:p>
        </p:txBody>
      </p:sp>
      <p:sp>
        <p:nvSpPr>
          <p:cNvPr id="11" name="楕円 10">
            <a:extLst>
              <a:ext uri="{FF2B5EF4-FFF2-40B4-BE49-F238E27FC236}">
                <a16:creationId xmlns:a16="http://schemas.microsoft.com/office/drawing/2014/main" id="{6690D7AC-08DC-A41C-E0EE-88EC15C4567B}"/>
              </a:ext>
            </a:extLst>
          </p:cNvPr>
          <p:cNvSpPr/>
          <p:nvPr/>
        </p:nvSpPr>
        <p:spPr>
          <a:xfrm>
            <a:off x="2990999"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友人</a:t>
            </a:r>
            <a:endParaRPr kumimoji="1" lang="en-US" altLang="ja-JP" sz="2400" b="1" dirty="0"/>
          </a:p>
          <a:p>
            <a:pPr algn="ctr"/>
            <a:r>
              <a:rPr kumimoji="1" lang="ja-JP" altLang="en-US" sz="2400" b="1" dirty="0"/>
              <a:t>関係</a:t>
            </a:r>
          </a:p>
        </p:txBody>
      </p:sp>
      <p:sp>
        <p:nvSpPr>
          <p:cNvPr id="12" name="楕円 11">
            <a:extLst>
              <a:ext uri="{FF2B5EF4-FFF2-40B4-BE49-F238E27FC236}">
                <a16:creationId xmlns:a16="http://schemas.microsoft.com/office/drawing/2014/main" id="{9FCF4FF9-C9A3-B5C1-1CFF-794B8858E77F}"/>
              </a:ext>
            </a:extLst>
          </p:cNvPr>
          <p:cNvSpPr/>
          <p:nvPr/>
        </p:nvSpPr>
        <p:spPr>
          <a:xfrm>
            <a:off x="2230157" y="4293899"/>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発達</a:t>
            </a:r>
            <a:endParaRPr kumimoji="1" lang="en-US" altLang="ja-JP" sz="2400" b="1" dirty="0"/>
          </a:p>
          <a:p>
            <a:pPr algn="ctr"/>
            <a:r>
              <a:rPr kumimoji="1" lang="ja-JP" altLang="en-US" sz="2400" b="1" dirty="0"/>
              <a:t>課題</a:t>
            </a:r>
            <a:endParaRPr kumimoji="1" lang="en-US" altLang="ja-JP" sz="2400" b="1" dirty="0"/>
          </a:p>
        </p:txBody>
      </p:sp>
      <p:sp>
        <p:nvSpPr>
          <p:cNvPr id="2" name="正方形/長方形 1">
            <a:extLst>
              <a:ext uri="{FF2B5EF4-FFF2-40B4-BE49-F238E27FC236}">
                <a16:creationId xmlns:a16="http://schemas.microsoft.com/office/drawing/2014/main" id="{43A17151-E86B-7B6C-F139-57360C19166E}"/>
              </a:ext>
            </a:extLst>
          </p:cNvPr>
          <p:cNvSpPr/>
          <p:nvPr/>
        </p:nvSpPr>
        <p:spPr>
          <a:xfrm>
            <a:off x="223364" y="1407795"/>
            <a:ext cx="8697271" cy="1428867"/>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u="sng" dirty="0">
                <a:solidFill>
                  <a:schemeClr val="tx1"/>
                </a:solidFill>
                <a:latin typeface="BIZ UDPゴシック" panose="020B0400000000000000" pitchFamily="50" charset="-128"/>
                <a:ea typeface="BIZ UDPゴシック" panose="020B0400000000000000" pitchFamily="50" charset="-128"/>
              </a:rPr>
              <a:t>充足されていないニーズとは・・・</a:t>
            </a:r>
            <a:endParaRPr kumimoji="1" lang="en-US" altLang="ja-JP" sz="2400" u="sng"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u="sng"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人が生活していくうえで必要とされるもの，物質，事象，関係，</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サービスなどが欠けている状態を指す。　　　　　　　　　　</a:t>
            </a:r>
            <a:r>
              <a:rPr kumimoji="1" lang="ja-JP" altLang="en-US" sz="1600" dirty="0">
                <a:solidFill>
                  <a:schemeClr val="tx1"/>
                </a:solidFill>
                <a:latin typeface="BIZ UDPゴシック" panose="020B0400000000000000" pitchFamily="50" charset="-128"/>
                <a:ea typeface="BIZ UDPゴシック" panose="020B0400000000000000" pitchFamily="50" charset="-128"/>
              </a:rPr>
              <a:t>山辺（２０１１）</a:t>
            </a:r>
            <a:endParaRPr kumimoji="1" lang="ja-JP" altLang="en-US" sz="2400" dirty="0">
              <a:solidFill>
                <a:schemeClr val="tx1"/>
              </a:solidFill>
              <a:latin typeface="BIZ UDPゴシック" panose="020B0400000000000000" pitchFamily="50" charset="-128"/>
              <a:ea typeface="BIZ UDPゴシック" panose="020B0400000000000000" pitchFamily="50" charset="-128"/>
            </a:endParaRPr>
          </a:p>
        </p:txBody>
      </p:sp>
      <p:sp>
        <p:nvSpPr>
          <p:cNvPr id="3" name="四角形: 角を丸くする 2">
            <a:extLst>
              <a:ext uri="{FF2B5EF4-FFF2-40B4-BE49-F238E27FC236}">
                <a16:creationId xmlns:a16="http://schemas.microsoft.com/office/drawing/2014/main" id="{9766910B-733F-BE58-C7BB-1EEB8CD2FC31}"/>
              </a:ext>
            </a:extLst>
          </p:cNvPr>
          <p:cNvSpPr/>
          <p:nvPr/>
        </p:nvSpPr>
        <p:spPr>
          <a:xfrm>
            <a:off x="223364" y="2836663"/>
            <a:ext cx="8969491"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dirty="0">
                <a:solidFill>
                  <a:schemeClr val="tx1"/>
                </a:solidFill>
                <a:latin typeface="BIZ UDPゴシック" panose="020B0400000000000000" pitchFamily="50" charset="-128"/>
                <a:ea typeface="BIZ UDPゴシック" panose="020B0400000000000000" pitchFamily="50" charset="-128"/>
              </a:rPr>
              <a:t>ソーシャルワークでは，子どもの問題，課題を，充足されて</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いないニーズがあるため，子どもは困っていると考える。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p:txBody>
      </p:sp>
      <p:sp>
        <p:nvSpPr>
          <p:cNvPr id="5" name="四角形: 角を丸くする 4">
            <a:extLst>
              <a:ext uri="{FF2B5EF4-FFF2-40B4-BE49-F238E27FC236}">
                <a16:creationId xmlns:a16="http://schemas.microsoft.com/office/drawing/2014/main" id="{7073EACE-8AC7-0833-943C-5498AA58BFAF}"/>
              </a:ext>
            </a:extLst>
          </p:cNvPr>
          <p:cNvSpPr/>
          <p:nvPr/>
        </p:nvSpPr>
        <p:spPr>
          <a:xfrm>
            <a:off x="48861" y="4774927"/>
            <a:ext cx="8871774"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〇アセスメントは，単に情報収集するだけのものでなく，</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充足されていないニーズを系統的に可視化する</a:t>
            </a:r>
            <a:r>
              <a:rPr kumimoji="1" lang="ja-JP" altLang="en-US" sz="2400" dirty="0">
                <a:solidFill>
                  <a:schemeClr val="tx1"/>
                </a:solidFill>
                <a:latin typeface="BIZ UDPゴシック" panose="020B0400000000000000" pitchFamily="50" charset="-128"/>
                <a:ea typeface="BIZ UDPゴシック" panose="020B0400000000000000" pitchFamily="50" charset="-128"/>
              </a:rPr>
              <a:t>ために行う。</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〇「系統的」の例を示すと，</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は子どもだけでなく環境の</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ニーズもとらえるので，「</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子ども</a:t>
            </a:r>
            <a:r>
              <a:rPr kumimoji="1" lang="ja-JP" altLang="en-US"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家庭</a:t>
            </a:r>
            <a:r>
              <a:rPr kumimoji="1" lang="ja-JP" altLang="en-US"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教師・学校</a:t>
            </a:r>
            <a:r>
              <a:rPr kumimoji="1" lang="ja-JP" altLang="en-US" sz="2400" dirty="0">
                <a:solidFill>
                  <a:schemeClr val="tx1"/>
                </a:solidFill>
                <a:latin typeface="BIZ UDPゴシック" panose="020B0400000000000000" pitchFamily="50" charset="-128"/>
                <a:ea typeface="BIZ UDPゴシック" panose="020B0400000000000000" pitchFamily="50" charset="-128"/>
              </a:rPr>
              <a:t>」「</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地域</a:t>
            </a:r>
            <a:r>
              <a:rPr kumimoji="1" lang="ja-JP" altLang="en-US" sz="2400" dirty="0">
                <a:solidFill>
                  <a:schemeClr val="tx1"/>
                </a:solidFill>
                <a:latin typeface="BIZ UDPゴシック" panose="020B0400000000000000" pitchFamily="50" charset="-128"/>
                <a:ea typeface="BIZ UDPゴシック" panose="020B0400000000000000" pitchFamily="50" charset="-128"/>
              </a:rPr>
              <a:t>」の</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充足されていないニーズを明確にしていく</a:t>
            </a:r>
            <a:r>
              <a:rPr kumimoji="1" lang="ja-JP" altLang="en-US" sz="2000" dirty="0">
                <a:solidFill>
                  <a:schemeClr val="tx1"/>
                </a:solidFill>
                <a:latin typeface="BIZ UDPゴシック" panose="020B0400000000000000" pitchFamily="50" charset="-128"/>
                <a:ea typeface="BIZ UDPゴシック" panose="020B0400000000000000" pitchFamily="50" charset="-128"/>
              </a:rPr>
              <a:t>（図表８ー３参照）</a:t>
            </a:r>
            <a:r>
              <a:rPr kumimoji="1" lang="ja-JP" altLang="en-US" sz="2400" dirty="0">
                <a:solidFill>
                  <a:schemeClr val="tx1"/>
                </a:solidFill>
                <a:latin typeface="BIZ UDPゴシック" panose="020B0400000000000000" pitchFamily="50" charset="-128"/>
                <a:ea typeface="BIZ UDPゴシック" panose="020B0400000000000000" pitchFamily="50" charset="-128"/>
              </a:rPr>
              <a:t>。</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C29DB378-CFBF-2971-E91B-A0275F5C2638}"/>
              </a:ext>
            </a:extLst>
          </p:cNvPr>
          <p:cNvSpPr>
            <a:spLocks noGrp="1"/>
          </p:cNvSpPr>
          <p:nvPr>
            <p:ph type="sldNum" sz="quarter" idx="12"/>
          </p:nvPr>
        </p:nvSpPr>
        <p:spPr/>
        <p:txBody>
          <a:bodyPr/>
          <a:lstStyle/>
          <a:p>
            <a:fld id="{9DAC49A8-D133-48D6-BABD-467D590054FB}" type="slidenum">
              <a:rPr kumimoji="1" lang="ja-JP" altLang="en-US" smtClean="0"/>
              <a:t>244</a:t>
            </a:fld>
            <a:endParaRPr kumimoji="1" lang="ja-JP" altLang="en-US"/>
          </a:p>
        </p:txBody>
      </p:sp>
    </p:spTree>
    <p:extLst>
      <p:ext uri="{BB962C8B-B14F-4D97-AF65-F5344CB8AC3E}">
        <p14:creationId xmlns:p14="http://schemas.microsoft.com/office/powerpoint/2010/main" val="923625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F77F5-EC2E-9BFD-7232-C8A5EF3A27E4}"/>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5933FC98-F8C7-1C18-3DD4-BD8F76729772}"/>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ワーク４　個人ワークなし，グループワーク１５分程度</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3993CA35-B599-FFB9-1EAA-1E7BE6C64D24}"/>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10" name="楕円 9">
            <a:extLst>
              <a:ext uri="{FF2B5EF4-FFF2-40B4-BE49-F238E27FC236}">
                <a16:creationId xmlns:a16="http://schemas.microsoft.com/office/drawing/2014/main" id="{ECFAA551-AF64-1080-4927-2B1513BC3BEC}"/>
              </a:ext>
            </a:extLst>
          </p:cNvPr>
          <p:cNvSpPr/>
          <p:nvPr/>
        </p:nvSpPr>
        <p:spPr>
          <a:xfrm>
            <a:off x="1289584" y="3621667"/>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家庭</a:t>
            </a:r>
            <a:endParaRPr kumimoji="1" lang="en-US" altLang="ja-JP" sz="2400" b="1" dirty="0"/>
          </a:p>
          <a:p>
            <a:pPr algn="ctr"/>
            <a:r>
              <a:rPr kumimoji="1" lang="ja-JP" altLang="en-US" sz="2400" b="1" dirty="0"/>
              <a:t>環境</a:t>
            </a:r>
          </a:p>
        </p:txBody>
      </p:sp>
      <p:sp>
        <p:nvSpPr>
          <p:cNvPr id="12" name="楕円 11">
            <a:extLst>
              <a:ext uri="{FF2B5EF4-FFF2-40B4-BE49-F238E27FC236}">
                <a16:creationId xmlns:a16="http://schemas.microsoft.com/office/drawing/2014/main" id="{2C5C8860-6E77-5C2E-3019-E9504E509023}"/>
              </a:ext>
            </a:extLst>
          </p:cNvPr>
          <p:cNvSpPr/>
          <p:nvPr/>
        </p:nvSpPr>
        <p:spPr>
          <a:xfrm>
            <a:off x="2230157" y="4293899"/>
            <a:ext cx="1263407" cy="500368"/>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発達</a:t>
            </a:r>
            <a:endParaRPr kumimoji="1" lang="en-US" altLang="ja-JP" sz="2400" b="1" dirty="0"/>
          </a:p>
          <a:p>
            <a:pPr algn="ctr"/>
            <a:r>
              <a:rPr kumimoji="1" lang="ja-JP" altLang="en-US" sz="2400" b="1" dirty="0"/>
              <a:t>課題</a:t>
            </a:r>
            <a:endParaRPr kumimoji="1" lang="en-US" altLang="ja-JP" sz="2400" b="1" dirty="0"/>
          </a:p>
        </p:txBody>
      </p:sp>
      <p:sp>
        <p:nvSpPr>
          <p:cNvPr id="4" name="四角形: 角を丸くする 3">
            <a:extLst>
              <a:ext uri="{FF2B5EF4-FFF2-40B4-BE49-F238E27FC236}">
                <a16:creationId xmlns:a16="http://schemas.microsoft.com/office/drawing/2014/main" id="{99A38E52-BA47-41E8-B1E1-A2F356199C7F}"/>
              </a:ext>
            </a:extLst>
          </p:cNvPr>
          <p:cNvSpPr/>
          <p:nvPr/>
        </p:nvSpPr>
        <p:spPr>
          <a:xfrm>
            <a:off x="48860" y="2642833"/>
            <a:ext cx="8871774" cy="8934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〇少人数からでも，「アセスメント」「プランニング」「モニタリング」</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ができるようにしていく。</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ケース会議の形にするのは理想的であるが，まずは少人数から</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始めていくことが重要である。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〇教育相談コーディネーターと</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で，短時間でも教師と</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協働できるよう，方法や記録のあり方を検討する。</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〇校内研修の場面などで，</a:t>
            </a:r>
            <a:r>
              <a:rPr kumimoji="1" lang="en-US" altLang="ja-JP" sz="2400" dirty="0">
                <a:solidFill>
                  <a:schemeClr val="tx1"/>
                </a:solidFill>
                <a:latin typeface="BIZ UDPゴシック" panose="020B0400000000000000" pitchFamily="50" charset="-128"/>
                <a:ea typeface="BIZ UDPゴシック" panose="020B0400000000000000" pitchFamily="50" charset="-128"/>
              </a:rPr>
              <a:t>SSW</a:t>
            </a:r>
            <a:r>
              <a:rPr kumimoji="1" lang="ja-JP" altLang="en-US" sz="2400" dirty="0">
                <a:solidFill>
                  <a:schemeClr val="tx1"/>
                </a:solidFill>
                <a:latin typeface="BIZ UDPゴシック" panose="020B0400000000000000" pitchFamily="50" charset="-128"/>
                <a:ea typeface="BIZ UDPゴシック" panose="020B0400000000000000" pitchFamily="50" charset="-128"/>
              </a:rPr>
              <a:t>と協働した教師に，</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b="1" dirty="0">
                <a:solidFill>
                  <a:srgbClr val="0070C0"/>
                </a:solidFill>
                <a:latin typeface="BIZ UDPゴシック" panose="020B0400000000000000" pitchFamily="50" charset="-128"/>
                <a:ea typeface="BIZ UDPゴシック" panose="020B0400000000000000" pitchFamily="50" charset="-128"/>
              </a:rPr>
              <a:t>SSW</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との協働のなにが良かったか</a:t>
            </a:r>
            <a:r>
              <a:rPr kumimoji="1" lang="ja-JP" altLang="en-US" sz="2400" dirty="0">
                <a:solidFill>
                  <a:schemeClr val="tx1"/>
                </a:solidFill>
                <a:latin typeface="BIZ UDPゴシック" panose="020B0400000000000000" pitchFamily="50" charset="-128"/>
                <a:ea typeface="BIZ UDPゴシック" panose="020B0400000000000000" pitchFamily="50" charset="-128"/>
              </a:rPr>
              <a:t>」を語ってもらう。</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その際，ソーシャルワークは変化をねらう専門職のため，</a:t>
            </a:r>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400" dirty="0">
                <a:solidFill>
                  <a:schemeClr val="tx1"/>
                </a:solidFill>
                <a:latin typeface="BIZ UDPゴシック" panose="020B0400000000000000" pitchFamily="50" charset="-128"/>
                <a:ea typeface="BIZ UDPゴシック" panose="020B0400000000000000" pitchFamily="50" charset="-128"/>
              </a:rPr>
              <a:t>　アセスメントからモニタリングを協働した結果，</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子ども，家庭，</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教師などの変化</a:t>
            </a:r>
            <a:r>
              <a:rPr kumimoji="1" lang="ja-JP" altLang="en-US" sz="2400" dirty="0">
                <a:solidFill>
                  <a:schemeClr val="tx1"/>
                </a:solidFill>
                <a:latin typeface="BIZ UDPゴシック" panose="020B0400000000000000" pitchFamily="50" charset="-128"/>
                <a:ea typeface="BIZ UDPゴシック" panose="020B0400000000000000" pitchFamily="50" charset="-128"/>
              </a:rPr>
              <a:t>をクリアにしてもらう。</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4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639ABC45-6BAE-0100-67AC-53C2E9812B41}"/>
              </a:ext>
            </a:extLst>
          </p:cNvPr>
          <p:cNvSpPr/>
          <p:nvPr/>
        </p:nvSpPr>
        <p:spPr>
          <a:xfrm>
            <a:off x="457192" y="5054142"/>
            <a:ext cx="8927615" cy="1130295"/>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BIZ UDPゴシック" panose="020B0400000000000000" pitchFamily="50" charset="-128"/>
                <a:ea typeface="BIZ UDPゴシック" panose="020B0400000000000000" pitchFamily="50" charset="-128"/>
              </a:rPr>
              <a:t>・・・上記の前提として，</a:t>
            </a:r>
            <a:r>
              <a:rPr kumimoji="1" lang="en-US" altLang="ja-JP" sz="2400" b="1" dirty="0">
                <a:solidFill>
                  <a:srgbClr val="0070C0"/>
                </a:solidFill>
                <a:latin typeface="BIZ UDPゴシック" panose="020B0400000000000000" pitchFamily="50" charset="-128"/>
                <a:ea typeface="BIZ UDPゴシック" panose="020B0400000000000000" pitchFamily="50" charset="-128"/>
              </a:rPr>
              <a:t>SSW</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に頼めば良いというわけでなく，</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あくまでも教師と</a:t>
            </a:r>
            <a:r>
              <a:rPr kumimoji="1" lang="en-US" altLang="ja-JP" sz="2400" b="1" dirty="0">
                <a:solidFill>
                  <a:srgbClr val="0070C0"/>
                </a:solidFill>
                <a:latin typeface="BIZ UDPゴシック" panose="020B0400000000000000" pitchFamily="50" charset="-128"/>
                <a:ea typeface="BIZ UDPゴシック" panose="020B0400000000000000" pitchFamily="50" charset="-128"/>
              </a:rPr>
              <a:t>SSW</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は協働するという認識を伝える。</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a:p>
            <a:r>
              <a:rPr kumimoji="1" lang="ja-JP" altLang="en-US" sz="2400" b="1" dirty="0">
                <a:solidFill>
                  <a:srgbClr val="0070C0"/>
                </a:solidFill>
                <a:latin typeface="BIZ UDPゴシック" panose="020B0400000000000000" pitchFamily="50" charset="-128"/>
                <a:ea typeface="BIZ UDPゴシック" panose="020B0400000000000000" pitchFamily="50" charset="-128"/>
              </a:rPr>
              <a:t>　　学校なので，支援の主体は</a:t>
            </a:r>
            <a:r>
              <a:rPr kumimoji="1" lang="en-US" altLang="ja-JP" sz="2400" b="1" dirty="0">
                <a:solidFill>
                  <a:srgbClr val="0070C0"/>
                </a:solidFill>
                <a:latin typeface="BIZ UDPゴシック" panose="020B0400000000000000" pitchFamily="50" charset="-128"/>
                <a:ea typeface="BIZ UDPゴシック" panose="020B0400000000000000" pitchFamily="50" charset="-128"/>
              </a:rPr>
              <a:t>SSW</a:t>
            </a:r>
            <a:r>
              <a:rPr kumimoji="1" lang="ja-JP" altLang="en-US" sz="2400" b="1" dirty="0">
                <a:solidFill>
                  <a:srgbClr val="0070C0"/>
                </a:solidFill>
                <a:latin typeface="BIZ UDPゴシック" panose="020B0400000000000000" pitchFamily="50" charset="-128"/>
                <a:ea typeface="BIZ UDPゴシック" panose="020B0400000000000000" pitchFamily="50" charset="-128"/>
              </a:rPr>
              <a:t>ではなく教師となる。</a:t>
            </a:r>
            <a:endParaRPr kumimoji="1" lang="en-US" altLang="ja-JP" sz="2400" b="1" dirty="0">
              <a:solidFill>
                <a:srgbClr val="0070C0"/>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6DB5F845-2C5A-3D16-4F71-F7EEBD241CA4}"/>
              </a:ext>
            </a:extLst>
          </p:cNvPr>
          <p:cNvSpPr>
            <a:spLocks noGrp="1"/>
          </p:cNvSpPr>
          <p:nvPr>
            <p:ph type="sldNum" sz="quarter" idx="12"/>
          </p:nvPr>
        </p:nvSpPr>
        <p:spPr/>
        <p:txBody>
          <a:bodyPr/>
          <a:lstStyle/>
          <a:p>
            <a:fld id="{9DAC49A8-D133-48D6-BABD-467D590054FB}" type="slidenum">
              <a:rPr kumimoji="1" lang="ja-JP" altLang="en-US" smtClean="0"/>
              <a:t>245</a:t>
            </a:fld>
            <a:endParaRPr kumimoji="1" lang="ja-JP" altLang="en-US"/>
          </a:p>
        </p:txBody>
      </p:sp>
    </p:spTree>
    <p:extLst>
      <p:ext uri="{BB962C8B-B14F-4D97-AF65-F5344CB8AC3E}">
        <p14:creationId xmlns:p14="http://schemas.microsoft.com/office/powerpoint/2010/main" val="3630421231"/>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1911</TotalTime>
  <Words>2666</Words>
  <Application>Microsoft Office PowerPoint</Application>
  <PresentationFormat>画面に合わせる (4:3)</PresentationFormat>
  <Paragraphs>308</Paragraphs>
  <Slides>19</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19</vt:i4>
      </vt:variant>
    </vt:vector>
  </HeadingPairs>
  <TitlesOfParts>
    <vt:vector size="28" baseType="lpstr">
      <vt:lpstr>BIZ UDPゴシック</vt:lpstr>
      <vt:lpstr>BIZ UDゴシック</vt:lpstr>
      <vt:lpstr>HGS創英角ｺﾞｼｯｸUB</vt:lpstr>
      <vt:lpstr>ＭＳ Ｐゴシック</vt:lpstr>
      <vt:lpstr>UD デジタル 教科書体 NP-B</vt:lpstr>
      <vt:lpstr>游ゴシック</vt:lpstr>
      <vt:lpstr>Calibri</vt:lpstr>
      <vt:lpstr>Calibri Light</vt:lpstr>
      <vt:lpstr>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ishii JASWE</dc:creator>
  <cp:lastModifiedBy>松田明子</cp:lastModifiedBy>
  <cp:revision>57</cp:revision>
  <cp:lastPrinted>2025-08-12T08:37:27Z</cp:lastPrinted>
  <dcterms:created xsi:type="dcterms:W3CDTF">2024-06-10T07:07:57Z</dcterms:created>
  <dcterms:modified xsi:type="dcterms:W3CDTF">2026-05-12T07:21:11Z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2026-05-12T07:21:05Z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9c07bade-22ac-4848-87e6-a8c3099d89d9</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