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12" saveSubsetFonts="1">
  <p:sldMasterIdLst>
    <p:sldMasterId id="2147483744" r:id="rId1"/>
  </p:sldMasterIdLst>
  <p:notesMasterIdLst>
    <p:notesMasterId r:id="rId27"/>
  </p:notesMasterIdLst>
  <p:sldIdLst>
    <p:sldId id="257" r:id="rId2"/>
    <p:sldId id="657" r:id="rId3"/>
    <p:sldId id="678" r:id="rId4"/>
    <p:sldId id="654" r:id="rId5"/>
    <p:sldId id="658" r:id="rId6"/>
    <p:sldId id="659" r:id="rId7"/>
    <p:sldId id="679" r:id="rId8"/>
    <p:sldId id="660" r:id="rId9"/>
    <p:sldId id="656" r:id="rId10"/>
    <p:sldId id="680" r:id="rId11"/>
    <p:sldId id="681" r:id="rId12"/>
    <p:sldId id="661" r:id="rId13"/>
    <p:sldId id="662" r:id="rId14"/>
    <p:sldId id="663" r:id="rId15"/>
    <p:sldId id="664" r:id="rId16"/>
    <p:sldId id="665" r:id="rId17"/>
    <p:sldId id="667" r:id="rId18"/>
    <p:sldId id="669" r:id="rId19"/>
    <p:sldId id="671" r:id="rId20"/>
    <p:sldId id="685" r:id="rId21"/>
    <p:sldId id="684" r:id="rId22"/>
    <p:sldId id="686" r:id="rId23"/>
    <p:sldId id="677" r:id="rId24"/>
    <p:sldId id="683" r:id="rId25"/>
    <p:sldId id="675" r:id="rId2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99CB38"/>
    <a:srgbClr val="003366"/>
    <a:srgbClr val="FFEDC9"/>
    <a:srgbClr val="FFCC99"/>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87636" autoAdjust="0"/>
  </p:normalViewPr>
  <p:slideViewPr>
    <p:cSldViewPr snapToGrid="0">
      <p:cViewPr varScale="1">
        <p:scale>
          <a:sx n="97" d="100"/>
          <a:sy n="97" d="100"/>
        </p:scale>
        <p:origin x="17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enomo\OneDrive\&#12487;&#12473;&#12463;&#12488;&#12483;&#12503;\3&#26376;1&#26085;&#22577;&#21578;&#26360;&#12464;&#12521;&#12501;&#12288;&#37197;&#32622;&#38971;&#24230;&#12392;SSW&#12398;&#21442;&#2115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enomo\OneDrive\&#12487;&#12473;&#12463;&#12488;&#12483;&#12503;\3&#26376;1&#26085;&#22577;&#21578;&#26360;&#12464;&#12521;&#12501;&#12288;&#37197;&#32622;&#38971;&#24230;&#12392;SSW&#12398;&#21442;&#2115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nomo\OneDrive\&#12487;&#12473;&#12463;&#12488;&#12483;&#12503;\3&#26376;1&#26085;&#22577;&#21578;&#26360;&#12464;&#12521;&#12501;&#12288;&#37197;&#32622;&#38971;&#24230;&#12392;SSW&#12398;&#21442;&#2115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enomo\OneDrive\&#12487;&#12473;&#12463;&#12488;&#12483;&#12503;\3&#26376;1&#26085;&#22577;&#21578;&#26360;&#12464;&#12521;&#12501;&#12288;&#37197;&#32622;&#38971;&#24230;&#12392;SSW&#12398;&#21442;&#2115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enomo\OneDrive\&#12487;&#12473;&#12463;&#12488;&#12483;&#12503;\3&#26376;1&#26085;&#22577;&#21578;&#26360;&#12464;&#12521;&#12501;&#12288;&#37197;&#32622;&#38971;&#24230;&#12392;SSW&#12398;&#21442;&#2115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nomo\OneDrive\&#12487;&#12473;&#12463;&#12488;&#12483;&#12503;\3&#26376;1&#26085;&#22577;&#21578;&#26360;&#12464;&#12521;&#12501;&#12288;&#37197;&#32622;&#38971;&#24230;&#12392;SSW&#12398;&#21442;&#2115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摂津市!$B$1</c:f>
              <c:strCache>
                <c:ptCount val="1"/>
                <c:pt idx="0">
                  <c:v>遅刻早退</c:v>
                </c:pt>
              </c:strCache>
            </c:strRef>
          </c:tx>
          <c:spPr>
            <a:solidFill>
              <a:schemeClr val="accent1"/>
            </a:solidFill>
            <a:ln>
              <a:noFill/>
            </a:ln>
            <a:effectLst/>
          </c:spPr>
          <c:invertIfNegative val="0"/>
          <c:cat>
            <c:strRef>
              <c:f>摂津市!$A$2:$A$3</c:f>
              <c:strCache>
                <c:ptCount val="2"/>
                <c:pt idx="0">
                  <c:v>2学期</c:v>
                </c:pt>
                <c:pt idx="1">
                  <c:v>3学期</c:v>
                </c:pt>
              </c:strCache>
            </c:strRef>
          </c:cat>
          <c:val>
            <c:numRef>
              <c:f>摂津市!$B$2:$B$3</c:f>
              <c:numCache>
                <c:formatCode>General</c:formatCode>
                <c:ptCount val="2"/>
                <c:pt idx="0">
                  <c:v>106</c:v>
                </c:pt>
                <c:pt idx="1">
                  <c:v>129</c:v>
                </c:pt>
              </c:numCache>
            </c:numRef>
          </c:val>
          <c:extLst>
            <c:ext xmlns:c16="http://schemas.microsoft.com/office/drawing/2014/chart" uri="{C3380CC4-5D6E-409C-BE32-E72D297353CC}">
              <c16:uniqueId val="{00000000-3FD4-4AC1-BB37-D9D3D9EA9807}"/>
            </c:ext>
          </c:extLst>
        </c:ser>
        <c:dLbls>
          <c:showLegendKey val="0"/>
          <c:showVal val="0"/>
          <c:showCatName val="0"/>
          <c:showSerName val="0"/>
          <c:showPercent val="0"/>
          <c:showBubbleSize val="0"/>
        </c:dLbls>
        <c:gapWidth val="219"/>
        <c:overlap val="-27"/>
        <c:axId val="1186475536"/>
        <c:axId val="1186474288"/>
      </c:barChart>
      <c:catAx>
        <c:axId val="118647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186474288"/>
        <c:crosses val="autoZero"/>
        <c:auto val="1"/>
        <c:lblAlgn val="ctr"/>
        <c:lblOffset val="100"/>
        <c:noMultiLvlLbl val="0"/>
      </c:catAx>
      <c:valAx>
        <c:axId val="1186474288"/>
        <c:scaling>
          <c:orientation val="minMax"/>
          <c:max val="1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1864755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80762593079502"/>
          <c:y val="0.31582137849207204"/>
          <c:w val="0.49352475742759067"/>
          <c:h val="0.5608909502750512"/>
        </c:manualLayout>
      </c:layout>
      <c:barChart>
        <c:barDir val="bar"/>
        <c:grouping val="clustered"/>
        <c:varyColors val="0"/>
        <c:ser>
          <c:idx val="0"/>
          <c:order val="0"/>
          <c:tx>
            <c:strRef>
              <c:f>就学援助×会議・参加!$B$2</c:f>
              <c:strCache>
                <c:ptCount val="1"/>
                <c:pt idx="0">
                  <c:v>就学援助利用率**</c:v>
                </c:pt>
              </c:strCache>
            </c:strRef>
          </c:tx>
          <c:spPr>
            <a:solidFill>
              <a:schemeClr val="accent1"/>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75E8-40BF-86B1-932C9774D1DF}"/>
              </c:ext>
            </c:extLst>
          </c:dPt>
          <c:dPt>
            <c:idx val="1"/>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3-75E8-40BF-86B1-932C9774D1DF}"/>
              </c:ext>
            </c:extLst>
          </c:dPt>
          <c:cat>
            <c:strRef>
              <c:f>就学援助×会議・参加!$A$3:$A$4</c:f>
              <c:strCache>
                <c:ptCount val="2"/>
                <c:pt idx="0">
                  <c:v>スクリーニング会議
開催あり</c:v>
                </c:pt>
                <c:pt idx="1">
                  <c:v>スクリーニング会議
開催なし</c:v>
                </c:pt>
              </c:strCache>
            </c:strRef>
          </c:cat>
          <c:val>
            <c:numRef>
              <c:f>就学援助×会議・参加!$B$3:$B$4</c:f>
              <c:numCache>
                <c:formatCode>General</c:formatCode>
                <c:ptCount val="2"/>
                <c:pt idx="0">
                  <c:v>11.5984</c:v>
                </c:pt>
                <c:pt idx="1">
                  <c:v>10.929</c:v>
                </c:pt>
              </c:numCache>
            </c:numRef>
          </c:val>
          <c:extLst>
            <c:ext xmlns:c16="http://schemas.microsoft.com/office/drawing/2014/chart" uri="{C3380CC4-5D6E-409C-BE32-E72D297353CC}">
              <c16:uniqueId val="{00000004-75E8-40BF-86B1-932C9774D1DF}"/>
            </c:ext>
          </c:extLst>
        </c:ser>
        <c:dLbls>
          <c:showLegendKey val="0"/>
          <c:showVal val="0"/>
          <c:showCatName val="0"/>
          <c:showSerName val="0"/>
          <c:showPercent val="0"/>
          <c:showBubbleSize val="0"/>
        </c:dLbls>
        <c:gapWidth val="182"/>
        <c:axId val="321678168"/>
        <c:axId val="321674640"/>
      </c:barChart>
      <c:catAx>
        <c:axId val="321678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321674640"/>
        <c:crosses val="autoZero"/>
        <c:auto val="1"/>
        <c:lblAlgn val="ctr"/>
        <c:lblOffset val="100"/>
        <c:noMultiLvlLbl val="0"/>
      </c:catAx>
      <c:valAx>
        <c:axId val="321674640"/>
        <c:scaling>
          <c:orientation val="minMax"/>
          <c:max val="12.5"/>
          <c:min val="1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600" b="0" i="0" u="none" strike="noStrike" kern="1200" baseline="0">
                <a:solidFill>
                  <a:schemeClr val="tx1">
                    <a:lumMod val="65000"/>
                    <a:lumOff val="35000"/>
                  </a:schemeClr>
                </a:solidFill>
                <a:latin typeface="+mn-lt"/>
                <a:ea typeface="+mn-ea"/>
                <a:cs typeface="+mn-cs"/>
              </a:defRPr>
            </a:pPr>
            <a:endParaRPr lang="ja-JP"/>
          </a:p>
        </c:txPr>
        <c:crossAx val="3216781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26660839971678"/>
          <c:y val="0.32015888860815073"/>
          <c:w val="0.52526315464000406"/>
          <c:h val="0.57775725167441905"/>
        </c:manualLayout>
      </c:layout>
      <c:barChart>
        <c:barDir val="bar"/>
        <c:grouping val="clustered"/>
        <c:varyColors val="0"/>
        <c:ser>
          <c:idx val="0"/>
          <c:order val="0"/>
          <c:tx>
            <c:strRef>
              <c:f>就学援助×会議・参加!$B$6</c:f>
              <c:strCache>
                <c:ptCount val="1"/>
                <c:pt idx="0">
                  <c:v>就学援助利用率**</c:v>
                </c:pt>
              </c:strCache>
            </c:strRef>
          </c:tx>
          <c:spPr>
            <a:solidFill>
              <a:schemeClr val="accent4">
                <a:lumMod val="75000"/>
              </a:schemeClr>
            </a:solidFill>
            <a:ln>
              <a:noFill/>
            </a:ln>
            <a:effectLst/>
          </c:spPr>
          <c:invertIfNegative val="0"/>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5F48-443D-8CB2-67CA398ED347}"/>
              </c:ext>
            </c:extLst>
          </c:dPt>
          <c:cat>
            <c:strRef>
              <c:f>就学援助×会議・参加!$A$7:$A$8</c:f>
              <c:strCache>
                <c:ptCount val="2"/>
                <c:pt idx="0">
                  <c:v>スクリーニング会議に
SSWの参加あり</c:v>
                </c:pt>
                <c:pt idx="1">
                  <c:v>スクリーニング会議に
SSWの参加なし</c:v>
                </c:pt>
              </c:strCache>
            </c:strRef>
          </c:cat>
          <c:val>
            <c:numRef>
              <c:f>就学援助×会議・参加!$B$7:$B$8</c:f>
              <c:numCache>
                <c:formatCode>General</c:formatCode>
                <c:ptCount val="2"/>
                <c:pt idx="0">
                  <c:v>12.273099999999999</c:v>
                </c:pt>
                <c:pt idx="1">
                  <c:v>11.2516</c:v>
                </c:pt>
              </c:numCache>
            </c:numRef>
          </c:val>
          <c:extLst>
            <c:ext xmlns:c16="http://schemas.microsoft.com/office/drawing/2014/chart" uri="{C3380CC4-5D6E-409C-BE32-E72D297353CC}">
              <c16:uniqueId val="{00000002-5F48-443D-8CB2-67CA398ED347}"/>
            </c:ext>
          </c:extLst>
        </c:ser>
        <c:dLbls>
          <c:showLegendKey val="0"/>
          <c:showVal val="0"/>
          <c:showCatName val="0"/>
          <c:showSerName val="0"/>
          <c:showPercent val="0"/>
          <c:showBubbleSize val="0"/>
        </c:dLbls>
        <c:gapWidth val="182"/>
        <c:axId val="321675032"/>
        <c:axId val="321675424"/>
      </c:barChart>
      <c:catAx>
        <c:axId val="321675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321675424"/>
        <c:crosses val="autoZero"/>
        <c:auto val="1"/>
        <c:lblAlgn val="ctr"/>
        <c:lblOffset val="100"/>
        <c:noMultiLvlLbl val="0"/>
      </c:catAx>
      <c:valAx>
        <c:axId val="321675424"/>
        <c:scaling>
          <c:orientation val="minMax"/>
          <c:max val="12.5"/>
          <c:min val="1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ja-JP"/>
          </a:p>
        </c:txPr>
        <c:crossAx val="321675032"/>
        <c:crosses val="autoZero"/>
        <c:crossBetween val="between"/>
        <c:majorUnit val="0.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2557184796164"/>
          <c:y val="0.31017685794122263"/>
          <c:w val="0.48650647952346648"/>
          <c:h val="0.58365664711943321"/>
        </c:manualLayout>
      </c:layout>
      <c:barChart>
        <c:barDir val="bar"/>
        <c:grouping val="clustered"/>
        <c:varyColors val="0"/>
        <c:ser>
          <c:idx val="0"/>
          <c:order val="0"/>
          <c:tx>
            <c:strRef>
              <c:f>就学援助×会議・参加!$B$10</c:f>
              <c:strCache>
                <c:ptCount val="1"/>
                <c:pt idx="0">
                  <c:v>就学援助利用率**</c:v>
                </c:pt>
              </c:strCache>
            </c:strRef>
          </c:tx>
          <c:spPr>
            <a:solidFill>
              <a:schemeClr val="accent2">
                <a:lumMod val="50000"/>
              </a:schemeClr>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EA29-445D-A0E4-6403E37A7E81}"/>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EA29-445D-A0E4-6403E37A7E81}"/>
              </c:ext>
            </c:extLst>
          </c:dPt>
          <c:cat>
            <c:strRef>
              <c:f>就学援助×会議・参加!$A$11:$A$12</c:f>
              <c:strCache>
                <c:ptCount val="2"/>
                <c:pt idx="0">
                  <c:v>チーム会議に
SSWの参加あり</c:v>
                </c:pt>
                <c:pt idx="1">
                  <c:v>チーム会議に
SSWの参加なし</c:v>
                </c:pt>
              </c:strCache>
            </c:strRef>
          </c:cat>
          <c:val>
            <c:numRef>
              <c:f>就学援助×会議・参加!$B$11:$B$12</c:f>
              <c:numCache>
                <c:formatCode>General</c:formatCode>
                <c:ptCount val="2"/>
                <c:pt idx="0">
                  <c:v>12.171799999999999</c:v>
                </c:pt>
                <c:pt idx="1">
                  <c:v>11.045299999999999</c:v>
                </c:pt>
              </c:numCache>
            </c:numRef>
          </c:val>
          <c:extLst>
            <c:ext xmlns:c16="http://schemas.microsoft.com/office/drawing/2014/chart" uri="{C3380CC4-5D6E-409C-BE32-E72D297353CC}">
              <c16:uniqueId val="{00000004-EA29-445D-A0E4-6403E37A7E81}"/>
            </c:ext>
          </c:extLst>
        </c:ser>
        <c:dLbls>
          <c:showLegendKey val="0"/>
          <c:showVal val="0"/>
          <c:showCatName val="0"/>
          <c:showSerName val="0"/>
          <c:showPercent val="0"/>
          <c:showBubbleSize val="0"/>
        </c:dLbls>
        <c:gapWidth val="182"/>
        <c:axId val="384414904"/>
        <c:axId val="384415296"/>
      </c:barChart>
      <c:catAx>
        <c:axId val="384414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384415296"/>
        <c:crosses val="autoZero"/>
        <c:auto val="1"/>
        <c:lblAlgn val="ctr"/>
        <c:lblOffset val="100"/>
        <c:noMultiLvlLbl val="0"/>
      </c:catAx>
      <c:valAx>
        <c:axId val="384415296"/>
        <c:scaling>
          <c:orientation val="minMax"/>
          <c:max val="12.5"/>
          <c:min val="1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ja-JP"/>
          </a:p>
        </c:txPr>
        <c:crossAx val="384414904"/>
        <c:crosses val="autoZero"/>
        <c:crossBetween val="between"/>
        <c:majorUnit val="0.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55434802034012"/>
          <c:y val="0.31695618200396708"/>
          <c:w val="0.53768161699440631"/>
          <c:h val="0.5820760954499008"/>
        </c:manualLayout>
      </c:layout>
      <c:barChart>
        <c:barDir val="bar"/>
        <c:grouping val="clustered"/>
        <c:varyColors val="0"/>
        <c:ser>
          <c:idx val="0"/>
          <c:order val="0"/>
          <c:tx>
            <c:strRef>
              <c:f>就学援助×会議・参加!$B$14</c:f>
              <c:strCache>
                <c:ptCount val="1"/>
                <c:pt idx="0">
                  <c:v>就学援助利用率**</c:v>
                </c:pt>
              </c:strCache>
            </c:strRef>
          </c:tx>
          <c:spPr>
            <a:solidFill>
              <a:schemeClr val="accent4">
                <a:lumMod val="75000"/>
              </a:schemeClr>
            </a:solidFill>
            <a:ln>
              <a:noFill/>
            </a:ln>
            <a:effectLst/>
          </c:spPr>
          <c:invertIfNegative val="0"/>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356C-47B6-AD74-1A48BF12AE5B}"/>
              </c:ext>
            </c:extLst>
          </c:dPt>
          <c:cat>
            <c:strRef>
              <c:f>就学援助×会議・参加!$A$15:$A$16</c:f>
              <c:strCache>
                <c:ptCount val="2"/>
                <c:pt idx="0">
                  <c:v>ケース会議に
SSWの参加あり</c:v>
                </c:pt>
                <c:pt idx="1">
                  <c:v>ケース会議に
SSWの参加なし</c:v>
                </c:pt>
              </c:strCache>
            </c:strRef>
          </c:cat>
          <c:val>
            <c:numRef>
              <c:f>就学援助×会議・参加!$B$15:$B$16</c:f>
              <c:numCache>
                <c:formatCode>General</c:formatCode>
                <c:ptCount val="2"/>
                <c:pt idx="0">
                  <c:v>11.9659</c:v>
                </c:pt>
                <c:pt idx="1">
                  <c:v>10.7119</c:v>
                </c:pt>
              </c:numCache>
            </c:numRef>
          </c:val>
          <c:extLst>
            <c:ext xmlns:c16="http://schemas.microsoft.com/office/drawing/2014/chart" uri="{C3380CC4-5D6E-409C-BE32-E72D297353CC}">
              <c16:uniqueId val="{00000002-356C-47B6-AD74-1A48BF12AE5B}"/>
            </c:ext>
          </c:extLst>
        </c:ser>
        <c:dLbls>
          <c:showLegendKey val="0"/>
          <c:showVal val="0"/>
          <c:showCatName val="0"/>
          <c:showSerName val="0"/>
          <c:showPercent val="0"/>
          <c:showBubbleSize val="0"/>
        </c:dLbls>
        <c:gapWidth val="182"/>
        <c:axId val="384411768"/>
        <c:axId val="384413336"/>
      </c:barChart>
      <c:catAx>
        <c:axId val="384411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384413336"/>
        <c:crosses val="autoZero"/>
        <c:auto val="1"/>
        <c:lblAlgn val="ctr"/>
        <c:lblOffset val="100"/>
        <c:noMultiLvlLbl val="0"/>
      </c:catAx>
      <c:valAx>
        <c:axId val="38441333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ja-JP"/>
          </a:p>
        </c:txPr>
        <c:crossAx val="3844117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8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en-US" altLang="ja-JP" sz="1800">
                <a:solidFill>
                  <a:schemeClr val="tx1">
                    <a:lumMod val="65000"/>
                    <a:lumOff val="35000"/>
                  </a:schemeClr>
                </a:solidFill>
                <a:latin typeface="BIZ UDPゴシック" panose="020B0400000000000000" pitchFamily="50" charset="-128"/>
                <a:ea typeface="BIZ UDPゴシック" panose="020B0400000000000000" pitchFamily="50" charset="-128"/>
              </a:rPr>
              <a:t>28</a:t>
            </a:r>
            <a:r>
              <a:rPr lang="ja-JP" altLang="en-US" sz="1800">
                <a:solidFill>
                  <a:schemeClr val="tx1">
                    <a:lumMod val="65000"/>
                    <a:lumOff val="35000"/>
                  </a:schemeClr>
                </a:solidFill>
                <a:latin typeface="BIZ UDPゴシック" panose="020B0400000000000000" pitchFamily="50" charset="-128"/>
                <a:ea typeface="BIZ UDPゴシック" panose="020B0400000000000000" pitchFamily="50" charset="-128"/>
              </a:rPr>
              <a:t>日間の時間合計平均値（分）</a:t>
            </a:r>
          </a:p>
        </c:rich>
      </c:tx>
      <c:layout>
        <c:manualLayout>
          <c:xMode val="edge"/>
          <c:yMode val="edge"/>
          <c:x val="0.30657365089371313"/>
          <c:y val="1.7581417780861995E-2"/>
        </c:manualLayout>
      </c:layout>
      <c:overlay val="0"/>
      <c:spPr>
        <a:noFill/>
        <a:ln>
          <a:noFill/>
        </a:ln>
        <a:effectLst/>
      </c:spPr>
      <c:txPr>
        <a:bodyPr rot="0" spcFirstLastPara="1" vertOverflow="ellipsis" vert="horz" wrap="square" anchor="ctr" anchorCtr="1"/>
        <a:lstStyle/>
        <a:p>
          <a:pPr>
            <a:defRPr lang="ja-JP" sz="18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1074659795798988"/>
          <c:y val="0.11589388344594981"/>
          <c:w val="0.9550147321255672"/>
          <c:h val="0.77448974690942796"/>
        </c:manualLayout>
      </c:layout>
      <c:barChart>
        <c:barDir val="bar"/>
        <c:grouping val="clustered"/>
        <c:varyColors val="0"/>
        <c:ser>
          <c:idx val="0"/>
          <c:order val="0"/>
          <c:tx>
            <c:strRef>
              <c:f>'150時間を基準に分けてt検定'!$P$34</c:f>
              <c:strCache>
                <c:ptCount val="1"/>
                <c:pt idx="0">
                  <c:v>1校あたり年間SSW勤務150時間未満</c:v>
                </c:pt>
              </c:strCache>
            </c:strRef>
          </c:tx>
          <c:spPr>
            <a:solidFill>
              <a:srgbClr val="4E67C8">
                <a:lumMod val="40000"/>
                <a:lumOff val="60000"/>
              </a:srgbClr>
            </a:solidFill>
            <a:ln>
              <a:solidFill>
                <a:srgbClr val="4E67C8">
                  <a:lumMod val="40000"/>
                  <a:lumOff val="60000"/>
                </a:srgbClr>
              </a:solidFill>
            </a:ln>
            <a:effectLst/>
          </c:spPr>
          <c:invertIfNegative val="0"/>
          <c:dLbls>
            <c:dLbl>
              <c:idx val="5"/>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700" b="1"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0-E804-4F1D-9A25-7856F24031FD}"/>
                </c:ext>
              </c:extLst>
            </c:dLbl>
            <c:dLbl>
              <c:idx val="6"/>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7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1-E804-4F1D-9A25-7856F24031FD}"/>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700" b="0" i="0" u="none" strike="noStrike" kern="1200" baseline="0">
                    <a:solidFill>
                      <a:schemeClr val="tx1">
                        <a:lumMod val="65000"/>
                        <a:lumOff val="3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'150時間を基準に分けてt検定'!$O$35:$O$43</c:f>
              <c:strCache>
                <c:ptCount val="9"/>
                <c:pt idx="0">
                  <c:v>電話</c:v>
                </c:pt>
                <c:pt idx="1">
                  <c:v>家庭訪問</c:v>
                </c:pt>
                <c:pt idx="2">
                  <c:v>ITを用いた連絡</c:v>
                </c:pt>
                <c:pt idx="3">
                  <c:v>ケース会議</c:v>
                </c:pt>
                <c:pt idx="4">
                  <c:v>スクリーニング会議</c:v>
                </c:pt>
                <c:pt idx="5">
                  <c:v>個別面談</c:v>
                </c:pt>
                <c:pt idx="6">
                  <c:v>関係機関との連絡</c:v>
                </c:pt>
                <c:pt idx="7">
                  <c:v>その他</c:v>
                </c:pt>
                <c:pt idx="8">
                  <c:v>全合計</c:v>
                </c:pt>
              </c:strCache>
            </c:strRef>
          </c:cat>
          <c:val>
            <c:numRef>
              <c:f>'150時間を基準に分けてt検定'!$P$35:$P$43</c:f>
              <c:numCache>
                <c:formatCode>###0.000</c:formatCode>
                <c:ptCount val="9"/>
                <c:pt idx="0">
                  <c:v>232.90322580645162</c:v>
                </c:pt>
                <c:pt idx="1">
                  <c:v>122.85714285714286</c:v>
                </c:pt>
                <c:pt idx="2">
                  <c:v>201.11111111111111</c:v>
                </c:pt>
                <c:pt idx="3">
                  <c:v>81.666666666666671</c:v>
                </c:pt>
                <c:pt idx="4">
                  <c:v>130</c:v>
                </c:pt>
                <c:pt idx="5" formatCode="###0.0000">
                  <c:v>380.5</c:v>
                </c:pt>
                <c:pt idx="6" formatCode="###0.0000">
                  <c:v>251.76470588235293</c:v>
                </c:pt>
                <c:pt idx="7" formatCode="###0.0000">
                  <c:v>346.66666666666669</c:v>
                </c:pt>
                <c:pt idx="8" formatCode="###0.0000">
                  <c:v>835.27777777777783</c:v>
                </c:pt>
              </c:numCache>
            </c:numRef>
          </c:val>
          <c:extLst>
            <c:ext xmlns:c16="http://schemas.microsoft.com/office/drawing/2014/chart" uri="{C3380CC4-5D6E-409C-BE32-E72D297353CC}">
              <c16:uniqueId val="{00000002-E804-4F1D-9A25-7856F24031FD}"/>
            </c:ext>
          </c:extLst>
        </c:ser>
        <c:ser>
          <c:idx val="1"/>
          <c:order val="1"/>
          <c:tx>
            <c:strRef>
              <c:f>'150時間を基準に分けてt検定'!$Q$34</c:f>
              <c:strCache>
                <c:ptCount val="1"/>
                <c:pt idx="0">
                  <c:v>1校あたり年間SSW勤務150時間以上</c:v>
                </c:pt>
              </c:strCache>
            </c:strRef>
          </c:tx>
          <c:spPr>
            <a:solidFill>
              <a:srgbClr val="4E67C8">
                <a:lumMod val="75000"/>
              </a:srgbClr>
            </a:solidFill>
            <a:ln>
              <a:solidFill>
                <a:srgbClr val="4E67C8">
                  <a:lumMod val="75000"/>
                </a:srgbClr>
              </a:solidFill>
            </a:ln>
            <a:effectLst/>
          </c:spPr>
          <c:invertIfNegative val="0"/>
          <c:dLbls>
            <c:dLbl>
              <c:idx val="5"/>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7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3-E804-4F1D-9A25-7856F24031FD}"/>
                </c:ext>
              </c:extLst>
            </c:dLbl>
            <c:dLbl>
              <c:idx val="6"/>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700" b="0" i="0" u="none" strike="noStrike" kern="1200" baseline="0">
                      <a:solidFill>
                        <a:schemeClr val="tx1">
                          <a:lumMod val="65000"/>
                          <a:lumOff val="35000"/>
                        </a:schemeClr>
                      </a:solidFill>
                      <a:latin typeface="Arial Black" panose="020B0A04020102020204" pitchFamily="34" charset="0"/>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4-E804-4F1D-9A25-7856F24031FD}"/>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700" b="0" i="0" u="none" strike="noStrike" kern="1200" baseline="0">
                    <a:solidFill>
                      <a:schemeClr val="tx1">
                        <a:lumMod val="65000"/>
                        <a:lumOff val="3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'150時間を基準に分けてt検定'!$O$35:$O$43</c:f>
              <c:strCache>
                <c:ptCount val="9"/>
                <c:pt idx="0">
                  <c:v>電話</c:v>
                </c:pt>
                <c:pt idx="1">
                  <c:v>家庭訪問</c:v>
                </c:pt>
                <c:pt idx="2">
                  <c:v>ITを用いた連絡</c:v>
                </c:pt>
                <c:pt idx="3">
                  <c:v>ケース会議</c:v>
                </c:pt>
                <c:pt idx="4">
                  <c:v>スクリーニング会議</c:v>
                </c:pt>
                <c:pt idx="5">
                  <c:v>個別面談</c:v>
                </c:pt>
                <c:pt idx="6">
                  <c:v>関係機関との連絡</c:v>
                </c:pt>
                <c:pt idx="7">
                  <c:v>その他</c:v>
                </c:pt>
                <c:pt idx="8">
                  <c:v>全合計</c:v>
                </c:pt>
              </c:strCache>
            </c:strRef>
          </c:cat>
          <c:val>
            <c:numRef>
              <c:f>'150時間を基準に分けてt検定'!$Q$35:$Q$43</c:f>
              <c:numCache>
                <c:formatCode>###0.000</c:formatCode>
                <c:ptCount val="9"/>
                <c:pt idx="0">
                  <c:v>247.63157894736841</c:v>
                </c:pt>
                <c:pt idx="1">
                  <c:v>122</c:v>
                </c:pt>
                <c:pt idx="2">
                  <c:v>329.41176470588238</c:v>
                </c:pt>
                <c:pt idx="3">
                  <c:v>70</c:v>
                </c:pt>
                <c:pt idx="4">
                  <c:v>132</c:v>
                </c:pt>
                <c:pt idx="5" formatCode="###0.0000">
                  <c:v>151.19999999999999</c:v>
                </c:pt>
                <c:pt idx="6" formatCode="###0.0000">
                  <c:v>60</c:v>
                </c:pt>
                <c:pt idx="7" formatCode="###0.0000">
                  <c:v>337.36842105263156</c:v>
                </c:pt>
                <c:pt idx="8" formatCode="###0.0000">
                  <c:v>788.68421052631584</c:v>
                </c:pt>
              </c:numCache>
            </c:numRef>
          </c:val>
          <c:extLst>
            <c:ext xmlns:c16="http://schemas.microsoft.com/office/drawing/2014/chart" uri="{C3380CC4-5D6E-409C-BE32-E72D297353CC}">
              <c16:uniqueId val="{00000005-E804-4F1D-9A25-7856F24031FD}"/>
            </c:ext>
          </c:extLst>
        </c:ser>
        <c:dLbls>
          <c:showLegendKey val="0"/>
          <c:showVal val="0"/>
          <c:showCatName val="0"/>
          <c:showSerName val="0"/>
          <c:showPercent val="0"/>
          <c:showBubbleSize val="0"/>
        </c:dLbls>
        <c:gapWidth val="200"/>
        <c:axId val="385399376"/>
        <c:axId val="385393496"/>
      </c:barChart>
      <c:catAx>
        <c:axId val="385399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ja-JP" sz="1400" b="0" i="0" u="none" strike="noStrike" kern="1200" baseline="0">
                <a:solidFill>
                  <a:schemeClr val="tx1">
                    <a:lumMod val="65000"/>
                    <a:lumOff val="35000"/>
                  </a:schemeClr>
                </a:solidFill>
                <a:latin typeface="+mn-ea"/>
                <a:ea typeface="+mn-ea"/>
                <a:cs typeface="+mn-cs"/>
              </a:defRPr>
            </a:pPr>
            <a:endParaRPr lang="ja-JP"/>
          </a:p>
        </c:txPr>
        <c:crossAx val="385393496"/>
        <c:crosses val="autoZero"/>
        <c:auto val="1"/>
        <c:lblAlgn val="ctr"/>
        <c:lblOffset val="100"/>
        <c:noMultiLvlLbl val="0"/>
      </c:catAx>
      <c:valAx>
        <c:axId val="385393496"/>
        <c:scaling>
          <c:orientation val="minMax"/>
          <c:max val="1000"/>
        </c:scaling>
        <c:delete val="0"/>
        <c:axPos val="t"/>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n-lt"/>
                <a:ea typeface="+mn-ea"/>
                <a:cs typeface="+mn-cs"/>
              </a:defRPr>
            </a:pPr>
            <a:endParaRPr lang="ja-JP"/>
          </a:p>
        </c:txPr>
        <c:crossAx val="385399376"/>
        <c:crosses val="autoZero"/>
        <c:crossBetween val="between"/>
      </c:valAx>
      <c:spPr>
        <a:solidFill>
          <a:sysClr val="window" lastClr="FFFFFF"/>
        </a:solidFill>
        <a:ln>
          <a:noFill/>
        </a:ln>
        <a:effectLst/>
      </c:spPr>
    </c:plotArea>
    <c:legend>
      <c:legendPos val="t"/>
      <c:layout>
        <c:manualLayout>
          <c:xMode val="edge"/>
          <c:yMode val="edge"/>
          <c:x val="5.1314545295029393E-2"/>
          <c:y val="0.92677946639456787"/>
          <c:w val="0.89226107816907463"/>
          <c:h val="6.3774290643572387E-2"/>
        </c:manualLayout>
      </c:layout>
      <c:overlay val="0"/>
      <c:spPr>
        <a:noFill/>
        <a:ln>
          <a:noFill/>
        </a:ln>
        <a:effectLst/>
      </c:spPr>
      <c:txPr>
        <a:bodyPr rot="0" spcFirstLastPara="1" vertOverflow="ellipsis" vert="horz" wrap="square" anchor="ctr" anchorCtr="1"/>
        <a:lstStyle/>
        <a:p>
          <a:pPr>
            <a:defRPr lang="ja-JP"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大阪狭山市!$B$1</c:f>
              <c:strCache>
                <c:ptCount val="1"/>
                <c:pt idx="0">
                  <c:v>遅刻早退</c:v>
                </c:pt>
              </c:strCache>
            </c:strRef>
          </c:tx>
          <c:spPr>
            <a:solidFill>
              <a:schemeClr val="accent1"/>
            </a:solidFill>
            <a:ln>
              <a:noFill/>
            </a:ln>
            <a:effectLst/>
          </c:spPr>
          <c:invertIfNegative val="0"/>
          <c:cat>
            <c:strRef>
              <c:f>大阪狭山市!$A$2:$A$3</c:f>
              <c:strCache>
                <c:ptCount val="2"/>
                <c:pt idx="0">
                  <c:v>2学期</c:v>
                </c:pt>
                <c:pt idx="1">
                  <c:v>3学期</c:v>
                </c:pt>
              </c:strCache>
            </c:strRef>
          </c:cat>
          <c:val>
            <c:numRef>
              <c:f>大阪狭山市!$B$2:$B$3</c:f>
              <c:numCache>
                <c:formatCode>General</c:formatCode>
                <c:ptCount val="2"/>
                <c:pt idx="0">
                  <c:v>24</c:v>
                </c:pt>
                <c:pt idx="1">
                  <c:v>30</c:v>
                </c:pt>
              </c:numCache>
            </c:numRef>
          </c:val>
          <c:extLst>
            <c:ext xmlns:c16="http://schemas.microsoft.com/office/drawing/2014/chart" uri="{C3380CC4-5D6E-409C-BE32-E72D297353CC}">
              <c16:uniqueId val="{00000000-777A-4E13-AF71-FFA3D0342C82}"/>
            </c:ext>
          </c:extLst>
        </c:ser>
        <c:dLbls>
          <c:showLegendKey val="0"/>
          <c:showVal val="0"/>
          <c:showCatName val="0"/>
          <c:showSerName val="0"/>
          <c:showPercent val="0"/>
          <c:showBubbleSize val="0"/>
        </c:dLbls>
        <c:gapWidth val="219"/>
        <c:overlap val="-27"/>
        <c:axId val="1899304736"/>
        <c:axId val="1899316800"/>
      </c:barChart>
      <c:catAx>
        <c:axId val="189930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899316800"/>
        <c:crosses val="autoZero"/>
        <c:auto val="1"/>
        <c:lblAlgn val="ctr"/>
        <c:lblOffset val="100"/>
        <c:noMultiLvlLbl val="0"/>
      </c:catAx>
      <c:valAx>
        <c:axId val="1899316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89930473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泉大津市!$B$1</c:f>
              <c:strCache>
                <c:ptCount val="1"/>
                <c:pt idx="0">
                  <c:v>遅刻早退</c:v>
                </c:pt>
              </c:strCache>
            </c:strRef>
          </c:tx>
          <c:spPr>
            <a:solidFill>
              <a:schemeClr val="accent1"/>
            </a:solidFill>
            <a:ln>
              <a:noFill/>
            </a:ln>
            <a:effectLst/>
          </c:spPr>
          <c:invertIfNegative val="0"/>
          <c:cat>
            <c:strRef>
              <c:f>泉大津市!$A$2:$A$3</c:f>
              <c:strCache>
                <c:ptCount val="2"/>
                <c:pt idx="0">
                  <c:v>2学期</c:v>
                </c:pt>
                <c:pt idx="1">
                  <c:v>3学期</c:v>
                </c:pt>
              </c:strCache>
            </c:strRef>
          </c:cat>
          <c:val>
            <c:numRef>
              <c:f>泉大津市!$B$2:$B$3</c:f>
              <c:numCache>
                <c:formatCode>General</c:formatCode>
                <c:ptCount val="2"/>
                <c:pt idx="0">
                  <c:v>23</c:v>
                </c:pt>
                <c:pt idx="1">
                  <c:v>31</c:v>
                </c:pt>
              </c:numCache>
            </c:numRef>
          </c:val>
          <c:extLst>
            <c:ext xmlns:c16="http://schemas.microsoft.com/office/drawing/2014/chart" uri="{C3380CC4-5D6E-409C-BE32-E72D297353CC}">
              <c16:uniqueId val="{00000000-38FE-42A7-8DDA-352C43BC67EB}"/>
            </c:ext>
          </c:extLst>
        </c:ser>
        <c:dLbls>
          <c:showLegendKey val="0"/>
          <c:showVal val="0"/>
          <c:showCatName val="0"/>
          <c:showSerName val="0"/>
          <c:showPercent val="0"/>
          <c:showBubbleSize val="0"/>
        </c:dLbls>
        <c:gapWidth val="219"/>
        <c:overlap val="-27"/>
        <c:axId val="1899313888"/>
        <c:axId val="1899314304"/>
      </c:barChart>
      <c:catAx>
        <c:axId val="189931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899314304"/>
        <c:crosses val="autoZero"/>
        <c:auto val="1"/>
        <c:lblAlgn val="ctr"/>
        <c:lblOffset val="100"/>
        <c:noMultiLvlLbl val="0"/>
      </c:catAx>
      <c:valAx>
        <c:axId val="1899314304"/>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899313888"/>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藤井寺市!$B$14</c:f>
              <c:strCache>
                <c:ptCount val="1"/>
                <c:pt idx="0">
                  <c:v>遅刻早退</c:v>
                </c:pt>
              </c:strCache>
            </c:strRef>
          </c:tx>
          <c:spPr>
            <a:solidFill>
              <a:schemeClr val="accent1"/>
            </a:solidFill>
            <a:ln>
              <a:noFill/>
            </a:ln>
            <a:effectLst/>
          </c:spPr>
          <c:invertIfNegative val="0"/>
          <c:cat>
            <c:strRef>
              <c:f>藤井寺市!$A$15:$A$16</c:f>
              <c:strCache>
                <c:ptCount val="2"/>
                <c:pt idx="0">
                  <c:v>2学期</c:v>
                </c:pt>
                <c:pt idx="1">
                  <c:v>3学期</c:v>
                </c:pt>
              </c:strCache>
            </c:strRef>
          </c:cat>
          <c:val>
            <c:numRef>
              <c:f>藤井寺市!$B$15:$B$16</c:f>
              <c:numCache>
                <c:formatCode>General</c:formatCode>
                <c:ptCount val="2"/>
                <c:pt idx="0">
                  <c:v>54</c:v>
                </c:pt>
                <c:pt idx="1">
                  <c:v>4</c:v>
                </c:pt>
              </c:numCache>
            </c:numRef>
          </c:val>
          <c:extLst>
            <c:ext xmlns:c16="http://schemas.microsoft.com/office/drawing/2014/chart" uri="{C3380CC4-5D6E-409C-BE32-E72D297353CC}">
              <c16:uniqueId val="{00000000-2FF2-4891-A4AB-9CB0D84092A2}"/>
            </c:ext>
          </c:extLst>
        </c:ser>
        <c:dLbls>
          <c:showLegendKey val="0"/>
          <c:showVal val="0"/>
          <c:showCatName val="0"/>
          <c:showSerName val="0"/>
          <c:showPercent val="0"/>
          <c:showBubbleSize val="0"/>
        </c:dLbls>
        <c:gapWidth val="219"/>
        <c:overlap val="-27"/>
        <c:axId val="1318323232"/>
        <c:axId val="1318324064"/>
      </c:barChart>
      <c:catAx>
        <c:axId val="131832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318324064"/>
        <c:crosses val="autoZero"/>
        <c:auto val="1"/>
        <c:lblAlgn val="ctr"/>
        <c:lblOffset val="100"/>
        <c:noMultiLvlLbl val="0"/>
      </c:catAx>
      <c:valAx>
        <c:axId val="1318324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31832323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2326267359698"/>
          <c:y val="0.20301966400610819"/>
          <c:w val="0.51814507533033327"/>
          <c:h val="0.73404947949937893"/>
        </c:manualLayout>
      </c:layout>
      <c:barChart>
        <c:barDir val="bar"/>
        <c:grouping val="clustered"/>
        <c:varyColors val="0"/>
        <c:ser>
          <c:idx val="0"/>
          <c:order val="0"/>
          <c:spPr>
            <a:solidFill>
              <a:schemeClr val="accent1"/>
            </a:solidFill>
            <a:ln>
              <a:noFill/>
            </a:ln>
            <a:effectLst/>
          </c:spPr>
          <c:invertIfNegative val="0"/>
          <c:cat>
            <c:strRef>
              <c:f>Sheet6!$A$3:$A$8</c:f>
              <c:strCache>
                <c:ptCount val="6"/>
                <c:pt idx="0">
                  <c:v>学校に常駐している</c:v>
                </c:pt>
                <c:pt idx="1">
                  <c:v>１週間に１回以上</c:v>
                </c:pt>
                <c:pt idx="2">
                  <c:v>２週間に１回程度</c:v>
                </c:pt>
                <c:pt idx="3">
                  <c:v>１カ月に１回程度</c:v>
                </c:pt>
                <c:pt idx="4">
                  <c:v>２カ月に１回以下</c:v>
                </c:pt>
                <c:pt idx="5">
                  <c:v>配置・派遣なしなど</c:v>
                </c:pt>
              </c:strCache>
            </c:strRef>
          </c:cat>
          <c:val>
            <c:numRef>
              <c:f>Sheet6!$B$3:$B$8</c:f>
              <c:numCache>
                <c:formatCode>General</c:formatCode>
                <c:ptCount val="6"/>
                <c:pt idx="0">
                  <c:v>26.3</c:v>
                </c:pt>
                <c:pt idx="1">
                  <c:v>19.13</c:v>
                </c:pt>
                <c:pt idx="2">
                  <c:v>16.86</c:v>
                </c:pt>
                <c:pt idx="3">
                  <c:v>16.239999999999998</c:v>
                </c:pt>
                <c:pt idx="4">
                  <c:v>15.7</c:v>
                </c:pt>
                <c:pt idx="5">
                  <c:v>16.87</c:v>
                </c:pt>
              </c:numCache>
            </c:numRef>
          </c:val>
          <c:extLst>
            <c:ext xmlns:c16="http://schemas.microsoft.com/office/drawing/2014/chart" uri="{C3380CC4-5D6E-409C-BE32-E72D297353CC}">
              <c16:uniqueId val="{00000000-61F4-462A-939B-A8FF308D1F24}"/>
            </c:ext>
          </c:extLst>
        </c:ser>
        <c:dLbls>
          <c:showLegendKey val="0"/>
          <c:showVal val="0"/>
          <c:showCatName val="0"/>
          <c:showSerName val="0"/>
          <c:showPercent val="0"/>
          <c:showBubbleSize val="0"/>
        </c:dLbls>
        <c:gapWidth val="182"/>
        <c:axId val="379064864"/>
        <c:axId val="379059768"/>
      </c:barChart>
      <c:catAx>
        <c:axId val="379064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379059768"/>
        <c:crosses val="autoZero"/>
        <c:auto val="1"/>
        <c:lblAlgn val="ctr"/>
        <c:lblOffset val="100"/>
        <c:noMultiLvlLbl val="0"/>
      </c:catAx>
      <c:valAx>
        <c:axId val="379059768"/>
        <c:scaling>
          <c:orientation val="minMax"/>
          <c:min val="15"/>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n-lt"/>
                <a:ea typeface="+mn-ea"/>
                <a:cs typeface="+mn-cs"/>
              </a:defRPr>
            </a:pPr>
            <a:endParaRPr lang="ja-JP"/>
          </a:p>
        </c:txPr>
        <c:crossAx val="379064864"/>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485670845139997"/>
          <c:y val="0.18806706971182102"/>
          <c:w val="0.51503718885148797"/>
          <c:h val="0.7080883292364456"/>
        </c:manualLayout>
      </c:layout>
      <c:barChart>
        <c:barDir val="bar"/>
        <c:grouping val="clustered"/>
        <c:varyColors val="0"/>
        <c:ser>
          <c:idx val="0"/>
          <c:order val="0"/>
          <c:spPr>
            <a:solidFill>
              <a:schemeClr val="accent1"/>
            </a:solidFill>
            <a:ln>
              <a:noFill/>
            </a:ln>
            <a:effectLst/>
          </c:spPr>
          <c:invertIfNegative val="0"/>
          <c:cat>
            <c:strRef>
              <c:f>Sheet6!$A$11:$A$16</c:f>
              <c:strCache>
                <c:ptCount val="6"/>
                <c:pt idx="0">
                  <c:v>学校に常駐している</c:v>
                </c:pt>
                <c:pt idx="1">
                  <c:v>１週間に１回以上</c:v>
                </c:pt>
                <c:pt idx="2">
                  <c:v>２週間に１回程度</c:v>
                </c:pt>
                <c:pt idx="3">
                  <c:v>１カ月に１回程度</c:v>
                </c:pt>
                <c:pt idx="4">
                  <c:v>２カ月に１回以下</c:v>
                </c:pt>
                <c:pt idx="5">
                  <c:v>配置・派遣なしなど</c:v>
                </c:pt>
              </c:strCache>
            </c:strRef>
          </c:cat>
          <c:val>
            <c:numRef>
              <c:f>Sheet6!$B$11:$B$16</c:f>
              <c:numCache>
                <c:formatCode>General</c:formatCode>
                <c:ptCount val="6"/>
                <c:pt idx="0">
                  <c:v>26.46</c:v>
                </c:pt>
                <c:pt idx="1">
                  <c:v>19.079999999999998</c:v>
                </c:pt>
                <c:pt idx="2">
                  <c:v>18.63</c:v>
                </c:pt>
                <c:pt idx="3">
                  <c:v>16.809999999999999</c:v>
                </c:pt>
                <c:pt idx="4">
                  <c:v>16.809999999999999</c:v>
                </c:pt>
                <c:pt idx="5">
                  <c:v>16.52</c:v>
                </c:pt>
              </c:numCache>
            </c:numRef>
          </c:val>
          <c:extLst>
            <c:ext xmlns:c16="http://schemas.microsoft.com/office/drawing/2014/chart" uri="{C3380CC4-5D6E-409C-BE32-E72D297353CC}">
              <c16:uniqueId val="{00000000-AC02-4971-BC5A-4A2E0900D597}"/>
            </c:ext>
          </c:extLst>
        </c:ser>
        <c:dLbls>
          <c:showLegendKey val="0"/>
          <c:showVal val="0"/>
          <c:showCatName val="0"/>
          <c:showSerName val="0"/>
          <c:showPercent val="0"/>
          <c:showBubbleSize val="0"/>
        </c:dLbls>
        <c:gapWidth val="182"/>
        <c:axId val="379065648"/>
        <c:axId val="379058984"/>
      </c:barChart>
      <c:catAx>
        <c:axId val="379065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379058984"/>
        <c:crosses val="autoZero"/>
        <c:auto val="1"/>
        <c:lblAlgn val="ctr"/>
        <c:lblOffset val="100"/>
        <c:noMultiLvlLbl val="0"/>
      </c:catAx>
      <c:valAx>
        <c:axId val="379058984"/>
        <c:scaling>
          <c:orientation val="minMax"/>
          <c:min val="15"/>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n-lt"/>
                <a:ea typeface="+mn-ea"/>
                <a:cs typeface="+mn-cs"/>
              </a:defRPr>
            </a:pPr>
            <a:endParaRPr lang="ja-JP"/>
          </a:p>
        </c:txPr>
        <c:crossAx val="379065648"/>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9574693884934542"/>
          <c:y val="0.28674732731579283"/>
          <c:w val="0.5476742166197921"/>
          <c:h val="0.62527418447694039"/>
        </c:manualLayout>
      </c:layout>
      <c:barChart>
        <c:barDir val="bar"/>
        <c:grouping val="clustered"/>
        <c:varyColors val="0"/>
        <c:ser>
          <c:idx val="0"/>
          <c:order val="0"/>
          <c:tx>
            <c:strRef>
              <c:f>不登校×会議!$B$2</c:f>
              <c:strCache>
                <c:ptCount val="1"/>
                <c:pt idx="0">
                  <c:v>不登校好転率**</c:v>
                </c:pt>
              </c:strCache>
            </c:strRef>
          </c:tx>
          <c:spPr>
            <a:solidFill>
              <a:schemeClr val="accent4">
                <a:lumMod val="60000"/>
                <a:lumOff val="40000"/>
              </a:schemeClr>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CD8B-41CB-94A0-782FC83446E3}"/>
              </c:ext>
            </c:extLst>
          </c:dPt>
          <c:cat>
            <c:strRef>
              <c:f>不登校×会議!$A$3:$A$4</c:f>
              <c:strCache>
                <c:ptCount val="2"/>
                <c:pt idx="0">
                  <c:v>スクリーニング会議
開催あり</c:v>
                </c:pt>
                <c:pt idx="1">
                  <c:v>スクリーニング会議
開催なし</c:v>
                </c:pt>
              </c:strCache>
            </c:strRef>
          </c:cat>
          <c:val>
            <c:numRef>
              <c:f>不登校×会議!$B$3:$B$4</c:f>
              <c:numCache>
                <c:formatCode>General</c:formatCode>
                <c:ptCount val="2"/>
                <c:pt idx="0">
                  <c:v>18.202300000000001</c:v>
                </c:pt>
                <c:pt idx="1">
                  <c:v>15.6639</c:v>
                </c:pt>
              </c:numCache>
            </c:numRef>
          </c:val>
          <c:extLst>
            <c:ext xmlns:c16="http://schemas.microsoft.com/office/drawing/2014/chart" uri="{C3380CC4-5D6E-409C-BE32-E72D297353CC}">
              <c16:uniqueId val="{00000002-CD8B-41CB-94A0-782FC83446E3}"/>
            </c:ext>
          </c:extLst>
        </c:ser>
        <c:dLbls>
          <c:showLegendKey val="0"/>
          <c:showVal val="0"/>
          <c:showCatName val="0"/>
          <c:showSerName val="0"/>
          <c:showPercent val="0"/>
          <c:showBubbleSize val="0"/>
        </c:dLbls>
        <c:gapWidth val="182"/>
        <c:axId val="384416864"/>
        <c:axId val="384417256"/>
      </c:barChart>
      <c:catAx>
        <c:axId val="384416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384417256"/>
        <c:crosses val="autoZero"/>
        <c:auto val="1"/>
        <c:lblAlgn val="ctr"/>
        <c:lblOffset val="100"/>
        <c:noMultiLvlLbl val="0"/>
      </c:catAx>
      <c:valAx>
        <c:axId val="384417256"/>
        <c:scaling>
          <c:orientation val="minMax"/>
          <c:min val="1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ja-JP"/>
          </a:p>
        </c:txPr>
        <c:crossAx val="3844168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15875" cap="flat" cmpd="sng" algn="ctr">
      <a:noFill/>
      <a:round/>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7720301746340978"/>
          <c:y val="0.28688001155818826"/>
          <c:w val="0.47906080434706833"/>
          <c:h val="0.62845914902838984"/>
        </c:manualLayout>
      </c:layout>
      <c:barChart>
        <c:barDir val="bar"/>
        <c:grouping val="clustered"/>
        <c:varyColors val="0"/>
        <c:ser>
          <c:idx val="0"/>
          <c:order val="0"/>
          <c:tx>
            <c:strRef>
              <c:f>不登校×会議!$B$6</c:f>
              <c:strCache>
                <c:ptCount val="1"/>
                <c:pt idx="0">
                  <c:v>不登校好転率**</c:v>
                </c:pt>
              </c:strCache>
            </c:strRef>
          </c:tx>
          <c:spPr>
            <a:solidFill>
              <a:schemeClr val="accent5"/>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7AAE-41A4-8B88-623EB7F02981}"/>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7AAE-41A4-8B88-623EB7F02981}"/>
              </c:ext>
            </c:extLst>
          </c:dPt>
          <c:cat>
            <c:strRef>
              <c:f>不登校×会議!$A$7:$A$8</c:f>
              <c:strCache>
                <c:ptCount val="2"/>
                <c:pt idx="0">
                  <c:v>チーム会議
開催あり</c:v>
                </c:pt>
                <c:pt idx="1">
                  <c:v>チーム会議
開催なし</c:v>
                </c:pt>
              </c:strCache>
            </c:strRef>
          </c:cat>
          <c:val>
            <c:numRef>
              <c:f>不登校×会議!$B$7:$B$8</c:f>
              <c:numCache>
                <c:formatCode>General</c:formatCode>
                <c:ptCount val="2"/>
                <c:pt idx="0">
                  <c:v>17.4375</c:v>
                </c:pt>
                <c:pt idx="1">
                  <c:v>13.0555</c:v>
                </c:pt>
              </c:numCache>
            </c:numRef>
          </c:val>
          <c:extLst>
            <c:ext xmlns:c16="http://schemas.microsoft.com/office/drawing/2014/chart" uri="{C3380CC4-5D6E-409C-BE32-E72D297353CC}">
              <c16:uniqueId val="{00000004-7AAE-41A4-8B88-623EB7F02981}"/>
            </c:ext>
          </c:extLst>
        </c:ser>
        <c:dLbls>
          <c:showLegendKey val="0"/>
          <c:showVal val="0"/>
          <c:showCatName val="0"/>
          <c:showSerName val="0"/>
          <c:showPercent val="0"/>
          <c:showBubbleSize val="0"/>
        </c:dLbls>
        <c:gapWidth val="182"/>
        <c:axId val="384409808"/>
        <c:axId val="384410984"/>
      </c:barChart>
      <c:catAx>
        <c:axId val="384409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384410984"/>
        <c:crosses val="autoZero"/>
        <c:auto val="1"/>
        <c:lblAlgn val="ctr"/>
        <c:lblOffset val="100"/>
        <c:noMultiLvlLbl val="0"/>
      </c:catAx>
      <c:valAx>
        <c:axId val="384410984"/>
        <c:scaling>
          <c:orientation val="minMax"/>
          <c:max val="20"/>
          <c:min val="1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ja-JP"/>
          </a:p>
        </c:txPr>
        <c:crossAx val="384409808"/>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15875" cap="flat" cmpd="sng" algn="ctr">
      <a:noFill/>
      <a:round/>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291000028086068"/>
          <c:y val="0.2681676892203208"/>
          <c:w val="0.51671579874691642"/>
          <c:h val="0.64881883458714085"/>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5DCEAF">
                  <a:lumMod val="75000"/>
                </a:srgbClr>
              </a:solidFill>
              <a:ln>
                <a:noFill/>
              </a:ln>
              <a:effectLst/>
            </c:spPr>
            <c:extLst>
              <c:ext xmlns:c16="http://schemas.microsoft.com/office/drawing/2014/chart" uri="{C3380CC4-5D6E-409C-BE32-E72D297353CC}">
                <c16:uniqueId val="{00000001-AA63-4858-87D3-2A49C2B8AF66}"/>
              </c:ext>
            </c:extLst>
          </c:dPt>
          <c:dPt>
            <c:idx val="1"/>
            <c:invertIfNegative val="0"/>
            <c:bubble3D val="0"/>
            <c:spPr>
              <a:solidFill>
                <a:srgbClr val="5DCEAF">
                  <a:lumMod val="60000"/>
                  <a:lumOff val="40000"/>
                </a:srgbClr>
              </a:solidFill>
              <a:ln>
                <a:noFill/>
              </a:ln>
              <a:effectLst/>
            </c:spPr>
            <c:extLst>
              <c:ext xmlns:c16="http://schemas.microsoft.com/office/drawing/2014/chart" uri="{C3380CC4-5D6E-409C-BE32-E72D297353CC}">
                <c16:uniqueId val="{00000003-AA63-4858-87D3-2A49C2B8AF66}"/>
              </c:ext>
            </c:extLst>
          </c:dPt>
          <c:cat>
            <c:strRef>
              <c:f>Sheet9!$A$4:$A$5</c:f>
              <c:strCache>
                <c:ptCount val="2"/>
                <c:pt idx="0">
                  <c:v>チーム会議に
SSWの参加あり</c:v>
                </c:pt>
                <c:pt idx="1">
                  <c:v>チーム会議に
SSWの参加なし</c:v>
                </c:pt>
              </c:strCache>
            </c:strRef>
          </c:cat>
          <c:val>
            <c:numRef>
              <c:f>Sheet9!$B$4:$B$5</c:f>
              <c:numCache>
                <c:formatCode>General</c:formatCode>
                <c:ptCount val="2"/>
                <c:pt idx="0">
                  <c:v>19.18</c:v>
                </c:pt>
                <c:pt idx="1">
                  <c:v>16.53</c:v>
                </c:pt>
              </c:numCache>
            </c:numRef>
          </c:val>
          <c:extLst>
            <c:ext xmlns:c16="http://schemas.microsoft.com/office/drawing/2014/chart" uri="{C3380CC4-5D6E-409C-BE32-E72D297353CC}">
              <c16:uniqueId val="{00000004-AA63-4858-87D3-2A49C2B8AF66}"/>
            </c:ext>
          </c:extLst>
        </c:ser>
        <c:dLbls>
          <c:showLegendKey val="0"/>
          <c:showVal val="0"/>
          <c:showCatName val="0"/>
          <c:showSerName val="0"/>
          <c:showPercent val="0"/>
          <c:showBubbleSize val="0"/>
        </c:dLbls>
        <c:gapWidth val="182"/>
        <c:axId val="384413728"/>
        <c:axId val="384415688"/>
      </c:barChart>
      <c:catAx>
        <c:axId val="384413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384415688"/>
        <c:crosses val="autoZero"/>
        <c:auto val="1"/>
        <c:lblAlgn val="ctr"/>
        <c:lblOffset val="100"/>
        <c:noMultiLvlLbl val="0"/>
      </c:catAx>
      <c:valAx>
        <c:axId val="384415688"/>
        <c:scaling>
          <c:orientation val="minMax"/>
          <c:min val="1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600" b="0" i="0" u="none" strike="noStrike" kern="1200" baseline="0">
                <a:solidFill>
                  <a:schemeClr val="tx1">
                    <a:lumMod val="65000"/>
                    <a:lumOff val="35000"/>
                  </a:schemeClr>
                </a:solidFill>
                <a:latin typeface="+mn-lt"/>
                <a:ea typeface="+mn-ea"/>
                <a:cs typeface="+mn-cs"/>
              </a:defRPr>
            </a:pPr>
            <a:endParaRPr lang="ja-JP"/>
          </a:p>
        </c:txPr>
        <c:crossAx val="3844137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ysClr val="window" lastClr="FFFFFF"/>
    </a:solid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A618FE4-13B4-43AA-A106-C4E4C483CD18}" type="datetimeFigureOut">
              <a:rPr kumimoji="1" lang="ja-JP" altLang="en-US" smtClean="0"/>
              <a:t>2026/5/12</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B25A6CD-4DDA-4D9D-909A-B64D768F7122}" type="slidenum">
              <a:rPr kumimoji="1" lang="ja-JP" altLang="en-US" smtClean="0"/>
              <a:t>‹#›</a:t>
            </a:fld>
            <a:endParaRPr kumimoji="1" lang="ja-JP" altLang="en-US"/>
          </a:p>
        </p:txBody>
      </p:sp>
    </p:spTree>
    <p:extLst>
      <p:ext uri="{BB962C8B-B14F-4D97-AF65-F5344CB8AC3E}">
        <p14:creationId xmlns:p14="http://schemas.microsoft.com/office/powerpoint/2010/main" val="34531428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D7D5512-18DC-465C-AC55-75F80299D9AF}"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225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F6EC705-8C7B-48AA-9049-DAA30289F0E9}"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365821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9C0CA77-F755-409B-969C-450F21CB78F9}"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33106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127322" y="-132044"/>
            <a:ext cx="6704301" cy="627864"/>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ja-JP" altLang="en-US" dirty="0"/>
              <a:t>マスタ タイトルの書式設定</a:t>
            </a:r>
          </a:p>
        </p:txBody>
      </p:sp>
    </p:spTree>
    <p:extLst>
      <p:ext uri="{BB962C8B-B14F-4D97-AF65-F5344CB8AC3E}">
        <p14:creationId xmlns:p14="http://schemas.microsoft.com/office/powerpoint/2010/main" val="333121767"/>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989BDE-7E9B-4496-A762-49401013D3AC}"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420240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DE5E48-DFD8-44EA-B720-AD0DC4BCC6D5}"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71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212A22-AFC1-43F9-9C19-54B7C588A7AE}" type="datetime1">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392632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0168F26-F6E5-4A7D-835C-37092EBDBD7F}" type="datetime1">
              <a:rPr kumimoji="1" lang="ja-JP" altLang="en-US" smtClean="0"/>
              <a:t>2026/5/12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1786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BA312D7-9775-4792-BB19-5C4EBB2136CB}" type="datetime1">
              <a:rPr kumimoji="1" lang="ja-JP" altLang="en-US" smtClean="0"/>
              <a:t>2026/5/12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71413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7" name="Date Placeholder 6"/>
          <p:cNvSpPr>
            <a:spLocks noGrp="1"/>
          </p:cNvSpPr>
          <p:nvPr>
            <p:ph type="dt" sz="half" idx="10"/>
          </p:nvPr>
        </p:nvSpPr>
        <p:spPr/>
        <p:txBody>
          <a:bodyPr/>
          <a:lstStyle/>
          <a:p>
            <a:fld id="{F40C5E34-C46B-4007-89F2-987859C20478}" type="datetime1">
              <a:rPr kumimoji="1" lang="ja-JP" altLang="en-US" smtClean="0"/>
              <a:t>2026/5/12</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212917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88164BB-8BDB-4961-B8A0-551FE6A08CE5}" type="datetime1">
              <a:rPr kumimoji="1" lang="ja-JP" altLang="en-US" smtClean="0"/>
              <a:t>2026/5/12</a:t>
            </a:fld>
            <a:endParaRPr kumimoji="1"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30697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9D82219-1B82-4B94-9964-8F56BC58EF29}" type="datetime1">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204944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435A197-16E3-410F-87D6-D95C2AD1ECB1}" type="datetime1">
              <a:rPr kumimoji="1" lang="ja-JP" altLang="en-US" smtClean="0"/>
              <a:t>2026/5/12</a:t>
            </a:fld>
            <a:endParaRPr kumimoji="1"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DAC49A8-D133-48D6-BABD-467D590054FB}" type="slidenum">
              <a:rPr kumimoji="1" lang="ja-JP" altLang="en-US" smtClean="0"/>
              <a:t>‹#›</a:t>
            </a:fld>
            <a:endParaRPr kumimoji="1" lang="ja-JP"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01458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865E2D2F-9DF3-15DE-5D04-C2621008E115}"/>
              </a:ext>
            </a:extLst>
          </p:cNvPr>
          <p:cNvSpPr>
            <a:spLocks noGrp="1"/>
          </p:cNvSpPr>
          <p:nvPr>
            <p:ph type="subTitle" idx="1"/>
          </p:nvPr>
        </p:nvSpPr>
        <p:spPr>
          <a:xfrm>
            <a:off x="371474" y="2743199"/>
            <a:ext cx="8391525" cy="1519029"/>
          </a:xfrm>
        </p:spPr>
        <p:txBody>
          <a:bodyPr anchor="t" anchorCtr="0">
            <a:normAutofit/>
          </a:bodyPr>
          <a:lstStyle/>
          <a:p>
            <a:pPr algn="ctr"/>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第８科目</a:t>
            </a:r>
            <a:endParaRPr kumimoji="1" lang="en-US" altLang="ja-JP" sz="20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pPr algn="ctr"/>
            <a:r>
              <a:rPr lang="ja-JP" altLang="en-US" sz="2800" b="1" dirty="0">
                <a:solidFill>
                  <a:schemeClr val="tx1">
                    <a:lumMod val="85000"/>
                    <a:lumOff val="15000"/>
                  </a:schemeClr>
                </a:solidFill>
                <a:latin typeface="BIZ UDゴシック" panose="020B0400000000000000" pitchFamily="49" charset="-128"/>
                <a:ea typeface="BIZ UDゴシック" panose="020B0400000000000000" pitchFamily="49" charset="-128"/>
              </a:rPr>
              <a:t>効果的なスクールソーシャルワークの組織計画</a:t>
            </a:r>
          </a:p>
        </p:txBody>
      </p:sp>
      <p:sp>
        <p:nvSpPr>
          <p:cNvPr id="4" name="テキスト ボックス 3">
            <a:extLst>
              <a:ext uri="{FF2B5EF4-FFF2-40B4-BE49-F238E27FC236}">
                <a16:creationId xmlns:a16="http://schemas.microsoft.com/office/drawing/2014/main" id="{53B14473-3C5A-A78A-0796-D05BB46F8CC8}"/>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5" name="テキスト ボックス 4">
            <a:extLst>
              <a:ext uri="{FF2B5EF4-FFF2-40B4-BE49-F238E27FC236}">
                <a16:creationId xmlns:a16="http://schemas.microsoft.com/office/drawing/2014/main" id="{07B4C39A-1880-6509-9FD4-9A1B1B1F5585}"/>
              </a:ext>
            </a:extLst>
          </p:cNvPr>
          <p:cNvSpPr txBox="1"/>
          <p:nvPr/>
        </p:nvSpPr>
        <p:spPr>
          <a:xfrm>
            <a:off x="0" y="0"/>
            <a:ext cx="9144000" cy="2123658"/>
          </a:xfrm>
          <a:prstGeom prst="rect">
            <a:avLst/>
          </a:prstGeom>
          <a:solidFill>
            <a:srgbClr val="0066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spcAft>
                <a:spcPts val="600"/>
              </a:spcAft>
            </a:pPr>
            <a:endParaRPr kumimoji="1" lang="en-US" altLang="ja-JP" dirty="0"/>
          </a:p>
          <a:p>
            <a:pPr algn="ctr">
              <a:spcAft>
                <a:spcPts val="600"/>
              </a:spcAft>
            </a:pPr>
            <a:r>
              <a:rPr kumimoji="1" lang="ja-JP" altLang="en-US" dirty="0">
                <a:latin typeface="BIZ UDゴシック" panose="020B0400000000000000" pitchFamily="49" charset="-128"/>
                <a:ea typeface="BIZ UDゴシック" panose="020B0400000000000000" pitchFamily="49" charset="-128"/>
              </a:rPr>
              <a:t>令和７年度文部科学省委託事業　いじめ対策・不登校支援等推進事業</a:t>
            </a:r>
            <a:endParaRPr kumimoji="1" lang="en-US" altLang="ja-JP" dirty="0">
              <a:latin typeface="BIZ UDゴシック" panose="020B0400000000000000" pitchFamily="49" charset="-128"/>
              <a:ea typeface="BIZ UDゴシック" panose="020B0400000000000000" pitchFamily="49" charset="-128"/>
            </a:endParaRPr>
          </a:p>
          <a:p>
            <a:pPr algn="ctr">
              <a:spcAft>
                <a:spcPts val="1200"/>
              </a:spcAft>
            </a:pPr>
            <a:r>
              <a:rPr kumimoji="1" lang="ja-JP" altLang="en-US" dirty="0">
                <a:latin typeface="BIZ UDゴシック" panose="020B0400000000000000" pitchFamily="49" charset="-128"/>
                <a:ea typeface="BIZ UDゴシック" panose="020B0400000000000000" pitchFamily="49" charset="-128"/>
              </a:rPr>
              <a:t>いじめ・不登校等の未然防止等に向けた魅力ある学校づくりに関する調査研究</a:t>
            </a:r>
            <a:endParaRPr kumimoji="1" lang="en-US" altLang="ja-JP" dirty="0">
              <a:latin typeface="BIZ UDゴシック" panose="020B0400000000000000" pitchFamily="49" charset="-128"/>
              <a:ea typeface="BIZ UDゴシック" panose="020B0400000000000000" pitchFamily="49" charset="-128"/>
            </a:endParaRPr>
          </a:p>
          <a:p>
            <a:pPr algn="ctr">
              <a:spcBef>
                <a:spcPts val="600"/>
              </a:spcBef>
              <a:spcAft>
                <a:spcPts val="600"/>
              </a:spcAft>
            </a:pPr>
            <a:r>
              <a:rPr kumimoji="1" lang="ja-JP" altLang="en-US" sz="3200" dirty="0">
                <a:solidFill>
                  <a:schemeClr val="bg1"/>
                </a:solidFill>
                <a:latin typeface="BIZ UDゴシック" panose="020B0400000000000000" pitchFamily="49" charset="-128"/>
                <a:ea typeface="BIZ UDゴシック" panose="020B0400000000000000" pitchFamily="49" charset="-128"/>
              </a:rPr>
              <a:t>福祉に関する教職員向けの研修</a:t>
            </a:r>
            <a:endParaRPr kumimoji="1" lang="en-US" altLang="ja-JP" sz="3200" dirty="0">
              <a:solidFill>
                <a:schemeClr val="bg1"/>
              </a:solidFill>
              <a:latin typeface="BIZ UDゴシック" panose="020B0400000000000000" pitchFamily="49" charset="-128"/>
              <a:ea typeface="BIZ UDゴシック" panose="020B0400000000000000" pitchFamily="49" charset="-128"/>
            </a:endParaRPr>
          </a:p>
          <a:p>
            <a:pPr algn="ctr">
              <a:spcAft>
                <a:spcPts val="600"/>
              </a:spcAft>
            </a:pPr>
            <a:endParaRPr kumimoji="1" lang="en-US" altLang="ja-JP" sz="16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8" name="字幕 2">
            <a:extLst>
              <a:ext uri="{FF2B5EF4-FFF2-40B4-BE49-F238E27FC236}">
                <a16:creationId xmlns:a16="http://schemas.microsoft.com/office/drawing/2014/main" id="{58F27395-14FC-A16E-624B-B98B68E8EE68}"/>
              </a:ext>
            </a:extLst>
          </p:cNvPr>
          <p:cNvSpPr txBox="1">
            <a:spLocks/>
          </p:cNvSpPr>
          <p:nvPr/>
        </p:nvSpPr>
        <p:spPr>
          <a:xfrm>
            <a:off x="795336" y="4505325"/>
            <a:ext cx="7543800" cy="1260000"/>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pPr algn="ctr"/>
            <a:r>
              <a:rPr lang="ja-JP" altLang="en-US" sz="2800" b="1" dirty="0">
                <a:solidFill>
                  <a:schemeClr val="tx1">
                    <a:lumMod val="85000"/>
                    <a:lumOff val="15000"/>
                  </a:schemeClr>
                </a:solidFill>
                <a:latin typeface="BIZ UDゴシック" panose="020B0400000000000000" pitchFamily="49" charset="-128"/>
                <a:ea typeface="BIZ UDゴシック" panose="020B0400000000000000" pitchFamily="49" charset="-128"/>
              </a:rPr>
              <a:t>研修当日の講師氏名</a:t>
            </a:r>
          </a:p>
          <a:p>
            <a:pPr algn="ctr"/>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所属・</a:t>
            </a:r>
            <a:r>
              <a:rPr lang="ja-JP" altLang="en-US" sz="2000" b="1">
                <a:solidFill>
                  <a:schemeClr val="tx1">
                    <a:lumMod val="85000"/>
                    <a:lumOff val="15000"/>
                  </a:schemeClr>
                </a:solidFill>
                <a:latin typeface="BIZ UDゴシック" panose="020B0400000000000000" pitchFamily="49" charset="-128"/>
                <a:ea typeface="BIZ UDゴシック" panose="020B0400000000000000" pitchFamily="49" charset="-128"/>
              </a:rPr>
              <a:t>役職等</a:t>
            </a:r>
            <a:endParaRPr lang="en-US" altLang="ja-JP" sz="2000" b="1">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9" name="字幕 2">
            <a:extLst>
              <a:ext uri="{FF2B5EF4-FFF2-40B4-BE49-F238E27FC236}">
                <a16:creationId xmlns:a16="http://schemas.microsoft.com/office/drawing/2014/main" id="{4F79959A-775A-C629-AE47-CD5938221775}"/>
              </a:ext>
            </a:extLst>
          </p:cNvPr>
          <p:cNvSpPr txBox="1">
            <a:spLocks/>
          </p:cNvSpPr>
          <p:nvPr/>
        </p:nvSpPr>
        <p:spPr>
          <a:xfrm>
            <a:off x="781050" y="5763527"/>
            <a:ext cx="7877174" cy="540000"/>
          </a:xfrm>
          <a:prstGeom prst="rect">
            <a:avLst/>
          </a:prstGeom>
        </p:spPr>
        <p:txBody>
          <a:bodyPr vert="horz" lIns="91440" tIns="45720" rIns="91440" bIns="45720" rtlCol="0" anchor="t" anchorCtr="0">
            <a:normAutofit fontScale="925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pPr>
              <a:lnSpc>
                <a:spcPct val="120000"/>
              </a:lnSpc>
              <a:spcBef>
                <a:spcPts val="0"/>
              </a:spcBef>
              <a:spcAft>
                <a:spcPts val="0"/>
              </a:spcAft>
            </a:pPr>
            <a:r>
              <a:rPr lang="ja-JP" altLang="en-US" sz="1400" b="1" u="sng" dirty="0">
                <a:solidFill>
                  <a:srgbClr val="006600"/>
                </a:solidFill>
                <a:latin typeface="BIZ UDPゴシック" panose="020B0400000000000000" pitchFamily="50" charset="-128"/>
                <a:ea typeface="BIZ UDPゴシック" panose="020B0400000000000000" pitchFamily="50" charset="-128"/>
              </a:rPr>
              <a:t>■研修テキスト執筆・講義用</a:t>
            </a:r>
            <a:r>
              <a:rPr lang="ja-JP" altLang="en-US" sz="1400" b="1" u="sng">
                <a:solidFill>
                  <a:srgbClr val="006600"/>
                </a:solidFill>
                <a:latin typeface="BIZ UDPゴシック" panose="020B0400000000000000" pitchFamily="50" charset="-128"/>
                <a:ea typeface="BIZ UDPゴシック" panose="020B0400000000000000" pitchFamily="50" charset="-128"/>
              </a:rPr>
              <a:t>資料作成■</a:t>
            </a:r>
            <a:endParaRPr lang="en-US" altLang="ja-JP" sz="1400" b="1" u="sng" dirty="0">
              <a:solidFill>
                <a:srgbClr val="006600"/>
              </a:solidFill>
              <a:latin typeface="BIZ UDPゴシック" panose="020B0400000000000000" pitchFamily="50" charset="-128"/>
              <a:ea typeface="BIZ UDPゴシック" panose="020B0400000000000000" pitchFamily="50" charset="-128"/>
            </a:endParaRPr>
          </a:p>
          <a:p>
            <a:pPr>
              <a:lnSpc>
                <a:spcPct val="120000"/>
              </a:lnSpc>
              <a:spcBef>
                <a:spcPts val="300"/>
              </a:spcBef>
              <a:spcAft>
                <a:spcPts val="0"/>
              </a:spcAft>
            </a:pPr>
            <a:r>
              <a:rPr lang="ja-JP" altLang="en-US" sz="1400" b="1" dirty="0">
                <a:solidFill>
                  <a:schemeClr val="tx1">
                    <a:lumMod val="85000"/>
                    <a:lumOff val="15000"/>
                  </a:schemeClr>
                </a:solidFill>
                <a:latin typeface="BIZ UDPゴシック" panose="020B0400000000000000" pitchFamily="50" charset="-128"/>
                <a:ea typeface="BIZ UDPゴシック" panose="020B0400000000000000" pitchFamily="50" charset="-128"/>
              </a:rPr>
              <a:t>  山野則子</a:t>
            </a:r>
            <a:r>
              <a:rPr lang="ja-JP" altLang="en-US" sz="1300" b="1" dirty="0">
                <a:solidFill>
                  <a:schemeClr val="tx1">
                    <a:lumMod val="85000"/>
                    <a:lumOff val="15000"/>
                  </a:schemeClr>
                </a:solidFill>
                <a:latin typeface="BIZ UDPゴシック" panose="020B0400000000000000" pitchFamily="50" charset="-128"/>
                <a:ea typeface="BIZ UDPゴシック" panose="020B0400000000000000" pitchFamily="50" charset="-128"/>
              </a:rPr>
              <a:t>（大阪公立大学現代システム科学研究科 </a:t>
            </a:r>
            <a:r>
              <a:rPr lang="en-US" altLang="ja-JP" sz="13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ja-JP" altLang="en-US" sz="1300" b="1" dirty="0">
                <a:solidFill>
                  <a:schemeClr val="tx1">
                    <a:lumMod val="85000"/>
                    <a:lumOff val="15000"/>
                  </a:schemeClr>
                </a:solidFill>
                <a:latin typeface="BIZ UDPゴシック" panose="020B0400000000000000" pitchFamily="50" charset="-128"/>
                <a:ea typeface="BIZ UDPゴシック" panose="020B0400000000000000" pitchFamily="50" charset="-128"/>
              </a:rPr>
              <a:t> 現代システム科学域教育福祉学類 教授）</a:t>
            </a:r>
            <a:endParaRPr lang="en-US" altLang="ja-JP" sz="13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3E61C504-A07B-2D4C-3E61-FA91885CC2A1}"/>
              </a:ext>
            </a:extLst>
          </p:cNvPr>
          <p:cNvSpPr>
            <a:spLocks noGrp="1"/>
          </p:cNvSpPr>
          <p:nvPr>
            <p:ph type="sldNum" sz="quarter" idx="12"/>
          </p:nvPr>
        </p:nvSpPr>
        <p:spPr/>
        <p:txBody>
          <a:bodyPr/>
          <a:lstStyle/>
          <a:p>
            <a:fld id="{9DAC49A8-D133-48D6-BABD-467D590054FB}" type="slidenum">
              <a:rPr kumimoji="1" lang="ja-JP" altLang="en-US" smtClean="0"/>
              <a:t>212</a:t>
            </a:fld>
            <a:endParaRPr kumimoji="1" lang="ja-JP" altLang="en-US"/>
          </a:p>
        </p:txBody>
      </p:sp>
    </p:spTree>
    <p:extLst>
      <p:ext uri="{BB962C8B-B14F-4D97-AF65-F5344CB8AC3E}">
        <p14:creationId xmlns:p14="http://schemas.microsoft.com/office/powerpoint/2010/main" val="43446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1BE07-B313-FCF8-25F8-E9DEA1B3C34F}"/>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E1AE35FC-5965-28F7-FEF3-63B99F432514}"/>
              </a:ext>
            </a:extLst>
          </p:cNvPr>
          <p:cNvSpPr txBox="1">
            <a:spLocks/>
          </p:cNvSpPr>
          <p:nvPr/>
        </p:nvSpPr>
        <p:spPr>
          <a:xfrm>
            <a:off x="0" y="-84202"/>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（２）</a:t>
            </a:r>
            <a:r>
              <a:rPr kumimoji="1" lang="en-US" altLang="ja-JP"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SSW</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活用事業の組織計画</a:t>
            </a:r>
            <a:r>
              <a:rPr kumimoji="1" lang="ja-JP" altLang="en-US" sz="20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（教育委員会担当者の組織計画）</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0251DB52-1AD2-22B4-B8D1-6107280ACB0E}"/>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スライド番号プレースホルダー 2">
            <a:extLst>
              <a:ext uri="{FF2B5EF4-FFF2-40B4-BE49-F238E27FC236}">
                <a16:creationId xmlns:a16="http://schemas.microsoft.com/office/drawing/2014/main" id="{8ADDC3FF-6246-1E4C-6214-FA090B6449DD}"/>
              </a:ext>
            </a:extLst>
          </p:cNvPr>
          <p:cNvSpPr>
            <a:spLocks noGrp="1"/>
          </p:cNvSpPr>
          <p:nvPr>
            <p:ph type="sldNum" sz="quarter" idx="12"/>
          </p:nvPr>
        </p:nvSpPr>
        <p:spPr/>
        <p:txBody>
          <a:bodyPr/>
          <a:lstStyle/>
          <a:p>
            <a:fld id="{9DAC49A8-D133-48D6-BABD-467D590054FB}" type="slidenum">
              <a:rPr kumimoji="1" lang="ja-JP" altLang="en-US" smtClean="0"/>
              <a:t>221</a:t>
            </a:fld>
            <a:endParaRPr kumimoji="1" lang="ja-JP" altLang="en-US"/>
          </a:p>
        </p:txBody>
      </p:sp>
      <p:sp>
        <p:nvSpPr>
          <p:cNvPr id="2" name="テキスト ボックス 1">
            <a:extLst>
              <a:ext uri="{FF2B5EF4-FFF2-40B4-BE49-F238E27FC236}">
                <a16:creationId xmlns:a16="http://schemas.microsoft.com/office/drawing/2014/main" id="{447F8A55-C5AE-0093-217D-ACA0DC67E60D}"/>
              </a:ext>
            </a:extLst>
          </p:cNvPr>
          <p:cNvSpPr txBox="1"/>
          <p:nvPr/>
        </p:nvSpPr>
        <p:spPr>
          <a:xfrm>
            <a:off x="2" y="526986"/>
            <a:ext cx="9059778" cy="5657959"/>
          </a:xfrm>
          <a:prstGeom prst="rect">
            <a:avLst/>
          </a:prstGeom>
          <a:noFill/>
        </p:spPr>
        <p:txBody>
          <a:bodyPr wrap="square" rtlCol="0">
            <a:spAutoFit/>
          </a:bodyPr>
          <a:lstStyle/>
          <a:p>
            <a:pPr marL="342900" marR="0" lvl="0" indent="-342900" algn="l" defTabSz="457200" rtl="0" eaLnBrk="1" fontAlgn="auto" latinLnBrk="0" hangingPunct="1">
              <a:lnSpc>
                <a:spcPts val="2600"/>
              </a:lnSpc>
              <a:spcBef>
                <a:spcPts val="0"/>
              </a:spcBef>
              <a:spcAft>
                <a:spcPts val="6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教育委員会担当者は、各学校や自治体内の子どもの実態や課題の分析を行い、</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41338" marR="0" lvl="0" indent="-180975" algn="l" defTabSz="457200" rtl="0" eaLnBrk="1" fontAlgn="auto" latinLnBrk="0" hangingPunct="1">
              <a:lnSpc>
                <a:spcPts val="2600"/>
              </a:lnSpc>
              <a:spcBef>
                <a:spcPts val="0"/>
              </a:spcBef>
              <a:spcAft>
                <a:spcPts val="600"/>
              </a:spcAft>
              <a:buClrTx/>
              <a:buSzTx/>
              <a:tabLs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を域内の全校に配置・派遣するのか、あるいは重点校に配置・派遣するのか、派遣・配置・巡回など形式はどのようなにするのかなど、</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活動の展開に向け自治体内全体をどう組織化するのか、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60363" marR="0" lvl="0" algn="l" defTabSz="457200" rtl="0" eaLnBrk="1" fontAlgn="auto" latinLnBrk="0" hangingPunct="1">
              <a:lnSpc>
                <a:spcPts val="2600"/>
              </a:lnSpc>
              <a:spcBef>
                <a:spcPts val="0"/>
              </a:spcBef>
              <a:spcAft>
                <a:spcPts val="600"/>
              </a:spcAft>
              <a:buClrTx/>
              <a:buSzTx/>
              <a:tabLs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どのように</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や</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SC</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との協働体制を作るか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5113" marR="0" lvl="0" algn="l" defTabSz="457200" rtl="0" eaLnBrk="1" fontAlgn="auto" latinLnBrk="0" hangingPunct="1">
              <a:lnSpc>
                <a:spcPts val="2600"/>
              </a:lnSpc>
              <a:spcBef>
                <a:spcPts val="0"/>
              </a:spcBef>
              <a:spcAft>
                <a:spcPts val="1200"/>
              </a:spcAft>
              <a:buClrTx/>
              <a:buSzTx/>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といった活動のフレーム（枠組み）を作成する。その際に</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とともに、あるいは</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SV</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（スーパーバイザー）とともに作成することがより望ましい。</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家庭教育支援チームやコミュニティ・スクールなどの他事業と連携した形で「</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活用事業」を設置すると、活動に広がりが生じ効果的である。例えば、家庭教育支援チームのリーダーを</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として、チーム員が日々活動する児童生徒との交流や保護者との交流が</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の動きにスムーズにつながる。</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875884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D2081-112A-2074-5032-E0816FBE8C19}"/>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620FA22A-14B3-CFE2-7E52-3F2059944FCB}"/>
              </a:ext>
            </a:extLst>
          </p:cNvPr>
          <p:cNvSpPr txBox="1">
            <a:spLocks/>
          </p:cNvSpPr>
          <p:nvPr/>
        </p:nvSpPr>
        <p:spPr>
          <a:xfrm>
            <a:off x="0" y="-84202"/>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（２）</a:t>
            </a:r>
            <a:r>
              <a:rPr kumimoji="1" lang="en-US" altLang="ja-JP"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SSW</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活用事業の組織計画</a:t>
            </a:r>
            <a:r>
              <a:rPr kumimoji="1" lang="ja-JP" altLang="en-US" sz="20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（教育委員会担当者の組織計画）</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94337FEC-0589-9DED-79AE-8329F93EDEA6}"/>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スライド番号プレースホルダー 2">
            <a:extLst>
              <a:ext uri="{FF2B5EF4-FFF2-40B4-BE49-F238E27FC236}">
                <a16:creationId xmlns:a16="http://schemas.microsoft.com/office/drawing/2014/main" id="{43EA906B-436B-6481-30CA-73111464F6C3}"/>
              </a:ext>
            </a:extLst>
          </p:cNvPr>
          <p:cNvSpPr>
            <a:spLocks noGrp="1"/>
          </p:cNvSpPr>
          <p:nvPr>
            <p:ph type="sldNum" sz="quarter" idx="12"/>
          </p:nvPr>
        </p:nvSpPr>
        <p:spPr/>
        <p:txBody>
          <a:bodyPr/>
          <a:lstStyle/>
          <a:p>
            <a:fld id="{9DAC49A8-D133-48D6-BABD-467D590054FB}" type="slidenum">
              <a:rPr kumimoji="1" lang="ja-JP" altLang="en-US" smtClean="0"/>
              <a:t>222</a:t>
            </a:fld>
            <a:endParaRPr kumimoji="1" lang="ja-JP" altLang="en-US"/>
          </a:p>
        </p:txBody>
      </p:sp>
      <p:sp>
        <p:nvSpPr>
          <p:cNvPr id="2" name="テキスト ボックス 1">
            <a:extLst>
              <a:ext uri="{FF2B5EF4-FFF2-40B4-BE49-F238E27FC236}">
                <a16:creationId xmlns:a16="http://schemas.microsoft.com/office/drawing/2014/main" id="{CCE74FF0-8A43-7D9D-F443-E1C3BCFFB068}"/>
              </a:ext>
            </a:extLst>
          </p:cNvPr>
          <p:cNvSpPr txBox="1"/>
          <p:nvPr/>
        </p:nvSpPr>
        <p:spPr>
          <a:xfrm>
            <a:off x="2" y="526986"/>
            <a:ext cx="9059778" cy="5811847"/>
          </a:xfrm>
          <a:prstGeom prst="rect">
            <a:avLst/>
          </a:prstGeom>
          <a:noFill/>
        </p:spPr>
        <p:txBody>
          <a:bodyPr wrap="square" rtlCol="0">
            <a:spAutoFit/>
          </a:bodyPr>
          <a:lstStyle/>
          <a:p>
            <a:pPr marL="342900" marR="0" lvl="0" indent="-342900" algn="l" defTabSz="457200" rtl="0" eaLnBrk="1" fontAlgn="auto" latinLnBrk="0" hangingPunct="1">
              <a:lnSpc>
                <a:spcPts val="2600"/>
              </a:lnSpc>
              <a:spcBef>
                <a:spcPts val="0"/>
              </a:spcBef>
              <a:spcAft>
                <a:spcPts val="6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このフレームに基づいて 、教育委員会担当者が</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の配置・派遣対象となる学校の管理職や</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担当者（教育相談担当者の場合が多い）に</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活用事業の目的を説明し、理解、認識を深めてもらい、</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との効果的な協働方法について相談・調整する。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ts val="2600"/>
              </a:lnSpc>
              <a:spcBef>
                <a:spcPts val="0"/>
              </a:spcBef>
              <a:spcAft>
                <a:spcPts val="6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調整の結果を受けて、教育委員会担当者が、</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25475" marR="0" lvl="0" indent="-180975" algn="l" defTabSz="457200" rtl="0" eaLnBrk="1" fontAlgn="auto" latinLnBrk="0" hangingPunct="1">
              <a:lnSpc>
                <a:spcPts val="2600"/>
              </a:lnSpc>
              <a:spcBef>
                <a:spcPts val="0"/>
              </a:spcBef>
              <a:spcAft>
                <a:spcPts val="600"/>
              </a:spcAft>
              <a:buClrTx/>
              <a:buSzTx/>
              <a:tabLs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対象校あるいは市内すべての学校を招集する形で、学期に</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度あるいは年に</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回など</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の導入や体制状況をモニタリングする機会を作りつつ、</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25475" marR="0" lvl="0" indent="-180975" algn="l" defTabSz="457200" rtl="0" eaLnBrk="1" fontAlgn="auto" latinLnBrk="0" hangingPunct="1">
              <a:lnSpc>
                <a:spcPts val="2600"/>
              </a:lnSpc>
              <a:spcBef>
                <a:spcPts val="0"/>
              </a:spcBef>
              <a:spcAft>
                <a:spcPts val="600"/>
              </a:spcAft>
              <a:buClrTx/>
              <a:buSzTx/>
              <a:tabLs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相談体制や会議体の生成・整理など、各学校の</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担当者や管理職が、</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と協働して、学校組織の構造化を実践していくように進める。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ts val="2600"/>
              </a:lnSpc>
              <a:spcBef>
                <a:spcPts val="0"/>
              </a:spcBef>
              <a:spcAft>
                <a:spcPts val="6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問題が挙がって動き出すのではなく、体制を先に作る方法である。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ts val="2600"/>
              </a:lnSpc>
              <a:spcBef>
                <a:spcPts val="0"/>
              </a:spcBef>
              <a:spcAft>
                <a:spcPts val="6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本章冒頭に記載したように、問題が挙がってからその都度に派遣するスタイルでは、学校に社会福祉の動きが定着しにくく、持続可能な協働になりにくい。</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99016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28255-DBDF-C999-3A25-7148C8728A75}"/>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D590C0AB-59C6-C6FE-E324-BBE8C6D18A04}"/>
              </a:ext>
            </a:extLst>
          </p:cNvPr>
          <p:cNvSpPr txBox="1">
            <a:spLocks/>
          </p:cNvSpPr>
          <p:nvPr/>
        </p:nvSpPr>
        <p:spPr>
          <a:xfrm>
            <a:off x="0" y="-81811"/>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2. </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学校における「</a:t>
            </a:r>
            <a:r>
              <a:rPr kumimoji="1" lang="en-US" altLang="ja-JP"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SSW </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活用事業」の組織計画</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2" name="テキスト ボックス 1">
            <a:extLst>
              <a:ext uri="{FF2B5EF4-FFF2-40B4-BE49-F238E27FC236}">
                <a16:creationId xmlns:a16="http://schemas.microsoft.com/office/drawing/2014/main" id="{38DD7471-D0B1-DD88-DFFC-EFF97C07DBEE}"/>
              </a:ext>
            </a:extLst>
          </p:cNvPr>
          <p:cNvSpPr txBox="1"/>
          <p:nvPr/>
        </p:nvSpPr>
        <p:spPr>
          <a:xfrm>
            <a:off x="-1" y="551547"/>
            <a:ext cx="9143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 基本形</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F4D400DE-37A4-57FE-CA9E-BEC347440186}"/>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テキスト ボックス 2">
            <a:extLst>
              <a:ext uri="{FF2B5EF4-FFF2-40B4-BE49-F238E27FC236}">
                <a16:creationId xmlns:a16="http://schemas.microsoft.com/office/drawing/2014/main" id="{05BDBD7E-72C3-FBDA-D71F-0F787FE4234F}"/>
              </a:ext>
            </a:extLst>
          </p:cNvPr>
          <p:cNvSpPr txBox="1"/>
          <p:nvPr/>
        </p:nvSpPr>
        <p:spPr>
          <a:xfrm>
            <a:off x="-1" y="1027797"/>
            <a:ext cx="9143999" cy="5016758"/>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p"/>
              <a:tabLs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学校側の組織計画は、</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の配置・派遣の形式や回数によってその目標の立て方が変わってくる。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1200"/>
              </a:spcAft>
              <a:buClrTx/>
              <a:buSzTx/>
              <a:tabLs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　　➡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そのため、</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の配置・派遣が決まった際には、必ず配置・</a:t>
            </a:r>
            <a:b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派遣の形式と回数を確認する。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1200"/>
              </a:spcBef>
              <a:spcAft>
                <a:spcPts val="6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学校における組織計画のベースは、</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600"/>
              </a:spcAft>
              <a:buClrTx/>
              <a:buSzTx/>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◎自校の校区の子どもや家庭の課題を明らかにし、</a:t>
            </a:r>
            <a:endParaRPr kumimoji="1" lang="en-US" altLang="ja-JP" sz="2400" b="1" dirty="0">
              <a:solidFill>
                <a:prstClr val="black"/>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lnSpc>
                <a:spcPct val="100000"/>
              </a:lnSpc>
              <a:spcBef>
                <a:spcPts val="0"/>
              </a:spcBef>
              <a:spcAft>
                <a:spcPts val="600"/>
              </a:spcAft>
              <a:buClrTx/>
              <a:buSzTx/>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の役割機能に関する知識を得て、</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1200"/>
              </a:spcAft>
              <a:buClrTx/>
              <a:buSzTx/>
              <a:tabLs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自校に配置・派遣される日数・時間の範囲内で、</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1200"/>
              </a:spcAft>
              <a:buClrTx/>
              <a:buSzTx/>
              <a:tabLs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どのような形で、何を目標に、何をしてもらうのかを検討する。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1800"/>
              </a:spcBef>
              <a:spcAft>
                <a:spcPts val="6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その戦略をフレームにする。そして決めたフレームを実行</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する</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id="{991BB912-879B-E64A-8DD6-1D7FFBA5B667}"/>
              </a:ext>
            </a:extLst>
          </p:cNvPr>
          <p:cNvSpPr>
            <a:spLocks noGrp="1"/>
          </p:cNvSpPr>
          <p:nvPr>
            <p:ph type="sldNum" sz="quarter" idx="12"/>
          </p:nvPr>
        </p:nvSpPr>
        <p:spPr/>
        <p:txBody>
          <a:bodyPr/>
          <a:lstStyle/>
          <a:p>
            <a:fld id="{9DAC49A8-D133-48D6-BABD-467D590054FB}" type="slidenum">
              <a:rPr kumimoji="1" lang="ja-JP" altLang="en-US" smtClean="0"/>
              <a:t>223</a:t>
            </a:fld>
            <a:endParaRPr kumimoji="1" lang="ja-JP" altLang="en-US"/>
          </a:p>
        </p:txBody>
      </p:sp>
    </p:spTree>
    <p:extLst>
      <p:ext uri="{BB962C8B-B14F-4D97-AF65-F5344CB8AC3E}">
        <p14:creationId xmlns:p14="http://schemas.microsoft.com/office/powerpoint/2010/main" val="509427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7BBD1-B4AB-E48B-5BE6-B748BF14EA1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4642591-D676-0B07-C30B-C46027876AFE}"/>
              </a:ext>
            </a:extLst>
          </p:cNvPr>
          <p:cNvSpPr txBox="1"/>
          <p:nvPr/>
        </p:nvSpPr>
        <p:spPr>
          <a:xfrm>
            <a:off x="1" y="736044"/>
            <a:ext cx="9143999"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1" lang="ja-JP" altLang="en-US" sz="2400" b="1" dirty="0">
                <a:solidFill>
                  <a:schemeClr val="accent3">
                    <a:lumMod val="50000"/>
                  </a:schemeClr>
                </a:solidFill>
                <a:latin typeface="BIZ UDPゴシック" panose="020B0400000000000000" pitchFamily="50" charset="-128"/>
                <a:ea typeface="BIZ UDPゴシック" panose="020B0400000000000000" pitchFamily="50" charset="-128"/>
              </a:rPr>
              <a:t>～　学校側の組織計画のフレームの例　～</a:t>
            </a:r>
            <a:endParaRPr kumimoji="1" lang="en-US" altLang="ja-JP" sz="2400" b="1" dirty="0">
              <a:solidFill>
                <a:schemeClr val="accent3">
                  <a:lumMod val="50000"/>
                </a:schemeClr>
              </a:solidFill>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ct val="100000"/>
              </a:lnSpc>
              <a:spcBef>
                <a:spcPts val="0"/>
              </a:spcBef>
              <a:spcAft>
                <a:spcPts val="1200"/>
              </a:spcAft>
              <a:buClrTx/>
              <a:buSzTx/>
              <a:buFontTx/>
              <a:buNone/>
              <a:tabLst/>
              <a:defRPr/>
            </a:pPr>
            <a:r>
              <a:rPr kumimoji="1" lang="ja-JP" altLang="en-US" sz="2000" b="1" dirty="0">
                <a:latin typeface="BIZ UDPゴシック" panose="020B0400000000000000" pitchFamily="50" charset="-128"/>
                <a:ea typeface="BIZ UDPゴシック" panose="020B0400000000000000" pitchFamily="50" charset="-128"/>
              </a:rPr>
              <a:t>（目標を設定し、その目標を達成するための戦略をつくる）</a:t>
            </a:r>
            <a:endParaRPr kumimoji="1" lang="en-US" altLang="ja-JP" sz="2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CA89CB66-513E-054C-FD49-DA3D91E7D70A}"/>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テキスト ボックス 2">
            <a:extLst>
              <a:ext uri="{FF2B5EF4-FFF2-40B4-BE49-F238E27FC236}">
                <a16:creationId xmlns:a16="http://schemas.microsoft.com/office/drawing/2014/main" id="{0BA64893-C958-2880-981B-1E873F9C4C76}"/>
              </a:ext>
            </a:extLst>
          </p:cNvPr>
          <p:cNvSpPr txBox="1"/>
          <p:nvPr/>
        </p:nvSpPr>
        <p:spPr>
          <a:xfrm>
            <a:off x="333374" y="1754963"/>
            <a:ext cx="8477251" cy="4124206"/>
          </a:xfrm>
          <a:prstGeom prst="rect">
            <a:avLst/>
          </a:prstGeom>
          <a:noFill/>
          <a:ln w="76200">
            <a:solidFill>
              <a:schemeClr val="accent3"/>
            </a:solidFill>
          </a:ln>
        </p:spPr>
        <p:txBody>
          <a:bodyPr wrap="square" rtlCol="0">
            <a:spAutoFit/>
          </a:bodyPr>
          <a:lstStyle/>
          <a:p>
            <a:pPr marR="0" lvl="0" algn="l" defTabSz="457200" rtl="0" eaLnBrk="1" fontAlgn="auto" latinLnBrk="0" hangingPunct="1">
              <a:lnSpc>
                <a:spcPts val="1200"/>
              </a:lnSpc>
              <a:spcBef>
                <a:spcPts val="0"/>
              </a:spcBef>
              <a:buClrTx/>
              <a:buSzTx/>
              <a:tabLst/>
              <a:defRPr/>
            </a:pP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1200"/>
              </a:spcAft>
              <a:buClrTx/>
              <a:buSzTx/>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目的 ： 教職員にケース会議の手法を獲得してもらう。</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1200"/>
              </a:spcAft>
              <a:buClrTx/>
              <a:buSzTx/>
              <a:tabLst/>
              <a:defRPr/>
            </a:pP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の回数</a:t>
            </a:r>
            <a:r>
              <a:rPr kumimoji="1" lang="ja-JP" altLang="en-US" sz="2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dirty="0">
                <a:solidFill>
                  <a:schemeClr val="tx1">
                    <a:lumMod val="50000"/>
                    <a:lumOff val="50000"/>
                  </a:schemeClr>
                </a:solidFill>
                <a:latin typeface="BIZ UDPゴシック" panose="020B0400000000000000" pitchFamily="50" charset="-128"/>
                <a:ea typeface="BIZ UDPゴシック" panose="020B0400000000000000" pitchFamily="50" charset="-128"/>
              </a:rPr>
              <a:t>の配置・派遣を使用する回数）</a:t>
            </a:r>
            <a:r>
              <a:rPr kumimoji="1" lang="ja-JP" altLang="en-US" sz="2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年間</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回</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1200"/>
              </a:spcAft>
              <a:buClrTx/>
              <a:buSzTx/>
              <a:tabLst/>
              <a:defRPr/>
            </a:pPr>
            <a:r>
              <a:rPr kumimoji="1" lang="ja-JP" altLang="en-US" sz="2400" b="1" dirty="0">
                <a:latin typeface="BIZ UDPゴシック" panose="020B0400000000000000" pitchFamily="50" charset="-128"/>
                <a:ea typeface="BIZ UDPゴシック" panose="020B0400000000000000" pitchFamily="50" charset="-128"/>
              </a:rPr>
              <a:t>　その３回で</a:t>
            </a:r>
            <a:endPar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1200"/>
              </a:spcAft>
              <a:buClrTx/>
              <a:buSzTx/>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①ケース会議のワーク</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1200"/>
              </a:spcAft>
              <a:buClrTx/>
              <a:buSzTx/>
              <a:tabLs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②実際のケース会議を公開実施</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1200"/>
              </a:spcAft>
              <a:buClrTx/>
              <a:buSzTx/>
              <a:tabLs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③他のクラスで公開実施</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1200"/>
              </a:spcAft>
              <a:buClrTx/>
              <a:buSzTx/>
              <a:tabLst/>
              <a:defRPr/>
            </a:pPr>
            <a:r>
              <a:rPr kumimoji="1" lang="ja-JP" altLang="en-US" sz="2400" b="1" dirty="0">
                <a:latin typeface="BIZ UDPゴシック" panose="020B0400000000000000" pitchFamily="50" charset="-128"/>
                <a:ea typeface="BIZ UDPゴシック" panose="020B0400000000000000" pitchFamily="50" charset="-128"/>
              </a:rPr>
              <a:t>　を行う。</a:t>
            </a:r>
            <a:endPar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1200"/>
              </a:spcAft>
              <a:buClrTx/>
              <a:buSzTx/>
              <a:tabLst/>
              <a:defRPr/>
            </a:pP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id="{4F2EF67E-CCCF-27D6-3FD3-578A6DB0122D}"/>
              </a:ext>
            </a:extLst>
          </p:cNvPr>
          <p:cNvSpPr>
            <a:spLocks noGrp="1"/>
          </p:cNvSpPr>
          <p:nvPr>
            <p:ph type="sldNum" sz="quarter" idx="12"/>
          </p:nvPr>
        </p:nvSpPr>
        <p:spPr/>
        <p:txBody>
          <a:bodyPr/>
          <a:lstStyle/>
          <a:p>
            <a:fld id="{9DAC49A8-D133-48D6-BABD-467D590054FB}" type="slidenum">
              <a:rPr kumimoji="1" lang="ja-JP" altLang="en-US" smtClean="0"/>
              <a:t>224</a:t>
            </a:fld>
            <a:endParaRPr kumimoji="1" lang="ja-JP" altLang="en-US"/>
          </a:p>
        </p:txBody>
      </p:sp>
      <p:sp>
        <p:nvSpPr>
          <p:cNvPr id="5" name="タイトル 1">
            <a:extLst>
              <a:ext uri="{FF2B5EF4-FFF2-40B4-BE49-F238E27FC236}">
                <a16:creationId xmlns:a16="http://schemas.microsoft.com/office/drawing/2014/main" id="{BC540514-F2E6-7238-073C-02BD8F87CD6F}"/>
              </a:ext>
            </a:extLst>
          </p:cNvPr>
          <p:cNvSpPr txBox="1">
            <a:spLocks/>
          </p:cNvSpPr>
          <p:nvPr/>
        </p:nvSpPr>
        <p:spPr>
          <a:xfrm>
            <a:off x="0" y="-81811"/>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2. </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学校における「</a:t>
            </a:r>
            <a:r>
              <a:rPr kumimoji="1" lang="en-US" altLang="ja-JP"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SSW </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活用事業」の組織計画</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Tree>
    <p:extLst>
      <p:ext uri="{BB962C8B-B14F-4D97-AF65-F5344CB8AC3E}">
        <p14:creationId xmlns:p14="http://schemas.microsoft.com/office/powerpoint/2010/main" val="1436160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39FBA-D8BC-4875-E3C6-306766FA4064}"/>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127B10DE-A9D1-FAED-ED56-B71A7C41C181}"/>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テキスト ボックス 2">
            <a:extLst>
              <a:ext uri="{FF2B5EF4-FFF2-40B4-BE49-F238E27FC236}">
                <a16:creationId xmlns:a16="http://schemas.microsoft.com/office/drawing/2014/main" id="{6CE26394-A439-9A81-084F-79BAD6C49482}"/>
              </a:ext>
            </a:extLst>
          </p:cNvPr>
          <p:cNvSpPr txBox="1"/>
          <p:nvPr/>
        </p:nvSpPr>
        <p:spPr>
          <a:xfrm>
            <a:off x="-1" y="1208772"/>
            <a:ext cx="9143999" cy="5232202"/>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2400"/>
              </a:spcAft>
              <a:buClrTx/>
              <a:buSzTx/>
              <a:buFont typeface="+mj-ea"/>
              <a:buAutoNum type="circleNumDbPlain"/>
              <a:tabLst/>
              <a:defRPr/>
            </a:pPr>
            <a:r>
              <a:rPr kumimoji="1" lang="en-US" altLang="ja-JP" sz="2400" b="1" i="0" u="none" strike="noStrike" kern="1200" cap="none" spc="0" normalizeH="0" baseline="0" noProof="0" dirty="0">
                <a:ln>
                  <a:noFill/>
                </a:ln>
                <a:solidFill>
                  <a:schemeClr val="accent3">
                    <a:lumMod val="50000"/>
                  </a:scheme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chemeClr val="accent3">
                    <a:lumMod val="50000"/>
                  </a:schemeClr>
                </a:solidFill>
                <a:effectLst/>
                <a:uLnTx/>
                <a:uFillTx/>
                <a:latin typeface="BIZ UDPゴシック" panose="020B0400000000000000" pitchFamily="50" charset="-128"/>
                <a:ea typeface="BIZ UDPゴシック" panose="020B0400000000000000" pitchFamily="50" charset="-128"/>
                <a:cs typeface="+mn-cs"/>
              </a:rPr>
              <a:t>最初</a:t>
            </a:r>
            <a:r>
              <a:rPr kumimoji="1" lang="en-US" altLang="ja-JP" sz="2400" b="1" i="0" u="none" strike="noStrike" kern="1200" cap="none" spc="0" normalizeH="0" baseline="0" noProof="0" dirty="0">
                <a:ln>
                  <a:noFill/>
                </a:ln>
                <a:solidFill>
                  <a:schemeClr val="accent3">
                    <a:lumMod val="50000"/>
                  </a:scheme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担当者を教員の中で決める（仮に「教育相談担当者」とする）。</a:t>
            </a:r>
          </a:p>
          <a:p>
            <a:pPr marL="457200" marR="0" lvl="0" indent="-457200" algn="l" defTabSz="457200" rtl="0" eaLnBrk="1" fontAlgn="auto" latinLnBrk="0" hangingPunct="1">
              <a:lnSpc>
                <a:spcPct val="100000"/>
              </a:lnSpc>
              <a:spcBef>
                <a:spcPts val="0"/>
              </a:spcBef>
              <a:spcAft>
                <a:spcPts val="2400"/>
              </a:spcAft>
              <a:buClrTx/>
              <a:buSzTx/>
              <a:buFont typeface="+mj-ea"/>
              <a:buAutoNum type="circleNumDbPlain"/>
              <a:tabLst/>
              <a:defRPr/>
            </a:pPr>
            <a:r>
              <a:rPr kumimoji="1" lang="en-US" altLang="ja-JP" sz="2400" b="1" i="0" u="none" strike="noStrike" kern="1200" cap="none" spc="0" normalizeH="0" baseline="0" noProof="0" dirty="0">
                <a:ln>
                  <a:noFill/>
                </a:ln>
                <a:solidFill>
                  <a:schemeClr val="accent3">
                    <a:lumMod val="50000"/>
                  </a:schemeClr>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2400" b="1" i="0" u="none" strike="noStrike" kern="1200" cap="none" spc="0" normalizeH="0" baseline="0" noProof="0" dirty="0">
                <a:ln>
                  <a:noFill/>
                </a:ln>
                <a:solidFill>
                  <a:schemeClr val="accent3">
                    <a:lumMod val="50000"/>
                  </a:schemeClr>
                </a:solidFill>
                <a:effectLst/>
                <a:uLnTx/>
                <a:uFillTx/>
                <a:latin typeface="BIZ UDPゴシック" panose="020B0400000000000000" pitchFamily="50" charset="-128"/>
                <a:ea typeface="BIZ UDPゴシック" panose="020B0400000000000000" pitchFamily="50" charset="-128"/>
                <a:cs typeface="+mn-cs"/>
              </a:rPr>
              <a:t>月から</a:t>
            </a:r>
            <a:r>
              <a:rPr kumimoji="1" lang="en-US" altLang="ja-JP" sz="2400" b="1" i="0" u="none" strike="noStrike" kern="1200" cap="none" spc="0" normalizeH="0" baseline="0" noProof="0" dirty="0">
                <a:ln>
                  <a:noFill/>
                </a:ln>
                <a:solidFill>
                  <a:schemeClr val="accent3">
                    <a:lumMod val="50000"/>
                  </a:schemeClr>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2400" b="1" i="0" u="none" strike="noStrike" kern="1200" cap="none" spc="0" normalizeH="0" baseline="0" noProof="0" dirty="0">
                <a:ln>
                  <a:noFill/>
                </a:ln>
                <a:solidFill>
                  <a:schemeClr val="accent3">
                    <a:lumMod val="50000"/>
                  </a:schemeClr>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2400" b="1" i="0" u="none" strike="noStrike" kern="1200" cap="none" spc="0" normalizeH="0" baseline="0" noProof="0" dirty="0">
                <a:ln>
                  <a:noFill/>
                </a:ln>
                <a:solidFill>
                  <a:schemeClr val="accent3">
                    <a:lumMod val="50000"/>
                  </a:scheme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全教員に向けて「スクールソーシャルワークとは何か」という簡単な研修を行う。</a:t>
            </a:r>
          </a:p>
          <a:p>
            <a:pPr marL="457200" marR="0" lvl="0" indent="-457200" algn="l" defTabSz="457200" rtl="0" eaLnBrk="1" fontAlgn="auto" latinLnBrk="0" hangingPunct="1">
              <a:lnSpc>
                <a:spcPct val="100000"/>
              </a:lnSpc>
              <a:spcBef>
                <a:spcPts val="0"/>
              </a:spcBef>
              <a:spcAft>
                <a:spcPts val="2400"/>
              </a:spcAft>
              <a:buClrTx/>
              <a:buSzTx/>
              <a:buFont typeface="+mj-ea"/>
              <a:buAutoNum type="circleNumDbPlain"/>
              <a:tabLst/>
              <a:defRPr/>
            </a:pP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と教育相談担当者による</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15</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分から</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分程度の打合せ時間を定例（週</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勤務であれば毎回など）で決める</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（必要に応じて管理職も参画する。）</a:t>
            </a:r>
          </a:p>
          <a:p>
            <a:pPr marL="457200" marR="0" lvl="0" indent="-457200" algn="l" defTabSz="457200" rtl="0" eaLnBrk="1" fontAlgn="auto" latinLnBrk="0" hangingPunct="1">
              <a:lnSpc>
                <a:spcPct val="100000"/>
              </a:lnSpc>
              <a:spcBef>
                <a:spcPts val="0"/>
              </a:spcBef>
              <a:spcAft>
                <a:spcPts val="1200"/>
              </a:spcAft>
              <a:buClrTx/>
              <a:buSzTx/>
              <a:buFont typeface="+mj-ea"/>
              <a:buAutoNum type="circleNumDbPlain"/>
              <a:tabLst/>
              <a:defRPr/>
            </a:pP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を校務分掌に位置付ける。また、校内の支援が必要な課題の検討を行う委員会に</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が参画できるよう位置付ける。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2400"/>
              </a:spcAft>
              <a:buClrTx/>
              <a:buSzTx/>
              <a:tabLst/>
              <a:defRPr/>
            </a:pPr>
            <a:r>
              <a:rPr kumimoji="1" lang="en-US" altLang="ja-JP" sz="2400" b="1" dirty="0">
                <a:solidFill>
                  <a:prstClr val="black"/>
                </a:solidFill>
                <a:latin typeface="BIZ UDPゴシック" panose="020B0400000000000000" pitchFamily="50" charset="-128"/>
                <a:ea typeface="BIZ UDPゴシック" panose="020B0400000000000000" pitchFamily="50" charset="-128"/>
              </a:rPr>
              <a:t>   </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　</a:t>
            </a:r>
            <a:r>
              <a:rPr kumimoji="1" lang="en-US" altLang="ja-JP" sz="2400" b="1" dirty="0">
                <a:solidFill>
                  <a:prstClr val="black"/>
                </a:solidFill>
                <a:latin typeface="BIZ UDPゴシック" panose="020B0400000000000000" pitchFamily="50" charset="-128"/>
                <a:ea typeface="BIZ UDPゴシック" panose="020B0400000000000000" pitchFamily="50" charset="-128"/>
              </a:rPr>
              <a:t>※</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④の委員会等</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がチーム会議（スクリーニングシステムの１つ）</a:t>
            </a:r>
            <a:b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になるとスクールソーシャルワークを展開しやすい。</a:t>
            </a:r>
          </a:p>
        </p:txBody>
      </p:sp>
      <p:sp>
        <p:nvSpPr>
          <p:cNvPr id="4" name="テキスト ボックス 3">
            <a:extLst>
              <a:ext uri="{FF2B5EF4-FFF2-40B4-BE49-F238E27FC236}">
                <a16:creationId xmlns:a16="http://schemas.microsoft.com/office/drawing/2014/main" id="{4554C936-D8DE-0E17-AD98-DFF3043CAE53}"/>
              </a:ext>
            </a:extLst>
          </p:cNvPr>
          <p:cNvSpPr txBox="1"/>
          <p:nvPr/>
        </p:nvSpPr>
        <p:spPr>
          <a:xfrm>
            <a:off x="0" y="665428"/>
            <a:ext cx="914399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1" lang="ja-JP" altLang="en-US" sz="2400" b="1" dirty="0">
                <a:solidFill>
                  <a:schemeClr val="accent3">
                    <a:lumMod val="50000"/>
                  </a:schemeClr>
                </a:solidFill>
                <a:latin typeface="BIZ UDPゴシック" panose="020B0400000000000000" pitchFamily="50" charset="-128"/>
                <a:ea typeface="BIZ UDPゴシック" panose="020B0400000000000000" pitchFamily="50" charset="-128"/>
              </a:rPr>
              <a:t>＜教育相談コーディネーター（教育相談担当者）の役割＞</a:t>
            </a:r>
            <a:endParaRPr kumimoji="1" lang="en-US" altLang="ja-JP" sz="1400" b="1" i="0" u="none" strike="noStrike" kern="1200" cap="none" spc="0" normalizeH="0" baseline="0" noProof="0" dirty="0">
              <a:ln>
                <a:noFill/>
              </a:ln>
              <a:solidFill>
                <a:schemeClr val="accent3">
                  <a:lumMod val="50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1BF55836-DFC8-D4DE-60FF-5E95E402371E}"/>
              </a:ext>
            </a:extLst>
          </p:cNvPr>
          <p:cNvSpPr>
            <a:spLocks noGrp="1"/>
          </p:cNvSpPr>
          <p:nvPr>
            <p:ph type="sldNum" sz="quarter" idx="12"/>
          </p:nvPr>
        </p:nvSpPr>
        <p:spPr/>
        <p:txBody>
          <a:bodyPr/>
          <a:lstStyle/>
          <a:p>
            <a:fld id="{9DAC49A8-D133-48D6-BABD-467D590054FB}" type="slidenum">
              <a:rPr kumimoji="1" lang="ja-JP" altLang="en-US" smtClean="0"/>
              <a:t>225</a:t>
            </a:fld>
            <a:endParaRPr kumimoji="1" lang="ja-JP" altLang="en-US"/>
          </a:p>
        </p:txBody>
      </p:sp>
      <p:sp>
        <p:nvSpPr>
          <p:cNvPr id="5" name="タイトル 1">
            <a:extLst>
              <a:ext uri="{FF2B5EF4-FFF2-40B4-BE49-F238E27FC236}">
                <a16:creationId xmlns:a16="http://schemas.microsoft.com/office/drawing/2014/main" id="{B2730EDF-199B-5236-ED1C-00B1E42C07BD}"/>
              </a:ext>
            </a:extLst>
          </p:cNvPr>
          <p:cNvSpPr txBox="1">
            <a:spLocks/>
          </p:cNvSpPr>
          <p:nvPr/>
        </p:nvSpPr>
        <p:spPr>
          <a:xfrm>
            <a:off x="0" y="-81811"/>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2. </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学校における「</a:t>
            </a:r>
            <a:r>
              <a:rPr kumimoji="1" lang="en-US" altLang="ja-JP"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SSW </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活用事業」の組織計画</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Tree>
    <p:extLst>
      <p:ext uri="{BB962C8B-B14F-4D97-AF65-F5344CB8AC3E}">
        <p14:creationId xmlns:p14="http://schemas.microsoft.com/office/powerpoint/2010/main" val="3244637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537F5-F628-96E5-F09C-0651B25A91C8}"/>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E1446840-BEE0-3BE9-E165-928E6272493D}"/>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テキスト ボックス 2">
            <a:extLst>
              <a:ext uri="{FF2B5EF4-FFF2-40B4-BE49-F238E27FC236}">
                <a16:creationId xmlns:a16="http://schemas.microsoft.com/office/drawing/2014/main" id="{55F5338D-0CD0-9648-11AD-600F4DD8543D}"/>
              </a:ext>
            </a:extLst>
          </p:cNvPr>
          <p:cNvSpPr txBox="1"/>
          <p:nvPr/>
        </p:nvSpPr>
        <p:spPr>
          <a:xfrm>
            <a:off x="-1" y="1208772"/>
            <a:ext cx="9143999" cy="4339650"/>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2400"/>
              </a:spcAft>
              <a:buClrTx/>
              <a:buSzTx/>
              <a:buFont typeface="+mj-ea"/>
              <a:buAutoNum type="circleNumDbPlain" startAt="5"/>
              <a:tabLst/>
              <a:defRPr/>
            </a:pPr>
            <a:r>
              <a:rPr kumimoji="1" lang="en-US" altLang="ja-JP" sz="2400" b="1" i="0" u="none" strike="noStrike" kern="1200" cap="none" spc="0" normalizeH="0" baseline="0" noProof="0" dirty="0">
                <a:ln>
                  <a:noFill/>
                </a:ln>
                <a:solidFill>
                  <a:schemeClr val="accent3">
                    <a:lumMod val="50000"/>
                  </a:scheme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chemeClr val="accent3">
                    <a:lumMod val="50000"/>
                  </a:schemeClr>
                </a:solidFill>
                <a:effectLst/>
                <a:uLnTx/>
                <a:uFillTx/>
                <a:latin typeface="BIZ UDPゴシック" panose="020B0400000000000000" pitchFamily="50" charset="-128"/>
                <a:ea typeface="BIZ UDPゴシック" panose="020B0400000000000000" pitchFamily="50" charset="-128"/>
                <a:cs typeface="+mn-cs"/>
              </a:rPr>
              <a:t>夏休みまでに</a:t>
            </a:r>
            <a:r>
              <a:rPr kumimoji="1" lang="en-US" altLang="ja-JP" sz="2400" b="1" i="0" u="none" strike="noStrike" kern="1200" cap="none" spc="0" normalizeH="0" baseline="0" noProof="0" dirty="0">
                <a:ln>
                  <a:noFill/>
                </a:ln>
                <a:solidFill>
                  <a:schemeClr val="accent3">
                    <a:lumMod val="50000"/>
                  </a:scheme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の助言を得て、夏休みまでにスクリーニング会議やケース会議を知ってもらうための研修を教職員に向けて行う。</a:t>
            </a:r>
          </a:p>
          <a:p>
            <a:pPr marL="457200" marR="0" lvl="0" indent="-457200" algn="l" defTabSz="457200" rtl="0" eaLnBrk="1" fontAlgn="auto" latinLnBrk="0" hangingPunct="1">
              <a:lnSpc>
                <a:spcPct val="100000"/>
              </a:lnSpc>
              <a:spcBef>
                <a:spcPts val="0"/>
              </a:spcBef>
              <a:spcAft>
                <a:spcPts val="2400"/>
              </a:spcAft>
              <a:buClrTx/>
              <a:buSzTx/>
              <a:buFont typeface="+mj-ea"/>
              <a:buAutoNum type="circleNumDbPlain" startAt="5"/>
              <a:tabLst/>
              <a:defRPr/>
            </a:pPr>
            <a:r>
              <a:rPr kumimoji="1" lang="en-US" altLang="ja-JP" sz="2400" b="1" i="0" u="none" strike="noStrike" kern="1200" cap="none" spc="0" normalizeH="0" baseline="0" noProof="0" dirty="0">
                <a:ln>
                  <a:noFill/>
                </a:ln>
                <a:solidFill>
                  <a:schemeClr val="accent3">
                    <a:lumMod val="50000"/>
                  </a:scheme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chemeClr val="accent3">
                    <a:lumMod val="50000"/>
                  </a:schemeClr>
                </a:solidFill>
                <a:effectLst/>
                <a:uLnTx/>
                <a:uFillTx/>
                <a:latin typeface="BIZ UDPゴシック" panose="020B0400000000000000" pitchFamily="50" charset="-128"/>
                <a:ea typeface="BIZ UDPゴシック" panose="020B0400000000000000" pitchFamily="50" charset="-128"/>
                <a:cs typeface="+mn-cs"/>
              </a:rPr>
              <a:t>夏休みまでに</a:t>
            </a:r>
            <a:r>
              <a:rPr kumimoji="1" lang="en-US" altLang="ja-JP" sz="2400" b="1" i="0" u="none" strike="noStrike" kern="1200" cap="none" spc="0" normalizeH="0" baseline="0" noProof="0" dirty="0">
                <a:ln>
                  <a:noFill/>
                </a:ln>
                <a:solidFill>
                  <a:schemeClr val="accent3">
                    <a:lumMod val="50000"/>
                  </a:scheme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教育相談担当者、管理職、</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によって、</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学期の</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活用事業に関する活動評価（児童生徒の状況とチーム体制）を行う。</a:t>
            </a:r>
          </a:p>
          <a:p>
            <a:pPr marL="457200" marR="0" lvl="0" indent="-457200" algn="l" defTabSz="457200" rtl="0" eaLnBrk="1" fontAlgn="auto" latinLnBrk="0" hangingPunct="1">
              <a:lnSpc>
                <a:spcPct val="100000"/>
              </a:lnSpc>
              <a:spcBef>
                <a:spcPts val="0"/>
              </a:spcBef>
              <a:spcAft>
                <a:spcPts val="2400"/>
              </a:spcAft>
              <a:buClrTx/>
              <a:buSzTx/>
              <a:buFont typeface="+mj-ea"/>
              <a:buAutoNum type="circleNumDbPlain" startAt="5"/>
              <a:tabLst/>
              <a:defRPr/>
            </a:pPr>
            <a:r>
              <a:rPr kumimoji="1" lang="en-US" altLang="ja-JP" sz="2400" b="1" i="0" u="none" strike="noStrike" kern="1200" cap="none" spc="0" normalizeH="0" baseline="0" noProof="0" dirty="0">
                <a:ln>
                  <a:noFill/>
                </a:ln>
                <a:solidFill>
                  <a:schemeClr val="accent3">
                    <a:lumMod val="50000"/>
                  </a:schemeClr>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2400" b="1" i="0" u="none" strike="noStrike" kern="1200" cap="none" spc="0" normalizeH="0" baseline="0" noProof="0" dirty="0">
                <a:ln>
                  <a:noFill/>
                </a:ln>
                <a:solidFill>
                  <a:schemeClr val="accent3">
                    <a:lumMod val="50000"/>
                  </a:schemeClr>
                </a:solidFill>
                <a:effectLst/>
                <a:uLnTx/>
                <a:uFillTx/>
                <a:latin typeface="BIZ UDPゴシック" panose="020B0400000000000000" pitchFamily="50" charset="-128"/>
                <a:ea typeface="BIZ UDPゴシック" panose="020B0400000000000000" pitchFamily="50" charset="-128"/>
                <a:cs typeface="+mn-cs"/>
              </a:rPr>
              <a:t>学期以降</a:t>
            </a:r>
            <a:r>
              <a:rPr kumimoji="1" lang="en-US" altLang="ja-JP" sz="2400" b="1" i="0" u="none" strike="noStrike" kern="1200" cap="none" spc="0" normalizeH="0" baseline="0" noProof="0" dirty="0">
                <a:ln>
                  <a:noFill/>
                </a:ln>
                <a:solidFill>
                  <a:schemeClr val="accent3">
                    <a:lumMod val="50000"/>
                  </a:scheme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も上記③・⑥の流れ・ベースで活動を展開する。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444500" marR="0" lvl="0" algn="l" defTabSz="457200" rtl="0" eaLnBrk="1" fontAlgn="auto" latinLnBrk="0" hangingPunct="1">
              <a:lnSpc>
                <a:spcPct val="100000"/>
              </a:lnSpc>
              <a:spcBef>
                <a:spcPts val="0"/>
              </a:spcBef>
              <a:spcAft>
                <a:spcPts val="2400"/>
              </a:spcAft>
              <a:buClrTx/>
              <a:buSzTx/>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具体的な頻度、時期、内容は、各学校の目的に沿ったものにしていく。</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7F182D68-E86F-D650-FC2D-8E2858DFB92F}"/>
              </a:ext>
            </a:extLst>
          </p:cNvPr>
          <p:cNvSpPr txBox="1"/>
          <p:nvPr/>
        </p:nvSpPr>
        <p:spPr>
          <a:xfrm>
            <a:off x="0" y="665428"/>
            <a:ext cx="914399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1" lang="ja-JP" altLang="en-US" sz="2400" b="1" i="0" u="none" strike="noStrike" kern="1200" cap="none" spc="0" normalizeH="0" baseline="0" noProof="0" dirty="0">
                <a:ln>
                  <a:noFill/>
                </a:ln>
                <a:solidFill>
                  <a:srgbClr val="37A76F">
                    <a:lumMod val="50000"/>
                  </a:srgbClr>
                </a:solidFill>
                <a:effectLst/>
                <a:uLnTx/>
                <a:uFillTx/>
                <a:latin typeface="BIZ UDPゴシック" panose="020B0400000000000000" pitchFamily="50" charset="-128"/>
                <a:ea typeface="BIZ UDPゴシック" panose="020B0400000000000000" pitchFamily="50" charset="-128"/>
                <a:cs typeface="+mn-cs"/>
              </a:rPr>
              <a:t>＜教育相談コーディネーター（教育相談担当者）の役割＞</a:t>
            </a:r>
            <a:endParaRPr kumimoji="1" lang="en-US" altLang="ja-JP" sz="1400" b="1" i="0" u="none" strike="noStrike" kern="1200" cap="none" spc="0" normalizeH="0" baseline="0" noProof="0" dirty="0">
              <a:ln>
                <a:noFill/>
              </a:ln>
              <a:solidFill>
                <a:srgbClr val="37A76F">
                  <a:lumMod val="5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55CFF04A-6BFF-CE55-3790-B39F9571A440}"/>
              </a:ext>
            </a:extLst>
          </p:cNvPr>
          <p:cNvSpPr>
            <a:spLocks noGrp="1"/>
          </p:cNvSpPr>
          <p:nvPr>
            <p:ph type="sldNum" sz="quarter" idx="12"/>
          </p:nvPr>
        </p:nvSpPr>
        <p:spPr/>
        <p:txBody>
          <a:bodyPr/>
          <a:lstStyle/>
          <a:p>
            <a:fld id="{9DAC49A8-D133-48D6-BABD-467D590054FB}" type="slidenum">
              <a:rPr kumimoji="1" lang="ja-JP" altLang="en-US" smtClean="0"/>
              <a:t>226</a:t>
            </a:fld>
            <a:endParaRPr kumimoji="1" lang="ja-JP" altLang="en-US"/>
          </a:p>
        </p:txBody>
      </p:sp>
      <p:sp>
        <p:nvSpPr>
          <p:cNvPr id="5" name="タイトル 1">
            <a:extLst>
              <a:ext uri="{FF2B5EF4-FFF2-40B4-BE49-F238E27FC236}">
                <a16:creationId xmlns:a16="http://schemas.microsoft.com/office/drawing/2014/main" id="{4624D8F6-E822-2B34-EE23-9FCD5854320B}"/>
              </a:ext>
            </a:extLst>
          </p:cNvPr>
          <p:cNvSpPr txBox="1">
            <a:spLocks/>
          </p:cNvSpPr>
          <p:nvPr/>
        </p:nvSpPr>
        <p:spPr>
          <a:xfrm>
            <a:off x="0" y="-81811"/>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2. </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学校における「</a:t>
            </a:r>
            <a:r>
              <a:rPr kumimoji="1" lang="en-US" altLang="ja-JP"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SSW </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活用事業」の組織計画</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Tree>
    <p:extLst>
      <p:ext uri="{BB962C8B-B14F-4D97-AF65-F5344CB8AC3E}">
        <p14:creationId xmlns:p14="http://schemas.microsoft.com/office/powerpoint/2010/main" val="298088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F03A7-F8BA-22B6-FA13-FA5389D909C6}"/>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A6CDAA3F-258B-4A57-B02A-3924C7142E11}"/>
              </a:ext>
            </a:extLst>
          </p:cNvPr>
          <p:cNvSpPr txBox="1">
            <a:spLocks/>
          </p:cNvSpPr>
          <p:nvPr/>
        </p:nvSpPr>
        <p:spPr>
          <a:xfrm>
            <a:off x="0" y="2391"/>
            <a:ext cx="9144000" cy="504000"/>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ワーク </a:t>
            </a:r>
            <a:r>
              <a:rPr kumimoji="1" lang="en-US" altLang="ja-JP"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2</a:t>
            </a:r>
          </a:p>
        </p:txBody>
      </p:sp>
      <p:sp>
        <p:nvSpPr>
          <p:cNvPr id="2" name="テキスト ボックス 1">
            <a:extLst>
              <a:ext uri="{FF2B5EF4-FFF2-40B4-BE49-F238E27FC236}">
                <a16:creationId xmlns:a16="http://schemas.microsoft.com/office/drawing/2014/main" id="{4627B6AB-32B8-0FC3-ACD8-5321B60B9D99}"/>
              </a:ext>
            </a:extLst>
          </p:cNvPr>
          <p:cNvSpPr txBox="1"/>
          <p:nvPr/>
        </p:nvSpPr>
        <p:spPr>
          <a:xfrm>
            <a:off x="-1" y="608697"/>
            <a:ext cx="9143999" cy="37240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  ワーク１で自校の課題に対して、どのような目的で</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a:t>
            </a:r>
            <a:b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協働できるか、効果的に</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と協働するにはどうしたら</a:t>
            </a:r>
            <a:b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よいか、グループ内で意見を出し合い、話し合う。</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457200" rtl="0" eaLnBrk="1" fontAlgn="auto" latinLnBrk="0" hangingPunct="1">
              <a:lnSpc>
                <a:spcPct val="100000"/>
              </a:lnSpc>
              <a:spcBef>
                <a:spcPts val="0"/>
              </a:spcBef>
              <a:spcAft>
                <a:spcPts val="120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（グループワーク： </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分間）</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1"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②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次にそれを学校で実現するためには、どのような計画が必要か</a:t>
            </a:r>
            <a:b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意見を出し、話し合う。</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（グループワーク： </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15</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分間）</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3EA2EC83-BC9E-7D37-9B2D-11D1B7200DF3}"/>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スライド番号プレースホルダー 2">
            <a:extLst>
              <a:ext uri="{FF2B5EF4-FFF2-40B4-BE49-F238E27FC236}">
                <a16:creationId xmlns:a16="http://schemas.microsoft.com/office/drawing/2014/main" id="{EF804006-12AD-E0C5-1B61-8EAE3F902E19}"/>
              </a:ext>
            </a:extLst>
          </p:cNvPr>
          <p:cNvSpPr>
            <a:spLocks noGrp="1"/>
          </p:cNvSpPr>
          <p:nvPr>
            <p:ph type="sldNum" sz="quarter" idx="12"/>
          </p:nvPr>
        </p:nvSpPr>
        <p:spPr/>
        <p:txBody>
          <a:bodyPr/>
          <a:lstStyle/>
          <a:p>
            <a:fld id="{9DAC49A8-D133-48D6-BABD-467D590054FB}" type="slidenum">
              <a:rPr kumimoji="1" lang="ja-JP" altLang="en-US" smtClean="0"/>
              <a:t>227</a:t>
            </a:fld>
            <a:endParaRPr kumimoji="1" lang="ja-JP" altLang="en-US"/>
          </a:p>
        </p:txBody>
      </p:sp>
    </p:spTree>
    <p:extLst>
      <p:ext uri="{BB962C8B-B14F-4D97-AF65-F5344CB8AC3E}">
        <p14:creationId xmlns:p14="http://schemas.microsoft.com/office/powerpoint/2010/main" val="2585406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A773AD-0D0E-A84E-C109-3CFD9F7CF4CB}"/>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8ECCDE52-079A-4910-147B-7C706D63127F}"/>
              </a:ext>
            </a:extLst>
          </p:cNvPr>
          <p:cNvSpPr txBox="1">
            <a:spLocks/>
          </p:cNvSpPr>
          <p:nvPr/>
        </p:nvSpPr>
        <p:spPr>
          <a:xfrm>
            <a:off x="0" y="-655"/>
            <a:ext cx="9144000" cy="468000"/>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学校における「</a:t>
            </a:r>
            <a:r>
              <a:rPr kumimoji="1" lang="en-US" altLang="ja-JP"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SSW </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活用事業」の組織計画</a:t>
            </a:r>
          </a:p>
        </p:txBody>
      </p:sp>
      <p:sp>
        <p:nvSpPr>
          <p:cNvPr id="3" name="テキスト ボックス 2">
            <a:extLst>
              <a:ext uri="{FF2B5EF4-FFF2-40B4-BE49-F238E27FC236}">
                <a16:creationId xmlns:a16="http://schemas.microsoft.com/office/drawing/2014/main" id="{49C4807A-BB88-66A7-4A6F-36122C83280D}"/>
              </a:ext>
            </a:extLst>
          </p:cNvPr>
          <p:cNvSpPr txBox="1"/>
          <p:nvPr/>
        </p:nvSpPr>
        <p:spPr>
          <a:xfrm>
            <a:off x="-1" y="475347"/>
            <a:ext cx="9143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 形式や回数による組織計画</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7C505753-7E6A-8763-1557-C26BD3623808}"/>
              </a:ext>
            </a:extLst>
          </p:cNvPr>
          <p:cNvSpPr txBox="1"/>
          <p:nvPr/>
        </p:nvSpPr>
        <p:spPr>
          <a:xfrm>
            <a:off x="-1" y="980172"/>
            <a:ext cx="9143999" cy="5955476"/>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p"/>
              <a:tabLst/>
              <a:defRPr/>
            </a:pP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の配置や派遣の形式によって、学校が立てる組織計画の内容は変わってくる</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a:t>
            </a:r>
            <a:br>
              <a:rPr kumimoji="1" lang="en-US" altLang="ja-JP" sz="2400" b="1" dirty="0">
                <a:solidFill>
                  <a:prstClr val="black"/>
                </a:solidFill>
                <a:latin typeface="BIZ UDPゴシック" panose="020B0400000000000000" pitchFamily="50" charset="-128"/>
                <a:ea typeface="BIZ UDPゴシック" panose="020B0400000000000000" pitchFamily="50" charset="-128"/>
              </a:rPr>
            </a:br>
            <a:r>
              <a:rPr kumimoji="1" lang="ja-JP" altLang="en-US" sz="2400" b="1" dirty="0">
                <a:solidFill>
                  <a:prstClr val="black"/>
                </a:solidFill>
                <a:latin typeface="BIZ UDPゴシック" panose="020B0400000000000000" pitchFamily="50" charset="-128"/>
                <a:ea typeface="BIZ UDPゴシック" panose="020B0400000000000000" pitchFamily="50" charset="-128"/>
              </a:rPr>
              <a:t>　　➡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各形式についてはテキスト第</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章、第</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章参照</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lvl="0" indent="-342900">
              <a:spcAft>
                <a:spcPts val="600"/>
              </a:spcAft>
              <a:buFont typeface="Wingdings" panose="05000000000000000000" pitchFamily="2" charset="2"/>
              <a:buChar char="p"/>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派遣型の場合</a:t>
            </a:r>
            <a:b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・問題が</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明確な事例へ</a:t>
            </a:r>
            <a:r>
              <a:rPr kumimoji="1" lang="en-US" altLang="ja-JP" sz="2400" b="1" dirty="0">
                <a:solidFill>
                  <a:prstClr val="black"/>
                </a:solidFill>
                <a:latin typeface="BIZ UDPゴシック" panose="020B0400000000000000" pitchFamily="50" charset="-128"/>
                <a:ea typeface="BIZ UDPゴシック" panose="020B0400000000000000" pitchFamily="50" charset="-128"/>
              </a:rPr>
              <a:t>SSW</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が関わることを求めて要請</a:t>
            </a:r>
            <a:b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・計画策定には</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（１）の基本形を意識</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Aft>
                <a:spcPts val="600"/>
              </a:spcAft>
              <a:buClrTx/>
              <a:buSzTx/>
              <a:tabLs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・同様の事態の予防・再発防止のための具体的な活動の計画</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60363" lvl="0" indent="-360363">
              <a:spcBef>
                <a:spcPts val="1200"/>
              </a:spcBef>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　　派遣回数が少ない場合</a:t>
            </a:r>
            <a:br>
              <a:rPr kumimoji="1" lang="en-US" altLang="ja-JP" sz="2400" b="1" dirty="0">
                <a:solidFill>
                  <a:prstClr val="black"/>
                </a:solidFill>
                <a:latin typeface="BIZ UDPゴシック" panose="020B0400000000000000" pitchFamily="50" charset="-128"/>
                <a:ea typeface="BIZ UDPゴシック" panose="020B0400000000000000" pitchFamily="50" charset="-128"/>
              </a:rPr>
            </a:br>
            <a:r>
              <a:rPr kumimoji="1" lang="en-US" altLang="ja-JP" sz="2400" b="1" dirty="0">
                <a:solidFill>
                  <a:prstClr val="black"/>
                </a:solidFill>
                <a:latin typeface="BIZ UDPゴシック" panose="020B0400000000000000" pitchFamily="50" charset="-128"/>
                <a:ea typeface="BIZ UDPゴシック" panose="020B0400000000000000" pitchFamily="50" charset="-128"/>
              </a:rPr>
              <a:t> </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 ・ </a:t>
            </a:r>
            <a:r>
              <a:rPr kumimoji="1" lang="en-US" altLang="ja-JP" sz="2400" b="1" dirty="0">
                <a:solidFill>
                  <a:prstClr val="black"/>
                </a:solidFill>
                <a:latin typeface="BIZ UDPゴシック" panose="020B0400000000000000" pitchFamily="50" charset="-128"/>
                <a:ea typeface="BIZ UDPゴシック" panose="020B0400000000000000" pitchFamily="50" charset="-128"/>
              </a:rPr>
              <a:t>SSW</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が継続的に関われる仕組み作り</a:t>
            </a:r>
            <a:br>
              <a:rPr kumimoji="1" lang="en-US" altLang="ja-JP" sz="2400" b="1" dirty="0">
                <a:solidFill>
                  <a:prstClr val="black"/>
                </a:solidFill>
                <a:latin typeface="BIZ UDPゴシック" panose="020B0400000000000000" pitchFamily="50" charset="-128"/>
                <a:ea typeface="BIZ UDPゴシック" panose="020B0400000000000000" pitchFamily="50" charset="-128"/>
              </a:rPr>
            </a:br>
            <a:r>
              <a:rPr kumimoji="1" lang="en-US" altLang="ja-JP" sz="2400" b="1" dirty="0">
                <a:solidFill>
                  <a:prstClr val="black"/>
                </a:solidFill>
                <a:latin typeface="BIZ UDPゴシック" panose="020B0400000000000000" pitchFamily="50" charset="-128"/>
                <a:ea typeface="BIZ UDPゴシック" panose="020B0400000000000000" pitchFamily="50" charset="-128"/>
              </a:rPr>
              <a:t> </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 ・ </a:t>
            </a:r>
            <a:r>
              <a:rPr kumimoji="1" lang="en-US" altLang="ja-JP" sz="2400" b="1" dirty="0">
                <a:solidFill>
                  <a:prstClr val="black"/>
                </a:solidFill>
                <a:latin typeface="BIZ UDPゴシック" panose="020B0400000000000000" pitchFamily="50" charset="-128"/>
                <a:ea typeface="BIZ UDPゴシック" panose="020B0400000000000000" pitchFamily="50" charset="-128"/>
              </a:rPr>
              <a:t>SSW</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から教職員へのソーシャルワークスキルの伝達（研修）</a:t>
            </a:r>
            <a:endParaRPr kumimoji="1" lang="en-US" altLang="ja-JP" sz="2400" b="1" dirty="0">
              <a:solidFill>
                <a:prstClr val="black"/>
              </a:solidFill>
              <a:latin typeface="BIZ UDPゴシック" panose="020B0400000000000000" pitchFamily="50" charset="-128"/>
              <a:ea typeface="BIZ UDPゴシック" panose="020B0400000000000000" pitchFamily="50" charset="-128"/>
            </a:endParaRPr>
          </a:p>
          <a:p>
            <a:pPr marL="342900" lvl="0" indent="-342900">
              <a:spcBef>
                <a:spcPts val="1800"/>
              </a:spcBef>
              <a:spcAft>
                <a:spcPts val="600"/>
              </a:spcAft>
              <a:buFont typeface="Wingdings" panose="05000000000000000000" pitchFamily="2" charset="2"/>
              <a:buChar char="p"/>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週</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回以上の頻度で定期的に</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来校する場合</a:t>
            </a:r>
            <a:br>
              <a:rPr kumimoji="1" lang="en-US" altLang="ja-JP" sz="2400" b="1" dirty="0">
                <a:solidFill>
                  <a:prstClr val="black"/>
                </a:solidFill>
                <a:latin typeface="BIZ UDPゴシック" panose="020B0400000000000000" pitchFamily="50" charset="-128"/>
                <a:ea typeface="BIZ UDPゴシック" panose="020B0400000000000000" pitchFamily="50" charset="-128"/>
              </a:rPr>
            </a:br>
            <a:r>
              <a:rPr kumimoji="1" lang="ja-JP" altLang="en-US" sz="2400" b="1" dirty="0">
                <a:solidFill>
                  <a:prstClr val="black"/>
                </a:solidFill>
                <a:latin typeface="BIZ UDPゴシック" panose="020B0400000000000000" pitchFamily="50" charset="-128"/>
                <a:ea typeface="BIZ UDPゴシック" panose="020B0400000000000000" pitchFamily="50" charset="-128"/>
              </a:rPr>
              <a:t>　　➡　校内体制作りのみならず、児童生徒の居場所作りやメゾ・</a:t>
            </a:r>
            <a:br>
              <a:rPr kumimoji="1" lang="en-US" altLang="ja-JP" sz="2400" b="1" dirty="0">
                <a:solidFill>
                  <a:prstClr val="black"/>
                </a:solidFill>
                <a:latin typeface="BIZ UDPゴシック" panose="020B0400000000000000" pitchFamily="50" charset="-128"/>
                <a:ea typeface="BIZ UDPゴシック" panose="020B0400000000000000" pitchFamily="50" charset="-128"/>
              </a:rPr>
            </a:br>
            <a:r>
              <a:rPr kumimoji="1" lang="ja-JP" altLang="en-US" sz="2400" b="1" dirty="0">
                <a:solidFill>
                  <a:prstClr val="black"/>
                </a:solidFill>
                <a:latin typeface="BIZ UDPゴシック" panose="020B0400000000000000" pitchFamily="50" charset="-128"/>
                <a:ea typeface="BIZ UDPゴシック" panose="020B0400000000000000" pitchFamily="50" charset="-128"/>
              </a:rPr>
              <a:t>　　　　 マクロレベルのさまざまなアクション（第</a:t>
            </a:r>
            <a:r>
              <a:rPr kumimoji="1" lang="en-US" altLang="ja-JP" sz="2400" b="1" dirty="0">
                <a:solidFill>
                  <a:prstClr val="black"/>
                </a:solidFill>
                <a:latin typeface="BIZ UDPゴシック" panose="020B0400000000000000" pitchFamily="50" charset="-128"/>
                <a:ea typeface="BIZ UDPゴシック" panose="020B0400000000000000" pitchFamily="50" charset="-128"/>
              </a:rPr>
              <a:t>6</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章、第</a:t>
            </a:r>
            <a:r>
              <a:rPr kumimoji="1" lang="en-US" altLang="ja-JP" sz="2400" b="1" dirty="0">
                <a:solidFill>
                  <a:prstClr val="black"/>
                </a:solidFill>
                <a:latin typeface="BIZ UDPゴシック" panose="020B0400000000000000" pitchFamily="50" charset="-128"/>
                <a:ea typeface="BIZ UDPゴシック" panose="020B0400000000000000" pitchFamily="50" charset="-128"/>
              </a:rPr>
              <a:t>7</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章）を</a:t>
            </a:r>
            <a:br>
              <a:rPr kumimoji="1" lang="en-US" altLang="ja-JP" sz="2400" b="1" dirty="0">
                <a:solidFill>
                  <a:prstClr val="black"/>
                </a:solidFill>
                <a:latin typeface="BIZ UDPゴシック" panose="020B0400000000000000" pitchFamily="50" charset="-128"/>
                <a:ea typeface="BIZ UDPゴシック" panose="020B0400000000000000" pitchFamily="50" charset="-128"/>
              </a:rPr>
            </a:br>
            <a:r>
              <a:rPr kumimoji="1" lang="en-US" altLang="ja-JP" sz="2400" b="1" dirty="0">
                <a:solidFill>
                  <a:prstClr val="black"/>
                </a:solidFill>
                <a:latin typeface="BIZ UDPゴシック" panose="020B0400000000000000" pitchFamily="50" charset="-128"/>
                <a:ea typeface="BIZ UDPゴシック" panose="020B0400000000000000" pitchFamily="50" charset="-128"/>
              </a:rPr>
              <a:t>         </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起こせる可能性がある。　</a:t>
            </a:r>
            <a:r>
              <a:rPr kumimoji="1" lang="en-US" altLang="ja-JP" sz="2000" b="1" dirty="0">
                <a:solidFill>
                  <a:prstClr val="black"/>
                </a:solidFill>
                <a:latin typeface="BIZ UDPゴシック" panose="020B0400000000000000" pitchFamily="50" charset="-128"/>
                <a:ea typeface="BIZ UDPゴシック" panose="020B0400000000000000" pitchFamily="50" charset="-128"/>
              </a:rPr>
              <a:t>※</a:t>
            </a:r>
            <a:r>
              <a:rPr kumimoji="1" lang="ja-JP" altLang="en-US" sz="2000" b="1" dirty="0">
                <a:solidFill>
                  <a:prstClr val="black"/>
                </a:solidFill>
                <a:latin typeface="BIZ UDPゴシック" panose="020B0400000000000000" pitchFamily="50" charset="-128"/>
                <a:ea typeface="BIZ UDPゴシック" panose="020B0400000000000000" pitchFamily="50" charset="-128"/>
              </a:rPr>
              <a:t>テキスト </a:t>
            </a:r>
            <a:r>
              <a:rPr kumimoji="1" lang="en-US" altLang="ja-JP" sz="2000" b="1" dirty="0">
                <a:solidFill>
                  <a:prstClr val="black"/>
                </a:solidFill>
                <a:latin typeface="BIZ UDPゴシック" panose="020B0400000000000000" pitchFamily="50" charset="-128"/>
                <a:ea typeface="BIZ UDPゴシック" panose="020B0400000000000000" pitchFamily="50" charset="-128"/>
              </a:rPr>
              <a:t>P.132</a:t>
            </a:r>
            <a:r>
              <a:rPr kumimoji="1" lang="ja-JP" altLang="en-US" sz="2000" b="1" dirty="0">
                <a:solidFill>
                  <a:prstClr val="black"/>
                </a:solidFill>
                <a:latin typeface="BIZ UDPゴシック" panose="020B0400000000000000" pitchFamily="50" charset="-128"/>
                <a:ea typeface="BIZ UDPゴシック" panose="020B0400000000000000" pitchFamily="50" charset="-128"/>
              </a:rPr>
              <a:t>参照</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34F0A28A-E5FD-B0C9-6EDA-C288BA1C6644}"/>
              </a:ext>
            </a:extLst>
          </p:cNvPr>
          <p:cNvSpPr>
            <a:spLocks noGrp="1"/>
          </p:cNvSpPr>
          <p:nvPr>
            <p:ph type="sldNum" sz="quarter" idx="12"/>
          </p:nvPr>
        </p:nvSpPr>
        <p:spPr/>
        <p:txBody>
          <a:bodyPr/>
          <a:lstStyle/>
          <a:p>
            <a:fld id="{9DAC49A8-D133-48D6-BABD-467D590054FB}" type="slidenum">
              <a:rPr kumimoji="1" lang="ja-JP" altLang="en-US" smtClean="0">
                <a:solidFill>
                  <a:schemeClr val="tx1"/>
                </a:solidFill>
              </a:rPr>
              <a:t>228</a:t>
            </a:fld>
            <a:endParaRPr kumimoji="1" lang="ja-JP" altLang="en-US" dirty="0">
              <a:solidFill>
                <a:schemeClr val="tx1"/>
              </a:solidFill>
            </a:endParaRPr>
          </a:p>
        </p:txBody>
      </p:sp>
    </p:spTree>
    <p:extLst>
      <p:ext uri="{BB962C8B-B14F-4D97-AF65-F5344CB8AC3E}">
        <p14:creationId xmlns:p14="http://schemas.microsoft.com/office/powerpoint/2010/main" val="2724486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DB72E6A-EC31-64BF-A698-00139F3790C7}"/>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13B68C76-9143-A340-D859-AC28AADDEFDA}"/>
              </a:ext>
            </a:extLst>
          </p:cNvPr>
          <p:cNvSpPr txBox="1">
            <a:spLocks/>
          </p:cNvSpPr>
          <p:nvPr/>
        </p:nvSpPr>
        <p:spPr>
          <a:xfrm>
            <a:off x="0" y="8870"/>
            <a:ext cx="9144000" cy="468000"/>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学校における「</a:t>
            </a:r>
            <a:r>
              <a:rPr kumimoji="1" lang="en-US" altLang="ja-JP"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SSW </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活用事業」の組織計画</a:t>
            </a:r>
          </a:p>
        </p:txBody>
      </p:sp>
      <p:sp>
        <p:nvSpPr>
          <p:cNvPr id="2" name="テキスト ボックス 1">
            <a:extLst>
              <a:ext uri="{FF2B5EF4-FFF2-40B4-BE49-F238E27FC236}">
                <a16:creationId xmlns:a16="http://schemas.microsoft.com/office/drawing/2014/main" id="{60C3892A-9FF0-7692-70A3-EDBAA2635CED}"/>
              </a:ext>
            </a:extLst>
          </p:cNvPr>
          <p:cNvSpPr txBox="1"/>
          <p:nvPr/>
        </p:nvSpPr>
        <p:spPr>
          <a:xfrm>
            <a:off x="0" y="522553"/>
            <a:ext cx="914399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1" lang="ja-JP" altLang="en-US" sz="2400" b="1" i="0" u="none" strike="noStrike" kern="1200" cap="none" spc="0" normalizeH="0" baseline="0" noProof="0" dirty="0">
                <a:ln>
                  <a:noFill/>
                </a:ln>
                <a:solidFill>
                  <a:srgbClr val="37A76F">
                    <a:lumMod val="50000"/>
                  </a:srgbClr>
                </a:solidFill>
                <a:effectLst/>
                <a:uLnTx/>
                <a:uFillTx/>
                <a:latin typeface="BIZ UDPゴシック" panose="020B0400000000000000" pitchFamily="50" charset="-128"/>
                <a:ea typeface="BIZ UDPゴシック" panose="020B0400000000000000" pitchFamily="50" charset="-128"/>
                <a:cs typeface="+mn-cs"/>
              </a:rPr>
              <a:t>～ 派遣回数による</a:t>
            </a:r>
            <a:r>
              <a:rPr kumimoji="1" lang="ja-JP" altLang="en-US" sz="2400" b="1" dirty="0">
                <a:solidFill>
                  <a:srgbClr val="37A76F">
                    <a:lumMod val="50000"/>
                  </a:srgbClr>
                </a:solidFill>
                <a:latin typeface="BIZ UDPゴシック" panose="020B0400000000000000" pitchFamily="50" charset="-128"/>
                <a:ea typeface="BIZ UDPゴシック" panose="020B0400000000000000" pitchFamily="50" charset="-128"/>
              </a:rPr>
              <a:t>取組例 ～</a:t>
            </a:r>
            <a:endParaRPr kumimoji="1" lang="en-US" altLang="ja-JP" sz="1400" b="1" i="0" u="none" strike="noStrike" kern="1200" cap="none" spc="0" normalizeH="0" baseline="0" noProof="0" dirty="0">
              <a:ln>
                <a:noFill/>
              </a:ln>
              <a:solidFill>
                <a:srgbClr val="37A76F">
                  <a:lumMod val="5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A3B61607-818A-49C9-2B9D-C532FE00C2E5}"/>
              </a:ext>
            </a:extLst>
          </p:cNvPr>
          <p:cNvSpPr txBox="1"/>
          <p:nvPr/>
        </p:nvSpPr>
        <p:spPr>
          <a:xfrm>
            <a:off x="9524" y="1133981"/>
            <a:ext cx="9143999" cy="3370153"/>
          </a:xfrm>
          <a:prstGeom prst="rect">
            <a:avLst/>
          </a:prstGeom>
          <a:noFill/>
        </p:spPr>
        <p:txBody>
          <a:bodyPr wrap="square" rtlCol="0">
            <a:spAutoFit/>
          </a:bodyPr>
          <a:lstStyle/>
          <a:p>
            <a:pPr lvl="0">
              <a:spcBef>
                <a:spcPts val="1200"/>
              </a:spcBef>
            </a:pPr>
            <a:r>
              <a:rPr kumimoji="1" lang="en-US" altLang="ja-JP" sz="2400" b="1" dirty="0">
                <a:solidFill>
                  <a:prstClr val="black"/>
                </a:solidFill>
                <a:latin typeface="BIZ UDPゴシック" panose="020B0400000000000000" pitchFamily="50" charset="-128"/>
                <a:ea typeface="BIZ UDPゴシック" panose="020B0400000000000000" pitchFamily="50" charset="-128"/>
              </a:rPr>
              <a:t>【</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例１</a:t>
            </a:r>
            <a:r>
              <a:rPr kumimoji="1" lang="en-US" altLang="ja-JP" sz="2400" b="1" dirty="0">
                <a:solidFill>
                  <a:prstClr val="black"/>
                </a:solidFill>
                <a:latin typeface="BIZ UDPゴシック" panose="020B0400000000000000" pitchFamily="50" charset="-128"/>
                <a:ea typeface="BIZ UDPゴシック" panose="020B0400000000000000" pitchFamily="50" charset="-128"/>
              </a:rPr>
              <a:t>】</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　</a:t>
            </a:r>
            <a:r>
              <a:rPr kumimoji="1" lang="en-US" altLang="ja-JP" sz="2400" b="1" dirty="0">
                <a:solidFill>
                  <a:prstClr val="black"/>
                </a:solidFill>
                <a:latin typeface="BIZ UDPゴシック" panose="020B0400000000000000" pitchFamily="50" charset="-128"/>
                <a:ea typeface="BIZ UDPゴシック" panose="020B0400000000000000" pitchFamily="50" charset="-128"/>
              </a:rPr>
              <a:t>SSW</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が継続的に関われる仕組み作り</a:t>
            </a:r>
            <a:endParaRPr kumimoji="1" lang="en-US" altLang="ja-JP" sz="2400" b="1" dirty="0">
              <a:solidFill>
                <a:prstClr val="black"/>
              </a:solidFill>
              <a:latin typeface="BIZ UDPゴシック" panose="020B0400000000000000" pitchFamily="50" charset="-128"/>
              <a:ea typeface="BIZ UDPゴシック" panose="020B0400000000000000" pitchFamily="50" charset="-128"/>
            </a:endParaRPr>
          </a:p>
          <a:p>
            <a:pPr marL="342900" lvl="0" indent="-342900">
              <a:spcBef>
                <a:spcPts val="600"/>
              </a:spcBef>
              <a:buFont typeface="Yu Gothic" panose="020B0400000000000000" pitchFamily="50" charset="-128"/>
              <a:buChar cha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学校への派遣回数が年間</a:t>
            </a:r>
            <a:r>
              <a:rPr kumimoji="1" lang="en-US" altLang="ja-JP" sz="2400" b="1" dirty="0">
                <a:solidFill>
                  <a:prstClr val="black"/>
                </a:solidFill>
                <a:latin typeface="BIZ UDPゴシック" panose="020B0400000000000000" pitchFamily="50" charset="-128"/>
                <a:ea typeface="BIZ UDPゴシック" panose="020B0400000000000000" pitchFamily="50" charset="-128"/>
              </a:rPr>
              <a:t>35</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回より少なく、月</a:t>
            </a:r>
            <a:r>
              <a:rPr kumimoji="1" lang="en-US" altLang="ja-JP" sz="2400" b="1" dirty="0">
                <a:solidFill>
                  <a:prstClr val="black"/>
                </a:solidFill>
                <a:latin typeface="BIZ UDPゴシック" panose="020B0400000000000000" pitchFamily="50" charset="-128"/>
                <a:ea typeface="BIZ UDPゴシック" panose="020B0400000000000000" pitchFamily="50" charset="-128"/>
              </a:rPr>
              <a:t>1</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回より多い場合</a:t>
            </a:r>
            <a:endParaRPr kumimoji="1" lang="en-US" altLang="ja-JP" sz="2400" b="1" dirty="0">
              <a:solidFill>
                <a:prstClr val="black"/>
              </a:solidFill>
              <a:latin typeface="BIZ UDPゴシック" panose="020B0400000000000000" pitchFamily="50" charset="-128"/>
              <a:ea typeface="BIZ UDPゴシック" panose="020B0400000000000000" pitchFamily="50" charset="-128"/>
            </a:endParaRPr>
          </a:p>
          <a:p>
            <a:pPr marL="342900" lvl="0" indent="-342900">
              <a:spcBef>
                <a:spcPts val="600"/>
              </a:spcBef>
              <a:buFont typeface="Yu Gothic" panose="020B0400000000000000" pitchFamily="50" charset="-128"/>
              <a:buChar char="◎"/>
            </a:pPr>
            <a:r>
              <a:rPr kumimoji="1" lang="en-US" altLang="ja-JP" sz="2400" b="1" dirty="0">
                <a:solidFill>
                  <a:prstClr val="black"/>
                </a:solidFill>
                <a:latin typeface="BIZ UDPゴシック" panose="020B0400000000000000" pitchFamily="50" charset="-128"/>
                <a:ea typeface="BIZ UDPゴシック" panose="020B0400000000000000" pitchFamily="50" charset="-128"/>
              </a:rPr>
              <a:t>SSW</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が毎月のスクリーニング会議後の「ピックアップした子どもを検討するチーム会議」に参加し、適切な支援への助言を行う。</a:t>
            </a:r>
            <a:endParaRPr kumimoji="1" lang="en-US" altLang="ja-JP" sz="2400" b="1" dirty="0">
              <a:solidFill>
                <a:prstClr val="black"/>
              </a:solidFill>
              <a:latin typeface="BIZ UDPゴシック" panose="020B0400000000000000" pitchFamily="50" charset="-128"/>
              <a:ea typeface="BIZ UDPゴシック" panose="020B0400000000000000" pitchFamily="50" charset="-128"/>
            </a:endParaRPr>
          </a:p>
          <a:p>
            <a:pPr lvl="0">
              <a:spcBef>
                <a:spcPts val="3000"/>
              </a:spcBef>
            </a:pPr>
            <a:r>
              <a:rPr kumimoji="1" lang="en-US" altLang="ja-JP" sz="2400" b="1" dirty="0">
                <a:solidFill>
                  <a:prstClr val="black"/>
                </a:solidFill>
                <a:latin typeface="BIZ UDPゴシック" panose="020B0400000000000000" pitchFamily="50" charset="-128"/>
                <a:ea typeface="BIZ UDPゴシック" panose="020B0400000000000000" pitchFamily="50" charset="-128"/>
              </a:rPr>
              <a:t>【</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例２</a:t>
            </a:r>
            <a:r>
              <a:rPr kumimoji="1" lang="en-US" altLang="ja-JP" sz="2400" b="1" dirty="0">
                <a:solidFill>
                  <a:prstClr val="black"/>
                </a:solidFill>
                <a:latin typeface="BIZ UDPゴシック" panose="020B0400000000000000" pitchFamily="50" charset="-128"/>
                <a:ea typeface="BIZ UDPゴシック" panose="020B0400000000000000" pitchFamily="50" charset="-128"/>
              </a:rPr>
              <a:t>】</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　</a:t>
            </a:r>
            <a:r>
              <a:rPr kumimoji="1" lang="en-US" altLang="ja-JP" sz="2400" b="1" dirty="0">
                <a:solidFill>
                  <a:prstClr val="black"/>
                </a:solidFill>
                <a:latin typeface="BIZ UDPゴシック" panose="020B0400000000000000" pitchFamily="50" charset="-128"/>
                <a:ea typeface="BIZ UDPゴシック" panose="020B0400000000000000" pitchFamily="50" charset="-128"/>
              </a:rPr>
              <a:t>SSW</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から教職員へのソーシャルワークスキルの伝達（研修）</a:t>
            </a:r>
            <a:endParaRPr kumimoji="1" lang="en-US" altLang="ja-JP" sz="2400" b="1" dirty="0">
              <a:solidFill>
                <a:prstClr val="black"/>
              </a:solidFill>
              <a:latin typeface="BIZ UDPゴシック" panose="020B0400000000000000" pitchFamily="50" charset="-128"/>
              <a:ea typeface="BIZ UDPゴシック" panose="020B0400000000000000" pitchFamily="50" charset="-128"/>
            </a:endParaRPr>
          </a:p>
          <a:p>
            <a:pPr marL="342900" marR="0" lvl="0" indent="-342900" algn="l" defTabSz="457200" rtl="0" eaLnBrk="1" fontAlgn="auto" latinLnBrk="0" hangingPunct="1">
              <a:lnSpc>
                <a:spcPct val="100000"/>
              </a:lnSpc>
              <a:spcBef>
                <a:spcPts val="600"/>
              </a:spcBef>
              <a:buClrTx/>
              <a:buSzTx/>
              <a:buFont typeface="Yu Gothic" panose="020B0400000000000000" pitchFamily="50" charset="-128"/>
              <a:buChar char="◎"/>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学校への派遣回数が年間４～</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回のような回数の場合</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600"/>
              </a:spcBef>
              <a:buClrTx/>
              <a:buSzTx/>
              <a:buFont typeface="Yu Gothic" panose="020B0400000000000000" pitchFamily="50" charset="-128"/>
              <a:buChar char="◎"/>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研修により、福祉的な視点の学習機会を教職員に提供。</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5C4D0F13-FF58-68FB-0B8E-DFCDD64EC5D3}"/>
              </a:ext>
            </a:extLst>
          </p:cNvPr>
          <p:cNvSpPr txBox="1"/>
          <p:nvPr/>
        </p:nvSpPr>
        <p:spPr>
          <a:xfrm>
            <a:off x="719135" y="4526548"/>
            <a:ext cx="7724776" cy="2308324"/>
          </a:xfrm>
          <a:prstGeom prst="rect">
            <a:avLst/>
          </a:prstGeom>
          <a:noFill/>
        </p:spPr>
        <p:txBody>
          <a:bodyPr wrap="square" rtlCol="0">
            <a:spAutoFit/>
          </a:bodyPr>
          <a:lstStyle/>
          <a:p>
            <a:pPr lvl="0">
              <a:defRPr/>
            </a:pPr>
            <a:r>
              <a:rPr kumimoji="1" lang="ja-JP" altLang="en-US" sz="2400" b="1" dirty="0">
                <a:solidFill>
                  <a:prstClr val="black"/>
                </a:solidFill>
                <a:latin typeface="BIZ UDゴシック" panose="020B0400000000000000" pitchFamily="49" charset="-128"/>
                <a:ea typeface="BIZ UDゴシック" panose="020B0400000000000000" pitchFamily="49" charset="-128"/>
              </a:rPr>
              <a:t>１回目：　福祉的な視点とは</a:t>
            </a:r>
            <a:endParaRPr kumimoji="1" lang="en-US" altLang="ja-JP" sz="2400" b="1" dirty="0">
              <a:solidFill>
                <a:prstClr val="black"/>
              </a:solidFill>
              <a:latin typeface="BIZ UDゴシック" panose="020B0400000000000000" pitchFamily="49" charset="-128"/>
              <a:ea typeface="BIZ UDゴシック" panose="020B0400000000000000" pitchFamily="49" charset="-128"/>
            </a:endParaRPr>
          </a:p>
          <a:p>
            <a:pPr lvl="0">
              <a:defRPr/>
            </a:pPr>
            <a:r>
              <a:rPr kumimoji="1" lang="ja-JP" altLang="en-US" sz="2400" b="1" dirty="0">
                <a:solidFill>
                  <a:prstClr val="black"/>
                </a:solidFill>
                <a:latin typeface="BIZ UDゴシック" panose="020B0400000000000000" pitchFamily="49" charset="-128"/>
                <a:ea typeface="BIZ UDゴシック" panose="020B0400000000000000" pitchFamily="49" charset="-128"/>
              </a:rPr>
              <a:t>２回目：　エコマップの活用</a:t>
            </a:r>
            <a:endParaRPr kumimoji="1" lang="en-US" altLang="ja-JP" sz="2400" b="1" dirty="0">
              <a:solidFill>
                <a:prstClr val="black"/>
              </a:solidFill>
              <a:latin typeface="BIZ UDゴシック" panose="020B0400000000000000" pitchFamily="49" charset="-128"/>
              <a:ea typeface="BIZ UDゴシック" panose="020B0400000000000000" pitchFamily="49" charset="-128"/>
            </a:endParaRPr>
          </a:p>
          <a:p>
            <a:pPr lvl="0">
              <a:defRPr/>
            </a:pPr>
            <a:r>
              <a:rPr kumimoji="1" lang="ja-JP" altLang="en-US" sz="2400" b="1" dirty="0">
                <a:solidFill>
                  <a:prstClr val="black"/>
                </a:solidFill>
                <a:latin typeface="BIZ UDゴシック" panose="020B0400000000000000" pitchFamily="49" charset="-128"/>
                <a:ea typeface="BIZ UDゴシック" panose="020B0400000000000000" pitchFamily="49" charset="-128"/>
              </a:rPr>
              <a:t>３回目：　模擬ケース会議</a:t>
            </a:r>
            <a:endParaRPr kumimoji="1" lang="en-US" altLang="ja-JP" sz="2400" b="1" dirty="0">
              <a:solidFill>
                <a:prstClr val="black"/>
              </a:solidFill>
              <a:latin typeface="BIZ UDゴシック" panose="020B0400000000000000" pitchFamily="49" charset="-128"/>
              <a:ea typeface="BIZ UDゴシック" panose="020B0400000000000000" pitchFamily="49" charset="-128"/>
            </a:endParaRPr>
          </a:p>
          <a:p>
            <a:pPr lvl="0">
              <a:defRPr/>
            </a:pPr>
            <a:r>
              <a:rPr kumimoji="1" lang="ja-JP" altLang="en-US" sz="2400" b="1" dirty="0">
                <a:solidFill>
                  <a:prstClr val="black"/>
                </a:solidFill>
                <a:latin typeface="BIZ UDゴシック" panose="020B0400000000000000" pitchFamily="49" charset="-128"/>
                <a:ea typeface="BIZ UDゴシック" panose="020B0400000000000000" pitchFamily="49" charset="-128"/>
              </a:rPr>
              <a:t>４回目：　模擬関係機関ケース会議 </a:t>
            </a:r>
            <a:endParaRPr kumimoji="1" lang="en-US" altLang="ja-JP" sz="2400" b="1" dirty="0">
              <a:solidFill>
                <a:prstClr val="black"/>
              </a:solidFill>
              <a:latin typeface="BIZ UDゴシック" panose="020B0400000000000000" pitchFamily="49" charset="-128"/>
              <a:ea typeface="BIZ UDゴシック" panose="020B0400000000000000" pitchFamily="49" charset="-128"/>
            </a:endParaRPr>
          </a:p>
          <a:p>
            <a:pPr lvl="0">
              <a:defRPr/>
            </a:pPr>
            <a:r>
              <a:rPr kumimoji="1" lang="ja-JP" altLang="en-US" sz="2400" b="1" dirty="0">
                <a:solidFill>
                  <a:prstClr val="black"/>
                </a:solidFill>
                <a:latin typeface="BIZ UDゴシック" panose="020B0400000000000000" pitchFamily="49" charset="-128"/>
                <a:ea typeface="BIZ UDゴシック" panose="020B0400000000000000" pitchFamily="49" charset="-128"/>
              </a:rPr>
              <a:t>５回目：　スクリーニング会議</a:t>
            </a:r>
            <a:endParaRPr kumimoji="1" lang="en-US" altLang="ja-JP" sz="2400" b="1" dirty="0">
              <a:solidFill>
                <a:prstClr val="black"/>
              </a:solidFill>
              <a:latin typeface="BIZ UDゴシック" panose="020B0400000000000000" pitchFamily="49" charset="-128"/>
              <a:ea typeface="BIZ UDゴシック" panose="020B0400000000000000" pitchFamily="49" charset="-128"/>
            </a:endParaRPr>
          </a:p>
          <a:p>
            <a:pPr lvl="0">
              <a:defRPr/>
            </a:pPr>
            <a:r>
              <a:rPr kumimoji="1" lang="ja-JP" altLang="en-US" sz="2400" b="1" dirty="0">
                <a:solidFill>
                  <a:prstClr val="black"/>
                </a:solidFill>
                <a:latin typeface="BIZ UDゴシック" panose="020B0400000000000000" pitchFamily="49" charset="-128"/>
                <a:ea typeface="BIZ UDゴシック" panose="020B0400000000000000" pitchFamily="49" charset="-128"/>
              </a:rPr>
              <a:t>６回目：　子どもの貧困制度 など</a:t>
            </a:r>
            <a:endPar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スライド番号プレースホルダー 2">
            <a:extLst>
              <a:ext uri="{FF2B5EF4-FFF2-40B4-BE49-F238E27FC236}">
                <a16:creationId xmlns:a16="http://schemas.microsoft.com/office/drawing/2014/main" id="{2BC3D3F6-376F-7C0A-004F-73CD04B1388C}"/>
              </a:ext>
            </a:extLst>
          </p:cNvPr>
          <p:cNvSpPr>
            <a:spLocks noGrp="1"/>
          </p:cNvSpPr>
          <p:nvPr>
            <p:ph type="sldNum" sz="quarter" idx="12"/>
          </p:nvPr>
        </p:nvSpPr>
        <p:spPr/>
        <p:txBody>
          <a:bodyPr/>
          <a:lstStyle/>
          <a:p>
            <a:fld id="{9DAC49A8-D133-48D6-BABD-467D590054FB}" type="slidenum">
              <a:rPr kumimoji="1" lang="ja-JP" altLang="en-US" smtClean="0">
                <a:solidFill>
                  <a:schemeClr val="tx1"/>
                </a:solidFill>
              </a:rPr>
              <a:t>229</a:t>
            </a:fld>
            <a:endParaRPr kumimoji="1" lang="ja-JP" altLang="en-US">
              <a:solidFill>
                <a:schemeClr val="tx1"/>
              </a:solidFill>
            </a:endParaRPr>
          </a:p>
        </p:txBody>
      </p:sp>
    </p:spTree>
    <p:extLst>
      <p:ext uri="{BB962C8B-B14F-4D97-AF65-F5344CB8AC3E}">
        <p14:creationId xmlns:p14="http://schemas.microsoft.com/office/powerpoint/2010/main" val="353249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D2F7900-CB12-259D-02C8-D877D3BD6EDF}"/>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AE504FBC-9276-9C86-F511-81F9559FF56C}"/>
              </a:ext>
            </a:extLst>
          </p:cNvPr>
          <p:cNvSpPr txBox="1">
            <a:spLocks/>
          </p:cNvSpPr>
          <p:nvPr/>
        </p:nvSpPr>
        <p:spPr>
          <a:xfrm>
            <a:off x="0" y="-84202"/>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３．事業評価</a:t>
            </a:r>
          </a:p>
        </p:txBody>
      </p:sp>
      <p:sp>
        <p:nvSpPr>
          <p:cNvPr id="4" name="テキスト ボックス 3">
            <a:extLst>
              <a:ext uri="{FF2B5EF4-FFF2-40B4-BE49-F238E27FC236}">
                <a16:creationId xmlns:a16="http://schemas.microsoft.com/office/drawing/2014/main" id="{05D0AB5D-AA44-7D90-4940-B2B7663AFA91}"/>
              </a:ext>
            </a:extLst>
          </p:cNvPr>
          <p:cNvSpPr txBox="1"/>
          <p:nvPr/>
        </p:nvSpPr>
        <p:spPr>
          <a:xfrm>
            <a:off x="-1" y="875397"/>
            <a:ext cx="9143999" cy="4339778"/>
          </a:xfrm>
          <a:prstGeom prst="rect">
            <a:avLst/>
          </a:prstGeom>
          <a:noFill/>
        </p:spPr>
        <p:txBody>
          <a:bodyPr wrap="square" rtlCol="0">
            <a:spAutoFit/>
          </a:bodyPr>
          <a:lstStyle/>
          <a:p>
            <a:pPr marL="342900" marR="0" lvl="0" indent="-342900" algn="l" defTabSz="457200" rtl="0" eaLnBrk="1" fontAlgn="auto" latinLnBrk="0" hangingPunct="1">
              <a:lnSpc>
                <a:spcPts val="3300"/>
              </a:lnSpc>
              <a:spcBef>
                <a:spcPts val="0"/>
              </a:spcBef>
              <a:spcAft>
                <a:spcPts val="24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各教育委員会は、 「</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活用事業」の目標を設定し、組織計画を立てたら、その評価を行う必要がある。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ts val="3300"/>
              </a:lnSpc>
              <a:spcBef>
                <a:spcPts val="1800"/>
              </a:spcBef>
              <a:spcAft>
                <a:spcPts val="12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「不登校を減らす」などの目標は、該当児童の減少数をその評価ポイントにする可能性が高い。</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ts val="3300"/>
              </a:lnSpc>
              <a:spcBef>
                <a:spcPts val="1800"/>
              </a:spcBef>
              <a:spcAft>
                <a:spcPts val="12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他方、間接的な評価として、「遅刻の減少」、「諸費滞納の減少」や「就学援助の利用率の増加」、「他部局からみた効果（連携の広がり）、「教員の業務量の変化（</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が入る前後の比較）などの評価軸を設ける意義もある。</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スライド番号プレースホルダー 2">
            <a:extLst>
              <a:ext uri="{FF2B5EF4-FFF2-40B4-BE49-F238E27FC236}">
                <a16:creationId xmlns:a16="http://schemas.microsoft.com/office/drawing/2014/main" id="{BFB7564B-9E04-7BB6-97CF-3E4B9EA67289}"/>
              </a:ext>
            </a:extLst>
          </p:cNvPr>
          <p:cNvSpPr>
            <a:spLocks noGrp="1"/>
          </p:cNvSpPr>
          <p:nvPr>
            <p:ph type="sldNum" sz="quarter" idx="12"/>
          </p:nvPr>
        </p:nvSpPr>
        <p:spPr/>
        <p:txBody>
          <a:bodyPr/>
          <a:lstStyle/>
          <a:p>
            <a:fld id="{9DAC49A8-D133-48D6-BABD-467D590054FB}" type="slidenum">
              <a:rPr kumimoji="1" lang="ja-JP" altLang="en-US" smtClean="0">
                <a:solidFill>
                  <a:schemeClr val="tx1"/>
                </a:solidFill>
              </a:rPr>
              <a:t>230</a:t>
            </a:fld>
            <a:endParaRPr kumimoji="1" lang="ja-JP" altLang="en-US">
              <a:solidFill>
                <a:schemeClr val="tx1"/>
              </a:solidFill>
            </a:endParaRPr>
          </a:p>
        </p:txBody>
      </p:sp>
    </p:spTree>
    <p:extLst>
      <p:ext uri="{BB962C8B-B14F-4D97-AF65-F5344CB8AC3E}">
        <p14:creationId xmlns:p14="http://schemas.microsoft.com/office/powerpoint/2010/main" val="110841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CCBC2-D383-2400-A913-3F734D2C0C4A}"/>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A3CC21D7-C82D-AC5D-08CB-F6FCB4EC8D32}"/>
              </a:ext>
            </a:extLst>
          </p:cNvPr>
          <p:cNvSpPr txBox="1">
            <a:spLocks/>
          </p:cNvSpPr>
          <p:nvPr/>
        </p:nvSpPr>
        <p:spPr>
          <a:xfrm>
            <a:off x="0" y="0"/>
            <a:ext cx="9144000" cy="468000"/>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2400" b="1" dirty="0">
                <a:solidFill>
                  <a:prstClr val="white"/>
                </a:solidFill>
                <a:latin typeface="BIZ UDPゴシック" panose="020B0400000000000000" pitchFamily="50" charset="-128"/>
                <a:ea typeface="BIZ UDPゴシック" panose="020B0400000000000000" pitchFamily="50" charset="-128"/>
              </a:rPr>
              <a:t>本科目の目的</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2" name="テキスト ボックス 1">
            <a:extLst>
              <a:ext uri="{FF2B5EF4-FFF2-40B4-BE49-F238E27FC236}">
                <a16:creationId xmlns:a16="http://schemas.microsoft.com/office/drawing/2014/main" id="{6409CA82-9DBD-E875-9C67-C7F29594FC2F}"/>
              </a:ext>
            </a:extLst>
          </p:cNvPr>
          <p:cNvSpPr txBox="1"/>
          <p:nvPr/>
        </p:nvSpPr>
        <p:spPr>
          <a:xfrm>
            <a:off x="19051" y="517912"/>
            <a:ext cx="9143999" cy="6186309"/>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スクールソーシャルワーカー（以下「</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」）の配置・派遣やその</a:t>
            </a:r>
            <a:b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予算が拡充してきた背景には、</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1200"/>
              </a:spcAft>
              <a:buClrTx/>
              <a:buSzTx/>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◎家族形態の変容、価値観やライフスタイルの多様化、地域社会</a:t>
            </a:r>
            <a:br>
              <a:rPr kumimoji="1" lang="en-US" altLang="ja-JP" sz="2400" b="1" dirty="0">
                <a:solidFill>
                  <a:prstClr val="black"/>
                </a:solidFill>
                <a:latin typeface="BIZ UDPゴシック" panose="020B0400000000000000" pitchFamily="50" charset="-128"/>
                <a:ea typeface="BIZ UDPゴシック" panose="020B0400000000000000" pitchFamily="50" charset="-128"/>
              </a:rPr>
            </a:br>
            <a:r>
              <a:rPr kumimoji="1" lang="ja-JP" altLang="en-US" sz="2400" b="1" dirty="0">
                <a:solidFill>
                  <a:prstClr val="black"/>
                </a:solidFill>
                <a:latin typeface="BIZ UDPゴシック" panose="020B0400000000000000" pitchFamily="50" charset="-128"/>
                <a:ea typeface="BIZ UDPゴシック" panose="020B0400000000000000" pitchFamily="50" charset="-128"/>
              </a:rPr>
              <a:t>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等のつながりの希薄化などによって、</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1200"/>
              </a:spcAft>
              <a:buClrTx/>
              <a:buSzTx/>
              <a:tabLs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学校が抱える生徒指導上の課題がより複雑化・困難化し、</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600"/>
              </a:spcAft>
              <a:buClrTx/>
              <a:buSzTx/>
              <a:tabLs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教職員が心理や福祉などの専門家や関係機関、地域と連携し、</a:t>
            </a:r>
            <a:b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チームとして課題解決に取り組むこと</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2400"/>
              </a:spcAft>
              <a:buClrTx/>
              <a:buSzTx/>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が必要な状況等がある。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0"/>
              </a:spcBef>
              <a:spcAft>
                <a:spcPts val="18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本</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科目</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では、スクールソーシャルワークの役割機能や限界への</a:t>
            </a:r>
            <a:b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正しい理解、社会福祉の視点への正しい理解のもと、教職員と</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の協働による児童生徒の問題発見と解決のプロセスを</a:t>
            </a:r>
            <a:b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どのように各学校・自治体において持続可能な仕組みにしていくのかについて、学んでいく。</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ct val="100000"/>
              </a:lnSpc>
              <a:spcBef>
                <a:spcPts val="0"/>
              </a:spcBef>
              <a:spcAft>
                <a:spcPts val="1800"/>
              </a:spcAft>
              <a:buClrTx/>
              <a:buSzTx/>
              <a:tabLst/>
              <a:defRPr/>
            </a:pP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F0BE2E62-14D1-3984-ECB9-DFDCA42EAC85}"/>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スライド番号プレースホルダー 2">
            <a:extLst>
              <a:ext uri="{FF2B5EF4-FFF2-40B4-BE49-F238E27FC236}">
                <a16:creationId xmlns:a16="http://schemas.microsoft.com/office/drawing/2014/main" id="{59F93DF6-0FB8-2B27-8E40-930FF563F8DC}"/>
              </a:ext>
            </a:extLst>
          </p:cNvPr>
          <p:cNvSpPr>
            <a:spLocks noGrp="1"/>
          </p:cNvSpPr>
          <p:nvPr>
            <p:ph type="sldNum" sz="quarter" idx="12"/>
          </p:nvPr>
        </p:nvSpPr>
        <p:spPr/>
        <p:txBody>
          <a:bodyPr/>
          <a:lstStyle/>
          <a:p>
            <a:fld id="{9DAC49A8-D133-48D6-BABD-467D590054FB}" type="slidenum">
              <a:rPr kumimoji="1" lang="ja-JP" altLang="en-US" smtClean="0"/>
              <a:t>213</a:t>
            </a:fld>
            <a:endParaRPr kumimoji="1" lang="ja-JP" altLang="en-US"/>
          </a:p>
        </p:txBody>
      </p:sp>
    </p:spTree>
    <p:extLst>
      <p:ext uri="{BB962C8B-B14F-4D97-AF65-F5344CB8AC3E}">
        <p14:creationId xmlns:p14="http://schemas.microsoft.com/office/powerpoint/2010/main" val="3999426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D2F7900-CB12-259D-02C8-D877D3BD6EDF}"/>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5D0AB5D-AA44-7D90-4940-B2B7663AFA91}"/>
              </a:ext>
            </a:extLst>
          </p:cNvPr>
          <p:cNvSpPr txBox="1"/>
          <p:nvPr/>
        </p:nvSpPr>
        <p:spPr>
          <a:xfrm>
            <a:off x="-2" y="488523"/>
            <a:ext cx="9143999" cy="1277273"/>
          </a:xfrm>
          <a:prstGeom prst="rect">
            <a:avLst/>
          </a:prstGeom>
          <a:noFill/>
        </p:spPr>
        <p:txBody>
          <a:bodyPr wrap="square" rtlCol="0">
            <a:spAutoFit/>
          </a:bodyPr>
          <a:lstStyle/>
          <a:p>
            <a:pPr marL="342900" indent="-342900">
              <a:spcAft>
                <a:spcPts val="600"/>
              </a:spcAft>
              <a:buFont typeface="Wingdings" panose="05000000000000000000" pitchFamily="2" charset="2"/>
              <a:buChar char="p"/>
              <a:defRPr/>
            </a:pPr>
            <a:r>
              <a:rPr kumimoji="1" lang="en-US" altLang="ja-JP" sz="2400" b="1" dirty="0">
                <a:solidFill>
                  <a:prstClr val="black"/>
                </a:solidFill>
                <a:latin typeface="BIZ UDPゴシック" panose="020B0400000000000000" pitchFamily="50" charset="-128"/>
                <a:ea typeface="BIZ UDPゴシック" panose="020B0400000000000000" pitchFamily="50" charset="-128"/>
              </a:rPr>
              <a:t>SSW</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の常駐化→スクリーニング会議に</a:t>
            </a:r>
            <a:r>
              <a:rPr kumimoji="1" lang="en-US" altLang="ja-JP" sz="2400" b="1" dirty="0">
                <a:solidFill>
                  <a:prstClr val="black"/>
                </a:solidFill>
                <a:latin typeface="BIZ UDPゴシック" panose="020B0400000000000000" pitchFamily="50" charset="-128"/>
                <a:ea typeface="BIZ UDPゴシック" panose="020B0400000000000000" pitchFamily="50" charset="-128"/>
              </a:rPr>
              <a:t>SSW</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の参加</a:t>
            </a:r>
            <a:endParaRPr kumimoji="1" lang="en-US" altLang="ja-JP" sz="2000" b="1" dirty="0">
              <a:solidFill>
                <a:prstClr val="black"/>
              </a:solidFill>
              <a:latin typeface="BIZ UDPゴシック" panose="020B0400000000000000" pitchFamily="50" charset="-128"/>
              <a:ea typeface="BIZ UDPゴシック" panose="020B0400000000000000" pitchFamily="50" charset="-128"/>
            </a:endParaRPr>
          </a:p>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スクリーニングの実施→「遅刻の減少」や「就学援助の利用率の増加」→不登校の減少</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スライド番号プレースホルダー 2">
            <a:extLst>
              <a:ext uri="{FF2B5EF4-FFF2-40B4-BE49-F238E27FC236}">
                <a16:creationId xmlns:a16="http://schemas.microsoft.com/office/drawing/2014/main" id="{BFB7564B-9E04-7BB6-97CF-3E4B9EA67289}"/>
              </a:ext>
            </a:extLst>
          </p:cNvPr>
          <p:cNvSpPr>
            <a:spLocks noGrp="1"/>
          </p:cNvSpPr>
          <p:nvPr>
            <p:ph type="sldNum" sz="quarter" idx="12"/>
          </p:nvPr>
        </p:nvSpPr>
        <p:spPr>
          <a:xfrm>
            <a:off x="8093840" y="6207125"/>
            <a:ext cx="984019" cy="365125"/>
          </a:xfrm>
        </p:spPr>
        <p:txBody>
          <a:bodyPr/>
          <a:lstStyle/>
          <a:p>
            <a:fld id="{9DAC49A8-D133-48D6-BABD-467D590054FB}" type="slidenum">
              <a:rPr kumimoji="1" lang="ja-JP" altLang="en-US" smtClean="0">
                <a:solidFill>
                  <a:schemeClr val="tx1"/>
                </a:solidFill>
              </a:rPr>
              <a:t>231</a:t>
            </a:fld>
            <a:endParaRPr kumimoji="1" lang="ja-JP" altLang="en-US" dirty="0">
              <a:solidFill>
                <a:schemeClr val="tx1"/>
              </a:solidFill>
            </a:endParaRPr>
          </a:p>
        </p:txBody>
      </p:sp>
      <p:grpSp>
        <p:nvGrpSpPr>
          <p:cNvPr id="7" name="グループ化 6">
            <a:extLst>
              <a:ext uri="{FF2B5EF4-FFF2-40B4-BE49-F238E27FC236}">
                <a16:creationId xmlns:a16="http://schemas.microsoft.com/office/drawing/2014/main" id="{3D09885E-DBFB-42AC-9C31-B64D6A270F62}"/>
              </a:ext>
            </a:extLst>
          </p:cNvPr>
          <p:cNvGrpSpPr>
            <a:grpSpLocks noChangeAspect="1"/>
          </p:cNvGrpSpPr>
          <p:nvPr/>
        </p:nvGrpSpPr>
        <p:grpSpPr>
          <a:xfrm>
            <a:off x="76200" y="1757622"/>
            <a:ext cx="9000000" cy="4777654"/>
            <a:chOff x="0" y="0"/>
            <a:chExt cx="12110114" cy="6886967"/>
          </a:xfrm>
        </p:grpSpPr>
        <p:graphicFrame>
          <p:nvGraphicFramePr>
            <p:cNvPr id="8" name="グラフ 7">
              <a:extLst>
                <a:ext uri="{FF2B5EF4-FFF2-40B4-BE49-F238E27FC236}">
                  <a16:creationId xmlns:a16="http://schemas.microsoft.com/office/drawing/2014/main" id="{AB796094-EABA-4955-A814-FAC5A87BDBEB}"/>
                </a:ext>
              </a:extLst>
            </p:cNvPr>
            <p:cNvGraphicFramePr>
              <a:graphicFrameLocks/>
            </p:cNvGraphicFramePr>
            <p:nvPr>
              <p:extLst>
                <p:ext uri="{D42A27DB-BD31-4B8C-83A1-F6EECF244321}">
                  <p14:modId xmlns:p14="http://schemas.microsoft.com/office/powerpoint/2010/main" val="2313554903"/>
                </p:ext>
              </p:extLst>
            </p:nvPr>
          </p:nvGraphicFramePr>
          <p:xfrm>
            <a:off x="6892519" y="52645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a:extLst>
                <a:ext uri="{FF2B5EF4-FFF2-40B4-BE49-F238E27FC236}">
                  <a16:creationId xmlns:a16="http://schemas.microsoft.com/office/drawing/2014/main" id="{8400DD90-C6FC-45D1-88BD-D7B47B4AF60F}"/>
                </a:ext>
              </a:extLst>
            </p:cNvPr>
            <p:cNvSpPr txBox="1"/>
            <p:nvPr/>
          </p:nvSpPr>
          <p:spPr>
            <a:xfrm>
              <a:off x="8591668" y="2895287"/>
              <a:ext cx="1397004" cy="524007"/>
            </a:xfrm>
            <a:prstGeom prst="rect">
              <a:avLst/>
            </a:prstGeom>
            <a:no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rPr>
                <a:t>B</a:t>
              </a:r>
              <a:r>
                <a:rPr lang="ja-JP" altLang="en-US" b="1" dirty="0">
                  <a:latin typeface="BIZ UDPゴシック" panose="020B0400000000000000" pitchFamily="50" charset="-128"/>
                  <a:ea typeface="BIZ UDPゴシック" panose="020B0400000000000000" pitchFamily="50" charset="-128"/>
                </a:rPr>
                <a:t>市</a:t>
              </a:r>
              <a:endParaRPr kumimoji="1" lang="ja-JP" altLang="en-US" b="1" dirty="0">
                <a:latin typeface="BIZ UDPゴシック" panose="020B0400000000000000" pitchFamily="50" charset="-128"/>
                <a:ea typeface="BIZ UDPゴシック" panose="020B0400000000000000" pitchFamily="50" charset="-128"/>
              </a:endParaRPr>
            </a:p>
          </p:txBody>
        </p:sp>
        <p:cxnSp>
          <p:nvCxnSpPr>
            <p:cNvPr id="10" name="直線矢印コネクタ 9">
              <a:extLst>
                <a:ext uri="{FF2B5EF4-FFF2-40B4-BE49-F238E27FC236}">
                  <a16:creationId xmlns:a16="http://schemas.microsoft.com/office/drawing/2014/main" id="{1F475300-F06B-47D7-A8C2-F22CF54E2C63}"/>
                </a:ext>
              </a:extLst>
            </p:cNvPr>
            <p:cNvCxnSpPr/>
            <p:nvPr/>
          </p:nvCxnSpPr>
          <p:spPr>
            <a:xfrm rot="18120000">
              <a:off x="8817033" y="598840"/>
              <a:ext cx="946272" cy="77764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B2641144-7519-4415-A197-1A3B9E770C7B}"/>
                </a:ext>
              </a:extLst>
            </p:cNvPr>
            <p:cNvSpPr txBox="1"/>
            <p:nvPr/>
          </p:nvSpPr>
          <p:spPr>
            <a:xfrm>
              <a:off x="8350607" y="487135"/>
              <a:ext cx="939563" cy="567674"/>
            </a:xfrm>
            <a:prstGeom prst="rect">
              <a:avLst/>
            </a:prstGeom>
            <a:noFill/>
          </p:spPr>
          <p:txBody>
            <a:bodyPr wrap="square" rtlCol="0">
              <a:spAutoFit/>
            </a:bodyPr>
            <a:lstStyle/>
            <a:p>
              <a:pPr algn="dist"/>
              <a:r>
                <a:rPr lang="ja-JP" altLang="en-US" sz="2000" b="1" dirty="0">
                  <a:solidFill>
                    <a:srgbClr val="C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増加</a:t>
              </a:r>
              <a:endParaRPr kumimoji="1" lang="ja-JP" altLang="en-US" sz="2000" b="1" dirty="0">
                <a:solidFill>
                  <a:srgbClr val="C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12" name="直線コネクタ 11">
              <a:extLst>
                <a:ext uri="{FF2B5EF4-FFF2-40B4-BE49-F238E27FC236}">
                  <a16:creationId xmlns:a16="http://schemas.microsoft.com/office/drawing/2014/main" id="{398666D7-CC2E-4A51-9E63-831CB425328B}"/>
                </a:ext>
              </a:extLst>
            </p:cNvPr>
            <p:cNvCxnSpPr/>
            <p:nvPr/>
          </p:nvCxnSpPr>
          <p:spPr>
            <a:xfrm flipV="1">
              <a:off x="81887" y="3369049"/>
              <a:ext cx="12028227" cy="27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10D17949-5113-4917-B55D-07F9F4605099}"/>
                </a:ext>
              </a:extLst>
            </p:cNvPr>
            <p:cNvCxnSpPr/>
            <p:nvPr/>
          </p:nvCxnSpPr>
          <p:spPr>
            <a:xfrm>
              <a:off x="6081486" y="0"/>
              <a:ext cx="29028"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2724AF3-5C20-49C7-B1B1-C8BD55DDADC0}"/>
                </a:ext>
              </a:extLst>
            </p:cNvPr>
            <p:cNvSpPr txBox="1"/>
            <p:nvPr/>
          </p:nvSpPr>
          <p:spPr>
            <a:xfrm>
              <a:off x="2483965" y="6362959"/>
              <a:ext cx="1334198" cy="524007"/>
            </a:xfrm>
            <a:prstGeom prst="rect">
              <a:avLst/>
            </a:prstGeom>
            <a:no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rPr>
                <a:t>D</a:t>
              </a:r>
              <a:r>
                <a:rPr lang="ja-JP" altLang="en-US" b="1" dirty="0">
                  <a:latin typeface="BIZ UDPゴシック" panose="020B0400000000000000" pitchFamily="50" charset="-128"/>
                  <a:ea typeface="BIZ UDPゴシック" panose="020B0400000000000000" pitchFamily="50" charset="-128"/>
                </a:rPr>
                <a:t>市</a:t>
              </a:r>
              <a:endParaRPr kumimoji="1" lang="ja-JP" altLang="en-US" b="1" dirty="0">
                <a:latin typeface="BIZ UDPゴシック" panose="020B0400000000000000" pitchFamily="50" charset="-128"/>
                <a:ea typeface="BIZ UDPゴシック" panose="020B0400000000000000" pitchFamily="50" charset="-128"/>
              </a:endParaRPr>
            </a:p>
          </p:txBody>
        </p:sp>
        <p:graphicFrame>
          <p:nvGraphicFramePr>
            <p:cNvPr id="15" name="グラフ 14">
              <a:extLst>
                <a:ext uri="{FF2B5EF4-FFF2-40B4-BE49-F238E27FC236}">
                  <a16:creationId xmlns:a16="http://schemas.microsoft.com/office/drawing/2014/main" id="{AA21F923-0BA5-4207-91E5-42585CD6159C}"/>
                </a:ext>
              </a:extLst>
            </p:cNvPr>
            <p:cNvGraphicFramePr>
              <a:graphicFrameLocks/>
            </p:cNvGraphicFramePr>
            <p:nvPr>
              <p:extLst>
                <p:ext uri="{D42A27DB-BD31-4B8C-83A1-F6EECF244321}">
                  <p14:modId xmlns:p14="http://schemas.microsoft.com/office/powerpoint/2010/main" val="1971098712"/>
                </p:ext>
              </p:extLst>
            </p:nvPr>
          </p:nvGraphicFramePr>
          <p:xfrm>
            <a:off x="795687" y="3939216"/>
            <a:ext cx="4572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直線矢印コネクタ 15">
              <a:extLst>
                <a:ext uri="{FF2B5EF4-FFF2-40B4-BE49-F238E27FC236}">
                  <a16:creationId xmlns:a16="http://schemas.microsoft.com/office/drawing/2014/main" id="{6269937A-B4BB-4436-893B-41400C5CADF7}"/>
                </a:ext>
              </a:extLst>
            </p:cNvPr>
            <p:cNvCxnSpPr/>
            <p:nvPr/>
          </p:nvCxnSpPr>
          <p:spPr>
            <a:xfrm rot="18120000">
              <a:off x="2672495" y="4423936"/>
              <a:ext cx="946272" cy="77764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64A4EF16-6442-44D9-A44C-F77EE7FFF923}"/>
                </a:ext>
              </a:extLst>
            </p:cNvPr>
            <p:cNvSpPr txBox="1"/>
            <p:nvPr/>
          </p:nvSpPr>
          <p:spPr>
            <a:xfrm>
              <a:off x="2242384" y="4208262"/>
              <a:ext cx="939563" cy="567674"/>
            </a:xfrm>
            <a:prstGeom prst="rect">
              <a:avLst/>
            </a:prstGeom>
            <a:noFill/>
          </p:spPr>
          <p:txBody>
            <a:bodyPr wrap="square" rtlCol="0">
              <a:spAutoFit/>
            </a:bodyPr>
            <a:lstStyle/>
            <a:p>
              <a:pPr algn="dist"/>
              <a:r>
                <a:rPr lang="ja-JP" altLang="en-US" sz="2000" b="1" dirty="0">
                  <a:solidFill>
                    <a:srgbClr val="C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増加</a:t>
              </a:r>
              <a:endParaRPr kumimoji="1" lang="ja-JP" altLang="en-US" sz="2000" b="1" dirty="0">
                <a:solidFill>
                  <a:srgbClr val="C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aphicFrame>
          <p:nvGraphicFramePr>
            <p:cNvPr id="18" name="グラフ 17">
              <a:extLst>
                <a:ext uri="{FF2B5EF4-FFF2-40B4-BE49-F238E27FC236}">
                  <a16:creationId xmlns:a16="http://schemas.microsoft.com/office/drawing/2014/main" id="{504B8605-57BB-49D4-B83A-6F2BAFF6BEA9}"/>
                </a:ext>
              </a:extLst>
            </p:cNvPr>
            <p:cNvGraphicFramePr>
              <a:graphicFrameLocks/>
            </p:cNvGraphicFramePr>
            <p:nvPr>
              <p:extLst>
                <p:ext uri="{D42A27DB-BD31-4B8C-83A1-F6EECF244321}">
                  <p14:modId xmlns:p14="http://schemas.microsoft.com/office/powerpoint/2010/main" val="3802754770"/>
                </p:ext>
              </p:extLst>
            </p:nvPr>
          </p:nvGraphicFramePr>
          <p:xfrm>
            <a:off x="6892519" y="3939216"/>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9" name="テキスト ボックス 18">
              <a:extLst>
                <a:ext uri="{FF2B5EF4-FFF2-40B4-BE49-F238E27FC236}">
                  <a16:creationId xmlns:a16="http://schemas.microsoft.com/office/drawing/2014/main" id="{39DC46F0-0357-4FE4-9C31-AE31E48A7A97}"/>
                </a:ext>
              </a:extLst>
            </p:cNvPr>
            <p:cNvSpPr txBox="1"/>
            <p:nvPr/>
          </p:nvSpPr>
          <p:spPr>
            <a:xfrm>
              <a:off x="8578073" y="6362960"/>
              <a:ext cx="1397004" cy="524007"/>
            </a:xfrm>
            <a:prstGeom prst="rect">
              <a:avLst/>
            </a:prstGeom>
            <a:no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rPr>
                <a:t>C</a:t>
              </a:r>
              <a:r>
                <a:rPr lang="ja-JP" altLang="en-US" b="1" dirty="0">
                  <a:latin typeface="BIZ UDPゴシック" panose="020B0400000000000000" pitchFamily="50" charset="-128"/>
                  <a:ea typeface="BIZ UDPゴシック" panose="020B0400000000000000" pitchFamily="50" charset="-128"/>
                </a:rPr>
                <a:t>市</a:t>
              </a:r>
              <a:endParaRPr kumimoji="1" lang="ja-JP" altLang="en-US" b="1" dirty="0">
                <a:latin typeface="BIZ UDPゴシック" panose="020B0400000000000000" pitchFamily="50" charset="-128"/>
                <a:ea typeface="BIZ UDPゴシック" panose="020B0400000000000000" pitchFamily="50" charset="-128"/>
              </a:endParaRPr>
            </a:p>
          </p:txBody>
        </p:sp>
        <p:cxnSp>
          <p:nvCxnSpPr>
            <p:cNvPr id="20" name="直線矢印コネクタ 19">
              <a:extLst>
                <a:ext uri="{FF2B5EF4-FFF2-40B4-BE49-F238E27FC236}">
                  <a16:creationId xmlns:a16="http://schemas.microsoft.com/office/drawing/2014/main" id="{5582FE7E-8FDB-4457-90D8-44A5062BADDF}"/>
                </a:ext>
              </a:extLst>
            </p:cNvPr>
            <p:cNvCxnSpPr/>
            <p:nvPr/>
          </p:nvCxnSpPr>
          <p:spPr>
            <a:xfrm rot="17880000">
              <a:off x="8778251" y="4259082"/>
              <a:ext cx="946272" cy="77764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22CAC810-75B7-483A-B236-3338DFA25459}"/>
                </a:ext>
              </a:extLst>
            </p:cNvPr>
            <p:cNvSpPr txBox="1"/>
            <p:nvPr/>
          </p:nvSpPr>
          <p:spPr>
            <a:xfrm>
              <a:off x="8373838" y="4180050"/>
              <a:ext cx="939563" cy="567674"/>
            </a:xfrm>
            <a:prstGeom prst="rect">
              <a:avLst/>
            </a:prstGeom>
            <a:noFill/>
          </p:spPr>
          <p:txBody>
            <a:bodyPr wrap="square" rtlCol="0">
              <a:spAutoFit/>
            </a:bodyPr>
            <a:lstStyle/>
            <a:p>
              <a:pPr algn="dist"/>
              <a:r>
                <a:rPr lang="ja-JP" altLang="en-US" sz="2000" b="1" dirty="0">
                  <a:solidFill>
                    <a:srgbClr val="C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増加</a:t>
              </a:r>
              <a:endParaRPr kumimoji="1" lang="ja-JP" altLang="en-US" sz="2000" b="1" dirty="0">
                <a:solidFill>
                  <a:srgbClr val="C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0227085E-03D0-4EEB-BF02-8AED7C89EF1A}"/>
                </a:ext>
              </a:extLst>
            </p:cNvPr>
            <p:cNvSpPr txBox="1"/>
            <p:nvPr/>
          </p:nvSpPr>
          <p:spPr>
            <a:xfrm>
              <a:off x="873856" y="46115"/>
              <a:ext cx="10590662" cy="524007"/>
            </a:xfrm>
            <a:prstGeom prst="rect">
              <a:avLst/>
            </a:prstGeom>
            <a:solidFill>
              <a:srgbClr val="FFFF00"/>
            </a:solidFill>
          </p:spPr>
          <p:txBody>
            <a:bodyPr wrap="square" rtlCol="0">
              <a:spAutoFit/>
            </a:bodyPr>
            <a:lstStyle/>
            <a:p>
              <a:pPr algn="ctr"/>
              <a:r>
                <a:rPr lang="en-US" altLang="ja-JP" b="1" u="sng" dirty="0">
                  <a:highlight>
                    <a:srgbClr val="FFFF00"/>
                  </a:highlight>
                  <a:latin typeface="BIZ UDPゴシック" panose="020B0400000000000000" pitchFamily="50" charset="-128"/>
                  <a:ea typeface="BIZ UDPゴシック" panose="020B0400000000000000" pitchFamily="50" charset="-128"/>
                </a:rPr>
                <a:t>YOSS</a:t>
              </a:r>
              <a:r>
                <a:rPr lang="ja-JP" altLang="en-US" b="1" u="sng" dirty="0">
                  <a:highlight>
                    <a:srgbClr val="FFFF00"/>
                  </a:highlight>
                  <a:latin typeface="BIZ UDPゴシック" panose="020B0400000000000000" pitchFamily="50" charset="-128"/>
                  <a:ea typeface="BIZ UDPゴシック" panose="020B0400000000000000" pitchFamily="50" charset="-128"/>
                </a:rPr>
                <a:t>の流れで</a:t>
              </a:r>
              <a:r>
                <a:rPr lang="ja-JP" altLang="en-US" b="1" dirty="0">
                  <a:highlight>
                    <a:srgbClr val="FFFF00"/>
                  </a:highlight>
                  <a:latin typeface="BIZ UDPゴシック" panose="020B0400000000000000" pitchFamily="50" charset="-128"/>
                  <a:ea typeface="BIZ UDPゴシック" panose="020B0400000000000000" pitchFamily="50" charset="-128"/>
                </a:rPr>
                <a:t>スクリーニング会議とチーム会議を実施校と非実施校の比較</a:t>
              </a:r>
              <a:endParaRPr kumimoji="1" lang="ja-JP" altLang="en-US" b="1" dirty="0">
                <a:highlight>
                  <a:srgbClr val="FFFF00"/>
                </a:highlight>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CA559C4E-EF5F-4E63-8BDC-7BBFE4043B1A}"/>
                </a:ext>
              </a:extLst>
            </p:cNvPr>
            <p:cNvSpPr/>
            <p:nvPr/>
          </p:nvSpPr>
          <p:spPr>
            <a:xfrm>
              <a:off x="0" y="469239"/>
              <a:ext cx="6081486" cy="292710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グラフ 23">
              <a:extLst>
                <a:ext uri="{FF2B5EF4-FFF2-40B4-BE49-F238E27FC236}">
                  <a16:creationId xmlns:a16="http://schemas.microsoft.com/office/drawing/2014/main" id="{506E28D7-BE07-4EFA-A5D1-6F17DB16EA88}"/>
                </a:ext>
              </a:extLst>
            </p:cNvPr>
            <p:cNvGraphicFramePr>
              <a:graphicFrameLocks/>
            </p:cNvGraphicFramePr>
            <p:nvPr>
              <p:extLst>
                <p:ext uri="{D42A27DB-BD31-4B8C-83A1-F6EECF244321}">
                  <p14:modId xmlns:p14="http://schemas.microsoft.com/office/powerpoint/2010/main" val="3271742714"/>
                </p:ext>
              </p:extLst>
            </p:nvPr>
          </p:nvGraphicFramePr>
          <p:xfrm>
            <a:off x="795687" y="526456"/>
            <a:ext cx="4572000" cy="2743200"/>
          </p:xfrm>
          <a:graphic>
            <a:graphicData uri="http://schemas.openxmlformats.org/drawingml/2006/chart">
              <c:chart xmlns:c="http://schemas.openxmlformats.org/drawingml/2006/chart" xmlns:r="http://schemas.openxmlformats.org/officeDocument/2006/relationships" r:id="rId5"/>
            </a:graphicData>
          </a:graphic>
        </p:graphicFrame>
        <p:cxnSp>
          <p:nvCxnSpPr>
            <p:cNvPr id="25" name="直線矢印コネクタ 24">
              <a:extLst>
                <a:ext uri="{FF2B5EF4-FFF2-40B4-BE49-F238E27FC236}">
                  <a16:creationId xmlns:a16="http://schemas.microsoft.com/office/drawing/2014/main" id="{7B485626-C4A5-4E61-A7D6-BD1A40013024}"/>
                </a:ext>
              </a:extLst>
            </p:cNvPr>
            <p:cNvCxnSpPr/>
            <p:nvPr/>
          </p:nvCxnSpPr>
          <p:spPr>
            <a:xfrm rot="360000">
              <a:off x="2859509" y="1294283"/>
              <a:ext cx="946272" cy="77764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0E175C8B-4046-406E-87A3-CC43DEC2CFFB}"/>
                </a:ext>
              </a:extLst>
            </p:cNvPr>
            <p:cNvSpPr txBox="1"/>
            <p:nvPr/>
          </p:nvSpPr>
          <p:spPr>
            <a:xfrm>
              <a:off x="3081688" y="820504"/>
              <a:ext cx="1802206" cy="567674"/>
            </a:xfrm>
            <a:prstGeom prst="rect">
              <a:avLst/>
            </a:prstGeom>
            <a:noFill/>
          </p:spPr>
          <p:txBody>
            <a:bodyPr wrap="square" rtlCol="0">
              <a:spAutoFit/>
            </a:bodyPr>
            <a:lstStyle/>
            <a:p>
              <a:pPr algn="dist"/>
              <a:r>
                <a:rPr kumimoji="1" lang="en-US" altLang="ja-JP" sz="2000" b="1" dirty="0">
                  <a:solidFill>
                    <a:srgbClr val="C0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96%</a:t>
              </a:r>
              <a:r>
                <a:rPr kumimoji="1" lang="ja-JP" altLang="en-US" sz="2000" b="1" dirty="0">
                  <a:solidFill>
                    <a:srgbClr val="C0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の減少</a:t>
              </a:r>
            </a:p>
          </p:txBody>
        </p:sp>
        <p:sp>
          <p:nvSpPr>
            <p:cNvPr id="27" name="テキスト ボックス 26">
              <a:extLst>
                <a:ext uri="{FF2B5EF4-FFF2-40B4-BE49-F238E27FC236}">
                  <a16:creationId xmlns:a16="http://schemas.microsoft.com/office/drawing/2014/main" id="{C5493ECF-C923-4FC1-966A-275410CE05B3}"/>
                </a:ext>
              </a:extLst>
            </p:cNvPr>
            <p:cNvSpPr txBox="1"/>
            <p:nvPr/>
          </p:nvSpPr>
          <p:spPr>
            <a:xfrm>
              <a:off x="2481214" y="2895285"/>
              <a:ext cx="1119117" cy="524007"/>
            </a:xfrm>
            <a:prstGeom prst="rect">
              <a:avLst/>
            </a:prstGeom>
            <a:no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rPr>
                <a:t>A</a:t>
              </a:r>
              <a:r>
                <a:rPr lang="ja-JP" altLang="en-US" b="1" dirty="0">
                  <a:latin typeface="BIZ UDPゴシック" panose="020B0400000000000000" pitchFamily="50" charset="-128"/>
                  <a:ea typeface="BIZ UDPゴシック" panose="020B0400000000000000" pitchFamily="50" charset="-128"/>
                </a:rPr>
                <a:t>市</a:t>
              </a:r>
              <a:endParaRPr lang="en-US" altLang="ja-JP" b="1"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3E8F15B2-1D3F-4C8F-A212-50E58EBEEB1E}"/>
                </a:ext>
              </a:extLst>
            </p:cNvPr>
            <p:cNvSpPr txBox="1"/>
            <p:nvPr/>
          </p:nvSpPr>
          <p:spPr>
            <a:xfrm>
              <a:off x="5168702" y="700975"/>
              <a:ext cx="815225" cy="2125985"/>
            </a:xfrm>
            <a:prstGeom prst="rect">
              <a:avLst/>
            </a:prstGeom>
            <a:solidFill>
              <a:schemeClr val="bg2"/>
            </a:solidFill>
          </p:spPr>
          <p:txBody>
            <a:bodyPr vert="eaVert"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スクリーニング</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チーム会議を実施</a:t>
              </a:r>
            </a:p>
          </p:txBody>
        </p:sp>
        <p:sp>
          <p:nvSpPr>
            <p:cNvPr id="29" name="テキスト ボックス 28">
              <a:extLst>
                <a:ext uri="{FF2B5EF4-FFF2-40B4-BE49-F238E27FC236}">
                  <a16:creationId xmlns:a16="http://schemas.microsoft.com/office/drawing/2014/main" id="{8B2BE2B8-F21B-4105-872D-13FA1EE9E0A0}"/>
                </a:ext>
              </a:extLst>
            </p:cNvPr>
            <p:cNvSpPr txBox="1"/>
            <p:nvPr/>
          </p:nvSpPr>
          <p:spPr>
            <a:xfrm>
              <a:off x="4883895" y="3105834"/>
              <a:ext cx="2424209" cy="655008"/>
            </a:xfrm>
            <a:prstGeom prst="rect">
              <a:avLst/>
            </a:prstGeom>
            <a:solidFill>
              <a:srgbClr val="FFFF00"/>
            </a:solidFill>
          </p:spPr>
          <p:txBody>
            <a:bodyPr wrap="square" rtlCol="0">
              <a:spAutoFit/>
            </a:bodyPr>
            <a:lstStyle/>
            <a:p>
              <a:pPr algn="ctr"/>
              <a:r>
                <a:rPr kumimoji="1" lang="ja-JP" altLang="en-US" sz="2400" b="1" dirty="0">
                  <a:latin typeface="ＭＳ Ｐゴシック" panose="020B0600070205080204" pitchFamily="50" charset="-128"/>
                  <a:ea typeface="ＭＳ Ｐゴシック" panose="020B0600070205080204" pitchFamily="50" charset="-128"/>
                </a:rPr>
                <a:t>遅刻早退</a:t>
              </a:r>
            </a:p>
          </p:txBody>
        </p:sp>
        <p:sp>
          <p:nvSpPr>
            <p:cNvPr id="30" name="テキスト ボックス 29">
              <a:extLst>
                <a:ext uri="{FF2B5EF4-FFF2-40B4-BE49-F238E27FC236}">
                  <a16:creationId xmlns:a16="http://schemas.microsoft.com/office/drawing/2014/main" id="{CF34A0BF-BBE6-45F4-B9DF-EA54B9347F5F}"/>
                </a:ext>
              </a:extLst>
            </p:cNvPr>
            <p:cNvSpPr txBox="1"/>
            <p:nvPr/>
          </p:nvSpPr>
          <p:spPr>
            <a:xfrm>
              <a:off x="11498695" y="1408533"/>
              <a:ext cx="611419" cy="1417644"/>
            </a:xfrm>
            <a:prstGeom prst="rect">
              <a:avLst/>
            </a:prstGeom>
            <a:solidFill>
              <a:schemeClr val="bg2"/>
            </a:solidFill>
          </p:spPr>
          <p:txBody>
            <a:bodyPr vert="eaVert" wrap="square" rtlCol="0">
              <a:spAutoFit/>
            </a:bodyPr>
            <a:lstStyle/>
            <a:p>
              <a:r>
                <a:rPr lang="ja-JP" altLang="en-US" b="1" dirty="0">
                  <a:latin typeface="BIZ UDPゴシック" panose="020B0400000000000000" pitchFamily="50" charset="-128"/>
                  <a:ea typeface="BIZ UDPゴシック" panose="020B0400000000000000" pitchFamily="50" charset="-128"/>
                </a:rPr>
                <a:t>非</a:t>
              </a:r>
              <a:r>
                <a:rPr kumimoji="1" lang="ja-JP" altLang="en-US" b="1" dirty="0">
                  <a:latin typeface="BIZ UDPゴシック" panose="020B0400000000000000" pitchFamily="50" charset="-128"/>
                  <a:ea typeface="BIZ UDPゴシック" panose="020B0400000000000000" pitchFamily="50" charset="-128"/>
                </a:rPr>
                <a:t>実施</a:t>
              </a:r>
            </a:p>
          </p:txBody>
        </p:sp>
        <p:sp>
          <p:nvSpPr>
            <p:cNvPr id="31" name="テキスト ボックス 30">
              <a:extLst>
                <a:ext uri="{FF2B5EF4-FFF2-40B4-BE49-F238E27FC236}">
                  <a16:creationId xmlns:a16="http://schemas.microsoft.com/office/drawing/2014/main" id="{EC250178-0930-42D3-B197-55D1CC489AAE}"/>
                </a:ext>
              </a:extLst>
            </p:cNvPr>
            <p:cNvSpPr txBox="1"/>
            <p:nvPr/>
          </p:nvSpPr>
          <p:spPr>
            <a:xfrm>
              <a:off x="11464518" y="4357605"/>
              <a:ext cx="611419" cy="1142139"/>
            </a:xfrm>
            <a:prstGeom prst="rect">
              <a:avLst/>
            </a:prstGeom>
            <a:solidFill>
              <a:schemeClr val="bg2"/>
            </a:solidFill>
          </p:spPr>
          <p:txBody>
            <a:bodyPr vert="eaVert" wrap="square" rtlCol="0">
              <a:spAutoFit/>
            </a:bodyPr>
            <a:lstStyle/>
            <a:p>
              <a:r>
                <a:rPr lang="ja-JP" altLang="en-US" b="1" dirty="0">
                  <a:latin typeface="BIZ UDPゴシック" panose="020B0400000000000000" pitchFamily="50" charset="-128"/>
                  <a:ea typeface="BIZ UDPゴシック" panose="020B0400000000000000" pitchFamily="50" charset="-128"/>
                </a:rPr>
                <a:t>非</a:t>
              </a:r>
              <a:r>
                <a:rPr kumimoji="1" lang="ja-JP" altLang="en-US" b="1" dirty="0">
                  <a:latin typeface="BIZ UDPゴシック" panose="020B0400000000000000" pitchFamily="50" charset="-128"/>
                  <a:ea typeface="BIZ UDPゴシック" panose="020B0400000000000000" pitchFamily="50" charset="-128"/>
                </a:rPr>
                <a:t>実施</a:t>
              </a:r>
            </a:p>
          </p:txBody>
        </p:sp>
        <p:sp>
          <p:nvSpPr>
            <p:cNvPr id="32" name="テキスト ボックス 31">
              <a:extLst>
                <a:ext uri="{FF2B5EF4-FFF2-40B4-BE49-F238E27FC236}">
                  <a16:creationId xmlns:a16="http://schemas.microsoft.com/office/drawing/2014/main" id="{E8C76B87-DA8B-47C2-AE69-F8B8E0FF0BA2}"/>
                </a:ext>
              </a:extLst>
            </p:cNvPr>
            <p:cNvSpPr txBox="1"/>
            <p:nvPr/>
          </p:nvSpPr>
          <p:spPr>
            <a:xfrm>
              <a:off x="5227938" y="4357605"/>
              <a:ext cx="611419" cy="1369165"/>
            </a:xfrm>
            <a:prstGeom prst="rect">
              <a:avLst/>
            </a:prstGeom>
            <a:solidFill>
              <a:schemeClr val="bg2"/>
            </a:solidFill>
          </p:spPr>
          <p:txBody>
            <a:bodyPr vert="eaVert" wrap="square" rtlCol="0">
              <a:spAutoFit/>
            </a:bodyPr>
            <a:lstStyle/>
            <a:p>
              <a:r>
                <a:rPr lang="ja-JP" altLang="en-US" b="1" dirty="0">
                  <a:latin typeface="BIZ UDPゴシック" panose="020B0400000000000000" pitchFamily="50" charset="-128"/>
                  <a:ea typeface="BIZ UDPゴシック" panose="020B0400000000000000" pitchFamily="50" charset="-128"/>
                </a:rPr>
                <a:t>非</a:t>
              </a:r>
              <a:r>
                <a:rPr kumimoji="1" lang="ja-JP" altLang="en-US" b="1" dirty="0">
                  <a:latin typeface="BIZ UDPゴシック" panose="020B0400000000000000" pitchFamily="50" charset="-128"/>
                  <a:ea typeface="BIZ UDPゴシック" panose="020B0400000000000000" pitchFamily="50" charset="-128"/>
                </a:rPr>
                <a:t>実施</a:t>
              </a:r>
            </a:p>
          </p:txBody>
        </p:sp>
      </p:grpSp>
      <p:sp>
        <p:nvSpPr>
          <p:cNvPr id="2" name="テキスト ボックス 1">
            <a:extLst>
              <a:ext uri="{FF2B5EF4-FFF2-40B4-BE49-F238E27FC236}">
                <a16:creationId xmlns:a16="http://schemas.microsoft.com/office/drawing/2014/main" id="{86AE12EC-9C25-C2A1-3A96-DED895943CEC}"/>
              </a:ext>
            </a:extLst>
          </p:cNvPr>
          <p:cNvSpPr txBox="1"/>
          <p:nvPr/>
        </p:nvSpPr>
        <p:spPr>
          <a:xfrm>
            <a:off x="0" y="6581775"/>
            <a:ext cx="9144000" cy="261610"/>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出所：山野則子（</a:t>
            </a:r>
            <a:r>
              <a:rPr kumimoji="1" lang="en-US" altLang="ja-JP" sz="1100" dirty="0">
                <a:latin typeface="BIZ UDPゴシック" panose="020B0400000000000000" pitchFamily="50" charset="-128"/>
                <a:ea typeface="BIZ UDPゴシック" panose="020B0400000000000000" pitchFamily="50" charset="-128"/>
              </a:rPr>
              <a:t>2025</a:t>
            </a:r>
            <a:r>
              <a:rPr kumimoji="1" lang="ja-JP" altLang="en-US" sz="1100" dirty="0">
                <a:latin typeface="BIZ UDPゴシック" panose="020B0400000000000000" pitchFamily="50" charset="-128"/>
                <a:ea typeface="BIZ UDPゴシック" panose="020B0400000000000000" pitchFamily="50" charset="-128"/>
              </a:rPr>
              <a:t>）文部科学省「スクールカウンセラー及びスクールソーシャルワーカーの常勤化に向けた調査研究 報告書 令和７年３月」</a:t>
            </a:r>
          </a:p>
        </p:txBody>
      </p:sp>
      <p:sp>
        <p:nvSpPr>
          <p:cNvPr id="5" name="タイトル 1">
            <a:extLst>
              <a:ext uri="{FF2B5EF4-FFF2-40B4-BE49-F238E27FC236}">
                <a16:creationId xmlns:a16="http://schemas.microsoft.com/office/drawing/2014/main" id="{74A84083-7257-A360-F821-0AFC822FAFE2}"/>
              </a:ext>
            </a:extLst>
          </p:cNvPr>
          <p:cNvSpPr txBox="1">
            <a:spLocks/>
          </p:cNvSpPr>
          <p:nvPr/>
        </p:nvSpPr>
        <p:spPr>
          <a:xfrm>
            <a:off x="0" y="-84202"/>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３．事業評価</a:t>
            </a:r>
          </a:p>
        </p:txBody>
      </p:sp>
    </p:spTree>
    <p:extLst>
      <p:ext uri="{BB962C8B-B14F-4D97-AF65-F5344CB8AC3E}">
        <p14:creationId xmlns:p14="http://schemas.microsoft.com/office/powerpoint/2010/main" val="620767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FCA05D5C-E459-0094-9B81-42DA8595CB79}"/>
              </a:ext>
            </a:extLst>
          </p:cNvPr>
          <p:cNvSpPr txBox="1">
            <a:spLocks/>
          </p:cNvSpPr>
          <p:nvPr/>
        </p:nvSpPr>
        <p:spPr>
          <a:xfrm>
            <a:off x="0" y="-84202"/>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３．事業評価</a:t>
            </a:r>
          </a:p>
        </p:txBody>
      </p:sp>
      <p:sp>
        <p:nvSpPr>
          <p:cNvPr id="2" name="スライド番号プレースホルダー 1">
            <a:extLst>
              <a:ext uri="{FF2B5EF4-FFF2-40B4-BE49-F238E27FC236}">
                <a16:creationId xmlns:a16="http://schemas.microsoft.com/office/drawing/2014/main" id="{1FC79CCB-7C45-4DA9-89F2-56291AAEA686}"/>
              </a:ext>
            </a:extLst>
          </p:cNvPr>
          <p:cNvSpPr>
            <a:spLocks noGrp="1"/>
          </p:cNvSpPr>
          <p:nvPr>
            <p:ph type="sldNum" sz="quarter" idx="12"/>
          </p:nvPr>
        </p:nvSpPr>
        <p:spPr>
          <a:xfrm>
            <a:off x="8159981" y="6492875"/>
            <a:ext cx="984019" cy="365125"/>
          </a:xfrm>
        </p:spPr>
        <p:txBody>
          <a:bodyPr/>
          <a:lstStyle/>
          <a:p>
            <a:fld id="{9DAC49A8-D133-48D6-BABD-467D590054FB}" type="slidenum">
              <a:rPr kumimoji="1" lang="ja-JP" altLang="en-US" smtClean="0"/>
              <a:t>232</a:t>
            </a:fld>
            <a:endParaRPr kumimoji="1" lang="ja-JP" altLang="en-US" dirty="0"/>
          </a:p>
        </p:txBody>
      </p:sp>
      <p:grpSp>
        <p:nvGrpSpPr>
          <p:cNvPr id="4" name="グループ化 3">
            <a:extLst>
              <a:ext uri="{FF2B5EF4-FFF2-40B4-BE49-F238E27FC236}">
                <a16:creationId xmlns:a16="http://schemas.microsoft.com/office/drawing/2014/main" id="{6B0D04FF-F611-477B-B5CE-A031E417E683}"/>
              </a:ext>
            </a:extLst>
          </p:cNvPr>
          <p:cNvGrpSpPr/>
          <p:nvPr/>
        </p:nvGrpSpPr>
        <p:grpSpPr>
          <a:xfrm>
            <a:off x="346943" y="506437"/>
            <a:ext cx="4225057" cy="5590576"/>
            <a:chOff x="4954266" y="4351100"/>
            <a:chExt cx="2303357" cy="2746478"/>
          </a:xfrm>
        </p:grpSpPr>
        <p:sp>
          <p:nvSpPr>
            <p:cNvPr id="5" name="四角形: 角を丸くする 4">
              <a:extLst>
                <a:ext uri="{FF2B5EF4-FFF2-40B4-BE49-F238E27FC236}">
                  <a16:creationId xmlns:a16="http://schemas.microsoft.com/office/drawing/2014/main" id="{E40BFB9F-26BB-48A1-83E5-6BCF03693A7F}"/>
                </a:ext>
              </a:extLst>
            </p:cNvPr>
            <p:cNvSpPr/>
            <p:nvPr/>
          </p:nvSpPr>
          <p:spPr>
            <a:xfrm>
              <a:off x="4954266" y="4351100"/>
              <a:ext cx="2303357" cy="2746478"/>
            </a:xfrm>
            <a:prstGeom prst="roundRect">
              <a:avLst/>
            </a:prstGeom>
            <a:gradFill flip="none" rotWithShape="1">
              <a:gsLst>
                <a:gs pos="0">
                  <a:srgbClr val="009193"/>
                </a:gs>
                <a:gs pos="100000">
                  <a:schemeClr val="accent4">
                    <a:lumMod val="75000"/>
                    <a:tint val="44500"/>
                    <a:satMod val="160000"/>
                  </a:schemeClr>
                </a:gs>
                <a:gs pos="100000">
                  <a:schemeClr val="accent4">
                    <a:lumMod val="75000"/>
                    <a:tint val="23500"/>
                    <a:satMod val="16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kern="100" dirty="0">
                  <a:effectLst/>
                  <a:ea typeface="BIZ UDPゴシック" panose="020B0400000000000000" pitchFamily="50" charset="-128"/>
                  <a:cs typeface="Times New Roman" panose="02020603050405020304" pitchFamily="18" charset="0"/>
                </a:rPr>
                <a:t>不登校好転率（小学校）</a:t>
              </a:r>
              <a:endParaRPr lang="en-US" altLang="ja-JP" kern="100" dirty="0">
                <a:effectLst/>
                <a:ea typeface="BIZ UDPゴシック" panose="020B0400000000000000" pitchFamily="50" charset="-128"/>
                <a:cs typeface="Times New Roman" panose="02020603050405020304" pitchFamily="18" charset="0"/>
              </a:endParaRPr>
            </a:p>
            <a:p>
              <a:pPr algn="ctr"/>
              <a:endParaRPr lang="en-US" altLang="ja-JP" sz="1050" kern="100" dirty="0">
                <a:effectLst/>
                <a:ea typeface="游明朝" panose="02020400000000000000" pitchFamily="18" charset="-128"/>
                <a:cs typeface="Times New Roman" panose="02020603050405020304" pitchFamily="18" charset="0"/>
              </a:endParaRPr>
            </a:p>
            <a:p>
              <a:pPr algn="ctr"/>
              <a:endParaRPr lang="ja-JP" sz="1050" kern="100" dirty="0">
                <a:effectLst/>
                <a:ea typeface="游明朝" panose="02020400000000000000" pitchFamily="18" charset="-128"/>
                <a:cs typeface="Times New Roman" panose="02020603050405020304" pitchFamily="18" charset="0"/>
              </a:endParaRPr>
            </a:p>
            <a:p>
              <a:pPr algn="ct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r>
                <a:rPr lang="en-US" sz="1050" kern="100" dirty="0">
                  <a:effectLst/>
                  <a:ea typeface="游明朝" panose="02020400000000000000" pitchFamily="18" charset="-128"/>
                  <a:cs typeface="Times New Roman" panose="02020603050405020304" pitchFamily="18" charset="0"/>
                </a:rPr>
                <a:t> </a:t>
              </a:r>
            </a:p>
            <a:p>
              <a:pPr algn="ctr"/>
              <a:endParaRPr lang="en-US" altLang="ja-JP" sz="1050" kern="100" dirty="0">
                <a:effectLst/>
                <a:ea typeface="游明朝" panose="02020400000000000000" pitchFamily="18" charset="-128"/>
                <a:cs typeface="Times New Roman" panose="02020603050405020304" pitchFamily="18" charset="0"/>
              </a:endParaRPr>
            </a:p>
            <a:p>
              <a:pPr algn="ctr"/>
              <a:endParaRPr lang="ja-JP" sz="1050" kern="100" dirty="0">
                <a:effectLst/>
                <a:ea typeface="游明朝" panose="02020400000000000000" pitchFamily="18" charset="-128"/>
                <a:cs typeface="Times New Roman" panose="02020603050405020304" pitchFamily="18" charset="0"/>
              </a:endParaRPr>
            </a:p>
            <a:p>
              <a:pPr algn="l"/>
              <a:r>
                <a:rPr lang="en-US" sz="1050" kern="100" dirty="0">
                  <a:effectLst/>
                  <a:ea typeface="游明朝" panose="02020400000000000000" pitchFamily="18" charset="-128"/>
                  <a:cs typeface="Times New Roman" panose="02020603050405020304" pitchFamily="18" charset="0"/>
                </a:rPr>
                <a:t> </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不登校好転率（中学校）</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endParaRPr lang="en-US" sz="1050" kern="100" dirty="0">
                <a:ea typeface="游明朝" panose="02020400000000000000" pitchFamily="18" charset="-128"/>
                <a:cs typeface="Times New Roman" panose="02020603050405020304" pitchFamily="18" charset="0"/>
              </a:endParaRPr>
            </a:p>
            <a:p>
              <a:pPr algn="ctr"/>
              <a:endParaRPr lang="ja-JP" sz="1050" kern="100" dirty="0">
                <a:effectLst/>
                <a:ea typeface="游明朝" panose="02020400000000000000" pitchFamily="18" charset="-128"/>
                <a:cs typeface="Times New Roman" panose="02020603050405020304" pitchFamily="18" charset="0"/>
              </a:endParaRPr>
            </a:p>
            <a:p>
              <a:pPr algn="ct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graphicFrame>
          <p:nvGraphicFramePr>
            <p:cNvPr id="6" name="グラフ 5">
              <a:extLst>
                <a:ext uri="{FF2B5EF4-FFF2-40B4-BE49-F238E27FC236}">
                  <a16:creationId xmlns:a16="http://schemas.microsoft.com/office/drawing/2014/main" id="{C0D64B6A-116C-4914-BAAD-DBE9A6263489}"/>
                </a:ext>
              </a:extLst>
            </p:cNvPr>
            <p:cNvGraphicFramePr>
              <a:graphicFrameLocks/>
            </p:cNvGraphicFramePr>
            <p:nvPr>
              <p:extLst>
                <p:ext uri="{D42A27DB-BD31-4B8C-83A1-F6EECF244321}">
                  <p14:modId xmlns:p14="http://schemas.microsoft.com/office/powerpoint/2010/main" val="860505691"/>
                </p:ext>
              </p:extLst>
            </p:nvPr>
          </p:nvGraphicFramePr>
          <p:xfrm>
            <a:off x="5080570" y="4720385"/>
            <a:ext cx="2063976" cy="9063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3B32A419-0A62-4662-858E-C9AD8812342D}"/>
                </a:ext>
              </a:extLst>
            </p:cNvPr>
            <p:cNvGraphicFramePr>
              <a:graphicFrameLocks/>
            </p:cNvGraphicFramePr>
            <p:nvPr>
              <p:extLst>
                <p:ext uri="{D42A27DB-BD31-4B8C-83A1-F6EECF244321}">
                  <p14:modId xmlns:p14="http://schemas.microsoft.com/office/powerpoint/2010/main" val="3450458585"/>
                </p:ext>
              </p:extLst>
            </p:nvPr>
          </p:nvGraphicFramePr>
          <p:xfrm>
            <a:off x="5080570" y="5915610"/>
            <a:ext cx="2050749" cy="889049"/>
          </p:xfrm>
          <a:graphic>
            <a:graphicData uri="http://schemas.openxmlformats.org/drawingml/2006/chart">
              <c:chart xmlns:c="http://schemas.openxmlformats.org/drawingml/2006/chart" xmlns:r="http://schemas.openxmlformats.org/officeDocument/2006/relationships" r:id="rId3"/>
            </a:graphicData>
          </a:graphic>
        </p:graphicFrame>
      </p:grpSp>
      <p:sp>
        <p:nvSpPr>
          <p:cNvPr id="9" name="テキスト ボックス 8">
            <a:extLst>
              <a:ext uri="{FF2B5EF4-FFF2-40B4-BE49-F238E27FC236}">
                <a16:creationId xmlns:a16="http://schemas.microsoft.com/office/drawing/2014/main" id="{B168D189-B829-48D1-A9AA-735096D2B6BB}"/>
              </a:ext>
            </a:extLst>
          </p:cNvPr>
          <p:cNvSpPr txBox="1"/>
          <p:nvPr/>
        </p:nvSpPr>
        <p:spPr>
          <a:xfrm>
            <a:off x="787791" y="506437"/>
            <a:ext cx="3066757" cy="369332"/>
          </a:xfrm>
          <a:prstGeom prst="rect">
            <a:avLst/>
          </a:prstGeom>
          <a:noFill/>
        </p:spPr>
        <p:txBody>
          <a:bodyPr wrap="square" rtlCol="0">
            <a:spAutoFi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不登校好転率（小学校）</a:t>
            </a:r>
          </a:p>
        </p:txBody>
      </p:sp>
      <p:sp>
        <p:nvSpPr>
          <p:cNvPr id="10" name="四角形: 角を丸くする 9">
            <a:extLst>
              <a:ext uri="{FF2B5EF4-FFF2-40B4-BE49-F238E27FC236}">
                <a16:creationId xmlns:a16="http://schemas.microsoft.com/office/drawing/2014/main" id="{B7001214-33B4-42EA-B167-59F99A5B2D24}"/>
              </a:ext>
            </a:extLst>
          </p:cNvPr>
          <p:cNvSpPr/>
          <p:nvPr/>
        </p:nvSpPr>
        <p:spPr>
          <a:xfrm>
            <a:off x="4803680" y="385665"/>
            <a:ext cx="4340320" cy="5590575"/>
          </a:xfrm>
          <a:prstGeom prst="roundRect">
            <a:avLst/>
          </a:prstGeom>
          <a:gradFill flip="none" rotWithShape="1">
            <a:gsLst>
              <a:gs pos="0">
                <a:srgbClr val="009193"/>
              </a:gs>
              <a:gs pos="100000">
                <a:schemeClr val="accent4">
                  <a:lumMod val="75000"/>
                  <a:tint val="44500"/>
                  <a:satMod val="160000"/>
                </a:schemeClr>
              </a:gs>
              <a:gs pos="100000">
                <a:schemeClr val="accent4">
                  <a:lumMod val="75000"/>
                  <a:tint val="23500"/>
                  <a:satMod val="16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US" sz="11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r>
              <a:rPr lang="ja-JP" sz="1100" kern="100" dirty="0">
                <a:effectLst/>
                <a:ea typeface="BIZ UDPゴシック" panose="020B0400000000000000" pitchFamily="50" charset="-128"/>
                <a:cs typeface="Times New Roman" panose="02020603050405020304" pitchFamily="18" charset="0"/>
              </a:rPr>
              <a:t>不登校好転率（小学校）</a:t>
            </a:r>
            <a:endParaRPr lang="en-US" altLang="ja-JP" sz="1050" kern="100" dirty="0">
              <a:ea typeface="游明朝" panose="02020400000000000000" pitchFamily="18" charset="-128"/>
              <a:cs typeface="Times New Roman" panose="02020603050405020304" pitchFamily="18" charset="0"/>
            </a:endParaRPr>
          </a:p>
          <a:p>
            <a:pPr algn="ct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endParaRPr lang="en-US" sz="1050" kern="100" dirty="0">
              <a:ea typeface="游明朝" panose="02020400000000000000" pitchFamily="18" charset="-128"/>
              <a:cs typeface="Times New Roman" panose="02020603050405020304" pitchFamily="18" charset="0"/>
            </a:endParaRPr>
          </a:p>
          <a:p>
            <a:pPr algn="ctr"/>
            <a:endParaRPr lang="en-US" sz="1050" kern="100" dirty="0">
              <a:ea typeface="游明朝" panose="02020400000000000000" pitchFamily="18" charset="-128"/>
              <a:cs typeface="Times New Roman" panose="02020603050405020304" pitchFamily="18" charset="0"/>
            </a:endParaRPr>
          </a:p>
          <a:p>
            <a:pPr algn="ctr"/>
            <a:endParaRPr lang="en-US" sz="1050" kern="100" dirty="0">
              <a:effectLst/>
              <a:ea typeface="游明朝" panose="02020400000000000000" pitchFamily="18" charset="-128"/>
              <a:cs typeface="Times New Roman" panose="02020603050405020304" pitchFamily="18" charset="0"/>
            </a:endParaRPr>
          </a:p>
          <a:p>
            <a:pPr algn="ct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endParaRPr lang="en-US" sz="1050" kern="100" dirty="0">
              <a:effectLst/>
              <a:ea typeface="游明朝" panose="02020400000000000000" pitchFamily="18" charset="-128"/>
              <a:cs typeface="Times New Roman" panose="02020603050405020304" pitchFamily="18" charset="0"/>
            </a:endParaRPr>
          </a:p>
          <a:p>
            <a:pPr algn="ctr"/>
            <a:endParaRPr lang="en-US" sz="1050" kern="100" dirty="0">
              <a:ea typeface="游明朝" panose="02020400000000000000" pitchFamily="18" charset="-128"/>
              <a:cs typeface="Times New Roman" panose="02020603050405020304" pitchFamily="18" charset="0"/>
            </a:endParaRPr>
          </a:p>
          <a:p>
            <a:pPr algn="ctr"/>
            <a:endParaRPr lang="en-US" sz="1050" kern="100" dirty="0">
              <a:effectLst/>
              <a:ea typeface="游明朝" panose="02020400000000000000" pitchFamily="18" charset="-128"/>
              <a:cs typeface="Times New Roman" panose="02020603050405020304" pitchFamily="18" charset="0"/>
            </a:endParaRPr>
          </a:p>
          <a:p>
            <a:pPr algn="ctr"/>
            <a:endParaRPr lang="en-US" sz="1050" kern="100" dirty="0">
              <a:ea typeface="游明朝" panose="02020400000000000000" pitchFamily="18" charset="-128"/>
              <a:cs typeface="Times New Roman" panose="02020603050405020304" pitchFamily="18" charset="0"/>
            </a:endParaRPr>
          </a:p>
          <a:p>
            <a:pPr algn="ctr"/>
            <a:endParaRPr lang="en-US" sz="1050" kern="100" dirty="0">
              <a:effectLst/>
              <a:ea typeface="游明朝" panose="02020400000000000000" pitchFamily="18" charset="-128"/>
              <a:cs typeface="Times New Roman" panose="02020603050405020304" pitchFamily="18" charset="0"/>
            </a:endParaRPr>
          </a:p>
          <a:p>
            <a:pPr algn="ctr"/>
            <a:endParaRPr lang="en-US" sz="1050" kern="100" dirty="0">
              <a:ea typeface="游明朝" panose="02020400000000000000" pitchFamily="18" charset="-128"/>
              <a:cs typeface="Times New Roman" panose="02020603050405020304" pitchFamily="18" charset="0"/>
            </a:endParaRPr>
          </a:p>
          <a:p>
            <a:pPr algn="ct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graphicFrame>
        <p:nvGraphicFramePr>
          <p:cNvPr id="11" name="グラフ 10">
            <a:extLst>
              <a:ext uri="{FF2B5EF4-FFF2-40B4-BE49-F238E27FC236}">
                <a16:creationId xmlns:a16="http://schemas.microsoft.com/office/drawing/2014/main" id="{1675FA2D-9BBF-4981-95D6-1B8215CF68B8}"/>
              </a:ext>
            </a:extLst>
          </p:cNvPr>
          <p:cNvGraphicFramePr/>
          <p:nvPr>
            <p:extLst>
              <p:ext uri="{D42A27DB-BD31-4B8C-83A1-F6EECF244321}">
                <p14:modId xmlns:p14="http://schemas.microsoft.com/office/powerpoint/2010/main" val="1370948890"/>
              </p:ext>
            </p:extLst>
          </p:nvPr>
        </p:nvGraphicFramePr>
        <p:xfrm>
          <a:off x="5012848" y="957676"/>
          <a:ext cx="3758137" cy="11948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a:extLst>
              <a:ext uri="{FF2B5EF4-FFF2-40B4-BE49-F238E27FC236}">
                <a16:creationId xmlns:a16="http://schemas.microsoft.com/office/drawing/2014/main" id="{3C7B24C5-BDF8-4CC8-BFA3-7AF3B5C82FB9}"/>
              </a:ext>
            </a:extLst>
          </p:cNvPr>
          <p:cNvGraphicFramePr/>
          <p:nvPr>
            <p:extLst>
              <p:ext uri="{D42A27DB-BD31-4B8C-83A1-F6EECF244321}">
                <p14:modId xmlns:p14="http://schemas.microsoft.com/office/powerpoint/2010/main" val="4177023223"/>
              </p:ext>
            </p:extLst>
          </p:nvPr>
        </p:nvGraphicFramePr>
        <p:xfrm>
          <a:off x="5012848" y="2220427"/>
          <a:ext cx="3784209" cy="1236877"/>
        </p:xfrm>
        <a:graphic>
          <a:graphicData uri="http://schemas.openxmlformats.org/drawingml/2006/chart">
            <c:chart xmlns:c="http://schemas.openxmlformats.org/drawingml/2006/chart" xmlns:r="http://schemas.openxmlformats.org/officeDocument/2006/relationships" r:id="rId5"/>
          </a:graphicData>
        </a:graphic>
      </p:graphicFrame>
      <p:sp>
        <p:nvSpPr>
          <p:cNvPr id="13" name="角丸四角形 19">
            <a:extLst>
              <a:ext uri="{FF2B5EF4-FFF2-40B4-BE49-F238E27FC236}">
                <a16:creationId xmlns:a16="http://schemas.microsoft.com/office/drawing/2014/main" id="{6C41DC9E-7791-4CC7-A80A-AAA34DD52F3C}"/>
              </a:ext>
            </a:extLst>
          </p:cNvPr>
          <p:cNvSpPr/>
          <p:nvPr/>
        </p:nvSpPr>
        <p:spPr>
          <a:xfrm>
            <a:off x="5012847" y="3479739"/>
            <a:ext cx="3737257" cy="91288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ja-JP" sz="12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スクリーニング会議、チーム会議</a:t>
            </a:r>
            <a:r>
              <a:rPr lang="ja-JP" altLang="en-US" sz="12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を</a:t>
            </a:r>
            <a:r>
              <a:rPr lang="ja-JP" altLang="ja-JP" sz="12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開催</a:t>
            </a:r>
            <a:r>
              <a:rPr lang="ja-JP" altLang="en-US" sz="12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している方が、</a:t>
            </a:r>
            <a:r>
              <a:rPr lang="ja-JP" altLang="ja-JP" sz="12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不登校好転率が高い！</a:t>
            </a:r>
            <a:r>
              <a:rPr lang="ja-JP" altLang="en-US" sz="12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スクリーニング会議で</a:t>
            </a:r>
            <a:r>
              <a:rPr lang="ja-JP" altLang="ja-JP" sz="12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早期発見、</a:t>
            </a:r>
            <a:r>
              <a:rPr lang="ja-JP" altLang="en-US" sz="12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チーム会議で</a:t>
            </a:r>
            <a:r>
              <a:rPr lang="ja-JP" altLang="ja-JP" sz="12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早期チーム対応が重要！</a:t>
            </a:r>
            <a:endParaRPr kumimoji="1" lang="ja-JP" altLang="en-US" sz="1200" dirty="0"/>
          </a:p>
        </p:txBody>
      </p:sp>
      <p:graphicFrame>
        <p:nvGraphicFramePr>
          <p:cNvPr id="14" name="グラフ 13">
            <a:extLst>
              <a:ext uri="{FF2B5EF4-FFF2-40B4-BE49-F238E27FC236}">
                <a16:creationId xmlns:a16="http://schemas.microsoft.com/office/drawing/2014/main" id="{3D72B691-DAD4-4056-8171-2E004B77B3E6}"/>
              </a:ext>
            </a:extLst>
          </p:cNvPr>
          <p:cNvGraphicFramePr>
            <a:graphicFrameLocks/>
          </p:cNvGraphicFramePr>
          <p:nvPr>
            <p:extLst>
              <p:ext uri="{D42A27DB-BD31-4B8C-83A1-F6EECF244321}">
                <p14:modId xmlns:p14="http://schemas.microsoft.com/office/powerpoint/2010/main" val="3512967851"/>
              </p:ext>
            </p:extLst>
          </p:nvPr>
        </p:nvGraphicFramePr>
        <p:xfrm>
          <a:off x="5061681" y="4482936"/>
          <a:ext cx="3784209" cy="1188561"/>
        </p:xfrm>
        <a:graphic>
          <a:graphicData uri="http://schemas.openxmlformats.org/drawingml/2006/chart">
            <c:chart xmlns:c="http://schemas.openxmlformats.org/drawingml/2006/chart" xmlns:r="http://schemas.openxmlformats.org/officeDocument/2006/relationships" r:id="rId6"/>
          </a:graphicData>
        </a:graphic>
      </p:graphicFrame>
      <p:sp>
        <p:nvSpPr>
          <p:cNvPr id="15" name="吹き出し: 角を丸めた四角形 49">
            <a:extLst>
              <a:ext uri="{FF2B5EF4-FFF2-40B4-BE49-F238E27FC236}">
                <a16:creationId xmlns:a16="http://schemas.microsoft.com/office/drawing/2014/main" id="{73A4ED63-80D5-4B88-942B-D21D4DB9F2E7}"/>
              </a:ext>
            </a:extLst>
          </p:cNvPr>
          <p:cNvSpPr/>
          <p:nvPr/>
        </p:nvSpPr>
        <p:spPr>
          <a:xfrm>
            <a:off x="4572001" y="5967167"/>
            <a:ext cx="4543538" cy="479922"/>
          </a:xfrm>
          <a:prstGeom prst="wedgeRoundRectCallout">
            <a:avLst>
              <a:gd name="adj1" fmla="val -26625"/>
              <a:gd name="adj2" fmla="val -110365"/>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altLang="en-US" sz="12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チーム会議に</a:t>
            </a:r>
            <a:r>
              <a:rPr lang="en-US" altLang="ja-JP" sz="12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SSW</a:t>
            </a:r>
            <a:r>
              <a:rPr lang="ja-JP" altLang="en-US" sz="12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が参加している方が、不登校好転率が高い！</a:t>
            </a:r>
            <a:r>
              <a:rPr lang="ja-JP" altLang="en-US" sz="1200" kern="100" dirty="0">
                <a:solidFill>
                  <a:schemeClr val="tx1">
                    <a:lumMod val="75000"/>
                    <a:lumOff val="25000"/>
                  </a:schemeClr>
                </a:solidFill>
                <a:ea typeface="BIZ UDPゴシック" panose="020B0400000000000000" pitchFamily="50" charset="-128"/>
                <a:cs typeface="Times New Roman" panose="02020603050405020304" pitchFamily="18" charset="0"/>
              </a:rPr>
              <a:t>支援の方向性を決める場面に</a:t>
            </a:r>
            <a:r>
              <a:rPr lang="en-US" altLang="ja-JP" sz="1200" kern="100" dirty="0">
                <a:solidFill>
                  <a:schemeClr val="tx1">
                    <a:lumMod val="75000"/>
                    <a:lumOff val="25000"/>
                  </a:schemeClr>
                </a:solidFill>
                <a:ea typeface="BIZ UDPゴシック" panose="020B0400000000000000" pitchFamily="50" charset="-128"/>
                <a:cs typeface="Times New Roman" panose="02020603050405020304" pitchFamily="18" charset="0"/>
              </a:rPr>
              <a:t>SSW</a:t>
            </a:r>
            <a:r>
              <a:rPr lang="ja-JP" altLang="en-US" sz="1200" kern="100" dirty="0">
                <a:solidFill>
                  <a:schemeClr val="tx1">
                    <a:lumMod val="75000"/>
                    <a:lumOff val="25000"/>
                  </a:schemeClr>
                </a:solidFill>
                <a:ea typeface="BIZ UDPゴシック" panose="020B0400000000000000" pitchFamily="50" charset="-128"/>
                <a:cs typeface="Times New Roman" panose="02020603050405020304" pitchFamily="18" charset="0"/>
              </a:rPr>
              <a:t>参加が効果を発揮している。</a:t>
            </a:r>
            <a:endParaRPr kumimoji="1" lang="ja-JP" altLang="en-US" sz="1200" dirty="0"/>
          </a:p>
        </p:txBody>
      </p:sp>
      <p:sp>
        <p:nvSpPr>
          <p:cNvPr id="16" name="正方形/長方形 15">
            <a:extLst>
              <a:ext uri="{FF2B5EF4-FFF2-40B4-BE49-F238E27FC236}">
                <a16:creationId xmlns:a16="http://schemas.microsoft.com/office/drawing/2014/main" id="{6A107E75-8F67-4CCF-86DE-7D401C7F5FC4}"/>
              </a:ext>
            </a:extLst>
          </p:cNvPr>
          <p:cNvSpPr/>
          <p:nvPr/>
        </p:nvSpPr>
        <p:spPr>
          <a:xfrm>
            <a:off x="8153152" y="611391"/>
            <a:ext cx="847725" cy="3238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b="1" kern="100" dirty="0">
                <a:solidFill>
                  <a:schemeClr val="bg1"/>
                </a:solidFill>
                <a:effectLst/>
                <a:latin typeface="BIZ UDPゴシック" panose="020B0400000000000000" pitchFamily="50" charset="-128"/>
                <a:ea typeface="游明朝" panose="02020400000000000000" pitchFamily="18" charset="-128"/>
                <a:cs typeface="Times New Roman" panose="02020603050405020304" pitchFamily="18" charset="0"/>
              </a:rPr>
              <a:t>p&lt;.01</a:t>
            </a:r>
            <a:endParaRPr lang="ja-JP" sz="1200" b="1" kern="100" dirty="0">
              <a:solidFill>
                <a:schemeClr val="bg1"/>
              </a:solidFill>
              <a:effectLst/>
              <a:ea typeface="游明朝" panose="02020400000000000000" pitchFamily="18"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A5A3EF8F-DC1B-4CF8-93F7-0BE0F5513138}"/>
              </a:ext>
            </a:extLst>
          </p:cNvPr>
          <p:cNvSpPr txBox="1"/>
          <p:nvPr/>
        </p:nvSpPr>
        <p:spPr>
          <a:xfrm>
            <a:off x="5086395" y="504322"/>
            <a:ext cx="3066757" cy="369332"/>
          </a:xfrm>
          <a:prstGeom prst="rect">
            <a:avLst/>
          </a:prstGeom>
          <a:noFill/>
        </p:spPr>
        <p:txBody>
          <a:bodyPr wrap="square" rtlCol="0">
            <a:spAutoFi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不登校好転率（小学校）</a:t>
            </a:r>
          </a:p>
        </p:txBody>
      </p:sp>
      <p:sp>
        <p:nvSpPr>
          <p:cNvPr id="8" name="吹き出し: 角を丸めた四角形 7">
            <a:extLst>
              <a:ext uri="{FF2B5EF4-FFF2-40B4-BE49-F238E27FC236}">
                <a16:creationId xmlns:a16="http://schemas.microsoft.com/office/drawing/2014/main" id="{7945E809-8E33-440B-9904-CA286B6702E2}"/>
              </a:ext>
            </a:extLst>
          </p:cNvPr>
          <p:cNvSpPr/>
          <p:nvPr/>
        </p:nvSpPr>
        <p:spPr>
          <a:xfrm>
            <a:off x="3264509" y="177172"/>
            <a:ext cx="1731353" cy="633135"/>
          </a:xfrm>
          <a:prstGeom prst="wedgeRoundRectCallout">
            <a:avLst>
              <a:gd name="adj1" fmla="val -32123"/>
              <a:gd name="adj2" fmla="val 102432"/>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200"/>
              </a:lnSpc>
            </a:pPr>
            <a:r>
              <a:rPr lang="en-US" altLang="ja-JP" sz="12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SSW</a:t>
            </a:r>
            <a:r>
              <a:rPr lang="ja-JP" altLang="en-US" sz="12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が常駐している学校では不登校好転率が非常に高い！</a:t>
            </a:r>
            <a:endParaRPr lang="en-US" altLang="ja-JP" sz="1200" kern="100" dirty="0">
              <a:solidFill>
                <a:schemeClr val="tx1">
                  <a:lumMod val="75000"/>
                  <a:lumOff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218D7530-C876-623D-CF38-AB3BB04EB2F3}"/>
              </a:ext>
            </a:extLst>
          </p:cNvPr>
          <p:cNvSpPr txBox="1"/>
          <p:nvPr/>
        </p:nvSpPr>
        <p:spPr>
          <a:xfrm>
            <a:off x="0" y="6581775"/>
            <a:ext cx="9144000" cy="261610"/>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出所：山野則子（</a:t>
            </a:r>
            <a:r>
              <a:rPr kumimoji="1" lang="en-US" altLang="ja-JP" sz="1100" dirty="0">
                <a:latin typeface="BIZ UDPゴシック" panose="020B0400000000000000" pitchFamily="50" charset="-128"/>
                <a:ea typeface="BIZ UDPゴシック" panose="020B0400000000000000" pitchFamily="50" charset="-128"/>
              </a:rPr>
              <a:t>2025</a:t>
            </a:r>
            <a:r>
              <a:rPr kumimoji="1" lang="ja-JP" altLang="en-US" sz="1100" dirty="0">
                <a:latin typeface="BIZ UDPゴシック" panose="020B0400000000000000" pitchFamily="50" charset="-128"/>
                <a:ea typeface="BIZ UDPゴシック" panose="020B0400000000000000" pitchFamily="50" charset="-128"/>
              </a:rPr>
              <a:t>）文部科学省「スクールカウンセラー及びスクールソーシャルワーカーの常勤化に向けた調査研究 報告書 令和７年３月」</a:t>
            </a:r>
          </a:p>
        </p:txBody>
      </p:sp>
    </p:spTree>
    <p:extLst>
      <p:ext uri="{BB962C8B-B14F-4D97-AF65-F5344CB8AC3E}">
        <p14:creationId xmlns:p14="http://schemas.microsoft.com/office/powerpoint/2010/main" val="7440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864C741-8304-45EF-85C5-D0E3B8835730}"/>
              </a:ext>
            </a:extLst>
          </p:cNvPr>
          <p:cNvSpPr>
            <a:spLocks noGrp="1"/>
          </p:cNvSpPr>
          <p:nvPr>
            <p:ph type="sldNum" sz="quarter" idx="12"/>
          </p:nvPr>
        </p:nvSpPr>
        <p:spPr>
          <a:xfrm>
            <a:off x="8159981" y="6492875"/>
            <a:ext cx="984019" cy="365125"/>
          </a:xfrm>
        </p:spPr>
        <p:txBody>
          <a:bodyPr/>
          <a:lstStyle/>
          <a:p>
            <a:fld id="{9DAC49A8-D133-48D6-BABD-467D590054FB}" type="slidenum">
              <a:rPr kumimoji="1" lang="ja-JP" altLang="en-US" smtClean="0"/>
              <a:t>233</a:t>
            </a:fld>
            <a:endParaRPr kumimoji="1" lang="ja-JP" altLang="en-US" dirty="0"/>
          </a:p>
        </p:txBody>
      </p:sp>
      <p:grpSp>
        <p:nvGrpSpPr>
          <p:cNvPr id="3" name="グループ化 2">
            <a:extLst>
              <a:ext uri="{FF2B5EF4-FFF2-40B4-BE49-F238E27FC236}">
                <a16:creationId xmlns:a16="http://schemas.microsoft.com/office/drawing/2014/main" id="{3AADCAC7-50FC-4BEE-89AD-B950CD7BA5B6}"/>
              </a:ext>
            </a:extLst>
          </p:cNvPr>
          <p:cNvGrpSpPr/>
          <p:nvPr/>
        </p:nvGrpSpPr>
        <p:grpSpPr>
          <a:xfrm>
            <a:off x="133350" y="123826"/>
            <a:ext cx="8915398" cy="5972174"/>
            <a:chOff x="761394" y="86099"/>
            <a:chExt cx="6735702" cy="2264177"/>
          </a:xfrm>
        </p:grpSpPr>
        <p:sp>
          <p:nvSpPr>
            <p:cNvPr id="4" name="四角形: 角を丸くする 3">
              <a:extLst>
                <a:ext uri="{FF2B5EF4-FFF2-40B4-BE49-F238E27FC236}">
                  <a16:creationId xmlns:a16="http://schemas.microsoft.com/office/drawing/2014/main" id="{A3AB5C27-7CDE-402E-AB38-D083C72A9A57}"/>
                </a:ext>
              </a:extLst>
            </p:cNvPr>
            <p:cNvSpPr/>
            <p:nvPr/>
          </p:nvSpPr>
          <p:spPr>
            <a:xfrm>
              <a:off x="761394" y="86099"/>
              <a:ext cx="6735702" cy="2247199"/>
            </a:xfrm>
            <a:prstGeom prst="roundRect">
              <a:avLst>
                <a:gd name="adj" fmla="val 5097"/>
              </a:avLst>
            </a:prstGeom>
            <a:gradFill>
              <a:gsLst>
                <a:gs pos="0">
                  <a:srgbClr val="005493"/>
                </a:gs>
                <a:gs pos="100000">
                  <a:schemeClr val="accent4">
                    <a:lumMod val="75000"/>
                    <a:tint val="44500"/>
                    <a:satMod val="160000"/>
                  </a:schemeClr>
                </a:gs>
                <a:gs pos="100000">
                  <a:schemeClr val="accent4">
                    <a:lumMod val="75000"/>
                    <a:tint val="23500"/>
                    <a:satMod val="16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1100" kern="100" dirty="0">
                  <a:effectLst/>
                  <a:ea typeface="BIZ UDPゴシック" panose="020B0400000000000000" pitchFamily="50" charset="-128"/>
                  <a:cs typeface="Times New Roman" panose="02020603050405020304" pitchFamily="18" charset="0"/>
                </a:rPr>
                <a:t>就学援助利用率（小学校）</a:t>
              </a:r>
              <a:endParaRPr lang="en-US" altLang="ja-JP" sz="1100" kern="100" dirty="0">
                <a:effectLst/>
                <a:ea typeface="BIZ UDPゴシック" panose="020B0400000000000000" pitchFamily="50" charset="-128"/>
                <a:cs typeface="Times New Roman" panose="02020603050405020304" pitchFamily="18" charset="0"/>
              </a:endParaRPr>
            </a:p>
            <a:p>
              <a:pPr algn="l"/>
              <a:endParaRPr lang="en-US" altLang="ja-JP" sz="1100" kern="100" dirty="0">
                <a:effectLst/>
                <a:ea typeface="BIZ UDPゴシック" panose="020B0400000000000000" pitchFamily="50" charset="-128"/>
                <a:cs typeface="Times New Roman" panose="02020603050405020304" pitchFamily="18" charset="0"/>
              </a:endParaRPr>
            </a:p>
            <a:p>
              <a:pPr algn="l"/>
              <a:endParaRPr lang="ja-JP" sz="1100" kern="100" dirty="0">
                <a:effectLst/>
                <a:ea typeface="游明朝" panose="02020400000000000000" pitchFamily="18" charset="-128"/>
                <a:cs typeface="Times New Roman" panose="02020603050405020304" pitchFamily="18" charset="0"/>
              </a:endParaRPr>
            </a:p>
            <a:p>
              <a:pPr algn="l"/>
              <a:r>
                <a:rPr lang="en-US" sz="11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en-US" altLang="ja-JP" sz="1100" kern="100" dirty="0">
                <a:latin typeface="BIZ UDPゴシック" panose="020B0400000000000000" pitchFamily="50" charset="-128"/>
                <a:ea typeface="游明朝" panose="02020400000000000000" pitchFamily="18" charset="-128"/>
                <a:cs typeface="Times New Roman" panose="02020603050405020304" pitchFamily="18" charset="0"/>
              </a:endParaRPr>
            </a:p>
            <a:p>
              <a:pPr algn="ctr"/>
              <a:endParaRPr lang="en-US" altLang="ja-JP" sz="1100" kern="100" dirty="0">
                <a:latin typeface="BIZ UDPゴシック" panose="020B0400000000000000" pitchFamily="50" charset="-128"/>
                <a:ea typeface="游明朝" panose="02020400000000000000" pitchFamily="18" charset="-128"/>
                <a:cs typeface="Times New Roman" panose="02020603050405020304" pitchFamily="18" charset="0"/>
              </a:endParaRPr>
            </a:p>
            <a:p>
              <a:pPr algn="ctr"/>
              <a:endParaRPr lang="ja-JP" sz="1100" kern="100" dirty="0">
                <a:effectLst/>
                <a:ea typeface="游明朝" panose="02020400000000000000" pitchFamily="18" charset="-128"/>
                <a:cs typeface="Times New Roman" panose="02020603050405020304" pitchFamily="18" charset="0"/>
              </a:endParaRPr>
            </a:p>
            <a:p>
              <a:pPr algn="ctr"/>
              <a:r>
                <a:rPr lang="en-US" sz="1100" kern="100" dirty="0">
                  <a:effectLst/>
                  <a:ea typeface="游明朝" panose="02020400000000000000" pitchFamily="18" charset="-128"/>
                  <a:cs typeface="Times New Roman" panose="02020603050405020304" pitchFamily="18" charset="0"/>
                </a:rPr>
                <a:t> </a:t>
              </a:r>
              <a:endParaRPr lang="ja-JP" sz="1100" kern="100" dirty="0">
                <a:effectLst/>
                <a:ea typeface="游明朝" panose="02020400000000000000" pitchFamily="18" charset="-128"/>
                <a:cs typeface="Times New Roman" panose="02020603050405020304" pitchFamily="18" charset="0"/>
              </a:endParaRPr>
            </a:p>
            <a:p>
              <a:pPr algn="ctr"/>
              <a:r>
                <a:rPr lang="en-US" sz="1100" kern="100" dirty="0">
                  <a:effectLst/>
                  <a:ea typeface="游明朝" panose="02020400000000000000" pitchFamily="18" charset="-128"/>
                  <a:cs typeface="Times New Roman" panose="02020603050405020304" pitchFamily="18" charset="0"/>
                </a:rPr>
                <a:t> </a:t>
              </a:r>
              <a:endParaRPr lang="ja-JP" sz="1100" kern="100" dirty="0">
                <a:effectLst/>
                <a:ea typeface="游明朝" panose="02020400000000000000" pitchFamily="18" charset="-128"/>
                <a:cs typeface="Times New Roman" panose="02020603050405020304" pitchFamily="18" charset="0"/>
              </a:endParaRPr>
            </a:p>
            <a:p>
              <a:pPr algn="ctr"/>
              <a:r>
                <a:rPr lang="en-US" sz="1100" kern="100" dirty="0">
                  <a:effectLst/>
                  <a:ea typeface="游明朝" panose="02020400000000000000" pitchFamily="18" charset="-128"/>
                  <a:cs typeface="Times New Roman" panose="02020603050405020304" pitchFamily="18" charset="0"/>
                </a:rPr>
                <a:t> </a:t>
              </a:r>
              <a:endParaRPr lang="ja-JP" sz="1100" kern="100" dirty="0">
                <a:effectLst/>
                <a:ea typeface="游明朝" panose="02020400000000000000" pitchFamily="18" charset="-128"/>
                <a:cs typeface="Times New Roman" panose="02020603050405020304" pitchFamily="18" charset="0"/>
              </a:endParaRPr>
            </a:p>
            <a:p>
              <a:pPr algn="ctr"/>
              <a:r>
                <a:rPr lang="en-US" sz="1100" kern="100" dirty="0">
                  <a:effectLst/>
                  <a:ea typeface="游明朝" panose="02020400000000000000" pitchFamily="18" charset="-128"/>
                  <a:cs typeface="Times New Roman" panose="02020603050405020304" pitchFamily="18" charset="0"/>
                </a:rPr>
                <a:t> </a:t>
              </a:r>
              <a:endParaRPr lang="ja-JP" sz="1100" kern="100" dirty="0">
                <a:effectLst/>
                <a:ea typeface="游明朝" panose="02020400000000000000" pitchFamily="18" charset="-128"/>
                <a:cs typeface="Times New Roman" panose="02020603050405020304" pitchFamily="18" charset="0"/>
              </a:endParaRPr>
            </a:p>
            <a:p>
              <a:pPr algn="ctr"/>
              <a:r>
                <a:rPr lang="en-US" sz="1100" kern="100" dirty="0">
                  <a:effectLst/>
                  <a:ea typeface="游明朝" panose="02020400000000000000" pitchFamily="18" charset="-128"/>
                  <a:cs typeface="Times New Roman" panose="02020603050405020304" pitchFamily="18" charset="0"/>
                </a:rPr>
                <a:t> </a:t>
              </a:r>
              <a:endParaRPr lang="ja-JP" sz="1100" kern="100" dirty="0">
                <a:effectLst/>
                <a:ea typeface="游明朝" panose="02020400000000000000" pitchFamily="18" charset="-128"/>
                <a:cs typeface="Times New Roman" panose="02020603050405020304" pitchFamily="18" charset="0"/>
              </a:endParaRPr>
            </a:p>
            <a:p>
              <a:pPr algn="ctr"/>
              <a:r>
                <a:rPr lang="en-US" sz="1100" kern="100" dirty="0">
                  <a:effectLst/>
                  <a:ea typeface="游明朝" panose="02020400000000000000" pitchFamily="18" charset="-128"/>
                  <a:cs typeface="Times New Roman" panose="02020603050405020304" pitchFamily="18" charset="0"/>
                </a:rPr>
                <a:t> </a:t>
              </a:r>
              <a:endParaRPr lang="ja-JP" sz="1100" kern="100" dirty="0">
                <a:effectLst/>
                <a:ea typeface="游明朝" panose="02020400000000000000" pitchFamily="18" charset="-128"/>
                <a:cs typeface="Times New Roman" panose="02020603050405020304" pitchFamily="18" charset="0"/>
              </a:endParaRPr>
            </a:p>
            <a:p>
              <a:pPr algn="ctr"/>
              <a:r>
                <a:rPr lang="en-US" sz="1100" kern="100" dirty="0">
                  <a:effectLst/>
                  <a:ea typeface="游明朝" panose="02020400000000000000" pitchFamily="18" charset="-128"/>
                  <a:cs typeface="Times New Roman" panose="02020603050405020304" pitchFamily="18" charset="0"/>
                </a:rPr>
                <a:t> </a:t>
              </a:r>
              <a:endParaRPr lang="ja-JP" sz="1100" kern="100" dirty="0">
                <a:effectLst/>
                <a:ea typeface="游明朝" panose="02020400000000000000" pitchFamily="18" charset="-128"/>
                <a:cs typeface="Times New Roman" panose="02020603050405020304" pitchFamily="18" charset="0"/>
              </a:endParaRPr>
            </a:p>
          </p:txBody>
        </p:sp>
        <p:graphicFrame>
          <p:nvGraphicFramePr>
            <p:cNvPr id="5" name="グラフ 4">
              <a:extLst>
                <a:ext uri="{FF2B5EF4-FFF2-40B4-BE49-F238E27FC236}">
                  <a16:creationId xmlns:a16="http://schemas.microsoft.com/office/drawing/2014/main" id="{1F78CE6D-56C4-4084-9ADB-95BBABC1640A}"/>
                </a:ext>
              </a:extLst>
            </p:cNvPr>
            <p:cNvGraphicFramePr/>
            <p:nvPr>
              <p:extLst>
                <p:ext uri="{D42A27DB-BD31-4B8C-83A1-F6EECF244321}">
                  <p14:modId xmlns:p14="http://schemas.microsoft.com/office/powerpoint/2010/main" val="867554183"/>
                </p:ext>
              </p:extLst>
            </p:nvPr>
          </p:nvGraphicFramePr>
          <p:xfrm>
            <a:off x="991106" y="323537"/>
            <a:ext cx="2918214" cy="7108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EAB05F05-ADB2-4D6C-8C70-1B611B490103}"/>
                </a:ext>
              </a:extLst>
            </p:cNvPr>
            <p:cNvGraphicFramePr/>
            <p:nvPr>
              <p:extLst>
                <p:ext uri="{D42A27DB-BD31-4B8C-83A1-F6EECF244321}">
                  <p14:modId xmlns:p14="http://schemas.microsoft.com/office/powerpoint/2010/main" val="3565649029"/>
                </p:ext>
              </p:extLst>
            </p:nvPr>
          </p:nvGraphicFramePr>
          <p:xfrm>
            <a:off x="4164122" y="112638"/>
            <a:ext cx="2932138" cy="7038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E878BE37-83CF-4AB7-804C-653B167480CB}"/>
                </a:ext>
              </a:extLst>
            </p:cNvPr>
            <p:cNvGraphicFramePr/>
            <p:nvPr>
              <p:extLst>
                <p:ext uri="{D42A27DB-BD31-4B8C-83A1-F6EECF244321}">
                  <p14:modId xmlns:p14="http://schemas.microsoft.com/office/powerpoint/2010/main" val="1102444447"/>
                </p:ext>
              </p:extLst>
            </p:nvPr>
          </p:nvGraphicFramePr>
          <p:xfrm>
            <a:off x="4173171" y="842224"/>
            <a:ext cx="2926080" cy="7038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グラフ 7">
              <a:extLst>
                <a:ext uri="{FF2B5EF4-FFF2-40B4-BE49-F238E27FC236}">
                  <a16:creationId xmlns:a16="http://schemas.microsoft.com/office/drawing/2014/main" id="{3AD4C23C-628F-4336-AF1A-C42CD4728867}"/>
                </a:ext>
              </a:extLst>
            </p:cNvPr>
            <p:cNvGraphicFramePr/>
            <p:nvPr>
              <p:extLst>
                <p:ext uri="{D42A27DB-BD31-4B8C-83A1-F6EECF244321}">
                  <p14:modId xmlns:p14="http://schemas.microsoft.com/office/powerpoint/2010/main" val="1513167629"/>
                </p:ext>
              </p:extLst>
            </p:nvPr>
          </p:nvGraphicFramePr>
          <p:xfrm>
            <a:off x="4126226" y="1579235"/>
            <a:ext cx="2970034" cy="722406"/>
          </p:xfrm>
          <a:graphic>
            <a:graphicData uri="http://schemas.openxmlformats.org/drawingml/2006/chart">
              <c:chart xmlns:c="http://schemas.openxmlformats.org/drawingml/2006/chart" xmlns:r="http://schemas.openxmlformats.org/officeDocument/2006/relationships" r:id="rId5"/>
            </a:graphicData>
          </a:graphic>
        </p:graphicFrame>
        <p:sp>
          <p:nvSpPr>
            <p:cNvPr id="9" name="正方形/長方形 8">
              <a:extLst>
                <a:ext uri="{FF2B5EF4-FFF2-40B4-BE49-F238E27FC236}">
                  <a16:creationId xmlns:a16="http://schemas.microsoft.com/office/drawing/2014/main" id="{F03F0556-8E40-4AE0-88A6-6D1F8D68563E}"/>
                </a:ext>
              </a:extLst>
            </p:cNvPr>
            <p:cNvSpPr/>
            <p:nvPr/>
          </p:nvSpPr>
          <p:spPr>
            <a:xfrm>
              <a:off x="6400817" y="2024234"/>
              <a:ext cx="847725" cy="3260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kern="100" dirty="0">
                  <a:solidFill>
                    <a:srgbClr val="7F7F7F"/>
                  </a:solidFill>
                  <a:effectLst/>
                  <a:latin typeface="BIZ UDPゴシック" panose="020B0400000000000000" pitchFamily="50" charset="-128"/>
                  <a:ea typeface="游明朝" panose="02020400000000000000" pitchFamily="18" charset="-128"/>
                  <a:cs typeface="Times New Roman" panose="02020603050405020304" pitchFamily="18" charset="0"/>
                </a:rPr>
                <a:t>p&lt;.01</a:t>
              </a:r>
              <a:endParaRPr lang="ja-JP" sz="1100" kern="100" dirty="0">
                <a:effectLst/>
                <a:ea typeface="游明朝"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E104A79-BFD7-43D8-BF4E-8C7D9A097E95}"/>
                </a:ext>
              </a:extLst>
            </p:cNvPr>
            <p:cNvSpPr/>
            <p:nvPr/>
          </p:nvSpPr>
          <p:spPr>
            <a:xfrm>
              <a:off x="3302413" y="785708"/>
              <a:ext cx="847725" cy="3260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kern="100" dirty="0">
                  <a:solidFill>
                    <a:srgbClr val="7F7F7F"/>
                  </a:solidFill>
                  <a:effectLst/>
                  <a:latin typeface="BIZ UDPゴシック" panose="020B0400000000000000" pitchFamily="50" charset="-128"/>
                  <a:ea typeface="游明朝" panose="02020400000000000000" pitchFamily="18" charset="-128"/>
                  <a:cs typeface="Times New Roman" panose="02020603050405020304" pitchFamily="18" charset="0"/>
                </a:rPr>
                <a:t>p&lt;.01</a:t>
              </a:r>
              <a:endParaRPr lang="ja-JP" sz="1100" kern="100" dirty="0">
                <a:effectLst/>
                <a:ea typeface="游明朝" panose="02020400000000000000" pitchFamily="18"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B9DFFA30-C6C8-43AE-8567-F898D5F9733B}"/>
                </a:ext>
              </a:extLst>
            </p:cNvPr>
            <p:cNvSpPr/>
            <p:nvPr/>
          </p:nvSpPr>
          <p:spPr>
            <a:xfrm>
              <a:off x="6416583" y="566776"/>
              <a:ext cx="847725" cy="3260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kern="100" dirty="0">
                  <a:solidFill>
                    <a:srgbClr val="7F7F7F"/>
                  </a:solidFill>
                  <a:effectLst/>
                  <a:latin typeface="BIZ UDPゴシック" panose="020B0400000000000000" pitchFamily="50" charset="-128"/>
                  <a:ea typeface="游明朝" panose="02020400000000000000" pitchFamily="18" charset="-128"/>
                  <a:cs typeface="Times New Roman" panose="02020603050405020304" pitchFamily="18" charset="0"/>
                </a:rPr>
                <a:t>p&lt;.01</a:t>
              </a:r>
              <a:endParaRPr lang="ja-JP" sz="1100" kern="100" dirty="0">
                <a:effectLst/>
                <a:ea typeface="游明朝" panose="02020400000000000000" pitchFamily="18"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07AE70B9-AF6A-41D7-8B2F-C5CC09F51C25}"/>
                </a:ext>
              </a:extLst>
            </p:cNvPr>
            <p:cNvSpPr/>
            <p:nvPr/>
          </p:nvSpPr>
          <p:spPr>
            <a:xfrm>
              <a:off x="6424617" y="1266241"/>
              <a:ext cx="847725" cy="3260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kern="100" dirty="0">
                  <a:solidFill>
                    <a:srgbClr val="7F7F7F"/>
                  </a:solidFill>
                  <a:effectLst/>
                  <a:latin typeface="BIZ UDPゴシック" panose="020B0400000000000000" pitchFamily="50" charset="-128"/>
                  <a:ea typeface="游明朝" panose="02020400000000000000" pitchFamily="18" charset="-128"/>
                  <a:cs typeface="Times New Roman" panose="02020603050405020304" pitchFamily="18" charset="0"/>
                </a:rPr>
                <a:t>p&lt;.01</a:t>
              </a:r>
              <a:endParaRPr lang="ja-JP" sz="1100" kern="100" dirty="0">
                <a:effectLst/>
                <a:ea typeface="游明朝" panose="02020400000000000000" pitchFamily="18" charset="-128"/>
                <a:cs typeface="Times New Roman" panose="02020603050405020304" pitchFamily="18" charset="0"/>
              </a:endParaRPr>
            </a:p>
          </p:txBody>
        </p:sp>
        <p:sp>
          <p:nvSpPr>
            <p:cNvPr id="13" name="角丸四角形 19">
              <a:extLst>
                <a:ext uri="{FF2B5EF4-FFF2-40B4-BE49-F238E27FC236}">
                  <a16:creationId xmlns:a16="http://schemas.microsoft.com/office/drawing/2014/main" id="{846A9141-ACE3-41B7-8B20-E51931F29AEE}"/>
                </a:ext>
              </a:extLst>
            </p:cNvPr>
            <p:cNvSpPr/>
            <p:nvPr/>
          </p:nvSpPr>
          <p:spPr>
            <a:xfrm>
              <a:off x="957365" y="1065728"/>
              <a:ext cx="3113159" cy="55819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スクリーニング会議</a:t>
              </a:r>
              <a:r>
                <a:rPr lang="ja-JP" altLang="en-US"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を</a:t>
              </a:r>
              <a:r>
                <a:rPr lang="ja-JP" altLang="ja-JP"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開催</a:t>
              </a:r>
              <a:r>
                <a:rPr lang="ja-JP" altLang="en-US"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している方が、</a:t>
              </a:r>
              <a:r>
                <a:rPr lang="ja-JP" altLang="ja-JP"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就学援助利用率が高い！</a:t>
              </a:r>
              <a:r>
                <a:rPr lang="ja-JP" altLang="en-US"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スクリーニング会議は、経済的支援が必要な家庭の発見を促進している！</a:t>
              </a:r>
              <a:endParaRPr lang="ja-JP" altLang="ja-JP" kern="100" dirty="0">
                <a:solidFill>
                  <a:schemeClr val="tx1">
                    <a:lumMod val="75000"/>
                    <a:lumOff val="25000"/>
                  </a:schemeClr>
                </a:solidFill>
                <a:effectLst/>
                <a:ea typeface="游明朝" panose="02020400000000000000" pitchFamily="18" charset="-128"/>
                <a:cs typeface="Times New Roman" panose="02020603050405020304" pitchFamily="18" charset="0"/>
              </a:endParaRPr>
            </a:p>
          </p:txBody>
        </p:sp>
        <p:sp>
          <p:nvSpPr>
            <p:cNvPr id="14" name="吹き出し: 角を丸めた四角形 49">
              <a:extLst>
                <a:ext uri="{FF2B5EF4-FFF2-40B4-BE49-F238E27FC236}">
                  <a16:creationId xmlns:a16="http://schemas.microsoft.com/office/drawing/2014/main" id="{B6EA8633-76D4-4F1C-94F8-A0AC3D5449E4}"/>
                </a:ext>
              </a:extLst>
            </p:cNvPr>
            <p:cNvSpPr/>
            <p:nvPr/>
          </p:nvSpPr>
          <p:spPr>
            <a:xfrm>
              <a:off x="981164" y="1757032"/>
              <a:ext cx="3089360" cy="447215"/>
            </a:xfrm>
            <a:prstGeom prst="wedgeRoundRectCallout">
              <a:avLst>
                <a:gd name="adj1" fmla="val 53036"/>
                <a:gd name="adj2" fmla="val -66852"/>
                <a:gd name="adj3" fmla="val 16667"/>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300"/>
                </a:lnSpc>
              </a:pPr>
              <a:r>
                <a:rPr lang="ja-JP" altLang="en-US" sz="1400" kern="100" dirty="0">
                  <a:solidFill>
                    <a:schemeClr val="tx1">
                      <a:lumMod val="75000"/>
                      <a:lumOff val="25000"/>
                    </a:schemeClr>
                  </a:solidFill>
                  <a:ea typeface="BIZ UDPゴシック" panose="020B0400000000000000" pitchFamily="50" charset="-128"/>
                  <a:cs typeface="Times New Roman" panose="02020603050405020304" pitchFamily="18" charset="0"/>
                </a:rPr>
                <a:t>３つの</a:t>
              </a:r>
              <a:r>
                <a:rPr lang="ja-JP" altLang="ja-JP" sz="14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会議すべてにおいて</a:t>
              </a:r>
              <a:r>
                <a:rPr lang="en-US" altLang="ja-JP" sz="14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SSW</a:t>
              </a:r>
              <a:r>
                <a:rPr lang="ja-JP" altLang="ja-JP" sz="14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が参加している方が就学援助利用率は高い</a:t>
              </a:r>
              <a:r>
                <a:rPr lang="ja-JP" altLang="en-US" sz="14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a:t>
              </a:r>
              <a:r>
                <a:rPr lang="en-US" altLang="ja-JP" sz="14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SSW</a:t>
              </a:r>
              <a:r>
                <a:rPr lang="ja-JP" altLang="ja-JP" sz="14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は経済面の評価</a:t>
              </a:r>
              <a:r>
                <a:rPr lang="ja-JP" altLang="en-US" sz="1400" kern="100" dirty="0">
                  <a:solidFill>
                    <a:schemeClr val="tx1">
                      <a:lumMod val="75000"/>
                      <a:lumOff val="25000"/>
                    </a:schemeClr>
                  </a:solidFill>
                  <a:ea typeface="BIZ UDPゴシック" panose="020B0400000000000000" pitchFamily="50" charset="-128"/>
                  <a:cs typeface="Times New Roman" panose="02020603050405020304" pitchFamily="18" charset="0"/>
                </a:rPr>
                <a:t>という</a:t>
              </a:r>
              <a:r>
                <a:rPr lang="ja-JP" altLang="ja-JP" sz="14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視点</a:t>
              </a:r>
              <a:r>
                <a:rPr lang="ja-JP" altLang="en-US" sz="1400" kern="100" dirty="0">
                  <a:solidFill>
                    <a:schemeClr val="tx1">
                      <a:lumMod val="75000"/>
                      <a:lumOff val="25000"/>
                    </a:schemeClr>
                  </a:solidFill>
                  <a:ea typeface="BIZ UDPゴシック" panose="020B0400000000000000" pitchFamily="50" charset="-128"/>
                  <a:cs typeface="Times New Roman" panose="02020603050405020304" pitchFamily="18" charset="0"/>
                </a:rPr>
                <a:t>から</a:t>
              </a:r>
              <a:r>
                <a:rPr lang="ja-JP" altLang="en-US" sz="14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発見機能を</a:t>
              </a:r>
              <a:r>
                <a:rPr lang="ja-JP" altLang="en-US" sz="1400" kern="100" dirty="0">
                  <a:solidFill>
                    <a:schemeClr val="tx1">
                      <a:lumMod val="75000"/>
                      <a:lumOff val="25000"/>
                    </a:schemeClr>
                  </a:solidFill>
                  <a:ea typeface="BIZ UDPゴシック" panose="020B0400000000000000" pitchFamily="50" charset="-128"/>
                  <a:cs typeface="Times New Roman" panose="02020603050405020304" pitchFamily="18" charset="0"/>
                </a:rPr>
                <a:t>強化するとともに</a:t>
              </a:r>
              <a:r>
                <a:rPr lang="ja-JP" altLang="ja-JP" sz="14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a:t>
              </a:r>
              <a:r>
                <a:rPr lang="ja-JP" altLang="en-US" sz="1400" kern="100" dirty="0">
                  <a:solidFill>
                    <a:schemeClr val="tx1">
                      <a:lumMod val="75000"/>
                      <a:lumOff val="25000"/>
                    </a:schemeClr>
                  </a:solidFill>
                  <a:effectLst/>
                  <a:ea typeface="BIZ UDPゴシック" panose="020B0400000000000000" pitchFamily="50" charset="-128"/>
                  <a:cs typeface="Times New Roman" panose="02020603050405020304" pitchFamily="18" charset="0"/>
                </a:rPr>
                <a:t>具体的な支援方法を決定し家庭に必要な情報提供を行うことを可能にしている。</a:t>
              </a:r>
              <a:r>
                <a:rPr lang="en-US" altLang="ja-JP" sz="1200" kern="100" dirty="0">
                  <a:solidFill>
                    <a:schemeClr val="tx1">
                      <a:lumMod val="75000"/>
                      <a:lumOff val="25000"/>
                    </a:schemeClr>
                  </a:solidFill>
                  <a:effectLst/>
                  <a:ea typeface="游明朝" panose="02020400000000000000" pitchFamily="18" charset="-128"/>
                  <a:cs typeface="Times New Roman" panose="02020603050405020304" pitchFamily="18" charset="0"/>
                </a:rPr>
                <a:t> </a:t>
              </a:r>
              <a:endParaRPr lang="ja-JP" altLang="ja-JP" sz="1200" kern="100" dirty="0">
                <a:solidFill>
                  <a:schemeClr val="tx1">
                    <a:lumMod val="75000"/>
                    <a:lumOff val="25000"/>
                  </a:schemeClr>
                </a:solidFill>
                <a:effectLst/>
                <a:ea typeface="游明朝" panose="02020400000000000000" pitchFamily="18" charset="-128"/>
                <a:cs typeface="Times New Roman" panose="02020603050405020304" pitchFamily="18" charset="0"/>
              </a:endParaRPr>
            </a:p>
          </p:txBody>
        </p:sp>
      </p:grpSp>
      <p:sp>
        <p:nvSpPr>
          <p:cNvPr id="15" name="正方形/長方形 14">
            <a:extLst>
              <a:ext uri="{FF2B5EF4-FFF2-40B4-BE49-F238E27FC236}">
                <a16:creationId xmlns:a16="http://schemas.microsoft.com/office/drawing/2014/main" id="{20979B31-DE86-4465-A9D1-25E49682A373}"/>
              </a:ext>
            </a:extLst>
          </p:cNvPr>
          <p:cNvSpPr/>
          <p:nvPr/>
        </p:nvSpPr>
        <p:spPr>
          <a:xfrm>
            <a:off x="1006764" y="126327"/>
            <a:ext cx="3005951" cy="400110"/>
          </a:xfrm>
          <a:prstGeom prst="rect">
            <a:avLst/>
          </a:prstGeom>
        </p:spPr>
        <p:txBody>
          <a:bodyPr wrap="none">
            <a:spAutoFit/>
          </a:bodyPr>
          <a:lstStyle/>
          <a:p>
            <a:r>
              <a:rPr lang="ja-JP" altLang="ja-JP" sz="2000" b="1" kern="100" dirty="0">
                <a:solidFill>
                  <a:schemeClr val="bg1"/>
                </a:solidFill>
                <a:ea typeface="BIZ UDPゴシック" panose="020B0400000000000000" pitchFamily="50" charset="-128"/>
                <a:cs typeface="Times New Roman" panose="02020603050405020304" pitchFamily="18" charset="0"/>
              </a:rPr>
              <a:t>就学援助利用率（小学校）</a:t>
            </a:r>
            <a:endParaRPr lang="en-US" altLang="ja-JP" sz="2000" b="1" kern="100" dirty="0">
              <a:solidFill>
                <a:schemeClr val="bg1"/>
              </a:solidFill>
              <a:ea typeface="BIZ UDPゴシック" panose="020B0400000000000000"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18E2B993-31BC-3F73-C219-AE21852B4224}"/>
              </a:ext>
            </a:extLst>
          </p:cNvPr>
          <p:cNvSpPr txBox="1"/>
          <p:nvPr/>
        </p:nvSpPr>
        <p:spPr>
          <a:xfrm>
            <a:off x="0" y="6581775"/>
            <a:ext cx="9144000" cy="261610"/>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出所：山野則子（</a:t>
            </a:r>
            <a:r>
              <a:rPr kumimoji="1" lang="en-US" altLang="ja-JP" sz="1100" dirty="0">
                <a:latin typeface="BIZ UDPゴシック" panose="020B0400000000000000" pitchFamily="50" charset="-128"/>
                <a:ea typeface="BIZ UDPゴシック" panose="020B0400000000000000" pitchFamily="50" charset="-128"/>
              </a:rPr>
              <a:t>2025</a:t>
            </a:r>
            <a:r>
              <a:rPr kumimoji="1" lang="ja-JP" altLang="en-US" sz="1100" dirty="0">
                <a:latin typeface="BIZ UDPゴシック" panose="020B0400000000000000" pitchFamily="50" charset="-128"/>
                <a:ea typeface="BIZ UDPゴシック" panose="020B0400000000000000" pitchFamily="50" charset="-128"/>
              </a:rPr>
              <a:t>）文部科学省「スクールカウンセラー及びスクールソーシャルワーカーの常勤化に向けた調査研究 報告書 令和７年３月」</a:t>
            </a:r>
          </a:p>
        </p:txBody>
      </p:sp>
    </p:spTree>
    <p:extLst>
      <p:ext uri="{BB962C8B-B14F-4D97-AF65-F5344CB8AC3E}">
        <p14:creationId xmlns:p14="http://schemas.microsoft.com/office/powerpoint/2010/main" val="1233438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6BE8945-49BC-45B4-9948-43ED2968477A}"/>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47288861-894F-7894-C264-DCC9848A513E}"/>
              </a:ext>
            </a:extLst>
          </p:cNvPr>
          <p:cNvSpPr txBox="1">
            <a:spLocks/>
          </p:cNvSpPr>
          <p:nvPr/>
        </p:nvSpPr>
        <p:spPr>
          <a:xfrm>
            <a:off x="0" y="-81811"/>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SSW</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活用事業の効果</a:t>
            </a:r>
            <a:r>
              <a:rPr kumimoji="1" lang="ja-JP" altLang="en-US" sz="18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　　～要保護児童対策地域協議会からみた</a:t>
            </a:r>
            <a:r>
              <a:rPr kumimoji="1" lang="en-US" altLang="ja-JP" sz="18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SSW</a:t>
            </a:r>
            <a:r>
              <a:rPr kumimoji="1" lang="ja-JP" altLang="en-US" sz="18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効果 ～</a:t>
            </a:r>
            <a:endPar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pic>
        <p:nvPicPr>
          <p:cNvPr id="2" name="Picture 3">
            <a:extLst>
              <a:ext uri="{FF2B5EF4-FFF2-40B4-BE49-F238E27FC236}">
                <a16:creationId xmlns:a16="http://schemas.microsoft.com/office/drawing/2014/main" id="{E87C5B1B-07E8-8A70-2B15-B32DAF36B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19" y="503004"/>
            <a:ext cx="77057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A5EE01A7-CBA2-4358-5607-145887822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65" y="1476726"/>
            <a:ext cx="8289386" cy="47498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テキスト ボックス 13">
            <a:extLst>
              <a:ext uri="{FF2B5EF4-FFF2-40B4-BE49-F238E27FC236}">
                <a16:creationId xmlns:a16="http://schemas.microsoft.com/office/drawing/2014/main" id="{70C92984-4611-1555-6288-AC1CA53063D8}"/>
              </a:ext>
            </a:extLst>
          </p:cNvPr>
          <p:cNvSpPr txBox="1"/>
          <p:nvPr/>
        </p:nvSpPr>
        <p:spPr>
          <a:xfrm>
            <a:off x="342899" y="6375401"/>
            <a:ext cx="8467726" cy="369332"/>
          </a:xfrm>
          <a:prstGeom prst="rect">
            <a:avLst/>
          </a:prstGeom>
          <a:noFill/>
        </p:spPr>
        <p:txBody>
          <a:bodyPr wrap="square" rtlCol="0">
            <a:spAutoFit/>
          </a:bodyPr>
          <a:lstStyle/>
          <a:p>
            <a:pPr marR="0" lvl="0" algn="r" defTabSz="457200" rtl="0" eaLnBrk="1" fontAlgn="auto" latinLnBrk="0" hangingPunct="1">
              <a:lnSpc>
                <a:spcPct val="100000"/>
              </a:lnSpc>
              <a:spcBef>
                <a:spcPts val="0"/>
              </a:spcBef>
              <a:spcAft>
                <a:spcPts val="2400"/>
              </a:spcAft>
              <a:buClrTx/>
              <a:buSzTx/>
              <a:tabLst/>
              <a:defRPr/>
            </a:pPr>
            <a:r>
              <a:rPr kumimoji="1" lang="ja-JP" altLang="en-US"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出所</a:t>
            </a:r>
            <a:r>
              <a:rPr kumimoji="1" lang="zh-TW" altLang="en-US"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：山野則子（</a:t>
            </a:r>
            <a:r>
              <a:rPr kumimoji="1" lang="en-US" altLang="zh-TW"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2011</a:t>
            </a:r>
            <a:r>
              <a:rPr kumimoji="1" lang="zh-TW" altLang="en-US"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en-US" altLang="ja-JP"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0" name="Rectangle 2">
            <a:extLst>
              <a:ext uri="{FF2B5EF4-FFF2-40B4-BE49-F238E27FC236}">
                <a16:creationId xmlns:a16="http://schemas.microsoft.com/office/drawing/2014/main" id="{A358E5B2-F9B6-2189-48C4-01E2CC116E60}"/>
              </a:ext>
            </a:extLst>
          </p:cNvPr>
          <p:cNvSpPr>
            <a:spLocks noChangeArrowheads="1"/>
          </p:cNvSpPr>
          <p:nvPr/>
        </p:nvSpPr>
        <p:spPr bwMode="auto">
          <a:xfrm>
            <a:off x="2752726" y="828603"/>
            <a:ext cx="342732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chemeClr val="hlink"/>
              </a:buClr>
              <a:buSzPct val="80000"/>
              <a:buFont typeface="Wingdings" pitchFamily="2" charset="2"/>
              <a:buChar char="l"/>
              <a:defRPr kumimoji="1" sz="3200">
                <a:solidFill>
                  <a:schemeClr val="tx1"/>
                </a:solidFill>
                <a:latin typeface="Tahoma" pitchFamily="34" charset="0"/>
                <a:ea typeface="ＭＳ Ｐゴシック" charset="-128"/>
              </a:defRPr>
            </a:lvl1pPr>
            <a:lvl2pPr marL="742950" indent="-285750" eaLnBrk="0" hangingPunct="0">
              <a:spcBef>
                <a:spcPct val="20000"/>
              </a:spcBef>
              <a:buClr>
                <a:schemeClr val="folHlink"/>
              </a:buClr>
              <a:buSzPct val="80000"/>
              <a:buFont typeface="Wingdings" pitchFamily="2" charset="2"/>
              <a:buChar char="l"/>
              <a:defRPr kumimoji="1" sz="2800">
                <a:solidFill>
                  <a:schemeClr val="tx1"/>
                </a:solidFill>
                <a:latin typeface="Tahoma" pitchFamily="34" charset="0"/>
                <a:ea typeface="ＭＳ Ｐゴシック" charset="-128"/>
              </a:defRPr>
            </a:lvl2pPr>
            <a:lvl3pPr marL="1143000" indent="-228600" eaLnBrk="0" hangingPunct="0">
              <a:spcBef>
                <a:spcPct val="20000"/>
              </a:spcBef>
              <a:buClr>
                <a:schemeClr val="tx2"/>
              </a:buClr>
              <a:buSzPct val="80000"/>
              <a:buFont typeface="Wingdings" pitchFamily="2" charset="2"/>
              <a:buChar char="l"/>
              <a:defRPr kumimoji="1" sz="2400">
                <a:solidFill>
                  <a:schemeClr val="tx1"/>
                </a:solidFill>
                <a:latin typeface="Tahoma" pitchFamily="34" charset="0"/>
                <a:ea typeface="ＭＳ Ｐゴシック" charset="-128"/>
              </a:defRPr>
            </a:lvl3pPr>
            <a:lvl4pPr marL="1600200" indent="-228600" eaLnBrk="0" hangingPunct="0">
              <a:spcBef>
                <a:spcPct val="20000"/>
              </a:spcBef>
              <a:buClr>
                <a:schemeClr val="hlink"/>
              </a:buClr>
              <a:buSzPct val="80000"/>
              <a:buFont typeface="Wingdings" pitchFamily="2" charset="2"/>
              <a:buChar char="l"/>
              <a:defRPr kumimoji="1" sz="2000">
                <a:solidFill>
                  <a:schemeClr val="tx1"/>
                </a:solidFill>
                <a:latin typeface="Tahoma" pitchFamily="34" charset="0"/>
                <a:ea typeface="ＭＳ Ｐゴシック" charset="-128"/>
              </a:defRPr>
            </a:lvl4pPr>
            <a:lvl5pPr marL="2057400" indent="-228600" eaLnBrk="0" hangingPunct="0">
              <a:spcBef>
                <a:spcPct val="20000"/>
              </a:spcBef>
              <a:buClr>
                <a:schemeClr val="tx1"/>
              </a:buClr>
              <a:buSzPct val="80000"/>
              <a:buFont typeface="Wingdings" pitchFamily="2" charset="2"/>
              <a:buChar char="l"/>
              <a:defRPr kumimoji="1" sz="2000">
                <a:solidFill>
                  <a:schemeClr val="tx1"/>
                </a:solidFill>
                <a:latin typeface="Tahoma" pitchFamily="34" charset="0"/>
                <a:ea typeface="ＭＳ Ｐゴシック" charset="-128"/>
              </a:defRPr>
            </a:lvl5pPr>
            <a:lvl6pPr marL="2514600" indent="-228600" eaLnBrk="0" fontAlgn="base" hangingPunct="0">
              <a:spcBef>
                <a:spcPct val="20000"/>
              </a:spcBef>
              <a:spcAft>
                <a:spcPct val="0"/>
              </a:spcAft>
              <a:buClr>
                <a:schemeClr val="tx1"/>
              </a:buClr>
              <a:buSzPct val="80000"/>
              <a:buFont typeface="Wingdings" pitchFamily="2" charset="2"/>
              <a:buChar char="l"/>
              <a:defRPr kumimoji="1" sz="2000">
                <a:solidFill>
                  <a:schemeClr val="tx1"/>
                </a:solidFill>
                <a:latin typeface="Tahoma" pitchFamily="34" charset="0"/>
                <a:ea typeface="ＭＳ Ｐゴシック" charset="-128"/>
              </a:defRPr>
            </a:lvl6pPr>
            <a:lvl7pPr marL="2971800" indent="-228600" eaLnBrk="0" fontAlgn="base" hangingPunct="0">
              <a:spcBef>
                <a:spcPct val="20000"/>
              </a:spcBef>
              <a:spcAft>
                <a:spcPct val="0"/>
              </a:spcAft>
              <a:buClr>
                <a:schemeClr val="tx1"/>
              </a:buClr>
              <a:buSzPct val="80000"/>
              <a:buFont typeface="Wingdings" pitchFamily="2" charset="2"/>
              <a:buChar char="l"/>
              <a:defRPr kumimoji="1" sz="2000">
                <a:solidFill>
                  <a:schemeClr val="tx1"/>
                </a:solidFill>
                <a:latin typeface="Tahoma" pitchFamily="34" charset="0"/>
                <a:ea typeface="ＭＳ Ｐゴシック" charset="-128"/>
              </a:defRPr>
            </a:lvl7pPr>
            <a:lvl8pPr marL="3429000" indent="-228600" eaLnBrk="0" fontAlgn="base" hangingPunct="0">
              <a:spcBef>
                <a:spcPct val="20000"/>
              </a:spcBef>
              <a:spcAft>
                <a:spcPct val="0"/>
              </a:spcAft>
              <a:buClr>
                <a:schemeClr val="tx1"/>
              </a:buClr>
              <a:buSzPct val="80000"/>
              <a:buFont typeface="Wingdings" pitchFamily="2" charset="2"/>
              <a:buChar char="l"/>
              <a:defRPr kumimoji="1" sz="2000">
                <a:solidFill>
                  <a:schemeClr val="tx1"/>
                </a:solidFill>
                <a:latin typeface="Tahoma" pitchFamily="34" charset="0"/>
                <a:ea typeface="ＭＳ Ｐゴシック" charset="-128"/>
              </a:defRPr>
            </a:lvl8pPr>
            <a:lvl9pPr marL="3886200" indent="-228600" eaLnBrk="0" fontAlgn="base" hangingPunct="0">
              <a:spcBef>
                <a:spcPct val="20000"/>
              </a:spcBef>
              <a:spcAft>
                <a:spcPct val="0"/>
              </a:spcAft>
              <a:buClr>
                <a:schemeClr val="tx1"/>
              </a:buClr>
              <a:buSzPct val="80000"/>
              <a:buFont typeface="Wingdings" pitchFamily="2" charset="2"/>
              <a:buChar char="l"/>
              <a:defRPr kumimoji="1" sz="2000">
                <a:solidFill>
                  <a:schemeClr val="tx1"/>
                </a:solidFill>
                <a:latin typeface="Tahoma" pitchFamily="34" charset="0"/>
                <a:ea typeface="ＭＳ Ｐゴシック" charset="-128"/>
              </a:defRPr>
            </a:lvl9pPr>
          </a:lstStyle>
          <a:p>
            <a:pPr>
              <a:spcBef>
                <a:spcPct val="0"/>
              </a:spcBef>
              <a:buClrTx/>
              <a:buSzTx/>
              <a:buFontTx/>
              <a:buNone/>
            </a:pPr>
            <a:r>
              <a:rPr lang="ja-JP" altLang="en-US" sz="2400" b="1" dirty="0">
                <a:solidFill>
                  <a:schemeClr val="bg1"/>
                </a:solidFill>
                <a:highlight>
                  <a:srgbClr val="FF0000"/>
                </a:highlight>
                <a:latin typeface="BIZ UDPゴシック" panose="020B0400000000000000" pitchFamily="50" charset="-128"/>
                <a:ea typeface="BIZ UDPゴシック" panose="020B0400000000000000" pitchFamily="50" charset="-128"/>
              </a:rPr>
              <a:t>効果</a:t>
            </a:r>
            <a:r>
              <a:rPr lang="ja-JP" altLang="en-US" sz="2400" dirty="0">
                <a:solidFill>
                  <a:srgbClr val="FF0000"/>
                </a:solidFill>
                <a:latin typeface="BIZ UDPゴシック" panose="020B0400000000000000" pitchFamily="50" charset="-128"/>
                <a:ea typeface="BIZ UDPゴシック" panose="020B0400000000000000" pitchFamily="50" charset="-128"/>
              </a:rPr>
              <a:t> 関係機関を広げる</a:t>
            </a:r>
          </a:p>
        </p:txBody>
      </p:sp>
      <p:sp>
        <p:nvSpPr>
          <p:cNvPr id="3" name="スライド番号プレースホルダー 2">
            <a:extLst>
              <a:ext uri="{FF2B5EF4-FFF2-40B4-BE49-F238E27FC236}">
                <a16:creationId xmlns:a16="http://schemas.microsoft.com/office/drawing/2014/main" id="{8C03C731-D826-DAD0-44EC-CB4CAB70CDAF}"/>
              </a:ext>
            </a:extLst>
          </p:cNvPr>
          <p:cNvSpPr>
            <a:spLocks noGrp="1"/>
          </p:cNvSpPr>
          <p:nvPr>
            <p:ph type="sldNum" sz="quarter" idx="12"/>
          </p:nvPr>
        </p:nvSpPr>
        <p:spPr>
          <a:xfrm>
            <a:off x="8113996" y="6444615"/>
            <a:ext cx="984019" cy="365125"/>
          </a:xfrm>
        </p:spPr>
        <p:txBody>
          <a:bodyPr/>
          <a:lstStyle/>
          <a:p>
            <a:fld id="{9DAC49A8-D133-48D6-BABD-467D590054FB}" type="slidenum">
              <a:rPr kumimoji="1" lang="ja-JP" altLang="en-US" smtClean="0">
                <a:solidFill>
                  <a:schemeClr val="tx1"/>
                </a:solidFill>
              </a:rPr>
              <a:t>234</a:t>
            </a:fld>
            <a:endParaRPr kumimoji="1" lang="ja-JP" altLang="en-US">
              <a:solidFill>
                <a:schemeClr val="tx1"/>
              </a:solidFill>
            </a:endParaRPr>
          </a:p>
        </p:txBody>
      </p:sp>
      <p:sp>
        <p:nvSpPr>
          <p:cNvPr id="8" name="正方形/長方形 7">
            <a:extLst>
              <a:ext uri="{FF2B5EF4-FFF2-40B4-BE49-F238E27FC236}">
                <a16:creationId xmlns:a16="http://schemas.microsoft.com/office/drawing/2014/main" id="{AF95F572-29F9-17F1-EAD4-F83612FD891F}"/>
              </a:ext>
            </a:extLst>
          </p:cNvPr>
          <p:cNvSpPr/>
          <p:nvPr/>
        </p:nvSpPr>
        <p:spPr>
          <a:xfrm>
            <a:off x="708818" y="5674378"/>
            <a:ext cx="7990013" cy="244314"/>
          </a:xfrm>
          <a:prstGeom prst="rect">
            <a:avLst/>
          </a:prstGeom>
          <a:solidFill>
            <a:srgbClr val="FF00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7651073F-528F-002F-7CFC-21735EB1D36C}"/>
              </a:ext>
            </a:extLst>
          </p:cNvPr>
          <p:cNvSpPr/>
          <p:nvPr/>
        </p:nvSpPr>
        <p:spPr>
          <a:xfrm>
            <a:off x="708819" y="5914989"/>
            <a:ext cx="1228265" cy="244314"/>
          </a:xfrm>
          <a:prstGeom prst="rect">
            <a:avLst/>
          </a:prstGeom>
          <a:solidFill>
            <a:srgbClr val="FF00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F9C0511-AF06-1AB4-0240-092CF6AF7886}"/>
              </a:ext>
            </a:extLst>
          </p:cNvPr>
          <p:cNvSpPr/>
          <p:nvPr/>
        </p:nvSpPr>
        <p:spPr>
          <a:xfrm>
            <a:off x="4944979" y="5430064"/>
            <a:ext cx="3753851" cy="244314"/>
          </a:xfrm>
          <a:prstGeom prst="rect">
            <a:avLst/>
          </a:prstGeom>
          <a:solidFill>
            <a:srgbClr val="FF00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16774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773AD-0D0E-A84E-C109-3CFD9F7CF4CB}"/>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8ECCDE52-079A-4910-147B-7C706D63127F}"/>
              </a:ext>
            </a:extLst>
          </p:cNvPr>
          <p:cNvSpPr txBox="1">
            <a:spLocks/>
          </p:cNvSpPr>
          <p:nvPr/>
        </p:nvSpPr>
        <p:spPr>
          <a:xfrm>
            <a:off x="0" y="-83334"/>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ja-JP" sz="2400" b="1" dirty="0">
                <a:solidFill>
                  <a:prstClr val="white"/>
                </a:solidFill>
                <a:latin typeface="BIZ UDPゴシック" panose="020B0400000000000000" pitchFamily="50" charset="-128"/>
                <a:ea typeface="BIZ UDPゴシック" panose="020B0400000000000000" pitchFamily="50" charset="-128"/>
              </a:rPr>
              <a:t>SSW</a:t>
            </a:r>
            <a:r>
              <a:rPr lang="ja-JP" altLang="en-US" sz="2400" b="1" dirty="0">
                <a:solidFill>
                  <a:prstClr val="white"/>
                </a:solidFill>
                <a:latin typeface="BIZ UDPゴシック" panose="020B0400000000000000" pitchFamily="50" charset="-128"/>
                <a:ea typeface="BIZ UDPゴシック" panose="020B0400000000000000" pitchFamily="50" charset="-128"/>
              </a:rPr>
              <a:t>活用事業の効果　</a:t>
            </a:r>
            <a:r>
              <a:rPr lang="ja-JP" altLang="en-US" sz="2000" b="1" dirty="0">
                <a:solidFill>
                  <a:prstClr val="white"/>
                </a:solidFill>
                <a:latin typeface="BIZ UDPゴシック" panose="020B0400000000000000" pitchFamily="50" charset="-128"/>
                <a:ea typeface="BIZ UDPゴシック" panose="020B0400000000000000" pitchFamily="50" charset="-128"/>
              </a:rPr>
              <a:t>　（文部科学省・山野研究室</a:t>
            </a:r>
            <a:r>
              <a:rPr lang="en-US" altLang="ja-JP" sz="2000" b="1" dirty="0">
                <a:solidFill>
                  <a:prstClr val="white"/>
                </a:solidFill>
                <a:latin typeface="BIZ UDPゴシック" panose="020B0400000000000000" pitchFamily="50" charset="-128"/>
                <a:ea typeface="BIZ UDPゴシック" panose="020B0400000000000000" pitchFamily="50" charset="-128"/>
              </a:rPr>
              <a:t>2025</a:t>
            </a:r>
            <a:r>
              <a:rPr lang="ja-JP" altLang="en-US" sz="2000" b="1" dirty="0">
                <a:solidFill>
                  <a:prstClr val="white"/>
                </a:solidFill>
                <a:latin typeface="BIZ UDPゴシック" panose="020B0400000000000000" pitchFamily="50" charset="-128"/>
                <a:ea typeface="BIZ UDPゴシック" panose="020B0400000000000000" pitchFamily="50" charset="-128"/>
              </a:rPr>
              <a:t>）</a:t>
            </a:r>
            <a:endPar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4" name="Text Box 3">
            <a:extLst>
              <a:ext uri="{FF2B5EF4-FFF2-40B4-BE49-F238E27FC236}">
                <a16:creationId xmlns:a16="http://schemas.microsoft.com/office/drawing/2014/main" id="{E41D7493-B72A-CA3D-4ECF-B74E94E7A3D1}"/>
              </a:ext>
            </a:extLst>
          </p:cNvPr>
          <p:cNvSpPr txBox="1">
            <a:spLocks noChangeArrowheads="1"/>
          </p:cNvSpPr>
          <p:nvPr/>
        </p:nvSpPr>
        <p:spPr bwMode="auto">
          <a:xfrm>
            <a:off x="3283420" y="6018055"/>
            <a:ext cx="4751388" cy="784830"/>
          </a:xfrm>
          <a:prstGeom prst="rect">
            <a:avLst/>
          </a:prstGeom>
          <a:noFill/>
          <a:ln w="38100">
            <a:noFill/>
            <a:miter lim="800000"/>
            <a:headEnd/>
            <a:tailEnd/>
          </a:ln>
        </p:spPr>
        <p:txBody>
          <a:bodyPr>
            <a:spAutoFit/>
          </a:bodyPr>
          <a:lstStyle/>
          <a:p>
            <a:pPr>
              <a:spcBef>
                <a:spcPct val="50000"/>
              </a:spcBef>
            </a:pPr>
            <a:r>
              <a:rPr lang="ja-JP" altLang="en-US" sz="2000" b="1" dirty="0">
                <a:latin typeface="BIZ UDPゴシック" panose="020B0400000000000000" pitchFamily="50" charset="-128"/>
                <a:ea typeface="BIZ UDPゴシック" panose="020B0400000000000000" pitchFamily="50" charset="-128"/>
              </a:rPr>
              <a:t>・個別相談の時間数が減少している。</a:t>
            </a:r>
          </a:p>
          <a:p>
            <a:pPr>
              <a:spcBef>
                <a:spcPts val="600"/>
              </a:spcBef>
            </a:pPr>
            <a:r>
              <a:rPr lang="ja-JP" altLang="en-US" sz="2000" b="1" dirty="0">
                <a:latin typeface="BIZ UDPゴシック" panose="020B0400000000000000" pitchFamily="50" charset="-128"/>
                <a:ea typeface="BIZ UDPゴシック" panose="020B0400000000000000" pitchFamily="50" charset="-128"/>
              </a:rPr>
              <a:t>・関係機関との連絡が減少している。</a:t>
            </a:r>
          </a:p>
        </p:txBody>
      </p:sp>
      <p:sp>
        <p:nvSpPr>
          <p:cNvPr id="7" name="Text Box 3">
            <a:extLst>
              <a:ext uri="{FF2B5EF4-FFF2-40B4-BE49-F238E27FC236}">
                <a16:creationId xmlns:a16="http://schemas.microsoft.com/office/drawing/2014/main" id="{0C7D6BEB-5324-C85E-279B-112A44C93F1B}"/>
              </a:ext>
            </a:extLst>
          </p:cNvPr>
          <p:cNvSpPr txBox="1">
            <a:spLocks noChangeArrowheads="1"/>
          </p:cNvSpPr>
          <p:nvPr/>
        </p:nvSpPr>
        <p:spPr bwMode="auto">
          <a:xfrm>
            <a:off x="0" y="565647"/>
            <a:ext cx="9144000" cy="430887"/>
          </a:xfrm>
          <a:prstGeom prst="rect">
            <a:avLst/>
          </a:prstGeom>
          <a:noFill/>
          <a:ln w="38100">
            <a:noFill/>
            <a:miter lim="800000"/>
            <a:headEnd/>
            <a:tailEnd/>
          </a:ln>
        </p:spPr>
        <p:txBody>
          <a:bodyPr wrap="square">
            <a:spAutoFit/>
          </a:bodyPr>
          <a:lstStyle/>
          <a:p>
            <a:r>
              <a:rPr lang="ja-JP" altLang="en-US" sz="2200" b="1" dirty="0">
                <a:latin typeface="BIZ UDPゴシック" panose="020B0400000000000000" pitchFamily="50" charset="-128"/>
                <a:ea typeface="BIZ UDPゴシック" panose="020B0400000000000000" pitchFamily="50" charset="-128"/>
              </a:rPr>
              <a:t>ある自治体の教師のタイムスタディ調査より</a:t>
            </a:r>
            <a:endParaRPr lang="en-US" altLang="ja-JP" sz="2200" b="1" dirty="0">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DE17D176-347B-4469-D065-3DEDEDDC5179}"/>
              </a:ext>
            </a:extLst>
          </p:cNvPr>
          <p:cNvSpPr>
            <a:spLocks noGrp="1"/>
          </p:cNvSpPr>
          <p:nvPr>
            <p:ph type="sldNum" sz="quarter" idx="12"/>
          </p:nvPr>
        </p:nvSpPr>
        <p:spPr>
          <a:xfrm>
            <a:off x="7111410" y="6463090"/>
            <a:ext cx="984019" cy="365125"/>
          </a:xfrm>
        </p:spPr>
        <p:txBody>
          <a:bodyPr/>
          <a:lstStyle/>
          <a:p>
            <a:fld id="{9DAC49A8-D133-48D6-BABD-467D590054FB}" type="slidenum">
              <a:rPr kumimoji="1" lang="ja-JP" altLang="en-US" smtClean="0"/>
              <a:t>235</a:t>
            </a:fld>
            <a:endParaRPr kumimoji="1" lang="ja-JP" altLang="en-US" dirty="0"/>
          </a:p>
        </p:txBody>
      </p:sp>
      <p:graphicFrame>
        <p:nvGraphicFramePr>
          <p:cNvPr id="14" name="グラフ 13">
            <a:extLst>
              <a:ext uri="{FF2B5EF4-FFF2-40B4-BE49-F238E27FC236}">
                <a16:creationId xmlns:a16="http://schemas.microsoft.com/office/drawing/2014/main" id="{6654FD81-E283-44C2-87CA-6D2C588F623A}"/>
              </a:ext>
            </a:extLst>
          </p:cNvPr>
          <p:cNvGraphicFramePr>
            <a:graphicFrameLocks/>
          </p:cNvGraphicFramePr>
          <p:nvPr>
            <p:extLst>
              <p:ext uri="{D42A27DB-BD31-4B8C-83A1-F6EECF244321}">
                <p14:modId xmlns:p14="http://schemas.microsoft.com/office/powerpoint/2010/main" val="1131051484"/>
              </p:ext>
            </p:extLst>
          </p:nvPr>
        </p:nvGraphicFramePr>
        <p:xfrm>
          <a:off x="3510270" y="1181919"/>
          <a:ext cx="5509801" cy="4809391"/>
        </p:xfrm>
        <a:graphic>
          <a:graphicData uri="http://schemas.openxmlformats.org/drawingml/2006/chart">
            <c:chart xmlns:c="http://schemas.openxmlformats.org/drawingml/2006/chart" xmlns:r="http://schemas.openxmlformats.org/officeDocument/2006/relationships" r:id="rId2"/>
          </a:graphicData>
        </a:graphic>
      </p:graphicFrame>
      <p:sp>
        <p:nvSpPr>
          <p:cNvPr id="15" name="四角形: 角を丸くする 14">
            <a:extLst>
              <a:ext uri="{FF2B5EF4-FFF2-40B4-BE49-F238E27FC236}">
                <a16:creationId xmlns:a16="http://schemas.microsoft.com/office/drawing/2014/main" id="{335C8AA1-8C44-4071-A322-5655FA5C82A2}"/>
              </a:ext>
            </a:extLst>
          </p:cNvPr>
          <p:cNvSpPr/>
          <p:nvPr/>
        </p:nvSpPr>
        <p:spPr>
          <a:xfrm>
            <a:off x="0" y="1019469"/>
            <a:ext cx="3643532" cy="784830"/>
          </a:xfrm>
          <a:prstGeom prst="roundRect">
            <a:avLst>
              <a:gd name="adj" fmla="val 33536"/>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lumMod val="65000"/>
                    <a:lumOff val="35000"/>
                  </a:schemeClr>
                </a:solidFill>
                <a:latin typeface="BIZ UDPゴシック" panose="020B0400000000000000" pitchFamily="50" charset="-128"/>
                <a:ea typeface="BIZ UDPゴシック" panose="020B0400000000000000" pitchFamily="50" charset="-128"/>
              </a:rPr>
              <a:t>28</a:t>
            </a:r>
            <a:r>
              <a:rPr kumimoji="1" lang="ja-JP" altLang="en-US" sz="2000" dirty="0">
                <a:solidFill>
                  <a:schemeClr val="tx1">
                    <a:lumMod val="65000"/>
                    <a:lumOff val="35000"/>
                  </a:schemeClr>
                </a:solidFill>
                <a:latin typeface="BIZ UDPゴシック" panose="020B0400000000000000" pitchFamily="50" charset="-128"/>
                <a:ea typeface="BIZ UDPゴシック" panose="020B0400000000000000" pitchFamily="50" charset="-128"/>
              </a:rPr>
              <a:t>日間、事例対応のために動いた時間を教員自ら記録</a:t>
            </a:r>
          </a:p>
        </p:txBody>
      </p:sp>
      <p:sp>
        <p:nvSpPr>
          <p:cNvPr id="18" name="テキスト ボックス 17">
            <a:extLst>
              <a:ext uri="{FF2B5EF4-FFF2-40B4-BE49-F238E27FC236}">
                <a16:creationId xmlns:a16="http://schemas.microsoft.com/office/drawing/2014/main" id="{BCFFDB6E-DD6B-4D8F-9FEF-BC8439D129F6}"/>
              </a:ext>
            </a:extLst>
          </p:cNvPr>
          <p:cNvSpPr txBox="1"/>
          <p:nvPr/>
        </p:nvSpPr>
        <p:spPr>
          <a:xfrm>
            <a:off x="379829" y="2187992"/>
            <a:ext cx="2779662" cy="2308324"/>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校あたり</a:t>
            </a:r>
            <a:r>
              <a:rPr kumimoji="1" lang="en-US" altLang="ja-JP" dirty="0">
                <a:latin typeface="BIZ UDPゴシック" panose="020B0400000000000000" pitchFamily="50" charset="-128"/>
                <a:ea typeface="BIZ UDPゴシック" panose="020B0400000000000000" pitchFamily="50" charset="-128"/>
              </a:rPr>
              <a:t>SSW</a:t>
            </a:r>
            <a:r>
              <a:rPr kumimoji="1" lang="ja-JP" altLang="en-US" dirty="0">
                <a:latin typeface="BIZ UDPゴシック" panose="020B0400000000000000" pitchFamily="50" charset="-128"/>
                <a:ea typeface="BIZ UDPゴシック" panose="020B0400000000000000" pitchFamily="50" charset="-128"/>
              </a:rPr>
              <a:t>が年間</a:t>
            </a:r>
            <a:r>
              <a:rPr kumimoji="1" lang="en-US" altLang="ja-JP" dirty="0">
                <a:latin typeface="BIZ UDPゴシック" panose="020B0400000000000000" pitchFamily="50" charset="-128"/>
                <a:ea typeface="BIZ UDPゴシック" panose="020B0400000000000000" pitchFamily="50" charset="-128"/>
              </a:rPr>
              <a:t>150</a:t>
            </a:r>
            <a:r>
              <a:rPr kumimoji="1" lang="ja-JP" altLang="en-US" dirty="0">
                <a:latin typeface="BIZ UDPゴシック" panose="020B0400000000000000" pitchFamily="50" charset="-128"/>
                <a:ea typeface="BIZ UDPゴシック" panose="020B0400000000000000" pitchFamily="50" charset="-128"/>
              </a:rPr>
              <a:t>時間以上（</a:t>
            </a:r>
            <a:r>
              <a:rPr kumimoji="1" lang="en-US" altLang="ja-JP" dirty="0">
                <a:latin typeface="BIZ UDPゴシック" panose="020B0400000000000000" pitchFamily="50" charset="-128"/>
                <a:ea typeface="BIZ UDPゴシック" panose="020B0400000000000000" pitchFamily="50" charset="-128"/>
              </a:rPr>
              <a:t>4</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5</a:t>
            </a:r>
            <a:r>
              <a:rPr kumimoji="1" lang="ja-JP" altLang="en-US" dirty="0">
                <a:latin typeface="BIZ UDPゴシック" panose="020B0400000000000000" pitchFamily="50" charset="-128"/>
                <a:ea typeface="BIZ UDPゴシック" panose="020B0400000000000000" pitchFamily="50" charset="-128"/>
              </a:rPr>
              <a:t>時間</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年間</a:t>
            </a:r>
            <a:r>
              <a:rPr kumimoji="1" lang="en-US" altLang="ja-JP" dirty="0">
                <a:latin typeface="BIZ UDPゴシック" panose="020B0400000000000000" pitchFamily="50" charset="-128"/>
                <a:ea typeface="BIZ UDPゴシック" panose="020B0400000000000000" pitchFamily="50" charset="-128"/>
              </a:rPr>
              <a:t>35</a:t>
            </a:r>
            <a:r>
              <a:rPr kumimoji="1" lang="ja-JP" altLang="en-US" dirty="0">
                <a:latin typeface="BIZ UDPゴシック" panose="020B0400000000000000" pitchFamily="50" charset="-128"/>
                <a:ea typeface="BIZ UDPゴシック" panose="020B0400000000000000" pitchFamily="50" charset="-128"/>
              </a:rPr>
              <a:t>回）勤務すると、そうでない場合に比べ、個別面談と関係機関との連絡の</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項目について教員の負担が減少（</a:t>
            </a:r>
            <a:r>
              <a:rPr kumimoji="1" lang="en-US" altLang="ja-JP" dirty="0">
                <a:latin typeface="BIZ UDPゴシック" panose="020B0400000000000000" pitchFamily="50" charset="-128"/>
                <a:ea typeface="BIZ UDPゴシック" panose="020B0400000000000000" pitchFamily="50" charset="-128"/>
              </a:rPr>
              <a:t>P&lt;.05</a:t>
            </a:r>
            <a:r>
              <a:rPr kumimoji="1" lang="ja-JP" altLang="en-US" dirty="0">
                <a:latin typeface="BIZ UDPゴシック" panose="020B0400000000000000" pitchFamily="50" charset="-128"/>
                <a:ea typeface="BIZ UDPゴシック" panose="020B0400000000000000" pitchFamily="50" charset="-128"/>
              </a:rPr>
              <a:t>）</a:t>
            </a:r>
          </a:p>
        </p:txBody>
      </p:sp>
      <p:sp>
        <p:nvSpPr>
          <p:cNvPr id="20" name="吹き出し: 角を丸めた四角形 19">
            <a:extLst>
              <a:ext uri="{FF2B5EF4-FFF2-40B4-BE49-F238E27FC236}">
                <a16:creationId xmlns:a16="http://schemas.microsoft.com/office/drawing/2014/main" id="{F95BA9CC-4A6B-4BA8-973B-090D019BA9FE}"/>
              </a:ext>
            </a:extLst>
          </p:cNvPr>
          <p:cNvSpPr/>
          <p:nvPr/>
        </p:nvSpPr>
        <p:spPr>
          <a:xfrm>
            <a:off x="236899" y="5053702"/>
            <a:ext cx="3046521" cy="784829"/>
          </a:xfrm>
          <a:prstGeom prst="wedgeRoundRectCallout">
            <a:avLst>
              <a:gd name="adj1" fmla="val 71143"/>
              <a:gd name="adj2" fmla="val -6258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1067C816-2F85-487D-A953-802B00ED0020}"/>
              </a:ext>
            </a:extLst>
          </p:cNvPr>
          <p:cNvSpPr txBox="1"/>
          <p:nvPr/>
        </p:nvSpPr>
        <p:spPr>
          <a:xfrm>
            <a:off x="379829" y="5114917"/>
            <a:ext cx="2779662" cy="646331"/>
          </a:xfrm>
          <a:prstGeom prst="rect">
            <a:avLst/>
          </a:prstGeom>
          <a:solidFill>
            <a:srgbClr val="FFFF00"/>
          </a:solidFill>
        </p:spPr>
        <p:txBody>
          <a:bodyPr wrap="square" rtlCol="0">
            <a:spAutoFit/>
          </a:bodyPr>
          <a:lstStyle/>
          <a:p>
            <a:r>
              <a:rPr kumimoji="1" lang="en-US" altLang="ja-JP" b="1" dirty="0">
                <a:latin typeface="BIZ UDPゴシック" panose="020B0400000000000000" pitchFamily="50" charset="-128"/>
                <a:ea typeface="BIZ UDPゴシック" panose="020B0400000000000000" pitchFamily="50" charset="-128"/>
              </a:rPr>
              <a:t>SSW</a:t>
            </a:r>
            <a:r>
              <a:rPr kumimoji="1" lang="ja-JP" altLang="en-US" b="1" dirty="0">
                <a:latin typeface="BIZ UDPゴシック" panose="020B0400000000000000" pitchFamily="50" charset="-128"/>
                <a:ea typeface="BIZ UDPゴシック" panose="020B0400000000000000" pitchFamily="50" charset="-128"/>
              </a:rPr>
              <a:t>勤務時間が長いと教員の負担が軽減する！</a:t>
            </a:r>
          </a:p>
        </p:txBody>
      </p:sp>
      <p:sp>
        <p:nvSpPr>
          <p:cNvPr id="22" name="四角形: 角を丸くする 21">
            <a:extLst>
              <a:ext uri="{FF2B5EF4-FFF2-40B4-BE49-F238E27FC236}">
                <a16:creationId xmlns:a16="http://schemas.microsoft.com/office/drawing/2014/main" id="{7D067407-DED2-4E53-8DF9-813AAA2C7108}"/>
              </a:ext>
            </a:extLst>
          </p:cNvPr>
          <p:cNvSpPr/>
          <p:nvPr/>
        </p:nvSpPr>
        <p:spPr>
          <a:xfrm>
            <a:off x="3510270" y="3784209"/>
            <a:ext cx="3643532" cy="898415"/>
          </a:xfrm>
          <a:prstGeom prst="roundRect">
            <a:avLst/>
          </a:prstGeom>
          <a:noFill/>
          <a:ln w="28575">
            <a:solidFill>
              <a:srgbClr val="FF66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18224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A773AD-0D0E-A84E-C109-3CFD9F7CF4CB}"/>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8ECCDE52-079A-4910-147B-7C706D63127F}"/>
              </a:ext>
            </a:extLst>
          </p:cNvPr>
          <p:cNvSpPr txBox="1">
            <a:spLocks/>
          </p:cNvSpPr>
          <p:nvPr/>
        </p:nvSpPr>
        <p:spPr>
          <a:xfrm>
            <a:off x="0" y="2391"/>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SSW</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活用事業の効果</a:t>
            </a:r>
            <a:r>
              <a:rPr kumimoji="1" lang="ja-JP" altLang="en-US" sz="18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　　～ 子ども</a:t>
            </a:r>
            <a:r>
              <a:rPr kumimoji="1" lang="en-US" altLang="ja-JP" sz="18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QOL</a:t>
            </a:r>
            <a:r>
              <a:rPr kumimoji="1" lang="ja-JP" altLang="en-US" sz="18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チェック：回数 </a:t>
            </a:r>
            <a:r>
              <a:rPr kumimoji="1" lang="en-US" altLang="ja-JP" sz="18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(SSW</a:t>
            </a:r>
            <a:r>
              <a:rPr kumimoji="1" lang="ja-JP" altLang="en-US" sz="18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が入る前後比較</a:t>
            </a:r>
            <a:r>
              <a:rPr lang="ja-JP" altLang="en-US" sz="1800" b="1" dirty="0">
                <a:solidFill>
                  <a:prstClr val="white"/>
                </a:solidFill>
                <a:latin typeface="BIZ UDPゴシック" panose="020B0400000000000000" pitchFamily="50" charset="-128"/>
                <a:ea typeface="BIZ UDPゴシック" panose="020B0400000000000000" pitchFamily="50" charset="-128"/>
              </a:rPr>
              <a:t>）</a:t>
            </a:r>
            <a:r>
              <a:rPr kumimoji="1" lang="ja-JP" altLang="en-US" sz="18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 ～</a:t>
            </a:r>
          </a:p>
        </p:txBody>
      </p:sp>
      <p:sp>
        <p:nvSpPr>
          <p:cNvPr id="3" name="Text Box 13">
            <a:extLst>
              <a:ext uri="{FF2B5EF4-FFF2-40B4-BE49-F238E27FC236}">
                <a16:creationId xmlns:a16="http://schemas.microsoft.com/office/drawing/2014/main" id="{DC85E8CA-5D29-4677-DBAC-60293CD1F524}"/>
              </a:ext>
            </a:extLst>
          </p:cNvPr>
          <p:cNvSpPr txBox="1">
            <a:spLocks noChangeArrowheads="1"/>
          </p:cNvSpPr>
          <p:nvPr/>
        </p:nvSpPr>
        <p:spPr bwMode="auto">
          <a:xfrm>
            <a:off x="5540893" y="879505"/>
            <a:ext cx="3563420" cy="787011"/>
          </a:xfrm>
          <a:prstGeom prst="rect">
            <a:avLst/>
          </a:prstGeom>
          <a:noFill/>
          <a:ln w="9525">
            <a:noFill/>
            <a:miter lim="800000"/>
            <a:headEnd/>
            <a:tailEnd/>
          </a:ln>
        </p:spPr>
        <p:txBody>
          <a:bodyPr wrap="square" lIns="89998" tIns="46800" rIns="89998" bIns="46800">
            <a:spAutoFit/>
          </a:bodyPr>
          <a:lstStyle/>
          <a:p>
            <a:pPr defTabSz="3749750">
              <a:spcBef>
                <a:spcPct val="50000"/>
              </a:spcBef>
            </a:pPr>
            <a:r>
              <a:rPr lang="ja-JP" altLang="en-US" sz="2000" dirty="0">
                <a:latin typeface="BIZ UDPゴシック" panose="020B0400000000000000" pitchFamily="50" charset="-128"/>
                <a:ea typeface="BIZ UDPゴシック" panose="020B0400000000000000" pitchFamily="50" charset="-128"/>
              </a:rPr>
              <a:t>・忘れ物は小学生のみであった。</a:t>
            </a:r>
          </a:p>
          <a:p>
            <a:pPr defTabSz="3749750">
              <a:spcBef>
                <a:spcPts val="600"/>
              </a:spcBef>
            </a:pPr>
            <a:r>
              <a:rPr lang="ja-JP" altLang="en-US" sz="2000" dirty="0">
                <a:latin typeface="BIZ UDPゴシック" panose="020B0400000000000000" pitchFamily="50" charset="-128"/>
                <a:ea typeface="BIZ UDPゴシック" panose="020B0400000000000000" pitchFamily="50" charset="-128"/>
              </a:rPr>
              <a:t>・遅刻は中学生に多い。</a:t>
            </a:r>
          </a:p>
        </p:txBody>
      </p:sp>
      <p:sp>
        <p:nvSpPr>
          <p:cNvPr id="4" name="テキスト ボックス 10">
            <a:extLst>
              <a:ext uri="{FF2B5EF4-FFF2-40B4-BE49-F238E27FC236}">
                <a16:creationId xmlns:a16="http://schemas.microsoft.com/office/drawing/2014/main" id="{73F1E2FF-C546-05DB-F402-6D59A41B6191}"/>
              </a:ext>
            </a:extLst>
          </p:cNvPr>
          <p:cNvSpPr txBox="1">
            <a:spLocks noChangeArrowheads="1"/>
          </p:cNvSpPr>
          <p:nvPr/>
        </p:nvSpPr>
        <p:spPr bwMode="auto">
          <a:xfrm>
            <a:off x="189011" y="540951"/>
            <a:ext cx="935037" cy="338554"/>
          </a:xfrm>
          <a:prstGeom prst="rect">
            <a:avLst/>
          </a:prstGeom>
          <a:noFill/>
          <a:ln w="9525">
            <a:noFill/>
            <a:miter lim="800000"/>
            <a:headEnd/>
            <a:tailEnd/>
          </a:ln>
        </p:spPr>
        <p:txBody>
          <a:bodyPr>
            <a:spAutoFit/>
          </a:bodyPr>
          <a:lstStyle/>
          <a:p>
            <a:r>
              <a:rPr lang="en-US" altLang="ja-JP" sz="1600" dirty="0">
                <a:latin typeface="BIZ UDPゴシック" panose="020B0400000000000000" pitchFamily="50" charset="-128"/>
                <a:ea typeface="BIZ UDPゴシック" panose="020B0400000000000000" pitchFamily="50" charset="-128"/>
              </a:rPr>
              <a:t>9</a:t>
            </a: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10</a:t>
            </a:r>
            <a:r>
              <a:rPr lang="ja-JP" altLang="en-US" sz="1600" dirty="0">
                <a:latin typeface="BIZ UDPゴシック" panose="020B0400000000000000" pitchFamily="50" charset="-128"/>
                <a:ea typeface="BIZ UDPゴシック" panose="020B0400000000000000" pitchFamily="50" charset="-128"/>
              </a:rPr>
              <a:t>月</a:t>
            </a:r>
          </a:p>
        </p:txBody>
      </p:sp>
      <p:sp>
        <p:nvSpPr>
          <p:cNvPr id="5" name="テキスト ボックス 13">
            <a:extLst>
              <a:ext uri="{FF2B5EF4-FFF2-40B4-BE49-F238E27FC236}">
                <a16:creationId xmlns:a16="http://schemas.microsoft.com/office/drawing/2014/main" id="{4324F382-2622-BC9E-8225-90C82AE7C226}"/>
              </a:ext>
            </a:extLst>
          </p:cNvPr>
          <p:cNvSpPr txBox="1">
            <a:spLocks noChangeArrowheads="1"/>
          </p:cNvSpPr>
          <p:nvPr/>
        </p:nvSpPr>
        <p:spPr bwMode="auto">
          <a:xfrm>
            <a:off x="198536" y="3810787"/>
            <a:ext cx="865187" cy="338554"/>
          </a:xfrm>
          <a:prstGeom prst="rect">
            <a:avLst/>
          </a:prstGeom>
          <a:noFill/>
          <a:ln w="9525">
            <a:noFill/>
            <a:miter lim="800000"/>
            <a:headEnd/>
            <a:tailEnd/>
          </a:ln>
        </p:spPr>
        <p:txBody>
          <a:bodyPr>
            <a:spAutoFit/>
          </a:bodyPr>
          <a:lstStyle/>
          <a:p>
            <a:r>
              <a:rPr lang="en-US" altLang="ja-JP" sz="1600" dirty="0">
                <a:latin typeface="BIZ UDPゴシック" panose="020B0400000000000000" pitchFamily="50" charset="-128"/>
                <a:ea typeface="BIZ UDPゴシック" panose="020B0400000000000000" pitchFamily="50" charset="-128"/>
              </a:rPr>
              <a:t>2</a:t>
            </a: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3</a:t>
            </a:r>
            <a:r>
              <a:rPr lang="ja-JP" altLang="en-US" sz="1600" dirty="0">
                <a:latin typeface="BIZ UDPゴシック" panose="020B0400000000000000" pitchFamily="50" charset="-128"/>
                <a:ea typeface="BIZ UDPゴシック" panose="020B0400000000000000" pitchFamily="50" charset="-128"/>
              </a:rPr>
              <a:t>月</a:t>
            </a:r>
          </a:p>
        </p:txBody>
      </p:sp>
      <p:graphicFrame>
        <p:nvGraphicFramePr>
          <p:cNvPr id="7" name="Object 31">
            <a:extLst>
              <a:ext uri="{FF2B5EF4-FFF2-40B4-BE49-F238E27FC236}">
                <a16:creationId xmlns:a16="http://schemas.microsoft.com/office/drawing/2014/main" id="{23AAA525-D828-450B-C8F5-4C8C33A7EE2B}"/>
              </a:ext>
            </a:extLst>
          </p:cNvPr>
          <p:cNvGraphicFramePr>
            <a:graphicFrameLocks noChangeAspect="1"/>
          </p:cNvGraphicFramePr>
          <p:nvPr>
            <p:extLst>
              <p:ext uri="{D42A27DB-BD31-4B8C-83A1-F6EECF244321}">
                <p14:modId xmlns:p14="http://schemas.microsoft.com/office/powerpoint/2010/main" val="3416991917"/>
              </p:ext>
            </p:extLst>
          </p:nvPr>
        </p:nvGraphicFramePr>
        <p:xfrm>
          <a:off x="150911" y="841540"/>
          <a:ext cx="5486400" cy="2981325"/>
        </p:xfrm>
        <a:graphic>
          <a:graphicData uri="http://schemas.openxmlformats.org/presentationml/2006/ole">
            <mc:AlternateContent xmlns:mc="http://schemas.openxmlformats.org/markup-compatibility/2006">
              <mc:Choice xmlns:v="urn:schemas-microsoft-com:vml" Requires="v">
                <p:oleObj name="グラフ" r:id="rId2" imgW="5486400" imgH="2981417" progId="Excel.Chart.8">
                  <p:embed/>
                </p:oleObj>
              </mc:Choice>
              <mc:Fallback>
                <p:oleObj name="グラフ" r:id="rId2" imgW="5486400" imgH="2981417" progId="Excel.Chart.8">
                  <p:embed/>
                  <p:pic>
                    <p:nvPicPr>
                      <p:cNvPr id="3074" name="Object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11" y="841540"/>
                        <a:ext cx="54864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33">
            <a:extLst>
              <a:ext uri="{FF2B5EF4-FFF2-40B4-BE49-F238E27FC236}">
                <a16:creationId xmlns:a16="http://schemas.microsoft.com/office/drawing/2014/main" id="{8CB78F97-6539-0388-56F5-FABDAED1AFD1}"/>
              </a:ext>
            </a:extLst>
          </p:cNvPr>
          <p:cNvGraphicFramePr>
            <a:graphicFrameLocks noChangeAspect="1"/>
          </p:cNvGraphicFramePr>
          <p:nvPr>
            <p:extLst>
              <p:ext uri="{D42A27DB-BD31-4B8C-83A1-F6EECF244321}">
                <p14:modId xmlns:p14="http://schemas.microsoft.com/office/powerpoint/2010/main" val="1546759690"/>
              </p:ext>
            </p:extLst>
          </p:nvPr>
        </p:nvGraphicFramePr>
        <p:xfrm>
          <a:off x="141386" y="4092800"/>
          <a:ext cx="5495925" cy="2619375"/>
        </p:xfrm>
        <a:graphic>
          <a:graphicData uri="http://schemas.openxmlformats.org/presentationml/2006/ole">
            <mc:AlternateContent xmlns:mc="http://schemas.openxmlformats.org/markup-compatibility/2006">
              <mc:Choice xmlns:v="urn:schemas-microsoft-com:vml" Requires="v">
                <p:oleObj name="グラフ" r:id="rId4" imgW="5496006" imgH="2619283" progId="Excel.Chart.8">
                  <p:embed/>
                </p:oleObj>
              </mc:Choice>
              <mc:Fallback>
                <p:oleObj name="グラフ" r:id="rId4" imgW="5496006" imgH="2619283" progId="Excel.Chart.8">
                  <p:embed/>
                  <p:pic>
                    <p:nvPicPr>
                      <p:cNvPr id="3075"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386" y="4092800"/>
                        <a:ext cx="549592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 Box 13">
            <a:extLst>
              <a:ext uri="{FF2B5EF4-FFF2-40B4-BE49-F238E27FC236}">
                <a16:creationId xmlns:a16="http://schemas.microsoft.com/office/drawing/2014/main" id="{C39BE0E4-4BD3-A15D-C26A-9CF87AD2BE32}"/>
              </a:ext>
            </a:extLst>
          </p:cNvPr>
          <p:cNvSpPr txBox="1">
            <a:spLocks noChangeArrowheads="1"/>
          </p:cNvSpPr>
          <p:nvPr/>
        </p:nvSpPr>
        <p:spPr bwMode="auto">
          <a:xfrm>
            <a:off x="5704305" y="4554526"/>
            <a:ext cx="3326509" cy="956288"/>
          </a:xfrm>
          <a:prstGeom prst="rect">
            <a:avLst/>
          </a:prstGeom>
          <a:noFill/>
          <a:ln w="9525">
            <a:noFill/>
            <a:miter lim="800000"/>
            <a:headEnd/>
            <a:tailEnd/>
          </a:ln>
        </p:spPr>
        <p:txBody>
          <a:bodyPr vert="horz" wrap="square" lIns="89998" tIns="46800" rIns="89998" bIns="46800">
            <a:spAutoFit/>
          </a:bodyPr>
          <a:lstStyle/>
          <a:p>
            <a:pPr defTabSz="3749750">
              <a:spcBef>
                <a:spcPct val="50000"/>
              </a:spcBef>
            </a:pPr>
            <a:r>
              <a:rPr lang="ja-JP" altLang="en-US" sz="1400" dirty="0">
                <a:latin typeface="BIZ UDPゴシック" panose="020B0400000000000000" pitchFamily="50" charset="-128"/>
                <a:ea typeface="BIZ UDPゴシック" panose="020B0400000000000000" pitchFamily="50" charset="-128"/>
              </a:rPr>
              <a:t>出所： 大阪府立大学スクールソーシャルワーク評価支援研究所（２０１６）「エビデンスに基づく効果的なスクールソーシャルワーク事業プログラム（ＷＥＢ版）」</a:t>
            </a:r>
          </a:p>
        </p:txBody>
      </p:sp>
      <p:sp>
        <p:nvSpPr>
          <p:cNvPr id="2" name="スライド番号プレースホルダー 1">
            <a:extLst>
              <a:ext uri="{FF2B5EF4-FFF2-40B4-BE49-F238E27FC236}">
                <a16:creationId xmlns:a16="http://schemas.microsoft.com/office/drawing/2014/main" id="{FA4516BA-BB62-9329-A73D-B5A91D4BE5CF}"/>
              </a:ext>
            </a:extLst>
          </p:cNvPr>
          <p:cNvSpPr>
            <a:spLocks noGrp="1"/>
          </p:cNvSpPr>
          <p:nvPr>
            <p:ph type="sldNum" sz="quarter" idx="12"/>
          </p:nvPr>
        </p:nvSpPr>
        <p:spPr/>
        <p:txBody>
          <a:bodyPr/>
          <a:lstStyle/>
          <a:p>
            <a:fld id="{9DAC49A8-D133-48D6-BABD-467D590054FB}" type="slidenum">
              <a:rPr kumimoji="1" lang="ja-JP" altLang="en-US" smtClean="0">
                <a:solidFill>
                  <a:schemeClr val="tx1"/>
                </a:solidFill>
              </a:rPr>
              <a:t>236</a:t>
            </a:fld>
            <a:endParaRPr kumimoji="1" lang="ja-JP" altLang="en-US">
              <a:solidFill>
                <a:schemeClr val="tx1"/>
              </a:solidFill>
            </a:endParaRPr>
          </a:p>
        </p:txBody>
      </p:sp>
      <p:sp>
        <p:nvSpPr>
          <p:cNvPr id="9" name="矢印: 下 8">
            <a:extLst>
              <a:ext uri="{FF2B5EF4-FFF2-40B4-BE49-F238E27FC236}">
                <a16:creationId xmlns:a16="http://schemas.microsoft.com/office/drawing/2014/main" id="{5EC0C02C-769C-D701-9114-3D658BD960FA}"/>
              </a:ext>
            </a:extLst>
          </p:cNvPr>
          <p:cNvSpPr/>
          <p:nvPr/>
        </p:nvSpPr>
        <p:spPr>
          <a:xfrm>
            <a:off x="2215579" y="3715369"/>
            <a:ext cx="1347537" cy="52939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Text Box 13">
            <a:extLst>
              <a:ext uri="{FF2B5EF4-FFF2-40B4-BE49-F238E27FC236}">
                <a16:creationId xmlns:a16="http://schemas.microsoft.com/office/drawing/2014/main" id="{8131DBCA-AEDE-E90F-5F59-00C15C89EA66}"/>
              </a:ext>
            </a:extLst>
          </p:cNvPr>
          <p:cNvSpPr txBox="1">
            <a:spLocks noChangeArrowheads="1"/>
          </p:cNvSpPr>
          <p:nvPr/>
        </p:nvSpPr>
        <p:spPr bwMode="auto">
          <a:xfrm>
            <a:off x="5589102" y="1991428"/>
            <a:ext cx="3467002" cy="1325620"/>
          </a:xfrm>
          <a:prstGeom prst="rect">
            <a:avLst/>
          </a:prstGeom>
          <a:noFill/>
          <a:ln w="9525">
            <a:noFill/>
            <a:miter lim="800000"/>
            <a:headEnd/>
            <a:tailEnd/>
          </a:ln>
        </p:spPr>
        <p:txBody>
          <a:bodyPr wrap="square" lIns="89998" tIns="46800" rIns="89998" bIns="46800">
            <a:spAutoFit/>
          </a:bodyPr>
          <a:lstStyle/>
          <a:p>
            <a:pPr defTabSz="3749750"/>
            <a:r>
              <a:rPr lang="en-US" altLang="ja-JP" sz="2000" dirty="0">
                <a:latin typeface="BIZ UDPゴシック" panose="020B0400000000000000" pitchFamily="50" charset="-128"/>
                <a:ea typeface="BIZ UDPゴシック" panose="020B0400000000000000" pitchFamily="50" charset="-128"/>
              </a:rPr>
              <a:t>SSW</a:t>
            </a:r>
            <a:r>
              <a:rPr lang="ja-JP" altLang="en-US" sz="2000" dirty="0">
                <a:latin typeface="BIZ UDPゴシック" panose="020B0400000000000000" pitchFamily="50" charset="-128"/>
                <a:ea typeface="BIZ UDPゴシック" panose="020B0400000000000000" pitchFamily="50" charset="-128"/>
              </a:rPr>
              <a:t>が支援した後（</a:t>
            </a:r>
            <a:r>
              <a:rPr lang="en-US" altLang="ja-JP" sz="2000" dirty="0">
                <a:latin typeface="BIZ UDPゴシック" panose="020B0400000000000000" pitchFamily="50" charset="-128"/>
                <a:ea typeface="BIZ UDPゴシック" panose="020B0400000000000000" pitchFamily="50" charset="-128"/>
              </a:rPr>
              <a:t>2</a:t>
            </a:r>
            <a:r>
              <a:rPr lang="ja-JP" altLang="en-US" sz="2000" dirty="0">
                <a:latin typeface="BIZ UDPゴシック" panose="020B0400000000000000" pitchFamily="50" charset="-128"/>
                <a:ea typeface="BIZ UDPゴシック" panose="020B0400000000000000" pitchFamily="50" charset="-128"/>
              </a:rPr>
              <a:t>・</a:t>
            </a:r>
            <a:r>
              <a:rPr lang="en-US" altLang="ja-JP" sz="2000" dirty="0">
                <a:latin typeface="BIZ UDPゴシック" panose="020B0400000000000000" pitchFamily="50" charset="-128"/>
                <a:ea typeface="BIZ UDPゴシック" panose="020B0400000000000000" pitchFamily="50" charset="-128"/>
              </a:rPr>
              <a:t>3</a:t>
            </a:r>
            <a:r>
              <a:rPr lang="ja-JP" altLang="en-US" sz="2000" dirty="0">
                <a:latin typeface="BIZ UDPゴシック" panose="020B0400000000000000" pitchFamily="50" charset="-128"/>
                <a:ea typeface="BIZ UDPゴシック" panose="020B0400000000000000" pitchFamily="50" charset="-128"/>
              </a:rPr>
              <a:t>月）は、ほぼすべての項目・種別において、値が減少</a:t>
            </a:r>
            <a:endParaRPr lang="en-US" altLang="ja-JP" sz="2000" dirty="0">
              <a:latin typeface="BIZ UDPゴシック" panose="020B0400000000000000" pitchFamily="50" charset="-128"/>
              <a:ea typeface="BIZ UDPゴシック" panose="020B0400000000000000" pitchFamily="50" charset="-128"/>
            </a:endParaRPr>
          </a:p>
          <a:p>
            <a:pPr defTabSz="3749750"/>
            <a:r>
              <a:rPr lang="ja-JP" altLang="en-US" sz="2000" dirty="0">
                <a:latin typeface="BIZ UDPゴシック" panose="020B0400000000000000" pitchFamily="50" charset="-128"/>
                <a:ea typeface="BIZ UDPゴシック" panose="020B0400000000000000" pitchFamily="50" charset="-128"/>
              </a:rPr>
              <a:t>   ➡ 状況が改善した。</a:t>
            </a:r>
          </a:p>
        </p:txBody>
      </p:sp>
    </p:spTree>
    <p:extLst>
      <p:ext uri="{BB962C8B-B14F-4D97-AF65-F5344CB8AC3E}">
        <p14:creationId xmlns:p14="http://schemas.microsoft.com/office/powerpoint/2010/main" val="2124598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21B51AA-0039-CE28-85E1-F39C5CFAC720}"/>
              </a:ext>
            </a:extLst>
          </p:cNvPr>
          <p:cNvSpPr>
            <a:spLocks noGrp="1"/>
          </p:cNvSpPr>
          <p:nvPr>
            <p:ph type="sldNum" sz="quarter" idx="12"/>
          </p:nvPr>
        </p:nvSpPr>
        <p:spPr/>
        <p:txBody>
          <a:bodyPr/>
          <a:lstStyle/>
          <a:p>
            <a:fld id="{9DAC49A8-D133-48D6-BABD-467D590054FB}" type="slidenum">
              <a:rPr kumimoji="1" lang="ja-JP" altLang="en-US" smtClean="0"/>
              <a:t>214</a:t>
            </a:fld>
            <a:endParaRPr kumimoji="1" lang="ja-JP" altLang="en-US"/>
          </a:p>
        </p:txBody>
      </p:sp>
      <p:sp>
        <p:nvSpPr>
          <p:cNvPr id="3" name="タイトル 1">
            <a:extLst>
              <a:ext uri="{FF2B5EF4-FFF2-40B4-BE49-F238E27FC236}">
                <a16:creationId xmlns:a16="http://schemas.microsoft.com/office/drawing/2014/main" id="{0622B434-2C13-4360-54C6-5DF6D9F47DCF}"/>
              </a:ext>
            </a:extLst>
          </p:cNvPr>
          <p:cNvSpPr txBox="1">
            <a:spLocks/>
          </p:cNvSpPr>
          <p:nvPr/>
        </p:nvSpPr>
        <p:spPr>
          <a:xfrm>
            <a:off x="0" y="-84202"/>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2400" b="1" dirty="0">
                <a:solidFill>
                  <a:prstClr val="white"/>
                </a:solidFill>
                <a:latin typeface="BIZ UDPゴシック" panose="020B0400000000000000" pitchFamily="50" charset="-128"/>
                <a:ea typeface="BIZ UDPゴシック" panose="020B0400000000000000" pitchFamily="50" charset="-128"/>
              </a:rPr>
              <a:t>（参考）スクールソーシャルワーカー活用事業とは</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4" name="テキスト ボックス 3">
            <a:extLst>
              <a:ext uri="{FF2B5EF4-FFF2-40B4-BE49-F238E27FC236}">
                <a16:creationId xmlns:a16="http://schemas.microsoft.com/office/drawing/2014/main" id="{798AA87D-40E7-77F8-E83F-03C672F27FE7}"/>
              </a:ext>
            </a:extLst>
          </p:cNvPr>
          <p:cNvSpPr txBox="1"/>
          <p:nvPr/>
        </p:nvSpPr>
        <p:spPr>
          <a:xfrm>
            <a:off x="0" y="6459786"/>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5" name="テキスト ボックス 4">
            <a:extLst>
              <a:ext uri="{FF2B5EF4-FFF2-40B4-BE49-F238E27FC236}">
                <a16:creationId xmlns:a16="http://schemas.microsoft.com/office/drawing/2014/main" id="{227C33EF-AF5D-C045-F338-1EC321FD6C31}"/>
              </a:ext>
            </a:extLst>
          </p:cNvPr>
          <p:cNvSpPr txBox="1"/>
          <p:nvPr/>
        </p:nvSpPr>
        <p:spPr>
          <a:xfrm>
            <a:off x="1" y="670312"/>
            <a:ext cx="9143999" cy="550920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2400"/>
              </a:spcAft>
              <a:buClrTx/>
              <a:buSzTx/>
              <a:buFont typeface="Wingdings" panose="05000000000000000000" pitchFamily="2" charset="2"/>
              <a:buChar char="p"/>
              <a:tabLst/>
              <a:defRPr/>
            </a:pPr>
            <a:r>
              <a:rPr kumimoji="1" lang="ja-JP" altLang="en-US" sz="2400" b="1" dirty="0">
                <a:latin typeface="BIZ UDPゴシック" panose="020B0400000000000000" pitchFamily="50" charset="-128"/>
                <a:ea typeface="BIZ UDPゴシック" panose="020B0400000000000000" pitchFamily="50" charset="-128"/>
              </a:rPr>
              <a:t>文部科学省がスクールソーシャルワーカー（</a:t>
            </a:r>
            <a:r>
              <a:rPr kumimoji="1" lang="en-US" altLang="ja-JP" sz="2400" b="1" dirty="0">
                <a:latin typeface="BIZ UDPゴシック" panose="020B0400000000000000" pitchFamily="50" charset="-128"/>
                <a:ea typeface="BIZ UDPゴシック" panose="020B0400000000000000" pitchFamily="50" charset="-128"/>
              </a:rPr>
              <a:t>SSW</a:t>
            </a:r>
            <a:r>
              <a:rPr kumimoji="1" lang="ja-JP" altLang="en-US" sz="2400" b="1" dirty="0">
                <a:latin typeface="BIZ UDPゴシック" panose="020B0400000000000000" pitchFamily="50" charset="-128"/>
                <a:ea typeface="BIZ UDPゴシック" panose="020B0400000000000000" pitchFamily="50" charset="-128"/>
              </a:rPr>
              <a:t>）を配置し教育相談体制を整備する事業として、平成</a:t>
            </a:r>
            <a:r>
              <a:rPr kumimoji="1" lang="en-US" altLang="ja-JP" sz="2400" b="1" dirty="0">
                <a:latin typeface="BIZ UDPゴシック" panose="020B0400000000000000" pitchFamily="50" charset="-128"/>
                <a:ea typeface="BIZ UDPゴシック" panose="020B0400000000000000" pitchFamily="50" charset="-128"/>
              </a:rPr>
              <a:t>20</a:t>
            </a:r>
            <a:r>
              <a:rPr kumimoji="1" lang="ja-JP" altLang="en-US" sz="2400" b="1" dirty="0">
                <a:latin typeface="BIZ UDPゴシック" panose="020B0400000000000000" pitchFamily="50" charset="-128"/>
                <a:ea typeface="BIZ UDPゴシック" panose="020B0400000000000000" pitchFamily="50" charset="-128"/>
              </a:rPr>
              <a:t>（</a:t>
            </a:r>
            <a:r>
              <a:rPr kumimoji="1" lang="en-US" altLang="ja-JP" sz="2400" b="1" dirty="0">
                <a:latin typeface="BIZ UDPゴシック" panose="020B0400000000000000" pitchFamily="50" charset="-128"/>
                <a:ea typeface="BIZ UDPゴシック" panose="020B0400000000000000" pitchFamily="50" charset="-128"/>
              </a:rPr>
              <a:t>2008</a:t>
            </a:r>
            <a:r>
              <a:rPr kumimoji="1" lang="ja-JP" altLang="en-US" sz="2400" b="1" dirty="0">
                <a:latin typeface="BIZ UDPゴシック" panose="020B0400000000000000" pitchFamily="50" charset="-128"/>
                <a:ea typeface="BIZ UDPゴシック" panose="020B0400000000000000" pitchFamily="50" charset="-128"/>
              </a:rPr>
              <a:t>）年度から実施。全中学校区（</a:t>
            </a:r>
            <a:r>
              <a:rPr kumimoji="1" lang="en-US" altLang="ja-JP" sz="2400" b="1" dirty="0">
                <a:latin typeface="BIZ UDPゴシック" panose="020B0400000000000000" pitchFamily="50" charset="-128"/>
                <a:ea typeface="BIZ UDPゴシック" panose="020B0400000000000000" pitchFamily="50" charset="-128"/>
              </a:rPr>
              <a:t>10,000</a:t>
            </a:r>
            <a:r>
              <a:rPr kumimoji="1" lang="ja-JP" altLang="en-US" sz="2400" b="1" dirty="0">
                <a:latin typeface="BIZ UDPゴシック" panose="020B0400000000000000" pitchFamily="50" charset="-128"/>
                <a:ea typeface="BIZ UDPゴシック" panose="020B0400000000000000" pitchFamily="50" charset="-128"/>
              </a:rPr>
              <a:t>中学校区）に概ね週</a:t>
            </a:r>
            <a:r>
              <a:rPr kumimoji="1" lang="en-US" altLang="ja-JP" sz="2400" b="1" dirty="0">
                <a:latin typeface="BIZ UDPゴシック" panose="020B0400000000000000" pitchFamily="50" charset="-128"/>
                <a:ea typeface="BIZ UDPゴシック" panose="020B0400000000000000" pitchFamily="50" charset="-128"/>
              </a:rPr>
              <a:t>1</a:t>
            </a:r>
            <a:r>
              <a:rPr kumimoji="1" lang="ja-JP" altLang="en-US" sz="2400" b="1" dirty="0">
                <a:latin typeface="BIZ UDPゴシック" panose="020B0400000000000000" pitchFamily="50" charset="-128"/>
                <a:ea typeface="BIZ UDPゴシック" panose="020B0400000000000000" pitchFamily="50" charset="-128"/>
              </a:rPr>
              <a:t>回の配置を目指す。</a:t>
            </a:r>
            <a:endParaRPr kumimoji="1" lang="en-US" altLang="ja-JP" sz="2400" b="1" dirty="0">
              <a:latin typeface="BIZ UDPゴシック" panose="020B0400000000000000" pitchFamily="50" charset="-128"/>
              <a:ea typeface="BIZ UDPゴシック" panose="020B0400000000000000" pitchFamily="50" charset="-128"/>
            </a:endParaRPr>
          </a:p>
          <a:p>
            <a:pPr marL="342900" marR="0" lvl="0" indent="-342900" algn="l" defTabSz="457200" rtl="0" eaLnBrk="1" fontAlgn="auto" latinLnBrk="0" hangingPunct="1">
              <a:lnSpc>
                <a:spcPct val="100000"/>
              </a:lnSpc>
              <a:spcBef>
                <a:spcPts val="0"/>
              </a:spcBef>
              <a:spcAft>
                <a:spcPts val="24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「スクールソーシャルワーカーの配置」、「スーパーバイザーの配置」、「研修・連絡協議会の開催」を事業内容とする。</a:t>
            </a:r>
            <a:endPar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0"/>
              </a:spcBef>
              <a:spcAft>
                <a:spcPts val="24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スクールソーシャルワーカーの配置」では、「スクールソーシャルワーカーを教育委員会・学校等に配置し、問題を抱える児童生徒が置かれた環境への働き掛け、関係機関等とのネットワークの構築、連携・調整、学校内におけるチーム体制の構築、支援、保護者・教職員等に対する支援・相談・情報提供、教職員等への研修活動を実施する」としている。</a:t>
            </a:r>
            <a:endPar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417763" marR="0" lvl="0" algn="l" defTabSz="457200" rtl="0" eaLnBrk="1" fontAlgn="auto" latinLnBrk="0" hangingPunct="1">
              <a:lnSpc>
                <a:spcPct val="100000"/>
              </a:lnSpc>
              <a:spcBef>
                <a:spcPts val="0"/>
              </a:spcBef>
              <a:spcAft>
                <a:spcPts val="2400"/>
              </a:spcAft>
              <a:buClrTx/>
              <a:buSzTx/>
              <a:tabLst/>
              <a:defRPr/>
            </a:pPr>
            <a:r>
              <a:rPr kumimoji="1" lang="ja-JP" altLang="en-US"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出典：文部科学省「スクールソーシャルワーカー活用事業実施要領」</a:t>
            </a:r>
            <a:r>
              <a:rPr kumimoji="1" lang="en-US"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https://www.mext.go.jp/content/20230404-mxt_jidou02-000008592-bb.pdf</a:t>
            </a:r>
          </a:p>
        </p:txBody>
      </p:sp>
    </p:spTree>
    <p:extLst>
      <p:ext uri="{BB962C8B-B14F-4D97-AF65-F5344CB8AC3E}">
        <p14:creationId xmlns:p14="http://schemas.microsoft.com/office/powerpoint/2010/main" val="308726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5A932-8EFB-9C52-0F1A-B964E731BD4D}"/>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371CEE86-90C7-F88E-C5D3-8A65F5CAB7AC}"/>
              </a:ext>
            </a:extLst>
          </p:cNvPr>
          <p:cNvSpPr txBox="1">
            <a:spLocks/>
          </p:cNvSpPr>
          <p:nvPr/>
        </p:nvSpPr>
        <p:spPr>
          <a:xfrm>
            <a:off x="0" y="-84202"/>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2400" b="1" dirty="0">
                <a:solidFill>
                  <a:prstClr val="white"/>
                </a:solidFill>
                <a:latin typeface="BIZ UDPゴシック" panose="020B0400000000000000" pitchFamily="50" charset="-128"/>
                <a:ea typeface="BIZ UDPゴシック" panose="020B0400000000000000" pitchFamily="50" charset="-128"/>
              </a:rPr>
              <a:t>１．スクールソーシャルワーカー</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が機能する体制の形成</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2" name="テキスト ボックス 1">
            <a:extLst>
              <a:ext uri="{FF2B5EF4-FFF2-40B4-BE49-F238E27FC236}">
                <a16:creationId xmlns:a16="http://schemas.microsoft.com/office/drawing/2014/main" id="{9FC4B211-E5B9-F4D9-296B-05091021B048}"/>
              </a:ext>
            </a:extLst>
          </p:cNvPr>
          <p:cNvSpPr txBox="1"/>
          <p:nvPr/>
        </p:nvSpPr>
        <p:spPr>
          <a:xfrm>
            <a:off x="1" y="670312"/>
            <a:ext cx="9143999" cy="4939814"/>
          </a:xfrm>
          <a:prstGeom prst="rect">
            <a:avLst/>
          </a:prstGeom>
          <a:noFill/>
        </p:spPr>
        <p:txBody>
          <a:bodyPr wrap="square" rtlCol="0">
            <a:spAutoFit/>
          </a:bodyPr>
          <a:lstStyle/>
          <a:p>
            <a:pPr marR="0" lvl="0" defTabSz="457200" rtl="0" eaLnBrk="1" fontAlgn="auto" latinLnBrk="0" hangingPunct="1">
              <a:lnSpc>
                <a:spcPct val="100000"/>
              </a:lnSpc>
              <a:spcBef>
                <a:spcPts val="0"/>
              </a:spcBef>
              <a:spcAft>
                <a:spcPts val="1800"/>
              </a:spcAft>
              <a:buClrTx/>
              <a:buSzTx/>
              <a:tabLst/>
              <a:defRPr/>
            </a:pPr>
            <a:r>
              <a:rPr kumimoji="1" lang="ja-JP" altLang="en-US" sz="2400" b="1" i="0" u="none" strike="noStrike" kern="1200" cap="none" spc="0" normalizeH="0" baseline="0" noProof="0" dirty="0">
                <a:ln>
                  <a:noFill/>
                </a:ln>
                <a:solidFill>
                  <a:schemeClr val="accent3">
                    <a:lumMod val="50000"/>
                  </a:schemeClr>
                </a:solidFill>
                <a:effectLst/>
                <a:uLnTx/>
                <a:uFillTx/>
                <a:latin typeface="BIZ UDPゴシック" panose="020B0400000000000000" pitchFamily="50" charset="-128"/>
                <a:ea typeface="BIZ UDPゴシック" panose="020B0400000000000000" pitchFamily="50" charset="-128"/>
                <a:cs typeface="+mn-cs"/>
              </a:rPr>
              <a:t>（１） 「スクールソーシャルワーカー活用事業」の目標 </a:t>
            </a:r>
            <a:endParaRPr kumimoji="1" lang="en-US" altLang="ja-JP" sz="2400" b="1" i="0" u="none" strike="noStrike" kern="1200" cap="none" spc="0" normalizeH="0" baseline="0" noProof="0" dirty="0">
              <a:ln>
                <a:noFill/>
              </a:ln>
              <a:solidFill>
                <a:schemeClr val="accent3">
                  <a:lumMod val="50000"/>
                </a:schemeClr>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0"/>
              </a:spcBef>
              <a:spcAft>
                <a:spcPts val="24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不登校、いじめ、子どもの遅刻の多さ、朝食を食べてこない子どもの多さなど、各学校の課題は多種多様に広がっている。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0"/>
              </a:spcBef>
              <a:spcAft>
                <a:spcPts val="2400"/>
              </a:spcAft>
              <a:buClrTx/>
              <a:buSzTx/>
              <a:buFont typeface="Wingdings" panose="05000000000000000000" pitchFamily="2" charset="2"/>
              <a:buChar char="p"/>
              <a:tabLst/>
              <a:defRPr/>
            </a:pP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活用事業がこれら課題の解決に有効に機能するよう、場当たり的に利用するのではなく、まずは自治体、学校において計画的に考えてみる必要がある。この計画を</a:t>
            </a:r>
            <a:r>
              <a:rPr kumimoji="1" lang="ja-JP" altLang="en-US" sz="2400" b="1" i="0" u="none" strike="noStrike" kern="1200" cap="none" spc="0" normalizeH="0" baseline="0" noProof="0" dirty="0">
                <a:ln>
                  <a:noFill/>
                </a:ln>
                <a:solidFill>
                  <a:srgbClr val="006600"/>
                </a:solidFill>
                <a:effectLst/>
                <a:uLnTx/>
                <a:uFillTx/>
                <a:latin typeface="BIZ UDPゴシック" panose="020B0400000000000000" pitchFamily="50" charset="-128"/>
                <a:ea typeface="BIZ UDPゴシック" panose="020B0400000000000000" pitchFamily="50" charset="-128"/>
                <a:cs typeface="+mn-cs"/>
              </a:rPr>
              <a:t>組織計画</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と呼ぶ。</a:t>
            </a:r>
            <a:endParaRPr kumimoji="1" lang="en-US" altLang="ja-JP" sz="2400" b="1" dirty="0">
              <a:solidFill>
                <a:prstClr val="black"/>
              </a:solidFill>
              <a:latin typeface="BIZ UDPゴシック" panose="020B0400000000000000" pitchFamily="50" charset="-128"/>
              <a:ea typeface="BIZ UDPゴシック" panose="020B0400000000000000" pitchFamily="50" charset="-128"/>
            </a:endParaRPr>
          </a:p>
          <a:p>
            <a:pPr marL="342900" marR="0" lvl="0" indent="-342900" algn="l" defTabSz="457200" rtl="0" eaLnBrk="1" fontAlgn="auto" latinLnBrk="0" hangingPunct="1">
              <a:lnSpc>
                <a:spcPct val="100000"/>
              </a:lnSpc>
              <a:spcBef>
                <a:spcPts val="0"/>
              </a:spcBef>
              <a:spcAft>
                <a:spcPts val="24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この組織計画を立案する際には、まずは事業の目標が必要。</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0"/>
              </a:spcBef>
              <a:spcAft>
                <a:spcPts val="24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各自治体、あるいは各学校の児童生徒の課題や教職員の課題を明確化し、何を目標に</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との協働を考えるのか確認、検討する必要がある。</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24BB2E89-0C46-8621-9638-32464AC69B6E}"/>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スライド番号プレースホルダー 2">
            <a:extLst>
              <a:ext uri="{FF2B5EF4-FFF2-40B4-BE49-F238E27FC236}">
                <a16:creationId xmlns:a16="http://schemas.microsoft.com/office/drawing/2014/main" id="{31CD1C87-9F36-14AB-185A-6A10C6B09F1C}"/>
              </a:ext>
            </a:extLst>
          </p:cNvPr>
          <p:cNvSpPr>
            <a:spLocks noGrp="1"/>
          </p:cNvSpPr>
          <p:nvPr>
            <p:ph type="sldNum" sz="quarter" idx="12"/>
          </p:nvPr>
        </p:nvSpPr>
        <p:spPr/>
        <p:txBody>
          <a:bodyPr/>
          <a:lstStyle/>
          <a:p>
            <a:fld id="{9DAC49A8-D133-48D6-BABD-467D590054FB}" type="slidenum">
              <a:rPr kumimoji="1" lang="ja-JP" altLang="en-US" smtClean="0"/>
              <a:t>215</a:t>
            </a:fld>
            <a:endParaRPr kumimoji="1" lang="ja-JP" altLang="en-US"/>
          </a:p>
        </p:txBody>
      </p:sp>
    </p:spTree>
    <p:extLst>
      <p:ext uri="{BB962C8B-B14F-4D97-AF65-F5344CB8AC3E}">
        <p14:creationId xmlns:p14="http://schemas.microsoft.com/office/powerpoint/2010/main" val="3412125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9981A0F-402D-C5F1-4257-6C30B7E0168A}"/>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DA84B16C-FC10-52C7-4BB0-E735A1F964DC}"/>
              </a:ext>
            </a:extLst>
          </p:cNvPr>
          <p:cNvSpPr/>
          <p:nvPr/>
        </p:nvSpPr>
        <p:spPr>
          <a:xfrm>
            <a:off x="144378" y="1595678"/>
            <a:ext cx="8607209" cy="50392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C623CE1A-22FE-C8D0-50AD-0E0A8EB7F860}"/>
              </a:ext>
            </a:extLst>
          </p:cNvPr>
          <p:cNvPicPr>
            <a:picLocks noChangeAspect="1"/>
          </p:cNvPicPr>
          <p:nvPr/>
        </p:nvPicPr>
        <p:blipFill>
          <a:blip r:embed="rId2"/>
          <a:stretch>
            <a:fillRect/>
          </a:stretch>
        </p:blipFill>
        <p:spPr>
          <a:xfrm>
            <a:off x="239411" y="1687054"/>
            <a:ext cx="8424000" cy="4598387"/>
          </a:xfrm>
          <a:prstGeom prst="rect">
            <a:avLst/>
          </a:prstGeom>
        </p:spPr>
      </p:pic>
      <p:sp>
        <p:nvSpPr>
          <p:cNvPr id="6" name="タイトル 1">
            <a:extLst>
              <a:ext uri="{FF2B5EF4-FFF2-40B4-BE49-F238E27FC236}">
                <a16:creationId xmlns:a16="http://schemas.microsoft.com/office/drawing/2014/main" id="{E51CA547-4305-6E5D-9D1C-A382A3725299}"/>
              </a:ext>
            </a:extLst>
          </p:cNvPr>
          <p:cNvSpPr txBox="1">
            <a:spLocks/>
          </p:cNvSpPr>
          <p:nvPr/>
        </p:nvSpPr>
        <p:spPr>
          <a:xfrm>
            <a:off x="9525" y="12862"/>
            <a:ext cx="9144000" cy="468000"/>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効果的な</a:t>
            </a:r>
            <a:r>
              <a:rPr kumimoji="1" lang="en-US" altLang="ja-JP"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SSW</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事業プログラムとは </a:t>
            </a:r>
            <a:r>
              <a:rPr kumimoji="1" lang="ja-JP" altLang="en-US" sz="20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（山野</a:t>
            </a:r>
            <a:r>
              <a:rPr kumimoji="1" lang="en-US" altLang="ja-JP" sz="20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2015</a:t>
            </a:r>
            <a:r>
              <a:rPr kumimoji="1" lang="ja-JP" altLang="en-US" sz="20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a:t>
            </a:r>
          </a:p>
        </p:txBody>
      </p:sp>
      <p:sp>
        <p:nvSpPr>
          <p:cNvPr id="21" name="テキスト ボックス 20">
            <a:extLst>
              <a:ext uri="{FF2B5EF4-FFF2-40B4-BE49-F238E27FC236}">
                <a16:creationId xmlns:a16="http://schemas.microsoft.com/office/drawing/2014/main" id="{F5681CB0-2F58-2E22-1E2F-0581E7C51847}"/>
              </a:ext>
            </a:extLst>
          </p:cNvPr>
          <p:cNvSpPr txBox="1"/>
          <p:nvPr/>
        </p:nvSpPr>
        <p:spPr>
          <a:xfrm>
            <a:off x="8751588" y="644286"/>
            <a:ext cx="369332" cy="6192716"/>
          </a:xfrm>
          <a:prstGeom prst="rect">
            <a:avLst/>
          </a:prstGeom>
          <a:noFill/>
          <a:ln>
            <a:noFill/>
          </a:ln>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出所：「 効果的な ＳＳＷ</a:t>
            </a:r>
            <a:r>
              <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事業プログラム</a:t>
            </a:r>
            <a:r>
              <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評価ファシリテーションの手引き」（２０１６）より</a:t>
            </a:r>
          </a:p>
        </p:txBody>
      </p:sp>
      <p:sp>
        <p:nvSpPr>
          <p:cNvPr id="2" name="正方形/長方形 1">
            <a:extLst>
              <a:ext uri="{FF2B5EF4-FFF2-40B4-BE49-F238E27FC236}">
                <a16:creationId xmlns:a16="http://schemas.microsoft.com/office/drawing/2014/main" id="{640C5116-8070-75E3-6373-E6B154D979FB}"/>
              </a:ext>
            </a:extLst>
          </p:cNvPr>
          <p:cNvSpPr/>
          <p:nvPr/>
        </p:nvSpPr>
        <p:spPr>
          <a:xfrm>
            <a:off x="23080" y="568086"/>
            <a:ext cx="8856663" cy="954107"/>
          </a:xfrm>
          <a:prstGeom prst="rect">
            <a:avLst/>
          </a:prstGeom>
        </p:spPr>
        <p:txBody>
          <a:bodyPr>
            <a:spAutoFit/>
          </a:bodyPr>
          <a:lstStyle/>
          <a:p>
            <a:pPr>
              <a:defRPr/>
            </a:pPr>
            <a:r>
              <a:rPr lang="ja-JP" altLang="en-US" sz="1400" spc="-10" dirty="0">
                <a:latin typeface="+mn-ea"/>
                <a:ea typeface="ＭＳ Ｐゴシック" charset="-128"/>
                <a:cs typeface="Times New Roman" panose="02020603050405020304" pitchFamily="18" charset="0"/>
              </a:rPr>
              <a:t>＊</a:t>
            </a:r>
            <a:r>
              <a:rPr lang="ja-JP" altLang="ja-JP" sz="1400" spc="-10" dirty="0">
                <a:latin typeface="+mn-ea"/>
                <a:ea typeface="ＭＳ Ｐゴシック" charset="-128"/>
                <a:cs typeface="Times New Roman" panose="02020603050405020304" pitchFamily="18" charset="0"/>
              </a:rPr>
              <a:t>プログラム理論：プログラムが生み出すことが期待されている社会的便益や、プログラムがそのゴールや目標を達成するために採用する戦略や戦術に関連する様式に関する一連の仮説群。プログラム理論のなかでは、プログラム活動によってもたらされる社会状況変化の性質に関連した</a:t>
            </a:r>
            <a:r>
              <a:rPr lang="ja-JP" altLang="ja-JP" sz="1400" spc="-10" dirty="0">
                <a:effectLst>
                  <a:outerShdw blurRad="38100" dist="38100" dir="2700000" algn="tl">
                    <a:srgbClr val="000000">
                      <a:alpha val="43137"/>
                    </a:srgbClr>
                  </a:outerShdw>
                </a:effectLst>
                <a:latin typeface="+mn-ea"/>
                <a:ea typeface="ＭＳ Ｐゴシック" charset="-128"/>
                <a:cs typeface="Times New Roman" panose="02020603050405020304" pitchFamily="18" charset="0"/>
              </a:rPr>
              <a:t>インパクト理論</a:t>
            </a:r>
            <a:r>
              <a:rPr lang="ja-JP" altLang="ja-JP" sz="1400" spc="-10" dirty="0">
                <a:latin typeface="+mn-ea"/>
                <a:ea typeface="ＭＳ Ｐゴシック" charset="-128"/>
                <a:cs typeface="Times New Roman" panose="02020603050405020304" pitchFamily="18" charset="0"/>
              </a:rPr>
              <a:t>（</a:t>
            </a:r>
            <a:r>
              <a:rPr lang="en-US" altLang="ja-JP" sz="1400" spc="-10" dirty="0">
                <a:latin typeface="+mn-ea"/>
                <a:ea typeface="ＭＳ Ｐゴシック" charset="-128"/>
                <a:cs typeface="Times New Roman" panose="02020603050405020304" pitchFamily="18" charset="0"/>
              </a:rPr>
              <a:t>impact theory</a:t>
            </a:r>
            <a:r>
              <a:rPr lang="ja-JP" altLang="ja-JP" sz="1400" spc="-10" dirty="0">
                <a:latin typeface="+mn-ea"/>
                <a:ea typeface="ＭＳ Ｐゴシック" charset="-128"/>
                <a:cs typeface="Times New Roman" panose="02020603050405020304" pitchFamily="18" charset="0"/>
              </a:rPr>
              <a:t>）と、プログラムの</a:t>
            </a:r>
            <a:r>
              <a:rPr lang="ja-JP" altLang="ja-JP" sz="1400" spc="-10" dirty="0">
                <a:effectLst>
                  <a:outerShdw blurRad="38100" dist="38100" dir="2700000" algn="tl">
                    <a:srgbClr val="000000">
                      <a:alpha val="43137"/>
                    </a:srgbClr>
                  </a:outerShdw>
                </a:effectLst>
                <a:latin typeface="+mn-ea"/>
                <a:ea typeface="ＭＳ Ｐゴシック" charset="-128"/>
                <a:cs typeface="Times New Roman" panose="02020603050405020304" pitchFamily="18" charset="0"/>
              </a:rPr>
              <a:t>組織計画</a:t>
            </a:r>
            <a:r>
              <a:rPr lang="ja-JP" altLang="ja-JP" sz="1400" spc="-10" dirty="0">
                <a:latin typeface="+mn-ea"/>
                <a:ea typeface="ＭＳ Ｐゴシック" charset="-128"/>
                <a:cs typeface="Times New Roman" panose="02020603050405020304" pitchFamily="18" charset="0"/>
              </a:rPr>
              <a:t>と</a:t>
            </a:r>
            <a:r>
              <a:rPr lang="ja-JP" altLang="ja-JP" sz="1400" spc="-10" dirty="0">
                <a:effectLst>
                  <a:outerShdw blurRad="38100" dist="38100" dir="2700000" algn="tl">
                    <a:srgbClr val="000000">
                      <a:alpha val="43137"/>
                    </a:srgbClr>
                  </a:outerShdw>
                </a:effectLst>
                <a:latin typeface="+mn-ea"/>
                <a:ea typeface="ＭＳ Ｐゴシック" charset="-128"/>
                <a:cs typeface="Times New Roman" panose="02020603050405020304" pitchFamily="18" charset="0"/>
              </a:rPr>
              <a:t>サービス利用計画</a:t>
            </a:r>
            <a:r>
              <a:rPr lang="ja-JP" altLang="ja-JP" sz="1400" spc="-10" dirty="0">
                <a:latin typeface="+mn-ea"/>
                <a:ea typeface="ＭＳ Ｐゴシック" charset="-128"/>
                <a:cs typeface="Times New Roman" panose="02020603050405020304" pitchFamily="18" charset="0"/>
              </a:rPr>
              <a:t>を示す</a:t>
            </a:r>
            <a:r>
              <a:rPr lang="ja-JP" altLang="ja-JP" sz="1400" spc="-10" dirty="0">
                <a:effectLst>
                  <a:outerShdw blurRad="38100" dist="38100" dir="2700000" algn="tl">
                    <a:srgbClr val="000000">
                      <a:alpha val="43137"/>
                    </a:srgbClr>
                  </a:outerShdw>
                </a:effectLst>
                <a:latin typeface="+mn-ea"/>
                <a:ea typeface="ＭＳ Ｐゴシック" charset="-128"/>
                <a:cs typeface="Times New Roman" panose="02020603050405020304" pitchFamily="18" charset="0"/>
              </a:rPr>
              <a:t>プロセス理論</a:t>
            </a:r>
            <a:r>
              <a:rPr lang="ja-JP" altLang="ja-JP" sz="1400" spc="-10" dirty="0">
                <a:latin typeface="+mn-ea"/>
                <a:ea typeface="ＭＳ Ｐゴシック" charset="-128"/>
                <a:cs typeface="Times New Roman" panose="02020603050405020304" pitchFamily="18" charset="0"/>
              </a:rPr>
              <a:t>（</a:t>
            </a:r>
            <a:r>
              <a:rPr lang="en-US" altLang="ja-JP" sz="1400" spc="-10" dirty="0">
                <a:latin typeface="+mn-ea"/>
                <a:ea typeface="ＭＳ Ｐゴシック" charset="-128"/>
                <a:cs typeface="Times New Roman" panose="02020603050405020304" pitchFamily="18" charset="0"/>
              </a:rPr>
              <a:t>process theory</a:t>
            </a:r>
            <a:r>
              <a:rPr lang="ja-JP" altLang="ja-JP" sz="1400" spc="-10" dirty="0">
                <a:latin typeface="+mn-ea"/>
                <a:ea typeface="ＭＳ Ｐゴシック" charset="-128"/>
                <a:cs typeface="Times New Roman" panose="02020603050405020304" pitchFamily="18" charset="0"/>
              </a:rPr>
              <a:t>）を区別することができる（</a:t>
            </a:r>
            <a:r>
              <a:rPr lang="en-US" altLang="ja-JP" sz="1400" spc="-10" dirty="0">
                <a:latin typeface="+mn-ea"/>
                <a:ea typeface="ＭＳ Ｐゴシック" charset="-128"/>
                <a:cs typeface="Times New Roman" panose="02020603050405020304" pitchFamily="18" charset="0"/>
              </a:rPr>
              <a:t>Rossi et al. 2004</a:t>
            </a:r>
            <a:r>
              <a:rPr lang="ja-JP" altLang="ja-JP" sz="1400" spc="-10" dirty="0">
                <a:latin typeface="+mn-ea"/>
                <a:ea typeface="ＭＳ Ｐゴシック" charset="-128"/>
                <a:cs typeface="Times New Roman" panose="02020603050405020304" pitchFamily="18" charset="0"/>
              </a:rPr>
              <a:t>＝</a:t>
            </a:r>
            <a:r>
              <a:rPr lang="en-US" altLang="ja-JP" sz="1400" spc="-10" dirty="0">
                <a:latin typeface="+mn-ea"/>
                <a:ea typeface="ＭＳ Ｐゴシック" charset="-128"/>
                <a:cs typeface="Times New Roman" panose="02020603050405020304" pitchFamily="18" charset="0"/>
              </a:rPr>
              <a:t>2005</a:t>
            </a:r>
            <a:r>
              <a:rPr lang="ja-JP" altLang="ja-JP" sz="1400" spc="-10" dirty="0">
                <a:latin typeface="+mn-ea"/>
                <a:ea typeface="ＭＳ Ｐゴシック" charset="-128"/>
                <a:cs typeface="Times New Roman" panose="02020603050405020304" pitchFamily="18" charset="0"/>
              </a:rPr>
              <a:t>：</a:t>
            </a:r>
            <a:r>
              <a:rPr lang="en-US" altLang="ja-JP" sz="1400" spc="-10" dirty="0">
                <a:latin typeface="+mn-ea"/>
                <a:ea typeface="ＭＳ Ｐゴシック" charset="-128"/>
                <a:cs typeface="Times New Roman" panose="02020603050405020304" pitchFamily="18" charset="0"/>
              </a:rPr>
              <a:t>63</a:t>
            </a:r>
            <a:r>
              <a:rPr lang="ja-JP" altLang="ja-JP" sz="1400" spc="-10" dirty="0">
                <a:latin typeface="+mn-ea"/>
                <a:ea typeface="ＭＳ Ｐゴシック" charset="-128"/>
                <a:cs typeface="Times New Roman" panose="02020603050405020304" pitchFamily="18" charset="0"/>
              </a:rPr>
              <a:t>）。</a:t>
            </a:r>
            <a:endParaRPr lang="ja-JP" altLang="en-US" sz="1400" dirty="0">
              <a:latin typeface="+mn-ea"/>
              <a:ea typeface="ＭＳ Ｐゴシック" charset="-128"/>
            </a:endParaRPr>
          </a:p>
        </p:txBody>
      </p:sp>
      <p:sp>
        <p:nvSpPr>
          <p:cNvPr id="27" name="テキスト ボックス 6">
            <a:extLst>
              <a:ext uri="{FF2B5EF4-FFF2-40B4-BE49-F238E27FC236}">
                <a16:creationId xmlns:a16="http://schemas.microsoft.com/office/drawing/2014/main" id="{46B68FFC-E4E1-1FD4-6147-53C49A95F14B}"/>
              </a:ext>
            </a:extLst>
          </p:cNvPr>
          <p:cNvSpPr txBox="1">
            <a:spLocks noChangeArrowheads="1"/>
          </p:cNvSpPr>
          <p:nvPr/>
        </p:nvSpPr>
        <p:spPr bwMode="auto">
          <a:xfrm>
            <a:off x="2456677" y="6265636"/>
            <a:ext cx="4230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latin typeface="Tahoma" pitchFamily="34" charset="0"/>
              </a:rPr>
              <a:t>＜インパクト理論＝アウトカムの仮設群＞</a:t>
            </a:r>
          </a:p>
        </p:txBody>
      </p:sp>
      <p:sp>
        <p:nvSpPr>
          <p:cNvPr id="3" name="スライド番号プレースホルダー 2">
            <a:extLst>
              <a:ext uri="{FF2B5EF4-FFF2-40B4-BE49-F238E27FC236}">
                <a16:creationId xmlns:a16="http://schemas.microsoft.com/office/drawing/2014/main" id="{81AAA440-43DC-DB90-B1F8-CA77E22CF6BC}"/>
              </a:ext>
            </a:extLst>
          </p:cNvPr>
          <p:cNvSpPr>
            <a:spLocks noGrp="1"/>
          </p:cNvSpPr>
          <p:nvPr>
            <p:ph type="sldNum" sz="quarter" idx="12"/>
          </p:nvPr>
        </p:nvSpPr>
        <p:spPr>
          <a:xfrm>
            <a:off x="7524614" y="6543781"/>
            <a:ext cx="984019" cy="365125"/>
          </a:xfrm>
        </p:spPr>
        <p:txBody>
          <a:bodyPr/>
          <a:lstStyle/>
          <a:p>
            <a:fld id="{9DAC49A8-D133-48D6-BABD-467D590054FB}" type="slidenum">
              <a:rPr kumimoji="1" lang="ja-JP" altLang="en-US" smtClean="0">
                <a:solidFill>
                  <a:schemeClr val="tx1"/>
                </a:solidFill>
              </a:rPr>
              <a:t>216</a:t>
            </a:fld>
            <a:endParaRPr kumimoji="1" lang="ja-JP" altLang="en-US" dirty="0">
              <a:solidFill>
                <a:schemeClr val="tx1"/>
              </a:solidFill>
            </a:endParaRPr>
          </a:p>
        </p:txBody>
      </p:sp>
    </p:spTree>
    <p:extLst>
      <p:ext uri="{BB962C8B-B14F-4D97-AF65-F5344CB8AC3E}">
        <p14:creationId xmlns:p14="http://schemas.microsoft.com/office/powerpoint/2010/main" val="1800398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C9D3-36CD-C97E-E746-86E3D5908659}"/>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09E6FA0C-EEE2-52CF-F1C1-2A2B9B78C42A}"/>
              </a:ext>
            </a:extLst>
          </p:cNvPr>
          <p:cNvSpPr txBox="1">
            <a:spLocks/>
          </p:cNvSpPr>
          <p:nvPr/>
        </p:nvSpPr>
        <p:spPr>
          <a:xfrm>
            <a:off x="0" y="-84202"/>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SSW</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組織計画の目標</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F0EFD281-B0A4-941C-1F5C-5D02280CF7C1}"/>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スライド番号プレースホルダー 2">
            <a:extLst>
              <a:ext uri="{FF2B5EF4-FFF2-40B4-BE49-F238E27FC236}">
                <a16:creationId xmlns:a16="http://schemas.microsoft.com/office/drawing/2014/main" id="{57C3C14F-9472-53D8-02CA-C9BE3BBE2F4A}"/>
              </a:ext>
            </a:extLst>
          </p:cNvPr>
          <p:cNvSpPr>
            <a:spLocks noGrp="1"/>
          </p:cNvSpPr>
          <p:nvPr>
            <p:ph type="sldNum" sz="quarter" idx="12"/>
          </p:nvPr>
        </p:nvSpPr>
        <p:spPr/>
        <p:txBody>
          <a:bodyPr/>
          <a:lstStyle/>
          <a:p>
            <a:fld id="{9DAC49A8-D133-48D6-BABD-467D590054FB}" type="slidenum">
              <a:rPr kumimoji="1" lang="ja-JP" altLang="en-US" smtClean="0"/>
              <a:t>217</a:t>
            </a:fld>
            <a:endParaRPr kumimoji="1" lang="ja-JP" altLang="en-US"/>
          </a:p>
        </p:txBody>
      </p:sp>
      <p:sp>
        <p:nvSpPr>
          <p:cNvPr id="2" name="テキスト ボックス 1">
            <a:extLst>
              <a:ext uri="{FF2B5EF4-FFF2-40B4-BE49-F238E27FC236}">
                <a16:creationId xmlns:a16="http://schemas.microsoft.com/office/drawing/2014/main" id="{8DCCEED4-9F59-5E1D-36E6-CEF52A09A573}"/>
              </a:ext>
            </a:extLst>
          </p:cNvPr>
          <p:cNvSpPr txBox="1"/>
          <p:nvPr/>
        </p:nvSpPr>
        <p:spPr>
          <a:xfrm>
            <a:off x="1" y="394484"/>
            <a:ext cx="9143999" cy="6073458"/>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子どもの変化や学校や地域の変化をもたらすには、図の下の段からの積み上げが必要である。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0"/>
              </a:spcBef>
              <a:spcAft>
                <a:spcPts val="6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学校や教育委員会として、</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配置・派遣後の最初の目標は、</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25475" marR="0" lvl="0" indent="-625475" algn="l" defTabSz="457200" rtl="0" eaLnBrk="1" fontAlgn="auto" latinLnBrk="0" hangingPunct="1">
              <a:lnSpc>
                <a:spcPts val="2600"/>
              </a:lnSpc>
              <a:spcBef>
                <a:spcPts val="0"/>
              </a:spcBef>
              <a:spcAft>
                <a:spcPts val="600"/>
              </a:spcAft>
              <a:buClrTx/>
              <a:buSzTx/>
              <a:tabLs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教職員に家庭や児童生徒の背景をみる必要性の認識ができる　　　こと（テキスト第</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章）、</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lnSpc>
                <a:spcPts val="2600"/>
              </a:lnSpc>
              <a:spcBef>
                <a:spcPts val="0"/>
              </a:spcBef>
              <a:spcAft>
                <a:spcPts val="600"/>
              </a:spcAft>
              <a:buClrTx/>
              <a:buSzTx/>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◎教職員が協働の重要性が認識できること（第</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章）によって、</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41338" marR="0" lvl="0" indent="-541338" algn="l" defTabSz="457200" rtl="0" eaLnBrk="1" fontAlgn="auto" latinLnBrk="0" hangingPunct="1">
              <a:lnSpc>
                <a:spcPts val="2600"/>
              </a:lnSpc>
              <a:spcBef>
                <a:spcPts val="0"/>
              </a:spcBef>
              <a:spcAft>
                <a:spcPts val="1800"/>
              </a:spcAft>
              <a:buClrTx/>
              <a:buSzTx/>
              <a:tabLst>
                <a:tab pos="722313" algn="l"/>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◎（教員をサポートする）校内チーム体制（スクリーニング会議、チーム会議、ケース会議など協働する会議体：ただし新しく作るのではなく既存の学年会議や〇〇委員会を援用）が形成される（第</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章）　ことである。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0"/>
              </a:spcBef>
              <a:spcAft>
                <a:spcPts val="6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これらによって、学校に</a:t>
            </a:r>
            <a:r>
              <a:rPr kumimoji="1" lang="en-US" altLang="ja-JP" sz="2400" b="1" dirty="0">
                <a:solidFill>
                  <a:prstClr val="black"/>
                </a:solidFill>
                <a:latin typeface="BIZ UDPゴシック" panose="020B0400000000000000" pitchFamily="50" charset="-128"/>
                <a:ea typeface="BIZ UDPゴシック" panose="020B0400000000000000" pitchFamily="50" charset="-128"/>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配置・派遣の基盤ができる。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0"/>
              </a:spcBef>
              <a:spcAft>
                <a:spcPts val="6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そして、校内チーム体制等ができていくことで、いじめや児童虐待などリスクの減少、問題行動の早期発見、学ぶ意欲の向上、さらに保護者との関係が良好になったり、保護者の児童生徒への対応の変化（養育力向上）など結果が見えてくる。</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464942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EDD3B-AFD1-2637-984C-ABE7F06934AE}"/>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2262AB2F-0E6A-73E2-9C53-B6096D19243B}"/>
              </a:ext>
            </a:extLst>
          </p:cNvPr>
          <p:cNvSpPr txBox="1">
            <a:spLocks/>
          </p:cNvSpPr>
          <p:nvPr/>
        </p:nvSpPr>
        <p:spPr>
          <a:xfrm>
            <a:off x="0" y="-84202"/>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SSW</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活用事業の組織計画の目標</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13" name="テキスト ボックス 12">
            <a:extLst>
              <a:ext uri="{FF2B5EF4-FFF2-40B4-BE49-F238E27FC236}">
                <a16:creationId xmlns:a16="http://schemas.microsoft.com/office/drawing/2014/main" id="{0080A991-C7CE-3838-62C5-C45199EC33BA}"/>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スライド番号プレースホルダー 2">
            <a:extLst>
              <a:ext uri="{FF2B5EF4-FFF2-40B4-BE49-F238E27FC236}">
                <a16:creationId xmlns:a16="http://schemas.microsoft.com/office/drawing/2014/main" id="{A08E56D2-96FB-24D7-9760-E1F8B5A45D97}"/>
              </a:ext>
            </a:extLst>
          </p:cNvPr>
          <p:cNvSpPr>
            <a:spLocks noGrp="1"/>
          </p:cNvSpPr>
          <p:nvPr>
            <p:ph type="sldNum" sz="quarter" idx="12"/>
          </p:nvPr>
        </p:nvSpPr>
        <p:spPr/>
        <p:txBody>
          <a:bodyPr/>
          <a:lstStyle/>
          <a:p>
            <a:fld id="{9DAC49A8-D133-48D6-BABD-467D590054FB}" type="slidenum">
              <a:rPr kumimoji="1" lang="ja-JP" altLang="en-US" smtClean="0"/>
              <a:t>218</a:t>
            </a:fld>
            <a:endParaRPr kumimoji="1" lang="ja-JP" altLang="en-US"/>
          </a:p>
        </p:txBody>
      </p:sp>
      <p:sp>
        <p:nvSpPr>
          <p:cNvPr id="2" name="テキスト ボックス 1">
            <a:extLst>
              <a:ext uri="{FF2B5EF4-FFF2-40B4-BE49-F238E27FC236}">
                <a16:creationId xmlns:a16="http://schemas.microsoft.com/office/drawing/2014/main" id="{2420697E-6242-D162-0D11-3C31E7796892}"/>
              </a:ext>
            </a:extLst>
          </p:cNvPr>
          <p:cNvSpPr txBox="1"/>
          <p:nvPr/>
        </p:nvSpPr>
        <p:spPr>
          <a:xfrm>
            <a:off x="2" y="526986"/>
            <a:ext cx="9059778" cy="5314275"/>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p"/>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最終的には、子どもの</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QOL</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向上や支え合う学校や地域ができ、担当の教職員や</a:t>
            </a:r>
            <a:r>
              <a:rPr kumimoji="1" lang="en-US" altLang="ja-JP" sz="2400" b="1" dirty="0">
                <a:solidFill>
                  <a:prstClr val="black"/>
                </a:solidFill>
                <a:latin typeface="BIZ UDPゴシック" panose="020B0400000000000000" pitchFamily="50" charset="-128"/>
                <a:ea typeface="BIZ UDPゴシック" panose="020B0400000000000000" pitchFamily="50" charset="-128"/>
              </a:rPr>
              <a:t>SSW</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が変わっても学校（あるいは自治体）にとって、スクールソーシャルワーカー活用事業が持続可能なものになる。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p"/>
              <a:tabLs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つまり、目標を立てて、学校内に導入することで、</a:t>
            </a:r>
            <a:endParaRPr kumimoji="1" lang="en-US" altLang="ja-JP" sz="2400" b="1" dirty="0">
              <a:solidFill>
                <a:prstClr val="black"/>
              </a:solidFill>
              <a:latin typeface="BIZ UDPゴシック" panose="020B0400000000000000" pitchFamily="50" charset="-128"/>
              <a:ea typeface="BIZ UDPゴシック" panose="020B0400000000000000" pitchFamily="50" charset="-128"/>
            </a:endParaRPr>
          </a:p>
          <a:p>
            <a:pPr lvl="0">
              <a:lnSpc>
                <a:spcPts val="1600"/>
              </a:lnSpc>
              <a:spcAft>
                <a:spcPts val="1200"/>
              </a:spcAf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　　・１事例１事例の解決のみではなく、</a:t>
            </a:r>
            <a:endParaRPr kumimoji="1" lang="en-US" altLang="ja-JP" sz="2400" b="1" dirty="0">
              <a:solidFill>
                <a:prstClr val="black"/>
              </a:solidFill>
              <a:latin typeface="BIZ UDPゴシック" panose="020B0400000000000000" pitchFamily="50" charset="-128"/>
              <a:ea typeface="BIZ UDPゴシック" panose="020B0400000000000000" pitchFamily="50" charset="-128"/>
            </a:endParaRPr>
          </a:p>
          <a:p>
            <a:pPr lvl="0">
              <a:lnSpc>
                <a:spcPts val="1600"/>
              </a:lnSpc>
              <a:spcAft>
                <a:spcPts val="1200"/>
              </a:spcAf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　　・校内にスクールソーシャルワークや福祉の視点が定着し</a:t>
            </a:r>
            <a:endParaRPr kumimoji="1" lang="en-US" altLang="ja-JP" sz="2400" b="1" dirty="0">
              <a:solidFill>
                <a:prstClr val="black"/>
              </a:solidFill>
              <a:latin typeface="BIZ UDPゴシック" panose="020B0400000000000000" pitchFamily="50" charset="-128"/>
              <a:ea typeface="BIZ UDPゴシック" panose="020B0400000000000000" pitchFamily="50" charset="-128"/>
            </a:endParaRPr>
          </a:p>
          <a:p>
            <a:pPr lvl="0">
              <a:lnSpc>
                <a:spcPts val="1600"/>
              </a:lnSpc>
              <a:spcAft>
                <a:spcPts val="1200"/>
              </a:spcAf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　　　➡チーム体制ができ</a:t>
            </a:r>
            <a:endParaRPr kumimoji="1" lang="en-US" altLang="ja-JP" sz="2400" b="1" dirty="0">
              <a:solidFill>
                <a:prstClr val="black"/>
              </a:solidFill>
              <a:latin typeface="BIZ UDPゴシック" panose="020B0400000000000000" pitchFamily="50" charset="-128"/>
              <a:ea typeface="BIZ UDPゴシック" panose="020B0400000000000000" pitchFamily="50" charset="-128"/>
            </a:endParaRPr>
          </a:p>
          <a:p>
            <a:pPr lvl="0">
              <a:lnSpc>
                <a:spcPts val="1600"/>
              </a:lnSpc>
              <a:spcAft>
                <a:spcPts val="1200"/>
              </a:spcAf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　　　➡児童生徒への効果が現れる</a:t>
            </a:r>
            <a:endParaRPr kumimoji="1" lang="en-US" altLang="ja-JP" sz="2400" b="1" dirty="0">
              <a:solidFill>
                <a:prstClr val="black"/>
              </a:solidFill>
              <a:latin typeface="BIZ UDPゴシック" panose="020B0400000000000000" pitchFamily="50" charset="-128"/>
              <a:ea typeface="BIZ UDPゴシック" panose="020B0400000000000000" pitchFamily="50" charset="-128"/>
            </a:endParaRPr>
          </a:p>
          <a:p>
            <a:pPr marL="360363" lvl="0">
              <a:spcAft>
                <a:spcPts val="1200"/>
              </a:spcAf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という順序性をもった一連のスクールソーシャルワーカーとの協働によるアウトカムが形成できる。</a:t>
            </a:r>
            <a:endParaRPr kumimoji="1" lang="en-US" altLang="ja-JP" sz="2400" b="1" dirty="0">
              <a:solidFill>
                <a:prstClr val="black"/>
              </a:solidFill>
              <a:latin typeface="BIZ UDPゴシック" panose="020B0400000000000000" pitchFamily="50" charset="-128"/>
              <a:ea typeface="BIZ UDPゴシック" panose="020B0400000000000000" pitchFamily="50" charset="-128"/>
            </a:endParaRPr>
          </a:p>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p"/>
              <a:tabLst/>
              <a:defRPr/>
            </a:pPr>
            <a:r>
              <a:rPr kumimoji="1" lang="ja-JP" altLang="en-US" sz="2400" b="1" dirty="0">
                <a:solidFill>
                  <a:prstClr val="black"/>
                </a:solidFill>
                <a:latin typeface="BIZ UDPゴシック" panose="020B0400000000000000" pitchFamily="50" charset="-128"/>
                <a:ea typeface="BIZ UDPゴシック" panose="020B0400000000000000" pitchFamily="50" charset="-128"/>
              </a:rPr>
              <a:t>これらが目標として可視化されると、教職員にスクールソーシャルワークや福祉の視点が理解されやすくなる。</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707488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5A932-8EFB-9C52-0F1A-B964E731BD4D}"/>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371CEE86-90C7-F88E-C5D3-8A65F5CAB7AC}"/>
              </a:ext>
            </a:extLst>
          </p:cNvPr>
          <p:cNvSpPr txBox="1">
            <a:spLocks/>
          </p:cNvSpPr>
          <p:nvPr/>
        </p:nvSpPr>
        <p:spPr>
          <a:xfrm>
            <a:off x="0" y="2391"/>
            <a:ext cx="9144000" cy="468000"/>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ワーク １</a:t>
            </a:r>
            <a:endParaRPr kumimoji="1" lang="ja-JP" altLang="en-US" sz="1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endParaRPr>
          </a:p>
        </p:txBody>
      </p:sp>
      <p:sp>
        <p:nvSpPr>
          <p:cNvPr id="2" name="テキスト ボックス 1">
            <a:extLst>
              <a:ext uri="{FF2B5EF4-FFF2-40B4-BE49-F238E27FC236}">
                <a16:creationId xmlns:a16="http://schemas.microsoft.com/office/drawing/2014/main" id="{9FC4B211-E5B9-F4D9-296B-05091021B048}"/>
              </a:ext>
            </a:extLst>
          </p:cNvPr>
          <p:cNvSpPr txBox="1"/>
          <p:nvPr/>
        </p:nvSpPr>
        <p:spPr>
          <a:xfrm>
            <a:off x="-1" y="608697"/>
            <a:ext cx="9143999" cy="13542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あなたの学校の児童生徒の課題、教師の課題は何でしょうか。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挙げてみましょう。</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個人ワーク： </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分間）</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24BB2E89-0C46-8621-9638-32464AC69B6E}"/>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スライド番号プレースホルダー 2">
            <a:extLst>
              <a:ext uri="{FF2B5EF4-FFF2-40B4-BE49-F238E27FC236}">
                <a16:creationId xmlns:a16="http://schemas.microsoft.com/office/drawing/2014/main" id="{F3C00C45-E4F7-E424-0AF7-C3F65B2A7482}"/>
              </a:ext>
            </a:extLst>
          </p:cNvPr>
          <p:cNvSpPr>
            <a:spLocks noGrp="1"/>
          </p:cNvSpPr>
          <p:nvPr>
            <p:ph type="sldNum" sz="quarter" idx="12"/>
          </p:nvPr>
        </p:nvSpPr>
        <p:spPr/>
        <p:txBody>
          <a:bodyPr/>
          <a:lstStyle/>
          <a:p>
            <a:fld id="{9DAC49A8-D133-48D6-BABD-467D590054FB}" type="slidenum">
              <a:rPr kumimoji="1" lang="ja-JP" altLang="en-US" smtClean="0"/>
              <a:t>219</a:t>
            </a:fld>
            <a:endParaRPr kumimoji="1" lang="ja-JP" altLang="en-US"/>
          </a:p>
        </p:txBody>
      </p:sp>
    </p:spTree>
    <p:extLst>
      <p:ext uri="{BB962C8B-B14F-4D97-AF65-F5344CB8AC3E}">
        <p14:creationId xmlns:p14="http://schemas.microsoft.com/office/powerpoint/2010/main" val="2928862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A773AD-0D0E-A84E-C109-3CFD9F7CF4CB}"/>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8ECCDE52-079A-4910-147B-7C706D63127F}"/>
              </a:ext>
            </a:extLst>
          </p:cNvPr>
          <p:cNvSpPr txBox="1">
            <a:spLocks/>
          </p:cNvSpPr>
          <p:nvPr/>
        </p:nvSpPr>
        <p:spPr>
          <a:xfrm>
            <a:off x="0" y="-81811"/>
            <a:ext cx="9144000" cy="552202"/>
          </a:xfrm>
          <a:prstGeom prst="rect">
            <a:avLst/>
          </a:prstGeom>
          <a:solidFill>
            <a:schemeClr val="accent3">
              <a:lumMod val="75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2400" b="1" dirty="0">
                <a:solidFill>
                  <a:prstClr val="white"/>
                </a:solidFill>
                <a:latin typeface="BIZ UDPゴシック" panose="020B0400000000000000" pitchFamily="50" charset="-128"/>
                <a:ea typeface="BIZ UDPゴシック" panose="020B0400000000000000" pitchFamily="50" charset="-128"/>
              </a:rPr>
              <a:t>（２）</a:t>
            </a:r>
            <a:r>
              <a:rPr lang="en-US" altLang="ja-JP" sz="2400" b="1" dirty="0">
                <a:solidFill>
                  <a:prstClr val="white"/>
                </a:solidFill>
                <a:latin typeface="BIZ UDPゴシック" panose="020B0400000000000000" pitchFamily="50" charset="-128"/>
                <a:ea typeface="BIZ UDPゴシック" panose="020B0400000000000000" pitchFamily="50" charset="-128"/>
              </a:rPr>
              <a:t>SSW</a:t>
            </a:r>
            <a:r>
              <a:rPr lang="ja-JP" altLang="en-US" sz="2400" b="1" dirty="0">
                <a:solidFill>
                  <a:prstClr val="white"/>
                </a:solidFill>
                <a:latin typeface="BIZ UDPゴシック" panose="020B0400000000000000" pitchFamily="50" charset="-128"/>
                <a:ea typeface="BIZ UDPゴシック" panose="020B0400000000000000" pitchFamily="50" charset="-128"/>
              </a:rPr>
              <a:t>活用事業</a:t>
            </a:r>
            <a:r>
              <a:rPr kumimoji="1" lang="ja-JP" altLang="en-US" sz="24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の組織計画 </a:t>
            </a:r>
            <a:r>
              <a:rPr kumimoji="1" lang="ja-JP" altLang="en-US" sz="2000" b="1" i="0" u="none" strike="noStrike" kern="1200" cap="none" spc="-5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（教育委員会担当者の活動）</a:t>
            </a:r>
          </a:p>
        </p:txBody>
      </p:sp>
      <p:grpSp>
        <p:nvGrpSpPr>
          <p:cNvPr id="3" name="グループ化 3">
            <a:extLst>
              <a:ext uri="{FF2B5EF4-FFF2-40B4-BE49-F238E27FC236}">
                <a16:creationId xmlns:a16="http://schemas.microsoft.com/office/drawing/2014/main" id="{097BFA89-FC30-A5B5-E3FE-D4ECB28523F0}"/>
              </a:ext>
            </a:extLst>
          </p:cNvPr>
          <p:cNvGrpSpPr>
            <a:grpSpLocks/>
          </p:cNvGrpSpPr>
          <p:nvPr/>
        </p:nvGrpSpPr>
        <p:grpSpPr bwMode="auto">
          <a:xfrm>
            <a:off x="714429" y="488843"/>
            <a:ext cx="7848872" cy="6310059"/>
            <a:chOff x="1187624" y="116632"/>
            <a:chExt cx="6017895" cy="5472957"/>
          </a:xfrm>
        </p:grpSpPr>
        <p:grpSp>
          <p:nvGrpSpPr>
            <p:cNvPr id="4" name="グループ化 5">
              <a:extLst>
                <a:ext uri="{FF2B5EF4-FFF2-40B4-BE49-F238E27FC236}">
                  <a16:creationId xmlns:a16="http://schemas.microsoft.com/office/drawing/2014/main" id="{9EE5D840-C5A1-26F5-1F71-73A6D13B544E}"/>
                </a:ext>
              </a:extLst>
            </p:cNvPr>
            <p:cNvGrpSpPr>
              <a:grpSpLocks/>
            </p:cNvGrpSpPr>
            <p:nvPr/>
          </p:nvGrpSpPr>
          <p:grpSpPr bwMode="auto">
            <a:xfrm>
              <a:off x="1187624" y="116632"/>
              <a:ext cx="6017895" cy="5472957"/>
              <a:chOff x="0" y="266065"/>
              <a:chExt cx="6017895" cy="5326878"/>
            </a:xfrm>
          </p:grpSpPr>
          <p:sp>
            <p:nvSpPr>
              <p:cNvPr id="11" name="Rectangle 76">
                <a:extLst>
                  <a:ext uri="{FF2B5EF4-FFF2-40B4-BE49-F238E27FC236}">
                    <a16:creationId xmlns:a16="http://schemas.microsoft.com/office/drawing/2014/main" id="{C8F6AA22-A877-A139-3537-C7B0CDF8A268}"/>
                  </a:ext>
                </a:extLst>
              </p:cNvPr>
              <p:cNvSpPr>
                <a:spLocks noChangeArrowheads="1"/>
              </p:cNvSpPr>
              <p:nvPr/>
            </p:nvSpPr>
            <p:spPr bwMode="auto">
              <a:xfrm>
                <a:off x="123818" y="5193693"/>
                <a:ext cx="5649614" cy="399250"/>
              </a:xfrm>
              <a:prstGeom prst="rect">
                <a:avLst/>
              </a:prstGeom>
              <a:solidFill>
                <a:srgbClr val="FFFFFF"/>
              </a:solidFill>
              <a:ln w="9525">
                <a:solidFill>
                  <a:srgbClr val="000000"/>
                </a:solidFill>
                <a:miter lim="800000"/>
                <a:headEnd/>
                <a:tailEnd/>
              </a:ln>
            </p:spPr>
            <p:txBody>
              <a:bodyPr lIns="74295" tIns="8890" rIns="74295" bIns="8890" upright="1"/>
              <a:lstStyle/>
              <a:p>
                <a:pPr marL="342907" indent="-342907" algn="just">
                  <a:buFont typeface="Wingdings" panose="05000000000000000000" pitchFamily="2" charset="2"/>
                  <a:buChar char=""/>
                  <a:defRPr/>
                </a:pPr>
                <a:r>
                  <a:rPr lang="en-US" sz="1200" kern="100" dirty="0" err="1">
                    <a:latin typeface="Century" panose="02040604050505020304" pitchFamily="18" charset="0"/>
                    <a:ea typeface="ＭＳ 明朝" panose="02020609040205080304" pitchFamily="17" charset="-128"/>
                    <a:cs typeface="Times New Roman" panose="02020603050405020304" pitchFamily="18" charset="0"/>
                  </a:rPr>
                  <a:t>SSWer</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のマクロアプローチ</a:t>
                </a:r>
              </a:p>
              <a:p>
                <a:pPr indent="133353">
                  <a:lnSpc>
                    <a:spcPts val="1500"/>
                  </a:lnSpc>
                  <a:defRPr/>
                </a:pP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教育委員会へのアプローチを中心とした</a:t>
                </a:r>
                <a:r>
                  <a:rPr lang="en-US" sz="1200" kern="100" dirty="0" err="1">
                    <a:latin typeface="Century" panose="02040604050505020304" pitchFamily="18" charset="0"/>
                    <a:ea typeface="ＭＳ 明朝" panose="02020609040205080304" pitchFamily="17" charset="-128"/>
                    <a:cs typeface="Times New Roman" panose="02020603050405020304" pitchFamily="18" charset="0"/>
                  </a:rPr>
                  <a:t>SSWer</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の動き</a:t>
                </a:r>
              </a:p>
            </p:txBody>
          </p:sp>
          <p:grpSp>
            <p:nvGrpSpPr>
              <p:cNvPr id="12" name="Group 79">
                <a:extLst>
                  <a:ext uri="{FF2B5EF4-FFF2-40B4-BE49-F238E27FC236}">
                    <a16:creationId xmlns:a16="http://schemas.microsoft.com/office/drawing/2014/main" id="{BFD135FA-8DEA-895B-32B8-0A29B3209408}"/>
                  </a:ext>
                </a:extLst>
              </p:cNvPr>
              <p:cNvGrpSpPr>
                <a:grpSpLocks/>
              </p:cNvGrpSpPr>
              <p:nvPr/>
            </p:nvGrpSpPr>
            <p:grpSpPr bwMode="auto">
              <a:xfrm>
                <a:off x="0" y="266065"/>
                <a:ext cx="6017895" cy="4765675"/>
                <a:chOff x="2055" y="1937"/>
                <a:chExt cx="9477" cy="7505"/>
              </a:xfrm>
            </p:grpSpPr>
            <p:sp>
              <p:nvSpPr>
                <p:cNvPr id="14" name="AutoShape 78">
                  <a:extLst>
                    <a:ext uri="{FF2B5EF4-FFF2-40B4-BE49-F238E27FC236}">
                      <a16:creationId xmlns:a16="http://schemas.microsoft.com/office/drawing/2014/main" id="{C1EF038A-D167-E321-771B-6D95A51252B7}"/>
                    </a:ext>
                  </a:extLst>
                </p:cNvPr>
                <p:cNvSpPr>
                  <a:spLocks noChangeArrowheads="1"/>
                </p:cNvSpPr>
                <p:nvPr/>
              </p:nvSpPr>
              <p:spPr bwMode="auto">
                <a:xfrm>
                  <a:off x="2055" y="1937"/>
                  <a:ext cx="9477" cy="7505"/>
                </a:xfrm>
                <a:prstGeom prst="roundRect">
                  <a:avLst>
                    <a:gd name="adj" fmla="val 6722"/>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latin typeface="Tahoma" pitchFamily="34" charset="0"/>
                  </a:endParaRPr>
                </a:p>
              </p:txBody>
            </p:sp>
            <p:sp>
              <p:nvSpPr>
                <p:cNvPr id="15" name="AutoShape 75">
                  <a:extLst>
                    <a:ext uri="{FF2B5EF4-FFF2-40B4-BE49-F238E27FC236}">
                      <a16:creationId xmlns:a16="http://schemas.microsoft.com/office/drawing/2014/main" id="{C62E5B3A-3EB7-41BE-FDF3-FBF7804AC0F3}"/>
                    </a:ext>
                  </a:extLst>
                </p:cNvPr>
                <p:cNvSpPr>
                  <a:spLocks noChangeArrowheads="1"/>
                </p:cNvSpPr>
                <p:nvPr/>
              </p:nvSpPr>
              <p:spPr bwMode="auto">
                <a:xfrm>
                  <a:off x="2270" y="4435"/>
                  <a:ext cx="9046" cy="4787"/>
                </a:xfrm>
                <a:prstGeom prst="roundRect">
                  <a:avLst>
                    <a:gd name="adj" fmla="val 9528"/>
                  </a:avLst>
                </a:prstGeom>
                <a:noFill/>
                <a:ln w="952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latin typeface="Tahoma" pitchFamily="34" charset="0"/>
                  </a:endParaRPr>
                </a:p>
              </p:txBody>
            </p:sp>
            <p:sp>
              <p:nvSpPr>
                <p:cNvPr id="16" name="Rectangle 77">
                  <a:extLst>
                    <a:ext uri="{FF2B5EF4-FFF2-40B4-BE49-F238E27FC236}">
                      <a16:creationId xmlns:a16="http://schemas.microsoft.com/office/drawing/2014/main" id="{110A0FCA-84D2-BA78-3F96-7D58D3D06AD7}"/>
                    </a:ext>
                  </a:extLst>
                </p:cNvPr>
                <p:cNvSpPr>
                  <a:spLocks noChangeArrowheads="1"/>
                </p:cNvSpPr>
                <p:nvPr/>
              </p:nvSpPr>
              <p:spPr bwMode="auto">
                <a:xfrm>
                  <a:off x="2512" y="2093"/>
                  <a:ext cx="8635" cy="1144"/>
                </a:xfrm>
                <a:prstGeom prst="rect">
                  <a:avLst/>
                </a:prstGeom>
                <a:solidFill>
                  <a:srgbClr val="FFFFFF"/>
                </a:solidFill>
                <a:ln w="9525">
                  <a:solidFill>
                    <a:srgbClr val="000000"/>
                  </a:solidFill>
                  <a:miter lim="800000"/>
                  <a:headEnd/>
                  <a:tailEnd/>
                </a:ln>
              </p:spPr>
              <p:txBody>
                <a:bodyPr lIns="74295" tIns="8890" rIns="74295" bIns="8890" upright="1"/>
                <a:lstStyle/>
                <a:p>
                  <a:pPr marL="342907" indent="-342907" algn="just">
                    <a:buFont typeface="Wingdings" panose="05000000000000000000" pitchFamily="2" charset="2"/>
                    <a:buChar char=""/>
                    <a:defRPr/>
                  </a:pP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　（年度ごとの）事業開始に向けた情報収集　　　　　　</a:t>
                  </a:r>
                  <a:endParaRPr lang="ja-JP" altLang="en-US" sz="12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500"/>
                    </a:lnSpc>
                    <a:defRPr/>
                  </a:pPr>
                  <a:r>
                    <a:rPr lang="en-US" sz="1200" kern="100" dirty="0">
                      <a:latin typeface="Century" panose="02040604050505020304" pitchFamily="18" charset="0"/>
                      <a:ea typeface="ＭＳ 明朝" panose="02020609040205080304" pitchFamily="17" charset="-128"/>
                      <a:cs typeface="Times New Roman" panose="02020603050405020304" pitchFamily="18" charset="0"/>
                    </a:rPr>
                    <a:t>A-1: </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学校・地域の実態把握と課題分析</a:t>
                  </a:r>
                </a:p>
                <a:p>
                  <a:pPr algn="just">
                    <a:lnSpc>
                      <a:spcPts val="1500"/>
                    </a:lnSpc>
                    <a:defRPr/>
                  </a:pPr>
                  <a:r>
                    <a:rPr lang="en-US" sz="1200" kern="100" dirty="0">
                      <a:latin typeface="Century" panose="02040604050505020304" pitchFamily="18" charset="0"/>
                      <a:ea typeface="ＭＳ 明朝" panose="02020609040205080304" pitchFamily="17" charset="-128"/>
                      <a:cs typeface="Times New Roman" panose="02020603050405020304" pitchFamily="18" charset="0"/>
                    </a:rPr>
                    <a:t>A-2: </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ソーシャルワークの視点を持つ人材の必要性を認識</a:t>
                  </a:r>
                </a:p>
                <a:p>
                  <a:pPr algn="just">
                    <a:lnSpc>
                      <a:spcPts val="1500"/>
                    </a:lnSpc>
                    <a:defRPr/>
                  </a:pPr>
                  <a:r>
                    <a:rPr lang="en-US" sz="1200" kern="100" dirty="0">
                      <a:latin typeface="Century" panose="02040604050505020304" pitchFamily="18" charset="0"/>
                      <a:ea typeface="ＭＳ 明朝" panose="02020609040205080304" pitchFamily="17" charset="-128"/>
                      <a:cs typeface="Times New Roman" panose="02020603050405020304" pitchFamily="18" charset="0"/>
                    </a:rPr>
                    <a:t>A-3: SSW</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に関連する情報収集</a:t>
                  </a:r>
                </a:p>
              </p:txBody>
            </p:sp>
            <p:sp>
              <p:nvSpPr>
                <p:cNvPr id="17" name="Rectangle 78">
                  <a:extLst>
                    <a:ext uri="{FF2B5EF4-FFF2-40B4-BE49-F238E27FC236}">
                      <a16:creationId xmlns:a16="http://schemas.microsoft.com/office/drawing/2014/main" id="{9903689E-6331-ABD9-CB27-B493FF9E8A56}"/>
                    </a:ext>
                  </a:extLst>
                </p:cNvPr>
                <p:cNvSpPr>
                  <a:spLocks noChangeArrowheads="1"/>
                </p:cNvSpPr>
                <p:nvPr/>
              </p:nvSpPr>
              <p:spPr bwMode="auto">
                <a:xfrm>
                  <a:off x="2512" y="3655"/>
                  <a:ext cx="8635" cy="353"/>
                </a:xfrm>
                <a:prstGeom prst="rect">
                  <a:avLst/>
                </a:prstGeom>
                <a:solidFill>
                  <a:srgbClr val="FFFFFF"/>
                </a:solidFill>
                <a:ln w="9525">
                  <a:solidFill>
                    <a:srgbClr val="000000"/>
                  </a:solidFill>
                  <a:miter lim="800000"/>
                  <a:headEnd/>
                  <a:tailEnd/>
                </a:ln>
              </p:spPr>
              <p:txBody>
                <a:bodyPr lIns="74295" tIns="8890" rIns="74295" bIns="8890" upright="1"/>
                <a:lstStyle/>
                <a:p>
                  <a:pPr marL="342907" indent="-342907">
                    <a:spcBef>
                      <a:spcPts val="240"/>
                    </a:spcBef>
                    <a:buFont typeface="Wingdings" panose="05000000000000000000" pitchFamily="2" charset="2"/>
                    <a:buChar char=""/>
                    <a:defRPr/>
                  </a:pP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戦略を練る　　　　　　</a:t>
                  </a:r>
                  <a:r>
                    <a:rPr lang="en-US" sz="1200" kern="100" dirty="0">
                      <a:highlight>
                        <a:srgbClr val="FFFF00"/>
                      </a:highlight>
                      <a:latin typeface="Century" panose="02040604050505020304" pitchFamily="18" charset="0"/>
                      <a:ea typeface="ＭＳ 明朝" panose="02020609040205080304" pitchFamily="17" charset="-128"/>
                      <a:cs typeface="Times New Roman" panose="02020603050405020304" pitchFamily="18" charset="0"/>
                    </a:rPr>
                    <a:t>B-1: </a:t>
                  </a:r>
                  <a:r>
                    <a:rPr lang="ja-JP" altLang="en-US" sz="1200" kern="100" dirty="0">
                      <a:highlight>
                        <a:srgbClr val="FFFF00"/>
                      </a:highlight>
                      <a:latin typeface="Century" panose="02040604050505020304" pitchFamily="18" charset="0"/>
                      <a:ea typeface="ＭＳ 明朝" panose="02020609040205080304" pitchFamily="17" charset="-128"/>
                      <a:cs typeface="Times New Roman" panose="02020603050405020304" pitchFamily="18" charset="0"/>
                    </a:rPr>
                    <a:t>課題分析と情報収集をふまえたフレイム作り</a:t>
                  </a:r>
                </a:p>
              </p:txBody>
            </p:sp>
            <p:sp>
              <p:nvSpPr>
                <p:cNvPr id="18" name="AutoShape 25">
                  <a:extLst>
                    <a:ext uri="{FF2B5EF4-FFF2-40B4-BE49-F238E27FC236}">
                      <a16:creationId xmlns:a16="http://schemas.microsoft.com/office/drawing/2014/main" id="{5B856B10-E1CE-A3E3-E1A4-C296DE983227}"/>
                    </a:ext>
                  </a:extLst>
                </p:cNvPr>
                <p:cNvSpPr>
                  <a:spLocks noChangeArrowheads="1"/>
                </p:cNvSpPr>
                <p:nvPr/>
              </p:nvSpPr>
              <p:spPr bwMode="auto">
                <a:xfrm>
                  <a:off x="7159" y="3171"/>
                  <a:ext cx="283" cy="510"/>
                </a:xfrm>
                <a:prstGeom prst="downArrow">
                  <a:avLst>
                    <a:gd name="adj1" fmla="val 50000"/>
                    <a:gd name="adj2" fmla="val 45053"/>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eaVert"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latin typeface="Tahoma" pitchFamily="34" charset="0"/>
                  </a:endParaRPr>
                </a:p>
              </p:txBody>
            </p:sp>
            <p:sp>
              <p:nvSpPr>
                <p:cNvPr id="19" name="AutoShape 24">
                  <a:extLst>
                    <a:ext uri="{FF2B5EF4-FFF2-40B4-BE49-F238E27FC236}">
                      <a16:creationId xmlns:a16="http://schemas.microsoft.com/office/drawing/2014/main" id="{BDB78EA8-98AD-8949-E394-87BC568B3AB7}"/>
                    </a:ext>
                  </a:extLst>
                </p:cNvPr>
                <p:cNvSpPr>
                  <a:spLocks noChangeArrowheads="1"/>
                </p:cNvSpPr>
                <p:nvPr/>
              </p:nvSpPr>
              <p:spPr bwMode="auto">
                <a:xfrm>
                  <a:off x="7159" y="3985"/>
                  <a:ext cx="283" cy="510"/>
                </a:xfrm>
                <a:prstGeom prst="downArrow">
                  <a:avLst>
                    <a:gd name="adj1" fmla="val 50000"/>
                    <a:gd name="adj2" fmla="val 45053"/>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eaVert"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latin typeface="Tahoma" pitchFamily="34" charset="0"/>
                  </a:endParaRPr>
                </a:p>
              </p:txBody>
            </p:sp>
            <p:sp>
              <p:nvSpPr>
                <p:cNvPr id="20" name="Rectangle 66">
                  <a:extLst>
                    <a:ext uri="{FF2B5EF4-FFF2-40B4-BE49-F238E27FC236}">
                      <a16:creationId xmlns:a16="http://schemas.microsoft.com/office/drawing/2014/main" id="{D13843FD-7A60-9DF4-2B56-CC7683924220}"/>
                    </a:ext>
                  </a:extLst>
                </p:cNvPr>
                <p:cNvSpPr>
                  <a:spLocks noChangeArrowheads="1"/>
                </p:cNvSpPr>
                <p:nvPr/>
              </p:nvSpPr>
              <p:spPr bwMode="auto">
                <a:xfrm>
                  <a:off x="4387" y="4271"/>
                  <a:ext cx="972" cy="375"/>
                </a:xfrm>
                <a:prstGeom prst="rect">
                  <a:avLst/>
                </a:prstGeom>
                <a:solidFill>
                  <a:schemeClr val="bg1">
                    <a:lumMod val="100000"/>
                    <a:lumOff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upright="1"/>
                <a:lstStyle/>
                <a:p>
                  <a:pPr algn="ctr">
                    <a:defRPr/>
                  </a:pP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管理</a:t>
                  </a:r>
                  <a:endParaRPr lang="ja-JP" altLang="en-US" sz="1200"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13" name="AutoShape 24">
                <a:extLst>
                  <a:ext uri="{FF2B5EF4-FFF2-40B4-BE49-F238E27FC236}">
                    <a16:creationId xmlns:a16="http://schemas.microsoft.com/office/drawing/2014/main" id="{82280969-E69E-3ADE-3AA2-3DD52B4B4438}"/>
                  </a:ext>
                </a:extLst>
              </p:cNvPr>
              <p:cNvSpPr>
                <a:spLocks noChangeArrowheads="1"/>
              </p:cNvSpPr>
              <p:nvPr/>
            </p:nvSpPr>
            <p:spPr bwMode="auto">
              <a:xfrm rot="10800000">
                <a:off x="2732624" y="4815741"/>
                <a:ext cx="216000" cy="432000"/>
              </a:xfrm>
              <a:prstGeom prst="downArrow">
                <a:avLst>
                  <a:gd name="adj1" fmla="val 50000"/>
                  <a:gd name="adj2" fmla="val 50000"/>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eaVert"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latin typeface="Tahoma" pitchFamily="34" charset="0"/>
                </a:endParaRPr>
              </a:p>
            </p:txBody>
          </p:sp>
        </p:grpSp>
        <p:sp>
          <p:nvSpPr>
            <p:cNvPr id="5" name="Rectangle 67">
              <a:extLst>
                <a:ext uri="{FF2B5EF4-FFF2-40B4-BE49-F238E27FC236}">
                  <a16:creationId xmlns:a16="http://schemas.microsoft.com/office/drawing/2014/main" id="{DB04B2B8-BFF8-7ECE-08C4-EA8A530C5F08}"/>
                </a:ext>
              </a:extLst>
            </p:cNvPr>
            <p:cNvSpPr>
              <a:spLocks noChangeArrowheads="1"/>
            </p:cNvSpPr>
            <p:nvPr/>
          </p:nvSpPr>
          <p:spPr bwMode="auto">
            <a:xfrm>
              <a:off x="4241813" y="4060153"/>
              <a:ext cx="2614475" cy="723931"/>
            </a:xfrm>
            <a:prstGeom prst="rect">
              <a:avLst/>
            </a:prstGeom>
            <a:solidFill>
              <a:srgbClr val="FFFFFF"/>
            </a:solidFill>
            <a:ln w="9525">
              <a:solidFill>
                <a:srgbClr val="000000"/>
              </a:solidFill>
              <a:miter lim="800000"/>
              <a:headEnd/>
              <a:tailEnd/>
            </a:ln>
          </p:spPr>
          <p:txBody>
            <a:bodyPr lIns="74295" tIns="8890" rIns="74295" bIns="8890" upright="1"/>
            <a:lstStyle/>
            <a:p>
              <a:pPr marL="342907" indent="-342907" algn="just">
                <a:buFont typeface="Wingdings" panose="05000000000000000000" pitchFamily="2" charset="2"/>
                <a:buChar char=""/>
                <a:defRPr/>
              </a:pP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事業の拡充</a:t>
              </a:r>
              <a:endParaRPr lang="ja-JP" altLang="en-US" sz="1200" kern="100" dirty="0">
                <a:latin typeface="Century" panose="02040604050505020304" pitchFamily="18" charset="0"/>
                <a:ea typeface="ＭＳ 明朝" panose="02020609040205080304" pitchFamily="17" charset="-128"/>
                <a:cs typeface="Times New Roman" panose="02020603050405020304" pitchFamily="18" charset="0"/>
              </a:endParaRPr>
            </a:p>
            <a:p>
              <a:pPr marL="266705" indent="-266705" algn="just">
                <a:defRPr/>
              </a:pPr>
              <a:r>
                <a:rPr lang="en-US" sz="1200" kern="100" dirty="0">
                  <a:latin typeface="Century" panose="02040604050505020304" pitchFamily="18" charset="0"/>
                  <a:ea typeface="ＭＳ 明朝" panose="02020609040205080304" pitchFamily="17" charset="-128"/>
                  <a:cs typeface="Times New Roman" panose="02020603050405020304" pitchFamily="18" charset="0"/>
                </a:rPr>
                <a:t>G-1: </a:t>
              </a:r>
              <a:r>
                <a:rPr lang="en-US" sz="1200" kern="100" dirty="0" err="1">
                  <a:latin typeface="Century" panose="02040604050505020304" pitchFamily="18" charset="0"/>
                  <a:ea typeface="ＭＳ 明朝" panose="02020609040205080304" pitchFamily="17" charset="-128"/>
                  <a:cs typeface="Times New Roman" panose="02020603050405020304" pitchFamily="18" charset="0"/>
                </a:rPr>
                <a:t>SSWer</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活用事業発展に向けた会議</a:t>
              </a:r>
            </a:p>
            <a:p>
              <a:pPr algn="just">
                <a:defRPr/>
              </a:pPr>
              <a:r>
                <a:rPr lang="en-US" sz="1200" kern="100" dirty="0">
                  <a:latin typeface="Century" panose="02040604050505020304" pitchFamily="18" charset="0"/>
                  <a:ea typeface="ＭＳ 明朝" panose="02020609040205080304" pitchFamily="17" charset="-128"/>
                  <a:cs typeface="Times New Roman" panose="02020603050405020304" pitchFamily="18" charset="0"/>
                </a:rPr>
                <a:t>G-2: </a:t>
              </a:r>
              <a:r>
                <a:rPr lang="en-US" sz="1200" kern="100" dirty="0" err="1">
                  <a:latin typeface="Century" panose="02040604050505020304" pitchFamily="18" charset="0"/>
                  <a:ea typeface="ＭＳ 明朝" panose="02020609040205080304" pitchFamily="17" charset="-128"/>
                  <a:cs typeface="Times New Roman" panose="02020603050405020304" pitchFamily="18" charset="0"/>
                </a:rPr>
                <a:t>SSWer</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活用事業の強化</a:t>
              </a:r>
            </a:p>
            <a:p>
              <a:pPr algn="just">
                <a:defRPr/>
              </a:pPr>
              <a:r>
                <a:rPr lang="en-US" sz="1200" kern="100" dirty="0">
                  <a:latin typeface="Century" panose="02040604050505020304" pitchFamily="18" charset="0"/>
                  <a:ea typeface="ＭＳ 明朝" panose="02020609040205080304" pitchFamily="17" charset="-128"/>
                  <a:cs typeface="Times New Roman" panose="02020603050405020304" pitchFamily="18" charset="0"/>
                </a:rPr>
                <a:t>G-3: </a:t>
              </a:r>
              <a:r>
                <a:rPr lang="en-US" sz="1200" kern="100" dirty="0" err="1">
                  <a:latin typeface="Century" panose="02040604050505020304" pitchFamily="18" charset="0"/>
                  <a:ea typeface="ＭＳ 明朝" panose="02020609040205080304" pitchFamily="17" charset="-128"/>
                  <a:cs typeface="Times New Roman" panose="02020603050405020304" pitchFamily="18" charset="0"/>
                </a:rPr>
                <a:t>SSWer</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活用事業の効果発信</a:t>
              </a:r>
            </a:p>
          </p:txBody>
        </p:sp>
        <p:sp>
          <p:nvSpPr>
            <p:cNvPr id="7" name="Rectangle 71">
              <a:extLst>
                <a:ext uri="{FF2B5EF4-FFF2-40B4-BE49-F238E27FC236}">
                  <a16:creationId xmlns:a16="http://schemas.microsoft.com/office/drawing/2014/main" id="{F3EA9A4E-D534-B309-CC74-FA6B74C655D1}"/>
                </a:ext>
              </a:extLst>
            </p:cNvPr>
            <p:cNvSpPr>
              <a:spLocks noChangeArrowheads="1"/>
            </p:cNvSpPr>
            <p:nvPr/>
          </p:nvSpPr>
          <p:spPr bwMode="auto">
            <a:xfrm>
              <a:off x="1520981" y="1916935"/>
              <a:ext cx="2592251" cy="998581"/>
            </a:xfrm>
            <a:prstGeom prst="rect">
              <a:avLst/>
            </a:prstGeom>
            <a:solidFill>
              <a:srgbClr val="FFFFFF"/>
            </a:solidFill>
            <a:ln w="9525">
              <a:solidFill>
                <a:srgbClr val="000000"/>
              </a:solidFill>
              <a:miter lim="800000"/>
              <a:headEnd/>
              <a:tailEnd/>
            </a:ln>
          </p:spPr>
          <p:txBody>
            <a:bodyPr lIns="74295" tIns="8890" rIns="74295" bIns="8890" upright="1"/>
            <a:lstStyle/>
            <a:p>
              <a:pPr marL="266705" indent="-266705" algn="just">
                <a:buFont typeface="Wingdings" panose="05000000000000000000" pitchFamily="2" charset="2"/>
                <a:buChar char="l"/>
                <a:defRPr/>
              </a:pP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職務内容の設計</a:t>
              </a:r>
              <a:endParaRPr lang="ja-JP" altLang="en-US" sz="12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defRPr/>
              </a:pPr>
              <a:r>
                <a:rPr lang="en-US" sz="1200" kern="100" dirty="0">
                  <a:latin typeface="Century" panose="02040604050505020304" pitchFamily="18" charset="0"/>
                  <a:ea typeface="ＭＳ 明朝" panose="02020609040205080304" pitchFamily="17" charset="-128"/>
                  <a:cs typeface="Times New Roman" panose="02020603050405020304" pitchFamily="18" charset="0"/>
                </a:rPr>
                <a:t>C-1: </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教育委員会の戦略を形にする</a:t>
              </a:r>
            </a:p>
            <a:p>
              <a:pPr algn="just">
                <a:defRPr/>
              </a:pPr>
              <a:r>
                <a:rPr lang="en-US" sz="1200" kern="100" dirty="0">
                  <a:latin typeface="Century" panose="02040604050505020304" pitchFamily="18" charset="0"/>
                  <a:ea typeface="ＭＳ 明朝" panose="02020609040205080304" pitchFamily="17" charset="-128"/>
                  <a:cs typeface="Times New Roman" panose="02020603050405020304" pitchFamily="18" charset="0"/>
                </a:rPr>
                <a:t>C-2: </a:t>
              </a:r>
              <a:r>
                <a:rPr lang="en-US" sz="1200" kern="100" dirty="0" err="1">
                  <a:latin typeface="Century" panose="02040604050505020304" pitchFamily="18" charset="0"/>
                  <a:ea typeface="ＭＳ 明朝" panose="02020609040205080304" pitchFamily="17" charset="-128"/>
                  <a:cs typeface="Times New Roman" panose="02020603050405020304" pitchFamily="18" charset="0"/>
                </a:rPr>
                <a:t>SSWer</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との協議</a:t>
              </a:r>
            </a:p>
            <a:p>
              <a:pPr algn="just">
                <a:defRPr/>
              </a:pPr>
              <a:r>
                <a:rPr lang="en-US" sz="1200" kern="100" dirty="0">
                  <a:highlight>
                    <a:srgbClr val="FFFF00"/>
                  </a:highlight>
                  <a:latin typeface="Century" panose="02040604050505020304" pitchFamily="18" charset="0"/>
                  <a:ea typeface="ＭＳ 明朝" panose="02020609040205080304" pitchFamily="17" charset="-128"/>
                  <a:cs typeface="Times New Roman" panose="02020603050405020304" pitchFamily="18" charset="0"/>
                </a:rPr>
                <a:t>C-3: </a:t>
              </a:r>
              <a:r>
                <a:rPr lang="ja-JP" altLang="en-US" sz="1200" kern="100" dirty="0">
                  <a:highlight>
                    <a:srgbClr val="FFFF00"/>
                  </a:highlight>
                  <a:latin typeface="Century" panose="02040604050505020304" pitchFamily="18" charset="0"/>
                  <a:ea typeface="ＭＳ 明朝" panose="02020609040205080304" pitchFamily="17" charset="-128"/>
                  <a:cs typeface="Times New Roman" panose="02020603050405020304" pitchFamily="18" charset="0"/>
                </a:rPr>
                <a:t>管理職・</a:t>
              </a:r>
              <a:r>
                <a:rPr lang="en-US" sz="1200" kern="100" dirty="0" err="1">
                  <a:highlight>
                    <a:srgbClr val="FFFF00"/>
                  </a:highlight>
                  <a:latin typeface="Century" panose="02040604050505020304" pitchFamily="18" charset="0"/>
                  <a:ea typeface="ＭＳ 明朝" panose="02020609040205080304" pitchFamily="17" charset="-128"/>
                  <a:cs typeface="Times New Roman" panose="02020603050405020304" pitchFamily="18" charset="0"/>
                </a:rPr>
                <a:t>SSWer</a:t>
              </a:r>
              <a:r>
                <a:rPr lang="ja-JP" altLang="en-US" sz="1200" kern="100" dirty="0">
                  <a:highlight>
                    <a:srgbClr val="FFFF00"/>
                  </a:highlight>
                  <a:latin typeface="Century" panose="02040604050505020304" pitchFamily="18" charset="0"/>
                  <a:ea typeface="ＭＳ 明朝" panose="02020609040205080304" pitchFamily="17" charset="-128"/>
                  <a:cs typeface="Times New Roman" panose="02020603050405020304" pitchFamily="18" charset="0"/>
                </a:rPr>
                <a:t>担当教員との協議</a:t>
              </a:r>
            </a:p>
            <a:p>
              <a:pPr algn="just">
                <a:defRPr/>
              </a:pPr>
              <a:r>
                <a:rPr lang="en-US" sz="1200" kern="100" dirty="0">
                  <a:latin typeface="Century" panose="02040604050505020304" pitchFamily="18" charset="0"/>
                  <a:ea typeface="ＭＳ 明朝" panose="02020609040205080304" pitchFamily="17" charset="-128"/>
                  <a:cs typeface="Times New Roman" panose="02020603050405020304" pitchFamily="18" charset="0"/>
                </a:rPr>
                <a:t>C-4: </a:t>
              </a:r>
              <a:r>
                <a:rPr lang="en-US" sz="1200" kern="100" dirty="0" err="1">
                  <a:latin typeface="Century" panose="02040604050505020304" pitchFamily="18" charset="0"/>
                  <a:ea typeface="ＭＳ 明朝" panose="02020609040205080304" pitchFamily="17" charset="-128"/>
                  <a:cs typeface="Times New Roman" panose="02020603050405020304" pitchFamily="18" charset="0"/>
                </a:rPr>
                <a:t>SVer</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との協議</a:t>
              </a:r>
            </a:p>
            <a:p>
              <a:pPr algn="just">
                <a:defRPr/>
              </a:pPr>
              <a:r>
                <a:rPr lang="en-US" sz="1200" kern="100" dirty="0">
                  <a:latin typeface="Century" panose="02040604050505020304" pitchFamily="18" charset="0"/>
                  <a:ea typeface="ＭＳ 明朝" panose="02020609040205080304" pitchFamily="17" charset="-128"/>
                  <a:cs typeface="Times New Roman" panose="02020603050405020304" pitchFamily="18" charset="0"/>
                </a:rPr>
                <a:t>C-5: </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関係機関に対する戦略の実行</a:t>
              </a:r>
            </a:p>
          </p:txBody>
        </p:sp>
        <p:sp>
          <p:nvSpPr>
            <p:cNvPr id="8" name="Rectangle 72">
              <a:extLst>
                <a:ext uri="{FF2B5EF4-FFF2-40B4-BE49-F238E27FC236}">
                  <a16:creationId xmlns:a16="http://schemas.microsoft.com/office/drawing/2014/main" id="{4E0E1965-2895-BC06-E29C-8F28AAE33FC5}"/>
                </a:ext>
              </a:extLst>
            </p:cNvPr>
            <p:cNvSpPr>
              <a:spLocks noChangeArrowheads="1"/>
            </p:cNvSpPr>
            <p:nvPr/>
          </p:nvSpPr>
          <p:spPr bwMode="auto">
            <a:xfrm>
              <a:off x="1522569" y="4060153"/>
              <a:ext cx="2593838" cy="376254"/>
            </a:xfrm>
            <a:prstGeom prst="rect">
              <a:avLst/>
            </a:prstGeom>
            <a:solidFill>
              <a:srgbClr val="FFFFFF"/>
            </a:solidFill>
            <a:ln w="9525">
              <a:solidFill>
                <a:srgbClr val="000000"/>
              </a:solidFill>
              <a:miter lim="800000"/>
              <a:headEnd/>
              <a:tailEnd/>
            </a:ln>
          </p:spPr>
          <p:txBody>
            <a:bodyPr lIns="74295" tIns="8890" rIns="74295" bIns="8890" upright="1"/>
            <a:lstStyle/>
            <a:p>
              <a:pPr marL="342907" indent="-342907" algn="just">
                <a:buFont typeface="Wingdings" panose="05000000000000000000" pitchFamily="2" charset="2"/>
                <a:buChar char=""/>
                <a:defRPr/>
              </a:pP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事業・実践の評価</a:t>
              </a:r>
              <a:endParaRPr lang="ja-JP" altLang="en-US" sz="12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defRPr/>
              </a:pPr>
              <a:r>
                <a:rPr lang="en-US" sz="1200" kern="100" dirty="0">
                  <a:highlight>
                    <a:srgbClr val="FFFF00"/>
                  </a:highlight>
                  <a:latin typeface="Century" panose="02040604050505020304" pitchFamily="18" charset="0"/>
                  <a:ea typeface="ＭＳ 明朝" panose="02020609040205080304" pitchFamily="17" charset="-128"/>
                  <a:cs typeface="Times New Roman" panose="02020603050405020304" pitchFamily="18" charset="0"/>
                </a:rPr>
                <a:t>F-1: </a:t>
              </a:r>
              <a:r>
                <a:rPr lang="en-US" sz="1200" kern="100" dirty="0" err="1">
                  <a:highlight>
                    <a:srgbClr val="FFFF00"/>
                  </a:highlight>
                  <a:latin typeface="Century" panose="02040604050505020304" pitchFamily="18" charset="0"/>
                  <a:ea typeface="ＭＳ 明朝" panose="02020609040205080304" pitchFamily="17" charset="-128"/>
                  <a:cs typeface="Times New Roman" panose="02020603050405020304" pitchFamily="18" charset="0"/>
                </a:rPr>
                <a:t>SSWer</a:t>
              </a:r>
              <a:r>
                <a:rPr lang="ja-JP" altLang="en-US" sz="1200" kern="100" dirty="0">
                  <a:highlight>
                    <a:srgbClr val="FFFF00"/>
                  </a:highlight>
                  <a:latin typeface="Century" panose="02040604050505020304" pitchFamily="18" charset="0"/>
                  <a:ea typeface="ＭＳ 明朝" panose="02020609040205080304" pitchFamily="17" charset="-128"/>
                  <a:cs typeface="Times New Roman" panose="02020603050405020304" pitchFamily="18" charset="0"/>
                </a:rPr>
                <a:t>活用事業の評価</a:t>
              </a:r>
            </a:p>
          </p:txBody>
        </p:sp>
        <p:sp>
          <p:nvSpPr>
            <p:cNvPr id="9" name="Rectangle 73">
              <a:extLst>
                <a:ext uri="{FF2B5EF4-FFF2-40B4-BE49-F238E27FC236}">
                  <a16:creationId xmlns:a16="http://schemas.microsoft.com/office/drawing/2014/main" id="{ECC775C9-C269-F532-91D5-04E5B8DCE09A}"/>
                </a:ext>
              </a:extLst>
            </p:cNvPr>
            <p:cNvSpPr>
              <a:spLocks noChangeArrowheads="1"/>
            </p:cNvSpPr>
            <p:nvPr/>
          </p:nvSpPr>
          <p:spPr bwMode="auto">
            <a:xfrm>
              <a:off x="2943306" y="2974256"/>
              <a:ext cx="2592251" cy="1028745"/>
            </a:xfrm>
            <a:prstGeom prst="rect">
              <a:avLst/>
            </a:prstGeom>
            <a:solidFill>
              <a:srgbClr val="FFFFFF"/>
            </a:solidFill>
            <a:ln w="9525">
              <a:solidFill>
                <a:srgbClr val="000000"/>
              </a:solidFill>
              <a:miter lim="800000"/>
              <a:headEnd/>
              <a:tailEnd/>
            </a:ln>
          </p:spPr>
          <p:txBody>
            <a:bodyPr lIns="74295" tIns="8890" rIns="74295" bIns="8890" upright="1"/>
            <a:lstStyle/>
            <a:p>
              <a:pPr marL="266705" indent="-266705" algn="just">
                <a:buFont typeface="Wingdings" panose="05000000000000000000" pitchFamily="2" charset="2"/>
                <a:buChar char="l"/>
                <a:defRPr/>
              </a:pPr>
              <a:r>
                <a:rPr lang="en-US" sz="1200" b="1" kern="100" dirty="0" err="1">
                  <a:latin typeface="Century" panose="02040604050505020304" pitchFamily="18" charset="0"/>
                  <a:ea typeface="ＭＳ 明朝" panose="02020609040205080304" pitchFamily="17" charset="-128"/>
                  <a:cs typeface="Times New Roman" panose="02020603050405020304" pitchFamily="18" charset="0"/>
                </a:rPr>
                <a:t>SSWer</a:t>
              </a: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の資質の向上と維持</a:t>
              </a:r>
              <a:endParaRPr lang="ja-JP" altLang="en-US" sz="12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defRPr/>
              </a:pPr>
              <a:r>
                <a:rPr lang="en-US" sz="1200" kern="100" dirty="0">
                  <a:latin typeface="Century" panose="02040604050505020304" pitchFamily="18" charset="0"/>
                  <a:ea typeface="ＭＳ 明朝" panose="02020609040205080304" pitchFamily="17" charset="-128"/>
                  <a:cs typeface="Times New Roman" panose="02020603050405020304" pitchFamily="18" charset="0"/>
                </a:rPr>
                <a:t>E-1: </a:t>
              </a:r>
              <a:r>
                <a:rPr lang="en-US" sz="1200" kern="100" dirty="0" err="1">
                  <a:latin typeface="Century" panose="02040604050505020304" pitchFamily="18" charset="0"/>
                  <a:ea typeface="ＭＳ 明朝" panose="02020609040205080304" pitchFamily="17" charset="-128"/>
                  <a:cs typeface="Times New Roman" panose="02020603050405020304" pitchFamily="18" charset="0"/>
                </a:rPr>
                <a:t>SV</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体制の構築</a:t>
              </a:r>
            </a:p>
            <a:p>
              <a:pPr algn="just">
                <a:defRPr/>
              </a:pPr>
              <a:r>
                <a:rPr lang="en-US" sz="1200" kern="100" dirty="0">
                  <a:highlight>
                    <a:srgbClr val="FFFF00"/>
                  </a:highlight>
                  <a:latin typeface="Century" panose="02040604050505020304" pitchFamily="18" charset="0"/>
                  <a:ea typeface="ＭＳ 明朝" panose="02020609040205080304" pitchFamily="17" charset="-128"/>
                  <a:cs typeface="Times New Roman" panose="02020603050405020304" pitchFamily="18" charset="0"/>
                </a:rPr>
                <a:t>E-2: </a:t>
              </a:r>
              <a:r>
                <a:rPr lang="ja-JP" altLang="en-US" sz="1200" kern="100" dirty="0">
                  <a:highlight>
                    <a:srgbClr val="FFFF00"/>
                  </a:highlight>
                  <a:latin typeface="Century" panose="02040604050505020304" pitchFamily="18" charset="0"/>
                  <a:ea typeface="ＭＳ 明朝" panose="02020609040205080304" pitchFamily="17" charset="-128"/>
                  <a:cs typeface="Times New Roman" panose="02020603050405020304" pitchFamily="18" charset="0"/>
                </a:rPr>
                <a:t>連絡会の構築</a:t>
              </a:r>
            </a:p>
            <a:p>
              <a:pPr algn="just">
                <a:defRPr/>
              </a:pPr>
              <a:r>
                <a:rPr lang="en-US" sz="1200" kern="100" dirty="0">
                  <a:highlight>
                    <a:srgbClr val="FFFF00"/>
                  </a:highlight>
                  <a:latin typeface="Century" panose="02040604050505020304" pitchFamily="18" charset="0"/>
                  <a:ea typeface="ＭＳ 明朝" panose="02020609040205080304" pitchFamily="17" charset="-128"/>
                  <a:cs typeface="Times New Roman" panose="02020603050405020304" pitchFamily="18" charset="0"/>
                </a:rPr>
                <a:t>E-3: </a:t>
              </a:r>
              <a:r>
                <a:rPr lang="ja-JP" altLang="en-US" sz="1200" kern="100" dirty="0">
                  <a:highlight>
                    <a:srgbClr val="FFFF00"/>
                  </a:highlight>
                  <a:latin typeface="Century" panose="02040604050505020304" pitchFamily="18" charset="0"/>
                  <a:ea typeface="ＭＳ 明朝" panose="02020609040205080304" pitchFamily="17" charset="-128"/>
                  <a:cs typeface="Times New Roman" panose="02020603050405020304" pitchFamily="18" charset="0"/>
                </a:rPr>
                <a:t>研修会・勉強会の開催</a:t>
              </a:r>
            </a:p>
            <a:p>
              <a:pPr algn="just">
                <a:defRPr/>
              </a:pPr>
              <a:r>
                <a:rPr lang="en-US" sz="1200" kern="100" dirty="0">
                  <a:highlight>
                    <a:srgbClr val="FFFF00"/>
                  </a:highlight>
                  <a:latin typeface="Century" panose="02040604050505020304" pitchFamily="18" charset="0"/>
                  <a:ea typeface="ＭＳ 明朝" panose="02020609040205080304" pitchFamily="17" charset="-128"/>
                  <a:cs typeface="Times New Roman" panose="02020603050405020304" pitchFamily="18" charset="0"/>
                </a:rPr>
                <a:t>E-4: </a:t>
              </a:r>
              <a:r>
                <a:rPr lang="ja-JP" altLang="en-US" sz="1200" kern="100" dirty="0">
                  <a:highlight>
                    <a:srgbClr val="FFFF00"/>
                  </a:highlight>
                  <a:latin typeface="Century" panose="02040604050505020304" pitchFamily="18" charset="0"/>
                  <a:ea typeface="ＭＳ 明朝" panose="02020609040205080304" pitchFamily="17" charset="-128"/>
                  <a:cs typeface="メイリオ" panose="020B0604030504040204" pitchFamily="50" charset="-128"/>
                </a:rPr>
                <a:t>相談援助活動</a:t>
              </a:r>
              <a:r>
                <a:rPr lang="ja-JP" altLang="en-US" sz="1200" kern="100" dirty="0">
                  <a:highlight>
                    <a:srgbClr val="FFFF00"/>
                  </a:highlight>
                  <a:latin typeface="Century" panose="02040604050505020304" pitchFamily="18" charset="0"/>
                  <a:ea typeface="ＭＳ 明朝" panose="02020609040205080304" pitchFamily="17" charset="-128"/>
                  <a:cs typeface="Times New Roman" panose="02020603050405020304" pitchFamily="18" charset="0"/>
                </a:rPr>
                <a:t>のデータベース化</a:t>
              </a:r>
            </a:p>
            <a:p>
              <a:pPr algn="just">
                <a:defRPr/>
              </a:pPr>
              <a:r>
                <a:rPr lang="en-US" sz="1200" kern="100" dirty="0">
                  <a:latin typeface="Century" panose="02040604050505020304" pitchFamily="18" charset="0"/>
                  <a:ea typeface="ＭＳ 明朝" panose="02020609040205080304" pitchFamily="17" charset="-128"/>
                  <a:cs typeface="Times New Roman" panose="02020603050405020304" pitchFamily="18" charset="0"/>
                </a:rPr>
                <a:t>E-5: </a:t>
              </a:r>
              <a:r>
                <a:rPr lang="en-US" sz="1200" kern="100" dirty="0" err="1">
                  <a:latin typeface="Century" panose="02040604050505020304" pitchFamily="18" charset="0"/>
                  <a:ea typeface="ＭＳ 明朝" panose="02020609040205080304" pitchFamily="17" charset="-128"/>
                  <a:cs typeface="Times New Roman" panose="02020603050405020304" pitchFamily="18" charset="0"/>
                </a:rPr>
                <a:t>SSWer</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勤務環境の整備</a:t>
              </a:r>
            </a:p>
          </p:txBody>
        </p:sp>
        <p:sp>
          <p:nvSpPr>
            <p:cNvPr id="10" name="Rectangle 74">
              <a:extLst>
                <a:ext uri="{FF2B5EF4-FFF2-40B4-BE49-F238E27FC236}">
                  <a16:creationId xmlns:a16="http://schemas.microsoft.com/office/drawing/2014/main" id="{87938EE3-2F68-2242-51BB-58C06682301A}"/>
                </a:ext>
              </a:extLst>
            </p:cNvPr>
            <p:cNvSpPr>
              <a:spLocks noChangeArrowheads="1"/>
            </p:cNvSpPr>
            <p:nvPr/>
          </p:nvSpPr>
          <p:spPr bwMode="auto">
            <a:xfrm>
              <a:off x="4238638" y="1916935"/>
              <a:ext cx="2530341" cy="998581"/>
            </a:xfrm>
            <a:prstGeom prst="rect">
              <a:avLst/>
            </a:prstGeom>
            <a:solidFill>
              <a:srgbClr val="FFFFFF"/>
            </a:solidFill>
            <a:ln w="9525">
              <a:solidFill>
                <a:srgbClr val="000000"/>
              </a:solidFill>
              <a:miter lim="800000"/>
              <a:headEnd/>
              <a:tailEnd/>
            </a:ln>
          </p:spPr>
          <p:txBody>
            <a:bodyPr lIns="74295" tIns="8890" rIns="74295" bIns="8890" upright="1"/>
            <a:lstStyle/>
            <a:p>
              <a:pPr marL="266705" indent="-266705" algn="just">
                <a:buFont typeface="Wingdings" panose="05000000000000000000" pitchFamily="2" charset="2"/>
                <a:buChar char="l"/>
                <a:defRPr/>
              </a:pPr>
              <a:r>
                <a:rPr lang="ja-JP" altLang="en-US" sz="1200" b="1" kern="100" dirty="0">
                  <a:latin typeface="Century" panose="02040604050505020304" pitchFamily="18" charset="0"/>
                  <a:ea typeface="ＭＳ 明朝" panose="02020609040205080304" pitchFamily="17" charset="-128"/>
                  <a:cs typeface="Times New Roman" panose="02020603050405020304" pitchFamily="18" charset="0"/>
                </a:rPr>
                <a:t>事業の配置</a:t>
              </a:r>
              <a:endParaRPr lang="ja-JP" altLang="en-US" sz="12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defRPr/>
              </a:pPr>
              <a:r>
                <a:rPr lang="en-US" sz="1200" kern="100" dirty="0">
                  <a:highlight>
                    <a:srgbClr val="FFFF00"/>
                  </a:highlight>
                  <a:latin typeface="Century" panose="02040604050505020304" pitchFamily="18" charset="0"/>
                  <a:ea typeface="ＭＳ 明朝" panose="02020609040205080304" pitchFamily="17" charset="-128"/>
                  <a:cs typeface="Times New Roman" panose="02020603050405020304" pitchFamily="18" charset="0"/>
                </a:rPr>
                <a:t>D-1: </a:t>
              </a:r>
              <a:r>
                <a:rPr lang="en-US" sz="1200" kern="100" dirty="0" err="1">
                  <a:highlight>
                    <a:srgbClr val="FFFF00"/>
                  </a:highlight>
                  <a:latin typeface="Century" panose="02040604050505020304" pitchFamily="18" charset="0"/>
                  <a:ea typeface="ＭＳ 明朝" panose="02020609040205080304" pitchFamily="17" charset="-128"/>
                  <a:cs typeface="Times New Roman" panose="02020603050405020304" pitchFamily="18" charset="0"/>
                </a:rPr>
                <a:t>SSWer</a:t>
              </a:r>
              <a:r>
                <a:rPr lang="ja-JP" altLang="en-US" sz="1200" kern="100" dirty="0">
                  <a:highlight>
                    <a:srgbClr val="FFFF00"/>
                  </a:highlight>
                  <a:latin typeface="Century" panose="02040604050505020304" pitchFamily="18" charset="0"/>
                  <a:ea typeface="ＭＳ 明朝" panose="02020609040205080304" pitchFamily="17" charset="-128"/>
                  <a:cs typeface="Times New Roman" panose="02020603050405020304" pitchFamily="18" charset="0"/>
                </a:rPr>
                <a:t>の配置</a:t>
              </a:r>
            </a:p>
            <a:p>
              <a:pPr algn="just">
                <a:defRPr/>
              </a:pPr>
              <a:r>
                <a:rPr lang="en-US" sz="1200" kern="100" dirty="0">
                  <a:highlight>
                    <a:srgbClr val="FFFF00"/>
                  </a:highlight>
                  <a:latin typeface="Century" panose="02040604050505020304" pitchFamily="18" charset="0"/>
                  <a:ea typeface="ＭＳ 明朝" panose="02020609040205080304" pitchFamily="17" charset="-128"/>
                  <a:cs typeface="Times New Roman" panose="02020603050405020304" pitchFamily="18" charset="0"/>
                </a:rPr>
                <a:t>D-2: </a:t>
              </a:r>
              <a:r>
                <a:rPr lang="ja-JP" altLang="en-US" sz="1200" kern="100" dirty="0">
                  <a:highlight>
                    <a:srgbClr val="FFFF00"/>
                  </a:highlight>
                  <a:latin typeface="Century" panose="02040604050505020304" pitchFamily="18" charset="0"/>
                  <a:ea typeface="ＭＳ 明朝" panose="02020609040205080304" pitchFamily="17" charset="-128"/>
                  <a:cs typeface="Times New Roman" panose="02020603050405020304" pitchFamily="18" charset="0"/>
                </a:rPr>
                <a:t>他事業などを活用する事業配置</a:t>
              </a:r>
            </a:p>
            <a:p>
              <a:pPr algn="just">
                <a:defRPr/>
              </a:pPr>
              <a:r>
                <a:rPr lang="en-US" sz="1200" kern="100" dirty="0">
                  <a:latin typeface="Century" panose="02040604050505020304" pitchFamily="18" charset="0"/>
                  <a:ea typeface="ＭＳ 明朝" panose="02020609040205080304" pitchFamily="17" charset="-128"/>
                  <a:cs typeface="Times New Roman" panose="02020603050405020304" pitchFamily="18" charset="0"/>
                </a:rPr>
                <a:t>D-3: </a:t>
              </a:r>
              <a:r>
                <a:rPr lang="en-US" sz="1200" kern="100" dirty="0" err="1">
                  <a:latin typeface="Century" panose="02040604050505020304" pitchFamily="18" charset="0"/>
                  <a:ea typeface="ＭＳ 明朝" panose="02020609040205080304" pitchFamily="17" charset="-128"/>
                  <a:cs typeface="Times New Roman" panose="02020603050405020304" pitchFamily="18" charset="0"/>
                </a:rPr>
                <a:t>SVer</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の配置</a:t>
              </a:r>
            </a:p>
            <a:p>
              <a:pPr marL="266705" indent="-266705">
                <a:defRPr/>
              </a:pPr>
              <a:r>
                <a:rPr lang="en-US" sz="1200" kern="100" dirty="0">
                  <a:highlight>
                    <a:srgbClr val="FFFF00"/>
                  </a:highlight>
                  <a:latin typeface="Century" panose="02040604050505020304" pitchFamily="18" charset="0"/>
                  <a:ea typeface="ＭＳ 明朝" panose="02020609040205080304" pitchFamily="17" charset="-128"/>
                  <a:cs typeface="Times New Roman" panose="02020603050405020304" pitchFamily="18" charset="0"/>
                </a:rPr>
                <a:t>D-4: </a:t>
              </a:r>
              <a:r>
                <a:rPr lang="en-US" sz="1200" kern="100" dirty="0" err="1">
                  <a:highlight>
                    <a:srgbClr val="FFFF00"/>
                  </a:highlight>
                  <a:latin typeface="Century" panose="02040604050505020304" pitchFamily="18" charset="0"/>
                  <a:ea typeface="ＭＳ 明朝" panose="02020609040205080304" pitchFamily="17" charset="-128"/>
                  <a:cs typeface="Times New Roman" panose="02020603050405020304" pitchFamily="18" charset="0"/>
                </a:rPr>
                <a:t>SSWer</a:t>
              </a:r>
              <a:r>
                <a:rPr lang="ja-JP" altLang="en-US" sz="1200" kern="100" dirty="0">
                  <a:highlight>
                    <a:srgbClr val="FFFF00"/>
                  </a:highlight>
                  <a:latin typeface="Century" panose="02040604050505020304" pitchFamily="18" charset="0"/>
                  <a:ea typeface="ＭＳ 明朝" panose="02020609040205080304" pitchFamily="17" charset="-128"/>
                  <a:cs typeface="Times New Roman" panose="02020603050405020304" pitchFamily="18" charset="0"/>
                </a:rPr>
                <a:t>活用事業に関連する人材の配置</a:t>
              </a:r>
              <a:endParaRPr lang="ja-JP" altLang="en-US" sz="1200"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21" name="テキスト ボックス 20">
            <a:extLst>
              <a:ext uri="{FF2B5EF4-FFF2-40B4-BE49-F238E27FC236}">
                <a16:creationId xmlns:a16="http://schemas.microsoft.com/office/drawing/2014/main" id="{95FF8D11-812E-F984-461B-0392BC36EB56}"/>
              </a:ext>
            </a:extLst>
          </p:cNvPr>
          <p:cNvSpPr txBox="1"/>
          <p:nvPr/>
        </p:nvSpPr>
        <p:spPr>
          <a:xfrm>
            <a:off x="8751588" y="491886"/>
            <a:ext cx="369332" cy="6192716"/>
          </a:xfrm>
          <a:prstGeom prst="rect">
            <a:avLst/>
          </a:prstGeom>
          <a:noFill/>
          <a:ln>
            <a:noFill/>
          </a:ln>
        </p:spPr>
        <p:txBody>
          <a:bodyPr vert="eaVert"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出所：「 効果的な ＳＳＷ</a:t>
            </a: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事業プログラム</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評価ファシリテーションの手引き」（２０１６）より</a:t>
            </a:r>
          </a:p>
        </p:txBody>
      </p:sp>
      <p:sp>
        <p:nvSpPr>
          <p:cNvPr id="2" name="スライド番号プレースホルダー 1">
            <a:extLst>
              <a:ext uri="{FF2B5EF4-FFF2-40B4-BE49-F238E27FC236}">
                <a16:creationId xmlns:a16="http://schemas.microsoft.com/office/drawing/2014/main" id="{5416FBF2-9E03-F52A-7969-278A14F52B6C}"/>
              </a:ext>
            </a:extLst>
          </p:cNvPr>
          <p:cNvSpPr>
            <a:spLocks noGrp="1"/>
          </p:cNvSpPr>
          <p:nvPr>
            <p:ph type="sldNum" sz="quarter" idx="12"/>
          </p:nvPr>
        </p:nvSpPr>
        <p:spPr>
          <a:xfrm>
            <a:off x="7615804" y="6474783"/>
            <a:ext cx="984019" cy="365125"/>
          </a:xfrm>
        </p:spPr>
        <p:txBody>
          <a:bodyPr/>
          <a:lstStyle/>
          <a:p>
            <a:fld id="{9DAC49A8-D133-48D6-BABD-467D590054FB}" type="slidenum">
              <a:rPr kumimoji="1" lang="ja-JP" altLang="en-US" smtClean="0">
                <a:solidFill>
                  <a:schemeClr val="tx1"/>
                </a:solidFill>
              </a:rPr>
              <a:t>220</a:t>
            </a:fld>
            <a:endParaRPr kumimoji="1" lang="ja-JP" altLang="en-US">
              <a:solidFill>
                <a:schemeClr val="tx1"/>
              </a:solidFill>
            </a:endParaRPr>
          </a:p>
        </p:txBody>
      </p:sp>
    </p:spTree>
    <p:extLst>
      <p:ext uri="{BB962C8B-B14F-4D97-AF65-F5344CB8AC3E}">
        <p14:creationId xmlns:p14="http://schemas.microsoft.com/office/powerpoint/2010/main" val="2791479541"/>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2422</TotalTime>
  <Words>3816</Words>
  <Application>Microsoft Office PowerPoint</Application>
  <PresentationFormat>画面に合わせる (4:3)</PresentationFormat>
  <Paragraphs>319</Paragraphs>
  <Slides>25</Slides>
  <Notes>0</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41" baseType="lpstr">
      <vt:lpstr>BIZ UDPゴシック</vt:lpstr>
      <vt:lpstr>BIZ UDゴシック</vt:lpstr>
      <vt:lpstr>HGS創英角ｺﾞｼｯｸUB</vt:lpstr>
      <vt:lpstr>ＭＳ Ｐゴシック</vt:lpstr>
      <vt:lpstr>ＭＳ ゴシック</vt:lpstr>
      <vt:lpstr>UD デジタル 教科書体 NP-B</vt:lpstr>
      <vt:lpstr>Yu Gothic</vt:lpstr>
      <vt:lpstr>Yu Gothic</vt:lpstr>
      <vt:lpstr>游明朝</vt:lpstr>
      <vt:lpstr>Calibri</vt:lpstr>
      <vt:lpstr>Calibri Light</vt:lpstr>
      <vt:lpstr>Century</vt:lpstr>
      <vt:lpstr>Tahoma</vt:lpstr>
      <vt:lpstr>Wingdings</vt:lpstr>
      <vt:lpstr>レトロスペクト</vt:lpstr>
      <vt:lpstr>グラフ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ishii JASWE</dc:creator>
  <cp:lastModifiedBy>松田明子</cp:lastModifiedBy>
  <cp:revision>94</cp:revision>
  <cp:lastPrinted>2025-06-24T07:27:28Z</cp:lastPrinted>
  <dcterms:created xsi:type="dcterms:W3CDTF">2024-06-10T07:07:57Z</dcterms:created>
  <dcterms:modified xsi:type="dcterms:W3CDTF">2026-05-12T07:52:48Z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2026-05-12T07:19:45Z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df9bf90b-456a-4930-9319-6d9ea9aa272c</vt:lpwstr>
  </property>
  <property fmtid="{D5CDD505-2E9C-101B-9397-08002B2CF9AE}" pid="8" name="MSIP_Label_d899a617-f30e-4fb8-b81c-fb6d0b94ac5b_ContentBits">
    <vt:lpwstr>0</vt:lpwstr>
  </property>
  <property fmtid="{D5CDD505-2E9C-101B-9397-08002B2CF9AE}" pid="9" name="MSIP_Label_d899a617-f30e-4fb8-b81c-fb6d0b94ac5b_Tag">
    <vt:lpwstr>10, 3, 0, 1</vt:lpwstr>
  </property>
</Properties>
</file>