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63" removePersonalInfoOnSave="1" saveSubsetFonts="1">
  <p:sldMasterIdLst>
    <p:sldMasterId id="2147483744" r:id="rId1"/>
  </p:sldMasterIdLst>
  <p:notesMasterIdLst>
    <p:notesMasterId r:id="rId51"/>
  </p:notesMasterIdLst>
  <p:sldIdLst>
    <p:sldId id="257" r:id="rId2"/>
    <p:sldId id="2292" r:id="rId3"/>
    <p:sldId id="2145706584" r:id="rId4"/>
    <p:sldId id="655" r:id="rId5"/>
    <p:sldId id="2145707422" r:id="rId6"/>
    <p:sldId id="2145707407" r:id="rId7"/>
    <p:sldId id="2145707423" r:id="rId8"/>
    <p:sldId id="2145707412" r:id="rId9"/>
    <p:sldId id="657" r:id="rId10"/>
    <p:sldId id="2145707454" r:id="rId11"/>
    <p:sldId id="2145707425" r:id="rId12"/>
    <p:sldId id="2145707426" r:id="rId13"/>
    <p:sldId id="2145707468" r:id="rId14"/>
    <p:sldId id="2145707469" r:id="rId15"/>
    <p:sldId id="775" r:id="rId16"/>
    <p:sldId id="660" r:id="rId17"/>
    <p:sldId id="678" r:id="rId18"/>
    <p:sldId id="2145707431" r:id="rId19"/>
    <p:sldId id="2145707459" r:id="rId20"/>
    <p:sldId id="2145707465" r:id="rId21"/>
    <p:sldId id="2145707466" r:id="rId22"/>
    <p:sldId id="2145707458" r:id="rId23"/>
    <p:sldId id="636" r:id="rId24"/>
    <p:sldId id="2145707421" r:id="rId25"/>
    <p:sldId id="844" r:id="rId26"/>
    <p:sldId id="2145707457" r:id="rId27"/>
    <p:sldId id="2145707433" r:id="rId28"/>
    <p:sldId id="2145707434" r:id="rId29"/>
    <p:sldId id="2145707470" r:id="rId30"/>
    <p:sldId id="2145707436" r:id="rId31"/>
    <p:sldId id="2145707444" r:id="rId32"/>
    <p:sldId id="2145707471" r:id="rId33"/>
    <p:sldId id="2145707440" r:id="rId34"/>
    <p:sldId id="2145707443" r:id="rId35"/>
    <p:sldId id="2145707472" r:id="rId36"/>
    <p:sldId id="2145707442" r:id="rId37"/>
    <p:sldId id="2145707467" r:id="rId38"/>
    <p:sldId id="654" r:id="rId39"/>
    <p:sldId id="2145707445" r:id="rId40"/>
    <p:sldId id="2145707462" r:id="rId41"/>
    <p:sldId id="2145707446" r:id="rId42"/>
    <p:sldId id="2145707447" r:id="rId43"/>
    <p:sldId id="2145707455" r:id="rId44"/>
    <p:sldId id="2145707464" r:id="rId45"/>
    <p:sldId id="2145707448" r:id="rId46"/>
    <p:sldId id="2145707449" r:id="rId47"/>
    <p:sldId id="2145707450" r:id="rId48"/>
    <p:sldId id="2145707451" r:id="rId49"/>
    <p:sldId id="2145707452" r:id="rId5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6600"/>
    <a:srgbClr val="000000"/>
    <a:srgbClr val="FFFFFF"/>
    <a:srgbClr val="FFFFCC"/>
    <a:srgbClr val="990000"/>
    <a:srgbClr val="006600"/>
    <a:srgbClr val="00CC00"/>
    <a:srgbClr val="CC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879" autoAdjust="0"/>
  </p:normalViewPr>
  <p:slideViewPr>
    <p:cSldViewPr snapToGrid="0">
      <p:cViewPr varScale="1">
        <p:scale>
          <a:sx n="107" d="100"/>
          <a:sy n="107" d="100"/>
        </p:scale>
        <p:origin x="2074"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96B20-3D64-42D1-9F61-D2301040555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C2F164B0-085E-42D8-9D6D-DC889637B8A9}">
      <dgm:prSet phldrT="[テキスト]"/>
      <dgm:spPr/>
      <dgm:t>
        <a:bodyPr/>
        <a:lstStyle/>
        <a:p>
          <a:r>
            <a:rPr kumimoji="1" lang="ja-JP" altLang="en-US" b="1" dirty="0">
              <a:latin typeface="BIZ UDPゴシック" panose="020B0400000000000000" pitchFamily="50" charset="-128"/>
              <a:ea typeface="BIZ UDPゴシック" panose="020B0400000000000000" pitchFamily="50" charset="-128"/>
            </a:rPr>
            <a:t>家庭教育支援チーム</a:t>
          </a:r>
        </a:p>
      </dgm:t>
    </dgm:pt>
    <dgm:pt modelId="{F5FE2C0C-7830-4FD2-876F-A7E6BE715D7B}" type="parTrans" cxnId="{7F668325-A22C-40D2-8E32-CFF91C583A53}">
      <dgm:prSet/>
      <dgm:spPr/>
      <dgm:t>
        <a:bodyPr/>
        <a:lstStyle/>
        <a:p>
          <a:endParaRPr kumimoji="1" lang="ja-JP" altLang="en-US"/>
        </a:p>
      </dgm:t>
    </dgm:pt>
    <dgm:pt modelId="{47848726-5289-4BE4-BC20-AFD575033F1E}" type="sibTrans" cxnId="{7F668325-A22C-40D2-8E32-CFF91C583A53}">
      <dgm:prSet/>
      <dgm:spPr/>
      <dgm:t>
        <a:bodyPr/>
        <a:lstStyle/>
        <a:p>
          <a:endParaRPr kumimoji="1" lang="ja-JP" altLang="en-US"/>
        </a:p>
      </dgm:t>
    </dgm:pt>
    <dgm:pt modelId="{98A3DA44-9801-4447-9C7E-F5FC14FE5A24}">
      <dgm:prSet phldrT="[テキスト]"/>
      <dgm:spPr/>
      <dgm:t>
        <a:bodyPr/>
        <a:lstStyle/>
        <a:p>
          <a:r>
            <a:rPr kumimoji="1" lang="ja-JP" altLang="en-US" b="1" dirty="0">
              <a:latin typeface="BIZ UDPゴシック" panose="020B0400000000000000" pitchFamily="50" charset="-128"/>
              <a:ea typeface="BIZ UDPゴシック" panose="020B0400000000000000" pitchFamily="50" charset="-128"/>
            </a:rPr>
            <a:t>学校</a:t>
          </a:r>
        </a:p>
      </dgm:t>
    </dgm:pt>
    <dgm:pt modelId="{1BB08FE8-ED6C-4030-9E71-74FB0F18EA62}" type="parTrans" cxnId="{CE4B9356-047E-427C-A1FC-F3878DBF3DF1}">
      <dgm:prSet/>
      <dgm:spPr/>
      <dgm:t>
        <a:bodyPr/>
        <a:lstStyle/>
        <a:p>
          <a:endParaRPr kumimoji="1" lang="ja-JP" altLang="en-US"/>
        </a:p>
      </dgm:t>
    </dgm:pt>
    <dgm:pt modelId="{B192EA7B-D734-448C-BCB8-670AAE346875}" type="sibTrans" cxnId="{CE4B9356-047E-427C-A1FC-F3878DBF3DF1}">
      <dgm:prSet/>
      <dgm:spPr/>
      <dgm:t>
        <a:bodyPr/>
        <a:lstStyle/>
        <a:p>
          <a:endParaRPr kumimoji="1" lang="ja-JP" altLang="en-US"/>
        </a:p>
      </dgm:t>
    </dgm:pt>
    <dgm:pt modelId="{B8C4D5D6-3C85-4C15-BCCF-070C0E283919}">
      <dgm:prSet phldrT="[テキスト]"/>
      <dgm:spPr/>
      <dgm:t>
        <a:bodyPr/>
        <a:lstStyle/>
        <a:p>
          <a:r>
            <a:rPr kumimoji="1" lang="ja-JP" altLang="en-US" b="1" dirty="0">
              <a:latin typeface="BIZ UDPゴシック" panose="020B0400000000000000" pitchFamily="50" charset="-128"/>
              <a:ea typeface="BIZ UDPゴシック" panose="020B0400000000000000" pitchFamily="50" charset="-128"/>
            </a:rPr>
            <a:t>児童相談所</a:t>
          </a:r>
        </a:p>
      </dgm:t>
    </dgm:pt>
    <dgm:pt modelId="{E2074A88-5EBE-4C2B-BB43-36F9AF257AB9}" type="parTrans" cxnId="{A5987F45-4E1E-4F94-BD40-2FB2845D6BD2}">
      <dgm:prSet/>
      <dgm:spPr/>
      <dgm:t>
        <a:bodyPr/>
        <a:lstStyle/>
        <a:p>
          <a:endParaRPr kumimoji="1" lang="ja-JP" altLang="en-US"/>
        </a:p>
      </dgm:t>
    </dgm:pt>
    <dgm:pt modelId="{E4FAA3F3-A698-448D-BC0C-8B1D8D291514}" type="sibTrans" cxnId="{A5987F45-4E1E-4F94-BD40-2FB2845D6BD2}">
      <dgm:prSet/>
      <dgm:spPr/>
      <dgm:t>
        <a:bodyPr/>
        <a:lstStyle/>
        <a:p>
          <a:endParaRPr kumimoji="1" lang="ja-JP" altLang="en-US"/>
        </a:p>
      </dgm:t>
    </dgm:pt>
    <dgm:pt modelId="{6EAA7B80-0D30-4600-97ED-67CEDB63917A}">
      <dgm:prSet phldrT="[テキスト]"/>
      <dgm:spPr/>
      <dgm:t>
        <a:bodyPr/>
        <a:lstStyle/>
        <a:p>
          <a:r>
            <a:rPr kumimoji="1" lang="ja-JP" altLang="en-US" b="1" dirty="0">
              <a:latin typeface="BIZ UDPゴシック" panose="020B0400000000000000" pitchFamily="50" charset="-128"/>
              <a:ea typeface="BIZ UDPゴシック" panose="020B0400000000000000" pitchFamily="50" charset="-128"/>
            </a:rPr>
            <a:t>教育</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委員会</a:t>
          </a:r>
        </a:p>
      </dgm:t>
    </dgm:pt>
    <dgm:pt modelId="{5D019CAE-B8CD-4378-A777-CAFEDBAD17AD}" type="parTrans" cxnId="{BD2B2543-73EA-4B7A-819B-7C74EE391B58}">
      <dgm:prSet/>
      <dgm:spPr/>
      <dgm:t>
        <a:bodyPr/>
        <a:lstStyle/>
        <a:p>
          <a:endParaRPr kumimoji="1" lang="ja-JP" altLang="en-US"/>
        </a:p>
      </dgm:t>
    </dgm:pt>
    <dgm:pt modelId="{384015ED-2037-467D-B4AA-9F9B1B8F3595}" type="sibTrans" cxnId="{BD2B2543-73EA-4B7A-819B-7C74EE391B58}">
      <dgm:prSet/>
      <dgm:spPr/>
      <dgm:t>
        <a:bodyPr/>
        <a:lstStyle/>
        <a:p>
          <a:endParaRPr kumimoji="1" lang="ja-JP" altLang="en-US"/>
        </a:p>
      </dgm:t>
    </dgm:pt>
    <dgm:pt modelId="{F72DBCB3-7F94-4C71-B1A9-A11ABDCA0E07}">
      <dgm:prSet phldrT="[テキスト]"/>
      <dgm:spPr/>
      <dgm:t>
        <a:bodyPr/>
        <a:lstStyle/>
        <a:p>
          <a:r>
            <a:rPr kumimoji="1" lang="ja-JP" altLang="en-US" b="1" dirty="0">
              <a:latin typeface="BIZ UDPゴシック" panose="020B0400000000000000" pitchFamily="50" charset="-128"/>
              <a:ea typeface="BIZ UDPゴシック" panose="020B0400000000000000" pitchFamily="50" charset="-128"/>
            </a:rPr>
            <a:t>子どもの未来応援センター</a:t>
          </a:r>
        </a:p>
      </dgm:t>
    </dgm:pt>
    <dgm:pt modelId="{DD1129A8-DE54-4459-B87E-D0AF51F066FA}" type="parTrans" cxnId="{6EB62D1E-C965-48A4-92EC-C9C279A6CAD9}">
      <dgm:prSet/>
      <dgm:spPr/>
      <dgm:t>
        <a:bodyPr/>
        <a:lstStyle/>
        <a:p>
          <a:endParaRPr kumimoji="1" lang="ja-JP" altLang="en-US"/>
        </a:p>
      </dgm:t>
    </dgm:pt>
    <dgm:pt modelId="{9E7E1C1B-F9F9-480D-BA51-A3236FECE186}" type="sibTrans" cxnId="{6EB62D1E-C965-48A4-92EC-C9C279A6CAD9}">
      <dgm:prSet/>
      <dgm:spPr/>
      <dgm:t>
        <a:bodyPr/>
        <a:lstStyle/>
        <a:p>
          <a:endParaRPr kumimoji="1" lang="ja-JP" altLang="en-US"/>
        </a:p>
      </dgm:t>
    </dgm:pt>
    <dgm:pt modelId="{3165FF78-61FB-4E65-9CCF-CBF6A269A595}" type="pres">
      <dgm:prSet presAssocID="{D9896B20-3D64-42D1-9F61-D23010405553}" presName="Name0" presStyleCnt="0">
        <dgm:presLayoutVars>
          <dgm:chMax val="1"/>
          <dgm:dir/>
          <dgm:animLvl val="ctr"/>
          <dgm:resizeHandles val="exact"/>
        </dgm:presLayoutVars>
      </dgm:prSet>
      <dgm:spPr/>
    </dgm:pt>
    <dgm:pt modelId="{BFF7380E-47D0-42C7-AD3C-8A005AAA07F9}" type="pres">
      <dgm:prSet presAssocID="{C2F164B0-085E-42D8-9D6D-DC889637B8A9}" presName="centerShape" presStyleLbl="node0" presStyleIdx="0" presStyleCnt="1"/>
      <dgm:spPr/>
    </dgm:pt>
    <dgm:pt modelId="{82A1AD54-C396-4C98-9042-466E7287DE4C}" type="pres">
      <dgm:prSet presAssocID="{98A3DA44-9801-4447-9C7E-F5FC14FE5A24}" presName="node" presStyleLbl="node1" presStyleIdx="0" presStyleCnt="4" custRadScaleRad="99629">
        <dgm:presLayoutVars>
          <dgm:bulletEnabled val="1"/>
        </dgm:presLayoutVars>
      </dgm:prSet>
      <dgm:spPr/>
    </dgm:pt>
    <dgm:pt modelId="{3D2A6105-4099-408F-9D67-2FBFA9B15BD6}" type="pres">
      <dgm:prSet presAssocID="{98A3DA44-9801-4447-9C7E-F5FC14FE5A24}" presName="dummy" presStyleCnt="0"/>
      <dgm:spPr/>
    </dgm:pt>
    <dgm:pt modelId="{FD4D328E-9E0D-4DC6-BAB8-A26FD3E06E7D}" type="pres">
      <dgm:prSet presAssocID="{B192EA7B-D734-448C-BCB8-670AAE346875}" presName="sibTrans" presStyleLbl="sibTrans2D1" presStyleIdx="0" presStyleCnt="4"/>
      <dgm:spPr/>
    </dgm:pt>
    <dgm:pt modelId="{62434576-BD82-4E7A-9EEC-5F53C3CF4962}" type="pres">
      <dgm:prSet presAssocID="{B8C4D5D6-3C85-4C15-BCCF-070C0E283919}" presName="node" presStyleLbl="node1" presStyleIdx="1" presStyleCnt="4" custRadScaleRad="107151" custRadScaleInc="-76699">
        <dgm:presLayoutVars>
          <dgm:bulletEnabled val="1"/>
        </dgm:presLayoutVars>
      </dgm:prSet>
      <dgm:spPr/>
    </dgm:pt>
    <dgm:pt modelId="{18602D29-67B6-44F8-95BA-32BA2F70D7BD}" type="pres">
      <dgm:prSet presAssocID="{B8C4D5D6-3C85-4C15-BCCF-070C0E283919}" presName="dummy" presStyleCnt="0"/>
      <dgm:spPr/>
    </dgm:pt>
    <dgm:pt modelId="{5E554EAF-2A75-42B3-B7D3-1898EB9105FC}" type="pres">
      <dgm:prSet presAssocID="{E4FAA3F3-A698-448D-BC0C-8B1D8D291514}" presName="sibTrans" presStyleLbl="sibTrans2D1" presStyleIdx="1" presStyleCnt="4"/>
      <dgm:spPr/>
    </dgm:pt>
    <dgm:pt modelId="{11A8C2E3-E296-4A56-9D35-2904677B1D33}" type="pres">
      <dgm:prSet presAssocID="{6EAA7B80-0D30-4600-97ED-67CEDB63917A}" presName="node" presStyleLbl="node1" presStyleIdx="2" presStyleCnt="4">
        <dgm:presLayoutVars>
          <dgm:bulletEnabled val="1"/>
        </dgm:presLayoutVars>
      </dgm:prSet>
      <dgm:spPr/>
    </dgm:pt>
    <dgm:pt modelId="{DE522A82-E249-4DE6-B679-CED7499CDB0D}" type="pres">
      <dgm:prSet presAssocID="{6EAA7B80-0D30-4600-97ED-67CEDB63917A}" presName="dummy" presStyleCnt="0"/>
      <dgm:spPr/>
    </dgm:pt>
    <dgm:pt modelId="{0C0444AF-2DEA-41C2-B11A-1FA22763A6BF}" type="pres">
      <dgm:prSet presAssocID="{384015ED-2037-467D-B4AA-9F9B1B8F3595}" presName="sibTrans" presStyleLbl="sibTrans2D1" presStyleIdx="2" presStyleCnt="4"/>
      <dgm:spPr/>
    </dgm:pt>
    <dgm:pt modelId="{FC9446E3-12D6-4A77-854B-640A0BEB8DBC}" type="pres">
      <dgm:prSet presAssocID="{F72DBCB3-7F94-4C71-B1A9-A11ABDCA0E07}" presName="node" presStyleLbl="node1" presStyleIdx="3" presStyleCnt="4" custRadScaleRad="105458" custRadScaleInc="75808">
        <dgm:presLayoutVars>
          <dgm:bulletEnabled val="1"/>
        </dgm:presLayoutVars>
      </dgm:prSet>
      <dgm:spPr/>
    </dgm:pt>
    <dgm:pt modelId="{EE41B6BF-5C50-461A-A7D3-A64B7F0A4961}" type="pres">
      <dgm:prSet presAssocID="{F72DBCB3-7F94-4C71-B1A9-A11ABDCA0E07}" presName="dummy" presStyleCnt="0"/>
      <dgm:spPr/>
    </dgm:pt>
    <dgm:pt modelId="{740DBDE4-689C-458B-8BB0-7FBA8431044B}" type="pres">
      <dgm:prSet presAssocID="{9E7E1C1B-F9F9-480D-BA51-A3236FECE186}" presName="sibTrans" presStyleLbl="sibTrans2D1" presStyleIdx="3" presStyleCnt="4"/>
      <dgm:spPr/>
    </dgm:pt>
  </dgm:ptLst>
  <dgm:cxnLst>
    <dgm:cxn modelId="{71209315-122E-4012-BAEA-A73D1FBB5814}" type="presOf" srcId="{98A3DA44-9801-4447-9C7E-F5FC14FE5A24}" destId="{82A1AD54-C396-4C98-9042-466E7287DE4C}" srcOrd="0" destOrd="0" presId="urn:microsoft.com/office/officeart/2005/8/layout/radial6"/>
    <dgm:cxn modelId="{6EB62D1E-C965-48A4-92EC-C9C279A6CAD9}" srcId="{C2F164B0-085E-42D8-9D6D-DC889637B8A9}" destId="{F72DBCB3-7F94-4C71-B1A9-A11ABDCA0E07}" srcOrd="3" destOrd="0" parTransId="{DD1129A8-DE54-4459-B87E-D0AF51F066FA}" sibTransId="{9E7E1C1B-F9F9-480D-BA51-A3236FECE186}"/>
    <dgm:cxn modelId="{0B3E911F-0303-4DE0-9F0E-37046A6F3595}" type="presOf" srcId="{384015ED-2037-467D-B4AA-9F9B1B8F3595}" destId="{0C0444AF-2DEA-41C2-B11A-1FA22763A6BF}" srcOrd="0" destOrd="0" presId="urn:microsoft.com/office/officeart/2005/8/layout/radial6"/>
    <dgm:cxn modelId="{7F668325-A22C-40D2-8E32-CFF91C583A53}" srcId="{D9896B20-3D64-42D1-9F61-D23010405553}" destId="{C2F164B0-085E-42D8-9D6D-DC889637B8A9}" srcOrd="0" destOrd="0" parTransId="{F5FE2C0C-7830-4FD2-876F-A7E6BE715D7B}" sibTransId="{47848726-5289-4BE4-BC20-AFD575033F1E}"/>
    <dgm:cxn modelId="{D7E10638-215A-4BEA-B940-AE39E105EAD2}" type="presOf" srcId="{E4FAA3F3-A698-448D-BC0C-8B1D8D291514}" destId="{5E554EAF-2A75-42B3-B7D3-1898EB9105FC}" srcOrd="0" destOrd="0" presId="urn:microsoft.com/office/officeart/2005/8/layout/radial6"/>
    <dgm:cxn modelId="{BD2B2543-73EA-4B7A-819B-7C74EE391B58}" srcId="{C2F164B0-085E-42D8-9D6D-DC889637B8A9}" destId="{6EAA7B80-0D30-4600-97ED-67CEDB63917A}" srcOrd="2" destOrd="0" parTransId="{5D019CAE-B8CD-4378-A777-CAFEDBAD17AD}" sibTransId="{384015ED-2037-467D-B4AA-9F9B1B8F3595}"/>
    <dgm:cxn modelId="{A5987F45-4E1E-4F94-BD40-2FB2845D6BD2}" srcId="{C2F164B0-085E-42D8-9D6D-DC889637B8A9}" destId="{B8C4D5D6-3C85-4C15-BCCF-070C0E283919}" srcOrd="1" destOrd="0" parTransId="{E2074A88-5EBE-4C2B-BB43-36F9AF257AB9}" sibTransId="{E4FAA3F3-A698-448D-BC0C-8B1D8D291514}"/>
    <dgm:cxn modelId="{315BD44B-C441-4B5F-AC02-A5E071F6E27A}" type="presOf" srcId="{B8C4D5D6-3C85-4C15-BCCF-070C0E283919}" destId="{62434576-BD82-4E7A-9EEC-5F53C3CF4962}" srcOrd="0" destOrd="0" presId="urn:microsoft.com/office/officeart/2005/8/layout/radial6"/>
    <dgm:cxn modelId="{9DB50673-BFF9-4EE2-B19F-F475A58C8594}" type="presOf" srcId="{F72DBCB3-7F94-4C71-B1A9-A11ABDCA0E07}" destId="{FC9446E3-12D6-4A77-854B-640A0BEB8DBC}" srcOrd="0" destOrd="0" presId="urn:microsoft.com/office/officeart/2005/8/layout/radial6"/>
    <dgm:cxn modelId="{CE4B9356-047E-427C-A1FC-F3878DBF3DF1}" srcId="{C2F164B0-085E-42D8-9D6D-DC889637B8A9}" destId="{98A3DA44-9801-4447-9C7E-F5FC14FE5A24}" srcOrd="0" destOrd="0" parTransId="{1BB08FE8-ED6C-4030-9E71-74FB0F18EA62}" sibTransId="{B192EA7B-D734-448C-BCB8-670AAE346875}"/>
    <dgm:cxn modelId="{B06F958D-2F60-4D8E-A80D-647CF46D0407}" type="presOf" srcId="{D9896B20-3D64-42D1-9F61-D23010405553}" destId="{3165FF78-61FB-4E65-9CCF-CBF6A269A595}" srcOrd="0" destOrd="0" presId="urn:microsoft.com/office/officeart/2005/8/layout/radial6"/>
    <dgm:cxn modelId="{6E568CC1-83E4-403C-A8AD-7307266E8AE2}" type="presOf" srcId="{9E7E1C1B-F9F9-480D-BA51-A3236FECE186}" destId="{740DBDE4-689C-458B-8BB0-7FBA8431044B}" srcOrd="0" destOrd="0" presId="urn:microsoft.com/office/officeart/2005/8/layout/radial6"/>
    <dgm:cxn modelId="{0DC236D2-D3EA-4257-810E-3E0DA7BBF461}" type="presOf" srcId="{6EAA7B80-0D30-4600-97ED-67CEDB63917A}" destId="{11A8C2E3-E296-4A56-9D35-2904677B1D33}" srcOrd="0" destOrd="0" presId="urn:microsoft.com/office/officeart/2005/8/layout/radial6"/>
    <dgm:cxn modelId="{803990E2-C5BA-45B2-ABDD-8E7FF4248368}" type="presOf" srcId="{B192EA7B-D734-448C-BCB8-670AAE346875}" destId="{FD4D328E-9E0D-4DC6-BAB8-A26FD3E06E7D}" srcOrd="0" destOrd="0" presId="urn:microsoft.com/office/officeart/2005/8/layout/radial6"/>
    <dgm:cxn modelId="{C371B6E4-4F17-43AD-A85D-05AAA860F116}" type="presOf" srcId="{C2F164B0-085E-42D8-9D6D-DC889637B8A9}" destId="{BFF7380E-47D0-42C7-AD3C-8A005AAA07F9}" srcOrd="0" destOrd="0" presId="urn:microsoft.com/office/officeart/2005/8/layout/radial6"/>
    <dgm:cxn modelId="{604EEB8C-8AB8-421C-B225-2ABF871CE37D}" type="presParOf" srcId="{3165FF78-61FB-4E65-9CCF-CBF6A269A595}" destId="{BFF7380E-47D0-42C7-AD3C-8A005AAA07F9}" srcOrd="0" destOrd="0" presId="urn:microsoft.com/office/officeart/2005/8/layout/radial6"/>
    <dgm:cxn modelId="{CA09DDB8-FC88-4C8A-B7F2-2CC2EDE1469E}" type="presParOf" srcId="{3165FF78-61FB-4E65-9CCF-CBF6A269A595}" destId="{82A1AD54-C396-4C98-9042-466E7287DE4C}" srcOrd="1" destOrd="0" presId="urn:microsoft.com/office/officeart/2005/8/layout/radial6"/>
    <dgm:cxn modelId="{38D49BCB-2F95-40DD-8E31-62EC4FAFA113}" type="presParOf" srcId="{3165FF78-61FB-4E65-9CCF-CBF6A269A595}" destId="{3D2A6105-4099-408F-9D67-2FBFA9B15BD6}" srcOrd="2" destOrd="0" presId="urn:microsoft.com/office/officeart/2005/8/layout/radial6"/>
    <dgm:cxn modelId="{B5C98C85-8E56-4863-A8F9-89B773C145A3}" type="presParOf" srcId="{3165FF78-61FB-4E65-9CCF-CBF6A269A595}" destId="{FD4D328E-9E0D-4DC6-BAB8-A26FD3E06E7D}" srcOrd="3" destOrd="0" presId="urn:microsoft.com/office/officeart/2005/8/layout/radial6"/>
    <dgm:cxn modelId="{8AACB436-797F-4A70-BA9B-9B32DBCDBC9C}" type="presParOf" srcId="{3165FF78-61FB-4E65-9CCF-CBF6A269A595}" destId="{62434576-BD82-4E7A-9EEC-5F53C3CF4962}" srcOrd="4" destOrd="0" presId="urn:microsoft.com/office/officeart/2005/8/layout/radial6"/>
    <dgm:cxn modelId="{FADD0F30-C535-4A41-BCBD-22F6F4709646}" type="presParOf" srcId="{3165FF78-61FB-4E65-9CCF-CBF6A269A595}" destId="{18602D29-67B6-44F8-95BA-32BA2F70D7BD}" srcOrd="5" destOrd="0" presId="urn:microsoft.com/office/officeart/2005/8/layout/radial6"/>
    <dgm:cxn modelId="{913C770B-8134-486C-8ED2-CFE41A770DA4}" type="presParOf" srcId="{3165FF78-61FB-4E65-9CCF-CBF6A269A595}" destId="{5E554EAF-2A75-42B3-B7D3-1898EB9105FC}" srcOrd="6" destOrd="0" presId="urn:microsoft.com/office/officeart/2005/8/layout/radial6"/>
    <dgm:cxn modelId="{B516BD53-4CEA-4683-867C-527791440515}" type="presParOf" srcId="{3165FF78-61FB-4E65-9CCF-CBF6A269A595}" destId="{11A8C2E3-E296-4A56-9D35-2904677B1D33}" srcOrd="7" destOrd="0" presId="urn:microsoft.com/office/officeart/2005/8/layout/radial6"/>
    <dgm:cxn modelId="{9C76817D-012C-48FD-9680-1036816CAD24}" type="presParOf" srcId="{3165FF78-61FB-4E65-9CCF-CBF6A269A595}" destId="{DE522A82-E249-4DE6-B679-CED7499CDB0D}" srcOrd="8" destOrd="0" presId="urn:microsoft.com/office/officeart/2005/8/layout/radial6"/>
    <dgm:cxn modelId="{86C78883-3322-4A3C-8117-AD1B6E0423ED}" type="presParOf" srcId="{3165FF78-61FB-4E65-9CCF-CBF6A269A595}" destId="{0C0444AF-2DEA-41C2-B11A-1FA22763A6BF}" srcOrd="9" destOrd="0" presId="urn:microsoft.com/office/officeart/2005/8/layout/radial6"/>
    <dgm:cxn modelId="{8BAAA9D5-2238-4C3A-A741-6529B5AD5ED5}" type="presParOf" srcId="{3165FF78-61FB-4E65-9CCF-CBF6A269A595}" destId="{FC9446E3-12D6-4A77-854B-640A0BEB8DBC}" srcOrd="10" destOrd="0" presId="urn:microsoft.com/office/officeart/2005/8/layout/radial6"/>
    <dgm:cxn modelId="{2366049C-29F4-4548-9D4F-A4CF27F150D6}" type="presParOf" srcId="{3165FF78-61FB-4E65-9CCF-CBF6A269A595}" destId="{EE41B6BF-5C50-461A-A7D3-A64B7F0A4961}" srcOrd="11" destOrd="0" presId="urn:microsoft.com/office/officeart/2005/8/layout/radial6"/>
    <dgm:cxn modelId="{EAFE4BCB-CC54-4CE6-91AF-04EEB163BE82}" type="presParOf" srcId="{3165FF78-61FB-4E65-9CCF-CBF6A269A595}" destId="{740DBDE4-689C-458B-8BB0-7FBA8431044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DBDE4-689C-458B-8BB0-7FBA8431044B}">
      <dsp:nvSpPr>
        <dsp:cNvPr id="0" name=""/>
        <dsp:cNvSpPr/>
      </dsp:nvSpPr>
      <dsp:spPr>
        <a:xfrm>
          <a:off x="375243" y="413580"/>
          <a:ext cx="2738358" cy="2738358"/>
        </a:xfrm>
        <a:prstGeom prst="blockArc">
          <a:avLst>
            <a:gd name="adj1" fmla="val 12250700"/>
            <a:gd name="adj2" fmla="val 16407469"/>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0444AF-2DEA-41C2-B11A-1FA22763A6BF}">
      <dsp:nvSpPr>
        <dsp:cNvPr id="0" name=""/>
        <dsp:cNvSpPr/>
      </dsp:nvSpPr>
      <dsp:spPr>
        <a:xfrm>
          <a:off x="375285" y="413486"/>
          <a:ext cx="2738358" cy="2738358"/>
        </a:xfrm>
        <a:prstGeom prst="blockArc">
          <a:avLst>
            <a:gd name="adj1" fmla="val 5192640"/>
            <a:gd name="adj2" fmla="val 12250433"/>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554EAF-2A75-42B3-B7D3-1898EB9105FC}">
      <dsp:nvSpPr>
        <dsp:cNvPr id="0" name=""/>
        <dsp:cNvSpPr/>
      </dsp:nvSpPr>
      <dsp:spPr>
        <a:xfrm>
          <a:off x="562463" y="415305"/>
          <a:ext cx="2738358" cy="2738358"/>
        </a:xfrm>
        <a:prstGeom prst="blockArc">
          <a:avLst>
            <a:gd name="adj1" fmla="val 20102276"/>
            <a:gd name="adj2" fmla="val 5674182"/>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4D328E-9E0D-4DC6-BAB8-A26FD3E06E7D}">
      <dsp:nvSpPr>
        <dsp:cNvPr id="0" name=""/>
        <dsp:cNvSpPr/>
      </dsp:nvSpPr>
      <dsp:spPr>
        <a:xfrm>
          <a:off x="560879" y="411889"/>
          <a:ext cx="2738358" cy="2738358"/>
        </a:xfrm>
        <a:prstGeom prst="blockArc">
          <a:avLst>
            <a:gd name="adj1" fmla="val 15929902"/>
            <a:gd name="adj2" fmla="val 20111953"/>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F7380E-47D0-42C7-AD3C-8A005AAA07F9}">
      <dsp:nvSpPr>
        <dsp:cNvPr id="0" name=""/>
        <dsp:cNvSpPr/>
      </dsp:nvSpPr>
      <dsp:spPr>
        <a:xfrm>
          <a:off x="1195040" y="1150185"/>
          <a:ext cx="1260094" cy="126009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BIZ UDPゴシック" panose="020B0400000000000000" pitchFamily="50" charset="-128"/>
              <a:ea typeface="BIZ UDPゴシック" panose="020B0400000000000000" pitchFamily="50" charset="-128"/>
            </a:rPr>
            <a:t>家庭教育支援チーム</a:t>
          </a:r>
        </a:p>
      </dsp:txBody>
      <dsp:txXfrm>
        <a:off x="1379576" y="1334721"/>
        <a:ext cx="891022" cy="891022"/>
      </dsp:txXfrm>
    </dsp:sp>
    <dsp:sp modelId="{82A1AD54-C396-4C98-9042-466E7287DE4C}">
      <dsp:nvSpPr>
        <dsp:cNvPr id="0" name=""/>
        <dsp:cNvSpPr/>
      </dsp:nvSpPr>
      <dsp:spPr>
        <a:xfrm>
          <a:off x="1384054" y="6736"/>
          <a:ext cx="882066" cy="882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latin typeface="BIZ UDPゴシック" panose="020B0400000000000000" pitchFamily="50" charset="-128"/>
              <a:ea typeface="BIZ UDPゴシック" panose="020B0400000000000000" pitchFamily="50" charset="-128"/>
            </a:rPr>
            <a:t>学校</a:t>
          </a:r>
        </a:p>
      </dsp:txBody>
      <dsp:txXfrm>
        <a:off x="1513230" y="135912"/>
        <a:ext cx="623714" cy="623714"/>
      </dsp:txXfrm>
    </dsp:sp>
    <dsp:sp modelId="{62434576-BD82-4E7A-9EEC-5F53C3CF4962}">
      <dsp:nvSpPr>
        <dsp:cNvPr id="0" name=""/>
        <dsp:cNvSpPr/>
      </dsp:nvSpPr>
      <dsp:spPr>
        <a:xfrm>
          <a:off x="2703101" y="779033"/>
          <a:ext cx="882066" cy="882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latin typeface="BIZ UDPゴシック" panose="020B0400000000000000" pitchFamily="50" charset="-128"/>
              <a:ea typeface="BIZ UDPゴシック" panose="020B0400000000000000" pitchFamily="50" charset="-128"/>
            </a:rPr>
            <a:t>児童相談所</a:t>
          </a:r>
        </a:p>
      </dsp:txBody>
      <dsp:txXfrm>
        <a:off x="2832277" y="908209"/>
        <a:ext cx="623714" cy="623714"/>
      </dsp:txXfrm>
    </dsp:sp>
    <dsp:sp modelId="{11A8C2E3-E296-4A56-9D35-2904677B1D33}">
      <dsp:nvSpPr>
        <dsp:cNvPr id="0" name=""/>
        <dsp:cNvSpPr/>
      </dsp:nvSpPr>
      <dsp:spPr>
        <a:xfrm>
          <a:off x="1384054" y="2676624"/>
          <a:ext cx="882066" cy="882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latin typeface="BIZ UDPゴシック" panose="020B0400000000000000" pitchFamily="50" charset="-128"/>
              <a:ea typeface="BIZ UDPゴシック" panose="020B0400000000000000" pitchFamily="50" charset="-128"/>
            </a:rPr>
            <a:t>教育</a:t>
          </a:r>
          <a:endParaRPr kumimoji="1" lang="en-US" altLang="ja-JP" sz="1100" b="1" kern="1200" dirty="0">
            <a:latin typeface="BIZ UDPゴシック" panose="020B0400000000000000" pitchFamily="50" charset="-128"/>
            <a:ea typeface="BIZ UDPゴシック" panose="020B0400000000000000" pitchFamily="50" charset="-128"/>
          </a:endParaRPr>
        </a:p>
        <a:p>
          <a:pPr marL="0" lvl="0" indent="0" algn="ctr" defTabSz="488950">
            <a:lnSpc>
              <a:spcPct val="90000"/>
            </a:lnSpc>
            <a:spcBef>
              <a:spcPct val="0"/>
            </a:spcBef>
            <a:spcAft>
              <a:spcPct val="35000"/>
            </a:spcAft>
            <a:buNone/>
          </a:pPr>
          <a:r>
            <a:rPr kumimoji="1" lang="ja-JP" altLang="en-US" sz="1100" b="1" kern="1200" dirty="0">
              <a:latin typeface="BIZ UDPゴシック" panose="020B0400000000000000" pitchFamily="50" charset="-128"/>
              <a:ea typeface="BIZ UDPゴシック" panose="020B0400000000000000" pitchFamily="50" charset="-128"/>
            </a:rPr>
            <a:t>委員会</a:t>
          </a:r>
        </a:p>
      </dsp:txBody>
      <dsp:txXfrm>
        <a:off x="1513230" y="2805800"/>
        <a:ext cx="623714" cy="623714"/>
      </dsp:txXfrm>
    </dsp:sp>
    <dsp:sp modelId="{FC9446E3-12D6-4A77-854B-640A0BEB8DBC}">
      <dsp:nvSpPr>
        <dsp:cNvPr id="0" name=""/>
        <dsp:cNvSpPr/>
      </dsp:nvSpPr>
      <dsp:spPr>
        <a:xfrm>
          <a:off x="83290" y="793947"/>
          <a:ext cx="882066" cy="882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latin typeface="BIZ UDPゴシック" panose="020B0400000000000000" pitchFamily="50" charset="-128"/>
              <a:ea typeface="BIZ UDPゴシック" panose="020B0400000000000000" pitchFamily="50" charset="-128"/>
            </a:rPr>
            <a:t>子どもの未来応援センター</a:t>
          </a:r>
        </a:p>
      </dsp:txBody>
      <dsp:txXfrm>
        <a:off x="212466" y="923123"/>
        <a:ext cx="623714" cy="62371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618FE4-13B4-43AA-A106-C4E4C483CD18}" type="datetimeFigureOut">
              <a:rPr kumimoji="1" lang="ja-JP" altLang="en-US" smtClean="0"/>
              <a:t>2026/5/25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B25A6CD-4DDA-4D9D-909A-B64D768F7122}" type="slidenum">
              <a:rPr kumimoji="1" lang="ja-JP" altLang="en-US" smtClean="0"/>
              <a:t>‹#›</a:t>
            </a:fld>
            <a:endParaRPr kumimoji="1" lang="ja-JP" altLang="en-US"/>
          </a:p>
        </p:txBody>
      </p:sp>
    </p:spTree>
    <p:extLst>
      <p:ext uri="{BB962C8B-B14F-4D97-AF65-F5344CB8AC3E}">
        <p14:creationId xmlns:p14="http://schemas.microsoft.com/office/powerpoint/2010/main" val="34531428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xfrm>
            <a:off x="742950" y="836613"/>
            <a:ext cx="5561013" cy="4170362"/>
          </a:xfrm>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ndParaRPr>
          </a:p>
        </p:txBody>
      </p:sp>
    </p:spTree>
    <p:extLst>
      <p:ext uri="{BB962C8B-B14F-4D97-AF65-F5344CB8AC3E}">
        <p14:creationId xmlns:p14="http://schemas.microsoft.com/office/powerpoint/2010/main" val="214545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Arial" panose="020B0604020202020204" pitchFamily="34" charset="0"/>
              </a:rPr>
              <a:t>しかし、就学後は。。。様ざまな事業やサービスが出されていますが、</a:t>
            </a:r>
            <a:endParaRPr lang="en-US" altLang="ja-JP" dirty="0">
              <a:latin typeface="Arial" panose="020B0604020202020204" pitchFamily="34" charset="0"/>
            </a:endParaRPr>
          </a:p>
          <a:p>
            <a:r>
              <a:rPr lang="ja-JP" altLang="en-US" dirty="0">
                <a:latin typeface="Arial" panose="020B0604020202020204" pitchFamily="34" charset="0"/>
              </a:rPr>
              <a:t>各サービスや事業間のつながりはなく、</a:t>
            </a:r>
            <a:endParaRPr lang="en-US" altLang="ja-JP" dirty="0">
              <a:latin typeface="Arial" panose="020B0604020202020204" pitchFamily="34" charset="0"/>
            </a:endParaRPr>
          </a:p>
          <a:p>
            <a:r>
              <a:rPr lang="ja-JP" altLang="en-US" dirty="0">
                <a:latin typeface="Arial" panose="020B0604020202020204" pitchFamily="34" charset="0"/>
              </a:rPr>
              <a:t>ばらばらで効率的ではありません。</a:t>
            </a:r>
            <a:endParaRPr lang="en-US" altLang="ja-JP" dirty="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B25A6CD-4DDA-4D9D-909A-B64D768F7122}" type="slidenum">
              <a:rPr kumimoji="1" lang="ja-JP" altLang="en-US" smtClean="0"/>
              <a:t>181</a:t>
            </a:fld>
            <a:endParaRPr kumimoji="1" lang="ja-JP" altLang="en-US"/>
          </a:p>
        </p:txBody>
      </p:sp>
    </p:spTree>
    <p:extLst>
      <p:ext uri="{BB962C8B-B14F-4D97-AF65-F5344CB8AC3E}">
        <p14:creationId xmlns:p14="http://schemas.microsoft.com/office/powerpoint/2010/main" val="131601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25A6CD-4DDA-4D9D-909A-B64D768F7122}" type="slidenum">
              <a:rPr kumimoji="1" lang="ja-JP" altLang="en-US" smtClean="0"/>
              <a:t>190</a:t>
            </a:fld>
            <a:endParaRPr kumimoji="1" lang="ja-JP" altLang="en-US"/>
          </a:p>
        </p:txBody>
      </p:sp>
    </p:spTree>
    <p:extLst>
      <p:ext uri="{BB962C8B-B14F-4D97-AF65-F5344CB8AC3E}">
        <p14:creationId xmlns:p14="http://schemas.microsoft.com/office/powerpoint/2010/main" val="393205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54ABBCE-04FE-4401-8647-0B5EB1B88835}" type="slidenum">
              <a:rPr kumimoji="1" lang="ja-JP" altLang="en-US" smtClean="0"/>
              <a:t>197</a:t>
            </a:fld>
            <a:endParaRPr kumimoji="1" lang="ja-JP" altLang="en-US"/>
          </a:p>
        </p:txBody>
      </p:sp>
    </p:spTree>
    <p:extLst>
      <p:ext uri="{BB962C8B-B14F-4D97-AF65-F5344CB8AC3E}">
        <p14:creationId xmlns:p14="http://schemas.microsoft.com/office/powerpoint/2010/main" val="117113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5B5E3CA-DA74-471E-AA3F-0202ED334C44}" type="datetime1">
              <a:rPr kumimoji="1" lang="ja-JP" altLang="en-US" smtClean="0"/>
              <a:t>2026/5/25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22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41E22C2-BB74-4568-9117-CB805E146095}" type="datetime1">
              <a:rPr kumimoji="1" lang="ja-JP" altLang="en-US" smtClean="0"/>
              <a:t>2026/5/25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420240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7" name="Date Placeholder 6"/>
          <p:cNvSpPr>
            <a:spLocks noGrp="1"/>
          </p:cNvSpPr>
          <p:nvPr>
            <p:ph type="dt" sz="half" idx="10"/>
          </p:nvPr>
        </p:nvSpPr>
        <p:spPr/>
        <p:txBody>
          <a:bodyPr/>
          <a:lstStyle/>
          <a:p>
            <a:fld id="{AB6CD6FB-F326-4111-BDAA-BD59CA8D12D9}" type="datetime1">
              <a:rPr kumimoji="1" lang="ja-JP" altLang="en-US" smtClean="0"/>
              <a:t>2026/5/25</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2129174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DA8743C-6770-4193-8C8C-A566CDE93595}" type="datetime1">
              <a:rPr kumimoji="1" lang="ja-JP" altLang="en-US" smtClean="0"/>
              <a:t>2026/5/25</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DAC49A8-D133-48D6-BABD-467D590054FB}" type="slidenum">
              <a:rPr kumimoji="1" lang="ja-JP" altLang="en-US" smtClean="0"/>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145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51" r:id="rId3"/>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865E2D2F-9DF3-15DE-5D04-C2621008E115}"/>
              </a:ext>
            </a:extLst>
          </p:cNvPr>
          <p:cNvSpPr>
            <a:spLocks noGrp="1"/>
          </p:cNvSpPr>
          <p:nvPr>
            <p:ph type="subTitle" idx="1"/>
          </p:nvPr>
        </p:nvSpPr>
        <p:spPr>
          <a:xfrm>
            <a:off x="800100" y="2447925"/>
            <a:ext cx="7543800" cy="1519029"/>
          </a:xfrm>
        </p:spPr>
        <p:txBody>
          <a:bodyPr anchor="t" anchorCtr="0">
            <a:normAutofit/>
          </a:bodyPr>
          <a:lstStyle/>
          <a:p>
            <a:pPr algn="ctr"/>
            <a:r>
              <a:rPr kumimoji="1"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第７科目</a:t>
            </a:r>
            <a:endParaRPr kumimoji="1"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pPr algn="ctr">
              <a:spcAft>
                <a:spcPts val="0"/>
              </a:spcAft>
            </a:pPr>
            <a:r>
              <a:rPr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rPr>
              <a:t>マクロ実践：地域共生社会、開発機能を</a:t>
            </a:r>
            <a:endParaRPr lang="en-US" altLang="ja-JP" sz="2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pPr algn="ctr">
              <a:spcAft>
                <a:spcPts val="0"/>
              </a:spcAft>
            </a:pPr>
            <a:r>
              <a:rPr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rPr>
              <a:t>活用した支援</a:t>
            </a:r>
          </a:p>
        </p:txBody>
      </p:sp>
      <p:sp>
        <p:nvSpPr>
          <p:cNvPr id="4" name="テキスト ボックス 3">
            <a:extLst>
              <a:ext uri="{FF2B5EF4-FFF2-40B4-BE49-F238E27FC236}">
                <a16:creationId xmlns:a16="http://schemas.microsoft.com/office/drawing/2014/main" id="{53B14473-3C5A-A78A-0796-D05BB46F8CC8}"/>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5" name="テキスト ボックス 4">
            <a:extLst>
              <a:ext uri="{FF2B5EF4-FFF2-40B4-BE49-F238E27FC236}">
                <a16:creationId xmlns:a16="http://schemas.microsoft.com/office/drawing/2014/main" id="{07B4C39A-1880-6509-9FD4-9A1B1B1F5585}"/>
              </a:ext>
            </a:extLst>
          </p:cNvPr>
          <p:cNvSpPr txBox="1"/>
          <p:nvPr/>
        </p:nvSpPr>
        <p:spPr>
          <a:xfrm>
            <a:off x="0" y="0"/>
            <a:ext cx="9144000" cy="2123658"/>
          </a:xfrm>
          <a:prstGeom prst="rect">
            <a:avLst/>
          </a:prstGeom>
          <a:solidFill>
            <a:srgbClr val="0066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spcAft>
                <a:spcPts val="600"/>
              </a:spcAft>
            </a:pPr>
            <a:endParaRPr kumimoji="1" lang="en-US" altLang="ja-JP" dirty="0"/>
          </a:p>
          <a:p>
            <a:pPr algn="ctr">
              <a:spcAft>
                <a:spcPts val="600"/>
              </a:spcAft>
            </a:pPr>
            <a:r>
              <a:rPr kumimoji="1" lang="ja-JP" altLang="en-US" dirty="0">
                <a:latin typeface="BIZ UDゴシック" panose="020B0400000000000000" pitchFamily="49" charset="-128"/>
                <a:ea typeface="BIZ UDゴシック" panose="020B0400000000000000" pitchFamily="49" charset="-128"/>
              </a:rPr>
              <a:t>令和７年度文部科学省委託事業　いじめ対策・不登校支援等推進事業</a:t>
            </a:r>
            <a:endParaRPr kumimoji="1" lang="en-US" altLang="ja-JP" dirty="0">
              <a:latin typeface="BIZ UDゴシック" panose="020B0400000000000000" pitchFamily="49" charset="-128"/>
              <a:ea typeface="BIZ UDゴシック" panose="020B0400000000000000" pitchFamily="49" charset="-128"/>
            </a:endParaRPr>
          </a:p>
          <a:p>
            <a:pPr algn="ctr">
              <a:spcAft>
                <a:spcPts val="1200"/>
              </a:spcAft>
            </a:pPr>
            <a:r>
              <a:rPr kumimoji="1" lang="ja-JP" altLang="en-US" dirty="0">
                <a:latin typeface="BIZ UDゴシック" panose="020B0400000000000000" pitchFamily="49" charset="-128"/>
                <a:ea typeface="BIZ UDゴシック" panose="020B0400000000000000" pitchFamily="49" charset="-128"/>
              </a:rPr>
              <a:t>いじめ・不登校等の未然防止等に向けた魅力ある学校づくりに関する調査研究</a:t>
            </a:r>
            <a:endParaRPr kumimoji="1" lang="en-US" altLang="ja-JP" dirty="0">
              <a:latin typeface="BIZ UDゴシック" panose="020B0400000000000000" pitchFamily="49" charset="-128"/>
              <a:ea typeface="BIZ UDゴシック" panose="020B0400000000000000" pitchFamily="49" charset="-128"/>
            </a:endParaRPr>
          </a:p>
          <a:p>
            <a:pPr algn="ctr">
              <a:spcBef>
                <a:spcPts val="600"/>
              </a:spcBef>
              <a:spcAft>
                <a:spcPts val="600"/>
              </a:spcAft>
            </a:pPr>
            <a:r>
              <a:rPr kumimoji="1" lang="ja-JP" altLang="en-US" sz="3200" dirty="0">
                <a:solidFill>
                  <a:schemeClr val="bg1"/>
                </a:solidFill>
                <a:latin typeface="BIZ UDゴシック" panose="020B0400000000000000" pitchFamily="49" charset="-128"/>
                <a:ea typeface="BIZ UDゴシック" panose="020B0400000000000000" pitchFamily="49" charset="-128"/>
              </a:rPr>
              <a:t>福祉に関する教職員向けの研修</a:t>
            </a:r>
            <a:endParaRPr kumimoji="1" lang="en-US" altLang="ja-JP" sz="3200" dirty="0">
              <a:solidFill>
                <a:schemeClr val="bg1"/>
              </a:solidFill>
              <a:latin typeface="BIZ UDゴシック" panose="020B0400000000000000" pitchFamily="49" charset="-128"/>
              <a:ea typeface="BIZ UDゴシック" panose="020B0400000000000000" pitchFamily="49" charset="-128"/>
            </a:endParaRPr>
          </a:p>
          <a:p>
            <a:pPr algn="ctr">
              <a:spcAft>
                <a:spcPts val="600"/>
              </a:spcAft>
            </a:pPr>
            <a:endParaRPr kumimoji="1" lang="en-US" altLang="ja-JP" sz="16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6" name="字幕 2">
            <a:extLst>
              <a:ext uri="{FF2B5EF4-FFF2-40B4-BE49-F238E27FC236}">
                <a16:creationId xmlns:a16="http://schemas.microsoft.com/office/drawing/2014/main" id="{14BD49EB-4FDF-D492-7B05-F5F16E8FB192}"/>
              </a:ext>
            </a:extLst>
          </p:cNvPr>
          <p:cNvSpPr txBox="1">
            <a:spLocks/>
          </p:cNvSpPr>
          <p:nvPr/>
        </p:nvSpPr>
        <p:spPr>
          <a:xfrm>
            <a:off x="800100" y="4514850"/>
            <a:ext cx="7543800" cy="1519029"/>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gn="ctr"/>
            <a:endParaRPr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9" name="字幕 2">
            <a:extLst>
              <a:ext uri="{FF2B5EF4-FFF2-40B4-BE49-F238E27FC236}">
                <a16:creationId xmlns:a16="http://schemas.microsoft.com/office/drawing/2014/main" id="{8D3030C8-549F-B0BC-1523-D6420321BFFA}"/>
              </a:ext>
            </a:extLst>
          </p:cNvPr>
          <p:cNvSpPr txBox="1">
            <a:spLocks/>
          </p:cNvSpPr>
          <p:nvPr/>
        </p:nvSpPr>
        <p:spPr>
          <a:xfrm>
            <a:off x="795336" y="4505325"/>
            <a:ext cx="7543800" cy="1260000"/>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gn="ctr"/>
            <a:r>
              <a:rPr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rPr>
              <a:t>講師　氏名</a:t>
            </a:r>
          </a:p>
          <a:p>
            <a:pPr algn="ctr"/>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講師　所属・役職等</a:t>
            </a:r>
            <a:endParaRPr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10" name="字幕 2">
            <a:extLst>
              <a:ext uri="{FF2B5EF4-FFF2-40B4-BE49-F238E27FC236}">
                <a16:creationId xmlns:a16="http://schemas.microsoft.com/office/drawing/2014/main" id="{EA9AB25A-20C2-4D26-3058-1CFC8FA54737}"/>
              </a:ext>
            </a:extLst>
          </p:cNvPr>
          <p:cNvSpPr txBox="1">
            <a:spLocks/>
          </p:cNvSpPr>
          <p:nvPr/>
        </p:nvSpPr>
        <p:spPr>
          <a:xfrm>
            <a:off x="781050" y="5763527"/>
            <a:ext cx="7877174" cy="540000"/>
          </a:xfrm>
          <a:prstGeom prst="rect">
            <a:avLst/>
          </a:prstGeom>
        </p:spPr>
        <p:txBody>
          <a:bodyPr vert="horz" lIns="91440" tIns="45720" rIns="91440" bIns="45720" rtlCol="0" anchor="t" anchorCtr="0">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nSpc>
                <a:spcPct val="120000"/>
              </a:lnSpc>
              <a:spcBef>
                <a:spcPts val="0"/>
              </a:spcBef>
              <a:spcAft>
                <a:spcPts val="0"/>
              </a:spcAft>
            </a:pPr>
            <a:r>
              <a:rPr lang="ja-JP" altLang="en-US" sz="1400" b="1" u="sng" dirty="0">
                <a:solidFill>
                  <a:srgbClr val="006600"/>
                </a:solidFill>
                <a:latin typeface="BIZ UDPゴシック" panose="020B0400000000000000" pitchFamily="50" charset="-128"/>
                <a:ea typeface="BIZ UDPゴシック" panose="020B0400000000000000" pitchFamily="50" charset="-128"/>
              </a:rPr>
              <a:t>■研修テキスト執筆・講義用</a:t>
            </a:r>
            <a:r>
              <a:rPr lang="ja-JP" altLang="en-US" sz="1400" b="1" u="sng">
                <a:solidFill>
                  <a:srgbClr val="006600"/>
                </a:solidFill>
                <a:latin typeface="BIZ UDPゴシック" panose="020B0400000000000000" pitchFamily="50" charset="-128"/>
                <a:ea typeface="BIZ UDPゴシック" panose="020B0400000000000000" pitchFamily="50" charset="-128"/>
              </a:rPr>
              <a:t>資料作成■</a:t>
            </a:r>
            <a:endParaRPr lang="en-US" altLang="ja-JP" sz="1400" b="1" u="sng" dirty="0">
              <a:solidFill>
                <a:srgbClr val="006600"/>
              </a:solidFill>
              <a:latin typeface="BIZ UDPゴシック" panose="020B0400000000000000" pitchFamily="50" charset="-128"/>
              <a:ea typeface="BIZ UDPゴシック" panose="020B0400000000000000" pitchFamily="50" charset="-128"/>
            </a:endParaRPr>
          </a:p>
          <a:p>
            <a:pPr>
              <a:lnSpc>
                <a:spcPct val="120000"/>
              </a:lnSpc>
              <a:spcBef>
                <a:spcPts val="300"/>
              </a:spcBef>
              <a:spcAft>
                <a:spcPts val="0"/>
              </a:spcAft>
            </a:pPr>
            <a:r>
              <a:rPr lang="ja-JP" altLang="en-US" sz="1400" b="1" dirty="0">
                <a:solidFill>
                  <a:schemeClr val="tx1">
                    <a:lumMod val="85000"/>
                    <a:lumOff val="15000"/>
                  </a:schemeClr>
                </a:solidFill>
                <a:latin typeface="BIZ UDPゴシック" panose="020B0400000000000000" pitchFamily="50" charset="-128"/>
                <a:ea typeface="BIZ UDPゴシック" panose="020B0400000000000000" pitchFamily="50" charset="-128"/>
              </a:rPr>
              <a:t>  山野則子</a:t>
            </a:r>
            <a:r>
              <a:rPr lang="ja-JP" altLang="en-US"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（大阪公立大学現代システム科学研究科 </a:t>
            </a:r>
            <a:r>
              <a:rPr lang="en-US" altLang="ja-JP"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 現代システム科学域教育福祉学類 教授）</a:t>
            </a:r>
            <a:endParaRPr lang="en-US" altLang="ja-JP" sz="13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4A477C06-825D-DF66-79D2-878ECC9F6FFE}"/>
              </a:ext>
            </a:extLst>
          </p:cNvPr>
          <p:cNvSpPr>
            <a:spLocks noGrp="1"/>
          </p:cNvSpPr>
          <p:nvPr>
            <p:ph type="sldNum" sz="quarter" idx="12"/>
          </p:nvPr>
        </p:nvSpPr>
        <p:spPr/>
        <p:txBody>
          <a:bodyPr/>
          <a:lstStyle/>
          <a:p>
            <a:fld id="{9DAC49A8-D133-48D6-BABD-467D590054FB}" type="slidenum">
              <a:rPr kumimoji="1" lang="ja-JP" altLang="en-US" smtClean="0"/>
              <a:t>163</a:t>
            </a:fld>
            <a:endParaRPr kumimoji="1" lang="ja-JP" altLang="en-US" dirty="0"/>
          </a:p>
        </p:txBody>
      </p:sp>
    </p:spTree>
    <p:extLst>
      <p:ext uri="{BB962C8B-B14F-4D97-AF65-F5344CB8AC3E}">
        <p14:creationId xmlns:p14="http://schemas.microsoft.com/office/powerpoint/2010/main" val="43446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44D98-E682-8154-842F-D8376D0B20F3}"/>
            </a:ext>
          </a:extLst>
        </p:cNvPr>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D0E47DDB-C599-E1FB-09D8-3AEDDD73617F}"/>
              </a:ext>
            </a:extLst>
          </p:cNvPr>
          <p:cNvSpPr>
            <a:spLocks noGrp="1"/>
          </p:cNvSpPr>
          <p:nvPr>
            <p:ph type="sldNum" sz="quarter" idx="12"/>
          </p:nvPr>
        </p:nvSpPr>
        <p:spPr/>
        <p:txBody>
          <a:bodyPr/>
          <a:lstStyle/>
          <a:p>
            <a:fld id="{9DAC49A8-D133-48D6-BABD-467D590054FB}" type="slidenum">
              <a:rPr kumimoji="1" lang="ja-JP" altLang="en-US" smtClean="0"/>
              <a:t>172</a:t>
            </a:fld>
            <a:endParaRPr kumimoji="1" lang="ja-JP" altLang="en-US"/>
          </a:p>
        </p:txBody>
      </p:sp>
      <p:sp>
        <p:nvSpPr>
          <p:cNvPr id="2" name="タイトル 1">
            <a:extLst>
              <a:ext uri="{FF2B5EF4-FFF2-40B4-BE49-F238E27FC236}">
                <a16:creationId xmlns:a16="http://schemas.microsoft.com/office/drawing/2014/main" id="{63958174-CEDF-95C4-93E9-7A91CB8B1703}"/>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コミュニティスクールから地域における協働体制</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D21AC8D3-3520-C7C4-5AC0-43D8A7267DDA}"/>
              </a:ext>
            </a:extLst>
          </p:cNvPr>
          <p:cNvSpPr txBox="1">
            <a:spLocks/>
          </p:cNvSpPr>
          <p:nvPr/>
        </p:nvSpPr>
        <p:spPr>
          <a:xfrm>
            <a:off x="5841568" y="1108656"/>
            <a:ext cx="2785403" cy="3818334"/>
          </a:xfrm>
          <a:prstGeom prst="rect">
            <a:avLst/>
          </a:prstGeom>
        </p:spPr>
        <p:txBody>
          <a:bodyPr vert="horz" lIns="68580" tIns="34290" rIns="68580" bIns="3429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地域運営協議会</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学校</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子どもたち</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熟議：</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教師と地域が一緒になって子どもの課題に取り組み、子ども主体を育む</a:t>
            </a:r>
          </a:p>
        </p:txBody>
      </p:sp>
      <p:sp>
        <p:nvSpPr>
          <p:cNvPr id="10" name="正方形/長方形 9">
            <a:extLst>
              <a:ext uri="{FF2B5EF4-FFF2-40B4-BE49-F238E27FC236}">
                <a16:creationId xmlns:a16="http://schemas.microsoft.com/office/drawing/2014/main" id="{95DECC88-05E6-FCFB-EA72-6E3E90B8BE61}"/>
              </a:ext>
            </a:extLst>
          </p:cNvPr>
          <p:cNvSpPr/>
          <p:nvPr/>
        </p:nvSpPr>
        <p:spPr>
          <a:xfrm>
            <a:off x="3186113" y="1873496"/>
            <a:ext cx="228600" cy="14287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2A194B2C-EEFE-6647-E4B5-CD3A189EDBE8}"/>
              </a:ext>
            </a:extLst>
          </p:cNvPr>
          <p:cNvSpPr/>
          <p:nvPr/>
        </p:nvSpPr>
        <p:spPr>
          <a:xfrm>
            <a:off x="2428875" y="2023516"/>
            <a:ext cx="200025" cy="12144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A1F0FFDF-B01F-C38D-F5B7-88C769DE48BB}"/>
              </a:ext>
            </a:extLst>
          </p:cNvPr>
          <p:cNvSpPr/>
          <p:nvPr/>
        </p:nvSpPr>
        <p:spPr>
          <a:xfrm>
            <a:off x="3821907" y="2287834"/>
            <a:ext cx="285751" cy="14287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nvGrpSpPr>
          <p:cNvPr id="18" name="グループ化 17">
            <a:extLst>
              <a:ext uri="{FF2B5EF4-FFF2-40B4-BE49-F238E27FC236}">
                <a16:creationId xmlns:a16="http://schemas.microsoft.com/office/drawing/2014/main" id="{5B9FA179-9D78-2DFC-12A0-BAEE0E46784F}"/>
              </a:ext>
            </a:extLst>
          </p:cNvPr>
          <p:cNvGrpSpPr/>
          <p:nvPr/>
        </p:nvGrpSpPr>
        <p:grpSpPr>
          <a:xfrm>
            <a:off x="294343" y="930363"/>
            <a:ext cx="5220673" cy="4284492"/>
            <a:chOff x="294343" y="930363"/>
            <a:chExt cx="5220673" cy="4284492"/>
          </a:xfrm>
        </p:grpSpPr>
        <p:grpSp>
          <p:nvGrpSpPr>
            <p:cNvPr id="4" name="グループ化 3">
              <a:extLst>
                <a:ext uri="{FF2B5EF4-FFF2-40B4-BE49-F238E27FC236}">
                  <a16:creationId xmlns:a16="http://schemas.microsoft.com/office/drawing/2014/main" id="{8589445E-DA39-8E48-FD98-61588C998D83}"/>
                </a:ext>
              </a:extLst>
            </p:cNvPr>
            <p:cNvGrpSpPr/>
            <p:nvPr/>
          </p:nvGrpSpPr>
          <p:grpSpPr>
            <a:xfrm>
              <a:off x="294343" y="930363"/>
              <a:ext cx="5220673" cy="4284492"/>
              <a:chOff x="498624" y="1338924"/>
              <a:chExt cx="5220673" cy="4284492"/>
            </a:xfrm>
          </p:grpSpPr>
          <p:pic>
            <p:nvPicPr>
              <p:cNvPr id="8" name="コンテンツ プレースホルダー 3">
                <a:extLst>
                  <a:ext uri="{FF2B5EF4-FFF2-40B4-BE49-F238E27FC236}">
                    <a16:creationId xmlns:a16="http://schemas.microsoft.com/office/drawing/2014/main" id="{97171E5C-5081-4CAE-E4DD-D7D1560B6A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624" y="1338924"/>
                <a:ext cx="5220673" cy="4284492"/>
              </a:xfrm>
              <a:prstGeom prst="rect">
                <a:avLst/>
              </a:prstGeom>
            </p:spPr>
          </p:pic>
          <p:sp>
            <p:nvSpPr>
              <p:cNvPr id="13" name="テキスト ボックス 12">
                <a:extLst>
                  <a:ext uri="{FF2B5EF4-FFF2-40B4-BE49-F238E27FC236}">
                    <a16:creationId xmlns:a16="http://schemas.microsoft.com/office/drawing/2014/main" id="{5B2E8BE3-0D43-4754-9FC0-1388942F31CA}"/>
                  </a:ext>
                </a:extLst>
              </p:cNvPr>
              <p:cNvSpPr txBox="1"/>
              <p:nvPr/>
            </p:nvSpPr>
            <p:spPr>
              <a:xfrm>
                <a:off x="2666036" y="2161828"/>
                <a:ext cx="557213" cy="369332"/>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56FF9926-1865-FEC8-C40C-E8F163603A8F}"/>
                  </a:ext>
                </a:extLst>
              </p:cNvPr>
              <p:cNvSpPr txBox="1"/>
              <p:nvPr/>
            </p:nvSpPr>
            <p:spPr>
              <a:xfrm>
                <a:off x="1716258" y="2359271"/>
                <a:ext cx="285751" cy="369332"/>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69E91D91-B117-B47E-5556-39990B71BCE3}"/>
                  </a:ext>
                </a:extLst>
              </p:cNvPr>
              <p:cNvSpPr txBox="1"/>
              <p:nvPr/>
            </p:nvSpPr>
            <p:spPr>
              <a:xfrm>
                <a:off x="3506164" y="2728603"/>
                <a:ext cx="315743" cy="369332"/>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10934AD-5D9E-96BB-5B4A-1CBECD6029E7}"/>
                  </a:ext>
                </a:extLst>
              </p:cNvPr>
              <p:cNvSpPr txBox="1"/>
              <p:nvPr/>
            </p:nvSpPr>
            <p:spPr>
              <a:xfrm>
                <a:off x="3191636" y="1519131"/>
                <a:ext cx="108000" cy="10800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sp>
          <p:nvSpPr>
            <p:cNvPr id="5" name="テキスト ボックス 4">
              <a:extLst>
                <a:ext uri="{FF2B5EF4-FFF2-40B4-BE49-F238E27FC236}">
                  <a16:creationId xmlns:a16="http://schemas.microsoft.com/office/drawing/2014/main" id="{5D81A4E2-ACF4-EBA2-23A8-9B5F5039E030}"/>
                </a:ext>
              </a:extLst>
            </p:cNvPr>
            <p:cNvSpPr txBox="1"/>
            <p:nvPr/>
          </p:nvSpPr>
          <p:spPr>
            <a:xfrm>
              <a:off x="4008764" y="964656"/>
              <a:ext cx="144000" cy="14400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77C2D23-CA50-1738-8904-71B3AEEA7856}"/>
                </a:ext>
              </a:extLst>
            </p:cNvPr>
            <p:cNvSpPr txBox="1"/>
            <p:nvPr/>
          </p:nvSpPr>
          <p:spPr>
            <a:xfrm>
              <a:off x="299283" y="2041184"/>
              <a:ext cx="180000" cy="28800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75B8AFD2-5703-81BA-83BC-CA89546ED11B}"/>
                </a:ext>
              </a:extLst>
            </p:cNvPr>
            <p:cNvSpPr txBox="1"/>
            <p:nvPr/>
          </p:nvSpPr>
          <p:spPr>
            <a:xfrm>
              <a:off x="5403064" y="3769465"/>
              <a:ext cx="108000" cy="28800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sp>
        <p:nvSpPr>
          <p:cNvPr id="19" name="テキスト ボックス 18">
            <a:extLst>
              <a:ext uri="{FF2B5EF4-FFF2-40B4-BE49-F238E27FC236}">
                <a16:creationId xmlns:a16="http://schemas.microsoft.com/office/drawing/2014/main" id="{7CA47B84-0B60-0337-9F3F-6BE243D31EA2}"/>
              </a:ext>
            </a:extLst>
          </p:cNvPr>
          <p:cNvSpPr txBox="1"/>
          <p:nvPr/>
        </p:nvSpPr>
        <p:spPr>
          <a:xfrm>
            <a:off x="6125378" y="484871"/>
            <a:ext cx="3018621" cy="461665"/>
          </a:xfrm>
          <a:prstGeom prst="rect">
            <a:avLst/>
          </a:prstGeom>
          <a:solidFill>
            <a:srgbClr val="002060"/>
          </a:solidFill>
        </p:spPr>
        <p:txBody>
          <a:bodyPr wrap="square" rtlCol="0">
            <a:spAutoFit/>
          </a:bodyPr>
          <a:lstStyle/>
          <a:p>
            <a:pPr algn="ctr"/>
            <a:r>
              <a:rPr kumimoji="1" lang="zh-TW" altLang="en-US" sz="2400" dirty="0">
                <a:solidFill>
                  <a:schemeClr val="bg1"/>
                </a:solidFill>
                <a:latin typeface="BIZ UDPゴシック" panose="020B0400000000000000" pitchFamily="50" charset="-128"/>
                <a:ea typeface="BIZ UDPゴシック" panose="020B0400000000000000" pitchFamily="50" charset="-128"/>
              </a:rPr>
              <a:t>長野県諏訪市</a:t>
            </a:r>
            <a:r>
              <a:rPr kumimoji="1" lang="ja-JP" altLang="en-US" sz="2400" dirty="0">
                <a:solidFill>
                  <a:schemeClr val="bg1"/>
                </a:solidFill>
                <a:latin typeface="BIZ UDPゴシック" panose="020B0400000000000000" pitchFamily="50" charset="-128"/>
                <a:ea typeface="BIZ UDPゴシック" panose="020B0400000000000000" pitchFamily="50" charset="-128"/>
              </a:rPr>
              <a:t>の事例</a:t>
            </a:r>
          </a:p>
        </p:txBody>
      </p:sp>
    </p:spTree>
    <p:extLst>
      <p:ext uri="{BB962C8B-B14F-4D97-AF65-F5344CB8AC3E}">
        <p14:creationId xmlns:p14="http://schemas.microsoft.com/office/powerpoint/2010/main" val="5262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4CBDD-1FDE-D738-1580-E90CDC6C7D7B}"/>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ED711F54-A90C-F7ED-DA01-3C89B99D5040}"/>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9E010D81-33E7-F5CF-65F2-1FD34AD8120A}"/>
              </a:ext>
            </a:extLst>
          </p:cNvPr>
          <p:cNvSpPr txBox="1">
            <a:spLocks/>
          </p:cNvSpPr>
          <p:nvPr/>
        </p:nvSpPr>
        <p:spPr>
          <a:xfrm>
            <a:off x="822960" y="286604"/>
            <a:ext cx="7543800" cy="1450757"/>
          </a:xfrm>
          <a:prstGeom prst="rect">
            <a:avLst/>
          </a:prstGeom>
        </p:spPr>
        <p:txBody>
          <a:bodyPr anchor="b"/>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800" b="0"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家庭教育支援の例</a:t>
            </a:r>
          </a:p>
        </p:txBody>
      </p:sp>
      <p:cxnSp>
        <p:nvCxnSpPr>
          <p:cNvPr id="5" name="直線コネクタ 4">
            <a:extLst>
              <a:ext uri="{FF2B5EF4-FFF2-40B4-BE49-F238E27FC236}">
                <a16:creationId xmlns:a16="http://schemas.microsoft.com/office/drawing/2014/main" id="{1B7EA8D4-FABF-A86F-AD4B-8C5E72C936C9}"/>
              </a:ext>
            </a:extLst>
          </p:cNvPr>
          <p:cNvCxnSpPr/>
          <p:nvPr/>
        </p:nvCxnSpPr>
        <p:spPr>
          <a:xfrm>
            <a:off x="914760" y="1933575"/>
            <a:ext cx="745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コンテンツ プレースホルダー 2">
            <a:extLst>
              <a:ext uri="{FF2B5EF4-FFF2-40B4-BE49-F238E27FC236}">
                <a16:creationId xmlns:a16="http://schemas.microsoft.com/office/drawing/2014/main" id="{25230422-C39C-4AD3-2851-257E378317F4}"/>
              </a:ext>
            </a:extLst>
          </p:cNvPr>
          <p:cNvSpPr txBox="1">
            <a:spLocks/>
          </p:cNvSpPr>
          <p:nvPr/>
        </p:nvSpPr>
        <p:spPr>
          <a:xfrm>
            <a:off x="822959" y="2331509"/>
            <a:ext cx="7543801" cy="265959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3200" dirty="0">
                <a:solidFill>
                  <a:schemeClr val="tx1"/>
                </a:solidFill>
                <a:latin typeface="BIZ UDPゴシック" panose="020B0400000000000000" pitchFamily="50" charset="-128"/>
                <a:ea typeface="BIZ UDPゴシック" panose="020B0400000000000000" pitchFamily="50" charset="-128"/>
              </a:rPr>
              <a:t>・家庭教育支援チーム</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endParaRPr lang="ja-JP" altLang="en-US" sz="3200"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45BD52A-1214-3AD9-F083-BE5492A6CDDC}"/>
              </a:ext>
            </a:extLst>
          </p:cNvPr>
          <p:cNvSpPr>
            <a:spLocks noGrp="1"/>
          </p:cNvSpPr>
          <p:nvPr>
            <p:ph type="sldNum" sz="quarter" idx="12"/>
          </p:nvPr>
        </p:nvSpPr>
        <p:spPr/>
        <p:txBody>
          <a:bodyPr/>
          <a:lstStyle/>
          <a:p>
            <a:fld id="{9DAC49A8-D133-48D6-BABD-467D590054FB}" type="slidenum">
              <a:rPr kumimoji="1" lang="ja-JP" altLang="en-US" smtClean="0"/>
              <a:t>173</a:t>
            </a:fld>
            <a:endParaRPr kumimoji="1" lang="ja-JP" altLang="en-US" dirty="0"/>
          </a:p>
        </p:txBody>
      </p:sp>
    </p:spTree>
    <p:extLst>
      <p:ext uri="{BB962C8B-B14F-4D97-AF65-F5344CB8AC3E}">
        <p14:creationId xmlns:p14="http://schemas.microsoft.com/office/powerpoint/2010/main" val="209199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58FC69-C1C6-D487-0952-55EBDAE7B89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E4E002-7463-455C-9479-E66AEDFED31C}"/>
              </a:ext>
            </a:extLst>
          </p:cNvPr>
          <p:cNvSpPr txBox="1"/>
          <p:nvPr/>
        </p:nvSpPr>
        <p:spPr>
          <a:xfrm>
            <a:off x="4572001" y="156218"/>
            <a:ext cx="290285" cy="467896"/>
          </a:xfrm>
          <a:prstGeom prst="rect">
            <a:avLst/>
          </a:prstGeom>
          <a:solidFill>
            <a:schemeClr val="bg1"/>
          </a:solidFill>
        </p:spPr>
        <p:txBody>
          <a:bodyPr wrap="square" rtlCol="0">
            <a:spAutoFit/>
          </a:bodyPr>
          <a:lstStyle/>
          <a:p>
            <a:endParaRPr kumimoji="1" lang="ja-JP" altLang="en-US" dirty="0"/>
          </a:p>
        </p:txBody>
      </p:sp>
      <p:sp>
        <p:nvSpPr>
          <p:cNvPr id="4" name="スライド番号プレースホルダー 3">
            <a:extLst>
              <a:ext uri="{FF2B5EF4-FFF2-40B4-BE49-F238E27FC236}">
                <a16:creationId xmlns:a16="http://schemas.microsoft.com/office/drawing/2014/main" id="{463C5D53-71B8-0944-5DA7-D681006D449F}"/>
              </a:ext>
            </a:extLst>
          </p:cNvPr>
          <p:cNvSpPr>
            <a:spLocks noGrp="1"/>
          </p:cNvSpPr>
          <p:nvPr>
            <p:ph type="sldNum" sz="quarter" idx="12"/>
          </p:nvPr>
        </p:nvSpPr>
        <p:spPr/>
        <p:txBody>
          <a:bodyPr/>
          <a:lstStyle/>
          <a:p>
            <a:fld id="{9DAC49A8-D133-48D6-BABD-467D590054FB}" type="slidenum">
              <a:rPr kumimoji="1" lang="ja-JP" altLang="en-US" b="1" smtClean="0">
                <a:solidFill>
                  <a:schemeClr val="tx1"/>
                </a:solidFill>
                <a:latin typeface="+mj-ea"/>
                <a:ea typeface="+mj-ea"/>
              </a:rPr>
              <a:t>174</a:t>
            </a:fld>
            <a:endParaRPr kumimoji="1" lang="ja-JP" altLang="en-US" b="1" dirty="0">
              <a:solidFill>
                <a:schemeClr val="tx1"/>
              </a:solidFill>
              <a:latin typeface="+mj-ea"/>
              <a:ea typeface="+mj-ea"/>
            </a:endParaRPr>
          </a:p>
        </p:txBody>
      </p:sp>
      <p:pic>
        <p:nvPicPr>
          <p:cNvPr id="3" name="Picture 2">
            <a:extLst>
              <a:ext uri="{FF2B5EF4-FFF2-40B4-BE49-F238E27FC236}">
                <a16:creationId xmlns:a16="http://schemas.microsoft.com/office/drawing/2014/main" id="{C54CA943-C693-CDDD-9DA6-35BB345119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000" y="94722"/>
            <a:ext cx="9108000" cy="645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a:extLst>
              <a:ext uri="{FF2B5EF4-FFF2-40B4-BE49-F238E27FC236}">
                <a16:creationId xmlns:a16="http://schemas.microsoft.com/office/drawing/2014/main" id="{F279F3D9-F0D4-4EF1-89EB-8A9CA52FBCA9}"/>
              </a:ext>
            </a:extLst>
          </p:cNvPr>
          <p:cNvSpPr txBox="1"/>
          <p:nvPr/>
        </p:nvSpPr>
        <p:spPr>
          <a:xfrm>
            <a:off x="4572000" y="156218"/>
            <a:ext cx="391886" cy="467896"/>
          </a:xfrm>
          <a:prstGeom prst="rect">
            <a:avLst/>
          </a:prstGeom>
          <a:solidFill>
            <a:schemeClr val="bg1"/>
          </a:solidFill>
        </p:spPr>
        <p:txBody>
          <a:bodyPr wrap="square" rtlCol="0">
            <a:spAutoFit/>
          </a:bodyPr>
          <a:lstStyle/>
          <a:p>
            <a:endParaRPr kumimoji="1" lang="ja-JP" altLang="en-US" dirty="0"/>
          </a:p>
        </p:txBody>
      </p:sp>
    </p:spTree>
    <p:extLst>
      <p:ext uri="{BB962C8B-B14F-4D97-AF65-F5344CB8AC3E}">
        <p14:creationId xmlns:p14="http://schemas.microsoft.com/office/powerpoint/2010/main" val="267173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BDD7-0595-F577-62D8-CCF0DE32AF7A}"/>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3C0F8472-AE38-62F0-9CF9-D3FC4B9B9A9E}"/>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コンテンツ プレースホルダー 1">
            <a:extLst>
              <a:ext uri="{FF2B5EF4-FFF2-40B4-BE49-F238E27FC236}">
                <a16:creationId xmlns:a16="http://schemas.microsoft.com/office/drawing/2014/main" id="{05DA849E-2B61-327D-4FFA-7D01AC01F9B3}"/>
              </a:ext>
            </a:extLst>
          </p:cNvPr>
          <p:cNvSpPr txBox="1">
            <a:spLocks/>
          </p:cNvSpPr>
          <p:nvPr/>
        </p:nvSpPr>
        <p:spPr>
          <a:xfrm>
            <a:off x="208671" y="596117"/>
            <a:ext cx="8114708" cy="5877322"/>
          </a:xfrm>
          <a:prstGeom prst="rect">
            <a:avLst/>
          </a:prstGeom>
        </p:spPr>
        <p:txBody>
          <a:bodyPr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spcBef>
                <a:spcPts val="600"/>
              </a:spcBef>
            </a:pPr>
            <a:r>
              <a:rPr lang="ja-JP" altLang="en-US" sz="2200" dirty="0">
                <a:solidFill>
                  <a:schemeClr val="tx1"/>
                </a:solidFill>
                <a:latin typeface="BIZ UDPゴシック" panose="020B0400000000000000" pitchFamily="50" charset="-128"/>
                <a:ea typeface="BIZ UDPゴシック" panose="020B0400000000000000" pitchFamily="50" charset="-128"/>
              </a:rPr>
              <a:t>子どもの未来応援センターを活動拠点として、</a:t>
            </a:r>
            <a:endParaRPr lang="en-US" altLang="ja-JP" sz="2200" dirty="0">
              <a:solidFill>
                <a:schemeClr val="tx1"/>
              </a:solidFill>
              <a:latin typeface="BIZ UDPゴシック" panose="020B0400000000000000" pitchFamily="50" charset="-128"/>
              <a:ea typeface="BIZ UDPゴシック" panose="020B0400000000000000" pitchFamily="50" charset="-128"/>
            </a:endParaRPr>
          </a:p>
          <a:p>
            <a:pPr marL="0" indent="0">
              <a:spcBef>
                <a:spcPts val="600"/>
              </a:spcBef>
              <a:buFont typeface="Calibri" panose="020F0502020204030204" pitchFamily="34" charset="0"/>
              <a:buNone/>
            </a:pPr>
            <a:r>
              <a:rPr lang="ja-JP" altLang="en-US" sz="2200" b="1" dirty="0">
                <a:solidFill>
                  <a:schemeClr val="tx1"/>
                </a:solidFill>
                <a:latin typeface="BIZ UDPゴシック" panose="020B0400000000000000" pitchFamily="50" charset="-128"/>
                <a:ea typeface="BIZ UDPゴシック" panose="020B0400000000000000" pitchFamily="50" charset="-128"/>
              </a:rPr>
              <a:t>　</a:t>
            </a:r>
            <a:r>
              <a:rPr lang="ja-JP" altLang="en-US" sz="2200" b="1" dirty="0">
                <a:solidFill>
                  <a:srgbClr val="0070C0"/>
                </a:solidFill>
                <a:latin typeface="BIZ UDPゴシック" panose="020B0400000000000000" pitchFamily="50" charset="-128"/>
                <a:ea typeface="BIZ UDPゴシック" panose="020B0400000000000000" pitchFamily="50" charset="-128"/>
              </a:rPr>
              <a:t>家庭教育支援チーム「ほっこり」</a:t>
            </a:r>
            <a:r>
              <a:rPr lang="ja-JP" altLang="en-US" sz="2200" dirty="0">
                <a:solidFill>
                  <a:schemeClr val="tx1"/>
                </a:solidFill>
                <a:latin typeface="BIZ UDPゴシック" panose="020B0400000000000000" pitchFamily="50" charset="-128"/>
                <a:ea typeface="BIZ UDPゴシック" panose="020B0400000000000000" pitchFamily="50" charset="-128"/>
              </a:rPr>
              <a:t>が誕生。</a:t>
            </a:r>
            <a:endParaRPr lang="en-US" altLang="ja-JP" sz="2200" dirty="0">
              <a:solidFill>
                <a:schemeClr val="tx1"/>
              </a:solidFill>
              <a:latin typeface="BIZ UDPゴシック" panose="020B0400000000000000" pitchFamily="50" charset="-128"/>
              <a:ea typeface="BIZ UDPゴシック" panose="020B0400000000000000" pitchFamily="50" charset="-128"/>
            </a:endParaRPr>
          </a:p>
          <a:p>
            <a:pPr marL="0" indent="0">
              <a:buFont typeface="Calibri" panose="020F0502020204030204" pitchFamily="34" charset="0"/>
              <a:buNone/>
            </a:pPr>
            <a:endParaRPr lang="en-US" altLang="ja-JP" sz="2200" dirty="0">
              <a:solidFill>
                <a:schemeClr val="tx1"/>
              </a:solidFill>
              <a:latin typeface="BIZ UDPゴシック" panose="020B0400000000000000" pitchFamily="50" charset="-128"/>
              <a:ea typeface="BIZ UDPゴシック" panose="020B0400000000000000" pitchFamily="50" charset="-128"/>
            </a:endParaRPr>
          </a:p>
          <a:p>
            <a:pPr marL="0" indent="0">
              <a:buFont typeface="Calibri" panose="020F0502020204030204" pitchFamily="34" charset="0"/>
              <a:buNone/>
            </a:pPr>
            <a:r>
              <a:rPr lang="en-US" altLang="ja-JP" sz="2200" dirty="0">
                <a:solidFill>
                  <a:schemeClr val="tx1"/>
                </a:solidFill>
                <a:latin typeface="BIZ UDPゴシック" panose="020B0400000000000000" pitchFamily="50" charset="-128"/>
                <a:ea typeface="BIZ UDPゴシック" panose="020B0400000000000000" pitchFamily="50" charset="-128"/>
              </a:rPr>
              <a:t>(</a:t>
            </a:r>
            <a:r>
              <a:rPr lang="ja-JP" altLang="en-US" sz="2200" dirty="0">
                <a:solidFill>
                  <a:schemeClr val="tx1"/>
                </a:solidFill>
                <a:latin typeface="BIZ UDPゴシック" panose="020B0400000000000000" pitchFamily="50" charset="-128"/>
                <a:ea typeface="BIZ UDPゴシック" panose="020B0400000000000000" pitchFamily="50" charset="-128"/>
              </a:rPr>
              <a:t>訪問型家庭教育支援事業について</a:t>
            </a:r>
            <a:r>
              <a:rPr lang="en-US" altLang="ja-JP" sz="2200" dirty="0">
                <a:solidFill>
                  <a:schemeClr val="tx1"/>
                </a:solidFill>
                <a:latin typeface="BIZ UDPゴシック" panose="020B0400000000000000" pitchFamily="50" charset="-128"/>
                <a:ea typeface="BIZ UDPゴシック" panose="020B0400000000000000" pitchFamily="50" charset="-128"/>
              </a:rPr>
              <a:t>)</a:t>
            </a:r>
          </a:p>
          <a:p>
            <a:pPr>
              <a:lnSpc>
                <a:spcPct val="100000"/>
              </a:lnSpc>
              <a:spcBef>
                <a:spcPts val="600"/>
              </a:spcBef>
            </a:pPr>
            <a:r>
              <a:rPr lang="ja-JP" altLang="en-US" sz="2200" dirty="0">
                <a:solidFill>
                  <a:schemeClr val="tx1"/>
                </a:solidFill>
                <a:latin typeface="BIZ UDPゴシック" panose="020B0400000000000000" pitchFamily="50" charset="-128"/>
                <a:ea typeface="BIZ UDPゴシック" panose="020B0400000000000000" pitchFamily="50" charset="-128"/>
              </a:rPr>
              <a:t>類型：ベルト型</a:t>
            </a:r>
            <a:endParaRPr lang="en-US" altLang="ja-JP" sz="2200" dirty="0">
              <a:solidFill>
                <a:schemeClr val="tx1"/>
              </a:solidFill>
              <a:latin typeface="BIZ UDPゴシック" panose="020B0400000000000000" pitchFamily="50" charset="-128"/>
              <a:ea typeface="BIZ UDPゴシック" panose="020B0400000000000000" pitchFamily="50" charset="-128"/>
            </a:endParaRPr>
          </a:p>
          <a:p>
            <a:pPr>
              <a:lnSpc>
                <a:spcPct val="100000"/>
              </a:lnSpc>
              <a:spcBef>
                <a:spcPts val="600"/>
              </a:spcBef>
            </a:pPr>
            <a:r>
              <a:rPr lang="ja-JP" altLang="en-US" sz="2200" dirty="0">
                <a:solidFill>
                  <a:schemeClr val="tx1"/>
                </a:solidFill>
                <a:latin typeface="BIZ UDPゴシック" panose="020B0400000000000000" pitchFamily="50" charset="-128"/>
                <a:ea typeface="BIZ UDPゴシック" panose="020B0400000000000000" pitchFamily="50" charset="-128"/>
              </a:rPr>
              <a:t>実施主体：〇〇自治体・〇〇教育委員会</a:t>
            </a:r>
            <a:endParaRPr lang="en-US" altLang="ja-JP" sz="2200" dirty="0">
              <a:solidFill>
                <a:schemeClr val="tx1"/>
              </a:solidFill>
              <a:latin typeface="BIZ UDPゴシック" panose="020B0400000000000000" pitchFamily="50" charset="-128"/>
              <a:ea typeface="BIZ UDPゴシック" panose="020B0400000000000000" pitchFamily="50" charset="-128"/>
            </a:endParaRPr>
          </a:p>
          <a:p>
            <a:pPr>
              <a:lnSpc>
                <a:spcPct val="100000"/>
              </a:lnSpc>
              <a:spcBef>
                <a:spcPts val="600"/>
              </a:spcBef>
            </a:pPr>
            <a:r>
              <a:rPr lang="ja-JP" altLang="en-US" sz="2200" dirty="0">
                <a:solidFill>
                  <a:schemeClr val="tx1"/>
                </a:solidFill>
                <a:latin typeface="BIZ UDPゴシック" panose="020B0400000000000000" pitchFamily="50" charset="-128"/>
                <a:ea typeface="BIZ UDPゴシック" panose="020B0400000000000000" pitchFamily="50" charset="-128"/>
              </a:rPr>
              <a:t>訪問対象：年長児</a:t>
            </a:r>
            <a:r>
              <a:rPr lang="en-US" altLang="ja-JP" sz="2200" dirty="0">
                <a:solidFill>
                  <a:schemeClr val="tx1"/>
                </a:solidFill>
                <a:latin typeface="BIZ UDPゴシック" panose="020B0400000000000000" pitchFamily="50" charset="-128"/>
                <a:ea typeface="BIZ UDPゴシック" panose="020B0400000000000000" pitchFamily="50" charset="-128"/>
              </a:rPr>
              <a:t>(5</a:t>
            </a:r>
            <a:r>
              <a:rPr lang="ja-JP" altLang="en-US" sz="2200" dirty="0">
                <a:solidFill>
                  <a:schemeClr val="tx1"/>
                </a:solidFill>
                <a:latin typeface="BIZ UDPゴシック" panose="020B0400000000000000" pitchFamily="50" charset="-128"/>
                <a:ea typeface="BIZ UDPゴシック" panose="020B0400000000000000" pitchFamily="50" charset="-128"/>
              </a:rPr>
              <a:t>歳児</a:t>
            </a:r>
            <a:r>
              <a:rPr lang="en-US" altLang="ja-JP" sz="2200" dirty="0">
                <a:solidFill>
                  <a:schemeClr val="tx1"/>
                </a:solidFill>
                <a:latin typeface="BIZ UDPゴシック" panose="020B0400000000000000" pitchFamily="50" charset="-128"/>
                <a:ea typeface="BIZ UDPゴシック" panose="020B0400000000000000" pitchFamily="50" charset="-128"/>
              </a:rPr>
              <a:t>)</a:t>
            </a:r>
            <a:r>
              <a:rPr lang="ja-JP" altLang="en-US" sz="2200" dirty="0">
                <a:solidFill>
                  <a:schemeClr val="tx1"/>
                </a:solidFill>
                <a:latin typeface="BIZ UDPゴシック" panose="020B0400000000000000" pitchFamily="50" charset="-128"/>
                <a:ea typeface="BIZ UDPゴシック" panose="020B0400000000000000" pitchFamily="50" charset="-128"/>
              </a:rPr>
              <a:t>及び小学校</a:t>
            </a:r>
            <a:r>
              <a:rPr lang="en-US" altLang="ja-JP" sz="2200" dirty="0">
                <a:solidFill>
                  <a:schemeClr val="tx1"/>
                </a:solidFill>
                <a:latin typeface="BIZ UDPゴシック" panose="020B0400000000000000" pitchFamily="50" charset="-128"/>
                <a:ea typeface="BIZ UDPゴシック" panose="020B0400000000000000" pitchFamily="50" charset="-128"/>
              </a:rPr>
              <a:t>1</a:t>
            </a:r>
            <a:r>
              <a:rPr lang="ja-JP" altLang="en-US" sz="2200" dirty="0">
                <a:solidFill>
                  <a:schemeClr val="tx1"/>
                </a:solidFill>
                <a:latin typeface="BIZ UDPゴシック" panose="020B0400000000000000" pitchFamily="50" charset="-128"/>
                <a:ea typeface="BIZ UDPゴシック" panose="020B0400000000000000" pitchFamily="50" charset="-128"/>
              </a:rPr>
              <a:t>～</a:t>
            </a:r>
            <a:r>
              <a:rPr lang="en-US" altLang="ja-JP" sz="2200" dirty="0">
                <a:solidFill>
                  <a:schemeClr val="tx1"/>
                </a:solidFill>
                <a:latin typeface="BIZ UDPゴシック" panose="020B0400000000000000" pitchFamily="50" charset="-128"/>
                <a:ea typeface="BIZ UDPゴシック" panose="020B0400000000000000" pitchFamily="50" charset="-128"/>
              </a:rPr>
              <a:t>4</a:t>
            </a:r>
            <a:r>
              <a:rPr lang="ja-JP" altLang="en-US" sz="2200" dirty="0">
                <a:solidFill>
                  <a:schemeClr val="tx1"/>
                </a:solidFill>
                <a:latin typeface="BIZ UDPゴシック" panose="020B0400000000000000" pitchFamily="50" charset="-128"/>
                <a:ea typeface="BIZ UDPゴシック" panose="020B0400000000000000" pitchFamily="50" charset="-128"/>
              </a:rPr>
              <a:t>年生</a:t>
            </a:r>
            <a:endParaRPr lang="en-US" altLang="ja-JP" sz="2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buFont typeface="Calibri" panose="020F0502020204030204" pitchFamily="34" charset="0"/>
              <a:buNone/>
            </a:pPr>
            <a:r>
              <a:rPr lang="ja-JP" altLang="en-US" sz="2200" dirty="0">
                <a:solidFill>
                  <a:schemeClr val="tx1"/>
                </a:solidFill>
                <a:latin typeface="BIZ UDPゴシック" panose="020B0400000000000000" pitchFamily="50" charset="-128"/>
                <a:ea typeface="BIZ UDPゴシック" panose="020B0400000000000000" pitchFamily="50" charset="-128"/>
              </a:rPr>
              <a:t>　　　　　　</a:t>
            </a:r>
            <a:r>
              <a:rPr lang="en-US" altLang="ja-JP" sz="2200" dirty="0">
                <a:solidFill>
                  <a:schemeClr val="tx1"/>
                </a:solidFill>
                <a:latin typeface="BIZ UDPゴシック" panose="020B0400000000000000" pitchFamily="50" charset="-128"/>
                <a:ea typeface="BIZ UDPゴシック" panose="020B0400000000000000" pitchFamily="50" charset="-128"/>
              </a:rPr>
              <a:t>※</a:t>
            </a:r>
            <a:r>
              <a:rPr lang="ja-JP" altLang="en-US" sz="2200" dirty="0">
                <a:solidFill>
                  <a:schemeClr val="tx1"/>
                </a:solidFill>
                <a:latin typeface="BIZ UDPゴシック" panose="020B0400000000000000" pitchFamily="50" charset="-128"/>
                <a:ea typeface="BIZ UDPゴシック" panose="020B0400000000000000" pitchFamily="50" charset="-128"/>
              </a:rPr>
              <a:t>平成</a:t>
            </a:r>
            <a:r>
              <a:rPr lang="en-US" altLang="ja-JP" sz="2200" dirty="0">
                <a:solidFill>
                  <a:schemeClr val="tx1"/>
                </a:solidFill>
                <a:latin typeface="BIZ UDPゴシック" panose="020B0400000000000000" pitchFamily="50" charset="-128"/>
                <a:ea typeface="BIZ UDPゴシック" panose="020B0400000000000000" pitchFamily="50" charset="-128"/>
              </a:rPr>
              <a:t>29</a:t>
            </a:r>
            <a:r>
              <a:rPr lang="ja-JP" altLang="en-US" sz="2200" dirty="0">
                <a:solidFill>
                  <a:schemeClr val="tx1"/>
                </a:solidFill>
                <a:latin typeface="BIZ UDPゴシック" panose="020B0400000000000000" pitchFamily="50" charset="-128"/>
                <a:ea typeface="BIZ UDPゴシック" panose="020B0400000000000000" pitchFamily="50" charset="-128"/>
              </a:rPr>
              <a:t>年度は年長児</a:t>
            </a:r>
            <a:r>
              <a:rPr lang="en-US" altLang="ja-JP" sz="2200" dirty="0">
                <a:solidFill>
                  <a:schemeClr val="tx1"/>
                </a:solidFill>
                <a:latin typeface="BIZ UDPゴシック" panose="020B0400000000000000" pitchFamily="50" charset="-128"/>
                <a:ea typeface="BIZ UDPゴシック" panose="020B0400000000000000" pitchFamily="50" charset="-128"/>
              </a:rPr>
              <a:t>(5</a:t>
            </a:r>
            <a:r>
              <a:rPr lang="ja-JP" altLang="en-US" sz="2200" dirty="0">
                <a:solidFill>
                  <a:schemeClr val="tx1"/>
                </a:solidFill>
                <a:latin typeface="BIZ UDPゴシック" panose="020B0400000000000000" pitchFamily="50" charset="-128"/>
                <a:ea typeface="BIZ UDPゴシック" panose="020B0400000000000000" pitchFamily="50" charset="-128"/>
              </a:rPr>
              <a:t>歳児</a:t>
            </a:r>
            <a:r>
              <a:rPr lang="en-US" altLang="ja-JP" sz="2200" dirty="0">
                <a:solidFill>
                  <a:schemeClr val="tx1"/>
                </a:solidFill>
                <a:latin typeface="BIZ UDPゴシック" panose="020B0400000000000000" pitchFamily="50" charset="-128"/>
                <a:ea typeface="BIZ UDPゴシック" panose="020B0400000000000000" pitchFamily="50" charset="-128"/>
              </a:rPr>
              <a:t>)</a:t>
            </a:r>
            <a:r>
              <a:rPr lang="ja-JP" altLang="en-US" sz="2200" dirty="0">
                <a:solidFill>
                  <a:schemeClr val="tx1"/>
                </a:solidFill>
                <a:latin typeface="BIZ UDPゴシック" panose="020B0400000000000000" pitchFamily="50" charset="-128"/>
                <a:ea typeface="BIZ UDPゴシック" panose="020B0400000000000000" pitchFamily="50" charset="-128"/>
              </a:rPr>
              <a:t>及び小学校</a:t>
            </a:r>
            <a:r>
              <a:rPr lang="en-US" altLang="ja-JP" sz="2200" dirty="0">
                <a:solidFill>
                  <a:schemeClr val="tx1"/>
                </a:solidFill>
                <a:latin typeface="BIZ UDPゴシック" panose="020B0400000000000000" pitchFamily="50" charset="-128"/>
                <a:ea typeface="BIZ UDPゴシック" panose="020B0400000000000000" pitchFamily="50" charset="-128"/>
              </a:rPr>
              <a:t>1</a:t>
            </a:r>
            <a:r>
              <a:rPr lang="ja-JP" altLang="en-US" sz="2200" dirty="0">
                <a:solidFill>
                  <a:schemeClr val="tx1"/>
                </a:solidFill>
                <a:latin typeface="BIZ UDPゴシック" panose="020B0400000000000000" pitchFamily="50" charset="-128"/>
                <a:ea typeface="BIZ UDPゴシック" panose="020B0400000000000000" pitchFamily="50" charset="-128"/>
              </a:rPr>
              <a:t>～</a:t>
            </a:r>
            <a:r>
              <a:rPr lang="en-US" altLang="ja-JP" sz="2200" dirty="0">
                <a:solidFill>
                  <a:schemeClr val="tx1"/>
                </a:solidFill>
                <a:latin typeface="BIZ UDPゴシック" panose="020B0400000000000000" pitchFamily="50" charset="-128"/>
                <a:ea typeface="BIZ UDPゴシック" panose="020B0400000000000000" pitchFamily="50" charset="-128"/>
              </a:rPr>
              <a:t>3</a:t>
            </a:r>
            <a:r>
              <a:rPr lang="ja-JP" altLang="en-US" sz="2200" dirty="0">
                <a:solidFill>
                  <a:schemeClr val="tx1"/>
                </a:solidFill>
                <a:latin typeface="BIZ UDPゴシック" panose="020B0400000000000000" pitchFamily="50" charset="-128"/>
                <a:ea typeface="BIZ UDPゴシック" panose="020B0400000000000000" pitchFamily="50" charset="-128"/>
              </a:rPr>
              <a:t>年生</a:t>
            </a:r>
            <a:endParaRPr lang="en-US" altLang="ja-JP" sz="2200" dirty="0">
              <a:solidFill>
                <a:schemeClr val="tx1"/>
              </a:solidFill>
              <a:latin typeface="BIZ UDPゴシック" panose="020B0400000000000000" pitchFamily="50" charset="-128"/>
              <a:ea typeface="BIZ UDPゴシック" panose="020B0400000000000000" pitchFamily="50" charset="-128"/>
            </a:endParaRPr>
          </a:p>
          <a:p>
            <a:pPr>
              <a:lnSpc>
                <a:spcPct val="100000"/>
              </a:lnSpc>
              <a:spcBef>
                <a:spcPts val="600"/>
              </a:spcBef>
            </a:pPr>
            <a:r>
              <a:rPr lang="ja-JP" altLang="en-US" sz="2200" dirty="0">
                <a:solidFill>
                  <a:schemeClr val="tx1"/>
                </a:solidFill>
                <a:latin typeface="BIZ UDPゴシック" panose="020B0400000000000000" pitchFamily="50" charset="-128"/>
                <a:ea typeface="BIZ UDPゴシック" panose="020B0400000000000000" pitchFamily="50" charset="-128"/>
              </a:rPr>
              <a:t>活動内容：①学期に</a:t>
            </a:r>
            <a:r>
              <a:rPr lang="en-US" altLang="ja-JP" sz="2200" dirty="0">
                <a:solidFill>
                  <a:schemeClr val="tx1"/>
                </a:solidFill>
                <a:latin typeface="BIZ UDPゴシック" panose="020B0400000000000000" pitchFamily="50" charset="-128"/>
                <a:ea typeface="BIZ UDPゴシック" panose="020B0400000000000000" pitchFamily="50" charset="-128"/>
              </a:rPr>
              <a:t>1</a:t>
            </a:r>
            <a:r>
              <a:rPr lang="ja-JP" altLang="en-US" sz="2200" dirty="0">
                <a:solidFill>
                  <a:schemeClr val="tx1"/>
                </a:solidFill>
                <a:latin typeface="BIZ UDPゴシック" panose="020B0400000000000000" pitchFamily="50" charset="-128"/>
                <a:ea typeface="BIZ UDPゴシック" panose="020B0400000000000000" pitchFamily="50" charset="-128"/>
              </a:rPr>
              <a:t>回、訪問対象の全家庭を家庭教育</a:t>
            </a:r>
            <a:endParaRPr lang="en-US" altLang="ja-JP" sz="2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buFont typeface="Calibri" panose="020F0502020204030204" pitchFamily="34" charset="0"/>
              <a:buNone/>
            </a:pPr>
            <a:r>
              <a:rPr lang="ja-JP" altLang="en-US" sz="2200" dirty="0">
                <a:solidFill>
                  <a:schemeClr val="tx1"/>
                </a:solidFill>
                <a:latin typeface="BIZ UDPゴシック" panose="020B0400000000000000" pitchFamily="50" charset="-128"/>
                <a:ea typeface="BIZ UDPゴシック" panose="020B0400000000000000" pitchFamily="50" charset="-128"/>
              </a:rPr>
              <a:t>　　　　　　　支援員が訪問（ポピュレーション・アプローチ）</a:t>
            </a:r>
            <a:endParaRPr lang="en-US" altLang="ja-JP" sz="2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buFont typeface="Calibri" panose="020F0502020204030204" pitchFamily="34" charset="0"/>
              <a:buNone/>
            </a:pPr>
            <a:r>
              <a:rPr lang="ja-JP" altLang="en-US" sz="2200" dirty="0">
                <a:solidFill>
                  <a:schemeClr val="tx1"/>
                </a:solidFill>
                <a:latin typeface="BIZ UDPゴシック" panose="020B0400000000000000" pitchFamily="50" charset="-128"/>
                <a:ea typeface="BIZ UDPゴシック" panose="020B0400000000000000" pitchFamily="50" charset="-128"/>
              </a:rPr>
              <a:t>　　　　　  ②親学習講演会</a:t>
            </a:r>
            <a:r>
              <a:rPr lang="en-US" altLang="ja-JP" sz="2200" dirty="0">
                <a:solidFill>
                  <a:schemeClr val="tx1"/>
                </a:solidFill>
                <a:latin typeface="BIZ UDPゴシック" panose="020B0400000000000000" pitchFamily="50" charset="-128"/>
                <a:ea typeface="BIZ UDPゴシック" panose="020B0400000000000000" pitchFamily="50" charset="-128"/>
              </a:rPr>
              <a:t>(</a:t>
            </a:r>
            <a:r>
              <a:rPr lang="ja-JP" altLang="en-US" sz="2200" dirty="0">
                <a:solidFill>
                  <a:schemeClr val="tx1"/>
                </a:solidFill>
                <a:latin typeface="BIZ UDPゴシック" panose="020B0400000000000000" pitchFamily="50" charset="-128"/>
                <a:ea typeface="BIZ UDPゴシック" panose="020B0400000000000000" pitchFamily="50" charset="-128"/>
              </a:rPr>
              <a:t>子育て応援ぷろぐらむ</a:t>
            </a:r>
            <a:r>
              <a:rPr lang="en-US" altLang="ja-JP" sz="2200" dirty="0">
                <a:solidFill>
                  <a:schemeClr val="tx1"/>
                </a:solidFill>
                <a:latin typeface="BIZ UDPゴシック" panose="020B0400000000000000" pitchFamily="50" charset="-128"/>
                <a:ea typeface="BIZ UDPゴシック" panose="020B0400000000000000" pitchFamily="50" charset="-128"/>
              </a:rPr>
              <a:t>)</a:t>
            </a:r>
            <a:r>
              <a:rPr lang="ja-JP" altLang="en-US" sz="2200" dirty="0">
                <a:solidFill>
                  <a:schemeClr val="tx1"/>
                </a:solidFill>
                <a:latin typeface="BIZ UDPゴシック" panose="020B0400000000000000" pitchFamily="50" charset="-128"/>
                <a:ea typeface="BIZ UDPゴシック" panose="020B0400000000000000" pitchFamily="50" charset="-128"/>
              </a:rPr>
              <a:t>の実施</a:t>
            </a:r>
          </a:p>
          <a:p>
            <a:pPr marL="294894" lvl="1" indent="0">
              <a:buFont typeface="Calibri" pitchFamily="34" charset="0"/>
              <a:buNone/>
            </a:pPr>
            <a:endParaRPr lang="en-US" altLang="ja-JP" sz="1500" dirty="0">
              <a:solidFill>
                <a:schemeClr val="tx1"/>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39008398-5926-777B-0080-81CD59B10F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271" y="1656861"/>
            <a:ext cx="2261024" cy="1697252"/>
          </a:xfrm>
          <a:prstGeom prst="rect">
            <a:avLst/>
          </a:prstGeom>
        </p:spPr>
      </p:pic>
      <p:sp>
        <p:nvSpPr>
          <p:cNvPr id="6" name="スライド番号プレースホルダー 5">
            <a:extLst>
              <a:ext uri="{FF2B5EF4-FFF2-40B4-BE49-F238E27FC236}">
                <a16:creationId xmlns:a16="http://schemas.microsoft.com/office/drawing/2014/main" id="{7F67E968-BF9A-CEF9-41CF-F7D71DA891EA}"/>
              </a:ext>
            </a:extLst>
          </p:cNvPr>
          <p:cNvSpPr>
            <a:spLocks noGrp="1"/>
          </p:cNvSpPr>
          <p:nvPr>
            <p:ph type="sldNum" sz="quarter" idx="12"/>
          </p:nvPr>
        </p:nvSpPr>
        <p:spPr/>
        <p:txBody>
          <a:bodyPr/>
          <a:lstStyle/>
          <a:p>
            <a:fld id="{9DAC49A8-D133-48D6-BABD-467D590054FB}" type="slidenum">
              <a:rPr kumimoji="1" lang="ja-JP" altLang="en-US" smtClean="0"/>
              <a:t>175</a:t>
            </a:fld>
            <a:endParaRPr kumimoji="1" lang="ja-JP" altLang="en-US" dirty="0"/>
          </a:p>
        </p:txBody>
      </p:sp>
      <p:sp>
        <p:nvSpPr>
          <p:cNvPr id="7" name="タイトル 1">
            <a:extLst>
              <a:ext uri="{FF2B5EF4-FFF2-40B4-BE49-F238E27FC236}">
                <a16:creationId xmlns:a16="http://schemas.microsoft.com/office/drawing/2014/main" id="{5AC95B3E-99EE-F478-72C8-F45EB794DC41}"/>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子どもに対する相談体制・保護者に対する相談体制の整備</a:t>
            </a:r>
          </a:p>
        </p:txBody>
      </p:sp>
    </p:spTree>
    <p:extLst>
      <p:ext uri="{BB962C8B-B14F-4D97-AF65-F5344CB8AC3E}">
        <p14:creationId xmlns:p14="http://schemas.microsoft.com/office/powerpoint/2010/main" val="2409700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BDD7-0595-F577-62D8-CCF0DE32AF7A}"/>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3C0F8472-AE38-62F0-9CF9-D3FC4B9B9A9E}"/>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コンテンツ プレースホルダー 1">
            <a:extLst>
              <a:ext uri="{FF2B5EF4-FFF2-40B4-BE49-F238E27FC236}">
                <a16:creationId xmlns:a16="http://schemas.microsoft.com/office/drawing/2014/main" id="{A5956218-C6D8-092E-2058-F7635F93039F}"/>
              </a:ext>
            </a:extLst>
          </p:cNvPr>
          <p:cNvSpPr txBox="1">
            <a:spLocks/>
          </p:cNvSpPr>
          <p:nvPr/>
        </p:nvSpPr>
        <p:spPr>
          <a:xfrm>
            <a:off x="-166999" y="479800"/>
            <a:ext cx="6095081" cy="4787445"/>
          </a:xfrm>
          <a:prstGeom prst="rect">
            <a:avLst/>
          </a:prstGeom>
        </p:spPr>
        <p:txBody>
          <a:bodyPr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94894" lvl="1" indent="0">
              <a:buClr>
                <a:srgbClr val="549E39">
                  <a:lumMod val="50000"/>
                </a:srgbClr>
              </a:buClr>
              <a:buFont typeface="Calibri" pitchFamily="34" charset="0"/>
              <a:buNone/>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lvl="1">
              <a:buFont typeface="Wingdings" panose="05000000000000000000" pitchFamily="2" charset="2"/>
              <a:buChar char="p"/>
              <a:tabLst>
                <a:tab pos="5378450" algn="l"/>
                <a:tab pos="5738813" algn="l"/>
              </a:tabLst>
            </a:pPr>
            <a:r>
              <a:rPr lang="ja-JP" altLang="ja-JP" sz="2400" dirty="0">
                <a:solidFill>
                  <a:schemeClr val="tx1"/>
                </a:solidFill>
                <a:latin typeface="BIZ UDPゴシック" panose="020B0400000000000000" pitchFamily="50" charset="-128"/>
                <a:ea typeface="BIZ UDPゴシック" panose="020B0400000000000000" pitchFamily="50" charset="-128"/>
              </a:rPr>
              <a:t>福祉が主体となり教育委員会と家庭教</a:t>
            </a:r>
            <a:r>
              <a:rPr lang="en-US" altLang="ja-JP" sz="2400" dirty="0">
                <a:solidFill>
                  <a:schemeClr val="tx1"/>
                </a:solidFill>
                <a:latin typeface="BIZ UDPゴシック" panose="020B0400000000000000" pitchFamily="50" charset="-128"/>
                <a:ea typeface="BIZ UDPゴシック" panose="020B0400000000000000" pitchFamily="50" charset="-128"/>
              </a:rPr>
              <a:t> </a:t>
            </a:r>
            <a:r>
              <a:rPr lang="ja-JP" altLang="ja-JP" sz="2400" dirty="0">
                <a:solidFill>
                  <a:schemeClr val="tx1"/>
                </a:solidFill>
                <a:latin typeface="BIZ UDPゴシック" panose="020B0400000000000000" pitchFamily="50" charset="-128"/>
                <a:ea typeface="BIZ UDPゴシック" panose="020B0400000000000000" pitchFamily="50" charset="-128"/>
              </a:rPr>
              <a:t>育支援事業に取り組むことによって、</a:t>
            </a:r>
            <a:r>
              <a:rPr lang="en-US" altLang="ja-JP" sz="2400" dirty="0">
                <a:solidFill>
                  <a:schemeClr val="tx1"/>
                </a:solidFill>
                <a:latin typeface="BIZ UDPゴシック" panose="020B0400000000000000" pitchFamily="50" charset="-128"/>
                <a:ea typeface="BIZ UDPゴシック" panose="020B0400000000000000" pitchFamily="50" charset="-128"/>
              </a:rPr>
              <a:t>    </a:t>
            </a:r>
            <a:r>
              <a:rPr lang="ja-JP" altLang="ja-JP" sz="2400" b="1" dirty="0">
                <a:solidFill>
                  <a:srgbClr val="FF0000"/>
                </a:solidFill>
                <a:latin typeface="BIZ UDPゴシック" panose="020B0400000000000000" pitchFamily="50" charset="-128"/>
                <a:ea typeface="BIZ UDPゴシック" panose="020B0400000000000000" pitchFamily="50" charset="-128"/>
              </a:rPr>
              <a:t>福祉・教育連携プラットフォームを整備</a:t>
            </a:r>
            <a:endParaRPr lang="en-US" altLang="ja-JP" sz="2400" b="1" dirty="0">
              <a:solidFill>
                <a:srgbClr val="FF0000"/>
              </a:solidFill>
              <a:latin typeface="BIZ UDPゴシック" panose="020B0400000000000000" pitchFamily="50" charset="-128"/>
              <a:ea typeface="BIZ UDPゴシック" panose="020B0400000000000000" pitchFamily="50" charset="-128"/>
            </a:endParaRPr>
          </a:p>
          <a:p>
            <a:pPr marL="637794" lvl="1" indent="-342900">
              <a:buFont typeface="Wingdings" panose="05000000000000000000" pitchFamily="2" charset="2"/>
              <a:buChar char="p"/>
            </a:pPr>
            <a:endParaRPr lang="en-US" altLang="ja-JP" sz="2400" b="1" dirty="0">
              <a:solidFill>
                <a:schemeClr val="tx1"/>
              </a:solidFill>
              <a:latin typeface="BIZ UDPゴシック" panose="020B0400000000000000" pitchFamily="50" charset="-128"/>
              <a:ea typeface="BIZ UDPゴシック" panose="020B0400000000000000" pitchFamily="50" charset="-128"/>
            </a:endParaRPr>
          </a:p>
          <a:p>
            <a:pPr lvl="1">
              <a:buFont typeface="Wingdings" panose="05000000000000000000" pitchFamily="2" charset="2"/>
              <a:buChar char="p"/>
            </a:pPr>
            <a:r>
              <a:rPr lang="ja-JP" altLang="en-US" sz="2400" dirty="0">
                <a:solidFill>
                  <a:schemeClr val="tx1"/>
                </a:solidFill>
                <a:latin typeface="BIZ UDPゴシック" panose="020B0400000000000000" pitchFamily="50" charset="-128"/>
                <a:ea typeface="BIZ UDPゴシック" panose="020B0400000000000000" pitchFamily="50" charset="-128"/>
              </a:rPr>
              <a:t>施設一体型小・中学校とつながる          仕組みを構築</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637794" lvl="1" indent="-342900">
              <a:buFont typeface="Wingdings" panose="05000000000000000000" pitchFamily="2" charset="2"/>
              <a:buChar char="p"/>
            </a:pP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lvl="1">
              <a:buFont typeface="Wingdings" panose="05000000000000000000" pitchFamily="2" charset="2"/>
              <a:buChar char="p"/>
            </a:pPr>
            <a:r>
              <a:rPr lang="ja-JP" altLang="en-US" sz="2400" dirty="0">
                <a:solidFill>
                  <a:schemeClr val="tx1"/>
                </a:solidFill>
                <a:latin typeface="BIZ UDPゴシック" panose="020B0400000000000000" pitchFamily="50" charset="-128"/>
                <a:ea typeface="BIZ UDPゴシック" panose="020B0400000000000000" pitchFamily="50" charset="-128"/>
              </a:rPr>
              <a:t>情報共有、連携の仕組み</a:t>
            </a:r>
            <a:r>
              <a:rPr lang="en-US" altLang="ja-JP" sz="2400" dirty="0">
                <a:solidFill>
                  <a:schemeClr val="tx1"/>
                </a:solidFill>
                <a:latin typeface="BIZ UDPゴシック" panose="020B0400000000000000" pitchFamily="50" charset="-128"/>
                <a:ea typeface="BIZ UDPゴシック" panose="020B0400000000000000" pitchFamily="50" charset="-128"/>
              </a:rPr>
              <a:t>(</a:t>
            </a:r>
            <a:r>
              <a:rPr lang="ja-JP" altLang="en-US" sz="2400" dirty="0">
                <a:solidFill>
                  <a:schemeClr val="tx1"/>
                </a:solidFill>
                <a:latin typeface="BIZ UDPゴシック" panose="020B0400000000000000" pitchFamily="50" charset="-128"/>
                <a:ea typeface="BIZ UDPゴシック" panose="020B0400000000000000" pitchFamily="50" charset="-128"/>
              </a:rPr>
              <a:t>会議体）を整理</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294894" lvl="1"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　①〇〇子どもの未来応援センター</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294894" lvl="1"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　②〇〇家庭教育支援事業</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294894" lvl="1"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　③〇〇ＳＳＷ及びＳＣ活用事業</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lvl="1"/>
            <a:endParaRPr lang="en-US" altLang="ja-JP" sz="1500" dirty="0">
              <a:solidFill>
                <a:schemeClr val="tx1"/>
              </a:solidFill>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92419BBA-3238-95E1-FD28-2869455F9789}"/>
              </a:ext>
            </a:extLst>
          </p:cNvPr>
          <p:cNvGrpSpPr/>
          <p:nvPr/>
        </p:nvGrpSpPr>
        <p:grpSpPr>
          <a:xfrm>
            <a:off x="5493825" y="828540"/>
            <a:ext cx="3650175" cy="4076292"/>
            <a:chOff x="5525614" y="1529295"/>
            <a:chExt cx="3650175" cy="4076292"/>
          </a:xfrm>
        </p:grpSpPr>
        <p:graphicFrame>
          <p:nvGraphicFramePr>
            <p:cNvPr id="5" name="図表 4">
              <a:extLst>
                <a:ext uri="{FF2B5EF4-FFF2-40B4-BE49-F238E27FC236}">
                  <a16:creationId xmlns:a16="http://schemas.microsoft.com/office/drawing/2014/main" id="{2D776980-DE4E-E0F7-F712-62DBF5B12A74}"/>
                </a:ext>
              </a:extLst>
            </p:cNvPr>
            <p:cNvGraphicFramePr/>
            <p:nvPr/>
          </p:nvGraphicFramePr>
          <p:xfrm>
            <a:off x="5525614" y="2045121"/>
            <a:ext cx="3650175" cy="3560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a:extLst>
                <a:ext uri="{FF2B5EF4-FFF2-40B4-BE49-F238E27FC236}">
                  <a16:creationId xmlns:a16="http://schemas.microsoft.com/office/drawing/2014/main" id="{9E04015C-AF3D-EBD7-6921-F49A60819D1E}"/>
                </a:ext>
              </a:extLst>
            </p:cNvPr>
            <p:cNvSpPr txBox="1"/>
            <p:nvPr/>
          </p:nvSpPr>
          <p:spPr>
            <a:xfrm>
              <a:off x="6058793" y="1529295"/>
              <a:ext cx="2583815" cy="298691"/>
            </a:xfrm>
            <a:prstGeom prst="roundRect">
              <a:avLst/>
            </a:prstGeom>
            <a:solidFill>
              <a:schemeClr val="accent6">
                <a:lumMod val="40000"/>
                <a:lumOff val="6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lIns="40500" tIns="27000" rIns="40500" bIns="27000" rtlCol="0" anchor="ctr" anchorCtr="0">
              <a:spAutoFit/>
            </a:bodyPr>
            <a:lstStyle/>
            <a:p>
              <a:pPr algn="ctr"/>
              <a:r>
                <a:rPr lang="ja-JP" altLang="en-US" sz="1400" b="1" dirty="0">
                  <a:latin typeface="BIZ UDPゴシック" panose="020B0400000000000000" pitchFamily="50" charset="-128"/>
                  <a:ea typeface="BIZ UDPゴシック" panose="020B0400000000000000" pitchFamily="50" charset="-128"/>
                </a:rPr>
                <a:t>福祉・教育連携プラットフォーム</a:t>
              </a:r>
              <a:endParaRPr lang="ja-JP" altLang="en-US" sz="1000" b="1" dirty="0">
                <a:latin typeface="BIZ UDPゴシック" panose="020B0400000000000000" pitchFamily="50" charset="-128"/>
                <a:ea typeface="BIZ UDPゴシック" panose="020B0400000000000000" pitchFamily="50" charset="-128"/>
              </a:endParaRPr>
            </a:p>
          </p:txBody>
        </p:sp>
      </p:grpSp>
      <p:sp>
        <p:nvSpPr>
          <p:cNvPr id="7" name="スライド番号プレースホルダー 6">
            <a:extLst>
              <a:ext uri="{FF2B5EF4-FFF2-40B4-BE49-F238E27FC236}">
                <a16:creationId xmlns:a16="http://schemas.microsoft.com/office/drawing/2014/main" id="{4281F98F-9E69-6927-2AA3-0BC6A5DBCA3D}"/>
              </a:ext>
            </a:extLst>
          </p:cNvPr>
          <p:cNvSpPr>
            <a:spLocks noGrp="1"/>
          </p:cNvSpPr>
          <p:nvPr>
            <p:ph type="sldNum" sz="quarter" idx="12"/>
          </p:nvPr>
        </p:nvSpPr>
        <p:spPr/>
        <p:txBody>
          <a:bodyPr/>
          <a:lstStyle/>
          <a:p>
            <a:fld id="{9DAC49A8-D133-48D6-BABD-467D590054FB}" type="slidenum">
              <a:rPr kumimoji="1" lang="ja-JP" altLang="en-US" smtClean="0"/>
              <a:t>176</a:t>
            </a:fld>
            <a:endParaRPr kumimoji="1" lang="ja-JP" altLang="en-US"/>
          </a:p>
        </p:txBody>
      </p:sp>
      <p:sp>
        <p:nvSpPr>
          <p:cNvPr id="2" name="タイトル 1">
            <a:extLst>
              <a:ext uri="{FF2B5EF4-FFF2-40B4-BE49-F238E27FC236}">
                <a16:creationId xmlns:a16="http://schemas.microsoft.com/office/drawing/2014/main" id="{7F125859-E83F-0486-292C-FDF10614C11D}"/>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福祉と教育、学校がつながる仕組みづくり</a:t>
            </a:r>
          </a:p>
        </p:txBody>
      </p:sp>
    </p:spTree>
    <p:extLst>
      <p:ext uri="{BB962C8B-B14F-4D97-AF65-F5344CB8AC3E}">
        <p14:creationId xmlns:p14="http://schemas.microsoft.com/office/powerpoint/2010/main" val="1006269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4FE0FDBA-3AFC-4D00-A863-CCC452AB46EF}"/>
              </a:ext>
            </a:extLst>
          </p:cNvPr>
          <p:cNvGrpSpPr/>
          <p:nvPr/>
        </p:nvGrpSpPr>
        <p:grpSpPr>
          <a:xfrm>
            <a:off x="74002" y="441171"/>
            <a:ext cx="8931674" cy="6328906"/>
            <a:chOff x="1027511" y="1102699"/>
            <a:chExt cx="6811563" cy="4760171"/>
          </a:xfrm>
        </p:grpSpPr>
        <p:sp>
          <p:nvSpPr>
            <p:cNvPr id="2" name="角丸四角形 1"/>
            <p:cNvSpPr/>
            <p:nvPr/>
          </p:nvSpPr>
          <p:spPr>
            <a:xfrm>
              <a:off x="3748640" y="2233993"/>
              <a:ext cx="4027163" cy="838200"/>
            </a:xfrm>
            <a:prstGeom prst="roundRect">
              <a:avLst>
                <a:gd name="adj" fmla="val 1009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20" tIns="34260" rIns="68520" bIns="34260" anchor="ctr"/>
            <a:lstStyle/>
            <a:p>
              <a:pPr algn="just" defTabSz="648329">
                <a:defRPr/>
              </a:pPr>
              <a:r>
                <a:rPr lang="ja-JP" altLang="en-US" sz="1400" dirty="0">
                  <a:solidFill>
                    <a:srgbClr val="000000"/>
                  </a:solidFill>
                  <a:latin typeface="BIZ UDPゴシック" panose="020B0400000000000000" pitchFamily="50" charset="-128"/>
                  <a:ea typeface="BIZ UDPゴシック" panose="020B0400000000000000" pitchFamily="50" charset="-128"/>
                </a:rPr>
                <a:t>○成果○　</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algn="just" defTabSz="648329">
                <a:defRPr/>
              </a:pPr>
              <a:r>
                <a:rPr lang="ja-JP" altLang="en-US" sz="1400" dirty="0">
                  <a:solidFill>
                    <a:srgbClr val="000000"/>
                  </a:solidFill>
                  <a:latin typeface="BIZ UDPゴシック" panose="020B0400000000000000" pitchFamily="50" charset="-128"/>
                  <a:ea typeface="BIZ UDPゴシック" panose="020B0400000000000000" pitchFamily="50" charset="-128"/>
                </a:rPr>
                <a:t>　学校支援地域本部事業の取組として、家庭教育支援の活動をすることで、保護者の不安軽減のみならず、学校・家庭・地域間の相互の情報共有の充実による相互理解の進展につながった。</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p:txBody>
        </p:sp>
        <p:sp>
          <p:nvSpPr>
            <p:cNvPr id="56325" name="Text Box 7"/>
            <p:cNvSpPr txBox="1">
              <a:spLocks noChangeArrowheads="1"/>
            </p:cNvSpPr>
            <p:nvPr/>
          </p:nvSpPr>
          <p:spPr bwMode="auto">
            <a:xfrm>
              <a:off x="1142999" y="1382551"/>
              <a:ext cx="6696075" cy="650030"/>
            </a:xfrm>
            <a:prstGeom prst="rect">
              <a:avLst/>
            </a:prstGeom>
            <a:noFill/>
            <a:ln w="28575">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lIns="107906" tIns="107906" rIns="107906" bIns="107906">
              <a:spAutoFit/>
            </a:bodyPr>
            <a:lstStyle>
              <a:lvl1pPr defTabSz="865188"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865188"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865188"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None/>
                <a:defRPr/>
              </a:pPr>
              <a:r>
                <a:rPr lang="ja-JP" altLang="en-US" sz="1400" dirty="0">
                  <a:solidFill>
                    <a:srgbClr val="000000"/>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「小平地域教育サポート・ネット事業」として、</a:t>
              </a:r>
              <a:r>
                <a:rPr lang="ja-JP" altLang="en-US" sz="1400" dirty="0">
                  <a:solidFill>
                    <a:srgbClr val="000000"/>
                  </a:solidFill>
                  <a:latin typeface="BIZ UDPゴシック" panose="020B0400000000000000" pitchFamily="50" charset="-128"/>
                  <a:ea typeface="BIZ UDPゴシック" panose="020B0400000000000000" pitchFamily="50" charset="-128"/>
                </a:rPr>
                <a:t>学校支援ボランティア体制を導入し、「学習支援」、「部活動支援」、「家庭教育支援」、「生活安全支援」等の支援を実施。家庭教育支援では、先輩保護者の体験談を聞いたり、悩みを共有することで保護者の不安軽減に寄与するとともに、子供の進路等の情報共有を可能とする場の提供を実施。　　　　　　　　　　　　　　　　　　　　　　　　　　　　　　　　　　　</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p:txBody>
        </p:sp>
        <p:sp>
          <p:nvSpPr>
            <p:cNvPr id="65541" name="Text Box 6"/>
            <p:cNvSpPr txBox="1">
              <a:spLocks noChangeArrowheads="1"/>
            </p:cNvSpPr>
            <p:nvPr/>
          </p:nvSpPr>
          <p:spPr bwMode="auto">
            <a:xfrm>
              <a:off x="1133475" y="1165381"/>
              <a:ext cx="3009901" cy="21123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4773" tIns="32387" rIns="64773" bIns="32387">
              <a:spAutoFit/>
            </a:bodyPr>
            <a:lstStyle>
              <a:lvl1pPr defTabSz="86518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5188"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5188"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5188"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5188"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5188"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5188"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5188"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5188"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None/>
              </a:pPr>
              <a:r>
                <a:rPr lang="ja-JP" altLang="en-US" sz="1400" dirty="0">
                  <a:solidFill>
                    <a:srgbClr val="FFFFFF"/>
                  </a:solidFill>
                  <a:latin typeface="BIZ UDPゴシック" panose="020B0400000000000000" pitchFamily="50" charset="-128"/>
                  <a:ea typeface="BIZ UDPゴシック" panose="020B0400000000000000" pitchFamily="50" charset="-128"/>
                </a:rPr>
                <a:t>小平市立小平第二中学校区（東京都）の取組概要</a:t>
              </a:r>
            </a:p>
          </p:txBody>
        </p:sp>
        <p:sp>
          <p:nvSpPr>
            <p:cNvPr id="16" name="Text Box 7"/>
            <p:cNvSpPr txBox="1">
              <a:spLocks noChangeArrowheads="1"/>
            </p:cNvSpPr>
            <p:nvPr/>
          </p:nvSpPr>
          <p:spPr bwMode="auto">
            <a:xfrm>
              <a:off x="1133474" y="3636668"/>
              <a:ext cx="6702029" cy="650030"/>
            </a:xfrm>
            <a:prstGeom prst="rect">
              <a:avLst/>
            </a:prstGeom>
            <a:noFill/>
            <a:ln w="28575">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lIns="107906" tIns="107906" rIns="107906" bIns="107906">
              <a:spAutoFit/>
            </a:bodyPr>
            <a:lstStyle>
              <a:lvl1pPr defTabSz="865188"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865188"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865188"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None/>
                <a:defRPr/>
              </a:pPr>
              <a:r>
                <a:rPr lang="ja-JP" altLang="en-US" sz="1400" dirty="0">
                  <a:solidFill>
                    <a:srgbClr val="000000"/>
                  </a:solidFill>
                  <a:latin typeface="BIZ UDPゴシック" panose="020B0400000000000000" pitchFamily="50" charset="-128"/>
                  <a:ea typeface="BIZ UDPゴシック" panose="020B0400000000000000" pitchFamily="50" charset="-128"/>
                </a:rPr>
                <a:t>◆「菩っこを育てる会」（学校支援地域本部事業）の取組の一つとして、家庭教育支援の取組を実施。家庭教育支援チーム「ほっとルーム」では、不登校傾向の児童の個別対応と保護者支援、保護者が悩みを共有できる場「ほっとサロン」の開設、保護者を対象とした勉強会や講演会の開催といった取組を実施。　　　　　　　　　　　　　　　　　　　　　　　　　　　　　　　　　　　　</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p:txBody>
        </p:sp>
        <p:sp>
          <p:nvSpPr>
            <p:cNvPr id="65544" name="Text Box 6"/>
            <p:cNvSpPr txBox="1">
              <a:spLocks noChangeArrowheads="1"/>
            </p:cNvSpPr>
            <p:nvPr/>
          </p:nvSpPr>
          <p:spPr bwMode="auto">
            <a:xfrm>
              <a:off x="1138238" y="3409256"/>
              <a:ext cx="2813447" cy="21123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773" tIns="32387" rIns="64773" bIns="32387">
              <a:spAutoFit/>
            </a:bodyPr>
            <a:lstStyle>
              <a:lvl1pPr defTabSz="86518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5188"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5188"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5188"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5188"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5188"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5188"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5188"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5188"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None/>
              </a:pPr>
              <a:r>
                <a:rPr lang="ja-JP" altLang="en-US" sz="1400" dirty="0">
                  <a:solidFill>
                    <a:srgbClr val="FFFFFF"/>
                  </a:solidFill>
                  <a:latin typeface="BIZ UDPゴシック" panose="020B0400000000000000" pitchFamily="50" charset="-128"/>
                  <a:ea typeface="BIZ UDPゴシック" panose="020B0400000000000000" pitchFamily="50" charset="-128"/>
                </a:rPr>
                <a:t>湖南市立菩提寺小学校（滋賀県）の取組概要</a:t>
              </a:r>
            </a:p>
          </p:txBody>
        </p:sp>
        <p:sp>
          <p:nvSpPr>
            <p:cNvPr id="20" name="角丸四角形 19"/>
            <p:cNvSpPr/>
            <p:nvPr/>
          </p:nvSpPr>
          <p:spPr>
            <a:xfrm>
              <a:off x="3748640" y="4378421"/>
              <a:ext cx="4086864" cy="742950"/>
            </a:xfrm>
            <a:prstGeom prst="roundRect">
              <a:avLst>
                <a:gd name="adj" fmla="val 1009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20" tIns="34260" rIns="68520" bIns="34260" anchor="ctr"/>
            <a:lstStyle/>
            <a:p>
              <a:pPr algn="just" defTabSz="648329">
                <a:defRPr/>
              </a:pPr>
              <a:r>
                <a:rPr lang="ja-JP" altLang="en-US" sz="1400" dirty="0">
                  <a:solidFill>
                    <a:srgbClr val="000000"/>
                  </a:solidFill>
                  <a:latin typeface="BIZ UDPゴシック" panose="020B0400000000000000" pitchFamily="50" charset="-128"/>
                  <a:ea typeface="BIZ UDPゴシック" panose="020B0400000000000000" pitchFamily="50" charset="-128"/>
                </a:rPr>
                <a:t>○成果○</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algn="just" defTabSz="648329">
                <a:defRPr/>
              </a:pPr>
              <a:r>
                <a:rPr lang="ja-JP" altLang="en-US" sz="1400" dirty="0">
                  <a:solidFill>
                    <a:srgbClr val="000000"/>
                  </a:solidFill>
                  <a:latin typeface="BIZ UDPゴシック" panose="020B0400000000000000" pitchFamily="50" charset="-128"/>
                  <a:ea typeface="BIZ UDPゴシック" panose="020B0400000000000000" pitchFamily="50" charset="-128"/>
                </a:rPr>
                <a:t>　家庭教育支援チームが、学校での子供の様子を保護者に伝えるとともに、保護者の悩みを共有し、学校側に橋渡しする取組を行うことで、地域による学校支援及び家庭教育支援の充実につながった。</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p:txBody>
        </p:sp>
        <p:sp>
          <p:nvSpPr>
            <p:cNvPr id="23" name="二等辺三角形 22"/>
            <p:cNvSpPr/>
            <p:nvPr/>
          </p:nvSpPr>
          <p:spPr>
            <a:xfrm rot="10800000">
              <a:off x="4143374" y="4297694"/>
              <a:ext cx="425054" cy="1309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BIZ UDPゴシック" panose="020B0400000000000000" pitchFamily="50" charset="-128"/>
                <a:ea typeface="BIZ UDPゴシック" panose="020B0400000000000000" pitchFamily="50" charset="-128"/>
              </a:endParaRPr>
            </a:p>
          </p:txBody>
        </p:sp>
        <p:pic>
          <p:nvPicPr>
            <p:cNvPr id="6554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8733" y="4285291"/>
              <a:ext cx="130373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8" name="テキスト ボックス 5"/>
            <p:cNvSpPr txBox="1">
              <a:spLocks noChangeArrowheads="1"/>
            </p:cNvSpPr>
            <p:nvPr/>
          </p:nvSpPr>
          <p:spPr bwMode="auto">
            <a:xfrm>
              <a:off x="2595564" y="4975853"/>
              <a:ext cx="1116806" cy="14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None/>
              </a:pPr>
              <a:r>
                <a:rPr lang="ja-JP" altLang="en-US" sz="675">
                  <a:solidFill>
                    <a:prstClr val="black"/>
                  </a:solidFill>
                  <a:latin typeface="BIZ UDPゴシック" panose="020B0400000000000000" pitchFamily="50" charset="-128"/>
                  <a:ea typeface="BIZ UDPゴシック" panose="020B0400000000000000" pitchFamily="50" charset="-128"/>
                </a:rPr>
                <a:t>「ほっとサロン」の様子</a:t>
              </a:r>
            </a:p>
          </p:txBody>
        </p:sp>
        <p:sp>
          <p:nvSpPr>
            <p:cNvPr id="17" name="二等辺三角形 16"/>
            <p:cNvSpPr/>
            <p:nvPr/>
          </p:nvSpPr>
          <p:spPr>
            <a:xfrm rot="10800000">
              <a:off x="4143375" y="2038572"/>
              <a:ext cx="461963" cy="132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1210866" y="5219932"/>
              <a:ext cx="3394472" cy="642938"/>
            </a:xfrm>
            <a:prstGeom prst="roundRect">
              <a:avLst>
                <a:gd name="adj" fmla="val 10092"/>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20" tIns="34260" rIns="68520" bIns="34260" anchor="ctr"/>
            <a:lstStyle/>
            <a:p>
              <a:pPr algn="just" defTabSz="648329">
                <a:defRPr/>
              </a:pPr>
              <a:r>
                <a:rPr lang="ja-JP" altLang="en-US" sz="1050" dirty="0">
                  <a:solidFill>
                    <a:srgbClr val="000000"/>
                  </a:solidFill>
                  <a:latin typeface="BIZ UDPゴシック" panose="020B0400000000000000" pitchFamily="50" charset="-128"/>
                  <a:ea typeface="BIZ UDPゴシック" panose="020B0400000000000000" pitchFamily="50" charset="-128"/>
                </a:rPr>
                <a:t> 　　　　　</a:t>
              </a:r>
              <a:r>
                <a:rPr lang="ja-JP" altLang="en-US" sz="1200" dirty="0">
                  <a:solidFill>
                    <a:srgbClr val="000000"/>
                  </a:solidFill>
                  <a:latin typeface="BIZ UDPゴシック" panose="020B0400000000000000" pitchFamily="50" charset="-128"/>
                  <a:ea typeface="BIZ UDPゴシック" panose="020B0400000000000000" pitchFamily="50" charset="-128"/>
                </a:rPr>
                <a:t>　　　  保護者への対応の充実　　　　　　　　　</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algn="just" defTabSz="648329">
                <a:defRPr/>
              </a:pPr>
              <a:r>
                <a:rPr lang="ja-JP" altLang="en-US" sz="1200" dirty="0">
                  <a:solidFill>
                    <a:srgbClr val="000000"/>
                  </a:solidFill>
                  <a:latin typeface="BIZ UDPゴシック" panose="020B0400000000000000" pitchFamily="50" charset="-128"/>
                  <a:ea typeface="BIZ UDPゴシック" panose="020B0400000000000000" pitchFamily="50" charset="-128"/>
                </a:rPr>
                <a:t>　      　　　　  子育ての悩みや不安の解消</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algn="just" defTabSz="648329">
                <a:defRPr/>
              </a:pPr>
              <a:r>
                <a:rPr lang="ja-JP" altLang="en-US" sz="1200" dirty="0">
                  <a:solidFill>
                    <a:srgbClr val="000000"/>
                  </a:solidFill>
                  <a:latin typeface="BIZ UDPゴシック" panose="020B0400000000000000" pitchFamily="50" charset="-128"/>
                  <a:ea typeface="BIZ UDPゴシック" panose="020B0400000000000000" pitchFamily="50" charset="-128"/>
                </a:rPr>
                <a:t>　      　　　　  地域人材の活用、地域の結束</a:t>
              </a:r>
              <a:r>
                <a:rPr lang="ja-JP" altLang="en-US" sz="1050" dirty="0">
                  <a:solidFill>
                    <a:srgbClr val="000000"/>
                  </a:solidFill>
                  <a:latin typeface="BIZ UDPゴシック" panose="020B0400000000000000" pitchFamily="50" charset="-128"/>
                  <a:ea typeface="BIZ UDPゴシック" panose="020B0400000000000000" pitchFamily="50" charset="-128"/>
                </a:rPr>
                <a:t>　</a:t>
              </a:r>
              <a:endParaRPr lang="en-US" altLang="ja-JP" sz="1050" dirty="0">
                <a:solidFill>
                  <a:srgbClr val="000000"/>
                </a:solidFill>
                <a:latin typeface="BIZ UDPゴシック" panose="020B0400000000000000" pitchFamily="50" charset="-128"/>
                <a:ea typeface="BIZ UDPゴシック" panose="020B0400000000000000" pitchFamily="50" charset="-128"/>
              </a:endParaRPr>
            </a:p>
          </p:txBody>
        </p:sp>
        <p:sp>
          <p:nvSpPr>
            <p:cNvPr id="18" name="二等辺三角形 17"/>
            <p:cNvSpPr/>
            <p:nvPr/>
          </p:nvSpPr>
          <p:spPr>
            <a:xfrm rot="5400000">
              <a:off x="1806179" y="5294942"/>
              <a:ext cx="84535" cy="1226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BIZ UDPゴシック" panose="020B0400000000000000" pitchFamily="50" charset="-128"/>
                <a:ea typeface="BIZ UDPゴシック" panose="020B0400000000000000" pitchFamily="50" charset="-128"/>
              </a:endParaRPr>
            </a:p>
          </p:txBody>
        </p:sp>
        <p:sp>
          <p:nvSpPr>
            <p:cNvPr id="19" name="二等辺三角形 18"/>
            <p:cNvSpPr/>
            <p:nvPr/>
          </p:nvSpPr>
          <p:spPr>
            <a:xfrm rot="5400000">
              <a:off x="1809751" y="5480682"/>
              <a:ext cx="84535" cy="1226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BIZ UDPゴシック" panose="020B0400000000000000" pitchFamily="50" charset="-128"/>
                <a:ea typeface="BIZ UDPゴシック" panose="020B0400000000000000" pitchFamily="50" charset="-128"/>
              </a:endParaRPr>
            </a:p>
          </p:txBody>
        </p:sp>
        <p:sp>
          <p:nvSpPr>
            <p:cNvPr id="21" name="二等辺三角形 20"/>
            <p:cNvSpPr/>
            <p:nvPr/>
          </p:nvSpPr>
          <p:spPr>
            <a:xfrm rot="5400000">
              <a:off x="1816300" y="5674159"/>
              <a:ext cx="84535" cy="1214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BIZ UDPゴシック" panose="020B0400000000000000" pitchFamily="50" charset="-128"/>
                <a:ea typeface="BIZ UDPゴシック" panose="020B0400000000000000" pitchFamily="50" charset="-128"/>
              </a:endParaRPr>
            </a:p>
          </p:txBody>
        </p:sp>
        <p:sp>
          <p:nvSpPr>
            <p:cNvPr id="22" name="二等辺三角形 21"/>
            <p:cNvSpPr/>
            <p:nvPr/>
          </p:nvSpPr>
          <p:spPr>
            <a:xfrm rot="5400000">
              <a:off x="4446189" y="5475917"/>
              <a:ext cx="459581" cy="1500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BIZ UDPゴシック" panose="020B0400000000000000" pitchFamily="50" charset="-128"/>
                <a:ea typeface="BIZ UDPゴシック" panose="020B0400000000000000" pitchFamily="50" charset="-128"/>
              </a:endParaRPr>
            </a:p>
          </p:txBody>
        </p:sp>
        <p:sp>
          <p:nvSpPr>
            <p:cNvPr id="24" name="角丸四角形 23"/>
            <p:cNvSpPr/>
            <p:nvPr/>
          </p:nvSpPr>
          <p:spPr>
            <a:xfrm>
              <a:off x="4849417" y="5219932"/>
              <a:ext cx="2799397" cy="642938"/>
            </a:xfrm>
            <a:prstGeom prst="roundRect">
              <a:avLst>
                <a:gd name="adj" fmla="val 10092"/>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20" tIns="34260" rIns="68520" bIns="34260" anchor="ctr"/>
            <a:lstStyle/>
            <a:p>
              <a:pPr algn="just" defTabSz="648329">
                <a:defRPr/>
              </a:pPr>
              <a:r>
                <a:rPr lang="ja-JP" altLang="en-US" sz="1350" dirty="0">
                  <a:solidFill>
                    <a:srgbClr val="000000"/>
                  </a:solidFill>
                  <a:latin typeface="BIZ UDPゴシック" panose="020B0400000000000000" pitchFamily="50" charset="-128"/>
                  <a:ea typeface="BIZ UDPゴシック" panose="020B0400000000000000" pitchFamily="50" charset="-128"/>
                </a:rPr>
                <a:t>地域力の結集・人的ネットワークの構築により  地域社会全体が活性化</a:t>
              </a:r>
              <a:r>
                <a:rPr lang="ja-JP" altLang="en-US" sz="1050" dirty="0">
                  <a:solidFill>
                    <a:srgbClr val="000000"/>
                  </a:solidFill>
                  <a:latin typeface="BIZ UDPゴシック" panose="020B0400000000000000" pitchFamily="50" charset="-128"/>
                  <a:ea typeface="BIZ UDPゴシック" panose="020B0400000000000000" pitchFamily="50" charset="-128"/>
                </a:rPr>
                <a:t>　</a:t>
              </a:r>
              <a:endParaRPr lang="en-US" altLang="ja-JP" sz="1050" dirty="0">
                <a:solidFill>
                  <a:srgbClr val="000000"/>
                </a:solidFill>
                <a:latin typeface="BIZ UDPゴシック" panose="020B0400000000000000" pitchFamily="50" charset="-128"/>
                <a:ea typeface="BIZ UDPゴシック" panose="020B0400000000000000" pitchFamily="50" charset="-128"/>
              </a:endParaRPr>
            </a:p>
          </p:txBody>
        </p:sp>
        <p:sp>
          <p:nvSpPr>
            <p:cNvPr id="65556" name="テキスト ボックス 3"/>
            <p:cNvSpPr txBox="1">
              <a:spLocks noChangeArrowheads="1"/>
            </p:cNvSpPr>
            <p:nvPr/>
          </p:nvSpPr>
          <p:spPr bwMode="auto">
            <a:xfrm>
              <a:off x="4096941" y="5308798"/>
              <a:ext cx="471488" cy="45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None/>
              </a:pPr>
              <a:r>
                <a:rPr lang="ja-JP" altLang="en-US" sz="1100" dirty="0">
                  <a:solidFill>
                    <a:prstClr val="black"/>
                  </a:solidFill>
                  <a:latin typeface="BIZ UDPゴシック" panose="020B0400000000000000" pitchFamily="50" charset="-128"/>
                  <a:ea typeface="BIZ UDPゴシック" panose="020B0400000000000000" pitchFamily="50" charset="-128"/>
                </a:rPr>
                <a:t>それぞれ</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eaLnBrk="1" hangingPunct="1">
                <a:spcBef>
                  <a:spcPct val="0"/>
                </a:spcBef>
                <a:buNone/>
              </a:pPr>
              <a:r>
                <a:rPr lang="ja-JP" altLang="en-US" sz="1100" dirty="0">
                  <a:solidFill>
                    <a:prstClr val="black"/>
                  </a:solidFill>
                  <a:latin typeface="BIZ UDPゴシック" panose="020B0400000000000000" pitchFamily="50" charset="-128"/>
                  <a:ea typeface="BIZ UDPゴシック" panose="020B0400000000000000" pitchFamily="50" charset="-128"/>
                </a:rPr>
                <a:t>にとって</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eaLnBrk="1" hangingPunct="1">
                <a:spcBef>
                  <a:spcPct val="0"/>
                </a:spcBef>
                <a:buNone/>
              </a:pPr>
              <a:r>
                <a:rPr lang="ja-JP" altLang="en-US" sz="1100" dirty="0">
                  <a:solidFill>
                    <a:prstClr val="black"/>
                  </a:solidFill>
                  <a:latin typeface="BIZ UDPゴシック" panose="020B0400000000000000" pitchFamily="50" charset="-128"/>
                  <a:ea typeface="BIZ UDPゴシック" panose="020B0400000000000000" pitchFamily="50" charset="-128"/>
                </a:rPr>
                <a:t>メリット</a:t>
              </a:r>
            </a:p>
          </p:txBody>
        </p:sp>
        <p:sp>
          <p:nvSpPr>
            <p:cNvPr id="5" name="右中かっこ 4"/>
            <p:cNvSpPr/>
            <p:nvPr/>
          </p:nvSpPr>
          <p:spPr>
            <a:xfrm>
              <a:off x="3932209" y="5318753"/>
              <a:ext cx="98822" cy="464344"/>
            </a:xfrm>
            <a:prstGeom prst="rightBrace">
              <a:avLst/>
            </a:prstGeom>
            <a:ln>
              <a:solidFill>
                <a:srgbClr val="006600"/>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ja-JP" altLang="en-US" sz="135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1266824" y="5280653"/>
              <a:ext cx="448866" cy="1619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BIZ UDPゴシック" panose="020B0400000000000000" pitchFamily="50" charset="-128"/>
                  <a:ea typeface="BIZ UDPゴシック" panose="020B0400000000000000" pitchFamily="50" charset="-128"/>
                </a:rPr>
                <a:t>学校</a:t>
              </a:r>
            </a:p>
          </p:txBody>
        </p:sp>
        <p:sp>
          <p:nvSpPr>
            <p:cNvPr id="25" name="正方形/長方形 24"/>
            <p:cNvSpPr/>
            <p:nvPr/>
          </p:nvSpPr>
          <p:spPr>
            <a:xfrm>
              <a:off x="1266824" y="5469963"/>
              <a:ext cx="448866" cy="161925"/>
            </a:xfrm>
            <a:prstGeom prst="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BIZ UDPゴシック" panose="020B0400000000000000" pitchFamily="50" charset="-128"/>
                  <a:ea typeface="BIZ UDPゴシック" panose="020B0400000000000000" pitchFamily="50" charset="-128"/>
                </a:rPr>
                <a:t>家庭</a:t>
              </a:r>
            </a:p>
          </p:txBody>
        </p:sp>
        <p:sp>
          <p:nvSpPr>
            <p:cNvPr id="26" name="正方形/長方形 25"/>
            <p:cNvSpPr/>
            <p:nvPr/>
          </p:nvSpPr>
          <p:spPr>
            <a:xfrm>
              <a:off x="1266824" y="5653319"/>
              <a:ext cx="448866" cy="161925"/>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latin typeface="BIZ UDPゴシック" panose="020B0400000000000000" pitchFamily="50" charset="-128"/>
                  <a:ea typeface="BIZ UDPゴシック" panose="020B0400000000000000" pitchFamily="50" charset="-128"/>
                </a:rPr>
                <a:t>地域</a:t>
              </a:r>
            </a:p>
          </p:txBody>
        </p:sp>
        <p:sp>
          <p:nvSpPr>
            <p:cNvPr id="4" name="正方形/長方形 3"/>
            <p:cNvSpPr/>
            <p:nvPr/>
          </p:nvSpPr>
          <p:spPr>
            <a:xfrm>
              <a:off x="1426370" y="2451733"/>
              <a:ext cx="1583531" cy="203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25" b="1" dirty="0">
                  <a:solidFill>
                    <a:prstClr val="black"/>
                  </a:solidFill>
                  <a:latin typeface="BIZ UDPゴシック" panose="020B0400000000000000" pitchFamily="50" charset="-128"/>
                  <a:ea typeface="BIZ UDPゴシック" panose="020B0400000000000000" pitchFamily="50" charset="-128"/>
                </a:rPr>
                <a:t>小平二中コーディネーター部会</a:t>
              </a:r>
            </a:p>
          </p:txBody>
        </p:sp>
        <p:cxnSp>
          <p:nvCxnSpPr>
            <p:cNvPr id="8" name="直線コネクタ 7"/>
            <p:cNvCxnSpPr/>
            <p:nvPr/>
          </p:nvCxnSpPr>
          <p:spPr>
            <a:xfrm>
              <a:off x="2243136" y="2655330"/>
              <a:ext cx="0" cy="3298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1278733" y="2804153"/>
              <a:ext cx="1460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2044303" y="2950600"/>
              <a:ext cx="435769" cy="2321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600" b="1" u="sng" dirty="0">
                  <a:solidFill>
                    <a:prstClr val="black"/>
                  </a:solidFill>
                  <a:latin typeface="BIZ UDPゴシック" panose="020B0400000000000000" pitchFamily="50" charset="-128"/>
                  <a:ea typeface="BIZ UDPゴシック" panose="020B0400000000000000" pitchFamily="50" charset="-128"/>
                </a:rPr>
                <a:t>家庭教育支援</a:t>
              </a:r>
            </a:p>
          </p:txBody>
        </p:sp>
        <p:cxnSp>
          <p:nvCxnSpPr>
            <p:cNvPr id="41" name="直線コネクタ 40"/>
            <p:cNvCxnSpPr/>
            <p:nvPr/>
          </p:nvCxnSpPr>
          <p:spPr>
            <a:xfrm>
              <a:off x="1283493" y="2804153"/>
              <a:ext cx="0" cy="329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1060847" y="2950600"/>
              <a:ext cx="435769" cy="2321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600" b="1" u="sng" dirty="0">
                  <a:solidFill>
                    <a:prstClr val="black"/>
                  </a:solidFill>
                  <a:latin typeface="BIZ UDPゴシック" panose="020B0400000000000000" pitchFamily="50" charset="-128"/>
                  <a:ea typeface="BIZ UDPゴシック" panose="020B0400000000000000" pitchFamily="50" charset="-128"/>
                </a:rPr>
                <a:t>学習支援</a:t>
              </a:r>
            </a:p>
          </p:txBody>
        </p:sp>
        <p:cxnSp>
          <p:nvCxnSpPr>
            <p:cNvPr id="44" name="直線コネクタ 43"/>
            <p:cNvCxnSpPr/>
            <p:nvPr/>
          </p:nvCxnSpPr>
          <p:spPr>
            <a:xfrm>
              <a:off x="1763315" y="2804153"/>
              <a:ext cx="0" cy="329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1545433" y="2950600"/>
              <a:ext cx="436960" cy="2321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600" b="1" u="sng" dirty="0">
                  <a:solidFill>
                    <a:prstClr val="black"/>
                  </a:solidFill>
                  <a:latin typeface="BIZ UDPゴシック" panose="020B0400000000000000" pitchFamily="50" charset="-128"/>
                  <a:ea typeface="BIZ UDPゴシック" panose="020B0400000000000000" pitchFamily="50" charset="-128"/>
                </a:rPr>
                <a:t>部活動</a:t>
              </a:r>
              <a:endParaRPr lang="en-US" altLang="ja-JP" sz="600" b="1" u="sng" dirty="0">
                <a:solidFill>
                  <a:prstClr val="black"/>
                </a:solidFill>
                <a:latin typeface="BIZ UDPゴシック" panose="020B0400000000000000" pitchFamily="50" charset="-128"/>
                <a:ea typeface="BIZ UDPゴシック" panose="020B0400000000000000" pitchFamily="50" charset="-128"/>
              </a:endParaRPr>
            </a:p>
            <a:p>
              <a:pPr algn="ctr">
                <a:defRPr/>
              </a:pPr>
              <a:r>
                <a:rPr lang="ja-JP" altLang="en-US" sz="600" b="1" u="sng" dirty="0">
                  <a:solidFill>
                    <a:prstClr val="black"/>
                  </a:solidFill>
                  <a:latin typeface="BIZ UDPゴシック" panose="020B0400000000000000" pitchFamily="50" charset="-128"/>
                  <a:ea typeface="BIZ UDPゴシック" panose="020B0400000000000000" pitchFamily="50" charset="-128"/>
                </a:rPr>
                <a:t>支援</a:t>
              </a:r>
            </a:p>
          </p:txBody>
        </p:sp>
        <p:cxnSp>
          <p:nvCxnSpPr>
            <p:cNvPr id="45" name="直線コネクタ 44"/>
            <p:cNvCxnSpPr/>
            <p:nvPr/>
          </p:nvCxnSpPr>
          <p:spPr>
            <a:xfrm>
              <a:off x="2743199" y="2804153"/>
              <a:ext cx="0" cy="329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2520552" y="2950600"/>
              <a:ext cx="436959" cy="2321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600" b="1" u="sng" dirty="0">
                  <a:solidFill>
                    <a:prstClr val="black"/>
                  </a:solidFill>
                  <a:latin typeface="BIZ UDPゴシック" panose="020B0400000000000000" pitchFamily="50" charset="-128"/>
                  <a:ea typeface="BIZ UDPゴシック" panose="020B0400000000000000" pitchFamily="50" charset="-128"/>
                </a:rPr>
                <a:t>生活安全支援</a:t>
              </a:r>
            </a:p>
          </p:txBody>
        </p:sp>
        <p:cxnSp>
          <p:nvCxnSpPr>
            <p:cNvPr id="46" name="直線コネクタ 45"/>
            <p:cNvCxnSpPr/>
            <p:nvPr/>
          </p:nvCxnSpPr>
          <p:spPr>
            <a:xfrm>
              <a:off x="3253977" y="2804153"/>
              <a:ext cx="0" cy="329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3017045" y="2950600"/>
              <a:ext cx="540544" cy="2321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600" b="1" u="sng" dirty="0">
                  <a:solidFill>
                    <a:prstClr val="black"/>
                  </a:solidFill>
                  <a:latin typeface="BIZ UDPゴシック" panose="020B0400000000000000" pitchFamily="50" charset="-128"/>
                  <a:ea typeface="BIZ UDPゴシック" panose="020B0400000000000000" pitchFamily="50" charset="-128"/>
                </a:rPr>
                <a:t>PTA</a:t>
              </a:r>
            </a:p>
            <a:p>
              <a:pPr algn="ctr">
                <a:defRPr/>
              </a:pPr>
              <a:r>
                <a:rPr lang="ja-JP" altLang="en-US" sz="600" b="1" u="sng" dirty="0">
                  <a:solidFill>
                    <a:prstClr val="black"/>
                  </a:solidFill>
                  <a:latin typeface="BIZ UDPゴシック" panose="020B0400000000000000" pitchFamily="50" charset="-128"/>
                  <a:ea typeface="BIZ UDPゴシック" panose="020B0400000000000000" pitchFamily="50" charset="-128"/>
                </a:rPr>
                <a:t>ボランティア</a:t>
              </a:r>
            </a:p>
          </p:txBody>
        </p:sp>
        <p:cxnSp>
          <p:nvCxnSpPr>
            <p:cNvPr id="52" name="直線コネクタ 51"/>
            <p:cNvCxnSpPr/>
            <p:nvPr/>
          </p:nvCxnSpPr>
          <p:spPr>
            <a:xfrm flipV="1">
              <a:off x="2243136" y="2722001"/>
              <a:ext cx="847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ホームベース 39"/>
            <p:cNvSpPr/>
            <p:nvPr/>
          </p:nvSpPr>
          <p:spPr>
            <a:xfrm>
              <a:off x="3090864" y="2655330"/>
              <a:ext cx="350044" cy="148828"/>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600" b="1" dirty="0">
                  <a:solidFill>
                    <a:prstClr val="black"/>
                  </a:solidFill>
                  <a:latin typeface="BIZ UDPゴシック" panose="020B0400000000000000" pitchFamily="50" charset="-128"/>
                  <a:ea typeface="BIZ UDPゴシック" panose="020B0400000000000000" pitchFamily="50" charset="-128"/>
                </a:rPr>
                <a:t>連携</a:t>
              </a:r>
            </a:p>
          </p:txBody>
        </p:sp>
        <p:sp>
          <p:nvSpPr>
            <p:cNvPr id="42" name="正方形/長方形 41"/>
            <p:cNvSpPr/>
            <p:nvPr/>
          </p:nvSpPr>
          <p:spPr>
            <a:xfrm>
              <a:off x="1027511" y="2261228"/>
              <a:ext cx="2530078" cy="100131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1097120" y="2100013"/>
              <a:ext cx="2414587" cy="254090"/>
            </a:xfrm>
            <a:prstGeom prst="rect">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white"/>
                  </a:solidFill>
                  <a:latin typeface="BIZ UDPゴシック" panose="020B0400000000000000" pitchFamily="50" charset="-128"/>
                  <a:ea typeface="BIZ UDPゴシック" panose="020B0400000000000000" pitchFamily="50" charset="-128"/>
                </a:rPr>
                <a:t>小平二中　学校支援ボランティア体制</a:t>
              </a:r>
            </a:p>
          </p:txBody>
        </p:sp>
        <p:sp>
          <p:nvSpPr>
            <p:cNvPr id="43" name="角丸四角形 42"/>
            <p:cNvSpPr/>
            <p:nvPr/>
          </p:nvSpPr>
          <p:spPr>
            <a:xfrm>
              <a:off x="5378614" y="1102699"/>
              <a:ext cx="2456891" cy="219005"/>
            </a:xfrm>
            <a:prstGeom prst="roundRect">
              <a:avLst/>
            </a:prstGeom>
            <a:solidFill>
              <a:schemeClr val="bg1"/>
            </a:solidFill>
            <a:ln w="76200">
              <a:solidFill>
                <a:srgbClr val="FF99FF"/>
              </a:solid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出典）中教審学校地域協働部会資料から加筆</a:t>
              </a:r>
            </a:p>
          </p:txBody>
        </p:sp>
        <p:sp>
          <p:nvSpPr>
            <p:cNvPr id="7" name="角丸四角形吹き出し 6"/>
            <p:cNvSpPr/>
            <p:nvPr/>
          </p:nvSpPr>
          <p:spPr>
            <a:xfrm>
              <a:off x="4018361" y="3263734"/>
              <a:ext cx="2106215" cy="215504"/>
            </a:xfrm>
            <a:prstGeom prst="wedgeRoundRectCallout">
              <a:avLst>
                <a:gd name="adj1" fmla="val -126434"/>
                <a:gd name="adj2" fmla="val -97931"/>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BIZ UDPゴシック" panose="020B0400000000000000" pitchFamily="50" charset="-128"/>
                <a:ea typeface="BIZ UDPゴシック" panose="020B0400000000000000" pitchFamily="50" charset="-128"/>
              </a:endParaRPr>
            </a:p>
          </p:txBody>
        </p:sp>
        <p:sp>
          <p:nvSpPr>
            <p:cNvPr id="65581" name="テキスト ボックス 8"/>
            <p:cNvSpPr txBox="1">
              <a:spLocks noChangeArrowheads="1"/>
            </p:cNvSpPr>
            <p:nvPr/>
          </p:nvSpPr>
          <p:spPr bwMode="auto">
            <a:xfrm>
              <a:off x="4018361" y="3278023"/>
              <a:ext cx="2159794" cy="19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None/>
              </a:pPr>
              <a:r>
                <a:rPr lang="ja-JP" altLang="en-US" sz="1050">
                  <a:solidFill>
                    <a:prstClr val="black"/>
                  </a:solidFill>
                  <a:latin typeface="BIZ UDPゴシック" panose="020B0400000000000000" pitchFamily="50" charset="-128"/>
                  <a:ea typeface="BIZ UDPゴシック" panose="020B0400000000000000" pitchFamily="50" charset="-128"/>
                </a:rPr>
                <a:t>ここでＳＳＷと組織化しているところもある</a:t>
              </a:r>
            </a:p>
          </p:txBody>
        </p:sp>
        <p:sp>
          <p:nvSpPr>
            <p:cNvPr id="47" name="スライド番号プレースホルダ 2">
              <a:extLst>
                <a:ext uri="{FF2B5EF4-FFF2-40B4-BE49-F238E27FC236}">
                  <a16:creationId xmlns:a16="http://schemas.microsoft.com/office/drawing/2014/main" id="{396C5F2A-7D8D-4650-860A-CA9D59F7533E}"/>
                </a:ext>
              </a:extLst>
            </p:cNvPr>
            <p:cNvSpPr txBox="1">
              <a:spLocks/>
            </p:cNvSpPr>
            <p:nvPr/>
          </p:nvSpPr>
          <p:spPr bwMode="auto">
            <a:xfrm>
              <a:off x="6232753" y="5594788"/>
              <a:ext cx="1543050" cy="2296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ja-JP"/>
              </a:defPPr>
              <a:lvl1pPr marL="0" algn="r" defTabSz="914400" rtl="0" eaLnBrk="1" latinLnBrk="0" hangingPunct="1">
                <a:spcBef>
                  <a:spcPct val="20000"/>
                </a:spcBef>
                <a:buFont typeface="Arial" panose="020B0604020202020204" pitchFamily="34" charset="0"/>
                <a:buChar char="•"/>
                <a:defRPr kumimoji="1" sz="3200" kern="1200">
                  <a:solidFill>
                    <a:schemeClr val="tx1"/>
                  </a:solidFill>
                  <a:latin typeface="Calibri" panose="020F0502020204030204" pitchFamily="34" charset="0"/>
                  <a:ea typeface="ＭＳ Ｐゴシック" panose="020B060007020508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Calibri" panose="020F0502020204030204" pitchFamily="34" charset="0"/>
                  <a:ea typeface="ＭＳ Ｐゴシック" panose="020B060007020508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Calibri" panose="020F0502020204030204" pitchFamily="34" charset="0"/>
                  <a:ea typeface="ＭＳ Ｐゴシック" panose="020B060007020508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9pPr>
            </a:lstStyle>
            <a:p>
              <a:pPr>
                <a:spcBef>
                  <a:spcPct val="0"/>
                </a:spcBef>
                <a:buNone/>
              </a:pPr>
              <a:fld id="{45109A77-EE13-4A9A-99C8-95AD9EFE5CE5}" type="slidenum">
                <a:rPr lang="en-US" altLang="ja-JP" sz="1050" b="1">
                  <a:latin typeface="+mj-ea"/>
                  <a:ea typeface="+mj-ea"/>
                </a:rPr>
                <a:pPr>
                  <a:spcBef>
                    <a:spcPct val="0"/>
                  </a:spcBef>
                  <a:buNone/>
                </a:pPr>
                <a:t>177</a:t>
              </a:fld>
              <a:endParaRPr lang="en-US" altLang="ja-JP" sz="1050" b="1" dirty="0">
                <a:latin typeface="+mj-ea"/>
                <a:ea typeface="+mj-ea"/>
              </a:endParaRPr>
            </a:p>
          </p:txBody>
        </p:sp>
      </p:grpSp>
      <p:sp>
        <p:nvSpPr>
          <p:cNvPr id="12" name="タイトル 1">
            <a:extLst>
              <a:ext uri="{FF2B5EF4-FFF2-40B4-BE49-F238E27FC236}">
                <a16:creationId xmlns:a16="http://schemas.microsoft.com/office/drawing/2014/main" id="{516DEE45-565D-D0B1-C2C1-C36C227AAE9E}"/>
              </a:ext>
            </a:extLst>
          </p:cNvPr>
          <p:cNvSpPr txBox="1">
            <a:spLocks/>
          </p:cNvSpPr>
          <p:nvPr/>
        </p:nvSpPr>
        <p:spPr>
          <a:xfrm>
            <a:off x="-7684"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地域の人材による学校支援と家庭教育支援の連携した取組事例</a:t>
            </a:r>
          </a:p>
        </p:txBody>
      </p:sp>
    </p:spTree>
    <p:extLst>
      <p:ext uri="{BB962C8B-B14F-4D97-AF65-F5344CB8AC3E}">
        <p14:creationId xmlns:p14="http://schemas.microsoft.com/office/powerpoint/2010/main" val="1669506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5A932-8EFB-9C52-0F1A-B964E731BD4D}"/>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371CEE86-90C7-F88E-C5D3-8A65F5CAB7AC}"/>
              </a:ext>
            </a:extLst>
          </p:cNvPr>
          <p:cNvSpPr txBox="1">
            <a:spLocks/>
          </p:cNvSpPr>
          <p:nvPr/>
        </p:nvSpPr>
        <p:spPr>
          <a:xfrm>
            <a:off x="0" y="9331"/>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ワーク１ （コミュニティ・スクール、家庭教育支援チームとの協働） </a:t>
            </a:r>
          </a:p>
        </p:txBody>
      </p:sp>
      <p:sp>
        <p:nvSpPr>
          <p:cNvPr id="2" name="テキスト ボックス 1">
            <a:extLst>
              <a:ext uri="{FF2B5EF4-FFF2-40B4-BE49-F238E27FC236}">
                <a16:creationId xmlns:a16="http://schemas.microsoft.com/office/drawing/2014/main" id="{9FC4B211-E5B9-F4D9-296B-05091021B048}"/>
              </a:ext>
            </a:extLst>
          </p:cNvPr>
          <p:cNvSpPr txBox="1"/>
          <p:nvPr/>
        </p:nvSpPr>
        <p:spPr>
          <a:xfrm>
            <a:off x="0" y="1247668"/>
            <a:ext cx="8957388" cy="2092881"/>
          </a:xfrm>
          <a:prstGeom prst="rect">
            <a:avLst/>
          </a:prstGeom>
          <a:noFill/>
        </p:spPr>
        <p:txBody>
          <a:bodyPr wrap="square" rtlCol="0">
            <a:spAutoFit/>
          </a:bodyPr>
          <a:lstStyle/>
          <a:p>
            <a:pPr marL="93663" marR="0" lvl="0" algn="just" defTabSz="457200" rtl="0" eaLnBrk="1" fontAlgn="auto" latinLnBrk="0" hangingPunct="1">
              <a:lnSpc>
                <a:spcPct val="100000"/>
              </a:lnSpc>
              <a:spcBef>
                <a:spcPts val="0"/>
              </a:spcBef>
              <a:spcAft>
                <a:spcPts val="1200"/>
              </a:spcAft>
              <a:buClrTx/>
              <a:buSzTx/>
              <a:buFontTx/>
              <a:buNone/>
              <a:tabLst>
                <a:tab pos="0" algn="l"/>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あなたの学校の児童生徒が抱える課題の解決のために、コミュニティ・スクールや地域学校協働本部、家庭教育支援をどのように活用できるでしょうか。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93663" marR="0" lvl="0" algn="just" defTabSz="457200" rtl="0" eaLnBrk="1" fontAlgn="auto" latinLnBrk="0" hangingPunct="1">
              <a:lnSpc>
                <a:spcPct val="100000"/>
              </a:lnSpc>
              <a:spcBef>
                <a:spcPts val="0"/>
              </a:spcBef>
              <a:spcAft>
                <a:spcPts val="1200"/>
              </a:spcAft>
              <a:buClrTx/>
              <a:buSzTx/>
              <a:buFontTx/>
              <a:buNone/>
              <a:tabLst>
                <a:tab pos="0" algn="l"/>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どのような目的のために、どのような方法で活用するのか</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を考えてみましょう。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4BB2E89-0C46-8621-9638-32464AC69B6E}"/>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スライド番号プレースホルダー 2">
            <a:extLst>
              <a:ext uri="{FF2B5EF4-FFF2-40B4-BE49-F238E27FC236}">
                <a16:creationId xmlns:a16="http://schemas.microsoft.com/office/drawing/2014/main" id="{9FDF047C-A40C-CF22-0749-6048959ED2EA}"/>
              </a:ext>
            </a:extLst>
          </p:cNvPr>
          <p:cNvSpPr>
            <a:spLocks noGrp="1"/>
          </p:cNvSpPr>
          <p:nvPr>
            <p:ph type="sldNum" sz="quarter" idx="12"/>
          </p:nvPr>
        </p:nvSpPr>
        <p:spPr/>
        <p:txBody>
          <a:bodyPr/>
          <a:lstStyle/>
          <a:p>
            <a:fld id="{9DAC49A8-D133-48D6-BABD-467D590054FB}" type="slidenum">
              <a:rPr kumimoji="1" lang="ja-JP" altLang="en-US" smtClean="0"/>
              <a:t>178</a:t>
            </a:fld>
            <a:endParaRPr kumimoji="1" lang="ja-JP" altLang="en-US" dirty="0"/>
          </a:p>
        </p:txBody>
      </p:sp>
    </p:spTree>
    <p:extLst>
      <p:ext uri="{BB962C8B-B14F-4D97-AF65-F5344CB8AC3E}">
        <p14:creationId xmlns:p14="http://schemas.microsoft.com/office/powerpoint/2010/main" val="292886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 name="二等辺三角形 105"/>
          <p:cNvSpPr/>
          <p:nvPr/>
        </p:nvSpPr>
        <p:spPr>
          <a:xfrm>
            <a:off x="4821238" y="709613"/>
            <a:ext cx="3613150" cy="5472112"/>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cxnSp>
        <p:nvCxnSpPr>
          <p:cNvPr id="53" name="直線コネクタ 52"/>
          <p:cNvCxnSpPr/>
          <p:nvPr/>
        </p:nvCxnSpPr>
        <p:spPr>
          <a:xfrm flipH="1">
            <a:off x="4557713" y="519113"/>
            <a:ext cx="41275" cy="62738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二等辺三角形 54"/>
          <p:cNvSpPr/>
          <p:nvPr/>
        </p:nvSpPr>
        <p:spPr>
          <a:xfrm>
            <a:off x="244475" y="692150"/>
            <a:ext cx="3613150" cy="5473700"/>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56" name="角丸四角形 55"/>
          <p:cNvSpPr/>
          <p:nvPr/>
        </p:nvSpPr>
        <p:spPr>
          <a:xfrm>
            <a:off x="530225" y="6381750"/>
            <a:ext cx="3035300" cy="36036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solidFill>
                  <a:schemeClr val="tx1"/>
                </a:solidFill>
                <a:latin typeface="BIZ UDPゴシック" panose="020B0400000000000000" pitchFamily="50" charset="-128"/>
                <a:ea typeface="BIZ UDPゴシック" panose="020B0400000000000000" pitchFamily="50" charset="-128"/>
              </a:rPr>
              <a:t>すべての子ども・保護者</a:t>
            </a:r>
          </a:p>
        </p:txBody>
      </p:sp>
      <p:sp>
        <p:nvSpPr>
          <p:cNvPr id="57" name="角丸四角形 56"/>
          <p:cNvSpPr/>
          <p:nvPr/>
        </p:nvSpPr>
        <p:spPr>
          <a:xfrm>
            <a:off x="4121150" y="3357563"/>
            <a:ext cx="377825" cy="33480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500" dirty="0">
                <a:solidFill>
                  <a:schemeClr val="tx1"/>
                </a:solidFill>
                <a:latin typeface="BIZ UDPゴシック" panose="020B0400000000000000" pitchFamily="50" charset="-128"/>
                <a:ea typeface="BIZ UDPゴシック" panose="020B0400000000000000" pitchFamily="50" charset="-128"/>
              </a:rPr>
              <a:t>教師</a:t>
            </a:r>
          </a:p>
        </p:txBody>
      </p:sp>
      <p:sp>
        <p:nvSpPr>
          <p:cNvPr id="58" name="下矢印 57"/>
          <p:cNvSpPr/>
          <p:nvPr/>
        </p:nvSpPr>
        <p:spPr>
          <a:xfrm rot="10800000">
            <a:off x="1330325" y="5614988"/>
            <a:ext cx="212725" cy="714375"/>
          </a:xfrm>
          <a:prstGeom prst="downArrow">
            <a:avLst>
              <a:gd name="adj1" fmla="val 50000"/>
              <a:gd name="adj2" fmla="val 6612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59" name="下矢印 58"/>
          <p:cNvSpPr/>
          <p:nvPr/>
        </p:nvSpPr>
        <p:spPr>
          <a:xfrm rot="10800000">
            <a:off x="2409825" y="6094413"/>
            <a:ext cx="236538" cy="303212"/>
          </a:xfrm>
          <a:prstGeom prst="downArrow">
            <a:avLst>
              <a:gd name="adj1" fmla="val 50000"/>
              <a:gd name="adj2" fmla="val 6612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cxnSp>
        <p:nvCxnSpPr>
          <p:cNvPr id="60" name="直線コネクタ 59"/>
          <p:cNvCxnSpPr/>
          <p:nvPr/>
        </p:nvCxnSpPr>
        <p:spPr>
          <a:xfrm>
            <a:off x="1495425" y="2420938"/>
            <a:ext cx="1171575"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台形 60"/>
          <p:cNvSpPr/>
          <p:nvPr/>
        </p:nvSpPr>
        <p:spPr>
          <a:xfrm>
            <a:off x="1519238" y="3357563"/>
            <a:ext cx="2692400" cy="846137"/>
          </a:xfrm>
          <a:prstGeom prst="trapezoid">
            <a:avLst>
              <a:gd name="adj" fmla="val 41933"/>
            </a:avLst>
          </a:prstGeom>
          <a:solidFill>
            <a:schemeClr val="accent6">
              <a:lumMod val="20000"/>
              <a:lumOff val="80000"/>
              <a:alpha val="7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schemeClr val="tx1"/>
                </a:solidFill>
                <a:latin typeface="BIZ UDPゴシック" panose="020B0400000000000000" pitchFamily="50" charset="-128"/>
                <a:ea typeface="BIZ UDPゴシック" panose="020B0400000000000000" pitchFamily="50" charset="-128"/>
              </a:rPr>
              <a:t>　</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400" b="1" dirty="0">
                <a:solidFill>
                  <a:schemeClr val="tx1"/>
                </a:solidFill>
                <a:latin typeface="BIZ UDPゴシック" panose="020B0400000000000000" pitchFamily="50" charset="-128"/>
                <a:ea typeface="BIZ UDPゴシック" panose="020B0400000000000000" pitchFamily="50" charset="-128"/>
              </a:rPr>
              <a:t>チーム学校</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62" name="角丸四角形 61"/>
          <p:cNvSpPr/>
          <p:nvPr/>
        </p:nvSpPr>
        <p:spPr>
          <a:xfrm>
            <a:off x="1998663" y="3375025"/>
            <a:ext cx="647700" cy="287338"/>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200" dirty="0">
                <a:solidFill>
                  <a:schemeClr val="tx1"/>
                </a:solidFill>
                <a:latin typeface="BIZ UDPゴシック" panose="020B0400000000000000" pitchFamily="50" charset="-128"/>
                <a:ea typeface="BIZ UDPゴシック" panose="020B0400000000000000" pitchFamily="50" charset="-128"/>
              </a:rPr>
              <a:t>SSW</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63" name="角丸四角形 62"/>
          <p:cNvSpPr/>
          <p:nvPr/>
        </p:nvSpPr>
        <p:spPr>
          <a:xfrm>
            <a:off x="1833563" y="3902075"/>
            <a:ext cx="522287" cy="242888"/>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200" dirty="0">
                <a:solidFill>
                  <a:schemeClr val="tx1"/>
                </a:solidFill>
                <a:latin typeface="BIZ UDPゴシック" panose="020B0400000000000000" pitchFamily="50" charset="-128"/>
                <a:ea typeface="BIZ UDPゴシック" panose="020B0400000000000000" pitchFamily="50" charset="-128"/>
              </a:rPr>
              <a:t>SC</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64" name="角丸四角形 63"/>
          <p:cNvSpPr/>
          <p:nvPr/>
        </p:nvSpPr>
        <p:spPr>
          <a:xfrm>
            <a:off x="190500" y="3014663"/>
            <a:ext cx="1152525" cy="738187"/>
          </a:xfrm>
          <a:prstGeom prst="roundRect">
            <a:avLst/>
          </a:prstGeom>
          <a:solidFill>
            <a:schemeClr val="accent6">
              <a:lumMod val="20000"/>
              <a:lumOff val="80000"/>
              <a:alpha val="7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tx1"/>
                </a:solidFill>
                <a:latin typeface="BIZ UDPゴシック" panose="020B0400000000000000" pitchFamily="50" charset="-128"/>
                <a:ea typeface="BIZ UDPゴシック" panose="020B0400000000000000" pitchFamily="50" charset="-128"/>
              </a:rPr>
              <a:t>学校運営</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400" b="1" dirty="0">
                <a:solidFill>
                  <a:schemeClr val="tx1"/>
                </a:solidFill>
                <a:latin typeface="BIZ UDPゴシック" panose="020B0400000000000000" pitchFamily="50" charset="-128"/>
                <a:ea typeface="BIZ UDPゴシック" panose="020B0400000000000000" pitchFamily="50" charset="-128"/>
              </a:rPr>
              <a:t>協議会</a:t>
            </a:r>
          </a:p>
        </p:txBody>
      </p:sp>
      <p:sp>
        <p:nvSpPr>
          <p:cNvPr id="65" name="台形 64"/>
          <p:cNvSpPr/>
          <p:nvPr/>
        </p:nvSpPr>
        <p:spPr>
          <a:xfrm>
            <a:off x="322263" y="5030788"/>
            <a:ext cx="3527425" cy="1062037"/>
          </a:xfrm>
          <a:prstGeom prst="trapezoid">
            <a:avLst>
              <a:gd name="adj" fmla="val 43329"/>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sz="2500" dirty="0">
              <a:latin typeface="BIZ UDPゴシック" panose="020B0400000000000000" pitchFamily="50" charset="-128"/>
              <a:ea typeface="BIZ UDPゴシック" panose="020B0400000000000000" pitchFamily="50" charset="-128"/>
            </a:endParaRPr>
          </a:p>
          <a:p>
            <a:pPr algn="ctr" eaLnBrk="1" hangingPunct="1">
              <a:defRPr/>
            </a:pPr>
            <a:endParaRPr lang="en-US" altLang="ja-JP" sz="2500" dirty="0">
              <a:latin typeface="BIZ UDPゴシック" panose="020B0400000000000000" pitchFamily="50" charset="-128"/>
              <a:ea typeface="BIZ UDPゴシック" panose="020B0400000000000000" pitchFamily="50" charset="-128"/>
            </a:endParaRPr>
          </a:p>
          <a:p>
            <a:pPr algn="ctr" eaLnBrk="1" hangingPunct="1">
              <a:defRPr/>
            </a:pPr>
            <a:r>
              <a:rPr lang="ja-JP" altLang="en-US" sz="2500" dirty="0">
                <a:latin typeface="BIZ UDPゴシック" panose="020B0400000000000000" pitchFamily="50" charset="-128"/>
                <a:ea typeface="BIZ UDPゴシック" panose="020B0400000000000000" pitchFamily="50" charset="-128"/>
              </a:rPr>
              <a:t>全戸訪問</a:t>
            </a:r>
            <a:endParaRPr lang="en-US" altLang="ja-JP" sz="2500" dirty="0">
              <a:latin typeface="BIZ UDPゴシック" panose="020B0400000000000000" pitchFamily="50" charset="-128"/>
              <a:ea typeface="BIZ UDPゴシック" panose="020B0400000000000000" pitchFamily="50" charset="-128"/>
            </a:endParaRPr>
          </a:p>
        </p:txBody>
      </p:sp>
      <p:sp>
        <p:nvSpPr>
          <p:cNvPr id="66" name="角丸四角形 65"/>
          <p:cNvSpPr/>
          <p:nvPr/>
        </p:nvSpPr>
        <p:spPr>
          <a:xfrm>
            <a:off x="1258888" y="5113338"/>
            <a:ext cx="446087" cy="403225"/>
          </a:xfrm>
          <a:prstGeom prst="roundRect">
            <a:avLst>
              <a:gd name="adj"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講座</a:t>
            </a:r>
          </a:p>
        </p:txBody>
      </p:sp>
      <p:sp>
        <p:nvSpPr>
          <p:cNvPr id="67" name="角丸四角形 66"/>
          <p:cNvSpPr/>
          <p:nvPr/>
        </p:nvSpPr>
        <p:spPr>
          <a:xfrm>
            <a:off x="1692275" y="5113338"/>
            <a:ext cx="863600" cy="403225"/>
          </a:xfrm>
          <a:prstGeom prst="roundRect">
            <a:avLst>
              <a:gd name="adj"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900" dirty="0">
                <a:solidFill>
                  <a:schemeClr val="tx1"/>
                </a:solidFill>
                <a:latin typeface="BIZ UDPゴシック" panose="020B0400000000000000" pitchFamily="50" charset="-128"/>
                <a:ea typeface="BIZ UDPゴシック" panose="020B0400000000000000" pitchFamily="50" charset="-128"/>
              </a:rPr>
              <a:t>親支援</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900" dirty="0">
                <a:solidFill>
                  <a:schemeClr val="tx1"/>
                </a:solidFill>
                <a:latin typeface="BIZ UDPゴシック" panose="020B0400000000000000" pitchFamily="50" charset="-128"/>
                <a:ea typeface="BIZ UDPゴシック" panose="020B0400000000000000" pitchFamily="50" charset="-128"/>
              </a:rPr>
              <a:t>プログラム</a:t>
            </a:r>
          </a:p>
        </p:txBody>
      </p:sp>
      <p:sp>
        <p:nvSpPr>
          <p:cNvPr id="92178" name="テキスト ボックス 67"/>
          <p:cNvSpPr txBox="1">
            <a:spLocks noChangeArrowheads="1"/>
          </p:cNvSpPr>
          <p:nvPr/>
        </p:nvSpPr>
        <p:spPr bwMode="auto">
          <a:xfrm>
            <a:off x="14288" y="2703513"/>
            <a:ext cx="1834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BIZ UDPゴシック" panose="020B0400000000000000" pitchFamily="50" charset="-128"/>
                <a:ea typeface="BIZ UDPゴシック" panose="020B0400000000000000" pitchFamily="50" charset="-128"/>
              </a:rPr>
              <a:t>コミュニティスクール</a:t>
            </a:r>
          </a:p>
        </p:txBody>
      </p:sp>
      <p:sp>
        <p:nvSpPr>
          <p:cNvPr id="69" name="角丸四角形 68"/>
          <p:cNvSpPr/>
          <p:nvPr/>
        </p:nvSpPr>
        <p:spPr>
          <a:xfrm>
            <a:off x="1214438" y="1989138"/>
            <a:ext cx="898525" cy="360362"/>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学習支援・食支援</a:t>
            </a:r>
          </a:p>
        </p:txBody>
      </p:sp>
      <p:sp>
        <p:nvSpPr>
          <p:cNvPr id="70" name="角丸四角形 69"/>
          <p:cNvSpPr/>
          <p:nvPr/>
        </p:nvSpPr>
        <p:spPr>
          <a:xfrm>
            <a:off x="1978025" y="1268413"/>
            <a:ext cx="688975" cy="360362"/>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自立支援機関</a:t>
            </a:r>
          </a:p>
        </p:txBody>
      </p:sp>
      <p:sp>
        <p:nvSpPr>
          <p:cNvPr id="71" name="角丸四角形 70"/>
          <p:cNvSpPr/>
          <p:nvPr/>
        </p:nvSpPr>
        <p:spPr>
          <a:xfrm>
            <a:off x="1258888" y="1449388"/>
            <a:ext cx="790575" cy="466725"/>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少年</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サポートセンター</a:t>
            </a:r>
          </a:p>
        </p:txBody>
      </p:sp>
      <p:sp>
        <p:nvSpPr>
          <p:cNvPr id="72" name="角丸四角形 71"/>
          <p:cNvSpPr/>
          <p:nvPr/>
        </p:nvSpPr>
        <p:spPr>
          <a:xfrm>
            <a:off x="1360488" y="912813"/>
            <a:ext cx="720725" cy="373062"/>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児童相談所</a:t>
            </a:r>
          </a:p>
        </p:txBody>
      </p:sp>
      <p:sp>
        <p:nvSpPr>
          <p:cNvPr id="73" name="角丸四角形 72"/>
          <p:cNvSpPr/>
          <p:nvPr/>
        </p:nvSpPr>
        <p:spPr>
          <a:xfrm>
            <a:off x="2017713" y="765175"/>
            <a:ext cx="698500" cy="347663"/>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家庭</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裁判所</a:t>
            </a:r>
          </a:p>
        </p:txBody>
      </p:sp>
      <p:sp>
        <p:nvSpPr>
          <p:cNvPr id="74" name="角丸四角形 73"/>
          <p:cNvSpPr/>
          <p:nvPr/>
        </p:nvSpPr>
        <p:spPr>
          <a:xfrm>
            <a:off x="2555875" y="5119688"/>
            <a:ext cx="858838" cy="403225"/>
          </a:xfrm>
          <a:prstGeom prst="roundRect">
            <a:avLst>
              <a:gd name="adj"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900" dirty="0">
                <a:solidFill>
                  <a:schemeClr val="tx1"/>
                </a:solidFill>
                <a:latin typeface="BIZ UDPゴシック" panose="020B0400000000000000" pitchFamily="50" charset="-128"/>
                <a:ea typeface="BIZ UDPゴシック" panose="020B0400000000000000" pitchFamily="50" charset="-128"/>
              </a:rPr>
              <a:t>生活支援</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900" dirty="0">
                <a:solidFill>
                  <a:schemeClr val="tx1"/>
                </a:solidFill>
                <a:latin typeface="BIZ UDPゴシック" panose="020B0400000000000000" pitchFamily="50" charset="-128"/>
                <a:ea typeface="BIZ UDPゴシック" panose="020B0400000000000000" pitchFamily="50" charset="-128"/>
              </a:rPr>
              <a:t>プログラム</a:t>
            </a:r>
          </a:p>
        </p:txBody>
      </p:sp>
      <p:cxnSp>
        <p:nvCxnSpPr>
          <p:cNvPr id="75" name="直線コネクタ 74"/>
          <p:cNvCxnSpPr/>
          <p:nvPr/>
        </p:nvCxnSpPr>
        <p:spPr>
          <a:xfrm>
            <a:off x="681038" y="4922838"/>
            <a:ext cx="2744787"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6" name="角丸四角形 75"/>
          <p:cNvSpPr/>
          <p:nvPr/>
        </p:nvSpPr>
        <p:spPr>
          <a:xfrm>
            <a:off x="177800" y="4203700"/>
            <a:ext cx="1008063" cy="1889125"/>
          </a:xfrm>
          <a:prstGeom prst="roundRect">
            <a:avLst/>
          </a:prstGeom>
          <a:solidFill>
            <a:schemeClr val="accent6">
              <a:lumMod val="20000"/>
              <a:lumOff val="80000"/>
              <a:alpha val="7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tx1"/>
                </a:solidFill>
                <a:latin typeface="BIZ UDPゴシック" panose="020B0400000000000000" pitchFamily="50" charset="-128"/>
                <a:ea typeface="BIZ UDPゴシック" panose="020B0400000000000000" pitchFamily="50" charset="-128"/>
              </a:rPr>
              <a:t>地域学校</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400" b="1" dirty="0">
                <a:solidFill>
                  <a:schemeClr val="tx1"/>
                </a:solidFill>
                <a:latin typeface="BIZ UDPゴシック" panose="020B0400000000000000" pitchFamily="50" charset="-128"/>
                <a:ea typeface="BIZ UDPゴシック" panose="020B0400000000000000" pitchFamily="50" charset="-128"/>
              </a:rPr>
              <a:t>協働本部</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endParaRPr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77" name="角丸四角形 76"/>
          <p:cNvSpPr/>
          <p:nvPr/>
        </p:nvSpPr>
        <p:spPr>
          <a:xfrm>
            <a:off x="530225" y="4203700"/>
            <a:ext cx="668338" cy="350838"/>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800" dirty="0">
                <a:solidFill>
                  <a:schemeClr val="tx1"/>
                </a:solidFill>
                <a:latin typeface="BIZ UDPゴシック" panose="020B0400000000000000" pitchFamily="50" charset="-128"/>
                <a:ea typeface="BIZ UDPゴシック" panose="020B0400000000000000" pitchFamily="50" charset="-128"/>
              </a:rPr>
              <a:t>コーディネイター</a:t>
            </a:r>
          </a:p>
        </p:txBody>
      </p:sp>
      <p:sp>
        <p:nvSpPr>
          <p:cNvPr id="78" name="角丸四角形 77"/>
          <p:cNvSpPr/>
          <p:nvPr/>
        </p:nvSpPr>
        <p:spPr>
          <a:xfrm>
            <a:off x="609600" y="5113338"/>
            <a:ext cx="604838" cy="403225"/>
          </a:xfrm>
          <a:prstGeom prst="roundRect">
            <a:avLst>
              <a:gd name="adj"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居場所</a:t>
            </a:r>
          </a:p>
        </p:txBody>
      </p:sp>
      <p:sp>
        <p:nvSpPr>
          <p:cNvPr id="79" name="テキスト ボックス 78"/>
          <p:cNvSpPr txBox="1"/>
          <p:nvPr/>
        </p:nvSpPr>
        <p:spPr>
          <a:xfrm>
            <a:off x="2771775" y="727075"/>
            <a:ext cx="1800225" cy="862013"/>
          </a:xfrm>
          <a:prstGeom prst="rect">
            <a:avLst/>
          </a:prstGeom>
          <a:solidFill>
            <a:schemeClr val="accent3"/>
          </a:solidFill>
          <a:ln>
            <a:solidFill>
              <a:schemeClr val="accent3"/>
            </a:solidFill>
          </a:ln>
        </p:spPr>
        <p:txBody>
          <a:bodyPr>
            <a:spAutoFit/>
          </a:bodyPr>
          <a:lstStyle/>
          <a:p>
            <a:pPr algn="ctr" eaLnBrk="1" hangingPunct="1">
              <a:defRPr/>
            </a:pPr>
            <a:r>
              <a:rPr lang="ja-JP" altLang="en-US" sz="2500" b="1" dirty="0">
                <a:latin typeface="BIZ UDPゴシック" panose="020B0400000000000000" pitchFamily="50" charset="-128"/>
                <a:ea typeface="BIZ UDPゴシック" panose="020B0400000000000000" pitchFamily="50" charset="-128"/>
              </a:rPr>
              <a:t>つながる</a:t>
            </a:r>
            <a:endParaRPr lang="en-US" altLang="ja-JP" sz="2500" b="1" dirty="0">
              <a:latin typeface="BIZ UDPゴシック" panose="020B0400000000000000" pitchFamily="50" charset="-128"/>
              <a:ea typeface="BIZ UDPゴシック" panose="020B0400000000000000" pitchFamily="50" charset="-128"/>
            </a:endParaRPr>
          </a:p>
          <a:p>
            <a:pPr algn="ctr" eaLnBrk="1" hangingPunct="1">
              <a:defRPr/>
            </a:pPr>
            <a:r>
              <a:rPr lang="ja-JP" altLang="en-US" sz="2500" b="1" dirty="0">
                <a:latin typeface="BIZ UDPゴシック" panose="020B0400000000000000" pitchFamily="50" charset="-128"/>
                <a:ea typeface="BIZ UDPゴシック" panose="020B0400000000000000" pitchFamily="50" charset="-128"/>
              </a:rPr>
              <a:t>仕組みなし</a:t>
            </a:r>
          </a:p>
        </p:txBody>
      </p:sp>
      <p:sp>
        <p:nvSpPr>
          <p:cNvPr id="81" name="台形 80"/>
          <p:cNvSpPr/>
          <p:nvPr/>
        </p:nvSpPr>
        <p:spPr>
          <a:xfrm>
            <a:off x="1654175" y="5734050"/>
            <a:ext cx="2049463" cy="304800"/>
          </a:xfrm>
          <a:prstGeom prst="trapezoid">
            <a:avLst>
              <a:gd name="adj" fmla="val 4332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latin typeface="BIZ UDPゴシック" panose="020B0400000000000000" pitchFamily="50" charset="-128"/>
                <a:ea typeface="BIZ UDPゴシック" panose="020B0400000000000000" pitchFamily="50" charset="-128"/>
              </a:rPr>
              <a:t>全戸訪問</a:t>
            </a:r>
            <a:endParaRPr lang="en-US" altLang="ja-JP" sz="1200" dirty="0">
              <a:latin typeface="BIZ UDPゴシック" panose="020B0400000000000000" pitchFamily="50" charset="-128"/>
              <a:ea typeface="BIZ UDPゴシック" panose="020B0400000000000000" pitchFamily="50" charset="-128"/>
            </a:endParaRPr>
          </a:p>
        </p:txBody>
      </p:sp>
      <p:sp>
        <p:nvSpPr>
          <p:cNvPr id="92191" name="テキスト ボックス 81"/>
          <p:cNvSpPr txBox="1">
            <a:spLocks noChangeArrowheads="1"/>
          </p:cNvSpPr>
          <p:nvPr/>
        </p:nvSpPr>
        <p:spPr bwMode="auto">
          <a:xfrm>
            <a:off x="2813051" y="1668630"/>
            <a:ext cx="17011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b="1">
                <a:latin typeface="BIZ UDPゴシック" panose="020B0400000000000000" pitchFamily="50" charset="-128"/>
                <a:ea typeface="BIZ UDPゴシック" panose="020B0400000000000000" pitchFamily="50" charset="-128"/>
              </a:rPr>
              <a:t>※</a:t>
            </a:r>
            <a:r>
              <a:rPr lang="ja-JP" altLang="en-US" sz="1200" b="1">
                <a:latin typeface="BIZ UDPゴシック" panose="020B0400000000000000" pitchFamily="50" charset="-128"/>
                <a:ea typeface="BIZ UDPゴシック" panose="020B0400000000000000" pitchFamily="50" charset="-128"/>
              </a:rPr>
              <a:t>支援人材を置くだけ</a:t>
            </a:r>
            <a:endParaRPr lang="en-US" altLang="ja-JP" sz="1200" b="1">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では機能しない</a:t>
            </a:r>
            <a:endParaRPr lang="en-US" altLang="ja-JP" sz="1200" b="1">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バラバラ</a:t>
            </a:r>
          </a:p>
        </p:txBody>
      </p:sp>
      <p:sp>
        <p:nvSpPr>
          <p:cNvPr id="92192" name="テキスト ボックス 85"/>
          <p:cNvSpPr txBox="1">
            <a:spLocks noChangeArrowheads="1"/>
          </p:cNvSpPr>
          <p:nvPr/>
        </p:nvSpPr>
        <p:spPr bwMode="auto">
          <a:xfrm>
            <a:off x="3404741" y="4846638"/>
            <a:ext cx="538609" cy="123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BIZ UDPゴシック" panose="020B0400000000000000" pitchFamily="50" charset="-128"/>
                <a:ea typeface="BIZ UDPゴシック" panose="020B0400000000000000" pitchFamily="50" charset="-128"/>
              </a:rPr>
              <a:t>家庭教育支援</a:t>
            </a:r>
            <a:endParaRPr lang="en-US" altLang="ja-JP" sz="1400" b="1">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900" b="1">
                <a:solidFill>
                  <a:srgbClr val="000000"/>
                </a:solidFill>
                <a:latin typeface="BIZ UDPゴシック" panose="020B0400000000000000" pitchFamily="50" charset="-128"/>
                <a:ea typeface="BIZ UDPゴシック" panose="020B0400000000000000" pitchFamily="50" charset="-128"/>
              </a:rPr>
              <a:t>（家庭教育支援チーム）</a:t>
            </a:r>
          </a:p>
        </p:txBody>
      </p:sp>
      <p:sp>
        <p:nvSpPr>
          <p:cNvPr id="88" name="角丸四角形 87"/>
          <p:cNvSpPr/>
          <p:nvPr/>
        </p:nvSpPr>
        <p:spPr>
          <a:xfrm>
            <a:off x="3387725" y="3454400"/>
            <a:ext cx="955675" cy="334963"/>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solidFill>
                  <a:schemeClr val="tx1"/>
                </a:solidFill>
                <a:latin typeface="BIZ UDPゴシック" panose="020B0400000000000000" pitchFamily="50" charset="-128"/>
                <a:ea typeface="BIZ UDPゴシック" panose="020B0400000000000000" pitchFamily="50" charset="-128"/>
              </a:rPr>
              <a:t>教育相談</a:t>
            </a:r>
            <a:r>
              <a:rPr lang="ja-JP" altLang="en-US" sz="700" dirty="0">
                <a:solidFill>
                  <a:schemeClr val="tx1"/>
                </a:solidFill>
                <a:latin typeface="BIZ UDPゴシック" panose="020B0400000000000000" pitchFamily="50" charset="-128"/>
                <a:ea typeface="BIZ UDPゴシック" panose="020B0400000000000000" pitchFamily="50" charset="-128"/>
              </a:rPr>
              <a:t>コーディネイター</a:t>
            </a:r>
          </a:p>
        </p:txBody>
      </p:sp>
      <p:sp>
        <p:nvSpPr>
          <p:cNvPr id="90" name="角丸四角形 89"/>
          <p:cNvSpPr/>
          <p:nvPr/>
        </p:nvSpPr>
        <p:spPr>
          <a:xfrm>
            <a:off x="2112963" y="1668463"/>
            <a:ext cx="561975" cy="327025"/>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児童福祉</a:t>
            </a:r>
          </a:p>
        </p:txBody>
      </p:sp>
      <p:sp>
        <p:nvSpPr>
          <p:cNvPr id="91" name="角丸四角形 90"/>
          <p:cNvSpPr/>
          <p:nvPr/>
        </p:nvSpPr>
        <p:spPr>
          <a:xfrm>
            <a:off x="2139950" y="2046288"/>
            <a:ext cx="720725" cy="346075"/>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適応指導教室</a:t>
            </a:r>
          </a:p>
        </p:txBody>
      </p:sp>
      <p:sp>
        <p:nvSpPr>
          <p:cNvPr id="92" name="下矢印 91"/>
          <p:cNvSpPr/>
          <p:nvPr/>
        </p:nvSpPr>
        <p:spPr>
          <a:xfrm rot="10800000">
            <a:off x="649288" y="6092825"/>
            <a:ext cx="261937" cy="304800"/>
          </a:xfrm>
          <a:prstGeom prst="downArrow">
            <a:avLst>
              <a:gd name="adj1" fmla="val 50000"/>
              <a:gd name="adj2" fmla="val 6612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107" name="角丸四角形 106"/>
          <p:cNvSpPr/>
          <p:nvPr/>
        </p:nvSpPr>
        <p:spPr>
          <a:xfrm>
            <a:off x="5106988" y="6397625"/>
            <a:ext cx="3035300" cy="36036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solidFill>
                  <a:schemeClr val="tx1"/>
                </a:solidFill>
                <a:latin typeface="BIZ UDPゴシック" panose="020B0400000000000000" pitchFamily="50" charset="-128"/>
                <a:ea typeface="BIZ UDPゴシック" panose="020B0400000000000000" pitchFamily="50" charset="-128"/>
              </a:rPr>
              <a:t>すべての子ども・保護者</a:t>
            </a:r>
          </a:p>
        </p:txBody>
      </p:sp>
      <p:sp>
        <p:nvSpPr>
          <p:cNvPr id="108" name="角丸四角形 107"/>
          <p:cNvSpPr/>
          <p:nvPr/>
        </p:nvSpPr>
        <p:spPr>
          <a:xfrm>
            <a:off x="8718550" y="3416300"/>
            <a:ext cx="377825" cy="334803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500" dirty="0">
                <a:solidFill>
                  <a:schemeClr val="tx1"/>
                </a:solidFill>
                <a:latin typeface="BIZ UDPゴシック" panose="020B0400000000000000" pitchFamily="50" charset="-128"/>
                <a:ea typeface="BIZ UDPゴシック" panose="020B0400000000000000" pitchFamily="50" charset="-128"/>
              </a:rPr>
              <a:t>教師</a:t>
            </a:r>
          </a:p>
        </p:txBody>
      </p:sp>
      <p:sp>
        <p:nvSpPr>
          <p:cNvPr id="109" name="下矢印 108"/>
          <p:cNvSpPr/>
          <p:nvPr/>
        </p:nvSpPr>
        <p:spPr>
          <a:xfrm rot="10800000">
            <a:off x="5475288" y="6110288"/>
            <a:ext cx="288925" cy="307975"/>
          </a:xfrm>
          <a:prstGeom prst="downArrow">
            <a:avLst>
              <a:gd name="adj1" fmla="val 50000"/>
              <a:gd name="adj2" fmla="val 6612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110" name="下矢印 109"/>
          <p:cNvSpPr/>
          <p:nvPr/>
        </p:nvSpPr>
        <p:spPr>
          <a:xfrm rot="10800000">
            <a:off x="6411913" y="6110288"/>
            <a:ext cx="287337" cy="307975"/>
          </a:xfrm>
          <a:prstGeom prst="downArrow">
            <a:avLst>
              <a:gd name="adj1" fmla="val 50000"/>
              <a:gd name="adj2" fmla="val 6612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111" name="下矢印 110"/>
          <p:cNvSpPr/>
          <p:nvPr/>
        </p:nvSpPr>
        <p:spPr>
          <a:xfrm rot="10800000">
            <a:off x="7348538" y="6111875"/>
            <a:ext cx="287337" cy="317500"/>
          </a:xfrm>
          <a:prstGeom prst="downArrow">
            <a:avLst>
              <a:gd name="adj1" fmla="val 50000"/>
              <a:gd name="adj2" fmla="val 6612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cxnSp>
        <p:nvCxnSpPr>
          <p:cNvPr id="112" name="直線コネクタ 111"/>
          <p:cNvCxnSpPr/>
          <p:nvPr/>
        </p:nvCxnSpPr>
        <p:spPr>
          <a:xfrm>
            <a:off x="6072188" y="2438400"/>
            <a:ext cx="1171575"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3" name="台形 112"/>
          <p:cNvSpPr/>
          <p:nvPr/>
        </p:nvSpPr>
        <p:spPr>
          <a:xfrm>
            <a:off x="6088063" y="3390900"/>
            <a:ext cx="3052762" cy="881063"/>
          </a:xfrm>
          <a:prstGeom prst="trapezoid">
            <a:avLst>
              <a:gd name="adj" fmla="val 41933"/>
            </a:avLst>
          </a:prstGeom>
          <a:solidFill>
            <a:schemeClr val="accent6">
              <a:lumMod val="20000"/>
              <a:lumOff val="80000"/>
              <a:alpha val="7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schemeClr val="tx1"/>
                </a:solidFill>
                <a:latin typeface="BIZ UDPゴシック" panose="020B0400000000000000" pitchFamily="50" charset="-128"/>
                <a:ea typeface="BIZ UDPゴシック" panose="020B0400000000000000" pitchFamily="50" charset="-128"/>
              </a:rPr>
              <a:t>　</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400" b="1" dirty="0">
                <a:solidFill>
                  <a:schemeClr val="tx1"/>
                </a:solidFill>
                <a:latin typeface="BIZ UDPゴシック" panose="020B0400000000000000" pitchFamily="50" charset="-128"/>
                <a:ea typeface="BIZ UDPゴシック" panose="020B0400000000000000" pitchFamily="50" charset="-128"/>
              </a:rPr>
              <a:t>チーム学校</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114" name="角丸四角形 113"/>
          <p:cNvSpPr/>
          <p:nvPr/>
        </p:nvSpPr>
        <p:spPr>
          <a:xfrm>
            <a:off x="6630988" y="3416300"/>
            <a:ext cx="647700" cy="28575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200" dirty="0">
                <a:solidFill>
                  <a:schemeClr val="tx1"/>
                </a:solidFill>
                <a:latin typeface="BIZ UDPゴシック" panose="020B0400000000000000" pitchFamily="50" charset="-128"/>
                <a:ea typeface="BIZ UDPゴシック" panose="020B0400000000000000" pitchFamily="50" charset="-128"/>
              </a:rPr>
              <a:t>SSW</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15" name="角丸四角形 114"/>
          <p:cNvSpPr/>
          <p:nvPr/>
        </p:nvSpPr>
        <p:spPr>
          <a:xfrm>
            <a:off x="6354763" y="3902075"/>
            <a:ext cx="522287" cy="242888"/>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200" dirty="0">
                <a:solidFill>
                  <a:schemeClr val="tx1"/>
                </a:solidFill>
                <a:latin typeface="BIZ UDPゴシック" panose="020B0400000000000000" pitchFamily="50" charset="-128"/>
                <a:ea typeface="BIZ UDPゴシック" panose="020B0400000000000000" pitchFamily="50" charset="-128"/>
              </a:rPr>
              <a:t>SC</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16" name="角丸四角形 115"/>
          <p:cNvSpPr/>
          <p:nvPr/>
        </p:nvSpPr>
        <p:spPr>
          <a:xfrm>
            <a:off x="6988175" y="3902075"/>
            <a:ext cx="1866900" cy="263525"/>
          </a:xfrm>
          <a:prstGeom prst="roundRect">
            <a:avLst>
              <a:gd name="adj" fmla="val 50000"/>
            </a:avLst>
          </a:prstGeom>
          <a:solidFill>
            <a:srgbClr val="FF0000"/>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tx1"/>
                </a:solidFill>
                <a:latin typeface="BIZ UDPゴシック" panose="020B0400000000000000" pitchFamily="50" charset="-128"/>
                <a:ea typeface="BIZ UDPゴシック" panose="020B0400000000000000" pitchFamily="50" charset="-128"/>
              </a:rPr>
              <a:t>スクリーニング会議</a:t>
            </a:r>
          </a:p>
        </p:txBody>
      </p:sp>
      <p:sp>
        <p:nvSpPr>
          <p:cNvPr id="117" name="角丸四角形 116"/>
          <p:cNvSpPr/>
          <p:nvPr/>
        </p:nvSpPr>
        <p:spPr>
          <a:xfrm>
            <a:off x="4756150" y="2987675"/>
            <a:ext cx="1150938" cy="746125"/>
          </a:xfrm>
          <a:prstGeom prst="roundRect">
            <a:avLst/>
          </a:prstGeom>
          <a:solidFill>
            <a:schemeClr val="accent6">
              <a:lumMod val="20000"/>
              <a:lumOff val="80000"/>
              <a:alpha val="7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tx1"/>
                </a:solidFill>
                <a:latin typeface="BIZ UDPゴシック" panose="020B0400000000000000" pitchFamily="50" charset="-128"/>
                <a:ea typeface="BIZ UDPゴシック" panose="020B0400000000000000" pitchFamily="50" charset="-128"/>
              </a:rPr>
              <a:t>学校運営</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400" b="1" dirty="0">
                <a:solidFill>
                  <a:schemeClr val="tx1"/>
                </a:solidFill>
                <a:latin typeface="BIZ UDPゴシック" panose="020B0400000000000000" pitchFamily="50" charset="-128"/>
                <a:ea typeface="BIZ UDPゴシック" panose="020B0400000000000000" pitchFamily="50" charset="-128"/>
              </a:rPr>
              <a:t>協議会</a:t>
            </a:r>
          </a:p>
        </p:txBody>
      </p:sp>
      <p:sp>
        <p:nvSpPr>
          <p:cNvPr id="118" name="台形 117"/>
          <p:cNvSpPr/>
          <p:nvPr/>
        </p:nvSpPr>
        <p:spPr>
          <a:xfrm>
            <a:off x="4899025" y="5046663"/>
            <a:ext cx="3529013" cy="1063625"/>
          </a:xfrm>
          <a:prstGeom prst="trapezoid">
            <a:avLst>
              <a:gd name="adj" fmla="val 43329"/>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sz="2500" dirty="0">
              <a:latin typeface="BIZ UDPゴシック" panose="020B0400000000000000" pitchFamily="50" charset="-128"/>
              <a:ea typeface="BIZ UDPゴシック" panose="020B0400000000000000" pitchFamily="50" charset="-128"/>
            </a:endParaRPr>
          </a:p>
          <a:p>
            <a:pPr algn="ctr" eaLnBrk="1" hangingPunct="1">
              <a:defRPr/>
            </a:pPr>
            <a:endParaRPr lang="en-US" altLang="ja-JP" sz="2500" dirty="0">
              <a:latin typeface="BIZ UDPゴシック" panose="020B0400000000000000" pitchFamily="50" charset="-128"/>
              <a:ea typeface="BIZ UDPゴシック" panose="020B0400000000000000" pitchFamily="50" charset="-128"/>
            </a:endParaRPr>
          </a:p>
          <a:p>
            <a:pPr algn="ctr" eaLnBrk="1" hangingPunct="1">
              <a:defRPr/>
            </a:pPr>
            <a:r>
              <a:rPr lang="ja-JP" altLang="en-US" sz="2500" dirty="0">
                <a:latin typeface="BIZ UDPゴシック" panose="020B0400000000000000" pitchFamily="50" charset="-128"/>
                <a:ea typeface="BIZ UDPゴシック" panose="020B0400000000000000" pitchFamily="50" charset="-128"/>
              </a:rPr>
              <a:t>全戸訪問</a:t>
            </a:r>
            <a:endParaRPr lang="en-US" altLang="ja-JP" sz="2500" dirty="0">
              <a:latin typeface="BIZ UDPゴシック" panose="020B0400000000000000" pitchFamily="50" charset="-128"/>
              <a:ea typeface="BIZ UDPゴシック" panose="020B0400000000000000" pitchFamily="50" charset="-128"/>
            </a:endParaRPr>
          </a:p>
        </p:txBody>
      </p:sp>
      <p:sp>
        <p:nvSpPr>
          <p:cNvPr id="119" name="角丸四角形 118"/>
          <p:cNvSpPr/>
          <p:nvPr/>
        </p:nvSpPr>
        <p:spPr>
          <a:xfrm>
            <a:off x="5811586" y="5130800"/>
            <a:ext cx="474663" cy="403225"/>
          </a:xfrm>
          <a:prstGeom prst="roundRect">
            <a:avLst>
              <a:gd name="adj"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講座</a:t>
            </a:r>
          </a:p>
        </p:txBody>
      </p:sp>
      <p:sp>
        <p:nvSpPr>
          <p:cNvPr id="120" name="角丸四角形 119"/>
          <p:cNvSpPr/>
          <p:nvPr/>
        </p:nvSpPr>
        <p:spPr>
          <a:xfrm>
            <a:off x="6298281" y="5130800"/>
            <a:ext cx="842962" cy="403225"/>
          </a:xfrm>
          <a:prstGeom prst="roundRect">
            <a:avLst>
              <a:gd name="adj"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900" dirty="0">
                <a:solidFill>
                  <a:schemeClr val="tx1"/>
                </a:solidFill>
                <a:latin typeface="BIZ UDPゴシック" panose="020B0400000000000000" pitchFamily="50" charset="-128"/>
                <a:ea typeface="BIZ UDPゴシック" panose="020B0400000000000000" pitchFamily="50" charset="-128"/>
              </a:rPr>
              <a:t>親支援</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900" dirty="0">
                <a:solidFill>
                  <a:schemeClr val="tx1"/>
                </a:solidFill>
                <a:latin typeface="BIZ UDPゴシック" panose="020B0400000000000000" pitchFamily="50" charset="-128"/>
                <a:ea typeface="BIZ UDPゴシック" panose="020B0400000000000000" pitchFamily="50" charset="-128"/>
              </a:rPr>
              <a:t>プログラム</a:t>
            </a:r>
          </a:p>
        </p:txBody>
      </p:sp>
      <p:sp>
        <p:nvSpPr>
          <p:cNvPr id="122" name="円/楕円 121"/>
          <p:cNvSpPr/>
          <p:nvPr/>
        </p:nvSpPr>
        <p:spPr>
          <a:xfrm>
            <a:off x="5907088" y="4398963"/>
            <a:ext cx="1069976" cy="414337"/>
          </a:xfrm>
          <a:prstGeom prst="ellipse">
            <a:avLst/>
          </a:prstGeom>
          <a:solidFill>
            <a:srgbClr val="FF0000"/>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schemeClr val="tx1"/>
                </a:solidFill>
                <a:latin typeface="BIZ UDPゴシック" panose="020B0400000000000000" pitchFamily="50" charset="-128"/>
                <a:ea typeface="BIZ UDPゴシック" panose="020B0400000000000000" pitchFamily="50" charset="-128"/>
              </a:rPr>
              <a:t>チーム会議</a:t>
            </a:r>
          </a:p>
        </p:txBody>
      </p:sp>
      <p:sp>
        <p:nvSpPr>
          <p:cNvPr id="124" name="角丸四角形 123"/>
          <p:cNvSpPr/>
          <p:nvPr/>
        </p:nvSpPr>
        <p:spPr>
          <a:xfrm>
            <a:off x="6556375" y="1285875"/>
            <a:ext cx="722313" cy="360363"/>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800" dirty="0">
                <a:solidFill>
                  <a:schemeClr val="tx1"/>
                </a:solidFill>
                <a:latin typeface="BIZ UDPゴシック" panose="020B0400000000000000" pitchFamily="50" charset="-128"/>
                <a:ea typeface="BIZ UDPゴシック" panose="020B0400000000000000" pitchFamily="50" charset="-128"/>
              </a:rPr>
              <a:t>自立相談支援機関</a:t>
            </a:r>
          </a:p>
        </p:txBody>
      </p:sp>
      <p:sp>
        <p:nvSpPr>
          <p:cNvPr id="126" name="角丸四角形 125"/>
          <p:cNvSpPr/>
          <p:nvPr/>
        </p:nvSpPr>
        <p:spPr>
          <a:xfrm>
            <a:off x="5907088" y="912813"/>
            <a:ext cx="720725" cy="373062"/>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児童相談所</a:t>
            </a:r>
          </a:p>
        </p:txBody>
      </p:sp>
      <p:sp>
        <p:nvSpPr>
          <p:cNvPr id="127" name="角丸四角形 126"/>
          <p:cNvSpPr/>
          <p:nvPr/>
        </p:nvSpPr>
        <p:spPr>
          <a:xfrm>
            <a:off x="6596063" y="781050"/>
            <a:ext cx="698500" cy="347663"/>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家庭</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裁判所</a:t>
            </a:r>
          </a:p>
        </p:txBody>
      </p:sp>
      <p:sp>
        <p:nvSpPr>
          <p:cNvPr id="128" name="角丸四角形 127"/>
          <p:cNvSpPr/>
          <p:nvPr/>
        </p:nvSpPr>
        <p:spPr>
          <a:xfrm>
            <a:off x="6630988" y="1668463"/>
            <a:ext cx="561975" cy="327025"/>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児童福祉</a:t>
            </a:r>
          </a:p>
        </p:txBody>
      </p:sp>
      <p:sp>
        <p:nvSpPr>
          <p:cNvPr id="129" name="角丸四角形 128"/>
          <p:cNvSpPr/>
          <p:nvPr/>
        </p:nvSpPr>
        <p:spPr>
          <a:xfrm>
            <a:off x="6657975" y="2046288"/>
            <a:ext cx="720725" cy="346075"/>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適応指導教室</a:t>
            </a:r>
          </a:p>
        </p:txBody>
      </p:sp>
      <p:sp>
        <p:nvSpPr>
          <p:cNvPr id="130" name="角丸四角形 129"/>
          <p:cNvSpPr/>
          <p:nvPr/>
        </p:nvSpPr>
        <p:spPr>
          <a:xfrm>
            <a:off x="7132638" y="5135563"/>
            <a:ext cx="842962" cy="404812"/>
          </a:xfrm>
          <a:prstGeom prst="roundRect">
            <a:avLst>
              <a:gd name="adj"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900" dirty="0">
                <a:solidFill>
                  <a:schemeClr val="tx1"/>
                </a:solidFill>
                <a:latin typeface="BIZ UDPゴシック" panose="020B0400000000000000" pitchFamily="50" charset="-128"/>
                <a:ea typeface="BIZ UDPゴシック" panose="020B0400000000000000" pitchFamily="50" charset="-128"/>
              </a:rPr>
              <a:t>生活支援</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900" dirty="0">
                <a:solidFill>
                  <a:schemeClr val="tx1"/>
                </a:solidFill>
                <a:latin typeface="BIZ UDPゴシック" panose="020B0400000000000000" pitchFamily="50" charset="-128"/>
                <a:ea typeface="BIZ UDPゴシック" panose="020B0400000000000000" pitchFamily="50" charset="-128"/>
              </a:rPr>
              <a:t>プログラム</a:t>
            </a:r>
          </a:p>
        </p:txBody>
      </p:sp>
      <p:cxnSp>
        <p:nvCxnSpPr>
          <p:cNvPr id="131" name="直線コネクタ 130"/>
          <p:cNvCxnSpPr/>
          <p:nvPr/>
        </p:nvCxnSpPr>
        <p:spPr>
          <a:xfrm>
            <a:off x="5259388" y="4940300"/>
            <a:ext cx="2744787"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2" name="角丸四角形 131"/>
          <p:cNvSpPr/>
          <p:nvPr/>
        </p:nvSpPr>
        <p:spPr>
          <a:xfrm>
            <a:off x="4756150" y="4237038"/>
            <a:ext cx="1008063" cy="1817687"/>
          </a:xfrm>
          <a:prstGeom prst="roundRect">
            <a:avLst/>
          </a:prstGeom>
          <a:solidFill>
            <a:schemeClr val="accent6">
              <a:lumMod val="20000"/>
              <a:lumOff val="80000"/>
              <a:alpha val="7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tx1"/>
                </a:solidFill>
                <a:latin typeface="BIZ UDPゴシック" panose="020B0400000000000000" pitchFamily="50" charset="-128"/>
                <a:ea typeface="BIZ UDPゴシック" panose="020B0400000000000000" pitchFamily="50" charset="-128"/>
              </a:rPr>
              <a:t>地域学校</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400" b="1" dirty="0">
                <a:solidFill>
                  <a:schemeClr val="tx1"/>
                </a:solidFill>
                <a:latin typeface="BIZ UDPゴシック" panose="020B0400000000000000" pitchFamily="50" charset="-128"/>
                <a:ea typeface="BIZ UDPゴシック" panose="020B0400000000000000" pitchFamily="50" charset="-128"/>
              </a:rPr>
              <a:t>協働本部</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endParaRPr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33" name="角丸四角形 132"/>
          <p:cNvSpPr/>
          <p:nvPr/>
        </p:nvSpPr>
        <p:spPr>
          <a:xfrm>
            <a:off x="5070476" y="4254500"/>
            <a:ext cx="706437" cy="352425"/>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850" dirty="0">
                <a:solidFill>
                  <a:schemeClr val="tx1"/>
                </a:solidFill>
                <a:latin typeface="BIZ UDPゴシック" panose="020B0400000000000000" pitchFamily="50" charset="-128"/>
                <a:ea typeface="BIZ UDPゴシック" panose="020B0400000000000000" pitchFamily="50" charset="-128"/>
              </a:rPr>
              <a:t>コーディネイター</a:t>
            </a:r>
          </a:p>
          <a:p>
            <a:pPr algn="ctr" eaLnBrk="1" hangingPunct="1">
              <a:defRPr/>
            </a:pPr>
            <a:endParaRPr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134" name="下矢印 133"/>
          <p:cNvSpPr/>
          <p:nvPr/>
        </p:nvSpPr>
        <p:spPr>
          <a:xfrm rot="10800000">
            <a:off x="7564438" y="5499100"/>
            <a:ext cx="287337" cy="234950"/>
          </a:xfrm>
          <a:prstGeom prst="downArrow">
            <a:avLst>
              <a:gd name="adj1" fmla="val 50000"/>
              <a:gd name="adj2" fmla="val 6612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135" name="下矢印 134"/>
          <p:cNvSpPr/>
          <p:nvPr/>
        </p:nvSpPr>
        <p:spPr>
          <a:xfrm rot="10800000">
            <a:off x="5980113" y="5508625"/>
            <a:ext cx="287337" cy="236538"/>
          </a:xfrm>
          <a:prstGeom prst="downArrow">
            <a:avLst>
              <a:gd name="adj1" fmla="val 50000"/>
              <a:gd name="adj2" fmla="val 6612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136" name="下矢印 135"/>
          <p:cNvSpPr/>
          <p:nvPr/>
        </p:nvSpPr>
        <p:spPr>
          <a:xfrm rot="10800000">
            <a:off x="6699250" y="5513388"/>
            <a:ext cx="288925" cy="236537"/>
          </a:xfrm>
          <a:prstGeom prst="downArrow">
            <a:avLst>
              <a:gd name="adj1" fmla="val 50000"/>
              <a:gd name="adj2" fmla="val 6612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137" name="角丸四角形 136"/>
          <p:cNvSpPr/>
          <p:nvPr/>
        </p:nvSpPr>
        <p:spPr>
          <a:xfrm>
            <a:off x="5187950" y="5130800"/>
            <a:ext cx="603250" cy="403225"/>
          </a:xfrm>
          <a:prstGeom prst="roundRect">
            <a:avLst>
              <a:gd name="adj"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居場所</a:t>
            </a:r>
          </a:p>
        </p:txBody>
      </p:sp>
      <p:sp>
        <p:nvSpPr>
          <p:cNvPr id="138" name="下矢印 137"/>
          <p:cNvSpPr/>
          <p:nvPr/>
        </p:nvSpPr>
        <p:spPr>
          <a:xfrm rot="10800000">
            <a:off x="5332413" y="5499100"/>
            <a:ext cx="287337" cy="234950"/>
          </a:xfrm>
          <a:prstGeom prst="downArrow">
            <a:avLst>
              <a:gd name="adj1" fmla="val 50000"/>
              <a:gd name="adj2" fmla="val 6612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cxnSp>
        <p:nvCxnSpPr>
          <p:cNvPr id="139" name="直線矢印コネクタ 138"/>
          <p:cNvCxnSpPr/>
          <p:nvPr/>
        </p:nvCxnSpPr>
        <p:spPr>
          <a:xfrm>
            <a:off x="7269163" y="4271963"/>
            <a:ext cx="0" cy="744537"/>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flipV="1">
            <a:off x="7432675" y="4271963"/>
            <a:ext cx="0" cy="744537"/>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a:off x="5095875" y="3762375"/>
            <a:ext cx="0" cy="466725"/>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flipV="1">
            <a:off x="5259388" y="3762375"/>
            <a:ext cx="0" cy="477838"/>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p:nvPr/>
        </p:nvCxnSpPr>
        <p:spPr>
          <a:xfrm>
            <a:off x="5919788" y="3697288"/>
            <a:ext cx="390525" cy="163512"/>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直線矢印コネクタ 143"/>
          <p:cNvCxnSpPr/>
          <p:nvPr/>
        </p:nvCxnSpPr>
        <p:spPr>
          <a:xfrm flipH="1" flipV="1">
            <a:off x="5907088" y="3525838"/>
            <a:ext cx="455612" cy="19050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flipH="1" flipV="1">
            <a:off x="7378700" y="2417763"/>
            <a:ext cx="196850" cy="234950"/>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a:cxnSpLocks/>
            <a:stCxn id="122" idx="1"/>
            <a:endCxn id="133" idx="3"/>
          </p:cNvCxnSpPr>
          <p:nvPr/>
        </p:nvCxnSpPr>
        <p:spPr>
          <a:xfrm flipH="1" flipV="1">
            <a:off x="5776913" y="4430713"/>
            <a:ext cx="286869" cy="28928"/>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flipH="1" flipV="1">
            <a:off x="5776913" y="3733800"/>
            <a:ext cx="347662" cy="66516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a:cxnSpLocks/>
            <a:stCxn id="122" idx="4"/>
          </p:cNvCxnSpPr>
          <p:nvPr/>
        </p:nvCxnSpPr>
        <p:spPr>
          <a:xfrm>
            <a:off x="6442076" y="4813300"/>
            <a:ext cx="38100" cy="276225"/>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a:cxnSpLocks/>
            <a:stCxn id="122" idx="0"/>
          </p:cNvCxnSpPr>
          <p:nvPr/>
        </p:nvCxnSpPr>
        <p:spPr>
          <a:xfrm flipV="1">
            <a:off x="6442076" y="4256089"/>
            <a:ext cx="114299" cy="142874"/>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flipV="1">
            <a:off x="6731000" y="2549525"/>
            <a:ext cx="0" cy="25241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a:cxnSpLocks/>
            <a:endCxn id="122" idx="6"/>
          </p:cNvCxnSpPr>
          <p:nvPr/>
        </p:nvCxnSpPr>
        <p:spPr>
          <a:xfrm flipH="1" flipV="1">
            <a:off x="6977064" y="4606132"/>
            <a:ext cx="1720850" cy="794"/>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a:stCxn id="107" idx="3"/>
          </p:cNvCxnSpPr>
          <p:nvPr/>
        </p:nvCxnSpPr>
        <p:spPr>
          <a:xfrm>
            <a:off x="8142288" y="6578600"/>
            <a:ext cx="584200"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flipH="1" flipV="1">
            <a:off x="8131175" y="6429375"/>
            <a:ext cx="566738" cy="4763"/>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4" name="テキスト ボックス 153"/>
          <p:cNvSpPr txBox="1"/>
          <p:nvPr/>
        </p:nvSpPr>
        <p:spPr>
          <a:xfrm>
            <a:off x="7348538" y="744538"/>
            <a:ext cx="1800225" cy="862012"/>
          </a:xfrm>
          <a:prstGeom prst="rect">
            <a:avLst/>
          </a:prstGeom>
          <a:solidFill>
            <a:srgbClr val="FFC000"/>
          </a:solidFill>
          <a:ln>
            <a:solidFill>
              <a:schemeClr val="accent6"/>
            </a:solidFill>
          </a:ln>
        </p:spPr>
        <p:txBody>
          <a:bodyPr>
            <a:spAutoFit/>
          </a:bodyPr>
          <a:lstStyle/>
          <a:p>
            <a:pPr algn="ctr" eaLnBrk="1" hangingPunct="1">
              <a:defRPr/>
            </a:pPr>
            <a:r>
              <a:rPr lang="ja-JP" altLang="en-US" sz="2500" b="1" dirty="0">
                <a:latin typeface="BIZ UDPゴシック" panose="020B0400000000000000" pitchFamily="50" charset="-128"/>
                <a:ea typeface="BIZ UDPゴシック" panose="020B0400000000000000" pitchFamily="50" charset="-128"/>
              </a:rPr>
              <a:t>つながる</a:t>
            </a:r>
            <a:endParaRPr lang="en-US" altLang="ja-JP" sz="2500" b="1" dirty="0">
              <a:latin typeface="BIZ UDPゴシック" panose="020B0400000000000000" pitchFamily="50" charset="-128"/>
              <a:ea typeface="BIZ UDPゴシック" panose="020B0400000000000000" pitchFamily="50" charset="-128"/>
            </a:endParaRPr>
          </a:p>
          <a:p>
            <a:pPr algn="ctr" eaLnBrk="1" hangingPunct="1">
              <a:defRPr/>
            </a:pPr>
            <a:r>
              <a:rPr lang="ja-JP" altLang="en-US" sz="2500" b="1" dirty="0">
                <a:latin typeface="BIZ UDPゴシック" panose="020B0400000000000000" pitchFamily="50" charset="-128"/>
                <a:ea typeface="BIZ UDPゴシック" panose="020B0400000000000000" pitchFamily="50" charset="-128"/>
              </a:rPr>
              <a:t>仕組みあり</a:t>
            </a:r>
          </a:p>
        </p:txBody>
      </p:sp>
      <p:sp>
        <p:nvSpPr>
          <p:cNvPr id="155" name="台形 154"/>
          <p:cNvSpPr/>
          <p:nvPr/>
        </p:nvSpPr>
        <p:spPr>
          <a:xfrm>
            <a:off x="4968875" y="5749925"/>
            <a:ext cx="3311525" cy="304800"/>
          </a:xfrm>
          <a:prstGeom prst="trapezoid">
            <a:avLst>
              <a:gd name="adj" fmla="val 4332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latin typeface="BIZ UDPゴシック" panose="020B0400000000000000" pitchFamily="50" charset="-128"/>
                <a:ea typeface="BIZ UDPゴシック" panose="020B0400000000000000" pitchFamily="50" charset="-128"/>
              </a:rPr>
              <a:t>全戸訪問</a:t>
            </a:r>
            <a:endParaRPr lang="en-US" altLang="ja-JP" sz="1200" dirty="0">
              <a:latin typeface="BIZ UDPゴシック" panose="020B0400000000000000" pitchFamily="50" charset="-128"/>
              <a:ea typeface="BIZ UDPゴシック" panose="020B0400000000000000" pitchFamily="50" charset="-128"/>
            </a:endParaRPr>
          </a:p>
        </p:txBody>
      </p:sp>
      <p:cxnSp>
        <p:nvCxnSpPr>
          <p:cNvPr id="156" name="直線矢印コネクタ 155"/>
          <p:cNvCxnSpPr/>
          <p:nvPr/>
        </p:nvCxnSpPr>
        <p:spPr>
          <a:xfrm flipV="1">
            <a:off x="8370888" y="5618163"/>
            <a:ext cx="327025" cy="635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線矢印コネクタ 156"/>
          <p:cNvCxnSpPr/>
          <p:nvPr/>
        </p:nvCxnSpPr>
        <p:spPr>
          <a:xfrm flipH="1">
            <a:off x="8320088" y="5492750"/>
            <a:ext cx="284162"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2245" name="テキスト ボックス 157"/>
          <p:cNvSpPr txBox="1">
            <a:spLocks noChangeArrowheads="1"/>
          </p:cNvSpPr>
          <p:nvPr/>
        </p:nvSpPr>
        <p:spPr bwMode="auto">
          <a:xfrm>
            <a:off x="7924354" y="4813300"/>
            <a:ext cx="538609" cy="123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BIZ UDPゴシック" panose="020B0400000000000000" pitchFamily="50" charset="-128"/>
                <a:ea typeface="BIZ UDPゴシック" panose="020B0400000000000000" pitchFamily="50" charset="-128"/>
              </a:rPr>
              <a:t>家庭教育支援</a:t>
            </a:r>
            <a:endParaRPr lang="en-US" altLang="ja-JP" sz="1400" b="1">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900" b="1">
                <a:latin typeface="BIZ UDPゴシック" panose="020B0400000000000000" pitchFamily="50" charset="-128"/>
                <a:ea typeface="BIZ UDPゴシック" panose="020B0400000000000000" pitchFamily="50" charset="-128"/>
              </a:rPr>
              <a:t>（家庭教育支援チーム）</a:t>
            </a:r>
          </a:p>
        </p:txBody>
      </p:sp>
      <p:sp>
        <p:nvSpPr>
          <p:cNvPr id="159" name="角丸四角形 158"/>
          <p:cNvSpPr/>
          <p:nvPr/>
        </p:nvSpPr>
        <p:spPr>
          <a:xfrm>
            <a:off x="8004175" y="3438525"/>
            <a:ext cx="1044575" cy="334963"/>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solidFill>
                  <a:schemeClr val="tx1"/>
                </a:solidFill>
                <a:latin typeface="BIZ UDPゴシック" panose="020B0400000000000000" pitchFamily="50" charset="-128"/>
                <a:ea typeface="BIZ UDPゴシック" panose="020B0400000000000000" pitchFamily="50" charset="-128"/>
              </a:rPr>
              <a:t>教育相談</a:t>
            </a:r>
            <a:r>
              <a:rPr lang="ja-JP" altLang="en-US" sz="700" dirty="0">
                <a:solidFill>
                  <a:schemeClr val="tx1"/>
                </a:solidFill>
                <a:latin typeface="BIZ UDPゴシック" panose="020B0400000000000000" pitchFamily="50" charset="-128"/>
                <a:ea typeface="BIZ UDPゴシック" panose="020B0400000000000000" pitchFamily="50" charset="-128"/>
              </a:rPr>
              <a:t>コーディネイター</a:t>
            </a:r>
          </a:p>
        </p:txBody>
      </p:sp>
      <p:sp>
        <p:nvSpPr>
          <p:cNvPr id="92247" name="テキスト ボックス 159"/>
          <p:cNvSpPr txBox="1">
            <a:spLocks noChangeArrowheads="1"/>
          </p:cNvSpPr>
          <p:nvPr/>
        </p:nvSpPr>
        <p:spPr bwMode="auto">
          <a:xfrm>
            <a:off x="7425291" y="1644149"/>
            <a:ext cx="17155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b="1">
                <a:latin typeface="BIZ UDPゴシック" panose="020B0400000000000000" pitchFamily="50" charset="-128"/>
                <a:ea typeface="BIZ UDPゴシック" panose="020B0400000000000000" pitchFamily="50" charset="-128"/>
              </a:rPr>
              <a:t>※</a:t>
            </a:r>
            <a:r>
              <a:rPr lang="ja-JP" altLang="en-US" sz="1200" b="1">
                <a:latin typeface="BIZ UDPゴシック" panose="020B0400000000000000" pitchFamily="50" charset="-128"/>
                <a:ea typeface="BIZ UDPゴシック" panose="020B0400000000000000" pitchFamily="50" charset="-128"/>
              </a:rPr>
              <a:t>教育と福祉や教育委</a:t>
            </a:r>
            <a:endParaRPr lang="en-US" altLang="ja-JP" sz="1200" b="1">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員会内の各部署や事</a:t>
            </a:r>
            <a:endParaRPr lang="en-US" altLang="ja-JP" sz="1200" b="1">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業をつなぐ機能がある</a:t>
            </a:r>
          </a:p>
        </p:txBody>
      </p:sp>
      <p:sp>
        <p:nvSpPr>
          <p:cNvPr id="161" name="円/楕円 160"/>
          <p:cNvSpPr/>
          <p:nvPr/>
        </p:nvSpPr>
        <p:spPr>
          <a:xfrm>
            <a:off x="6197600" y="2792413"/>
            <a:ext cx="1336675" cy="414337"/>
          </a:xfrm>
          <a:prstGeom prst="ellipse">
            <a:avLst/>
          </a:prstGeom>
          <a:solidFill>
            <a:srgbClr val="FF0000"/>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schemeClr val="tx1"/>
                </a:solidFill>
                <a:latin typeface="BIZ UDPゴシック" panose="020B0400000000000000" pitchFamily="50" charset="-128"/>
                <a:ea typeface="BIZ UDPゴシック" panose="020B0400000000000000" pitchFamily="50" charset="-128"/>
              </a:rPr>
              <a:t>チーム会議</a:t>
            </a:r>
          </a:p>
        </p:txBody>
      </p:sp>
      <p:sp>
        <p:nvSpPr>
          <p:cNvPr id="162" name="円/楕円 161"/>
          <p:cNvSpPr/>
          <p:nvPr/>
        </p:nvSpPr>
        <p:spPr>
          <a:xfrm>
            <a:off x="7223125" y="2640013"/>
            <a:ext cx="1503363" cy="358775"/>
          </a:xfrm>
          <a:prstGeom prst="ellipse">
            <a:avLst/>
          </a:prstGeom>
          <a:solidFill>
            <a:srgbClr val="FF99FF"/>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tx1"/>
                </a:solidFill>
                <a:latin typeface="BIZ UDPゴシック" panose="020B0400000000000000" pitchFamily="50" charset="-128"/>
                <a:ea typeface="BIZ UDPゴシック" panose="020B0400000000000000" pitchFamily="50" charset="-128"/>
              </a:rPr>
              <a:t>ケース会議</a:t>
            </a:r>
            <a:endParaRPr lang="ja-JP" altLang="en-US" sz="800" b="1" dirty="0">
              <a:solidFill>
                <a:schemeClr val="tx1"/>
              </a:solidFill>
              <a:latin typeface="BIZ UDPゴシック" panose="020B0400000000000000" pitchFamily="50" charset="-128"/>
              <a:ea typeface="BIZ UDPゴシック" panose="020B0400000000000000" pitchFamily="50" charset="-128"/>
            </a:endParaRPr>
          </a:p>
        </p:txBody>
      </p:sp>
      <p:cxnSp>
        <p:nvCxnSpPr>
          <p:cNvPr id="163" name="直線コネクタ 162"/>
          <p:cNvCxnSpPr/>
          <p:nvPr/>
        </p:nvCxnSpPr>
        <p:spPr>
          <a:xfrm flipV="1">
            <a:off x="6842125" y="3157538"/>
            <a:ext cx="0" cy="233362"/>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flipV="1">
            <a:off x="7575550" y="3027363"/>
            <a:ext cx="0" cy="333375"/>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92252" name="テキスト ボックス 120"/>
          <p:cNvSpPr txBox="1">
            <a:spLocks noChangeArrowheads="1"/>
          </p:cNvSpPr>
          <p:nvPr/>
        </p:nvSpPr>
        <p:spPr bwMode="auto">
          <a:xfrm>
            <a:off x="4521365" y="2692400"/>
            <a:ext cx="1834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BIZ UDPゴシック" panose="020B0400000000000000" pitchFamily="50" charset="-128"/>
                <a:ea typeface="BIZ UDPゴシック" panose="020B0400000000000000" pitchFamily="50" charset="-128"/>
              </a:rPr>
              <a:t>コミュニティスクール</a:t>
            </a:r>
          </a:p>
        </p:txBody>
      </p:sp>
      <p:sp>
        <p:nvSpPr>
          <p:cNvPr id="125" name="角丸四角形 124"/>
          <p:cNvSpPr/>
          <p:nvPr/>
        </p:nvSpPr>
        <p:spPr>
          <a:xfrm>
            <a:off x="5835650" y="1465263"/>
            <a:ext cx="792163" cy="468312"/>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少年</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サポートセンター</a:t>
            </a:r>
          </a:p>
        </p:txBody>
      </p:sp>
      <p:sp>
        <p:nvSpPr>
          <p:cNvPr id="174" name="正方形/長方形 173"/>
          <p:cNvSpPr/>
          <p:nvPr/>
        </p:nvSpPr>
        <p:spPr>
          <a:xfrm>
            <a:off x="52388" y="793750"/>
            <a:ext cx="1116012" cy="1023938"/>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165" name="角丸四角形 164"/>
          <p:cNvSpPr/>
          <p:nvPr/>
        </p:nvSpPr>
        <p:spPr>
          <a:xfrm>
            <a:off x="160338" y="884238"/>
            <a:ext cx="971550" cy="474662"/>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教育委員会</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・生涯学習</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・学校教育</a:t>
            </a:r>
          </a:p>
        </p:txBody>
      </p:sp>
      <p:sp>
        <p:nvSpPr>
          <p:cNvPr id="166" name="角丸四角形 165"/>
          <p:cNvSpPr/>
          <p:nvPr/>
        </p:nvSpPr>
        <p:spPr>
          <a:xfrm>
            <a:off x="120650" y="1443038"/>
            <a:ext cx="647700" cy="28575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200" dirty="0">
                <a:solidFill>
                  <a:schemeClr val="tx1"/>
                </a:solidFill>
                <a:latin typeface="BIZ UDPゴシック" panose="020B0400000000000000" pitchFamily="50" charset="-128"/>
                <a:ea typeface="BIZ UDPゴシック" panose="020B0400000000000000" pitchFamily="50" charset="-128"/>
              </a:rPr>
              <a:t>SV</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23" name="角丸四角形 122"/>
          <p:cNvSpPr/>
          <p:nvPr/>
        </p:nvSpPr>
        <p:spPr>
          <a:xfrm>
            <a:off x="5695950" y="1989138"/>
            <a:ext cx="963613" cy="360362"/>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学習支援・食支援</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84" name="正方形/長方形 183"/>
          <p:cNvSpPr/>
          <p:nvPr/>
        </p:nvSpPr>
        <p:spPr>
          <a:xfrm>
            <a:off x="4675188" y="709613"/>
            <a:ext cx="1116012" cy="103663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185" name="角丸四角形 184"/>
          <p:cNvSpPr/>
          <p:nvPr/>
        </p:nvSpPr>
        <p:spPr>
          <a:xfrm>
            <a:off x="4727575" y="771525"/>
            <a:ext cx="971550" cy="496888"/>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教育委員会</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・生涯学習</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000" dirty="0">
                <a:solidFill>
                  <a:schemeClr val="tx1"/>
                </a:solidFill>
                <a:latin typeface="BIZ UDPゴシック" panose="020B0400000000000000" pitchFamily="50" charset="-128"/>
                <a:ea typeface="BIZ UDPゴシック" panose="020B0400000000000000" pitchFamily="50" charset="-128"/>
              </a:rPr>
              <a:t>・学校教育</a:t>
            </a:r>
          </a:p>
        </p:txBody>
      </p:sp>
      <p:sp>
        <p:nvSpPr>
          <p:cNvPr id="186" name="角丸四角形 185"/>
          <p:cNvSpPr/>
          <p:nvPr/>
        </p:nvSpPr>
        <p:spPr>
          <a:xfrm>
            <a:off x="4743450" y="1370013"/>
            <a:ext cx="647700" cy="287337"/>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200" dirty="0">
                <a:solidFill>
                  <a:schemeClr val="tx1"/>
                </a:solidFill>
                <a:latin typeface="BIZ UDPゴシック" panose="020B0400000000000000" pitchFamily="50" charset="-128"/>
                <a:ea typeface="BIZ UDPゴシック" panose="020B0400000000000000" pitchFamily="50" charset="-128"/>
              </a:rPr>
              <a:t>SV</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03" name="下矢印 102"/>
          <p:cNvSpPr/>
          <p:nvPr/>
        </p:nvSpPr>
        <p:spPr>
          <a:xfrm rot="19213140">
            <a:off x="676275" y="1955800"/>
            <a:ext cx="287338" cy="388938"/>
          </a:xfrm>
          <a:prstGeom prst="downArrow">
            <a:avLst>
              <a:gd name="adj1" fmla="val 50000"/>
              <a:gd name="adj2" fmla="val 66125"/>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104" name="下矢印 103"/>
          <p:cNvSpPr/>
          <p:nvPr/>
        </p:nvSpPr>
        <p:spPr>
          <a:xfrm>
            <a:off x="215900" y="1989138"/>
            <a:ext cx="287338" cy="360362"/>
          </a:xfrm>
          <a:prstGeom prst="downArrow">
            <a:avLst>
              <a:gd name="adj1" fmla="val 50000"/>
              <a:gd name="adj2" fmla="val 66125"/>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92265" name="テキスト ボックス 104"/>
          <p:cNvSpPr txBox="1">
            <a:spLocks noChangeArrowheads="1"/>
          </p:cNvSpPr>
          <p:nvPr/>
        </p:nvSpPr>
        <p:spPr bwMode="auto">
          <a:xfrm>
            <a:off x="8152394" y="2981325"/>
            <a:ext cx="985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BIZ UDPゴシック" panose="020B0400000000000000" pitchFamily="50" charset="-128"/>
                <a:ea typeface="BIZ UDPゴシック" panose="020B0400000000000000" pitchFamily="50" charset="-128"/>
              </a:rPr>
              <a:t>連絡会議は定例</a:t>
            </a:r>
            <a:endParaRPr lang="en-US" altLang="ja-JP" sz="800" dirty="0">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800" dirty="0">
                <a:latin typeface="BIZ UDPゴシック" panose="020B0400000000000000" pitchFamily="50" charset="-128"/>
                <a:ea typeface="BIZ UDPゴシック" panose="020B0400000000000000" pitchFamily="50" charset="-128"/>
              </a:rPr>
              <a:t>ケース会議は随時</a:t>
            </a:r>
            <a:endParaRPr lang="en-US" altLang="ja-JP" sz="800" dirty="0">
              <a:latin typeface="BIZ UDPゴシック" panose="020B0400000000000000" pitchFamily="50" charset="-128"/>
              <a:ea typeface="BIZ UDPゴシック" panose="020B0400000000000000" pitchFamily="50" charset="-128"/>
            </a:endParaRPr>
          </a:p>
        </p:txBody>
      </p:sp>
      <p:sp>
        <p:nvSpPr>
          <p:cNvPr id="167" name="下矢印 166"/>
          <p:cNvSpPr/>
          <p:nvPr/>
        </p:nvSpPr>
        <p:spPr>
          <a:xfrm rot="19213140">
            <a:off x="5187950" y="1966913"/>
            <a:ext cx="287338" cy="388937"/>
          </a:xfrm>
          <a:prstGeom prst="downArrow">
            <a:avLst>
              <a:gd name="adj1" fmla="val 50000"/>
              <a:gd name="adj2" fmla="val 66125"/>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168" name="下矢印 167"/>
          <p:cNvSpPr/>
          <p:nvPr/>
        </p:nvSpPr>
        <p:spPr>
          <a:xfrm>
            <a:off x="4727575" y="2000250"/>
            <a:ext cx="287338" cy="360363"/>
          </a:xfrm>
          <a:prstGeom prst="downArrow">
            <a:avLst>
              <a:gd name="adj1" fmla="val 50000"/>
              <a:gd name="adj2" fmla="val 66125"/>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92268" name="テキスト ボックス 168"/>
          <p:cNvSpPr txBox="1">
            <a:spLocks noChangeArrowheads="1"/>
          </p:cNvSpPr>
          <p:nvPr/>
        </p:nvSpPr>
        <p:spPr bwMode="auto">
          <a:xfrm>
            <a:off x="25400" y="452438"/>
            <a:ext cx="3179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800">
                <a:latin typeface="BIZ UDPゴシック" panose="020B0400000000000000" pitchFamily="50" charset="-128"/>
                <a:ea typeface="BIZ UDPゴシック" panose="020B0400000000000000" pitchFamily="50" charset="-128"/>
              </a:rPr>
              <a:t>※</a:t>
            </a:r>
            <a:r>
              <a:rPr lang="ja-JP" altLang="en-US" sz="800">
                <a:latin typeface="BIZ UDPゴシック" panose="020B0400000000000000" pitchFamily="50" charset="-128"/>
                <a:ea typeface="BIZ UDPゴシック" panose="020B0400000000000000" pitchFamily="50" charset="-128"/>
              </a:rPr>
              <a:t>背景の▲はすべての子供から上に行くほどリスクの高い層を表す</a:t>
            </a:r>
            <a:endParaRPr lang="en-US" altLang="ja-JP" sz="800">
              <a:latin typeface="BIZ UDPゴシック" panose="020B0400000000000000" pitchFamily="50" charset="-128"/>
              <a:ea typeface="BIZ UDPゴシック" panose="020B0400000000000000" pitchFamily="50" charset="-128"/>
            </a:endParaRPr>
          </a:p>
        </p:txBody>
      </p:sp>
      <p:sp>
        <p:nvSpPr>
          <p:cNvPr id="2" name="左右矢印 1"/>
          <p:cNvSpPr/>
          <p:nvPr/>
        </p:nvSpPr>
        <p:spPr>
          <a:xfrm>
            <a:off x="5627688" y="1268413"/>
            <a:ext cx="365125" cy="185737"/>
          </a:xfrm>
          <a:prstGeom prst="leftRigh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92270" name="正方形/長方形 3"/>
          <p:cNvSpPr>
            <a:spLocks noChangeArrowheads="1"/>
          </p:cNvSpPr>
          <p:nvPr/>
        </p:nvSpPr>
        <p:spPr bwMode="auto">
          <a:xfrm>
            <a:off x="4756150" y="492019"/>
            <a:ext cx="44092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800" dirty="0">
                <a:latin typeface="BIZ UDPゴシック" panose="020B0400000000000000" pitchFamily="50" charset="-128"/>
                <a:ea typeface="BIZ UDPゴシック" panose="020B0400000000000000" pitchFamily="50" charset="-128"/>
              </a:rPr>
              <a:t>山野作成（</a:t>
            </a:r>
            <a:r>
              <a:rPr lang="en-US" altLang="ja-JP" sz="800" dirty="0">
                <a:latin typeface="BIZ UDPゴシック" panose="020B0400000000000000" pitchFamily="50" charset="-128"/>
                <a:ea typeface="BIZ UDPゴシック" panose="020B0400000000000000" pitchFamily="50" charset="-128"/>
              </a:rPr>
              <a:t>2016</a:t>
            </a:r>
            <a:r>
              <a:rPr lang="ja-JP" altLang="en-US" sz="800" dirty="0">
                <a:latin typeface="BIZ UDPゴシック" panose="020B0400000000000000" pitchFamily="50" charset="-128"/>
                <a:ea typeface="BIZ UDPゴシック" panose="020B0400000000000000" pitchFamily="50" charset="-128"/>
              </a:rPr>
              <a:t>）　内閣官房教育再生実行会議資料「学校・家庭・地域の教育力の充実について」</a:t>
            </a:r>
          </a:p>
        </p:txBody>
      </p:sp>
      <p:sp>
        <p:nvSpPr>
          <p:cNvPr id="3" name="スライド番号プレースホルダー 2">
            <a:extLst>
              <a:ext uri="{FF2B5EF4-FFF2-40B4-BE49-F238E27FC236}">
                <a16:creationId xmlns:a16="http://schemas.microsoft.com/office/drawing/2014/main" id="{ADED24BC-9912-767C-C518-544A1630A1F8}"/>
              </a:ext>
            </a:extLst>
          </p:cNvPr>
          <p:cNvSpPr>
            <a:spLocks noGrp="1"/>
          </p:cNvSpPr>
          <p:nvPr>
            <p:ph type="sldNum" sz="quarter" idx="12"/>
          </p:nvPr>
        </p:nvSpPr>
        <p:spPr>
          <a:xfrm>
            <a:off x="7573811" y="6515099"/>
            <a:ext cx="984019" cy="365125"/>
          </a:xfrm>
        </p:spPr>
        <p:txBody>
          <a:bodyPr/>
          <a:lstStyle/>
          <a:p>
            <a:fld id="{9DAC49A8-D133-48D6-BABD-467D590054FB}" type="slidenum">
              <a:rPr kumimoji="1" lang="ja-JP" altLang="en-US" b="1" smtClean="0">
                <a:solidFill>
                  <a:schemeClr val="tx1"/>
                </a:solidFill>
                <a:latin typeface="+mj-ea"/>
                <a:ea typeface="+mj-ea"/>
              </a:rPr>
              <a:t>179</a:t>
            </a:fld>
            <a:endParaRPr kumimoji="1" lang="ja-JP" altLang="en-US" b="1">
              <a:solidFill>
                <a:schemeClr val="tx1"/>
              </a:solidFill>
              <a:latin typeface="+mj-ea"/>
              <a:ea typeface="+mj-ea"/>
            </a:endParaRPr>
          </a:p>
        </p:txBody>
      </p:sp>
      <p:sp>
        <p:nvSpPr>
          <p:cNvPr id="4" name="タイトル 1">
            <a:extLst>
              <a:ext uri="{FF2B5EF4-FFF2-40B4-BE49-F238E27FC236}">
                <a16:creationId xmlns:a16="http://schemas.microsoft.com/office/drawing/2014/main" id="{932377B7-4AFF-F4C4-6E2E-407E73C05D4B}"/>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学校・家庭・地域をつなぐ仕組み作りとその制度化</a:t>
            </a:r>
            <a:r>
              <a:rPr lang="ja-JP" altLang="en-US" sz="2000" b="1" dirty="0">
                <a:solidFill>
                  <a:schemeClr val="bg1"/>
                </a:solidFill>
                <a:latin typeface="BIZ UDPゴシック" panose="020B0400000000000000" pitchFamily="50" charset="-128"/>
                <a:ea typeface="BIZ UDPゴシック" panose="020B0400000000000000" pitchFamily="50" charset="-128"/>
              </a:rPr>
              <a:t>（例</a:t>
            </a:r>
            <a:r>
              <a:rPr lang="en-US" altLang="ja-JP" sz="2000" b="1" dirty="0">
                <a:solidFill>
                  <a:schemeClr val="bg1"/>
                </a:solidFill>
                <a:latin typeface="BIZ UDPゴシック" panose="020B0400000000000000" pitchFamily="50" charset="-128"/>
                <a:ea typeface="BIZ UDPゴシック" panose="020B0400000000000000"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rPr>
              <a:t>各会議の定例化）</a:t>
            </a: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5066BEA0-DB46-2103-957B-FE4DF01D591E}"/>
              </a:ext>
            </a:extLst>
          </p:cNvPr>
          <p:cNvGrpSpPr/>
          <p:nvPr/>
        </p:nvGrpSpPr>
        <p:grpSpPr>
          <a:xfrm>
            <a:off x="39752" y="6273799"/>
            <a:ext cx="871474" cy="588509"/>
            <a:chOff x="7511468" y="281591"/>
            <a:chExt cx="985263" cy="720000"/>
          </a:xfrm>
        </p:grpSpPr>
        <p:grpSp>
          <p:nvGrpSpPr>
            <p:cNvPr id="7" name="グループ化 6">
              <a:extLst>
                <a:ext uri="{FF2B5EF4-FFF2-40B4-BE49-F238E27FC236}">
                  <a16:creationId xmlns:a16="http://schemas.microsoft.com/office/drawing/2014/main" id="{C89B64F4-762D-7588-8C79-612D344F29E1}"/>
                </a:ext>
              </a:extLst>
            </p:cNvPr>
            <p:cNvGrpSpPr/>
            <p:nvPr/>
          </p:nvGrpSpPr>
          <p:grpSpPr>
            <a:xfrm>
              <a:off x="7511468" y="281591"/>
              <a:ext cx="985263" cy="720000"/>
              <a:chOff x="7615182" y="1054586"/>
              <a:chExt cx="985263" cy="720000"/>
            </a:xfrm>
          </p:grpSpPr>
          <p:pic>
            <p:nvPicPr>
              <p:cNvPr id="9" name="図 8" descr="図形&#10;&#10;AI 生成コンテンツは誤りを含む可能性があります。">
                <a:extLst>
                  <a:ext uri="{FF2B5EF4-FFF2-40B4-BE49-F238E27FC236}">
                    <a16:creationId xmlns:a16="http://schemas.microsoft.com/office/drawing/2014/main" id="{C088D432-2CF6-B908-5EF7-C97C2C23D8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5182" y="1054586"/>
                <a:ext cx="985263" cy="720000"/>
              </a:xfrm>
              <a:prstGeom prst="rect">
                <a:avLst/>
              </a:prstGeom>
            </p:spPr>
          </p:pic>
          <p:sp>
            <p:nvSpPr>
              <p:cNvPr id="10" name="正方形/長方形 9">
                <a:extLst>
                  <a:ext uri="{FF2B5EF4-FFF2-40B4-BE49-F238E27FC236}">
                    <a16:creationId xmlns:a16="http://schemas.microsoft.com/office/drawing/2014/main" id="{9C194C2F-13A2-8814-5F57-88925026C7E3}"/>
                  </a:ext>
                </a:extLst>
              </p:cNvPr>
              <p:cNvSpPr/>
              <p:nvPr/>
            </p:nvSpPr>
            <p:spPr>
              <a:xfrm>
                <a:off x="7953658" y="1158983"/>
                <a:ext cx="252000" cy="46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ts val="13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8" name="テキスト ボックス 23">
              <a:extLst>
                <a:ext uri="{FF2B5EF4-FFF2-40B4-BE49-F238E27FC236}">
                  <a16:creationId xmlns:a16="http://schemas.microsoft.com/office/drawing/2014/main" id="{58499324-5A15-7764-3982-F349C36A2589}"/>
                </a:ext>
              </a:extLst>
            </p:cNvPr>
            <p:cNvSpPr txBox="1"/>
            <p:nvPr/>
          </p:nvSpPr>
          <p:spPr>
            <a:xfrm>
              <a:off x="7635395" y="364560"/>
              <a:ext cx="737407" cy="588571"/>
            </a:xfrm>
            <a:prstGeom prst="rect">
              <a:avLst/>
            </a:prstGeom>
            <a:noFill/>
            <a:ln>
              <a:noFill/>
            </a:ln>
          </p:spPr>
          <p:txBody>
            <a:bodyPr wrap="squar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テキスト</a:t>
              </a:r>
              <a:endParaRPr kumimoji="1" lang="en-US" altLang="ja-JP" sz="1050" b="1"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P.105</a:t>
              </a:r>
              <a:endPar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spTree>
    <p:extLst>
      <p:ext uri="{BB962C8B-B14F-4D97-AF65-F5344CB8AC3E}">
        <p14:creationId xmlns:p14="http://schemas.microsoft.com/office/powerpoint/2010/main" val="4183713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BDD7-0595-F577-62D8-CCF0DE32AF7A}"/>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3C0F8472-AE38-62F0-9CF9-D3FC4B9B9A9E}"/>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コンテンツ プレースホルダー 2">
            <a:extLst>
              <a:ext uri="{FF2B5EF4-FFF2-40B4-BE49-F238E27FC236}">
                <a16:creationId xmlns:a16="http://schemas.microsoft.com/office/drawing/2014/main" id="{66751141-CD2F-90C4-738D-C5DB6C9299F3}"/>
              </a:ext>
            </a:extLst>
          </p:cNvPr>
          <p:cNvSpPr txBox="1">
            <a:spLocks/>
          </p:cNvSpPr>
          <p:nvPr/>
        </p:nvSpPr>
        <p:spPr>
          <a:xfrm>
            <a:off x="489309" y="558115"/>
            <a:ext cx="7543801" cy="466442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教育相談担当者や</a:t>
            </a:r>
            <a:r>
              <a:rPr lang="en-US" altLang="ja-JP" sz="2400" dirty="0">
                <a:solidFill>
                  <a:schemeClr val="tx1"/>
                </a:solidFill>
                <a:latin typeface="BIZ UDPゴシック" panose="020B0400000000000000" pitchFamily="50" charset="-128"/>
                <a:ea typeface="BIZ UDPゴシック" panose="020B0400000000000000" pitchFamily="50" charset="-128"/>
              </a:rPr>
              <a:t>SSW</a:t>
            </a:r>
            <a:r>
              <a:rPr lang="ja-JP" altLang="en-US" sz="2400" dirty="0">
                <a:solidFill>
                  <a:schemeClr val="tx1"/>
                </a:solidFill>
                <a:latin typeface="BIZ UDPゴシック" panose="020B0400000000000000" pitchFamily="50" charset="-128"/>
                <a:ea typeface="BIZ UDPゴシック" panose="020B0400000000000000" pitchFamily="50" charset="-128"/>
              </a:rPr>
              <a:t>がチームになって、</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269875" indent="-269875">
              <a:lnSpc>
                <a:spcPct val="120000"/>
              </a:lnSpc>
              <a:buFont typeface="Wingdings" panose="05000000000000000000" pitchFamily="2" charset="2"/>
              <a:buChar char="p"/>
            </a:pPr>
            <a:r>
              <a:rPr lang="ja-JP" altLang="en-US" sz="2400" dirty="0">
                <a:solidFill>
                  <a:schemeClr val="tx1"/>
                </a:solidFill>
                <a:latin typeface="BIZ UDPゴシック" panose="020B0400000000000000" pitchFamily="50" charset="-128"/>
                <a:ea typeface="BIZ UDPゴシック" panose="020B0400000000000000" pitchFamily="50" charset="-128"/>
              </a:rPr>
              <a:t>学校の中で行われるコミュニティスクールの活動や地域学校協働の活動を知ること→どうしますか？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269875" indent="-269875">
              <a:lnSpc>
                <a:spcPct val="120000"/>
              </a:lnSpc>
              <a:buFont typeface="Wingdings" panose="05000000000000000000" pitchFamily="2" charset="2"/>
              <a:buChar char="p"/>
            </a:pPr>
            <a:r>
              <a:rPr lang="ja-JP" altLang="en-US" sz="2400" dirty="0">
                <a:solidFill>
                  <a:schemeClr val="tx1"/>
                </a:solidFill>
                <a:latin typeface="BIZ UDPゴシック" panose="020B0400000000000000" pitchFamily="50" charset="-128"/>
                <a:ea typeface="BIZ UDPゴシック" panose="020B0400000000000000" pitchFamily="50" charset="-128"/>
              </a:rPr>
              <a:t>児童生徒が利用するという観点で教職員さらに児童生徒に知らせること→どうしますか？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269875" indent="-269875">
              <a:lnSpc>
                <a:spcPct val="120000"/>
              </a:lnSpc>
              <a:buFont typeface="Wingdings" panose="05000000000000000000" pitchFamily="2" charset="2"/>
              <a:buChar char="p"/>
            </a:pPr>
            <a:r>
              <a:rPr lang="ja-JP" altLang="en-US" sz="2400" dirty="0">
                <a:solidFill>
                  <a:schemeClr val="tx1"/>
                </a:solidFill>
                <a:latin typeface="BIZ UDPゴシック" panose="020B0400000000000000" pitchFamily="50" charset="-128"/>
                <a:ea typeface="BIZ UDPゴシック" panose="020B0400000000000000" pitchFamily="50" charset="-128"/>
              </a:rPr>
              <a:t>スクリーニング会議やチーム会議などに、事例検討ではなく具体的活動を紹介してもらう役割として、コミュニティスクールの関係者や地域学校協働の人材に入ってもらう。</a:t>
            </a:r>
            <a:endParaRPr lang="en-US" altLang="ja-JP" sz="100" dirty="0">
              <a:solidFill>
                <a:schemeClr val="tx1"/>
              </a:solidFill>
              <a:latin typeface="BIZ UDPゴシック" panose="020B0400000000000000" pitchFamily="50" charset="-128"/>
              <a:ea typeface="BIZ UDPゴシック" panose="020B0400000000000000" pitchFamily="50" charset="-128"/>
            </a:endParaRPr>
          </a:p>
          <a:p>
            <a:endParaRPr lang="en-US" altLang="ja-JP" sz="100" dirty="0">
              <a:solidFill>
                <a:schemeClr val="tx1"/>
              </a:solidFill>
              <a:latin typeface="BIZ UDPゴシック" panose="020B0400000000000000" pitchFamily="50" charset="-128"/>
              <a:ea typeface="BIZ UDPゴシック" panose="020B0400000000000000" pitchFamily="50" charset="-128"/>
            </a:endParaRPr>
          </a:p>
          <a:p>
            <a:r>
              <a:rPr lang="ja-JP" altLang="en-US" sz="2400" b="1" dirty="0">
                <a:solidFill>
                  <a:schemeClr val="tx1"/>
                </a:solidFill>
                <a:latin typeface="BIZ UDPゴシック" panose="020B0400000000000000" pitchFamily="50" charset="-128"/>
                <a:ea typeface="BIZ UDPゴシック" panose="020B0400000000000000" pitchFamily="50" charset="-128"/>
              </a:rPr>
              <a:t>➡ チーム学校の機能強化となる。</a:t>
            </a:r>
          </a:p>
        </p:txBody>
      </p:sp>
      <p:sp>
        <p:nvSpPr>
          <p:cNvPr id="4" name="スライド番号プレースホルダー 3">
            <a:extLst>
              <a:ext uri="{FF2B5EF4-FFF2-40B4-BE49-F238E27FC236}">
                <a16:creationId xmlns:a16="http://schemas.microsoft.com/office/drawing/2014/main" id="{AB9EC3CA-CA30-6E6B-F49C-E886354EA35D}"/>
              </a:ext>
            </a:extLst>
          </p:cNvPr>
          <p:cNvSpPr>
            <a:spLocks noGrp="1"/>
          </p:cNvSpPr>
          <p:nvPr>
            <p:ph type="sldNum" sz="quarter" idx="12"/>
          </p:nvPr>
        </p:nvSpPr>
        <p:spPr/>
        <p:txBody>
          <a:bodyPr/>
          <a:lstStyle/>
          <a:p>
            <a:fld id="{9DAC49A8-D133-48D6-BABD-467D590054FB}" type="slidenum">
              <a:rPr kumimoji="1" lang="ja-JP" altLang="en-US" smtClean="0"/>
              <a:t>180</a:t>
            </a:fld>
            <a:endParaRPr kumimoji="1" lang="ja-JP" altLang="en-US"/>
          </a:p>
        </p:txBody>
      </p:sp>
    </p:spTree>
    <p:extLst>
      <p:ext uri="{BB962C8B-B14F-4D97-AF65-F5344CB8AC3E}">
        <p14:creationId xmlns:p14="http://schemas.microsoft.com/office/powerpoint/2010/main" val="579689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タイトル 1">
            <a:extLst>
              <a:ext uri="{FF2B5EF4-FFF2-40B4-BE49-F238E27FC236}">
                <a16:creationId xmlns:a16="http://schemas.microsoft.com/office/drawing/2014/main" id="{6AF6C582-43DA-20D9-EE31-308550213EB1}"/>
              </a:ext>
            </a:extLst>
          </p:cNvPr>
          <p:cNvSpPr txBox="1">
            <a:spLocks/>
          </p:cNvSpPr>
          <p:nvPr/>
        </p:nvSpPr>
        <p:spPr bwMode="auto">
          <a:xfrm>
            <a:off x="0" y="-6962"/>
            <a:ext cx="9169912" cy="523875"/>
          </a:xfrm>
          <a:prstGeom prst="rect">
            <a:avLst/>
          </a:prstGeom>
          <a:solidFill>
            <a:srgbClr val="C00000"/>
          </a:solidFill>
          <a:ln w="9525">
            <a:noFill/>
            <a:miter lim="800000"/>
            <a:headEnd/>
            <a:tailEnd/>
          </a:ln>
          <a:effectLst/>
        </p:spPr>
        <p:txBody>
          <a:bodyPr anchor="ctr" anchorCtr="1"/>
          <a:lstStyle>
            <a:lvl1pPr algn="ctr" rtl="0" eaLnBrk="0" fontAlgn="base" hangingPunct="0">
              <a:spcBef>
                <a:spcPct val="0"/>
              </a:spcBef>
              <a:spcAft>
                <a:spcPct val="0"/>
              </a:spcAft>
              <a:defRPr kumimoji="1"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2pPr>
            <a:lvl3pPr algn="ctr" rtl="0" eaLnBrk="0" fontAlgn="base" hangingPunct="0">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3pPr>
            <a:lvl4pPr algn="ctr" rtl="0" eaLnBrk="0" fontAlgn="base" hangingPunct="0">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4pPr>
            <a:lvl5pPr algn="ctr" rtl="0" eaLnBrk="0" fontAlgn="base" hangingPunct="0">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5pPr>
            <a:lvl6pPr marL="457200" algn="ctr" rtl="0" fontAlgn="base">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ctr" rtl="0" fontAlgn="base">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ctr" rtl="0" fontAlgn="base">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ctr" rtl="0" fontAlgn="base">
              <a:spcBef>
                <a:spcPct val="0"/>
              </a:spcBef>
              <a:spcAft>
                <a:spcPct val="0"/>
              </a:spcAft>
              <a:defRPr kumimoji="1" sz="4200">
                <a:solidFill>
                  <a:schemeClr val="tx2"/>
                </a:solidFill>
                <a:effectLst>
                  <a:outerShdw blurRad="38100" dist="38100" dir="2700000" algn="tl">
                    <a:srgbClr val="000000"/>
                  </a:outerShdw>
                </a:effectLst>
                <a:latin typeface="Tahoma" pitchFamily="34" charset="0"/>
                <a:ea typeface="ＭＳ Ｐゴシック" pitchFamily="50" charset="-128"/>
              </a:defRPr>
            </a:lvl9pPr>
          </a:lstStyle>
          <a:p>
            <a:pPr algn="l">
              <a:defRPr/>
            </a:pPr>
            <a:r>
              <a:rPr lang="ja-JP" altLang="en-US" sz="1600" b="1" kern="0" dirty="0">
                <a:solidFill>
                  <a:schemeClr val="bg1"/>
                </a:solidFill>
                <a:effectLst/>
                <a:latin typeface="BIZ UDPゴシック" panose="020B0400000000000000" pitchFamily="50" charset="-128"/>
                <a:ea typeface="BIZ UDPゴシック" panose="020B0400000000000000" pitchFamily="50" charset="-128"/>
              </a:rPr>
              <a:t>　　　　　　　　　　　　　　　　　　　　　　　　　　　　　　　　　　　　　　　事業を並べるだけでは不十分、</a:t>
            </a:r>
            <a:endParaRPr lang="en-US" altLang="ja-JP" sz="1600" b="1" kern="0" dirty="0">
              <a:solidFill>
                <a:schemeClr val="bg1"/>
              </a:solidFill>
              <a:effectLst/>
              <a:latin typeface="BIZ UDPゴシック" panose="020B0400000000000000" pitchFamily="50" charset="-128"/>
              <a:ea typeface="BIZ UDPゴシック" panose="020B0400000000000000" pitchFamily="50" charset="-128"/>
            </a:endParaRPr>
          </a:p>
          <a:p>
            <a:pPr algn="l">
              <a:defRPr/>
            </a:pPr>
            <a:r>
              <a:rPr lang="ja-JP" altLang="en-US" sz="1600" b="1" kern="0" dirty="0">
                <a:solidFill>
                  <a:schemeClr val="bg1"/>
                </a:solidFill>
                <a:effectLst/>
                <a:latin typeface="BIZ UDPゴシック" panose="020B0400000000000000" pitchFamily="50" charset="-128"/>
                <a:ea typeface="BIZ UDPゴシック" panose="020B0400000000000000" pitchFamily="50" charset="-128"/>
              </a:rPr>
              <a:t>　　　　　　　　　　　　　　　　　　　　　　　　　　　　　　　　　　　　　　　機能させることが必要！＝</a:t>
            </a:r>
            <a:r>
              <a:rPr lang="en-US" altLang="ja-JP" sz="1600" b="1" kern="0" dirty="0">
                <a:solidFill>
                  <a:schemeClr val="bg1"/>
                </a:solidFill>
                <a:effectLst/>
                <a:latin typeface="BIZ UDPゴシック" panose="020B0400000000000000" pitchFamily="50" charset="-128"/>
                <a:ea typeface="BIZ UDPゴシック" panose="020B0400000000000000" pitchFamily="50" charset="-128"/>
              </a:rPr>
              <a:t>SW</a:t>
            </a:r>
            <a:r>
              <a:rPr lang="ja-JP" altLang="en-US" sz="1600" b="1" kern="0" dirty="0">
                <a:solidFill>
                  <a:schemeClr val="bg1"/>
                </a:solidFill>
                <a:effectLst/>
                <a:latin typeface="BIZ UDPゴシック" panose="020B0400000000000000" pitchFamily="50" charset="-128"/>
                <a:ea typeface="BIZ UDPゴシック" panose="020B0400000000000000" pitchFamily="50" charset="-128"/>
              </a:rPr>
              <a:t>の機能</a:t>
            </a:r>
            <a:endParaRPr lang="ja-JP" altLang="en-US" sz="1600" kern="0" dirty="0">
              <a:solidFill>
                <a:schemeClr val="bg1"/>
              </a:solidFill>
              <a:latin typeface="BIZ UDPゴシック" panose="020B0400000000000000" pitchFamily="50" charset="-128"/>
              <a:ea typeface="BIZ UDPゴシック" panose="020B0400000000000000" pitchFamily="50" charset="-128"/>
            </a:endParaRPr>
          </a:p>
        </p:txBody>
      </p:sp>
      <p:grpSp>
        <p:nvGrpSpPr>
          <p:cNvPr id="13" name="グループ化 12">
            <a:extLst>
              <a:ext uri="{FF2B5EF4-FFF2-40B4-BE49-F238E27FC236}">
                <a16:creationId xmlns:a16="http://schemas.microsoft.com/office/drawing/2014/main" id="{1AB2F50C-FCB8-488A-278A-E3BC39C62A5E}"/>
              </a:ext>
            </a:extLst>
          </p:cNvPr>
          <p:cNvGrpSpPr>
            <a:grpSpLocks noChangeAspect="1"/>
          </p:cNvGrpSpPr>
          <p:nvPr/>
        </p:nvGrpSpPr>
        <p:grpSpPr>
          <a:xfrm>
            <a:off x="419100" y="643139"/>
            <a:ext cx="8280000" cy="6199057"/>
            <a:chOff x="0" y="6047"/>
            <a:chExt cx="9144000" cy="6845905"/>
          </a:xfrm>
        </p:grpSpPr>
        <p:grpSp>
          <p:nvGrpSpPr>
            <p:cNvPr id="11" name="グループ化 10">
              <a:extLst>
                <a:ext uri="{FF2B5EF4-FFF2-40B4-BE49-F238E27FC236}">
                  <a16:creationId xmlns:a16="http://schemas.microsoft.com/office/drawing/2014/main" id="{A3B3E325-EB65-E16F-A73A-A28E0D82A238}"/>
                </a:ext>
              </a:extLst>
            </p:cNvPr>
            <p:cNvGrpSpPr/>
            <p:nvPr/>
          </p:nvGrpSpPr>
          <p:grpSpPr>
            <a:xfrm>
              <a:off x="0" y="6047"/>
              <a:ext cx="9144000" cy="6845905"/>
              <a:chOff x="0" y="6047"/>
              <a:chExt cx="9144000" cy="6845905"/>
            </a:xfrm>
          </p:grpSpPr>
          <p:grpSp>
            <p:nvGrpSpPr>
              <p:cNvPr id="9" name="グループ化 8">
                <a:extLst>
                  <a:ext uri="{FF2B5EF4-FFF2-40B4-BE49-F238E27FC236}">
                    <a16:creationId xmlns:a16="http://schemas.microsoft.com/office/drawing/2014/main" id="{A9F8FE46-4D59-02B8-51D1-808ADAFCC9C1}"/>
                  </a:ext>
                </a:extLst>
              </p:cNvPr>
              <p:cNvGrpSpPr/>
              <p:nvPr/>
            </p:nvGrpSpPr>
            <p:grpSpPr>
              <a:xfrm>
                <a:off x="0" y="6047"/>
                <a:ext cx="9144000" cy="6845905"/>
                <a:chOff x="0" y="6047"/>
                <a:chExt cx="9144000" cy="6845905"/>
              </a:xfrm>
            </p:grpSpPr>
            <p:grpSp>
              <p:nvGrpSpPr>
                <p:cNvPr id="5" name="グループ化 4">
                  <a:extLst>
                    <a:ext uri="{FF2B5EF4-FFF2-40B4-BE49-F238E27FC236}">
                      <a16:creationId xmlns:a16="http://schemas.microsoft.com/office/drawing/2014/main" id="{D6FF1FAB-B423-22EC-8988-301A456B03BB}"/>
                    </a:ext>
                  </a:extLst>
                </p:cNvPr>
                <p:cNvGrpSpPr/>
                <p:nvPr/>
              </p:nvGrpSpPr>
              <p:grpSpPr>
                <a:xfrm>
                  <a:off x="0" y="6047"/>
                  <a:ext cx="9144000" cy="6845905"/>
                  <a:chOff x="0" y="6047"/>
                  <a:chExt cx="9144000" cy="6845905"/>
                </a:xfrm>
              </p:grpSpPr>
              <p:pic>
                <p:nvPicPr>
                  <p:cNvPr id="3" name="図 2">
                    <a:extLst>
                      <a:ext uri="{FF2B5EF4-FFF2-40B4-BE49-F238E27FC236}">
                        <a16:creationId xmlns:a16="http://schemas.microsoft.com/office/drawing/2014/main" id="{3CEB3636-7AEE-5B40-2A06-AB6B85123F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47"/>
                    <a:ext cx="9144000" cy="6845905"/>
                  </a:xfrm>
                  <a:prstGeom prst="rect">
                    <a:avLst/>
                  </a:prstGeom>
                </p:spPr>
              </p:pic>
              <p:sp>
                <p:nvSpPr>
                  <p:cNvPr id="4" name="楕円 3">
                    <a:extLst>
                      <a:ext uri="{FF2B5EF4-FFF2-40B4-BE49-F238E27FC236}">
                        <a16:creationId xmlns:a16="http://schemas.microsoft.com/office/drawing/2014/main" id="{9B271765-F36F-C13D-C885-6F9CCB9466A5}"/>
                      </a:ext>
                    </a:extLst>
                  </p:cNvPr>
                  <p:cNvSpPr/>
                  <p:nvPr/>
                </p:nvSpPr>
                <p:spPr>
                  <a:xfrm>
                    <a:off x="8467725" y="6477000"/>
                    <a:ext cx="180975" cy="18097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正方形/長方形 5">
                  <a:extLst>
                    <a:ext uri="{FF2B5EF4-FFF2-40B4-BE49-F238E27FC236}">
                      <a16:creationId xmlns:a16="http://schemas.microsoft.com/office/drawing/2014/main" id="{AE3744E0-3E72-6771-57E3-2C2B405C5D30}"/>
                    </a:ext>
                  </a:extLst>
                </p:cNvPr>
                <p:cNvSpPr/>
                <p:nvPr/>
              </p:nvSpPr>
              <p:spPr>
                <a:xfrm>
                  <a:off x="5086350" y="5781675"/>
                  <a:ext cx="1114425" cy="238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F5C5E66-EB8B-BB9B-F2A8-A218A023689A}"/>
                    </a:ext>
                  </a:extLst>
                </p:cNvPr>
                <p:cNvSpPr/>
                <p:nvPr/>
              </p:nvSpPr>
              <p:spPr>
                <a:xfrm>
                  <a:off x="5514975" y="5476875"/>
                  <a:ext cx="864000" cy="238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D5B6343-A306-B235-DD91-13657185D7CC}"/>
                    </a:ext>
                  </a:extLst>
                </p:cNvPr>
                <p:cNvSpPr/>
                <p:nvPr/>
              </p:nvSpPr>
              <p:spPr>
                <a:xfrm>
                  <a:off x="5391150" y="5229225"/>
                  <a:ext cx="864000" cy="238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CE060926-D3F7-AE3E-0DDC-F75E69791CE9}"/>
                  </a:ext>
                </a:extLst>
              </p:cNvPr>
              <p:cNvSpPr txBox="1"/>
              <p:nvPr/>
            </p:nvSpPr>
            <p:spPr>
              <a:xfrm>
                <a:off x="5314949" y="5343525"/>
                <a:ext cx="714375" cy="646331"/>
              </a:xfrm>
              <a:prstGeom prst="rect">
                <a:avLst/>
              </a:prstGeom>
              <a:noFill/>
            </p:spPr>
            <p:txBody>
              <a:bodyPr wrap="square" rtlCol="0">
                <a:spAutoFit/>
              </a:bodyPr>
              <a:lstStyle/>
              <a:p>
                <a:pPr algn="ctr"/>
                <a:r>
                  <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専門家</a:t>
                </a:r>
              </a:p>
            </p:txBody>
          </p:sp>
        </p:grpSp>
        <p:sp>
          <p:nvSpPr>
            <p:cNvPr id="12" name="テキスト ボックス 11">
              <a:extLst>
                <a:ext uri="{FF2B5EF4-FFF2-40B4-BE49-F238E27FC236}">
                  <a16:creationId xmlns:a16="http://schemas.microsoft.com/office/drawing/2014/main" id="{CA1109D5-A6E2-A530-8EDC-C177623A9B0C}"/>
                </a:ext>
              </a:extLst>
            </p:cNvPr>
            <p:cNvSpPr txBox="1"/>
            <p:nvPr/>
          </p:nvSpPr>
          <p:spPr>
            <a:xfrm>
              <a:off x="1828800" y="85725"/>
              <a:ext cx="5572125" cy="400110"/>
            </a:xfrm>
            <a:prstGeom prst="rect">
              <a:avLst/>
            </a:prstGeom>
            <a:solidFill>
              <a:schemeClr val="bg1"/>
            </a:solidFill>
            <a:ln>
              <a:noFill/>
            </a:ln>
          </p:spPr>
          <p:txBody>
            <a:bodyPr wrap="square" rtlCol="0">
              <a:spAutoFit/>
            </a:bodyPr>
            <a:lstStyle/>
            <a:p>
              <a:pPr algn="ctr"/>
              <a:r>
                <a:rPr kumimoji="1" lang="ja-JP" altLang="en-US" sz="2000" b="1" dirty="0">
                  <a:latin typeface="BIZ UDPゴシック" panose="020B0400000000000000" pitchFamily="50" charset="-128"/>
                  <a:ea typeface="BIZ UDPゴシック" panose="020B0400000000000000" pitchFamily="50" charset="-128"/>
                </a:rPr>
                <a:t>就学後の拠点：学校のプラットフォーム構想</a:t>
              </a:r>
            </a:p>
          </p:txBody>
        </p:sp>
      </p:grpSp>
      <p:sp>
        <p:nvSpPr>
          <p:cNvPr id="19" name="タイトル 1">
            <a:extLst>
              <a:ext uri="{FF2B5EF4-FFF2-40B4-BE49-F238E27FC236}">
                <a16:creationId xmlns:a16="http://schemas.microsoft.com/office/drawing/2014/main" id="{A6FF6229-1087-5137-F2D2-FFB948660D92}"/>
              </a:ext>
            </a:extLst>
          </p:cNvPr>
          <p:cNvSpPr txBox="1">
            <a:spLocks/>
          </p:cNvSpPr>
          <p:nvPr/>
        </p:nvSpPr>
        <p:spPr bwMode="auto">
          <a:xfrm>
            <a:off x="2" y="0"/>
            <a:ext cx="2943224" cy="3524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8986" tIns="24493" rIns="48986" bIns="24493"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BIZ UDPゴシック" panose="020B0400000000000000" pitchFamily="50" charset="-128"/>
                <a:ea typeface="BIZ UDPゴシック" panose="020B0400000000000000" pitchFamily="50" charset="-128"/>
              </a:rPr>
              <a:t>学校プラットフォーム</a:t>
            </a:r>
            <a:endParaRPr lang="en-US" altLang="ja-JP" sz="20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4">
            <a:extLst>
              <a:ext uri="{FF2B5EF4-FFF2-40B4-BE49-F238E27FC236}">
                <a16:creationId xmlns:a16="http://schemas.microsoft.com/office/drawing/2014/main" id="{04EE1CE9-93B7-91BF-373C-1FEEFA723ED8}"/>
              </a:ext>
            </a:extLst>
          </p:cNvPr>
          <p:cNvSpPr>
            <a:spLocks noGrp="1"/>
          </p:cNvSpPr>
          <p:nvPr>
            <p:ph type="sldNum" sz="quarter" idx="12"/>
          </p:nvPr>
        </p:nvSpPr>
        <p:spPr>
          <a:xfrm>
            <a:off x="8086725" y="6402046"/>
            <a:ext cx="984019" cy="365125"/>
          </a:xfrm>
        </p:spPr>
        <p:txBody>
          <a:bodyPr/>
          <a:lstStyle/>
          <a:p>
            <a:fld id="{9DAC49A8-D133-48D6-BABD-467D590054FB}" type="slidenum">
              <a:rPr kumimoji="1" lang="ja-JP" altLang="en-US" smtClean="0">
                <a:solidFill>
                  <a:schemeClr val="tx1"/>
                </a:solidFill>
              </a:rPr>
              <a:t>181</a:t>
            </a:fld>
            <a:endParaRPr kumimoji="1" lang="ja-JP" altLang="en-US" dirty="0">
              <a:solidFill>
                <a:schemeClr val="tx1"/>
              </a:solidFill>
            </a:endParaRPr>
          </a:p>
        </p:txBody>
      </p:sp>
    </p:spTree>
    <p:extLst>
      <p:ext uri="{BB962C8B-B14F-4D97-AF65-F5344CB8AC3E}">
        <p14:creationId xmlns:p14="http://schemas.microsoft.com/office/powerpoint/2010/main" val="132074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D2B6D-1B30-9CA9-868D-03EE66249064}"/>
            </a:ext>
          </a:extLst>
        </p:cNvPr>
        <p:cNvGrpSpPr/>
        <p:nvPr/>
      </p:nvGrpSpPr>
      <p:grpSpPr>
        <a:xfrm>
          <a:off x="0" y="0"/>
          <a:ext cx="0" cy="0"/>
          <a:chOff x="0" y="0"/>
          <a:chExt cx="0" cy="0"/>
        </a:xfrm>
      </p:grpSpPr>
      <p:cxnSp>
        <p:nvCxnSpPr>
          <p:cNvPr id="15" name="直線コネクタ 14">
            <a:extLst>
              <a:ext uri="{FF2B5EF4-FFF2-40B4-BE49-F238E27FC236}">
                <a16:creationId xmlns:a16="http://schemas.microsoft.com/office/drawing/2014/main" id="{EF3710AC-50FE-A83E-F333-118896D4E87C}"/>
              </a:ext>
            </a:extLst>
          </p:cNvPr>
          <p:cNvCxnSpPr/>
          <p:nvPr/>
        </p:nvCxnSpPr>
        <p:spPr>
          <a:xfrm>
            <a:off x="886899" y="1752165"/>
            <a:ext cx="75145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円/楕円 3">
            <a:extLst>
              <a:ext uri="{FF2B5EF4-FFF2-40B4-BE49-F238E27FC236}">
                <a16:creationId xmlns:a16="http://schemas.microsoft.com/office/drawing/2014/main" id="{9A6D5E60-A728-3012-4AD2-974DCB40F0E0}"/>
              </a:ext>
            </a:extLst>
          </p:cNvPr>
          <p:cNvSpPr/>
          <p:nvPr/>
        </p:nvSpPr>
        <p:spPr>
          <a:xfrm>
            <a:off x="534837" y="1182857"/>
            <a:ext cx="5072333" cy="4779034"/>
          </a:xfrm>
          <a:prstGeom prst="ellipse">
            <a:avLst/>
          </a:prstGeom>
          <a:solidFill>
            <a:srgbClr val="FF6699"/>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a:extLst>
              <a:ext uri="{FF2B5EF4-FFF2-40B4-BE49-F238E27FC236}">
                <a16:creationId xmlns:a16="http://schemas.microsoft.com/office/drawing/2014/main" id="{2B434019-F74B-9223-D9A3-6ABCF28C95B2}"/>
              </a:ext>
            </a:extLst>
          </p:cNvPr>
          <p:cNvSpPr>
            <a:spLocks noChangeAspect="1"/>
          </p:cNvSpPr>
          <p:nvPr/>
        </p:nvSpPr>
        <p:spPr>
          <a:xfrm>
            <a:off x="1168878" y="2503739"/>
            <a:ext cx="3804249" cy="3584276"/>
          </a:xfrm>
          <a:prstGeom prst="ellipse">
            <a:avLst/>
          </a:prstGeom>
          <a:solidFill>
            <a:srgbClr val="FFC000"/>
          </a:solidFill>
          <a:ln w="762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a:extLst>
              <a:ext uri="{FF2B5EF4-FFF2-40B4-BE49-F238E27FC236}">
                <a16:creationId xmlns:a16="http://schemas.microsoft.com/office/drawing/2014/main" id="{C3F06841-21C9-01B6-3EDF-2DBFEFF0D83B}"/>
              </a:ext>
            </a:extLst>
          </p:cNvPr>
          <p:cNvSpPr>
            <a:spLocks noChangeAspect="1"/>
          </p:cNvSpPr>
          <p:nvPr/>
        </p:nvSpPr>
        <p:spPr>
          <a:xfrm>
            <a:off x="1904366" y="3881776"/>
            <a:ext cx="2333272" cy="2198356"/>
          </a:xfrm>
          <a:prstGeom prst="ellipse">
            <a:avLst/>
          </a:prstGeom>
          <a:solidFill>
            <a:srgbClr val="00B0F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70C5E46-F04A-3320-96C0-060C86210E92}"/>
              </a:ext>
            </a:extLst>
          </p:cNvPr>
          <p:cNvSpPr/>
          <p:nvPr/>
        </p:nvSpPr>
        <p:spPr>
          <a:xfrm>
            <a:off x="1585277" y="1529319"/>
            <a:ext cx="3005951" cy="830997"/>
          </a:xfrm>
          <a:prstGeom prst="rect">
            <a:avLst/>
          </a:prstGeom>
          <a:noFill/>
        </p:spPr>
        <p:txBody>
          <a:bodyPr wrap="none" lIns="91440" tIns="45720" rIns="91440" bIns="45720">
            <a:spAutoFit/>
          </a:bodyPr>
          <a:lstStyle/>
          <a:p>
            <a:pPr algn="ctr"/>
            <a:r>
              <a:rPr lang="ja-JP" altLang="en-US"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マクロレベル</a:t>
            </a:r>
            <a:endParaRPr lang="en-US" altLang="ja-JP"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（地域・自治体・社会）</a:t>
            </a:r>
            <a:endParaRPr lang="ja-JP" altLang="en-US" sz="20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29AE9096-BCA1-5804-54BB-810C595EBEEF}"/>
              </a:ext>
            </a:extLst>
          </p:cNvPr>
          <p:cNvSpPr/>
          <p:nvPr/>
        </p:nvSpPr>
        <p:spPr>
          <a:xfrm>
            <a:off x="1959135" y="2885720"/>
            <a:ext cx="2236510" cy="830997"/>
          </a:xfrm>
          <a:prstGeom prst="rect">
            <a:avLst/>
          </a:prstGeom>
          <a:noFill/>
        </p:spPr>
        <p:txBody>
          <a:bodyPr wrap="none" lIns="91440" tIns="45720" rIns="91440" bIns="45720">
            <a:spAutoFit/>
          </a:bodyPr>
          <a:lstStyle/>
          <a:p>
            <a:pPr algn="ctr"/>
            <a:r>
              <a:rPr lang="ja-JP" altLang="en-US" sz="28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メゾ</a:t>
            </a:r>
            <a:r>
              <a:rPr lang="ja-JP" altLang="en-US"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レベル</a:t>
            </a:r>
            <a:endParaRPr lang="en-US" altLang="ja-JP"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（校内組織体制）</a:t>
            </a:r>
            <a:endParaRPr lang="ja-JP" altLang="en-US" sz="20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ECE70470-D362-EE30-D475-C52DD4684300}"/>
              </a:ext>
            </a:extLst>
          </p:cNvPr>
          <p:cNvSpPr/>
          <p:nvPr/>
        </p:nvSpPr>
        <p:spPr>
          <a:xfrm>
            <a:off x="1912750" y="4724873"/>
            <a:ext cx="2339102" cy="830997"/>
          </a:xfrm>
          <a:prstGeom prst="rect">
            <a:avLst/>
          </a:prstGeom>
          <a:noFill/>
        </p:spPr>
        <p:txBody>
          <a:bodyPr wrap="none" lIns="91440" tIns="45720" rIns="91440" bIns="45720">
            <a:spAutoFit/>
          </a:bodyPr>
          <a:lstStyle/>
          <a:p>
            <a:pPr algn="ctr"/>
            <a:r>
              <a:rPr lang="ja-JP" altLang="en-US" sz="28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ミクロ</a:t>
            </a:r>
            <a:r>
              <a:rPr lang="ja-JP" altLang="en-US"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レベル</a:t>
            </a:r>
            <a:endParaRPr lang="en-US" altLang="ja-JP"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（児童生徒 他）</a:t>
            </a:r>
            <a:endParaRPr lang="en-US" altLang="ja-JP" sz="20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線吹き出し 1 9">
            <a:extLst>
              <a:ext uri="{FF2B5EF4-FFF2-40B4-BE49-F238E27FC236}">
                <a16:creationId xmlns:a16="http://schemas.microsoft.com/office/drawing/2014/main" id="{A36BC6DE-1F93-4B64-45A7-8994BFF9B862}"/>
              </a:ext>
            </a:extLst>
          </p:cNvPr>
          <p:cNvSpPr/>
          <p:nvPr/>
        </p:nvSpPr>
        <p:spPr>
          <a:xfrm>
            <a:off x="5831456" y="4613335"/>
            <a:ext cx="2967487" cy="1018589"/>
          </a:xfrm>
          <a:prstGeom prst="callout1">
            <a:avLst>
              <a:gd name="adj1" fmla="val 61474"/>
              <a:gd name="adj2" fmla="val -687"/>
              <a:gd name="adj3" fmla="val 91692"/>
              <a:gd name="adj4" fmla="val -70283"/>
            </a:avLst>
          </a:prstGeom>
          <a:solidFill>
            <a:srgbClr val="00B0F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ケースワーク　</a:t>
            </a: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他</a:t>
            </a:r>
            <a:endParaRPr kumimoji="1"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1" name="線吹き出し 1 10">
            <a:extLst>
              <a:ext uri="{FF2B5EF4-FFF2-40B4-BE49-F238E27FC236}">
                <a16:creationId xmlns:a16="http://schemas.microsoft.com/office/drawing/2014/main" id="{74714A44-A10C-7C67-DC8D-2D06E9CA4D7F}"/>
              </a:ext>
            </a:extLst>
          </p:cNvPr>
          <p:cNvSpPr/>
          <p:nvPr/>
        </p:nvSpPr>
        <p:spPr>
          <a:xfrm>
            <a:off x="5831456" y="3105216"/>
            <a:ext cx="2967487" cy="1018589"/>
          </a:xfrm>
          <a:prstGeom prst="callout1">
            <a:avLst>
              <a:gd name="adj1" fmla="val 61474"/>
              <a:gd name="adj2" fmla="val -687"/>
              <a:gd name="adj3" fmla="val 83428"/>
              <a:gd name="adj4" fmla="val -46281"/>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チームアプローチ </a:t>
            </a:r>
            <a:endParaRPr lang="en-US" altLang="ja-JP"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専門職協働　他</a:t>
            </a:r>
            <a:endParaRPr lang="en-US" altLang="ja-JP"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2" name="線吹き出し 1 11">
            <a:extLst>
              <a:ext uri="{FF2B5EF4-FFF2-40B4-BE49-F238E27FC236}">
                <a16:creationId xmlns:a16="http://schemas.microsoft.com/office/drawing/2014/main" id="{0E7B4853-FF91-3D0D-C23A-A6EE31BF8380}"/>
              </a:ext>
            </a:extLst>
          </p:cNvPr>
          <p:cNvSpPr/>
          <p:nvPr/>
        </p:nvSpPr>
        <p:spPr>
          <a:xfrm>
            <a:off x="5831456" y="1560890"/>
            <a:ext cx="2967487" cy="1018589"/>
          </a:xfrm>
          <a:prstGeom prst="callout1">
            <a:avLst>
              <a:gd name="adj1" fmla="val 61474"/>
              <a:gd name="adj2" fmla="val -687"/>
              <a:gd name="adj3" fmla="val 120428"/>
              <a:gd name="adj4" fmla="val -36136"/>
            </a:avLst>
          </a:prstGeom>
          <a:solidFill>
            <a:srgbClr val="FF66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ネットワーキング</a:t>
            </a:r>
            <a:endParaRPr lang="en-US" altLang="ja-JP"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組織間協働 他</a:t>
            </a:r>
            <a:endParaRPr lang="en-US" altLang="ja-JP"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a:extLst>
              <a:ext uri="{FF2B5EF4-FFF2-40B4-BE49-F238E27FC236}">
                <a16:creationId xmlns:a16="http://schemas.microsoft.com/office/drawing/2014/main" id="{037861EF-D686-EEFD-64EE-5545DB58A930}"/>
              </a:ext>
            </a:extLst>
          </p:cNvPr>
          <p:cNvSpPr txBox="1"/>
          <p:nvPr/>
        </p:nvSpPr>
        <p:spPr>
          <a:xfrm>
            <a:off x="1901952" y="6042625"/>
            <a:ext cx="7242048" cy="261610"/>
          </a:xfrm>
          <a:prstGeom prst="rect">
            <a:avLst/>
          </a:prstGeom>
          <a:noFill/>
        </p:spPr>
        <p:txBody>
          <a:bodyPr wrap="square" rtlCol="0">
            <a:spAutoFit/>
          </a:bodyPr>
          <a:lstStyle/>
          <a:p>
            <a:pPr algn="r"/>
            <a:r>
              <a:rPr kumimoji="1" lang="ja-JP" altLang="en-US" sz="1100" dirty="0">
                <a:latin typeface="BIZ UDPゴシック" panose="020B0400000000000000" pitchFamily="50" charset="-128"/>
                <a:ea typeface="BIZ UDPゴシック" panose="020B0400000000000000" pitchFamily="50" charset="-128"/>
              </a:rPr>
              <a:t>門田（</a:t>
            </a:r>
            <a:r>
              <a:rPr kumimoji="1" lang="en-US" altLang="ja-JP" sz="1100" dirty="0">
                <a:latin typeface="BIZ UDPゴシック" panose="020B0400000000000000" pitchFamily="50" charset="-128"/>
                <a:ea typeface="BIZ UDPゴシック" panose="020B0400000000000000" pitchFamily="50" charset="-128"/>
              </a:rPr>
              <a:t>2010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学校ソーシャルワーク実践</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国際動向とわが国での展開</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を基に一部改変</a:t>
            </a:r>
          </a:p>
        </p:txBody>
      </p:sp>
      <p:sp>
        <p:nvSpPr>
          <p:cNvPr id="16" name="テキスト ボックス 15">
            <a:extLst>
              <a:ext uri="{FF2B5EF4-FFF2-40B4-BE49-F238E27FC236}">
                <a16:creationId xmlns:a16="http://schemas.microsoft.com/office/drawing/2014/main" id="{4BB6183B-39BD-023A-C1A7-50AB00FE35C8}"/>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17" name="タイトル 1">
            <a:extLst>
              <a:ext uri="{FF2B5EF4-FFF2-40B4-BE49-F238E27FC236}">
                <a16:creationId xmlns:a16="http://schemas.microsoft.com/office/drawing/2014/main" id="{FD08CCD2-79E3-A66C-E210-DBD1B8DBBD1B}"/>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ソーシャルワーク実践の全体像</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1A253051-61E1-4BFE-06E5-85CE7F0A44A2}"/>
              </a:ext>
            </a:extLst>
          </p:cNvPr>
          <p:cNvSpPr>
            <a:spLocks noGrp="1"/>
          </p:cNvSpPr>
          <p:nvPr>
            <p:ph type="sldNum" sz="quarter" idx="12"/>
          </p:nvPr>
        </p:nvSpPr>
        <p:spPr/>
        <p:txBody>
          <a:bodyPr/>
          <a:lstStyle/>
          <a:p>
            <a:fld id="{9DAC49A8-D133-48D6-BABD-467D590054FB}" type="slidenum">
              <a:rPr kumimoji="1" lang="ja-JP" altLang="en-US" smtClean="0"/>
              <a:t>164</a:t>
            </a:fld>
            <a:endParaRPr kumimoji="1" lang="ja-JP" altLang="en-US" dirty="0"/>
          </a:p>
        </p:txBody>
      </p:sp>
    </p:spTree>
    <p:extLst>
      <p:ext uri="{BB962C8B-B14F-4D97-AF65-F5344CB8AC3E}">
        <p14:creationId xmlns:p14="http://schemas.microsoft.com/office/powerpoint/2010/main" val="3520178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93DE2-96B0-39ED-ACB6-719DB3B05223}"/>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2843A204-939E-9C3E-E104-E6126CA0D3A1}"/>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A76DB242-5062-1C67-587B-5066E2FCEB11}"/>
              </a:ext>
            </a:extLst>
          </p:cNvPr>
          <p:cNvSpPr txBox="1">
            <a:spLocks/>
          </p:cNvSpPr>
          <p:nvPr/>
        </p:nvSpPr>
        <p:spPr>
          <a:xfrm>
            <a:off x="800100" y="1076617"/>
            <a:ext cx="7543800" cy="1450757"/>
          </a:xfrm>
          <a:prstGeom prst="rect">
            <a:avLst/>
          </a:prstGeom>
        </p:spPr>
        <p:txBody>
          <a:bodyPr anchor="b"/>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lang="ja-JP" altLang="en-US" dirty="0">
                <a:solidFill>
                  <a:schemeClr val="tx1"/>
                </a:solidFill>
                <a:latin typeface="BIZ UDPゴシック" panose="020B0400000000000000" pitchFamily="50" charset="-128"/>
                <a:ea typeface="BIZ UDPゴシック" panose="020B0400000000000000" pitchFamily="50" charset="-128"/>
              </a:rPr>
              <a:t>地域共生社会と学校：</a:t>
            </a:r>
            <a:endParaRPr lang="en-US" altLang="ja-JP" sz="3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lang="en-US" altLang="ja-JP" sz="18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85000"/>
              </a:lnSpc>
              <a:spcBef>
                <a:spcPct val="0"/>
              </a:spcBef>
              <a:spcAft>
                <a:spcPts val="0"/>
              </a:spcAft>
              <a:buClrTx/>
              <a:buSzTx/>
              <a:buFontTx/>
              <a:buNone/>
              <a:tabLst/>
              <a:defRPr/>
            </a:pPr>
            <a:r>
              <a:rPr lang="ja-JP" altLang="en-US" sz="2800" dirty="0">
                <a:solidFill>
                  <a:schemeClr val="tx1"/>
                </a:solidFill>
                <a:latin typeface="BIZ UDPゴシック" panose="020B0400000000000000" pitchFamily="50" charset="-128"/>
                <a:ea typeface="BIZ UDPゴシック" panose="020B0400000000000000" pitchFamily="50" charset="-128"/>
              </a:rPr>
              <a:t>困難事例を検討できる福祉の事業</a:t>
            </a:r>
            <a:endParaRPr kumimoji="1" lang="ja-JP" altLang="en-US" sz="6600" b="0"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cxnSp>
        <p:nvCxnSpPr>
          <p:cNvPr id="5" name="直線コネクタ 4">
            <a:extLst>
              <a:ext uri="{FF2B5EF4-FFF2-40B4-BE49-F238E27FC236}">
                <a16:creationId xmlns:a16="http://schemas.microsoft.com/office/drawing/2014/main" id="{73979953-B511-FDF3-D5C5-D8A5C1E5DA56}"/>
              </a:ext>
            </a:extLst>
          </p:cNvPr>
          <p:cNvCxnSpPr/>
          <p:nvPr/>
        </p:nvCxnSpPr>
        <p:spPr>
          <a:xfrm>
            <a:off x="914760" y="1933575"/>
            <a:ext cx="745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コンテンツ プレースホルダー 2">
            <a:extLst>
              <a:ext uri="{FF2B5EF4-FFF2-40B4-BE49-F238E27FC236}">
                <a16:creationId xmlns:a16="http://schemas.microsoft.com/office/drawing/2014/main" id="{7AAF2742-3CF1-3C8B-A3D8-BB19DC830CB6}"/>
              </a:ext>
            </a:extLst>
          </p:cNvPr>
          <p:cNvSpPr txBox="1">
            <a:spLocks/>
          </p:cNvSpPr>
          <p:nvPr/>
        </p:nvSpPr>
        <p:spPr>
          <a:xfrm>
            <a:off x="800099" y="3171903"/>
            <a:ext cx="7543801" cy="145075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3200" dirty="0">
                <a:solidFill>
                  <a:schemeClr val="tx1"/>
                </a:solidFill>
                <a:latin typeface="BIZ UDPゴシック" panose="020B0400000000000000" pitchFamily="50" charset="-128"/>
                <a:ea typeface="BIZ UDPゴシック" panose="020B0400000000000000" pitchFamily="50" charset="-128"/>
              </a:rPr>
              <a:t>・地域共生社会に向けて</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・「重層的支援体制整備事業」の創設</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endParaRPr lang="ja-JP" altLang="en-US" sz="3200"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C36DABC-7A16-F5CE-F563-EEDF65E93DF3}"/>
              </a:ext>
            </a:extLst>
          </p:cNvPr>
          <p:cNvSpPr>
            <a:spLocks noGrp="1"/>
          </p:cNvSpPr>
          <p:nvPr>
            <p:ph type="sldNum" sz="quarter" idx="12"/>
          </p:nvPr>
        </p:nvSpPr>
        <p:spPr/>
        <p:txBody>
          <a:bodyPr/>
          <a:lstStyle/>
          <a:p>
            <a:fld id="{9DAC49A8-D133-48D6-BABD-467D590054FB}" type="slidenum">
              <a:rPr kumimoji="1" lang="ja-JP" altLang="en-US" smtClean="0"/>
              <a:t>182</a:t>
            </a:fld>
            <a:endParaRPr kumimoji="1" lang="ja-JP" altLang="en-US" dirty="0"/>
          </a:p>
        </p:txBody>
      </p:sp>
    </p:spTree>
    <p:extLst>
      <p:ext uri="{BB962C8B-B14F-4D97-AF65-F5344CB8AC3E}">
        <p14:creationId xmlns:p14="http://schemas.microsoft.com/office/powerpoint/2010/main" val="3802857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8E3BDB-AC50-3F87-F743-27176E8D6391}"/>
              </a:ext>
            </a:extLst>
          </p:cNvPr>
          <p:cNvSpPr>
            <a:spLocks noGrp="1"/>
          </p:cNvSpPr>
          <p:nvPr>
            <p:ph type="sldNum" sz="quarter" idx="12"/>
          </p:nvPr>
        </p:nvSpPr>
        <p:spPr/>
        <p:txBody>
          <a:bodyPr/>
          <a:lstStyle/>
          <a:p>
            <a:fld id="{9DAC49A8-D133-48D6-BABD-467D590054FB}" type="slidenum">
              <a:rPr kumimoji="1" lang="ja-JP" altLang="en-US" smtClean="0"/>
              <a:t>183</a:t>
            </a:fld>
            <a:endParaRPr kumimoji="1" lang="ja-JP" altLang="en-US"/>
          </a:p>
        </p:txBody>
      </p:sp>
      <p:sp>
        <p:nvSpPr>
          <p:cNvPr id="4" name="タイトル 1">
            <a:extLst>
              <a:ext uri="{FF2B5EF4-FFF2-40B4-BE49-F238E27FC236}">
                <a16:creationId xmlns:a16="http://schemas.microsoft.com/office/drawing/2014/main" id="{5646CD90-4B04-4490-D228-641424DE9B2D}"/>
              </a:ext>
            </a:extLst>
          </p:cNvPr>
          <p:cNvSpPr txBox="1">
            <a:spLocks/>
          </p:cNvSpPr>
          <p:nvPr/>
        </p:nvSpPr>
        <p:spPr>
          <a:xfrm>
            <a:off x="245951" y="580415"/>
            <a:ext cx="8435279" cy="2513252"/>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spcBef>
                <a:spcPts val="0"/>
              </a:spcBef>
              <a:spcAft>
                <a:spcPts val="600"/>
              </a:spcAft>
            </a:pPr>
            <a:r>
              <a:rPr lang="ja-JP" altLang="en-US" sz="1800" dirty="0">
                <a:solidFill>
                  <a:schemeClr val="tx1"/>
                </a:solidFill>
                <a:latin typeface="BIZ UDPゴシック" panose="020B0400000000000000" pitchFamily="50" charset="-128"/>
                <a:ea typeface="BIZ UDPゴシック" panose="020B0400000000000000" pitchFamily="50" charset="-128"/>
              </a:rPr>
              <a:t>＜この節の重要用語＞</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00000"/>
              </a:lnSpc>
              <a:spcBef>
                <a:spcPts val="0"/>
              </a:spcBef>
              <a:spcAft>
                <a:spcPts val="600"/>
              </a:spcAft>
            </a:pPr>
            <a:r>
              <a:rPr lang="ja-JP" altLang="en-US" sz="2400" b="1" dirty="0">
                <a:solidFill>
                  <a:schemeClr val="tx1"/>
                </a:solidFill>
                <a:latin typeface="BIZ UDPゴシック" panose="020B0400000000000000" pitchFamily="50" charset="-128"/>
                <a:ea typeface="BIZ UDPゴシック" panose="020B0400000000000000" pitchFamily="50" charset="-128"/>
              </a:rPr>
              <a:t>●「地域共生社会」</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algn="just">
              <a:lnSpc>
                <a:spcPts val="2600"/>
              </a:lnSpc>
              <a:spcBef>
                <a:spcPts val="0"/>
              </a:spcBef>
            </a:pPr>
            <a:r>
              <a:rPr lang="ja-JP" altLang="en-US" sz="2000" dirty="0">
                <a:solidFill>
                  <a:schemeClr val="tx1"/>
                </a:solidFill>
                <a:latin typeface="BIZ UDPゴシック" panose="020B0400000000000000" pitchFamily="50" charset="-128"/>
                <a:ea typeface="BIZ UDPゴシック" panose="020B0400000000000000" pitchFamily="50" charset="-128"/>
              </a:rPr>
              <a:t>少子高齢化社会、人口減少、行政やサービス提供側の人材不足などの課題から、「福祉が</a:t>
            </a:r>
            <a:r>
              <a:rPr lang="en-US" altLang="ja-JP" sz="2000" dirty="0">
                <a:solidFill>
                  <a:schemeClr val="tx1"/>
                </a:solidFill>
                <a:latin typeface="BIZ UDPゴシック" panose="020B0400000000000000" pitchFamily="50" charset="-128"/>
                <a:ea typeface="BIZ UDPゴシック" panose="020B0400000000000000" pitchFamily="50" charset="-128"/>
              </a:rPr>
              <a:t>『</a:t>
            </a:r>
            <a:r>
              <a:rPr lang="ja-JP" altLang="en-US" sz="2000" dirty="0">
                <a:solidFill>
                  <a:schemeClr val="tx1"/>
                </a:solidFill>
                <a:latin typeface="BIZ UDPゴシック" panose="020B0400000000000000" pitchFamily="50" charset="-128"/>
                <a:ea typeface="BIZ UDPゴシック" panose="020B0400000000000000" pitchFamily="50" charset="-128"/>
              </a:rPr>
              <a:t>支え手側</a:t>
            </a:r>
            <a:r>
              <a:rPr lang="en-US" altLang="ja-JP" sz="2000" dirty="0">
                <a:solidFill>
                  <a:schemeClr val="tx1"/>
                </a:solidFill>
                <a:latin typeface="BIZ UDPゴシック" panose="020B0400000000000000" pitchFamily="50" charset="-128"/>
                <a:ea typeface="BIZ UDPゴシック" panose="020B0400000000000000" pitchFamily="50" charset="-128"/>
              </a:rPr>
              <a:t>』</a:t>
            </a:r>
            <a:r>
              <a:rPr lang="ja-JP" altLang="en-US" sz="2000" dirty="0">
                <a:solidFill>
                  <a:schemeClr val="tx1"/>
                </a:solidFill>
                <a:latin typeface="BIZ UDPゴシック" panose="020B0400000000000000" pitchFamily="50" charset="-128"/>
                <a:ea typeface="BIZ UDPゴシック" panose="020B0400000000000000" pitchFamily="50" charset="-128"/>
              </a:rPr>
              <a:t>と</a:t>
            </a:r>
            <a:r>
              <a:rPr lang="en-US" altLang="ja-JP" sz="2000" dirty="0">
                <a:solidFill>
                  <a:schemeClr val="tx1"/>
                </a:solidFill>
                <a:latin typeface="BIZ UDPゴシック" panose="020B0400000000000000" pitchFamily="50" charset="-128"/>
                <a:ea typeface="BIZ UDPゴシック" panose="020B0400000000000000" pitchFamily="50" charset="-128"/>
              </a:rPr>
              <a:t>『</a:t>
            </a:r>
            <a:r>
              <a:rPr lang="ja-JP" altLang="en-US" sz="2000" dirty="0">
                <a:solidFill>
                  <a:schemeClr val="tx1"/>
                </a:solidFill>
                <a:latin typeface="BIZ UDPゴシック" panose="020B0400000000000000" pitchFamily="50" charset="-128"/>
                <a:ea typeface="BIZ UDPゴシック" panose="020B0400000000000000" pitchFamily="50" charset="-128"/>
              </a:rPr>
              <a:t>受け手側</a:t>
            </a:r>
            <a:r>
              <a:rPr lang="en-US" altLang="ja-JP" sz="2000" dirty="0">
                <a:solidFill>
                  <a:schemeClr val="tx1"/>
                </a:solidFill>
                <a:latin typeface="BIZ UDPゴシック" panose="020B0400000000000000" pitchFamily="50" charset="-128"/>
                <a:ea typeface="BIZ UDPゴシック" panose="020B0400000000000000" pitchFamily="50" charset="-128"/>
              </a:rPr>
              <a:t>』</a:t>
            </a:r>
            <a:r>
              <a:rPr lang="ja-JP" altLang="en-US" sz="2000" dirty="0">
                <a:solidFill>
                  <a:schemeClr val="tx1"/>
                </a:solidFill>
                <a:latin typeface="BIZ UDPゴシック" panose="020B0400000000000000" pitchFamily="50" charset="-128"/>
                <a:ea typeface="BIZ UDPゴシック" panose="020B0400000000000000" pitchFamily="50" charset="-128"/>
              </a:rPr>
              <a:t>に分かれるのではなく、</a:t>
            </a:r>
            <a:r>
              <a:rPr lang="ja-JP" altLang="en-US" sz="2000" b="1" dirty="0">
                <a:solidFill>
                  <a:schemeClr val="tx1"/>
                </a:solidFill>
                <a:latin typeface="BIZ UDPゴシック" panose="020B0400000000000000" pitchFamily="50" charset="-128"/>
                <a:ea typeface="BIZ UDPゴシック" panose="020B0400000000000000" pitchFamily="50" charset="-128"/>
              </a:rPr>
              <a:t>地域のあらゆる住民が役割を持ち、支え合いながら、自分らしく活躍できる地域コミュニティ</a:t>
            </a:r>
            <a:r>
              <a:rPr lang="ja-JP" altLang="en-US" sz="2000" dirty="0">
                <a:solidFill>
                  <a:schemeClr val="tx1"/>
                </a:solidFill>
                <a:latin typeface="BIZ UDPゴシック" panose="020B0400000000000000" pitchFamily="50" charset="-128"/>
                <a:ea typeface="BIZ UDPゴシック" panose="020B0400000000000000" pitchFamily="50" charset="-128"/>
              </a:rPr>
              <a:t>を育成する。そして公的な福祉サービスと協働して助け合いながら暮らすことのできる「地域共生社会」を実現する」（厚生労働省・</a:t>
            </a:r>
            <a:r>
              <a:rPr lang="zh-TW" altLang="en-US" sz="2000" dirty="0">
                <a:solidFill>
                  <a:schemeClr val="tx1"/>
                </a:solidFill>
                <a:latin typeface="BIZ UDPゴシック" panose="020B0400000000000000" pitchFamily="50" charset="-128"/>
                <a:ea typeface="BIZ UDPゴシック" panose="020B0400000000000000" pitchFamily="50" charset="-128"/>
              </a:rPr>
              <a:t>地域力強化検討会</a:t>
            </a:r>
            <a:r>
              <a:rPr lang="ja-JP" altLang="en-US" sz="2000" dirty="0">
                <a:solidFill>
                  <a:schemeClr val="tx1"/>
                </a:solidFill>
                <a:latin typeface="BIZ UDPゴシック" panose="020B0400000000000000" pitchFamily="50" charset="-128"/>
                <a:ea typeface="BIZ UDPゴシック" panose="020B0400000000000000" pitchFamily="50" charset="-128"/>
              </a:rPr>
              <a:t>）。</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2CEC7222-70DF-9DE8-9205-009FD7E20C81}"/>
              </a:ext>
            </a:extLst>
          </p:cNvPr>
          <p:cNvSpPr txBox="1">
            <a:spLocks/>
          </p:cNvSpPr>
          <p:nvPr/>
        </p:nvSpPr>
        <p:spPr>
          <a:xfrm>
            <a:off x="0" y="-11344"/>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２</a:t>
            </a:r>
            <a:r>
              <a:rPr lang="en-US" altLang="ja-JP" sz="2400" b="1" dirty="0">
                <a:solidFill>
                  <a:schemeClr val="bg1"/>
                </a:solidFill>
                <a:latin typeface="BIZ UDPゴシック" panose="020B0400000000000000" pitchFamily="50" charset="-128"/>
                <a:ea typeface="BIZ UDPゴシック" panose="020B0400000000000000" pitchFamily="50" charset="-128"/>
              </a:rPr>
              <a:t>.</a:t>
            </a:r>
            <a:r>
              <a:rPr lang="ja-JP" altLang="en-US" sz="2400" b="1" dirty="0">
                <a:solidFill>
                  <a:schemeClr val="bg1"/>
                </a:solidFill>
                <a:latin typeface="BIZ UDPゴシック" panose="020B0400000000000000" pitchFamily="50" charset="-128"/>
                <a:ea typeface="BIZ UDPゴシック" panose="020B0400000000000000" pitchFamily="50" charset="-128"/>
              </a:rPr>
              <a:t>地域共生社会と学校：困難事例を検討できる福祉の事業</a:t>
            </a:r>
          </a:p>
        </p:txBody>
      </p:sp>
      <p:sp>
        <p:nvSpPr>
          <p:cNvPr id="14" name="タイトル 1">
            <a:extLst>
              <a:ext uri="{FF2B5EF4-FFF2-40B4-BE49-F238E27FC236}">
                <a16:creationId xmlns:a16="http://schemas.microsoft.com/office/drawing/2014/main" id="{B29C6F9F-2CC2-6153-6124-9223EC9A7EE1}"/>
              </a:ext>
            </a:extLst>
          </p:cNvPr>
          <p:cNvSpPr txBox="1">
            <a:spLocks/>
          </p:cNvSpPr>
          <p:nvPr/>
        </p:nvSpPr>
        <p:spPr>
          <a:xfrm>
            <a:off x="208630" y="3199321"/>
            <a:ext cx="8435280" cy="3462486"/>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just">
              <a:lnSpc>
                <a:spcPct val="100000"/>
              </a:lnSpc>
              <a:spcBef>
                <a:spcPts val="0"/>
              </a:spcBef>
              <a:spcAft>
                <a:spcPts val="600"/>
              </a:spcAft>
            </a:pPr>
            <a:r>
              <a:rPr lang="zh-TW" altLang="en-US" sz="2400" b="1" dirty="0">
                <a:solidFill>
                  <a:schemeClr val="tx1"/>
                </a:solidFill>
                <a:latin typeface="BIZ UDPゴシック" panose="020B0400000000000000" pitchFamily="50" charset="-128"/>
                <a:ea typeface="BIZ UDPゴシック" panose="020B0400000000000000" pitchFamily="50" charset="-128"/>
              </a:rPr>
              <a:t>●「重層的支援体制」</a:t>
            </a:r>
            <a:endParaRPr lang="en-US" altLang="zh-TW" sz="1100" b="1" dirty="0">
              <a:solidFill>
                <a:schemeClr val="tx1"/>
              </a:solidFill>
              <a:latin typeface="BIZ UDPゴシック" panose="020B0400000000000000" pitchFamily="50" charset="-128"/>
              <a:ea typeface="BIZ UDPゴシック" panose="020B0400000000000000" pitchFamily="50" charset="-128"/>
            </a:endParaRPr>
          </a:p>
          <a:p>
            <a:pPr algn="just">
              <a:lnSpc>
                <a:spcPct val="100000"/>
              </a:lnSpc>
              <a:spcBef>
                <a:spcPts val="0"/>
              </a:spcBef>
              <a:spcAft>
                <a:spcPts val="600"/>
              </a:spcAft>
            </a:pPr>
            <a:r>
              <a:rPr lang="ja-JP" altLang="en-US" sz="2000" dirty="0">
                <a:solidFill>
                  <a:schemeClr val="tx1"/>
                </a:solidFill>
                <a:latin typeface="BIZ UDPゴシック" panose="020B0400000000000000" pitchFamily="50" charset="-128"/>
                <a:ea typeface="BIZ UDPゴシック" panose="020B0400000000000000" pitchFamily="50" charset="-128"/>
              </a:rPr>
              <a:t>人々の生活上の課題が、複雑で複合的（複数の課題を同時に抱えるなど）になっている。また、社会的に孤立してサービスに繋がらなかったり、制度の対象からこぼれ落ちてしまう（「制度の狭間」）場合もある。</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marL="234000" indent="-269875" algn="just">
              <a:lnSpc>
                <a:spcPct val="100000"/>
              </a:lnSpc>
              <a:spcBef>
                <a:spcPts val="0"/>
              </a:spcBef>
              <a:spcAft>
                <a:spcPts val="600"/>
              </a:spcAft>
            </a:pPr>
            <a:r>
              <a:rPr lang="ja-JP" altLang="en-US" sz="2000" dirty="0">
                <a:solidFill>
                  <a:schemeClr val="tx1"/>
                </a:solidFill>
                <a:latin typeface="BIZ UDPゴシック" panose="020B0400000000000000" pitchFamily="50" charset="-128"/>
                <a:ea typeface="BIZ UDPゴシック" panose="020B0400000000000000" pitchFamily="50" charset="-128"/>
              </a:rPr>
              <a:t>➡これまでの分野別（高齢者、障害者、子ども、生活困窮など）の縦割りの福祉支援サービスだけでは十分でないのではないか。</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marL="234000" indent="-269875" algn="just">
              <a:lnSpc>
                <a:spcPct val="100000"/>
              </a:lnSpc>
              <a:spcBef>
                <a:spcPts val="0"/>
              </a:spcBef>
            </a:pPr>
            <a:r>
              <a:rPr lang="ja-JP" altLang="en-US" sz="2000" dirty="0">
                <a:solidFill>
                  <a:schemeClr val="tx1"/>
                </a:solidFill>
                <a:latin typeface="BIZ UDPゴシック" panose="020B0400000000000000" pitchFamily="50" charset="-128"/>
                <a:ea typeface="BIZ UDPゴシック" panose="020B0400000000000000" pitchFamily="50" charset="-128"/>
              </a:rPr>
              <a:t>➡そこで、「重層的支援」として、</a:t>
            </a:r>
            <a:r>
              <a:rPr lang="ja-JP" altLang="en-US" sz="2000" b="1" dirty="0">
                <a:solidFill>
                  <a:schemeClr val="tx1"/>
                </a:solidFill>
                <a:latin typeface="BIZ UDPゴシック" panose="020B0400000000000000" pitchFamily="50" charset="-128"/>
                <a:ea typeface="BIZ UDPゴシック" panose="020B0400000000000000" pitchFamily="50" charset="-128"/>
              </a:rPr>
              <a:t>多様な関係機関や社会全体が連携し重なりあうことで、包括的（こぼれ落とさない）に支援を提供</a:t>
            </a:r>
            <a:r>
              <a:rPr lang="ja-JP" altLang="en-US" sz="2000" dirty="0">
                <a:solidFill>
                  <a:schemeClr val="tx1"/>
                </a:solidFill>
                <a:latin typeface="BIZ UDPゴシック" panose="020B0400000000000000" pitchFamily="50" charset="-128"/>
                <a:ea typeface="BIZ UDPゴシック" panose="020B0400000000000000" pitchFamily="50" charset="-128"/>
              </a:rPr>
              <a:t>できるようにする。そのような属性・世代を問わず「包括的」な相談支援の体制づくりを、市町村単位で取り組んでいく。</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grpSp>
        <p:nvGrpSpPr>
          <p:cNvPr id="12" name="グループ化 11">
            <a:extLst>
              <a:ext uri="{FF2B5EF4-FFF2-40B4-BE49-F238E27FC236}">
                <a16:creationId xmlns:a16="http://schemas.microsoft.com/office/drawing/2014/main" id="{CD7A6D58-1715-7F84-3EB3-5009A8E7270F}"/>
              </a:ext>
            </a:extLst>
          </p:cNvPr>
          <p:cNvGrpSpPr/>
          <p:nvPr/>
        </p:nvGrpSpPr>
        <p:grpSpPr>
          <a:xfrm>
            <a:off x="0" y="6651331"/>
            <a:ext cx="9147115" cy="203100"/>
            <a:chOff x="0" y="6651331"/>
            <a:chExt cx="9147115" cy="203100"/>
          </a:xfrm>
        </p:grpSpPr>
        <p:sp>
          <p:nvSpPr>
            <p:cNvPr id="5" name="タイトル 1">
              <a:extLst>
                <a:ext uri="{FF2B5EF4-FFF2-40B4-BE49-F238E27FC236}">
                  <a16:creationId xmlns:a16="http://schemas.microsoft.com/office/drawing/2014/main" id="{3FAB0F94-610D-3FF2-C3D1-22B45370E7AA}"/>
                </a:ext>
              </a:extLst>
            </p:cNvPr>
            <p:cNvSpPr txBox="1">
              <a:spLocks/>
            </p:cNvSpPr>
            <p:nvPr/>
          </p:nvSpPr>
          <p:spPr>
            <a:xfrm>
              <a:off x="0" y="6651331"/>
              <a:ext cx="9144000" cy="198000"/>
            </a:xfrm>
            <a:prstGeom prst="rect">
              <a:avLst/>
            </a:prstGeom>
            <a:solidFill>
              <a:schemeClr val="accent1">
                <a:lumMod val="40000"/>
                <a:lumOff val="60000"/>
              </a:schemeClr>
            </a:solidFill>
            <a:ln>
              <a:solidFill>
                <a:schemeClr val="accent1">
                  <a:lumMod val="40000"/>
                  <a:lumOff val="60000"/>
                </a:schemeClr>
              </a:solidFill>
            </a:ln>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98149B9B-2B87-9D72-4D51-06720878155D}"/>
                </a:ext>
              </a:extLst>
            </p:cNvPr>
            <p:cNvSpPr txBox="1">
              <a:spLocks/>
            </p:cNvSpPr>
            <p:nvPr/>
          </p:nvSpPr>
          <p:spPr>
            <a:xfrm>
              <a:off x="3115" y="6710431"/>
              <a:ext cx="9144000" cy="144000"/>
            </a:xfrm>
            <a:prstGeom prst="rect">
              <a:avLst/>
            </a:prstGeom>
            <a:solidFill>
              <a:schemeClr val="accent1"/>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grpSp>
      <p:sp>
        <p:nvSpPr>
          <p:cNvPr id="7" name="スライド番号プレースホルダー 3">
            <a:extLst>
              <a:ext uri="{FF2B5EF4-FFF2-40B4-BE49-F238E27FC236}">
                <a16:creationId xmlns:a16="http://schemas.microsoft.com/office/drawing/2014/main" id="{65040B02-1EBD-6113-2099-3AD22196B205}"/>
              </a:ext>
            </a:extLst>
          </p:cNvPr>
          <p:cNvSpPr txBox="1">
            <a:spLocks/>
          </p:cNvSpPr>
          <p:nvPr/>
        </p:nvSpPr>
        <p:spPr>
          <a:xfrm>
            <a:off x="7697211" y="6584898"/>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AC49A8-D133-48D6-BABD-467D590054FB}" type="slidenum">
              <a:rPr kumimoji="1" lang="ja-JP" altLang="en-US" smtClean="0"/>
              <a:pPr/>
              <a:t>183</a:t>
            </a:fld>
            <a:endParaRPr kumimoji="1" lang="ja-JP" altLang="en-US" dirty="0"/>
          </a:p>
        </p:txBody>
      </p:sp>
    </p:spTree>
    <p:extLst>
      <p:ext uri="{BB962C8B-B14F-4D97-AF65-F5344CB8AC3E}">
        <p14:creationId xmlns:p14="http://schemas.microsoft.com/office/powerpoint/2010/main" val="2871334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206BF-4B86-7EA1-782F-712B4237583D}"/>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994446A-6096-1396-E08D-E1BF667CBB93}"/>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2" name="タイトル 1">
            <a:extLst>
              <a:ext uri="{FF2B5EF4-FFF2-40B4-BE49-F238E27FC236}">
                <a16:creationId xmlns:a16="http://schemas.microsoft.com/office/drawing/2014/main" id="{EF7D880D-1FAF-A2EA-5AC8-1478CC36CA3D}"/>
              </a:ext>
            </a:extLst>
          </p:cNvPr>
          <p:cNvSpPr txBox="1">
            <a:spLocks/>
          </p:cNvSpPr>
          <p:nvPr/>
        </p:nvSpPr>
        <p:spPr>
          <a:xfrm>
            <a:off x="99329" y="737951"/>
            <a:ext cx="8918917" cy="839040"/>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400" b="1" dirty="0">
                <a:solidFill>
                  <a:schemeClr val="tx1"/>
                </a:solidFill>
                <a:latin typeface="BIZ UDPゴシック" panose="020B0400000000000000" pitchFamily="50" charset="-128"/>
                <a:ea typeface="BIZ UDPゴシック" panose="020B0400000000000000" pitchFamily="50" charset="-128"/>
              </a:rPr>
              <a:t>今の</a:t>
            </a:r>
            <a:r>
              <a:rPr lang="ja-JP" altLang="en-US" sz="3400" b="1" dirty="0">
                <a:solidFill>
                  <a:srgbClr val="0070C0"/>
                </a:solidFill>
                <a:latin typeface="BIZ UDPゴシック" panose="020B0400000000000000" pitchFamily="50" charset="-128"/>
                <a:ea typeface="BIZ UDPゴシック" panose="020B0400000000000000" pitchFamily="50" charset="-128"/>
              </a:rPr>
              <a:t>福祉</a:t>
            </a:r>
            <a:r>
              <a:rPr lang="ja-JP" altLang="en-US" sz="3400" b="1" dirty="0">
                <a:solidFill>
                  <a:schemeClr val="tx1"/>
                </a:solidFill>
                <a:latin typeface="BIZ UDPゴシック" panose="020B0400000000000000" pitchFamily="50" charset="-128"/>
                <a:ea typeface="BIZ UDPゴシック" panose="020B0400000000000000" pitchFamily="50" charset="-128"/>
              </a:rPr>
              <a:t>の流れ：地域共生社会に向けて</a:t>
            </a:r>
          </a:p>
        </p:txBody>
      </p:sp>
      <p:sp>
        <p:nvSpPr>
          <p:cNvPr id="4" name="コンテンツ プレースホルダー 2">
            <a:extLst>
              <a:ext uri="{FF2B5EF4-FFF2-40B4-BE49-F238E27FC236}">
                <a16:creationId xmlns:a16="http://schemas.microsoft.com/office/drawing/2014/main" id="{66C04E8B-2E55-29D3-EC2A-924434BC68C1}"/>
              </a:ext>
            </a:extLst>
          </p:cNvPr>
          <p:cNvSpPr txBox="1">
            <a:spLocks/>
          </p:cNvSpPr>
          <p:nvPr/>
        </p:nvSpPr>
        <p:spPr>
          <a:xfrm>
            <a:off x="386293" y="1258517"/>
            <a:ext cx="8391946" cy="1626671"/>
          </a:xfrm>
          <a:prstGeom prst="rect">
            <a:avLst/>
          </a:prstGeom>
          <a:solidFill>
            <a:schemeClr val="accent6">
              <a:lumMod val="20000"/>
              <a:lumOff val="80000"/>
            </a:schemeClr>
          </a:solidFill>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30000"/>
              </a:lnSpc>
              <a:spcBef>
                <a:spcPts val="0"/>
              </a:spcBef>
              <a:spcAft>
                <a:spcPts val="0"/>
              </a:spcAft>
            </a:pP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r>
              <a:rPr lang="ja-JP" altLang="en-US" sz="2800" b="1" dirty="0">
                <a:solidFill>
                  <a:schemeClr val="tx1"/>
                </a:solidFill>
                <a:latin typeface="BIZ UDPゴシック" panose="020B0400000000000000" pitchFamily="50" charset="-128"/>
                <a:ea typeface="BIZ UDPゴシック" panose="020B0400000000000000" pitchFamily="50" charset="-128"/>
              </a:rPr>
              <a:t>①断らない相談支援（伴走型支援）</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r>
              <a:rPr lang="ja-JP" altLang="en-US" sz="2800" b="1" dirty="0">
                <a:solidFill>
                  <a:schemeClr val="tx1"/>
                </a:solidFill>
                <a:latin typeface="BIZ UDPゴシック" panose="020B0400000000000000" pitchFamily="50" charset="-128"/>
                <a:ea typeface="BIZ UDPゴシック" panose="020B0400000000000000" pitchFamily="50" charset="-128"/>
              </a:rPr>
              <a:t>②参加支援（つながりや参加の支援）</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r>
              <a:rPr lang="ja-JP" altLang="en-US" sz="2800" b="1" dirty="0">
                <a:solidFill>
                  <a:schemeClr val="tx1"/>
                </a:solidFill>
                <a:latin typeface="BIZ UDPゴシック" panose="020B0400000000000000" pitchFamily="50" charset="-128"/>
                <a:ea typeface="BIZ UDPゴシック" panose="020B0400000000000000" pitchFamily="50" charset="-128"/>
              </a:rPr>
              <a:t>③地域づくりに向けた支援</a:t>
            </a:r>
          </a:p>
        </p:txBody>
      </p:sp>
      <p:sp>
        <p:nvSpPr>
          <p:cNvPr id="6" name="スライド番号プレースホルダー 5">
            <a:extLst>
              <a:ext uri="{FF2B5EF4-FFF2-40B4-BE49-F238E27FC236}">
                <a16:creationId xmlns:a16="http://schemas.microsoft.com/office/drawing/2014/main" id="{3C1BCC5D-45F8-6D0A-C637-C67D14AF9190}"/>
              </a:ext>
            </a:extLst>
          </p:cNvPr>
          <p:cNvSpPr>
            <a:spLocks noGrp="1"/>
          </p:cNvSpPr>
          <p:nvPr>
            <p:ph type="sldNum" sz="quarter" idx="12"/>
          </p:nvPr>
        </p:nvSpPr>
        <p:spPr/>
        <p:txBody>
          <a:bodyPr/>
          <a:lstStyle/>
          <a:p>
            <a:fld id="{9DAC49A8-D133-48D6-BABD-467D590054FB}" type="slidenum">
              <a:rPr kumimoji="1" lang="ja-JP" altLang="en-US" smtClean="0"/>
              <a:t>184</a:t>
            </a:fld>
            <a:endParaRPr kumimoji="1" lang="ja-JP" altLang="en-US"/>
          </a:p>
        </p:txBody>
      </p:sp>
      <p:sp>
        <p:nvSpPr>
          <p:cNvPr id="3" name="タイトル 1">
            <a:extLst>
              <a:ext uri="{FF2B5EF4-FFF2-40B4-BE49-F238E27FC236}">
                <a16:creationId xmlns:a16="http://schemas.microsoft.com/office/drawing/2014/main" id="{C56A60FA-7FA7-4206-FA48-09D83E80B79F}"/>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２</a:t>
            </a:r>
            <a:r>
              <a:rPr lang="en-US" altLang="ja-JP" sz="2400" b="1" dirty="0">
                <a:solidFill>
                  <a:schemeClr val="bg1"/>
                </a:solidFill>
                <a:latin typeface="BIZ UDPゴシック" panose="020B0400000000000000" pitchFamily="50" charset="-128"/>
                <a:ea typeface="BIZ UDPゴシック" panose="020B0400000000000000" pitchFamily="50" charset="-128"/>
              </a:rPr>
              <a:t>.</a:t>
            </a:r>
            <a:r>
              <a:rPr lang="ja-JP" altLang="en-US" sz="2400" b="1" dirty="0">
                <a:solidFill>
                  <a:schemeClr val="bg1"/>
                </a:solidFill>
                <a:latin typeface="BIZ UDPゴシック" panose="020B0400000000000000" pitchFamily="50" charset="-128"/>
                <a:ea typeface="BIZ UDPゴシック" panose="020B0400000000000000" pitchFamily="50" charset="-128"/>
              </a:rPr>
              <a:t>地域共生社会と学校：困難事例を検討できる福祉の事業</a:t>
            </a:r>
          </a:p>
        </p:txBody>
      </p:sp>
      <p:sp>
        <p:nvSpPr>
          <p:cNvPr id="7" name="コンテンツ プレースホルダー 2">
            <a:extLst>
              <a:ext uri="{FF2B5EF4-FFF2-40B4-BE49-F238E27FC236}">
                <a16:creationId xmlns:a16="http://schemas.microsoft.com/office/drawing/2014/main" id="{4C164FE8-F346-8038-A2F2-2A67C6F0D501}"/>
              </a:ext>
            </a:extLst>
          </p:cNvPr>
          <p:cNvSpPr txBox="1">
            <a:spLocks/>
          </p:cNvSpPr>
          <p:nvPr/>
        </p:nvSpPr>
        <p:spPr>
          <a:xfrm>
            <a:off x="467144" y="2912859"/>
            <a:ext cx="7485426" cy="83904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539750" indent="-452438">
              <a:buNone/>
              <a:tabLst>
                <a:tab pos="444500" algn="l"/>
              </a:tabLst>
            </a:pPr>
            <a:r>
              <a:rPr lang="ja-JP" altLang="en-US" sz="1200" dirty="0">
                <a:solidFill>
                  <a:schemeClr val="tx1"/>
                </a:solidFill>
                <a:latin typeface="BIZ UDPゴシック" panose="020B0400000000000000" pitchFamily="50" charset="-128"/>
                <a:ea typeface="BIZ UDPゴシック" panose="020B0400000000000000" pitchFamily="50" charset="-128"/>
              </a:rPr>
              <a:t>出典：厚生労働省</a:t>
            </a:r>
            <a:r>
              <a:rPr lang="ja-JP" altLang="ja-JP" sz="1200" dirty="0">
                <a:solidFill>
                  <a:schemeClr val="tx1"/>
                </a:solidFill>
                <a:latin typeface="BIZ UDPゴシック" panose="020B0400000000000000" pitchFamily="50" charset="-128"/>
                <a:ea typeface="BIZ UDPゴシック" panose="020B0400000000000000" pitchFamily="50" charset="-128"/>
              </a:rPr>
              <a:t>「地域共生社会に向けた包括的支援と多様な参加・協働の推進に関する検討会（地域共生推進検討会）」</a:t>
            </a:r>
            <a:r>
              <a:rPr lang="ja-JP" altLang="en-US" sz="1200" dirty="0">
                <a:solidFill>
                  <a:schemeClr val="tx1"/>
                </a:solidFill>
                <a:latin typeface="BIZ UDPゴシック" panose="020B0400000000000000" pitchFamily="50" charset="-128"/>
                <a:ea typeface="BIZ UDPゴシック" panose="020B0400000000000000" pitchFamily="50" charset="-128"/>
              </a:rPr>
              <a:t>最終とりまとめ　</a:t>
            </a:r>
            <a:r>
              <a:rPr lang="en-US" altLang="ja-JP" sz="1200" dirty="0">
                <a:solidFill>
                  <a:schemeClr val="tx1"/>
                </a:solidFill>
                <a:latin typeface="BIZ UDPゴシック" panose="020B0400000000000000" pitchFamily="50" charset="-128"/>
                <a:ea typeface="BIZ UDPゴシック" panose="020B0400000000000000" pitchFamily="50" charset="-128"/>
              </a:rPr>
              <a:t>p8</a:t>
            </a:r>
            <a:r>
              <a:rPr lang="ja-JP" altLang="en-US" sz="1200" dirty="0">
                <a:solidFill>
                  <a:schemeClr val="tx1"/>
                </a:solidFill>
                <a:latin typeface="BIZ UDPゴシック" panose="020B0400000000000000" pitchFamily="50" charset="-128"/>
                <a:ea typeface="BIZ UDPゴシック" panose="020B0400000000000000" pitchFamily="50" charset="-128"/>
              </a:rPr>
              <a:t>～「市町村における包括的な支援体制の整備の在り方」より</a:t>
            </a:r>
            <a:r>
              <a:rPr lang="en-US" altLang="ja-JP" sz="900" dirty="0">
                <a:solidFill>
                  <a:schemeClr val="tx1"/>
                </a:solidFill>
                <a:latin typeface="BIZ UDPゴシック" panose="020B0400000000000000" pitchFamily="50" charset="-128"/>
                <a:ea typeface="BIZ UDPゴシック" panose="020B0400000000000000" pitchFamily="50" charset="-128"/>
              </a:rPr>
              <a:t>https://www.mhlw.go.jp/content/12000000/001408196.pdf</a:t>
            </a: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541F02A-8631-289B-59FF-09E1FE93AE9D}"/>
              </a:ext>
            </a:extLst>
          </p:cNvPr>
          <p:cNvSpPr txBox="1"/>
          <p:nvPr/>
        </p:nvSpPr>
        <p:spPr>
          <a:xfrm>
            <a:off x="284795" y="3891151"/>
            <a:ext cx="8547983" cy="1631216"/>
          </a:xfrm>
          <a:prstGeom prst="rect">
            <a:avLst/>
          </a:prstGeom>
          <a:solidFill>
            <a:srgbClr val="FFFFEF"/>
          </a:solid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「重層的支援体制整備事業」は、児童生徒の支援のための連携・協力の場にもなる。</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学校や</a:t>
            </a:r>
            <a:r>
              <a:rPr kumimoji="1" lang="en-US" altLang="ja-JP" sz="2000" dirty="0">
                <a:latin typeface="BIZ UDPゴシック" panose="020B0400000000000000" pitchFamily="50" charset="-128"/>
                <a:ea typeface="BIZ UDPゴシック" panose="020B0400000000000000" pitchFamily="50" charset="-128"/>
              </a:rPr>
              <a:t>SSW</a:t>
            </a:r>
            <a:r>
              <a:rPr kumimoji="1" lang="ja-JP" altLang="en-US" sz="2000" dirty="0">
                <a:latin typeface="BIZ UDPゴシック" panose="020B0400000000000000" pitchFamily="50" charset="-128"/>
                <a:ea typeface="BIZ UDPゴシック" panose="020B0400000000000000" pitchFamily="50" charset="-128"/>
              </a:rPr>
              <a:t>が支援会議に参画することにより、これまで支援に繋がらなかった事例や拒否事例へのヒントが得られ、学校としては対応困難事例についてかなり見通しを持てる可能性がある。</a:t>
            </a:r>
          </a:p>
        </p:txBody>
      </p:sp>
      <p:sp>
        <p:nvSpPr>
          <p:cNvPr id="16" name="テキスト ボックス 15">
            <a:extLst>
              <a:ext uri="{FF2B5EF4-FFF2-40B4-BE49-F238E27FC236}">
                <a16:creationId xmlns:a16="http://schemas.microsoft.com/office/drawing/2014/main" id="{CAD760BF-5799-E089-02C8-91A573F411F2}"/>
              </a:ext>
            </a:extLst>
          </p:cNvPr>
          <p:cNvSpPr txBox="1"/>
          <p:nvPr/>
        </p:nvSpPr>
        <p:spPr>
          <a:xfrm>
            <a:off x="606968" y="5529124"/>
            <a:ext cx="7964239" cy="830997"/>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・教育分野も対象です</a:t>
            </a:r>
          </a:p>
          <a:p>
            <a:r>
              <a:rPr lang="ja-JP" altLang="en-US" sz="1200" dirty="0">
                <a:latin typeface="BIZ UDPゴシック" panose="020B0400000000000000" pitchFamily="50" charset="-128"/>
                <a:ea typeface="BIZ UDPゴシック" panose="020B0400000000000000" pitchFamily="50" charset="-128"/>
              </a:rPr>
              <a:t>・「守秘義務」あり➡多機関で協働し、気になる児童生徒に関する情報の共有や支援に向けた検討ができます</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なお、制度が始まって間もないこともあり、重層的支援の支援会議における児童生徒の事例への対応経験は、自治体により状況が異なります。</a:t>
            </a:r>
          </a:p>
        </p:txBody>
      </p:sp>
    </p:spTree>
    <p:extLst>
      <p:ext uri="{BB962C8B-B14F-4D97-AF65-F5344CB8AC3E}">
        <p14:creationId xmlns:p14="http://schemas.microsoft.com/office/powerpoint/2010/main" val="2575449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DDDF421-34F8-A40E-8174-9FD9A16B0CE7}"/>
              </a:ext>
            </a:extLst>
          </p:cNvPr>
          <p:cNvSpPr txBox="1"/>
          <p:nvPr/>
        </p:nvSpPr>
        <p:spPr>
          <a:xfrm>
            <a:off x="52313" y="6475906"/>
            <a:ext cx="6286500" cy="338554"/>
          </a:xfrm>
          <a:prstGeom prst="rect">
            <a:avLst/>
          </a:prstGeom>
          <a:noFill/>
        </p:spPr>
        <p:txBody>
          <a:bodyPr wrap="square" rtlCol="0">
            <a:spAutoFit/>
          </a:bodyPr>
          <a:lstStyle/>
          <a:p>
            <a:pPr latinLnBrk="1"/>
            <a:r>
              <a:rPr kumimoji="1" lang="ja-JP" altLang="en-US" sz="800" b="1" dirty="0">
                <a:latin typeface="BIZ UDPゴシック" panose="020B0400000000000000" pitchFamily="50" charset="-128"/>
                <a:ea typeface="BIZ UDPゴシック" panose="020B0400000000000000" pitchFamily="50" charset="-128"/>
              </a:rPr>
              <a:t>（出所）厚生労働省（</a:t>
            </a:r>
            <a:r>
              <a:rPr kumimoji="1" lang="en-US" altLang="ja-JP" sz="800" b="1" dirty="0">
                <a:latin typeface="BIZ UDPゴシック" panose="020B0400000000000000" pitchFamily="50" charset="-128"/>
                <a:ea typeface="BIZ UDPゴシック" panose="020B0400000000000000" pitchFamily="50" charset="-128"/>
              </a:rPr>
              <a:t>2020</a:t>
            </a:r>
            <a:r>
              <a:rPr kumimoji="1" lang="ja-JP" altLang="en-US" sz="800" b="1" dirty="0">
                <a:latin typeface="BIZ UDPゴシック" panose="020B0400000000000000" pitchFamily="50" charset="-128"/>
                <a:ea typeface="BIZ UDPゴシック" panose="020B0400000000000000" pitchFamily="50" charset="-128"/>
              </a:rPr>
              <a:t>）「図表</a:t>
            </a:r>
            <a:r>
              <a:rPr kumimoji="1" lang="en-US" altLang="ja-JP" sz="800" b="1" dirty="0">
                <a:latin typeface="BIZ UDPゴシック" panose="020B0400000000000000" pitchFamily="50" charset="-128"/>
                <a:ea typeface="BIZ UDPゴシック" panose="020B0400000000000000" pitchFamily="50" charset="-128"/>
              </a:rPr>
              <a:t>2-5-2  </a:t>
            </a:r>
            <a:r>
              <a:rPr kumimoji="1" lang="ja-JP" altLang="en-US" sz="800" b="1" dirty="0">
                <a:latin typeface="BIZ UDPゴシック" panose="020B0400000000000000" pitchFamily="50" charset="-128"/>
                <a:ea typeface="BIZ UDPゴシック" panose="020B0400000000000000" pitchFamily="50" charset="-128"/>
              </a:rPr>
              <a:t>地域住民の複雑化・複合化した支援ニーズに対応する市町村の重層的な支援体制の構築の支援」</a:t>
            </a:r>
            <a:r>
              <a:rPr kumimoji="1" lang="en-US" altLang="ja-JP" sz="800" b="1" dirty="0">
                <a:latin typeface="BIZ UDPゴシック" panose="020B0400000000000000" pitchFamily="50" charset="-128"/>
                <a:ea typeface="BIZ UDPゴシック" panose="020B0400000000000000" pitchFamily="50" charset="-128"/>
              </a:rPr>
              <a:t>『</a:t>
            </a:r>
            <a:r>
              <a:rPr kumimoji="1" lang="ja-JP" altLang="en-US" sz="800" b="1" dirty="0">
                <a:latin typeface="BIZ UDPゴシック" panose="020B0400000000000000" pitchFamily="50" charset="-128"/>
                <a:ea typeface="BIZ UDPゴシック" panose="020B0400000000000000" pitchFamily="50" charset="-128"/>
              </a:rPr>
              <a:t>令和２年版厚生労働白書</a:t>
            </a:r>
            <a:r>
              <a:rPr kumimoji="1" lang="en-US" altLang="ja-JP" sz="800" b="1" dirty="0">
                <a:latin typeface="BIZ UDPゴシック" panose="020B0400000000000000" pitchFamily="50" charset="-128"/>
                <a:ea typeface="BIZ UDPゴシック" panose="020B0400000000000000" pitchFamily="50" charset="-128"/>
              </a:rPr>
              <a:t>』156</a:t>
            </a:r>
            <a:r>
              <a:rPr kumimoji="1" lang="ja-JP" altLang="en-US" sz="800" b="1" dirty="0">
                <a:latin typeface="BIZ UDPゴシック" panose="020B0400000000000000" pitchFamily="50" charset="-128"/>
                <a:ea typeface="BIZ UDPゴシック" panose="020B0400000000000000" pitchFamily="50" charset="-128"/>
              </a:rPr>
              <a:t>（</a:t>
            </a:r>
            <a:r>
              <a:rPr kumimoji="1" lang="en-US" altLang="ja-JP" sz="800" b="1" dirty="0">
                <a:latin typeface="BIZ UDPゴシック" panose="020B0400000000000000" pitchFamily="50" charset="-128"/>
                <a:ea typeface="BIZ UDPゴシック" panose="020B0400000000000000" pitchFamily="50" charset="-128"/>
              </a:rPr>
              <a:t>https://www.mhlw.go.jp/stf/wp/hakusyo/kousei/19/index.html</a:t>
            </a:r>
            <a:r>
              <a:rPr kumimoji="1" lang="ja-JP" altLang="en-US" sz="800" b="1" dirty="0">
                <a:latin typeface="BIZ UDPゴシック" panose="020B0400000000000000" pitchFamily="50" charset="-128"/>
                <a:ea typeface="BIZ UDPゴシック" panose="020B0400000000000000" pitchFamily="50" charset="-128"/>
              </a:rPr>
              <a:t>）</a:t>
            </a:r>
            <a:endParaRPr kumimoji="1" lang="ja-JP" altLang="en-US" sz="800" b="1" dirty="0">
              <a:solidFill>
                <a:srgbClr val="0070C0"/>
              </a:solidFill>
              <a:latin typeface="+mn-ea"/>
            </a:endParaRPr>
          </a:p>
        </p:txBody>
      </p:sp>
      <p:pic>
        <p:nvPicPr>
          <p:cNvPr id="8" name="図 7">
            <a:extLst>
              <a:ext uri="{FF2B5EF4-FFF2-40B4-BE49-F238E27FC236}">
                <a16:creationId xmlns:a16="http://schemas.microsoft.com/office/drawing/2014/main" id="{5772BB55-762B-218D-849D-F006F1BD9B2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3822" y="580122"/>
            <a:ext cx="9090178" cy="5789640"/>
          </a:xfrm>
          <a:prstGeom prst="rect">
            <a:avLst/>
          </a:prstGeom>
        </p:spPr>
      </p:pic>
      <p:grpSp>
        <p:nvGrpSpPr>
          <p:cNvPr id="33" name="グループ化 32">
            <a:extLst>
              <a:ext uri="{FF2B5EF4-FFF2-40B4-BE49-F238E27FC236}">
                <a16:creationId xmlns:a16="http://schemas.microsoft.com/office/drawing/2014/main" id="{696FA040-B2FF-4560-BD29-361EE6F465A8}"/>
              </a:ext>
            </a:extLst>
          </p:cNvPr>
          <p:cNvGrpSpPr/>
          <p:nvPr/>
        </p:nvGrpSpPr>
        <p:grpSpPr>
          <a:xfrm>
            <a:off x="6338813" y="5410460"/>
            <a:ext cx="2748036" cy="1404000"/>
            <a:chOff x="6272139" y="5454000"/>
            <a:chExt cx="2748036" cy="1404000"/>
          </a:xfrm>
        </p:grpSpPr>
        <p:grpSp>
          <p:nvGrpSpPr>
            <p:cNvPr id="32" name="グループ化 31">
              <a:extLst>
                <a:ext uri="{FF2B5EF4-FFF2-40B4-BE49-F238E27FC236}">
                  <a16:creationId xmlns:a16="http://schemas.microsoft.com/office/drawing/2014/main" id="{B0F1C025-43E2-EB17-58C9-6B829D54501A}"/>
                </a:ext>
              </a:extLst>
            </p:cNvPr>
            <p:cNvGrpSpPr/>
            <p:nvPr/>
          </p:nvGrpSpPr>
          <p:grpSpPr>
            <a:xfrm>
              <a:off x="6272139" y="5467350"/>
              <a:ext cx="2438400" cy="1390650"/>
              <a:chOff x="5833989" y="5476875"/>
              <a:chExt cx="2438400" cy="1390650"/>
            </a:xfrm>
          </p:grpSpPr>
          <p:grpSp>
            <p:nvGrpSpPr>
              <p:cNvPr id="29" name="グループ化 28">
                <a:extLst>
                  <a:ext uri="{FF2B5EF4-FFF2-40B4-BE49-F238E27FC236}">
                    <a16:creationId xmlns:a16="http://schemas.microsoft.com/office/drawing/2014/main" id="{6060EB22-F71D-DAA2-E8D7-92B496E50700}"/>
                  </a:ext>
                </a:extLst>
              </p:cNvPr>
              <p:cNvGrpSpPr/>
              <p:nvPr/>
            </p:nvGrpSpPr>
            <p:grpSpPr>
              <a:xfrm>
                <a:off x="5833989" y="5572125"/>
                <a:ext cx="2438400" cy="1123950"/>
                <a:chOff x="5833989" y="5572125"/>
                <a:chExt cx="2438400" cy="1123950"/>
              </a:xfrm>
            </p:grpSpPr>
            <p:sp>
              <p:nvSpPr>
                <p:cNvPr id="16" name="楕円 15">
                  <a:extLst>
                    <a:ext uri="{FF2B5EF4-FFF2-40B4-BE49-F238E27FC236}">
                      <a16:creationId xmlns:a16="http://schemas.microsoft.com/office/drawing/2014/main" id="{3B3F0A5A-C2AB-E6FF-C74C-423F77E170BB}"/>
                    </a:ext>
                  </a:extLst>
                </p:cNvPr>
                <p:cNvSpPr/>
                <p:nvPr/>
              </p:nvSpPr>
              <p:spPr>
                <a:xfrm>
                  <a:off x="6024488" y="5572125"/>
                  <a:ext cx="2047875" cy="112395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9E3FF95-5AF6-EF7B-DFA5-25036653AD71}"/>
                    </a:ext>
                  </a:extLst>
                </p:cNvPr>
                <p:cNvSpPr txBox="1"/>
                <p:nvPr/>
              </p:nvSpPr>
              <p:spPr>
                <a:xfrm>
                  <a:off x="5833989" y="5921573"/>
                  <a:ext cx="2438400" cy="400110"/>
                </a:xfrm>
                <a:prstGeom prst="rect">
                  <a:avLst/>
                </a:prstGeom>
                <a:noFill/>
              </p:spPr>
              <p:txBody>
                <a:bodyPr wrap="square" rtlCol="0">
                  <a:spAutoFit/>
                </a:bodyPr>
                <a:lstStyle/>
                <a:p>
                  <a:pPr algn="ctr"/>
                  <a:r>
                    <a:rPr kumimoji="1" lang="ja-JP" altLang="en-US" sz="2000" b="1" dirty="0">
                      <a:solidFill>
                        <a:srgbClr val="FF0066"/>
                      </a:solidFill>
                      <a:latin typeface="BIZ UDPゴシック" panose="020B0400000000000000" pitchFamily="50" charset="-128"/>
                      <a:ea typeface="BIZ UDPゴシック" panose="020B0400000000000000" pitchFamily="50" charset="-128"/>
                    </a:rPr>
                    <a:t>教育分野も対象</a:t>
                  </a:r>
                  <a:endParaRPr kumimoji="1" lang="ja-JP" altLang="en-US" sz="2000" b="1" dirty="0">
                    <a:solidFill>
                      <a:srgbClr val="FF0066"/>
                    </a:solidFill>
                    <a:latin typeface="+mn-ea"/>
                  </a:endParaRPr>
                </a:p>
              </p:txBody>
            </p:sp>
          </p:grpSp>
          <p:pic>
            <p:nvPicPr>
              <p:cNvPr id="31" name="図 30" descr="ネックレス, 結び目 が含まれている画像&#10;&#10;AI 生成コンテンツは誤りを含む可能性があります。">
                <a:extLst>
                  <a:ext uri="{FF2B5EF4-FFF2-40B4-BE49-F238E27FC236}">
                    <a16:creationId xmlns:a16="http://schemas.microsoft.com/office/drawing/2014/main" id="{861F6481-8F26-E912-0557-D98D3C7A4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1225" y="5476875"/>
                <a:ext cx="2171700" cy="1390650"/>
              </a:xfrm>
              <a:prstGeom prst="rect">
                <a:avLst/>
              </a:prstGeom>
            </p:spPr>
          </p:pic>
        </p:grpSp>
        <p:pic>
          <p:nvPicPr>
            <p:cNvPr id="20" name="図 19" descr="白いバックグラウンドの前に座っている人形&#10;&#10;AI 生成コンテンツは誤りを含む可能性があります。">
              <a:extLst>
                <a:ext uri="{FF2B5EF4-FFF2-40B4-BE49-F238E27FC236}">
                  <a16:creationId xmlns:a16="http://schemas.microsoft.com/office/drawing/2014/main" id="{B79B364C-F49D-DB13-2427-3C0ACA05F00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086650" y="5454000"/>
              <a:ext cx="933525" cy="1404000"/>
            </a:xfrm>
            <a:prstGeom prst="rect">
              <a:avLst/>
            </a:prstGeom>
          </p:spPr>
        </p:pic>
      </p:grpSp>
      <p:sp>
        <p:nvSpPr>
          <p:cNvPr id="5" name="タイトル 1">
            <a:extLst>
              <a:ext uri="{FF2B5EF4-FFF2-40B4-BE49-F238E27FC236}">
                <a16:creationId xmlns:a16="http://schemas.microsoft.com/office/drawing/2014/main" id="{5C2BC076-8374-0FD8-1751-A5FD0B65F762}"/>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２</a:t>
            </a:r>
            <a:r>
              <a:rPr lang="en-US" altLang="ja-JP" sz="2400" b="1" dirty="0">
                <a:solidFill>
                  <a:schemeClr val="bg1"/>
                </a:solidFill>
                <a:latin typeface="BIZ UDPゴシック" panose="020B0400000000000000" pitchFamily="50" charset="-128"/>
                <a:ea typeface="BIZ UDPゴシック" panose="020B0400000000000000" pitchFamily="50" charset="-128"/>
              </a:rPr>
              <a:t>.</a:t>
            </a:r>
            <a:r>
              <a:rPr lang="ja-JP" altLang="en-US" sz="2400" b="1" dirty="0">
                <a:solidFill>
                  <a:schemeClr val="bg1"/>
                </a:solidFill>
                <a:latin typeface="BIZ UDPゴシック" panose="020B0400000000000000" pitchFamily="50" charset="-128"/>
                <a:ea typeface="BIZ UDPゴシック" panose="020B0400000000000000" pitchFamily="50" charset="-128"/>
              </a:rPr>
              <a:t>地域共生社会と学校：困難事例を検討できる福祉の事業</a:t>
            </a:r>
          </a:p>
        </p:txBody>
      </p:sp>
      <p:sp>
        <p:nvSpPr>
          <p:cNvPr id="2" name="スライド番号プレースホルダー 3">
            <a:extLst>
              <a:ext uri="{FF2B5EF4-FFF2-40B4-BE49-F238E27FC236}">
                <a16:creationId xmlns:a16="http://schemas.microsoft.com/office/drawing/2014/main" id="{2CC3D96F-9ACF-63A6-E0D0-285A8791E5B1}"/>
              </a:ext>
            </a:extLst>
          </p:cNvPr>
          <p:cNvSpPr>
            <a:spLocks noGrp="1"/>
          </p:cNvSpPr>
          <p:nvPr>
            <p:ph type="sldNum" sz="quarter" idx="12"/>
          </p:nvPr>
        </p:nvSpPr>
        <p:spPr>
          <a:xfrm>
            <a:off x="7716993" y="6511020"/>
            <a:ext cx="984019" cy="365125"/>
          </a:xfrm>
        </p:spPr>
        <p:txBody>
          <a:bodyPr/>
          <a:lstStyle/>
          <a:p>
            <a:fld id="{9DAC49A8-D133-48D6-BABD-467D590054FB}" type="slidenum">
              <a:rPr kumimoji="1" lang="ja-JP" altLang="en-US" smtClean="0"/>
              <a:t>185</a:t>
            </a:fld>
            <a:endParaRPr kumimoji="1" lang="ja-JP" altLang="en-US" dirty="0"/>
          </a:p>
        </p:txBody>
      </p:sp>
    </p:spTree>
    <p:extLst>
      <p:ext uri="{BB962C8B-B14F-4D97-AF65-F5344CB8AC3E}">
        <p14:creationId xmlns:p14="http://schemas.microsoft.com/office/powerpoint/2010/main" val="3842470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4" name="直線矢印コネクタ 73">
            <a:extLst>
              <a:ext uri="{FF2B5EF4-FFF2-40B4-BE49-F238E27FC236}">
                <a16:creationId xmlns:a16="http://schemas.microsoft.com/office/drawing/2014/main" id="{C5903553-3711-4E9A-8C07-80D7052A3B37}"/>
              </a:ext>
            </a:extLst>
          </p:cNvPr>
          <p:cNvCxnSpPr>
            <a:cxnSpLocks/>
          </p:cNvCxnSpPr>
          <p:nvPr/>
        </p:nvCxnSpPr>
        <p:spPr>
          <a:xfrm flipH="1">
            <a:off x="4868157" y="1835955"/>
            <a:ext cx="2397048" cy="2987040"/>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C4A3E32-1D21-35C6-C012-3B6030771F39}"/>
              </a:ext>
            </a:extLst>
          </p:cNvPr>
          <p:cNvSpPr txBox="1"/>
          <p:nvPr/>
        </p:nvSpPr>
        <p:spPr>
          <a:xfrm>
            <a:off x="3418821" y="1929931"/>
            <a:ext cx="691029" cy="357545"/>
          </a:xfrm>
          <a:prstGeom prst="roundRect">
            <a:avLst/>
          </a:prstGeom>
          <a:solidFill>
            <a:srgbClr val="FF0000"/>
          </a:solidFill>
          <a:ln w="38100">
            <a:solidFill>
              <a:srgbClr val="FF0000"/>
            </a:solid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500" b="1" dirty="0">
                <a:solidFill>
                  <a:schemeClr val="bg1"/>
                </a:solidFill>
                <a:latin typeface="BIZ UDPゴシック" panose="020B0400000000000000" pitchFamily="50" charset="-128"/>
                <a:ea typeface="BIZ UDPゴシック" panose="020B0400000000000000" pitchFamily="50" charset="-128"/>
              </a:rPr>
              <a:t>ＳＳＷ</a:t>
            </a:r>
          </a:p>
        </p:txBody>
      </p:sp>
      <p:sp>
        <p:nvSpPr>
          <p:cNvPr id="46" name="楕円 45">
            <a:extLst>
              <a:ext uri="{FF2B5EF4-FFF2-40B4-BE49-F238E27FC236}">
                <a16:creationId xmlns:a16="http://schemas.microsoft.com/office/drawing/2014/main" id="{EA054AFC-0DA4-E986-3D7A-A847D383CBEE}"/>
              </a:ext>
            </a:extLst>
          </p:cNvPr>
          <p:cNvSpPr/>
          <p:nvPr/>
        </p:nvSpPr>
        <p:spPr>
          <a:xfrm>
            <a:off x="5860421" y="1470188"/>
            <a:ext cx="3260257" cy="2898945"/>
          </a:xfrm>
          <a:prstGeom prst="ellipse">
            <a:avLst/>
          </a:prstGeom>
          <a:solidFill>
            <a:srgbClr val="00FF00">
              <a:alpha val="282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accent1">
                  <a:lumMod val="75000"/>
                </a:schemeClr>
              </a:solidFill>
              <a:latin typeface="BIZ UDPゴシック" panose="020B0400000000000000" pitchFamily="50" charset="-128"/>
              <a:ea typeface="BIZ UDPゴシック" panose="020B0400000000000000" pitchFamily="50" charset="-128"/>
            </a:endParaRPr>
          </a:p>
          <a:p>
            <a:pPr algn="ctr"/>
            <a:endParaRPr kumimoji="1" lang="ja-JP" altLang="en-US" sz="1350" dirty="0">
              <a:latin typeface="BIZ UDPゴシック" panose="020B0400000000000000" pitchFamily="50" charset="-128"/>
              <a:ea typeface="BIZ UDPゴシック" panose="020B0400000000000000" pitchFamily="50" charset="-128"/>
            </a:endParaRPr>
          </a:p>
        </p:txBody>
      </p:sp>
      <p:sp>
        <p:nvSpPr>
          <p:cNvPr id="44" name="楕円 43">
            <a:extLst>
              <a:ext uri="{FF2B5EF4-FFF2-40B4-BE49-F238E27FC236}">
                <a16:creationId xmlns:a16="http://schemas.microsoft.com/office/drawing/2014/main" id="{1D24D44E-1197-CEF5-328A-89A43147C29A}"/>
              </a:ext>
            </a:extLst>
          </p:cNvPr>
          <p:cNvSpPr/>
          <p:nvPr/>
        </p:nvSpPr>
        <p:spPr>
          <a:xfrm>
            <a:off x="1327111" y="2433937"/>
            <a:ext cx="4036178" cy="2347561"/>
          </a:xfrm>
          <a:prstGeom prst="ellipse">
            <a:avLst/>
          </a:prstGeom>
          <a:solidFill>
            <a:srgbClr val="FF669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latin typeface="BIZ UDPゴシック" panose="020B0400000000000000" pitchFamily="50" charset="-128"/>
              <a:ea typeface="BIZ UDPゴシック" panose="020B0400000000000000" pitchFamily="50" charset="-128"/>
            </a:endParaRPr>
          </a:p>
        </p:txBody>
      </p:sp>
      <p:sp>
        <p:nvSpPr>
          <p:cNvPr id="45" name="楕円 44">
            <a:extLst>
              <a:ext uri="{FF2B5EF4-FFF2-40B4-BE49-F238E27FC236}">
                <a16:creationId xmlns:a16="http://schemas.microsoft.com/office/drawing/2014/main" id="{AF638BF4-E977-B9B5-7FA9-3F5FEB418399}"/>
              </a:ext>
            </a:extLst>
          </p:cNvPr>
          <p:cNvSpPr/>
          <p:nvPr/>
        </p:nvSpPr>
        <p:spPr>
          <a:xfrm>
            <a:off x="3297987" y="1798071"/>
            <a:ext cx="3188043" cy="2698077"/>
          </a:xfrm>
          <a:prstGeom prst="ellipse">
            <a:avLst/>
          </a:prstGeom>
          <a:solidFill>
            <a:srgbClr val="00B0F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D35C7B6-4353-B025-41D8-089FCE58DE75}"/>
              </a:ext>
            </a:extLst>
          </p:cNvPr>
          <p:cNvSpPr txBox="1"/>
          <p:nvPr/>
        </p:nvSpPr>
        <p:spPr>
          <a:xfrm>
            <a:off x="111211" y="4009698"/>
            <a:ext cx="1079123" cy="78483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＝子育て家庭総合支援拠点と</a:t>
            </a:r>
            <a:r>
              <a:rPr kumimoji="1" lang="ja-JP" altLang="en-US" sz="900" dirty="0">
                <a:solidFill>
                  <a:schemeClr val="tx1"/>
                </a:solidFill>
                <a:latin typeface="BIZ UDPゴシック" panose="020B0400000000000000" pitchFamily="50" charset="-128"/>
                <a:ea typeface="BIZ UDPゴシック" panose="020B0400000000000000" pitchFamily="50" charset="-128"/>
              </a:rPr>
              <a:t>子育て世代包括支援センターの機能統合</a:t>
            </a:r>
          </a:p>
        </p:txBody>
      </p:sp>
      <p:sp>
        <p:nvSpPr>
          <p:cNvPr id="5" name="テキスト ボックス 4">
            <a:extLst>
              <a:ext uri="{FF2B5EF4-FFF2-40B4-BE49-F238E27FC236}">
                <a16:creationId xmlns:a16="http://schemas.microsoft.com/office/drawing/2014/main" id="{0410FBD6-3211-18CA-D9E4-6749CF0BEC1F}"/>
              </a:ext>
            </a:extLst>
          </p:cNvPr>
          <p:cNvSpPr txBox="1"/>
          <p:nvPr/>
        </p:nvSpPr>
        <p:spPr>
          <a:xfrm>
            <a:off x="217160" y="3538260"/>
            <a:ext cx="1050288" cy="507831"/>
          </a:xfrm>
          <a:prstGeom prst="rect">
            <a:avLst/>
          </a:prstGeom>
          <a:solidFill>
            <a:srgbClr val="FF66CC"/>
          </a:solidFill>
          <a:ln>
            <a:noFill/>
          </a:ln>
        </p:spPr>
        <p:style>
          <a:lnRef idx="3">
            <a:schemeClr val="lt1"/>
          </a:lnRef>
          <a:fillRef idx="1">
            <a:schemeClr val="accent2"/>
          </a:fillRef>
          <a:effectRef idx="1">
            <a:schemeClr val="accent2"/>
          </a:effectRef>
          <a:fontRef idx="minor">
            <a:schemeClr val="lt1"/>
          </a:fontRef>
        </p:style>
        <p:txBody>
          <a:bodyPr wrap="none" rtlCol="0" anchor="ctr">
            <a:spAutoFit/>
          </a:bodyPr>
          <a:lstStyle/>
          <a:p>
            <a:pPr algn="ctr"/>
            <a:r>
              <a:rPr kumimoji="1" lang="ja-JP" altLang="en-US" sz="1350" dirty="0">
                <a:latin typeface="BIZ UDPゴシック" panose="020B0400000000000000" pitchFamily="50" charset="-128"/>
                <a:ea typeface="BIZ UDPゴシック" panose="020B0400000000000000" pitchFamily="50" charset="-128"/>
              </a:rPr>
              <a:t>こども家庭</a:t>
            </a:r>
            <a:endParaRPr kumimoji="1" lang="en-US" altLang="ja-JP" sz="1350" dirty="0">
              <a:latin typeface="BIZ UDPゴシック" panose="020B0400000000000000" pitchFamily="50" charset="-128"/>
              <a:ea typeface="BIZ UDPゴシック" panose="020B0400000000000000" pitchFamily="50" charset="-128"/>
            </a:endParaRPr>
          </a:p>
          <a:p>
            <a:pPr algn="ctr"/>
            <a:r>
              <a:rPr kumimoji="1" lang="ja-JP" altLang="en-US" sz="1350" dirty="0">
                <a:latin typeface="BIZ UDPゴシック" panose="020B0400000000000000" pitchFamily="50" charset="-128"/>
                <a:ea typeface="BIZ UDPゴシック" panose="020B0400000000000000" pitchFamily="50" charset="-128"/>
              </a:rPr>
              <a:t>センター</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35DC2E0-720B-0497-0AA3-206AE8B299F8}"/>
              </a:ext>
            </a:extLst>
          </p:cNvPr>
          <p:cNvSpPr txBox="1"/>
          <p:nvPr/>
        </p:nvSpPr>
        <p:spPr>
          <a:xfrm>
            <a:off x="351453" y="2056568"/>
            <a:ext cx="530915" cy="300082"/>
          </a:xfrm>
          <a:prstGeom prst="rect">
            <a:avLst/>
          </a:prstGeom>
          <a:solidFill>
            <a:srgbClr val="00B0F0"/>
          </a:solidFill>
          <a:ln>
            <a:noFill/>
          </a:ln>
        </p:spPr>
        <p:style>
          <a:lnRef idx="3">
            <a:schemeClr val="lt1"/>
          </a:lnRef>
          <a:fillRef idx="1">
            <a:schemeClr val="accent2"/>
          </a:fillRef>
          <a:effectRef idx="1">
            <a:schemeClr val="accent2"/>
          </a:effectRef>
          <a:fontRef idx="minor">
            <a:schemeClr val="lt1"/>
          </a:fontRef>
        </p:style>
        <p:txBody>
          <a:bodyPr wrap="none" rtlCol="0" anchor="ctr">
            <a:spAutoFit/>
          </a:bodyPr>
          <a:lstStyle/>
          <a:p>
            <a:pPr algn="ctr"/>
            <a:r>
              <a:rPr kumimoji="1" lang="ja-JP" altLang="en-US" sz="1350" dirty="0">
                <a:latin typeface="BIZ UDPゴシック" panose="020B0400000000000000" pitchFamily="50" charset="-128"/>
                <a:ea typeface="BIZ UDPゴシック" panose="020B0400000000000000" pitchFamily="50" charset="-128"/>
              </a:rPr>
              <a:t>学校</a:t>
            </a:r>
          </a:p>
        </p:txBody>
      </p:sp>
      <p:sp>
        <p:nvSpPr>
          <p:cNvPr id="7" name="テキスト ボックス 6">
            <a:extLst>
              <a:ext uri="{FF2B5EF4-FFF2-40B4-BE49-F238E27FC236}">
                <a16:creationId xmlns:a16="http://schemas.microsoft.com/office/drawing/2014/main" id="{5AEDFC81-F955-2BDE-6D15-EDBD1F67B552}"/>
              </a:ext>
            </a:extLst>
          </p:cNvPr>
          <p:cNvSpPr txBox="1"/>
          <p:nvPr/>
        </p:nvSpPr>
        <p:spPr>
          <a:xfrm>
            <a:off x="170316" y="1264752"/>
            <a:ext cx="877163" cy="507831"/>
          </a:xfrm>
          <a:prstGeom prst="rect">
            <a:avLst/>
          </a:prstGeom>
          <a:solidFill>
            <a:srgbClr val="00C85A"/>
          </a:solidFill>
          <a:ln>
            <a:noFill/>
          </a:ln>
        </p:spPr>
        <p:style>
          <a:lnRef idx="3">
            <a:schemeClr val="lt1"/>
          </a:lnRef>
          <a:fillRef idx="1">
            <a:schemeClr val="accent2"/>
          </a:fillRef>
          <a:effectRef idx="1">
            <a:schemeClr val="accent2"/>
          </a:effectRef>
          <a:fontRef idx="minor">
            <a:schemeClr val="lt1"/>
          </a:fontRef>
        </p:style>
        <p:txBody>
          <a:bodyPr wrap="none" rtlCol="0" anchor="ctr">
            <a:spAutoFit/>
          </a:bodyPr>
          <a:lstStyle/>
          <a:p>
            <a:pPr algn="ctr"/>
            <a:r>
              <a:rPr kumimoji="1" lang="ja-JP" altLang="en-US" sz="1350" dirty="0">
                <a:latin typeface="BIZ UDPゴシック" panose="020B0400000000000000" pitchFamily="50" charset="-128"/>
                <a:ea typeface="BIZ UDPゴシック" panose="020B0400000000000000" pitchFamily="50" charset="-128"/>
              </a:rPr>
              <a:t>若者相談</a:t>
            </a:r>
            <a:endParaRPr kumimoji="1" lang="en-US" altLang="ja-JP" sz="1350" dirty="0">
              <a:latin typeface="BIZ UDPゴシック" panose="020B0400000000000000" pitchFamily="50" charset="-128"/>
              <a:ea typeface="BIZ UDPゴシック" panose="020B0400000000000000" pitchFamily="50" charset="-128"/>
            </a:endParaRPr>
          </a:p>
          <a:p>
            <a:pPr algn="ctr"/>
            <a:r>
              <a:rPr kumimoji="1" lang="ja-JP" altLang="en-US" sz="1350" dirty="0">
                <a:latin typeface="BIZ UDPゴシック" panose="020B0400000000000000" pitchFamily="50" charset="-128"/>
                <a:ea typeface="BIZ UDPゴシック" panose="020B0400000000000000" pitchFamily="50" charset="-128"/>
              </a:rPr>
              <a:t>機関</a:t>
            </a:r>
          </a:p>
        </p:txBody>
      </p:sp>
      <p:sp>
        <p:nvSpPr>
          <p:cNvPr id="15" name="テキスト ボックス 14">
            <a:extLst>
              <a:ext uri="{FF2B5EF4-FFF2-40B4-BE49-F238E27FC236}">
                <a16:creationId xmlns:a16="http://schemas.microsoft.com/office/drawing/2014/main" id="{B039E3FB-40A4-00A2-F317-3C76B93F1CCB}"/>
              </a:ext>
            </a:extLst>
          </p:cNvPr>
          <p:cNvSpPr txBox="1"/>
          <p:nvPr/>
        </p:nvSpPr>
        <p:spPr>
          <a:xfrm>
            <a:off x="7172540" y="1051727"/>
            <a:ext cx="1050288" cy="30008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ja-JP" altLang="en-US" sz="1350" dirty="0">
                <a:solidFill>
                  <a:schemeClr val="accent2">
                    <a:lumMod val="50000"/>
                  </a:schemeClr>
                </a:solidFill>
                <a:latin typeface="BIZ UDPゴシック" panose="020B0400000000000000" pitchFamily="50" charset="-128"/>
                <a:ea typeface="BIZ UDPゴシック" panose="020B0400000000000000" pitchFamily="50" charset="-128"/>
              </a:rPr>
              <a:t>＜若者期＞</a:t>
            </a:r>
            <a:endParaRPr kumimoji="1" lang="en-US" altLang="ja-JP" sz="13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4962B59C-D992-C3F8-3D77-21A19DCB609E}"/>
              </a:ext>
            </a:extLst>
          </p:cNvPr>
          <p:cNvSpPr txBox="1"/>
          <p:nvPr/>
        </p:nvSpPr>
        <p:spPr>
          <a:xfrm>
            <a:off x="4009786" y="1077751"/>
            <a:ext cx="1050288" cy="30008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ja-JP" altLang="en-US" sz="1350" dirty="0">
                <a:solidFill>
                  <a:schemeClr val="accent2">
                    <a:lumMod val="50000"/>
                  </a:schemeClr>
                </a:solidFill>
                <a:latin typeface="BIZ UDPゴシック" panose="020B0400000000000000" pitchFamily="50" charset="-128"/>
                <a:ea typeface="BIZ UDPゴシック" panose="020B0400000000000000" pitchFamily="50" charset="-128"/>
              </a:rPr>
              <a:t>＜学齢期＞</a:t>
            </a:r>
            <a:endParaRPr kumimoji="1" lang="en-US" altLang="ja-JP" sz="13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cxnSp>
        <p:nvCxnSpPr>
          <p:cNvPr id="60" name="直線矢印コネクタ 59">
            <a:extLst>
              <a:ext uri="{FF2B5EF4-FFF2-40B4-BE49-F238E27FC236}">
                <a16:creationId xmlns:a16="http://schemas.microsoft.com/office/drawing/2014/main" id="{CE8958FA-F4A1-4A3A-51F9-8AB7AF7E940B}"/>
              </a:ext>
            </a:extLst>
          </p:cNvPr>
          <p:cNvCxnSpPr>
            <a:cxnSpLocks/>
          </p:cNvCxnSpPr>
          <p:nvPr/>
        </p:nvCxnSpPr>
        <p:spPr>
          <a:xfrm flipV="1">
            <a:off x="1776978" y="4545817"/>
            <a:ext cx="25781" cy="281312"/>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8F91A881-4BBC-A8A7-CEA2-B64580C27354}"/>
              </a:ext>
            </a:extLst>
          </p:cNvPr>
          <p:cNvCxnSpPr>
            <a:cxnSpLocks/>
          </p:cNvCxnSpPr>
          <p:nvPr/>
        </p:nvCxnSpPr>
        <p:spPr>
          <a:xfrm>
            <a:off x="3283252" y="4930266"/>
            <a:ext cx="334648" cy="23232"/>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FCDEDF84-BF70-02FD-F2C1-B6A7B6C3B95C}"/>
              </a:ext>
            </a:extLst>
          </p:cNvPr>
          <p:cNvCxnSpPr>
            <a:cxnSpLocks/>
          </p:cNvCxnSpPr>
          <p:nvPr/>
        </p:nvCxnSpPr>
        <p:spPr>
          <a:xfrm>
            <a:off x="2324725" y="5048143"/>
            <a:ext cx="2235927" cy="320996"/>
          </a:xfrm>
          <a:prstGeom prst="bentConnector3">
            <a:avLst>
              <a:gd name="adj1" fmla="val 50000"/>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51CF6D44-3962-2D4C-9865-1F69BE393FCA}"/>
              </a:ext>
            </a:extLst>
          </p:cNvPr>
          <p:cNvSpPr txBox="1"/>
          <p:nvPr/>
        </p:nvSpPr>
        <p:spPr>
          <a:xfrm>
            <a:off x="1588670" y="4525457"/>
            <a:ext cx="1458890" cy="421972"/>
          </a:xfrm>
          <a:prstGeom prst="ellipse">
            <a:avLst/>
          </a:prstGeom>
          <a:solidFill>
            <a:srgbClr val="FF99CC"/>
          </a:solidFill>
          <a:ln>
            <a:solidFill>
              <a:schemeClr val="bg1"/>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ja-JP" altLang="en-US" sz="1350" dirty="0">
                <a:latin typeface="BIZ UDPゴシック" panose="020B0400000000000000" pitchFamily="50" charset="-128"/>
                <a:ea typeface="BIZ UDPゴシック" panose="020B0400000000000000" pitchFamily="50" charset="-128"/>
              </a:rPr>
              <a:t>健診</a:t>
            </a:r>
          </a:p>
        </p:txBody>
      </p:sp>
      <p:sp>
        <p:nvSpPr>
          <p:cNvPr id="24" name="テキスト ボックス 23">
            <a:extLst>
              <a:ext uri="{FF2B5EF4-FFF2-40B4-BE49-F238E27FC236}">
                <a16:creationId xmlns:a16="http://schemas.microsoft.com/office/drawing/2014/main" id="{9FDC4207-C938-3A23-6441-1E88DF5FF325}"/>
              </a:ext>
            </a:extLst>
          </p:cNvPr>
          <p:cNvSpPr txBox="1"/>
          <p:nvPr/>
        </p:nvSpPr>
        <p:spPr>
          <a:xfrm>
            <a:off x="4366366" y="4848714"/>
            <a:ext cx="455574" cy="300082"/>
          </a:xfrm>
          <a:prstGeom prst="rect">
            <a:avLst/>
          </a:prstGeom>
          <a:ln>
            <a:noFill/>
          </a:ln>
        </p:spPr>
        <p:style>
          <a:lnRef idx="3">
            <a:schemeClr val="lt1"/>
          </a:lnRef>
          <a:fillRef idx="1">
            <a:schemeClr val="accent6"/>
          </a:fillRef>
          <a:effectRef idx="1">
            <a:schemeClr val="accent6"/>
          </a:effectRef>
          <a:fontRef idx="minor">
            <a:schemeClr val="lt1"/>
          </a:fontRef>
        </p:style>
        <p:txBody>
          <a:bodyPr wrap="none" rtlCol="0">
            <a:spAutoFit/>
          </a:bodyPr>
          <a:lstStyle/>
          <a:p>
            <a:pPr algn="ctr"/>
            <a:r>
              <a:rPr kumimoji="1" lang="en-US" altLang="ja-JP" sz="1350" dirty="0">
                <a:latin typeface="BIZ UDPゴシック" panose="020B0400000000000000" pitchFamily="50" charset="-128"/>
                <a:ea typeface="BIZ UDPゴシック" panose="020B0400000000000000" pitchFamily="50" charset="-128"/>
              </a:rPr>
              <a:t>HP</a:t>
            </a:r>
            <a:endParaRPr kumimoji="1" lang="ja-JP" altLang="en-US" sz="135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0F3D8723-A361-7F2C-2958-0A8F7B6E7985}"/>
              </a:ext>
            </a:extLst>
          </p:cNvPr>
          <p:cNvSpPr txBox="1"/>
          <p:nvPr/>
        </p:nvSpPr>
        <p:spPr>
          <a:xfrm>
            <a:off x="3569376" y="4811563"/>
            <a:ext cx="704040" cy="507831"/>
          </a:xfrm>
          <a:prstGeom prst="rect">
            <a:avLst/>
          </a:prstGeom>
          <a:ln>
            <a:noFill/>
          </a:ln>
        </p:spPr>
        <p:style>
          <a:lnRef idx="3">
            <a:schemeClr val="lt1"/>
          </a:lnRef>
          <a:fillRef idx="1">
            <a:schemeClr val="accent6"/>
          </a:fillRef>
          <a:effectRef idx="1">
            <a:schemeClr val="accent6"/>
          </a:effectRef>
          <a:fontRef idx="minor">
            <a:schemeClr val="lt1"/>
          </a:fontRef>
        </p:style>
        <p:txBody>
          <a:bodyPr wrap="none" rtlCol="0">
            <a:spAutoFit/>
          </a:bodyPr>
          <a:lstStyle/>
          <a:p>
            <a:pPr algn="ctr"/>
            <a:r>
              <a:rPr kumimoji="1" lang="ja-JP" altLang="en-US" sz="1350" dirty="0">
                <a:latin typeface="BIZ UDPゴシック" panose="020B0400000000000000" pitchFamily="50" charset="-128"/>
                <a:ea typeface="BIZ UDPゴシック" panose="020B0400000000000000" pitchFamily="50" charset="-128"/>
              </a:rPr>
              <a:t>児童</a:t>
            </a:r>
            <a:endParaRPr kumimoji="1" lang="en-US" altLang="ja-JP" sz="1350" dirty="0">
              <a:latin typeface="BIZ UDPゴシック" panose="020B0400000000000000" pitchFamily="50" charset="-128"/>
              <a:ea typeface="BIZ UDPゴシック" panose="020B0400000000000000" pitchFamily="50" charset="-128"/>
            </a:endParaRPr>
          </a:p>
          <a:p>
            <a:pPr algn="ctr"/>
            <a:r>
              <a:rPr kumimoji="1" lang="ja-JP" altLang="en-US" sz="1350" dirty="0">
                <a:latin typeface="BIZ UDPゴシック" panose="020B0400000000000000" pitchFamily="50" charset="-128"/>
                <a:ea typeface="BIZ UDPゴシック" panose="020B0400000000000000" pitchFamily="50" charset="-128"/>
              </a:rPr>
              <a:t>相談所</a:t>
            </a:r>
          </a:p>
        </p:txBody>
      </p:sp>
      <p:grpSp>
        <p:nvGrpSpPr>
          <p:cNvPr id="41" name="グループ化 40">
            <a:extLst>
              <a:ext uri="{FF2B5EF4-FFF2-40B4-BE49-F238E27FC236}">
                <a16:creationId xmlns:a16="http://schemas.microsoft.com/office/drawing/2014/main" id="{758D8917-68B6-3DCF-6184-F11CA88FF87B}"/>
              </a:ext>
            </a:extLst>
          </p:cNvPr>
          <p:cNvGrpSpPr/>
          <p:nvPr/>
        </p:nvGrpSpPr>
        <p:grpSpPr>
          <a:xfrm>
            <a:off x="1459738" y="3297666"/>
            <a:ext cx="1874306" cy="1224729"/>
            <a:chOff x="1752589" y="2877826"/>
            <a:chExt cx="2464479" cy="1632971"/>
          </a:xfrm>
        </p:grpSpPr>
        <p:sp>
          <p:nvSpPr>
            <p:cNvPr id="3" name="四角形: 角を丸くする 2">
              <a:extLst>
                <a:ext uri="{FF2B5EF4-FFF2-40B4-BE49-F238E27FC236}">
                  <a16:creationId xmlns:a16="http://schemas.microsoft.com/office/drawing/2014/main" id="{73F7AD6B-3E3D-1392-1869-27635C546F66}"/>
                </a:ext>
              </a:extLst>
            </p:cNvPr>
            <p:cNvSpPr/>
            <p:nvPr/>
          </p:nvSpPr>
          <p:spPr>
            <a:xfrm>
              <a:off x="1941648" y="2877826"/>
              <a:ext cx="2275420" cy="1596661"/>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63D5AE44-7A5C-503D-433E-7DBB0446A0AD}"/>
                </a:ext>
              </a:extLst>
            </p:cNvPr>
            <p:cNvSpPr txBox="1"/>
            <p:nvPr/>
          </p:nvSpPr>
          <p:spPr>
            <a:xfrm>
              <a:off x="3035069" y="3545559"/>
              <a:ext cx="839377" cy="779025"/>
            </a:xfrm>
            <a:prstGeom prst="ellipse">
              <a:avLst/>
            </a:prstGeom>
            <a:solidFill>
              <a:schemeClr val="accent2">
                <a:lumMod val="60000"/>
                <a:lumOff val="40000"/>
              </a:schemeClr>
            </a:solidFill>
            <a:ln>
              <a:solidFill>
                <a:schemeClr val="bg1"/>
              </a:solidFill>
            </a:ln>
          </p:spPr>
          <p:style>
            <a:lnRef idx="3">
              <a:schemeClr val="lt1"/>
            </a:lnRef>
            <a:fillRef idx="1">
              <a:schemeClr val="accent6"/>
            </a:fillRef>
            <a:effectRef idx="1">
              <a:schemeClr val="accent6"/>
            </a:effectRef>
            <a:fontRef idx="minor">
              <a:schemeClr val="lt1"/>
            </a:fontRef>
          </p:style>
          <p:txBody>
            <a:bodyPr wrap="non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相談</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sz="1050" dirty="0">
                  <a:latin typeface="BIZ UDPゴシック" panose="020B0400000000000000" pitchFamily="50" charset="-128"/>
                  <a:ea typeface="BIZ UDPゴシック" panose="020B0400000000000000" pitchFamily="50" charset="-128"/>
                </a:rPr>
                <a:t>支援</a:t>
              </a:r>
            </a:p>
          </p:txBody>
        </p:sp>
        <p:sp>
          <p:nvSpPr>
            <p:cNvPr id="26" name="テキスト ボックス 25">
              <a:extLst>
                <a:ext uri="{FF2B5EF4-FFF2-40B4-BE49-F238E27FC236}">
                  <a16:creationId xmlns:a16="http://schemas.microsoft.com/office/drawing/2014/main" id="{5B068439-67FC-BBF7-2D80-024E733D2749}"/>
                </a:ext>
              </a:extLst>
            </p:cNvPr>
            <p:cNvSpPr txBox="1"/>
            <p:nvPr/>
          </p:nvSpPr>
          <p:spPr>
            <a:xfrm>
              <a:off x="1889297" y="3258200"/>
              <a:ext cx="1120858" cy="779025"/>
            </a:xfrm>
            <a:prstGeom prst="ellipse">
              <a:avLst/>
            </a:prstGeom>
            <a:solidFill>
              <a:schemeClr val="accent2">
                <a:lumMod val="60000"/>
                <a:lumOff val="40000"/>
              </a:schemeClr>
            </a:solidFill>
            <a:ln>
              <a:solidFill>
                <a:schemeClr val="bg1"/>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訪問型</a:t>
              </a:r>
              <a:endParaRPr kumimoji="1" lang="en-US" altLang="ja-JP" sz="1050" dirty="0">
                <a:latin typeface="BIZ UDPゴシック" panose="020B0400000000000000" pitchFamily="50" charset="-128"/>
                <a:ea typeface="BIZ UDPゴシック" panose="020B0400000000000000" pitchFamily="50" charset="-128"/>
              </a:endParaRPr>
            </a:p>
            <a:p>
              <a:pPr algn="ctr"/>
              <a:r>
                <a:rPr lang="ja-JP" altLang="en-US" sz="1050" dirty="0">
                  <a:latin typeface="BIZ UDPゴシック" panose="020B0400000000000000" pitchFamily="50" charset="-128"/>
                  <a:ea typeface="BIZ UDPゴシック" panose="020B0400000000000000" pitchFamily="50" charset="-128"/>
                </a:rPr>
                <a:t>支援</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E00A368F-8ACB-3959-91D4-445E2CEDB91E}"/>
                </a:ext>
              </a:extLst>
            </p:cNvPr>
            <p:cNvSpPr txBox="1"/>
            <p:nvPr/>
          </p:nvSpPr>
          <p:spPr>
            <a:xfrm>
              <a:off x="2796095" y="2925393"/>
              <a:ext cx="1088343" cy="779025"/>
            </a:xfrm>
            <a:prstGeom prst="ellipse">
              <a:avLst/>
            </a:prstGeom>
            <a:solidFill>
              <a:schemeClr val="accent2">
                <a:lumMod val="60000"/>
                <a:lumOff val="40000"/>
              </a:schemeClr>
            </a:solidFill>
            <a:ln>
              <a:solidFill>
                <a:schemeClr val="bg1"/>
              </a:solidFill>
            </a:ln>
          </p:spPr>
          <p:style>
            <a:lnRef idx="3">
              <a:schemeClr val="lt1"/>
            </a:lnRef>
            <a:fillRef idx="1">
              <a:schemeClr val="accent6"/>
            </a:fillRef>
            <a:effectRef idx="1">
              <a:schemeClr val="accent6"/>
            </a:effectRef>
            <a:fontRef idx="minor">
              <a:schemeClr val="lt1"/>
            </a:fontRef>
          </p:style>
          <p:txBody>
            <a:bodyPr wrap="none" rtlCol="0">
              <a:spAutoFit/>
            </a:bodyPr>
            <a:lstStyle/>
            <a:p>
              <a:pPr algn="ctr"/>
              <a:r>
                <a:rPr lang="ja-JP" altLang="en-US" sz="1050" dirty="0">
                  <a:latin typeface="BIZ UDPゴシック" panose="020B0400000000000000" pitchFamily="50" charset="-128"/>
                  <a:ea typeface="BIZ UDPゴシック" panose="020B0400000000000000" pitchFamily="50" charset="-128"/>
                </a:rPr>
                <a:t>預かり</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sz="1050" dirty="0">
                  <a:latin typeface="BIZ UDPゴシック" panose="020B0400000000000000" pitchFamily="50" charset="-128"/>
                  <a:ea typeface="BIZ UDPゴシック" panose="020B0400000000000000" pitchFamily="50" charset="-128"/>
                </a:rPr>
                <a:t>支援</a:t>
              </a:r>
            </a:p>
          </p:txBody>
        </p:sp>
        <p:sp>
          <p:nvSpPr>
            <p:cNvPr id="9" name="テキスト ボックス 8">
              <a:extLst>
                <a:ext uri="{FF2B5EF4-FFF2-40B4-BE49-F238E27FC236}">
                  <a16:creationId xmlns:a16="http://schemas.microsoft.com/office/drawing/2014/main" id="{68038E61-EC98-7270-4F25-79720B077CEA}"/>
                </a:ext>
              </a:extLst>
            </p:cNvPr>
            <p:cNvSpPr txBox="1"/>
            <p:nvPr/>
          </p:nvSpPr>
          <p:spPr>
            <a:xfrm>
              <a:off x="1752589" y="4110688"/>
              <a:ext cx="2435028" cy="40010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sz="1350" b="1" dirty="0">
                  <a:solidFill>
                    <a:srgbClr val="FF0000"/>
                  </a:solidFill>
                  <a:latin typeface="BIZ UDPゴシック" panose="020B0400000000000000" pitchFamily="50" charset="-128"/>
                  <a:ea typeface="BIZ UDPゴシック" panose="020B0400000000000000" pitchFamily="50" charset="-128"/>
                </a:rPr>
                <a:t>地域子育て支援拠点</a:t>
              </a:r>
            </a:p>
          </p:txBody>
        </p:sp>
      </p:grpSp>
      <p:sp>
        <p:nvSpPr>
          <p:cNvPr id="31" name="テキスト ボックス 30">
            <a:extLst>
              <a:ext uri="{FF2B5EF4-FFF2-40B4-BE49-F238E27FC236}">
                <a16:creationId xmlns:a16="http://schemas.microsoft.com/office/drawing/2014/main" id="{0E57D4B0-7656-4209-CF12-446EC0FA29D4}"/>
              </a:ext>
            </a:extLst>
          </p:cNvPr>
          <p:cNvSpPr txBox="1"/>
          <p:nvPr/>
        </p:nvSpPr>
        <p:spPr>
          <a:xfrm>
            <a:off x="1107949" y="3981748"/>
            <a:ext cx="1089863" cy="30008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sz="1350" b="1" dirty="0">
                <a:solidFill>
                  <a:schemeClr val="accent1">
                    <a:lumMod val="75000"/>
                  </a:schemeClr>
                </a:solidFill>
                <a:latin typeface="BIZ UDPゴシック" panose="020B0400000000000000" pitchFamily="50" charset="-128"/>
                <a:ea typeface="BIZ UDPゴシック" panose="020B0400000000000000" pitchFamily="50" charset="-128"/>
              </a:rPr>
              <a:t>伴走型支援</a:t>
            </a:r>
          </a:p>
        </p:txBody>
      </p:sp>
      <p:sp>
        <p:nvSpPr>
          <p:cNvPr id="32" name="テキスト ボックス 31">
            <a:extLst>
              <a:ext uri="{FF2B5EF4-FFF2-40B4-BE49-F238E27FC236}">
                <a16:creationId xmlns:a16="http://schemas.microsoft.com/office/drawing/2014/main" id="{000B8359-6674-2846-5AC4-AB1A9542E485}"/>
              </a:ext>
            </a:extLst>
          </p:cNvPr>
          <p:cNvSpPr txBox="1"/>
          <p:nvPr/>
        </p:nvSpPr>
        <p:spPr>
          <a:xfrm>
            <a:off x="4062680" y="1935390"/>
            <a:ext cx="1050288" cy="30008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350" b="1" dirty="0">
                <a:solidFill>
                  <a:schemeClr val="accent1">
                    <a:lumMod val="75000"/>
                  </a:schemeClr>
                </a:solidFill>
                <a:latin typeface="BIZ UDPゴシック" panose="020B0400000000000000" pitchFamily="50" charset="-128"/>
                <a:ea typeface="BIZ UDPゴシック" panose="020B0400000000000000" pitchFamily="50" charset="-128"/>
              </a:rPr>
              <a:t>伴走型支援</a:t>
            </a:r>
          </a:p>
        </p:txBody>
      </p:sp>
      <p:grpSp>
        <p:nvGrpSpPr>
          <p:cNvPr id="1038" name="グループ化 1037">
            <a:extLst>
              <a:ext uri="{FF2B5EF4-FFF2-40B4-BE49-F238E27FC236}">
                <a16:creationId xmlns:a16="http://schemas.microsoft.com/office/drawing/2014/main" id="{3A315FA5-995F-5F96-EED5-51938A780C3A}"/>
              </a:ext>
            </a:extLst>
          </p:cNvPr>
          <p:cNvGrpSpPr/>
          <p:nvPr/>
        </p:nvGrpSpPr>
        <p:grpSpPr>
          <a:xfrm>
            <a:off x="4012663" y="2853880"/>
            <a:ext cx="4771478" cy="1165056"/>
            <a:chOff x="4874011" y="2245303"/>
            <a:chExt cx="6862360" cy="1553407"/>
          </a:xfrm>
        </p:grpSpPr>
        <p:sp>
          <p:nvSpPr>
            <p:cNvPr id="1024" name="四角形: 角を丸くする 1023">
              <a:extLst>
                <a:ext uri="{FF2B5EF4-FFF2-40B4-BE49-F238E27FC236}">
                  <a16:creationId xmlns:a16="http://schemas.microsoft.com/office/drawing/2014/main" id="{3DC3F903-0D24-0570-E80C-8259DB3C0FF0}"/>
                </a:ext>
              </a:extLst>
            </p:cNvPr>
            <p:cNvSpPr/>
            <p:nvPr/>
          </p:nvSpPr>
          <p:spPr>
            <a:xfrm>
              <a:off x="4874011" y="2245303"/>
              <a:ext cx="6858913" cy="1449338"/>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3923DAB-9169-E3C4-DC26-BD041737A5A5}"/>
                </a:ext>
              </a:extLst>
            </p:cNvPr>
            <p:cNvSpPr txBox="1"/>
            <p:nvPr/>
          </p:nvSpPr>
          <p:spPr>
            <a:xfrm>
              <a:off x="5498938" y="2333454"/>
              <a:ext cx="1084590" cy="952142"/>
            </a:xfrm>
            <a:prstGeom prst="ellipse">
              <a:avLst/>
            </a:prstGeom>
            <a:solidFill>
              <a:schemeClr val="accent2">
                <a:lumMod val="60000"/>
                <a:lumOff val="40000"/>
              </a:schemeClr>
            </a:solidFill>
            <a:ln>
              <a:solidFill>
                <a:schemeClr val="bg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sz="1350" dirty="0">
                  <a:latin typeface="BIZ UDPゴシック" panose="020B0400000000000000" pitchFamily="50" charset="-128"/>
                  <a:ea typeface="BIZ UDPゴシック" panose="020B0400000000000000" pitchFamily="50" charset="-128"/>
                </a:rPr>
                <a:t>居場所</a:t>
              </a:r>
            </a:p>
          </p:txBody>
        </p:sp>
        <p:sp>
          <p:nvSpPr>
            <p:cNvPr id="11" name="テキスト ボックス 10">
              <a:extLst>
                <a:ext uri="{FF2B5EF4-FFF2-40B4-BE49-F238E27FC236}">
                  <a16:creationId xmlns:a16="http://schemas.microsoft.com/office/drawing/2014/main" id="{AF89C572-70B7-18D9-22C5-75B4C277F879}"/>
                </a:ext>
              </a:extLst>
            </p:cNvPr>
            <p:cNvSpPr txBox="1"/>
            <p:nvPr/>
          </p:nvSpPr>
          <p:spPr>
            <a:xfrm>
              <a:off x="6468586" y="2313407"/>
              <a:ext cx="1423840" cy="952142"/>
            </a:xfrm>
            <a:prstGeom prst="ellipse">
              <a:avLst/>
            </a:prstGeom>
            <a:solidFill>
              <a:schemeClr val="accent2">
                <a:lumMod val="60000"/>
                <a:lumOff val="40000"/>
              </a:schemeClr>
            </a:solidFill>
            <a:ln>
              <a:solidFill>
                <a:schemeClr val="bg1"/>
              </a:solid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350" dirty="0">
                  <a:latin typeface="BIZ UDPゴシック" panose="020B0400000000000000" pitchFamily="50" charset="-128"/>
                  <a:ea typeface="BIZ UDPゴシック" panose="020B0400000000000000" pitchFamily="50" charset="-128"/>
                </a:rPr>
                <a:t>子ども</a:t>
              </a:r>
              <a:endParaRPr kumimoji="1" lang="en-US" altLang="ja-JP" sz="1350" dirty="0">
                <a:latin typeface="BIZ UDPゴシック" panose="020B0400000000000000" pitchFamily="50" charset="-128"/>
                <a:ea typeface="BIZ UDPゴシック" panose="020B0400000000000000" pitchFamily="50" charset="-128"/>
              </a:endParaRPr>
            </a:p>
            <a:p>
              <a:pPr algn="ctr"/>
              <a:r>
                <a:rPr kumimoji="1" lang="ja-JP" altLang="en-US" sz="1350" dirty="0">
                  <a:latin typeface="BIZ UDPゴシック" panose="020B0400000000000000" pitchFamily="50" charset="-128"/>
                  <a:ea typeface="BIZ UDPゴシック" panose="020B0400000000000000" pitchFamily="50" charset="-128"/>
                </a:rPr>
                <a:t>食堂</a:t>
              </a:r>
            </a:p>
          </p:txBody>
        </p:sp>
        <p:sp>
          <p:nvSpPr>
            <p:cNvPr id="12" name="テキスト ボックス 11">
              <a:extLst>
                <a:ext uri="{FF2B5EF4-FFF2-40B4-BE49-F238E27FC236}">
                  <a16:creationId xmlns:a16="http://schemas.microsoft.com/office/drawing/2014/main" id="{2DA34E57-C320-F9A6-0CF2-750EE2F26E25}"/>
                </a:ext>
              </a:extLst>
            </p:cNvPr>
            <p:cNvSpPr txBox="1"/>
            <p:nvPr/>
          </p:nvSpPr>
          <p:spPr>
            <a:xfrm>
              <a:off x="7699723" y="2308068"/>
              <a:ext cx="1073717" cy="952142"/>
            </a:xfrm>
            <a:prstGeom prst="ellipse">
              <a:avLst/>
            </a:prstGeom>
            <a:solidFill>
              <a:schemeClr val="accent2">
                <a:lumMod val="60000"/>
                <a:lumOff val="40000"/>
              </a:schemeClr>
            </a:solidFill>
            <a:ln>
              <a:solidFill>
                <a:schemeClr val="bg1"/>
              </a:solid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350" dirty="0">
                  <a:latin typeface="BIZ UDPゴシック" panose="020B0400000000000000" pitchFamily="50" charset="-128"/>
                  <a:ea typeface="BIZ UDPゴシック" panose="020B0400000000000000" pitchFamily="50" charset="-128"/>
                </a:rPr>
                <a:t>学習</a:t>
              </a:r>
              <a:endParaRPr kumimoji="1" lang="en-US" altLang="ja-JP" sz="1350" dirty="0">
                <a:latin typeface="BIZ UDPゴシック" panose="020B0400000000000000" pitchFamily="50" charset="-128"/>
                <a:ea typeface="BIZ UDPゴシック" panose="020B0400000000000000" pitchFamily="50" charset="-128"/>
              </a:endParaRPr>
            </a:p>
            <a:p>
              <a:pPr algn="ctr"/>
              <a:r>
                <a:rPr kumimoji="1" lang="ja-JP" altLang="en-US" sz="1350" dirty="0">
                  <a:latin typeface="BIZ UDPゴシック" panose="020B0400000000000000" pitchFamily="50" charset="-128"/>
                  <a:ea typeface="BIZ UDPゴシック" panose="020B0400000000000000" pitchFamily="50" charset="-128"/>
                </a:rPr>
                <a:t>支援</a:t>
              </a:r>
            </a:p>
          </p:txBody>
        </p:sp>
        <p:sp>
          <p:nvSpPr>
            <p:cNvPr id="13" name="テキスト ボックス 12">
              <a:extLst>
                <a:ext uri="{FF2B5EF4-FFF2-40B4-BE49-F238E27FC236}">
                  <a16:creationId xmlns:a16="http://schemas.microsoft.com/office/drawing/2014/main" id="{72590E16-8515-59F4-75A0-C6ABB0280131}"/>
                </a:ext>
              </a:extLst>
            </p:cNvPr>
            <p:cNvSpPr txBox="1"/>
            <p:nvPr/>
          </p:nvSpPr>
          <p:spPr>
            <a:xfrm>
              <a:off x="9673812" y="2325947"/>
              <a:ext cx="1073717" cy="952142"/>
            </a:xfrm>
            <a:prstGeom prst="ellipse">
              <a:avLst/>
            </a:prstGeom>
            <a:solidFill>
              <a:schemeClr val="accent2">
                <a:lumMod val="60000"/>
                <a:lumOff val="40000"/>
              </a:schemeClr>
            </a:solidFill>
            <a:ln>
              <a:solidFill>
                <a:schemeClr val="bg1"/>
              </a:solid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350" dirty="0">
                  <a:latin typeface="BIZ UDPゴシック" panose="020B0400000000000000" pitchFamily="50" charset="-128"/>
                  <a:ea typeface="BIZ UDPゴシック" panose="020B0400000000000000" pitchFamily="50" charset="-128"/>
                </a:rPr>
                <a:t>就労</a:t>
              </a:r>
              <a:endParaRPr kumimoji="1" lang="en-US" altLang="ja-JP" sz="1350" dirty="0">
                <a:latin typeface="BIZ UDPゴシック" panose="020B0400000000000000" pitchFamily="50" charset="-128"/>
                <a:ea typeface="BIZ UDPゴシック" panose="020B0400000000000000" pitchFamily="50" charset="-128"/>
              </a:endParaRPr>
            </a:p>
            <a:p>
              <a:pPr algn="ctr"/>
              <a:r>
                <a:rPr kumimoji="1" lang="ja-JP" altLang="en-US" sz="1350" dirty="0">
                  <a:latin typeface="BIZ UDPゴシック" panose="020B0400000000000000" pitchFamily="50" charset="-128"/>
                  <a:ea typeface="BIZ UDPゴシック" panose="020B0400000000000000" pitchFamily="50" charset="-128"/>
                </a:rPr>
                <a:t>支援</a:t>
              </a:r>
            </a:p>
          </p:txBody>
        </p:sp>
        <p:sp>
          <p:nvSpPr>
            <p:cNvPr id="14" name="テキスト ボックス 13">
              <a:extLst>
                <a:ext uri="{FF2B5EF4-FFF2-40B4-BE49-F238E27FC236}">
                  <a16:creationId xmlns:a16="http://schemas.microsoft.com/office/drawing/2014/main" id="{A67B45EE-05EB-FB5C-1E3F-0ED65EEC3424}"/>
                </a:ext>
              </a:extLst>
            </p:cNvPr>
            <p:cNvSpPr txBox="1"/>
            <p:nvPr/>
          </p:nvSpPr>
          <p:spPr>
            <a:xfrm>
              <a:off x="10662654" y="2369271"/>
              <a:ext cx="1073717" cy="952142"/>
            </a:xfrm>
            <a:prstGeom prst="ellipse">
              <a:avLst/>
            </a:prstGeom>
            <a:solidFill>
              <a:schemeClr val="accent2">
                <a:lumMod val="60000"/>
                <a:lumOff val="40000"/>
              </a:schemeClr>
            </a:solidFill>
            <a:ln>
              <a:solidFill>
                <a:schemeClr val="bg1"/>
              </a:solid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350" dirty="0">
                  <a:latin typeface="BIZ UDPゴシック" panose="020B0400000000000000" pitchFamily="50" charset="-128"/>
                  <a:ea typeface="BIZ UDPゴシック" panose="020B0400000000000000" pitchFamily="50" charset="-128"/>
                </a:rPr>
                <a:t>住宅</a:t>
              </a:r>
              <a:endParaRPr kumimoji="1" lang="en-US" altLang="ja-JP" sz="1350" dirty="0">
                <a:latin typeface="BIZ UDPゴシック" panose="020B0400000000000000" pitchFamily="50" charset="-128"/>
                <a:ea typeface="BIZ UDPゴシック" panose="020B0400000000000000" pitchFamily="50" charset="-128"/>
              </a:endParaRPr>
            </a:p>
            <a:p>
              <a:pPr algn="ctr"/>
              <a:r>
                <a:rPr kumimoji="1" lang="ja-JP" altLang="en-US" sz="1350" dirty="0">
                  <a:latin typeface="BIZ UDPゴシック" panose="020B0400000000000000" pitchFamily="50" charset="-128"/>
                  <a:ea typeface="BIZ UDPゴシック" panose="020B0400000000000000" pitchFamily="50" charset="-128"/>
                </a:rPr>
                <a:t>支援</a:t>
              </a:r>
            </a:p>
          </p:txBody>
        </p:sp>
        <p:sp>
          <p:nvSpPr>
            <p:cNvPr id="34" name="テキスト ボックス 33">
              <a:extLst>
                <a:ext uri="{FF2B5EF4-FFF2-40B4-BE49-F238E27FC236}">
                  <a16:creationId xmlns:a16="http://schemas.microsoft.com/office/drawing/2014/main" id="{7FAD7AA1-B645-0691-23FB-70286FCA3E52}"/>
                </a:ext>
              </a:extLst>
            </p:cNvPr>
            <p:cNvSpPr txBox="1"/>
            <p:nvPr/>
          </p:nvSpPr>
          <p:spPr>
            <a:xfrm>
              <a:off x="5969835" y="3236081"/>
              <a:ext cx="3599151" cy="562629"/>
            </a:xfrm>
            <a:prstGeom prst="ellipse">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350" b="1" dirty="0">
                  <a:solidFill>
                    <a:srgbClr val="FF0000"/>
                  </a:solidFill>
                  <a:latin typeface="BIZ UDPゴシック" panose="020B0400000000000000" pitchFamily="50" charset="-128"/>
                  <a:ea typeface="BIZ UDPゴシック" panose="020B0400000000000000" pitchFamily="50" charset="-128"/>
                </a:rPr>
                <a:t>学校プラットフォーム</a:t>
              </a:r>
            </a:p>
          </p:txBody>
        </p:sp>
      </p:grpSp>
      <p:grpSp>
        <p:nvGrpSpPr>
          <p:cNvPr id="1027" name="グループ化 1026">
            <a:extLst>
              <a:ext uri="{FF2B5EF4-FFF2-40B4-BE49-F238E27FC236}">
                <a16:creationId xmlns:a16="http://schemas.microsoft.com/office/drawing/2014/main" id="{7427358B-2AF3-0F5F-4707-A6851D5DE9F1}"/>
              </a:ext>
            </a:extLst>
          </p:cNvPr>
          <p:cNvGrpSpPr/>
          <p:nvPr/>
        </p:nvGrpSpPr>
        <p:grpSpPr>
          <a:xfrm>
            <a:off x="948754" y="5414610"/>
            <a:ext cx="7445002" cy="447042"/>
            <a:chOff x="1265006" y="5826285"/>
            <a:chExt cx="9926668" cy="596057"/>
          </a:xfrm>
        </p:grpSpPr>
        <p:sp>
          <p:nvSpPr>
            <p:cNvPr id="35" name="テキスト ボックス 34">
              <a:extLst>
                <a:ext uri="{FF2B5EF4-FFF2-40B4-BE49-F238E27FC236}">
                  <a16:creationId xmlns:a16="http://schemas.microsoft.com/office/drawing/2014/main" id="{7DB72AC7-A6EB-9C41-D2B0-AA2490974A4B}"/>
                </a:ext>
              </a:extLst>
            </p:cNvPr>
            <p:cNvSpPr txBox="1"/>
            <p:nvPr/>
          </p:nvSpPr>
          <p:spPr>
            <a:xfrm>
              <a:off x="1265006" y="5834153"/>
              <a:ext cx="917281" cy="562630"/>
            </a:xfrm>
            <a:prstGeom prst="ellipse">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en-US" altLang="ja-JP" sz="1350" dirty="0">
                  <a:solidFill>
                    <a:schemeClr val="accent2">
                      <a:lumMod val="50000"/>
                    </a:schemeClr>
                  </a:solidFill>
                  <a:latin typeface="BIZ UDPゴシック" panose="020B0400000000000000" pitchFamily="50" charset="-128"/>
                  <a:ea typeface="BIZ UDPゴシック" panose="020B0400000000000000" pitchFamily="50" charset="-128"/>
                </a:rPr>
                <a:t>0</a:t>
              </a:r>
              <a:r>
                <a:rPr lang="ja-JP" altLang="en-US" sz="1350" dirty="0">
                  <a:solidFill>
                    <a:schemeClr val="accent2">
                      <a:lumMod val="50000"/>
                    </a:schemeClr>
                  </a:solidFill>
                  <a:latin typeface="BIZ UDPゴシック" panose="020B0400000000000000" pitchFamily="50" charset="-128"/>
                  <a:ea typeface="BIZ UDPゴシック" panose="020B0400000000000000" pitchFamily="50" charset="-128"/>
                </a:rPr>
                <a:t>才</a:t>
              </a:r>
              <a:endParaRPr kumimoji="1" lang="ja-JP" altLang="en-US" sz="13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19D04C7F-23BE-A436-3849-58C25FA38953}"/>
                </a:ext>
              </a:extLst>
            </p:cNvPr>
            <p:cNvSpPr txBox="1"/>
            <p:nvPr/>
          </p:nvSpPr>
          <p:spPr>
            <a:xfrm>
              <a:off x="2895495" y="5826285"/>
              <a:ext cx="917281" cy="562630"/>
            </a:xfrm>
            <a:prstGeom prst="ellipse">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en-US" altLang="ja-JP" sz="1350" dirty="0">
                  <a:solidFill>
                    <a:schemeClr val="accent2">
                      <a:lumMod val="50000"/>
                    </a:schemeClr>
                  </a:solidFill>
                  <a:latin typeface="BIZ UDPゴシック" panose="020B0400000000000000" pitchFamily="50" charset="-128"/>
                  <a:ea typeface="BIZ UDPゴシック" panose="020B0400000000000000" pitchFamily="50" charset="-128"/>
                </a:rPr>
                <a:t>3</a:t>
              </a:r>
              <a:r>
                <a:rPr lang="ja-JP" altLang="en-US" sz="1350" dirty="0">
                  <a:solidFill>
                    <a:schemeClr val="accent2">
                      <a:lumMod val="50000"/>
                    </a:schemeClr>
                  </a:solidFill>
                  <a:latin typeface="BIZ UDPゴシック" panose="020B0400000000000000" pitchFamily="50" charset="-128"/>
                  <a:ea typeface="BIZ UDPゴシック" panose="020B0400000000000000" pitchFamily="50" charset="-128"/>
                </a:rPr>
                <a:t>才</a:t>
              </a:r>
              <a:endParaRPr kumimoji="1" lang="ja-JP" altLang="en-US" sz="13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523E6DBC-5554-3F0D-C418-86CC41A74D47}"/>
                </a:ext>
              </a:extLst>
            </p:cNvPr>
            <p:cNvSpPr txBox="1"/>
            <p:nvPr/>
          </p:nvSpPr>
          <p:spPr>
            <a:xfrm>
              <a:off x="4663338" y="5826285"/>
              <a:ext cx="917281" cy="562630"/>
            </a:xfrm>
            <a:prstGeom prst="ellipse">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en-US" altLang="ja-JP" sz="1350" dirty="0">
                  <a:solidFill>
                    <a:schemeClr val="accent2">
                      <a:lumMod val="50000"/>
                    </a:schemeClr>
                  </a:solidFill>
                  <a:latin typeface="BIZ UDPゴシック" panose="020B0400000000000000" pitchFamily="50" charset="-128"/>
                  <a:ea typeface="BIZ UDPゴシック" panose="020B0400000000000000" pitchFamily="50" charset="-128"/>
                </a:rPr>
                <a:t>6</a:t>
              </a:r>
              <a:r>
                <a:rPr lang="ja-JP" altLang="en-US" sz="1350" dirty="0">
                  <a:solidFill>
                    <a:schemeClr val="accent2">
                      <a:lumMod val="50000"/>
                    </a:schemeClr>
                  </a:solidFill>
                  <a:latin typeface="BIZ UDPゴシック" panose="020B0400000000000000" pitchFamily="50" charset="-128"/>
                  <a:ea typeface="BIZ UDPゴシック" panose="020B0400000000000000" pitchFamily="50" charset="-128"/>
                </a:rPr>
                <a:t>才</a:t>
              </a:r>
              <a:endParaRPr kumimoji="1" lang="ja-JP" altLang="en-US" sz="13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D8D35CA8-D4FF-1298-28F1-7245D2C26EBC}"/>
                </a:ext>
              </a:extLst>
            </p:cNvPr>
            <p:cNvSpPr txBox="1"/>
            <p:nvPr/>
          </p:nvSpPr>
          <p:spPr>
            <a:xfrm>
              <a:off x="7976327" y="5859712"/>
              <a:ext cx="1121653" cy="562630"/>
            </a:xfrm>
            <a:prstGeom prst="ellipse">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en-US" altLang="ja-JP" sz="1350" dirty="0">
                  <a:solidFill>
                    <a:schemeClr val="accent2">
                      <a:lumMod val="50000"/>
                    </a:schemeClr>
                  </a:solidFill>
                  <a:latin typeface="BIZ UDPゴシック" panose="020B0400000000000000" pitchFamily="50" charset="-128"/>
                  <a:ea typeface="BIZ UDPゴシック" panose="020B0400000000000000" pitchFamily="50" charset="-128"/>
                </a:rPr>
                <a:t>16</a:t>
              </a:r>
              <a:r>
                <a:rPr lang="ja-JP" altLang="en-US" sz="1350" dirty="0">
                  <a:solidFill>
                    <a:schemeClr val="accent2">
                      <a:lumMod val="50000"/>
                    </a:schemeClr>
                  </a:solidFill>
                  <a:latin typeface="BIZ UDPゴシック" panose="020B0400000000000000" pitchFamily="50" charset="-128"/>
                  <a:ea typeface="BIZ UDPゴシック" panose="020B0400000000000000" pitchFamily="50" charset="-128"/>
                </a:rPr>
                <a:t>才</a:t>
              </a:r>
              <a:endParaRPr kumimoji="1" lang="ja-JP" altLang="en-US" sz="13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6342DD3F-A6C8-1958-3DB4-C33FE4182B57}"/>
                </a:ext>
              </a:extLst>
            </p:cNvPr>
            <p:cNvSpPr txBox="1"/>
            <p:nvPr/>
          </p:nvSpPr>
          <p:spPr>
            <a:xfrm>
              <a:off x="10070021" y="5839408"/>
              <a:ext cx="1121653" cy="562630"/>
            </a:xfrm>
            <a:prstGeom prst="ellipse">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en-US" altLang="ja-JP" sz="1350" dirty="0">
                  <a:solidFill>
                    <a:schemeClr val="accent2">
                      <a:lumMod val="50000"/>
                    </a:schemeClr>
                  </a:solidFill>
                  <a:latin typeface="BIZ UDPゴシック" panose="020B0400000000000000" pitchFamily="50" charset="-128"/>
                  <a:ea typeface="BIZ UDPゴシック" panose="020B0400000000000000" pitchFamily="50" charset="-128"/>
                </a:rPr>
                <a:t>18</a:t>
              </a:r>
              <a:r>
                <a:rPr lang="ja-JP" altLang="en-US" sz="1350" dirty="0">
                  <a:solidFill>
                    <a:schemeClr val="accent2">
                      <a:lumMod val="50000"/>
                    </a:schemeClr>
                  </a:solidFill>
                  <a:latin typeface="BIZ UDPゴシック" panose="020B0400000000000000" pitchFamily="50" charset="-128"/>
                  <a:ea typeface="BIZ UDPゴシック" panose="020B0400000000000000" pitchFamily="50" charset="-128"/>
                </a:rPr>
                <a:t>才</a:t>
              </a:r>
              <a:endParaRPr kumimoji="1" lang="ja-JP" altLang="en-US" sz="13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grpSp>
      <p:cxnSp>
        <p:nvCxnSpPr>
          <p:cNvPr id="42" name="直線矢印コネクタ 41">
            <a:extLst>
              <a:ext uri="{FF2B5EF4-FFF2-40B4-BE49-F238E27FC236}">
                <a16:creationId xmlns:a16="http://schemas.microsoft.com/office/drawing/2014/main" id="{2EC2BBD7-CED0-4180-474A-C52B1F5E9342}"/>
              </a:ext>
            </a:extLst>
          </p:cNvPr>
          <p:cNvCxnSpPr>
            <a:cxnSpLocks/>
          </p:cNvCxnSpPr>
          <p:nvPr/>
        </p:nvCxnSpPr>
        <p:spPr>
          <a:xfrm>
            <a:off x="111211" y="5443722"/>
            <a:ext cx="8847438"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3D07CF70-2E6E-F612-612D-1F6E37F70452}"/>
              </a:ext>
            </a:extLst>
          </p:cNvPr>
          <p:cNvSpPr txBox="1"/>
          <p:nvPr/>
        </p:nvSpPr>
        <p:spPr>
          <a:xfrm>
            <a:off x="1574975" y="1081828"/>
            <a:ext cx="1223413" cy="30008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ja-JP" altLang="en-US" sz="1350" dirty="0">
                <a:solidFill>
                  <a:schemeClr val="accent2">
                    <a:lumMod val="50000"/>
                  </a:schemeClr>
                </a:solidFill>
                <a:latin typeface="BIZ UDPゴシック" panose="020B0400000000000000" pitchFamily="50" charset="-128"/>
                <a:ea typeface="BIZ UDPゴシック" panose="020B0400000000000000" pitchFamily="50" charset="-128"/>
              </a:rPr>
              <a:t>＜乳幼児期＞</a:t>
            </a:r>
            <a:endParaRPr kumimoji="1" lang="en-US" altLang="ja-JP" sz="135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530FF33C-30B1-3FDE-A7A8-594897C6FEED}"/>
              </a:ext>
            </a:extLst>
          </p:cNvPr>
          <p:cNvSpPr txBox="1"/>
          <p:nvPr/>
        </p:nvSpPr>
        <p:spPr>
          <a:xfrm>
            <a:off x="8368592" y="2165245"/>
            <a:ext cx="530915" cy="300082"/>
          </a:xfrm>
          <a:prstGeom prst="rect">
            <a:avLst/>
          </a:prstGeom>
          <a:solidFill>
            <a:srgbClr val="00B050"/>
          </a:solidFill>
          <a:ln>
            <a:noFill/>
          </a:ln>
        </p:spPr>
        <p:style>
          <a:lnRef idx="3">
            <a:schemeClr val="lt1"/>
          </a:lnRef>
          <a:fillRef idx="1">
            <a:schemeClr val="accent2"/>
          </a:fillRef>
          <a:effectRef idx="1">
            <a:schemeClr val="accent2"/>
          </a:effectRef>
          <a:fontRef idx="minor">
            <a:schemeClr val="lt1"/>
          </a:fontRef>
        </p:style>
        <p:txBody>
          <a:bodyPr wrap="none" rtlCol="0" anchor="ctr">
            <a:spAutoFit/>
          </a:bodyPr>
          <a:lstStyle/>
          <a:p>
            <a:pPr algn="ctr"/>
            <a:r>
              <a:rPr kumimoji="1" lang="ja-JP" altLang="en-US" sz="1350" dirty="0">
                <a:latin typeface="BIZ UDPゴシック" panose="020B0400000000000000" pitchFamily="50" charset="-128"/>
                <a:ea typeface="BIZ UDPゴシック" panose="020B0400000000000000" pitchFamily="50" charset="-128"/>
              </a:rPr>
              <a:t>警察</a:t>
            </a:r>
          </a:p>
        </p:txBody>
      </p:sp>
      <p:sp>
        <p:nvSpPr>
          <p:cNvPr id="1029" name="テキスト ボックス 1028">
            <a:extLst>
              <a:ext uri="{FF2B5EF4-FFF2-40B4-BE49-F238E27FC236}">
                <a16:creationId xmlns:a16="http://schemas.microsoft.com/office/drawing/2014/main" id="{143E66DC-9588-AA05-A4EB-E89962B24DBE}"/>
              </a:ext>
            </a:extLst>
          </p:cNvPr>
          <p:cNvSpPr txBox="1"/>
          <p:nvPr/>
        </p:nvSpPr>
        <p:spPr>
          <a:xfrm>
            <a:off x="7313246" y="1638364"/>
            <a:ext cx="1050288" cy="30008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350" b="1" dirty="0">
                <a:solidFill>
                  <a:schemeClr val="accent1">
                    <a:lumMod val="75000"/>
                  </a:schemeClr>
                </a:solidFill>
                <a:latin typeface="BIZ UDPゴシック" panose="020B0400000000000000" pitchFamily="50" charset="-128"/>
                <a:ea typeface="BIZ UDPゴシック" panose="020B0400000000000000" pitchFamily="50" charset="-128"/>
              </a:rPr>
              <a:t>伴走型支援</a:t>
            </a:r>
            <a:endParaRPr kumimoji="1" lang="en-US" altLang="ja-JP" sz="135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cxnSp>
        <p:nvCxnSpPr>
          <p:cNvPr id="1039" name="直線矢印コネクタ 1038">
            <a:extLst>
              <a:ext uri="{FF2B5EF4-FFF2-40B4-BE49-F238E27FC236}">
                <a16:creationId xmlns:a16="http://schemas.microsoft.com/office/drawing/2014/main" id="{6C0F0FEA-D928-0AE6-933F-78B39D0AF955}"/>
              </a:ext>
            </a:extLst>
          </p:cNvPr>
          <p:cNvCxnSpPr>
            <a:cxnSpLocks/>
          </p:cNvCxnSpPr>
          <p:nvPr/>
        </p:nvCxnSpPr>
        <p:spPr>
          <a:xfrm flipH="1">
            <a:off x="4683170" y="2435711"/>
            <a:ext cx="84604" cy="352049"/>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4" name="直線矢印コネクタ 1043">
            <a:extLst>
              <a:ext uri="{FF2B5EF4-FFF2-40B4-BE49-F238E27FC236}">
                <a16:creationId xmlns:a16="http://schemas.microsoft.com/office/drawing/2014/main" id="{35596153-2389-E62B-E861-D695AEEB125A}"/>
              </a:ext>
            </a:extLst>
          </p:cNvPr>
          <p:cNvCxnSpPr>
            <a:cxnSpLocks/>
          </p:cNvCxnSpPr>
          <p:nvPr/>
        </p:nvCxnSpPr>
        <p:spPr>
          <a:xfrm>
            <a:off x="5569235" y="2515539"/>
            <a:ext cx="10345" cy="300290"/>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7" name="直線矢印コネクタ 1046">
            <a:extLst>
              <a:ext uri="{FF2B5EF4-FFF2-40B4-BE49-F238E27FC236}">
                <a16:creationId xmlns:a16="http://schemas.microsoft.com/office/drawing/2014/main" id="{A99C0544-5110-35E1-04E5-BB217350BECC}"/>
              </a:ext>
            </a:extLst>
          </p:cNvPr>
          <p:cNvCxnSpPr>
            <a:cxnSpLocks/>
          </p:cNvCxnSpPr>
          <p:nvPr/>
        </p:nvCxnSpPr>
        <p:spPr>
          <a:xfrm>
            <a:off x="6370501" y="2512956"/>
            <a:ext cx="53408" cy="295718"/>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0422E16A-2A37-4569-CA9C-B6B9DECA70A0}"/>
              </a:ext>
            </a:extLst>
          </p:cNvPr>
          <p:cNvSpPr txBox="1"/>
          <p:nvPr/>
        </p:nvSpPr>
        <p:spPr>
          <a:xfrm>
            <a:off x="4245173" y="2201591"/>
            <a:ext cx="2842992" cy="332006"/>
          </a:xfrm>
          <a:prstGeom prst="roundRect">
            <a:avLst/>
          </a:prstGeom>
          <a:solidFill>
            <a:schemeClr val="bg1"/>
          </a:solidFill>
          <a:ln w="28575">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350" dirty="0">
                <a:solidFill>
                  <a:schemeClr val="tx1"/>
                </a:solidFill>
                <a:latin typeface="BIZ UDPゴシック" panose="020B0400000000000000" pitchFamily="50" charset="-128"/>
                <a:ea typeface="BIZ UDPゴシック" panose="020B0400000000000000" pitchFamily="50" charset="-128"/>
              </a:rPr>
              <a:t>スクリーニング</a:t>
            </a:r>
          </a:p>
        </p:txBody>
      </p:sp>
      <p:cxnSp>
        <p:nvCxnSpPr>
          <p:cNvPr id="1050" name="直線矢印コネクタ 1049">
            <a:extLst>
              <a:ext uri="{FF2B5EF4-FFF2-40B4-BE49-F238E27FC236}">
                <a16:creationId xmlns:a16="http://schemas.microsoft.com/office/drawing/2014/main" id="{2905A481-EEB8-2942-9745-37559592EAFF}"/>
              </a:ext>
            </a:extLst>
          </p:cNvPr>
          <p:cNvCxnSpPr>
            <a:cxnSpLocks/>
          </p:cNvCxnSpPr>
          <p:nvPr/>
        </p:nvCxnSpPr>
        <p:spPr>
          <a:xfrm>
            <a:off x="7237019" y="1867454"/>
            <a:ext cx="90904" cy="998794"/>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1" name="直線矢印コネクタ 1050">
            <a:extLst>
              <a:ext uri="{FF2B5EF4-FFF2-40B4-BE49-F238E27FC236}">
                <a16:creationId xmlns:a16="http://schemas.microsoft.com/office/drawing/2014/main" id="{D610F3BB-59B6-CCF1-CF77-F7BC4E072A3D}"/>
              </a:ext>
            </a:extLst>
          </p:cNvPr>
          <p:cNvCxnSpPr>
            <a:cxnSpLocks/>
          </p:cNvCxnSpPr>
          <p:nvPr/>
        </p:nvCxnSpPr>
        <p:spPr>
          <a:xfrm>
            <a:off x="7149666" y="1737209"/>
            <a:ext cx="993443" cy="1095956"/>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E9784D7C-F2BF-777A-817D-F63B73AA153F}"/>
              </a:ext>
            </a:extLst>
          </p:cNvPr>
          <p:cNvSpPr txBox="1"/>
          <p:nvPr/>
        </p:nvSpPr>
        <p:spPr>
          <a:xfrm>
            <a:off x="6062041" y="1527663"/>
            <a:ext cx="1287684" cy="357545"/>
          </a:xfrm>
          <a:prstGeom prst="roundRect">
            <a:avLst/>
          </a:prstGeom>
          <a:solidFill>
            <a:srgbClr val="FF0000"/>
          </a:solidFill>
          <a:ln w="38100">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sz="1500" b="1" dirty="0">
                <a:solidFill>
                  <a:schemeClr val="bg1"/>
                </a:solidFill>
                <a:latin typeface="BIZ UDPゴシック" panose="020B0400000000000000" pitchFamily="50" charset="-128"/>
                <a:ea typeface="BIZ UDPゴシック" panose="020B0400000000000000" pitchFamily="50" charset="-128"/>
              </a:rPr>
              <a:t>ユースＳＷ</a:t>
            </a:r>
          </a:p>
        </p:txBody>
      </p:sp>
      <p:sp>
        <p:nvSpPr>
          <p:cNvPr id="2" name="正方形/長方形 1">
            <a:extLst>
              <a:ext uri="{FF2B5EF4-FFF2-40B4-BE49-F238E27FC236}">
                <a16:creationId xmlns:a16="http://schemas.microsoft.com/office/drawing/2014/main" id="{F4F199C9-0F18-49E6-BAA3-5C3664A3B664}"/>
              </a:ext>
            </a:extLst>
          </p:cNvPr>
          <p:cNvSpPr/>
          <p:nvPr/>
        </p:nvSpPr>
        <p:spPr>
          <a:xfrm>
            <a:off x="4683742" y="2600872"/>
            <a:ext cx="879535" cy="300082"/>
          </a:xfrm>
          <a:prstGeom prst="rect">
            <a:avLst/>
          </a:prstGeom>
        </p:spPr>
        <p:txBody>
          <a:bodyPr wrap="square">
            <a:spAutoFit/>
          </a:bodyPr>
          <a:lstStyle/>
          <a:p>
            <a:pPr algn="ctr"/>
            <a:r>
              <a:rPr lang="ja-JP" altLang="en-US" sz="1350" b="1" dirty="0">
                <a:solidFill>
                  <a:schemeClr val="accent1">
                    <a:lumMod val="75000"/>
                  </a:schemeClr>
                </a:solidFill>
                <a:latin typeface="BIZ UDPゴシック" panose="020B0400000000000000" pitchFamily="50" charset="-128"/>
                <a:ea typeface="BIZ UDPゴシック" panose="020B0400000000000000" pitchFamily="50" charset="-128"/>
              </a:rPr>
              <a:t>参加支援</a:t>
            </a:r>
          </a:p>
        </p:txBody>
      </p:sp>
      <p:sp>
        <p:nvSpPr>
          <p:cNvPr id="59" name="正方形/長方形 58">
            <a:extLst>
              <a:ext uri="{FF2B5EF4-FFF2-40B4-BE49-F238E27FC236}">
                <a16:creationId xmlns:a16="http://schemas.microsoft.com/office/drawing/2014/main" id="{E6AD3745-5E3F-4729-BCE6-1ACAFE134F43}"/>
              </a:ext>
            </a:extLst>
          </p:cNvPr>
          <p:cNvSpPr/>
          <p:nvPr/>
        </p:nvSpPr>
        <p:spPr>
          <a:xfrm>
            <a:off x="7195624" y="2429431"/>
            <a:ext cx="951796" cy="300082"/>
          </a:xfrm>
          <a:prstGeom prst="rect">
            <a:avLst/>
          </a:prstGeom>
        </p:spPr>
        <p:txBody>
          <a:bodyPr wrap="square">
            <a:spAutoFit/>
          </a:bodyPr>
          <a:lstStyle/>
          <a:p>
            <a:pPr algn="ctr"/>
            <a:r>
              <a:rPr lang="ja-JP" altLang="en-US" sz="1350" b="1" dirty="0">
                <a:solidFill>
                  <a:schemeClr val="accent1">
                    <a:lumMod val="75000"/>
                  </a:schemeClr>
                </a:solidFill>
                <a:latin typeface="BIZ UDPゴシック" panose="020B0400000000000000" pitchFamily="50" charset="-128"/>
                <a:ea typeface="BIZ UDPゴシック" panose="020B0400000000000000" pitchFamily="50" charset="-128"/>
              </a:rPr>
              <a:t>参加支援</a:t>
            </a:r>
          </a:p>
        </p:txBody>
      </p:sp>
      <p:cxnSp>
        <p:nvCxnSpPr>
          <p:cNvPr id="69" name="直線矢印コネクタ 68">
            <a:extLst>
              <a:ext uri="{FF2B5EF4-FFF2-40B4-BE49-F238E27FC236}">
                <a16:creationId xmlns:a16="http://schemas.microsoft.com/office/drawing/2014/main" id="{BA2AB21D-365B-4014-BA26-B80319671E93}"/>
              </a:ext>
            </a:extLst>
          </p:cNvPr>
          <p:cNvCxnSpPr>
            <a:cxnSpLocks/>
          </p:cNvCxnSpPr>
          <p:nvPr/>
        </p:nvCxnSpPr>
        <p:spPr>
          <a:xfrm>
            <a:off x="7339298" y="1861934"/>
            <a:ext cx="1013918" cy="439475"/>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2D9A3D88-51F7-417D-BE20-EA7CD3246BEB}"/>
              </a:ext>
            </a:extLst>
          </p:cNvPr>
          <p:cNvCxnSpPr>
            <a:cxnSpLocks/>
          </p:cNvCxnSpPr>
          <p:nvPr/>
        </p:nvCxnSpPr>
        <p:spPr>
          <a:xfrm flipH="1">
            <a:off x="3947973" y="2533992"/>
            <a:ext cx="337273" cy="2226827"/>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ECB4150B-93EA-4018-99D3-AF9EC2ED350E}"/>
              </a:ext>
            </a:extLst>
          </p:cNvPr>
          <p:cNvCxnSpPr>
            <a:cxnSpLocks/>
          </p:cNvCxnSpPr>
          <p:nvPr/>
        </p:nvCxnSpPr>
        <p:spPr>
          <a:xfrm flipH="1">
            <a:off x="4214083" y="2500819"/>
            <a:ext cx="110978" cy="1855807"/>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C52B8FE3-E4DE-421C-9C1E-0B2F1660B4AA}"/>
              </a:ext>
            </a:extLst>
          </p:cNvPr>
          <p:cNvSpPr txBox="1"/>
          <p:nvPr/>
        </p:nvSpPr>
        <p:spPr>
          <a:xfrm>
            <a:off x="1367318" y="4874094"/>
            <a:ext cx="1930669" cy="332006"/>
          </a:xfrm>
          <a:prstGeom prst="roundRect">
            <a:avLst/>
          </a:prstGeom>
          <a:solidFill>
            <a:schemeClr val="bg1"/>
          </a:solidFill>
          <a:ln w="28575">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350" dirty="0">
                <a:solidFill>
                  <a:schemeClr val="tx1"/>
                </a:solidFill>
                <a:latin typeface="BIZ UDPゴシック" panose="020B0400000000000000" pitchFamily="50" charset="-128"/>
                <a:ea typeface="BIZ UDPゴシック" panose="020B0400000000000000" pitchFamily="50" charset="-128"/>
              </a:rPr>
              <a:t>健診＝スクリーニング</a:t>
            </a:r>
          </a:p>
        </p:txBody>
      </p:sp>
      <p:sp>
        <p:nvSpPr>
          <p:cNvPr id="86" name="テキスト ボックス 85">
            <a:extLst>
              <a:ext uri="{FF2B5EF4-FFF2-40B4-BE49-F238E27FC236}">
                <a16:creationId xmlns:a16="http://schemas.microsoft.com/office/drawing/2014/main" id="{4AF531FD-E9D6-44B8-95ED-F80E62B2DDEE}"/>
              </a:ext>
            </a:extLst>
          </p:cNvPr>
          <p:cNvSpPr txBox="1"/>
          <p:nvPr/>
        </p:nvSpPr>
        <p:spPr>
          <a:xfrm>
            <a:off x="1187036" y="4615567"/>
            <a:ext cx="539782" cy="280928"/>
          </a:xfrm>
          <a:prstGeom prst="roundRect">
            <a:avLst/>
          </a:prstGeom>
          <a:solidFill>
            <a:srgbClr val="FF0000"/>
          </a:solidFill>
          <a:ln w="38100">
            <a:solidFill>
              <a:srgbClr val="FF0000"/>
            </a:solid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050" b="1" dirty="0">
                <a:solidFill>
                  <a:schemeClr val="bg1"/>
                </a:solidFill>
                <a:latin typeface="BIZ UDPゴシック" panose="020B0400000000000000" pitchFamily="50" charset="-128"/>
                <a:ea typeface="BIZ UDPゴシック" panose="020B0400000000000000" pitchFamily="50" charset="-128"/>
              </a:rPr>
              <a:t>ＰＨＮ</a:t>
            </a:r>
          </a:p>
        </p:txBody>
      </p:sp>
      <p:cxnSp>
        <p:nvCxnSpPr>
          <p:cNvPr id="65" name="直線矢印コネクタ 64">
            <a:extLst>
              <a:ext uri="{FF2B5EF4-FFF2-40B4-BE49-F238E27FC236}">
                <a16:creationId xmlns:a16="http://schemas.microsoft.com/office/drawing/2014/main" id="{9D4786BE-A896-48AC-BCF6-1FDBBB3C3B3C}"/>
              </a:ext>
            </a:extLst>
          </p:cNvPr>
          <p:cNvCxnSpPr>
            <a:cxnSpLocks/>
            <a:stCxn id="96" idx="3"/>
          </p:cNvCxnSpPr>
          <p:nvPr/>
        </p:nvCxnSpPr>
        <p:spPr>
          <a:xfrm>
            <a:off x="2816593" y="2802340"/>
            <a:ext cx="53694" cy="499456"/>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3228C4FE-21B4-4325-BF93-DFA6F75E2EDE}"/>
              </a:ext>
            </a:extLst>
          </p:cNvPr>
          <p:cNvCxnSpPr>
            <a:cxnSpLocks/>
            <a:endCxn id="3" idx="2"/>
          </p:cNvCxnSpPr>
          <p:nvPr/>
        </p:nvCxnSpPr>
        <p:spPr>
          <a:xfrm flipV="1">
            <a:off x="2415485" y="4495160"/>
            <a:ext cx="53298" cy="202841"/>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02FF459-BA03-4911-9238-EBF3CEE6324A}"/>
              </a:ext>
            </a:extLst>
          </p:cNvPr>
          <p:cNvCxnSpPr/>
          <p:nvPr/>
        </p:nvCxnSpPr>
        <p:spPr>
          <a:xfrm flipV="1">
            <a:off x="1119217" y="1572462"/>
            <a:ext cx="4868758" cy="409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C3118919-AF1B-44CE-AA1C-413EE5683B1B}"/>
              </a:ext>
            </a:extLst>
          </p:cNvPr>
          <p:cNvCxnSpPr>
            <a:cxnSpLocks/>
          </p:cNvCxnSpPr>
          <p:nvPr/>
        </p:nvCxnSpPr>
        <p:spPr>
          <a:xfrm flipV="1">
            <a:off x="1166346" y="2163230"/>
            <a:ext cx="2100859" cy="2010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9B9598FA-478E-C4AB-BB74-E64E280B3EB7}"/>
              </a:ext>
            </a:extLst>
          </p:cNvPr>
          <p:cNvSpPr txBox="1"/>
          <p:nvPr/>
        </p:nvSpPr>
        <p:spPr>
          <a:xfrm>
            <a:off x="553038" y="2832955"/>
            <a:ext cx="1201906" cy="612934"/>
          </a:xfrm>
          <a:prstGeom prst="roundRect">
            <a:avLst/>
          </a:prstGeom>
          <a:solidFill>
            <a:srgbClr val="FF0000"/>
          </a:solidFill>
          <a:ln w="38100">
            <a:solidFill>
              <a:srgbClr val="FF0000"/>
            </a:solid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ja-JP" altLang="en-US" sz="1500" b="1" dirty="0">
                <a:solidFill>
                  <a:schemeClr val="bg1"/>
                </a:solidFill>
                <a:latin typeface="BIZ UDPゴシック" panose="020B0400000000000000" pitchFamily="50" charset="-128"/>
                <a:ea typeface="BIZ UDPゴシック" panose="020B0400000000000000" pitchFamily="50" charset="-128"/>
              </a:rPr>
              <a:t>こ</a:t>
            </a:r>
            <a:r>
              <a:rPr kumimoji="1" lang="ja-JP" altLang="en-US" sz="1500" b="1" dirty="0">
                <a:solidFill>
                  <a:schemeClr val="bg1"/>
                </a:solidFill>
                <a:latin typeface="BIZ UDPゴシック" panose="020B0400000000000000" pitchFamily="50" charset="-128"/>
                <a:ea typeface="BIZ UDPゴシック" panose="020B0400000000000000" pitchFamily="50" charset="-128"/>
              </a:rPr>
              <a:t>ども家庭</a:t>
            </a:r>
            <a:endParaRPr kumimoji="1" lang="en-US" altLang="ja-JP" sz="15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500" b="1" dirty="0">
                <a:solidFill>
                  <a:schemeClr val="bg1"/>
                </a:solidFill>
                <a:latin typeface="BIZ UDPゴシック" panose="020B0400000000000000" pitchFamily="50" charset="-128"/>
                <a:ea typeface="BIZ UDPゴシック" panose="020B0400000000000000" pitchFamily="50" charset="-128"/>
              </a:rPr>
              <a:t>ＳＷ</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93" name="テキスト ボックス 92">
            <a:extLst>
              <a:ext uri="{FF2B5EF4-FFF2-40B4-BE49-F238E27FC236}">
                <a16:creationId xmlns:a16="http://schemas.microsoft.com/office/drawing/2014/main" id="{AE5BC757-6DA7-4CA7-BE4E-51D75C365302}"/>
              </a:ext>
            </a:extLst>
          </p:cNvPr>
          <p:cNvSpPr txBox="1"/>
          <p:nvPr/>
        </p:nvSpPr>
        <p:spPr>
          <a:xfrm>
            <a:off x="1221760" y="2558967"/>
            <a:ext cx="1102966" cy="30008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sz="1350" b="1" dirty="0">
                <a:solidFill>
                  <a:schemeClr val="accent1">
                    <a:lumMod val="75000"/>
                  </a:schemeClr>
                </a:solidFill>
                <a:latin typeface="BIZ UDPゴシック" panose="020B0400000000000000" pitchFamily="50" charset="-128"/>
                <a:ea typeface="BIZ UDPゴシック" panose="020B0400000000000000" pitchFamily="50" charset="-128"/>
              </a:rPr>
              <a:t>伴走型支援</a:t>
            </a:r>
          </a:p>
        </p:txBody>
      </p:sp>
      <p:sp>
        <p:nvSpPr>
          <p:cNvPr id="95" name="テキスト ボックス 94">
            <a:extLst>
              <a:ext uri="{FF2B5EF4-FFF2-40B4-BE49-F238E27FC236}">
                <a16:creationId xmlns:a16="http://schemas.microsoft.com/office/drawing/2014/main" id="{8015795E-3F7A-4021-8CD8-04A7FDAD9B12}"/>
              </a:ext>
            </a:extLst>
          </p:cNvPr>
          <p:cNvSpPr txBox="1"/>
          <p:nvPr/>
        </p:nvSpPr>
        <p:spPr>
          <a:xfrm>
            <a:off x="2261236" y="2299504"/>
            <a:ext cx="638370" cy="584269"/>
          </a:xfrm>
          <a:prstGeom prst="ellipse">
            <a:avLst/>
          </a:prstGeom>
          <a:solidFill>
            <a:schemeClr val="accent4">
              <a:lumMod val="20000"/>
              <a:lumOff val="80000"/>
            </a:schemeClr>
          </a:solidFill>
          <a:ln>
            <a:solidFill>
              <a:srgbClr val="FFC000"/>
            </a:solidFill>
          </a:ln>
        </p:spPr>
        <p:style>
          <a:lnRef idx="3">
            <a:schemeClr val="lt1"/>
          </a:lnRef>
          <a:fillRef idx="1">
            <a:schemeClr val="accent6"/>
          </a:fillRef>
          <a:effectRef idx="1">
            <a:schemeClr val="accent6"/>
          </a:effectRef>
          <a:fontRef idx="minor">
            <a:schemeClr val="lt1"/>
          </a:fontRef>
        </p:style>
        <p:txBody>
          <a:bodyPr wrap="none" rtlCol="0">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相談</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指導</a:t>
            </a:r>
          </a:p>
        </p:txBody>
      </p:sp>
      <p:sp>
        <p:nvSpPr>
          <p:cNvPr id="96" name="テキスト ボックス 95">
            <a:extLst>
              <a:ext uri="{FF2B5EF4-FFF2-40B4-BE49-F238E27FC236}">
                <a16:creationId xmlns:a16="http://schemas.microsoft.com/office/drawing/2014/main" id="{E0A9A7B9-2DFA-4D7E-8E97-9F742E4A1FD4}"/>
              </a:ext>
            </a:extLst>
          </p:cNvPr>
          <p:cNvSpPr txBox="1"/>
          <p:nvPr/>
        </p:nvSpPr>
        <p:spPr>
          <a:xfrm>
            <a:off x="2723106" y="2303635"/>
            <a:ext cx="638370" cy="584269"/>
          </a:xfrm>
          <a:prstGeom prst="ellipse">
            <a:avLst/>
          </a:prstGeom>
          <a:solidFill>
            <a:schemeClr val="accent4">
              <a:lumMod val="20000"/>
              <a:lumOff val="80000"/>
            </a:schemeClr>
          </a:solidFill>
          <a:ln>
            <a:solidFill>
              <a:srgbClr val="FFC000"/>
            </a:solidFill>
          </a:ln>
        </p:spPr>
        <p:style>
          <a:lnRef idx="3">
            <a:schemeClr val="lt1"/>
          </a:lnRef>
          <a:fillRef idx="1">
            <a:schemeClr val="accent6"/>
          </a:fillRef>
          <a:effectRef idx="1">
            <a:schemeClr val="accent6"/>
          </a:effectRef>
          <a:fontRef idx="minor">
            <a:schemeClr val="lt1"/>
          </a:fontRef>
        </p:style>
        <p:txBody>
          <a:bodyPr wrap="none" rtlCol="0">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連絡</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調整</a:t>
            </a:r>
          </a:p>
        </p:txBody>
      </p:sp>
      <p:sp>
        <p:nvSpPr>
          <p:cNvPr id="100" name="正方形/長方形 99">
            <a:extLst>
              <a:ext uri="{FF2B5EF4-FFF2-40B4-BE49-F238E27FC236}">
                <a16:creationId xmlns:a16="http://schemas.microsoft.com/office/drawing/2014/main" id="{B0C95EBE-7A61-496D-BE49-DA452172F478}"/>
              </a:ext>
            </a:extLst>
          </p:cNvPr>
          <p:cNvSpPr/>
          <p:nvPr/>
        </p:nvSpPr>
        <p:spPr>
          <a:xfrm>
            <a:off x="1867788" y="3106608"/>
            <a:ext cx="886497" cy="300082"/>
          </a:xfrm>
          <a:prstGeom prst="rect">
            <a:avLst/>
          </a:prstGeom>
        </p:spPr>
        <p:txBody>
          <a:bodyPr wrap="square">
            <a:spAutoFit/>
          </a:bodyPr>
          <a:lstStyle/>
          <a:p>
            <a:pPr algn="ctr"/>
            <a:r>
              <a:rPr lang="ja-JP" altLang="en-US" sz="1350" b="1" dirty="0">
                <a:solidFill>
                  <a:schemeClr val="accent1">
                    <a:lumMod val="75000"/>
                  </a:schemeClr>
                </a:solidFill>
                <a:latin typeface="BIZ UDPゴシック" panose="020B0400000000000000" pitchFamily="50" charset="-128"/>
                <a:ea typeface="BIZ UDPゴシック" panose="020B0400000000000000" pitchFamily="50" charset="-128"/>
              </a:rPr>
              <a:t>参加支援</a:t>
            </a:r>
          </a:p>
        </p:txBody>
      </p:sp>
      <p:sp>
        <p:nvSpPr>
          <p:cNvPr id="101" name="テキスト ボックス 100">
            <a:extLst>
              <a:ext uri="{FF2B5EF4-FFF2-40B4-BE49-F238E27FC236}">
                <a16:creationId xmlns:a16="http://schemas.microsoft.com/office/drawing/2014/main" id="{C1774A23-453F-42BF-9428-313A2CB830B4}"/>
              </a:ext>
            </a:extLst>
          </p:cNvPr>
          <p:cNvSpPr txBox="1"/>
          <p:nvPr/>
        </p:nvSpPr>
        <p:spPr>
          <a:xfrm>
            <a:off x="3155126" y="2313073"/>
            <a:ext cx="791466" cy="584269"/>
          </a:xfrm>
          <a:prstGeom prst="ellipse">
            <a:avLst/>
          </a:prstGeom>
          <a:solidFill>
            <a:schemeClr val="accent4">
              <a:lumMod val="20000"/>
              <a:lumOff val="80000"/>
            </a:schemeClr>
          </a:solidFill>
          <a:ln>
            <a:solidFill>
              <a:srgbClr val="FFC000"/>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プラン</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50" dirty="0">
                <a:solidFill>
                  <a:schemeClr val="tx1"/>
                </a:solidFill>
                <a:latin typeface="BIZ UDPゴシック" panose="020B0400000000000000" pitchFamily="50" charset="-128"/>
                <a:ea typeface="BIZ UDPゴシック" panose="020B0400000000000000" pitchFamily="50" charset="-128"/>
              </a:rPr>
              <a:t>作成</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cxnSp>
        <p:nvCxnSpPr>
          <p:cNvPr id="73" name="直線矢印コネクタ 72">
            <a:extLst>
              <a:ext uri="{FF2B5EF4-FFF2-40B4-BE49-F238E27FC236}">
                <a16:creationId xmlns:a16="http://schemas.microsoft.com/office/drawing/2014/main" id="{9CC66839-4F78-4B8D-A4AE-75F086C8EE34}"/>
              </a:ext>
            </a:extLst>
          </p:cNvPr>
          <p:cNvCxnSpPr>
            <a:cxnSpLocks/>
          </p:cNvCxnSpPr>
          <p:nvPr/>
        </p:nvCxnSpPr>
        <p:spPr>
          <a:xfrm>
            <a:off x="4349564" y="2528652"/>
            <a:ext cx="220901" cy="2252846"/>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テキスト ボックス 101">
            <a:extLst>
              <a:ext uri="{FF2B5EF4-FFF2-40B4-BE49-F238E27FC236}">
                <a16:creationId xmlns:a16="http://schemas.microsoft.com/office/drawing/2014/main" id="{4F2C3FB5-2550-48D0-B737-6D4F7C6575F2}"/>
              </a:ext>
            </a:extLst>
          </p:cNvPr>
          <p:cNvSpPr txBox="1"/>
          <p:nvPr/>
        </p:nvSpPr>
        <p:spPr>
          <a:xfrm>
            <a:off x="68092" y="5875384"/>
            <a:ext cx="6021421" cy="954107"/>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ＳＷ＝ソーシャルワーカー。</a:t>
            </a:r>
            <a:r>
              <a:rPr lang="ja-JP" altLang="en-US" sz="1400" dirty="0">
                <a:solidFill>
                  <a:schemeClr val="tx1"/>
                </a:solidFill>
                <a:latin typeface="BIZ UDPゴシック" panose="020B0400000000000000" pitchFamily="50" charset="-128"/>
                <a:ea typeface="BIZ UDPゴシック" panose="020B0400000000000000" pitchFamily="50" charset="-128"/>
              </a:rPr>
              <a:t>相談指導、連絡調整、プラン作成は共通活動</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en-US" altLang="ja-JP" sz="1400" dirty="0">
                <a:solidFill>
                  <a:schemeClr val="tx1"/>
                </a:solidFill>
                <a:latin typeface="BIZ UDPゴシック" panose="020B0400000000000000" pitchFamily="50" charset="-128"/>
                <a:ea typeface="BIZ UDPゴシック" panose="020B0400000000000000" pitchFamily="50" charset="-128"/>
              </a:rPr>
              <a:t>※PHN</a:t>
            </a:r>
            <a:r>
              <a:rPr lang="ja-JP" altLang="en-US" sz="1400" dirty="0">
                <a:solidFill>
                  <a:schemeClr val="tx1"/>
                </a:solidFill>
                <a:latin typeface="BIZ UDPゴシック" panose="020B0400000000000000" pitchFamily="50" charset="-128"/>
                <a:ea typeface="BIZ UDPゴシック" panose="020B0400000000000000" pitchFamily="50" charset="-128"/>
              </a:rPr>
              <a:t>＝保健師</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ＣＳ＝コミュニティスクール</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居場所は多世代、高齢、障害も含む</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F26FB3D6-0E22-4CA6-91DD-C377D9EC8FFB}"/>
              </a:ext>
            </a:extLst>
          </p:cNvPr>
          <p:cNvSpPr txBox="1"/>
          <p:nvPr/>
        </p:nvSpPr>
        <p:spPr>
          <a:xfrm>
            <a:off x="6648781" y="2893907"/>
            <a:ext cx="746568" cy="714107"/>
          </a:xfrm>
          <a:prstGeom prst="ellipse">
            <a:avLst/>
          </a:prstGeom>
          <a:solidFill>
            <a:schemeClr val="accent2">
              <a:lumMod val="60000"/>
              <a:lumOff val="40000"/>
            </a:schemeClr>
          </a:solidFill>
          <a:ln>
            <a:solidFill>
              <a:schemeClr val="bg1"/>
            </a:solid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350" dirty="0">
                <a:latin typeface="BIZ UDPゴシック" panose="020B0400000000000000" pitchFamily="50" charset="-128"/>
                <a:ea typeface="BIZ UDPゴシック" panose="020B0400000000000000" pitchFamily="50" charset="-128"/>
              </a:rPr>
              <a:t>ＣＳ</a:t>
            </a:r>
            <a:endParaRPr kumimoji="1" lang="en-US" altLang="ja-JP" sz="1350" dirty="0">
              <a:latin typeface="BIZ UDPゴシック" panose="020B0400000000000000" pitchFamily="50" charset="-128"/>
              <a:ea typeface="BIZ UDPゴシック" panose="020B0400000000000000" pitchFamily="50" charset="-128"/>
            </a:endParaRPr>
          </a:p>
          <a:p>
            <a:pPr algn="ctr"/>
            <a:r>
              <a:rPr kumimoji="1" lang="ja-JP" altLang="en-US" sz="1350" dirty="0">
                <a:latin typeface="BIZ UDPゴシック" panose="020B0400000000000000" pitchFamily="50" charset="-128"/>
                <a:ea typeface="BIZ UDPゴシック" panose="020B0400000000000000" pitchFamily="50" charset="-128"/>
              </a:rPr>
              <a:t>活動</a:t>
            </a:r>
          </a:p>
        </p:txBody>
      </p:sp>
      <p:sp>
        <p:nvSpPr>
          <p:cNvPr id="76" name="テキスト ボックス 75">
            <a:extLst>
              <a:ext uri="{FF2B5EF4-FFF2-40B4-BE49-F238E27FC236}">
                <a16:creationId xmlns:a16="http://schemas.microsoft.com/office/drawing/2014/main" id="{D3C46FBE-CD25-4C6B-904B-3B3ED9EC6CEB}"/>
              </a:ext>
            </a:extLst>
          </p:cNvPr>
          <p:cNvSpPr txBox="1"/>
          <p:nvPr/>
        </p:nvSpPr>
        <p:spPr>
          <a:xfrm>
            <a:off x="4892009" y="4877060"/>
            <a:ext cx="4228669" cy="41549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地域共生社会推進検討会にて、在り方３点の１つ</a:t>
            </a:r>
            <a:r>
              <a:rPr lang="ja-JP" altLang="en-US" sz="1050" u="sng" dirty="0">
                <a:solidFill>
                  <a:schemeClr val="tx1"/>
                </a:solidFill>
                <a:latin typeface="BIZ UDPゴシック" panose="020B0400000000000000" pitchFamily="50" charset="-128"/>
                <a:ea typeface="BIZ UDPゴシック" panose="020B0400000000000000" pitchFamily="50" charset="-128"/>
              </a:rPr>
              <a:t>断らない相談支援</a:t>
            </a:r>
            <a:r>
              <a:rPr lang="ja-JP" altLang="en-US" sz="1050" dirty="0">
                <a:solidFill>
                  <a:schemeClr val="tx1"/>
                </a:solidFill>
                <a:latin typeface="BIZ UDPゴシック" panose="020B0400000000000000" pitchFamily="50" charset="-128"/>
                <a:ea typeface="BIZ UDPゴシック" panose="020B0400000000000000" pitchFamily="50" charset="-128"/>
              </a:rPr>
              <a:t>とあるが、児童相談領域として、全体に係る</a:t>
            </a:r>
            <a:r>
              <a:rPr lang="ja-JP" altLang="en-US" sz="1050" u="sng" dirty="0">
                <a:solidFill>
                  <a:schemeClr val="tx1"/>
                </a:solidFill>
                <a:latin typeface="BIZ UDPゴシック" panose="020B0400000000000000" pitchFamily="50" charset="-128"/>
                <a:ea typeface="BIZ UDPゴシック" panose="020B0400000000000000" pitchFamily="50" charset="-128"/>
              </a:rPr>
              <a:t>伴走</a:t>
            </a:r>
            <a:r>
              <a:rPr lang="ja-JP" altLang="en-US" sz="1050" dirty="0">
                <a:solidFill>
                  <a:schemeClr val="tx1"/>
                </a:solidFill>
                <a:latin typeface="BIZ UDPゴシック" panose="020B0400000000000000" pitchFamily="50" charset="-128"/>
                <a:ea typeface="BIZ UDPゴシック" panose="020B0400000000000000" pitchFamily="50" charset="-128"/>
              </a:rPr>
              <a:t>の意味を重視した</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77" name="テキスト ボックス 76">
            <a:extLst>
              <a:ext uri="{FF2B5EF4-FFF2-40B4-BE49-F238E27FC236}">
                <a16:creationId xmlns:a16="http://schemas.microsoft.com/office/drawing/2014/main" id="{EE46E894-C66D-45A8-B4C1-CA322CFBB9D2}"/>
              </a:ext>
            </a:extLst>
          </p:cNvPr>
          <p:cNvSpPr txBox="1"/>
          <p:nvPr/>
        </p:nvSpPr>
        <p:spPr>
          <a:xfrm>
            <a:off x="6111401" y="6447793"/>
            <a:ext cx="2893874" cy="25391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ja-JP" altLang="en-US" sz="1050" dirty="0">
                <a:solidFill>
                  <a:schemeClr val="tx1"/>
                </a:solidFill>
                <a:latin typeface="BIZ UDPゴシック" panose="020B0400000000000000" pitchFamily="50" charset="-128"/>
                <a:ea typeface="BIZ UDPゴシック" panose="020B0400000000000000" pitchFamily="50" charset="-128"/>
              </a:rPr>
              <a:t>出所：山野（</a:t>
            </a:r>
            <a:r>
              <a:rPr lang="en-US" altLang="ja-JP" sz="1050" dirty="0">
                <a:solidFill>
                  <a:schemeClr val="tx1"/>
                </a:solidFill>
                <a:latin typeface="BIZ UDPゴシック" panose="020B0400000000000000" pitchFamily="50" charset="-128"/>
                <a:ea typeface="BIZ UDPゴシック" panose="020B0400000000000000" pitchFamily="50" charset="-128"/>
              </a:rPr>
              <a:t>2023</a:t>
            </a:r>
            <a:r>
              <a:rPr lang="ja-JP" altLang="en-US" sz="1050" dirty="0">
                <a:solidFill>
                  <a:schemeClr val="tx1"/>
                </a:solidFill>
                <a:latin typeface="BIZ UDPゴシック" panose="020B0400000000000000" pitchFamily="50" charset="-128"/>
                <a:ea typeface="BIZ UDPゴシック" panose="020B0400000000000000" pitchFamily="50" charset="-128"/>
              </a:rPr>
              <a:t>ｂ）を改変したものである</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cxnSp>
        <p:nvCxnSpPr>
          <p:cNvPr id="88" name="直線矢印コネクタ 87">
            <a:extLst>
              <a:ext uri="{FF2B5EF4-FFF2-40B4-BE49-F238E27FC236}">
                <a16:creationId xmlns:a16="http://schemas.microsoft.com/office/drawing/2014/main" id="{524F9FD6-8259-43CD-8764-0520FA19CC75}"/>
              </a:ext>
            </a:extLst>
          </p:cNvPr>
          <p:cNvCxnSpPr>
            <a:cxnSpLocks/>
          </p:cNvCxnSpPr>
          <p:nvPr/>
        </p:nvCxnSpPr>
        <p:spPr>
          <a:xfrm flipV="1">
            <a:off x="4529342" y="5125714"/>
            <a:ext cx="0" cy="258566"/>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EEF26F3E-0E9A-4D33-826B-42039886FA1B}"/>
              </a:ext>
            </a:extLst>
          </p:cNvPr>
          <p:cNvCxnSpPr>
            <a:cxnSpLocks/>
          </p:cNvCxnSpPr>
          <p:nvPr/>
        </p:nvCxnSpPr>
        <p:spPr>
          <a:xfrm>
            <a:off x="3167025" y="2866248"/>
            <a:ext cx="533289" cy="1896265"/>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E1AD448B-E7A4-42E2-8EC1-1B147250D9C7}"/>
              </a:ext>
            </a:extLst>
          </p:cNvPr>
          <p:cNvCxnSpPr>
            <a:cxnSpLocks/>
            <a:stCxn id="101" idx="4"/>
          </p:cNvCxnSpPr>
          <p:nvPr/>
        </p:nvCxnSpPr>
        <p:spPr>
          <a:xfrm>
            <a:off x="3550859" y="2897342"/>
            <a:ext cx="782678" cy="1935001"/>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a:extLst>
              <a:ext uri="{FF2B5EF4-FFF2-40B4-BE49-F238E27FC236}">
                <a16:creationId xmlns:a16="http://schemas.microsoft.com/office/drawing/2014/main" id="{58B418F4-76CC-0020-E59E-380258F6039D}"/>
              </a:ext>
            </a:extLst>
          </p:cNvPr>
          <p:cNvSpPr>
            <a:spLocks noGrp="1"/>
          </p:cNvSpPr>
          <p:nvPr>
            <p:ph type="sldNum" sz="quarter" idx="12"/>
          </p:nvPr>
        </p:nvSpPr>
        <p:spPr>
          <a:xfrm>
            <a:off x="8136659" y="6485369"/>
            <a:ext cx="984019" cy="365125"/>
          </a:xfrm>
        </p:spPr>
        <p:txBody>
          <a:bodyPr/>
          <a:lstStyle/>
          <a:p>
            <a:fld id="{9DAC49A8-D133-48D6-BABD-467D590054FB}" type="slidenum">
              <a:rPr kumimoji="1" lang="ja-JP" altLang="en-US" b="1" smtClean="0">
                <a:solidFill>
                  <a:schemeClr val="tx1"/>
                </a:solidFill>
                <a:latin typeface="+mn-ea"/>
              </a:rPr>
              <a:t>186</a:t>
            </a:fld>
            <a:endParaRPr kumimoji="1" lang="ja-JP" altLang="en-US" b="1" dirty="0">
              <a:solidFill>
                <a:schemeClr val="tx1"/>
              </a:solidFill>
              <a:latin typeface="+mn-ea"/>
            </a:endParaRPr>
          </a:p>
        </p:txBody>
      </p:sp>
      <p:sp>
        <p:nvSpPr>
          <p:cNvPr id="17" name="タイトル 1">
            <a:extLst>
              <a:ext uri="{FF2B5EF4-FFF2-40B4-BE49-F238E27FC236}">
                <a16:creationId xmlns:a16="http://schemas.microsoft.com/office/drawing/2014/main" id="{46A40695-2944-FECB-3C14-3B97426A6A52}"/>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子ども領域包括支援体制とソーシャルワーク機能</a:t>
            </a:r>
          </a:p>
        </p:txBody>
      </p:sp>
      <p:sp>
        <p:nvSpPr>
          <p:cNvPr id="64" name="正方形/長方形 63">
            <a:extLst>
              <a:ext uri="{FF2B5EF4-FFF2-40B4-BE49-F238E27FC236}">
                <a16:creationId xmlns:a16="http://schemas.microsoft.com/office/drawing/2014/main" id="{BE510EFD-2115-4943-8F39-01A15473E0AC}"/>
              </a:ext>
            </a:extLst>
          </p:cNvPr>
          <p:cNvSpPr/>
          <p:nvPr/>
        </p:nvSpPr>
        <p:spPr>
          <a:xfrm>
            <a:off x="2898787" y="3698052"/>
            <a:ext cx="1474889" cy="300082"/>
          </a:xfrm>
          <a:prstGeom prst="rect">
            <a:avLst/>
          </a:prstGeom>
        </p:spPr>
        <p:txBody>
          <a:bodyPr wrap="square">
            <a:spAutoFit/>
          </a:bodyPr>
          <a:lstStyle/>
          <a:p>
            <a:pPr algn="ctr"/>
            <a:r>
              <a:rPr lang="ja-JP" altLang="en-US" sz="1350" b="1" dirty="0">
                <a:solidFill>
                  <a:schemeClr val="accent1">
                    <a:lumMod val="75000"/>
                  </a:schemeClr>
                </a:solidFill>
                <a:latin typeface="BIZ UDPゴシック" panose="020B0400000000000000" pitchFamily="50" charset="-128"/>
                <a:ea typeface="BIZ UDPゴシック" panose="020B0400000000000000" pitchFamily="50" charset="-128"/>
              </a:rPr>
              <a:t>地域づくり支援</a:t>
            </a:r>
          </a:p>
        </p:txBody>
      </p:sp>
    </p:spTree>
    <p:extLst>
      <p:ext uri="{BB962C8B-B14F-4D97-AF65-F5344CB8AC3E}">
        <p14:creationId xmlns:p14="http://schemas.microsoft.com/office/powerpoint/2010/main" val="736799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822887" y="454206"/>
            <a:ext cx="3108201" cy="530225"/>
          </a:xfrm>
          <a:solidFill>
            <a:schemeClr val="accent6">
              <a:lumMod val="20000"/>
              <a:lumOff val="80000"/>
            </a:schemeClr>
          </a:solidFill>
        </p:spPr>
        <p:txBody>
          <a:bodyPr>
            <a:normAutofit/>
          </a:bodyPr>
          <a:lstStyle/>
          <a:p>
            <a:pPr>
              <a:defRPr/>
            </a:pPr>
            <a:r>
              <a:rPr lang="ja-JP" altLang="en-US" sz="2800" b="1" dirty="0">
                <a:latin typeface="BIZ UDPゴシック" panose="020B0400000000000000" pitchFamily="50" charset="-128"/>
                <a:ea typeface="BIZ UDPゴシック" panose="020B0400000000000000" pitchFamily="50" charset="-128"/>
              </a:rPr>
              <a:t>子どもの貧困とは</a:t>
            </a:r>
          </a:p>
        </p:txBody>
      </p:sp>
      <p:sp>
        <p:nvSpPr>
          <p:cNvPr id="3" name="コンテンツ プレースホルダー 2"/>
          <p:cNvSpPr>
            <a:spLocks noGrp="1"/>
          </p:cNvSpPr>
          <p:nvPr>
            <p:ph idx="1"/>
          </p:nvPr>
        </p:nvSpPr>
        <p:spPr>
          <a:xfrm>
            <a:off x="143668" y="1035050"/>
            <a:ext cx="9000332" cy="4995863"/>
          </a:xfrm>
        </p:spPr>
        <p:style>
          <a:lnRef idx="2">
            <a:schemeClr val="accent3"/>
          </a:lnRef>
          <a:fillRef idx="1">
            <a:schemeClr val="lt1"/>
          </a:fillRef>
          <a:effectRef idx="0">
            <a:schemeClr val="accent3"/>
          </a:effectRef>
          <a:fontRef idx="minor">
            <a:schemeClr val="dk1"/>
          </a:fontRef>
        </p:style>
        <p:txBody>
          <a:bodyPr>
            <a:normAutofit/>
          </a:bodyPr>
          <a:lstStyle/>
          <a:p>
            <a:pPr marL="0" indent="0">
              <a:buFont typeface="Arial" panose="020B0604020202020204" pitchFamily="34" charset="0"/>
              <a:buNone/>
              <a:defRPr/>
            </a:pPr>
            <a:r>
              <a:rPr lang="ja-JP" altLang="en-US" sz="13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貧困研究においては、次の①～③に焦点を充てることが基本的な枠組みとなっている。</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Font typeface="Arial" panose="020B0604020202020204" pitchFamily="34" charset="0"/>
              <a:buNone/>
              <a:defRPr/>
            </a:pPr>
            <a:r>
              <a:rPr lang="ja-JP" altLang="en-US" sz="1400" dirty="0">
                <a:latin typeface="BIZ UDPゴシック" panose="020B0400000000000000" pitchFamily="50" charset="-128"/>
                <a:ea typeface="BIZ UDPゴシック" panose="020B0400000000000000" pitchFamily="50" charset="-128"/>
              </a:rPr>
              <a:t>　①物的資源や生活に必要な資源の欠如（現金やサービス、住宅、医療などを含む）</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Font typeface="Arial" panose="020B0604020202020204" pitchFamily="34" charset="0"/>
              <a:buNone/>
              <a:defRPr/>
            </a:pPr>
            <a:r>
              <a:rPr lang="ja-JP" altLang="en-US" sz="1400" dirty="0">
                <a:latin typeface="BIZ UDPゴシック" panose="020B0400000000000000" pitchFamily="50" charset="-128"/>
                <a:ea typeface="BIZ UDPゴシック" panose="020B0400000000000000" pitchFamily="50" charset="-128"/>
              </a:rPr>
              <a:t>　②ソーシャル・キャピタルの欠如（つながりの欠如、近隣、友人との関係性、学校、労働市場への不参加）</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Font typeface="Arial" panose="020B0604020202020204" pitchFamily="34" charset="0"/>
              <a:buNone/>
              <a:defRPr/>
            </a:pPr>
            <a:r>
              <a:rPr lang="ja-JP" altLang="en-US" sz="1400" dirty="0">
                <a:latin typeface="BIZ UDPゴシック" panose="020B0400000000000000" pitchFamily="50" charset="-128"/>
                <a:ea typeface="BIZ UDPゴシック" panose="020B0400000000000000" pitchFamily="50" charset="-128"/>
              </a:rPr>
              <a:t>　③ヒューマン・キャピタルの欠如（教育レベル＞雇用の可能性＞自分の能力を労働力（稼働）に転換する能力の欠如）</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Font typeface="Arial" panose="020B0604020202020204" pitchFamily="34" charset="0"/>
              <a:buNone/>
              <a:defRPr/>
            </a:pPr>
            <a:r>
              <a:rPr lang="ja-JP" altLang="en-US" sz="1400" dirty="0">
                <a:latin typeface="BIZ UDPゴシック" panose="020B0400000000000000" pitchFamily="50" charset="-128"/>
                <a:ea typeface="BIZ UDPゴシック" panose="020B0400000000000000" pitchFamily="50" charset="-128"/>
              </a:rPr>
              <a:t>・そのため、所得格差のデータに加え、社会において当然享受されるべき生活要素の欠落状況（はく奪状況）の把握することが一般的となっている。　＜参考：イギリスのチャイルド・ポバティ・アクション・グループ＝</a:t>
            </a:r>
            <a:r>
              <a:rPr lang="en-US" altLang="ja-JP" sz="1400" dirty="0">
                <a:latin typeface="BIZ UDPゴシック" panose="020B0400000000000000" pitchFamily="50" charset="-128"/>
                <a:ea typeface="BIZ UDPゴシック" panose="020B0400000000000000" pitchFamily="50" charset="-128"/>
              </a:rPr>
              <a:t>CPAG</a:t>
            </a:r>
            <a:r>
              <a:rPr lang="ja-JP" altLang="en-US" sz="1400" dirty="0">
                <a:latin typeface="BIZ UDPゴシック" panose="020B0400000000000000" pitchFamily="50" charset="-128"/>
                <a:ea typeface="BIZ UDPゴシック" panose="020B0400000000000000" pitchFamily="50" charset="-128"/>
              </a:rPr>
              <a:t>による＞</a:t>
            </a:r>
            <a:endParaRPr lang="en-US" altLang="ja-JP" sz="14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defRPr/>
            </a:pPr>
            <a:endParaRPr lang="ja-JP" altLang="en-US" sz="1300" dirty="0">
              <a:latin typeface="BIZ UDPゴシック" panose="020B0400000000000000" pitchFamily="50" charset="-128"/>
              <a:ea typeface="BIZ UDPゴシック" panose="020B0400000000000000" pitchFamily="50" charset="-128"/>
            </a:endParaRPr>
          </a:p>
        </p:txBody>
      </p:sp>
      <p:grpSp>
        <p:nvGrpSpPr>
          <p:cNvPr id="39940" name="グループ化 45"/>
          <p:cNvGrpSpPr>
            <a:grpSpLocks/>
          </p:cNvGrpSpPr>
          <p:nvPr/>
        </p:nvGrpSpPr>
        <p:grpSpPr bwMode="auto">
          <a:xfrm>
            <a:off x="769145" y="2867025"/>
            <a:ext cx="7513516" cy="3138488"/>
            <a:chOff x="792487" y="3645024"/>
            <a:chExt cx="6210456" cy="2443337"/>
          </a:xfrm>
        </p:grpSpPr>
        <p:sp>
          <p:nvSpPr>
            <p:cNvPr id="4" name="円/楕円 3"/>
            <p:cNvSpPr/>
            <p:nvPr/>
          </p:nvSpPr>
          <p:spPr>
            <a:xfrm>
              <a:off x="1680178" y="4216001"/>
              <a:ext cx="3528456" cy="1872360"/>
            </a:xfrm>
            <a:prstGeom prst="ellipse">
              <a:avLst/>
            </a:prstGeom>
            <a:noFill/>
            <a:ln w="76200"/>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5" name="円/楕円 4"/>
            <p:cNvSpPr/>
            <p:nvPr/>
          </p:nvSpPr>
          <p:spPr>
            <a:xfrm>
              <a:off x="2113198" y="3714233"/>
              <a:ext cx="1548374" cy="1547323"/>
            </a:xfrm>
            <a:prstGeom prst="ellipse">
              <a:avLst/>
            </a:prstGeom>
            <a:noFill/>
            <a:ln w="57150">
              <a:prstDash val="dash"/>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ja-JP" altLang="en-US" sz="2500" dirty="0">
                <a:latin typeface="BIZ UDPゴシック" panose="020B0400000000000000" pitchFamily="50" charset="-128"/>
                <a:ea typeface="BIZ UDPゴシック" panose="020B0400000000000000" pitchFamily="50" charset="-128"/>
              </a:endParaRPr>
            </a:p>
          </p:txBody>
        </p:sp>
        <p:sp>
          <p:nvSpPr>
            <p:cNvPr id="10" name="円/楕円 9"/>
            <p:cNvSpPr/>
            <p:nvPr/>
          </p:nvSpPr>
          <p:spPr>
            <a:xfrm>
              <a:off x="3120954" y="3645024"/>
              <a:ext cx="1548374" cy="1616532"/>
            </a:xfrm>
            <a:prstGeom prst="ellipse">
              <a:avLst/>
            </a:prstGeom>
            <a:noFill/>
            <a:ln w="57150" cmpd="dbl"/>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ja-JP" altLang="en-US" sz="250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792487" y="3734007"/>
              <a:ext cx="2181008" cy="55120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ja-JP" altLang="en-US" sz="2500" dirty="0">
                  <a:latin typeface="BIZ UDPゴシック" panose="020B0400000000000000" pitchFamily="50" charset="-128"/>
                  <a:ea typeface="BIZ UDPゴシック" panose="020B0400000000000000" pitchFamily="50" charset="-128"/>
                </a:rPr>
                <a:t>③ヒューマン</a:t>
              </a:r>
              <a:endParaRPr lang="en-US" altLang="ja-JP" sz="2500" dirty="0">
                <a:latin typeface="BIZ UDPゴシック" panose="020B0400000000000000" pitchFamily="50" charset="-128"/>
                <a:ea typeface="BIZ UDPゴシック" panose="020B0400000000000000" pitchFamily="50" charset="-128"/>
              </a:endParaRPr>
            </a:p>
            <a:p>
              <a:pPr algn="ctr" eaLnBrk="1" hangingPunct="1">
                <a:defRPr/>
              </a:pPr>
              <a:r>
                <a:rPr lang="ja-JP" altLang="en-US" sz="2500" dirty="0">
                  <a:latin typeface="BIZ UDPゴシック" panose="020B0400000000000000" pitchFamily="50" charset="-128"/>
                  <a:ea typeface="BIZ UDPゴシック" panose="020B0400000000000000" pitchFamily="50" charset="-128"/>
                </a:rPr>
                <a:t>キャピタルの欠如</a:t>
              </a:r>
            </a:p>
          </p:txBody>
        </p:sp>
        <p:sp>
          <p:nvSpPr>
            <p:cNvPr id="13" name="正方形/長方形 12"/>
            <p:cNvSpPr/>
            <p:nvPr/>
          </p:nvSpPr>
          <p:spPr>
            <a:xfrm>
              <a:off x="989391" y="5374021"/>
              <a:ext cx="2438033" cy="54131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ja-JP" altLang="en-US" sz="2500" dirty="0">
                  <a:latin typeface="BIZ UDPゴシック" panose="020B0400000000000000" pitchFamily="50" charset="-128"/>
                  <a:ea typeface="BIZ UDPゴシック" panose="020B0400000000000000" pitchFamily="50" charset="-128"/>
                </a:rPr>
                <a:t>①物質資源の欠如</a:t>
              </a:r>
              <a:endParaRPr lang="en-US" altLang="ja-JP" sz="2500" dirty="0">
                <a:latin typeface="BIZ UDPゴシック" panose="020B0400000000000000" pitchFamily="50" charset="-128"/>
                <a:ea typeface="BIZ UDPゴシック" panose="020B0400000000000000" pitchFamily="50" charset="-128"/>
              </a:endParaRPr>
            </a:p>
            <a:p>
              <a:pPr eaLnBrk="1" hangingPunct="1">
                <a:defRPr/>
              </a:pPr>
              <a:r>
                <a:rPr lang="en-US" altLang="ja-JP" sz="2500" dirty="0">
                  <a:latin typeface="BIZ UDPゴシック" panose="020B0400000000000000" pitchFamily="50" charset="-128"/>
                  <a:ea typeface="BIZ UDPゴシック" panose="020B0400000000000000" pitchFamily="50" charset="-128"/>
                </a:rPr>
                <a:t>※</a:t>
              </a:r>
              <a:r>
                <a:rPr lang="ja-JP" altLang="en-US" sz="2500" dirty="0">
                  <a:latin typeface="BIZ UDPゴシック" panose="020B0400000000000000" pitchFamily="50" charset="-128"/>
                  <a:ea typeface="BIZ UDPゴシック" panose="020B0400000000000000" pitchFamily="50" charset="-128"/>
                </a:rPr>
                <a:t>最重要</a:t>
              </a:r>
            </a:p>
          </p:txBody>
        </p:sp>
        <p:sp>
          <p:nvSpPr>
            <p:cNvPr id="14" name="正方形/長方形 13"/>
            <p:cNvSpPr/>
            <p:nvPr/>
          </p:nvSpPr>
          <p:spPr>
            <a:xfrm>
              <a:off x="4273048" y="3714233"/>
              <a:ext cx="2233991" cy="55120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ja-JP" altLang="en-US" sz="2500" dirty="0">
                  <a:latin typeface="BIZ UDPゴシック" panose="020B0400000000000000" pitchFamily="50" charset="-128"/>
                  <a:ea typeface="BIZ UDPゴシック" panose="020B0400000000000000" pitchFamily="50" charset="-128"/>
                </a:rPr>
                <a:t>②ソーシャル</a:t>
              </a:r>
              <a:endParaRPr lang="en-US" altLang="ja-JP" sz="2500" dirty="0">
                <a:latin typeface="BIZ UDPゴシック" panose="020B0400000000000000" pitchFamily="50" charset="-128"/>
                <a:ea typeface="BIZ UDPゴシック" panose="020B0400000000000000" pitchFamily="50" charset="-128"/>
              </a:endParaRPr>
            </a:p>
            <a:p>
              <a:pPr algn="ctr" eaLnBrk="1" hangingPunct="1">
                <a:defRPr/>
              </a:pPr>
              <a:r>
                <a:rPr lang="ja-JP" altLang="en-US" sz="2500" dirty="0">
                  <a:latin typeface="BIZ UDPゴシック" panose="020B0400000000000000" pitchFamily="50" charset="-128"/>
                  <a:ea typeface="BIZ UDPゴシック" panose="020B0400000000000000" pitchFamily="50" charset="-128"/>
                </a:rPr>
                <a:t>キャピタルの欠如</a:t>
              </a:r>
            </a:p>
          </p:txBody>
        </p:sp>
        <p:cxnSp>
          <p:nvCxnSpPr>
            <p:cNvPr id="26" name="直線コネクタ 25"/>
            <p:cNvCxnSpPr/>
            <p:nvPr/>
          </p:nvCxnSpPr>
          <p:spPr>
            <a:xfrm flipH="1">
              <a:off x="3135387" y="4259257"/>
              <a:ext cx="144340" cy="187854"/>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直線コネクタ 26"/>
            <p:cNvCxnSpPr/>
            <p:nvPr/>
          </p:nvCxnSpPr>
          <p:spPr>
            <a:xfrm flipH="1">
              <a:off x="3135387" y="4259257"/>
              <a:ext cx="274246" cy="322565"/>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直線コネクタ 28"/>
            <p:cNvCxnSpPr/>
            <p:nvPr/>
          </p:nvCxnSpPr>
          <p:spPr>
            <a:xfrm flipH="1">
              <a:off x="3180001" y="4248134"/>
              <a:ext cx="376597" cy="463456"/>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直線コネクタ 32"/>
            <p:cNvCxnSpPr/>
            <p:nvPr/>
          </p:nvCxnSpPr>
          <p:spPr>
            <a:xfrm flipH="1">
              <a:off x="3220679" y="4360599"/>
              <a:ext cx="376596" cy="464691"/>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直線コネクタ 35"/>
            <p:cNvCxnSpPr/>
            <p:nvPr/>
          </p:nvCxnSpPr>
          <p:spPr>
            <a:xfrm flipH="1">
              <a:off x="3279727" y="4513849"/>
              <a:ext cx="331982" cy="395482"/>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直線コネクタ 37"/>
            <p:cNvCxnSpPr/>
            <p:nvPr/>
          </p:nvCxnSpPr>
          <p:spPr>
            <a:xfrm flipH="1">
              <a:off x="3338776" y="4696759"/>
              <a:ext cx="265061" cy="284253"/>
            </a:xfrm>
            <a:prstGeom prst="line">
              <a:avLst/>
            </a:prstGeom>
          </p:spPr>
          <p:style>
            <a:lnRef idx="3">
              <a:schemeClr val="accent2"/>
            </a:lnRef>
            <a:fillRef idx="0">
              <a:schemeClr val="accent2"/>
            </a:fillRef>
            <a:effectRef idx="2">
              <a:schemeClr val="accent2"/>
            </a:effectRef>
            <a:fontRef idx="minor">
              <a:schemeClr val="tx1"/>
            </a:fontRef>
          </p:style>
        </p:cxnSp>
        <p:sp>
          <p:nvSpPr>
            <p:cNvPr id="45" name="線吹き出し 1 (枠付き) 44"/>
            <p:cNvSpPr/>
            <p:nvPr/>
          </p:nvSpPr>
          <p:spPr>
            <a:xfrm>
              <a:off x="5427769" y="4513849"/>
              <a:ext cx="1575174" cy="1247003"/>
            </a:xfrm>
            <a:prstGeom prst="borderCallout1">
              <a:avLst>
                <a:gd name="adj1" fmla="val 19837"/>
                <a:gd name="adj2" fmla="val -107"/>
                <a:gd name="adj3" fmla="val 12282"/>
                <a:gd name="adj4" fmla="val -142362"/>
              </a:avLst>
            </a:prstGeom>
          </p:spPr>
          <p:style>
            <a:lnRef idx="2">
              <a:schemeClr val="accent2"/>
            </a:lnRef>
            <a:fillRef idx="1">
              <a:schemeClr val="lt1"/>
            </a:fillRef>
            <a:effectRef idx="0">
              <a:schemeClr val="accent2"/>
            </a:effectRef>
            <a:fontRef idx="minor">
              <a:schemeClr val="dk1"/>
            </a:fontRef>
          </p:style>
          <p:txBody>
            <a:bodyPr/>
            <a:lstStyle/>
            <a:p>
              <a:pPr eaLnBrk="1" hangingPunct="1">
                <a:defRPr/>
              </a:pPr>
              <a:r>
                <a:rPr lang="ja-JP" altLang="en-US" dirty="0">
                  <a:latin typeface="BIZ UDPゴシック" panose="020B0400000000000000" pitchFamily="50" charset="-128"/>
                  <a:ea typeface="BIZ UDPゴシック" panose="020B0400000000000000" pitchFamily="50" charset="-128"/>
                </a:rPr>
                <a:t>①、②、③が重なるところが最も困難を抱えた層</a:t>
              </a:r>
              <a:endParaRPr lang="en-US" altLang="ja-JP" dirty="0">
                <a:latin typeface="BIZ UDPゴシック" panose="020B0400000000000000" pitchFamily="50" charset="-128"/>
                <a:ea typeface="BIZ UDPゴシック" panose="020B0400000000000000" pitchFamily="50" charset="-128"/>
              </a:endParaRPr>
            </a:p>
            <a:p>
              <a:pPr eaLnBrk="1" hangingPunct="1">
                <a:defRPr/>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重なる世帯の割合を示す</a:t>
              </a:r>
            </a:p>
          </p:txBody>
        </p:sp>
      </p:grpSp>
      <p:sp>
        <p:nvSpPr>
          <p:cNvPr id="47" name="角丸四角形 46"/>
          <p:cNvSpPr/>
          <p:nvPr/>
        </p:nvSpPr>
        <p:spPr>
          <a:xfrm>
            <a:off x="323244" y="6090443"/>
            <a:ext cx="8497510" cy="63976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eaLnBrk="1" hangingPunct="1">
              <a:defRPr/>
            </a:pPr>
            <a:r>
              <a:rPr lang="ja-JP" altLang="en-US" sz="1600" dirty="0">
                <a:latin typeface="BIZ UDPゴシック" panose="020B0400000000000000" pitchFamily="50" charset="-128"/>
                <a:ea typeface="BIZ UDPゴシック" panose="020B0400000000000000" pitchFamily="50" charset="-128"/>
              </a:rPr>
              <a:t>大阪府子どもの生活に関する実態調査においては、①～③に関する設問により、子どもや家庭の実情（ニーズ・格差等）を把握し、必要な支援策の検討と国・府・市町村の役割を明確にする。</a:t>
            </a:r>
          </a:p>
        </p:txBody>
      </p:sp>
      <p:sp>
        <p:nvSpPr>
          <p:cNvPr id="2" name="スライド番号プレースホルダー 1">
            <a:extLst>
              <a:ext uri="{FF2B5EF4-FFF2-40B4-BE49-F238E27FC236}">
                <a16:creationId xmlns:a16="http://schemas.microsoft.com/office/drawing/2014/main" id="{EDDAC5CE-FA2F-64F6-98C7-D2A619AB1E0C}"/>
              </a:ext>
            </a:extLst>
          </p:cNvPr>
          <p:cNvSpPr>
            <a:spLocks noGrp="1"/>
          </p:cNvSpPr>
          <p:nvPr>
            <p:ph type="sldNum" sz="quarter" idx="12"/>
          </p:nvPr>
        </p:nvSpPr>
        <p:spPr>
          <a:xfrm>
            <a:off x="8159981" y="6331603"/>
            <a:ext cx="984019" cy="365125"/>
          </a:xfrm>
        </p:spPr>
        <p:txBody>
          <a:bodyPr/>
          <a:lstStyle/>
          <a:p>
            <a:fld id="{9DAC49A8-D133-48D6-BABD-467D590054FB}" type="slidenum">
              <a:rPr kumimoji="1" lang="ja-JP" altLang="en-US" b="1" smtClean="0">
                <a:solidFill>
                  <a:schemeClr val="tx1"/>
                </a:solidFill>
              </a:rPr>
              <a:t>187</a:t>
            </a:fld>
            <a:endParaRPr kumimoji="1" lang="ja-JP" altLang="en-US" b="1" dirty="0">
              <a:solidFill>
                <a:schemeClr val="tx1"/>
              </a:solidFill>
            </a:endParaRPr>
          </a:p>
        </p:txBody>
      </p:sp>
      <p:sp>
        <p:nvSpPr>
          <p:cNvPr id="6" name="タイトル 1">
            <a:extLst>
              <a:ext uri="{FF2B5EF4-FFF2-40B4-BE49-F238E27FC236}">
                <a16:creationId xmlns:a16="http://schemas.microsoft.com/office/drawing/2014/main" id="{9D40D5E9-161B-3320-D359-7BDDCBB9CE16}"/>
              </a:ext>
            </a:extLst>
          </p:cNvPr>
          <p:cNvSpPr txBox="1">
            <a:spLocks/>
          </p:cNvSpPr>
          <p:nvPr/>
        </p:nvSpPr>
        <p:spPr>
          <a:xfrm>
            <a:off x="0" y="-29051"/>
            <a:ext cx="9144000" cy="513923"/>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200" b="1" dirty="0">
                <a:solidFill>
                  <a:schemeClr val="bg1"/>
                </a:solidFill>
                <a:latin typeface="BIZ UDPゴシック" panose="020B0400000000000000" pitchFamily="50" charset="-128"/>
                <a:ea typeface="BIZ UDPゴシック" panose="020B0400000000000000" pitchFamily="50" charset="-128"/>
              </a:rPr>
              <a:t>３．子どもの貧困対策と学校：児童生徒が活用できる地域資源との連携</a:t>
            </a:r>
          </a:p>
        </p:txBody>
      </p:sp>
    </p:spTree>
    <p:extLst>
      <p:ext uri="{BB962C8B-B14F-4D97-AF65-F5344CB8AC3E}">
        <p14:creationId xmlns:p14="http://schemas.microsoft.com/office/powerpoint/2010/main" val="1216260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0CC17-E73C-4282-9288-2986C1A4477D}"/>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76D5F0DA-3631-FE47-6B62-17678963490F}"/>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4" name="スライド番号プレースホルダー 3">
            <a:extLst>
              <a:ext uri="{FF2B5EF4-FFF2-40B4-BE49-F238E27FC236}">
                <a16:creationId xmlns:a16="http://schemas.microsoft.com/office/drawing/2014/main" id="{4E49B480-8A7A-7A51-8C96-4F395ADC6239}"/>
              </a:ext>
            </a:extLst>
          </p:cNvPr>
          <p:cNvSpPr>
            <a:spLocks noGrp="1"/>
          </p:cNvSpPr>
          <p:nvPr>
            <p:ph type="sldNum" sz="quarter" idx="12"/>
          </p:nvPr>
        </p:nvSpPr>
        <p:spPr/>
        <p:txBody>
          <a:bodyPr/>
          <a:lstStyle/>
          <a:p>
            <a:fld id="{9DAC49A8-D133-48D6-BABD-467D590054FB}" type="slidenum">
              <a:rPr kumimoji="1" lang="ja-JP" altLang="en-US" smtClean="0"/>
              <a:t>188</a:t>
            </a:fld>
            <a:endParaRPr kumimoji="1" lang="ja-JP" altLang="en-US" dirty="0"/>
          </a:p>
        </p:txBody>
      </p:sp>
      <p:sp>
        <p:nvSpPr>
          <p:cNvPr id="9" name="タイトル 1">
            <a:extLst>
              <a:ext uri="{FF2B5EF4-FFF2-40B4-BE49-F238E27FC236}">
                <a16:creationId xmlns:a16="http://schemas.microsoft.com/office/drawing/2014/main" id="{85D05259-8579-9F73-588B-99F958E3D453}"/>
              </a:ext>
            </a:extLst>
          </p:cNvPr>
          <p:cNvSpPr txBox="1">
            <a:spLocks/>
          </p:cNvSpPr>
          <p:nvPr/>
        </p:nvSpPr>
        <p:spPr>
          <a:xfrm>
            <a:off x="0" y="-29051"/>
            <a:ext cx="9144000" cy="513923"/>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200" b="1" dirty="0">
                <a:solidFill>
                  <a:schemeClr val="bg1"/>
                </a:solidFill>
                <a:latin typeface="BIZ UDPゴシック" panose="020B0400000000000000" pitchFamily="50" charset="-128"/>
                <a:ea typeface="BIZ UDPゴシック" panose="020B0400000000000000" pitchFamily="50" charset="-128"/>
              </a:rPr>
              <a:t>３．子どもの貧困対策と学校：児童生徒が活用できる地域資源との連携</a:t>
            </a:r>
          </a:p>
        </p:txBody>
      </p:sp>
      <p:sp>
        <p:nvSpPr>
          <p:cNvPr id="16" name="テキスト ボックス 15">
            <a:extLst>
              <a:ext uri="{FF2B5EF4-FFF2-40B4-BE49-F238E27FC236}">
                <a16:creationId xmlns:a16="http://schemas.microsoft.com/office/drawing/2014/main" id="{0E6371E7-2CEF-58A1-CEB6-6D08EB606AC9}"/>
              </a:ext>
            </a:extLst>
          </p:cNvPr>
          <p:cNvSpPr txBox="1"/>
          <p:nvPr/>
        </p:nvSpPr>
        <p:spPr>
          <a:xfrm>
            <a:off x="100147" y="723393"/>
            <a:ext cx="7325197" cy="400110"/>
          </a:xfrm>
          <a:prstGeom prst="rect">
            <a:avLst/>
          </a:prstGeom>
          <a:noFill/>
        </p:spPr>
        <p:txBody>
          <a:bodyPr wrap="square">
            <a:spAutoFit/>
          </a:bodyPr>
          <a:lstStyle/>
          <a:p>
            <a:pPr>
              <a:spcBef>
                <a:spcPts val="1200"/>
              </a:spcBef>
            </a:pPr>
            <a:r>
              <a:rPr lang="ja-JP" altLang="en-US" sz="2000" dirty="0">
                <a:solidFill>
                  <a:srgbClr val="006600"/>
                </a:solidFill>
                <a:latin typeface="BIZ UDPゴシック" panose="020B0400000000000000" pitchFamily="50" charset="-128"/>
                <a:ea typeface="BIZ UDPゴシック" panose="020B0400000000000000" pitchFamily="50" charset="-128"/>
              </a:rPr>
              <a:t>●子どもの貧困対策推進法</a:t>
            </a:r>
            <a:r>
              <a:rPr lang="ja-JP" altLang="en-US" sz="1600" dirty="0">
                <a:solidFill>
                  <a:srgbClr val="006600"/>
                </a:solidFill>
                <a:latin typeface="BIZ UDPゴシック" panose="020B0400000000000000" pitchFamily="50" charset="-128"/>
                <a:ea typeface="BIZ UDPゴシック" panose="020B0400000000000000" pitchFamily="50" charset="-128"/>
              </a:rPr>
              <a:t>（</a:t>
            </a:r>
            <a:r>
              <a:rPr lang="zh-CN" altLang="en-US" sz="1600" dirty="0">
                <a:solidFill>
                  <a:srgbClr val="006600"/>
                </a:solidFill>
                <a:latin typeface="BIZ UDPゴシック" panose="020B0400000000000000" pitchFamily="50" charset="-128"/>
                <a:ea typeface="BIZ UDPゴシック" panose="020B0400000000000000" pitchFamily="50" charset="-128"/>
              </a:rPr>
              <a:t>平成</a:t>
            </a:r>
            <a:r>
              <a:rPr lang="en-US" altLang="ja-JP" sz="1600" dirty="0">
                <a:solidFill>
                  <a:srgbClr val="006600"/>
                </a:solidFill>
                <a:latin typeface="BIZ UDPゴシック" panose="020B0400000000000000" pitchFamily="50" charset="-128"/>
                <a:ea typeface="BIZ UDPゴシック" panose="020B0400000000000000" pitchFamily="50" charset="-128"/>
              </a:rPr>
              <a:t>25</a:t>
            </a:r>
            <a:r>
              <a:rPr lang="zh-CN" altLang="en-US" sz="1600" dirty="0">
                <a:solidFill>
                  <a:srgbClr val="006600"/>
                </a:solidFill>
                <a:latin typeface="BIZ UDPゴシック" panose="020B0400000000000000" pitchFamily="50" charset="-128"/>
                <a:ea typeface="BIZ UDPゴシック" panose="020B0400000000000000" pitchFamily="50" charset="-128"/>
              </a:rPr>
              <a:t>年法律第</a:t>
            </a:r>
            <a:r>
              <a:rPr lang="en-US" altLang="ja-JP" sz="1600" dirty="0">
                <a:solidFill>
                  <a:srgbClr val="006600"/>
                </a:solidFill>
                <a:latin typeface="BIZ UDPゴシック" panose="020B0400000000000000" pitchFamily="50" charset="-128"/>
                <a:ea typeface="BIZ UDPゴシック" panose="020B0400000000000000" pitchFamily="50" charset="-128"/>
              </a:rPr>
              <a:t>64</a:t>
            </a:r>
            <a:r>
              <a:rPr lang="zh-CN" altLang="en-US" sz="1600" dirty="0">
                <a:solidFill>
                  <a:srgbClr val="006600"/>
                </a:solidFill>
                <a:latin typeface="BIZ UDPゴシック" panose="020B0400000000000000" pitchFamily="50" charset="-128"/>
                <a:ea typeface="BIZ UDPゴシック" panose="020B0400000000000000" pitchFamily="50" charset="-128"/>
              </a:rPr>
              <a:t>号</a:t>
            </a:r>
            <a:r>
              <a:rPr lang="ja-JP" altLang="en-US" sz="1600" dirty="0">
                <a:solidFill>
                  <a:srgbClr val="006600"/>
                </a:solidFill>
                <a:latin typeface="BIZ UDPゴシック" panose="020B0400000000000000" pitchFamily="50" charset="-128"/>
                <a:ea typeface="BIZ UDPゴシック" panose="020B0400000000000000" pitchFamily="50" charset="-128"/>
              </a:rPr>
              <a:t>）</a:t>
            </a:r>
            <a:endParaRPr lang="ja-JP" altLang="en-US" sz="2000" dirty="0">
              <a:solidFill>
                <a:srgbClr val="006600"/>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4F1B479-D861-D5AA-FCC6-4D82216C2771}"/>
              </a:ext>
            </a:extLst>
          </p:cNvPr>
          <p:cNvSpPr txBox="1"/>
          <p:nvPr/>
        </p:nvSpPr>
        <p:spPr>
          <a:xfrm>
            <a:off x="496390" y="1446922"/>
            <a:ext cx="7912974" cy="4093428"/>
          </a:xfrm>
          <a:prstGeom prst="rect">
            <a:avLst/>
          </a:prstGeom>
          <a:noFill/>
        </p:spPr>
        <p:txBody>
          <a:bodyPr wrap="square">
            <a:spAutoFit/>
          </a:bodyPr>
          <a:lstStyle/>
          <a:p>
            <a:pPr marL="1254125" indent="-1254125">
              <a:spcBef>
                <a:spcPts val="1200"/>
              </a:spcBef>
            </a:pPr>
            <a:r>
              <a:rPr lang="ja-JP" altLang="en-US" sz="2000" dirty="0">
                <a:latin typeface="BIZ UDPゴシック" panose="020B0400000000000000" pitchFamily="50" charset="-128"/>
                <a:ea typeface="BIZ UDPゴシック" panose="020B0400000000000000" pitchFamily="50" charset="-128"/>
              </a:rPr>
              <a:t>・基本理念：「本人の意見の尊重」「子どもの最前の利益の優先」「包括的な支援が早期に講じられるべき」「国と地方公共団体の密接な連携が求められる」</a:t>
            </a:r>
            <a:endParaRPr lang="en-US" altLang="ja-JP" sz="2000" dirty="0">
              <a:latin typeface="BIZ UDPゴシック" panose="020B0400000000000000" pitchFamily="50" charset="-128"/>
              <a:ea typeface="BIZ UDPゴシック" panose="020B0400000000000000" pitchFamily="50" charset="-128"/>
            </a:endParaRPr>
          </a:p>
          <a:p>
            <a:pPr>
              <a:spcBef>
                <a:spcPts val="1200"/>
              </a:spcBef>
            </a:pPr>
            <a:r>
              <a:rPr lang="ja-JP" altLang="en-US" sz="2000" dirty="0">
                <a:latin typeface="BIZ UDPゴシック" panose="020B0400000000000000" pitchFamily="50" charset="-128"/>
                <a:ea typeface="BIZ UDPゴシック" panose="020B0400000000000000" pitchFamily="50" charset="-128"/>
              </a:rPr>
              <a:t>・子ども貧困対策に関する大綱の制定 </a:t>
            </a:r>
            <a:endParaRPr lang="en-US" altLang="ja-JP" sz="2000" dirty="0">
              <a:latin typeface="BIZ UDPゴシック" panose="020B0400000000000000" pitchFamily="50" charset="-128"/>
              <a:ea typeface="BIZ UDPゴシック" panose="020B0400000000000000" pitchFamily="50" charset="-128"/>
            </a:endParaRPr>
          </a:p>
          <a:p>
            <a:pPr>
              <a:spcBef>
                <a:spcPts val="1200"/>
              </a:spcBef>
            </a:pPr>
            <a:r>
              <a:rPr lang="ja-JP" altLang="en-US" sz="2000" dirty="0">
                <a:latin typeface="BIZ UDPゴシック" panose="020B0400000000000000" pitchFamily="50" charset="-128"/>
                <a:ea typeface="BIZ UDPゴシック" panose="020B0400000000000000" pitchFamily="50" charset="-128"/>
              </a:rPr>
              <a:t>　　　　（➡ </a:t>
            </a:r>
            <a:r>
              <a:rPr lang="en-US" altLang="ja-JP" sz="2000" dirty="0">
                <a:latin typeface="BIZ UDPゴシック" panose="020B0400000000000000" pitchFamily="50" charset="-128"/>
                <a:ea typeface="BIZ UDPゴシック" panose="020B0400000000000000" pitchFamily="50" charset="-128"/>
              </a:rPr>
              <a:t>2023</a:t>
            </a:r>
            <a:r>
              <a:rPr lang="ja-JP" altLang="en-US" sz="2000" dirty="0">
                <a:latin typeface="BIZ UDPゴシック" panose="020B0400000000000000" pitchFamily="50" charset="-128"/>
                <a:ea typeface="BIZ UDPゴシック" panose="020B0400000000000000" pitchFamily="50" charset="-128"/>
              </a:rPr>
              <a:t>年、こども家庭庁の「こども大綱」に統合された）</a:t>
            </a:r>
            <a:endParaRPr lang="en-US" altLang="ja-JP" sz="2000" dirty="0">
              <a:latin typeface="BIZ UDPゴシック" panose="020B0400000000000000" pitchFamily="50" charset="-128"/>
              <a:ea typeface="BIZ UDPゴシック" panose="020B0400000000000000" pitchFamily="50" charset="-128"/>
            </a:endParaRPr>
          </a:p>
          <a:p>
            <a:pPr marL="182563" indent="-182563">
              <a:spcBef>
                <a:spcPts val="1200"/>
              </a:spcBef>
            </a:pPr>
            <a:r>
              <a:rPr lang="ja-JP" altLang="en-US" sz="2000" dirty="0">
                <a:latin typeface="BIZ UDPゴシック" panose="020B0400000000000000" pitchFamily="50" charset="-128"/>
                <a:ea typeface="BIZ UDPゴシック" panose="020B0400000000000000" pitchFamily="50" charset="-128"/>
              </a:rPr>
              <a:t>・すべての子ども・若者が身体的・精神的・社会的に幸せな状態（ウェルビーイング）で生活を送ることができる「こどもまんなか社会」の実現を目指す。</a:t>
            </a:r>
            <a:endParaRPr lang="en-US" altLang="ja-JP" sz="2000" dirty="0">
              <a:latin typeface="BIZ UDPゴシック" panose="020B0400000000000000" pitchFamily="50" charset="-128"/>
              <a:ea typeface="BIZ UDPゴシック" panose="020B0400000000000000" pitchFamily="50" charset="-128"/>
            </a:endParaRPr>
          </a:p>
          <a:p>
            <a:pPr marL="182563" indent="-182563">
              <a:spcBef>
                <a:spcPts val="1200"/>
              </a:spcBef>
            </a:pPr>
            <a:r>
              <a:rPr lang="ja-JP" altLang="en-US" sz="2000" dirty="0">
                <a:latin typeface="BIZ UDPゴシック" panose="020B0400000000000000" pitchFamily="50" charset="-128"/>
                <a:ea typeface="BIZ UDPゴシック" panose="020B0400000000000000" pitchFamily="50" charset="-128"/>
              </a:rPr>
              <a:t>・学校をこどもと社会を繋ぐプラットフォームと位置づけ、</a:t>
            </a:r>
            <a:r>
              <a:rPr lang="en-US" altLang="ja-JP" sz="2000" dirty="0">
                <a:latin typeface="BIZ UDPゴシック" panose="020B0400000000000000" pitchFamily="50" charset="-128"/>
                <a:ea typeface="BIZ UDPゴシック" panose="020B0400000000000000" pitchFamily="50" charset="-128"/>
              </a:rPr>
              <a:t>SSW</a:t>
            </a:r>
            <a:r>
              <a:rPr lang="ja-JP" altLang="en-US" sz="2000" dirty="0">
                <a:latin typeface="BIZ UDPゴシック" panose="020B0400000000000000" pitchFamily="50" charset="-128"/>
                <a:ea typeface="BIZ UDPゴシック" panose="020B0400000000000000" pitchFamily="50" charset="-128"/>
              </a:rPr>
              <a:t>等が主体となりあらゆる地域資源を活用して子どもを包括的に支援していく体制の強化がうたわれている。</a:t>
            </a:r>
          </a:p>
        </p:txBody>
      </p:sp>
    </p:spTree>
    <p:extLst>
      <p:ext uri="{BB962C8B-B14F-4D97-AF65-F5344CB8AC3E}">
        <p14:creationId xmlns:p14="http://schemas.microsoft.com/office/powerpoint/2010/main" val="2563511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BDD7-0595-F577-62D8-CCF0DE32AF7A}"/>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3C0F8472-AE38-62F0-9CF9-D3FC4B9B9A9E}"/>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pic>
        <p:nvPicPr>
          <p:cNvPr id="4" name="コンテンツ プレースホルダー 3" descr="カレンダー&#10;&#10;AI によって生成されたコンテンツは間違っている可能性があります。">
            <a:extLst>
              <a:ext uri="{FF2B5EF4-FFF2-40B4-BE49-F238E27FC236}">
                <a16:creationId xmlns:a16="http://schemas.microsoft.com/office/drawing/2014/main" id="{F504A189-9D05-D229-DDF6-4499E5D022D7}"/>
              </a:ext>
            </a:extLst>
          </p:cNvPr>
          <p:cNvPicPr>
            <a:picLocks/>
          </p:cNvPicPr>
          <p:nvPr/>
        </p:nvPicPr>
        <p:blipFill>
          <a:blip r:embed="rId2">
            <a:extLst>
              <a:ext uri="{28A0092B-C50C-407E-A947-70E740481C1C}">
                <a14:useLocalDpi xmlns:a14="http://schemas.microsoft.com/office/drawing/2010/main"/>
              </a:ext>
            </a:extLst>
          </a:blip>
          <a:srcRect/>
          <a:stretch>
            <a:fillRect/>
          </a:stretch>
        </p:blipFill>
        <p:spPr bwMode="auto">
          <a:xfrm>
            <a:off x="252549" y="1157849"/>
            <a:ext cx="8386354" cy="4205763"/>
          </a:xfrm>
          <a:prstGeom prst="rect">
            <a:avLst/>
          </a:prstGeom>
          <a:noFill/>
          <a:ln>
            <a:noFill/>
          </a:ln>
        </p:spPr>
      </p:pic>
      <p:sp>
        <p:nvSpPr>
          <p:cNvPr id="5" name="正方形/長方形 4">
            <a:extLst>
              <a:ext uri="{FF2B5EF4-FFF2-40B4-BE49-F238E27FC236}">
                <a16:creationId xmlns:a16="http://schemas.microsoft.com/office/drawing/2014/main" id="{7AF32FF3-04BD-90EA-E9DA-CB33E6A2C2FE}"/>
              </a:ext>
            </a:extLst>
          </p:cNvPr>
          <p:cNvSpPr/>
          <p:nvPr/>
        </p:nvSpPr>
        <p:spPr>
          <a:xfrm>
            <a:off x="252549" y="5543694"/>
            <a:ext cx="8764172" cy="584775"/>
          </a:xfrm>
          <a:prstGeom prst="rect">
            <a:avLst/>
          </a:prstGeom>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内閣府「令和</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年 子供の生活状況調査の分析 報告書」（</a:t>
            </a:r>
            <a:r>
              <a:rPr lang="en-US" altLang="ja-JP" sz="1600" dirty="0">
                <a:latin typeface="BIZ UDPゴシック" panose="020B0400000000000000" pitchFamily="50" charset="-128"/>
                <a:ea typeface="BIZ UDPゴシック" panose="020B0400000000000000" pitchFamily="50" charset="-128"/>
              </a:rPr>
              <a:t>2011</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2.4.</a:t>
            </a:r>
            <a:r>
              <a:rPr lang="ja-JP" altLang="en-US" sz="1600" dirty="0">
                <a:latin typeface="BIZ UDPゴシック" panose="020B0400000000000000" pitchFamily="50" charset="-128"/>
                <a:ea typeface="BIZ UDPゴシック" panose="020B0400000000000000" pitchFamily="50" charset="-128"/>
              </a:rPr>
              <a:t>支援の利用状況や効果等 </a:t>
            </a:r>
            <a:r>
              <a:rPr lang="en-US" altLang="ja-JP" sz="1600" dirty="0">
                <a:latin typeface="BIZ UDPゴシック" panose="020B0400000000000000" pitchFamily="50" charset="-128"/>
                <a:ea typeface="BIZ UDPゴシック" panose="020B0400000000000000" pitchFamily="50" charset="-128"/>
              </a:rPr>
              <a:t>- 2.4.2.</a:t>
            </a:r>
            <a:r>
              <a:rPr lang="ja-JP" altLang="en-US" sz="1600" dirty="0">
                <a:latin typeface="BIZ UDPゴシック" panose="020B0400000000000000" pitchFamily="50" charset="-128"/>
                <a:ea typeface="BIZ UDPゴシック" panose="020B0400000000000000" pitchFamily="50" charset="-128"/>
              </a:rPr>
              <a:t>子供の状況 </a:t>
            </a:r>
            <a:r>
              <a:rPr lang="en-US" altLang="ja-JP" sz="1600" dirty="0">
                <a:latin typeface="BIZ UDPゴシック" panose="020B0400000000000000" pitchFamily="50" charset="-128"/>
                <a:ea typeface="BIZ UDPゴシック" panose="020B0400000000000000" pitchFamily="50" charset="-128"/>
              </a:rPr>
              <a:t>– (2)</a:t>
            </a:r>
            <a:r>
              <a:rPr lang="ja-JP" altLang="en-US" sz="1600" dirty="0">
                <a:latin typeface="BIZ UDPゴシック" panose="020B0400000000000000" pitchFamily="50" charset="-128"/>
                <a:ea typeface="BIZ UDPゴシック" panose="020B0400000000000000" pitchFamily="50" charset="-128"/>
              </a:rPr>
              <a:t>夕ごはんを無料か安く食べることができる場所 </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図</a:t>
            </a:r>
            <a:r>
              <a:rPr lang="en-US" altLang="ja-JP" sz="1600" dirty="0">
                <a:latin typeface="BIZ UDPゴシック" panose="020B0400000000000000" pitchFamily="50" charset="-128"/>
                <a:ea typeface="BIZ UDPゴシック" panose="020B0400000000000000" pitchFamily="50" charset="-128"/>
              </a:rPr>
              <a:t>2-4-2-5</a:t>
            </a:r>
            <a:endParaRPr lang="ja-JP" altLang="en-US" sz="1600" dirty="0">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1DD18A72-0B58-4EFA-8D3C-A0BA124A3BED}"/>
              </a:ext>
            </a:extLst>
          </p:cNvPr>
          <p:cNvSpPr>
            <a:spLocks noGrp="1"/>
          </p:cNvSpPr>
          <p:nvPr>
            <p:ph type="sldNum" sz="quarter" idx="12"/>
          </p:nvPr>
        </p:nvSpPr>
        <p:spPr/>
        <p:txBody>
          <a:bodyPr/>
          <a:lstStyle/>
          <a:p>
            <a:fld id="{9DAC49A8-D133-48D6-BABD-467D590054FB}" type="slidenum">
              <a:rPr kumimoji="1" lang="ja-JP" altLang="en-US" b="1" smtClean="0">
                <a:latin typeface="+mj-ea"/>
                <a:ea typeface="+mj-ea"/>
              </a:rPr>
              <a:t>189</a:t>
            </a:fld>
            <a:endParaRPr kumimoji="1" lang="ja-JP" altLang="en-US" b="1" dirty="0">
              <a:latin typeface="+mj-ea"/>
              <a:ea typeface="+mj-ea"/>
            </a:endParaRPr>
          </a:p>
        </p:txBody>
      </p:sp>
      <p:sp>
        <p:nvSpPr>
          <p:cNvPr id="2" name="タイトル 1">
            <a:extLst>
              <a:ext uri="{FF2B5EF4-FFF2-40B4-BE49-F238E27FC236}">
                <a16:creationId xmlns:a16="http://schemas.microsoft.com/office/drawing/2014/main" id="{B1606D84-E9CE-58AE-1629-2EE27208F42D}"/>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４．チーム学校を機能させる連携：</a:t>
            </a:r>
            <a:r>
              <a:rPr lang="en-US" altLang="ja-JP" sz="2400" b="1" dirty="0">
                <a:solidFill>
                  <a:schemeClr val="bg1"/>
                </a:solidFill>
                <a:latin typeface="BIZ UDPゴシック" panose="020B0400000000000000" pitchFamily="50" charset="-128"/>
                <a:ea typeface="BIZ UDPゴシック" panose="020B0400000000000000" pitchFamily="50" charset="-128"/>
              </a:rPr>
              <a:t>SSW</a:t>
            </a:r>
            <a:r>
              <a:rPr lang="ja-JP" altLang="en-US" sz="2400" b="1" dirty="0">
                <a:solidFill>
                  <a:schemeClr val="bg1"/>
                </a:solidFill>
                <a:latin typeface="BIZ UDPゴシック" panose="020B0400000000000000" pitchFamily="50" charset="-128"/>
                <a:ea typeface="BIZ UDPゴシック" panose="020B0400000000000000" pitchFamily="50" charset="-128"/>
              </a:rPr>
              <a:t>によるマクロ実践との協働</a:t>
            </a:r>
          </a:p>
        </p:txBody>
      </p:sp>
      <p:sp>
        <p:nvSpPr>
          <p:cNvPr id="8" name="テキスト ボックス 7">
            <a:extLst>
              <a:ext uri="{FF2B5EF4-FFF2-40B4-BE49-F238E27FC236}">
                <a16:creationId xmlns:a16="http://schemas.microsoft.com/office/drawing/2014/main" id="{E48EE4EA-6265-76CC-93D2-89B2DD58B9D9}"/>
              </a:ext>
            </a:extLst>
          </p:cNvPr>
          <p:cNvSpPr txBox="1"/>
          <p:nvPr/>
        </p:nvSpPr>
        <p:spPr>
          <a:xfrm>
            <a:off x="100147" y="636694"/>
            <a:ext cx="5926183" cy="400110"/>
          </a:xfrm>
          <a:prstGeom prst="rect">
            <a:avLst/>
          </a:prstGeom>
          <a:noFill/>
        </p:spPr>
        <p:txBody>
          <a:bodyPr wrap="square">
            <a:spAutoFit/>
          </a:bodyPr>
          <a:lstStyle/>
          <a:p>
            <a:pPr>
              <a:spcBef>
                <a:spcPts val="1200"/>
              </a:spcBef>
            </a:pPr>
            <a:r>
              <a:rPr lang="en-US" altLang="ja-JP" sz="2000" dirty="0">
                <a:solidFill>
                  <a:srgbClr val="006600"/>
                </a:solidFill>
                <a:latin typeface="BIZ UDPゴシック" panose="020B0400000000000000" pitchFamily="50" charset="-128"/>
                <a:ea typeface="BIZ UDPゴシック" panose="020B0400000000000000" pitchFamily="50" charset="-128"/>
              </a:rPr>
              <a:t>(1) </a:t>
            </a:r>
            <a:r>
              <a:rPr lang="ja-JP" altLang="en-US" sz="2000" dirty="0">
                <a:solidFill>
                  <a:srgbClr val="006600"/>
                </a:solidFill>
                <a:latin typeface="BIZ UDPゴシック" panose="020B0400000000000000" pitchFamily="50" charset="-128"/>
                <a:ea typeface="BIZ UDPゴシック" panose="020B0400000000000000" pitchFamily="50" charset="-128"/>
              </a:rPr>
              <a:t>制度・事業を活用した連携の仕組み作り</a:t>
            </a:r>
          </a:p>
        </p:txBody>
      </p:sp>
    </p:spTree>
    <p:extLst>
      <p:ext uri="{BB962C8B-B14F-4D97-AF65-F5344CB8AC3E}">
        <p14:creationId xmlns:p14="http://schemas.microsoft.com/office/powerpoint/2010/main" val="2330405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BDD7-0595-F577-62D8-CCF0DE32AF7A}"/>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3C0F8472-AE38-62F0-9CF9-D3FC4B9B9A9E}"/>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0BD2436B-127B-7D80-60BE-303A03D2F9F0}"/>
              </a:ext>
            </a:extLst>
          </p:cNvPr>
          <p:cNvSpPr txBox="1">
            <a:spLocks/>
          </p:cNvSpPr>
          <p:nvPr/>
        </p:nvSpPr>
        <p:spPr>
          <a:xfrm>
            <a:off x="519625" y="1085849"/>
            <a:ext cx="7886700" cy="994172"/>
          </a:xfrm>
          <a:prstGeom prst="rect">
            <a:avLst/>
          </a:prstGeom>
        </p:spPr>
        <p:txBody>
          <a:bodyPr>
            <a:normAutofit fontScale="925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dirty="0">
                <a:solidFill>
                  <a:schemeClr val="tx1"/>
                </a:solidFill>
                <a:latin typeface="BIZ UDPゴシック" panose="020B0400000000000000" pitchFamily="50" charset="-128"/>
                <a:ea typeface="BIZ UDPゴシック" panose="020B0400000000000000" pitchFamily="50" charset="-128"/>
              </a:rPr>
              <a:t>SSW</a:t>
            </a:r>
            <a:r>
              <a:rPr lang="ja-JP" altLang="en-US" dirty="0">
                <a:solidFill>
                  <a:schemeClr val="tx1"/>
                </a:solidFill>
                <a:latin typeface="BIZ UDPゴシック" panose="020B0400000000000000" pitchFamily="50" charset="-128"/>
                <a:ea typeface="BIZ UDPゴシック" panose="020B0400000000000000" pitchFamily="50" charset="-128"/>
              </a:rPr>
              <a:t>からみた地域づくりとは</a:t>
            </a:r>
          </a:p>
        </p:txBody>
      </p:sp>
      <p:sp>
        <p:nvSpPr>
          <p:cNvPr id="4" name="コンテンツ プレースホルダー 2">
            <a:extLst>
              <a:ext uri="{FF2B5EF4-FFF2-40B4-BE49-F238E27FC236}">
                <a16:creationId xmlns:a16="http://schemas.microsoft.com/office/drawing/2014/main" id="{848A8BBE-0053-72A9-1561-212DDBA77CB0}"/>
              </a:ext>
            </a:extLst>
          </p:cNvPr>
          <p:cNvSpPr txBox="1">
            <a:spLocks/>
          </p:cNvSpPr>
          <p:nvPr/>
        </p:nvSpPr>
        <p:spPr>
          <a:xfrm>
            <a:off x="335573" y="2080021"/>
            <a:ext cx="8472854" cy="3263504"/>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ja-JP" altLang="en-US" sz="2800" dirty="0">
                <a:solidFill>
                  <a:schemeClr val="tx1"/>
                </a:solidFill>
                <a:latin typeface="BIZ UDPゴシック" panose="020B0400000000000000" pitchFamily="50" charset="-128"/>
                <a:ea typeface="BIZ UDPゴシック" panose="020B0400000000000000" pitchFamily="50" charset="-128"/>
              </a:rPr>
              <a:t>形あるものとして捉えず、</a:t>
            </a:r>
            <a:r>
              <a:rPr lang="en-US" altLang="ja-JP" sz="2800" dirty="0">
                <a:solidFill>
                  <a:schemeClr val="tx1"/>
                </a:solidFill>
                <a:latin typeface="BIZ UDPゴシック" panose="020B0400000000000000" pitchFamily="50" charset="-128"/>
                <a:ea typeface="BIZ UDPゴシック" panose="020B0400000000000000" pitchFamily="50" charset="-128"/>
              </a:rPr>
              <a:t>1</a:t>
            </a:r>
            <a:r>
              <a:rPr lang="ja-JP" altLang="en-US" sz="2800" dirty="0">
                <a:solidFill>
                  <a:schemeClr val="tx1"/>
                </a:solidFill>
                <a:latin typeface="BIZ UDPゴシック" panose="020B0400000000000000" pitchFamily="50" charset="-128"/>
                <a:ea typeface="BIZ UDPゴシック" panose="020B0400000000000000" pitchFamily="50" charset="-128"/>
              </a:rPr>
              <a:t>事例の行き詰まり、地域のニーズから始める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buFont typeface="Calibri" panose="020F0502020204030204" pitchFamily="34" charset="0"/>
              <a:buNone/>
            </a:pPr>
            <a:r>
              <a:rPr lang="ja-JP" altLang="en-US" sz="2800" dirty="0">
                <a:solidFill>
                  <a:schemeClr val="tx1"/>
                </a:solidFill>
                <a:latin typeface="BIZ UDPゴシック" panose="020B0400000000000000" pitchFamily="50" charset="-128"/>
                <a:ea typeface="BIZ UDPゴシック" panose="020B0400000000000000" pitchFamily="50" charset="-128"/>
              </a:rPr>
              <a:t>　　・子ども食堂や居場所を学校に作った例（</a:t>
            </a:r>
            <a:r>
              <a:rPr lang="ja-JP" altLang="en-US" sz="2800" dirty="0">
                <a:solidFill>
                  <a:schemeClr val="tx1"/>
                </a:solidFill>
                <a:highlight>
                  <a:srgbClr val="FFFF00"/>
                </a:highlight>
                <a:latin typeface="BIZ UDPゴシック" panose="020B0400000000000000" pitchFamily="50" charset="-128"/>
                <a:ea typeface="BIZ UDPゴシック" panose="020B0400000000000000" pitchFamily="50" charset="-128"/>
              </a:rPr>
              <a:t>会議が</a:t>
            </a:r>
            <a:br>
              <a:rPr lang="en-US" altLang="ja-JP" sz="2800" dirty="0">
                <a:solidFill>
                  <a:schemeClr val="tx1"/>
                </a:solidFill>
                <a:highlight>
                  <a:srgbClr val="FFFF00"/>
                </a:highlight>
                <a:latin typeface="BIZ UDPゴシック" panose="020B0400000000000000" pitchFamily="50" charset="-128"/>
                <a:ea typeface="BIZ UDPゴシック" panose="020B0400000000000000" pitchFamily="50" charset="-128"/>
              </a:rPr>
            </a:br>
            <a:r>
              <a:rPr lang="en-US" altLang="ja-JP" sz="2800" dirty="0">
                <a:solidFill>
                  <a:schemeClr val="tx1"/>
                </a:solidFill>
                <a:latin typeface="BIZ UDPゴシック" panose="020B0400000000000000" pitchFamily="50" charset="-128"/>
                <a:ea typeface="BIZ UDPゴシック" panose="020B0400000000000000" pitchFamily="50" charset="-128"/>
              </a:rPr>
              <a:t>      </a:t>
            </a:r>
            <a:r>
              <a:rPr lang="ja-JP" altLang="en-US" sz="2800" dirty="0">
                <a:solidFill>
                  <a:schemeClr val="tx1"/>
                </a:solidFill>
                <a:highlight>
                  <a:srgbClr val="FFFF00"/>
                </a:highlight>
                <a:latin typeface="BIZ UDPゴシック" panose="020B0400000000000000" pitchFamily="50" charset="-128"/>
                <a:ea typeface="BIZ UDPゴシック" panose="020B0400000000000000" pitchFamily="50" charset="-128"/>
              </a:rPr>
              <a:t>あるとやり易い</a:t>
            </a:r>
            <a:r>
              <a:rPr lang="ja-JP" altLang="en-US" sz="2800" dirty="0">
                <a:solidFill>
                  <a:schemeClr val="tx1"/>
                </a:solidFill>
                <a:latin typeface="BIZ UDPゴシック" panose="020B0400000000000000" pitchFamily="50" charset="-128"/>
                <a:ea typeface="BIZ UDPゴシック" panose="020B0400000000000000" pitchFamily="50" charset="-128"/>
              </a:rPr>
              <a:t>）</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627063" indent="-627063">
              <a:lnSpc>
                <a:spcPct val="100000"/>
              </a:lnSpc>
              <a:buFont typeface="Calibri" panose="020F0502020204030204" pitchFamily="34" charset="0"/>
              <a:buNone/>
            </a:pPr>
            <a:r>
              <a:rPr lang="ja-JP" altLang="en-US" sz="2800" dirty="0">
                <a:solidFill>
                  <a:schemeClr val="tx1"/>
                </a:solidFill>
                <a:latin typeface="BIZ UDPゴシック" panose="020B0400000000000000" pitchFamily="50" charset="-128"/>
                <a:ea typeface="BIZ UDPゴシック" panose="020B0400000000000000" pitchFamily="50" charset="-128"/>
              </a:rPr>
              <a:t>　　・生後</a:t>
            </a:r>
            <a:r>
              <a:rPr lang="en-US" altLang="ja-JP" sz="2800" dirty="0">
                <a:solidFill>
                  <a:schemeClr val="tx1"/>
                </a:solidFill>
                <a:latin typeface="BIZ UDPゴシック" panose="020B0400000000000000" pitchFamily="50" charset="-128"/>
                <a:ea typeface="BIZ UDPゴシック" panose="020B0400000000000000" pitchFamily="50" charset="-128"/>
              </a:rPr>
              <a:t>4</a:t>
            </a:r>
            <a:r>
              <a:rPr lang="ja-JP" altLang="en-US" sz="2800" dirty="0">
                <a:solidFill>
                  <a:schemeClr val="tx1"/>
                </a:solidFill>
                <a:latin typeface="BIZ UDPゴシック" panose="020B0400000000000000" pitchFamily="50" charset="-128"/>
                <a:ea typeface="BIZ UDPゴシック" panose="020B0400000000000000" pitchFamily="50" charset="-128"/>
              </a:rPr>
              <a:t>か月の赤ちゃんにうどんを食べさせる親への支援など難しい事例への行き詰まりから料理教室を作った例　　　　など</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cxnSp>
        <p:nvCxnSpPr>
          <p:cNvPr id="6" name="直線コネクタ 5">
            <a:extLst>
              <a:ext uri="{FF2B5EF4-FFF2-40B4-BE49-F238E27FC236}">
                <a16:creationId xmlns:a16="http://schemas.microsoft.com/office/drawing/2014/main" id="{9C8FB722-C711-3145-AB38-35035AE642F4}"/>
              </a:ext>
            </a:extLst>
          </p:cNvPr>
          <p:cNvCxnSpPr/>
          <p:nvPr/>
        </p:nvCxnSpPr>
        <p:spPr>
          <a:xfrm>
            <a:off x="600435" y="1800225"/>
            <a:ext cx="745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a:extLst>
              <a:ext uri="{FF2B5EF4-FFF2-40B4-BE49-F238E27FC236}">
                <a16:creationId xmlns:a16="http://schemas.microsoft.com/office/drawing/2014/main" id="{A412603D-D8EC-0006-B0ED-7BFA490C8528}"/>
              </a:ext>
            </a:extLst>
          </p:cNvPr>
          <p:cNvSpPr>
            <a:spLocks noGrp="1"/>
          </p:cNvSpPr>
          <p:nvPr>
            <p:ph type="sldNum" sz="quarter" idx="12"/>
          </p:nvPr>
        </p:nvSpPr>
        <p:spPr/>
        <p:txBody>
          <a:bodyPr/>
          <a:lstStyle/>
          <a:p>
            <a:fld id="{9DAC49A8-D133-48D6-BABD-467D590054FB}" type="slidenum">
              <a:rPr kumimoji="1" lang="ja-JP" altLang="en-US" smtClean="0"/>
              <a:t>190</a:t>
            </a:fld>
            <a:endParaRPr kumimoji="1" lang="ja-JP" altLang="en-US"/>
          </a:p>
        </p:txBody>
      </p:sp>
      <p:sp>
        <p:nvSpPr>
          <p:cNvPr id="2" name="タイトル 1">
            <a:extLst>
              <a:ext uri="{FF2B5EF4-FFF2-40B4-BE49-F238E27FC236}">
                <a16:creationId xmlns:a16="http://schemas.microsoft.com/office/drawing/2014/main" id="{45F803DF-BFB3-23D1-3AB3-491D8A0DB213}"/>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en-US" altLang="ja-JP" sz="2400" b="1" dirty="0">
                <a:solidFill>
                  <a:schemeClr val="bg1"/>
                </a:solidFill>
                <a:latin typeface="BIZ UDPゴシック" panose="020B0400000000000000" pitchFamily="50" charset="-128"/>
                <a:ea typeface="BIZ UDPゴシック" panose="020B0400000000000000" pitchFamily="50" charset="-128"/>
              </a:rPr>
              <a:t>(2) </a:t>
            </a:r>
            <a:r>
              <a:rPr lang="ja-JP" altLang="en-US" sz="2400" b="1" dirty="0">
                <a:solidFill>
                  <a:schemeClr val="bg1"/>
                </a:solidFill>
                <a:latin typeface="BIZ UDPゴシック" panose="020B0400000000000000" pitchFamily="50" charset="-128"/>
                <a:ea typeface="BIZ UDPゴシック" panose="020B0400000000000000" pitchFamily="50" charset="-128"/>
              </a:rPr>
              <a:t>地域づくり支援：（例えば、学校プラットフォーム） </a:t>
            </a:r>
          </a:p>
        </p:txBody>
      </p:sp>
    </p:spTree>
    <p:extLst>
      <p:ext uri="{BB962C8B-B14F-4D97-AF65-F5344CB8AC3E}">
        <p14:creationId xmlns:p14="http://schemas.microsoft.com/office/powerpoint/2010/main" val="1765909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図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62272" y="857249"/>
            <a:ext cx="5404247" cy="319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コンテンツ プレースホルダー 8"/>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971326" y="3112293"/>
            <a:ext cx="3317081" cy="2888456"/>
          </a:xfrm>
        </p:spPr>
      </p:pic>
      <p:pic>
        <p:nvPicPr>
          <p:cNvPr id="80903" name="図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6655" y="4556163"/>
            <a:ext cx="2587229" cy="103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6824920" y="2773017"/>
            <a:ext cx="225623" cy="260902"/>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350">
              <a:latin typeface="BIZ UDPゴシック" panose="020B0400000000000000" pitchFamily="50" charset="-128"/>
              <a:ea typeface="BIZ UDPゴシック" panose="020B0400000000000000" pitchFamily="50" charset="-128"/>
            </a:endParaRPr>
          </a:p>
        </p:txBody>
      </p:sp>
      <p:sp>
        <p:nvSpPr>
          <p:cNvPr id="11" name="角丸四角形 10"/>
          <p:cNvSpPr/>
          <p:nvPr/>
        </p:nvSpPr>
        <p:spPr>
          <a:xfrm>
            <a:off x="3982328" y="2251211"/>
            <a:ext cx="209227" cy="97010"/>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350">
              <a:latin typeface="BIZ UDPゴシック" panose="020B0400000000000000" pitchFamily="50" charset="-128"/>
              <a:ea typeface="BIZ UDPゴシック" panose="020B0400000000000000" pitchFamily="50" charset="-128"/>
            </a:endParaRPr>
          </a:p>
        </p:txBody>
      </p:sp>
      <p:sp>
        <p:nvSpPr>
          <p:cNvPr id="12" name="角丸四角形 11"/>
          <p:cNvSpPr/>
          <p:nvPr/>
        </p:nvSpPr>
        <p:spPr>
          <a:xfrm>
            <a:off x="5590488" y="2536961"/>
            <a:ext cx="158243" cy="94422"/>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350">
              <a:latin typeface="BIZ UDPゴシック" panose="020B0400000000000000" pitchFamily="50" charset="-128"/>
              <a:ea typeface="BIZ UDPゴシック" panose="020B0400000000000000" pitchFamily="50" charset="-128"/>
            </a:endParaRPr>
          </a:p>
        </p:txBody>
      </p:sp>
      <p:sp>
        <p:nvSpPr>
          <p:cNvPr id="13" name="タイトル 1"/>
          <p:cNvSpPr txBox="1">
            <a:spLocks/>
          </p:cNvSpPr>
          <p:nvPr/>
        </p:nvSpPr>
        <p:spPr>
          <a:xfrm>
            <a:off x="174171" y="1318392"/>
            <a:ext cx="2830286" cy="2110608"/>
          </a:xfrm>
          <a:prstGeom prst="rect">
            <a:avLst/>
          </a:prstGeom>
        </p:spPr>
        <p:txBody>
          <a:bodyPr vert="horz" lIns="68580" tIns="34290" rIns="68580" bIns="3429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10000"/>
              </a:lnSpc>
              <a:defRPr/>
            </a:pPr>
            <a:r>
              <a:rPr lang="ja-JP" altLang="en-US" sz="2000" b="1" dirty="0">
                <a:latin typeface="BIZ UDPゴシック" panose="020B0400000000000000" pitchFamily="50" charset="-128"/>
                <a:ea typeface="BIZ UDPゴシック" panose="020B0400000000000000" pitchFamily="50" charset="-128"/>
              </a:rPr>
              <a:t>学校で行う子ども食堂</a:t>
            </a:r>
            <a:br>
              <a:rPr lang="en-US" altLang="ja-JP" sz="2000" b="1" dirty="0">
                <a:latin typeface="BIZ UDPゴシック" panose="020B0400000000000000" pitchFamily="50" charset="-128"/>
                <a:ea typeface="BIZ UDPゴシック" panose="020B0400000000000000" pitchFamily="50" charset="-128"/>
              </a:rPr>
            </a:br>
            <a:r>
              <a:rPr lang="en-US" altLang="ja-JP" sz="1600" dirty="0">
                <a:latin typeface="BIZ UDPゴシック" panose="020B0400000000000000" pitchFamily="50" charset="-128"/>
                <a:ea typeface="BIZ UDPゴシック" panose="020B0400000000000000" pitchFamily="50" charset="-128"/>
              </a:rPr>
              <a:t>SSW</a:t>
            </a:r>
            <a:r>
              <a:rPr lang="ja-JP" altLang="en-US" sz="1600" dirty="0">
                <a:latin typeface="BIZ UDPゴシック" panose="020B0400000000000000" pitchFamily="50" charset="-128"/>
                <a:ea typeface="BIZ UDPゴシック" panose="020B0400000000000000" pitchFamily="50" charset="-128"/>
              </a:rPr>
              <a:t>のスクリーニングから、</a:t>
            </a:r>
            <a:r>
              <a:rPr lang="en-US" altLang="ja-JP" sz="1600" dirty="0">
                <a:latin typeface="BIZ UDPゴシック" panose="020B0400000000000000" pitchFamily="50" charset="-128"/>
                <a:ea typeface="BIZ UDPゴシック" panose="020B0400000000000000" pitchFamily="50" charset="-128"/>
              </a:rPr>
              <a:t>CSW</a:t>
            </a:r>
            <a:r>
              <a:rPr lang="ja-JP" altLang="en-US" sz="1600" dirty="0">
                <a:latin typeface="BIZ UDPゴシック" panose="020B0400000000000000" pitchFamily="50" charset="-128"/>
                <a:ea typeface="BIZ UDPゴシック" panose="020B0400000000000000" pitchFamily="50" charset="-128"/>
              </a:rPr>
              <a:t>に働きかけ→自治会主催＋学校（教師）＋地域の商店＋関係機関（家児相、法人、包括支援センター）＋医療機関（歯科医）へ広がる</a:t>
            </a:r>
          </a:p>
        </p:txBody>
      </p:sp>
      <p:sp>
        <p:nvSpPr>
          <p:cNvPr id="2" name="正方形/長方形 1"/>
          <p:cNvSpPr/>
          <p:nvPr/>
        </p:nvSpPr>
        <p:spPr>
          <a:xfrm>
            <a:off x="4984536" y="3290498"/>
            <a:ext cx="668773" cy="300082"/>
          </a:xfrm>
          <a:prstGeom prst="rect">
            <a:avLst/>
          </a:prstGeom>
        </p:spPr>
        <p:txBody>
          <a:bodyPr wrap="none">
            <a:spAutoFit/>
          </a:bodyPr>
          <a:lstStyle/>
          <a:p>
            <a:r>
              <a:rPr lang="ja-JP" altLang="en-US" sz="1350" b="1" u="sng" dirty="0">
                <a:latin typeface="BIZ UDPゴシック" panose="020B0400000000000000" pitchFamily="50" charset="-128"/>
                <a:ea typeface="BIZ UDPゴシック" panose="020B0400000000000000" pitchFamily="50" charset="-128"/>
              </a:rPr>
              <a:t>マクロ</a:t>
            </a:r>
            <a:endParaRPr lang="ja-JP" altLang="en-US" sz="1350" dirty="0">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696D7206-C2F1-41A3-A8F6-DEFC511914B2}"/>
              </a:ext>
            </a:extLst>
          </p:cNvPr>
          <p:cNvSpPr txBox="1">
            <a:spLocks/>
          </p:cNvSpPr>
          <p:nvPr/>
        </p:nvSpPr>
        <p:spPr>
          <a:xfrm>
            <a:off x="1" y="857251"/>
            <a:ext cx="2364827" cy="461141"/>
          </a:xfrm>
          <a:prstGeom prst="rect">
            <a:avLst/>
          </a:prstGeom>
          <a:solidFill>
            <a:srgbClr val="0070C0"/>
          </a:solidFill>
        </p:spPr>
        <p:txBody>
          <a:bodyPr vert="horz">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a:solidFill>
                  <a:schemeClr val="bg1"/>
                </a:solidFill>
                <a:latin typeface="BIZ UDPゴシック" panose="020B0400000000000000" pitchFamily="50" charset="-128"/>
                <a:ea typeface="BIZ UDPゴシック" panose="020B0400000000000000" pitchFamily="50" charset="-128"/>
              </a:rPr>
              <a:t>地域の効果</a:t>
            </a:r>
          </a:p>
        </p:txBody>
      </p:sp>
      <p:sp>
        <p:nvSpPr>
          <p:cNvPr id="3" name="スライド番号プレースホルダー 2">
            <a:extLst>
              <a:ext uri="{FF2B5EF4-FFF2-40B4-BE49-F238E27FC236}">
                <a16:creationId xmlns:a16="http://schemas.microsoft.com/office/drawing/2014/main" id="{461EA6BA-3C1F-23DA-C669-CCF1789350D8}"/>
              </a:ext>
            </a:extLst>
          </p:cNvPr>
          <p:cNvSpPr>
            <a:spLocks noGrp="1"/>
          </p:cNvSpPr>
          <p:nvPr>
            <p:ph type="sldNum" sz="quarter" idx="12"/>
          </p:nvPr>
        </p:nvSpPr>
        <p:spPr/>
        <p:txBody>
          <a:bodyPr/>
          <a:lstStyle/>
          <a:p>
            <a:fld id="{9DAC49A8-D133-48D6-BABD-467D590054FB}" type="slidenum">
              <a:rPr kumimoji="1" lang="ja-JP" altLang="en-US" b="1" smtClean="0">
                <a:solidFill>
                  <a:schemeClr val="tx1"/>
                </a:solidFill>
              </a:rPr>
              <a:t>191</a:t>
            </a:fld>
            <a:endParaRPr kumimoji="1" lang="ja-JP" altLang="en-US" b="1" dirty="0">
              <a:solidFill>
                <a:schemeClr val="tx1"/>
              </a:solidFill>
            </a:endParaRPr>
          </a:p>
        </p:txBody>
      </p:sp>
      <p:sp>
        <p:nvSpPr>
          <p:cNvPr id="4" name="タイトル 1">
            <a:extLst>
              <a:ext uri="{FF2B5EF4-FFF2-40B4-BE49-F238E27FC236}">
                <a16:creationId xmlns:a16="http://schemas.microsoft.com/office/drawing/2014/main" id="{A52590B0-F196-935E-0619-A40647DEE0AD}"/>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コミュニティスクールから地域における協働体制</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72E497F-4992-4EAE-A20C-315D03AC345A}"/>
              </a:ext>
            </a:extLst>
          </p:cNvPr>
          <p:cNvSpPr txBox="1"/>
          <p:nvPr/>
        </p:nvSpPr>
        <p:spPr>
          <a:xfrm>
            <a:off x="377371" y="6183086"/>
            <a:ext cx="8766629" cy="369332"/>
          </a:xfrm>
          <a:prstGeom prst="rect">
            <a:avLst/>
          </a:prstGeom>
          <a:noFill/>
        </p:spPr>
        <p:txBody>
          <a:bodyPr wrap="square" rtlCol="0">
            <a:spAutoFit/>
          </a:bodyPr>
          <a:lstStyle/>
          <a:p>
            <a:r>
              <a:rPr kumimoji="1" lang="en-US" altLang="ja-JP" dirty="0"/>
              <a:t>※</a:t>
            </a:r>
            <a:r>
              <a:rPr kumimoji="1" lang="ja-JP" altLang="en-US" dirty="0"/>
              <a:t>養護教諭から遅刻の多いこと、朝食とっていない児童が多いことから検討開始</a:t>
            </a:r>
          </a:p>
        </p:txBody>
      </p:sp>
    </p:spTree>
    <p:extLst>
      <p:ext uri="{BB962C8B-B14F-4D97-AF65-F5344CB8AC3E}">
        <p14:creationId xmlns:p14="http://schemas.microsoft.com/office/powerpoint/2010/main" val="41113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6BF3D4A-F885-EB27-63AA-6B6BEB2292A5}"/>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17" name="タイトル 1">
            <a:extLst>
              <a:ext uri="{FF2B5EF4-FFF2-40B4-BE49-F238E27FC236}">
                <a16:creationId xmlns:a16="http://schemas.microsoft.com/office/drawing/2014/main" id="{C31D4951-C005-8BED-12BF-6043EC048B7F}"/>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ミクロ・メゾ・マクロにおける展開を知る</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635099BD-BA10-43FA-BED8-02D8A9B9B416}"/>
              </a:ext>
            </a:extLst>
          </p:cNvPr>
          <p:cNvGrpSpPr/>
          <p:nvPr/>
        </p:nvGrpSpPr>
        <p:grpSpPr>
          <a:xfrm>
            <a:off x="477432" y="624175"/>
            <a:ext cx="8160131" cy="5234891"/>
            <a:chOff x="1494235" y="1580555"/>
            <a:chExt cx="6388893" cy="4278511"/>
          </a:xfrm>
        </p:grpSpPr>
        <p:sp>
          <p:nvSpPr>
            <p:cNvPr id="19" name="Oval 2">
              <a:extLst>
                <a:ext uri="{FF2B5EF4-FFF2-40B4-BE49-F238E27FC236}">
                  <a16:creationId xmlns:a16="http://schemas.microsoft.com/office/drawing/2014/main" id="{F2CEF7E9-FDA4-45D2-A0A3-51114EE3B27D}"/>
                </a:ext>
              </a:extLst>
            </p:cNvPr>
            <p:cNvSpPr>
              <a:spLocks noChangeArrowheads="1"/>
            </p:cNvSpPr>
            <p:nvPr/>
          </p:nvSpPr>
          <p:spPr bwMode="auto">
            <a:xfrm>
              <a:off x="4877396" y="4826794"/>
              <a:ext cx="2807494" cy="971550"/>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BIZ UDPゴシック" panose="020B0400000000000000" pitchFamily="50" charset="-128"/>
                <a:ea typeface="BIZ UDPゴシック" panose="020B0400000000000000" pitchFamily="50" charset="-128"/>
              </a:endParaRPr>
            </a:p>
          </p:txBody>
        </p:sp>
        <p:sp>
          <p:nvSpPr>
            <p:cNvPr id="20" name="Oval 3">
              <a:extLst>
                <a:ext uri="{FF2B5EF4-FFF2-40B4-BE49-F238E27FC236}">
                  <a16:creationId xmlns:a16="http://schemas.microsoft.com/office/drawing/2014/main" id="{AE3AAEF0-FAC1-41A5-AE0F-91E5CB393895}"/>
                </a:ext>
              </a:extLst>
            </p:cNvPr>
            <p:cNvSpPr>
              <a:spLocks noChangeArrowheads="1"/>
            </p:cNvSpPr>
            <p:nvPr/>
          </p:nvSpPr>
          <p:spPr bwMode="auto">
            <a:xfrm>
              <a:off x="5093494" y="3144144"/>
              <a:ext cx="2375297" cy="917972"/>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BIZ UDPゴシック" panose="020B0400000000000000" pitchFamily="50" charset="-128"/>
                <a:ea typeface="BIZ UDPゴシック" panose="020B0400000000000000" pitchFamily="50" charset="-128"/>
              </a:endParaRPr>
            </a:p>
          </p:txBody>
        </p:sp>
        <p:sp>
          <p:nvSpPr>
            <p:cNvPr id="21" name="Oval 4">
              <a:extLst>
                <a:ext uri="{FF2B5EF4-FFF2-40B4-BE49-F238E27FC236}">
                  <a16:creationId xmlns:a16="http://schemas.microsoft.com/office/drawing/2014/main" id="{93D6D55F-21E2-4CB9-BAFF-2A7F2621FEE5}"/>
                </a:ext>
              </a:extLst>
            </p:cNvPr>
            <p:cNvSpPr>
              <a:spLocks noChangeArrowheads="1"/>
            </p:cNvSpPr>
            <p:nvPr/>
          </p:nvSpPr>
          <p:spPr bwMode="auto">
            <a:xfrm>
              <a:off x="5274470" y="2187179"/>
              <a:ext cx="1837135" cy="590550"/>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BIZ UDPゴシック" panose="020B0400000000000000" pitchFamily="50" charset="-128"/>
                <a:ea typeface="BIZ UDPゴシック" panose="020B0400000000000000" pitchFamily="50" charset="-128"/>
              </a:endParaRPr>
            </a:p>
          </p:txBody>
        </p:sp>
        <p:sp>
          <p:nvSpPr>
            <p:cNvPr id="22" name="AutoShape 5">
              <a:extLst>
                <a:ext uri="{FF2B5EF4-FFF2-40B4-BE49-F238E27FC236}">
                  <a16:creationId xmlns:a16="http://schemas.microsoft.com/office/drawing/2014/main" id="{B4F31F88-1B5C-4AEB-915F-5EB393ED3711}"/>
                </a:ext>
              </a:extLst>
            </p:cNvPr>
            <p:cNvSpPr>
              <a:spLocks noChangeArrowheads="1"/>
            </p:cNvSpPr>
            <p:nvPr/>
          </p:nvSpPr>
          <p:spPr bwMode="auto">
            <a:xfrm>
              <a:off x="2222897" y="1982689"/>
              <a:ext cx="2484834" cy="878978"/>
            </a:xfrm>
            <a:prstGeom prst="roundRect">
              <a:avLst>
                <a:gd name="adj" fmla="val 16667"/>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56000"/>
                </a:lnSpc>
                <a:spcBef>
                  <a:spcPct val="0"/>
                </a:spcBef>
                <a:buFontTx/>
                <a:buNone/>
              </a:pPr>
              <a:endParaRPr lang="en-US" altLang="ja-JP" sz="900" dirty="0">
                <a:latin typeface="BIZ UDPゴシック" panose="020B0400000000000000" pitchFamily="50" charset="-128"/>
                <a:ea typeface="BIZ UDPゴシック" panose="020B0400000000000000" pitchFamily="50" charset="-128"/>
              </a:endParaRPr>
            </a:p>
            <a:p>
              <a:pPr algn="just" eaLnBrk="1" hangingPunct="1">
                <a:lnSpc>
                  <a:spcPct val="56000"/>
                </a:lnSpc>
                <a:spcBef>
                  <a:spcPct val="0"/>
                </a:spcBef>
                <a:buFontTx/>
                <a:buNone/>
              </a:pPr>
              <a:endParaRPr lang="en-US" altLang="ja-JP" sz="900" dirty="0">
                <a:latin typeface="BIZ UDPゴシック" panose="020B0400000000000000" pitchFamily="50" charset="-128"/>
                <a:ea typeface="BIZ UDPゴシック" panose="020B0400000000000000" pitchFamily="50" charset="-128"/>
              </a:endParaRPr>
            </a:p>
            <a:p>
              <a:pPr algn="just" eaLnBrk="1" hangingPunct="1">
                <a:spcBef>
                  <a:spcPct val="0"/>
                </a:spcBef>
                <a:buFontTx/>
                <a:buNone/>
              </a:pPr>
              <a:r>
                <a:rPr lang="en-US" altLang="ja-JP" sz="1600"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子ども・家族への面談、訪問</a:t>
              </a:r>
            </a:p>
            <a:p>
              <a:pPr algn="just" eaLnBrk="1" hangingPunct="1">
                <a:spcBef>
                  <a:spcPct val="0"/>
                </a:spcBef>
                <a:buFontTx/>
                <a:buNone/>
              </a:pPr>
              <a:r>
                <a:rPr lang="ja-JP" altLang="en-US" sz="1600" b="1" dirty="0">
                  <a:latin typeface="BIZ UDPゴシック" panose="020B0400000000000000" pitchFamily="50" charset="-128"/>
                  <a:ea typeface="BIZ UDPゴシック" panose="020B0400000000000000" pitchFamily="50" charset="-128"/>
                </a:rPr>
                <a:t>●教師への支援</a:t>
              </a:r>
            </a:p>
            <a:p>
              <a:pPr algn="just" eaLnBrk="1" hangingPunct="1">
                <a:spcBef>
                  <a:spcPct val="0"/>
                </a:spcBef>
                <a:buFontTx/>
                <a:buNone/>
              </a:pPr>
              <a:r>
                <a:rPr lang="ja-JP" altLang="en-US" sz="1600" b="1" dirty="0">
                  <a:latin typeface="BIZ UDPゴシック" panose="020B0400000000000000" pitchFamily="50" charset="-128"/>
                  <a:ea typeface="BIZ UDPゴシック" panose="020B0400000000000000" pitchFamily="50" charset="-128"/>
                </a:rPr>
                <a:t>●資源活用</a:t>
              </a:r>
            </a:p>
          </p:txBody>
        </p:sp>
        <p:sp>
          <p:nvSpPr>
            <p:cNvPr id="23" name="Text Box 6">
              <a:extLst>
                <a:ext uri="{FF2B5EF4-FFF2-40B4-BE49-F238E27FC236}">
                  <a16:creationId xmlns:a16="http://schemas.microsoft.com/office/drawing/2014/main" id="{EC02ACBB-BA17-4D65-848E-9DC89FE0218D}"/>
                </a:ext>
              </a:extLst>
            </p:cNvPr>
            <p:cNvSpPr txBox="1">
              <a:spLocks noChangeArrowheads="1"/>
            </p:cNvSpPr>
            <p:nvPr/>
          </p:nvSpPr>
          <p:spPr bwMode="auto">
            <a:xfrm>
              <a:off x="2269331" y="1580555"/>
              <a:ext cx="1384046" cy="486966"/>
            </a:xfrm>
            <a:prstGeom prst="rect">
              <a:avLst/>
            </a:prstGeom>
            <a:solidFill>
              <a:srgbClr val="FFFF99"/>
            </a:solidFill>
            <a:ln w="12700" cap="rnd">
              <a:solidFill>
                <a:srgbClr val="000000"/>
              </a:solidFill>
              <a:prstDash val="sysDot"/>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BIZ UDPゴシック" panose="020B0400000000000000" pitchFamily="50" charset="-128"/>
                  <a:ea typeface="BIZ UDPゴシック" panose="020B0400000000000000" pitchFamily="50" charset="-128"/>
                </a:rPr>
                <a:t>個別事例への</a:t>
              </a:r>
            </a:p>
            <a:p>
              <a:pPr eaLnBrk="1" hangingPunct="1">
                <a:spcBef>
                  <a:spcPct val="0"/>
                </a:spcBef>
                <a:buFontTx/>
                <a:buNone/>
              </a:pPr>
              <a:r>
                <a:rPr lang="ja-JP" altLang="en-US" sz="1800" b="1" dirty="0">
                  <a:latin typeface="BIZ UDPゴシック" panose="020B0400000000000000" pitchFamily="50" charset="-128"/>
                  <a:ea typeface="BIZ UDPゴシック" panose="020B0400000000000000" pitchFamily="50" charset="-128"/>
                </a:rPr>
                <a:t>アプローチ</a:t>
              </a:r>
            </a:p>
          </p:txBody>
        </p:sp>
        <p:sp>
          <p:nvSpPr>
            <p:cNvPr id="24" name="AutoShape 7">
              <a:extLst>
                <a:ext uri="{FF2B5EF4-FFF2-40B4-BE49-F238E27FC236}">
                  <a16:creationId xmlns:a16="http://schemas.microsoft.com/office/drawing/2014/main" id="{C30A0BD3-552C-4635-AB4F-CF6EC628E1E4}"/>
                </a:ext>
              </a:extLst>
            </p:cNvPr>
            <p:cNvSpPr>
              <a:spLocks noChangeArrowheads="1"/>
            </p:cNvSpPr>
            <p:nvPr/>
          </p:nvSpPr>
          <p:spPr bwMode="auto">
            <a:xfrm>
              <a:off x="2195514" y="4962525"/>
              <a:ext cx="2484835" cy="896541"/>
            </a:xfrm>
            <a:prstGeom prst="roundRect">
              <a:avLst>
                <a:gd name="adj" fmla="val 16667"/>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56000"/>
                </a:lnSpc>
                <a:spcBef>
                  <a:spcPct val="0"/>
                </a:spcBef>
                <a:buFontTx/>
                <a:buNone/>
              </a:pPr>
              <a:endParaRPr lang="en-US" altLang="ja-JP" sz="900">
                <a:latin typeface="BIZ UDPゴシック" panose="020B0400000000000000" pitchFamily="50" charset="-128"/>
                <a:ea typeface="BIZ UDPゴシック" panose="020B0400000000000000" pitchFamily="50" charset="-128"/>
              </a:endParaRPr>
            </a:p>
            <a:p>
              <a:pPr algn="just" eaLnBrk="1" hangingPunct="1">
                <a:spcBef>
                  <a:spcPct val="0"/>
                </a:spcBef>
                <a:buFontTx/>
                <a:buNone/>
              </a:pPr>
              <a:endParaRPr lang="en-US" altLang="ja-JP" sz="900">
                <a:latin typeface="BIZ UDPゴシック" panose="020B0400000000000000" pitchFamily="50" charset="-128"/>
                <a:ea typeface="BIZ UDPゴシック" panose="020B0400000000000000" pitchFamily="50" charset="-128"/>
              </a:endParaRPr>
            </a:p>
            <a:p>
              <a:pPr algn="just" eaLnBrk="1" hangingPunct="1">
                <a:spcBef>
                  <a:spcPct val="0"/>
                </a:spcBef>
                <a:buFontTx/>
                <a:buNone/>
              </a:pPr>
              <a:r>
                <a:rPr lang="en-US" altLang="ja-JP" sz="1600">
                  <a:latin typeface="BIZ UDPゴシック" panose="020B0400000000000000" pitchFamily="50" charset="-128"/>
                  <a:ea typeface="BIZ UDPゴシック" panose="020B0400000000000000" pitchFamily="50" charset="-128"/>
                </a:rPr>
                <a:t>●</a:t>
              </a:r>
              <a:r>
                <a:rPr lang="ja-JP" altLang="en-US" sz="1600" b="1">
                  <a:latin typeface="BIZ UDPゴシック" panose="020B0400000000000000" pitchFamily="50" charset="-128"/>
                  <a:ea typeface="BIZ UDPゴシック" panose="020B0400000000000000" pitchFamily="50" charset="-128"/>
                </a:rPr>
                <a:t>連携ケース会議の開催</a:t>
              </a:r>
            </a:p>
            <a:p>
              <a:pPr algn="just" eaLnBrk="1" hangingPunct="1">
                <a:spcBef>
                  <a:spcPct val="0"/>
                </a:spcBef>
                <a:buFontTx/>
                <a:buNone/>
              </a:pPr>
              <a:r>
                <a:rPr lang="ja-JP" altLang="en-US" sz="1600" b="1">
                  <a:latin typeface="BIZ UDPゴシック" panose="020B0400000000000000" pitchFamily="50" charset="-128"/>
                  <a:ea typeface="BIZ UDPゴシック" panose="020B0400000000000000" pitchFamily="50" charset="-128"/>
                </a:rPr>
                <a:t>●市ネットワーク会議へ参加</a:t>
              </a:r>
            </a:p>
            <a:p>
              <a:pPr algn="just" eaLnBrk="1" hangingPunct="1">
                <a:spcBef>
                  <a:spcPct val="0"/>
                </a:spcBef>
                <a:buFontTx/>
                <a:buNone/>
              </a:pPr>
              <a:r>
                <a:rPr lang="ja-JP" altLang="en-US" sz="1600" b="1">
                  <a:latin typeface="BIZ UDPゴシック" panose="020B0400000000000000" pitchFamily="50" charset="-128"/>
                  <a:ea typeface="BIZ UDPゴシック" panose="020B0400000000000000" pitchFamily="50" charset="-128"/>
                </a:rPr>
                <a:t>●市相談体制作りへの関与</a:t>
              </a:r>
            </a:p>
            <a:p>
              <a:pPr eaLnBrk="1" hangingPunct="1">
                <a:spcBef>
                  <a:spcPct val="0"/>
                </a:spcBef>
                <a:buFontTx/>
                <a:buNone/>
              </a:pPr>
              <a:endParaRPr lang="en-US" altLang="ja-JP" sz="2400" b="1">
                <a:latin typeface="BIZ UDPゴシック" panose="020B0400000000000000" pitchFamily="50" charset="-128"/>
                <a:ea typeface="BIZ UDPゴシック" panose="020B0400000000000000" pitchFamily="50" charset="-128"/>
              </a:endParaRPr>
            </a:p>
          </p:txBody>
        </p:sp>
        <p:sp>
          <p:nvSpPr>
            <p:cNvPr id="25" name="Text Box 8">
              <a:extLst>
                <a:ext uri="{FF2B5EF4-FFF2-40B4-BE49-F238E27FC236}">
                  <a16:creationId xmlns:a16="http://schemas.microsoft.com/office/drawing/2014/main" id="{8FBF9058-0601-4630-AC71-B8C8BA378938}"/>
                </a:ext>
              </a:extLst>
            </p:cNvPr>
            <p:cNvSpPr txBox="1">
              <a:spLocks noChangeArrowheads="1"/>
            </p:cNvSpPr>
            <p:nvPr/>
          </p:nvSpPr>
          <p:spPr bwMode="auto">
            <a:xfrm>
              <a:off x="2269331" y="4583906"/>
              <a:ext cx="2260402" cy="485775"/>
            </a:xfrm>
            <a:prstGeom prst="rect">
              <a:avLst/>
            </a:prstGeom>
            <a:solidFill>
              <a:srgbClr val="FFFF99"/>
            </a:solidFill>
            <a:ln w="12700" cap="rnd">
              <a:solidFill>
                <a:srgbClr val="000000"/>
              </a:solidFill>
              <a:prstDash val="sysDot"/>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BIZ UDPゴシック" panose="020B0400000000000000" pitchFamily="50" charset="-128"/>
                  <a:ea typeface="BIZ UDPゴシック" panose="020B0400000000000000" pitchFamily="50" charset="-128"/>
                </a:rPr>
                <a:t>市子ども家庭相談体制作りへのアプローチ</a:t>
              </a:r>
            </a:p>
          </p:txBody>
        </p:sp>
        <p:sp>
          <p:nvSpPr>
            <p:cNvPr id="26" name="AutoShape 9">
              <a:extLst>
                <a:ext uri="{FF2B5EF4-FFF2-40B4-BE49-F238E27FC236}">
                  <a16:creationId xmlns:a16="http://schemas.microsoft.com/office/drawing/2014/main" id="{33384B3A-7964-4B62-B9D9-65212D21EF6D}"/>
                </a:ext>
              </a:extLst>
            </p:cNvPr>
            <p:cNvSpPr>
              <a:spLocks noChangeArrowheads="1"/>
            </p:cNvSpPr>
            <p:nvPr/>
          </p:nvSpPr>
          <p:spPr bwMode="auto">
            <a:xfrm>
              <a:off x="2250282" y="3482580"/>
              <a:ext cx="2160985" cy="735212"/>
            </a:xfrm>
            <a:prstGeom prst="roundRect">
              <a:avLst>
                <a:gd name="adj" fmla="val 16667"/>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56000"/>
                </a:lnSpc>
                <a:spcBef>
                  <a:spcPct val="0"/>
                </a:spcBef>
                <a:buFontTx/>
                <a:buNone/>
              </a:pPr>
              <a:endParaRPr lang="en-US" altLang="ja-JP" sz="900" dirty="0">
                <a:latin typeface="BIZ UDPゴシック" panose="020B0400000000000000" pitchFamily="50" charset="-128"/>
                <a:ea typeface="BIZ UDPゴシック" panose="020B0400000000000000" pitchFamily="50" charset="-128"/>
              </a:endParaRPr>
            </a:p>
            <a:p>
              <a:pPr algn="just" eaLnBrk="1" hangingPunct="1">
                <a:spcBef>
                  <a:spcPct val="0"/>
                </a:spcBef>
                <a:buFontTx/>
                <a:buNone/>
              </a:pPr>
              <a:endParaRPr lang="en-US" altLang="ja-JP" sz="900" dirty="0">
                <a:latin typeface="BIZ UDPゴシック" panose="020B0400000000000000" pitchFamily="50" charset="-128"/>
                <a:ea typeface="BIZ UDPゴシック" panose="020B0400000000000000" pitchFamily="50" charset="-128"/>
              </a:endParaRPr>
            </a:p>
            <a:p>
              <a:pPr algn="just" eaLnBrk="1" hangingPunct="1">
                <a:spcBef>
                  <a:spcPct val="0"/>
                </a:spcBef>
                <a:buFontTx/>
                <a:buNone/>
              </a:pPr>
              <a:r>
                <a:rPr lang="en-US" altLang="ja-JP" sz="1600"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校内ケース会議の開催</a:t>
              </a:r>
            </a:p>
            <a:p>
              <a:pPr algn="just" eaLnBrk="1" hangingPunct="1">
                <a:spcBef>
                  <a:spcPct val="0"/>
                </a:spcBef>
                <a:buFontTx/>
                <a:buNone/>
              </a:pPr>
              <a:r>
                <a:rPr lang="ja-JP" altLang="en-US" sz="1600" b="1" dirty="0">
                  <a:latin typeface="BIZ UDPゴシック" panose="020B0400000000000000" pitchFamily="50" charset="-128"/>
                  <a:ea typeface="BIZ UDPゴシック" panose="020B0400000000000000" pitchFamily="50" charset="-128"/>
                </a:rPr>
                <a:t>●研修会の開催</a:t>
              </a:r>
            </a:p>
            <a:p>
              <a:pPr eaLnBrk="1" hangingPunct="1">
                <a:spcBef>
                  <a:spcPct val="0"/>
                </a:spcBef>
                <a:buFontTx/>
                <a:buNone/>
              </a:pPr>
              <a:endParaRPr lang="en-US" altLang="ja-JP" sz="1600" b="1" dirty="0">
                <a:latin typeface="BIZ UDPゴシック" panose="020B0400000000000000" pitchFamily="50" charset="-128"/>
                <a:ea typeface="BIZ UDPゴシック" panose="020B0400000000000000" pitchFamily="50" charset="-128"/>
              </a:endParaRPr>
            </a:p>
          </p:txBody>
        </p:sp>
        <p:sp>
          <p:nvSpPr>
            <p:cNvPr id="27" name="Text Box 10">
              <a:extLst>
                <a:ext uri="{FF2B5EF4-FFF2-40B4-BE49-F238E27FC236}">
                  <a16:creationId xmlns:a16="http://schemas.microsoft.com/office/drawing/2014/main" id="{4B772D3F-36A6-4A8B-A278-DB6996F7B8C5}"/>
                </a:ext>
              </a:extLst>
            </p:cNvPr>
            <p:cNvSpPr txBox="1">
              <a:spLocks noChangeArrowheads="1"/>
            </p:cNvSpPr>
            <p:nvPr/>
          </p:nvSpPr>
          <p:spPr bwMode="auto">
            <a:xfrm>
              <a:off x="2269332" y="3118246"/>
              <a:ext cx="1674019" cy="485775"/>
            </a:xfrm>
            <a:prstGeom prst="rect">
              <a:avLst/>
            </a:prstGeom>
            <a:solidFill>
              <a:srgbClr val="FFFF99"/>
            </a:solidFill>
            <a:ln w="12700" cap="rnd">
              <a:solidFill>
                <a:srgbClr val="000000"/>
              </a:solidFill>
              <a:prstDash val="sysDot"/>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latin typeface="BIZ UDPゴシック" panose="020B0400000000000000" pitchFamily="50" charset="-128"/>
                  <a:ea typeface="BIZ UDPゴシック" panose="020B0400000000000000" pitchFamily="50" charset="-128"/>
                </a:rPr>
                <a:t>校内体制作りへの</a:t>
              </a:r>
            </a:p>
            <a:p>
              <a:pPr eaLnBrk="1" hangingPunct="1">
                <a:spcBef>
                  <a:spcPct val="0"/>
                </a:spcBef>
                <a:buFontTx/>
                <a:buNone/>
              </a:pPr>
              <a:r>
                <a:rPr lang="ja-JP" altLang="en-US" sz="1800" b="1">
                  <a:latin typeface="BIZ UDPゴシック" panose="020B0400000000000000" pitchFamily="50" charset="-128"/>
                  <a:ea typeface="BIZ UDPゴシック" panose="020B0400000000000000" pitchFamily="50" charset="-128"/>
                </a:rPr>
                <a:t>アプローチ</a:t>
              </a:r>
            </a:p>
          </p:txBody>
        </p:sp>
        <p:sp>
          <p:nvSpPr>
            <p:cNvPr id="28" name="Oval 11">
              <a:extLst>
                <a:ext uri="{FF2B5EF4-FFF2-40B4-BE49-F238E27FC236}">
                  <a16:creationId xmlns:a16="http://schemas.microsoft.com/office/drawing/2014/main" id="{CC0F026D-E5A4-47C0-830B-25F9166A8F18}"/>
                </a:ext>
              </a:extLst>
            </p:cNvPr>
            <p:cNvSpPr>
              <a:spLocks noChangeArrowheads="1"/>
            </p:cNvSpPr>
            <p:nvPr/>
          </p:nvSpPr>
          <p:spPr bwMode="auto">
            <a:xfrm>
              <a:off x="1708547" y="3553422"/>
              <a:ext cx="600075" cy="270272"/>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メゾ</a:t>
              </a:r>
            </a:p>
          </p:txBody>
        </p:sp>
        <p:sp>
          <p:nvSpPr>
            <p:cNvPr id="29" name="Oval 12">
              <a:extLst>
                <a:ext uri="{FF2B5EF4-FFF2-40B4-BE49-F238E27FC236}">
                  <a16:creationId xmlns:a16="http://schemas.microsoft.com/office/drawing/2014/main" id="{786574A8-5642-4D6A-9AC6-3441D721655E}"/>
                </a:ext>
              </a:extLst>
            </p:cNvPr>
            <p:cNvSpPr>
              <a:spLocks noChangeArrowheads="1"/>
            </p:cNvSpPr>
            <p:nvPr/>
          </p:nvSpPr>
          <p:spPr bwMode="auto">
            <a:xfrm>
              <a:off x="1578770" y="2103390"/>
              <a:ext cx="675084" cy="259556"/>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ミクロ</a:t>
              </a:r>
            </a:p>
          </p:txBody>
        </p:sp>
        <p:sp>
          <p:nvSpPr>
            <p:cNvPr id="30" name="Oval 13">
              <a:extLst>
                <a:ext uri="{FF2B5EF4-FFF2-40B4-BE49-F238E27FC236}">
                  <a16:creationId xmlns:a16="http://schemas.microsoft.com/office/drawing/2014/main" id="{D4D9D119-0CEE-45AF-B8BB-3562B3C60785}"/>
                </a:ext>
              </a:extLst>
            </p:cNvPr>
            <p:cNvSpPr>
              <a:spLocks noChangeArrowheads="1"/>
            </p:cNvSpPr>
            <p:nvPr/>
          </p:nvSpPr>
          <p:spPr bwMode="auto">
            <a:xfrm>
              <a:off x="5436394" y="2349105"/>
              <a:ext cx="810816" cy="269081"/>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子ども</a:t>
              </a:r>
            </a:p>
          </p:txBody>
        </p:sp>
        <p:sp>
          <p:nvSpPr>
            <p:cNvPr id="31" name="Oval 14">
              <a:extLst>
                <a:ext uri="{FF2B5EF4-FFF2-40B4-BE49-F238E27FC236}">
                  <a16:creationId xmlns:a16="http://schemas.microsoft.com/office/drawing/2014/main" id="{09C25260-9B58-4408-8F5B-F10F23207348}"/>
                </a:ext>
              </a:extLst>
            </p:cNvPr>
            <p:cNvSpPr>
              <a:spLocks noChangeArrowheads="1"/>
            </p:cNvSpPr>
            <p:nvPr/>
          </p:nvSpPr>
          <p:spPr bwMode="auto">
            <a:xfrm>
              <a:off x="5868591" y="1754983"/>
              <a:ext cx="642938" cy="259556"/>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友人</a:t>
              </a:r>
            </a:p>
          </p:txBody>
        </p:sp>
        <p:sp>
          <p:nvSpPr>
            <p:cNvPr id="32" name="Oval 15">
              <a:extLst>
                <a:ext uri="{FF2B5EF4-FFF2-40B4-BE49-F238E27FC236}">
                  <a16:creationId xmlns:a16="http://schemas.microsoft.com/office/drawing/2014/main" id="{BAEA3709-844B-4C1F-8C6A-F63055C552C6}"/>
                </a:ext>
              </a:extLst>
            </p:cNvPr>
            <p:cNvSpPr>
              <a:spLocks noChangeArrowheads="1"/>
            </p:cNvSpPr>
            <p:nvPr/>
          </p:nvSpPr>
          <p:spPr bwMode="auto">
            <a:xfrm>
              <a:off x="6354366" y="2349105"/>
              <a:ext cx="647700" cy="240506"/>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家族</a:t>
              </a:r>
            </a:p>
          </p:txBody>
        </p:sp>
        <p:sp>
          <p:nvSpPr>
            <p:cNvPr id="33" name="Oval 16">
              <a:extLst>
                <a:ext uri="{FF2B5EF4-FFF2-40B4-BE49-F238E27FC236}">
                  <a16:creationId xmlns:a16="http://schemas.microsoft.com/office/drawing/2014/main" id="{41D4435D-D73C-4571-9B35-5D2B2D95F911}"/>
                </a:ext>
              </a:extLst>
            </p:cNvPr>
            <p:cNvSpPr>
              <a:spLocks noChangeArrowheads="1"/>
            </p:cNvSpPr>
            <p:nvPr/>
          </p:nvSpPr>
          <p:spPr bwMode="auto">
            <a:xfrm>
              <a:off x="4842273" y="1754981"/>
              <a:ext cx="701278" cy="271463"/>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latin typeface="BIZ UDPゴシック" panose="020B0400000000000000" pitchFamily="50" charset="-128"/>
                  <a:ea typeface="BIZ UDPゴシック" panose="020B0400000000000000" pitchFamily="50" charset="-128"/>
                </a:rPr>
                <a:t>教師</a:t>
              </a:r>
            </a:p>
          </p:txBody>
        </p:sp>
        <p:sp>
          <p:nvSpPr>
            <p:cNvPr id="34" name="Oval 17">
              <a:extLst>
                <a:ext uri="{FF2B5EF4-FFF2-40B4-BE49-F238E27FC236}">
                  <a16:creationId xmlns:a16="http://schemas.microsoft.com/office/drawing/2014/main" id="{682E6DD3-9512-40DA-ACED-E54B873D21F0}"/>
                </a:ext>
              </a:extLst>
            </p:cNvPr>
            <p:cNvSpPr>
              <a:spLocks noChangeArrowheads="1"/>
            </p:cNvSpPr>
            <p:nvPr/>
          </p:nvSpPr>
          <p:spPr bwMode="auto">
            <a:xfrm>
              <a:off x="6731794" y="1808561"/>
              <a:ext cx="1090613" cy="335756"/>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地域資源</a:t>
              </a:r>
            </a:p>
          </p:txBody>
        </p:sp>
        <p:sp>
          <p:nvSpPr>
            <p:cNvPr id="35" name="Line 18">
              <a:extLst>
                <a:ext uri="{FF2B5EF4-FFF2-40B4-BE49-F238E27FC236}">
                  <a16:creationId xmlns:a16="http://schemas.microsoft.com/office/drawing/2014/main" id="{523BC6B0-506B-4197-B628-4D2FAB086E08}"/>
                </a:ext>
              </a:extLst>
            </p:cNvPr>
            <p:cNvSpPr>
              <a:spLocks noChangeShapeType="1"/>
            </p:cNvSpPr>
            <p:nvPr/>
          </p:nvSpPr>
          <p:spPr bwMode="auto">
            <a:xfrm>
              <a:off x="5381626" y="2025255"/>
              <a:ext cx="216694" cy="2155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latin typeface="BIZ UDPゴシック" panose="020B0400000000000000" pitchFamily="50" charset="-128"/>
                <a:ea typeface="BIZ UDPゴシック" panose="020B0400000000000000" pitchFamily="50" charset="-128"/>
              </a:endParaRPr>
            </a:p>
          </p:txBody>
        </p:sp>
        <p:sp>
          <p:nvSpPr>
            <p:cNvPr id="36" name="Line 19">
              <a:extLst>
                <a:ext uri="{FF2B5EF4-FFF2-40B4-BE49-F238E27FC236}">
                  <a16:creationId xmlns:a16="http://schemas.microsoft.com/office/drawing/2014/main" id="{2774998A-E03D-436C-A6AF-6C6AE9A0E393}"/>
                </a:ext>
              </a:extLst>
            </p:cNvPr>
            <p:cNvSpPr>
              <a:spLocks noChangeShapeType="1"/>
            </p:cNvSpPr>
            <p:nvPr/>
          </p:nvSpPr>
          <p:spPr bwMode="auto">
            <a:xfrm flipH="1">
              <a:off x="6786563" y="2132410"/>
              <a:ext cx="161925" cy="1083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latin typeface="BIZ UDPゴシック" panose="020B0400000000000000" pitchFamily="50" charset="-128"/>
                <a:ea typeface="BIZ UDPゴシック" panose="020B0400000000000000" pitchFamily="50" charset="-128"/>
              </a:endParaRPr>
            </a:p>
          </p:txBody>
        </p:sp>
        <p:sp>
          <p:nvSpPr>
            <p:cNvPr id="37" name="Line 20">
              <a:extLst>
                <a:ext uri="{FF2B5EF4-FFF2-40B4-BE49-F238E27FC236}">
                  <a16:creationId xmlns:a16="http://schemas.microsoft.com/office/drawing/2014/main" id="{FCB079C9-EB6C-46DA-A5F9-08F90C43F930}"/>
                </a:ext>
              </a:extLst>
            </p:cNvPr>
            <p:cNvSpPr>
              <a:spLocks noChangeShapeType="1"/>
            </p:cNvSpPr>
            <p:nvPr/>
          </p:nvSpPr>
          <p:spPr bwMode="auto">
            <a:xfrm>
              <a:off x="6192441" y="2025254"/>
              <a:ext cx="0"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latin typeface="BIZ UDPゴシック" panose="020B0400000000000000" pitchFamily="50" charset="-128"/>
                <a:ea typeface="BIZ UDPゴシック" panose="020B0400000000000000" pitchFamily="50" charset="-128"/>
              </a:endParaRPr>
            </a:p>
          </p:txBody>
        </p:sp>
        <p:sp>
          <p:nvSpPr>
            <p:cNvPr id="38" name="Oval 21">
              <a:extLst>
                <a:ext uri="{FF2B5EF4-FFF2-40B4-BE49-F238E27FC236}">
                  <a16:creationId xmlns:a16="http://schemas.microsoft.com/office/drawing/2014/main" id="{C87EA53A-7F96-4AD8-A0E4-47E5261654EF}"/>
                </a:ext>
              </a:extLst>
            </p:cNvPr>
            <p:cNvSpPr>
              <a:spLocks noChangeArrowheads="1"/>
            </p:cNvSpPr>
            <p:nvPr/>
          </p:nvSpPr>
          <p:spPr bwMode="auto">
            <a:xfrm>
              <a:off x="4518422" y="4076701"/>
              <a:ext cx="1275159" cy="308372"/>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外部支援者</a:t>
              </a:r>
            </a:p>
          </p:txBody>
        </p:sp>
        <p:sp>
          <p:nvSpPr>
            <p:cNvPr id="39" name="Oval 22">
              <a:extLst>
                <a:ext uri="{FF2B5EF4-FFF2-40B4-BE49-F238E27FC236}">
                  <a16:creationId xmlns:a16="http://schemas.microsoft.com/office/drawing/2014/main" id="{1B869362-2C95-4828-B92A-819A237CC3A8}"/>
                </a:ext>
              </a:extLst>
            </p:cNvPr>
            <p:cNvSpPr>
              <a:spLocks noChangeArrowheads="1"/>
            </p:cNvSpPr>
            <p:nvPr/>
          </p:nvSpPr>
          <p:spPr bwMode="auto">
            <a:xfrm>
              <a:off x="6793709" y="3429000"/>
              <a:ext cx="603645" cy="3143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養教</a:t>
              </a:r>
            </a:p>
          </p:txBody>
        </p:sp>
        <p:sp>
          <p:nvSpPr>
            <p:cNvPr id="40" name="Oval 23">
              <a:extLst>
                <a:ext uri="{FF2B5EF4-FFF2-40B4-BE49-F238E27FC236}">
                  <a16:creationId xmlns:a16="http://schemas.microsoft.com/office/drawing/2014/main" id="{8C40F995-BF75-493D-BAD3-599D6EDBA42E}"/>
                </a:ext>
              </a:extLst>
            </p:cNvPr>
            <p:cNvSpPr>
              <a:spLocks noChangeArrowheads="1"/>
            </p:cNvSpPr>
            <p:nvPr/>
          </p:nvSpPr>
          <p:spPr bwMode="auto">
            <a:xfrm>
              <a:off x="5813823" y="3644505"/>
              <a:ext cx="839384" cy="295276"/>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latin typeface="BIZ UDPゴシック" panose="020B0400000000000000" pitchFamily="50" charset="-128"/>
                  <a:ea typeface="BIZ UDPゴシック" panose="020B0400000000000000" pitchFamily="50" charset="-128"/>
                </a:rPr>
                <a:t>管理職</a:t>
              </a:r>
            </a:p>
          </p:txBody>
        </p:sp>
        <p:sp>
          <p:nvSpPr>
            <p:cNvPr id="41" name="Oval 24">
              <a:extLst>
                <a:ext uri="{FF2B5EF4-FFF2-40B4-BE49-F238E27FC236}">
                  <a16:creationId xmlns:a16="http://schemas.microsoft.com/office/drawing/2014/main" id="{4C957E09-EA0E-4153-B176-3B528C927F74}"/>
                </a:ext>
              </a:extLst>
            </p:cNvPr>
            <p:cNvSpPr>
              <a:spLocks noChangeArrowheads="1"/>
            </p:cNvSpPr>
            <p:nvPr/>
          </p:nvSpPr>
          <p:spPr bwMode="auto">
            <a:xfrm>
              <a:off x="5975749" y="3213499"/>
              <a:ext cx="610790" cy="269081"/>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担任</a:t>
              </a:r>
            </a:p>
          </p:txBody>
        </p:sp>
        <p:sp>
          <p:nvSpPr>
            <p:cNvPr id="42" name="Oval 25">
              <a:extLst>
                <a:ext uri="{FF2B5EF4-FFF2-40B4-BE49-F238E27FC236}">
                  <a16:creationId xmlns:a16="http://schemas.microsoft.com/office/drawing/2014/main" id="{0A05655C-74FA-4475-87AC-B76C2B602DCF}"/>
                </a:ext>
              </a:extLst>
            </p:cNvPr>
            <p:cNvSpPr>
              <a:spLocks noChangeArrowheads="1"/>
            </p:cNvSpPr>
            <p:nvPr/>
          </p:nvSpPr>
          <p:spPr bwMode="auto">
            <a:xfrm>
              <a:off x="5262562" y="3365897"/>
              <a:ext cx="595313" cy="3143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生指</a:t>
              </a:r>
            </a:p>
          </p:txBody>
        </p:sp>
        <p:sp>
          <p:nvSpPr>
            <p:cNvPr id="43" name="Line 26">
              <a:extLst>
                <a:ext uri="{FF2B5EF4-FFF2-40B4-BE49-F238E27FC236}">
                  <a16:creationId xmlns:a16="http://schemas.microsoft.com/office/drawing/2014/main" id="{BC351A32-C9A3-44E5-93E0-00E9D61ECAE9}"/>
                </a:ext>
              </a:extLst>
            </p:cNvPr>
            <p:cNvSpPr>
              <a:spLocks noChangeShapeType="1"/>
            </p:cNvSpPr>
            <p:nvPr/>
          </p:nvSpPr>
          <p:spPr bwMode="auto">
            <a:xfrm flipV="1">
              <a:off x="5819776" y="3375423"/>
              <a:ext cx="150019" cy="535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latin typeface="BIZ UDPゴシック" panose="020B0400000000000000" pitchFamily="50" charset="-128"/>
                <a:ea typeface="BIZ UDPゴシック" panose="020B0400000000000000" pitchFamily="50" charset="-128"/>
              </a:endParaRPr>
            </a:p>
          </p:txBody>
        </p:sp>
        <p:sp>
          <p:nvSpPr>
            <p:cNvPr id="44" name="Line 27">
              <a:extLst>
                <a:ext uri="{FF2B5EF4-FFF2-40B4-BE49-F238E27FC236}">
                  <a16:creationId xmlns:a16="http://schemas.microsoft.com/office/drawing/2014/main" id="{325522AD-D73A-476C-94FE-E681E87818B9}"/>
                </a:ext>
              </a:extLst>
            </p:cNvPr>
            <p:cNvSpPr>
              <a:spLocks noChangeShapeType="1"/>
            </p:cNvSpPr>
            <p:nvPr/>
          </p:nvSpPr>
          <p:spPr bwMode="auto">
            <a:xfrm>
              <a:off x="6246019" y="3482579"/>
              <a:ext cx="0"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latin typeface="BIZ UDPゴシック" panose="020B0400000000000000" pitchFamily="50" charset="-128"/>
                <a:ea typeface="BIZ UDPゴシック" panose="020B0400000000000000" pitchFamily="50" charset="-128"/>
              </a:endParaRPr>
            </a:p>
          </p:txBody>
        </p:sp>
        <p:sp>
          <p:nvSpPr>
            <p:cNvPr id="45" name="Line 28">
              <a:extLst>
                <a:ext uri="{FF2B5EF4-FFF2-40B4-BE49-F238E27FC236}">
                  <a16:creationId xmlns:a16="http://schemas.microsoft.com/office/drawing/2014/main" id="{19F19150-82E0-43B6-B75A-19A0973F3B87}"/>
                </a:ext>
              </a:extLst>
            </p:cNvPr>
            <p:cNvSpPr>
              <a:spLocks noChangeShapeType="1"/>
            </p:cNvSpPr>
            <p:nvPr/>
          </p:nvSpPr>
          <p:spPr bwMode="auto">
            <a:xfrm>
              <a:off x="6569870" y="3375423"/>
              <a:ext cx="279797" cy="1393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latin typeface="BIZ UDPゴシック" panose="020B0400000000000000" pitchFamily="50" charset="-128"/>
                <a:ea typeface="BIZ UDPゴシック" panose="020B0400000000000000" pitchFamily="50" charset="-128"/>
              </a:endParaRPr>
            </a:p>
          </p:txBody>
        </p:sp>
        <p:sp>
          <p:nvSpPr>
            <p:cNvPr id="46" name="Oval 29">
              <a:extLst>
                <a:ext uri="{FF2B5EF4-FFF2-40B4-BE49-F238E27FC236}">
                  <a16:creationId xmlns:a16="http://schemas.microsoft.com/office/drawing/2014/main" id="{B6EB67C5-9024-4D8C-B5AF-1A09E31B09EC}"/>
                </a:ext>
              </a:extLst>
            </p:cNvPr>
            <p:cNvSpPr>
              <a:spLocks noChangeArrowheads="1"/>
            </p:cNvSpPr>
            <p:nvPr/>
          </p:nvSpPr>
          <p:spPr bwMode="auto">
            <a:xfrm>
              <a:off x="6607969" y="4082059"/>
              <a:ext cx="1275159" cy="308372"/>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外部支援者</a:t>
              </a:r>
            </a:p>
          </p:txBody>
        </p:sp>
        <p:sp>
          <p:nvSpPr>
            <p:cNvPr id="47" name="Line 30">
              <a:extLst>
                <a:ext uri="{FF2B5EF4-FFF2-40B4-BE49-F238E27FC236}">
                  <a16:creationId xmlns:a16="http://schemas.microsoft.com/office/drawing/2014/main" id="{6D2E0D8E-10BA-46F8-8CD7-9B832BDF9F55}"/>
                </a:ext>
              </a:extLst>
            </p:cNvPr>
            <p:cNvSpPr>
              <a:spLocks noChangeShapeType="1"/>
            </p:cNvSpPr>
            <p:nvPr/>
          </p:nvSpPr>
          <p:spPr bwMode="auto">
            <a:xfrm flipV="1">
              <a:off x="5175648" y="3907631"/>
              <a:ext cx="216694"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latin typeface="BIZ UDPゴシック" panose="020B0400000000000000" pitchFamily="50" charset="-128"/>
                <a:ea typeface="BIZ UDPゴシック" panose="020B0400000000000000" pitchFamily="50" charset="-128"/>
              </a:endParaRPr>
            </a:p>
          </p:txBody>
        </p:sp>
        <p:sp>
          <p:nvSpPr>
            <p:cNvPr id="48" name="Line 31">
              <a:extLst>
                <a:ext uri="{FF2B5EF4-FFF2-40B4-BE49-F238E27FC236}">
                  <a16:creationId xmlns:a16="http://schemas.microsoft.com/office/drawing/2014/main" id="{400C8C0E-A540-44ED-945B-F029573B4A63}"/>
                </a:ext>
              </a:extLst>
            </p:cNvPr>
            <p:cNvSpPr>
              <a:spLocks noChangeShapeType="1"/>
            </p:cNvSpPr>
            <p:nvPr/>
          </p:nvSpPr>
          <p:spPr bwMode="auto">
            <a:xfrm flipH="1" flipV="1">
              <a:off x="7173507" y="3914775"/>
              <a:ext cx="161925"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latin typeface="BIZ UDPゴシック" panose="020B0400000000000000" pitchFamily="50" charset="-128"/>
                <a:ea typeface="BIZ UDPゴシック" panose="020B0400000000000000" pitchFamily="50" charset="-128"/>
              </a:endParaRPr>
            </a:p>
          </p:txBody>
        </p:sp>
        <p:sp>
          <p:nvSpPr>
            <p:cNvPr id="49" name="Oval 32">
              <a:extLst>
                <a:ext uri="{FF2B5EF4-FFF2-40B4-BE49-F238E27FC236}">
                  <a16:creationId xmlns:a16="http://schemas.microsoft.com/office/drawing/2014/main" id="{AEFDBD58-BC50-4658-ACF0-75AB71D60D76}"/>
                </a:ext>
              </a:extLst>
            </p:cNvPr>
            <p:cNvSpPr>
              <a:spLocks noChangeArrowheads="1"/>
            </p:cNvSpPr>
            <p:nvPr/>
          </p:nvSpPr>
          <p:spPr bwMode="auto">
            <a:xfrm>
              <a:off x="5975749" y="4994672"/>
              <a:ext cx="610790" cy="270272"/>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latin typeface="BIZ UDPゴシック" panose="020B0400000000000000" pitchFamily="50" charset="-128"/>
                  <a:ea typeface="BIZ UDPゴシック" panose="020B0400000000000000" pitchFamily="50" charset="-128"/>
                </a:rPr>
                <a:t>学校</a:t>
              </a:r>
            </a:p>
          </p:txBody>
        </p:sp>
        <p:sp>
          <p:nvSpPr>
            <p:cNvPr id="50" name="Oval 33">
              <a:extLst>
                <a:ext uri="{FF2B5EF4-FFF2-40B4-BE49-F238E27FC236}">
                  <a16:creationId xmlns:a16="http://schemas.microsoft.com/office/drawing/2014/main" id="{8F65C58E-D6F9-43C8-8BBB-1128DBEDBA60}"/>
                </a:ext>
              </a:extLst>
            </p:cNvPr>
            <p:cNvSpPr>
              <a:spLocks noChangeArrowheads="1"/>
            </p:cNvSpPr>
            <p:nvPr/>
          </p:nvSpPr>
          <p:spPr bwMode="auto">
            <a:xfrm>
              <a:off x="5976939" y="5426869"/>
              <a:ext cx="631031" cy="252413"/>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児相</a:t>
              </a:r>
            </a:p>
          </p:txBody>
        </p:sp>
        <p:sp>
          <p:nvSpPr>
            <p:cNvPr id="51" name="Oval 34">
              <a:extLst>
                <a:ext uri="{FF2B5EF4-FFF2-40B4-BE49-F238E27FC236}">
                  <a16:creationId xmlns:a16="http://schemas.microsoft.com/office/drawing/2014/main" id="{A898CFBE-CF8F-496A-9502-9FD10F08E268}"/>
                </a:ext>
              </a:extLst>
            </p:cNvPr>
            <p:cNvSpPr>
              <a:spLocks noChangeArrowheads="1"/>
            </p:cNvSpPr>
            <p:nvPr/>
          </p:nvSpPr>
          <p:spPr bwMode="auto">
            <a:xfrm>
              <a:off x="5166124" y="4994672"/>
              <a:ext cx="648890" cy="260747"/>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福祉</a:t>
              </a:r>
            </a:p>
          </p:txBody>
        </p:sp>
        <p:sp>
          <p:nvSpPr>
            <p:cNvPr id="52" name="Oval 35">
              <a:extLst>
                <a:ext uri="{FF2B5EF4-FFF2-40B4-BE49-F238E27FC236}">
                  <a16:creationId xmlns:a16="http://schemas.microsoft.com/office/drawing/2014/main" id="{0FAF3201-CBCA-4082-B4DB-F99FB83549DE}"/>
                </a:ext>
              </a:extLst>
            </p:cNvPr>
            <p:cNvSpPr>
              <a:spLocks noChangeArrowheads="1"/>
            </p:cNvSpPr>
            <p:nvPr/>
          </p:nvSpPr>
          <p:spPr bwMode="auto">
            <a:xfrm>
              <a:off x="6679406" y="5373291"/>
              <a:ext cx="625079" cy="252413"/>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病院</a:t>
              </a:r>
            </a:p>
          </p:txBody>
        </p:sp>
        <p:sp>
          <p:nvSpPr>
            <p:cNvPr id="53" name="Oval 36">
              <a:extLst>
                <a:ext uri="{FF2B5EF4-FFF2-40B4-BE49-F238E27FC236}">
                  <a16:creationId xmlns:a16="http://schemas.microsoft.com/office/drawing/2014/main" id="{E5A8E4A4-0ACA-4CFE-A628-74485BDB340C}"/>
                </a:ext>
              </a:extLst>
            </p:cNvPr>
            <p:cNvSpPr>
              <a:spLocks noChangeArrowheads="1"/>
            </p:cNvSpPr>
            <p:nvPr/>
          </p:nvSpPr>
          <p:spPr bwMode="auto">
            <a:xfrm>
              <a:off x="6731794" y="4994674"/>
              <a:ext cx="810816" cy="325040"/>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幼稚園</a:t>
              </a:r>
            </a:p>
          </p:txBody>
        </p:sp>
        <p:sp>
          <p:nvSpPr>
            <p:cNvPr id="54" name="Line 37">
              <a:extLst>
                <a:ext uri="{FF2B5EF4-FFF2-40B4-BE49-F238E27FC236}">
                  <a16:creationId xmlns:a16="http://schemas.microsoft.com/office/drawing/2014/main" id="{2E9C018F-07BB-46D6-9AC9-A7F2A72B5F67}"/>
                </a:ext>
              </a:extLst>
            </p:cNvPr>
            <p:cNvSpPr>
              <a:spLocks noChangeShapeType="1"/>
            </p:cNvSpPr>
            <p:nvPr/>
          </p:nvSpPr>
          <p:spPr bwMode="auto">
            <a:xfrm>
              <a:off x="5813822" y="5156597"/>
              <a:ext cx="161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latin typeface="BIZ UDPゴシック" panose="020B0400000000000000" pitchFamily="50" charset="-128"/>
                <a:ea typeface="BIZ UDPゴシック" panose="020B0400000000000000" pitchFamily="50" charset="-128"/>
              </a:endParaRPr>
            </a:p>
          </p:txBody>
        </p:sp>
        <p:sp>
          <p:nvSpPr>
            <p:cNvPr id="55" name="Line 38">
              <a:extLst>
                <a:ext uri="{FF2B5EF4-FFF2-40B4-BE49-F238E27FC236}">
                  <a16:creationId xmlns:a16="http://schemas.microsoft.com/office/drawing/2014/main" id="{FF3F4E51-E69A-4937-A820-5018CC93AF56}"/>
                </a:ext>
              </a:extLst>
            </p:cNvPr>
            <p:cNvSpPr>
              <a:spLocks noChangeShapeType="1"/>
            </p:cNvSpPr>
            <p:nvPr/>
          </p:nvSpPr>
          <p:spPr bwMode="auto">
            <a:xfrm flipV="1">
              <a:off x="5706667" y="5211366"/>
              <a:ext cx="301228"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latin typeface="BIZ UDPゴシック" panose="020B0400000000000000" pitchFamily="50" charset="-128"/>
                <a:ea typeface="BIZ UDPゴシック" panose="020B0400000000000000" pitchFamily="50" charset="-128"/>
              </a:endParaRPr>
            </a:p>
          </p:txBody>
        </p:sp>
        <p:sp>
          <p:nvSpPr>
            <p:cNvPr id="56" name="Line 39">
              <a:extLst>
                <a:ext uri="{FF2B5EF4-FFF2-40B4-BE49-F238E27FC236}">
                  <a16:creationId xmlns:a16="http://schemas.microsoft.com/office/drawing/2014/main" id="{DA02C676-0123-4D5A-96BF-A0AA26B9E45B}"/>
                </a:ext>
              </a:extLst>
            </p:cNvPr>
            <p:cNvSpPr>
              <a:spLocks noChangeShapeType="1"/>
            </p:cNvSpPr>
            <p:nvPr/>
          </p:nvSpPr>
          <p:spPr bwMode="auto">
            <a:xfrm>
              <a:off x="6517483" y="5211366"/>
              <a:ext cx="269081"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latin typeface="BIZ UDPゴシック" panose="020B0400000000000000" pitchFamily="50" charset="-128"/>
                <a:ea typeface="BIZ UDPゴシック" panose="020B0400000000000000" pitchFamily="50" charset="-128"/>
              </a:endParaRPr>
            </a:p>
          </p:txBody>
        </p:sp>
        <p:sp>
          <p:nvSpPr>
            <p:cNvPr id="57" name="Line 40">
              <a:extLst>
                <a:ext uri="{FF2B5EF4-FFF2-40B4-BE49-F238E27FC236}">
                  <a16:creationId xmlns:a16="http://schemas.microsoft.com/office/drawing/2014/main" id="{EB65600D-84B8-4303-A1E5-29F206D7BE33}"/>
                </a:ext>
              </a:extLst>
            </p:cNvPr>
            <p:cNvSpPr>
              <a:spLocks noChangeShapeType="1"/>
            </p:cNvSpPr>
            <p:nvPr/>
          </p:nvSpPr>
          <p:spPr bwMode="auto">
            <a:xfrm>
              <a:off x="6569869" y="5156597"/>
              <a:ext cx="161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latin typeface="BIZ UDPゴシック" panose="020B0400000000000000" pitchFamily="50" charset="-128"/>
                <a:ea typeface="BIZ UDPゴシック" panose="020B0400000000000000" pitchFamily="50" charset="-128"/>
              </a:endParaRPr>
            </a:p>
          </p:txBody>
        </p:sp>
        <p:sp>
          <p:nvSpPr>
            <p:cNvPr id="58" name="AutoShape 41">
              <a:extLst>
                <a:ext uri="{FF2B5EF4-FFF2-40B4-BE49-F238E27FC236}">
                  <a16:creationId xmlns:a16="http://schemas.microsoft.com/office/drawing/2014/main" id="{88394011-26B7-44EE-A181-7223BAF31D90}"/>
                </a:ext>
              </a:extLst>
            </p:cNvPr>
            <p:cNvSpPr>
              <a:spLocks noChangeArrowheads="1"/>
            </p:cNvSpPr>
            <p:nvPr/>
          </p:nvSpPr>
          <p:spPr bwMode="auto">
            <a:xfrm>
              <a:off x="5328047" y="2781300"/>
              <a:ext cx="514350" cy="323850"/>
            </a:xfrm>
            <a:prstGeom prst="upArrow">
              <a:avLst>
                <a:gd name="adj1" fmla="val 52778"/>
                <a:gd name="adj2" fmla="val 50139"/>
              </a:avLst>
            </a:prstGeom>
            <a:solidFill>
              <a:schemeClr val="accent1"/>
            </a:solidFill>
            <a:ln w="9525">
              <a:solidFill>
                <a:srgbClr val="000000"/>
              </a:solidFill>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BIZ UDPゴシック" panose="020B0400000000000000" pitchFamily="50" charset="-128"/>
                <a:ea typeface="BIZ UDPゴシック" panose="020B0400000000000000" pitchFamily="50" charset="-128"/>
              </a:endParaRPr>
            </a:p>
          </p:txBody>
        </p:sp>
        <p:sp>
          <p:nvSpPr>
            <p:cNvPr id="59" name="Text Box 42">
              <a:extLst>
                <a:ext uri="{FF2B5EF4-FFF2-40B4-BE49-F238E27FC236}">
                  <a16:creationId xmlns:a16="http://schemas.microsoft.com/office/drawing/2014/main" id="{EF15F392-6638-4694-9230-8B7FD1BFEC70}"/>
                </a:ext>
              </a:extLst>
            </p:cNvPr>
            <p:cNvSpPr txBox="1">
              <a:spLocks noChangeArrowheads="1"/>
            </p:cNvSpPr>
            <p:nvPr/>
          </p:nvSpPr>
          <p:spPr bwMode="auto">
            <a:xfrm>
              <a:off x="6977064" y="4611292"/>
              <a:ext cx="864394" cy="161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050" b="1" dirty="0">
                  <a:latin typeface="BIZ UDPゴシック" panose="020B0400000000000000" pitchFamily="50" charset="-128"/>
                  <a:ea typeface="BIZ UDPゴシック" panose="020B0400000000000000" pitchFamily="50" charset="-128"/>
                </a:rPr>
                <a:t>バックアップ</a:t>
              </a:r>
            </a:p>
          </p:txBody>
        </p:sp>
        <p:sp>
          <p:nvSpPr>
            <p:cNvPr id="60" name="AutoShape 43">
              <a:extLst>
                <a:ext uri="{FF2B5EF4-FFF2-40B4-BE49-F238E27FC236}">
                  <a16:creationId xmlns:a16="http://schemas.microsoft.com/office/drawing/2014/main" id="{65988E02-12E9-4775-9961-126D0AD46464}"/>
                </a:ext>
              </a:extLst>
            </p:cNvPr>
            <p:cNvSpPr>
              <a:spLocks noChangeArrowheads="1"/>
            </p:cNvSpPr>
            <p:nvPr/>
          </p:nvSpPr>
          <p:spPr bwMode="auto">
            <a:xfrm>
              <a:off x="1547814" y="2425304"/>
              <a:ext cx="378619" cy="1133475"/>
            </a:xfrm>
            <a:prstGeom prst="curvedRightArrow">
              <a:avLst>
                <a:gd name="adj1" fmla="val 59874"/>
                <a:gd name="adj2" fmla="val 119748"/>
                <a:gd name="adj3" fmla="val 33333"/>
              </a:avLst>
            </a:prstGeom>
            <a:solidFill>
              <a:srgbClr val="FFFFFF"/>
            </a:solidFill>
            <a:ln w="9525">
              <a:solidFill>
                <a:srgbClr val="000000"/>
              </a:solidFill>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BIZ UDPゴシック" panose="020B0400000000000000" pitchFamily="50" charset="-128"/>
                <a:ea typeface="BIZ UDPゴシック" panose="020B0400000000000000" pitchFamily="50" charset="-128"/>
              </a:endParaRPr>
            </a:p>
          </p:txBody>
        </p:sp>
        <p:sp>
          <p:nvSpPr>
            <p:cNvPr id="61" name="AutoShape 44">
              <a:extLst>
                <a:ext uri="{FF2B5EF4-FFF2-40B4-BE49-F238E27FC236}">
                  <a16:creationId xmlns:a16="http://schemas.microsoft.com/office/drawing/2014/main" id="{4F86BE2A-4D0D-44DE-B65C-9D35AB768D03}"/>
                </a:ext>
              </a:extLst>
            </p:cNvPr>
            <p:cNvSpPr>
              <a:spLocks noChangeArrowheads="1"/>
            </p:cNvSpPr>
            <p:nvPr/>
          </p:nvSpPr>
          <p:spPr bwMode="auto">
            <a:xfrm>
              <a:off x="1543646" y="3968353"/>
              <a:ext cx="377428" cy="1296591"/>
            </a:xfrm>
            <a:prstGeom prst="curvedRightArrow">
              <a:avLst>
                <a:gd name="adj1" fmla="val 68707"/>
                <a:gd name="adj2" fmla="val 137413"/>
                <a:gd name="adj3" fmla="val 33333"/>
              </a:avLst>
            </a:prstGeom>
            <a:solidFill>
              <a:srgbClr val="FFFFFF"/>
            </a:solidFill>
            <a:ln w="9525">
              <a:solidFill>
                <a:srgbClr val="000000"/>
              </a:solidFill>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BIZ UDPゴシック" panose="020B0400000000000000" pitchFamily="50" charset="-128"/>
                <a:ea typeface="BIZ UDPゴシック" panose="020B0400000000000000" pitchFamily="50" charset="-128"/>
              </a:endParaRPr>
            </a:p>
          </p:txBody>
        </p:sp>
        <p:sp>
          <p:nvSpPr>
            <p:cNvPr id="62" name="Oval 45">
              <a:extLst>
                <a:ext uri="{FF2B5EF4-FFF2-40B4-BE49-F238E27FC236}">
                  <a16:creationId xmlns:a16="http://schemas.microsoft.com/office/drawing/2014/main" id="{D3B800B3-47F7-4145-ADC2-AF6CDCA25F48}"/>
                </a:ext>
              </a:extLst>
            </p:cNvPr>
            <p:cNvSpPr>
              <a:spLocks noChangeArrowheads="1"/>
            </p:cNvSpPr>
            <p:nvPr/>
          </p:nvSpPr>
          <p:spPr bwMode="auto">
            <a:xfrm>
              <a:off x="1494235" y="5293520"/>
              <a:ext cx="775097" cy="259556"/>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マクロ</a:t>
              </a:r>
            </a:p>
          </p:txBody>
        </p:sp>
        <p:sp>
          <p:nvSpPr>
            <p:cNvPr id="63" name="AutoShape 46">
              <a:extLst>
                <a:ext uri="{FF2B5EF4-FFF2-40B4-BE49-F238E27FC236}">
                  <a16:creationId xmlns:a16="http://schemas.microsoft.com/office/drawing/2014/main" id="{017C7114-086F-4AB0-840F-D9E8476DBAB0}"/>
                </a:ext>
              </a:extLst>
            </p:cNvPr>
            <p:cNvSpPr>
              <a:spLocks noChangeArrowheads="1"/>
            </p:cNvSpPr>
            <p:nvPr/>
          </p:nvSpPr>
          <p:spPr bwMode="auto">
            <a:xfrm>
              <a:off x="5327452" y="4444008"/>
              <a:ext cx="514350" cy="323850"/>
            </a:xfrm>
            <a:prstGeom prst="upArrow">
              <a:avLst>
                <a:gd name="adj1" fmla="val 52778"/>
                <a:gd name="adj2" fmla="val 50139"/>
              </a:avLst>
            </a:prstGeom>
            <a:solidFill>
              <a:schemeClr val="accent1"/>
            </a:solidFill>
            <a:ln w="9525">
              <a:solidFill>
                <a:srgbClr val="000000"/>
              </a:solidFill>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BIZ UDPゴシック" panose="020B0400000000000000" pitchFamily="50" charset="-128"/>
                <a:ea typeface="BIZ UDPゴシック" panose="020B0400000000000000" pitchFamily="50" charset="-128"/>
              </a:endParaRPr>
            </a:p>
          </p:txBody>
        </p:sp>
        <p:sp>
          <p:nvSpPr>
            <p:cNvPr id="64" name="AutoShape 47">
              <a:extLst>
                <a:ext uri="{FF2B5EF4-FFF2-40B4-BE49-F238E27FC236}">
                  <a16:creationId xmlns:a16="http://schemas.microsoft.com/office/drawing/2014/main" id="{9E4D837F-B143-4ED3-911A-72EEC98868D4}"/>
                </a:ext>
              </a:extLst>
            </p:cNvPr>
            <p:cNvSpPr>
              <a:spLocks noChangeArrowheads="1"/>
            </p:cNvSpPr>
            <p:nvPr/>
          </p:nvSpPr>
          <p:spPr bwMode="auto">
            <a:xfrm>
              <a:off x="6529388" y="4444008"/>
              <a:ext cx="514350" cy="323850"/>
            </a:xfrm>
            <a:prstGeom prst="upArrow">
              <a:avLst>
                <a:gd name="adj1" fmla="val 52778"/>
                <a:gd name="adj2" fmla="val 50139"/>
              </a:avLst>
            </a:prstGeom>
            <a:solidFill>
              <a:schemeClr val="accent1"/>
            </a:solidFill>
            <a:ln w="9525">
              <a:solidFill>
                <a:srgbClr val="000000"/>
              </a:solidFill>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BIZ UDPゴシック" panose="020B0400000000000000" pitchFamily="50" charset="-128"/>
                <a:ea typeface="BIZ UDPゴシック" panose="020B0400000000000000" pitchFamily="50" charset="-128"/>
              </a:endParaRPr>
            </a:p>
          </p:txBody>
        </p:sp>
        <p:sp>
          <p:nvSpPr>
            <p:cNvPr id="65" name="AutoShape 48">
              <a:extLst>
                <a:ext uri="{FF2B5EF4-FFF2-40B4-BE49-F238E27FC236}">
                  <a16:creationId xmlns:a16="http://schemas.microsoft.com/office/drawing/2014/main" id="{C4F37854-BA14-4886-8508-6BF3DFCF0D67}"/>
                </a:ext>
              </a:extLst>
            </p:cNvPr>
            <p:cNvSpPr>
              <a:spLocks noChangeArrowheads="1"/>
            </p:cNvSpPr>
            <p:nvPr/>
          </p:nvSpPr>
          <p:spPr bwMode="auto">
            <a:xfrm>
              <a:off x="6516291" y="2781300"/>
              <a:ext cx="514350" cy="323850"/>
            </a:xfrm>
            <a:prstGeom prst="upArrow">
              <a:avLst>
                <a:gd name="adj1" fmla="val 52778"/>
                <a:gd name="adj2" fmla="val 50139"/>
              </a:avLst>
            </a:prstGeom>
            <a:solidFill>
              <a:schemeClr val="accent1"/>
            </a:solidFill>
            <a:ln w="9525">
              <a:solidFill>
                <a:srgbClr val="000000"/>
              </a:solidFill>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BIZ UDPゴシック" panose="020B0400000000000000" pitchFamily="50" charset="-128"/>
                <a:ea typeface="BIZ UDPゴシック" panose="020B0400000000000000" pitchFamily="50" charset="-128"/>
              </a:endParaRPr>
            </a:p>
          </p:txBody>
        </p:sp>
        <p:sp>
          <p:nvSpPr>
            <p:cNvPr id="66" name="Text Box 49">
              <a:extLst>
                <a:ext uri="{FF2B5EF4-FFF2-40B4-BE49-F238E27FC236}">
                  <a16:creationId xmlns:a16="http://schemas.microsoft.com/office/drawing/2014/main" id="{460F72E2-083C-4225-B7B5-0C5595F9CD51}"/>
                </a:ext>
              </a:extLst>
            </p:cNvPr>
            <p:cNvSpPr txBox="1">
              <a:spLocks noChangeArrowheads="1"/>
            </p:cNvSpPr>
            <p:nvPr/>
          </p:nvSpPr>
          <p:spPr bwMode="auto">
            <a:xfrm>
              <a:off x="6959205" y="2964655"/>
              <a:ext cx="864394" cy="161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050" b="1" dirty="0">
                  <a:latin typeface="BIZ UDPゴシック" panose="020B0400000000000000" pitchFamily="50" charset="-128"/>
                  <a:ea typeface="BIZ UDPゴシック" panose="020B0400000000000000" pitchFamily="50" charset="-128"/>
                </a:rPr>
                <a:t>バックアップ</a:t>
              </a:r>
            </a:p>
          </p:txBody>
        </p:sp>
        <p:sp>
          <p:nvSpPr>
            <p:cNvPr id="67" name="Oval 50">
              <a:extLst>
                <a:ext uri="{FF2B5EF4-FFF2-40B4-BE49-F238E27FC236}">
                  <a16:creationId xmlns:a16="http://schemas.microsoft.com/office/drawing/2014/main" id="{BD890AC5-C399-4A91-8295-B43EB71C7825}"/>
                </a:ext>
              </a:extLst>
            </p:cNvPr>
            <p:cNvSpPr>
              <a:spLocks noChangeArrowheads="1"/>
            </p:cNvSpPr>
            <p:nvPr/>
          </p:nvSpPr>
          <p:spPr bwMode="auto">
            <a:xfrm>
              <a:off x="5112545" y="5373291"/>
              <a:ext cx="798910" cy="252413"/>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BIZ UDPゴシック" panose="020B0400000000000000" pitchFamily="50" charset="-128"/>
                  <a:ea typeface="BIZ UDPゴシック" panose="020B0400000000000000" pitchFamily="50" charset="-128"/>
                </a:rPr>
                <a:t>その他</a:t>
              </a:r>
            </a:p>
          </p:txBody>
        </p:sp>
        <p:sp>
          <p:nvSpPr>
            <p:cNvPr id="68" name="Line 51">
              <a:extLst>
                <a:ext uri="{FF2B5EF4-FFF2-40B4-BE49-F238E27FC236}">
                  <a16:creationId xmlns:a16="http://schemas.microsoft.com/office/drawing/2014/main" id="{76D35228-58AD-46B2-BA23-C8719CEC2CBB}"/>
                </a:ext>
              </a:extLst>
            </p:cNvPr>
            <p:cNvSpPr>
              <a:spLocks noChangeShapeType="1"/>
            </p:cNvSpPr>
            <p:nvPr/>
          </p:nvSpPr>
          <p:spPr bwMode="auto">
            <a:xfrm>
              <a:off x="6247210" y="5264944"/>
              <a:ext cx="0"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latin typeface="BIZ UDPゴシック" panose="020B0400000000000000" pitchFamily="50" charset="-128"/>
                <a:ea typeface="BIZ UDPゴシック" panose="020B0400000000000000" pitchFamily="50" charset="-128"/>
              </a:endParaRPr>
            </a:p>
          </p:txBody>
        </p:sp>
      </p:grpSp>
      <p:sp>
        <p:nvSpPr>
          <p:cNvPr id="69" name="Rectangle 52">
            <a:extLst>
              <a:ext uri="{FF2B5EF4-FFF2-40B4-BE49-F238E27FC236}">
                <a16:creationId xmlns:a16="http://schemas.microsoft.com/office/drawing/2014/main" id="{BFA02D9B-E1B2-4698-8F24-1A067F44D1DE}"/>
              </a:ext>
            </a:extLst>
          </p:cNvPr>
          <p:cNvSpPr>
            <a:spLocks noGrp="1" noChangeArrowheads="1"/>
          </p:cNvSpPr>
          <p:nvPr>
            <p:ph type="title"/>
          </p:nvPr>
        </p:nvSpPr>
        <p:spPr>
          <a:xfrm>
            <a:off x="4157550" y="5672137"/>
            <a:ext cx="6858000" cy="589360"/>
          </a:xfrm>
          <a:noFill/>
        </p:spPr>
        <p:txBody>
          <a:bodyPr/>
          <a:lstStyle/>
          <a:p>
            <a:pPr eaLnBrk="1" hangingPunct="1"/>
            <a:r>
              <a:rPr lang="ja-JP" altLang="en-US" sz="2250" u="sng" dirty="0">
                <a:solidFill>
                  <a:schemeClr val="tx1"/>
                </a:solidFill>
                <a:latin typeface="BIZ UDPゴシック" panose="020B0400000000000000" pitchFamily="50" charset="-128"/>
                <a:ea typeface="BIZ UDPゴシック" panose="020B0400000000000000" pitchFamily="50" charset="-128"/>
              </a:rPr>
              <a:t>ＳＳＷ：ミクロ・メゾ・マクロ実践</a:t>
            </a:r>
            <a:r>
              <a:rPr lang="ja-JP" altLang="en-US" sz="1650" u="sng" dirty="0">
                <a:solidFill>
                  <a:schemeClr val="tx1"/>
                </a:solidFill>
                <a:latin typeface="BIZ UDPゴシック" panose="020B0400000000000000" pitchFamily="50" charset="-128"/>
                <a:ea typeface="BIZ UDPゴシック" panose="020B0400000000000000" pitchFamily="50" charset="-128"/>
              </a:rPr>
              <a:t>（文科省資料）</a:t>
            </a:r>
          </a:p>
        </p:txBody>
      </p:sp>
      <p:sp>
        <p:nvSpPr>
          <p:cNvPr id="3" name="スライド番号プレースホルダー 2">
            <a:extLst>
              <a:ext uri="{FF2B5EF4-FFF2-40B4-BE49-F238E27FC236}">
                <a16:creationId xmlns:a16="http://schemas.microsoft.com/office/drawing/2014/main" id="{39E05926-3B3C-BA7A-38AC-9B880D6BE3AB}"/>
              </a:ext>
            </a:extLst>
          </p:cNvPr>
          <p:cNvSpPr>
            <a:spLocks noGrp="1"/>
          </p:cNvSpPr>
          <p:nvPr>
            <p:ph type="sldNum" sz="quarter" idx="12"/>
          </p:nvPr>
        </p:nvSpPr>
        <p:spPr/>
        <p:txBody>
          <a:bodyPr/>
          <a:lstStyle/>
          <a:p>
            <a:fld id="{9DAC49A8-D133-48D6-BABD-467D590054FB}" type="slidenum">
              <a:rPr kumimoji="1" lang="ja-JP" altLang="en-US" smtClean="0"/>
              <a:t>165</a:t>
            </a:fld>
            <a:endParaRPr kumimoji="1" lang="ja-JP" altLang="en-US"/>
          </a:p>
        </p:txBody>
      </p:sp>
    </p:spTree>
    <p:extLst>
      <p:ext uri="{BB962C8B-B14F-4D97-AF65-F5344CB8AC3E}">
        <p14:creationId xmlns:p14="http://schemas.microsoft.com/office/powerpoint/2010/main" val="3333004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BDD7-0595-F577-62D8-CCF0DE32AF7A}"/>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3C0F8472-AE38-62F0-9CF9-D3FC4B9B9A9E}"/>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6F70A182-92A5-D30F-DF98-B8F96CC225DA}"/>
              </a:ext>
            </a:extLst>
          </p:cNvPr>
          <p:cNvSpPr txBox="1">
            <a:spLocks/>
          </p:cNvSpPr>
          <p:nvPr/>
        </p:nvSpPr>
        <p:spPr>
          <a:xfrm>
            <a:off x="3997787" y="5312396"/>
            <a:ext cx="6373109" cy="85330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10000"/>
              </a:lnSpc>
              <a:spcAft>
                <a:spcPts val="600"/>
              </a:spcAft>
            </a:pPr>
            <a:r>
              <a:rPr lang="ja-JP" altLang="en-US" sz="1800" dirty="0">
                <a:solidFill>
                  <a:schemeClr val="tx1"/>
                </a:solidFill>
                <a:latin typeface="BIZ UDPゴシック" panose="020B0400000000000000" pitchFamily="50" charset="-128"/>
                <a:ea typeface="BIZ UDPゴシック" panose="020B0400000000000000" pitchFamily="50" charset="-128"/>
              </a:rPr>
              <a:t>・企業の寄付：歯ブラシ、簡易水道創設</a:t>
            </a:r>
            <a:br>
              <a:rPr lang="en-US" altLang="ja-JP" sz="1800" dirty="0">
                <a:solidFill>
                  <a:schemeClr val="tx1"/>
                </a:solidFill>
                <a:latin typeface="BIZ UDPゴシック" panose="020B0400000000000000" pitchFamily="50" charset="-128"/>
                <a:ea typeface="BIZ UDPゴシック" panose="020B0400000000000000" pitchFamily="50" charset="-128"/>
              </a:rPr>
            </a:br>
            <a:r>
              <a:rPr lang="ja-JP" altLang="en-US" sz="1800" dirty="0">
                <a:solidFill>
                  <a:schemeClr val="tx1"/>
                </a:solidFill>
                <a:latin typeface="BIZ UDPゴシック" panose="020B0400000000000000" pitchFamily="50" charset="-128"/>
                <a:ea typeface="BIZ UDPゴシック" panose="020B0400000000000000" pitchFamily="50" charset="-128"/>
              </a:rPr>
              <a:t>・歯医者：歯磨き後のチェック、そして教室へ</a:t>
            </a:r>
            <a:br>
              <a:rPr lang="en-US" altLang="ja-JP" sz="1800" dirty="0">
                <a:solidFill>
                  <a:schemeClr val="tx1"/>
                </a:solidFill>
                <a:latin typeface="BIZ UDPゴシック" panose="020B0400000000000000" pitchFamily="50" charset="-128"/>
                <a:ea typeface="BIZ UDPゴシック" panose="020B0400000000000000" pitchFamily="50" charset="-128"/>
              </a:rPr>
            </a:br>
            <a:r>
              <a:rPr lang="ja-JP" altLang="en-US" sz="1800" dirty="0">
                <a:solidFill>
                  <a:srgbClr val="FF0000"/>
                </a:solidFill>
                <a:latin typeface="BIZ UDPゴシック" panose="020B0400000000000000" pitchFamily="50" charset="-128"/>
                <a:ea typeface="BIZ UDPゴシック" panose="020B0400000000000000" pitchFamily="50" charset="-128"/>
              </a:rPr>
              <a:t>・</a:t>
            </a:r>
            <a:r>
              <a:rPr lang="en-US" altLang="ja-JP" sz="1800" b="1" dirty="0">
                <a:solidFill>
                  <a:srgbClr val="FF0000"/>
                </a:solidFill>
                <a:latin typeface="BIZ UDPゴシック" panose="020B0400000000000000" pitchFamily="50" charset="-128"/>
                <a:ea typeface="BIZ UDPゴシック" panose="020B0400000000000000" pitchFamily="50" charset="-128"/>
              </a:rPr>
              <a:t>PTA</a:t>
            </a:r>
            <a:r>
              <a:rPr lang="ja-JP" altLang="en-US" sz="1800" b="1" dirty="0">
                <a:solidFill>
                  <a:srgbClr val="FF0000"/>
                </a:solidFill>
                <a:latin typeface="BIZ UDPゴシック" panose="020B0400000000000000" pitchFamily="50" charset="-128"/>
                <a:ea typeface="BIZ UDPゴシック" panose="020B0400000000000000" pitchFamily="50" charset="-128"/>
              </a:rPr>
              <a:t>：ランドセルかけづくり、朝食づくり参加へ</a:t>
            </a:r>
          </a:p>
        </p:txBody>
      </p:sp>
      <p:sp>
        <p:nvSpPr>
          <p:cNvPr id="7" name="タイトル 1">
            <a:extLst>
              <a:ext uri="{FF2B5EF4-FFF2-40B4-BE49-F238E27FC236}">
                <a16:creationId xmlns:a16="http://schemas.microsoft.com/office/drawing/2014/main" id="{94B14A0C-42B5-CFCD-9C11-B2055BCC912F}"/>
              </a:ext>
            </a:extLst>
          </p:cNvPr>
          <p:cNvSpPr txBox="1">
            <a:spLocks/>
          </p:cNvSpPr>
          <p:nvPr/>
        </p:nvSpPr>
        <p:spPr>
          <a:xfrm>
            <a:off x="837455" y="4697033"/>
            <a:ext cx="2708690" cy="486440"/>
          </a:xfrm>
          <a:prstGeom prst="rect">
            <a:avLst/>
          </a:prstGeom>
        </p:spPr>
        <p:txBody>
          <a:bodyPr vert="horz" lIns="68580" tIns="34290" rIns="68580" bIns="3429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1600" dirty="0">
                <a:latin typeface="BIZ UDPゴシック" panose="020B0400000000000000" pitchFamily="50" charset="-128"/>
                <a:ea typeface="BIZ UDPゴシック" panose="020B0400000000000000" pitchFamily="50" charset="-128"/>
              </a:rPr>
              <a:t>＋企業＋医療機関（歯科医）</a:t>
            </a:r>
          </a:p>
        </p:txBody>
      </p:sp>
      <p:sp>
        <p:nvSpPr>
          <p:cNvPr id="8" name="タイトル 1">
            <a:extLst>
              <a:ext uri="{FF2B5EF4-FFF2-40B4-BE49-F238E27FC236}">
                <a16:creationId xmlns:a16="http://schemas.microsoft.com/office/drawing/2014/main" id="{B7D94E8D-E52D-103A-578A-EDB6C05C15BF}"/>
              </a:ext>
            </a:extLst>
          </p:cNvPr>
          <p:cNvSpPr txBox="1">
            <a:spLocks/>
          </p:cNvSpPr>
          <p:nvPr/>
        </p:nvSpPr>
        <p:spPr>
          <a:xfrm>
            <a:off x="898730" y="5115401"/>
            <a:ext cx="2891013" cy="823309"/>
          </a:xfrm>
          <a:prstGeom prst="rect">
            <a:avLst/>
          </a:prstGeom>
          <a:solidFill>
            <a:srgbClr val="92D050"/>
          </a:solidFill>
        </p:spPr>
        <p:txBody>
          <a:bodyPr vert="horz" lIns="68580" tIns="34290" rIns="68580" bIns="3429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400" dirty="0">
                <a:latin typeface="BIZ UDPゴシック" panose="020B0400000000000000" pitchFamily="50" charset="-128"/>
                <a:ea typeface="BIZ UDPゴシック" panose="020B0400000000000000" pitchFamily="50" charset="-128"/>
              </a:rPr>
              <a:t>遅刻が０に！</a:t>
            </a:r>
            <a:endParaRPr lang="en-US" altLang="ja-JP" sz="2400" dirty="0">
              <a:latin typeface="BIZ UDPゴシック" panose="020B0400000000000000" pitchFamily="50" charset="-128"/>
              <a:ea typeface="BIZ UDPゴシック" panose="020B0400000000000000" pitchFamily="50" charset="-128"/>
            </a:endParaRPr>
          </a:p>
          <a:p>
            <a:pPr algn="l">
              <a:defRPr/>
            </a:pPr>
            <a:r>
              <a:rPr lang="ja-JP" altLang="en-US" sz="2400" dirty="0">
                <a:latin typeface="BIZ UDPゴシック" panose="020B0400000000000000" pitchFamily="50" charset="-128"/>
                <a:ea typeface="BIZ UDPゴシック" panose="020B0400000000000000" pitchFamily="50" charset="-128"/>
              </a:rPr>
              <a:t>親の意識変化！</a:t>
            </a:r>
            <a:endParaRPr lang="en-US" altLang="ja-JP" sz="2400" dirty="0">
              <a:latin typeface="BIZ UDPゴシック" panose="020B0400000000000000" pitchFamily="50" charset="-128"/>
              <a:ea typeface="BIZ UDPゴシック" panose="020B0400000000000000" pitchFamily="50" charset="-128"/>
            </a:endParaRPr>
          </a:p>
        </p:txBody>
      </p:sp>
      <p:sp>
        <p:nvSpPr>
          <p:cNvPr id="10" name="スライド番号プレースホルダー 9">
            <a:extLst>
              <a:ext uri="{FF2B5EF4-FFF2-40B4-BE49-F238E27FC236}">
                <a16:creationId xmlns:a16="http://schemas.microsoft.com/office/drawing/2014/main" id="{EBD644FF-1A55-E6D3-2C1B-7F451884D071}"/>
              </a:ext>
            </a:extLst>
          </p:cNvPr>
          <p:cNvSpPr>
            <a:spLocks noGrp="1"/>
          </p:cNvSpPr>
          <p:nvPr>
            <p:ph type="sldNum" sz="quarter" idx="12"/>
          </p:nvPr>
        </p:nvSpPr>
        <p:spPr/>
        <p:txBody>
          <a:bodyPr/>
          <a:lstStyle/>
          <a:p>
            <a:fld id="{9DAC49A8-D133-48D6-BABD-467D590054FB}" type="slidenum">
              <a:rPr kumimoji="1" lang="ja-JP" altLang="en-US" smtClean="0"/>
              <a:t>192</a:t>
            </a:fld>
            <a:endParaRPr kumimoji="1" lang="ja-JP" altLang="en-US"/>
          </a:p>
        </p:txBody>
      </p:sp>
      <p:sp>
        <p:nvSpPr>
          <p:cNvPr id="2" name="タイトル 1">
            <a:extLst>
              <a:ext uri="{FF2B5EF4-FFF2-40B4-BE49-F238E27FC236}">
                <a16:creationId xmlns:a16="http://schemas.microsoft.com/office/drawing/2014/main" id="{4955FE61-F5AE-2C72-1282-8050F2062C7D}"/>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コミュニティスクールから地域における協働体制</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01054423-8913-CAFF-A7B1-4F0EED65F295}"/>
              </a:ext>
            </a:extLst>
          </p:cNvPr>
          <p:cNvGrpSpPr/>
          <p:nvPr/>
        </p:nvGrpSpPr>
        <p:grpSpPr>
          <a:xfrm>
            <a:off x="550192" y="1689324"/>
            <a:ext cx="8168562" cy="3623072"/>
            <a:chOff x="-60938" y="1442801"/>
            <a:chExt cx="8168562" cy="3623072"/>
          </a:xfrm>
        </p:grpSpPr>
        <p:pic>
          <p:nvPicPr>
            <p:cNvPr id="4" name="図 9">
              <a:extLst>
                <a:ext uri="{FF2B5EF4-FFF2-40B4-BE49-F238E27FC236}">
                  <a16:creationId xmlns:a16="http://schemas.microsoft.com/office/drawing/2014/main" id="{2B1B3673-2443-3228-FF83-9A84189858F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7240" y="1453408"/>
              <a:ext cx="2812256" cy="290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381CB5B0-8C73-8368-F588-6ED57B9364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38" y="2837807"/>
              <a:ext cx="1036674" cy="1400563"/>
            </a:xfrm>
            <a:prstGeom prst="rect">
              <a:avLst/>
            </a:prstGeom>
          </p:spPr>
        </p:pic>
        <p:sp>
          <p:nvSpPr>
            <p:cNvPr id="9" name="楕円 8">
              <a:extLst>
                <a:ext uri="{FF2B5EF4-FFF2-40B4-BE49-F238E27FC236}">
                  <a16:creationId xmlns:a16="http://schemas.microsoft.com/office/drawing/2014/main" id="{7B2C2535-BB6F-1E61-D644-C3661D750721}"/>
                </a:ext>
              </a:extLst>
            </p:cNvPr>
            <p:cNvSpPr/>
            <p:nvPr/>
          </p:nvSpPr>
          <p:spPr>
            <a:xfrm rot="668568">
              <a:off x="3036639" y="2565282"/>
              <a:ext cx="144000" cy="155643"/>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7">
              <a:extLst>
                <a:ext uri="{FF2B5EF4-FFF2-40B4-BE49-F238E27FC236}">
                  <a16:creationId xmlns:a16="http://schemas.microsoft.com/office/drawing/2014/main" id="{6F1EB01C-C887-A4AF-4088-12B4CDAA63F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6586" y="1442801"/>
              <a:ext cx="4491038" cy="362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四角形: 角を丸くする 11">
              <a:extLst>
                <a:ext uri="{FF2B5EF4-FFF2-40B4-BE49-F238E27FC236}">
                  <a16:creationId xmlns:a16="http://schemas.microsoft.com/office/drawing/2014/main" id="{FE73AFD3-166B-8DCD-9183-B06EB7BBC85A}"/>
                </a:ext>
              </a:extLst>
            </p:cNvPr>
            <p:cNvSpPr/>
            <p:nvPr/>
          </p:nvSpPr>
          <p:spPr>
            <a:xfrm rot="360368">
              <a:off x="4968689" y="1443016"/>
              <a:ext cx="216000" cy="155643"/>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BAC22783-06FD-AA85-9860-8ABC06E94B73}"/>
                </a:ext>
              </a:extLst>
            </p:cNvPr>
            <p:cNvSpPr/>
            <p:nvPr/>
          </p:nvSpPr>
          <p:spPr>
            <a:xfrm>
              <a:off x="5975446" y="1453408"/>
              <a:ext cx="357616" cy="288722"/>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FF758C4C-7D9D-A083-47D9-DD661997FE00}"/>
              </a:ext>
            </a:extLst>
          </p:cNvPr>
          <p:cNvSpPr/>
          <p:nvPr/>
        </p:nvSpPr>
        <p:spPr>
          <a:xfrm>
            <a:off x="425246" y="1084251"/>
            <a:ext cx="2516875" cy="7808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6E43265-D435-C96F-3F7A-62772D7A4B15}"/>
              </a:ext>
            </a:extLst>
          </p:cNvPr>
          <p:cNvSpPr txBox="1"/>
          <p:nvPr/>
        </p:nvSpPr>
        <p:spPr>
          <a:xfrm>
            <a:off x="108220" y="1444431"/>
            <a:ext cx="2708690" cy="400110"/>
          </a:xfrm>
          <a:prstGeom prst="rect">
            <a:avLst/>
          </a:prstGeom>
          <a:noFill/>
        </p:spPr>
        <p:txBody>
          <a:bodyPr wrap="square">
            <a:spAutoFit/>
          </a:bodyPr>
          <a:lstStyle/>
          <a:p>
            <a:r>
              <a:rPr lang="ja-JP" altLang="en-US" sz="2000" b="1" dirty="0">
                <a:latin typeface="BIZ UDPゴシック" panose="020B0400000000000000" pitchFamily="50" charset="-128"/>
                <a:ea typeface="BIZ UDPゴシック" panose="020B0400000000000000" pitchFamily="50" charset="-128"/>
              </a:rPr>
              <a:t>学校で行う子ども食堂</a:t>
            </a:r>
            <a:endParaRPr lang="ja-JP" altLang="en-US" sz="1400" dirty="0"/>
          </a:p>
        </p:txBody>
      </p:sp>
      <p:sp>
        <p:nvSpPr>
          <p:cNvPr id="11" name="タイトル 1">
            <a:extLst>
              <a:ext uri="{FF2B5EF4-FFF2-40B4-BE49-F238E27FC236}">
                <a16:creationId xmlns:a16="http://schemas.microsoft.com/office/drawing/2014/main" id="{41DBD2CF-78CF-79ED-90B5-F99EE0163028}"/>
              </a:ext>
            </a:extLst>
          </p:cNvPr>
          <p:cNvSpPr txBox="1">
            <a:spLocks/>
          </p:cNvSpPr>
          <p:nvPr/>
        </p:nvSpPr>
        <p:spPr>
          <a:xfrm>
            <a:off x="0" y="635165"/>
            <a:ext cx="3058789" cy="417690"/>
          </a:xfrm>
          <a:prstGeom prst="rect">
            <a:avLst/>
          </a:prstGeom>
          <a:solidFill>
            <a:srgbClr val="0070C0"/>
          </a:solidFill>
        </p:spPr>
        <p:txBody>
          <a:bodyPr vert="horz">
            <a:normAutofit fontScale="7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3300" dirty="0">
                <a:solidFill>
                  <a:schemeClr val="bg1"/>
                </a:solidFill>
                <a:latin typeface="BIZ UDPゴシック" panose="020B0400000000000000" pitchFamily="50" charset="-128"/>
                <a:ea typeface="BIZ UDPゴシック" panose="020B0400000000000000" pitchFamily="50" charset="-128"/>
              </a:rPr>
              <a:t>地域との協働の効果</a:t>
            </a:r>
          </a:p>
        </p:txBody>
      </p:sp>
      <p:sp>
        <p:nvSpPr>
          <p:cNvPr id="19" name="楕円 18">
            <a:extLst>
              <a:ext uri="{FF2B5EF4-FFF2-40B4-BE49-F238E27FC236}">
                <a16:creationId xmlns:a16="http://schemas.microsoft.com/office/drawing/2014/main" id="{7666A4B4-ABBE-D301-263C-E28E39A45C46}"/>
              </a:ext>
            </a:extLst>
          </p:cNvPr>
          <p:cNvSpPr/>
          <p:nvPr/>
        </p:nvSpPr>
        <p:spPr>
          <a:xfrm rot="668568">
            <a:off x="3048364" y="3688703"/>
            <a:ext cx="144000" cy="155643"/>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F1BF082E-7906-F741-E59D-B4D1BC070EC5}"/>
              </a:ext>
            </a:extLst>
          </p:cNvPr>
          <p:cNvSpPr/>
          <p:nvPr/>
        </p:nvSpPr>
        <p:spPr>
          <a:xfrm rot="360368">
            <a:off x="6754016" y="3628217"/>
            <a:ext cx="216000" cy="155643"/>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FE365A4-E67E-75C5-3CEC-00DA08689BAF}"/>
              </a:ext>
            </a:extLst>
          </p:cNvPr>
          <p:cNvSpPr txBox="1"/>
          <p:nvPr/>
        </p:nvSpPr>
        <p:spPr>
          <a:xfrm>
            <a:off x="0" y="1041565"/>
            <a:ext cx="3058789" cy="323165"/>
          </a:xfrm>
          <a:prstGeom prst="rect">
            <a:avLst/>
          </a:prstGeom>
          <a:solidFill>
            <a:srgbClr val="002060"/>
          </a:solidFill>
        </p:spPr>
        <p:txBody>
          <a:bodyPr wrap="square">
            <a:spAutoFit/>
          </a:bodyPr>
          <a:lstStyle/>
          <a:p>
            <a:pPr marL="136922" indent="-136922">
              <a:defRPr/>
            </a:pPr>
            <a:r>
              <a:rPr lang="ja-JP" altLang="en-US" sz="1500" dirty="0">
                <a:solidFill>
                  <a:schemeClr val="bg1"/>
                </a:solidFill>
                <a:latin typeface="BIZ UDPゴシック" panose="020B0400000000000000" pitchFamily="50" charset="-128"/>
                <a:ea typeface="BIZ UDPゴシック" panose="020B0400000000000000" pitchFamily="50" charset="-128"/>
              </a:rPr>
              <a:t>　大阪府堺市の例</a:t>
            </a:r>
          </a:p>
        </p:txBody>
      </p:sp>
    </p:spTree>
    <p:extLst>
      <p:ext uri="{BB962C8B-B14F-4D97-AF65-F5344CB8AC3E}">
        <p14:creationId xmlns:p14="http://schemas.microsoft.com/office/powerpoint/2010/main" val="3273263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3B430-39C0-90B5-6761-91CA95A29A56}"/>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571E5C61-DF18-7ECE-3CDC-4CD721D47367}"/>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58AE222C-DD90-1989-48C5-D3513E00EEFC}"/>
              </a:ext>
            </a:extLst>
          </p:cNvPr>
          <p:cNvSpPr txBox="1">
            <a:spLocks/>
          </p:cNvSpPr>
          <p:nvPr/>
        </p:nvSpPr>
        <p:spPr>
          <a:xfrm>
            <a:off x="822960" y="286604"/>
            <a:ext cx="7868194" cy="1450757"/>
          </a:xfrm>
          <a:prstGeom prst="rect">
            <a:avLst/>
          </a:prstGeom>
        </p:spPr>
        <p:txBody>
          <a:bodyPr anchor="b"/>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800" b="0" i="0" u="none" strike="noStrike" kern="1200" cap="none" spc="-5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学校における子ども食堂作りのプロセス</a:t>
            </a:r>
          </a:p>
        </p:txBody>
      </p:sp>
      <p:cxnSp>
        <p:nvCxnSpPr>
          <p:cNvPr id="5" name="直線コネクタ 4">
            <a:extLst>
              <a:ext uri="{FF2B5EF4-FFF2-40B4-BE49-F238E27FC236}">
                <a16:creationId xmlns:a16="http://schemas.microsoft.com/office/drawing/2014/main" id="{EE31698A-2BC7-4A2C-945A-E9FF2110B405}"/>
              </a:ext>
            </a:extLst>
          </p:cNvPr>
          <p:cNvCxnSpPr/>
          <p:nvPr/>
        </p:nvCxnSpPr>
        <p:spPr>
          <a:xfrm>
            <a:off x="914760" y="1933575"/>
            <a:ext cx="745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コンテンツ プレースホルダー 2">
            <a:extLst>
              <a:ext uri="{FF2B5EF4-FFF2-40B4-BE49-F238E27FC236}">
                <a16:creationId xmlns:a16="http://schemas.microsoft.com/office/drawing/2014/main" id="{9A61CAC8-8379-FE26-893D-E281BFC0C3E5}"/>
              </a:ext>
            </a:extLst>
          </p:cNvPr>
          <p:cNvSpPr txBox="1">
            <a:spLocks/>
          </p:cNvSpPr>
          <p:nvPr/>
        </p:nvSpPr>
        <p:spPr>
          <a:xfrm>
            <a:off x="822960" y="2060122"/>
            <a:ext cx="7345680" cy="3307289"/>
          </a:xfrm>
          <a:prstGeom prst="rect">
            <a:avLst/>
          </a:prstGeom>
        </p:spPr>
        <p:txBody>
          <a:bodyPr>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R="0" lvl="0" algn="l" defTabSz="914400" rtl="0" eaLnBrk="1" fontAlgn="auto" latinLnBrk="0" hangingPunct="1">
              <a:lnSpc>
                <a:spcPct val="120000"/>
              </a:lnSpc>
              <a:spcBef>
                <a:spcPts val="600"/>
              </a:spcBef>
              <a:spcAft>
                <a:spcPts val="200"/>
              </a:spcAft>
              <a:buClr>
                <a:srgbClr val="99CB38"/>
              </a:buClr>
              <a:buSzPct val="100000"/>
              <a:buFont typeface="Wingdings" panose="05000000000000000000" pitchFamily="2" charset="2"/>
              <a:buChar char="p"/>
              <a:tabLst/>
              <a:defRPr/>
            </a:pPr>
            <a:r>
              <a:rPr kumimoji="1" lang="ja-JP" altLang="en-US" sz="9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保健室の困り感（遅刻、朝食なしが多い）</a:t>
            </a:r>
          </a:p>
          <a:p>
            <a:pPr marR="0" lvl="0" algn="l" defTabSz="914400" rtl="0" eaLnBrk="1" fontAlgn="auto" latinLnBrk="0" hangingPunct="1">
              <a:lnSpc>
                <a:spcPct val="120000"/>
              </a:lnSpc>
              <a:spcBef>
                <a:spcPts val="600"/>
              </a:spcBef>
              <a:spcAft>
                <a:spcPts val="200"/>
              </a:spcAft>
              <a:buClr>
                <a:srgbClr val="99CB38"/>
              </a:buClr>
              <a:buSzPct val="100000"/>
              <a:buFont typeface="Wingdings" panose="05000000000000000000" pitchFamily="2" charset="2"/>
              <a:buChar char="p"/>
              <a:tabLst/>
              <a:defRPr/>
            </a:pPr>
            <a:r>
              <a:rPr kumimoji="1" lang="en-US" altLang="ja-JP" sz="9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SSW</a:t>
            </a:r>
            <a:r>
              <a:rPr kumimoji="1" lang="ja-JP" altLang="en-US" sz="9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が困り感をキャッチ</a:t>
            </a:r>
          </a:p>
          <a:p>
            <a:pPr marR="0" lvl="0" algn="l" defTabSz="914400" rtl="0" eaLnBrk="1" fontAlgn="auto" latinLnBrk="0" hangingPunct="1">
              <a:lnSpc>
                <a:spcPct val="120000"/>
              </a:lnSpc>
              <a:spcBef>
                <a:spcPts val="600"/>
              </a:spcBef>
              <a:spcAft>
                <a:spcPts val="200"/>
              </a:spcAft>
              <a:buClr>
                <a:srgbClr val="99CB38"/>
              </a:buClr>
              <a:buSzPct val="100000"/>
              <a:buFont typeface="Wingdings" panose="05000000000000000000" pitchFamily="2" charset="2"/>
              <a:buChar char="p"/>
              <a:tabLst/>
              <a:defRPr/>
            </a:pPr>
            <a:r>
              <a:rPr kumimoji="1" lang="en-US" altLang="ja-JP" sz="9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SSW</a:t>
            </a:r>
            <a:r>
              <a:rPr kumimoji="1" lang="ja-JP" altLang="en-US" sz="9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、校内外のキーパーソンを探す（学内、学外）</a:t>
            </a:r>
          </a:p>
          <a:p>
            <a:pPr marR="0" lvl="0" algn="l" defTabSz="914400" rtl="0" eaLnBrk="1" fontAlgn="auto" latinLnBrk="0" hangingPunct="1">
              <a:lnSpc>
                <a:spcPct val="120000"/>
              </a:lnSpc>
              <a:spcBef>
                <a:spcPts val="600"/>
              </a:spcBef>
              <a:spcAft>
                <a:spcPts val="200"/>
              </a:spcAft>
              <a:buClr>
                <a:srgbClr val="99CB38"/>
              </a:buClr>
              <a:buSzPct val="100000"/>
              <a:buFont typeface="Wingdings" panose="05000000000000000000" pitchFamily="2" charset="2"/>
              <a:buChar char="p"/>
              <a:tabLst/>
              <a:defRPr/>
            </a:pPr>
            <a:r>
              <a:rPr kumimoji="1" lang="ja-JP" altLang="en-US" sz="9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それらの方々と作戦会議を行う</a:t>
            </a:r>
          </a:p>
          <a:p>
            <a:pPr marL="269875" marR="0" lvl="0" indent="-269875" algn="l" defTabSz="914400" rtl="0" eaLnBrk="1" fontAlgn="auto" latinLnBrk="0" hangingPunct="1">
              <a:lnSpc>
                <a:spcPct val="120000"/>
              </a:lnSpc>
              <a:spcBef>
                <a:spcPts val="600"/>
              </a:spcBef>
              <a:spcAft>
                <a:spcPts val="200"/>
              </a:spcAft>
              <a:buClr>
                <a:srgbClr val="99CB38"/>
              </a:buClr>
              <a:buSzPct val="100000"/>
              <a:buFont typeface="Wingdings" panose="05000000000000000000" pitchFamily="2" charset="2"/>
              <a:buChar char="p"/>
              <a:tabLst/>
              <a:defRPr/>
            </a:pPr>
            <a:r>
              <a:rPr kumimoji="1" lang="ja-JP" altLang="en-US" sz="9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自治体で行っているネットワークの会に</a:t>
            </a:r>
            <a:r>
              <a:rPr kumimoji="1" lang="en-US" altLang="ja-JP" sz="9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SSW</a:t>
            </a:r>
            <a:r>
              <a:rPr kumimoji="1" lang="ja-JP" altLang="en-US" sz="9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が参加   ＝ヒント</a:t>
            </a:r>
          </a:p>
          <a:p>
            <a:pPr marR="0" lvl="0" algn="l" defTabSz="914400" rtl="0" eaLnBrk="1" fontAlgn="auto" latinLnBrk="0" hangingPunct="1">
              <a:lnSpc>
                <a:spcPct val="120000"/>
              </a:lnSpc>
              <a:spcBef>
                <a:spcPts val="600"/>
              </a:spcBef>
              <a:spcAft>
                <a:spcPts val="200"/>
              </a:spcAft>
              <a:buClr>
                <a:srgbClr val="99CB38"/>
              </a:buClr>
              <a:buSzPct val="100000"/>
              <a:buFont typeface="Wingdings" panose="05000000000000000000" pitchFamily="2" charset="2"/>
              <a:buChar char="p"/>
              <a:tabLst/>
              <a:defRPr/>
            </a:pPr>
            <a:r>
              <a:rPr kumimoji="1" lang="ja-JP" altLang="en-US" sz="9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できることから行う➡様々な人を巻き込む</a:t>
            </a:r>
          </a:p>
          <a:p>
            <a:pPr marR="0" lvl="0" algn="l" defTabSz="914400" rtl="0" eaLnBrk="1" fontAlgn="auto" latinLnBrk="0" hangingPunct="1">
              <a:lnSpc>
                <a:spcPct val="120000"/>
              </a:lnSpc>
              <a:spcBef>
                <a:spcPts val="600"/>
              </a:spcBef>
              <a:spcAft>
                <a:spcPts val="200"/>
              </a:spcAft>
              <a:buClr>
                <a:srgbClr val="99CB38"/>
              </a:buClr>
              <a:buSzPct val="100000"/>
              <a:buFont typeface="Wingdings" panose="05000000000000000000" pitchFamily="2" charset="2"/>
              <a:buChar char="p"/>
              <a:tabLst/>
              <a:defRPr/>
            </a:pPr>
            <a:r>
              <a:rPr kumimoji="1" lang="ja-JP" altLang="en-US" sz="9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見直しをする、評価を行う</a:t>
            </a:r>
          </a:p>
          <a:p>
            <a:pPr marL="91440" marR="0" lvl="0" indent="-91440" algn="l" defTabSz="914400" rtl="0" eaLnBrk="1" fontAlgn="auto" latinLnBrk="0" hangingPunct="1">
              <a:lnSpc>
                <a:spcPct val="120000"/>
              </a:lnSpc>
              <a:spcBef>
                <a:spcPts val="600"/>
              </a:spcBef>
              <a:spcAft>
                <a:spcPts val="200"/>
              </a:spcAft>
              <a:buClr>
                <a:srgbClr val="99CB38"/>
              </a:buClr>
              <a:buSzPct val="100000"/>
              <a:buFont typeface="Calibri" panose="020F0502020204030204" pitchFamily="34" charset="0"/>
              <a:buChar char=" "/>
              <a:tabLst/>
              <a:defRPr/>
            </a:pPr>
            <a:endParaRPr kumimoji="1" lang="ja-JP" altLang="en-US" sz="3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2C646D07-DD98-512C-B29C-1C6D1D84EC47}"/>
              </a:ext>
            </a:extLst>
          </p:cNvPr>
          <p:cNvSpPr>
            <a:spLocks noGrp="1"/>
          </p:cNvSpPr>
          <p:nvPr>
            <p:ph type="sldNum" sz="quarter" idx="12"/>
          </p:nvPr>
        </p:nvSpPr>
        <p:spPr/>
        <p:txBody>
          <a:bodyPr/>
          <a:lstStyle/>
          <a:p>
            <a:fld id="{9DAC49A8-D133-48D6-BABD-467D590054FB}" type="slidenum">
              <a:rPr kumimoji="1" lang="ja-JP" altLang="en-US" smtClean="0"/>
              <a:t>193</a:t>
            </a:fld>
            <a:endParaRPr kumimoji="1" lang="ja-JP" altLang="en-US"/>
          </a:p>
        </p:txBody>
      </p:sp>
    </p:spTree>
    <p:extLst>
      <p:ext uri="{BB962C8B-B14F-4D97-AF65-F5344CB8AC3E}">
        <p14:creationId xmlns:p14="http://schemas.microsoft.com/office/powerpoint/2010/main" val="1380792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BDD7-0595-F577-62D8-CCF0DE32AF7A}"/>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3C0F8472-AE38-62F0-9CF9-D3FC4B9B9A9E}"/>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pic>
        <p:nvPicPr>
          <p:cNvPr id="4" name="Picture 4">
            <a:extLst>
              <a:ext uri="{FF2B5EF4-FFF2-40B4-BE49-F238E27FC236}">
                <a16:creationId xmlns:a16="http://schemas.microsoft.com/office/drawing/2014/main" id="{D5AB01B2-B1EA-94FA-03FC-A1D052A912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52308" y="2323518"/>
            <a:ext cx="2684057" cy="17472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99290981-F943-ADF2-FFBF-270D4AEC3228}"/>
              </a:ext>
            </a:extLst>
          </p:cNvPr>
          <p:cNvSpPr txBox="1">
            <a:spLocks noChangeArrowheads="1"/>
          </p:cNvSpPr>
          <p:nvPr/>
        </p:nvSpPr>
        <p:spPr bwMode="auto">
          <a:xfrm>
            <a:off x="315311" y="1758762"/>
            <a:ext cx="7983958" cy="746515"/>
          </a:xfrm>
          <a:prstGeom prst="rect">
            <a:avLst/>
          </a:prstGeom>
          <a:solidFill>
            <a:srgbClr val="FFFF99"/>
          </a:solidFill>
          <a:ln w="9525">
            <a:solidFill>
              <a:srgbClr val="FFFFFF"/>
            </a:solidFill>
            <a:miter lim="800000"/>
            <a:headEnd/>
            <a:tailEnd/>
          </a:ln>
        </p:spPr>
        <p:txBody>
          <a:bodyPr lIns="55721" tIns="6668" rIns="55721" bIns="6668"/>
          <a:lstStyle/>
          <a:p>
            <a:pPr algn="just">
              <a:defRPr/>
            </a:pPr>
            <a:r>
              <a:rPr lang="ja-JP" altLang="en-US" sz="1400" dirty="0">
                <a:latin typeface="BIZ UDPゴシック" panose="020B0400000000000000" pitchFamily="50" charset="-128"/>
                <a:ea typeface="BIZ UDPゴシック" panose="020B0400000000000000" pitchFamily="50" charset="-128"/>
              </a:rPr>
              <a:t>全体： 「子ども食堂円卓会議」アドバイザー参加</a:t>
            </a:r>
            <a:endParaRPr lang="en-US" altLang="ja-JP" sz="1400" dirty="0">
              <a:latin typeface="BIZ UDPゴシック" panose="020B0400000000000000" pitchFamily="50" charset="-128"/>
              <a:ea typeface="BIZ UDPゴシック" panose="020B0400000000000000" pitchFamily="50" charset="-128"/>
            </a:endParaRPr>
          </a:p>
          <a:p>
            <a:pPr marL="444500" indent="-444500" algn="just">
              <a:defRPr/>
            </a:pPr>
            <a:r>
              <a:rPr lang="ja-JP" altLang="en-US" sz="1400" dirty="0">
                <a:latin typeface="BIZ UDPゴシック" panose="020B0400000000000000" pitchFamily="50" charset="-128"/>
                <a:ea typeface="BIZ UDPゴシック" panose="020B0400000000000000" pitchFamily="50" charset="-128"/>
              </a:rPr>
              <a:t>        子ども政策、社協、生保、家児相、教育委員会、自治会、地域包括、</a:t>
            </a:r>
            <a:r>
              <a:rPr lang="en-US" altLang="ja-JP" sz="1400" dirty="0">
                <a:latin typeface="BIZ UDPゴシック" panose="020B0400000000000000" pitchFamily="50" charset="-128"/>
                <a:ea typeface="BIZ UDPゴシック" panose="020B0400000000000000" pitchFamily="50" charset="-128"/>
              </a:rPr>
              <a:t>SSW</a:t>
            </a:r>
            <a:r>
              <a:rPr lang="ja-JP" altLang="en-US" sz="1400" dirty="0" err="1">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NPO</a:t>
            </a:r>
            <a:r>
              <a:rPr lang="ja-JP" altLang="en-US" sz="1400" dirty="0">
                <a:latin typeface="BIZ UDPゴシック" panose="020B0400000000000000" pitchFamily="50" charset="-128"/>
                <a:ea typeface="BIZ UDPゴシック" panose="020B0400000000000000" pitchFamily="50" charset="-128"/>
              </a:rPr>
              <a:t>、企業、医者、生協  →地域や企業が参画へ</a:t>
            </a:r>
            <a:endParaRPr lang="ja-JP" altLang="ja-JP" sz="1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8368265-71A1-91B2-EC92-E0DD994D3E6D}"/>
              </a:ext>
            </a:extLst>
          </p:cNvPr>
          <p:cNvSpPr txBox="1"/>
          <p:nvPr/>
        </p:nvSpPr>
        <p:spPr>
          <a:xfrm>
            <a:off x="212835" y="1173972"/>
            <a:ext cx="8196528" cy="553998"/>
          </a:xfrm>
          <a:prstGeom prst="rect">
            <a:avLst/>
          </a:prstGeom>
          <a:noFill/>
        </p:spPr>
        <p:txBody>
          <a:bodyPr wrap="square">
            <a:spAutoFit/>
          </a:bodyPr>
          <a:lstStyle/>
          <a:p>
            <a:pPr marL="136922" indent="-136922">
              <a:defRPr/>
            </a:pPr>
            <a:r>
              <a:rPr lang="ja-JP" altLang="en-US" sz="1500" dirty="0">
                <a:latin typeface="BIZ UDPゴシック" panose="020B0400000000000000" pitchFamily="50" charset="-128"/>
                <a:ea typeface="BIZ UDPゴシック" panose="020B0400000000000000" pitchFamily="50" charset="-128"/>
              </a:rPr>
              <a:t>　市が主催して各方面</a:t>
            </a:r>
            <a:r>
              <a:rPr lang="ja-JP" altLang="ja-JP" sz="1500" dirty="0">
                <a:latin typeface="BIZ UDPゴシック" panose="020B0400000000000000" pitchFamily="50" charset="-128"/>
                <a:ea typeface="BIZ UDPゴシック" panose="020B0400000000000000" pitchFamily="50" charset="-128"/>
              </a:rPr>
              <a:t>から</a:t>
            </a:r>
            <a:r>
              <a:rPr lang="ja-JP" altLang="en-US" sz="1500" dirty="0">
                <a:latin typeface="BIZ UDPゴシック" panose="020B0400000000000000" pitchFamily="50" charset="-128"/>
                <a:ea typeface="BIZ UDPゴシック" panose="020B0400000000000000" pitchFamily="50" charset="-128"/>
              </a:rPr>
              <a:t>集まり、どの</a:t>
            </a:r>
            <a:r>
              <a:rPr lang="ja-JP" altLang="ja-JP" sz="1500" dirty="0">
                <a:latin typeface="BIZ UDPゴシック" panose="020B0400000000000000" pitchFamily="50" charset="-128"/>
                <a:ea typeface="BIZ UDPゴシック" panose="020B0400000000000000" pitchFamily="50" charset="-128"/>
              </a:rPr>
              <a:t>ようなあり方がいいのか意見交換、</a:t>
            </a:r>
            <a:r>
              <a:rPr lang="ja-JP" altLang="en-US" sz="1500" dirty="0">
                <a:latin typeface="BIZ UDPゴシック" panose="020B0400000000000000" pitchFamily="50" charset="-128"/>
                <a:ea typeface="BIZ UDPゴシック" panose="020B0400000000000000" pitchFamily="50" charset="-128"/>
              </a:rPr>
              <a:t>そこから校区で設立、相互支援が発生、広がる（</a:t>
            </a:r>
            <a:r>
              <a:rPr lang="ja-JP" altLang="ja-JP" sz="1500" dirty="0">
                <a:latin typeface="BIZ UDPゴシック" panose="020B0400000000000000" pitchFamily="50" charset="-128"/>
                <a:ea typeface="BIZ UDPゴシック" panose="020B0400000000000000" pitchFamily="50" charset="-128"/>
              </a:rPr>
              <a:t>福祉と教育</a:t>
            </a:r>
            <a:r>
              <a:rPr lang="ja-JP" altLang="en-US" sz="1500" dirty="0">
                <a:latin typeface="BIZ UDPゴシック" panose="020B0400000000000000" pitchFamily="50" charset="-128"/>
                <a:ea typeface="BIZ UDPゴシック" panose="020B0400000000000000" pitchFamily="50" charset="-128"/>
              </a:rPr>
              <a:t>、医療、企業</a:t>
            </a:r>
            <a:r>
              <a:rPr lang="ja-JP" altLang="ja-JP" sz="1500" dirty="0">
                <a:latin typeface="BIZ UDPゴシック" panose="020B0400000000000000" pitchFamily="50" charset="-128"/>
                <a:ea typeface="BIZ UDPゴシック" panose="020B0400000000000000" pitchFamily="50" charset="-128"/>
              </a:rPr>
              <a:t>の連携の仕組み</a:t>
            </a:r>
            <a:r>
              <a:rPr lang="ja-JP" altLang="en-US" sz="1500" dirty="0">
                <a:latin typeface="BIZ UDPゴシック" panose="020B0400000000000000" pitchFamily="50" charset="-128"/>
                <a:ea typeface="BIZ UDPゴシック" panose="020B0400000000000000" pitchFamily="50" charset="-128"/>
              </a:rPr>
              <a:t>作り）</a:t>
            </a:r>
          </a:p>
        </p:txBody>
      </p:sp>
      <p:sp>
        <p:nvSpPr>
          <p:cNvPr id="7" name="Text Box 3">
            <a:extLst>
              <a:ext uri="{FF2B5EF4-FFF2-40B4-BE49-F238E27FC236}">
                <a16:creationId xmlns:a16="http://schemas.microsoft.com/office/drawing/2014/main" id="{D5E744D7-3D24-27B4-73CE-DA4819030AD2}"/>
              </a:ext>
            </a:extLst>
          </p:cNvPr>
          <p:cNvSpPr txBox="1">
            <a:spLocks noChangeArrowheads="1"/>
          </p:cNvSpPr>
          <p:nvPr/>
        </p:nvSpPr>
        <p:spPr bwMode="auto">
          <a:xfrm>
            <a:off x="425669" y="4232486"/>
            <a:ext cx="6863405" cy="245842"/>
          </a:xfrm>
          <a:prstGeom prst="rect">
            <a:avLst/>
          </a:prstGeom>
          <a:solidFill>
            <a:srgbClr val="FFFF99"/>
          </a:solidFill>
          <a:ln w="9525">
            <a:solidFill>
              <a:srgbClr val="FFFFFF"/>
            </a:solidFill>
            <a:miter lim="800000"/>
            <a:headEnd/>
            <a:tailEnd/>
          </a:ln>
        </p:spPr>
        <p:txBody>
          <a:bodyPr lIns="55721" tIns="6668" rIns="55721" bIns="6668"/>
          <a:lstStyle/>
          <a:p>
            <a:pPr algn="just">
              <a:defRPr/>
            </a:pPr>
            <a:r>
              <a:rPr lang="ja-JP" altLang="en-US" sz="1400" dirty="0">
                <a:latin typeface="BIZ UDPゴシック" panose="020B0400000000000000" pitchFamily="50" charset="-128"/>
                <a:ea typeface="BIZ UDPゴシック" panose="020B0400000000000000" pitchFamily="50" charset="-128"/>
              </a:rPr>
              <a:t> 個別：校区：校内の子ども食堂＋企業＋医師→実習や学生ボランティアで参画</a:t>
            </a:r>
            <a:endParaRPr lang="ja-JP" altLang="ja-JP" sz="1400"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8F7376C8-2363-70DD-87B8-D778F61D6143}"/>
              </a:ext>
            </a:extLst>
          </p:cNvPr>
          <p:cNvPicPr>
            <a:picLocks noChangeAspect="1"/>
          </p:cNvPicPr>
          <p:nvPr/>
        </p:nvPicPr>
        <p:blipFill>
          <a:blip r:embed="rId3"/>
          <a:stretch>
            <a:fillRect/>
          </a:stretch>
        </p:blipFill>
        <p:spPr>
          <a:xfrm>
            <a:off x="1562699" y="4509120"/>
            <a:ext cx="2276091" cy="1491630"/>
          </a:xfrm>
          <a:prstGeom prst="rect">
            <a:avLst/>
          </a:prstGeom>
          <a:ln>
            <a:noFill/>
          </a:ln>
          <a:effectLst>
            <a:softEdge rad="112500"/>
          </a:effectLst>
        </p:spPr>
      </p:pic>
      <p:pic>
        <p:nvPicPr>
          <p:cNvPr id="9" name="図 8">
            <a:extLst>
              <a:ext uri="{FF2B5EF4-FFF2-40B4-BE49-F238E27FC236}">
                <a16:creationId xmlns:a16="http://schemas.microsoft.com/office/drawing/2014/main" id="{444BD98F-A619-F990-BD44-B5A9969FA28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46886" y="4670822"/>
            <a:ext cx="691753"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B6033167-BAFF-7988-F81C-EB2E9DA273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65165" y="2521045"/>
            <a:ext cx="2910138" cy="1620641"/>
          </a:xfrm>
          <a:prstGeom prst="rect">
            <a:avLst/>
          </a:prstGeom>
          <a:effectLst>
            <a:softEdge rad="63500"/>
          </a:effectLst>
        </p:spPr>
      </p:pic>
      <p:pic>
        <p:nvPicPr>
          <p:cNvPr id="11" name="図 10">
            <a:extLst>
              <a:ext uri="{FF2B5EF4-FFF2-40B4-BE49-F238E27FC236}">
                <a16:creationId xmlns:a16="http://schemas.microsoft.com/office/drawing/2014/main" id="{04B78230-0FED-200E-904E-1447DB581B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8786" y="4510286"/>
            <a:ext cx="2841453" cy="1566175"/>
          </a:xfrm>
          <a:prstGeom prst="rect">
            <a:avLst/>
          </a:prstGeom>
          <a:effectLst>
            <a:softEdge rad="63500"/>
          </a:effectLst>
        </p:spPr>
      </p:pic>
      <p:sp>
        <p:nvSpPr>
          <p:cNvPr id="12" name="上下矢印 11">
            <a:extLst>
              <a:ext uri="{FF2B5EF4-FFF2-40B4-BE49-F238E27FC236}">
                <a16:creationId xmlns:a16="http://schemas.microsoft.com/office/drawing/2014/main" id="{EFE31522-E71A-510C-F3A1-6DCF126F15AD}"/>
              </a:ext>
            </a:extLst>
          </p:cNvPr>
          <p:cNvSpPr/>
          <p:nvPr/>
        </p:nvSpPr>
        <p:spPr>
          <a:xfrm>
            <a:off x="1210866" y="2446735"/>
            <a:ext cx="175022" cy="17383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7D80512E-643D-19DE-ED05-2635692EEBE1}"/>
              </a:ext>
            </a:extLst>
          </p:cNvPr>
          <p:cNvSpPr/>
          <p:nvPr/>
        </p:nvSpPr>
        <p:spPr>
          <a:xfrm>
            <a:off x="5511114" y="498045"/>
            <a:ext cx="3632886" cy="461665"/>
          </a:xfrm>
          <a:prstGeom prst="rect">
            <a:avLst/>
          </a:prstGeom>
          <a:solidFill>
            <a:srgbClr val="92D050"/>
          </a:solidFill>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自治体として必要なこと</a:t>
            </a:r>
          </a:p>
        </p:txBody>
      </p:sp>
      <p:sp>
        <p:nvSpPr>
          <p:cNvPr id="15" name="タイトル 1">
            <a:extLst>
              <a:ext uri="{FF2B5EF4-FFF2-40B4-BE49-F238E27FC236}">
                <a16:creationId xmlns:a16="http://schemas.microsoft.com/office/drawing/2014/main" id="{06BF3C1A-8045-EC8C-807E-ECA832100B34}"/>
              </a:ext>
            </a:extLst>
          </p:cNvPr>
          <p:cNvSpPr txBox="1">
            <a:spLocks/>
          </p:cNvSpPr>
          <p:nvPr/>
        </p:nvSpPr>
        <p:spPr>
          <a:xfrm>
            <a:off x="7844396" y="917209"/>
            <a:ext cx="1430777" cy="305628"/>
          </a:xfrm>
          <a:prstGeom prst="rect">
            <a:avLst/>
          </a:prstGeom>
        </p:spPr>
        <p:txBody>
          <a:bodyPr vert="horz" lIns="68580" tIns="34290" rIns="68580" bIns="34290" rtlCol="0" anchor="ctr">
            <a:normAutofit fontScale="975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1286" dirty="0">
                <a:latin typeface="BIZ UDPゴシック" panose="020B0400000000000000" pitchFamily="50" charset="-128"/>
                <a:ea typeface="BIZ UDPゴシック" panose="020B0400000000000000" pitchFamily="50" charset="-128"/>
              </a:rPr>
              <a:t>（山野</a:t>
            </a:r>
            <a:r>
              <a:rPr lang="en-US" altLang="ja-JP" sz="1286" dirty="0">
                <a:latin typeface="BIZ UDPゴシック" panose="020B0400000000000000" pitchFamily="50" charset="-128"/>
                <a:ea typeface="BIZ UDPゴシック" panose="020B0400000000000000" pitchFamily="50" charset="-128"/>
              </a:rPr>
              <a:t>2018</a:t>
            </a:r>
            <a:r>
              <a:rPr lang="ja-JP" altLang="en-US" sz="1286" dirty="0">
                <a:latin typeface="BIZ UDPゴシック" panose="020B0400000000000000" pitchFamily="50" charset="-128"/>
                <a:ea typeface="BIZ UDPゴシック" panose="020B0400000000000000" pitchFamily="50" charset="-128"/>
              </a:rPr>
              <a:t>）</a:t>
            </a:r>
          </a:p>
        </p:txBody>
      </p:sp>
      <p:sp>
        <p:nvSpPr>
          <p:cNvPr id="16" name="スライド番号プレースホルダー 15">
            <a:extLst>
              <a:ext uri="{FF2B5EF4-FFF2-40B4-BE49-F238E27FC236}">
                <a16:creationId xmlns:a16="http://schemas.microsoft.com/office/drawing/2014/main" id="{30F6C2E4-7C48-6678-788E-3E1A37DF0EDC}"/>
              </a:ext>
            </a:extLst>
          </p:cNvPr>
          <p:cNvSpPr>
            <a:spLocks noGrp="1"/>
          </p:cNvSpPr>
          <p:nvPr>
            <p:ph type="sldNum" sz="quarter" idx="12"/>
          </p:nvPr>
        </p:nvSpPr>
        <p:spPr/>
        <p:txBody>
          <a:bodyPr/>
          <a:lstStyle/>
          <a:p>
            <a:fld id="{9DAC49A8-D133-48D6-BABD-467D590054FB}" type="slidenum">
              <a:rPr kumimoji="1" lang="ja-JP" altLang="en-US" smtClean="0"/>
              <a:t>194</a:t>
            </a:fld>
            <a:endParaRPr kumimoji="1" lang="ja-JP" altLang="en-US"/>
          </a:p>
        </p:txBody>
      </p:sp>
      <p:sp>
        <p:nvSpPr>
          <p:cNvPr id="2" name="タイトル 1">
            <a:extLst>
              <a:ext uri="{FF2B5EF4-FFF2-40B4-BE49-F238E27FC236}">
                <a16:creationId xmlns:a16="http://schemas.microsoft.com/office/drawing/2014/main" id="{BD3EC356-6245-C82F-4403-09F42640A9F7}"/>
              </a:ext>
            </a:extLst>
          </p:cNvPr>
          <p:cNvSpPr txBox="1">
            <a:spLocks/>
          </p:cNvSpPr>
          <p:nvPr/>
        </p:nvSpPr>
        <p:spPr>
          <a:xfrm>
            <a:off x="0" y="-62467"/>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マクロ：自治体全域で共有する場を作る</a:t>
            </a:r>
          </a:p>
        </p:txBody>
      </p:sp>
    </p:spTree>
    <p:extLst>
      <p:ext uri="{BB962C8B-B14F-4D97-AF65-F5344CB8AC3E}">
        <p14:creationId xmlns:p14="http://schemas.microsoft.com/office/powerpoint/2010/main" val="1645154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BDD7-0595-F577-62D8-CCF0DE32AF7A}"/>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3C0F8472-AE38-62F0-9CF9-D3FC4B9B9A9E}"/>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E4DD8EC6-BFDB-95BE-C914-AA19B3F40FB7}"/>
              </a:ext>
            </a:extLst>
          </p:cNvPr>
          <p:cNvSpPr txBox="1">
            <a:spLocks/>
          </p:cNvSpPr>
          <p:nvPr/>
        </p:nvSpPr>
        <p:spPr bwMode="auto">
          <a:xfrm>
            <a:off x="1" y="-1725"/>
            <a:ext cx="9143999" cy="16173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8986" tIns="24493" rIns="48986" bIns="24493"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50000"/>
              </a:lnSpc>
              <a:spcBef>
                <a:spcPct val="0"/>
              </a:spcBef>
              <a:buFontTx/>
              <a:buNone/>
            </a:pPr>
            <a:r>
              <a:rPr lang="ja-JP" altLang="en-US" b="1" dirty="0">
                <a:latin typeface="BIZ UDPゴシック" panose="020B0400000000000000" pitchFamily="50" charset="-128"/>
                <a:ea typeface="BIZ UDPゴシック" panose="020B0400000000000000" pitchFamily="50" charset="-128"/>
              </a:rPr>
              <a:t>取り組みや支援など全体像を見える化させ、</a:t>
            </a:r>
            <a:endParaRPr lang="en-US" altLang="ja-JP" b="1" dirty="0">
              <a:latin typeface="BIZ UDPゴシック" panose="020B0400000000000000" pitchFamily="50" charset="-128"/>
              <a:ea typeface="BIZ UDPゴシック" panose="020B0400000000000000" pitchFamily="50" charset="-128"/>
            </a:endParaRPr>
          </a:p>
          <a:p>
            <a:pPr algn="ctr" eaLnBrk="1" hangingPunct="1">
              <a:lnSpc>
                <a:spcPct val="150000"/>
              </a:lnSpc>
              <a:spcBef>
                <a:spcPct val="0"/>
              </a:spcBef>
              <a:buFontTx/>
              <a:buNone/>
            </a:pPr>
            <a:r>
              <a:rPr lang="ja-JP" altLang="en-US" b="1" dirty="0">
                <a:latin typeface="BIZ UDPゴシック" panose="020B0400000000000000" pitchFamily="50" charset="-128"/>
                <a:ea typeface="BIZ UDPゴシック" panose="020B0400000000000000" pitchFamily="50" charset="-128"/>
              </a:rPr>
              <a:t>家庭、学校、地域が</a:t>
            </a:r>
            <a:r>
              <a:rPr lang="ja-JP" altLang="en-US" b="1" dirty="0">
                <a:solidFill>
                  <a:srgbClr val="FF0000"/>
                </a:solidFill>
                <a:latin typeface="BIZ UDPゴシック" panose="020B0400000000000000" pitchFamily="50" charset="-128"/>
                <a:ea typeface="BIZ UDPゴシック" panose="020B0400000000000000" pitchFamily="50" charset="-128"/>
              </a:rPr>
              <a:t>相互補完</a:t>
            </a:r>
            <a:r>
              <a:rPr lang="ja-JP" altLang="en-US" b="1" dirty="0">
                <a:latin typeface="BIZ UDPゴシック" panose="020B0400000000000000" pitchFamily="50" charset="-128"/>
                <a:ea typeface="BIZ UDPゴシック" panose="020B0400000000000000" pitchFamily="50" charset="-128"/>
              </a:rPr>
              <a:t>する必要がある！</a:t>
            </a:r>
            <a:endParaRPr lang="en-US" altLang="ja-JP" b="1" dirty="0">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21BD792B-3366-7EE7-24C4-BC721DBD1D65}"/>
              </a:ext>
            </a:extLst>
          </p:cNvPr>
          <p:cNvSpPr txBox="1">
            <a:spLocks/>
          </p:cNvSpPr>
          <p:nvPr/>
        </p:nvSpPr>
        <p:spPr>
          <a:xfrm>
            <a:off x="964706" y="2496958"/>
            <a:ext cx="7493272" cy="857250"/>
          </a:xfrm>
          <a:prstGeom prst="rect">
            <a:avLst/>
          </a:prstGeom>
        </p:spPr>
        <p:txBody>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75" dirty="0">
                <a:latin typeface="BIZ UDPゴシック" panose="020B0400000000000000" pitchFamily="50" charset="-128"/>
                <a:ea typeface="BIZ UDPゴシック" panose="020B0400000000000000" pitchFamily="50" charset="-128"/>
              </a:rPr>
              <a:t>着眼１ ： 全体像を作る</a:t>
            </a:r>
            <a:endParaRPr lang="en-US" altLang="ja-JP" sz="2475" dirty="0">
              <a:latin typeface="BIZ UDPゴシック" panose="020B0400000000000000" pitchFamily="50" charset="-128"/>
              <a:ea typeface="BIZ UDPゴシック" panose="020B0400000000000000" pitchFamily="50" charset="-128"/>
            </a:endParaRPr>
          </a:p>
          <a:p>
            <a:pPr marL="984250" indent="-984250"/>
            <a:r>
              <a:rPr lang="ja-JP" altLang="en-US" sz="2475" dirty="0">
                <a:latin typeface="BIZ UDPゴシック" panose="020B0400000000000000" pitchFamily="50" charset="-128"/>
                <a:ea typeface="BIZ UDPゴシック" panose="020B0400000000000000" pitchFamily="50" charset="-128"/>
              </a:rPr>
              <a:t>    　　　＝</a:t>
            </a:r>
            <a:r>
              <a:rPr lang="ja-JP" altLang="en-US" sz="2475" dirty="0">
                <a:solidFill>
                  <a:srgbClr val="FF0000"/>
                </a:solidFill>
                <a:latin typeface="BIZ UDPゴシック" panose="020B0400000000000000" pitchFamily="50" charset="-128"/>
                <a:ea typeface="BIZ UDPゴシック" panose="020B0400000000000000" pitchFamily="50" charset="-128"/>
              </a:rPr>
              <a:t>学校プラットフォーム</a:t>
            </a:r>
            <a:endParaRPr lang="en-US" altLang="ja-JP" sz="2475" dirty="0">
              <a:solidFill>
                <a:srgbClr val="FF0000"/>
              </a:solidFill>
              <a:latin typeface="BIZ UDPゴシック" panose="020B0400000000000000" pitchFamily="50" charset="-128"/>
              <a:ea typeface="BIZ UDPゴシック" panose="020B0400000000000000" pitchFamily="50" charset="-128"/>
            </a:endParaRPr>
          </a:p>
          <a:p>
            <a:pPr marL="984250" indent="-984250"/>
            <a:r>
              <a:rPr lang="ja-JP" altLang="en-US" sz="2475" dirty="0">
                <a:latin typeface="BIZ UDPゴシック" panose="020B0400000000000000" pitchFamily="50" charset="-128"/>
                <a:ea typeface="BIZ UDPゴシック" panose="020B0400000000000000" pitchFamily="50" charset="-128"/>
              </a:rPr>
              <a:t>　　  　　（地域とつながる→家庭教育支援含む）</a:t>
            </a:r>
            <a:endParaRPr lang="en-US" altLang="ja-JP" sz="2475" dirty="0">
              <a:latin typeface="BIZ UDPゴシック" panose="020B0400000000000000" pitchFamily="50" charset="-128"/>
              <a:ea typeface="BIZ UDPゴシック" panose="020B0400000000000000" pitchFamily="50" charset="-128"/>
            </a:endParaRPr>
          </a:p>
          <a:p>
            <a:endParaRPr lang="en-US" altLang="ja-JP" sz="750" dirty="0">
              <a:latin typeface="BIZ UDPゴシック" panose="020B0400000000000000" pitchFamily="50" charset="-128"/>
              <a:ea typeface="BIZ UDPゴシック" panose="020B0400000000000000" pitchFamily="50" charset="-128"/>
            </a:endParaRPr>
          </a:p>
          <a:p>
            <a:pPr>
              <a:spcBef>
                <a:spcPts val="1200"/>
              </a:spcBef>
            </a:pPr>
            <a:r>
              <a:rPr lang="ja-JP" altLang="en-US" sz="2475" dirty="0">
                <a:latin typeface="BIZ UDPゴシック" panose="020B0400000000000000" pitchFamily="50" charset="-128"/>
                <a:ea typeface="BIZ UDPゴシック" panose="020B0400000000000000" pitchFamily="50" charset="-128"/>
              </a:rPr>
              <a:t>着眼２ ： 学校でできること＝チーム学校</a:t>
            </a:r>
            <a:endParaRPr lang="en-US" altLang="ja-JP" sz="2475" dirty="0">
              <a:latin typeface="BIZ UDPゴシック" panose="020B0400000000000000" pitchFamily="50" charset="-128"/>
              <a:ea typeface="BIZ UDPゴシック" panose="020B0400000000000000" pitchFamily="50" charset="-128"/>
            </a:endParaRPr>
          </a:p>
          <a:p>
            <a:r>
              <a:rPr lang="ja-JP" altLang="en-US" sz="2143" dirty="0">
                <a:solidFill>
                  <a:srgbClr val="FF0000"/>
                </a:solidFill>
                <a:latin typeface="BIZ UDPゴシック" panose="020B0400000000000000" pitchFamily="50" charset="-128"/>
                <a:ea typeface="BIZ UDPゴシック" panose="020B0400000000000000" pitchFamily="50" charset="-128"/>
              </a:rPr>
              <a:t>　　　     　</a:t>
            </a:r>
            <a:r>
              <a:rPr lang="ja-JP" altLang="en-US" sz="2357" b="1" dirty="0">
                <a:solidFill>
                  <a:srgbClr val="FF0000"/>
                </a:solidFill>
                <a:latin typeface="BIZ UDPゴシック" panose="020B0400000000000000" pitchFamily="50" charset="-128"/>
                <a:ea typeface="BIZ UDPゴシック" panose="020B0400000000000000" pitchFamily="50" charset="-128"/>
              </a:rPr>
              <a:t>スクリーニング⇔地域　とつなぐ仕組みを作る</a:t>
            </a:r>
          </a:p>
        </p:txBody>
      </p:sp>
      <p:sp>
        <p:nvSpPr>
          <p:cNvPr id="5" name="正方形/長方形 4">
            <a:extLst>
              <a:ext uri="{FF2B5EF4-FFF2-40B4-BE49-F238E27FC236}">
                <a16:creationId xmlns:a16="http://schemas.microsoft.com/office/drawing/2014/main" id="{E44A72A9-C6D0-951D-2303-D3E3234698F4}"/>
              </a:ext>
            </a:extLst>
          </p:cNvPr>
          <p:cNvSpPr/>
          <p:nvPr/>
        </p:nvSpPr>
        <p:spPr>
          <a:xfrm>
            <a:off x="527312" y="2025337"/>
            <a:ext cx="3183885" cy="461665"/>
          </a:xfrm>
          <a:prstGeom prst="rect">
            <a:avLst/>
          </a:prstGeom>
        </p:spPr>
        <p:txBody>
          <a:bodyPr wrap="none">
            <a:spAutoFit/>
          </a:bodyPr>
          <a:lstStyle/>
          <a:p>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自治体レベルと学校</a:t>
            </a:r>
            <a:r>
              <a:rPr lang="en-US" altLang="ja-JP" sz="2400" dirty="0">
                <a:latin typeface="BIZ UDPゴシック" panose="020B0400000000000000" pitchFamily="50" charset="-128"/>
                <a:ea typeface="BIZ UDPゴシック" panose="020B0400000000000000" pitchFamily="50" charset="-128"/>
              </a:rPr>
              <a:t>》</a:t>
            </a:r>
            <a:endParaRPr lang="ja-JP" altLang="en-US" sz="2400" dirty="0">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516B2BAB-0322-2FBC-D4C9-4B280A48D25F}"/>
              </a:ext>
            </a:extLst>
          </p:cNvPr>
          <p:cNvGrpSpPr/>
          <p:nvPr/>
        </p:nvGrpSpPr>
        <p:grpSpPr>
          <a:xfrm>
            <a:off x="613677" y="4701148"/>
            <a:ext cx="6160417" cy="926728"/>
            <a:chOff x="613677" y="4360678"/>
            <a:chExt cx="6160417" cy="926728"/>
          </a:xfrm>
        </p:grpSpPr>
        <p:sp>
          <p:nvSpPr>
            <p:cNvPr id="6" name="正方形/長方形 5">
              <a:extLst>
                <a:ext uri="{FF2B5EF4-FFF2-40B4-BE49-F238E27FC236}">
                  <a16:creationId xmlns:a16="http://schemas.microsoft.com/office/drawing/2014/main" id="{8248A9CD-6789-F544-FBCF-1FB47A3D09D7}"/>
                </a:ext>
              </a:extLst>
            </p:cNvPr>
            <p:cNvSpPr/>
            <p:nvPr/>
          </p:nvSpPr>
          <p:spPr>
            <a:xfrm>
              <a:off x="613677" y="4360678"/>
              <a:ext cx="1107996" cy="461665"/>
            </a:xfrm>
            <a:prstGeom prst="rect">
              <a:avLst/>
            </a:prstGeom>
          </p:spPr>
          <p:txBody>
            <a:bodyPr wrap="none">
              <a:spAutoFit/>
            </a:bodyPr>
            <a:lstStyle/>
            <a:p>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a:t>
              </a:r>
              <a:r>
                <a:rPr lang="en-US" altLang="ja-JP" sz="2400" dirty="0">
                  <a:latin typeface="BIZ UDPゴシック" panose="020B0400000000000000" pitchFamily="50" charset="-128"/>
                  <a:ea typeface="BIZ UDPゴシック" panose="020B0400000000000000" pitchFamily="50" charset="-128"/>
                </a:rPr>
                <a:t>》</a:t>
              </a:r>
              <a:endParaRPr lang="ja-JP" altLang="en-US"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EBB89548-7085-C9AC-B680-406D85854322}"/>
                </a:ext>
              </a:extLst>
            </p:cNvPr>
            <p:cNvSpPr/>
            <p:nvPr/>
          </p:nvSpPr>
          <p:spPr>
            <a:xfrm>
              <a:off x="1228986" y="4799259"/>
              <a:ext cx="5545108" cy="488147"/>
            </a:xfrm>
            <a:prstGeom prst="rect">
              <a:avLst/>
            </a:prstGeom>
          </p:spPr>
          <p:txBody>
            <a:bodyPr wrap="none">
              <a:spAutoFit/>
            </a:bodyPr>
            <a:lstStyle/>
            <a:p>
              <a:r>
                <a:rPr lang="ja-JP" altLang="en-US" sz="2572" dirty="0">
                  <a:solidFill>
                    <a:srgbClr val="000000"/>
                  </a:solidFill>
                  <a:latin typeface="BIZ UDPゴシック" panose="020B0400000000000000" pitchFamily="50" charset="-128"/>
                  <a:ea typeface="BIZ UDPゴシック" panose="020B0400000000000000" pitchFamily="50" charset="-128"/>
                </a:rPr>
                <a:t>指導型でなく、当事性が高いこと重要</a:t>
              </a:r>
              <a:endParaRPr lang="ja-JP" altLang="en-US" sz="2572" dirty="0">
                <a:latin typeface="BIZ UDPゴシック" panose="020B0400000000000000" pitchFamily="50" charset="-128"/>
                <a:ea typeface="BIZ UDPゴシック" panose="020B0400000000000000" pitchFamily="50" charset="-128"/>
              </a:endParaRPr>
            </a:p>
          </p:txBody>
        </p:sp>
      </p:grpSp>
      <p:sp>
        <p:nvSpPr>
          <p:cNvPr id="8" name="スライド番号プレースホルダー 7">
            <a:extLst>
              <a:ext uri="{FF2B5EF4-FFF2-40B4-BE49-F238E27FC236}">
                <a16:creationId xmlns:a16="http://schemas.microsoft.com/office/drawing/2014/main" id="{7A20B551-6C0F-C0BC-AADB-DA8A280B2527}"/>
              </a:ext>
            </a:extLst>
          </p:cNvPr>
          <p:cNvSpPr>
            <a:spLocks noGrp="1"/>
          </p:cNvSpPr>
          <p:nvPr>
            <p:ph type="sldNum" sz="quarter" idx="12"/>
          </p:nvPr>
        </p:nvSpPr>
        <p:spPr/>
        <p:txBody>
          <a:bodyPr/>
          <a:lstStyle/>
          <a:p>
            <a:fld id="{9DAC49A8-D133-48D6-BABD-467D590054FB}" type="slidenum">
              <a:rPr kumimoji="1" lang="ja-JP" altLang="en-US" smtClean="0"/>
              <a:t>195</a:t>
            </a:fld>
            <a:endParaRPr kumimoji="1" lang="ja-JP" altLang="en-US"/>
          </a:p>
        </p:txBody>
      </p:sp>
    </p:spTree>
    <p:extLst>
      <p:ext uri="{BB962C8B-B14F-4D97-AF65-F5344CB8AC3E}">
        <p14:creationId xmlns:p14="http://schemas.microsoft.com/office/powerpoint/2010/main" val="2261305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C59B0-1BCA-2589-DCEB-B42C111E630F}"/>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0FF1640F-792E-BEE1-1795-82FF7F177876}"/>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E7748B49-72DA-D96A-E553-A3B13ED2C3A5}"/>
              </a:ext>
            </a:extLst>
          </p:cNvPr>
          <p:cNvSpPr txBox="1">
            <a:spLocks/>
          </p:cNvSpPr>
          <p:nvPr/>
        </p:nvSpPr>
        <p:spPr>
          <a:xfrm>
            <a:off x="822960" y="286604"/>
            <a:ext cx="7543800" cy="1450757"/>
          </a:xfrm>
          <a:prstGeom prst="rect">
            <a:avLst/>
          </a:prstGeom>
        </p:spPr>
        <p:txBody>
          <a:bodyPr anchor="b"/>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800" b="0"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地域活用の効果</a:t>
            </a:r>
          </a:p>
        </p:txBody>
      </p:sp>
      <p:cxnSp>
        <p:nvCxnSpPr>
          <p:cNvPr id="5" name="直線コネクタ 4">
            <a:extLst>
              <a:ext uri="{FF2B5EF4-FFF2-40B4-BE49-F238E27FC236}">
                <a16:creationId xmlns:a16="http://schemas.microsoft.com/office/drawing/2014/main" id="{B1AFA2E2-2B8B-6DC7-4DA1-53270B1FFA61}"/>
              </a:ext>
            </a:extLst>
          </p:cNvPr>
          <p:cNvCxnSpPr/>
          <p:nvPr/>
        </p:nvCxnSpPr>
        <p:spPr>
          <a:xfrm>
            <a:off x="914760" y="1933575"/>
            <a:ext cx="745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B67F103D-E378-F862-20F0-64CED407F89E}"/>
              </a:ext>
            </a:extLst>
          </p:cNvPr>
          <p:cNvSpPr>
            <a:spLocks noGrp="1"/>
          </p:cNvSpPr>
          <p:nvPr>
            <p:ph type="sldNum" sz="quarter" idx="12"/>
          </p:nvPr>
        </p:nvSpPr>
        <p:spPr/>
        <p:txBody>
          <a:bodyPr/>
          <a:lstStyle/>
          <a:p>
            <a:fld id="{9DAC49A8-D133-48D6-BABD-467D590054FB}" type="slidenum">
              <a:rPr kumimoji="1" lang="ja-JP" altLang="en-US" smtClean="0"/>
              <a:t>196</a:t>
            </a:fld>
            <a:endParaRPr kumimoji="1" lang="ja-JP" altLang="en-US"/>
          </a:p>
        </p:txBody>
      </p:sp>
    </p:spTree>
    <p:extLst>
      <p:ext uri="{BB962C8B-B14F-4D97-AF65-F5344CB8AC3E}">
        <p14:creationId xmlns:p14="http://schemas.microsoft.com/office/powerpoint/2010/main" val="4252691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295745" y="6476805"/>
            <a:ext cx="1600200" cy="273844"/>
          </a:xfrm>
        </p:spPr>
        <p:txBody>
          <a:bodyPr/>
          <a:lstStyle/>
          <a:p>
            <a:fld id="{D636FCB4-6363-4DDE-93AB-7492CDF21436}" type="slidenum">
              <a:rPr kumimoji="1" lang="ja-JP" altLang="en-US" b="1" smtClean="0">
                <a:solidFill>
                  <a:schemeClr val="tx1"/>
                </a:solidFill>
                <a:latin typeface="+mj-ea"/>
                <a:ea typeface="+mj-ea"/>
              </a:rPr>
              <a:t>197</a:t>
            </a:fld>
            <a:endParaRPr kumimoji="1" lang="ja-JP" altLang="en-US" b="1" dirty="0">
              <a:solidFill>
                <a:schemeClr val="tx1"/>
              </a:solidFill>
              <a:latin typeface="+mj-ea"/>
              <a:ea typeface="+mj-ea"/>
            </a:endParaRPr>
          </a:p>
        </p:txBody>
      </p:sp>
      <p:sp>
        <p:nvSpPr>
          <p:cNvPr id="24" name="テキスト ボックス 23"/>
          <p:cNvSpPr txBox="1"/>
          <p:nvPr/>
        </p:nvSpPr>
        <p:spPr>
          <a:xfrm>
            <a:off x="1143001" y="1036643"/>
            <a:ext cx="3377045" cy="276999"/>
          </a:xfrm>
          <a:prstGeom prst="rect">
            <a:avLst/>
          </a:prstGeom>
          <a:solidFill>
            <a:srgbClr val="CCFFCC"/>
          </a:solidFill>
        </p:spPr>
        <p:txBody>
          <a:bodyPr wrap="square" rtlCol="0">
            <a:spAutoFit/>
          </a:bodyPr>
          <a:lstStyle/>
          <a:p>
            <a:pPr lvl="0"/>
            <a:r>
              <a:rPr lang="ja-JP" altLang="en-US" sz="1200" dirty="0">
                <a:solidFill>
                  <a:prstClr val="black"/>
                </a:solidFill>
                <a:latin typeface="BIZ UDPゴシック" panose="020B0400000000000000" pitchFamily="50" charset="-128"/>
                <a:ea typeface="BIZ UDPゴシック" panose="020B0400000000000000" pitchFamily="50" charset="-128"/>
              </a:rPr>
              <a:t>◇自分に自信がある（</a:t>
            </a:r>
            <a:r>
              <a:rPr kumimoji="1" lang="ja-JP" altLang="en-US" sz="1200" dirty="0">
                <a:solidFill>
                  <a:prstClr val="black"/>
                </a:solidFill>
                <a:latin typeface="BIZ UDPゴシック" panose="020B0400000000000000" pitchFamily="50" charset="-128"/>
                <a:ea typeface="BIZ UDPゴシック" panose="020B0400000000000000" pitchFamily="50" charset="-128"/>
              </a:rPr>
              <a:t>子ども調査）</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4623956" y="1039406"/>
            <a:ext cx="3377045" cy="276999"/>
          </a:xfrm>
          <a:prstGeom prst="rect">
            <a:avLst/>
          </a:prstGeom>
          <a:solidFill>
            <a:srgbClr val="CCFFCC"/>
          </a:solidFill>
        </p:spPr>
        <p:txBody>
          <a:bodyPr wrap="square" rtlCol="0">
            <a:spAutoFit/>
          </a:bodyPr>
          <a:lstStyle/>
          <a:p>
            <a:pPr lvl="0"/>
            <a:r>
              <a:rPr lang="ja-JP" altLang="en-US" sz="1200">
                <a:solidFill>
                  <a:prstClr val="black"/>
                </a:solidFill>
                <a:latin typeface="BIZ UDPゴシック" panose="020B0400000000000000" pitchFamily="50" charset="-128"/>
                <a:ea typeface="BIZ UDPゴシック" panose="020B0400000000000000" pitchFamily="50" charset="-128"/>
              </a:rPr>
              <a:t>◇自分に自信がある（居場所</a:t>
            </a:r>
            <a:r>
              <a:rPr kumimoji="1" lang="ja-JP" altLang="en-US" sz="1200">
                <a:solidFill>
                  <a:prstClr val="black"/>
                </a:solidFill>
                <a:latin typeface="BIZ UDPゴシック" panose="020B0400000000000000" pitchFamily="50" charset="-128"/>
                <a:ea typeface="BIZ UDPゴシック" panose="020B0400000000000000" pitchFamily="50" charset="-128"/>
              </a:rPr>
              <a:t>調査）</a:t>
            </a:r>
            <a:endParaRPr kumimoji="1" lang="en-US" altLang="ja-JP" sz="1200">
              <a:solidFill>
                <a:prstClr val="black"/>
              </a:solidFill>
              <a:latin typeface="BIZ UDPゴシック" panose="020B0400000000000000" pitchFamily="50" charset="-128"/>
              <a:ea typeface="BIZ UDPゴシック" panose="020B0400000000000000" pitchFamily="50" charset="-128"/>
            </a:endParaRPr>
          </a:p>
        </p:txBody>
      </p:sp>
      <p:cxnSp>
        <p:nvCxnSpPr>
          <p:cNvPr id="15" name="直線コネクタ 14"/>
          <p:cNvCxnSpPr/>
          <p:nvPr/>
        </p:nvCxnSpPr>
        <p:spPr>
          <a:xfrm>
            <a:off x="4569645" y="1298468"/>
            <a:ext cx="17518" cy="28024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359370" y="4398061"/>
            <a:ext cx="6529171" cy="553998"/>
          </a:xfrm>
          <a:prstGeom prst="rect">
            <a:avLst/>
          </a:prstGeom>
        </p:spPr>
        <p:txBody>
          <a:bodyPr wrap="square">
            <a:spAutoFit/>
          </a:bodyPr>
          <a:lstStyle/>
          <a:p>
            <a:r>
              <a:rPr lang="ja-JP" altLang="en-US" sz="1500" dirty="0">
                <a:latin typeface="BIZ UDPゴシック" panose="020B0400000000000000" pitchFamily="50" charset="-128"/>
                <a:ea typeface="BIZ UDPゴシック" panose="020B0400000000000000" pitchFamily="50" charset="-128"/>
              </a:rPr>
              <a:t>子ども調査と居場所調査を比較すると、いずれの学年も居場所に来ている子どもの方が自己効力感が高い。</a:t>
            </a:r>
          </a:p>
        </p:txBody>
      </p:sp>
      <p:pic>
        <p:nvPicPr>
          <p:cNvPr id="10" name="図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175" y="1504753"/>
            <a:ext cx="3625870" cy="2022217"/>
          </a:xfrm>
          <a:prstGeom prst="rect">
            <a:avLst/>
          </a:prstGeom>
          <a:noFill/>
          <a:ln>
            <a:noFill/>
          </a:ln>
        </p:spPr>
      </p:pic>
      <p:pic>
        <p:nvPicPr>
          <p:cNvPr id="12" name="図 11"/>
          <p:cNvPicPr/>
          <p:nvPr/>
        </p:nvPicPr>
        <p:blipFill>
          <a:blip r:embed="rId4">
            <a:extLst>
              <a:ext uri="{28A0092B-C50C-407E-A947-70E740481C1C}">
                <a14:useLocalDpi xmlns:a14="http://schemas.microsoft.com/office/drawing/2010/main" val="0"/>
              </a:ext>
            </a:extLst>
          </a:blip>
          <a:srcRect/>
          <a:stretch>
            <a:fillRect/>
          </a:stretch>
        </p:blipFill>
        <p:spPr bwMode="auto">
          <a:xfrm>
            <a:off x="4636763" y="1454701"/>
            <a:ext cx="3793134" cy="2802431"/>
          </a:xfrm>
          <a:prstGeom prst="rect">
            <a:avLst/>
          </a:prstGeom>
          <a:noFill/>
          <a:ln>
            <a:noFill/>
          </a:ln>
        </p:spPr>
      </p:pic>
      <p:sp>
        <p:nvSpPr>
          <p:cNvPr id="11" name="タイトル 1"/>
          <p:cNvSpPr txBox="1">
            <a:spLocks/>
          </p:cNvSpPr>
          <p:nvPr/>
        </p:nvSpPr>
        <p:spPr>
          <a:xfrm>
            <a:off x="1925015" y="3429000"/>
            <a:ext cx="2118375" cy="831752"/>
          </a:xfrm>
          <a:prstGeom prst="rect">
            <a:avLst/>
          </a:prstGeom>
          <a:solidFill>
            <a:schemeClr val="accent4">
              <a:lumMod val="20000"/>
              <a:lumOff val="80000"/>
            </a:schemeClr>
          </a:solidFill>
        </p:spPr>
        <p:txBody>
          <a:bodyPr vert="horz" lIns="68580" tIns="34290" rIns="68580" bIns="3429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spcBef>
                <a:spcPts val="600"/>
              </a:spcBef>
            </a:pPr>
            <a:r>
              <a:rPr lang="ja-JP" altLang="en-US" sz="1800" dirty="0">
                <a:latin typeface="BIZ UDPゴシック" panose="020B0400000000000000" pitchFamily="50" charset="-128"/>
                <a:ea typeface="BIZ UDPゴシック" panose="020B0400000000000000" pitchFamily="50" charset="-128"/>
              </a:rPr>
              <a:t>ボランティア的熱さ身近な支援の頻度</a:t>
            </a:r>
          </a:p>
        </p:txBody>
      </p:sp>
      <p:sp>
        <p:nvSpPr>
          <p:cNvPr id="14" name="正方形/長方形 13">
            <a:extLst>
              <a:ext uri="{FF2B5EF4-FFF2-40B4-BE49-F238E27FC236}">
                <a16:creationId xmlns:a16="http://schemas.microsoft.com/office/drawing/2014/main" id="{A094A1CA-13BE-42C3-97F0-FBB4E97BF24F}"/>
              </a:ext>
            </a:extLst>
          </p:cNvPr>
          <p:cNvSpPr/>
          <p:nvPr/>
        </p:nvSpPr>
        <p:spPr>
          <a:xfrm>
            <a:off x="1331641" y="5096609"/>
            <a:ext cx="6619740" cy="1246495"/>
          </a:xfrm>
          <a:prstGeom prst="rect">
            <a:avLst/>
          </a:prstGeom>
          <a:solidFill>
            <a:schemeClr val="accent2">
              <a:lumMod val="20000"/>
              <a:lumOff val="80000"/>
            </a:schemeClr>
          </a:solidFill>
        </p:spPr>
        <p:txBody>
          <a:bodyPr wrap="square">
            <a:spAutoFit/>
          </a:bodyPr>
          <a:lstStyle/>
          <a:p>
            <a:r>
              <a:rPr lang="en-US" altLang="ja-JP" sz="1500" dirty="0">
                <a:latin typeface="BIZ UDPゴシック" panose="020B0400000000000000" pitchFamily="50" charset="-128"/>
                <a:ea typeface="BIZ UDPゴシック" panose="020B0400000000000000" pitchFamily="50" charset="-128"/>
              </a:rPr>
              <a:t>※</a:t>
            </a:r>
            <a:r>
              <a:rPr lang="ja-JP" altLang="en-US" sz="1500" dirty="0">
                <a:latin typeface="BIZ UDPゴシック" panose="020B0400000000000000" pitchFamily="50" charset="-128"/>
                <a:ea typeface="BIZ UDPゴシック" panose="020B0400000000000000" pitchFamily="50" charset="-128"/>
              </a:rPr>
              <a:t>部局を超えたデータ共有の障害とその対策　　</a:t>
            </a:r>
            <a:endParaRPr lang="en-US" altLang="ja-JP" sz="1500" dirty="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     例）教育委員会で要項を作成</a:t>
            </a:r>
          </a:p>
          <a:p>
            <a:r>
              <a:rPr lang="ja-JP" altLang="en-US" sz="1500" dirty="0">
                <a:latin typeface="BIZ UDPゴシック" panose="020B0400000000000000" pitchFamily="50" charset="-128"/>
                <a:ea typeface="BIZ UDPゴシック" panose="020B0400000000000000" pitchFamily="50" charset="-128"/>
              </a:rPr>
              <a:t>     地域の例）　　学校☚地域</a:t>
            </a:r>
            <a:endParaRPr lang="en-US" altLang="ja-JP" sz="1500" dirty="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　個人情報を提供して地域に紹介する必要はない。</a:t>
            </a:r>
            <a:endParaRPr lang="en-US" altLang="ja-JP" sz="1500" dirty="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　地域から情報があれば地域担当教員がスクリーニング会議で報告する。</a:t>
            </a:r>
          </a:p>
        </p:txBody>
      </p:sp>
      <p:sp>
        <p:nvSpPr>
          <p:cNvPr id="16" name="円/楕円 17">
            <a:extLst>
              <a:ext uri="{FF2B5EF4-FFF2-40B4-BE49-F238E27FC236}">
                <a16:creationId xmlns:a16="http://schemas.microsoft.com/office/drawing/2014/main" id="{F9FF3FE3-D2CC-4D30-9AFB-E6DE29E450E9}"/>
              </a:ext>
            </a:extLst>
          </p:cNvPr>
          <p:cNvSpPr/>
          <p:nvPr/>
        </p:nvSpPr>
        <p:spPr>
          <a:xfrm>
            <a:off x="4446240" y="2264305"/>
            <a:ext cx="2257822" cy="3546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350">
              <a:latin typeface="BIZ UDPゴシック" panose="020B0400000000000000" pitchFamily="50" charset="-128"/>
              <a:ea typeface="BIZ UDPゴシック" panose="020B0400000000000000" pitchFamily="50" charset="-128"/>
            </a:endParaRPr>
          </a:p>
        </p:txBody>
      </p:sp>
      <p:sp>
        <p:nvSpPr>
          <p:cNvPr id="17" name="円/楕円 17">
            <a:extLst>
              <a:ext uri="{FF2B5EF4-FFF2-40B4-BE49-F238E27FC236}">
                <a16:creationId xmlns:a16="http://schemas.microsoft.com/office/drawing/2014/main" id="{7612A12F-B44E-4483-9CF8-83F5E1B2AC9F}"/>
              </a:ext>
            </a:extLst>
          </p:cNvPr>
          <p:cNvSpPr/>
          <p:nvPr/>
        </p:nvSpPr>
        <p:spPr>
          <a:xfrm>
            <a:off x="833230" y="2012008"/>
            <a:ext cx="1552919" cy="28222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350">
              <a:latin typeface="BIZ UDPゴシック" panose="020B0400000000000000" pitchFamily="50" charset="-128"/>
              <a:ea typeface="BIZ UDPゴシック" panose="020B0400000000000000" pitchFamily="50" charset="-128"/>
            </a:endParaRPr>
          </a:p>
        </p:txBody>
      </p:sp>
      <p:sp>
        <p:nvSpPr>
          <p:cNvPr id="18" name="角丸四角形 1">
            <a:extLst>
              <a:ext uri="{FF2B5EF4-FFF2-40B4-BE49-F238E27FC236}">
                <a16:creationId xmlns:a16="http://schemas.microsoft.com/office/drawing/2014/main" id="{B5FFDBC6-B052-4212-B970-7B8633174971}"/>
              </a:ext>
            </a:extLst>
          </p:cNvPr>
          <p:cNvSpPr/>
          <p:nvPr/>
        </p:nvSpPr>
        <p:spPr>
          <a:xfrm>
            <a:off x="906981" y="2396779"/>
            <a:ext cx="1174368" cy="438581"/>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25">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F01CAB3E-5752-4E08-BF38-0B7A6A9E8D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3956" y="2679753"/>
            <a:ext cx="1589645" cy="352325"/>
          </a:xfrm>
          <a:prstGeom prst="rect">
            <a:avLst/>
          </a:prstGeom>
        </p:spPr>
      </p:pic>
      <p:sp>
        <p:nvSpPr>
          <p:cNvPr id="20" name="タイトル 1"/>
          <p:cNvSpPr txBox="1">
            <a:spLocks/>
          </p:cNvSpPr>
          <p:nvPr/>
        </p:nvSpPr>
        <p:spPr>
          <a:xfrm>
            <a:off x="322297" y="1454701"/>
            <a:ext cx="467325" cy="3683022"/>
          </a:xfrm>
          <a:prstGeom prst="rect">
            <a:avLst/>
          </a:prstGeom>
          <a:solidFill>
            <a:schemeClr val="accent4">
              <a:lumMod val="20000"/>
              <a:lumOff val="80000"/>
            </a:schemeClr>
          </a:solidFill>
        </p:spPr>
        <p:txBody>
          <a:bodyPr vert="horz" lIns="68580" tIns="34290" rIns="68580" bIns="3429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75" dirty="0">
                <a:latin typeface="BIZ UDPゴシック" panose="020B0400000000000000" pitchFamily="50" charset="-128"/>
                <a:ea typeface="BIZ UDPゴシック" panose="020B0400000000000000" pitchFamily="50" charset="-128"/>
              </a:rPr>
              <a:t>地域資源の効果と意義</a:t>
            </a:r>
          </a:p>
        </p:txBody>
      </p:sp>
      <p:sp>
        <p:nvSpPr>
          <p:cNvPr id="2" name="タイトル 1">
            <a:extLst>
              <a:ext uri="{FF2B5EF4-FFF2-40B4-BE49-F238E27FC236}">
                <a16:creationId xmlns:a16="http://schemas.microsoft.com/office/drawing/2014/main" id="{E999AFAE-F022-3DD6-B82F-96366C6E5522}"/>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地域の活用の効果（自己効力感）と意義</a:t>
            </a:r>
          </a:p>
        </p:txBody>
      </p:sp>
      <p:sp>
        <p:nvSpPr>
          <p:cNvPr id="4" name="タイトル 1">
            <a:extLst>
              <a:ext uri="{FF2B5EF4-FFF2-40B4-BE49-F238E27FC236}">
                <a16:creationId xmlns:a16="http://schemas.microsoft.com/office/drawing/2014/main" id="{73D8CE4C-0C3A-8A49-A998-7EADB534586D}"/>
              </a:ext>
            </a:extLst>
          </p:cNvPr>
          <p:cNvSpPr txBox="1">
            <a:spLocks/>
          </p:cNvSpPr>
          <p:nvPr/>
        </p:nvSpPr>
        <p:spPr>
          <a:xfrm>
            <a:off x="6779173" y="527014"/>
            <a:ext cx="2364827" cy="461141"/>
          </a:xfrm>
          <a:prstGeom prst="rect">
            <a:avLst/>
          </a:prstGeom>
          <a:solidFill>
            <a:srgbClr val="0070C0"/>
          </a:solidFill>
        </p:spPr>
        <p:txBody>
          <a:bodyPr vert="horz">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a:solidFill>
                  <a:schemeClr val="bg1"/>
                </a:solidFill>
                <a:latin typeface="BIZ UDPゴシック" panose="020B0400000000000000" pitchFamily="50" charset="-128"/>
                <a:ea typeface="BIZ UDPゴシック" panose="020B0400000000000000" pitchFamily="50" charset="-128"/>
              </a:rPr>
              <a:t>地域の効果</a:t>
            </a:r>
          </a:p>
        </p:txBody>
      </p:sp>
    </p:spTree>
    <p:extLst>
      <p:ext uri="{BB962C8B-B14F-4D97-AF65-F5344CB8AC3E}">
        <p14:creationId xmlns:p14="http://schemas.microsoft.com/office/powerpoint/2010/main" val="357698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EABDD7-0595-F577-62D8-CCF0DE32AF7A}"/>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89B71734-F22F-014F-B798-DB77A8B8C595}"/>
              </a:ext>
            </a:extLst>
          </p:cNvPr>
          <p:cNvSpPr/>
          <p:nvPr/>
        </p:nvSpPr>
        <p:spPr>
          <a:xfrm>
            <a:off x="226422" y="577047"/>
            <a:ext cx="8482149" cy="6247864"/>
          </a:xfrm>
          <a:prstGeom prst="rect">
            <a:avLst/>
          </a:prstGeom>
        </p:spPr>
        <p:txBody>
          <a:bodyPr wrap="square">
            <a:spAutoFit/>
          </a:bodyPr>
          <a:lstStyle/>
          <a:p>
            <a:pPr indent="127000" algn="just">
              <a:spcAft>
                <a:spcPts val="0"/>
              </a:spcAft>
            </a:pPr>
            <a:r>
              <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あなたが勤務する学校では、朝遅刻をしてくる児童や朝ごはんを食べずに登校してくる児童、家庭での学習習慣が身についておらずに宿題をやってこない児童生徒が多く、日頃から児童生徒たちの生活習慣の指導に苦慮していた。虫歯の罹患率も高く、治療が未受診のままの児童も多くいる。また、就学援助率も高く、ひとり親家庭も多い学校である。</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7000" algn="just">
              <a:spcAft>
                <a:spcPts val="0"/>
              </a:spcAft>
            </a:pPr>
            <a:r>
              <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学校に勤務するスクールカウンセラーや</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SSW</a:t>
            </a:r>
            <a:r>
              <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とともに、個々の児童生徒の問題に対応したり、虐待家庭については要保護児童対策地域協議会などと連携して対応していたが、虐待家庭ではないケースや保護者の協力が得にくい家庭への対応に限界を感じている。　</a:t>
            </a:r>
          </a:p>
          <a:p>
            <a:pPr algn="just">
              <a:spcAft>
                <a:spcPts val="0"/>
              </a:spcAft>
            </a:pPr>
            <a:r>
              <a:rPr lang="en-US" altLang="ja-JP" sz="2000" b="1"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ja-JP" sz="2000" b="1"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27000" indent="-127000" algn="just">
              <a:spcAft>
                <a:spcPts val="0"/>
              </a:spcAft>
            </a:pPr>
            <a:r>
              <a:rPr lang="ja-JP" altLang="ja-JP" sz="20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問</a:t>
            </a:r>
            <a:r>
              <a:rPr lang="en-US" altLang="ja-JP" sz="20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ja-JP" sz="2000" kern="100" dirty="0" err="1">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0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学校から見えてくる課題を整理してみましょう。課題の解決に向けて教職員のどんな役割の方とともに考えたらいいか考えてみましょう。さらに地域にも力を借りるとしたら、どんな方に声をかけ、地域とともにどのような取り組みが必要だと考えますか。どのようなメンバーが集まり、どのように課題を共有すればよいかも考えてみましょう。</a:t>
            </a:r>
          </a:p>
          <a:p>
            <a:pPr algn="just">
              <a:spcAft>
                <a:spcPts val="0"/>
              </a:spcAft>
            </a:pPr>
            <a:r>
              <a:rPr lang="en-US" altLang="ja-JP" sz="20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ja-JP" sz="20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27000" indent="-127000" algn="just">
              <a:spcAft>
                <a:spcPts val="0"/>
              </a:spcAft>
            </a:pPr>
            <a:r>
              <a:rPr lang="ja-JP" altLang="ja-JP" sz="20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問２．地域とともに朝ごはんの子ども食堂に取り組むことにしました。活動の目的や内容を、具体的に考えてみましょう。また、どのような地域資源を活用できるか、学校や地域がどのように役割分担をしていけばよいか考えてみましょう。</a:t>
            </a:r>
            <a:endParaRPr lang="ja-JP" altLang="ja-JP" sz="20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E4DF0E72-53D8-BE0A-1AD8-894984C51A93}"/>
              </a:ext>
            </a:extLst>
          </p:cNvPr>
          <p:cNvSpPr>
            <a:spLocks noGrp="1"/>
          </p:cNvSpPr>
          <p:nvPr>
            <p:ph type="sldNum" sz="quarter" idx="12"/>
          </p:nvPr>
        </p:nvSpPr>
        <p:spPr/>
        <p:txBody>
          <a:bodyPr/>
          <a:lstStyle/>
          <a:p>
            <a:fld id="{9DAC49A8-D133-48D6-BABD-467D590054FB}" type="slidenum">
              <a:rPr kumimoji="1" lang="ja-JP" altLang="en-US" b="1" smtClean="0">
                <a:solidFill>
                  <a:schemeClr val="tx1"/>
                </a:solidFill>
                <a:latin typeface="+mj-ea"/>
                <a:ea typeface="+mj-ea"/>
              </a:rPr>
              <a:t>198</a:t>
            </a:fld>
            <a:endParaRPr kumimoji="1" lang="ja-JP" altLang="en-US" b="1" dirty="0">
              <a:solidFill>
                <a:schemeClr val="tx1"/>
              </a:solidFill>
              <a:latin typeface="+mj-ea"/>
              <a:ea typeface="+mj-ea"/>
            </a:endParaRPr>
          </a:p>
        </p:txBody>
      </p:sp>
      <p:sp>
        <p:nvSpPr>
          <p:cNvPr id="2" name="タイトル 1">
            <a:extLst>
              <a:ext uri="{FF2B5EF4-FFF2-40B4-BE49-F238E27FC236}">
                <a16:creationId xmlns:a16="http://schemas.microsoft.com/office/drawing/2014/main" id="{FC93EB6C-B855-A553-560A-6EF2C4097290}"/>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ワーク２ （地域資源の活用）</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21582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6EB1A-C880-AA61-0ED6-4DB996495764}"/>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117920AD-118C-CF97-4896-B30B65294A99}"/>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4FFA0810-3EA8-5241-BCD4-6953F5A0AF07}"/>
              </a:ext>
            </a:extLst>
          </p:cNvPr>
          <p:cNvSpPr txBox="1">
            <a:spLocks/>
          </p:cNvSpPr>
          <p:nvPr/>
        </p:nvSpPr>
        <p:spPr>
          <a:xfrm>
            <a:off x="822960" y="286604"/>
            <a:ext cx="7543800" cy="1450757"/>
          </a:xfrm>
          <a:prstGeom prst="rect">
            <a:avLst/>
          </a:prstGeom>
        </p:spPr>
        <p:txBody>
          <a:bodyPr anchor="b"/>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800" b="0"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５．緊急事象・事案への対応 </a:t>
            </a:r>
          </a:p>
        </p:txBody>
      </p:sp>
      <p:cxnSp>
        <p:nvCxnSpPr>
          <p:cNvPr id="5" name="直線コネクタ 4">
            <a:extLst>
              <a:ext uri="{FF2B5EF4-FFF2-40B4-BE49-F238E27FC236}">
                <a16:creationId xmlns:a16="http://schemas.microsoft.com/office/drawing/2014/main" id="{54436ED0-C835-6E8E-45F3-4B22ADBC7448}"/>
              </a:ext>
            </a:extLst>
          </p:cNvPr>
          <p:cNvCxnSpPr/>
          <p:nvPr/>
        </p:nvCxnSpPr>
        <p:spPr>
          <a:xfrm>
            <a:off x="914760" y="1933575"/>
            <a:ext cx="745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AE044DE2-A734-0EDB-578A-0D9C515428B3}"/>
              </a:ext>
            </a:extLst>
          </p:cNvPr>
          <p:cNvSpPr>
            <a:spLocks noGrp="1"/>
          </p:cNvSpPr>
          <p:nvPr>
            <p:ph type="sldNum" sz="quarter" idx="12"/>
          </p:nvPr>
        </p:nvSpPr>
        <p:spPr/>
        <p:txBody>
          <a:bodyPr/>
          <a:lstStyle/>
          <a:p>
            <a:fld id="{9DAC49A8-D133-48D6-BABD-467D590054FB}" type="slidenum">
              <a:rPr kumimoji="1" lang="ja-JP" altLang="en-US" smtClean="0"/>
              <a:t>199</a:t>
            </a:fld>
            <a:endParaRPr kumimoji="1" lang="ja-JP" altLang="en-US"/>
          </a:p>
        </p:txBody>
      </p:sp>
      <p:sp>
        <p:nvSpPr>
          <p:cNvPr id="2" name="コンテンツ プレースホルダー 2">
            <a:extLst>
              <a:ext uri="{FF2B5EF4-FFF2-40B4-BE49-F238E27FC236}">
                <a16:creationId xmlns:a16="http://schemas.microsoft.com/office/drawing/2014/main" id="{6660BCBF-7515-6280-734B-AE07BDFE80CE}"/>
              </a:ext>
            </a:extLst>
          </p:cNvPr>
          <p:cNvSpPr txBox="1">
            <a:spLocks/>
          </p:cNvSpPr>
          <p:nvPr/>
        </p:nvSpPr>
        <p:spPr>
          <a:xfrm>
            <a:off x="800099" y="2339389"/>
            <a:ext cx="7543801" cy="208248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3200" dirty="0">
                <a:solidFill>
                  <a:schemeClr val="tx1"/>
                </a:solidFill>
                <a:latin typeface="BIZ UDPゴシック" panose="020B0400000000000000" pitchFamily="50" charset="-128"/>
                <a:ea typeface="BIZ UDPゴシック" panose="020B0400000000000000" pitchFamily="50" charset="-128"/>
              </a:rPr>
              <a:t>・災害時の対応</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・いじめや学級崩壊等で緊急対応が必要となった時の対応</a:t>
            </a:r>
          </a:p>
        </p:txBody>
      </p:sp>
    </p:spTree>
    <p:extLst>
      <p:ext uri="{BB962C8B-B14F-4D97-AF65-F5344CB8AC3E}">
        <p14:creationId xmlns:p14="http://schemas.microsoft.com/office/powerpoint/2010/main" val="780268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5A932-8EFB-9C52-0F1A-B964E731BD4D}"/>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371CEE86-90C7-F88E-C5D3-8A65F5CAB7AC}"/>
              </a:ext>
            </a:extLst>
          </p:cNvPr>
          <p:cNvSpPr txBox="1">
            <a:spLocks/>
          </p:cNvSpPr>
          <p:nvPr/>
        </p:nvSpPr>
        <p:spPr>
          <a:xfrm>
            <a:off x="0" y="-218"/>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５．緊急事象・事案への対応 （周辺地域や保護者、関係機関との連携）</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4BB2E89-0C46-8621-9638-32464AC69B6E}"/>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3" name="テキスト ボックス 2">
            <a:extLst>
              <a:ext uri="{FF2B5EF4-FFF2-40B4-BE49-F238E27FC236}">
                <a16:creationId xmlns:a16="http://schemas.microsoft.com/office/drawing/2014/main" id="{0D34F3CD-E223-CCB0-1902-3B2CC0C261AF}"/>
              </a:ext>
            </a:extLst>
          </p:cNvPr>
          <p:cNvSpPr txBox="1"/>
          <p:nvPr/>
        </p:nvSpPr>
        <p:spPr>
          <a:xfrm>
            <a:off x="0" y="915914"/>
            <a:ext cx="9060110" cy="1646605"/>
          </a:xfrm>
          <a:prstGeom prst="rect">
            <a:avLst/>
          </a:prstGeom>
          <a:noFill/>
        </p:spPr>
        <p:txBody>
          <a:bodyPr wrap="square" rtlCol="0">
            <a:spAutoFit/>
          </a:bodyPr>
          <a:lstStyle/>
          <a:p>
            <a:pPr marL="457200" indent="-457200">
              <a:buAutoNum type="arabicParenBoth"/>
            </a:pPr>
            <a:r>
              <a:rPr kumimoji="1" lang="ja-JP" altLang="en-US" sz="2400" b="1" dirty="0">
                <a:solidFill>
                  <a:srgbClr val="006600"/>
                </a:solidFill>
                <a:latin typeface="BIZ UDPゴシック" panose="020B0400000000000000" pitchFamily="50" charset="-128"/>
                <a:ea typeface="BIZ UDPゴシック" panose="020B0400000000000000" pitchFamily="50" charset="-128"/>
              </a:rPr>
              <a:t>事象 （地震・豪雨などの天災や食中毒など災害） への対応</a:t>
            </a:r>
            <a:endParaRPr kumimoji="1" lang="en-US" altLang="ja-JP" sz="2400" b="1" dirty="0">
              <a:solidFill>
                <a:srgbClr val="006600"/>
              </a:solidFill>
              <a:latin typeface="BIZ UDPゴシック" panose="020B0400000000000000" pitchFamily="50" charset="-128"/>
              <a:ea typeface="BIZ UDPゴシック" panose="020B0400000000000000" pitchFamily="50" charset="-128"/>
            </a:endParaRPr>
          </a:p>
          <a:p>
            <a:pPr>
              <a:spcBef>
                <a:spcPts val="1200"/>
              </a:spcBef>
            </a:pPr>
            <a:r>
              <a:rPr kumimoji="1"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 災害の環境　ー　災害による環境の変化</a:t>
            </a:r>
            <a:endParaRPr kumimoji="1" lang="en-US" altLang="ja-JP" sz="2400" dirty="0">
              <a:latin typeface="BIZ UDPゴシック" panose="020B0400000000000000" pitchFamily="50" charset="-128"/>
              <a:ea typeface="BIZ UDPゴシック" panose="020B0400000000000000" pitchFamily="50" charset="-128"/>
            </a:endParaRPr>
          </a:p>
          <a:p>
            <a:pPr>
              <a:spcBef>
                <a:spcPts val="600"/>
              </a:spcBef>
            </a:pPr>
            <a:r>
              <a:rPr kumimoji="1" lang="ja-JP" altLang="en-US" sz="2400" dirty="0">
                <a:latin typeface="BIZ UDPゴシック" panose="020B0400000000000000" pitchFamily="50" charset="-128"/>
                <a:ea typeface="BIZ UDPゴシック" panose="020B0400000000000000" pitchFamily="50" charset="-128"/>
              </a:rPr>
              <a:t>　</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災害発生時</a:t>
            </a:r>
            <a:r>
              <a:rPr kumimoji="1" lang="en-US" altLang="ja-JP" sz="2400" dirty="0">
                <a:latin typeface="BIZ UDPゴシック" panose="020B0400000000000000" pitchFamily="50" charset="-128"/>
                <a:ea typeface="BIZ UDPゴシック" panose="020B0400000000000000" pitchFamily="50" charset="-128"/>
              </a:rPr>
              <a:t>】</a:t>
            </a:r>
          </a:p>
          <a:p>
            <a:endParaRPr kumimoji="1" lang="en-US" altLang="ja-JP" sz="14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A8EEBB29-D33A-BE0A-AEE7-FE3A0B3C891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6433" y="2277695"/>
            <a:ext cx="6639696" cy="4004896"/>
          </a:xfrm>
          <a:prstGeom prst="rect">
            <a:avLst/>
          </a:prstGeom>
        </p:spPr>
      </p:pic>
      <p:sp>
        <p:nvSpPr>
          <p:cNvPr id="12" name="Text Box 13">
            <a:extLst>
              <a:ext uri="{FF2B5EF4-FFF2-40B4-BE49-F238E27FC236}">
                <a16:creationId xmlns:a16="http://schemas.microsoft.com/office/drawing/2014/main" id="{28FDCD8A-15E9-0516-F347-44F3BC6DF387}"/>
              </a:ext>
            </a:extLst>
          </p:cNvPr>
          <p:cNvSpPr txBox="1">
            <a:spLocks noChangeArrowheads="1"/>
          </p:cNvSpPr>
          <p:nvPr/>
        </p:nvSpPr>
        <p:spPr bwMode="auto">
          <a:xfrm>
            <a:off x="7026129" y="5077477"/>
            <a:ext cx="2033981" cy="1202510"/>
          </a:xfrm>
          <a:prstGeom prst="rect">
            <a:avLst/>
          </a:prstGeom>
          <a:noFill/>
          <a:ln w="9525">
            <a:noFill/>
            <a:miter lim="800000"/>
            <a:headEnd/>
            <a:tailEnd/>
          </a:ln>
        </p:spPr>
        <p:txBody>
          <a:bodyPr vert="horz" wrap="square" lIns="89998" tIns="46800" rIns="89998" bIns="46800">
            <a:spAutoFit/>
          </a:bodyPr>
          <a:lstStyle/>
          <a:p>
            <a:pPr defTabSz="3749750">
              <a:spcBef>
                <a:spcPct val="50000"/>
              </a:spcBef>
            </a:pPr>
            <a:r>
              <a:rPr lang="ja-JP" altLang="en-US" sz="1200" dirty="0">
                <a:latin typeface="BIZ UDPゴシック" panose="020B0400000000000000" pitchFamily="50" charset="-128"/>
                <a:ea typeface="BIZ UDPゴシック" panose="020B0400000000000000" pitchFamily="50" charset="-128"/>
              </a:rPr>
              <a:t>出所： </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研修テキスト第７章第５節執筆者 山本克彦作成（日本福祉大学 教授</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日本ソーシャルワーク教育学校連盟災害対応部会長）</a:t>
            </a:r>
          </a:p>
        </p:txBody>
      </p:sp>
      <p:sp>
        <p:nvSpPr>
          <p:cNvPr id="14" name="スライド番号プレースホルダー 13">
            <a:extLst>
              <a:ext uri="{FF2B5EF4-FFF2-40B4-BE49-F238E27FC236}">
                <a16:creationId xmlns:a16="http://schemas.microsoft.com/office/drawing/2014/main" id="{9E05EE8F-ECC0-077E-B1B7-2377898C928E}"/>
              </a:ext>
            </a:extLst>
          </p:cNvPr>
          <p:cNvSpPr>
            <a:spLocks noGrp="1"/>
          </p:cNvSpPr>
          <p:nvPr>
            <p:ph type="sldNum" sz="quarter" idx="12"/>
          </p:nvPr>
        </p:nvSpPr>
        <p:spPr/>
        <p:txBody>
          <a:bodyPr/>
          <a:lstStyle/>
          <a:p>
            <a:fld id="{9DAC49A8-D133-48D6-BABD-467D590054FB}" type="slidenum">
              <a:rPr kumimoji="1" lang="ja-JP" altLang="en-US" smtClean="0"/>
              <a:t>200</a:t>
            </a:fld>
            <a:endParaRPr kumimoji="1" lang="ja-JP" altLang="en-US"/>
          </a:p>
        </p:txBody>
      </p:sp>
      <p:sp>
        <p:nvSpPr>
          <p:cNvPr id="15" name="タイトル 1">
            <a:extLst>
              <a:ext uri="{FF2B5EF4-FFF2-40B4-BE49-F238E27FC236}">
                <a16:creationId xmlns:a16="http://schemas.microsoft.com/office/drawing/2014/main" id="{D202B9AB-4FBD-FAB2-A7B0-F53A75D70A06}"/>
              </a:ext>
            </a:extLst>
          </p:cNvPr>
          <p:cNvSpPr txBox="1">
            <a:spLocks/>
          </p:cNvSpPr>
          <p:nvPr/>
        </p:nvSpPr>
        <p:spPr>
          <a:xfrm>
            <a:off x="7942217" y="540587"/>
            <a:ext cx="1201783" cy="461141"/>
          </a:xfrm>
          <a:prstGeom prst="rect">
            <a:avLst/>
          </a:prstGeom>
          <a:solidFill>
            <a:srgbClr val="FF6600"/>
          </a:solidFill>
        </p:spPr>
        <p:txBody>
          <a:bodyPr vert="horz">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a:solidFill>
                  <a:schemeClr val="bg1"/>
                </a:solidFill>
                <a:latin typeface="BIZ UDPゴシック" panose="020B0400000000000000" pitchFamily="50" charset="-128"/>
                <a:ea typeface="BIZ UDPゴシック" panose="020B0400000000000000" pitchFamily="50" charset="-128"/>
              </a:rPr>
              <a:t>災害</a:t>
            </a:r>
          </a:p>
        </p:txBody>
      </p:sp>
    </p:spTree>
    <p:extLst>
      <p:ext uri="{BB962C8B-B14F-4D97-AF65-F5344CB8AC3E}">
        <p14:creationId xmlns:p14="http://schemas.microsoft.com/office/powerpoint/2010/main" val="3412125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989E-EFEB-68C0-6427-E5E35F355AFD}"/>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12CCF163-A235-30ED-90E9-4DFE6CF8613A}"/>
              </a:ext>
            </a:extLst>
          </p:cNvPr>
          <p:cNvSpPr txBox="1">
            <a:spLocks/>
          </p:cNvSpPr>
          <p:nvPr/>
        </p:nvSpPr>
        <p:spPr>
          <a:xfrm>
            <a:off x="0" y="-218"/>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lvl="0">
              <a:lnSpc>
                <a:spcPct val="150000"/>
              </a:lnSpc>
              <a:spcBef>
                <a:spcPts val="0"/>
              </a:spcBef>
              <a:defRPr/>
            </a:pPr>
            <a:r>
              <a:rPr lang="ja-JP" altLang="en-US" sz="2400" b="1" dirty="0">
                <a:solidFill>
                  <a:schemeClr val="bg1"/>
                </a:solidFill>
                <a:latin typeface="BIZ UDPゴシック" panose="020B0400000000000000" pitchFamily="50" charset="-128"/>
                <a:ea typeface="BIZ UDPゴシック" panose="020B0400000000000000" pitchFamily="50" charset="-128"/>
              </a:rPr>
              <a:t>５．</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緊急事象・事案への対応 （周辺地域や保護者、関係機関との連携）</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C1D7AACC-F956-8499-C611-4745335519C1}"/>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1A511CE2-0720-6571-133C-CE5C843A4742}"/>
              </a:ext>
            </a:extLst>
          </p:cNvPr>
          <p:cNvSpPr txBox="1"/>
          <p:nvPr/>
        </p:nvSpPr>
        <p:spPr>
          <a:xfrm>
            <a:off x="0" y="784929"/>
            <a:ext cx="9143999"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被災者がおかれる状況 （被災による様々な側面）</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Text Box 13">
            <a:extLst>
              <a:ext uri="{FF2B5EF4-FFF2-40B4-BE49-F238E27FC236}">
                <a16:creationId xmlns:a16="http://schemas.microsoft.com/office/drawing/2014/main" id="{33F2BA81-ADC4-43A9-83A0-D5898D35E7EC}"/>
              </a:ext>
            </a:extLst>
          </p:cNvPr>
          <p:cNvSpPr txBox="1">
            <a:spLocks noChangeArrowheads="1"/>
          </p:cNvSpPr>
          <p:nvPr/>
        </p:nvSpPr>
        <p:spPr bwMode="auto">
          <a:xfrm>
            <a:off x="1833820" y="5441738"/>
            <a:ext cx="7077991" cy="309958"/>
          </a:xfrm>
          <a:prstGeom prst="rect">
            <a:avLst/>
          </a:prstGeom>
          <a:noFill/>
          <a:ln w="9525">
            <a:noFill/>
            <a:miter lim="800000"/>
            <a:headEnd/>
            <a:tailEnd/>
          </a:ln>
        </p:spPr>
        <p:txBody>
          <a:bodyPr vert="horz" wrap="square" lIns="89998" tIns="46800" rIns="89998" bIns="46800">
            <a:spAutoFit/>
          </a:bodyPr>
          <a:lstStyle/>
          <a:p>
            <a:pPr marL="0" marR="0" lvl="0" indent="0" algn="r" defTabSz="374975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出所： 桒原英文作成資料をもとに研修テキスト第７章第５節執筆者 山本克彦が一部改変</a:t>
            </a:r>
          </a:p>
        </p:txBody>
      </p:sp>
      <p:pic>
        <p:nvPicPr>
          <p:cNvPr id="14" name="図 13">
            <a:extLst>
              <a:ext uri="{FF2B5EF4-FFF2-40B4-BE49-F238E27FC236}">
                <a16:creationId xmlns:a16="http://schemas.microsoft.com/office/drawing/2014/main" id="{371B6EED-4768-1845-8201-01FD0B440F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0168" y="1775155"/>
            <a:ext cx="8704704" cy="3431149"/>
          </a:xfrm>
          <a:prstGeom prst="rect">
            <a:avLst/>
          </a:prstGeom>
        </p:spPr>
      </p:pic>
      <p:sp>
        <p:nvSpPr>
          <p:cNvPr id="15" name="スライド番号プレースホルダー 14">
            <a:extLst>
              <a:ext uri="{FF2B5EF4-FFF2-40B4-BE49-F238E27FC236}">
                <a16:creationId xmlns:a16="http://schemas.microsoft.com/office/drawing/2014/main" id="{BCD24258-DF1B-04C6-08A8-2A2017E9AED0}"/>
              </a:ext>
            </a:extLst>
          </p:cNvPr>
          <p:cNvSpPr>
            <a:spLocks noGrp="1"/>
          </p:cNvSpPr>
          <p:nvPr>
            <p:ph type="sldNum" sz="quarter" idx="12"/>
          </p:nvPr>
        </p:nvSpPr>
        <p:spPr/>
        <p:txBody>
          <a:bodyPr/>
          <a:lstStyle/>
          <a:p>
            <a:fld id="{9DAC49A8-D133-48D6-BABD-467D590054FB}" type="slidenum">
              <a:rPr kumimoji="1" lang="ja-JP" altLang="en-US" smtClean="0"/>
              <a:t>201</a:t>
            </a:fld>
            <a:endParaRPr kumimoji="1" lang="ja-JP" altLang="en-US" dirty="0"/>
          </a:p>
        </p:txBody>
      </p:sp>
      <p:sp>
        <p:nvSpPr>
          <p:cNvPr id="2" name="タイトル 1">
            <a:extLst>
              <a:ext uri="{FF2B5EF4-FFF2-40B4-BE49-F238E27FC236}">
                <a16:creationId xmlns:a16="http://schemas.microsoft.com/office/drawing/2014/main" id="{3C92EEFE-B24F-9A24-5853-1A6A921C60A3}"/>
              </a:ext>
            </a:extLst>
          </p:cNvPr>
          <p:cNvSpPr txBox="1">
            <a:spLocks/>
          </p:cNvSpPr>
          <p:nvPr/>
        </p:nvSpPr>
        <p:spPr>
          <a:xfrm>
            <a:off x="7942217" y="540587"/>
            <a:ext cx="1201783" cy="461141"/>
          </a:xfrm>
          <a:prstGeom prst="rect">
            <a:avLst/>
          </a:prstGeom>
          <a:solidFill>
            <a:srgbClr val="FF6600"/>
          </a:solidFill>
        </p:spPr>
        <p:txBody>
          <a:bodyPr vert="horz">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a:solidFill>
                  <a:schemeClr val="bg1"/>
                </a:solidFill>
                <a:latin typeface="BIZ UDPゴシック" panose="020B0400000000000000" pitchFamily="50" charset="-128"/>
                <a:ea typeface="BIZ UDPゴシック" panose="020B0400000000000000" pitchFamily="50" charset="-128"/>
              </a:rPr>
              <a:t>災害</a:t>
            </a:r>
          </a:p>
        </p:txBody>
      </p:sp>
    </p:spTree>
    <p:extLst>
      <p:ext uri="{BB962C8B-B14F-4D97-AF65-F5344CB8AC3E}">
        <p14:creationId xmlns:p14="http://schemas.microsoft.com/office/powerpoint/2010/main" val="3205629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BDD7-0595-F577-62D8-CCF0DE32AF7A}"/>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3C0F8472-AE38-62F0-9CF9-D3FC4B9B9A9E}"/>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4" name="Rectangle 3">
            <a:extLst>
              <a:ext uri="{FF2B5EF4-FFF2-40B4-BE49-F238E27FC236}">
                <a16:creationId xmlns:a16="http://schemas.microsoft.com/office/drawing/2014/main" id="{EF60A18D-C167-38A4-035F-D154699A54E1}"/>
              </a:ext>
            </a:extLst>
          </p:cNvPr>
          <p:cNvSpPr txBox="1">
            <a:spLocks noChangeArrowheads="1"/>
          </p:cNvSpPr>
          <p:nvPr/>
        </p:nvSpPr>
        <p:spPr>
          <a:xfrm>
            <a:off x="261257" y="676445"/>
            <a:ext cx="8456023" cy="527868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nSpc>
                <a:spcPct val="100000"/>
              </a:lnSpc>
              <a:spcAft>
                <a:spcPts val="1200"/>
              </a:spcAft>
              <a:buNone/>
              <a:defRPr/>
            </a:pPr>
            <a:r>
              <a:rPr lang="ja-JP" altLang="en-US" sz="2400" b="1" dirty="0">
                <a:solidFill>
                  <a:schemeClr val="tx1"/>
                </a:solidFill>
                <a:latin typeface="BIZ UDPゴシック" panose="020B0400000000000000" pitchFamily="50" charset="-128"/>
                <a:ea typeface="BIZ UDPゴシック" panose="020B0400000000000000" pitchFamily="50" charset="-128"/>
              </a:rPr>
              <a:t>ＳＳＷの役割：</a:t>
            </a:r>
            <a:endParaRPr lang="en-US" altLang="ja-JP" sz="2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Aft>
                <a:spcPts val="1200"/>
              </a:spcAft>
              <a:buNone/>
              <a:defRPr/>
            </a:pPr>
            <a:r>
              <a:rPr lang="ja-JP" altLang="en-US" sz="2400" dirty="0">
                <a:solidFill>
                  <a:schemeClr val="tx1"/>
                </a:solidFill>
                <a:latin typeface="BIZ UDPゴシック" panose="020B0400000000000000" pitchFamily="50" charset="-128"/>
                <a:ea typeface="BIZ UDPゴシック" panose="020B0400000000000000" pitchFamily="50" charset="-128"/>
              </a:rPr>
              <a:t>　学校に福祉の視点を導入する</a:t>
            </a:r>
          </a:p>
          <a:p>
            <a:pPr marL="182563" indent="-182563">
              <a:lnSpc>
                <a:spcPct val="100000"/>
              </a:lnSpc>
              <a:buFont typeface="Calibri" panose="020F0502020204030204" pitchFamily="34" charset="0"/>
              <a:buNone/>
              <a:defRPr/>
            </a:pPr>
            <a:r>
              <a:rPr lang="ja-JP" altLang="en-US" sz="2400" b="1" dirty="0">
                <a:solidFill>
                  <a:schemeClr val="tx1"/>
                </a:solidFill>
                <a:latin typeface="BIZ UDPゴシック" panose="020B0400000000000000" pitchFamily="50" charset="-128"/>
                <a:ea typeface="BIZ UDPゴシック" panose="020B0400000000000000" pitchFamily="50" charset="-128"/>
              </a:rPr>
              <a:t>　アセスメント（見立て）・プランニング（手だて）・モニタリング（見直し）をシステム化する</a:t>
            </a:r>
            <a:endParaRPr lang="en-US" altLang="ja-JP" sz="2400" b="1" dirty="0">
              <a:solidFill>
                <a:schemeClr val="tx1"/>
              </a:solidFill>
              <a:latin typeface="BIZ UDPゴシック" panose="020B0400000000000000" pitchFamily="50" charset="-128"/>
              <a:ea typeface="BIZ UDPゴシック" panose="020B0400000000000000" pitchFamily="50" charset="-128"/>
            </a:endParaRPr>
          </a:p>
          <a:p>
            <a:pPr marL="625475" indent="-271463">
              <a:lnSpc>
                <a:spcPct val="100000"/>
              </a:lnSpc>
              <a:buFont typeface="Wingdings" panose="05000000000000000000" pitchFamily="2" charset="2"/>
              <a:buChar char="p"/>
              <a:defRPr/>
            </a:pPr>
            <a:r>
              <a:rPr lang="ja-JP" altLang="en-US" sz="2400" dirty="0">
                <a:solidFill>
                  <a:schemeClr val="tx1"/>
                </a:solidFill>
                <a:latin typeface="BIZ UDPゴシック" panose="020B0400000000000000" pitchFamily="50" charset="-128"/>
                <a:ea typeface="BIZ UDPゴシック" panose="020B0400000000000000" pitchFamily="50" charset="-128"/>
              </a:rPr>
              <a:t>学校へ働きかけ：声なき声をひろえるよう、学校内が機能するよう働きかける、学校や福祉祉の代弁、通訳</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625475" indent="-271463">
              <a:lnSpc>
                <a:spcPct val="100000"/>
              </a:lnSpc>
              <a:buFont typeface="Wingdings" panose="05000000000000000000" pitchFamily="2" charset="2"/>
              <a:buChar char="p"/>
              <a:defRPr/>
            </a:pPr>
            <a:r>
              <a:rPr lang="ja-JP" altLang="en-US" sz="2400" dirty="0">
                <a:solidFill>
                  <a:schemeClr val="tx1"/>
                </a:solidFill>
                <a:latin typeface="BIZ UDPゴシック" panose="020B0400000000000000" pitchFamily="50" charset="-128"/>
                <a:ea typeface="BIZ UDPゴシック" panose="020B0400000000000000" pitchFamily="50" charset="-128"/>
              </a:rPr>
              <a:t>教育委員会へ働きかけ：市として機能するよう働きかける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625475" indent="-271463">
              <a:lnSpc>
                <a:spcPct val="100000"/>
              </a:lnSpc>
              <a:buFont typeface="Wingdings" panose="05000000000000000000" pitchFamily="2" charset="2"/>
              <a:buChar char="p"/>
              <a:defRPr/>
            </a:pPr>
            <a:r>
              <a:rPr lang="ja-JP" altLang="en-US" sz="2400" dirty="0">
                <a:solidFill>
                  <a:schemeClr val="tx1"/>
                </a:solidFill>
                <a:latin typeface="BIZ UDPゴシック" panose="020B0400000000000000" pitchFamily="50" charset="-128"/>
                <a:ea typeface="BIZ UDPゴシック" panose="020B0400000000000000" pitchFamily="50" charset="-128"/>
              </a:rPr>
              <a:t>子ども・保護者へ働きかけ：法律や制度を使って支援、介入する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nSpc>
                <a:spcPct val="100000"/>
              </a:lnSpc>
              <a:defRPr/>
            </a:pPr>
            <a:r>
              <a:rPr lang="ja-JP" altLang="en-US" sz="2400" b="1" dirty="0">
                <a:solidFill>
                  <a:schemeClr val="tx1"/>
                </a:solidFill>
                <a:latin typeface="BIZ UDPゴシック" panose="020B0400000000000000" pitchFamily="50" charset="-128"/>
                <a:ea typeface="BIZ UDPゴシック" panose="020B0400000000000000" pitchFamily="50" charset="-128"/>
              </a:rPr>
              <a:t>限界</a:t>
            </a:r>
            <a:r>
              <a:rPr lang="ja-JP" altLang="en-US" sz="2400" dirty="0">
                <a:solidFill>
                  <a:schemeClr val="tx1"/>
                </a:solidFill>
                <a:latin typeface="BIZ UDPゴシック" panose="020B0400000000000000" pitchFamily="50" charset="-128"/>
                <a:ea typeface="BIZ UDPゴシック" panose="020B0400000000000000" pitchFamily="50" charset="-128"/>
              </a:rPr>
              <a:t>：非常勤体制で学校から見るとたまにしか来ない存在。</a:t>
            </a:r>
            <a:br>
              <a:rPr lang="en-US" altLang="ja-JP" sz="2400" dirty="0">
                <a:solidFill>
                  <a:schemeClr val="tx1"/>
                </a:solidFill>
                <a:latin typeface="BIZ UDPゴシック" panose="020B0400000000000000" pitchFamily="50" charset="-128"/>
                <a:ea typeface="BIZ UDPゴシック" panose="020B0400000000000000" pitchFamily="50" charset="-128"/>
              </a:rPr>
            </a:br>
            <a:r>
              <a:rPr lang="en-US" altLang="ja-JP" sz="2400" dirty="0">
                <a:solidFill>
                  <a:schemeClr val="tx1"/>
                </a:solidFill>
                <a:latin typeface="BIZ UDPゴシック" panose="020B0400000000000000" pitchFamily="50" charset="-128"/>
                <a:ea typeface="BIZ UDPゴシック" panose="020B0400000000000000" pitchFamily="50" charset="-128"/>
              </a:rPr>
              <a:t>         </a:t>
            </a:r>
            <a:r>
              <a:rPr lang="ja-JP" altLang="en-US" sz="2400" dirty="0">
                <a:solidFill>
                  <a:schemeClr val="tx1"/>
                </a:solidFill>
                <a:latin typeface="BIZ UDPゴシック" panose="020B0400000000000000" pitchFamily="50" charset="-128"/>
                <a:ea typeface="BIZ UDPゴシック" panose="020B0400000000000000" pitchFamily="50" charset="-128"/>
              </a:rPr>
              <a:t>専門性が担保しにくい。</a:t>
            </a:r>
          </a:p>
          <a:p>
            <a:pPr>
              <a:defRPr/>
            </a:pP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1E328872-8C88-A1A8-DE5F-8A7D97226F13}"/>
              </a:ext>
            </a:extLst>
          </p:cNvPr>
          <p:cNvSpPr>
            <a:spLocks noGrp="1"/>
          </p:cNvSpPr>
          <p:nvPr>
            <p:ph type="sldNum" sz="quarter" idx="12"/>
          </p:nvPr>
        </p:nvSpPr>
        <p:spPr/>
        <p:txBody>
          <a:bodyPr/>
          <a:lstStyle/>
          <a:p>
            <a:fld id="{9DAC49A8-D133-48D6-BABD-467D590054FB}" type="slidenum">
              <a:rPr kumimoji="1" lang="ja-JP" altLang="en-US" smtClean="0"/>
              <a:t>166</a:t>
            </a:fld>
            <a:endParaRPr kumimoji="1" lang="ja-JP" altLang="en-US" dirty="0"/>
          </a:p>
        </p:txBody>
      </p:sp>
      <p:sp>
        <p:nvSpPr>
          <p:cNvPr id="2" name="タイトル 1">
            <a:extLst>
              <a:ext uri="{FF2B5EF4-FFF2-40B4-BE49-F238E27FC236}">
                <a16:creationId xmlns:a16="http://schemas.microsoft.com/office/drawing/2014/main" id="{32E8A4DB-09AA-8A24-040F-647E9F29C905}"/>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ＳＳＷの役割と限界</a:t>
            </a:r>
          </a:p>
        </p:txBody>
      </p:sp>
    </p:spTree>
    <p:extLst>
      <p:ext uri="{BB962C8B-B14F-4D97-AF65-F5344CB8AC3E}">
        <p14:creationId xmlns:p14="http://schemas.microsoft.com/office/powerpoint/2010/main" val="109956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F728C22-3198-0993-4549-3C9EF2E7CB1A}"/>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E337CFB9-43B1-FA98-A9B1-4DB05BE47B60}"/>
              </a:ext>
            </a:extLst>
          </p:cNvPr>
          <p:cNvSpPr txBox="1">
            <a:spLocks/>
          </p:cNvSpPr>
          <p:nvPr/>
        </p:nvSpPr>
        <p:spPr>
          <a:xfrm>
            <a:off x="0" y="-218"/>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lvl="0">
              <a:lnSpc>
                <a:spcPct val="150000"/>
              </a:lnSpc>
              <a:spcBef>
                <a:spcPts val="0"/>
              </a:spcBef>
              <a:defRPr/>
            </a:pPr>
            <a:r>
              <a:rPr lang="ja-JP" altLang="en-US" sz="2400" b="1" dirty="0">
                <a:solidFill>
                  <a:schemeClr val="bg1"/>
                </a:solidFill>
                <a:latin typeface="BIZ UDPゴシック" panose="020B0400000000000000" pitchFamily="50" charset="-128"/>
                <a:ea typeface="BIZ UDPゴシック" panose="020B0400000000000000" pitchFamily="50" charset="-128"/>
              </a:rPr>
              <a:t>５．</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緊急事象・事案への対応 （周辺地域や保護者、関係機関との連携）</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5" name="スライド番号プレースホルダー 14">
            <a:extLst>
              <a:ext uri="{FF2B5EF4-FFF2-40B4-BE49-F238E27FC236}">
                <a16:creationId xmlns:a16="http://schemas.microsoft.com/office/drawing/2014/main" id="{138B548D-C218-A96F-2C44-8BCB61AF1C93}"/>
              </a:ext>
            </a:extLst>
          </p:cNvPr>
          <p:cNvSpPr>
            <a:spLocks noGrp="1"/>
          </p:cNvSpPr>
          <p:nvPr>
            <p:ph type="sldNum" sz="quarter" idx="12"/>
          </p:nvPr>
        </p:nvSpPr>
        <p:spPr/>
        <p:txBody>
          <a:bodyPr/>
          <a:lstStyle/>
          <a:p>
            <a:fld id="{9DAC49A8-D133-48D6-BABD-467D590054FB}" type="slidenum">
              <a:rPr kumimoji="1" lang="ja-JP" altLang="en-US" smtClean="0"/>
              <a:t>202</a:t>
            </a:fld>
            <a:endParaRPr kumimoji="1" lang="ja-JP" altLang="en-US"/>
          </a:p>
        </p:txBody>
      </p:sp>
      <p:sp>
        <p:nvSpPr>
          <p:cNvPr id="2" name="タイトル 1">
            <a:extLst>
              <a:ext uri="{FF2B5EF4-FFF2-40B4-BE49-F238E27FC236}">
                <a16:creationId xmlns:a16="http://schemas.microsoft.com/office/drawing/2014/main" id="{C2C3903B-AC56-AD1D-2EE1-FDB4D3CEE198}"/>
              </a:ext>
            </a:extLst>
          </p:cNvPr>
          <p:cNvSpPr txBox="1">
            <a:spLocks/>
          </p:cNvSpPr>
          <p:nvPr/>
        </p:nvSpPr>
        <p:spPr>
          <a:xfrm>
            <a:off x="7942217" y="540587"/>
            <a:ext cx="1201783" cy="461141"/>
          </a:xfrm>
          <a:prstGeom prst="rect">
            <a:avLst/>
          </a:prstGeom>
          <a:solidFill>
            <a:srgbClr val="FF6600"/>
          </a:solidFill>
        </p:spPr>
        <p:txBody>
          <a:bodyPr vert="horz">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a:solidFill>
                  <a:schemeClr val="bg1"/>
                </a:solidFill>
                <a:latin typeface="BIZ UDPゴシック" panose="020B0400000000000000" pitchFamily="50" charset="-128"/>
                <a:ea typeface="BIZ UDPゴシック" panose="020B0400000000000000" pitchFamily="50" charset="-128"/>
              </a:rPr>
              <a:t>災害</a:t>
            </a:r>
          </a:p>
        </p:txBody>
      </p:sp>
      <p:sp>
        <p:nvSpPr>
          <p:cNvPr id="3" name="テキスト ボックス 2">
            <a:extLst>
              <a:ext uri="{FF2B5EF4-FFF2-40B4-BE49-F238E27FC236}">
                <a16:creationId xmlns:a16="http://schemas.microsoft.com/office/drawing/2014/main" id="{83DEACEF-DD8D-0337-6D0A-1E661D6B0E5B}"/>
              </a:ext>
            </a:extLst>
          </p:cNvPr>
          <p:cNvSpPr txBox="1"/>
          <p:nvPr/>
        </p:nvSpPr>
        <p:spPr>
          <a:xfrm>
            <a:off x="0" y="716833"/>
            <a:ext cx="9143999"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被災者がおかれる状況 （６側面別の典型的な被害例）</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Text Box 13">
            <a:extLst>
              <a:ext uri="{FF2B5EF4-FFF2-40B4-BE49-F238E27FC236}">
                <a16:creationId xmlns:a16="http://schemas.microsoft.com/office/drawing/2014/main" id="{E4FF6599-8ACF-B835-F895-269535FD7016}"/>
              </a:ext>
            </a:extLst>
          </p:cNvPr>
          <p:cNvSpPr txBox="1">
            <a:spLocks noChangeArrowheads="1"/>
          </p:cNvSpPr>
          <p:nvPr/>
        </p:nvSpPr>
        <p:spPr bwMode="auto">
          <a:xfrm>
            <a:off x="1133501" y="6487369"/>
            <a:ext cx="7077991" cy="309958"/>
          </a:xfrm>
          <a:prstGeom prst="rect">
            <a:avLst/>
          </a:prstGeom>
          <a:noFill/>
          <a:ln w="9525">
            <a:noFill/>
            <a:miter lim="800000"/>
            <a:headEnd/>
            <a:tailEnd/>
          </a:ln>
        </p:spPr>
        <p:txBody>
          <a:bodyPr vert="horz" wrap="square" lIns="89998" tIns="46800" rIns="89998" bIns="46800">
            <a:spAutoFit/>
          </a:bodyPr>
          <a:lstStyle/>
          <a:p>
            <a:pPr marL="0" marR="0" lvl="0" indent="0" algn="r" defTabSz="374975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出所： 筆者</a:t>
            </a:r>
            <a:r>
              <a:rPr lang="ja-JP" altLang="en-US" sz="1400" dirty="0">
                <a:solidFill>
                  <a:prstClr val="black"/>
                </a:solidFill>
                <a:latin typeface="BIZ UDPゴシック" panose="020B0400000000000000" pitchFamily="50" charset="-128"/>
                <a:ea typeface="BIZ UDPゴシック" panose="020B0400000000000000" pitchFamily="50" charset="-128"/>
              </a:rPr>
              <a:t>作成</a:t>
            </a:r>
            <a:endPar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5" name="表 4">
            <a:extLst>
              <a:ext uri="{FF2B5EF4-FFF2-40B4-BE49-F238E27FC236}">
                <a16:creationId xmlns:a16="http://schemas.microsoft.com/office/drawing/2014/main" id="{26844EBB-5F1A-F488-AF9F-58B62D6E1A9A}"/>
              </a:ext>
            </a:extLst>
          </p:cNvPr>
          <p:cNvGraphicFramePr>
            <a:graphicFrameLocks noGrp="1"/>
          </p:cNvGraphicFramePr>
          <p:nvPr>
            <p:extLst>
              <p:ext uri="{D42A27DB-BD31-4B8C-83A1-F6EECF244321}">
                <p14:modId xmlns:p14="http://schemas.microsoft.com/office/powerpoint/2010/main" val="2075715245"/>
              </p:ext>
            </p:extLst>
          </p:nvPr>
        </p:nvGraphicFramePr>
        <p:xfrm>
          <a:off x="280657" y="1195520"/>
          <a:ext cx="8718488" cy="5291850"/>
        </p:xfrm>
        <a:graphic>
          <a:graphicData uri="http://schemas.openxmlformats.org/drawingml/2006/table">
            <a:tbl>
              <a:tblPr firstRow="1" firstCol="1" bandRow="1">
                <a:tableStyleId>{5C22544A-7EE6-4342-B048-85BDC9FD1C3A}</a:tableStyleId>
              </a:tblPr>
              <a:tblGrid>
                <a:gridCol w="1098485">
                  <a:extLst>
                    <a:ext uri="{9D8B030D-6E8A-4147-A177-3AD203B41FA5}">
                      <a16:colId xmlns:a16="http://schemas.microsoft.com/office/drawing/2014/main" val="3236207106"/>
                    </a:ext>
                  </a:extLst>
                </a:gridCol>
                <a:gridCol w="3566833">
                  <a:extLst>
                    <a:ext uri="{9D8B030D-6E8A-4147-A177-3AD203B41FA5}">
                      <a16:colId xmlns:a16="http://schemas.microsoft.com/office/drawing/2014/main" val="1086638963"/>
                    </a:ext>
                  </a:extLst>
                </a:gridCol>
                <a:gridCol w="4053170">
                  <a:extLst>
                    <a:ext uri="{9D8B030D-6E8A-4147-A177-3AD203B41FA5}">
                      <a16:colId xmlns:a16="http://schemas.microsoft.com/office/drawing/2014/main" val="1612537535"/>
                    </a:ext>
                  </a:extLst>
                </a:gridCol>
              </a:tblGrid>
              <a:tr h="755799">
                <a:tc>
                  <a:txBody>
                    <a:bodyPr/>
                    <a:lstStyle/>
                    <a:p>
                      <a:pPr algn="ctr">
                        <a:buNone/>
                      </a:pPr>
                      <a:r>
                        <a:rPr lang="ja-JP" sz="1800" kern="0" dirty="0">
                          <a:effectLst/>
                          <a:latin typeface="BIZ UDPゴシック" panose="020B0400000000000000" pitchFamily="50" charset="-128"/>
                          <a:ea typeface="BIZ UDPゴシック" panose="020B0400000000000000" pitchFamily="50" charset="-128"/>
                        </a:rPr>
                        <a:t>側面</a:t>
                      </a:r>
                      <a:endParaRPr lang="ja-JP" sz="1800" kern="100" dirty="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tc>
                  <a:txBody>
                    <a:bodyPr/>
                    <a:lstStyle/>
                    <a:p>
                      <a:pPr algn="ctr">
                        <a:buNone/>
                      </a:pPr>
                      <a:r>
                        <a:rPr lang="ja-JP" sz="1800" kern="0" dirty="0">
                          <a:effectLst/>
                          <a:latin typeface="BIZ UDPゴシック" panose="020B0400000000000000" pitchFamily="50" charset="-128"/>
                          <a:ea typeface="BIZ UDPゴシック" panose="020B0400000000000000" pitchFamily="50" charset="-128"/>
                        </a:rPr>
                        <a:t>児童生徒の被害例</a:t>
                      </a:r>
                      <a:endParaRPr lang="ja-JP" sz="1800" kern="100" dirty="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tc>
                  <a:txBody>
                    <a:bodyPr/>
                    <a:lstStyle/>
                    <a:p>
                      <a:pPr algn="ctr">
                        <a:buNone/>
                      </a:pPr>
                      <a:r>
                        <a:rPr lang="ja-JP" sz="1800" kern="0">
                          <a:effectLst/>
                          <a:latin typeface="BIZ UDPゴシック" panose="020B0400000000000000" pitchFamily="50" charset="-128"/>
                          <a:ea typeface="BIZ UDPゴシック" panose="020B0400000000000000" pitchFamily="50" charset="-128"/>
                        </a:rPr>
                        <a:t>保護者の被害例</a:t>
                      </a:r>
                      <a:endParaRPr lang="ja-JP" sz="1800" kern="10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extLst>
                  <a:ext uri="{0D108BD9-81ED-4DB2-BD59-A6C34878D82A}">
                    <a16:rowId xmlns:a16="http://schemas.microsoft.com/office/drawing/2014/main" val="2374445458"/>
                  </a:ext>
                </a:extLst>
              </a:tr>
              <a:tr h="755799">
                <a:tc>
                  <a:txBody>
                    <a:bodyPr/>
                    <a:lstStyle/>
                    <a:p>
                      <a:pPr algn="ctr">
                        <a:buNone/>
                      </a:pPr>
                      <a:r>
                        <a:rPr lang="ja-JP" sz="1800" kern="0">
                          <a:effectLst/>
                          <a:latin typeface="BIZ UDPゴシック" panose="020B0400000000000000" pitchFamily="50" charset="-128"/>
                          <a:ea typeface="BIZ UDPゴシック" panose="020B0400000000000000" pitchFamily="50" charset="-128"/>
                        </a:rPr>
                        <a:t>物理的</a:t>
                      </a:r>
                      <a:endParaRPr lang="ja-JP" sz="1800" kern="10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tc>
                  <a:txBody>
                    <a:bodyPr/>
                    <a:lstStyle/>
                    <a:p>
                      <a:pPr algn="l">
                        <a:buNone/>
                      </a:pPr>
                      <a:r>
                        <a:rPr lang="ja-JP" sz="1600" kern="0" dirty="0">
                          <a:effectLst/>
                          <a:latin typeface="BIZ UDPゴシック" panose="020B0400000000000000" pitchFamily="50" charset="-128"/>
                          <a:ea typeface="BIZ UDPゴシック" panose="020B0400000000000000" pitchFamily="50" charset="-128"/>
                        </a:rPr>
                        <a:t>自宅・学校の損壊、学用品の喪失</a:t>
                      </a:r>
                      <a:endParaRPr lang="ja-JP" sz="1600" kern="100" dirty="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tc>
                  <a:txBody>
                    <a:bodyPr/>
                    <a:lstStyle/>
                    <a:p>
                      <a:pPr algn="l">
                        <a:buNone/>
                      </a:pPr>
                      <a:r>
                        <a:rPr lang="zh-TW" sz="1600" kern="0">
                          <a:effectLst/>
                          <a:latin typeface="BIZ UDPゴシック" panose="020B0400000000000000" pitchFamily="50" charset="-128"/>
                          <a:ea typeface="BIZ UDPゴシック" panose="020B0400000000000000" pitchFamily="50" charset="-128"/>
                        </a:rPr>
                        <a:t>家屋倒壊、車両損壊、避難所生活</a:t>
                      </a:r>
                      <a:endParaRPr lang="ja-JP" sz="1600" kern="10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extLst>
                  <a:ext uri="{0D108BD9-81ED-4DB2-BD59-A6C34878D82A}">
                    <a16:rowId xmlns:a16="http://schemas.microsoft.com/office/drawing/2014/main" val="2904519413"/>
                  </a:ext>
                </a:extLst>
              </a:tr>
              <a:tr h="755799">
                <a:tc>
                  <a:txBody>
                    <a:bodyPr/>
                    <a:lstStyle/>
                    <a:p>
                      <a:pPr algn="ctr">
                        <a:buNone/>
                      </a:pPr>
                      <a:r>
                        <a:rPr lang="ja-JP" sz="1800" kern="0">
                          <a:effectLst/>
                          <a:latin typeface="BIZ UDPゴシック" panose="020B0400000000000000" pitchFamily="50" charset="-128"/>
                          <a:ea typeface="BIZ UDPゴシック" panose="020B0400000000000000" pitchFamily="50" charset="-128"/>
                        </a:rPr>
                        <a:t>経済的</a:t>
                      </a:r>
                      <a:endParaRPr lang="ja-JP" sz="1800" kern="10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tc>
                  <a:txBody>
                    <a:bodyPr/>
                    <a:lstStyle/>
                    <a:p>
                      <a:pPr algn="l">
                        <a:buNone/>
                      </a:pPr>
                      <a:r>
                        <a:rPr lang="zh-TW" sz="1600" kern="0" dirty="0">
                          <a:effectLst/>
                          <a:latin typeface="BIZ UDPゴシック" panose="020B0400000000000000" pitchFamily="50" charset="-128"/>
                          <a:ea typeface="BIZ UDPゴシック" panose="020B0400000000000000" pitchFamily="50" charset="-128"/>
                        </a:rPr>
                        <a:t>学用品購入困難、給食費未納</a:t>
                      </a:r>
                      <a:endParaRPr lang="ja-JP" sz="1600" kern="100" dirty="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tc>
                  <a:txBody>
                    <a:bodyPr/>
                    <a:lstStyle/>
                    <a:p>
                      <a:pPr algn="l">
                        <a:buNone/>
                      </a:pPr>
                      <a:r>
                        <a:rPr lang="ja-JP" sz="1600" kern="0">
                          <a:effectLst/>
                          <a:latin typeface="BIZ UDPゴシック" panose="020B0400000000000000" pitchFamily="50" charset="-128"/>
                          <a:ea typeface="BIZ UDPゴシック" panose="020B0400000000000000" pitchFamily="50" charset="-128"/>
                        </a:rPr>
                        <a:t>失業・収入減、修繕費・仮住まい費用負担</a:t>
                      </a:r>
                      <a:endParaRPr lang="ja-JP" sz="1600" kern="10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extLst>
                  <a:ext uri="{0D108BD9-81ED-4DB2-BD59-A6C34878D82A}">
                    <a16:rowId xmlns:a16="http://schemas.microsoft.com/office/drawing/2014/main" val="2935737468"/>
                  </a:ext>
                </a:extLst>
              </a:tr>
              <a:tr h="755799">
                <a:tc>
                  <a:txBody>
                    <a:bodyPr/>
                    <a:lstStyle/>
                    <a:p>
                      <a:pPr algn="ctr">
                        <a:buNone/>
                      </a:pPr>
                      <a:r>
                        <a:rPr lang="ja-JP" sz="1800" kern="0">
                          <a:effectLst/>
                          <a:latin typeface="BIZ UDPゴシック" panose="020B0400000000000000" pitchFamily="50" charset="-128"/>
                          <a:ea typeface="BIZ UDPゴシック" panose="020B0400000000000000" pitchFamily="50" charset="-128"/>
                        </a:rPr>
                        <a:t>身体的</a:t>
                      </a:r>
                      <a:endParaRPr lang="ja-JP" sz="1800" kern="10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tc>
                  <a:txBody>
                    <a:bodyPr/>
                    <a:lstStyle/>
                    <a:p>
                      <a:pPr algn="l">
                        <a:buNone/>
                      </a:pPr>
                      <a:r>
                        <a:rPr lang="ja-JP" sz="1600" kern="0" dirty="0">
                          <a:effectLst/>
                          <a:latin typeface="BIZ UDPゴシック" panose="020B0400000000000000" pitchFamily="50" charset="-128"/>
                          <a:ea typeface="BIZ UDPゴシック" panose="020B0400000000000000" pitchFamily="50" charset="-128"/>
                        </a:rPr>
                        <a:t>ケガ、感染症、アレルギー対応不足</a:t>
                      </a:r>
                      <a:endParaRPr lang="ja-JP" sz="1600" kern="100" dirty="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tc>
                  <a:txBody>
                    <a:bodyPr/>
                    <a:lstStyle/>
                    <a:p>
                      <a:pPr algn="l">
                        <a:buNone/>
                      </a:pPr>
                      <a:r>
                        <a:rPr lang="ja-JP" sz="1600" kern="0" dirty="0">
                          <a:effectLst/>
                          <a:latin typeface="BIZ UDPゴシック" panose="020B0400000000000000" pitchFamily="50" charset="-128"/>
                          <a:ea typeface="BIZ UDPゴシック" panose="020B0400000000000000" pitchFamily="50" charset="-128"/>
                        </a:rPr>
                        <a:t>避難所での健康悪化、慢性疾患悪化</a:t>
                      </a:r>
                      <a:endParaRPr lang="ja-JP" sz="1600" kern="100" dirty="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extLst>
                  <a:ext uri="{0D108BD9-81ED-4DB2-BD59-A6C34878D82A}">
                    <a16:rowId xmlns:a16="http://schemas.microsoft.com/office/drawing/2014/main" val="2953272514"/>
                  </a:ext>
                </a:extLst>
              </a:tr>
              <a:tr h="755799">
                <a:tc>
                  <a:txBody>
                    <a:bodyPr/>
                    <a:lstStyle/>
                    <a:p>
                      <a:pPr algn="ctr">
                        <a:buNone/>
                      </a:pPr>
                      <a:r>
                        <a:rPr lang="ja-JP" sz="1800" kern="0">
                          <a:effectLst/>
                          <a:latin typeface="BIZ UDPゴシック" panose="020B0400000000000000" pitchFamily="50" charset="-128"/>
                          <a:ea typeface="BIZ UDPゴシック" panose="020B0400000000000000" pitchFamily="50" charset="-128"/>
                        </a:rPr>
                        <a:t>精神的</a:t>
                      </a:r>
                      <a:endParaRPr lang="ja-JP" sz="1800" kern="10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tc>
                  <a:txBody>
                    <a:bodyPr/>
                    <a:lstStyle/>
                    <a:p>
                      <a:pPr algn="l">
                        <a:buNone/>
                      </a:pPr>
                      <a:r>
                        <a:rPr lang="ja-JP" sz="1600" kern="0" dirty="0">
                          <a:effectLst/>
                          <a:latin typeface="BIZ UDPゴシック" panose="020B0400000000000000" pitchFamily="50" charset="-128"/>
                          <a:ea typeface="BIZ UDPゴシック" panose="020B0400000000000000" pitchFamily="50" charset="-128"/>
                        </a:rPr>
                        <a:t>不安・恐怖・学習遅れによるストレス</a:t>
                      </a:r>
                      <a:endParaRPr lang="ja-JP" sz="1600" kern="100" dirty="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tc>
                  <a:txBody>
                    <a:bodyPr/>
                    <a:lstStyle/>
                    <a:p>
                      <a:pPr algn="l">
                        <a:buNone/>
                      </a:pPr>
                      <a:r>
                        <a:rPr lang="ja-JP" sz="1600" kern="0" dirty="0">
                          <a:effectLst/>
                          <a:latin typeface="BIZ UDPゴシック" panose="020B0400000000000000" pitchFamily="50" charset="-128"/>
                          <a:ea typeface="BIZ UDPゴシック" panose="020B0400000000000000" pitchFamily="50" charset="-128"/>
                        </a:rPr>
                        <a:t>将来不安、子どもの安全への過度な心配</a:t>
                      </a:r>
                      <a:endParaRPr lang="ja-JP" sz="1600" kern="100" dirty="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extLst>
                  <a:ext uri="{0D108BD9-81ED-4DB2-BD59-A6C34878D82A}">
                    <a16:rowId xmlns:a16="http://schemas.microsoft.com/office/drawing/2014/main" val="4195094368"/>
                  </a:ext>
                </a:extLst>
              </a:tr>
              <a:tr h="755799">
                <a:tc>
                  <a:txBody>
                    <a:bodyPr/>
                    <a:lstStyle/>
                    <a:p>
                      <a:pPr algn="ctr">
                        <a:buNone/>
                      </a:pPr>
                      <a:r>
                        <a:rPr lang="ja-JP" sz="1800" kern="0">
                          <a:effectLst/>
                          <a:latin typeface="BIZ UDPゴシック" panose="020B0400000000000000" pitchFamily="50" charset="-128"/>
                          <a:ea typeface="BIZ UDPゴシック" panose="020B0400000000000000" pitchFamily="50" charset="-128"/>
                        </a:rPr>
                        <a:t>社会関係</a:t>
                      </a:r>
                      <a:endParaRPr lang="ja-JP" sz="1800" kern="10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tc>
                  <a:txBody>
                    <a:bodyPr/>
                    <a:lstStyle/>
                    <a:p>
                      <a:pPr algn="l">
                        <a:buNone/>
                      </a:pPr>
                      <a:r>
                        <a:rPr lang="ja-JP" sz="1600" kern="0" dirty="0">
                          <a:effectLst/>
                          <a:latin typeface="BIZ UDPゴシック" panose="020B0400000000000000" pitchFamily="50" charset="-128"/>
                          <a:ea typeface="BIZ UDPゴシック" panose="020B0400000000000000" pitchFamily="50" charset="-128"/>
                        </a:rPr>
                        <a:t>友人との交流減少、孤立感</a:t>
                      </a:r>
                      <a:endParaRPr lang="ja-JP" sz="1600" kern="100" dirty="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tc>
                  <a:txBody>
                    <a:bodyPr/>
                    <a:lstStyle/>
                    <a:p>
                      <a:pPr algn="l">
                        <a:buNone/>
                      </a:pPr>
                      <a:r>
                        <a:rPr lang="ja-JP" sz="1600" kern="0" dirty="0">
                          <a:effectLst/>
                          <a:latin typeface="BIZ UDPゴシック" panose="020B0400000000000000" pitchFamily="50" charset="-128"/>
                          <a:ea typeface="BIZ UDPゴシック" panose="020B0400000000000000" pitchFamily="50" charset="-128"/>
                        </a:rPr>
                        <a:t>地域コミュニティの分断、支援</a:t>
                      </a:r>
                      <a:r>
                        <a:rPr lang="ja-JP" sz="1600" kern="0" spc="-150" dirty="0">
                          <a:effectLst/>
                          <a:latin typeface="BIZ UDPゴシック" panose="020B0400000000000000" pitchFamily="50" charset="-128"/>
                          <a:ea typeface="BIZ UDPゴシック" panose="020B0400000000000000" pitchFamily="50" charset="-128"/>
                        </a:rPr>
                        <a:t>ネットワーク</a:t>
                      </a:r>
                      <a:r>
                        <a:rPr lang="ja-JP" sz="1600" kern="0" dirty="0">
                          <a:effectLst/>
                          <a:latin typeface="BIZ UDPゴシック" panose="020B0400000000000000" pitchFamily="50" charset="-128"/>
                          <a:ea typeface="BIZ UDPゴシック" panose="020B0400000000000000" pitchFamily="50" charset="-128"/>
                        </a:rPr>
                        <a:t>喪失</a:t>
                      </a:r>
                      <a:endParaRPr lang="ja-JP" sz="1600" kern="100" dirty="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extLst>
                  <a:ext uri="{0D108BD9-81ED-4DB2-BD59-A6C34878D82A}">
                    <a16:rowId xmlns:a16="http://schemas.microsoft.com/office/drawing/2014/main" val="3110650478"/>
                  </a:ext>
                </a:extLst>
              </a:tr>
              <a:tr h="757056">
                <a:tc>
                  <a:txBody>
                    <a:bodyPr/>
                    <a:lstStyle/>
                    <a:p>
                      <a:pPr algn="ctr">
                        <a:buNone/>
                      </a:pPr>
                      <a:r>
                        <a:rPr lang="ja-JP" sz="1800" kern="0">
                          <a:effectLst/>
                          <a:latin typeface="BIZ UDPゴシック" panose="020B0400000000000000" pitchFamily="50" charset="-128"/>
                          <a:ea typeface="BIZ UDPゴシック" panose="020B0400000000000000" pitchFamily="50" charset="-128"/>
                        </a:rPr>
                        <a:t>情報</a:t>
                      </a:r>
                      <a:endParaRPr lang="ja-JP" sz="1800" kern="10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tc>
                  <a:txBody>
                    <a:bodyPr/>
                    <a:lstStyle/>
                    <a:p>
                      <a:pPr algn="l">
                        <a:buNone/>
                      </a:pPr>
                      <a:r>
                        <a:rPr lang="ja-JP" sz="1600" kern="0">
                          <a:effectLst/>
                          <a:latin typeface="BIZ UDPゴシック" panose="020B0400000000000000" pitchFamily="50" charset="-128"/>
                          <a:ea typeface="BIZ UDPゴシック" panose="020B0400000000000000" pitchFamily="50" charset="-128"/>
                        </a:rPr>
                        <a:t>学校再開情報不足、支援制度の不明</a:t>
                      </a:r>
                      <a:endParaRPr lang="ja-JP" sz="1600" kern="10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tc>
                  <a:txBody>
                    <a:bodyPr/>
                    <a:lstStyle/>
                    <a:p>
                      <a:pPr algn="l">
                        <a:buNone/>
                      </a:pPr>
                      <a:r>
                        <a:rPr lang="ja-JP" sz="1600" kern="0" dirty="0">
                          <a:effectLst/>
                          <a:latin typeface="BIZ UDPゴシック" panose="020B0400000000000000" pitchFamily="50" charset="-128"/>
                          <a:ea typeface="BIZ UDPゴシック" panose="020B0400000000000000" pitchFamily="50" charset="-128"/>
                        </a:rPr>
                        <a:t>行政・学校からの情報不足、誤情報による混乱</a:t>
                      </a:r>
                      <a:endParaRPr lang="ja-JP" sz="1600" kern="100" dirty="0">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62865" marR="62865" marT="0" marB="0" anchor="ctr"/>
                </a:tc>
                <a:extLst>
                  <a:ext uri="{0D108BD9-81ED-4DB2-BD59-A6C34878D82A}">
                    <a16:rowId xmlns:a16="http://schemas.microsoft.com/office/drawing/2014/main" val="3178689243"/>
                  </a:ext>
                </a:extLst>
              </a:tr>
            </a:tbl>
          </a:graphicData>
        </a:graphic>
      </p:graphicFrame>
      <p:sp>
        <p:nvSpPr>
          <p:cNvPr id="4" name="スライド番号プレースホルダー 14">
            <a:extLst>
              <a:ext uri="{FF2B5EF4-FFF2-40B4-BE49-F238E27FC236}">
                <a16:creationId xmlns:a16="http://schemas.microsoft.com/office/drawing/2014/main" id="{0DE9705D-5393-5830-933C-0213A12C4D2D}"/>
              </a:ext>
            </a:extLst>
          </p:cNvPr>
          <p:cNvSpPr txBox="1">
            <a:spLocks/>
          </p:cNvSpPr>
          <p:nvPr/>
        </p:nvSpPr>
        <p:spPr>
          <a:xfrm>
            <a:off x="8159980" y="6473578"/>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AC49A8-D133-48D6-BABD-467D590054FB}" type="slidenum">
              <a:rPr kumimoji="1" lang="ja-JP" altLang="en-US" smtClean="0">
                <a:solidFill>
                  <a:schemeClr val="tx1"/>
                </a:solidFill>
              </a:rPr>
              <a:pPr/>
              <a:t>202</a:t>
            </a:fld>
            <a:endParaRPr kumimoji="1" lang="ja-JP" altLang="en-US" dirty="0">
              <a:solidFill>
                <a:schemeClr val="tx1"/>
              </a:solidFill>
            </a:endParaRPr>
          </a:p>
        </p:txBody>
      </p:sp>
    </p:spTree>
    <p:extLst>
      <p:ext uri="{BB962C8B-B14F-4D97-AF65-F5344CB8AC3E}">
        <p14:creationId xmlns:p14="http://schemas.microsoft.com/office/powerpoint/2010/main" val="1527750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81873-F383-504B-4425-A8AE27875FA8}"/>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C81BCB07-4CD0-AEC4-5ECB-D5F84ED4FA32}"/>
              </a:ext>
            </a:extLst>
          </p:cNvPr>
          <p:cNvSpPr txBox="1">
            <a:spLocks/>
          </p:cNvSpPr>
          <p:nvPr/>
        </p:nvSpPr>
        <p:spPr>
          <a:xfrm>
            <a:off x="0" y="-218"/>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lvl="0">
              <a:lnSpc>
                <a:spcPct val="150000"/>
              </a:lnSpc>
              <a:spcBef>
                <a:spcPts val="0"/>
              </a:spcBef>
              <a:defRPr/>
            </a:pPr>
            <a:r>
              <a:rPr lang="ja-JP" altLang="en-US" sz="2400" b="1" dirty="0">
                <a:solidFill>
                  <a:schemeClr val="bg1"/>
                </a:solidFill>
                <a:latin typeface="BIZ UDPゴシック" panose="020B0400000000000000" pitchFamily="50" charset="-128"/>
                <a:ea typeface="BIZ UDPゴシック" panose="020B0400000000000000" pitchFamily="50" charset="-128"/>
              </a:rPr>
              <a:t>５．</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緊急事象・事案への対応 （周辺地域や保護者、関係機関との連携）</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5704F781-2753-59BA-BC06-7E120F520A10}"/>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76357CFE-0DA9-6D26-6E0E-630AA09FB5C4}"/>
              </a:ext>
            </a:extLst>
          </p:cNvPr>
          <p:cNvSpPr txBox="1"/>
          <p:nvPr/>
        </p:nvSpPr>
        <p:spPr>
          <a:xfrm>
            <a:off x="0" y="670193"/>
            <a:ext cx="9143999"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被災者がおかれる状況 （被災者の居所と災害サイクル）</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Text Box 13">
            <a:extLst>
              <a:ext uri="{FF2B5EF4-FFF2-40B4-BE49-F238E27FC236}">
                <a16:creationId xmlns:a16="http://schemas.microsoft.com/office/drawing/2014/main" id="{4655BCAA-A736-3672-3E9A-153644E83C69}"/>
              </a:ext>
            </a:extLst>
          </p:cNvPr>
          <p:cNvSpPr txBox="1">
            <a:spLocks noChangeArrowheads="1"/>
          </p:cNvSpPr>
          <p:nvPr/>
        </p:nvSpPr>
        <p:spPr bwMode="auto">
          <a:xfrm>
            <a:off x="1893541" y="5701560"/>
            <a:ext cx="7077991" cy="309958"/>
          </a:xfrm>
          <a:prstGeom prst="rect">
            <a:avLst/>
          </a:prstGeom>
          <a:noFill/>
          <a:ln w="9525">
            <a:noFill/>
            <a:miter lim="800000"/>
            <a:headEnd/>
            <a:tailEnd/>
          </a:ln>
        </p:spPr>
        <p:txBody>
          <a:bodyPr vert="horz" wrap="square" lIns="89998" tIns="46800" rIns="89998" bIns="46800">
            <a:spAutoFit/>
          </a:bodyPr>
          <a:lstStyle/>
          <a:p>
            <a:pPr marL="0" marR="0" lvl="0" indent="0" algn="r" defTabSz="374975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出所：全国社会福祉協議会資料を参考に、篠原辰二・山本克彦改変</a:t>
            </a:r>
          </a:p>
        </p:txBody>
      </p:sp>
      <p:pic>
        <p:nvPicPr>
          <p:cNvPr id="4" name="図 3">
            <a:extLst>
              <a:ext uri="{FF2B5EF4-FFF2-40B4-BE49-F238E27FC236}">
                <a16:creationId xmlns:a16="http://schemas.microsoft.com/office/drawing/2014/main" id="{F7C27304-6CC0-4CE8-199C-64E2911751E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307917"/>
            <a:ext cx="9046923" cy="4236813"/>
          </a:xfrm>
          <a:prstGeom prst="rect">
            <a:avLst/>
          </a:prstGeom>
        </p:spPr>
      </p:pic>
      <p:sp>
        <p:nvSpPr>
          <p:cNvPr id="5" name="スライド番号プレースホルダー 4">
            <a:extLst>
              <a:ext uri="{FF2B5EF4-FFF2-40B4-BE49-F238E27FC236}">
                <a16:creationId xmlns:a16="http://schemas.microsoft.com/office/drawing/2014/main" id="{21ACEF84-8C83-D0E2-59F6-7B5C9B9EF943}"/>
              </a:ext>
            </a:extLst>
          </p:cNvPr>
          <p:cNvSpPr>
            <a:spLocks noGrp="1"/>
          </p:cNvSpPr>
          <p:nvPr>
            <p:ph type="sldNum" sz="quarter" idx="12"/>
          </p:nvPr>
        </p:nvSpPr>
        <p:spPr/>
        <p:txBody>
          <a:bodyPr/>
          <a:lstStyle/>
          <a:p>
            <a:fld id="{9DAC49A8-D133-48D6-BABD-467D590054FB}" type="slidenum">
              <a:rPr kumimoji="1" lang="ja-JP" altLang="en-US" smtClean="0"/>
              <a:t>203</a:t>
            </a:fld>
            <a:endParaRPr kumimoji="1" lang="ja-JP" altLang="en-US"/>
          </a:p>
        </p:txBody>
      </p:sp>
      <p:sp>
        <p:nvSpPr>
          <p:cNvPr id="2" name="タイトル 1">
            <a:extLst>
              <a:ext uri="{FF2B5EF4-FFF2-40B4-BE49-F238E27FC236}">
                <a16:creationId xmlns:a16="http://schemas.microsoft.com/office/drawing/2014/main" id="{ED41469D-1A72-5309-F936-FE33C0B7B898}"/>
              </a:ext>
            </a:extLst>
          </p:cNvPr>
          <p:cNvSpPr txBox="1">
            <a:spLocks/>
          </p:cNvSpPr>
          <p:nvPr/>
        </p:nvSpPr>
        <p:spPr>
          <a:xfrm>
            <a:off x="7942217" y="540587"/>
            <a:ext cx="1201783" cy="461141"/>
          </a:xfrm>
          <a:prstGeom prst="rect">
            <a:avLst/>
          </a:prstGeom>
          <a:solidFill>
            <a:srgbClr val="FF6600"/>
          </a:solidFill>
        </p:spPr>
        <p:txBody>
          <a:bodyPr vert="horz">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a:solidFill>
                  <a:schemeClr val="bg1"/>
                </a:solidFill>
                <a:latin typeface="BIZ UDPゴシック" panose="020B0400000000000000" pitchFamily="50" charset="-128"/>
                <a:ea typeface="BIZ UDPゴシック" panose="020B0400000000000000" pitchFamily="50" charset="-128"/>
              </a:rPr>
              <a:t>災害</a:t>
            </a:r>
          </a:p>
        </p:txBody>
      </p:sp>
    </p:spTree>
    <p:extLst>
      <p:ext uri="{BB962C8B-B14F-4D97-AF65-F5344CB8AC3E}">
        <p14:creationId xmlns:p14="http://schemas.microsoft.com/office/powerpoint/2010/main" val="3138855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64E1E-9192-776D-BF77-38E6C4F65776}"/>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5F329CDF-1FA3-595A-6C56-A013A540AF6F}"/>
              </a:ext>
            </a:extLst>
          </p:cNvPr>
          <p:cNvSpPr txBox="1">
            <a:spLocks/>
          </p:cNvSpPr>
          <p:nvPr/>
        </p:nvSpPr>
        <p:spPr>
          <a:xfrm>
            <a:off x="0" y="-218"/>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lvl="0">
              <a:lnSpc>
                <a:spcPct val="150000"/>
              </a:lnSpc>
              <a:spcBef>
                <a:spcPts val="0"/>
              </a:spcBef>
              <a:defRPr/>
            </a:pPr>
            <a:r>
              <a:rPr lang="ja-JP" altLang="en-US" sz="2400" b="1" dirty="0">
                <a:solidFill>
                  <a:schemeClr val="bg1"/>
                </a:solidFill>
                <a:latin typeface="BIZ UDPゴシック" panose="020B0400000000000000" pitchFamily="50" charset="-128"/>
                <a:ea typeface="BIZ UDPゴシック" panose="020B0400000000000000" pitchFamily="50" charset="-128"/>
              </a:rPr>
              <a:t>５．</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緊急事象・事案への対応 （周辺地域や保護者、関係機関との連携）</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3BBDB7B6-6CF7-CBCB-9AFD-52F51422FE49}"/>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B6E35D05-FB9C-3E2A-AE35-C24B94245F74}"/>
              </a:ext>
            </a:extLst>
          </p:cNvPr>
          <p:cNvSpPr txBox="1"/>
          <p:nvPr/>
        </p:nvSpPr>
        <p:spPr>
          <a:xfrm>
            <a:off x="97076" y="771157"/>
            <a:ext cx="9046924" cy="54476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災害の環境　ー　災害によって生じる具体的な課題</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180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ア）子どもの居場所</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444500" marR="0" lvl="0" indent="-182563" algn="l" defTabSz="457200" rtl="0" eaLnBrk="1" fontAlgn="auto" latinLnBrk="0" hangingPunct="1">
              <a:lnSpc>
                <a:spcPct val="100000"/>
              </a:lnSpc>
              <a:spcBef>
                <a:spcPts val="180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・災害によって、子どもたちが生活する環境</a:t>
            </a: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家庭（住居）、学校（校舎、校庭、体育館など）、放課後児童クラブ（学童保育）、地域の遊び場など</a:t>
            </a: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はどのように変化するだろうか。</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444500" marR="0" lvl="0" indent="-182563" algn="l" defTabSz="457200" rtl="0" eaLnBrk="1" fontAlgn="auto" latinLnBrk="0" hangingPunct="1">
              <a:lnSpc>
                <a:spcPct val="100000"/>
              </a:lnSpc>
              <a:spcBef>
                <a:spcPts val="180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・例えば学校が避難所になった場合、子どもたちの生活はどのように影響があるだろうか。</a:t>
            </a:r>
            <a:endParaRPr kumimoji="1" lang="en-US" altLang="ja-JP" sz="3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1800"/>
              </a:spcBef>
              <a:spcAft>
                <a:spcPts val="0"/>
              </a:spcAft>
              <a:buClrTx/>
              <a:buSzTx/>
              <a:buFontTx/>
              <a:buNone/>
              <a:tabLst/>
              <a:defRPr/>
            </a:pPr>
            <a:endParaRPr kumimoji="1" lang="en-US" altLang="ja-JP" sz="3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600"/>
              </a:spcBef>
              <a:spcAft>
                <a:spcPts val="0"/>
              </a:spcAft>
              <a:buClrTx/>
              <a:buSzTx/>
              <a:buFont typeface="Yu Gothic" panose="020B0400000000000000" pitchFamily="50" charset="-128"/>
              <a:buChar char="◎"/>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どのような災害においても、平常時の児童の生活空間はほとんどが機能せず、危険な状況が増大するのである。</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1200"/>
              </a:spcBef>
              <a:spcAft>
                <a:spcPts val="0"/>
              </a:spcAft>
              <a:buClrTx/>
              <a:buSzTx/>
              <a:buFont typeface="Yu Gothic" panose="020B0400000000000000" pitchFamily="50" charset="-128"/>
              <a:buChar char="◎"/>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居場所の危機は命と暮らしに直結することであり“安全で安心して過ごせる居場所”を確保することは最優先の課題。</a:t>
            </a:r>
          </a:p>
        </p:txBody>
      </p:sp>
      <p:sp>
        <p:nvSpPr>
          <p:cNvPr id="2" name="スライド番号プレースホルダー 1">
            <a:extLst>
              <a:ext uri="{FF2B5EF4-FFF2-40B4-BE49-F238E27FC236}">
                <a16:creationId xmlns:a16="http://schemas.microsoft.com/office/drawing/2014/main" id="{9C64C118-EA8B-D94B-D2ED-82E701987224}"/>
              </a:ext>
            </a:extLst>
          </p:cNvPr>
          <p:cNvSpPr>
            <a:spLocks noGrp="1"/>
          </p:cNvSpPr>
          <p:nvPr>
            <p:ph type="sldNum" sz="quarter" idx="12"/>
          </p:nvPr>
        </p:nvSpPr>
        <p:spPr/>
        <p:txBody>
          <a:bodyPr/>
          <a:lstStyle/>
          <a:p>
            <a:fld id="{9DAC49A8-D133-48D6-BABD-467D590054FB}" type="slidenum">
              <a:rPr kumimoji="1" lang="ja-JP" altLang="en-US" smtClean="0"/>
              <a:t>204</a:t>
            </a:fld>
            <a:endParaRPr kumimoji="1" lang="ja-JP" altLang="en-US"/>
          </a:p>
        </p:txBody>
      </p:sp>
      <p:sp>
        <p:nvSpPr>
          <p:cNvPr id="4" name="タイトル 1">
            <a:extLst>
              <a:ext uri="{FF2B5EF4-FFF2-40B4-BE49-F238E27FC236}">
                <a16:creationId xmlns:a16="http://schemas.microsoft.com/office/drawing/2014/main" id="{15D37965-34A9-B760-782E-6B81D7B5A925}"/>
              </a:ext>
            </a:extLst>
          </p:cNvPr>
          <p:cNvSpPr txBox="1">
            <a:spLocks/>
          </p:cNvSpPr>
          <p:nvPr/>
        </p:nvSpPr>
        <p:spPr>
          <a:xfrm>
            <a:off x="7942217" y="540587"/>
            <a:ext cx="1201783" cy="461141"/>
          </a:xfrm>
          <a:prstGeom prst="rect">
            <a:avLst/>
          </a:prstGeom>
          <a:solidFill>
            <a:srgbClr val="FF6600"/>
          </a:solidFill>
        </p:spPr>
        <p:txBody>
          <a:bodyPr vert="horz">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a:solidFill>
                  <a:schemeClr val="bg1"/>
                </a:solidFill>
                <a:latin typeface="BIZ UDPゴシック" panose="020B0400000000000000" pitchFamily="50" charset="-128"/>
                <a:ea typeface="BIZ UDPゴシック" panose="020B0400000000000000" pitchFamily="50" charset="-128"/>
              </a:rPr>
              <a:t>災害</a:t>
            </a:r>
          </a:p>
        </p:txBody>
      </p:sp>
    </p:spTree>
    <p:extLst>
      <p:ext uri="{BB962C8B-B14F-4D97-AF65-F5344CB8AC3E}">
        <p14:creationId xmlns:p14="http://schemas.microsoft.com/office/powerpoint/2010/main" val="4150825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DA699-E733-6A29-84CE-BBF2C31B664C}"/>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02224E32-D430-A2A0-8B84-F06CD6034992}"/>
              </a:ext>
            </a:extLst>
          </p:cNvPr>
          <p:cNvSpPr txBox="1">
            <a:spLocks/>
          </p:cNvSpPr>
          <p:nvPr/>
        </p:nvSpPr>
        <p:spPr>
          <a:xfrm>
            <a:off x="0" y="-218"/>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lvl="0">
              <a:lnSpc>
                <a:spcPct val="150000"/>
              </a:lnSpc>
              <a:spcBef>
                <a:spcPts val="0"/>
              </a:spcBef>
              <a:defRPr/>
            </a:pPr>
            <a:r>
              <a:rPr lang="ja-JP" altLang="en-US" sz="2400" b="1" dirty="0">
                <a:solidFill>
                  <a:schemeClr val="bg1"/>
                </a:solidFill>
                <a:latin typeface="BIZ UDPゴシック" panose="020B0400000000000000" pitchFamily="50" charset="-128"/>
                <a:ea typeface="BIZ UDPゴシック" panose="020B0400000000000000" pitchFamily="50" charset="-128"/>
              </a:rPr>
              <a:t>５．</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緊急事象・事案への対応 （周辺地域や保護者、関係機関との連携）</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103654CC-AA9D-33F1-E03E-660FE12AC2D1}"/>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29D0F36F-3248-A02C-827B-206FE1027670}"/>
              </a:ext>
            </a:extLst>
          </p:cNvPr>
          <p:cNvSpPr txBox="1"/>
          <p:nvPr/>
        </p:nvSpPr>
        <p:spPr>
          <a:xfrm>
            <a:off x="97076" y="670193"/>
            <a:ext cx="9046923"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災害の環境　ー　災害によって生じる具体的な課題</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2400"/>
              </a:spcBef>
              <a:spcAft>
                <a:spcPts val="0"/>
              </a:spcAft>
              <a:buClrTx/>
              <a:buSzTx/>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イ）児童生徒の心</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600"/>
              </a:spcBef>
              <a:spcAft>
                <a:spcPts val="0"/>
              </a:spcAft>
              <a:buClrTx/>
              <a:buSzTx/>
              <a:buFont typeface="Yu Gothic" panose="020B0400000000000000" pitchFamily="50" charset="-128"/>
              <a:buChar char="◎"/>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災害時、児童生徒の心のケアは重要な課題。</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1200"/>
              </a:spcBef>
              <a:spcAft>
                <a:spcPts val="0"/>
              </a:spcAft>
              <a:buClrTx/>
              <a:buSzTx/>
              <a:buFont typeface="Yu Gothic" panose="020B0400000000000000" pitchFamily="50" charset="-128"/>
              <a:buChar char="◎"/>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児童生徒の心理的負担</a:t>
            </a:r>
            <a:r>
              <a:rPr kumimoji="1" lang="ja-JP" altLang="en-US" sz="2400" dirty="0">
                <a:solidFill>
                  <a:prstClr val="black"/>
                </a:solidFill>
                <a:latin typeface="BIZ UDPゴシック" panose="020B0400000000000000" pitchFamily="50" charset="-128"/>
                <a:ea typeface="BIZ UDPゴシック" panose="020B0400000000000000" pitchFamily="50" charset="-128"/>
              </a:rPr>
              <a:t>：　</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①心の傷（心的トラウマ）、②喪失（身近な人や家や繋がりなどを失った体験によるもの）、③災害後の社会・生活上のストレス</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ACFD4C11-9857-7AFF-A652-6A05F85369DA}"/>
              </a:ext>
            </a:extLst>
          </p:cNvPr>
          <p:cNvSpPr>
            <a:spLocks noGrp="1"/>
          </p:cNvSpPr>
          <p:nvPr>
            <p:ph type="sldNum" sz="quarter" idx="12"/>
          </p:nvPr>
        </p:nvSpPr>
        <p:spPr/>
        <p:txBody>
          <a:bodyPr/>
          <a:lstStyle/>
          <a:p>
            <a:fld id="{9DAC49A8-D133-48D6-BABD-467D590054FB}" type="slidenum">
              <a:rPr kumimoji="1" lang="ja-JP" altLang="en-US" smtClean="0"/>
              <a:t>205</a:t>
            </a:fld>
            <a:endParaRPr kumimoji="1" lang="ja-JP" altLang="en-US"/>
          </a:p>
        </p:txBody>
      </p:sp>
      <p:sp>
        <p:nvSpPr>
          <p:cNvPr id="4" name="タイトル 1">
            <a:extLst>
              <a:ext uri="{FF2B5EF4-FFF2-40B4-BE49-F238E27FC236}">
                <a16:creationId xmlns:a16="http://schemas.microsoft.com/office/drawing/2014/main" id="{F695651B-729A-895E-6F2D-81BE14EEE1DE}"/>
              </a:ext>
            </a:extLst>
          </p:cNvPr>
          <p:cNvSpPr txBox="1">
            <a:spLocks/>
          </p:cNvSpPr>
          <p:nvPr/>
        </p:nvSpPr>
        <p:spPr>
          <a:xfrm>
            <a:off x="7942217" y="540587"/>
            <a:ext cx="1201783" cy="461141"/>
          </a:xfrm>
          <a:prstGeom prst="rect">
            <a:avLst/>
          </a:prstGeom>
          <a:solidFill>
            <a:srgbClr val="FF6600"/>
          </a:solidFill>
        </p:spPr>
        <p:txBody>
          <a:bodyPr vert="horz">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a:solidFill>
                  <a:schemeClr val="bg1"/>
                </a:solidFill>
                <a:latin typeface="BIZ UDPゴシック" panose="020B0400000000000000" pitchFamily="50" charset="-128"/>
                <a:ea typeface="BIZ UDPゴシック" panose="020B0400000000000000" pitchFamily="50" charset="-128"/>
              </a:rPr>
              <a:t>災害</a:t>
            </a:r>
          </a:p>
        </p:txBody>
      </p:sp>
      <p:sp>
        <p:nvSpPr>
          <p:cNvPr id="11" name="テキスト ボックス 10">
            <a:extLst>
              <a:ext uri="{FF2B5EF4-FFF2-40B4-BE49-F238E27FC236}">
                <a16:creationId xmlns:a16="http://schemas.microsoft.com/office/drawing/2014/main" id="{5BD356C8-369C-A374-2C62-DFD239977449}"/>
              </a:ext>
            </a:extLst>
          </p:cNvPr>
          <p:cNvSpPr txBox="1"/>
          <p:nvPr/>
        </p:nvSpPr>
        <p:spPr>
          <a:xfrm>
            <a:off x="97077" y="3809514"/>
            <a:ext cx="9046923" cy="2262158"/>
          </a:xfrm>
          <a:prstGeom prst="rect">
            <a:avLst/>
          </a:prstGeom>
          <a:noFill/>
        </p:spPr>
        <p:txBody>
          <a:bodyPr wrap="square" rtlCol="0">
            <a:spAutoFit/>
          </a:bodyPr>
          <a:lstStyle/>
          <a:p>
            <a:pPr lvl="0">
              <a:spcBef>
                <a:spcPts val="600"/>
              </a:spcBef>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ニーズの再アセスメント　</a:t>
            </a:r>
            <a:r>
              <a:rPr kumimoji="1" lang="ja-JP" altLang="en-US" sz="2400" dirty="0">
                <a:solidFill>
                  <a:prstClr val="black"/>
                </a:solidFill>
                <a:latin typeface="BIZ UDPゴシック" panose="020B0400000000000000" pitchFamily="50" charset="-128"/>
                <a:ea typeface="BIZ UDPゴシック" panose="020B0400000000000000" pitchFamily="50" charset="-128"/>
              </a:rPr>
              <a:t>ー　支援の原則と方法</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・これまで把握していなかった（平常時は潜在していた）ニーズが、災害発生により顕在化したり、変化（強まる）することがある。</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714375" marR="0" lvl="0" indent="-714375" algn="l" defTabSz="457200" rtl="0" eaLnBrk="1" fontAlgn="auto" latinLnBrk="0" hangingPunct="1">
              <a:lnSpc>
                <a:spcPct val="100000"/>
              </a:lnSpc>
              <a:spcBef>
                <a:spcPts val="600"/>
              </a:spcBef>
              <a:spcAft>
                <a:spcPts val="0"/>
              </a:spcAft>
              <a:buClrTx/>
              <a:buSzTx/>
              <a:buFontTx/>
              <a:buNone/>
              <a:tabLst/>
              <a:defRPr/>
            </a:pPr>
            <a:r>
              <a:rPr kumimoji="1" lang="ja-JP" altLang="en-US" sz="2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n-cs"/>
              </a:rPr>
              <a:t>例）被災により精神的な課題が悪化する、災害により失業し経済的に厳しくなる、避難所へ移ったことでまわりに迷惑をかけないよう躾が厳しくなる、など</a:t>
            </a:r>
            <a:endParaRPr kumimoji="1" lang="en-US" altLang="ja-JP" sz="200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991112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BA1B4-D8C8-BFAB-12CF-ECDF5C6B7E84}"/>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B82C2CA9-93F1-ECD7-CEE2-623D6AFB568B}"/>
              </a:ext>
            </a:extLst>
          </p:cNvPr>
          <p:cNvSpPr txBox="1">
            <a:spLocks/>
          </p:cNvSpPr>
          <p:nvPr/>
        </p:nvSpPr>
        <p:spPr>
          <a:xfrm>
            <a:off x="0" y="-218"/>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lvl="0">
              <a:lnSpc>
                <a:spcPct val="150000"/>
              </a:lnSpc>
              <a:spcBef>
                <a:spcPts val="0"/>
              </a:spcBef>
              <a:defRPr/>
            </a:pPr>
            <a:r>
              <a:rPr lang="ja-JP" altLang="en-US" sz="2400" b="1" dirty="0">
                <a:solidFill>
                  <a:schemeClr val="bg1"/>
                </a:solidFill>
                <a:latin typeface="BIZ UDPゴシック" panose="020B0400000000000000" pitchFamily="50" charset="-128"/>
                <a:ea typeface="BIZ UDPゴシック" panose="020B0400000000000000" pitchFamily="50" charset="-128"/>
              </a:rPr>
              <a:t>５．</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緊急事象・事案への対応 （周辺地域や保護者、関係機関との連携）</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74C1D673-9893-90D9-D643-5BA2F313B172}"/>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72780DE4-4127-7488-4591-B26D78174AB1}"/>
              </a:ext>
            </a:extLst>
          </p:cNvPr>
          <p:cNvSpPr txBox="1"/>
          <p:nvPr/>
        </p:nvSpPr>
        <p:spPr>
          <a:xfrm>
            <a:off x="0" y="670193"/>
            <a:ext cx="9143999" cy="38010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支援リソースの再構築のポイント</a:t>
            </a:r>
            <a:r>
              <a:rPr kumimoji="1" lang="ja-JP" altLang="en-US" sz="2400" dirty="0">
                <a:solidFill>
                  <a:prstClr val="black"/>
                </a:solidFill>
                <a:latin typeface="BIZ UDPゴシック" panose="020B0400000000000000" pitchFamily="50" charset="-128"/>
                <a:ea typeface="BIZ UDPゴシック" panose="020B0400000000000000" pitchFamily="50" charset="-128"/>
              </a:rPr>
              <a:t>　ー　支援の原則と方法</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　</a:t>
            </a: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支援者や支援組織全体も被災している。</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600"/>
              </a:spcBef>
              <a:spcAft>
                <a:spcPts val="0"/>
              </a:spcAft>
              <a:buClrTx/>
              <a:buSzTx/>
              <a:buFont typeface="Yu Gothic" panose="020B0400000000000000" pitchFamily="50" charset="-128"/>
              <a:buChar char="◎"/>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平常時より地域で子ども家庭支援にあたっている個人、団体が事業継続や復旧が可能</a:t>
            </a:r>
            <a:r>
              <a:rPr kumimoji="1" lang="ja-JP" altLang="en-US" sz="2400" dirty="0">
                <a:solidFill>
                  <a:prstClr val="black"/>
                </a:solidFill>
                <a:latin typeface="BIZ UDPゴシック" panose="020B0400000000000000" pitchFamily="50" charset="-128"/>
                <a:ea typeface="BIZ UDPゴシック" panose="020B0400000000000000" pitchFamily="50" charset="-128"/>
              </a:rPr>
              <a:t>であるか</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を確認。平常時から継続した支援を行う団体はすでに地域情報、信頼関係やネットワークがある。</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1200"/>
              </a:spcBef>
              <a:spcAft>
                <a:spcPts val="0"/>
              </a:spcAft>
              <a:buClrTx/>
              <a:buSzTx/>
              <a:buFont typeface="Yu Gothic" panose="020B0400000000000000" pitchFamily="50" charset="-128"/>
              <a:buChar char="◎"/>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外部からの支援団体、支援者の把握</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69648C4B-3B86-4696-6B7D-E25421D66FE3}"/>
              </a:ext>
            </a:extLst>
          </p:cNvPr>
          <p:cNvSpPr>
            <a:spLocks noGrp="1"/>
          </p:cNvSpPr>
          <p:nvPr>
            <p:ph type="sldNum" sz="quarter" idx="12"/>
          </p:nvPr>
        </p:nvSpPr>
        <p:spPr/>
        <p:txBody>
          <a:bodyPr/>
          <a:lstStyle/>
          <a:p>
            <a:fld id="{9DAC49A8-D133-48D6-BABD-467D590054FB}" type="slidenum">
              <a:rPr kumimoji="1" lang="ja-JP" altLang="en-US" smtClean="0"/>
              <a:t>206</a:t>
            </a:fld>
            <a:endParaRPr kumimoji="1" lang="ja-JP" altLang="en-US"/>
          </a:p>
        </p:txBody>
      </p:sp>
      <p:sp>
        <p:nvSpPr>
          <p:cNvPr id="4" name="タイトル 1">
            <a:extLst>
              <a:ext uri="{FF2B5EF4-FFF2-40B4-BE49-F238E27FC236}">
                <a16:creationId xmlns:a16="http://schemas.microsoft.com/office/drawing/2014/main" id="{82288BF9-CDB6-F8CA-BFD9-97580D84713B}"/>
              </a:ext>
            </a:extLst>
          </p:cNvPr>
          <p:cNvSpPr txBox="1">
            <a:spLocks/>
          </p:cNvSpPr>
          <p:nvPr/>
        </p:nvSpPr>
        <p:spPr>
          <a:xfrm>
            <a:off x="7942217" y="540587"/>
            <a:ext cx="1201783" cy="461141"/>
          </a:xfrm>
          <a:prstGeom prst="rect">
            <a:avLst/>
          </a:prstGeom>
          <a:solidFill>
            <a:srgbClr val="FF6600"/>
          </a:solidFill>
        </p:spPr>
        <p:txBody>
          <a:bodyPr vert="horz">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a:solidFill>
                  <a:schemeClr val="bg1"/>
                </a:solidFill>
                <a:latin typeface="BIZ UDPゴシック" panose="020B0400000000000000" pitchFamily="50" charset="-128"/>
                <a:ea typeface="BIZ UDPゴシック" panose="020B0400000000000000" pitchFamily="50" charset="-128"/>
              </a:rPr>
              <a:t>災害</a:t>
            </a:r>
          </a:p>
        </p:txBody>
      </p:sp>
    </p:spTree>
    <p:extLst>
      <p:ext uri="{BB962C8B-B14F-4D97-AF65-F5344CB8AC3E}">
        <p14:creationId xmlns:p14="http://schemas.microsoft.com/office/powerpoint/2010/main" val="3627014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1C128-88F4-61D6-3653-BE97CD4C0BA8}"/>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D3C3E670-D73F-D39B-188A-B29C2FC455B2}"/>
              </a:ext>
            </a:extLst>
          </p:cNvPr>
          <p:cNvSpPr txBox="1">
            <a:spLocks/>
          </p:cNvSpPr>
          <p:nvPr/>
        </p:nvSpPr>
        <p:spPr>
          <a:xfrm>
            <a:off x="0" y="-218"/>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lvl="0">
              <a:lnSpc>
                <a:spcPct val="150000"/>
              </a:lnSpc>
              <a:spcBef>
                <a:spcPts val="0"/>
              </a:spcBef>
              <a:defRPr/>
            </a:pPr>
            <a:r>
              <a:rPr lang="ja-JP" altLang="en-US" sz="2400" b="1" dirty="0">
                <a:solidFill>
                  <a:schemeClr val="bg1"/>
                </a:solidFill>
                <a:latin typeface="BIZ UDPゴシック" panose="020B0400000000000000" pitchFamily="50" charset="-128"/>
                <a:ea typeface="BIZ UDPゴシック" panose="020B0400000000000000" pitchFamily="50" charset="-128"/>
              </a:rPr>
              <a:t>５．</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緊急事象・事案への対応 （周辺地域や保護者、関係機関との連携）</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D7FF1649-0E30-12A9-5BBB-DB229B2074C9}"/>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E4190452-10E8-8E73-7F62-F1DC94E7AA57}"/>
              </a:ext>
            </a:extLst>
          </p:cNvPr>
          <p:cNvSpPr txBox="1"/>
          <p:nvPr/>
        </p:nvSpPr>
        <p:spPr>
          <a:xfrm>
            <a:off x="76202" y="670193"/>
            <a:ext cx="9067797" cy="14311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災害の環境　ー　災害によって生じる具体的な課題</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1800"/>
              </a:spcBef>
              <a:spcAft>
                <a:spcPts val="0"/>
              </a:spcAft>
              <a:buClrTx/>
              <a:buSzTx/>
              <a:buFont typeface="Wingdings" panose="05000000000000000000" pitchFamily="2" charset="2"/>
              <a:buChar char="p"/>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どんな時も“災害時の子どもの心のケア” が重要。　　　　　　　　　ユニセフの災害時に子どもたちの心のケアを行う</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つのポイント</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96EB15B4-D8F9-A028-7E14-0F5B32BC8721}"/>
              </a:ext>
            </a:extLst>
          </p:cNvPr>
          <p:cNvSpPr txBox="1"/>
          <p:nvPr/>
        </p:nvSpPr>
        <p:spPr>
          <a:xfrm>
            <a:off x="74024" y="4387314"/>
            <a:ext cx="8808719" cy="180049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800"/>
              </a:spcBef>
              <a:spcAft>
                <a:spcPts val="0"/>
              </a:spcAft>
              <a:buClrTx/>
              <a:buSzTx/>
              <a:buFont typeface="Wingdings" panose="05000000000000000000" pitchFamily="2" charset="2"/>
              <a:buChar char="p"/>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これらは専門的な知識や技術を備えた者による支援</a:t>
            </a:r>
            <a:r>
              <a:rPr kumimoji="1" lang="ja-JP" altLang="en-US" sz="2400" dirty="0">
                <a:solidFill>
                  <a:prstClr val="black"/>
                </a:solidFill>
                <a:latin typeface="BIZ UDPゴシック" panose="020B0400000000000000" pitchFamily="50" charset="-128"/>
                <a:ea typeface="BIZ UDPゴシック" panose="020B0400000000000000" pitchFamily="50" charset="-128"/>
              </a:rPr>
              <a:t>の際だけでなく</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、身近なおとなが意識する内容。</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09625" marR="0" lvl="0" indent="-809625" algn="l" defTabSz="457200" rtl="0" eaLnBrk="1" fontAlgn="auto" latinLnBrk="0" hangingPunct="1">
              <a:lnSpc>
                <a:spcPct val="100000"/>
              </a:lnSpc>
              <a:spcBef>
                <a:spcPts val="1800"/>
              </a:spcBef>
              <a:spcAft>
                <a:spcPts val="0"/>
              </a:spcAft>
              <a:buClrTx/>
              <a:buSzTx/>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児童生徒の周辺にいる大人たちに対し、これらを伝えていくことが重要。</a:t>
            </a:r>
            <a:endParaRPr kumimoji="1"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C490658E-A03D-D9DC-745C-49984EC4672B}"/>
              </a:ext>
            </a:extLst>
          </p:cNvPr>
          <p:cNvSpPr txBox="1"/>
          <p:nvPr/>
        </p:nvSpPr>
        <p:spPr>
          <a:xfrm>
            <a:off x="577882" y="2171988"/>
            <a:ext cx="7965226" cy="2031325"/>
          </a:xfrm>
          <a:prstGeom prst="rect">
            <a:avLst/>
          </a:prstGeom>
          <a:noFill/>
          <a:ln w="57150">
            <a:solidFill>
              <a:schemeClr val="accent3"/>
            </a:solidFill>
          </a:ln>
        </p:spPr>
        <p:txBody>
          <a:bodyPr wrap="square" rtlCol="0">
            <a:spAutoFit/>
          </a:bodyPr>
          <a:lstStyle/>
          <a:p>
            <a:pPr marR="0" lvl="0" algn="l" defTabSz="457200" rtl="0" eaLnBrk="1" fontAlgn="auto" latinLnBrk="0" hangingPunct="1">
              <a:lnSpc>
                <a:spcPct val="100000"/>
              </a:lnSpc>
              <a:spcBef>
                <a:spcPts val="1200"/>
              </a:spcBef>
              <a:spcAft>
                <a:spcPts val="0"/>
              </a:spcAft>
              <a:buClrTx/>
              <a:buSzTx/>
              <a:tabLst/>
              <a:defRPr/>
            </a:pP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 </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「安心感」を与える</a:t>
            </a:r>
          </a:p>
          <a:p>
            <a:pPr marR="0" lvl="0" algn="l" defTabSz="457200" rtl="0" eaLnBrk="1" fontAlgn="auto" latinLnBrk="0" hangingPunct="1">
              <a:lnSpc>
                <a:spcPct val="100000"/>
              </a:lnSpc>
              <a:spcBef>
                <a:spcPts val="1200"/>
              </a:spcBef>
              <a:spcAft>
                <a:spcPts val="0"/>
              </a:spcAft>
              <a:buClrTx/>
              <a:buSzTx/>
              <a:tabLst/>
              <a:defRPr/>
            </a:pP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 </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「日常」を取り戻すことを助ける</a:t>
            </a:r>
          </a:p>
          <a:p>
            <a:pPr marR="0" lvl="0" algn="l" defTabSz="457200" rtl="0" eaLnBrk="1" fontAlgn="auto" latinLnBrk="0" hangingPunct="1">
              <a:lnSpc>
                <a:spcPct val="100000"/>
              </a:lnSpc>
              <a:spcBef>
                <a:spcPts val="1200"/>
              </a:spcBef>
              <a:spcAft>
                <a:spcPts val="0"/>
              </a:spcAft>
              <a:buClrTx/>
              <a:buSzTx/>
              <a:tabLst/>
              <a:defRPr/>
            </a:pP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 </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被災地の映像を繰り返し見せない</a:t>
            </a:r>
          </a:p>
          <a:p>
            <a:pPr marR="0" lvl="0" algn="l" defTabSz="457200" rtl="0" eaLnBrk="1" fontAlgn="auto" latinLnBrk="0" hangingPunct="1">
              <a:lnSpc>
                <a:spcPct val="100000"/>
              </a:lnSpc>
              <a:spcBef>
                <a:spcPts val="1200"/>
              </a:spcBef>
              <a:spcAft>
                <a:spcPts val="0"/>
              </a:spcAft>
              <a:buClrTx/>
              <a:buSzTx/>
              <a:tabLst/>
              <a:defRPr/>
            </a:pP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 </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子どもは自ら回復する力があることを理解し、見守る</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983D03BA-7A11-81D2-168A-EF365DDC8922}"/>
              </a:ext>
            </a:extLst>
          </p:cNvPr>
          <p:cNvSpPr>
            <a:spLocks noGrp="1"/>
          </p:cNvSpPr>
          <p:nvPr>
            <p:ph type="sldNum" sz="quarter" idx="12"/>
          </p:nvPr>
        </p:nvSpPr>
        <p:spPr/>
        <p:txBody>
          <a:bodyPr/>
          <a:lstStyle/>
          <a:p>
            <a:fld id="{9DAC49A8-D133-48D6-BABD-467D590054FB}" type="slidenum">
              <a:rPr kumimoji="1" lang="ja-JP" altLang="en-US" smtClean="0"/>
              <a:t>207</a:t>
            </a:fld>
            <a:endParaRPr kumimoji="1" lang="ja-JP" altLang="en-US"/>
          </a:p>
        </p:txBody>
      </p:sp>
      <p:sp>
        <p:nvSpPr>
          <p:cNvPr id="7" name="タイトル 1">
            <a:extLst>
              <a:ext uri="{FF2B5EF4-FFF2-40B4-BE49-F238E27FC236}">
                <a16:creationId xmlns:a16="http://schemas.microsoft.com/office/drawing/2014/main" id="{B89A83EC-14A6-EE7F-99FF-EF5AF9A2D01C}"/>
              </a:ext>
            </a:extLst>
          </p:cNvPr>
          <p:cNvSpPr txBox="1">
            <a:spLocks/>
          </p:cNvSpPr>
          <p:nvPr/>
        </p:nvSpPr>
        <p:spPr>
          <a:xfrm>
            <a:off x="7942217" y="540587"/>
            <a:ext cx="1201783" cy="461141"/>
          </a:xfrm>
          <a:prstGeom prst="rect">
            <a:avLst/>
          </a:prstGeom>
          <a:solidFill>
            <a:srgbClr val="FF6600"/>
          </a:solidFill>
        </p:spPr>
        <p:txBody>
          <a:bodyPr vert="horz">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a:solidFill>
                  <a:schemeClr val="bg1"/>
                </a:solidFill>
                <a:latin typeface="BIZ UDPゴシック" panose="020B0400000000000000" pitchFamily="50" charset="-128"/>
                <a:ea typeface="BIZ UDPゴシック" panose="020B0400000000000000" pitchFamily="50" charset="-128"/>
              </a:rPr>
              <a:t>災害</a:t>
            </a:r>
          </a:p>
        </p:txBody>
      </p:sp>
    </p:spTree>
    <p:extLst>
      <p:ext uri="{BB962C8B-B14F-4D97-AF65-F5344CB8AC3E}">
        <p14:creationId xmlns:p14="http://schemas.microsoft.com/office/powerpoint/2010/main" val="3578468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5679F-EA91-D72D-C19E-299683BAB09B}"/>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A616A518-2DDD-445F-0A3B-E4C0185E721B}"/>
              </a:ext>
            </a:extLst>
          </p:cNvPr>
          <p:cNvSpPr txBox="1">
            <a:spLocks/>
          </p:cNvSpPr>
          <p:nvPr/>
        </p:nvSpPr>
        <p:spPr>
          <a:xfrm>
            <a:off x="0" y="-218"/>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lvl="0">
              <a:lnSpc>
                <a:spcPct val="150000"/>
              </a:lnSpc>
              <a:spcBef>
                <a:spcPts val="0"/>
              </a:spcBef>
              <a:defRPr/>
            </a:pPr>
            <a:r>
              <a:rPr lang="ja-JP" altLang="en-US" sz="2400" b="1" dirty="0">
                <a:solidFill>
                  <a:schemeClr val="bg1"/>
                </a:solidFill>
                <a:latin typeface="BIZ UDPゴシック" panose="020B0400000000000000" pitchFamily="50" charset="-128"/>
                <a:ea typeface="BIZ UDPゴシック" panose="020B0400000000000000" pitchFamily="50" charset="-128"/>
              </a:rPr>
              <a:t>５．</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緊急事象・事案への対応 （周辺地域や保護者、関係機関との連携）</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5420F611-DABB-0F4B-703F-1701C44FEBFD}"/>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9363406E-2CEC-3EA7-53F7-6BA17795A54F}"/>
              </a:ext>
            </a:extLst>
          </p:cNvPr>
          <p:cNvSpPr txBox="1"/>
          <p:nvPr/>
        </p:nvSpPr>
        <p:spPr>
          <a:xfrm>
            <a:off x="130630" y="867897"/>
            <a:ext cx="8806698" cy="3801041"/>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1" lang="en-US" altLang="ja-JP" sz="2400" b="1" i="0" u="none" strike="noStrike" kern="1200" cap="none" spc="0" normalizeH="0" baseline="0" noProof="0" dirty="0">
                <a:ln>
                  <a:noFill/>
                </a:ln>
                <a:solidFill>
                  <a:srgbClr val="006600"/>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2400" b="1" i="0" u="none" strike="noStrike" kern="1200" cap="none" spc="0" normalizeH="0" baseline="0" noProof="0" dirty="0">
                <a:ln>
                  <a:noFill/>
                </a:ln>
                <a:solidFill>
                  <a:srgbClr val="006600"/>
                </a:solidFill>
                <a:effectLst/>
                <a:uLnTx/>
                <a:uFillTx/>
                <a:latin typeface="BIZ UDPゴシック" panose="020B0400000000000000" pitchFamily="50" charset="-128"/>
                <a:ea typeface="BIZ UDPゴシック" panose="020B0400000000000000" pitchFamily="50" charset="-128"/>
                <a:cs typeface="+mn-cs"/>
              </a:rPr>
              <a:t>いじめや学級崩壊への対応</a:t>
            </a:r>
            <a:endParaRPr kumimoji="1" lang="en-US" altLang="ja-JP" sz="2400" b="1" i="0" u="none" strike="noStrike" kern="1200" cap="none" spc="0" normalizeH="0" baseline="0" noProof="0" dirty="0">
              <a:ln>
                <a:noFill/>
              </a:ln>
              <a:solidFill>
                <a:srgbClr val="006600"/>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1800"/>
              </a:spcBef>
              <a:spcAft>
                <a:spcPts val="0"/>
              </a:spcAft>
              <a:buClrTx/>
              <a:buSzTx/>
              <a:buFont typeface="Wingdings" panose="05000000000000000000" pitchFamily="2" charset="2"/>
              <a:buChar char="p"/>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いじめ事案や学級崩壊の事例の場合、緊急対応が必要であるが、緊急対応は、個別事例 （ミクロレベル）の対応目的とは別に学校のチーム作りや、教師集団と保護者集団の新たなネットワーク作りにもつながり得る。</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1800"/>
              </a:spcBef>
              <a:spcAft>
                <a:spcPts val="0"/>
              </a:spcAft>
              <a:buClrTx/>
              <a:buSzTx/>
              <a:buFont typeface="Wingdings" panose="05000000000000000000" pitchFamily="2" charset="2"/>
              <a:buChar char="p"/>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つまり、個別事例のことのみを視野に入れ、目の前のいじめ事案への対応に止まるのではなく、同様の事態を二度と起こさない学校体制づくりにも着目する。</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A8417B12-27EF-DF2D-3127-7336B69CE40D}"/>
              </a:ext>
            </a:extLst>
          </p:cNvPr>
          <p:cNvSpPr>
            <a:spLocks noGrp="1"/>
          </p:cNvSpPr>
          <p:nvPr>
            <p:ph type="sldNum" sz="quarter" idx="12"/>
          </p:nvPr>
        </p:nvSpPr>
        <p:spPr/>
        <p:txBody>
          <a:bodyPr/>
          <a:lstStyle/>
          <a:p>
            <a:fld id="{9DAC49A8-D133-48D6-BABD-467D590054FB}" type="slidenum">
              <a:rPr kumimoji="1" lang="ja-JP" altLang="en-US" smtClean="0"/>
              <a:t>208</a:t>
            </a:fld>
            <a:endParaRPr kumimoji="1" lang="ja-JP" altLang="en-US"/>
          </a:p>
        </p:txBody>
      </p:sp>
    </p:spTree>
    <p:extLst>
      <p:ext uri="{BB962C8B-B14F-4D97-AF65-F5344CB8AC3E}">
        <p14:creationId xmlns:p14="http://schemas.microsoft.com/office/powerpoint/2010/main" val="2432685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A2ADC-22BD-7226-D490-0E1212E5B13B}"/>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32248F9E-DED4-E6D3-EFEE-F3F924B77FE5}"/>
              </a:ext>
            </a:extLst>
          </p:cNvPr>
          <p:cNvSpPr txBox="1">
            <a:spLocks/>
          </p:cNvSpPr>
          <p:nvPr/>
        </p:nvSpPr>
        <p:spPr>
          <a:xfrm>
            <a:off x="0" y="553398"/>
            <a:ext cx="9144000" cy="552202"/>
          </a:xfrm>
          <a:prstGeom prst="rect">
            <a:avLst/>
          </a:prstGeom>
          <a:solidFill>
            <a:schemeClr val="accent1">
              <a:lumMod val="60000"/>
              <a:lumOff val="40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defRPr/>
            </a:pPr>
            <a:r>
              <a:rPr lang="ja-JP" altLang="en-US" sz="2400" b="1" spc="0" dirty="0">
                <a:solidFill>
                  <a:srgbClr val="006600"/>
                </a:solidFill>
                <a:latin typeface="BIZ UDPゴシック" panose="020B0400000000000000" pitchFamily="50" charset="-128"/>
                <a:ea typeface="BIZ UDPゴシック" panose="020B0400000000000000" pitchFamily="50" charset="-128"/>
              </a:rPr>
              <a:t>ワーク３－①</a:t>
            </a:r>
          </a:p>
        </p:txBody>
      </p:sp>
      <p:sp>
        <p:nvSpPr>
          <p:cNvPr id="6" name="タイトル 1">
            <a:extLst>
              <a:ext uri="{FF2B5EF4-FFF2-40B4-BE49-F238E27FC236}">
                <a16:creationId xmlns:a16="http://schemas.microsoft.com/office/drawing/2014/main" id="{633D07DD-51B5-5CEB-041F-B65A82D4EB94}"/>
              </a:ext>
            </a:extLst>
          </p:cNvPr>
          <p:cNvSpPr txBox="1">
            <a:spLocks/>
          </p:cNvSpPr>
          <p:nvPr/>
        </p:nvSpPr>
        <p:spPr>
          <a:xfrm>
            <a:off x="0" y="-218"/>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lvl="0">
              <a:lnSpc>
                <a:spcPct val="150000"/>
              </a:lnSpc>
              <a:spcBef>
                <a:spcPts val="0"/>
              </a:spcBef>
              <a:defRPr/>
            </a:pPr>
            <a:r>
              <a:rPr lang="ja-JP" altLang="en-US" sz="2400" b="1" dirty="0">
                <a:solidFill>
                  <a:schemeClr val="bg1"/>
                </a:solidFill>
                <a:latin typeface="BIZ UDPゴシック" panose="020B0400000000000000" pitchFamily="50" charset="-128"/>
                <a:ea typeface="BIZ UDPゴシック" panose="020B0400000000000000" pitchFamily="50" charset="-128"/>
              </a:rPr>
              <a:t>５．</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緊急事象・事案への対応 （周辺地域や保護者、関係機関との連携）</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EB1EF9EC-4EDF-97E2-2DE1-CA8FAAA42C27}"/>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FABCE37C-5153-BF2C-7C94-9F431E2C5E0B}"/>
              </a:ext>
            </a:extLst>
          </p:cNvPr>
          <p:cNvSpPr txBox="1"/>
          <p:nvPr/>
        </p:nvSpPr>
        <p:spPr>
          <a:xfrm>
            <a:off x="200297" y="1239610"/>
            <a:ext cx="8807942" cy="46474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暴言、暴力などでいじめられていると訴える小３女児の保護者が「いじめられていて学校を休みがちである。児童を転校させたい」と学校、市教委に申し出た。ほかにも被害者がいることをほかの保護者もつかんでおり、クラス担任に対しては以前から不満の声が出ている。しかし、担任はこの時点で、不登校といっても朝連絡があるし、しっかりした親なので、転校まで考えているとは思っていなかった。</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1" lang="ja-JP" altLang="en-US" sz="2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それとは別に、金曜に保護者学級委員の方から担任に対して、「クラスでいろいろあるようだ。何がどうなっているのか、はっきりさせるために保護者会をＰＴＡ学級委員主催で開催したい。したがって、開催案内をクラスの保護者全員に渡すために、クラスの児童たちを通して保護者に届くよう協力してほしい」と、保護者会の案内書をクラスで配布するように依頼があった。この保護者会は、翌水曜に校区内のファストフード店で、保護者だけで開催する予定とのことだった。</a:t>
            </a:r>
            <a:endParaRPr kumimoji="1" lang="en-US" altLang="ja-JP" sz="2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76624076-4601-D969-B38A-DA3067353362}"/>
              </a:ext>
            </a:extLst>
          </p:cNvPr>
          <p:cNvSpPr>
            <a:spLocks noGrp="1"/>
          </p:cNvSpPr>
          <p:nvPr>
            <p:ph type="sldNum" sz="quarter" idx="12"/>
          </p:nvPr>
        </p:nvSpPr>
        <p:spPr/>
        <p:txBody>
          <a:bodyPr/>
          <a:lstStyle/>
          <a:p>
            <a:fld id="{9DAC49A8-D133-48D6-BABD-467D590054FB}" type="slidenum">
              <a:rPr kumimoji="1" lang="ja-JP" altLang="en-US" smtClean="0"/>
              <a:t>209</a:t>
            </a:fld>
            <a:endParaRPr kumimoji="1" lang="ja-JP" altLang="en-US"/>
          </a:p>
        </p:txBody>
      </p:sp>
    </p:spTree>
    <p:extLst>
      <p:ext uri="{BB962C8B-B14F-4D97-AF65-F5344CB8AC3E}">
        <p14:creationId xmlns:p14="http://schemas.microsoft.com/office/powerpoint/2010/main" val="1593165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0C036-889C-40C4-BDF6-C6232DECDB06}"/>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5A1FFBA7-8B59-9123-7DA5-F44D2605159E}"/>
              </a:ext>
            </a:extLst>
          </p:cNvPr>
          <p:cNvSpPr txBox="1">
            <a:spLocks/>
          </p:cNvSpPr>
          <p:nvPr/>
        </p:nvSpPr>
        <p:spPr>
          <a:xfrm>
            <a:off x="0" y="532558"/>
            <a:ext cx="9144000" cy="573042"/>
          </a:xfrm>
          <a:prstGeom prst="rect">
            <a:avLst/>
          </a:prstGeom>
          <a:solidFill>
            <a:schemeClr val="accent1">
              <a:lumMod val="60000"/>
              <a:lumOff val="40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defRPr/>
            </a:pPr>
            <a:r>
              <a:rPr lang="ja-JP" altLang="en-US" sz="2400" b="1" spc="0" dirty="0">
                <a:solidFill>
                  <a:srgbClr val="006600"/>
                </a:solidFill>
                <a:latin typeface="BIZ UDPゴシック" panose="020B0400000000000000" pitchFamily="50" charset="-128"/>
                <a:ea typeface="BIZ UDPゴシック" panose="020B0400000000000000" pitchFamily="50" charset="-128"/>
              </a:rPr>
              <a:t>ワーク３－②</a:t>
            </a:r>
          </a:p>
        </p:txBody>
      </p:sp>
      <p:sp>
        <p:nvSpPr>
          <p:cNvPr id="6" name="タイトル 1">
            <a:extLst>
              <a:ext uri="{FF2B5EF4-FFF2-40B4-BE49-F238E27FC236}">
                <a16:creationId xmlns:a16="http://schemas.microsoft.com/office/drawing/2014/main" id="{E825E525-7F7C-8CE2-56A4-4D8F6D1FCB22}"/>
              </a:ext>
            </a:extLst>
          </p:cNvPr>
          <p:cNvSpPr txBox="1">
            <a:spLocks/>
          </p:cNvSpPr>
          <p:nvPr/>
        </p:nvSpPr>
        <p:spPr>
          <a:xfrm>
            <a:off x="0" y="9113"/>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lvl="0">
              <a:lnSpc>
                <a:spcPct val="150000"/>
              </a:lnSpc>
              <a:spcBef>
                <a:spcPts val="0"/>
              </a:spcBef>
              <a:defRPr/>
            </a:pPr>
            <a:r>
              <a:rPr lang="ja-JP" altLang="en-US" sz="2400" b="1" dirty="0">
                <a:solidFill>
                  <a:schemeClr val="bg1"/>
                </a:solidFill>
                <a:latin typeface="BIZ UDPゴシック" panose="020B0400000000000000" pitchFamily="50" charset="-128"/>
                <a:ea typeface="BIZ UDPゴシック" panose="020B0400000000000000" pitchFamily="50" charset="-128"/>
              </a:rPr>
              <a:t>５．</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緊急事象・事案への対応 （周辺地域や保護者、関係機関との連携）</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37B711B6-5602-D411-22C0-CFB66D33BEAF}"/>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0B611327-C86D-1CB6-77F0-CAE39FC4203F}"/>
              </a:ext>
            </a:extLst>
          </p:cNvPr>
          <p:cNvSpPr txBox="1"/>
          <p:nvPr/>
        </p:nvSpPr>
        <p:spPr>
          <a:xfrm>
            <a:off x="161108" y="1284204"/>
            <a:ext cx="8821783" cy="41242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いじめている児童は小３で転校してきたばかり。落ち着かない児童たちと行動を共にしがちだが友人はあまりいない。行動は暴力的で、家族は母子家庭、母一人子一人である。母親は外国籍の方であるが日本語には問題はなく会話ができる。前籍校でも生活面、児童の落ち着かなさでは課題があったが、大きな問題になるほどではなかった。今までにもこの母親が被害者の親に謝りに行ったこともある。しかし、謝罪先の親に攻撃され、逆に母親が開き直った経緯もあり、ほかの保護者が批判的になっている。保護者同士の場面であり担任は関与していない。</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1" lang="ja-JP" altLang="en-US" sz="2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ほかのクラスでも学級崩壊が起きている学校である。</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1" lang="ja-JP" altLang="en-US" sz="2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注） 金曜日の終了時に把握。土、日、月（祭日）曜日が休みで、</a:t>
            </a:r>
            <a:br>
              <a:rPr kumimoji="1" lang="en-US" altLang="ja-JP" sz="2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2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翌週の火、水曜日の</a:t>
            </a:r>
            <a:r>
              <a:rPr kumimoji="1" lang="en-US" altLang="ja-JP" sz="2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 </a:t>
            </a:r>
            <a:r>
              <a:rPr kumimoji="1" lang="ja-JP" altLang="en-US" sz="2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日しかない。</a:t>
            </a:r>
            <a:endParaRPr kumimoji="1" lang="en-US" altLang="ja-JP" sz="2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2E19BE11-3A70-1FC6-DAEB-B79FC92869AB}"/>
              </a:ext>
            </a:extLst>
          </p:cNvPr>
          <p:cNvSpPr>
            <a:spLocks noGrp="1"/>
          </p:cNvSpPr>
          <p:nvPr>
            <p:ph type="sldNum" sz="quarter" idx="12"/>
          </p:nvPr>
        </p:nvSpPr>
        <p:spPr/>
        <p:txBody>
          <a:bodyPr/>
          <a:lstStyle/>
          <a:p>
            <a:fld id="{9DAC49A8-D133-48D6-BABD-467D590054FB}" type="slidenum">
              <a:rPr kumimoji="1" lang="ja-JP" altLang="en-US" smtClean="0"/>
              <a:t>210</a:t>
            </a:fld>
            <a:endParaRPr kumimoji="1" lang="ja-JP" altLang="en-US"/>
          </a:p>
        </p:txBody>
      </p:sp>
    </p:spTree>
    <p:extLst>
      <p:ext uri="{BB962C8B-B14F-4D97-AF65-F5344CB8AC3E}">
        <p14:creationId xmlns:p14="http://schemas.microsoft.com/office/powerpoint/2010/main" val="1867651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CFBAC-A40F-E628-CABD-84A9B22CBE34}"/>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0BF6FCF9-2F1D-4358-D798-96975E0094B7}"/>
              </a:ext>
            </a:extLst>
          </p:cNvPr>
          <p:cNvSpPr txBox="1">
            <a:spLocks/>
          </p:cNvSpPr>
          <p:nvPr/>
        </p:nvSpPr>
        <p:spPr>
          <a:xfrm>
            <a:off x="0" y="532558"/>
            <a:ext cx="9144000" cy="573042"/>
          </a:xfrm>
          <a:prstGeom prst="rect">
            <a:avLst/>
          </a:prstGeom>
          <a:solidFill>
            <a:schemeClr val="accent1">
              <a:lumMod val="60000"/>
              <a:lumOff val="40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defRPr/>
            </a:pPr>
            <a:r>
              <a:rPr lang="ja-JP" altLang="en-US" sz="2400" b="1" spc="0">
                <a:solidFill>
                  <a:srgbClr val="006600"/>
                </a:solidFill>
                <a:latin typeface="BIZ UDPゴシック" panose="020B0400000000000000" pitchFamily="50" charset="-128"/>
                <a:ea typeface="BIZ UDPゴシック" panose="020B0400000000000000" pitchFamily="50" charset="-128"/>
              </a:rPr>
              <a:t>ワーク３－③</a:t>
            </a:r>
            <a:endParaRPr lang="ja-JP" altLang="en-US" sz="2400" b="1" spc="0" dirty="0">
              <a:solidFill>
                <a:srgbClr val="006600"/>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0C889687-8FCC-A642-631B-46694E4B2091}"/>
              </a:ext>
            </a:extLst>
          </p:cNvPr>
          <p:cNvSpPr txBox="1">
            <a:spLocks/>
          </p:cNvSpPr>
          <p:nvPr/>
        </p:nvSpPr>
        <p:spPr>
          <a:xfrm>
            <a:off x="0" y="-218"/>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lvl="0">
              <a:lnSpc>
                <a:spcPct val="150000"/>
              </a:lnSpc>
              <a:spcBef>
                <a:spcPts val="0"/>
              </a:spcBef>
              <a:defRPr/>
            </a:pPr>
            <a:r>
              <a:rPr lang="ja-JP" altLang="en-US" sz="2400" b="1" dirty="0">
                <a:solidFill>
                  <a:schemeClr val="bg1"/>
                </a:solidFill>
                <a:latin typeface="BIZ UDPゴシック" panose="020B0400000000000000" pitchFamily="50" charset="-128"/>
                <a:ea typeface="BIZ UDPゴシック" panose="020B0400000000000000" pitchFamily="50" charset="-128"/>
              </a:rPr>
              <a:t>５．</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緊急事象・事案への対応 （周辺地域や保護者、関係機関との連携）</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CA25A36F-B100-4906-28AA-7B1867C60120}"/>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450C11D6-9A63-42CF-EE50-F0541B50D09E}"/>
              </a:ext>
            </a:extLst>
          </p:cNvPr>
          <p:cNvSpPr txBox="1"/>
          <p:nvPr/>
        </p:nvSpPr>
        <p:spPr>
          <a:xfrm>
            <a:off x="0" y="1530456"/>
            <a:ext cx="9144000" cy="33547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問１．考えられる学校の課題は何か。</a:t>
            </a:r>
            <a:br>
              <a:rPr kumimoji="1" lang="en-US" altLang="ja-JP" sz="2400" dirty="0">
                <a:solidFill>
                  <a:prstClr val="black"/>
                </a:solidFill>
                <a:latin typeface="BIZ UDPゴシック" panose="020B0400000000000000" pitchFamily="50" charset="-128"/>
                <a:ea typeface="BIZ UDPゴシック" panose="020B0400000000000000" pitchFamily="50" charset="-128"/>
              </a:rPr>
            </a:br>
            <a:r>
              <a:rPr kumimoji="1" lang="ja-JP" altLang="en-US" sz="2400" dirty="0">
                <a:solidFill>
                  <a:prstClr val="black"/>
                </a:solidFill>
                <a:latin typeface="BIZ UDPゴシック" panose="020B0400000000000000" pitchFamily="50" charset="-128"/>
                <a:ea typeface="BIZ UDPゴシック" panose="020B0400000000000000" pitchFamily="50" charset="-128"/>
              </a:rPr>
              <a:t>　　　　</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（主語を学校にして学年、担任、学校の仕組み）</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問２．この時点で検討すべきこと、実行すべきこと（何をいつ</a:t>
            </a:r>
            <a:b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やっていくか）の計画を立てる。</a:t>
            </a:r>
            <a:b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（保護者会予定日まで平日が</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 </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日しかない）</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63AC3556-683F-94BB-DD49-7085919D62F7}"/>
              </a:ext>
            </a:extLst>
          </p:cNvPr>
          <p:cNvSpPr>
            <a:spLocks noGrp="1"/>
          </p:cNvSpPr>
          <p:nvPr>
            <p:ph type="sldNum" sz="quarter" idx="12"/>
          </p:nvPr>
        </p:nvSpPr>
        <p:spPr/>
        <p:txBody>
          <a:bodyPr/>
          <a:lstStyle/>
          <a:p>
            <a:fld id="{9DAC49A8-D133-48D6-BABD-467D590054FB}" type="slidenum">
              <a:rPr kumimoji="1" lang="ja-JP" altLang="en-US" smtClean="0"/>
              <a:t>211</a:t>
            </a:fld>
            <a:endParaRPr kumimoji="1" lang="ja-JP" altLang="en-US"/>
          </a:p>
        </p:txBody>
      </p:sp>
    </p:spTree>
    <p:extLst>
      <p:ext uri="{BB962C8B-B14F-4D97-AF65-F5344CB8AC3E}">
        <p14:creationId xmlns:p14="http://schemas.microsoft.com/office/powerpoint/2010/main" val="96161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EABDD7-0595-F577-62D8-CCF0DE32AF7A}"/>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3C0F8472-AE38-62F0-9CF9-D3FC4B9B9A9E}"/>
              </a:ext>
            </a:extLst>
          </p:cNvPr>
          <p:cNvSpPr txBox="1"/>
          <p:nvPr/>
        </p:nvSpPr>
        <p:spPr>
          <a:xfrm>
            <a:off x="5272392" y="5544766"/>
            <a:ext cx="2889114" cy="938719"/>
          </a:xfrm>
          <a:prstGeom prst="rect">
            <a:avLst/>
          </a:prstGeom>
          <a:noFill/>
        </p:spPr>
        <p:txBody>
          <a:bodyPr wrap="square" rtlCol="0">
            <a:spAutoFit/>
          </a:bodyPr>
          <a:lstStyle/>
          <a:p>
            <a:pPr marL="0" marR="0" lvl="0" indent="0" defTabSz="457200" rtl="0" eaLnBrk="1" fontAlgn="auto" latinLnBrk="1" hangingPunct="1">
              <a:lnSpc>
                <a:spcPct val="100000"/>
              </a:lnSpc>
              <a:spcBef>
                <a:spcPts val="0"/>
              </a:spcBef>
              <a:spcAft>
                <a:spcPts val="0"/>
              </a:spcAft>
              <a:buClrTx/>
              <a:buSzTx/>
              <a:buFontTx/>
              <a:buNone/>
              <a:tabLst/>
              <a:defRPr/>
            </a:pPr>
            <a:r>
              <a:rPr kumimoji="1" lang="ja-JP" altLang="en-US" sz="1100" i="0" u="none" strike="noStrike" kern="1200" cap="none" spc="0" normalizeH="0" baseline="0" noProof="0" dirty="0">
                <a:ln>
                  <a:noFill/>
                </a:ln>
                <a:effectLst/>
                <a:uLnTx/>
                <a:uFillTx/>
                <a:latin typeface="UD デジタル 教科書体 NK" panose="02020400000000000000" pitchFamily="18" charset="-128"/>
                <a:ea typeface="UD デジタル 教科書体 NK" panose="02020400000000000000" pitchFamily="18" charset="-128"/>
              </a:rPr>
              <a:t>文部科学省（</a:t>
            </a:r>
            <a:r>
              <a:rPr kumimoji="1" lang="en-US" altLang="ja-JP" sz="1100" i="0" u="none" strike="noStrike" kern="1200" cap="none" spc="0" normalizeH="0" baseline="0" noProof="0" dirty="0">
                <a:ln>
                  <a:noFill/>
                </a:ln>
                <a:effectLst/>
                <a:uLnTx/>
                <a:uFillTx/>
                <a:latin typeface="UD デジタル 教科書体 NK" panose="02020400000000000000" pitchFamily="18" charset="-128"/>
                <a:ea typeface="UD デジタル 教科書体 NK" panose="02020400000000000000" pitchFamily="18" charset="-128"/>
              </a:rPr>
              <a:t>2016</a:t>
            </a:r>
            <a:r>
              <a:rPr kumimoji="1" lang="ja-JP" altLang="en-US" sz="1100" i="0" u="none" strike="noStrike" kern="1200" cap="none" spc="0" normalizeH="0" baseline="0" noProof="0" dirty="0">
                <a:ln>
                  <a:noFill/>
                </a:ln>
                <a:effectLst/>
                <a:uLnTx/>
                <a:uFillTx/>
                <a:latin typeface="UD デジタル 教科書体 NK" panose="02020400000000000000" pitchFamily="18" charset="-128"/>
                <a:ea typeface="UD デジタル 教科書体 NK" panose="02020400000000000000" pitchFamily="18" charset="-128"/>
              </a:rPr>
              <a:t>）「</a:t>
            </a:r>
            <a:r>
              <a:rPr kumimoji="1" lang="en-US" altLang="ja-JP" sz="1100" i="0" u="none" strike="noStrike" kern="1200" cap="none" spc="0" normalizeH="0" baseline="0" noProof="0" dirty="0">
                <a:ln>
                  <a:noFill/>
                </a:ln>
                <a:effectLst/>
                <a:uLnTx/>
                <a:uFillTx/>
                <a:latin typeface="UD デジタル 教科書体 NK" panose="02020400000000000000" pitchFamily="18" charset="-128"/>
                <a:ea typeface="UD デジタル 教科書体 NK" panose="02020400000000000000" pitchFamily="18" charset="-128"/>
              </a:rPr>
              <a:t>『</a:t>
            </a:r>
            <a:r>
              <a:rPr kumimoji="1" lang="ja-JP" altLang="en-US" sz="1100" i="0" u="none" strike="noStrike" kern="1200" cap="none" spc="0" normalizeH="0" baseline="0" noProof="0" dirty="0">
                <a:ln>
                  <a:noFill/>
                </a:ln>
                <a:effectLst/>
                <a:uLnTx/>
                <a:uFillTx/>
                <a:latin typeface="UD デジタル 教科書体 NK" panose="02020400000000000000" pitchFamily="18" charset="-128"/>
                <a:ea typeface="UD デジタル 教科書体 NK" panose="02020400000000000000" pitchFamily="18" charset="-128"/>
              </a:rPr>
              <a:t>次世代の学校・地域</a:t>
            </a:r>
            <a:r>
              <a:rPr kumimoji="1" lang="en-US" altLang="ja-JP" sz="1100" i="0" u="none" strike="noStrike" kern="1200" cap="none" spc="0" normalizeH="0" baseline="0" noProof="0" dirty="0">
                <a:ln>
                  <a:noFill/>
                </a:ln>
                <a:effectLst/>
                <a:uLnTx/>
                <a:uFillTx/>
                <a:latin typeface="UD デジタル 教科書体 NK" panose="02020400000000000000" pitchFamily="18" charset="-128"/>
                <a:ea typeface="UD デジタル 教科書体 NK" panose="02020400000000000000" pitchFamily="18" charset="-128"/>
              </a:rPr>
              <a:t>』</a:t>
            </a:r>
            <a:r>
              <a:rPr kumimoji="1" lang="ja-JP" altLang="en-US" sz="1100" i="0" u="none" strike="noStrike" kern="1200" cap="none" spc="0" normalizeH="0" baseline="0" noProof="0" dirty="0">
                <a:ln>
                  <a:noFill/>
                </a:ln>
                <a:effectLst/>
                <a:uLnTx/>
                <a:uFillTx/>
                <a:latin typeface="UD デジタル 教科書体 NK" panose="02020400000000000000" pitchFamily="18" charset="-128"/>
                <a:ea typeface="UD デジタル 教科書体 NK" panose="02020400000000000000" pitchFamily="18" charset="-128"/>
              </a:rPr>
              <a:t>創生プラン」</a:t>
            </a:r>
            <a:r>
              <a:rPr kumimoji="1" lang="en-US" altLang="ja-JP" sz="1100" i="0" u="none" strike="noStrike" kern="1200" cap="none" spc="0" normalizeH="0" baseline="0" noProof="0" dirty="0">
                <a:ln>
                  <a:noFill/>
                </a:ln>
                <a:effectLst/>
                <a:uLnTx/>
                <a:uFillTx/>
                <a:latin typeface="UD デジタル 教科書体 NK" panose="02020400000000000000" pitchFamily="18" charset="-128"/>
                <a:ea typeface="UD デジタル 教科書体 NK" panose="02020400000000000000" pitchFamily="18" charset="-128"/>
              </a:rPr>
              <a:t>5 </a:t>
            </a:r>
            <a:r>
              <a:rPr kumimoji="1" lang="ja-JP" altLang="en-US" sz="1100" i="0" u="none" strike="noStrike" kern="1200" cap="none" spc="0" normalizeH="0" baseline="0" noProof="0" dirty="0">
                <a:ln>
                  <a:noFill/>
                </a:ln>
                <a:effectLst/>
                <a:uLnTx/>
                <a:uFillTx/>
                <a:latin typeface="UD デジタル 教科書体 NK" panose="02020400000000000000" pitchFamily="18" charset="-128"/>
                <a:ea typeface="UD デジタル 教科書体 NK" panose="02020400000000000000" pitchFamily="18" charset="-128"/>
              </a:rPr>
              <a:t>（</a:t>
            </a:r>
            <a:r>
              <a:rPr kumimoji="1" lang="en-US" altLang="ja-JP" sz="1100" i="0" u="none" strike="noStrike" kern="1200" cap="none" spc="0" normalizeH="0" baseline="0" noProof="0" dirty="0">
                <a:ln>
                  <a:noFill/>
                </a:ln>
                <a:effectLst/>
                <a:uLnTx/>
                <a:uFillTx/>
                <a:latin typeface="UD デジタル 教科書体 NK" panose="02020400000000000000" pitchFamily="18" charset="-128"/>
                <a:ea typeface="UD デジタル 教科書体 NK" panose="02020400000000000000" pitchFamily="18" charset="-128"/>
              </a:rPr>
              <a:t>https://www.mext.go.jp/b_menu/shingi/chousa/shotou/120/shiryo/__icsFiles/afieldfile/2016/04/04/1368860_05.pdf</a:t>
            </a:r>
            <a:r>
              <a:rPr kumimoji="1" lang="ja-JP" altLang="en-US" sz="1100" i="0" u="none" strike="noStrike" kern="1200" cap="none" spc="0" normalizeH="0" baseline="0" noProof="0" dirty="0">
                <a:ln>
                  <a:noFill/>
                </a:ln>
                <a:effectLst/>
                <a:uLnTx/>
                <a:uFillTx/>
                <a:latin typeface="UD デジタル 教科書体 NK" panose="02020400000000000000" pitchFamily="18" charset="-128"/>
                <a:ea typeface="UD デジタル 教科書体 NK" panose="02020400000000000000" pitchFamily="18" charset="-128"/>
              </a:rPr>
              <a:t>）</a:t>
            </a:r>
          </a:p>
        </p:txBody>
      </p:sp>
      <p:sp>
        <p:nvSpPr>
          <p:cNvPr id="3" name="タイトル 1">
            <a:extLst>
              <a:ext uri="{FF2B5EF4-FFF2-40B4-BE49-F238E27FC236}">
                <a16:creationId xmlns:a16="http://schemas.microsoft.com/office/drawing/2014/main" id="{F997EA8A-2BC3-A47D-65FD-3512FB7F6941}"/>
              </a:ext>
            </a:extLst>
          </p:cNvPr>
          <p:cNvSpPr txBox="1">
            <a:spLocks/>
          </p:cNvSpPr>
          <p:nvPr/>
        </p:nvSpPr>
        <p:spPr>
          <a:xfrm>
            <a:off x="-37155" y="1452105"/>
            <a:ext cx="1591865" cy="296466"/>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defRPr/>
            </a:pPr>
            <a:r>
              <a:rPr lang="ja-JP" altLang="en-US" sz="1715" b="1">
                <a:solidFill>
                  <a:schemeClr val="tx1"/>
                </a:solidFill>
                <a:latin typeface="BIZ UDPゴシック" panose="020B0400000000000000" pitchFamily="50" charset="-128"/>
                <a:ea typeface="BIZ UDPゴシック" panose="020B0400000000000000" pitchFamily="50" charset="-128"/>
              </a:rPr>
              <a:t>＜国の動き＞</a:t>
            </a:r>
            <a:endParaRPr lang="ja-JP" altLang="en-US" sz="1715" b="1" dirty="0">
              <a:solidFill>
                <a:schemeClr val="tx1"/>
              </a:solidFill>
              <a:latin typeface="BIZ UDPゴシック" panose="020B0400000000000000" pitchFamily="50" charset="-128"/>
              <a:ea typeface="BIZ UDPゴシック" panose="020B0400000000000000" pitchFamily="50" charset="-128"/>
            </a:endParaRPr>
          </a:p>
        </p:txBody>
      </p:sp>
      <p:sp>
        <p:nvSpPr>
          <p:cNvPr id="4" name="コンテンツ プレースホルダー 2">
            <a:extLst>
              <a:ext uri="{FF2B5EF4-FFF2-40B4-BE49-F238E27FC236}">
                <a16:creationId xmlns:a16="http://schemas.microsoft.com/office/drawing/2014/main" id="{827CE604-8D29-0F0B-3B80-802F97D32A70}"/>
              </a:ext>
            </a:extLst>
          </p:cNvPr>
          <p:cNvSpPr txBox="1">
            <a:spLocks/>
          </p:cNvSpPr>
          <p:nvPr/>
        </p:nvSpPr>
        <p:spPr>
          <a:xfrm>
            <a:off x="-36096" y="1807379"/>
            <a:ext cx="3137093" cy="373856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684000" indent="-719138">
              <a:buFont typeface="Arial" panose="020B0604020202020204" pitchFamily="34" charset="0"/>
              <a:buNone/>
              <a:defRPr/>
            </a:pPr>
            <a:r>
              <a:rPr lang="ja-JP" altLang="en-US" sz="1050" dirty="0">
                <a:solidFill>
                  <a:schemeClr val="tx1"/>
                </a:solidFill>
                <a:latin typeface="BIZ UDPゴシック" panose="020B0400000000000000" pitchFamily="50" charset="-128"/>
                <a:ea typeface="BIZ UDPゴシック" panose="020B0400000000000000" pitchFamily="50" charset="-128"/>
              </a:rPr>
              <a:t>・</a:t>
            </a:r>
            <a:r>
              <a:rPr lang="en-US" altLang="ja-JP" sz="1050" dirty="0">
                <a:solidFill>
                  <a:schemeClr val="tx1"/>
                </a:solidFill>
                <a:latin typeface="BIZ UDPゴシック" panose="020B0400000000000000" pitchFamily="50" charset="-128"/>
                <a:ea typeface="BIZ UDPゴシック" panose="020B0400000000000000" pitchFamily="50" charset="-128"/>
              </a:rPr>
              <a:t>2014.8</a:t>
            </a: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内閣府子供の貧困対策に関する大綱</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buFont typeface="Arial" panose="020B0604020202020204" pitchFamily="34" charset="0"/>
              <a:buNone/>
              <a:defRPr/>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200" b="1" dirty="0">
                <a:solidFill>
                  <a:schemeClr val="tx1"/>
                </a:solidFill>
                <a:latin typeface="BIZ UDPゴシック" panose="020B0400000000000000" pitchFamily="50" charset="-128"/>
                <a:ea typeface="BIZ UDPゴシック" panose="020B0400000000000000" pitchFamily="50" charset="-128"/>
              </a:rPr>
              <a:t>「学校プラットフォーム」</a:t>
            </a:r>
            <a:r>
              <a:rPr lang="ja-JP" altLang="en-US" sz="1050" b="1" dirty="0">
                <a:solidFill>
                  <a:schemeClr val="tx1"/>
                </a:solidFill>
                <a:latin typeface="BIZ UDPゴシック" panose="020B0400000000000000" pitchFamily="50" charset="-128"/>
                <a:ea typeface="BIZ UDPゴシック" panose="020B0400000000000000" pitchFamily="50" charset="-128"/>
              </a:rPr>
              <a:t>　</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0" indent="0">
              <a:buFont typeface="Calibri" panose="020F0502020204030204" pitchFamily="34" charset="0"/>
              <a:buNone/>
              <a:defRPr/>
            </a:pPr>
            <a:r>
              <a:rPr lang="ja-JP" altLang="en-US" sz="1050" dirty="0">
                <a:solidFill>
                  <a:schemeClr val="tx1"/>
                </a:solidFill>
                <a:latin typeface="BIZ UDPゴシック" panose="020B0400000000000000" pitchFamily="50" charset="-128"/>
                <a:ea typeface="BIZ UDPゴシック" panose="020B0400000000000000" pitchFamily="50" charset="-128"/>
              </a:rPr>
              <a:t>・</a:t>
            </a:r>
            <a:r>
              <a:rPr lang="en-US" altLang="ja-JP" sz="1050" dirty="0">
                <a:solidFill>
                  <a:schemeClr val="tx1"/>
                </a:solidFill>
                <a:latin typeface="BIZ UDPゴシック" panose="020B0400000000000000" pitchFamily="50" charset="-128"/>
                <a:ea typeface="BIZ UDPゴシック" panose="020B0400000000000000" pitchFamily="50" charset="-128"/>
              </a:rPr>
              <a:t>2015.12</a:t>
            </a: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文科省中教審答申　</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buFont typeface="Calibri" panose="020F0502020204030204" pitchFamily="34" charset="0"/>
              <a:buNone/>
              <a:defRPr/>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500" b="1" dirty="0">
                <a:solidFill>
                  <a:schemeClr val="tx1"/>
                </a:solidFill>
                <a:latin typeface="BIZ UDPゴシック" panose="020B0400000000000000" pitchFamily="50" charset="-128"/>
                <a:ea typeface="BIZ UDPゴシック" panose="020B0400000000000000" pitchFamily="50" charset="-128"/>
              </a:rPr>
              <a:t>「チーム学校」</a:t>
            </a:r>
            <a:endParaRPr lang="en-US" altLang="ja-JP" sz="1500" b="1" dirty="0">
              <a:solidFill>
                <a:schemeClr val="tx1"/>
              </a:solidFill>
              <a:latin typeface="BIZ UDPゴシック" panose="020B0400000000000000" pitchFamily="50" charset="-128"/>
              <a:ea typeface="BIZ UDPゴシック" panose="020B0400000000000000" pitchFamily="50" charset="-128"/>
            </a:endParaRPr>
          </a:p>
          <a:p>
            <a:pPr marL="0" indent="0">
              <a:buFont typeface="Calibri" panose="020F0502020204030204" pitchFamily="34" charset="0"/>
              <a:buNone/>
              <a:defRPr/>
            </a:pPr>
            <a:r>
              <a:rPr lang="ja-JP" altLang="en-US" sz="1050" dirty="0">
                <a:solidFill>
                  <a:schemeClr val="tx1"/>
                </a:solidFill>
                <a:latin typeface="BIZ UDPゴシック" panose="020B0400000000000000" pitchFamily="50" charset="-128"/>
                <a:ea typeface="BIZ UDPゴシック" panose="020B0400000000000000" pitchFamily="50" charset="-128"/>
              </a:rPr>
              <a:t>　　　　　　</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0" indent="0">
              <a:buFont typeface="Calibri" panose="020F0502020204030204" pitchFamily="34" charset="0"/>
              <a:buNone/>
              <a:defRPr/>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200" u="sng" dirty="0">
                <a:solidFill>
                  <a:schemeClr val="tx1"/>
                </a:solidFill>
                <a:latin typeface="BIZ UDPゴシック" panose="020B0400000000000000" pitchFamily="50" charset="-128"/>
                <a:ea typeface="BIZ UDPゴシック" panose="020B0400000000000000" pitchFamily="50" charset="-128"/>
              </a:rPr>
              <a:t>学校の仕組みと地域協働がリンクした図</a:t>
            </a:r>
            <a:endParaRPr lang="en-US" altLang="ja-JP" sz="1200" u="sng" dirty="0">
              <a:solidFill>
                <a:schemeClr val="tx1"/>
              </a:solidFill>
              <a:latin typeface="BIZ UDPゴシック" panose="020B0400000000000000" pitchFamily="50" charset="-128"/>
              <a:ea typeface="BIZ UDPゴシック" panose="020B0400000000000000" pitchFamily="50" charset="-128"/>
            </a:endParaRPr>
          </a:p>
          <a:p>
            <a:pPr marL="0" indent="0">
              <a:buFont typeface="Calibri" panose="020F0502020204030204" pitchFamily="34" charset="0"/>
              <a:buNone/>
              <a:defRPr/>
            </a:pPr>
            <a:r>
              <a:rPr lang="ja-JP" altLang="en-US" sz="1050" dirty="0">
                <a:solidFill>
                  <a:schemeClr val="tx1"/>
                </a:solidFill>
                <a:latin typeface="BIZ UDPゴシック" panose="020B0400000000000000" pitchFamily="50" charset="-128"/>
                <a:ea typeface="BIZ UDPゴシック" panose="020B0400000000000000" pitchFamily="50" charset="-128"/>
              </a:rPr>
              <a:t>・</a:t>
            </a:r>
            <a:r>
              <a:rPr lang="en-US" altLang="ja-JP" sz="1050" dirty="0">
                <a:solidFill>
                  <a:schemeClr val="tx1"/>
                </a:solidFill>
                <a:latin typeface="BIZ UDPゴシック" panose="020B0400000000000000" pitchFamily="50" charset="-128"/>
                <a:ea typeface="BIZ UDPゴシック" panose="020B0400000000000000" pitchFamily="50" charset="-128"/>
              </a:rPr>
              <a:t>2015.12</a:t>
            </a: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内閣府すくすくプロジェクト</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84000" indent="-719138">
              <a:buFont typeface="Calibri" panose="020F0502020204030204" pitchFamily="34" charset="0"/>
              <a:buNone/>
              <a:defRPr/>
            </a:pPr>
            <a:r>
              <a:rPr lang="ja-JP" altLang="en-US" sz="1050" dirty="0">
                <a:solidFill>
                  <a:schemeClr val="tx1"/>
                </a:solidFill>
                <a:latin typeface="BIZ UDPゴシック" panose="020B0400000000000000" pitchFamily="50" charset="-128"/>
                <a:ea typeface="BIZ UDPゴシック" panose="020B0400000000000000" pitchFamily="50" charset="-128"/>
              </a:rPr>
              <a:t>・</a:t>
            </a:r>
            <a:r>
              <a:rPr lang="en-US" altLang="ja-JP" sz="1050" dirty="0">
                <a:solidFill>
                  <a:schemeClr val="tx1"/>
                </a:solidFill>
                <a:latin typeface="BIZ UDPゴシック" panose="020B0400000000000000" pitchFamily="50" charset="-128"/>
                <a:ea typeface="BIZ UDPゴシック" panose="020B0400000000000000" pitchFamily="50" charset="-128"/>
              </a:rPr>
              <a:t>2017.2</a:t>
            </a: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文科省「児童生徒の教育相談の充実について」</a:t>
            </a:r>
            <a:r>
              <a:rPr lang="ja-JP" altLang="ja-JP" sz="1050" dirty="0">
                <a:solidFill>
                  <a:schemeClr val="tx1"/>
                </a:solidFill>
                <a:latin typeface="BIZ UDPゴシック" panose="020B0400000000000000" pitchFamily="50" charset="-128"/>
                <a:ea typeface="BIZ UDPゴシック" panose="020B0400000000000000" pitchFamily="50" charset="-128"/>
              </a:rPr>
              <a:t>　</a:t>
            </a:r>
            <a:br>
              <a:rPr lang="en-US" altLang="ja-JP" sz="1050" dirty="0">
                <a:solidFill>
                  <a:schemeClr val="tx1"/>
                </a:solidFill>
                <a:latin typeface="BIZ UDPゴシック" panose="020B0400000000000000" pitchFamily="50" charset="-128"/>
                <a:ea typeface="BIZ UDPゴシック" panose="020B0400000000000000" pitchFamily="50" charset="-128"/>
              </a:rPr>
            </a:b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en-US" altLang="ja-JP" sz="1200" b="1" dirty="0">
                <a:solidFill>
                  <a:schemeClr val="tx1"/>
                </a:solidFill>
                <a:latin typeface="BIZ UDPゴシック" panose="020B0400000000000000" pitchFamily="50" charset="-128"/>
                <a:ea typeface="BIZ UDPゴシック" panose="020B0400000000000000" pitchFamily="50" charset="-128"/>
              </a:rPr>
              <a:t>SSW</a:t>
            </a:r>
            <a:r>
              <a:rPr lang="ja-JP" altLang="en-US" sz="1200" b="1" dirty="0">
                <a:solidFill>
                  <a:schemeClr val="tx1"/>
                </a:solidFill>
                <a:latin typeface="BIZ UDPゴシック" panose="020B0400000000000000" pitchFamily="50" charset="-128"/>
                <a:ea typeface="BIZ UDPゴシック" panose="020B0400000000000000" pitchFamily="50" charset="-128"/>
              </a:rPr>
              <a:t>ガイドライン</a:t>
            </a:r>
            <a:r>
              <a:rPr lang="ja-JP" altLang="en-US" sz="1200" dirty="0">
                <a:solidFill>
                  <a:schemeClr val="tx1"/>
                </a:solidFill>
                <a:latin typeface="BIZ UDPゴシック" panose="020B0400000000000000" pitchFamily="50" charset="-128"/>
                <a:ea typeface="BIZ UDPゴシック" panose="020B0400000000000000" pitchFamily="50" charset="-128"/>
              </a:rPr>
              <a:t>提示 </a:t>
            </a:r>
            <a:r>
              <a:rPr lang="en-US" altLang="ja-JP" sz="1200" b="1" dirty="0">
                <a:solidFill>
                  <a:srgbClr val="0070C0"/>
                </a:solidFill>
                <a:latin typeface="BIZ UDPゴシック" panose="020B0400000000000000" pitchFamily="50" charset="-128"/>
                <a:ea typeface="BIZ UDPゴシック" panose="020B0400000000000000" pitchFamily="50" charset="-128"/>
              </a:rPr>
              <a:t>※</a:t>
            </a:r>
          </a:p>
          <a:p>
            <a:pPr marL="719138" indent="-719138">
              <a:lnSpc>
                <a:spcPct val="100000"/>
              </a:lnSpc>
              <a:spcBef>
                <a:spcPts val="600"/>
              </a:spcBef>
              <a:buFont typeface="Calibri" panose="020F0502020204030204" pitchFamily="34" charset="0"/>
              <a:buNone/>
              <a:defRPr/>
            </a:pPr>
            <a:r>
              <a:rPr lang="ja-JP" altLang="en-US" sz="1200" b="1" dirty="0">
                <a:solidFill>
                  <a:schemeClr val="tx1"/>
                </a:solidFill>
                <a:latin typeface="BIZ UDPゴシック" panose="020B0400000000000000" pitchFamily="50" charset="-128"/>
                <a:ea typeface="BIZ UDPゴシック" panose="020B0400000000000000" pitchFamily="50" charset="-128"/>
              </a:rPr>
              <a:t>・</a:t>
            </a:r>
            <a:r>
              <a:rPr lang="en-US" altLang="ja-JP" sz="1050" b="1" dirty="0">
                <a:solidFill>
                  <a:schemeClr val="tx1"/>
                </a:solidFill>
                <a:latin typeface="BIZ UDPゴシック" panose="020B0400000000000000" pitchFamily="50" charset="-128"/>
                <a:ea typeface="BIZ UDPゴシック" panose="020B0400000000000000" pitchFamily="50" charset="-128"/>
              </a:rPr>
              <a:t>2017.4</a:t>
            </a:r>
            <a:r>
              <a:rPr lang="ja-JP" altLang="en-US" sz="1200" b="1" spc="-300" dirty="0">
                <a:solidFill>
                  <a:schemeClr val="tx1"/>
                </a:solidFill>
                <a:latin typeface="BIZ UDPゴシック" panose="020B0400000000000000" pitchFamily="50" charset="-128"/>
                <a:ea typeface="BIZ UDPゴシック" panose="020B0400000000000000" pitchFamily="50" charset="-128"/>
              </a:rPr>
              <a:t>　</a:t>
            </a:r>
            <a:r>
              <a:rPr lang="ja-JP" altLang="en-US" sz="1200" b="1" spc="-70" dirty="0">
                <a:solidFill>
                  <a:schemeClr val="tx1"/>
                </a:solidFill>
                <a:latin typeface="BIZ UDPゴシック" panose="020B0400000000000000" pitchFamily="50" charset="-128"/>
                <a:ea typeface="BIZ UDPゴシック" panose="020B0400000000000000" pitchFamily="50" charset="-128"/>
              </a:rPr>
              <a:t>スクールソーシャルワーカー</a:t>
            </a:r>
            <a:r>
              <a:rPr lang="ja-JP" altLang="en-US" sz="1200" b="1" dirty="0">
                <a:solidFill>
                  <a:schemeClr val="tx1"/>
                </a:solidFill>
                <a:latin typeface="BIZ UDPゴシック" panose="020B0400000000000000" pitchFamily="50" charset="-128"/>
                <a:ea typeface="BIZ UDPゴシック" panose="020B0400000000000000" pitchFamily="50" charset="-128"/>
              </a:rPr>
              <a:t>法定化</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buFont typeface="Calibri" panose="020F0502020204030204" pitchFamily="34" charset="0"/>
              <a:buNone/>
              <a:defRPr/>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200" spc="-30" dirty="0">
                <a:solidFill>
                  <a:schemeClr val="tx1"/>
                </a:solidFill>
                <a:latin typeface="BIZ UDPゴシック" panose="020B0400000000000000" pitchFamily="50" charset="-128"/>
                <a:ea typeface="BIZ UDPゴシック" panose="020B0400000000000000" pitchFamily="50" charset="-128"/>
              </a:rPr>
              <a:t>学校教育法施行規則の一部を改正する省令</a:t>
            </a:r>
            <a:endParaRPr lang="en-US" altLang="ja-JP" sz="1200" spc="-30" dirty="0">
              <a:solidFill>
                <a:schemeClr val="tx1"/>
              </a:solidFill>
              <a:latin typeface="BIZ UDPゴシック" panose="020B0400000000000000" pitchFamily="50" charset="-128"/>
              <a:ea typeface="BIZ UDPゴシック" panose="020B0400000000000000" pitchFamily="50" charset="-128"/>
            </a:endParaRPr>
          </a:p>
          <a:p>
            <a:pPr marL="174625" indent="-87313">
              <a:lnSpc>
                <a:spcPct val="100000"/>
              </a:lnSpc>
              <a:spcBef>
                <a:spcPts val="0"/>
              </a:spcBef>
              <a:buFont typeface="Calibri" panose="020F0502020204030204" pitchFamily="34" charset="0"/>
              <a:buNone/>
              <a:defRPr/>
            </a:pPr>
            <a:r>
              <a:rPr lang="ja-JP" altLang="en-US" sz="1200" dirty="0">
                <a:solidFill>
                  <a:schemeClr val="tx1"/>
                </a:solidFill>
                <a:latin typeface="BIZ UDPゴシック" panose="020B0400000000000000" pitchFamily="50" charset="-128"/>
                <a:ea typeface="BIZ UDPゴシック" panose="020B0400000000000000" pitchFamily="50" charset="-128"/>
              </a:rPr>
              <a:t> （平成</a:t>
            </a:r>
            <a:r>
              <a:rPr lang="en-US" altLang="ja-JP" sz="1200" dirty="0">
                <a:solidFill>
                  <a:schemeClr val="tx1"/>
                </a:solidFill>
                <a:latin typeface="BIZ UDPゴシック" panose="020B0400000000000000" pitchFamily="50" charset="-128"/>
                <a:ea typeface="BIZ UDPゴシック" panose="020B0400000000000000" pitchFamily="50" charset="-128"/>
              </a:rPr>
              <a:t>29</a:t>
            </a:r>
            <a:r>
              <a:rPr lang="ja-JP" altLang="en-US" sz="1200" dirty="0">
                <a:solidFill>
                  <a:schemeClr val="tx1"/>
                </a:solidFill>
                <a:latin typeface="BIZ UDPゴシック" panose="020B0400000000000000" pitchFamily="50" charset="-128"/>
                <a:ea typeface="BIZ UDPゴシック" panose="020B0400000000000000" pitchFamily="50" charset="-128"/>
              </a:rPr>
              <a:t>年文部科学省令第</a:t>
            </a:r>
            <a:r>
              <a:rPr lang="en-US" altLang="ja-JP" sz="1200" dirty="0">
                <a:solidFill>
                  <a:schemeClr val="tx1"/>
                </a:solidFill>
                <a:latin typeface="BIZ UDPゴシック" panose="020B0400000000000000" pitchFamily="50" charset="-128"/>
                <a:ea typeface="BIZ UDPゴシック" panose="020B0400000000000000" pitchFamily="50" charset="-128"/>
              </a:rPr>
              <a:t>24</a:t>
            </a:r>
            <a:r>
              <a:rPr lang="ja-JP" altLang="en-US" sz="1200" dirty="0">
                <a:solidFill>
                  <a:schemeClr val="tx1"/>
                </a:solidFill>
                <a:latin typeface="BIZ UDPゴシック" panose="020B0400000000000000" pitchFamily="50" charset="-128"/>
                <a:ea typeface="BIZ UDPゴシック" panose="020B0400000000000000" pitchFamily="50" charset="-128"/>
              </a:rPr>
              <a:t>号）</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7313" indent="0">
              <a:lnSpc>
                <a:spcPct val="100000"/>
              </a:lnSpc>
              <a:spcBef>
                <a:spcPts val="0"/>
              </a:spcBef>
              <a:buFont typeface="Calibri" panose="020F0502020204030204" pitchFamily="34" charset="0"/>
              <a:buNone/>
              <a:defRPr/>
            </a:pPr>
            <a:r>
              <a:rPr lang="ja-JP" altLang="en-US" sz="1200" dirty="0">
                <a:solidFill>
                  <a:schemeClr val="tx1"/>
                </a:solidFill>
                <a:latin typeface="BIZ UDPゴシック" panose="020B0400000000000000" pitchFamily="50" charset="-128"/>
                <a:ea typeface="BIZ UDPゴシック" panose="020B0400000000000000" pitchFamily="50" charset="-128"/>
              </a:rPr>
              <a:t>コミュニティースクール、地域学校協働本部法の強化　</a:t>
            </a:r>
            <a:r>
              <a:rPr lang="ja-JP" altLang="en-US" sz="1050" dirty="0">
                <a:solidFill>
                  <a:schemeClr val="tx1"/>
                </a:solidFill>
                <a:latin typeface="BIZ UDPゴシック" panose="020B0400000000000000" pitchFamily="50" charset="-128"/>
                <a:ea typeface="BIZ UDPゴシック" panose="020B0400000000000000" pitchFamily="50" charset="-128"/>
              </a:rPr>
              <a:t>　　</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0" indent="0">
              <a:buFont typeface="Calibri" panose="020F0502020204030204" pitchFamily="34" charset="0"/>
              <a:buNone/>
              <a:defRPr/>
            </a:pP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0" indent="0">
              <a:buFont typeface="Calibri" panose="020F0502020204030204" pitchFamily="34" charset="0"/>
              <a:buNone/>
              <a:defRPr/>
            </a:pPr>
            <a:r>
              <a:rPr lang="ja-JP" altLang="en-US" sz="1050" dirty="0">
                <a:solidFill>
                  <a:schemeClr val="tx1"/>
                </a:solidFill>
                <a:latin typeface="BIZ UDPゴシック" panose="020B0400000000000000" pitchFamily="50" charset="-128"/>
                <a:ea typeface="BIZ UDPゴシック" panose="020B0400000000000000" pitchFamily="50" charset="-128"/>
              </a:rPr>
              <a:t>　　</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pic>
        <p:nvPicPr>
          <p:cNvPr id="5" name="図 5">
            <a:extLst>
              <a:ext uri="{FF2B5EF4-FFF2-40B4-BE49-F238E27FC236}">
                <a16:creationId xmlns:a16="http://schemas.microsoft.com/office/drawing/2014/main" id="{C38FD8D3-CA1C-9B82-870D-6250CADD5F4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2467" y="552929"/>
            <a:ext cx="5996995" cy="492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右矢印 8">
            <a:extLst>
              <a:ext uri="{FF2B5EF4-FFF2-40B4-BE49-F238E27FC236}">
                <a16:creationId xmlns:a16="http://schemas.microsoft.com/office/drawing/2014/main" id="{F2DC186D-789E-B8DF-7FF1-AB7BAF6FB447}"/>
              </a:ext>
            </a:extLst>
          </p:cNvPr>
          <p:cNvSpPr/>
          <p:nvPr/>
        </p:nvSpPr>
        <p:spPr>
          <a:xfrm>
            <a:off x="758777" y="3291939"/>
            <a:ext cx="2221148" cy="342900"/>
          </a:xfrm>
          <a:custGeom>
            <a:avLst/>
            <a:gdLst>
              <a:gd name="connsiteX0" fmla="*/ 0 w 2215237"/>
              <a:gd name="connsiteY0" fmla="*/ 189459 h 757837"/>
              <a:gd name="connsiteX1" fmla="*/ 1836319 w 2215237"/>
              <a:gd name="connsiteY1" fmla="*/ 189459 h 757837"/>
              <a:gd name="connsiteX2" fmla="*/ 1836319 w 2215237"/>
              <a:gd name="connsiteY2" fmla="*/ 0 h 757837"/>
              <a:gd name="connsiteX3" fmla="*/ 2215237 w 2215237"/>
              <a:gd name="connsiteY3" fmla="*/ 378919 h 757837"/>
              <a:gd name="connsiteX4" fmla="*/ 1836319 w 2215237"/>
              <a:gd name="connsiteY4" fmla="*/ 757837 h 757837"/>
              <a:gd name="connsiteX5" fmla="*/ 1836319 w 2215237"/>
              <a:gd name="connsiteY5" fmla="*/ 568378 h 757837"/>
              <a:gd name="connsiteX6" fmla="*/ 0 w 2215237"/>
              <a:gd name="connsiteY6" fmla="*/ 568378 h 757837"/>
              <a:gd name="connsiteX7" fmla="*/ 0 w 2215237"/>
              <a:gd name="connsiteY7" fmla="*/ 189459 h 757837"/>
              <a:gd name="connsiteX0" fmla="*/ 0 w 2215237"/>
              <a:gd name="connsiteY0" fmla="*/ 568378 h 757837"/>
              <a:gd name="connsiteX1" fmla="*/ 1836319 w 2215237"/>
              <a:gd name="connsiteY1" fmla="*/ 189459 h 757837"/>
              <a:gd name="connsiteX2" fmla="*/ 1836319 w 2215237"/>
              <a:gd name="connsiteY2" fmla="*/ 0 h 757837"/>
              <a:gd name="connsiteX3" fmla="*/ 2215237 w 2215237"/>
              <a:gd name="connsiteY3" fmla="*/ 378919 h 757837"/>
              <a:gd name="connsiteX4" fmla="*/ 1836319 w 2215237"/>
              <a:gd name="connsiteY4" fmla="*/ 757837 h 757837"/>
              <a:gd name="connsiteX5" fmla="*/ 1836319 w 2215237"/>
              <a:gd name="connsiteY5" fmla="*/ 568378 h 757837"/>
              <a:gd name="connsiteX6" fmla="*/ 0 w 2215237"/>
              <a:gd name="connsiteY6" fmla="*/ 568378 h 757837"/>
              <a:gd name="connsiteX0" fmla="*/ 0 w 2119702"/>
              <a:gd name="connsiteY0" fmla="*/ 363662 h 757837"/>
              <a:gd name="connsiteX1" fmla="*/ 1740784 w 2119702"/>
              <a:gd name="connsiteY1" fmla="*/ 189459 h 757837"/>
              <a:gd name="connsiteX2" fmla="*/ 1740784 w 2119702"/>
              <a:gd name="connsiteY2" fmla="*/ 0 h 757837"/>
              <a:gd name="connsiteX3" fmla="*/ 2119702 w 2119702"/>
              <a:gd name="connsiteY3" fmla="*/ 378919 h 757837"/>
              <a:gd name="connsiteX4" fmla="*/ 1740784 w 2119702"/>
              <a:gd name="connsiteY4" fmla="*/ 757837 h 757837"/>
              <a:gd name="connsiteX5" fmla="*/ 1740784 w 2119702"/>
              <a:gd name="connsiteY5" fmla="*/ 568378 h 757837"/>
              <a:gd name="connsiteX6" fmla="*/ 0 w 2119702"/>
              <a:gd name="connsiteY6" fmla="*/ 363662 h 757837"/>
              <a:gd name="connsiteX0" fmla="*/ 0 w 1969577"/>
              <a:gd name="connsiteY0" fmla="*/ 390957 h 757837"/>
              <a:gd name="connsiteX1" fmla="*/ 1590659 w 1969577"/>
              <a:gd name="connsiteY1" fmla="*/ 189459 h 757837"/>
              <a:gd name="connsiteX2" fmla="*/ 1590659 w 1969577"/>
              <a:gd name="connsiteY2" fmla="*/ 0 h 757837"/>
              <a:gd name="connsiteX3" fmla="*/ 1969577 w 1969577"/>
              <a:gd name="connsiteY3" fmla="*/ 378919 h 757837"/>
              <a:gd name="connsiteX4" fmla="*/ 1590659 w 1969577"/>
              <a:gd name="connsiteY4" fmla="*/ 757837 h 757837"/>
              <a:gd name="connsiteX5" fmla="*/ 1590659 w 1969577"/>
              <a:gd name="connsiteY5" fmla="*/ 568378 h 757837"/>
              <a:gd name="connsiteX6" fmla="*/ 0 w 1969577"/>
              <a:gd name="connsiteY6" fmla="*/ 390957 h 75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577" h="757837">
                <a:moveTo>
                  <a:pt x="0" y="390957"/>
                </a:moveTo>
                <a:lnTo>
                  <a:pt x="1590659" y="189459"/>
                </a:lnTo>
                <a:lnTo>
                  <a:pt x="1590659" y="0"/>
                </a:lnTo>
                <a:lnTo>
                  <a:pt x="1969577" y="378919"/>
                </a:lnTo>
                <a:lnTo>
                  <a:pt x="1590659" y="757837"/>
                </a:lnTo>
                <a:lnTo>
                  <a:pt x="1590659" y="568378"/>
                </a:lnTo>
                <a:lnTo>
                  <a:pt x="0" y="390957"/>
                </a:lnTo>
                <a:close/>
              </a:path>
            </a:pathLst>
          </a:cu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latin typeface="BIZ UDPゴシック" panose="020B0400000000000000" pitchFamily="50" charset="-128"/>
              <a:ea typeface="BIZ UDPゴシック" panose="020B0400000000000000" pitchFamily="50" charset="-128"/>
            </a:endParaRPr>
          </a:p>
        </p:txBody>
      </p:sp>
      <p:sp>
        <p:nvSpPr>
          <p:cNvPr id="7" name="テキスト ボックス 11">
            <a:extLst>
              <a:ext uri="{FF2B5EF4-FFF2-40B4-BE49-F238E27FC236}">
                <a16:creationId xmlns:a16="http://schemas.microsoft.com/office/drawing/2014/main" id="{296D791A-BF8C-2040-B762-2086544616CD}"/>
              </a:ext>
            </a:extLst>
          </p:cNvPr>
          <p:cNvSpPr txBox="1">
            <a:spLocks noChangeArrowheads="1"/>
          </p:cNvSpPr>
          <p:nvPr/>
        </p:nvSpPr>
        <p:spPr bwMode="auto">
          <a:xfrm>
            <a:off x="3625455" y="5773601"/>
            <a:ext cx="12644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50" dirty="0">
                <a:latin typeface="BIZ UDPゴシック" panose="020B0400000000000000" pitchFamily="50" charset="-128"/>
                <a:ea typeface="BIZ UDPゴシック" panose="020B0400000000000000" pitchFamily="50" charset="-128"/>
              </a:rPr>
              <a:t>法改正に帰結</a:t>
            </a:r>
          </a:p>
        </p:txBody>
      </p:sp>
      <p:sp>
        <p:nvSpPr>
          <p:cNvPr id="8" name="テキスト ボックス 12">
            <a:extLst>
              <a:ext uri="{FF2B5EF4-FFF2-40B4-BE49-F238E27FC236}">
                <a16:creationId xmlns:a16="http://schemas.microsoft.com/office/drawing/2014/main" id="{92AAA28D-5DF4-B64D-1B65-075B4DF4A01C}"/>
              </a:ext>
            </a:extLst>
          </p:cNvPr>
          <p:cNvSpPr txBox="1">
            <a:spLocks noChangeArrowheads="1"/>
          </p:cNvSpPr>
          <p:nvPr/>
        </p:nvSpPr>
        <p:spPr bwMode="auto">
          <a:xfrm>
            <a:off x="77821" y="6283943"/>
            <a:ext cx="3599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98000" indent="-215900">
              <a:spcBef>
                <a:spcPct val="0"/>
              </a:spcBef>
              <a:buFontTx/>
              <a:buNone/>
            </a:pPr>
            <a:r>
              <a:rPr lang="en-US" altLang="ja-JP" sz="1200" b="1" dirty="0">
                <a:solidFill>
                  <a:srgbClr val="0070C0"/>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中教審答申に「エビデンスに基づくスクールソーシャルワーク（</a:t>
            </a:r>
            <a:r>
              <a:rPr lang="en-US" altLang="ja-JP" sz="1200" dirty="0">
                <a:latin typeface="BIZ UDPゴシック" panose="020B0400000000000000" pitchFamily="50" charset="-128"/>
                <a:ea typeface="BIZ UDPゴシック" panose="020B0400000000000000" pitchFamily="50" charset="-128"/>
              </a:rPr>
              <a:t>SSW</a:t>
            </a:r>
            <a:r>
              <a:rPr lang="ja-JP" altLang="en-US" sz="1200" dirty="0">
                <a:latin typeface="BIZ UDPゴシック" panose="020B0400000000000000" pitchFamily="50" charset="-128"/>
                <a:ea typeface="BIZ UDPゴシック" panose="020B0400000000000000" pitchFamily="50" charset="-128"/>
              </a:rPr>
              <a:t>）事業モデル」が掲載される</a:t>
            </a:r>
          </a:p>
        </p:txBody>
      </p:sp>
      <p:sp>
        <p:nvSpPr>
          <p:cNvPr id="9" name="曲折矢印 18">
            <a:extLst>
              <a:ext uri="{FF2B5EF4-FFF2-40B4-BE49-F238E27FC236}">
                <a16:creationId xmlns:a16="http://schemas.microsoft.com/office/drawing/2014/main" id="{AB3A84F0-12BB-ECE3-F65F-2D2B11707E7F}"/>
              </a:ext>
            </a:extLst>
          </p:cNvPr>
          <p:cNvSpPr/>
          <p:nvPr/>
        </p:nvSpPr>
        <p:spPr>
          <a:xfrm rot="10800000">
            <a:off x="3137094" y="5512821"/>
            <a:ext cx="1434905" cy="260779"/>
          </a:xfrm>
          <a:prstGeom prst="bentArrow">
            <a:avLst>
              <a:gd name="adj1" fmla="val 25000"/>
              <a:gd name="adj2" fmla="val 25000"/>
              <a:gd name="adj3" fmla="val 25000"/>
              <a:gd name="adj4"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7F55A619-C2F2-7929-441B-78C4917D5C39}"/>
              </a:ext>
            </a:extLst>
          </p:cNvPr>
          <p:cNvSpPr/>
          <p:nvPr/>
        </p:nvSpPr>
        <p:spPr>
          <a:xfrm>
            <a:off x="83540" y="735109"/>
            <a:ext cx="2896386" cy="369332"/>
          </a:xfrm>
          <a:prstGeom prst="rect">
            <a:avLst/>
          </a:prstGeom>
          <a:solidFill>
            <a:schemeClr val="accent1">
              <a:lumMod val="60000"/>
              <a:lumOff val="40000"/>
            </a:schemeClr>
          </a:solidFill>
        </p:spPr>
        <p:txBody>
          <a:bodyPr wrap="square">
            <a:spAutoFit/>
          </a:bodyPr>
          <a:lstStyle/>
          <a:p>
            <a:r>
              <a:rPr lang="ja-JP" altLang="ja-JP" dirty="0">
                <a:latin typeface="BIZ UDPゴシック" panose="020B0400000000000000" pitchFamily="50" charset="-128"/>
                <a:ea typeface="BIZ UDPゴシック" panose="020B0400000000000000" pitchFamily="50" charset="-128"/>
                <a:cs typeface="Times New Roman" panose="02020603050405020304" pitchFamily="18" charset="0"/>
              </a:rPr>
              <a:t>生徒指導</a:t>
            </a:r>
            <a:r>
              <a:rPr lang="en-US" altLang="ja-JP"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dirty="0">
                <a:latin typeface="BIZ UDPゴシック" panose="020B0400000000000000" pitchFamily="50" charset="-128"/>
                <a:ea typeface="BIZ UDPゴシック" panose="020B0400000000000000" pitchFamily="50" charset="-128"/>
                <a:cs typeface="Times New Roman" panose="02020603050405020304" pitchFamily="18" charset="0"/>
              </a:rPr>
              <a:t>生涯学習活動</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へ</a:t>
            </a:r>
            <a:endParaRPr lang="ja-JP" altLang="en-US" dirty="0">
              <a:latin typeface="BIZ UDPゴシック" panose="020B0400000000000000" pitchFamily="50" charset="-128"/>
              <a:ea typeface="BIZ UDPゴシック" panose="020B0400000000000000" pitchFamily="50" charset="-128"/>
            </a:endParaRPr>
          </a:p>
        </p:txBody>
      </p:sp>
      <p:sp>
        <p:nvSpPr>
          <p:cNvPr id="12" name="スライド番号プレースホルダー 11">
            <a:extLst>
              <a:ext uri="{FF2B5EF4-FFF2-40B4-BE49-F238E27FC236}">
                <a16:creationId xmlns:a16="http://schemas.microsoft.com/office/drawing/2014/main" id="{CB4A27BB-BD9A-374A-F1C1-70402C20D6A5}"/>
              </a:ext>
            </a:extLst>
          </p:cNvPr>
          <p:cNvSpPr>
            <a:spLocks noGrp="1"/>
          </p:cNvSpPr>
          <p:nvPr>
            <p:ph type="sldNum" sz="quarter" idx="12"/>
          </p:nvPr>
        </p:nvSpPr>
        <p:spPr/>
        <p:txBody>
          <a:bodyPr/>
          <a:lstStyle/>
          <a:p>
            <a:fld id="{9DAC49A8-D133-48D6-BABD-467D590054FB}" type="slidenum">
              <a:rPr kumimoji="1" lang="ja-JP" altLang="en-US" smtClean="0"/>
              <a:t>167</a:t>
            </a:fld>
            <a:endParaRPr kumimoji="1" lang="ja-JP" altLang="en-US" dirty="0"/>
          </a:p>
        </p:txBody>
      </p:sp>
      <p:sp>
        <p:nvSpPr>
          <p:cNvPr id="2" name="タイトル 1">
            <a:extLst>
              <a:ext uri="{FF2B5EF4-FFF2-40B4-BE49-F238E27FC236}">
                <a16:creationId xmlns:a16="http://schemas.microsoft.com/office/drawing/2014/main" id="{06EAE889-51AC-B277-92D3-BF4265566A7B}"/>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１．学校・家庭・地域の協働  ：教育委員会管轄の地域との連携事業</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pic>
        <p:nvPicPr>
          <p:cNvPr id="1026" name="Picture 2">
            <a:extLst>
              <a:ext uri="{FF2B5EF4-FFF2-40B4-BE49-F238E27FC236}">
                <a16:creationId xmlns:a16="http://schemas.microsoft.com/office/drawing/2014/main" id="{7D6CB73E-7773-40E1-27E3-13307A60A1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883" t="6057" r="5536" b="5363"/>
          <a:stretch>
            <a:fillRect/>
          </a:stretch>
        </p:blipFill>
        <p:spPr bwMode="auto">
          <a:xfrm>
            <a:off x="8083686" y="5583677"/>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10" name="スライド番号プレースホルダー 4">
            <a:extLst>
              <a:ext uri="{FF2B5EF4-FFF2-40B4-BE49-F238E27FC236}">
                <a16:creationId xmlns:a16="http://schemas.microsoft.com/office/drawing/2014/main" id="{BB14D1FD-E959-23FD-A527-5EB02388A41D}"/>
              </a:ext>
            </a:extLst>
          </p:cNvPr>
          <p:cNvSpPr txBox="1">
            <a:spLocks/>
          </p:cNvSpPr>
          <p:nvPr/>
        </p:nvSpPr>
        <p:spPr>
          <a:xfrm>
            <a:off x="7577744" y="6539762"/>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AC49A8-D133-48D6-BABD-467D590054FB}" type="slidenum">
              <a:rPr kumimoji="1" lang="ja-JP" altLang="en-US" smtClean="0">
                <a:solidFill>
                  <a:schemeClr val="tx1"/>
                </a:solidFill>
              </a:rPr>
              <a:pPr/>
              <a:t>167</a:t>
            </a:fld>
            <a:endParaRPr kumimoji="1" lang="ja-JP" altLang="en-US" dirty="0">
              <a:solidFill>
                <a:schemeClr val="tx1"/>
              </a:solidFill>
            </a:endParaRPr>
          </a:p>
        </p:txBody>
      </p:sp>
    </p:spTree>
    <p:extLst>
      <p:ext uri="{BB962C8B-B14F-4D97-AF65-F5344CB8AC3E}">
        <p14:creationId xmlns:p14="http://schemas.microsoft.com/office/powerpoint/2010/main" val="366489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AAF7170-98D2-4FD7-98D5-E0BD45AA3FE7}"/>
              </a:ext>
            </a:extLst>
          </p:cNvPr>
          <p:cNvSpPr>
            <a:spLocks noGrp="1"/>
          </p:cNvSpPr>
          <p:nvPr>
            <p:ph idx="1"/>
          </p:nvPr>
        </p:nvSpPr>
        <p:spPr/>
        <p:txBody>
          <a:bodyPr/>
          <a:lstStyle/>
          <a:p>
            <a:endParaRPr kumimoji="1" lang="ja-JP" altLang="en-US"/>
          </a:p>
        </p:txBody>
      </p:sp>
      <p:pic>
        <p:nvPicPr>
          <p:cNvPr id="4" name="図 3" descr="タイムライン&#10;&#10;AI 生成コンテンツは誤りを含む可能性があります。">
            <a:extLst>
              <a:ext uri="{FF2B5EF4-FFF2-40B4-BE49-F238E27FC236}">
                <a16:creationId xmlns:a16="http://schemas.microsoft.com/office/drawing/2014/main" id="{B1404D15-7B10-4BAB-ADFA-9132F3BCABD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264336" cy="6858000"/>
          </a:xfrm>
          <a:prstGeom prst="rect">
            <a:avLst/>
          </a:prstGeom>
        </p:spPr>
      </p:pic>
      <p:sp>
        <p:nvSpPr>
          <p:cNvPr id="2" name="スライド番号プレースホルダー 1">
            <a:extLst>
              <a:ext uri="{FF2B5EF4-FFF2-40B4-BE49-F238E27FC236}">
                <a16:creationId xmlns:a16="http://schemas.microsoft.com/office/drawing/2014/main" id="{E0F3FCDA-CA86-8543-2FB8-5CD08EEBB76E}"/>
              </a:ext>
            </a:extLst>
          </p:cNvPr>
          <p:cNvSpPr>
            <a:spLocks noGrp="1"/>
          </p:cNvSpPr>
          <p:nvPr>
            <p:ph type="sldNum" sz="quarter" idx="12"/>
          </p:nvPr>
        </p:nvSpPr>
        <p:spPr/>
        <p:txBody>
          <a:bodyPr/>
          <a:lstStyle/>
          <a:p>
            <a:fld id="{9DAC49A8-D133-48D6-BABD-467D590054FB}" type="slidenum">
              <a:rPr kumimoji="1" lang="ja-JP" altLang="en-US" smtClean="0">
                <a:solidFill>
                  <a:schemeClr val="tx1"/>
                </a:solidFill>
              </a:rPr>
              <a:t>168</a:t>
            </a:fld>
            <a:endParaRPr kumimoji="1" lang="ja-JP" altLang="en-US">
              <a:solidFill>
                <a:schemeClr val="tx1"/>
              </a:solidFill>
            </a:endParaRPr>
          </a:p>
        </p:txBody>
      </p:sp>
    </p:spTree>
    <p:extLst>
      <p:ext uri="{BB962C8B-B14F-4D97-AF65-F5344CB8AC3E}">
        <p14:creationId xmlns:p14="http://schemas.microsoft.com/office/powerpoint/2010/main" val="179726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BDD7-0595-F577-62D8-CCF0DE32AF7A}"/>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3C0F8472-AE38-62F0-9CF9-D3FC4B9B9A9E}"/>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498677BE-C900-4CF2-3658-DE06335481F0}"/>
              </a:ext>
            </a:extLst>
          </p:cNvPr>
          <p:cNvSpPr txBox="1">
            <a:spLocks/>
          </p:cNvSpPr>
          <p:nvPr/>
        </p:nvSpPr>
        <p:spPr>
          <a:xfrm>
            <a:off x="822960" y="286604"/>
            <a:ext cx="7543800" cy="1450757"/>
          </a:xfrm>
          <a:prstGeom prst="rect">
            <a:avLst/>
          </a:prstGeom>
        </p:spPr>
        <p:txBody>
          <a:bodyPr anchor="b"/>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dirty="0">
                <a:solidFill>
                  <a:schemeClr val="tx1"/>
                </a:solidFill>
                <a:latin typeface="BIZ UDPゴシック" panose="020B0400000000000000" pitchFamily="50" charset="-128"/>
                <a:ea typeface="BIZ UDPゴシック" panose="020B0400000000000000" pitchFamily="50" charset="-128"/>
              </a:rPr>
              <a:t>地域と学校の協働の例</a:t>
            </a:r>
          </a:p>
        </p:txBody>
      </p:sp>
      <p:cxnSp>
        <p:nvCxnSpPr>
          <p:cNvPr id="5" name="直線コネクタ 4">
            <a:extLst>
              <a:ext uri="{FF2B5EF4-FFF2-40B4-BE49-F238E27FC236}">
                <a16:creationId xmlns:a16="http://schemas.microsoft.com/office/drawing/2014/main" id="{F1FE484A-B692-06BC-AB16-29437575ED84}"/>
              </a:ext>
            </a:extLst>
          </p:cNvPr>
          <p:cNvCxnSpPr/>
          <p:nvPr/>
        </p:nvCxnSpPr>
        <p:spPr>
          <a:xfrm>
            <a:off x="914760" y="1933575"/>
            <a:ext cx="745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EF769CA2-8C42-B30C-23A6-24DFA69463B6}"/>
              </a:ext>
            </a:extLst>
          </p:cNvPr>
          <p:cNvSpPr>
            <a:spLocks noGrp="1"/>
          </p:cNvSpPr>
          <p:nvPr>
            <p:ph type="sldNum" sz="quarter" idx="12"/>
          </p:nvPr>
        </p:nvSpPr>
        <p:spPr/>
        <p:txBody>
          <a:bodyPr/>
          <a:lstStyle/>
          <a:p>
            <a:fld id="{9DAC49A8-D133-48D6-BABD-467D590054FB}" type="slidenum">
              <a:rPr kumimoji="1" lang="ja-JP" altLang="en-US" smtClean="0"/>
              <a:t>169</a:t>
            </a:fld>
            <a:endParaRPr kumimoji="1" lang="ja-JP" altLang="en-US"/>
          </a:p>
        </p:txBody>
      </p:sp>
      <p:sp>
        <p:nvSpPr>
          <p:cNvPr id="2" name="コンテンツ プレースホルダー 2">
            <a:extLst>
              <a:ext uri="{FF2B5EF4-FFF2-40B4-BE49-F238E27FC236}">
                <a16:creationId xmlns:a16="http://schemas.microsoft.com/office/drawing/2014/main" id="{8AB01E4D-056A-0AD7-96DA-8C56F518CFDF}"/>
              </a:ext>
            </a:extLst>
          </p:cNvPr>
          <p:cNvSpPr txBox="1">
            <a:spLocks/>
          </p:cNvSpPr>
          <p:nvPr/>
        </p:nvSpPr>
        <p:spPr>
          <a:xfrm>
            <a:off x="1114424" y="2461049"/>
            <a:ext cx="6972301" cy="265959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66700" indent="-266700">
              <a:buNone/>
            </a:pPr>
            <a:r>
              <a:rPr lang="ja-JP" altLang="en-US" sz="3200" dirty="0">
                <a:solidFill>
                  <a:schemeClr val="tx1"/>
                </a:solidFill>
                <a:latin typeface="BIZ UDPゴシック" panose="020B0400000000000000" pitchFamily="50" charset="-128"/>
                <a:ea typeface="BIZ UDPゴシック" panose="020B0400000000000000" pitchFamily="50" charset="-128"/>
              </a:rPr>
              <a:t>・コミュニティスクール（学校運営協議会制度）</a:t>
            </a:r>
          </a:p>
        </p:txBody>
      </p:sp>
    </p:spTree>
    <p:extLst>
      <p:ext uri="{BB962C8B-B14F-4D97-AF65-F5344CB8AC3E}">
        <p14:creationId xmlns:p14="http://schemas.microsoft.com/office/powerpoint/2010/main" val="178080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2353551-8EF3-4145-9698-4944E90277A7}"/>
              </a:ext>
            </a:extLst>
          </p:cNvPr>
          <p:cNvSpPr>
            <a:spLocks noGrp="1"/>
          </p:cNvSpPr>
          <p:nvPr>
            <p:ph idx="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6C4881-5EFB-06C0-C1ED-365657CC70F3}"/>
              </a:ext>
            </a:extLst>
          </p:cNvPr>
          <p:cNvSpPr>
            <a:spLocks noGrp="1"/>
          </p:cNvSpPr>
          <p:nvPr>
            <p:ph type="sldNum" sz="quarter" idx="12"/>
          </p:nvPr>
        </p:nvSpPr>
        <p:spPr>
          <a:xfrm>
            <a:off x="8159981" y="6391692"/>
            <a:ext cx="984019" cy="365125"/>
          </a:xfrm>
        </p:spPr>
        <p:txBody>
          <a:bodyPr/>
          <a:lstStyle/>
          <a:p>
            <a:fld id="{9DAC49A8-D133-48D6-BABD-467D590054FB}" type="slidenum">
              <a:rPr kumimoji="1" lang="ja-JP" altLang="en-US" smtClean="0"/>
              <a:t>170</a:t>
            </a:fld>
            <a:endParaRPr kumimoji="1" lang="ja-JP" altLang="en-US"/>
          </a:p>
        </p:txBody>
      </p:sp>
      <p:sp>
        <p:nvSpPr>
          <p:cNvPr id="7" name="タイトル 1">
            <a:extLst>
              <a:ext uri="{FF2B5EF4-FFF2-40B4-BE49-F238E27FC236}">
                <a16:creationId xmlns:a16="http://schemas.microsoft.com/office/drawing/2014/main" id="{3B8EF914-DD21-1A31-D961-C57CFD574884}"/>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コミュニティスクールから地域における協働体制</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1" name="楕円 10">
            <a:extLst>
              <a:ext uri="{FF2B5EF4-FFF2-40B4-BE49-F238E27FC236}">
                <a16:creationId xmlns:a16="http://schemas.microsoft.com/office/drawing/2014/main" id="{8F574D3A-F3AD-F610-6A8F-D61DC76334D1}"/>
              </a:ext>
            </a:extLst>
          </p:cNvPr>
          <p:cNvSpPr/>
          <p:nvPr/>
        </p:nvSpPr>
        <p:spPr>
          <a:xfrm rot="20881300">
            <a:off x="5194181" y="1474871"/>
            <a:ext cx="108000" cy="108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DCF4AFE7-B9A5-EB30-F8BB-211307764963}"/>
              </a:ext>
            </a:extLst>
          </p:cNvPr>
          <p:cNvGrpSpPr/>
          <p:nvPr/>
        </p:nvGrpSpPr>
        <p:grpSpPr>
          <a:xfrm>
            <a:off x="286695" y="483796"/>
            <a:ext cx="8894466" cy="6228289"/>
            <a:chOff x="335333" y="629711"/>
            <a:chExt cx="8894466" cy="6228289"/>
          </a:xfrm>
        </p:grpSpPr>
        <p:grpSp>
          <p:nvGrpSpPr>
            <p:cNvPr id="25" name="グループ化 24">
              <a:extLst>
                <a:ext uri="{FF2B5EF4-FFF2-40B4-BE49-F238E27FC236}">
                  <a16:creationId xmlns:a16="http://schemas.microsoft.com/office/drawing/2014/main" id="{843D757C-CA8D-F473-8A37-C84F27DEEF49}"/>
                </a:ext>
              </a:extLst>
            </p:cNvPr>
            <p:cNvGrpSpPr/>
            <p:nvPr/>
          </p:nvGrpSpPr>
          <p:grpSpPr>
            <a:xfrm>
              <a:off x="335333" y="766983"/>
              <a:ext cx="8519052" cy="6091017"/>
              <a:chOff x="335333" y="766983"/>
              <a:chExt cx="8519052" cy="6091017"/>
            </a:xfrm>
          </p:grpSpPr>
          <p:grpSp>
            <p:nvGrpSpPr>
              <p:cNvPr id="16" name="グループ化 15">
                <a:extLst>
                  <a:ext uri="{FF2B5EF4-FFF2-40B4-BE49-F238E27FC236}">
                    <a16:creationId xmlns:a16="http://schemas.microsoft.com/office/drawing/2014/main" id="{2C2DB84D-BDEC-9A65-647E-827280551020}"/>
                  </a:ext>
                </a:extLst>
              </p:cNvPr>
              <p:cNvGrpSpPr/>
              <p:nvPr/>
            </p:nvGrpSpPr>
            <p:grpSpPr>
              <a:xfrm>
                <a:off x="335333" y="766983"/>
                <a:ext cx="8519052" cy="6091017"/>
                <a:chOff x="335333" y="766983"/>
                <a:chExt cx="8519052" cy="6091017"/>
              </a:xfrm>
            </p:grpSpPr>
            <p:grpSp>
              <p:nvGrpSpPr>
                <p:cNvPr id="10" name="グループ化 9">
                  <a:extLst>
                    <a:ext uri="{FF2B5EF4-FFF2-40B4-BE49-F238E27FC236}">
                      <a16:creationId xmlns:a16="http://schemas.microsoft.com/office/drawing/2014/main" id="{698212A4-49EF-00FD-75A3-9AA872E08DC8}"/>
                    </a:ext>
                  </a:extLst>
                </p:cNvPr>
                <p:cNvGrpSpPr/>
                <p:nvPr/>
              </p:nvGrpSpPr>
              <p:grpSpPr>
                <a:xfrm>
                  <a:off x="335333" y="766983"/>
                  <a:ext cx="8519052" cy="6091017"/>
                  <a:chOff x="335333" y="766983"/>
                  <a:chExt cx="8519052" cy="6091017"/>
                </a:xfrm>
              </p:grpSpPr>
              <p:pic>
                <p:nvPicPr>
                  <p:cNvPr id="4" name="図 3">
                    <a:extLst>
                      <a:ext uri="{FF2B5EF4-FFF2-40B4-BE49-F238E27FC236}">
                        <a16:creationId xmlns:a16="http://schemas.microsoft.com/office/drawing/2014/main" id="{3FBBA34B-FF9D-4E70-BF02-EE9C7C62EBC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333" y="766983"/>
                    <a:ext cx="8519052" cy="6091017"/>
                  </a:xfrm>
                  <a:prstGeom prst="rect">
                    <a:avLst/>
                  </a:prstGeom>
                </p:spPr>
              </p:pic>
              <p:sp>
                <p:nvSpPr>
                  <p:cNvPr id="2" name="楕円 1">
                    <a:extLst>
                      <a:ext uri="{FF2B5EF4-FFF2-40B4-BE49-F238E27FC236}">
                        <a16:creationId xmlns:a16="http://schemas.microsoft.com/office/drawing/2014/main" id="{278118A0-FBF5-9184-0B04-ADC9BFBCA9E8}"/>
                      </a:ext>
                    </a:extLst>
                  </p:cNvPr>
                  <p:cNvSpPr/>
                  <p:nvPr/>
                </p:nvSpPr>
                <p:spPr>
                  <a:xfrm>
                    <a:off x="5126477" y="1896894"/>
                    <a:ext cx="204281" cy="252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50B7AAF1-52ED-C9A3-204E-CAE99469E950}"/>
                      </a:ext>
                    </a:extLst>
                  </p:cNvPr>
                  <p:cNvSpPr/>
                  <p:nvPr/>
                </p:nvSpPr>
                <p:spPr>
                  <a:xfrm>
                    <a:off x="5492886" y="1416995"/>
                    <a:ext cx="144000" cy="144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86248A43-A4B2-2704-13AA-7754CFF050CF}"/>
                      </a:ext>
                    </a:extLst>
                  </p:cNvPr>
                  <p:cNvSpPr/>
                  <p:nvPr/>
                </p:nvSpPr>
                <p:spPr>
                  <a:xfrm rot="20881300">
                    <a:off x="6880308" y="1254375"/>
                    <a:ext cx="108000" cy="108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楕円 11">
                  <a:extLst>
                    <a:ext uri="{FF2B5EF4-FFF2-40B4-BE49-F238E27FC236}">
                      <a16:creationId xmlns:a16="http://schemas.microsoft.com/office/drawing/2014/main" id="{68A58916-94F8-E3C4-DC7E-35D4A1F0F065}"/>
                    </a:ext>
                  </a:extLst>
                </p:cNvPr>
                <p:cNvSpPr/>
                <p:nvPr/>
              </p:nvSpPr>
              <p:spPr>
                <a:xfrm rot="20881300">
                  <a:off x="6731146" y="1221947"/>
                  <a:ext cx="108000" cy="108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0261741E-933D-8863-7073-B43A2FC580E7}"/>
                    </a:ext>
                  </a:extLst>
                </p:cNvPr>
                <p:cNvSpPr/>
                <p:nvPr/>
              </p:nvSpPr>
              <p:spPr>
                <a:xfrm rot="20881300">
                  <a:off x="6585237" y="1231677"/>
                  <a:ext cx="108000" cy="108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CBAA9971-A090-E7E1-F561-E69CA5D40A15}"/>
                    </a:ext>
                  </a:extLst>
                </p:cNvPr>
                <p:cNvSpPr/>
                <p:nvPr/>
              </p:nvSpPr>
              <p:spPr>
                <a:xfrm rot="20881300">
                  <a:off x="5680558" y="1367863"/>
                  <a:ext cx="108000" cy="108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561461E5-4DA6-35E8-EA61-F0AF919AE987}"/>
                    </a:ext>
                  </a:extLst>
                </p:cNvPr>
                <p:cNvSpPr/>
                <p:nvPr/>
              </p:nvSpPr>
              <p:spPr>
                <a:xfrm rot="20881300">
                  <a:off x="6332315" y="1319227"/>
                  <a:ext cx="108000" cy="108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楕円 16">
                <a:extLst>
                  <a:ext uri="{FF2B5EF4-FFF2-40B4-BE49-F238E27FC236}">
                    <a16:creationId xmlns:a16="http://schemas.microsoft.com/office/drawing/2014/main" id="{10E43A0A-47CE-8D1A-5D71-1FD07839E52A}"/>
                  </a:ext>
                </a:extLst>
              </p:cNvPr>
              <p:cNvSpPr/>
              <p:nvPr/>
            </p:nvSpPr>
            <p:spPr>
              <a:xfrm rot="285930">
                <a:off x="7986019" y="4879550"/>
                <a:ext cx="108000" cy="144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935BB345-989A-92B2-EC15-FC35992617E3}"/>
                  </a:ext>
                </a:extLst>
              </p:cNvPr>
              <p:cNvSpPr/>
              <p:nvPr/>
            </p:nvSpPr>
            <p:spPr>
              <a:xfrm>
                <a:off x="7402359" y="4899005"/>
                <a:ext cx="108000" cy="108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DBC4F031-F591-373A-5CD9-EBABC5F3F953}"/>
                  </a:ext>
                </a:extLst>
              </p:cNvPr>
              <p:cNvSpPr/>
              <p:nvPr/>
            </p:nvSpPr>
            <p:spPr>
              <a:xfrm>
                <a:off x="7110529" y="4899005"/>
                <a:ext cx="108000" cy="108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23EE78EF-10BF-CE61-13FD-B8C24DE46D50}"/>
                  </a:ext>
                </a:extLst>
              </p:cNvPr>
              <p:cNvSpPr/>
              <p:nvPr/>
            </p:nvSpPr>
            <p:spPr>
              <a:xfrm>
                <a:off x="6419865" y="4996282"/>
                <a:ext cx="72000" cy="108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6674BA5D-B122-9E61-CF4B-294710DDA6BD}"/>
                  </a:ext>
                </a:extLst>
              </p:cNvPr>
              <p:cNvSpPr/>
              <p:nvPr/>
            </p:nvSpPr>
            <p:spPr>
              <a:xfrm>
                <a:off x="5904300" y="4986553"/>
                <a:ext cx="108000" cy="144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C9EE137B-3A28-6D77-3CE4-DF6D5466C3CA}"/>
                  </a:ext>
                </a:extLst>
              </p:cNvPr>
              <p:cNvSpPr/>
              <p:nvPr/>
            </p:nvSpPr>
            <p:spPr>
              <a:xfrm rot="19556476">
                <a:off x="5418502" y="5077712"/>
                <a:ext cx="108000" cy="180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C9DE4606-A271-7550-C1C7-C7DB9A709699}"/>
                  </a:ext>
                </a:extLst>
              </p:cNvPr>
              <p:cNvSpPr/>
              <p:nvPr/>
            </p:nvSpPr>
            <p:spPr>
              <a:xfrm rot="20569998">
                <a:off x="6334170" y="5253180"/>
                <a:ext cx="144000" cy="216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B666FD0-D9B3-502F-4189-4C4FF205BAD1}"/>
                  </a:ext>
                </a:extLst>
              </p:cNvPr>
              <p:cNvSpPr/>
              <p:nvPr/>
            </p:nvSpPr>
            <p:spPr>
              <a:xfrm>
                <a:off x="6786270" y="4954125"/>
                <a:ext cx="72000" cy="144000"/>
              </a:xfrm>
              <a:prstGeom prst="ellipse">
                <a:avLst/>
              </a:prstGeom>
              <a:solidFill>
                <a:srgbClr val="000000">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B12F4A58-3AE7-422B-89C7-E440563FA560}"/>
                </a:ext>
              </a:extLst>
            </p:cNvPr>
            <p:cNvSpPr txBox="1"/>
            <p:nvPr/>
          </p:nvSpPr>
          <p:spPr>
            <a:xfrm>
              <a:off x="6012300" y="629711"/>
              <a:ext cx="3217499" cy="369332"/>
            </a:xfrm>
            <a:prstGeom prst="rect">
              <a:avLst/>
            </a:prstGeom>
            <a:solidFill>
              <a:srgbClr val="002060"/>
            </a:solidFill>
          </p:spPr>
          <p:txBody>
            <a:bodyPr wrap="square" rtlCol="0">
              <a:spAutoFi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横浜市立東山田中学校の事例</a:t>
              </a:r>
            </a:p>
          </p:txBody>
        </p:sp>
      </p:grpSp>
      <p:sp>
        <p:nvSpPr>
          <p:cNvPr id="27" name="スライド番号プレースホルダー 4">
            <a:extLst>
              <a:ext uri="{FF2B5EF4-FFF2-40B4-BE49-F238E27FC236}">
                <a16:creationId xmlns:a16="http://schemas.microsoft.com/office/drawing/2014/main" id="{7FDC3A51-6B06-6E58-3FEB-D61590D0871D}"/>
              </a:ext>
            </a:extLst>
          </p:cNvPr>
          <p:cNvSpPr txBox="1">
            <a:spLocks/>
          </p:cNvSpPr>
          <p:nvPr/>
        </p:nvSpPr>
        <p:spPr>
          <a:xfrm>
            <a:off x="7425344" y="6505051"/>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AC49A8-D133-48D6-BABD-467D590054FB}" type="slidenum">
              <a:rPr kumimoji="1" lang="ja-JP" altLang="en-US" smtClean="0">
                <a:solidFill>
                  <a:schemeClr val="tx1"/>
                </a:solidFill>
              </a:rPr>
              <a:pPr/>
              <a:t>170</a:t>
            </a:fld>
            <a:endParaRPr kumimoji="1" lang="ja-JP" altLang="en-US" dirty="0">
              <a:solidFill>
                <a:schemeClr val="tx1"/>
              </a:solidFill>
            </a:endParaRPr>
          </a:p>
        </p:txBody>
      </p:sp>
    </p:spTree>
    <p:extLst>
      <p:ext uri="{BB962C8B-B14F-4D97-AF65-F5344CB8AC3E}">
        <p14:creationId xmlns:p14="http://schemas.microsoft.com/office/powerpoint/2010/main" val="309136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58FC69-C1C6-D487-0952-55EBDAE7B89F}"/>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CAFFB0B3-CC5D-AADC-8106-6746D52101FF}"/>
              </a:ext>
            </a:extLst>
          </p:cNvPr>
          <p:cNvSpPr txBox="1">
            <a:spLocks/>
          </p:cNvSpPr>
          <p:nvPr/>
        </p:nvSpPr>
        <p:spPr>
          <a:xfrm>
            <a:off x="5143582" y="1448539"/>
            <a:ext cx="4000418" cy="1013222"/>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defRPr/>
            </a:pPr>
            <a:r>
              <a:rPr lang="ja-JP" altLang="en-US" sz="2800" dirty="0">
                <a:solidFill>
                  <a:schemeClr val="tx1"/>
                </a:solidFill>
                <a:latin typeface="BIZ UDPゴシック" panose="020B0400000000000000" pitchFamily="50" charset="-128"/>
                <a:ea typeface="BIZ UDPゴシック" panose="020B0400000000000000" pitchFamily="50" charset="-128"/>
              </a:rPr>
              <a:t>玄関が</a:t>
            </a:r>
            <a:r>
              <a:rPr lang="en-US" altLang="ja-JP" sz="2800" dirty="0">
                <a:solidFill>
                  <a:schemeClr val="tx1"/>
                </a:solidFill>
                <a:latin typeface="BIZ UDPゴシック" panose="020B0400000000000000" pitchFamily="50" charset="-128"/>
                <a:ea typeface="BIZ UDPゴシック" panose="020B0400000000000000" pitchFamily="50" charset="-128"/>
              </a:rPr>
              <a:t>Welcome</a:t>
            </a:r>
            <a:r>
              <a:rPr lang="ja-JP" altLang="en-US" sz="2800" dirty="0">
                <a:solidFill>
                  <a:schemeClr val="tx1"/>
                </a:solidFill>
                <a:latin typeface="BIZ UDPゴシック" panose="020B0400000000000000" pitchFamily="50" charset="-128"/>
                <a:ea typeface="BIZ UDPゴシック" panose="020B0400000000000000" pitchFamily="50" charset="-128"/>
              </a:rPr>
              <a:t>！</a:t>
            </a:r>
            <a:br>
              <a:rPr lang="en-US" altLang="ja-JP" sz="2800" dirty="0">
                <a:solidFill>
                  <a:schemeClr val="tx1"/>
                </a:solidFill>
                <a:latin typeface="BIZ UDPゴシック" panose="020B0400000000000000" pitchFamily="50" charset="-128"/>
                <a:ea typeface="BIZ UDPゴシック" panose="020B0400000000000000" pitchFamily="50" charset="-128"/>
              </a:rPr>
            </a:br>
            <a:r>
              <a:rPr lang="ja-JP" altLang="en-US" sz="2800" dirty="0">
                <a:solidFill>
                  <a:schemeClr val="tx1"/>
                </a:solidFill>
                <a:latin typeface="BIZ UDPゴシック" panose="020B0400000000000000" pitchFamily="50" charset="-128"/>
                <a:ea typeface="BIZ UDPゴシック" panose="020B0400000000000000" pitchFamily="50" charset="-128"/>
              </a:rPr>
              <a:t>各教室に</a:t>
            </a:r>
            <a:r>
              <a:rPr lang="en-US" altLang="ja-JP" sz="2800" dirty="0">
                <a:solidFill>
                  <a:schemeClr val="tx1"/>
                </a:solidFill>
                <a:latin typeface="BIZ UDPゴシック" panose="020B0400000000000000" pitchFamily="50" charset="-128"/>
                <a:ea typeface="BIZ UDPゴシック" panose="020B0400000000000000" pitchFamily="50" charset="-128"/>
              </a:rPr>
              <a:t>2</a:t>
            </a:r>
            <a:r>
              <a:rPr lang="ja-JP" altLang="en-US" sz="2800" dirty="0">
                <a:solidFill>
                  <a:schemeClr val="tx1"/>
                </a:solidFill>
                <a:latin typeface="BIZ UDPゴシック" panose="020B0400000000000000" pitchFamily="50" charset="-128"/>
                <a:ea typeface="BIZ UDPゴシック" panose="020B0400000000000000" pitchFamily="50" charset="-128"/>
              </a:rPr>
              <a:t>人</a:t>
            </a:r>
            <a:r>
              <a:rPr lang="en-US" altLang="ja-JP" sz="2800" dirty="0">
                <a:solidFill>
                  <a:schemeClr val="tx1"/>
                </a:solidFill>
                <a:latin typeface="BIZ UDPゴシック" panose="020B0400000000000000" pitchFamily="50" charset="-128"/>
                <a:ea typeface="BIZ UDPゴシック" panose="020B0400000000000000" pitchFamily="50" charset="-128"/>
              </a:rPr>
              <a:t>CS</a:t>
            </a:r>
            <a:r>
              <a:rPr lang="ja-JP" altLang="en-US" sz="2800" dirty="0">
                <a:solidFill>
                  <a:schemeClr val="tx1"/>
                </a:solidFill>
                <a:latin typeface="BIZ UDPゴシック" panose="020B0400000000000000" pitchFamily="50" charset="-128"/>
                <a:ea typeface="BIZ UDPゴシック" panose="020B0400000000000000" pitchFamily="50" charset="-128"/>
              </a:rPr>
              <a:t>スタッフ</a:t>
            </a:r>
          </a:p>
        </p:txBody>
      </p:sp>
      <p:pic>
        <p:nvPicPr>
          <p:cNvPr id="4" name="図 5">
            <a:extLst>
              <a:ext uri="{FF2B5EF4-FFF2-40B4-BE49-F238E27FC236}">
                <a16:creationId xmlns:a16="http://schemas.microsoft.com/office/drawing/2014/main" id="{B44D42F9-2725-1EF3-F355-C22AD034F1D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802" y="448587"/>
            <a:ext cx="4609627" cy="500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A2A370A9-0B95-6C7A-7244-0B176D0D0B74}"/>
              </a:ext>
            </a:extLst>
          </p:cNvPr>
          <p:cNvSpPr txBox="1"/>
          <p:nvPr/>
        </p:nvSpPr>
        <p:spPr>
          <a:xfrm>
            <a:off x="6125378" y="484871"/>
            <a:ext cx="3018621" cy="461665"/>
          </a:xfrm>
          <a:prstGeom prst="rect">
            <a:avLst/>
          </a:prstGeom>
          <a:solidFill>
            <a:srgbClr val="002060"/>
          </a:solidFill>
        </p:spPr>
        <p:txBody>
          <a:bodyPr wrap="square" rtlCol="0">
            <a:spAutoFit/>
          </a:bodyPr>
          <a:lstStyle/>
          <a:p>
            <a:pPr algn="ctr"/>
            <a:r>
              <a:rPr kumimoji="1" lang="zh-TW" altLang="en-US" sz="2400" dirty="0">
                <a:solidFill>
                  <a:schemeClr val="bg1"/>
                </a:solidFill>
                <a:latin typeface="BIZ UDPゴシック" panose="020B0400000000000000" pitchFamily="50" charset="-128"/>
                <a:ea typeface="BIZ UDPゴシック" panose="020B0400000000000000" pitchFamily="50" charset="-128"/>
              </a:rPr>
              <a:t>長野県諏訪市</a:t>
            </a:r>
            <a:r>
              <a:rPr kumimoji="1" lang="ja-JP" altLang="en-US" sz="2400" dirty="0">
                <a:solidFill>
                  <a:schemeClr val="bg1"/>
                </a:solidFill>
                <a:latin typeface="BIZ UDPゴシック" panose="020B0400000000000000" pitchFamily="50" charset="-128"/>
                <a:ea typeface="BIZ UDPゴシック" panose="020B0400000000000000" pitchFamily="50" charset="-128"/>
              </a:rPr>
              <a:t>の事例</a:t>
            </a:r>
          </a:p>
        </p:txBody>
      </p:sp>
      <p:sp>
        <p:nvSpPr>
          <p:cNvPr id="7" name="スライド番号プレースホルダー 6">
            <a:extLst>
              <a:ext uri="{FF2B5EF4-FFF2-40B4-BE49-F238E27FC236}">
                <a16:creationId xmlns:a16="http://schemas.microsoft.com/office/drawing/2014/main" id="{126E89BC-A271-D0BB-EE68-62C34D75EDC0}"/>
              </a:ext>
            </a:extLst>
          </p:cNvPr>
          <p:cNvSpPr>
            <a:spLocks noGrp="1"/>
          </p:cNvSpPr>
          <p:nvPr>
            <p:ph type="sldNum" sz="quarter" idx="12"/>
          </p:nvPr>
        </p:nvSpPr>
        <p:spPr>
          <a:xfrm>
            <a:off x="8110483" y="6373129"/>
            <a:ext cx="984019" cy="365125"/>
          </a:xfrm>
        </p:spPr>
        <p:txBody>
          <a:bodyPr/>
          <a:lstStyle/>
          <a:p>
            <a:pPr algn="ctr"/>
            <a:fld id="{9DAC49A8-D133-48D6-BABD-467D590054FB}" type="slidenum">
              <a:rPr kumimoji="1" lang="ja-JP" altLang="en-US" smtClean="0">
                <a:solidFill>
                  <a:schemeClr val="tx1"/>
                </a:solidFill>
              </a:rPr>
              <a:pPr algn="ctr"/>
              <a:t>171</a:t>
            </a:fld>
            <a:endParaRPr kumimoji="1" lang="ja-JP" altLang="en-US" dirty="0">
              <a:solidFill>
                <a:schemeClr val="tx1"/>
              </a:solidFill>
            </a:endParaRPr>
          </a:p>
        </p:txBody>
      </p:sp>
      <p:sp>
        <p:nvSpPr>
          <p:cNvPr id="2" name="タイトル 1">
            <a:extLst>
              <a:ext uri="{FF2B5EF4-FFF2-40B4-BE49-F238E27FC236}">
                <a16:creationId xmlns:a16="http://schemas.microsoft.com/office/drawing/2014/main" id="{717EE12D-8554-9E71-0A2A-53FEE3DC4E8B}"/>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コミュニティスクールから地域における協働体制</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34A02DE2-8F1A-1A9E-55A3-EF16952A5B24}"/>
              </a:ext>
            </a:extLst>
          </p:cNvPr>
          <p:cNvGrpSpPr/>
          <p:nvPr/>
        </p:nvGrpSpPr>
        <p:grpSpPr>
          <a:xfrm>
            <a:off x="4130056" y="3062002"/>
            <a:ext cx="4779169" cy="3311127"/>
            <a:chOff x="4356393" y="3513784"/>
            <a:chExt cx="4779169" cy="3311127"/>
          </a:xfrm>
        </p:grpSpPr>
        <p:pic>
          <p:nvPicPr>
            <p:cNvPr id="5" name="図 6">
              <a:extLst>
                <a:ext uri="{FF2B5EF4-FFF2-40B4-BE49-F238E27FC236}">
                  <a16:creationId xmlns:a16="http://schemas.microsoft.com/office/drawing/2014/main" id="{C2E96E35-2F4B-ED8E-7838-CEECD5D715C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6393" y="3513784"/>
              <a:ext cx="4779169" cy="331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楕円 7">
              <a:extLst>
                <a:ext uri="{FF2B5EF4-FFF2-40B4-BE49-F238E27FC236}">
                  <a16:creationId xmlns:a16="http://schemas.microsoft.com/office/drawing/2014/main" id="{C4423B18-C570-928E-88B8-7FFE8EA8AE6B}"/>
                </a:ext>
              </a:extLst>
            </p:cNvPr>
            <p:cNvSpPr/>
            <p:nvPr/>
          </p:nvSpPr>
          <p:spPr>
            <a:xfrm>
              <a:off x="5505855" y="4912466"/>
              <a:ext cx="126460" cy="301558"/>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3AAAD9E3-4F95-678A-22A2-CB1FD17A43FD}"/>
                </a:ext>
              </a:extLst>
            </p:cNvPr>
            <p:cNvSpPr/>
            <p:nvPr/>
          </p:nvSpPr>
          <p:spPr>
            <a:xfrm>
              <a:off x="4967591" y="4967590"/>
              <a:ext cx="126460" cy="126000"/>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66112690"/>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0</TotalTime>
  <Words>6272</Words>
  <Application>Microsoft Office PowerPoint</Application>
  <PresentationFormat>画面に合わせる (4:3)</PresentationFormat>
  <Paragraphs>690</Paragraphs>
  <Slides>49</Slides>
  <Notes>4</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49</vt:i4>
      </vt:variant>
    </vt:vector>
  </HeadingPairs>
  <TitlesOfParts>
    <vt:vector size="64" baseType="lpstr">
      <vt:lpstr>BIZ UDPゴシック</vt:lpstr>
      <vt:lpstr>BIZ UDゴシック</vt:lpstr>
      <vt:lpstr>HGP創英角ｺﾞｼｯｸUB</vt:lpstr>
      <vt:lpstr>HGS創英角ｺﾞｼｯｸUB</vt:lpstr>
      <vt:lpstr>MS UI Gothic</vt:lpstr>
      <vt:lpstr>UD デジタル 教科書体 NK</vt:lpstr>
      <vt:lpstr>UD デジタル 教科書体 NP-B</vt:lpstr>
      <vt:lpstr>メイリオ</vt:lpstr>
      <vt:lpstr>Yu Gothic</vt:lpstr>
      <vt:lpstr>Yu Gothic</vt:lpstr>
      <vt:lpstr>Arial</vt:lpstr>
      <vt:lpstr>Calibri</vt:lpstr>
      <vt:lpstr>Calibri Light</vt:lpstr>
      <vt:lpstr>Wingdings</vt:lpstr>
      <vt:lpstr>レトロスペクト</vt:lpstr>
      <vt:lpstr>PowerPoint プレゼンテーション</vt:lpstr>
      <vt:lpstr>PowerPoint プレゼンテーション</vt:lpstr>
      <vt:lpstr>ＳＳＷ：ミクロ・メゾ・マクロ実践（文科省資料）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子どもの貧困とは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2026-05-25T06:20:52Z</dcterms:created>
  <dcterms:modified xsi:type="dcterms:W3CDTF">2026-05-25T06:22:04Z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2026-05-25T06:21:02Z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5fea4fa8-2f68-48e0-b870-e3ff231d483c</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