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charts/chart9.xml" ContentType="application/vnd.openxmlformats-officedocument.drawingml.chart+xml"/>
  <Override PartName="/ppt/theme/themeOverride5.xml" ContentType="application/vnd.openxmlformats-officedocument.themeOverride+xml"/>
  <Override PartName="/ppt/drawings/drawing2.xml" ContentType="application/vnd.openxmlformats-officedocument.drawingml.chartshapes+xml"/>
  <Override PartName="/ppt/notesSlides/notesSlide5.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6.xml" ContentType="application/vnd.openxmlformats-officedocument.themeOverride+xml"/>
  <Override PartName="/ppt/drawings/drawing3.xml" ContentType="application/vnd.openxmlformats-officedocument.drawingml.chartshapes+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7.xml" ContentType="application/vnd.openxmlformats-officedocument.themeOverride+xml"/>
  <Override PartName="/ppt/drawings/drawing4.xml" ContentType="application/vnd.openxmlformats-officedocument.drawingml.chartshapes+xml"/>
  <Override PartName="/ppt/comments/modernComment_7FE4E5A5_A2C7A7F9.xml" ContentType="application/vnd.ms-powerpoint.comments+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8.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21" saveSubsetFonts="1">
  <p:sldMasterIdLst>
    <p:sldMasterId id="2147483744" r:id="rId1"/>
    <p:sldMasterId id="2147483758" r:id="rId2"/>
  </p:sldMasterIdLst>
  <p:notesMasterIdLst>
    <p:notesMasterId r:id="rId45"/>
  </p:notesMasterIdLst>
  <p:handoutMasterIdLst>
    <p:handoutMasterId r:id="rId46"/>
  </p:handoutMasterIdLst>
  <p:sldIdLst>
    <p:sldId id="257" r:id="rId3"/>
    <p:sldId id="2292" r:id="rId4"/>
    <p:sldId id="636" r:id="rId5"/>
    <p:sldId id="2145707423" r:id="rId6"/>
    <p:sldId id="2145707424" r:id="rId7"/>
    <p:sldId id="2145706584" r:id="rId8"/>
    <p:sldId id="2145707418" r:id="rId9"/>
    <p:sldId id="2145707419" r:id="rId10"/>
    <p:sldId id="2145707421" r:id="rId11"/>
    <p:sldId id="2145707425" r:id="rId12"/>
    <p:sldId id="2145707422" r:id="rId13"/>
    <p:sldId id="2145707427" r:id="rId14"/>
    <p:sldId id="1245" r:id="rId15"/>
    <p:sldId id="2145707426" r:id="rId16"/>
    <p:sldId id="2145707428" r:id="rId17"/>
    <p:sldId id="2145707430" r:id="rId18"/>
    <p:sldId id="2269" r:id="rId19"/>
    <p:sldId id="2145706572" r:id="rId20"/>
    <p:sldId id="2145706575" r:id="rId21"/>
    <p:sldId id="1256" r:id="rId22"/>
    <p:sldId id="1257" r:id="rId23"/>
    <p:sldId id="2145707431" r:id="rId24"/>
    <p:sldId id="2145707429" r:id="rId25"/>
    <p:sldId id="2145707403" r:id="rId26"/>
    <p:sldId id="2145707432" r:id="rId27"/>
    <p:sldId id="2145707433" r:id="rId28"/>
    <p:sldId id="281" r:id="rId29"/>
    <p:sldId id="2145707402" r:id="rId30"/>
    <p:sldId id="2145707409" r:id="rId31"/>
    <p:sldId id="2145707410" r:id="rId32"/>
    <p:sldId id="2145707404" r:id="rId33"/>
    <p:sldId id="2145707405" r:id="rId34"/>
    <p:sldId id="2145707411" r:id="rId35"/>
    <p:sldId id="2145707406" r:id="rId36"/>
    <p:sldId id="2145707407" r:id="rId37"/>
    <p:sldId id="2145707408" r:id="rId38"/>
    <p:sldId id="2145707412" r:id="rId39"/>
    <p:sldId id="2145707413" r:id="rId40"/>
    <p:sldId id="2145707414" r:id="rId41"/>
    <p:sldId id="2145707415" r:id="rId42"/>
    <p:sldId id="2145707416" r:id="rId43"/>
    <p:sldId id="2145707417" r:id="rId4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31E093-D169-1974-B40C-9CA6EECB24D4}" name="松田明子" initials="明松" userId="S::matsuda-a@mext.go.jp::969902a4-8495-4d09-a80e-081ef4c2bbb7" providerId="AD"/>
  <p188:author id="{DB0B9BAD-9BB0-5949-FFC8-685D811C54F8}" name="ソ教連事務局" initials="iJ" userId="ソ教連事務局"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6699"/>
    <a:srgbClr val="0070C0"/>
    <a:srgbClr val="EBF5D7"/>
    <a:srgbClr val="003300"/>
    <a:srgbClr val="003366"/>
    <a:srgbClr val="CC9900"/>
    <a:srgbClr val="FF3399"/>
    <a:srgbClr val="FF66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90545" autoAdjust="0"/>
  </p:normalViewPr>
  <p:slideViewPr>
    <p:cSldViewPr snapToGrid="0">
      <p:cViewPr varScale="1">
        <p:scale>
          <a:sx n="100" d="100"/>
          <a:sy n="100" d="100"/>
        </p:scale>
        <p:origin x="2526" y="72"/>
      </p:cViewPr>
      <p:guideLst/>
    </p:cSldViewPr>
  </p:slideViewPr>
  <p:notesTextViewPr>
    <p:cViewPr>
      <p:scale>
        <a:sx n="1" d="1"/>
        <a:sy n="1" d="1"/>
      </p:scale>
      <p:origin x="0" y="0"/>
    </p:cViewPr>
  </p:notesTextViewPr>
  <p:sorterViewPr>
    <p:cViewPr varScale="1">
      <p:scale>
        <a:sx n="100" d="100"/>
        <a:sy n="100" d="100"/>
      </p:scale>
      <p:origin x="0" y="-94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8/10/relationships/authors" Targe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3.xml"/><Relationship Id="rId4" Type="http://schemas.openxmlformats.org/officeDocument/2006/relationships/oleObject" Target="../embeddings/oleObject4.bin"/></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4.xml"/><Relationship Id="rId4" Type="http://schemas.openxmlformats.org/officeDocument/2006/relationships/oleObject" Target="file:///\\Users\mizushi\Desktop\&#25277;&#20986;&#29256;210121(&#12486;&#12531;&#12501;&#12442;&#12524;&#12540;&#12488;&#20184;&#65289;.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4.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nomo\OneDrive\&#12487;&#12473;&#12463;&#12488;&#12483;&#12503;\3&#26376;1&#26085;&#22577;&#21578;&#26360;&#12464;&#12521;&#12501;&#12288;&#37197;&#32622;&#38971;&#24230;&#12392;SSW&#12398;&#21442;&#2115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nomo\OneDrive\&#12487;&#12473;&#12463;&#12488;&#12483;&#12503;\3&#26376;1&#26085;&#22577;&#21578;&#26360;&#12464;&#12521;&#12501;&#12288;&#37197;&#32622;&#38971;&#24230;&#12392;SSW&#12398;&#21442;&#2115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1.xml"/><Relationship Id="rId4" Type="http://schemas.openxmlformats.org/officeDocument/2006/relationships/oleObject" Target="../embeddings/oleObject2.bin"/></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3.bin"/><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567216749241228E-2"/>
          <c:y val="0.10675782683890483"/>
          <c:w val="0.46156598437789148"/>
          <c:h val="0.74739388324151257"/>
        </c:manualLayout>
      </c:layout>
      <c:pieChart>
        <c:varyColors val="1"/>
        <c:ser>
          <c:idx val="0"/>
          <c:order val="0"/>
          <c:dPt>
            <c:idx val="0"/>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1-7C0E-48F6-83E9-C3FBF8AD390D}"/>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7C0E-48F6-83E9-C3FBF8AD390D}"/>
              </c:ext>
            </c:extLst>
          </c:dPt>
          <c:dPt>
            <c:idx val="2"/>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5-7C0E-48F6-83E9-C3FBF8AD390D}"/>
              </c:ext>
            </c:extLst>
          </c:dPt>
          <c:dPt>
            <c:idx val="3"/>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7-7C0E-48F6-83E9-C3FBF8AD390D}"/>
              </c:ext>
            </c:extLst>
          </c:dPt>
          <c:dPt>
            <c:idx val="4"/>
            <c:bubble3D val="0"/>
            <c:spPr>
              <a:solidFill>
                <a:srgbClr val="FFFF99"/>
              </a:solidFill>
              <a:ln w="19050">
                <a:solidFill>
                  <a:schemeClr val="lt1"/>
                </a:solidFill>
              </a:ln>
              <a:effectLst/>
            </c:spPr>
            <c:extLst>
              <c:ext xmlns:c16="http://schemas.microsoft.com/office/drawing/2014/chart" uri="{C3380CC4-5D6E-409C-BE32-E72D297353CC}">
                <c16:uniqueId val="{00000009-7C0E-48F6-83E9-C3FBF8AD390D}"/>
              </c:ext>
            </c:extLst>
          </c:dPt>
          <c:dLbls>
            <c:dLbl>
              <c:idx val="2"/>
              <c:layout>
                <c:manualLayout>
                  <c:x val="1.1544201499053176E-2"/>
                  <c:y val="-7.1439110307814316E-2"/>
                </c:manualLayout>
              </c:layout>
              <c:spPr>
                <a:noFill/>
                <a:ln>
                  <a:noFill/>
                </a:ln>
                <a:effectLst/>
              </c:spPr>
              <c:txPr>
                <a:bodyPr rot="0" spcFirstLastPara="1" vertOverflow="ellipsis" vert="horz" wrap="square" lIns="38100" tIns="19050" rIns="38100" bIns="19050" anchor="ctr" anchorCtr="1">
                  <a:noAutofit/>
                </a:bodyPr>
                <a:lstStyle/>
                <a:p>
                  <a:pPr>
                    <a:defRPr lang="ja-JP"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layout>
                    <c:manualLayout>
                      <c:w val="0.22986858206314822"/>
                      <c:h val="0.12391342242709197"/>
                    </c:manualLayout>
                  </c15:layout>
                </c:ext>
                <c:ext xmlns:c16="http://schemas.microsoft.com/office/drawing/2014/chart" uri="{C3380CC4-5D6E-409C-BE32-E72D297353CC}">
                  <c16:uniqueId val="{00000005-7C0E-48F6-83E9-C3FBF8AD390D}"/>
                </c:ext>
              </c:extLst>
            </c:dLbl>
            <c:dLbl>
              <c:idx val="3"/>
              <c:layout>
                <c:manualLayout>
                  <c:x val="9.1984226515865655E-3"/>
                  <c:y val="4.2236343376063711E-2"/>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2766096062676749"/>
                      <c:h val="9.0668357873481945E-2"/>
                    </c:manualLayout>
                  </c15:layout>
                </c:ext>
                <c:ext xmlns:c16="http://schemas.microsoft.com/office/drawing/2014/chart" uri="{C3380CC4-5D6E-409C-BE32-E72D297353CC}">
                  <c16:uniqueId val="{00000007-7C0E-48F6-83E9-C3FBF8AD390D}"/>
                </c:ext>
              </c:extLst>
            </c:dLbl>
            <c:dLbl>
              <c:idx val="4"/>
              <c:layout>
                <c:manualLayout>
                  <c:x val="0"/>
                  <c:y val="0.10526929513680866"/>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5870563707587213"/>
                      <c:h val="9.0668357873481945E-2"/>
                    </c:manualLayout>
                  </c15:layout>
                </c:ext>
                <c:ext xmlns:c16="http://schemas.microsoft.com/office/drawing/2014/chart" uri="{C3380CC4-5D6E-409C-BE32-E72D297353CC}">
                  <c16:uniqueId val="{00000009-7C0E-48F6-83E9-C3FBF8AD390D}"/>
                </c:ext>
              </c:extLst>
            </c:dLbl>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Sheet5!$B$3:$B$7</c:f>
              <c:strCache>
                <c:ptCount val="5"/>
                <c:pt idx="0">
                  <c:v>足りない</c:v>
                </c:pt>
                <c:pt idx="1">
                  <c:v>どちらかというと足りない</c:v>
                </c:pt>
                <c:pt idx="2">
                  <c:v>どちらかというと十分である</c:v>
                </c:pt>
                <c:pt idx="3">
                  <c:v>十分である</c:v>
                </c:pt>
                <c:pt idx="4">
                  <c:v>わからない</c:v>
                </c:pt>
              </c:strCache>
            </c:strRef>
          </c:cat>
          <c:val>
            <c:numRef>
              <c:f>Sheet5!$D$3:$D$7</c:f>
              <c:numCache>
                <c:formatCode>0.00%</c:formatCode>
                <c:ptCount val="5"/>
                <c:pt idx="0">
                  <c:v>0.32700000000000001</c:v>
                </c:pt>
                <c:pt idx="1">
                  <c:v>0.314</c:v>
                </c:pt>
                <c:pt idx="2">
                  <c:v>0.125</c:v>
                </c:pt>
                <c:pt idx="3">
                  <c:v>0.10199999999999999</c:v>
                </c:pt>
                <c:pt idx="4">
                  <c:v>0.13300000000000001</c:v>
                </c:pt>
              </c:numCache>
            </c:numRef>
          </c:val>
          <c:extLst>
            <c:ext xmlns:c16="http://schemas.microsoft.com/office/drawing/2014/chart" uri="{C3380CC4-5D6E-409C-BE32-E72D297353CC}">
              <c16:uniqueId val="{0000000A-7C0E-48F6-83E9-C3FBF8AD390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47059347571091314"/>
          <c:y val="0.13609356213013529"/>
          <c:w val="0.52463855450047314"/>
          <c:h val="0.46106030904690459"/>
        </c:manualLayout>
      </c:layout>
      <c:overlay val="0"/>
      <c:spPr>
        <a:noFill/>
        <a:ln>
          <a:noFill/>
        </a:ln>
        <a:effectLst/>
      </c:spPr>
      <c:txPr>
        <a:bodyPr rot="0" spcFirstLastPara="1" vertOverflow="ellipsis" vert="horz" wrap="square" anchor="ctr" anchorCtr="1"/>
        <a:lstStyle/>
        <a:p>
          <a:pPr>
            <a:defRPr lang="ja-JP"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ysClr val="window" lastClr="FFFFFF"/>
    </a:solidFill>
    <a:ln>
      <a:noFill/>
    </a:ln>
    <a:effectLst/>
  </c:spPr>
  <c:txPr>
    <a:bodyPr/>
    <a:lstStyle/>
    <a:p>
      <a:pPr>
        <a:defRPr/>
      </a:pPr>
      <a:endParaRPr lang="ja-JP"/>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lang="ja-JP" sz="1320" b="0" i="0" u="none" strike="noStrike" kern="1200" spc="0" baseline="0">
                <a:solidFill>
                  <a:schemeClr val="tx1">
                    <a:lumMod val="65000"/>
                    <a:lumOff val="35000"/>
                  </a:schemeClr>
                </a:solidFill>
                <a:latin typeface="+mn-lt"/>
                <a:ea typeface="+mn-ea"/>
                <a:cs typeface="+mn-cs"/>
              </a:defRPr>
            </a:pPr>
            <a:r>
              <a:rPr lang="ja-JP" sz="1200" b="1" dirty="0">
                <a:solidFill>
                  <a:schemeClr val="tx1"/>
                </a:solidFill>
                <a:latin typeface="BIZ UDPゴシック" panose="020B0400000000000000" pitchFamily="50" charset="-128"/>
                <a:ea typeface="BIZ UDPゴシック" panose="020B0400000000000000" pitchFamily="50" charset="-128"/>
              </a:rPr>
              <a:t>問５</a:t>
            </a:r>
            <a:r>
              <a:rPr lang="en-US" sz="1200" b="1" dirty="0">
                <a:solidFill>
                  <a:schemeClr val="tx1"/>
                </a:solidFill>
                <a:latin typeface="BIZ UDPゴシック" panose="020B0400000000000000" pitchFamily="50" charset="-128"/>
                <a:ea typeface="BIZ UDPゴシック" panose="020B0400000000000000" pitchFamily="50" charset="-128"/>
              </a:rPr>
              <a:t>-⑤</a:t>
            </a:r>
            <a:r>
              <a:rPr lang="ja-JP" sz="1200" b="1" dirty="0">
                <a:solidFill>
                  <a:schemeClr val="tx1"/>
                </a:solidFill>
                <a:latin typeface="BIZ UDPゴシック" panose="020B0400000000000000" pitchFamily="50" charset="-128"/>
                <a:ea typeface="BIZ UDPゴシック" panose="020B0400000000000000" pitchFamily="50" charset="-128"/>
              </a:rPr>
              <a:t>．チームで決定することは負担</a:t>
            </a:r>
            <a:br>
              <a:rPr lang="en-US" altLang="ja-JP" sz="1200" b="1" dirty="0">
                <a:solidFill>
                  <a:schemeClr val="tx1"/>
                </a:solidFill>
                <a:latin typeface="BIZ UDPゴシック" panose="020B0400000000000000" pitchFamily="50" charset="-128"/>
                <a:ea typeface="BIZ UDPゴシック" panose="020B0400000000000000" pitchFamily="50" charset="-128"/>
              </a:rPr>
            </a:br>
            <a:r>
              <a:rPr lang="en-US" altLang="ja-JP" sz="1200" b="1" dirty="0">
                <a:solidFill>
                  <a:schemeClr val="tx1"/>
                </a:solidFill>
                <a:latin typeface="BIZ UDPゴシック" panose="020B0400000000000000" pitchFamily="50" charset="-128"/>
                <a:ea typeface="BIZ UDPゴシック" panose="020B0400000000000000" pitchFamily="50" charset="-128"/>
              </a:rPr>
              <a:t>            </a:t>
            </a:r>
            <a:r>
              <a:rPr lang="ja-JP" sz="1200" b="1" dirty="0">
                <a:solidFill>
                  <a:schemeClr val="tx1"/>
                </a:solidFill>
                <a:latin typeface="BIZ UDPゴシック" panose="020B0400000000000000" pitchFamily="50" charset="-128"/>
                <a:ea typeface="BIZ UDPゴシック" panose="020B0400000000000000" pitchFamily="50" charset="-128"/>
              </a:rPr>
              <a:t>である</a:t>
            </a:r>
          </a:p>
        </c:rich>
      </c:tx>
      <c:layout>
        <c:manualLayout>
          <c:xMode val="edge"/>
          <c:yMode val="edge"/>
          <c:x val="0.26468044681150515"/>
          <c:y val="1.4461138543585303E-3"/>
        </c:manualLayout>
      </c:layout>
      <c:overlay val="0"/>
      <c:spPr>
        <a:noFill/>
        <a:ln>
          <a:noFill/>
        </a:ln>
        <a:effectLst/>
      </c:spPr>
      <c:txPr>
        <a:bodyPr rot="0" spcFirstLastPara="1" vertOverflow="ellipsis" vert="horz" wrap="square" anchor="ctr" anchorCtr="1"/>
        <a:lstStyle/>
        <a:p>
          <a:pPr algn="l">
            <a:defRPr lang="ja-JP" sz="132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8323538160376765"/>
          <c:y val="0.14278944957130701"/>
          <c:w val="0.78998273883569103"/>
          <c:h val="0.69077931212575594"/>
        </c:manualLayout>
      </c:layout>
      <c:barChart>
        <c:barDir val="bar"/>
        <c:grouping val="percentStacked"/>
        <c:varyColors val="0"/>
        <c:ser>
          <c:idx val="0"/>
          <c:order val="0"/>
          <c:tx>
            <c:strRef>
              <c:f>'5－2抽出版'!$E$127</c:f>
              <c:strCache>
                <c:ptCount val="1"/>
                <c:pt idx="0">
                  <c:v>全くあてはまらない〔１点〕</c:v>
                </c:pt>
              </c:strCache>
            </c:strRef>
          </c:tx>
          <c:spPr>
            <a:solidFill>
              <a:schemeClr val="bg2">
                <a:lumMod val="75000"/>
              </a:scheme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'5－2抽出版'!$A$128:$B$141</c:f>
              <c:multiLvlStrCache>
                <c:ptCount val="14"/>
                <c:lvl>
                  <c:pt idx="0">
                    <c:v>活用前(n=373)</c:v>
                  </c:pt>
                  <c:pt idx="1">
                    <c:v>活用後(n=368)</c:v>
                  </c:pt>
                  <c:pt idx="3">
                    <c:v>活用前(n=18)</c:v>
                  </c:pt>
                  <c:pt idx="4">
                    <c:v>活用後(n=18)</c:v>
                  </c:pt>
                  <c:pt idx="6">
                    <c:v>活用前(n=215)</c:v>
                  </c:pt>
                  <c:pt idx="7">
                    <c:v>活用後(n=213)</c:v>
                  </c:pt>
                  <c:pt idx="9">
                    <c:v>活用前(n=92)</c:v>
                  </c:pt>
                  <c:pt idx="10">
                    <c:v>活用後(n=92)</c:v>
                  </c:pt>
                  <c:pt idx="12">
                    <c:v>活用前(n=36)</c:v>
                  </c:pt>
                  <c:pt idx="13">
                    <c:v>活用後(n=36)</c:v>
                  </c:pt>
                </c:lvl>
                <c:lvl>
                  <c:pt idx="0">
                    <c:v>　合　　　計</c:v>
                  </c:pt>
                  <c:pt idx="3">
                    <c:v>０回</c:v>
                  </c:pt>
                  <c:pt idx="6">
                    <c:v>１～２回</c:v>
                  </c:pt>
                  <c:pt idx="9">
                    <c:v>３～４回</c:v>
                  </c:pt>
                  <c:pt idx="12">
                    <c:v>５回以上</c:v>
                  </c:pt>
                </c:lvl>
              </c:multiLvlStrCache>
            </c:multiLvlStrRef>
          </c:cat>
          <c:val>
            <c:numRef>
              <c:f>'5－2抽出版'!$E$128:$E$141</c:f>
              <c:numCache>
                <c:formatCode>0.0</c:formatCode>
                <c:ptCount val="14"/>
                <c:pt idx="0">
                  <c:v>17.2</c:v>
                </c:pt>
                <c:pt idx="1">
                  <c:v>19</c:v>
                </c:pt>
                <c:pt idx="3">
                  <c:v>33.299999999999997</c:v>
                </c:pt>
                <c:pt idx="4">
                  <c:v>33.299999999999997</c:v>
                </c:pt>
                <c:pt idx="6">
                  <c:v>16.3</c:v>
                </c:pt>
                <c:pt idx="7">
                  <c:v>19.2</c:v>
                </c:pt>
                <c:pt idx="9">
                  <c:v>19.600000000000001</c:v>
                </c:pt>
                <c:pt idx="10">
                  <c:v>19.600000000000001</c:v>
                </c:pt>
                <c:pt idx="12">
                  <c:v>13.9</c:v>
                </c:pt>
                <c:pt idx="13">
                  <c:v>13.9</c:v>
                </c:pt>
              </c:numCache>
            </c:numRef>
          </c:val>
          <c:extLst>
            <c:ext xmlns:c16="http://schemas.microsoft.com/office/drawing/2014/chart" uri="{C3380CC4-5D6E-409C-BE32-E72D297353CC}">
              <c16:uniqueId val="{00000000-D588-4BCA-BC43-866F6B4F5955}"/>
            </c:ext>
          </c:extLst>
        </c:ser>
        <c:ser>
          <c:idx val="1"/>
          <c:order val="1"/>
          <c:tx>
            <c:strRef>
              <c:f>'5－2抽出版'!$F$127</c:f>
              <c:strCache>
                <c:ptCount val="1"/>
                <c:pt idx="0">
                  <c:v>あまりあてはまらない〔２点〕</c:v>
                </c:pt>
              </c:strCache>
            </c:strRef>
          </c:tx>
          <c:spPr>
            <a:solidFill>
              <a:schemeClr val="bg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'5－2抽出版'!$A$128:$B$141</c:f>
              <c:multiLvlStrCache>
                <c:ptCount val="14"/>
                <c:lvl>
                  <c:pt idx="0">
                    <c:v>活用前(n=373)</c:v>
                  </c:pt>
                  <c:pt idx="1">
                    <c:v>活用後(n=368)</c:v>
                  </c:pt>
                  <c:pt idx="3">
                    <c:v>活用前(n=18)</c:v>
                  </c:pt>
                  <c:pt idx="4">
                    <c:v>活用後(n=18)</c:v>
                  </c:pt>
                  <c:pt idx="6">
                    <c:v>活用前(n=215)</c:v>
                  </c:pt>
                  <c:pt idx="7">
                    <c:v>活用後(n=213)</c:v>
                  </c:pt>
                  <c:pt idx="9">
                    <c:v>活用前(n=92)</c:v>
                  </c:pt>
                  <c:pt idx="10">
                    <c:v>活用後(n=92)</c:v>
                  </c:pt>
                  <c:pt idx="12">
                    <c:v>活用前(n=36)</c:v>
                  </c:pt>
                  <c:pt idx="13">
                    <c:v>活用後(n=36)</c:v>
                  </c:pt>
                </c:lvl>
                <c:lvl>
                  <c:pt idx="0">
                    <c:v>　合　　　計</c:v>
                  </c:pt>
                  <c:pt idx="3">
                    <c:v>０回</c:v>
                  </c:pt>
                  <c:pt idx="6">
                    <c:v>１～２回</c:v>
                  </c:pt>
                  <c:pt idx="9">
                    <c:v>３～４回</c:v>
                  </c:pt>
                  <c:pt idx="12">
                    <c:v>５回以上</c:v>
                  </c:pt>
                </c:lvl>
              </c:multiLvlStrCache>
            </c:multiLvlStrRef>
          </c:cat>
          <c:val>
            <c:numRef>
              <c:f>'5－2抽出版'!$F$128:$F$141</c:f>
              <c:numCache>
                <c:formatCode>0.0</c:formatCode>
                <c:ptCount val="14"/>
                <c:pt idx="0">
                  <c:v>36.200000000000003</c:v>
                </c:pt>
                <c:pt idx="1">
                  <c:v>41</c:v>
                </c:pt>
                <c:pt idx="3">
                  <c:v>33.299999999999997</c:v>
                </c:pt>
                <c:pt idx="4">
                  <c:v>38.9</c:v>
                </c:pt>
                <c:pt idx="6">
                  <c:v>34.4</c:v>
                </c:pt>
                <c:pt idx="7">
                  <c:v>39</c:v>
                </c:pt>
                <c:pt idx="9">
                  <c:v>40.200000000000003</c:v>
                </c:pt>
                <c:pt idx="10">
                  <c:v>45.7</c:v>
                </c:pt>
                <c:pt idx="12">
                  <c:v>41.7</c:v>
                </c:pt>
                <c:pt idx="13">
                  <c:v>44.4</c:v>
                </c:pt>
              </c:numCache>
            </c:numRef>
          </c:val>
          <c:extLst>
            <c:ext xmlns:c16="http://schemas.microsoft.com/office/drawing/2014/chart" uri="{C3380CC4-5D6E-409C-BE32-E72D297353CC}">
              <c16:uniqueId val="{00000001-D588-4BCA-BC43-866F6B4F5955}"/>
            </c:ext>
          </c:extLst>
        </c:ser>
        <c:ser>
          <c:idx val="2"/>
          <c:order val="2"/>
          <c:tx>
            <c:strRef>
              <c:f>'5－2抽出版'!$G$127</c:f>
              <c:strCache>
                <c:ptCount val="1"/>
                <c:pt idx="0">
                  <c:v>どちらでもない　　〔３点〕</c:v>
                </c:pt>
              </c:strCache>
            </c:strRef>
          </c:tx>
          <c:spPr>
            <a:solidFill>
              <a:schemeClr val="bg1">
                <a:lumMod val="50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'5－2抽出版'!$A$128:$B$141</c:f>
              <c:multiLvlStrCache>
                <c:ptCount val="14"/>
                <c:lvl>
                  <c:pt idx="0">
                    <c:v>活用前(n=373)</c:v>
                  </c:pt>
                  <c:pt idx="1">
                    <c:v>活用後(n=368)</c:v>
                  </c:pt>
                  <c:pt idx="3">
                    <c:v>活用前(n=18)</c:v>
                  </c:pt>
                  <c:pt idx="4">
                    <c:v>活用後(n=18)</c:v>
                  </c:pt>
                  <c:pt idx="6">
                    <c:v>活用前(n=215)</c:v>
                  </c:pt>
                  <c:pt idx="7">
                    <c:v>活用後(n=213)</c:v>
                  </c:pt>
                  <c:pt idx="9">
                    <c:v>活用前(n=92)</c:v>
                  </c:pt>
                  <c:pt idx="10">
                    <c:v>活用後(n=92)</c:v>
                  </c:pt>
                  <c:pt idx="12">
                    <c:v>活用前(n=36)</c:v>
                  </c:pt>
                  <c:pt idx="13">
                    <c:v>活用後(n=36)</c:v>
                  </c:pt>
                </c:lvl>
                <c:lvl>
                  <c:pt idx="0">
                    <c:v>　合　　　計</c:v>
                  </c:pt>
                  <c:pt idx="3">
                    <c:v>０回</c:v>
                  </c:pt>
                  <c:pt idx="6">
                    <c:v>１～２回</c:v>
                  </c:pt>
                  <c:pt idx="9">
                    <c:v>３～４回</c:v>
                  </c:pt>
                  <c:pt idx="12">
                    <c:v>５回以上</c:v>
                  </c:pt>
                </c:lvl>
              </c:multiLvlStrCache>
            </c:multiLvlStrRef>
          </c:cat>
          <c:val>
            <c:numRef>
              <c:f>'5－2抽出版'!$G$128:$G$141</c:f>
              <c:numCache>
                <c:formatCode>0.0</c:formatCode>
                <c:ptCount val="14"/>
                <c:pt idx="0">
                  <c:v>36.200000000000003</c:v>
                </c:pt>
                <c:pt idx="1">
                  <c:v>27.7</c:v>
                </c:pt>
                <c:pt idx="3">
                  <c:v>33.299999999999997</c:v>
                </c:pt>
                <c:pt idx="4">
                  <c:v>27.8</c:v>
                </c:pt>
                <c:pt idx="6">
                  <c:v>38.6</c:v>
                </c:pt>
                <c:pt idx="7">
                  <c:v>29.1</c:v>
                </c:pt>
                <c:pt idx="9">
                  <c:v>27.2</c:v>
                </c:pt>
                <c:pt idx="10">
                  <c:v>22.8</c:v>
                </c:pt>
                <c:pt idx="12">
                  <c:v>36.1</c:v>
                </c:pt>
                <c:pt idx="13">
                  <c:v>27.8</c:v>
                </c:pt>
              </c:numCache>
            </c:numRef>
          </c:val>
          <c:extLst>
            <c:ext xmlns:c16="http://schemas.microsoft.com/office/drawing/2014/chart" uri="{C3380CC4-5D6E-409C-BE32-E72D297353CC}">
              <c16:uniqueId val="{00000002-D588-4BCA-BC43-866F6B4F5955}"/>
            </c:ext>
          </c:extLst>
        </c:ser>
        <c:ser>
          <c:idx val="3"/>
          <c:order val="3"/>
          <c:tx>
            <c:strRef>
              <c:f>'5－2抽出版'!$H$127</c:f>
              <c:strCache>
                <c:ptCount val="1"/>
                <c:pt idx="0">
                  <c:v>まあまああてはまる〔４点〕</c:v>
                </c:pt>
              </c:strCache>
            </c:strRef>
          </c:tx>
          <c:spPr>
            <a:solidFill>
              <a:schemeClr val="bg2"/>
            </a:solidFill>
            <a:ln>
              <a:solidFill>
                <a:sysClr val="windowText" lastClr="000000"/>
              </a:solid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3-D588-4BCA-BC43-866F6B4F5955}"/>
                </c:ext>
              </c:extLst>
            </c:dLbl>
            <c:dLbl>
              <c:idx val="4"/>
              <c:delete val="1"/>
              <c:extLst>
                <c:ext xmlns:c15="http://schemas.microsoft.com/office/drawing/2012/chart" uri="{CE6537A1-D6FC-4f65-9D91-7224C49458BB}"/>
                <c:ext xmlns:c16="http://schemas.microsoft.com/office/drawing/2014/chart" uri="{C3380CC4-5D6E-409C-BE32-E72D297353CC}">
                  <c16:uniqueId val="{00000004-D588-4BCA-BC43-866F6B4F5955}"/>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'5－2抽出版'!$A$128:$B$141</c:f>
              <c:multiLvlStrCache>
                <c:ptCount val="14"/>
                <c:lvl>
                  <c:pt idx="0">
                    <c:v>活用前(n=373)</c:v>
                  </c:pt>
                  <c:pt idx="1">
                    <c:v>活用後(n=368)</c:v>
                  </c:pt>
                  <c:pt idx="3">
                    <c:v>活用前(n=18)</c:v>
                  </c:pt>
                  <c:pt idx="4">
                    <c:v>活用後(n=18)</c:v>
                  </c:pt>
                  <c:pt idx="6">
                    <c:v>活用前(n=215)</c:v>
                  </c:pt>
                  <c:pt idx="7">
                    <c:v>活用後(n=213)</c:v>
                  </c:pt>
                  <c:pt idx="9">
                    <c:v>活用前(n=92)</c:v>
                  </c:pt>
                  <c:pt idx="10">
                    <c:v>活用後(n=92)</c:v>
                  </c:pt>
                  <c:pt idx="12">
                    <c:v>活用前(n=36)</c:v>
                  </c:pt>
                  <c:pt idx="13">
                    <c:v>活用後(n=36)</c:v>
                  </c:pt>
                </c:lvl>
                <c:lvl>
                  <c:pt idx="0">
                    <c:v>　合　　　計</c:v>
                  </c:pt>
                  <c:pt idx="3">
                    <c:v>０回</c:v>
                  </c:pt>
                  <c:pt idx="6">
                    <c:v>１～２回</c:v>
                  </c:pt>
                  <c:pt idx="9">
                    <c:v>３～４回</c:v>
                  </c:pt>
                  <c:pt idx="12">
                    <c:v>５回以上</c:v>
                  </c:pt>
                </c:lvl>
              </c:multiLvlStrCache>
            </c:multiLvlStrRef>
          </c:cat>
          <c:val>
            <c:numRef>
              <c:f>'5－2抽出版'!$H$128:$H$141</c:f>
              <c:numCache>
                <c:formatCode>0.0</c:formatCode>
                <c:ptCount val="14"/>
                <c:pt idx="0">
                  <c:v>8.6</c:v>
                </c:pt>
                <c:pt idx="1">
                  <c:v>10.1</c:v>
                </c:pt>
                <c:pt idx="3">
                  <c:v>0</c:v>
                </c:pt>
                <c:pt idx="4">
                  <c:v>0</c:v>
                </c:pt>
                <c:pt idx="6">
                  <c:v>7.9</c:v>
                </c:pt>
                <c:pt idx="7">
                  <c:v>9.4</c:v>
                </c:pt>
                <c:pt idx="9">
                  <c:v>12</c:v>
                </c:pt>
                <c:pt idx="10">
                  <c:v>10.9</c:v>
                </c:pt>
                <c:pt idx="12">
                  <c:v>8.3000000000000007</c:v>
                </c:pt>
                <c:pt idx="13">
                  <c:v>13.9</c:v>
                </c:pt>
              </c:numCache>
            </c:numRef>
          </c:val>
          <c:extLst>
            <c:ext xmlns:c16="http://schemas.microsoft.com/office/drawing/2014/chart" uri="{C3380CC4-5D6E-409C-BE32-E72D297353CC}">
              <c16:uniqueId val="{00000005-D588-4BCA-BC43-866F6B4F5955}"/>
            </c:ext>
          </c:extLst>
        </c:ser>
        <c:ser>
          <c:idx val="4"/>
          <c:order val="4"/>
          <c:tx>
            <c:strRef>
              <c:f>'5－2抽出版'!$I$127</c:f>
              <c:strCache>
                <c:ptCount val="1"/>
                <c:pt idx="0">
                  <c:v>おおいにあてはまる〔５点〕</c:v>
                </c:pt>
              </c:strCache>
            </c:strRef>
          </c:tx>
          <c:spPr>
            <a:solidFill>
              <a:schemeClr val="tx1"/>
            </a:solidFill>
            <a:ln>
              <a:solidFill>
                <a:sysClr val="windowText" lastClr="000000"/>
              </a:solidFill>
            </a:ln>
            <a:effectLst/>
          </c:spPr>
          <c:invertIfNegative val="0"/>
          <c:dLbls>
            <c:dLbl>
              <c:idx val="0"/>
              <c:layout>
                <c:manualLayout>
                  <c:x val="-3.7629350893697081E-2"/>
                  <c:y val="3.986286457805749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588-4BCA-BC43-866F6B4F5955}"/>
                </c:ext>
              </c:extLst>
            </c:dLbl>
            <c:dLbl>
              <c:idx val="1"/>
              <c:layout>
                <c:manualLayout>
                  <c:x val="-3.2925682031984947E-2"/>
                  <c:y val="-4.710969835057985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588-4BCA-BC43-866F6B4F5955}"/>
                </c:ext>
              </c:extLst>
            </c:dLbl>
            <c:dLbl>
              <c:idx val="3"/>
              <c:delete val="1"/>
              <c:extLst>
                <c:ext xmlns:c15="http://schemas.microsoft.com/office/drawing/2012/chart" uri="{CE6537A1-D6FC-4f65-9D91-7224C49458BB}"/>
                <c:ext xmlns:c16="http://schemas.microsoft.com/office/drawing/2014/chart" uri="{C3380CC4-5D6E-409C-BE32-E72D297353CC}">
                  <c16:uniqueId val="{00000008-D588-4BCA-BC43-866F6B4F5955}"/>
                </c:ext>
              </c:extLst>
            </c:dLbl>
            <c:dLbl>
              <c:idx val="4"/>
              <c:delete val="1"/>
              <c:extLst>
                <c:ext xmlns:c15="http://schemas.microsoft.com/office/drawing/2012/chart" uri="{CE6537A1-D6FC-4f65-9D91-7224C49458BB}"/>
                <c:ext xmlns:c16="http://schemas.microsoft.com/office/drawing/2014/chart" uri="{C3380CC4-5D6E-409C-BE32-E72D297353CC}">
                  <c16:uniqueId val="{00000009-D588-4BCA-BC43-866F6B4F5955}"/>
                </c:ext>
              </c:extLst>
            </c:dLbl>
            <c:dLbl>
              <c:idx val="6"/>
              <c:layout>
                <c:manualLayout>
                  <c:x val="-1.881467544684854E-2"/>
                  <c:y val="5.073468461849045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588-4BCA-BC43-866F6B4F5955}"/>
                </c:ext>
              </c:extLst>
            </c:dLbl>
            <c:dLbl>
              <c:idx val="7"/>
              <c:layout>
                <c:manualLayout>
                  <c:x val="-5.6444026340545628E-2"/>
                  <c:y val="-5.073268722366405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588-4BCA-BC43-866F6B4F5955}"/>
                </c:ext>
              </c:extLst>
            </c:dLbl>
            <c:dLbl>
              <c:idx val="9"/>
              <c:layout>
                <c:manualLayout>
                  <c:x val="-1.175917215428051E-2"/>
                  <c:y val="4.71102690348160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588-4BCA-BC43-866F6B4F5955}"/>
                </c:ext>
              </c:extLst>
            </c:dLbl>
            <c:dLbl>
              <c:idx val="10"/>
              <c:layout>
                <c:manualLayout>
                  <c:x val="-4.2333019755409221E-2"/>
                  <c:y val="-4.34858534511415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588-4BCA-BC43-866F6B4F5955}"/>
                </c:ext>
              </c:extLst>
            </c:dLbl>
            <c:dLbl>
              <c:idx val="12"/>
              <c:delete val="1"/>
              <c:extLst>
                <c:ext xmlns:c15="http://schemas.microsoft.com/office/drawing/2012/chart" uri="{CE6537A1-D6FC-4f65-9D91-7224C49458BB}"/>
                <c:ext xmlns:c16="http://schemas.microsoft.com/office/drawing/2014/chart" uri="{C3380CC4-5D6E-409C-BE32-E72D297353CC}">
                  <c16:uniqueId val="{0000000E-D588-4BCA-BC43-866F6B4F5955}"/>
                </c:ext>
              </c:extLst>
            </c:dLbl>
            <c:dLbl>
              <c:idx val="13"/>
              <c:delete val="1"/>
              <c:extLst>
                <c:ext xmlns:c15="http://schemas.microsoft.com/office/drawing/2012/chart" uri="{CE6537A1-D6FC-4f65-9D91-7224C49458BB}"/>
                <c:ext xmlns:c16="http://schemas.microsoft.com/office/drawing/2014/chart" uri="{C3380CC4-5D6E-409C-BE32-E72D297353CC}">
                  <c16:uniqueId val="{0000000F-D588-4BCA-BC43-866F6B4F5955}"/>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'5－2抽出版'!$A$128:$B$141</c:f>
              <c:multiLvlStrCache>
                <c:ptCount val="14"/>
                <c:lvl>
                  <c:pt idx="0">
                    <c:v>活用前(n=373)</c:v>
                  </c:pt>
                  <c:pt idx="1">
                    <c:v>活用後(n=368)</c:v>
                  </c:pt>
                  <c:pt idx="3">
                    <c:v>活用前(n=18)</c:v>
                  </c:pt>
                  <c:pt idx="4">
                    <c:v>活用後(n=18)</c:v>
                  </c:pt>
                  <c:pt idx="6">
                    <c:v>活用前(n=215)</c:v>
                  </c:pt>
                  <c:pt idx="7">
                    <c:v>活用後(n=213)</c:v>
                  </c:pt>
                  <c:pt idx="9">
                    <c:v>活用前(n=92)</c:v>
                  </c:pt>
                  <c:pt idx="10">
                    <c:v>活用後(n=92)</c:v>
                  </c:pt>
                  <c:pt idx="12">
                    <c:v>活用前(n=36)</c:v>
                  </c:pt>
                  <c:pt idx="13">
                    <c:v>活用後(n=36)</c:v>
                  </c:pt>
                </c:lvl>
                <c:lvl>
                  <c:pt idx="0">
                    <c:v>　合　　　計</c:v>
                  </c:pt>
                  <c:pt idx="3">
                    <c:v>０回</c:v>
                  </c:pt>
                  <c:pt idx="6">
                    <c:v>１～２回</c:v>
                  </c:pt>
                  <c:pt idx="9">
                    <c:v>３～４回</c:v>
                  </c:pt>
                  <c:pt idx="12">
                    <c:v>５回以上</c:v>
                  </c:pt>
                </c:lvl>
              </c:multiLvlStrCache>
            </c:multiLvlStrRef>
          </c:cat>
          <c:val>
            <c:numRef>
              <c:f>'5－2抽出版'!$I$128:$I$141</c:f>
              <c:numCache>
                <c:formatCode>0.0</c:formatCode>
                <c:ptCount val="14"/>
                <c:pt idx="0">
                  <c:v>1.9</c:v>
                </c:pt>
                <c:pt idx="1">
                  <c:v>2.2000000000000002</c:v>
                </c:pt>
                <c:pt idx="3">
                  <c:v>0</c:v>
                </c:pt>
                <c:pt idx="4">
                  <c:v>0</c:v>
                </c:pt>
                <c:pt idx="6">
                  <c:v>2.8</c:v>
                </c:pt>
                <c:pt idx="7">
                  <c:v>3.3</c:v>
                </c:pt>
                <c:pt idx="9">
                  <c:v>1.1000000000000001</c:v>
                </c:pt>
                <c:pt idx="10">
                  <c:v>1.1000000000000001</c:v>
                </c:pt>
                <c:pt idx="12">
                  <c:v>0</c:v>
                </c:pt>
                <c:pt idx="13">
                  <c:v>0</c:v>
                </c:pt>
              </c:numCache>
            </c:numRef>
          </c:val>
          <c:extLst>
            <c:ext xmlns:c16="http://schemas.microsoft.com/office/drawing/2014/chart" uri="{C3380CC4-5D6E-409C-BE32-E72D297353CC}">
              <c16:uniqueId val="{00000010-D588-4BCA-BC43-866F6B4F5955}"/>
            </c:ext>
          </c:extLst>
        </c:ser>
        <c:dLbls>
          <c:dLblPos val="ctr"/>
          <c:showLegendKey val="0"/>
          <c:showVal val="1"/>
          <c:showCatName val="0"/>
          <c:showSerName val="0"/>
          <c:showPercent val="0"/>
          <c:showBubbleSize val="0"/>
        </c:dLbls>
        <c:gapWidth val="35"/>
        <c:overlap val="100"/>
        <c:axId val="442833592"/>
        <c:axId val="442836336"/>
      </c:barChart>
      <c:catAx>
        <c:axId val="4428335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442836336"/>
        <c:crosses val="autoZero"/>
        <c:auto val="1"/>
        <c:lblAlgn val="ctr"/>
        <c:lblOffset val="100"/>
        <c:noMultiLvlLbl val="0"/>
      </c:catAx>
      <c:valAx>
        <c:axId val="44283633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100" b="0" i="0" u="none" strike="noStrike" kern="1200" baseline="0">
                <a:solidFill>
                  <a:schemeClr val="tx1">
                    <a:lumMod val="65000"/>
                    <a:lumOff val="35000"/>
                  </a:schemeClr>
                </a:solidFill>
                <a:latin typeface="+mn-lt"/>
                <a:ea typeface="+mn-ea"/>
                <a:cs typeface="+mn-cs"/>
              </a:defRPr>
            </a:pPr>
            <a:endParaRPr lang="ja-JP"/>
          </a:p>
        </c:txPr>
        <c:crossAx val="442833592"/>
        <c:crosses val="autoZero"/>
        <c:crossBetween val="between"/>
      </c:valAx>
      <c:spPr>
        <a:noFill/>
        <a:ln>
          <a:noFill/>
        </a:ln>
        <a:effectLst/>
      </c:spPr>
    </c:plotArea>
    <c:legend>
      <c:legendPos val="b"/>
      <c:layout>
        <c:manualLayout>
          <c:xMode val="edge"/>
          <c:yMode val="edge"/>
          <c:x val="5.0000006258246021E-2"/>
          <c:y val="0.87788983796847841"/>
          <c:w val="0.89999998748350796"/>
          <c:h val="0.11172884509204424"/>
        </c:manualLayout>
      </c:layout>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chart>
  <c:spPr>
    <a:noFill/>
    <a:ln>
      <a:noFill/>
    </a:ln>
    <a:effectLst/>
  </c:spPr>
  <c:txPr>
    <a:bodyPr/>
    <a:lstStyle/>
    <a:p>
      <a:pPr>
        <a:defRPr sz="1100"/>
      </a:pPr>
      <a:endParaRPr lang="ja-JP"/>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ja-JP" sz="1100" b="0" i="0" u="none" strike="noStrike" kern="1200" spc="0" baseline="0">
                <a:solidFill>
                  <a:schemeClr val="tx1">
                    <a:lumMod val="65000"/>
                    <a:lumOff val="35000"/>
                  </a:schemeClr>
                </a:solidFill>
                <a:latin typeface="+mn-lt"/>
                <a:ea typeface="+mn-ea"/>
                <a:cs typeface="+mn-cs"/>
              </a:defRPr>
            </a:pPr>
            <a:r>
              <a:rPr lang="ja-JP" altLang="en-US" sz="1200" b="1" dirty="0">
                <a:solidFill>
                  <a:schemeClr val="tx1"/>
                </a:solidFill>
                <a:latin typeface="BIZ UDPゴシック" panose="020B0400000000000000" pitchFamily="50" charset="-128"/>
                <a:ea typeface="BIZ UDPゴシック" panose="020B0400000000000000" pitchFamily="50" charset="-128"/>
              </a:rPr>
              <a:t>問２</a:t>
            </a:r>
            <a:r>
              <a:rPr lang="en-US" altLang="ja-JP" sz="1200" b="1" dirty="0">
                <a:solidFill>
                  <a:schemeClr val="tx1"/>
                </a:solidFill>
                <a:latin typeface="BIZ UDPゴシック" panose="020B0400000000000000" pitchFamily="50" charset="-128"/>
                <a:ea typeface="BIZ UDPゴシック" panose="020B0400000000000000" pitchFamily="50" charset="-128"/>
              </a:rPr>
              <a:t>-③</a:t>
            </a:r>
            <a:r>
              <a:rPr lang="ja-JP" altLang="en-US" sz="1200" b="1" dirty="0">
                <a:solidFill>
                  <a:schemeClr val="tx1"/>
                </a:solidFill>
                <a:latin typeface="BIZ UDPゴシック" panose="020B0400000000000000" pitchFamily="50" charset="-128"/>
                <a:ea typeface="BIZ UDPゴシック" panose="020B0400000000000000" pitchFamily="50" charset="-128"/>
              </a:rPr>
              <a:t>．複雑な家族構成の中で暮らしている児童を気にかける</a:t>
            </a:r>
          </a:p>
        </c:rich>
      </c:tx>
      <c:layout>
        <c:manualLayout>
          <c:xMode val="edge"/>
          <c:yMode val="edge"/>
          <c:x val="0.20029409421021718"/>
          <c:y val="6.9035123993366563E-3"/>
        </c:manualLayout>
      </c:layout>
      <c:overlay val="0"/>
      <c:spPr>
        <a:noFill/>
        <a:ln>
          <a:noFill/>
        </a:ln>
        <a:effectLst/>
      </c:spPr>
      <c:txPr>
        <a:bodyPr rot="0" spcFirstLastPara="1" vertOverflow="ellipsis" vert="horz" wrap="square" anchor="ctr" anchorCtr="1"/>
        <a:lstStyle/>
        <a:p>
          <a:pPr>
            <a:defRPr lang="ja-JP" sz="11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8323538160376765"/>
          <c:y val="0.14278944957130701"/>
          <c:w val="0.78998273883569103"/>
          <c:h val="0.75937122978739724"/>
        </c:manualLayout>
      </c:layout>
      <c:barChart>
        <c:barDir val="bar"/>
        <c:grouping val="percentStacked"/>
        <c:varyColors val="0"/>
        <c:ser>
          <c:idx val="0"/>
          <c:order val="0"/>
          <c:tx>
            <c:strRef>
              <c:f>グラフ用!$D$73</c:f>
              <c:strCache>
                <c:ptCount val="1"/>
                <c:pt idx="0">
                  <c:v>全くあてはまらない〔１点〕</c:v>
                </c:pt>
              </c:strCache>
            </c:strRef>
          </c:tx>
          <c:spPr>
            <a:solidFill>
              <a:schemeClr val="bg2">
                <a:lumMod val="75000"/>
              </a:schemeClr>
            </a:solidFill>
            <a:ln>
              <a:solidFill>
                <a:sysClr val="windowText" lastClr="000000"/>
              </a:solidFill>
            </a:ln>
            <a:effectLst/>
          </c:spPr>
          <c:invertIfNegative val="0"/>
          <c:dLbls>
            <c:dLbl>
              <c:idx val="0"/>
              <c:layout>
                <c:manualLayout>
                  <c:x val="3.2948929159802305E-2"/>
                  <c:y val="2.436489902757824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8E-4D3A-A857-64AC81E52343}"/>
                </c:ext>
              </c:extLst>
            </c:dLbl>
            <c:dLbl>
              <c:idx val="1"/>
              <c:delete val="1"/>
              <c:extLst>
                <c:ext xmlns:c15="http://schemas.microsoft.com/office/drawing/2012/chart" uri="{CE6537A1-D6FC-4f65-9D91-7224C49458BB}"/>
                <c:ext xmlns:c16="http://schemas.microsoft.com/office/drawing/2014/chart" uri="{C3380CC4-5D6E-409C-BE32-E72D297353CC}">
                  <c16:uniqueId val="{00000001-C58E-4D3A-A857-64AC81E52343}"/>
                </c:ext>
              </c:extLst>
            </c:dLbl>
            <c:dLbl>
              <c:idx val="3"/>
              <c:delete val="1"/>
              <c:extLst>
                <c:ext xmlns:c15="http://schemas.microsoft.com/office/drawing/2012/chart" uri="{CE6537A1-D6FC-4f65-9D91-7224C49458BB}"/>
                <c:ext xmlns:c16="http://schemas.microsoft.com/office/drawing/2014/chart" uri="{C3380CC4-5D6E-409C-BE32-E72D297353CC}">
                  <c16:uniqueId val="{00000002-C58E-4D3A-A857-64AC81E52343}"/>
                </c:ext>
              </c:extLst>
            </c:dLbl>
            <c:dLbl>
              <c:idx val="4"/>
              <c:delete val="1"/>
              <c:extLst>
                <c:ext xmlns:c15="http://schemas.microsoft.com/office/drawing/2012/chart" uri="{CE6537A1-D6FC-4f65-9D91-7224C49458BB}"/>
                <c:ext xmlns:c16="http://schemas.microsoft.com/office/drawing/2014/chart" uri="{C3380CC4-5D6E-409C-BE32-E72D297353CC}">
                  <c16:uniqueId val="{00000003-C58E-4D3A-A857-64AC81E52343}"/>
                </c:ext>
              </c:extLst>
            </c:dLbl>
            <c:dLbl>
              <c:idx val="6"/>
              <c:delete val="1"/>
              <c:extLst>
                <c:ext xmlns:c15="http://schemas.microsoft.com/office/drawing/2012/chart" uri="{CE6537A1-D6FC-4f65-9D91-7224C49458BB}"/>
                <c:ext xmlns:c16="http://schemas.microsoft.com/office/drawing/2014/chart" uri="{C3380CC4-5D6E-409C-BE32-E72D297353CC}">
                  <c16:uniqueId val="{00000004-C58E-4D3A-A857-64AC81E52343}"/>
                </c:ext>
              </c:extLst>
            </c:dLbl>
            <c:dLbl>
              <c:idx val="7"/>
              <c:delete val="1"/>
              <c:extLst>
                <c:ext xmlns:c15="http://schemas.microsoft.com/office/drawing/2012/chart" uri="{CE6537A1-D6FC-4f65-9D91-7224C49458BB}"/>
                <c:ext xmlns:c16="http://schemas.microsoft.com/office/drawing/2014/chart" uri="{C3380CC4-5D6E-409C-BE32-E72D297353CC}">
                  <c16:uniqueId val="{00000005-C58E-4D3A-A857-64AC81E52343}"/>
                </c:ext>
              </c:extLst>
            </c:dLbl>
            <c:dLbl>
              <c:idx val="9"/>
              <c:delete val="1"/>
              <c:extLst>
                <c:ext xmlns:c15="http://schemas.microsoft.com/office/drawing/2012/chart" uri="{CE6537A1-D6FC-4f65-9D91-7224C49458BB}"/>
                <c:ext xmlns:c16="http://schemas.microsoft.com/office/drawing/2014/chart" uri="{C3380CC4-5D6E-409C-BE32-E72D297353CC}">
                  <c16:uniqueId val="{00000006-C58E-4D3A-A857-64AC81E52343}"/>
                </c:ext>
              </c:extLst>
            </c:dLbl>
            <c:dLbl>
              <c:idx val="10"/>
              <c:delete val="1"/>
              <c:extLst>
                <c:ext xmlns:c15="http://schemas.microsoft.com/office/drawing/2012/chart" uri="{CE6537A1-D6FC-4f65-9D91-7224C49458BB}"/>
                <c:ext xmlns:c16="http://schemas.microsoft.com/office/drawing/2014/chart" uri="{C3380CC4-5D6E-409C-BE32-E72D297353CC}">
                  <c16:uniqueId val="{00000007-C58E-4D3A-A857-64AC81E52343}"/>
                </c:ext>
              </c:extLst>
            </c:dLbl>
            <c:dLbl>
              <c:idx val="13"/>
              <c:delete val="1"/>
              <c:extLst>
                <c:ext xmlns:c15="http://schemas.microsoft.com/office/drawing/2012/chart" uri="{CE6537A1-D6FC-4f65-9D91-7224C49458BB}"/>
                <c:ext xmlns:c16="http://schemas.microsoft.com/office/drawing/2014/chart" uri="{C3380CC4-5D6E-409C-BE32-E72D297353CC}">
                  <c16:uniqueId val="{00000008-C58E-4D3A-A857-64AC81E52343}"/>
                </c:ext>
              </c:extLst>
            </c:dLbl>
            <c:dLbl>
              <c:idx val="15"/>
              <c:delete val="1"/>
              <c:extLst>
                <c:ext xmlns:c15="http://schemas.microsoft.com/office/drawing/2012/chart" uri="{CE6537A1-D6FC-4f65-9D91-7224C49458BB}"/>
                <c:ext xmlns:c16="http://schemas.microsoft.com/office/drawing/2014/chart" uri="{C3380CC4-5D6E-409C-BE32-E72D297353CC}">
                  <c16:uniqueId val="{00000009-C58E-4D3A-A857-64AC81E52343}"/>
                </c:ext>
              </c:extLst>
            </c:dLbl>
            <c:dLbl>
              <c:idx val="16"/>
              <c:delete val="1"/>
              <c:extLst>
                <c:ext xmlns:c15="http://schemas.microsoft.com/office/drawing/2012/chart" uri="{CE6537A1-D6FC-4f65-9D91-7224C49458BB}"/>
                <c:ext xmlns:c16="http://schemas.microsoft.com/office/drawing/2014/chart" uri="{C3380CC4-5D6E-409C-BE32-E72D297353CC}">
                  <c16:uniqueId val="{0000000A-C58E-4D3A-A857-64AC81E52343}"/>
                </c:ext>
              </c:extLst>
            </c:dLbl>
            <c:dLbl>
              <c:idx val="18"/>
              <c:layout>
                <c:manualLayout>
                  <c:x val="3.5302424099788184E-2"/>
                  <c:y val="2.165695381742685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58E-4D3A-A857-64AC81E52343}"/>
                </c:ext>
              </c:extLst>
            </c:dLbl>
            <c:dLbl>
              <c:idx val="19"/>
              <c:delete val="1"/>
              <c:extLst>
                <c:ext xmlns:c15="http://schemas.microsoft.com/office/drawing/2012/chart" uri="{CE6537A1-D6FC-4f65-9D91-7224C49458BB}"/>
                <c:ext xmlns:c16="http://schemas.microsoft.com/office/drawing/2014/chart" uri="{C3380CC4-5D6E-409C-BE32-E72D297353CC}">
                  <c16:uniqueId val="{0000000C-C58E-4D3A-A857-64AC81E52343}"/>
                </c:ext>
              </c:extLst>
            </c:dLbl>
            <c:dLbl>
              <c:idx val="21"/>
              <c:delete val="1"/>
              <c:extLst>
                <c:ext xmlns:c15="http://schemas.microsoft.com/office/drawing/2012/chart" uri="{CE6537A1-D6FC-4f65-9D91-7224C49458BB}"/>
                <c:ext xmlns:c16="http://schemas.microsoft.com/office/drawing/2014/chart" uri="{C3380CC4-5D6E-409C-BE32-E72D297353CC}">
                  <c16:uniqueId val="{0000000D-C58E-4D3A-A857-64AC81E52343}"/>
                </c:ext>
              </c:extLst>
            </c:dLbl>
            <c:dLbl>
              <c:idx val="22"/>
              <c:delete val="1"/>
              <c:extLst>
                <c:ext xmlns:c15="http://schemas.microsoft.com/office/drawing/2012/chart" uri="{CE6537A1-D6FC-4f65-9D91-7224C49458BB}"/>
                <c:ext xmlns:c16="http://schemas.microsoft.com/office/drawing/2014/chart" uri="{C3380CC4-5D6E-409C-BE32-E72D297353CC}">
                  <c16:uniqueId val="{0000000E-C58E-4D3A-A857-64AC81E52343}"/>
                </c:ext>
              </c:extLst>
            </c:dLbl>
            <c:dLbl>
              <c:idx val="24"/>
              <c:delete val="1"/>
              <c:extLst>
                <c:ext xmlns:c15="http://schemas.microsoft.com/office/drawing/2012/chart" uri="{CE6537A1-D6FC-4f65-9D91-7224C49458BB}"/>
                <c:ext xmlns:c16="http://schemas.microsoft.com/office/drawing/2014/chart" uri="{C3380CC4-5D6E-409C-BE32-E72D297353CC}">
                  <c16:uniqueId val="{0000000F-C58E-4D3A-A857-64AC81E52343}"/>
                </c:ext>
              </c:extLst>
            </c:dLbl>
            <c:dLbl>
              <c:idx val="25"/>
              <c:delete val="1"/>
              <c:extLst>
                <c:ext xmlns:c15="http://schemas.microsoft.com/office/drawing/2012/chart" uri="{CE6537A1-D6FC-4f65-9D91-7224C49458BB}"/>
                <c:ext xmlns:c16="http://schemas.microsoft.com/office/drawing/2014/chart" uri="{C3380CC4-5D6E-409C-BE32-E72D297353CC}">
                  <c16:uniqueId val="{00000010-C58E-4D3A-A857-64AC81E52343}"/>
                </c:ext>
              </c:extLst>
            </c:dLbl>
            <c:dLbl>
              <c:idx val="27"/>
              <c:delete val="1"/>
              <c:extLst>
                <c:ext xmlns:c15="http://schemas.microsoft.com/office/drawing/2012/chart" uri="{CE6537A1-D6FC-4f65-9D91-7224C49458BB}"/>
                <c:ext xmlns:c16="http://schemas.microsoft.com/office/drawing/2014/chart" uri="{C3380CC4-5D6E-409C-BE32-E72D297353CC}">
                  <c16:uniqueId val="{00000011-C58E-4D3A-A857-64AC81E52343}"/>
                </c:ext>
              </c:extLst>
            </c:dLbl>
            <c:dLbl>
              <c:idx val="28"/>
              <c:delete val="1"/>
              <c:extLst>
                <c:ext xmlns:c15="http://schemas.microsoft.com/office/drawing/2012/chart" uri="{CE6537A1-D6FC-4f65-9D91-7224C49458BB}"/>
                <c:ext xmlns:c16="http://schemas.microsoft.com/office/drawing/2014/chart" uri="{C3380CC4-5D6E-409C-BE32-E72D297353CC}">
                  <c16:uniqueId val="{00000012-C58E-4D3A-A857-64AC81E52343}"/>
                </c:ext>
              </c:extLst>
            </c:dLbl>
            <c:dLbl>
              <c:idx val="30"/>
              <c:delete val="1"/>
              <c:extLst>
                <c:ext xmlns:c15="http://schemas.microsoft.com/office/drawing/2012/chart" uri="{CE6537A1-D6FC-4f65-9D91-7224C49458BB}"/>
                <c:ext xmlns:c16="http://schemas.microsoft.com/office/drawing/2014/chart" uri="{C3380CC4-5D6E-409C-BE32-E72D297353CC}">
                  <c16:uniqueId val="{00000013-C58E-4D3A-A857-64AC81E52343}"/>
                </c:ext>
              </c:extLst>
            </c:dLbl>
            <c:dLbl>
              <c:idx val="31"/>
              <c:delete val="1"/>
              <c:extLst>
                <c:ext xmlns:c15="http://schemas.microsoft.com/office/drawing/2012/chart" uri="{CE6537A1-D6FC-4f65-9D91-7224C49458BB}"/>
                <c:ext xmlns:c16="http://schemas.microsoft.com/office/drawing/2014/chart" uri="{C3380CC4-5D6E-409C-BE32-E72D297353CC}">
                  <c16:uniqueId val="{00000014-C58E-4D3A-A857-64AC81E52343}"/>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'5-1抽出版'!$A$74:$B$106</c:f>
              <c:multiLvlStrCache>
                <c:ptCount val="32"/>
                <c:lvl>
                  <c:pt idx="0">
                    <c:v>活用前(n=374)</c:v>
                  </c:pt>
                  <c:pt idx="1">
                    <c:v>活用後(n=370)</c:v>
                  </c:pt>
                  <c:pt idx="3">
                    <c:v>活用前(n=16)</c:v>
                  </c:pt>
                  <c:pt idx="4">
                    <c:v>活用後(n=16)</c:v>
                  </c:pt>
                  <c:pt idx="6">
                    <c:v>活用前(n=28)</c:v>
                  </c:pt>
                  <c:pt idx="7">
                    <c:v>活用後(n=28)</c:v>
                  </c:pt>
                  <c:pt idx="9">
                    <c:v>活用前(n=21)</c:v>
                  </c:pt>
                  <c:pt idx="10">
                    <c:v>活用後(n=21)</c:v>
                  </c:pt>
                  <c:pt idx="12">
                    <c:v>活用前(n=17)</c:v>
                  </c:pt>
                  <c:pt idx="13">
                    <c:v>活用後(n=17)</c:v>
                  </c:pt>
                  <c:pt idx="15">
                    <c:v>活用前(n=57)</c:v>
                  </c:pt>
                  <c:pt idx="16">
                    <c:v>活用後(n=57)</c:v>
                  </c:pt>
                  <c:pt idx="18">
                    <c:v>活用前(n=200)</c:v>
                  </c:pt>
                  <c:pt idx="19">
                    <c:v>活用後(n=196)</c:v>
                  </c:pt>
                  <c:pt idx="21">
                    <c:v>活用前(n=18)</c:v>
                  </c:pt>
                  <c:pt idx="22">
                    <c:v>活用後(n=18)</c:v>
                  </c:pt>
                  <c:pt idx="24">
                    <c:v>活用前(n=18)</c:v>
                  </c:pt>
                  <c:pt idx="25">
                    <c:v>活用後(n=18)</c:v>
                  </c:pt>
                  <c:pt idx="27">
                    <c:v>活用前(n=19)</c:v>
                  </c:pt>
                  <c:pt idx="28">
                    <c:v>活用後(n=19)</c:v>
                  </c:pt>
                  <c:pt idx="30">
                    <c:v>活用前(n=23)</c:v>
                  </c:pt>
                  <c:pt idx="31">
                    <c:v>活用後(n=24)</c:v>
                  </c:pt>
                </c:lvl>
                <c:lvl>
                  <c:pt idx="0">
                    <c:v>　合　　　計***</c:v>
                  </c:pt>
                  <c:pt idx="3">
                    <c:v>校長</c:v>
                  </c:pt>
                  <c:pt idx="6">
                    <c:v>教頭</c:v>
                  </c:pt>
                  <c:pt idx="9">
                    <c:v>教務主任</c:v>
                  </c:pt>
                  <c:pt idx="12">
                    <c:v>生徒指導主任</c:v>
                  </c:pt>
                  <c:pt idx="15">
                    <c:v>学年主任</c:v>
                  </c:pt>
                  <c:pt idx="18">
                    <c:v>クラス担任**</c:v>
                  </c:pt>
                  <c:pt idx="21">
                    <c:v>教科専科担任</c:v>
                  </c:pt>
                  <c:pt idx="24">
                    <c:v>養護教諭**</c:v>
                  </c:pt>
                  <c:pt idx="27">
                    <c:v>特別支援コーディネーター</c:v>
                  </c:pt>
                  <c:pt idx="30">
                    <c:v>その他</c:v>
                  </c:pt>
                </c:lvl>
              </c:multiLvlStrCache>
            </c:multiLvlStrRef>
          </c:cat>
          <c:val>
            <c:numRef>
              <c:f>グラフ用!$D$74:$D$106</c:f>
              <c:numCache>
                <c:formatCode>0.0</c:formatCode>
                <c:ptCount val="33"/>
                <c:pt idx="0">
                  <c:v>0.5</c:v>
                </c:pt>
                <c:pt idx="1">
                  <c:v>0</c:v>
                </c:pt>
                <c:pt idx="3">
                  <c:v>0</c:v>
                </c:pt>
                <c:pt idx="4">
                  <c:v>0</c:v>
                </c:pt>
                <c:pt idx="6">
                  <c:v>0</c:v>
                </c:pt>
                <c:pt idx="7">
                  <c:v>0</c:v>
                </c:pt>
                <c:pt idx="9">
                  <c:v>0</c:v>
                </c:pt>
                <c:pt idx="10">
                  <c:v>0</c:v>
                </c:pt>
                <c:pt idx="12">
                  <c:v>5.9</c:v>
                </c:pt>
                <c:pt idx="13">
                  <c:v>0</c:v>
                </c:pt>
                <c:pt idx="15">
                  <c:v>0</c:v>
                </c:pt>
                <c:pt idx="16">
                  <c:v>0</c:v>
                </c:pt>
                <c:pt idx="18">
                  <c:v>0.5</c:v>
                </c:pt>
                <c:pt idx="19">
                  <c:v>0</c:v>
                </c:pt>
                <c:pt idx="21">
                  <c:v>0</c:v>
                </c:pt>
                <c:pt idx="22">
                  <c:v>0</c:v>
                </c:pt>
                <c:pt idx="24">
                  <c:v>0</c:v>
                </c:pt>
                <c:pt idx="25">
                  <c:v>0</c:v>
                </c:pt>
                <c:pt idx="27">
                  <c:v>0</c:v>
                </c:pt>
                <c:pt idx="28">
                  <c:v>0</c:v>
                </c:pt>
                <c:pt idx="30">
                  <c:v>0</c:v>
                </c:pt>
                <c:pt idx="31">
                  <c:v>0</c:v>
                </c:pt>
              </c:numCache>
            </c:numRef>
          </c:val>
          <c:extLst>
            <c:ext xmlns:c16="http://schemas.microsoft.com/office/drawing/2014/chart" uri="{C3380CC4-5D6E-409C-BE32-E72D297353CC}">
              <c16:uniqueId val="{00000015-C58E-4D3A-A857-64AC81E52343}"/>
            </c:ext>
          </c:extLst>
        </c:ser>
        <c:ser>
          <c:idx val="1"/>
          <c:order val="1"/>
          <c:tx>
            <c:strRef>
              <c:f>グラフ用!$E$73</c:f>
              <c:strCache>
                <c:ptCount val="1"/>
                <c:pt idx="0">
                  <c:v>あまりあてはまらない〔２点〕</c:v>
                </c:pt>
              </c:strCache>
            </c:strRef>
          </c:tx>
          <c:spPr>
            <a:solidFill>
              <a:schemeClr val="bg1"/>
            </a:solidFill>
            <a:ln>
              <a:solidFill>
                <a:sysClr val="windowText" lastClr="000000"/>
              </a:solidFill>
            </a:ln>
            <a:effectLst/>
          </c:spPr>
          <c:invertIfNegative val="0"/>
          <c:dLbls>
            <c:dLbl>
              <c:idx val="0"/>
              <c:layout>
                <c:manualLayout>
                  <c:x val="7.0604848199576367E-2"/>
                  <c:y val="1.8950713862445592E-2"/>
                </c:manualLayout>
              </c:layout>
              <c:spPr>
                <a:noFill/>
                <a:ln>
                  <a:noFill/>
                </a:ln>
                <a:effectLst/>
              </c:spPr>
              <c:txPr>
                <a:bodyPr rot="0" spcFirstLastPara="1" vertOverflow="ellipsis" vert="horz" wrap="square" lIns="38100" tIns="19050" rIns="38100" bIns="19050" anchor="ctr" anchorCtr="1">
                  <a:no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4.0927277006354436E-2"/>
                      <c:h val="4.0565888928204494E-2"/>
                    </c:manualLayout>
                  </c15:layout>
                </c:ext>
                <c:ext xmlns:c16="http://schemas.microsoft.com/office/drawing/2014/chart" uri="{C3380CC4-5D6E-409C-BE32-E72D297353CC}">
                  <c16:uniqueId val="{00000016-C58E-4D3A-A857-64AC81E52343}"/>
                </c:ext>
              </c:extLst>
            </c:dLbl>
            <c:dLbl>
              <c:idx val="1"/>
              <c:layout>
                <c:manualLayout>
                  <c:x val="3.2726551685157888E-2"/>
                  <c:y val="-2.436212798792679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58E-4D3A-A857-64AC81E52343}"/>
                </c:ext>
              </c:extLst>
            </c:dLbl>
            <c:dLbl>
              <c:idx val="3"/>
              <c:delete val="1"/>
              <c:extLst>
                <c:ext xmlns:c15="http://schemas.microsoft.com/office/drawing/2012/chart" uri="{CE6537A1-D6FC-4f65-9D91-7224C49458BB}"/>
                <c:ext xmlns:c16="http://schemas.microsoft.com/office/drawing/2014/chart" uri="{C3380CC4-5D6E-409C-BE32-E72D297353CC}">
                  <c16:uniqueId val="{00000018-C58E-4D3A-A857-64AC81E52343}"/>
                </c:ext>
              </c:extLst>
            </c:dLbl>
            <c:dLbl>
              <c:idx val="4"/>
              <c:delete val="1"/>
              <c:extLst>
                <c:ext xmlns:c15="http://schemas.microsoft.com/office/drawing/2012/chart" uri="{CE6537A1-D6FC-4f65-9D91-7224C49458BB}"/>
                <c:ext xmlns:c16="http://schemas.microsoft.com/office/drawing/2014/chart" uri="{C3380CC4-5D6E-409C-BE32-E72D297353CC}">
                  <c16:uniqueId val="{00000019-C58E-4D3A-A857-64AC81E52343}"/>
                </c:ext>
              </c:extLst>
            </c:dLbl>
            <c:dLbl>
              <c:idx val="7"/>
              <c:delete val="1"/>
              <c:extLst>
                <c:ext xmlns:c15="http://schemas.microsoft.com/office/drawing/2012/chart" uri="{CE6537A1-D6FC-4f65-9D91-7224C49458BB}"/>
                <c:ext xmlns:c16="http://schemas.microsoft.com/office/drawing/2014/chart" uri="{C3380CC4-5D6E-409C-BE32-E72D297353CC}">
                  <c16:uniqueId val="{0000001A-C58E-4D3A-A857-64AC81E52343}"/>
                </c:ext>
              </c:extLst>
            </c:dLbl>
            <c:dLbl>
              <c:idx val="12"/>
              <c:delete val="1"/>
              <c:extLst>
                <c:ext xmlns:c15="http://schemas.microsoft.com/office/drawing/2012/chart" uri="{CE6537A1-D6FC-4f65-9D91-7224C49458BB}"/>
                <c:ext xmlns:c16="http://schemas.microsoft.com/office/drawing/2014/chart" uri="{C3380CC4-5D6E-409C-BE32-E72D297353CC}">
                  <c16:uniqueId val="{0000001B-C58E-4D3A-A857-64AC81E52343}"/>
                </c:ext>
              </c:extLst>
            </c:dLbl>
            <c:dLbl>
              <c:idx val="13"/>
              <c:delete val="1"/>
              <c:extLst>
                <c:ext xmlns:c15="http://schemas.microsoft.com/office/drawing/2012/chart" uri="{CE6537A1-D6FC-4f65-9D91-7224C49458BB}"/>
                <c:ext xmlns:c16="http://schemas.microsoft.com/office/drawing/2014/chart" uri="{C3380CC4-5D6E-409C-BE32-E72D297353CC}">
                  <c16:uniqueId val="{0000001C-C58E-4D3A-A857-64AC81E52343}"/>
                </c:ext>
              </c:extLst>
            </c:dLbl>
            <c:dLbl>
              <c:idx val="15"/>
              <c:delete val="1"/>
              <c:extLst>
                <c:ext xmlns:c15="http://schemas.microsoft.com/office/drawing/2012/chart" uri="{CE6537A1-D6FC-4f65-9D91-7224C49458BB}"/>
                <c:ext xmlns:c16="http://schemas.microsoft.com/office/drawing/2014/chart" uri="{C3380CC4-5D6E-409C-BE32-E72D297353CC}">
                  <c16:uniqueId val="{0000001D-C58E-4D3A-A857-64AC81E52343}"/>
                </c:ext>
              </c:extLst>
            </c:dLbl>
            <c:dLbl>
              <c:idx val="16"/>
              <c:delete val="1"/>
              <c:extLst>
                <c:ext xmlns:c15="http://schemas.microsoft.com/office/drawing/2012/chart" uri="{CE6537A1-D6FC-4f65-9D91-7224C49458BB}"/>
                <c:ext xmlns:c16="http://schemas.microsoft.com/office/drawing/2014/chart" uri="{C3380CC4-5D6E-409C-BE32-E72D297353CC}">
                  <c16:uniqueId val="{0000001E-C58E-4D3A-A857-64AC81E52343}"/>
                </c:ext>
              </c:extLst>
            </c:dLbl>
            <c:dLbl>
              <c:idx val="18"/>
              <c:delete val="1"/>
              <c:extLst>
                <c:ext xmlns:c15="http://schemas.microsoft.com/office/drawing/2012/chart" uri="{CE6537A1-D6FC-4f65-9D91-7224C49458BB}"/>
                <c:ext xmlns:c16="http://schemas.microsoft.com/office/drawing/2014/chart" uri="{C3380CC4-5D6E-409C-BE32-E72D297353CC}">
                  <c16:uniqueId val="{0000001F-C58E-4D3A-A857-64AC81E52343}"/>
                </c:ext>
              </c:extLst>
            </c:dLbl>
            <c:dLbl>
              <c:idx val="19"/>
              <c:delete val="1"/>
              <c:extLst>
                <c:ext xmlns:c15="http://schemas.microsoft.com/office/drawing/2012/chart" uri="{CE6537A1-D6FC-4f65-9D91-7224C49458BB}"/>
                <c:ext xmlns:c16="http://schemas.microsoft.com/office/drawing/2014/chart" uri="{C3380CC4-5D6E-409C-BE32-E72D297353CC}">
                  <c16:uniqueId val="{00000020-C58E-4D3A-A857-64AC81E52343}"/>
                </c:ext>
              </c:extLst>
            </c:dLbl>
            <c:dLbl>
              <c:idx val="22"/>
              <c:delete val="1"/>
              <c:extLst>
                <c:ext xmlns:c15="http://schemas.microsoft.com/office/drawing/2012/chart" uri="{CE6537A1-D6FC-4f65-9D91-7224C49458BB}"/>
                <c:ext xmlns:c16="http://schemas.microsoft.com/office/drawing/2014/chart" uri="{C3380CC4-5D6E-409C-BE32-E72D297353CC}">
                  <c16:uniqueId val="{00000021-C58E-4D3A-A857-64AC81E52343}"/>
                </c:ext>
              </c:extLst>
            </c:dLbl>
            <c:dLbl>
              <c:idx val="24"/>
              <c:delete val="1"/>
              <c:extLst>
                <c:ext xmlns:c15="http://schemas.microsoft.com/office/drawing/2012/chart" uri="{CE6537A1-D6FC-4f65-9D91-7224C49458BB}"/>
                <c:ext xmlns:c16="http://schemas.microsoft.com/office/drawing/2014/chart" uri="{C3380CC4-5D6E-409C-BE32-E72D297353CC}">
                  <c16:uniqueId val="{00000022-C58E-4D3A-A857-64AC81E52343}"/>
                </c:ext>
              </c:extLst>
            </c:dLbl>
            <c:dLbl>
              <c:idx val="25"/>
              <c:delete val="1"/>
              <c:extLst>
                <c:ext xmlns:c15="http://schemas.microsoft.com/office/drawing/2012/chart" uri="{CE6537A1-D6FC-4f65-9D91-7224C49458BB}"/>
                <c:ext xmlns:c16="http://schemas.microsoft.com/office/drawing/2014/chart" uri="{C3380CC4-5D6E-409C-BE32-E72D297353CC}">
                  <c16:uniqueId val="{00000023-C58E-4D3A-A857-64AC81E52343}"/>
                </c:ext>
              </c:extLst>
            </c:dLbl>
            <c:dLbl>
              <c:idx val="27"/>
              <c:delete val="1"/>
              <c:extLst>
                <c:ext xmlns:c15="http://schemas.microsoft.com/office/drawing/2012/chart" uri="{CE6537A1-D6FC-4f65-9D91-7224C49458BB}"/>
                <c:ext xmlns:c16="http://schemas.microsoft.com/office/drawing/2014/chart" uri="{C3380CC4-5D6E-409C-BE32-E72D297353CC}">
                  <c16:uniqueId val="{00000024-C58E-4D3A-A857-64AC81E52343}"/>
                </c:ext>
              </c:extLst>
            </c:dLbl>
            <c:dLbl>
              <c:idx val="28"/>
              <c:delete val="1"/>
              <c:extLst>
                <c:ext xmlns:c15="http://schemas.microsoft.com/office/drawing/2012/chart" uri="{CE6537A1-D6FC-4f65-9D91-7224C49458BB}"/>
                <c:ext xmlns:c16="http://schemas.microsoft.com/office/drawing/2014/chart" uri="{C3380CC4-5D6E-409C-BE32-E72D297353CC}">
                  <c16:uniqueId val="{00000025-C58E-4D3A-A857-64AC81E52343}"/>
                </c:ext>
              </c:extLst>
            </c:dLbl>
            <c:dLbl>
              <c:idx val="31"/>
              <c:delete val="1"/>
              <c:extLst>
                <c:ext xmlns:c15="http://schemas.microsoft.com/office/drawing/2012/chart" uri="{CE6537A1-D6FC-4f65-9D91-7224C49458BB}"/>
                <c:ext xmlns:c16="http://schemas.microsoft.com/office/drawing/2014/chart" uri="{C3380CC4-5D6E-409C-BE32-E72D297353CC}">
                  <c16:uniqueId val="{00000026-C58E-4D3A-A857-64AC81E52343}"/>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'5-1抽出版'!$A$74:$B$106</c:f>
              <c:multiLvlStrCache>
                <c:ptCount val="32"/>
                <c:lvl>
                  <c:pt idx="0">
                    <c:v>活用前(n=374)</c:v>
                  </c:pt>
                  <c:pt idx="1">
                    <c:v>活用後(n=370)</c:v>
                  </c:pt>
                  <c:pt idx="3">
                    <c:v>活用前(n=16)</c:v>
                  </c:pt>
                  <c:pt idx="4">
                    <c:v>活用後(n=16)</c:v>
                  </c:pt>
                  <c:pt idx="6">
                    <c:v>活用前(n=28)</c:v>
                  </c:pt>
                  <c:pt idx="7">
                    <c:v>活用後(n=28)</c:v>
                  </c:pt>
                  <c:pt idx="9">
                    <c:v>活用前(n=21)</c:v>
                  </c:pt>
                  <c:pt idx="10">
                    <c:v>活用後(n=21)</c:v>
                  </c:pt>
                  <c:pt idx="12">
                    <c:v>活用前(n=17)</c:v>
                  </c:pt>
                  <c:pt idx="13">
                    <c:v>活用後(n=17)</c:v>
                  </c:pt>
                  <c:pt idx="15">
                    <c:v>活用前(n=57)</c:v>
                  </c:pt>
                  <c:pt idx="16">
                    <c:v>活用後(n=57)</c:v>
                  </c:pt>
                  <c:pt idx="18">
                    <c:v>活用前(n=200)</c:v>
                  </c:pt>
                  <c:pt idx="19">
                    <c:v>活用後(n=196)</c:v>
                  </c:pt>
                  <c:pt idx="21">
                    <c:v>活用前(n=18)</c:v>
                  </c:pt>
                  <c:pt idx="22">
                    <c:v>活用後(n=18)</c:v>
                  </c:pt>
                  <c:pt idx="24">
                    <c:v>活用前(n=18)</c:v>
                  </c:pt>
                  <c:pt idx="25">
                    <c:v>活用後(n=18)</c:v>
                  </c:pt>
                  <c:pt idx="27">
                    <c:v>活用前(n=19)</c:v>
                  </c:pt>
                  <c:pt idx="28">
                    <c:v>活用後(n=19)</c:v>
                  </c:pt>
                  <c:pt idx="30">
                    <c:v>活用前(n=23)</c:v>
                  </c:pt>
                  <c:pt idx="31">
                    <c:v>活用後(n=24)</c:v>
                  </c:pt>
                </c:lvl>
                <c:lvl>
                  <c:pt idx="0">
                    <c:v>　合　　　計***</c:v>
                  </c:pt>
                  <c:pt idx="3">
                    <c:v>校長</c:v>
                  </c:pt>
                  <c:pt idx="6">
                    <c:v>教頭</c:v>
                  </c:pt>
                  <c:pt idx="9">
                    <c:v>教務主任</c:v>
                  </c:pt>
                  <c:pt idx="12">
                    <c:v>生徒指導主任</c:v>
                  </c:pt>
                  <c:pt idx="15">
                    <c:v>学年主任</c:v>
                  </c:pt>
                  <c:pt idx="18">
                    <c:v>クラス担任**</c:v>
                  </c:pt>
                  <c:pt idx="21">
                    <c:v>教科専科担任</c:v>
                  </c:pt>
                  <c:pt idx="24">
                    <c:v>養護教諭**</c:v>
                  </c:pt>
                  <c:pt idx="27">
                    <c:v>特別支援コーディネーター</c:v>
                  </c:pt>
                  <c:pt idx="30">
                    <c:v>その他</c:v>
                  </c:pt>
                </c:lvl>
              </c:multiLvlStrCache>
            </c:multiLvlStrRef>
          </c:cat>
          <c:val>
            <c:numRef>
              <c:f>グラフ用!$E$74:$E$106</c:f>
              <c:numCache>
                <c:formatCode>0.0</c:formatCode>
                <c:ptCount val="33"/>
                <c:pt idx="0">
                  <c:v>1.1000000000000001</c:v>
                </c:pt>
                <c:pt idx="1">
                  <c:v>0.3</c:v>
                </c:pt>
                <c:pt idx="3">
                  <c:v>0</c:v>
                </c:pt>
                <c:pt idx="4">
                  <c:v>0</c:v>
                </c:pt>
                <c:pt idx="6">
                  <c:v>3.6</c:v>
                </c:pt>
                <c:pt idx="7">
                  <c:v>0</c:v>
                </c:pt>
                <c:pt idx="9">
                  <c:v>4.8</c:v>
                </c:pt>
                <c:pt idx="10">
                  <c:v>4.8</c:v>
                </c:pt>
                <c:pt idx="12">
                  <c:v>0</c:v>
                </c:pt>
                <c:pt idx="13">
                  <c:v>0</c:v>
                </c:pt>
                <c:pt idx="15">
                  <c:v>0</c:v>
                </c:pt>
                <c:pt idx="16">
                  <c:v>0</c:v>
                </c:pt>
                <c:pt idx="18">
                  <c:v>0</c:v>
                </c:pt>
                <c:pt idx="19">
                  <c:v>0</c:v>
                </c:pt>
                <c:pt idx="21">
                  <c:v>5.6</c:v>
                </c:pt>
                <c:pt idx="22">
                  <c:v>0</c:v>
                </c:pt>
                <c:pt idx="24">
                  <c:v>0</c:v>
                </c:pt>
                <c:pt idx="25">
                  <c:v>0</c:v>
                </c:pt>
                <c:pt idx="27">
                  <c:v>0</c:v>
                </c:pt>
                <c:pt idx="28">
                  <c:v>0</c:v>
                </c:pt>
                <c:pt idx="30">
                  <c:v>4.3</c:v>
                </c:pt>
                <c:pt idx="31">
                  <c:v>0</c:v>
                </c:pt>
              </c:numCache>
            </c:numRef>
          </c:val>
          <c:extLst>
            <c:ext xmlns:c16="http://schemas.microsoft.com/office/drawing/2014/chart" uri="{C3380CC4-5D6E-409C-BE32-E72D297353CC}">
              <c16:uniqueId val="{00000027-C58E-4D3A-A857-64AC81E52343}"/>
            </c:ext>
          </c:extLst>
        </c:ser>
        <c:ser>
          <c:idx val="2"/>
          <c:order val="2"/>
          <c:tx>
            <c:strRef>
              <c:f>グラフ用!$F$73</c:f>
              <c:strCache>
                <c:ptCount val="1"/>
                <c:pt idx="0">
                  <c:v>どちらでもない　　〔３点〕</c:v>
                </c:pt>
              </c:strCache>
            </c:strRef>
          </c:tx>
          <c:spPr>
            <a:solidFill>
              <a:schemeClr val="bg1">
                <a:lumMod val="50000"/>
              </a:schemeClr>
            </a:solidFill>
            <a:ln>
              <a:solidFill>
                <a:schemeClr val="tx1"/>
              </a:solidFill>
            </a:ln>
            <a:effectLst/>
          </c:spPr>
          <c:invertIfNegative val="0"/>
          <c:dLbls>
            <c:dLbl>
              <c:idx val="0"/>
              <c:layout>
                <c:manualLayout>
                  <c:x val="1.1767474699929352E-2"/>
                  <c:y val="2.7069860041181912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4.0927277006354436E-2"/>
                      <c:h val="3.7858796345638164E-2"/>
                    </c:manualLayout>
                  </c15:layout>
                </c:ext>
                <c:ext xmlns:c16="http://schemas.microsoft.com/office/drawing/2014/chart" uri="{C3380CC4-5D6E-409C-BE32-E72D297353CC}">
                  <c16:uniqueId val="{00000028-C58E-4D3A-A857-64AC81E52343}"/>
                </c:ext>
              </c:extLst>
            </c:dLbl>
            <c:dLbl>
              <c:idx val="1"/>
              <c:layout>
                <c:manualLayout>
                  <c:x val="6.3544363379618732E-2"/>
                  <c:y val="-1.8949008607275445E-2"/>
                </c:manualLayout>
              </c:layout>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C58E-4D3A-A857-64AC81E52343}"/>
                </c:ext>
              </c:extLst>
            </c:dLbl>
            <c:dLbl>
              <c:idx val="3"/>
              <c:delete val="1"/>
              <c:extLst>
                <c:ext xmlns:c15="http://schemas.microsoft.com/office/drawing/2012/chart" uri="{CE6537A1-D6FC-4f65-9D91-7224C49458BB}"/>
                <c:ext xmlns:c16="http://schemas.microsoft.com/office/drawing/2014/chart" uri="{C3380CC4-5D6E-409C-BE32-E72D297353CC}">
                  <c16:uniqueId val="{0000002A-C58E-4D3A-A857-64AC81E52343}"/>
                </c:ext>
              </c:extLst>
            </c:dLbl>
            <c:dLbl>
              <c:idx val="4"/>
              <c:delete val="1"/>
              <c:extLst>
                <c:ext xmlns:c15="http://schemas.microsoft.com/office/drawing/2012/chart" uri="{CE6537A1-D6FC-4f65-9D91-7224C49458BB}"/>
                <c:ext xmlns:c16="http://schemas.microsoft.com/office/drawing/2014/chart" uri="{C3380CC4-5D6E-409C-BE32-E72D297353CC}">
                  <c16:uniqueId val="{0000002B-C58E-4D3A-A857-64AC81E52343}"/>
                </c:ext>
              </c:extLst>
            </c:dLbl>
            <c:dLbl>
              <c:idx val="7"/>
              <c:delete val="1"/>
              <c:extLst>
                <c:ext xmlns:c15="http://schemas.microsoft.com/office/drawing/2012/chart" uri="{CE6537A1-D6FC-4f65-9D91-7224C49458BB}"/>
                <c:ext xmlns:c16="http://schemas.microsoft.com/office/drawing/2014/chart" uri="{C3380CC4-5D6E-409C-BE32-E72D297353CC}">
                  <c16:uniqueId val="{0000002C-C58E-4D3A-A857-64AC81E52343}"/>
                </c:ext>
              </c:extLst>
            </c:dLbl>
            <c:dLbl>
              <c:idx val="12"/>
              <c:delete val="1"/>
              <c:extLst>
                <c:ext xmlns:c15="http://schemas.microsoft.com/office/drawing/2012/chart" uri="{CE6537A1-D6FC-4f65-9D91-7224C49458BB}"/>
                <c:ext xmlns:c16="http://schemas.microsoft.com/office/drawing/2014/chart" uri="{C3380CC4-5D6E-409C-BE32-E72D297353CC}">
                  <c16:uniqueId val="{0000002D-C58E-4D3A-A857-64AC81E52343}"/>
                </c:ext>
              </c:extLst>
            </c:dLbl>
            <c:dLbl>
              <c:idx val="24"/>
              <c:delete val="1"/>
              <c:extLst>
                <c:ext xmlns:c15="http://schemas.microsoft.com/office/drawing/2012/chart" uri="{CE6537A1-D6FC-4f65-9D91-7224C49458BB}"/>
                <c:ext xmlns:c16="http://schemas.microsoft.com/office/drawing/2014/chart" uri="{C3380CC4-5D6E-409C-BE32-E72D297353CC}">
                  <c16:uniqueId val="{0000002E-C58E-4D3A-A857-64AC81E52343}"/>
                </c:ext>
              </c:extLst>
            </c:dLbl>
            <c:dLbl>
              <c:idx val="25"/>
              <c:delete val="1"/>
              <c:extLst>
                <c:ext xmlns:c15="http://schemas.microsoft.com/office/drawing/2012/chart" uri="{CE6537A1-D6FC-4f65-9D91-7224C49458BB}"/>
                <c:ext xmlns:c16="http://schemas.microsoft.com/office/drawing/2014/chart" uri="{C3380CC4-5D6E-409C-BE32-E72D297353CC}">
                  <c16:uniqueId val="{0000002F-C58E-4D3A-A857-64AC81E52343}"/>
                </c:ext>
              </c:extLst>
            </c:dLbl>
            <c:dLbl>
              <c:idx val="28"/>
              <c:delete val="1"/>
              <c:extLst>
                <c:ext xmlns:c15="http://schemas.microsoft.com/office/drawing/2012/chart" uri="{CE6537A1-D6FC-4f65-9D91-7224C49458BB}"/>
                <c:ext xmlns:c16="http://schemas.microsoft.com/office/drawing/2014/chart" uri="{C3380CC4-5D6E-409C-BE32-E72D297353CC}">
                  <c16:uniqueId val="{00000030-C58E-4D3A-A857-64AC81E52343}"/>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'5-1抽出版'!$A$74:$B$106</c:f>
              <c:multiLvlStrCache>
                <c:ptCount val="32"/>
                <c:lvl>
                  <c:pt idx="0">
                    <c:v>活用前(n=374)</c:v>
                  </c:pt>
                  <c:pt idx="1">
                    <c:v>活用後(n=370)</c:v>
                  </c:pt>
                  <c:pt idx="3">
                    <c:v>活用前(n=16)</c:v>
                  </c:pt>
                  <c:pt idx="4">
                    <c:v>活用後(n=16)</c:v>
                  </c:pt>
                  <c:pt idx="6">
                    <c:v>活用前(n=28)</c:v>
                  </c:pt>
                  <c:pt idx="7">
                    <c:v>活用後(n=28)</c:v>
                  </c:pt>
                  <c:pt idx="9">
                    <c:v>活用前(n=21)</c:v>
                  </c:pt>
                  <c:pt idx="10">
                    <c:v>活用後(n=21)</c:v>
                  </c:pt>
                  <c:pt idx="12">
                    <c:v>活用前(n=17)</c:v>
                  </c:pt>
                  <c:pt idx="13">
                    <c:v>活用後(n=17)</c:v>
                  </c:pt>
                  <c:pt idx="15">
                    <c:v>活用前(n=57)</c:v>
                  </c:pt>
                  <c:pt idx="16">
                    <c:v>活用後(n=57)</c:v>
                  </c:pt>
                  <c:pt idx="18">
                    <c:v>活用前(n=200)</c:v>
                  </c:pt>
                  <c:pt idx="19">
                    <c:v>活用後(n=196)</c:v>
                  </c:pt>
                  <c:pt idx="21">
                    <c:v>活用前(n=18)</c:v>
                  </c:pt>
                  <c:pt idx="22">
                    <c:v>活用後(n=18)</c:v>
                  </c:pt>
                  <c:pt idx="24">
                    <c:v>活用前(n=18)</c:v>
                  </c:pt>
                  <c:pt idx="25">
                    <c:v>活用後(n=18)</c:v>
                  </c:pt>
                  <c:pt idx="27">
                    <c:v>活用前(n=19)</c:v>
                  </c:pt>
                  <c:pt idx="28">
                    <c:v>活用後(n=19)</c:v>
                  </c:pt>
                  <c:pt idx="30">
                    <c:v>活用前(n=23)</c:v>
                  </c:pt>
                  <c:pt idx="31">
                    <c:v>活用後(n=24)</c:v>
                  </c:pt>
                </c:lvl>
                <c:lvl>
                  <c:pt idx="0">
                    <c:v>　合　　　計***</c:v>
                  </c:pt>
                  <c:pt idx="3">
                    <c:v>校長</c:v>
                  </c:pt>
                  <c:pt idx="6">
                    <c:v>教頭</c:v>
                  </c:pt>
                  <c:pt idx="9">
                    <c:v>教務主任</c:v>
                  </c:pt>
                  <c:pt idx="12">
                    <c:v>生徒指導主任</c:v>
                  </c:pt>
                  <c:pt idx="15">
                    <c:v>学年主任</c:v>
                  </c:pt>
                  <c:pt idx="18">
                    <c:v>クラス担任**</c:v>
                  </c:pt>
                  <c:pt idx="21">
                    <c:v>教科専科担任</c:v>
                  </c:pt>
                  <c:pt idx="24">
                    <c:v>養護教諭**</c:v>
                  </c:pt>
                  <c:pt idx="27">
                    <c:v>特別支援コーディネーター</c:v>
                  </c:pt>
                  <c:pt idx="30">
                    <c:v>その他</c:v>
                  </c:pt>
                </c:lvl>
              </c:multiLvlStrCache>
            </c:multiLvlStrRef>
          </c:cat>
          <c:val>
            <c:numRef>
              <c:f>グラフ用!$F$74:$F$106</c:f>
              <c:numCache>
                <c:formatCode>0.0</c:formatCode>
                <c:ptCount val="33"/>
                <c:pt idx="0">
                  <c:v>8</c:v>
                </c:pt>
                <c:pt idx="1">
                  <c:v>3.8</c:v>
                </c:pt>
                <c:pt idx="3">
                  <c:v>0</c:v>
                </c:pt>
                <c:pt idx="4">
                  <c:v>0</c:v>
                </c:pt>
                <c:pt idx="6">
                  <c:v>7.1</c:v>
                </c:pt>
                <c:pt idx="7">
                  <c:v>0</c:v>
                </c:pt>
                <c:pt idx="9">
                  <c:v>9.5</c:v>
                </c:pt>
                <c:pt idx="10">
                  <c:v>4.8</c:v>
                </c:pt>
                <c:pt idx="12">
                  <c:v>0</c:v>
                </c:pt>
                <c:pt idx="13">
                  <c:v>5.9</c:v>
                </c:pt>
                <c:pt idx="15">
                  <c:v>5.3</c:v>
                </c:pt>
                <c:pt idx="16">
                  <c:v>5.3</c:v>
                </c:pt>
                <c:pt idx="18">
                  <c:v>11</c:v>
                </c:pt>
                <c:pt idx="19">
                  <c:v>5.0999999999999996</c:v>
                </c:pt>
                <c:pt idx="21">
                  <c:v>11.1</c:v>
                </c:pt>
                <c:pt idx="22">
                  <c:v>5.6</c:v>
                </c:pt>
                <c:pt idx="24">
                  <c:v>0</c:v>
                </c:pt>
                <c:pt idx="25">
                  <c:v>0</c:v>
                </c:pt>
                <c:pt idx="27">
                  <c:v>5.3</c:v>
                </c:pt>
                <c:pt idx="28">
                  <c:v>0</c:v>
                </c:pt>
                <c:pt idx="30">
                  <c:v>4.3</c:v>
                </c:pt>
                <c:pt idx="31">
                  <c:v>4.2</c:v>
                </c:pt>
              </c:numCache>
            </c:numRef>
          </c:val>
          <c:extLst>
            <c:ext xmlns:c16="http://schemas.microsoft.com/office/drawing/2014/chart" uri="{C3380CC4-5D6E-409C-BE32-E72D297353CC}">
              <c16:uniqueId val="{00000031-C58E-4D3A-A857-64AC81E52343}"/>
            </c:ext>
          </c:extLst>
        </c:ser>
        <c:ser>
          <c:idx val="3"/>
          <c:order val="3"/>
          <c:tx>
            <c:strRef>
              <c:f>グラフ用!$G$73</c:f>
              <c:strCache>
                <c:ptCount val="1"/>
                <c:pt idx="0">
                  <c:v>まあまああてはまる〔４点〕</c:v>
                </c:pt>
              </c:strCache>
            </c:strRef>
          </c:tx>
          <c:spPr>
            <a:solidFill>
              <a:schemeClr val="bg2"/>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'5-1抽出版'!$A$74:$B$106</c:f>
              <c:multiLvlStrCache>
                <c:ptCount val="32"/>
                <c:lvl>
                  <c:pt idx="0">
                    <c:v>活用前(n=374)</c:v>
                  </c:pt>
                  <c:pt idx="1">
                    <c:v>活用後(n=370)</c:v>
                  </c:pt>
                  <c:pt idx="3">
                    <c:v>活用前(n=16)</c:v>
                  </c:pt>
                  <c:pt idx="4">
                    <c:v>活用後(n=16)</c:v>
                  </c:pt>
                  <c:pt idx="6">
                    <c:v>活用前(n=28)</c:v>
                  </c:pt>
                  <c:pt idx="7">
                    <c:v>活用後(n=28)</c:v>
                  </c:pt>
                  <c:pt idx="9">
                    <c:v>活用前(n=21)</c:v>
                  </c:pt>
                  <c:pt idx="10">
                    <c:v>活用後(n=21)</c:v>
                  </c:pt>
                  <c:pt idx="12">
                    <c:v>活用前(n=17)</c:v>
                  </c:pt>
                  <c:pt idx="13">
                    <c:v>活用後(n=17)</c:v>
                  </c:pt>
                  <c:pt idx="15">
                    <c:v>活用前(n=57)</c:v>
                  </c:pt>
                  <c:pt idx="16">
                    <c:v>活用後(n=57)</c:v>
                  </c:pt>
                  <c:pt idx="18">
                    <c:v>活用前(n=200)</c:v>
                  </c:pt>
                  <c:pt idx="19">
                    <c:v>活用後(n=196)</c:v>
                  </c:pt>
                  <c:pt idx="21">
                    <c:v>活用前(n=18)</c:v>
                  </c:pt>
                  <c:pt idx="22">
                    <c:v>活用後(n=18)</c:v>
                  </c:pt>
                  <c:pt idx="24">
                    <c:v>活用前(n=18)</c:v>
                  </c:pt>
                  <c:pt idx="25">
                    <c:v>活用後(n=18)</c:v>
                  </c:pt>
                  <c:pt idx="27">
                    <c:v>活用前(n=19)</c:v>
                  </c:pt>
                  <c:pt idx="28">
                    <c:v>活用後(n=19)</c:v>
                  </c:pt>
                  <c:pt idx="30">
                    <c:v>活用前(n=23)</c:v>
                  </c:pt>
                  <c:pt idx="31">
                    <c:v>活用後(n=24)</c:v>
                  </c:pt>
                </c:lvl>
                <c:lvl>
                  <c:pt idx="0">
                    <c:v>　合　　　計***</c:v>
                  </c:pt>
                  <c:pt idx="3">
                    <c:v>校長</c:v>
                  </c:pt>
                  <c:pt idx="6">
                    <c:v>教頭</c:v>
                  </c:pt>
                  <c:pt idx="9">
                    <c:v>教務主任</c:v>
                  </c:pt>
                  <c:pt idx="12">
                    <c:v>生徒指導主任</c:v>
                  </c:pt>
                  <c:pt idx="15">
                    <c:v>学年主任</c:v>
                  </c:pt>
                  <c:pt idx="18">
                    <c:v>クラス担任**</c:v>
                  </c:pt>
                  <c:pt idx="21">
                    <c:v>教科専科担任</c:v>
                  </c:pt>
                  <c:pt idx="24">
                    <c:v>養護教諭**</c:v>
                  </c:pt>
                  <c:pt idx="27">
                    <c:v>特別支援コーディネーター</c:v>
                  </c:pt>
                  <c:pt idx="30">
                    <c:v>その他</c:v>
                  </c:pt>
                </c:lvl>
              </c:multiLvlStrCache>
            </c:multiLvlStrRef>
          </c:cat>
          <c:val>
            <c:numRef>
              <c:f>グラフ用!$G$74:$G$106</c:f>
              <c:numCache>
                <c:formatCode>0.0</c:formatCode>
                <c:ptCount val="33"/>
                <c:pt idx="0">
                  <c:v>47.6</c:v>
                </c:pt>
                <c:pt idx="1">
                  <c:v>36.799999999999997</c:v>
                </c:pt>
                <c:pt idx="3">
                  <c:v>43.8</c:v>
                </c:pt>
                <c:pt idx="4">
                  <c:v>37.5</c:v>
                </c:pt>
                <c:pt idx="6">
                  <c:v>39.299999999999997</c:v>
                </c:pt>
                <c:pt idx="7">
                  <c:v>28.6</c:v>
                </c:pt>
                <c:pt idx="9">
                  <c:v>47.6</c:v>
                </c:pt>
                <c:pt idx="10">
                  <c:v>38.1</c:v>
                </c:pt>
                <c:pt idx="12">
                  <c:v>58.8</c:v>
                </c:pt>
                <c:pt idx="13">
                  <c:v>58.8</c:v>
                </c:pt>
                <c:pt idx="15">
                  <c:v>49.1</c:v>
                </c:pt>
                <c:pt idx="16">
                  <c:v>35.1</c:v>
                </c:pt>
                <c:pt idx="18">
                  <c:v>49</c:v>
                </c:pt>
                <c:pt idx="19">
                  <c:v>37.799999999999997</c:v>
                </c:pt>
                <c:pt idx="21">
                  <c:v>27.8</c:v>
                </c:pt>
                <c:pt idx="22">
                  <c:v>38.9</c:v>
                </c:pt>
                <c:pt idx="24">
                  <c:v>77.8</c:v>
                </c:pt>
                <c:pt idx="25">
                  <c:v>33.299999999999997</c:v>
                </c:pt>
                <c:pt idx="27">
                  <c:v>47.4</c:v>
                </c:pt>
                <c:pt idx="28">
                  <c:v>26.3</c:v>
                </c:pt>
                <c:pt idx="30">
                  <c:v>47.8</c:v>
                </c:pt>
                <c:pt idx="31">
                  <c:v>45.8</c:v>
                </c:pt>
              </c:numCache>
            </c:numRef>
          </c:val>
          <c:extLst>
            <c:ext xmlns:c16="http://schemas.microsoft.com/office/drawing/2014/chart" uri="{C3380CC4-5D6E-409C-BE32-E72D297353CC}">
              <c16:uniqueId val="{00000032-C58E-4D3A-A857-64AC81E52343}"/>
            </c:ext>
          </c:extLst>
        </c:ser>
        <c:ser>
          <c:idx val="4"/>
          <c:order val="4"/>
          <c:tx>
            <c:strRef>
              <c:f>グラフ用!$H$73</c:f>
              <c:strCache>
                <c:ptCount val="1"/>
                <c:pt idx="0">
                  <c:v>おおいにあてはまる〔５点〕</c:v>
                </c:pt>
              </c:strCache>
            </c:strRef>
          </c:tx>
          <c:spPr>
            <a:solidFill>
              <a:schemeClr val="tx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'5-1抽出版'!$A$74:$B$106</c:f>
              <c:multiLvlStrCache>
                <c:ptCount val="32"/>
                <c:lvl>
                  <c:pt idx="0">
                    <c:v>活用前(n=374)</c:v>
                  </c:pt>
                  <c:pt idx="1">
                    <c:v>活用後(n=370)</c:v>
                  </c:pt>
                  <c:pt idx="3">
                    <c:v>活用前(n=16)</c:v>
                  </c:pt>
                  <c:pt idx="4">
                    <c:v>活用後(n=16)</c:v>
                  </c:pt>
                  <c:pt idx="6">
                    <c:v>活用前(n=28)</c:v>
                  </c:pt>
                  <c:pt idx="7">
                    <c:v>活用後(n=28)</c:v>
                  </c:pt>
                  <c:pt idx="9">
                    <c:v>活用前(n=21)</c:v>
                  </c:pt>
                  <c:pt idx="10">
                    <c:v>活用後(n=21)</c:v>
                  </c:pt>
                  <c:pt idx="12">
                    <c:v>活用前(n=17)</c:v>
                  </c:pt>
                  <c:pt idx="13">
                    <c:v>活用後(n=17)</c:v>
                  </c:pt>
                  <c:pt idx="15">
                    <c:v>活用前(n=57)</c:v>
                  </c:pt>
                  <c:pt idx="16">
                    <c:v>活用後(n=57)</c:v>
                  </c:pt>
                  <c:pt idx="18">
                    <c:v>活用前(n=200)</c:v>
                  </c:pt>
                  <c:pt idx="19">
                    <c:v>活用後(n=196)</c:v>
                  </c:pt>
                  <c:pt idx="21">
                    <c:v>活用前(n=18)</c:v>
                  </c:pt>
                  <c:pt idx="22">
                    <c:v>活用後(n=18)</c:v>
                  </c:pt>
                  <c:pt idx="24">
                    <c:v>活用前(n=18)</c:v>
                  </c:pt>
                  <c:pt idx="25">
                    <c:v>活用後(n=18)</c:v>
                  </c:pt>
                  <c:pt idx="27">
                    <c:v>活用前(n=19)</c:v>
                  </c:pt>
                  <c:pt idx="28">
                    <c:v>活用後(n=19)</c:v>
                  </c:pt>
                  <c:pt idx="30">
                    <c:v>活用前(n=23)</c:v>
                  </c:pt>
                  <c:pt idx="31">
                    <c:v>活用後(n=24)</c:v>
                  </c:pt>
                </c:lvl>
                <c:lvl>
                  <c:pt idx="0">
                    <c:v>　合　　　計***</c:v>
                  </c:pt>
                  <c:pt idx="3">
                    <c:v>校長</c:v>
                  </c:pt>
                  <c:pt idx="6">
                    <c:v>教頭</c:v>
                  </c:pt>
                  <c:pt idx="9">
                    <c:v>教務主任</c:v>
                  </c:pt>
                  <c:pt idx="12">
                    <c:v>生徒指導主任</c:v>
                  </c:pt>
                  <c:pt idx="15">
                    <c:v>学年主任</c:v>
                  </c:pt>
                  <c:pt idx="18">
                    <c:v>クラス担任**</c:v>
                  </c:pt>
                  <c:pt idx="21">
                    <c:v>教科専科担任</c:v>
                  </c:pt>
                  <c:pt idx="24">
                    <c:v>養護教諭**</c:v>
                  </c:pt>
                  <c:pt idx="27">
                    <c:v>特別支援コーディネーター</c:v>
                  </c:pt>
                  <c:pt idx="30">
                    <c:v>その他</c:v>
                  </c:pt>
                </c:lvl>
              </c:multiLvlStrCache>
            </c:multiLvlStrRef>
          </c:cat>
          <c:val>
            <c:numRef>
              <c:f>グラフ用!$H$74:$H$106</c:f>
              <c:numCache>
                <c:formatCode>0.0</c:formatCode>
                <c:ptCount val="33"/>
                <c:pt idx="0">
                  <c:v>42.8</c:v>
                </c:pt>
                <c:pt idx="1">
                  <c:v>59.2</c:v>
                </c:pt>
                <c:pt idx="3">
                  <c:v>56.3</c:v>
                </c:pt>
                <c:pt idx="4">
                  <c:v>62.5</c:v>
                </c:pt>
                <c:pt idx="6">
                  <c:v>50</c:v>
                </c:pt>
                <c:pt idx="7">
                  <c:v>71.400000000000006</c:v>
                </c:pt>
                <c:pt idx="9">
                  <c:v>38.1</c:v>
                </c:pt>
                <c:pt idx="10">
                  <c:v>52.4</c:v>
                </c:pt>
                <c:pt idx="12">
                  <c:v>35.299999999999997</c:v>
                </c:pt>
                <c:pt idx="13">
                  <c:v>35.299999999999997</c:v>
                </c:pt>
                <c:pt idx="15">
                  <c:v>45.6</c:v>
                </c:pt>
                <c:pt idx="16">
                  <c:v>59.6</c:v>
                </c:pt>
                <c:pt idx="18">
                  <c:v>39.5</c:v>
                </c:pt>
                <c:pt idx="19">
                  <c:v>57.1</c:v>
                </c:pt>
                <c:pt idx="21">
                  <c:v>55.6</c:v>
                </c:pt>
                <c:pt idx="22">
                  <c:v>55.6</c:v>
                </c:pt>
                <c:pt idx="24">
                  <c:v>22.2</c:v>
                </c:pt>
                <c:pt idx="25">
                  <c:v>66.7</c:v>
                </c:pt>
                <c:pt idx="27">
                  <c:v>47.4</c:v>
                </c:pt>
                <c:pt idx="28">
                  <c:v>73.7</c:v>
                </c:pt>
                <c:pt idx="30">
                  <c:v>43.5</c:v>
                </c:pt>
                <c:pt idx="31">
                  <c:v>50</c:v>
                </c:pt>
              </c:numCache>
            </c:numRef>
          </c:val>
          <c:extLst>
            <c:ext xmlns:c16="http://schemas.microsoft.com/office/drawing/2014/chart" uri="{C3380CC4-5D6E-409C-BE32-E72D297353CC}">
              <c16:uniqueId val="{00000033-C58E-4D3A-A857-64AC81E52343}"/>
            </c:ext>
          </c:extLst>
        </c:ser>
        <c:dLbls>
          <c:dLblPos val="ctr"/>
          <c:showLegendKey val="0"/>
          <c:showVal val="1"/>
          <c:showCatName val="0"/>
          <c:showSerName val="0"/>
          <c:showPercent val="0"/>
          <c:showBubbleSize val="0"/>
        </c:dLbls>
        <c:gapWidth val="35"/>
        <c:overlap val="100"/>
        <c:axId val="687823320"/>
        <c:axId val="687826064"/>
      </c:barChart>
      <c:catAx>
        <c:axId val="6878233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687826064"/>
        <c:crosses val="autoZero"/>
        <c:auto val="1"/>
        <c:lblAlgn val="ctr"/>
        <c:lblOffset val="100"/>
        <c:noMultiLvlLbl val="0"/>
      </c:catAx>
      <c:valAx>
        <c:axId val="68782606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687823320"/>
        <c:crosses val="autoZero"/>
        <c:crossBetween val="between"/>
      </c:valAx>
      <c:spPr>
        <a:noFill/>
        <a:ln>
          <a:noFill/>
        </a:ln>
        <a:effectLst/>
      </c:spPr>
    </c:plotArea>
    <c:legend>
      <c:legendPos val="b"/>
      <c:layout>
        <c:manualLayout>
          <c:xMode val="edge"/>
          <c:yMode val="edge"/>
          <c:x val="5.0000006258246021E-2"/>
          <c:y val="0.91063397124087131"/>
          <c:w val="0.89999998748350796"/>
          <c:h val="7.8984648440330985E-2"/>
        </c:manualLayout>
      </c:layout>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chart>
  <c:spPr>
    <a:noFill/>
    <a:ln>
      <a:noFill/>
    </a:ln>
    <a:effectLst/>
  </c:spPr>
  <c:txPr>
    <a:bodyPr/>
    <a:lstStyle/>
    <a:p>
      <a:pPr>
        <a:defRPr/>
      </a:pPr>
      <a:endParaRPr lang="ja-JP"/>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2235206402824"/>
          <c:y val="6.4116151766620486E-2"/>
          <c:w val="0.84016051473941655"/>
          <c:h val="0.85145425078344605"/>
        </c:manualLayout>
      </c:layout>
      <c:lineChart>
        <c:grouping val="standard"/>
        <c:varyColors val="0"/>
        <c:ser>
          <c:idx val="0"/>
          <c:order val="0"/>
          <c:tx>
            <c:strRef>
              <c:f>小・中不登校１!$A$14</c:f>
              <c:strCache>
                <c:ptCount val="1"/>
                <c:pt idx="0">
                  <c:v>小学校</c:v>
                </c:pt>
              </c:strCache>
            </c:strRef>
          </c:tx>
          <c:spPr>
            <a:ln w="25400" cap="rnd">
              <a:solidFill>
                <a:srgbClr val="993366"/>
              </a:solidFill>
              <a:round/>
            </a:ln>
            <a:effectLst/>
          </c:spPr>
          <c:marker>
            <c:symbol val="circle"/>
            <c:size val="6"/>
            <c:spPr>
              <a:solidFill>
                <a:srgbClr val="993366"/>
              </a:solidFill>
              <a:ln w="9525">
                <a:noFill/>
              </a:ln>
              <a:effectLst/>
            </c:spPr>
          </c:marker>
          <c:dLbls>
            <c:dLbl>
              <c:idx val="10"/>
              <c:layout>
                <c:manualLayout>
                  <c:x val="-1.0025482112655554E-16"/>
                  <c:y val="9.368500372342572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pPr>
                  <a:endParaRPr lang="ja-JP"/>
                </a:p>
              </c:txP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47E1-427E-8B41-5638F59830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小・中不登校１!$Q$13:$AA$13</c:f>
              <c:strCache>
                <c:ptCount val="11"/>
                <c:pt idx="0">
                  <c:v>H26</c:v>
                </c:pt>
                <c:pt idx="1">
                  <c:v>H27</c:v>
                </c:pt>
                <c:pt idx="2">
                  <c:v>H28</c:v>
                </c:pt>
                <c:pt idx="3">
                  <c:v>H29</c:v>
                </c:pt>
                <c:pt idx="4">
                  <c:v>H30</c:v>
                </c:pt>
                <c:pt idx="5">
                  <c:v>R1</c:v>
                </c:pt>
                <c:pt idx="6">
                  <c:v>R2</c:v>
                </c:pt>
                <c:pt idx="7">
                  <c:v>R3</c:v>
                </c:pt>
                <c:pt idx="8">
                  <c:v>R4</c:v>
                </c:pt>
                <c:pt idx="9">
                  <c:v>R5</c:v>
                </c:pt>
                <c:pt idx="10">
                  <c:v>R6</c:v>
                </c:pt>
              </c:strCache>
            </c:strRef>
          </c:cat>
          <c:val>
            <c:numRef>
              <c:f>小・中不登校１!$Q$14:$AA$14</c:f>
              <c:numCache>
                <c:formatCode>#,##0_);[Red]\(#,##0\)</c:formatCode>
                <c:ptCount val="11"/>
                <c:pt idx="0">
                  <c:v>25864</c:v>
                </c:pt>
                <c:pt idx="1">
                  <c:v>27583</c:v>
                </c:pt>
                <c:pt idx="2">
                  <c:v>30448</c:v>
                </c:pt>
                <c:pt idx="3">
                  <c:v>35032</c:v>
                </c:pt>
                <c:pt idx="4">
                  <c:v>44841</c:v>
                </c:pt>
                <c:pt idx="5">
                  <c:v>53350</c:v>
                </c:pt>
                <c:pt idx="6">
                  <c:v>63350</c:v>
                </c:pt>
                <c:pt idx="7">
                  <c:v>81498</c:v>
                </c:pt>
                <c:pt idx="8">
                  <c:v>105112</c:v>
                </c:pt>
                <c:pt idx="9">
                  <c:v>130370</c:v>
                </c:pt>
                <c:pt idx="10">
                  <c:v>137704</c:v>
                </c:pt>
              </c:numCache>
            </c:numRef>
          </c:val>
          <c:smooth val="0"/>
          <c:extLst>
            <c:ext xmlns:c16="http://schemas.microsoft.com/office/drawing/2014/chart" uri="{C3380CC4-5D6E-409C-BE32-E72D297353CC}">
              <c16:uniqueId val="{00000001-47E1-427E-8B41-5638F598301D}"/>
            </c:ext>
          </c:extLst>
        </c:ser>
        <c:ser>
          <c:idx val="1"/>
          <c:order val="1"/>
          <c:tx>
            <c:strRef>
              <c:f>小・中不登校１!$A$15</c:f>
              <c:strCache>
                <c:ptCount val="1"/>
                <c:pt idx="0">
                  <c:v>中学校</c:v>
                </c:pt>
              </c:strCache>
            </c:strRef>
          </c:tx>
          <c:spPr>
            <a:ln w="25400" cap="rnd">
              <a:solidFill>
                <a:schemeClr val="accent2"/>
              </a:solidFill>
              <a:round/>
            </a:ln>
            <a:effectLst/>
          </c:spPr>
          <c:marker>
            <c:symbol val="triangle"/>
            <c:size val="6"/>
            <c:spPr>
              <a:solidFill>
                <a:schemeClr val="accent2"/>
              </a:solidFill>
              <a:ln w="9525">
                <a:noFill/>
              </a:ln>
              <a:effectLst/>
            </c:spPr>
          </c:marker>
          <c:dLbls>
            <c:dLbl>
              <c:idx val="10"/>
              <c:layout>
                <c:manualLayout>
                  <c:x val="-1.0025482112655554E-16"/>
                  <c:y val="-7.4948002978740519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pPr>
                  <a:endParaRPr lang="ja-JP"/>
                </a:p>
              </c:txP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47E1-427E-8B41-5638F59830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小・中不登校１!$Q$13:$AA$13</c:f>
              <c:strCache>
                <c:ptCount val="11"/>
                <c:pt idx="0">
                  <c:v>H26</c:v>
                </c:pt>
                <c:pt idx="1">
                  <c:v>H27</c:v>
                </c:pt>
                <c:pt idx="2">
                  <c:v>H28</c:v>
                </c:pt>
                <c:pt idx="3">
                  <c:v>H29</c:v>
                </c:pt>
                <c:pt idx="4">
                  <c:v>H30</c:v>
                </c:pt>
                <c:pt idx="5">
                  <c:v>R1</c:v>
                </c:pt>
                <c:pt idx="6">
                  <c:v>R2</c:v>
                </c:pt>
                <c:pt idx="7">
                  <c:v>R3</c:v>
                </c:pt>
                <c:pt idx="8">
                  <c:v>R4</c:v>
                </c:pt>
                <c:pt idx="9">
                  <c:v>R5</c:v>
                </c:pt>
                <c:pt idx="10">
                  <c:v>R6</c:v>
                </c:pt>
              </c:strCache>
            </c:strRef>
          </c:cat>
          <c:val>
            <c:numRef>
              <c:f>小・中不登校１!$Q$15:$AA$15</c:f>
              <c:numCache>
                <c:formatCode>#,##0_);[Red]\(#,##0\)</c:formatCode>
                <c:ptCount val="11"/>
                <c:pt idx="0">
                  <c:v>97033</c:v>
                </c:pt>
                <c:pt idx="1">
                  <c:v>98408</c:v>
                </c:pt>
                <c:pt idx="2">
                  <c:v>103235</c:v>
                </c:pt>
                <c:pt idx="3">
                  <c:v>108999</c:v>
                </c:pt>
                <c:pt idx="4">
                  <c:v>119687</c:v>
                </c:pt>
                <c:pt idx="5">
                  <c:v>127922</c:v>
                </c:pt>
                <c:pt idx="6">
                  <c:v>132777</c:v>
                </c:pt>
                <c:pt idx="7">
                  <c:v>163442</c:v>
                </c:pt>
                <c:pt idx="8">
                  <c:v>193936</c:v>
                </c:pt>
                <c:pt idx="9">
                  <c:v>216112</c:v>
                </c:pt>
                <c:pt idx="10">
                  <c:v>216266</c:v>
                </c:pt>
              </c:numCache>
            </c:numRef>
          </c:val>
          <c:smooth val="0"/>
          <c:extLst>
            <c:ext xmlns:c16="http://schemas.microsoft.com/office/drawing/2014/chart" uri="{C3380CC4-5D6E-409C-BE32-E72D297353CC}">
              <c16:uniqueId val="{00000003-47E1-427E-8B41-5638F598301D}"/>
            </c:ext>
          </c:extLst>
        </c:ser>
        <c:ser>
          <c:idx val="2"/>
          <c:order val="2"/>
          <c:tx>
            <c:strRef>
              <c:f>小・中不登校１!$A$16</c:f>
              <c:strCache>
                <c:ptCount val="1"/>
                <c:pt idx="0">
                  <c:v>計</c:v>
                </c:pt>
              </c:strCache>
            </c:strRef>
          </c:tx>
          <c:spPr>
            <a:ln w="25400" cap="rnd">
              <a:solidFill>
                <a:srgbClr val="5B9BD5"/>
              </a:solidFill>
              <a:round/>
            </a:ln>
            <a:effectLst/>
          </c:spPr>
          <c:marker>
            <c:symbol val="square"/>
            <c:size val="6"/>
            <c:spPr>
              <a:solidFill>
                <a:srgbClr val="5B9BD5"/>
              </a:solidFill>
              <a:ln w="9525">
                <a:noFill/>
              </a:ln>
              <a:effectLst/>
            </c:spPr>
          </c:marker>
          <c:dLbls>
            <c:dLbl>
              <c:idx val="10"/>
              <c:layout>
                <c:manualLayout>
                  <c:x val="-8.2027619409930762E-3"/>
                  <c:y val="-7.4948002978740519E-2"/>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47E1-427E-8B41-5638F59830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小・中不登校１!$Q$13:$AA$13</c:f>
              <c:strCache>
                <c:ptCount val="11"/>
                <c:pt idx="0">
                  <c:v>H26</c:v>
                </c:pt>
                <c:pt idx="1">
                  <c:v>H27</c:v>
                </c:pt>
                <c:pt idx="2">
                  <c:v>H28</c:v>
                </c:pt>
                <c:pt idx="3">
                  <c:v>H29</c:v>
                </c:pt>
                <c:pt idx="4">
                  <c:v>H30</c:v>
                </c:pt>
                <c:pt idx="5">
                  <c:v>R1</c:v>
                </c:pt>
                <c:pt idx="6">
                  <c:v>R2</c:v>
                </c:pt>
                <c:pt idx="7">
                  <c:v>R3</c:v>
                </c:pt>
                <c:pt idx="8">
                  <c:v>R4</c:v>
                </c:pt>
                <c:pt idx="9">
                  <c:v>R5</c:v>
                </c:pt>
                <c:pt idx="10">
                  <c:v>R6</c:v>
                </c:pt>
              </c:strCache>
            </c:strRef>
          </c:cat>
          <c:val>
            <c:numRef>
              <c:f>小・中不登校１!$Q$16:$AA$16</c:f>
              <c:numCache>
                <c:formatCode>#,##0_);[Red]\(#,##0\)</c:formatCode>
                <c:ptCount val="11"/>
                <c:pt idx="0">
                  <c:v>122897</c:v>
                </c:pt>
                <c:pt idx="1">
                  <c:v>125991</c:v>
                </c:pt>
                <c:pt idx="2">
                  <c:v>133683</c:v>
                </c:pt>
                <c:pt idx="3">
                  <c:v>144031</c:v>
                </c:pt>
                <c:pt idx="4">
                  <c:v>164528</c:v>
                </c:pt>
                <c:pt idx="5">
                  <c:v>181272</c:v>
                </c:pt>
                <c:pt idx="6">
                  <c:v>196127</c:v>
                </c:pt>
                <c:pt idx="7">
                  <c:v>244940</c:v>
                </c:pt>
                <c:pt idx="8">
                  <c:v>299048</c:v>
                </c:pt>
                <c:pt idx="9">
                  <c:v>346482</c:v>
                </c:pt>
                <c:pt idx="10">
                  <c:v>353970</c:v>
                </c:pt>
              </c:numCache>
            </c:numRef>
          </c:val>
          <c:smooth val="0"/>
          <c:extLst>
            <c:ext xmlns:c16="http://schemas.microsoft.com/office/drawing/2014/chart" uri="{C3380CC4-5D6E-409C-BE32-E72D297353CC}">
              <c16:uniqueId val="{00000005-47E1-427E-8B41-5638F598301D}"/>
            </c:ext>
          </c:extLst>
        </c:ser>
        <c:dLbls>
          <c:showLegendKey val="0"/>
          <c:showVal val="0"/>
          <c:showCatName val="0"/>
          <c:showSerName val="0"/>
          <c:showPercent val="0"/>
          <c:showBubbleSize val="0"/>
        </c:dLbls>
        <c:marker val="1"/>
        <c:smooth val="0"/>
        <c:axId val="769284720"/>
        <c:axId val="769294704"/>
      </c:lineChart>
      <c:dateAx>
        <c:axId val="769284720"/>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crossAx val="769294704"/>
        <c:crosses val="autoZero"/>
        <c:auto val="0"/>
        <c:lblOffset val="50"/>
        <c:baseTimeUnit val="days"/>
        <c:majorUnit val="1"/>
        <c:minorUnit val="1"/>
      </c:dateAx>
      <c:valAx>
        <c:axId val="769294704"/>
        <c:scaling>
          <c:orientation val="minMax"/>
        </c:scaling>
        <c:delete val="0"/>
        <c:axPos val="l"/>
        <c:majorGridlines>
          <c:spPr>
            <a:ln w="9525" cap="flat" cmpd="sng" algn="ctr">
              <a:noFill/>
              <a:round/>
            </a:ln>
            <a:effectLst/>
          </c:spPr>
        </c:majorGridlines>
        <c:numFmt formatCode="#,##0_);[Red]\(#,##0\)" sourceLinked="1"/>
        <c:majorTickMark val="in"/>
        <c:minorTickMark val="none"/>
        <c:tickLblPos val="nextTo"/>
        <c:spPr>
          <a:solidFill>
            <a:schemeClr val="bg1"/>
          </a:solidFill>
          <a:ln>
            <a:solidFill>
              <a:schemeClr val="bg1">
                <a:lumMod val="75000"/>
              </a:schemeClr>
            </a:solid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crossAx val="769284720"/>
        <c:crosses val="autoZero"/>
        <c:crossBetween val="midCat"/>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257966141837504E-2"/>
          <c:y val="8.945233205434179E-2"/>
          <c:w val="0.50128687381466197"/>
          <c:h val="0.82280964028734216"/>
        </c:manualLayout>
      </c:layout>
      <c:pieChart>
        <c:varyColors val="1"/>
        <c:ser>
          <c:idx val="0"/>
          <c:order val="0"/>
          <c:dPt>
            <c:idx val="0"/>
            <c:bubble3D val="0"/>
            <c:spPr>
              <a:solidFill>
                <a:srgbClr val="FF0000"/>
              </a:solidFill>
              <a:ln w="19050">
                <a:solidFill>
                  <a:schemeClr val="lt1"/>
                </a:solidFill>
              </a:ln>
              <a:effectLst/>
            </c:spPr>
            <c:extLst>
              <c:ext xmlns:c16="http://schemas.microsoft.com/office/drawing/2014/chart" uri="{C3380CC4-5D6E-409C-BE32-E72D297353CC}">
                <c16:uniqueId val="{00000001-0D0D-4FAA-A287-EBB2330175C9}"/>
              </c:ext>
            </c:extLst>
          </c:dPt>
          <c:dPt>
            <c:idx val="1"/>
            <c:bubble3D val="0"/>
            <c:spPr>
              <a:solidFill>
                <a:srgbClr val="FF9999"/>
              </a:solidFill>
              <a:ln w="19050">
                <a:solidFill>
                  <a:schemeClr val="lt1"/>
                </a:solidFill>
              </a:ln>
              <a:effectLst/>
            </c:spPr>
            <c:extLst>
              <c:ext xmlns:c16="http://schemas.microsoft.com/office/drawing/2014/chart" uri="{C3380CC4-5D6E-409C-BE32-E72D297353CC}">
                <c16:uniqueId val="{00000003-0D0D-4FAA-A287-EBB2330175C9}"/>
              </c:ext>
            </c:extLst>
          </c:dPt>
          <c:dPt>
            <c:idx val="2"/>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5-0D0D-4FAA-A287-EBB2330175C9}"/>
              </c:ext>
            </c:extLst>
          </c:dPt>
          <c:dPt>
            <c:idx val="3"/>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7-0D0D-4FAA-A287-EBB2330175C9}"/>
              </c:ext>
            </c:extLst>
          </c:dPt>
          <c:dPt>
            <c:idx val="4"/>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9-0D0D-4FAA-A287-EBB2330175C9}"/>
              </c:ext>
            </c:extLst>
          </c:dPt>
          <c:dPt>
            <c:idx val="5"/>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B-0D0D-4FAA-A287-EBB2330175C9}"/>
              </c:ext>
            </c:extLst>
          </c:dPt>
          <c:dPt>
            <c:idx val="6"/>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D-0D0D-4FAA-A287-EBB2330175C9}"/>
              </c:ext>
            </c:extLst>
          </c:dPt>
          <c:dPt>
            <c:idx val="7"/>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F-0D0D-4FAA-A287-EBB2330175C9}"/>
              </c:ext>
            </c:extLst>
          </c:dPt>
          <c:dLbls>
            <c:dLbl>
              <c:idx val="1"/>
              <c:layout>
                <c:manualLayout>
                  <c:x val="-0.13318682249905209"/>
                  <c:y val="0.183066191527746"/>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2067015941156165"/>
                      <c:h val="0.19929680232298946"/>
                    </c:manualLayout>
                  </c15:layout>
                </c:ext>
                <c:ext xmlns:c16="http://schemas.microsoft.com/office/drawing/2014/chart" uri="{C3380CC4-5D6E-409C-BE32-E72D297353CC}">
                  <c16:uniqueId val="{00000003-0D0D-4FAA-A287-EBB2330175C9}"/>
                </c:ext>
              </c:extLst>
            </c:dLbl>
            <c:dLbl>
              <c:idx val="2"/>
              <c:layout>
                <c:manualLayout>
                  <c:x val="-0.24375820026704398"/>
                  <c:y val="4.5562216350683436E-2"/>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6560445406456207"/>
                      <c:h val="9.0589455601358837E-2"/>
                    </c:manualLayout>
                  </c15:layout>
                </c:ext>
                <c:ext xmlns:c16="http://schemas.microsoft.com/office/drawing/2014/chart" uri="{C3380CC4-5D6E-409C-BE32-E72D297353CC}">
                  <c16:uniqueId val="{00000005-0D0D-4FAA-A287-EBB2330175C9}"/>
                </c:ext>
              </c:extLst>
            </c:dLbl>
            <c:dLbl>
              <c:idx val="3"/>
              <c:layout>
                <c:manualLayout>
                  <c:x val="-0.21616293231228431"/>
                  <c:y val="-0.1836600161087549"/>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3242443984684264"/>
                      <c:h val="9.0589455601358837E-2"/>
                    </c:manualLayout>
                  </c15:layout>
                </c:ext>
                <c:ext xmlns:c16="http://schemas.microsoft.com/office/drawing/2014/chart" uri="{C3380CC4-5D6E-409C-BE32-E72D297353CC}">
                  <c16:uniqueId val="{00000007-0D0D-4FAA-A287-EBB2330175C9}"/>
                </c:ext>
              </c:extLst>
            </c:dLbl>
            <c:dLbl>
              <c:idx val="4"/>
              <c:layout>
                <c:manualLayout>
                  <c:x val="6.8988169886899237E-2"/>
                  <c:y val="-0.20510903130507663"/>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4030879177269901"/>
                      <c:h val="9.0589455601358837E-2"/>
                    </c:manualLayout>
                  </c15:layout>
                </c:ext>
                <c:ext xmlns:c16="http://schemas.microsoft.com/office/drawing/2014/chart" uri="{C3380CC4-5D6E-409C-BE32-E72D297353CC}">
                  <c16:uniqueId val="{00000009-0D0D-4FAA-A287-EBB2330175C9}"/>
                </c:ext>
              </c:extLst>
            </c:dLbl>
            <c:dLbl>
              <c:idx val="5"/>
              <c:layout>
                <c:manualLayout>
                  <c:x val="4.0289453356573225E-2"/>
                  <c:y val="0.11813185996677197"/>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3446779338894155"/>
                      <c:h val="0.19929680232298946"/>
                    </c:manualLayout>
                  </c15:layout>
                </c:ext>
                <c:ext xmlns:c16="http://schemas.microsoft.com/office/drawing/2014/chart" uri="{C3380CC4-5D6E-409C-BE32-E72D297353CC}">
                  <c16:uniqueId val="{0000000B-0D0D-4FAA-A287-EBB2330175C9}"/>
                </c:ext>
              </c:extLst>
            </c:dLbl>
            <c:dLbl>
              <c:idx val="6"/>
              <c:layout>
                <c:manualLayout>
                  <c:x val="-2.9826428661705554E-2"/>
                  <c:y val="0.1094622588516419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D0D-4FAA-A287-EBB2330175C9}"/>
                </c:ext>
              </c:extLst>
            </c:dLbl>
            <c:dLbl>
              <c:idx val="7"/>
              <c:layout>
                <c:manualLayout>
                  <c:x val="-9.7854920594797529E-2"/>
                  <c:y val="1.8872803250283092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D0D-4FAA-A287-EBB2330175C9}"/>
                </c:ext>
              </c:extLst>
            </c:dLbl>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Sheet8!$A$1:$A$8</c:f>
              <c:strCache>
                <c:ptCount val="8"/>
                <c:pt idx="0">
                  <c:v>学校に常駐している</c:v>
                </c:pt>
                <c:pt idx="1">
                  <c:v>１週間に１回以上</c:v>
                </c:pt>
                <c:pt idx="2">
                  <c:v>２週間に１回程度</c:v>
                </c:pt>
                <c:pt idx="3">
                  <c:v>１カ月に１回程度</c:v>
                </c:pt>
                <c:pt idx="4">
                  <c:v>２カ月に１回以下</c:v>
                </c:pt>
                <c:pt idx="5">
                  <c:v>配置・派遣なし</c:v>
                </c:pt>
                <c:pt idx="6">
                  <c:v>市町村にＳＳＷいない</c:v>
                </c:pt>
                <c:pt idx="7">
                  <c:v>わからない</c:v>
                </c:pt>
              </c:strCache>
            </c:strRef>
          </c:cat>
          <c:val>
            <c:numRef>
              <c:f>Sheet8!$B$1:$B$8</c:f>
              <c:numCache>
                <c:formatCode>0.00%</c:formatCode>
                <c:ptCount val="8"/>
                <c:pt idx="0">
                  <c:v>8.0000000000000002E-3</c:v>
                </c:pt>
                <c:pt idx="1">
                  <c:v>0.17399999999999999</c:v>
                </c:pt>
                <c:pt idx="2">
                  <c:v>0.10100000000000001</c:v>
                </c:pt>
                <c:pt idx="3">
                  <c:v>0.219</c:v>
                </c:pt>
                <c:pt idx="4">
                  <c:v>0.20100000000000001</c:v>
                </c:pt>
                <c:pt idx="5">
                  <c:v>0.187</c:v>
                </c:pt>
                <c:pt idx="6">
                  <c:v>8.8999999999999996E-2</c:v>
                </c:pt>
                <c:pt idx="7">
                  <c:v>2.1000000000000001E-2</c:v>
                </c:pt>
              </c:numCache>
            </c:numRef>
          </c:val>
          <c:extLst>
            <c:ext xmlns:c16="http://schemas.microsoft.com/office/drawing/2014/chart" uri="{C3380CC4-5D6E-409C-BE32-E72D297353CC}">
              <c16:uniqueId val="{00000010-0D0D-4FAA-A287-EBB2330175C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55456783166741686"/>
          <c:y val="0.17708990290165635"/>
          <c:w val="0.44265454426287248"/>
          <c:h val="0.61065555499415991"/>
        </c:manualLayout>
      </c:layout>
      <c:overlay val="0"/>
      <c:spPr>
        <a:noFill/>
        <a:ln>
          <a:noFill/>
        </a:ln>
        <a:effectLst/>
      </c:spPr>
      <c:txPr>
        <a:bodyPr rot="0" spcFirstLastPara="1" vertOverflow="ellipsis" vert="horz" wrap="square" anchor="ctr" anchorCtr="1"/>
        <a:lstStyle/>
        <a:p>
          <a:pPr>
            <a:defRPr lang="ja-JP"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ysClr val="window" lastClr="FFFFFF"/>
    </a:solidFill>
    <a:ln>
      <a:no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400">
                <a:latin typeface="BIZ UDPゴシック" panose="020B0400000000000000" pitchFamily="50" charset="-128"/>
                <a:ea typeface="BIZ UDPゴシック" panose="020B0400000000000000" pitchFamily="50" charset="-128"/>
              </a:rPr>
              <a:t>学校運営に関する会議の実施</a:t>
            </a:r>
          </a:p>
        </c:rich>
      </c:tx>
      <c:layout>
        <c:manualLayout>
          <c:xMode val="edge"/>
          <c:yMode val="edge"/>
          <c:x val="0.24934711272352308"/>
          <c:y val="3.6951528032971234E-2"/>
        </c:manualLayout>
      </c:layout>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27456291753342293"/>
          <c:y val="0.38070531400966184"/>
          <c:w val="0.66220007323499741"/>
          <c:h val="0.57735375684866219"/>
        </c:manualLayout>
      </c:layout>
      <c:barChart>
        <c:barDir val="bar"/>
        <c:grouping val="clustered"/>
        <c:varyColors val="0"/>
        <c:ser>
          <c:idx val="0"/>
          <c:order val="0"/>
          <c:spPr>
            <a:solidFill>
              <a:schemeClr val="accent1"/>
            </a:solidFill>
            <a:ln>
              <a:noFill/>
            </a:ln>
            <a:effectLst/>
          </c:spPr>
          <c:invertIfNegative val="0"/>
          <c:dPt>
            <c:idx val="1"/>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1-99FA-4E5E-AEC9-3831B855C71D}"/>
              </c:ext>
            </c:extLst>
          </c:dPt>
          <c:cat>
            <c:strRef>
              <c:f>Sheet10!$H$2:$H$3</c:f>
              <c:strCache>
                <c:ptCount val="2"/>
                <c:pt idx="0">
                  <c:v>活用できている</c:v>
                </c:pt>
                <c:pt idx="1">
                  <c:v>活用したいが
できていない</c:v>
                </c:pt>
              </c:strCache>
            </c:strRef>
          </c:cat>
          <c:val>
            <c:numRef>
              <c:f>Sheet10!$I$2:$I$3</c:f>
              <c:numCache>
                <c:formatCode>General</c:formatCode>
                <c:ptCount val="2"/>
                <c:pt idx="0">
                  <c:v>26.2</c:v>
                </c:pt>
                <c:pt idx="1">
                  <c:v>22.6</c:v>
                </c:pt>
              </c:numCache>
            </c:numRef>
          </c:val>
          <c:extLst>
            <c:ext xmlns:c16="http://schemas.microsoft.com/office/drawing/2014/chart" uri="{C3380CC4-5D6E-409C-BE32-E72D297353CC}">
              <c16:uniqueId val="{00000002-99FA-4E5E-AEC9-3831B855C71D}"/>
            </c:ext>
          </c:extLst>
        </c:ser>
        <c:dLbls>
          <c:showLegendKey val="0"/>
          <c:showVal val="0"/>
          <c:showCatName val="0"/>
          <c:showSerName val="0"/>
          <c:showPercent val="0"/>
          <c:showBubbleSize val="0"/>
        </c:dLbls>
        <c:gapWidth val="182"/>
        <c:axId val="96278991"/>
        <c:axId val="96281071"/>
      </c:barChart>
      <c:catAx>
        <c:axId val="9627899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2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96281071"/>
        <c:crosses val="autoZero"/>
        <c:auto val="1"/>
        <c:lblAlgn val="ctr"/>
        <c:lblOffset val="100"/>
        <c:noMultiLvlLbl val="0"/>
      </c:catAx>
      <c:valAx>
        <c:axId val="96281071"/>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600" b="0" i="0" u="none" strike="noStrike" kern="1200" baseline="0">
                <a:solidFill>
                  <a:schemeClr val="tx1">
                    <a:lumMod val="65000"/>
                    <a:lumOff val="35000"/>
                  </a:schemeClr>
                </a:solidFill>
                <a:latin typeface="+mn-lt"/>
                <a:ea typeface="BIZ UDPゴシック" panose="020B0400000000000000" pitchFamily="50" charset="-128"/>
                <a:cs typeface="+mn-cs"/>
              </a:defRPr>
            </a:pPr>
            <a:endParaRPr lang="ja-JP"/>
          </a:p>
        </c:txPr>
        <c:crossAx val="9627899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solidFill>
        <a:schemeClr val="tx2"/>
      </a:solid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7625194205496023"/>
          <c:y val="0.28674732731579283"/>
          <c:w val="0.6958514741636832"/>
          <c:h val="0.62527418447694039"/>
        </c:manualLayout>
      </c:layout>
      <c:barChart>
        <c:barDir val="bar"/>
        <c:grouping val="clustered"/>
        <c:varyColors val="0"/>
        <c:ser>
          <c:idx val="0"/>
          <c:order val="0"/>
          <c:tx>
            <c:strRef>
              <c:f>不登校×会議!$B$2</c:f>
              <c:strCache>
                <c:ptCount val="1"/>
                <c:pt idx="0">
                  <c:v>不登校好転率**</c:v>
                </c:pt>
              </c:strCache>
            </c:strRef>
          </c:tx>
          <c:spPr>
            <a:solidFill>
              <a:schemeClr val="accent4">
                <a:lumMod val="60000"/>
                <a:lumOff val="40000"/>
              </a:schemeClr>
            </a:solidFill>
            <a:ln>
              <a:noFill/>
            </a:ln>
            <a:effectLst/>
          </c:spPr>
          <c:invertIfNegative val="0"/>
          <c:dPt>
            <c:idx val="0"/>
            <c:invertIfNegative val="0"/>
            <c:bubble3D val="0"/>
            <c:spPr>
              <a:solidFill>
                <a:schemeClr val="accent4">
                  <a:lumMod val="75000"/>
                </a:schemeClr>
              </a:solidFill>
              <a:ln>
                <a:noFill/>
              </a:ln>
              <a:effectLst/>
            </c:spPr>
            <c:extLst>
              <c:ext xmlns:c16="http://schemas.microsoft.com/office/drawing/2014/chart" uri="{C3380CC4-5D6E-409C-BE32-E72D297353CC}">
                <c16:uniqueId val="{00000001-4DC6-480D-81CB-782AA672F4EE}"/>
              </c:ext>
            </c:extLst>
          </c:dPt>
          <c:cat>
            <c:strRef>
              <c:f>不登校×会議!$A$3:$A$4</c:f>
              <c:strCache>
                <c:ptCount val="2"/>
                <c:pt idx="0">
                  <c:v>スクリーニング会議
開催あり</c:v>
                </c:pt>
                <c:pt idx="1">
                  <c:v>スクリーニング会議
開催なし</c:v>
                </c:pt>
              </c:strCache>
            </c:strRef>
          </c:cat>
          <c:val>
            <c:numRef>
              <c:f>不登校×会議!$B$3:$B$4</c:f>
              <c:numCache>
                <c:formatCode>General</c:formatCode>
                <c:ptCount val="2"/>
                <c:pt idx="0">
                  <c:v>18.202300000000001</c:v>
                </c:pt>
                <c:pt idx="1">
                  <c:v>15.6639</c:v>
                </c:pt>
              </c:numCache>
            </c:numRef>
          </c:val>
          <c:extLst>
            <c:ext xmlns:c16="http://schemas.microsoft.com/office/drawing/2014/chart" uri="{C3380CC4-5D6E-409C-BE32-E72D297353CC}">
              <c16:uniqueId val="{00000002-4DC6-480D-81CB-782AA672F4EE}"/>
            </c:ext>
          </c:extLst>
        </c:ser>
        <c:dLbls>
          <c:showLegendKey val="0"/>
          <c:showVal val="0"/>
          <c:showCatName val="0"/>
          <c:showSerName val="0"/>
          <c:showPercent val="0"/>
          <c:showBubbleSize val="0"/>
        </c:dLbls>
        <c:gapWidth val="182"/>
        <c:axId val="384416864"/>
        <c:axId val="384417256"/>
      </c:barChart>
      <c:catAx>
        <c:axId val="384416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8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384417256"/>
        <c:crosses val="autoZero"/>
        <c:auto val="1"/>
        <c:lblAlgn val="ctr"/>
        <c:lblOffset val="100"/>
        <c:noMultiLvlLbl val="0"/>
      </c:catAx>
      <c:valAx>
        <c:axId val="384417256"/>
        <c:scaling>
          <c:orientation val="minMax"/>
          <c:min val="1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ja-JP"/>
          </a:p>
        </c:txPr>
        <c:crossAx val="3844168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15875" cap="flat" cmpd="sng" algn="ctr">
      <a:noFill/>
      <a:round/>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6437480152622195"/>
          <c:y val="0.28688001155818826"/>
          <c:w val="0.67789213008131521"/>
          <c:h val="0.62845914902838984"/>
        </c:manualLayout>
      </c:layout>
      <c:barChart>
        <c:barDir val="bar"/>
        <c:grouping val="clustered"/>
        <c:varyColors val="0"/>
        <c:ser>
          <c:idx val="0"/>
          <c:order val="0"/>
          <c:tx>
            <c:strRef>
              <c:f>不登校×会議!$B$6</c:f>
              <c:strCache>
                <c:ptCount val="1"/>
                <c:pt idx="0">
                  <c:v>不登校好転率**</c:v>
                </c:pt>
              </c:strCache>
            </c:strRef>
          </c:tx>
          <c:spPr>
            <a:solidFill>
              <a:schemeClr val="accent5"/>
            </a:solidFill>
            <a:ln>
              <a:noFill/>
            </a:ln>
            <a:effectLst/>
          </c:spPr>
          <c:invertIfNegative val="0"/>
          <c:dPt>
            <c:idx val="0"/>
            <c:invertIfNegative val="0"/>
            <c:bubble3D val="0"/>
            <c:spPr>
              <a:solidFill>
                <a:schemeClr val="accent4">
                  <a:lumMod val="75000"/>
                </a:schemeClr>
              </a:solidFill>
              <a:ln>
                <a:noFill/>
              </a:ln>
              <a:effectLst/>
            </c:spPr>
            <c:extLst>
              <c:ext xmlns:c16="http://schemas.microsoft.com/office/drawing/2014/chart" uri="{C3380CC4-5D6E-409C-BE32-E72D297353CC}">
                <c16:uniqueId val="{00000001-514F-46B4-8654-6E941AC28470}"/>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514F-46B4-8654-6E941AC28470}"/>
              </c:ext>
            </c:extLst>
          </c:dPt>
          <c:cat>
            <c:strRef>
              <c:f>不登校×会議!$A$7:$A$8</c:f>
              <c:strCache>
                <c:ptCount val="2"/>
                <c:pt idx="0">
                  <c:v>チーム会議
開催あり</c:v>
                </c:pt>
                <c:pt idx="1">
                  <c:v>チーム会議
開催なし</c:v>
                </c:pt>
              </c:strCache>
            </c:strRef>
          </c:cat>
          <c:val>
            <c:numRef>
              <c:f>不登校×会議!$B$7:$B$8</c:f>
              <c:numCache>
                <c:formatCode>General</c:formatCode>
                <c:ptCount val="2"/>
                <c:pt idx="0">
                  <c:v>17.4375</c:v>
                </c:pt>
                <c:pt idx="1">
                  <c:v>13.0555</c:v>
                </c:pt>
              </c:numCache>
            </c:numRef>
          </c:val>
          <c:extLst>
            <c:ext xmlns:c16="http://schemas.microsoft.com/office/drawing/2014/chart" uri="{C3380CC4-5D6E-409C-BE32-E72D297353CC}">
              <c16:uniqueId val="{00000004-514F-46B4-8654-6E941AC28470}"/>
            </c:ext>
          </c:extLst>
        </c:ser>
        <c:dLbls>
          <c:showLegendKey val="0"/>
          <c:showVal val="0"/>
          <c:showCatName val="0"/>
          <c:showSerName val="0"/>
          <c:showPercent val="0"/>
          <c:showBubbleSize val="0"/>
        </c:dLbls>
        <c:gapWidth val="182"/>
        <c:axId val="384409808"/>
        <c:axId val="384410984"/>
      </c:barChart>
      <c:catAx>
        <c:axId val="3844098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8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384410984"/>
        <c:crosses val="autoZero"/>
        <c:auto val="1"/>
        <c:lblAlgn val="ctr"/>
        <c:lblOffset val="100"/>
        <c:noMultiLvlLbl val="0"/>
      </c:catAx>
      <c:valAx>
        <c:axId val="384410984"/>
        <c:scaling>
          <c:orientation val="minMax"/>
          <c:max val="20"/>
          <c:min val="1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ja-JP"/>
          </a:p>
        </c:txPr>
        <c:crossAx val="384409808"/>
        <c:crosses val="autoZero"/>
        <c:crossBetween val="between"/>
        <c:majorUnit val="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15875" cap="flat" cmpd="sng" algn="ctr">
      <a:noFill/>
      <a:round/>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573441033553724"/>
          <c:y val="0.2681676892203208"/>
          <c:w val="0.70389143568578816"/>
          <c:h val="0.64881883458714085"/>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5DCEAF">
                  <a:lumMod val="75000"/>
                </a:srgbClr>
              </a:solidFill>
              <a:ln>
                <a:noFill/>
              </a:ln>
              <a:effectLst/>
            </c:spPr>
            <c:extLst>
              <c:ext xmlns:c16="http://schemas.microsoft.com/office/drawing/2014/chart" uri="{C3380CC4-5D6E-409C-BE32-E72D297353CC}">
                <c16:uniqueId val="{00000001-366F-481A-842D-4C10F2ADD753}"/>
              </c:ext>
            </c:extLst>
          </c:dPt>
          <c:dPt>
            <c:idx val="1"/>
            <c:invertIfNegative val="0"/>
            <c:bubble3D val="0"/>
            <c:spPr>
              <a:solidFill>
                <a:srgbClr val="5DCEAF">
                  <a:lumMod val="60000"/>
                  <a:lumOff val="40000"/>
                </a:srgbClr>
              </a:solidFill>
              <a:ln>
                <a:noFill/>
              </a:ln>
              <a:effectLst/>
            </c:spPr>
            <c:extLst>
              <c:ext xmlns:c16="http://schemas.microsoft.com/office/drawing/2014/chart" uri="{C3380CC4-5D6E-409C-BE32-E72D297353CC}">
                <c16:uniqueId val="{00000003-366F-481A-842D-4C10F2ADD753}"/>
              </c:ext>
            </c:extLst>
          </c:dPt>
          <c:cat>
            <c:strRef>
              <c:f>Sheet9!$A$4:$A$5</c:f>
              <c:strCache>
                <c:ptCount val="2"/>
                <c:pt idx="0">
                  <c:v>チーム会議に
SSWの参加あり</c:v>
                </c:pt>
                <c:pt idx="1">
                  <c:v>チーム会議に
SSWの参加なし</c:v>
                </c:pt>
              </c:strCache>
            </c:strRef>
          </c:cat>
          <c:val>
            <c:numRef>
              <c:f>Sheet9!$B$4:$B$5</c:f>
              <c:numCache>
                <c:formatCode>General</c:formatCode>
                <c:ptCount val="2"/>
                <c:pt idx="0">
                  <c:v>19.18</c:v>
                </c:pt>
                <c:pt idx="1">
                  <c:v>16.53</c:v>
                </c:pt>
              </c:numCache>
            </c:numRef>
          </c:val>
          <c:extLst>
            <c:ext xmlns:c16="http://schemas.microsoft.com/office/drawing/2014/chart" uri="{C3380CC4-5D6E-409C-BE32-E72D297353CC}">
              <c16:uniqueId val="{00000004-366F-481A-842D-4C10F2ADD753}"/>
            </c:ext>
          </c:extLst>
        </c:ser>
        <c:dLbls>
          <c:showLegendKey val="0"/>
          <c:showVal val="0"/>
          <c:showCatName val="0"/>
          <c:showSerName val="0"/>
          <c:showPercent val="0"/>
          <c:showBubbleSize val="0"/>
        </c:dLbls>
        <c:gapWidth val="182"/>
        <c:axId val="384413728"/>
        <c:axId val="384415688"/>
      </c:barChart>
      <c:catAx>
        <c:axId val="3844137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8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384415688"/>
        <c:crosses val="autoZero"/>
        <c:auto val="1"/>
        <c:lblAlgn val="ctr"/>
        <c:lblOffset val="100"/>
        <c:noMultiLvlLbl val="0"/>
      </c:catAx>
      <c:valAx>
        <c:axId val="384415688"/>
        <c:scaling>
          <c:orientation val="minMax"/>
          <c:min val="1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600" b="0" i="0" u="none" strike="noStrike" kern="1200" baseline="0">
                <a:solidFill>
                  <a:schemeClr val="tx1">
                    <a:lumMod val="65000"/>
                    <a:lumOff val="35000"/>
                  </a:schemeClr>
                </a:solidFill>
                <a:latin typeface="+mn-lt"/>
                <a:ea typeface="+mn-ea"/>
                <a:cs typeface="+mn-cs"/>
              </a:defRPr>
            </a:pPr>
            <a:endParaRPr lang="ja-JP"/>
          </a:p>
        </c:txPr>
        <c:crossAx val="3844137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ysClr val="window" lastClr="FFFFFF"/>
    </a:solidFill>
    <a:ln>
      <a:noFill/>
    </a:ln>
    <a:effectLst/>
  </c:spPr>
  <c:txPr>
    <a:bodyPr/>
    <a:lstStyle/>
    <a:p>
      <a:pPr>
        <a:defRPr/>
      </a:pPr>
      <a:endParaRPr lang="ja-JP"/>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dLbl>
              <c:idx val="0"/>
              <c:numFmt formatCode="0.0_ "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0-4F1C-44EF-9E96-72EE1C7C5CBB}"/>
                </c:ext>
              </c:extLst>
            </c:dLbl>
            <c:dLbl>
              <c:idx val="1"/>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F0000"/>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1-4F1C-44EF-9E96-72EE1C7C5CBB}"/>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2学期</c:v>
                </c:pt>
                <c:pt idx="1">
                  <c:v>3学期</c:v>
                </c:pt>
              </c:strCache>
            </c:strRef>
          </c:cat>
          <c:val>
            <c:numRef>
              <c:f>Sheet1!$B$2:$B$3</c:f>
              <c:numCache>
                <c:formatCode>General</c:formatCode>
                <c:ptCount val="2"/>
                <c:pt idx="0">
                  <c:v>9.1999999999999993</c:v>
                </c:pt>
                <c:pt idx="1">
                  <c:v>8.1999999999999993</c:v>
                </c:pt>
              </c:numCache>
            </c:numRef>
          </c:val>
          <c:extLst>
            <c:ext xmlns:c16="http://schemas.microsoft.com/office/drawing/2014/chart" uri="{C3380CC4-5D6E-409C-BE32-E72D297353CC}">
              <c16:uniqueId val="{00000002-4F1C-44EF-9E96-72EE1C7C5CBB}"/>
            </c:ext>
          </c:extLst>
        </c:ser>
        <c:dLbls>
          <c:showLegendKey val="0"/>
          <c:showVal val="0"/>
          <c:showCatName val="0"/>
          <c:showSerName val="0"/>
          <c:showPercent val="0"/>
          <c:showBubbleSize val="0"/>
        </c:dLbls>
        <c:gapWidth val="219"/>
        <c:overlap val="-27"/>
        <c:axId val="290186464"/>
        <c:axId val="290178976"/>
      </c:barChart>
      <c:catAx>
        <c:axId val="290186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nSpc>
                <a:spcPts val="1700"/>
              </a:lnSpc>
              <a:defRPr sz="160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290178976"/>
        <c:crosses val="autoZero"/>
        <c:auto val="1"/>
        <c:lblAlgn val="ctr"/>
        <c:lblOffset val="100"/>
        <c:noMultiLvlLbl val="0"/>
      </c:catAx>
      <c:valAx>
        <c:axId val="29017897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ja-JP"/>
          </a:p>
        </c:txPr>
        <c:crossAx val="2901864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ja-JP" sz="1200" b="1" i="0" u="none" strike="noStrike" kern="1200" spc="-100" baseline="0">
                <a:ln>
                  <a:noFill/>
                </a:ln>
                <a:solidFill>
                  <a:schemeClr val="tx1"/>
                </a:solidFill>
                <a:latin typeface="BIZ UDPゴシック" panose="020B0400000000000000" pitchFamily="50" charset="-128"/>
                <a:ea typeface="BIZ UDPゴシック" panose="020B0400000000000000" pitchFamily="50" charset="-128"/>
                <a:cs typeface="+mn-cs"/>
              </a:defRPr>
            </a:pPr>
            <a:r>
              <a:rPr lang="ja-JP" altLang="en-US" sz="1200" b="1" spc="-100" baseline="0" dirty="0">
                <a:ln>
                  <a:noFill/>
                </a:ln>
                <a:solidFill>
                  <a:schemeClr val="tx1"/>
                </a:solidFill>
                <a:latin typeface="BIZ UDPゴシック" panose="020B0400000000000000" pitchFamily="50" charset="-128"/>
                <a:ea typeface="BIZ UDPゴシック" panose="020B0400000000000000" pitchFamily="50" charset="-128"/>
              </a:rPr>
              <a:t>問３</a:t>
            </a:r>
            <a:r>
              <a:rPr lang="en-US" altLang="ja-JP" sz="1200" b="1" spc="-100" baseline="0" dirty="0">
                <a:ln>
                  <a:noFill/>
                </a:ln>
                <a:solidFill>
                  <a:schemeClr val="tx1"/>
                </a:solidFill>
                <a:latin typeface="BIZ UDPゴシック" panose="020B0400000000000000" pitchFamily="50" charset="-128"/>
                <a:ea typeface="BIZ UDPゴシック" panose="020B0400000000000000" pitchFamily="50" charset="-128"/>
              </a:rPr>
              <a:t>-①</a:t>
            </a:r>
            <a:r>
              <a:rPr lang="ja-JP" altLang="en-US" sz="1200" b="1" spc="-100" baseline="0" dirty="0">
                <a:ln>
                  <a:noFill/>
                </a:ln>
                <a:solidFill>
                  <a:schemeClr val="tx1"/>
                </a:solidFill>
                <a:latin typeface="BIZ UDPゴシック" panose="020B0400000000000000" pitchFamily="50" charset="-128"/>
                <a:ea typeface="BIZ UDPゴシック" panose="020B0400000000000000" pitchFamily="50" charset="-128"/>
              </a:rPr>
              <a:t>．会議の場で、自分が受け持つ担任以外の児童生徒について意見をいう</a:t>
            </a:r>
          </a:p>
        </c:rich>
      </c:tx>
      <c:layout>
        <c:manualLayout>
          <c:xMode val="edge"/>
          <c:yMode val="edge"/>
          <c:x val="0.14172737096728455"/>
          <c:y val="1.5024914966596879E-2"/>
        </c:manualLayout>
      </c:layout>
      <c:overlay val="0"/>
      <c:spPr>
        <a:noFill/>
        <a:ln>
          <a:noFill/>
        </a:ln>
        <a:effectLst/>
      </c:spPr>
      <c:txPr>
        <a:bodyPr rot="0" spcFirstLastPara="1" vertOverflow="ellipsis" vert="horz" wrap="square" anchor="ctr" anchorCtr="1"/>
        <a:lstStyle/>
        <a:p>
          <a:pPr>
            <a:defRPr lang="ja-JP" sz="1200" b="1" i="0" u="none" strike="noStrike" kern="1200" spc="-100" baseline="0">
              <a:ln>
                <a:noFill/>
              </a:ln>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8323538160376765"/>
          <c:y val="0.14278944957130701"/>
          <c:w val="0.78998273883569103"/>
          <c:h val="0.75784587903772449"/>
        </c:manualLayout>
      </c:layout>
      <c:barChart>
        <c:barDir val="bar"/>
        <c:grouping val="percentStacked"/>
        <c:varyColors val="0"/>
        <c:ser>
          <c:idx val="0"/>
          <c:order val="0"/>
          <c:tx>
            <c:strRef>
              <c:f>'5-1抽出版 (2)'!$E$183</c:f>
              <c:strCache>
                <c:ptCount val="1"/>
                <c:pt idx="0">
                  <c:v>全くあてはまらない〔１点〕</c:v>
                </c:pt>
              </c:strCache>
            </c:strRef>
          </c:tx>
          <c:spPr>
            <a:solidFill>
              <a:schemeClr val="bg2">
                <a:lumMod val="75000"/>
              </a:schemeClr>
            </a:solidFill>
            <a:ln>
              <a:solidFill>
                <a:sysClr val="windowText" lastClr="000000"/>
              </a:solidFill>
            </a:ln>
            <a:effectLst/>
          </c:spPr>
          <c:invertIfNegative val="0"/>
          <c:dLbls>
            <c:dLbl>
              <c:idx val="0"/>
              <c:layout>
                <c:manualLayout>
                  <c:x val="3.5302424099788184E-2"/>
                  <c:y val="2.165716697432312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F5-4577-AF32-23D950CC7C8A}"/>
                </c:ext>
              </c:extLst>
            </c:dLbl>
            <c:dLbl>
              <c:idx val="1"/>
              <c:layout>
                <c:manualLayout>
                  <c:x val="4.0009413979759857E-2"/>
                  <c:y val="-1.894922176417171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F5-4577-AF32-23D950CC7C8A}"/>
                </c:ext>
              </c:extLst>
            </c:dLbl>
            <c:dLbl>
              <c:idx val="3"/>
              <c:delete val="1"/>
              <c:extLst>
                <c:ext xmlns:c15="http://schemas.microsoft.com/office/drawing/2012/chart" uri="{CE6537A1-D6FC-4f65-9D91-7224C49458BB}"/>
                <c:ext xmlns:c16="http://schemas.microsoft.com/office/drawing/2014/chart" uri="{C3380CC4-5D6E-409C-BE32-E72D297353CC}">
                  <c16:uniqueId val="{00000002-BCF5-4577-AF32-23D950CC7C8A}"/>
                </c:ext>
              </c:extLst>
            </c:dLbl>
            <c:dLbl>
              <c:idx val="4"/>
              <c:delete val="1"/>
              <c:extLst>
                <c:ext xmlns:c15="http://schemas.microsoft.com/office/drawing/2012/chart" uri="{CE6537A1-D6FC-4f65-9D91-7224C49458BB}"/>
                <c:ext xmlns:c16="http://schemas.microsoft.com/office/drawing/2014/chart" uri="{C3380CC4-5D6E-409C-BE32-E72D297353CC}">
                  <c16:uniqueId val="{00000003-BCF5-4577-AF32-23D950CC7C8A}"/>
                </c:ext>
              </c:extLst>
            </c:dLbl>
            <c:dLbl>
              <c:idx val="6"/>
              <c:delete val="1"/>
              <c:extLst>
                <c:ext xmlns:c15="http://schemas.microsoft.com/office/drawing/2012/chart" uri="{CE6537A1-D6FC-4f65-9D91-7224C49458BB}"/>
                <c:ext xmlns:c16="http://schemas.microsoft.com/office/drawing/2014/chart" uri="{C3380CC4-5D6E-409C-BE32-E72D297353CC}">
                  <c16:uniqueId val="{00000004-BCF5-4577-AF32-23D950CC7C8A}"/>
                </c:ext>
              </c:extLst>
            </c:dLbl>
            <c:dLbl>
              <c:idx val="7"/>
              <c:delete val="1"/>
              <c:extLst>
                <c:ext xmlns:c15="http://schemas.microsoft.com/office/drawing/2012/chart" uri="{CE6537A1-D6FC-4f65-9D91-7224C49458BB}"/>
                <c:ext xmlns:c16="http://schemas.microsoft.com/office/drawing/2014/chart" uri="{C3380CC4-5D6E-409C-BE32-E72D297353CC}">
                  <c16:uniqueId val="{00000005-BCF5-4577-AF32-23D950CC7C8A}"/>
                </c:ext>
              </c:extLst>
            </c:dLbl>
            <c:dLbl>
              <c:idx val="9"/>
              <c:delete val="1"/>
              <c:extLst>
                <c:ext xmlns:c15="http://schemas.microsoft.com/office/drawing/2012/chart" uri="{CE6537A1-D6FC-4f65-9D91-7224C49458BB}"/>
                <c:ext xmlns:c16="http://schemas.microsoft.com/office/drawing/2014/chart" uri="{C3380CC4-5D6E-409C-BE32-E72D297353CC}">
                  <c16:uniqueId val="{00000006-BCF5-4577-AF32-23D950CC7C8A}"/>
                </c:ext>
              </c:extLst>
            </c:dLbl>
            <c:dLbl>
              <c:idx val="10"/>
              <c:delete val="1"/>
              <c:extLst>
                <c:ext xmlns:c15="http://schemas.microsoft.com/office/drawing/2012/chart" uri="{CE6537A1-D6FC-4f65-9D91-7224C49458BB}"/>
                <c:ext xmlns:c16="http://schemas.microsoft.com/office/drawing/2014/chart" uri="{C3380CC4-5D6E-409C-BE32-E72D297353CC}">
                  <c16:uniqueId val="{00000007-BCF5-4577-AF32-23D950CC7C8A}"/>
                </c:ext>
              </c:extLst>
            </c:dLbl>
            <c:dLbl>
              <c:idx val="12"/>
              <c:delete val="1"/>
              <c:extLst>
                <c:ext xmlns:c15="http://schemas.microsoft.com/office/drawing/2012/chart" uri="{CE6537A1-D6FC-4f65-9D91-7224C49458BB}"/>
                <c:ext xmlns:c16="http://schemas.microsoft.com/office/drawing/2014/chart" uri="{C3380CC4-5D6E-409C-BE32-E72D297353CC}">
                  <c16:uniqueId val="{00000008-BCF5-4577-AF32-23D950CC7C8A}"/>
                </c:ext>
              </c:extLst>
            </c:dLbl>
            <c:dLbl>
              <c:idx val="13"/>
              <c:delete val="1"/>
              <c:extLst>
                <c:ext xmlns:c15="http://schemas.microsoft.com/office/drawing/2012/chart" uri="{CE6537A1-D6FC-4f65-9D91-7224C49458BB}"/>
                <c:ext xmlns:c16="http://schemas.microsoft.com/office/drawing/2014/chart" uri="{C3380CC4-5D6E-409C-BE32-E72D297353CC}">
                  <c16:uniqueId val="{00000009-BCF5-4577-AF32-23D950CC7C8A}"/>
                </c:ext>
              </c:extLst>
            </c:dLbl>
            <c:dLbl>
              <c:idx val="15"/>
              <c:delete val="1"/>
              <c:extLst>
                <c:ext xmlns:c15="http://schemas.microsoft.com/office/drawing/2012/chart" uri="{CE6537A1-D6FC-4f65-9D91-7224C49458BB}"/>
                <c:ext xmlns:c16="http://schemas.microsoft.com/office/drawing/2014/chart" uri="{C3380CC4-5D6E-409C-BE32-E72D297353CC}">
                  <c16:uniqueId val="{0000000A-BCF5-4577-AF32-23D950CC7C8A}"/>
                </c:ext>
              </c:extLst>
            </c:dLbl>
            <c:dLbl>
              <c:idx val="16"/>
              <c:delete val="1"/>
              <c:extLst>
                <c:ext xmlns:c15="http://schemas.microsoft.com/office/drawing/2012/chart" uri="{CE6537A1-D6FC-4f65-9D91-7224C49458BB}"/>
                <c:ext xmlns:c16="http://schemas.microsoft.com/office/drawing/2014/chart" uri="{C3380CC4-5D6E-409C-BE32-E72D297353CC}">
                  <c16:uniqueId val="{0000000B-BCF5-4577-AF32-23D950CC7C8A}"/>
                </c:ext>
              </c:extLst>
            </c:dLbl>
            <c:dLbl>
              <c:idx val="18"/>
              <c:layout>
                <c:manualLayout>
                  <c:x val="3.5302424099788184E-2"/>
                  <c:y val="1.89500743917567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CF5-4577-AF32-23D950CC7C8A}"/>
                </c:ext>
              </c:extLst>
            </c:dLbl>
            <c:dLbl>
              <c:idx val="19"/>
              <c:layout>
                <c:manualLayout>
                  <c:x val="3.2948929159802347E-2"/>
                  <c:y val="-2.16565275036343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CF5-4577-AF32-23D950CC7C8A}"/>
                </c:ext>
              </c:extLst>
            </c:dLbl>
            <c:dLbl>
              <c:idx val="21"/>
              <c:delete val="1"/>
              <c:extLst>
                <c:ext xmlns:c15="http://schemas.microsoft.com/office/drawing/2012/chart" uri="{CE6537A1-D6FC-4f65-9D91-7224C49458BB}"/>
                <c:ext xmlns:c16="http://schemas.microsoft.com/office/drawing/2014/chart" uri="{C3380CC4-5D6E-409C-BE32-E72D297353CC}">
                  <c16:uniqueId val="{0000000E-BCF5-4577-AF32-23D950CC7C8A}"/>
                </c:ext>
              </c:extLst>
            </c:dLbl>
            <c:dLbl>
              <c:idx val="22"/>
              <c:delete val="1"/>
              <c:extLst>
                <c:ext xmlns:c15="http://schemas.microsoft.com/office/drawing/2012/chart" uri="{CE6537A1-D6FC-4f65-9D91-7224C49458BB}"/>
                <c:ext xmlns:c16="http://schemas.microsoft.com/office/drawing/2014/chart" uri="{C3380CC4-5D6E-409C-BE32-E72D297353CC}">
                  <c16:uniqueId val="{0000000F-BCF5-4577-AF32-23D950CC7C8A}"/>
                </c:ext>
              </c:extLst>
            </c:dLbl>
            <c:dLbl>
              <c:idx val="24"/>
              <c:delete val="1"/>
              <c:extLst>
                <c:ext xmlns:c15="http://schemas.microsoft.com/office/drawing/2012/chart" uri="{CE6537A1-D6FC-4f65-9D91-7224C49458BB}"/>
                <c:ext xmlns:c16="http://schemas.microsoft.com/office/drawing/2014/chart" uri="{C3380CC4-5D6E-409C-BE32-E72D297353CC}">
                  <c16:uniqueId val="{00000010-BCF5-4577-AF32-23D950CC7C8A}"/>
                </c:ext>
              </c:extLst>
            </c:dLbl>
            <c:dLbl>
              <c:idx val="25"/>
              <c:delete val="1"/>
              <c:extLst>
                <c:ext xmlns:c15="http://schemas.microsoft.com/office/drawing/2012/chart" uri="{CE6537A1-D6FC-4f65-9D91-7224C49458BB}"/>
                <c:ext xmlns:c16="http://schemas.microsoft.com/office/drawing/2014/chart" uri="{C3380CC4-5D6E-409C-BE32-E72D297353CC}">
                  <c16:uniqueId val="{00000011-BCF5-4577-AF32-23D950CC7C8A}"/>
                </c:ext>
              </c:extLst>
            </c:dLbl>
            <c:dLbl>
              <c:idx val="27"/>
              <c:delete val="1"/>
              <c:extLst>
                <c:ext xmlns:c15="http://schemas.microsoft.com/office/drawing/2012/chart" uri="{CE6537A1-D6FC-4f65-9D91-7224C49458BB}"/>
                <c:ext xmlns:c16="http://schemas.microsoft.com/office/drawing/2014/chart" uri="{C3380CC4-5D6E-409C-BE32-E72D297353CC}">
                  <c16:uniqueId val="{00000012-BCF5-4577-AF32-23D950CC7C8A}"/>
                </c:ext>
              </c:extLst>
            </c:dLbl>
            <c:dLbl>
              <c:idx val="28"/>
              <c:delete val="1"/>
              <c:extLst>
                <c:ext xmlns:c15="http://schemas.microsoft.com/office/drawing/2012/chart" uri="{CE6537A1-D6FC-4f65-9D91-7224C49458BB}"/>
                <c:ext xmlns:c16="http://schemas.microsoft.com/office/drawing/2014/chart" uri="{C3380CC4-5D6E-409C-BE32-E72D297353CC}">
                  <c16:uniqueId val="{00000013-BCF5-4577-AF32-23D950CC7C8A}"/>
                </c:ext>
              </c:extLst>
            </c:dLbl>
            <c:dLbl>
              <c:idx val="30"/>
              <c:delete val="1"/>
              <c:extLst>
                <c:ext xmlns:c15="http://schemas.microsoft.com/office/drawing/2012/chart" uri="{CE6537A1-D6FC-4f65-9D91-7224C49458BB}"/>
                <c:ext xmlns:c16="http://schemas.microsoft.com/office/drawing/2014/chart" uri="{C3380CC4-5D6E-409C-BE32-E72D297353CC}">
                  <c16:uniqueId val="{00000014-BCF5-4577-AF32-23D950CC7C8A}"/>
                </c:ext>
              </c:extLst>
            </c:dLbl>
            <c:dLbl>
              <c:idx val="31"/>
              <c:delete val="1"/>
              <c:extLst>
                <c:ext xmlns:c15="http://schemas.microsoft.com/office/drawing/2012/chart" uri="{CE6537A1-D6FC-4f65-9D91-7224C49458BB}"/>
                <c:ext xmlns:c16="http://schemas.microsoft.com/office/drawing/2014/chart" uri="{C3380CC4-5D6E-409C-BE32-E72D297353CC}">
                  <c16:uniqueId val="{00000015-BCF5-4577-AF32-23D950CC7C8A}"/>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'5-1抽出版 (2)'!$A$184:$B$215</c:f>
              <c:multiLvlStrCache>
                <c:ptCount val="32"/>
                <c:lvl>
                  <c:pt idx="0">
                    <c:v>活用前(n=372)</c:v>
                  </c:pt>
                  <c:pt idx="1">
                    <c:v>活用した後(n=365)</c:v>
                  </c:pt>
                  <c:pt idx="3">
                    <c:v>活用前(n=16)</c:v>
                  </c:pt>
                  <c:pt idx="4">
                    <c:v>活用した後(n=16)</c:v>
                  </c:pt>
                  <c:pt idx="6">
                    <c:v>活用前(n=28)</c:v>
                  </c:pt>
                  <c:pt idx="7">
                    <c:v>活用した後(n=28)</c:v>
                  </c:pt>
                  <c:pt idx="9">
                    <c:v>活用前(n=21)</c:v>
                  </c:pt>
                  <c:pt idx="10">
                    <c:v>活用した後(n=20)</c:v>
                  </c:pt>
                  <c:pt idx="12">
                    <c:v>活用前(n=17)</c:v>
                  </c:pt>
                  <c:pt idx="13">
                    <c:v>活用した後(n=16)</c:v>
                  </c:pt>
                  <c:pt idx="15">
                    <c:v>活用前(n=56)</c:v>
                  </c:pt>
                  <c:pt idx="16">
                    <c:v>活用した後(n=55)</c:v>
                  </c:pt>
                  <c:pt idx="18">
                    <c:v>活用前(n=198)</c:v>
                  </c:pt>
                  <c:pt idx="19">
                    <c:v>活用した後(n=191)</c:v>
                  </c:pt>
                  <c:pt idx="21">
                    <c:v>活用前(n=20)</c:v>
                  </c:pt>
                  <c:pt idx="22">
                    <c:v>活用した後(n=20)</c:v>
                  </c:pt>
                  <c:pt idx="24">
                    <c:v>活用前(n=18)</c:v>
                  </c:pt>
                  <c:pt idx="25">
                    <c:v>活用した後(n=18)</c:v>
                  </c:pt>
                  <c:pt idx="27">
                    <c:v>活用前(n=19)</c:v>
                  </c:pt>
                  <c:pt idx="28">
                    <c:v>活用した後(n=19)</c:v>
                  </c:pt>
                  <c:pt idx="30">
                    <c:v>活用前(n=21)</c:v>
                  </c:pt>
                  <c:pt idx="31">
                    <c:v>活用した後(n=22)</c:v>
                  </c:pt>
                </c:lvl>
                <c:lvl>
                  <c:pt idx="0">
                    <c:v>　合　　　計***</c:v>
                  </c:pt>
                  <c:pt idx="3">
                    <c:v>校長</c:v>
                  </c:pt>
                  <c:pt idx="6">
                    <c:v>教頭</c:v>
                  </c:pt>
                  <c:pt idx="9">
                    <c:v>教務主任</c:v>
                  </c:pt>
                  <c:pt idx="12">
                    <c:v>生徒指導主任</c:v>
                  </c:pt>
                  <c:pt idx="15">
                    <c:v>学年主任</c:v>
                  </c:pt>
                  <c:pt idx="18">
                    <c:v>クラス担任**</c:v>
                  </c:pt>
                  <c:pt idx="21">
                    <c:v>教科専科担任</c:v>
                  </c:pt>
                  <c:pt idx="24">
                    <c:v>養護教諭</c:v>
                  </c:pt>
                  <c:pt idx="27">
                    <c:v>特別支援コーディネーター</c:v>
                  </c:pt>
                  <c:pt idx="30">
                    <c:v>その他</c:v>
                  </c:pt>
                </c:lvl>
              </c:multiLvlStrCache>
            </c:multiLvlStrRef>
          </c:cat>
          <c:val>
            <c:numRef>
              <c:f>'5-1抽出版 (2)'!$E$184:$E$215</c:f>
              <c:numCache>
                <c:formatCode>0.0</c:formatCode>
                <c:ptCount val="32"/>
                <c:pt idx="0">
                  <c:v>1.3</c:v>
                </c:pt>
                <c:pt idx="1">
                  <c:v>0.8</c:v>
                </c:pt>
                <c:pt idx="3">
                  <c:v>0</c:v>
                </c:pt>
                <c:pt idx="4">
                  <c:v>0</c:v>
                </c:pt>
                <c:pt idx="6">
                  <c:v>0</c:v>
                </c:pt>
                <c:pt idx="7">
                  <c:v>0</c:v>
                </c:pt>
                <c:pt idx="9">
                  <c:v>0</c:v>
                </c:pt>
                <c:pt idx="10">
                  <c:v>0</c:v>
                </c:pt>
                <c:pt idx="12">
                  <c:v>0</c:v>
                </c:pt>
                <c:pt idx="13">
                  <c:v>0</c:v>
                </c:pt>
                <c:pt idx="15">
                  <c:v>0</c:v>
                </c:pt>
                <c:pt idx="16">
                  <c:v>0</c:v>
                </c:pt>
                <c:pt idx="18">
                  <c:v>2.5</c:v>
                </c:pt>
                <c:pt idx="19">
                  <c:v>1.6</c:v>
                </c:pt>
                <c:pt idx="21">
                  <c:v>0</c:v>
                </c:pt>
                <c:pt idx="22">
                  <c:v>0</c:v>
                </c:pt>
                <c:pt idx="24">
                  <c:v>0</c:v>
                </c:pt>
                <c:pt idx="25">
                  <c:v>0</c:v>
                </c:pt>
                <c:pt idx="27">
                  <c:v>0</c:v>
                </c:pt>
                <c:pt idx="28">
                  <c:v>0</c:v>
                </c:pt>
                <c:pt idx="30">
                  <c:v>0</c:v>
                </c:pt>
                <c:pt idx="31">
                  <c:v>0</c:v>
                </c:pt>
              </c:numCache>
            </c:numRef>
          </c:val>
          <c:extLst>
            <c:ext xmlns:c16="http://schemas.microsoft.com/office/drawing/2014/chart" uri="{C3380CC4-5D6E-409C-BE32-E72D297353CC}">
              <c16:uniqueId val="{00000016-BCF5-4577-AF32-23D950CC7C8A}"/>
            </c:ext>
          </c:extLst>
        </c:ser>
        <c:ser>
          <c:idx val="1"/>
          <c:order val="1"/>
          <c:tx>
            <c:strRef>
              <c:f>'5-1抽出版 (2)'!$F$183</c:f>
              <c:strCache>
                <c:ptCount val="1"/>
                <c:pt idx="0">
                  <c:v>あまりあてはまらない〔２点〕</c:v>
                </c:pt>
              </c:strCache>
            </c:strRef>
          </c:tx>
          <c:spPr>
            <a:solidFill>
              <a:schemeClr val="bg1"/>
            </a:solidFill>
            <a:ln>
              <a:solidFill>
                <a:sysClr val="windowText" lastClr="000000"/>
              </a:solid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17-BCF5-4577-AF32-23D950CC7C8A}"/>
                </c:ext>
              </c:extLst>
            </c:dLbl>
            <c:dLbl>
              <c:idx val="7"/>
              <c:delete val="1"/>
              <c:extLst>
                <c:ext xmlns:c15="http://schemas.microsoft.com/office/drawing/2012/chart" uri="{CE6537A1-D6FC-4f65-9D91-7224C49458BB}"/>
                <c:ext xmlns:c16="http://schemas.microsoft.com/office/drawing/2014/chart" uri="{C3380CC4-5D6E-409C-BE32-E72D297353CC}">
                  <c16:uniqueId val="{00000018-BCF5-4577-AF32-23D950CC7C8A}"/>
                </c:ext>
              </c:extLst>
            </c:dLbl>
            <c:dLbl>
              <c:idx val="10"/>
              <c:delete val="1"/>
              <c:extLst>
                <c:ext xmlns:c15="http://schemas.microsoft.com/office/drawing/2012/chart" uri="{CE6537A1-D6FC-4f65-9D91-7224C49458BB}"/>
                <c:ext xmlns:c16="http://schemas.microsoft.com/office/drawing/2014/chart" uri="{C3380CC4-5D6E-409C-BE32-E72D297353CC}">
                  <c16:uniqueId val="{00000019-BCF5-4577-AF32-23D950CC7C8A}"/>
                </c:ext>
              </c:extLst>
            </c:dLbl>
            <c:dLbl>
              <c:idx val="12"/>
              <c:delete val="1"/>
              <c:extLst>
                <c:ext xmlns:c15="http://schemas.microsoft.com/office/drawing/2012/chart" uri="{CE6537A1-D6FC-4f65-9D91-7224C49458BB}"/>
                <c:ext xmlns:c16="http://schemas.microsoft.com/office/drawing/2014/chart" uri="{C3380CC4-5D6E-409C-BE32-E72D297353CC}">
                  <c16:uniqueId val="{0000001A-BCF5-4577-AF32-23D950CC7C8A}"/>
                </c:ext>
              </c:extLst>
            </c:dLbl>
            <c:dLbl>
              <c:idx val="13"/>
              <c:delete val="1"/>
              <c:extLst>
                <c:ext xmlns:c15="http://schemas.microsoft.com/office/drawing/2012/chart" uri="{CE6537A1-D6FC-4f65-9D91-7224C49458BB}"/>
                <c:ext xmlns:c16="http://schemas.microsoft.com/office/drawing/2014/chart" uri="{C3380CC4-5D6E-409C-BE32-E72D297353CC}">
                  <c16:uniqueId val="{0000001B-BCF5-4577-AF32-23D950CC7C8A}"/>
                </c:ext>
              </c:extLst>
            </c:dLbl>
            <c:dLbl>
              <c:idx val="16"/>
              <c:layout>
                <c:manualLayout>
                  <c:x val="6.589785831960461E-2"/>
                  <c:y val="-1.894687703831272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BCF5-4577-AF32-23D950CC7C8A}"/>
                </c:ext>
              </c:extLst>
            </c:dLbl>
            <c:dLbl>
              <c:idx val="24"/>
              <c:delete val="1"/>
              <c:extLst>
                <c:ext xmlns:c15="http://schemas.microsoft.com/office/drawing/2012/chart" uri="{CE6537A1-D6FC-4f65-9D91-7224C49458BB}"/>
                <c:ext xmlns:c16="http://schemas.microsoft.com/office/drawing/2014/chart" uri="{C3380CC4-5D6E-409C-BE32-E72D297353CC}">
                  <c16:uniqueId val="{0000001D-BCF5-4577-AF32-23D950CC7C8A}"/>
                </c:ext>
              </c:extLst>
            </c:dLbl>
            <c:dLbl>
              <c:idx val="25"/>
              <c:delete val="1"/>
              <c:extLst>
                <c:ext xmlns:c15="http://schemas.microsoft.com/office/drawing/2012/chart" uri="{CE6537A1-D6FC-4f65-9D91-7224C49458BB}"/>
                <c:ext xmlns:c16="http://schemas.microsoft.com/office/drawing/2014/chart" uri="{C3380CC4-5D6E-409C-BE32-E72D297353CC}">
                  <c16:uniqueId val="{0000001E-BCF5-4577-AF32-23D950CC7C8A}"/>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'5-1抽出版 (2)'!$A$184:$B$215</c:f>
              <c:multiLvlStrCache>
                <c:ptCount val="32"/>
                <c:lvl>
                  <c:pt idx="0">
                    <c:v>活用前(n=372)</c:v>
                  </c:pt>
                  <c:pt idx="1">
                    <c:v>活用した後(n=365)</c:v>
                  </c:pt>
                  <c:pt idx="3">
                    <c:v>活用前(n=16)</c:v>
                  </c:pt>
                  <c:pt idx="4">
                    <c:v>活用した後(n=16)</c:v>
                  </c:pt>
                  <c:pt idx="6">
                    <c:v>活用前(n=28)</c:v>
                  </c:pt>
                  <c:pt idx="7">
                    <c:v>活用した後(n=28)</c:v>
                  </c:pt>
                  <c:pt idx="9">
                    <c:v>活用前(n=21)</c:v>
                  </c:pt>
                  <c:pt idx="10">
                    <c:v>活用した後(n=20)</c:v>
                  </c:pt>
                  <c:pt idx="12">
                    <c:v>活用前(n=17)</c:v>
                  </c:pt>
                  <c:pt idx="13">
                    <c:v>活用した後(n=16)</c:v>
                  </c:pt>
                  <c:pt idx="15">
                    <c:v>活用前(n=56)</c:v>
                  </c:pt>
                  <c:pt idx="16">
                    <c:v>活用した後(n=55)</c:v>
                  </c:pt>
                  <c:pt idx="18">
                    <c:v>活用前(n=198)</c:v>
                  </c:pt>
                  <c:pt idx="19">
                    <c:v>活用した後(n=191)</c:v>
                  </c:pt>
                  <c:pt idx="21">
                    <c:v>活用前(n=20)</c:v>
                  </c:pt>
                  <c:pt idx="22">
                    <c:v>活用した後(n=20)</c:v>
                  </c:pt>
                  <c:pt idx="24">
                    <c:v>活用前(n=18)</c:v>
                  </c:pt>
                  <c:pt idx="25">
                    <c:v>活用した後(n=18)</c:v>
                  </c:pt>
                  <c:pt idx="27">
                    <c:v>活用前(n=19)</c:v>
                  </c:pt>
                  <c:pt idx="28">
                    <c:v>活用した後(n=19)</c:v>
                  </c:pt>
                  <c:pt idx="30">
                    <c:v>活用前(n=21)</c:v>
                  </c:pt>
                  <c:pt idx="31">
                    <c:v>活用した後(n=22)</c:v>
                  </c:pt>
                </c:lvl>
                <c:lvl>
                  <c:pt idx="0">
                    <c:v>　合　　　計***</c:v>
                  </c:pt>
                  <c:pt idx="3">
                    <c:v>校長</c:v>
                  </c:pt>
                  <c:pt idx="6">
                    <c:v>教頭</c:v>
                  </c:pt>
                  <c:pt idx="9">
                    <c:v>教務主任</c:v>
                  </c:pt>
                  <c:pt idx="12">
                    <c:v>生徒指導主任</c:v>
                  </c:pt>
                  <c:pt idx="15">
                    <c:v>学年主任</c:v>
                  </c:pt>
                  <c:pt idx="18">
                    <c:v>クラス担任**</c:v>
                  </c:pt>
                  <c:pt idx="21">
                    <c:v>教科専科担任</c:v>
                  </c:pt>
                  <c:pt idx="24">
                    <c:v>養護教諭</c:v>
                  </c:pt>
                  <c:pt idx="27">
                    <c:v>特別支援コーディネーター</c:v>
                  </c:pt>
                  <c:pt idx="30">
                    <c:v>その他</c:v>
                  </c:pt>
                </c:lvl>
              </c:multiLvlStrCache>
            </c:multiLvlStrRef>
          </c:cat>
          <c:val>
            <c:numRef>
              <c:f>'5-1抽出版 (2)'!$F$184:$F$215</c:f>
              <c:numCache>
                <c:formatCode>0.0</c:formatCode>
                <c:ptCount val="32"/>
                <c:pt idx="0">
                  <c:v>12.6</c:v>
                </c:pt>
                <c:pt idx="1">
                  <c:v>6.3</c:v>
                </c:pt>
                <c:pt idx="3">
                  <c:v>6.3</c:v>
                </c:pt>
                <c:pt idx="4">
                  <c:v>0</c:v>
                </c:pt>
                <c:pt idx="6">
                  <c:v>7.1</c:v>
                </c:pt>
                <c:pt idx="7">
                  <c:v>0</c:v>
                </c:pt>
                <c:pt idx="9">
                  <c:v>9.5</c:v>
                </c:pt>
                <c:pt idx="10">
                  <c:v>0</c:v>
                </c:pt>
                <c:pt idx="12">
                  <c:v>0</c:v>
                </c:pt>
                <c:pt idx="13">
                  <c:v>0</c:v>
                </c:pt>
                <c:pt idx="15">
                  <c:v>7.1</c:v>
                </c:pt>
                <c:pt idx="16">
                  <c:v>1.8</c:v>
                </c:pt>
                <c:pt idx="18">
                  <c:v>17.2</c:v>
                </c:pt>
                <c:pt idx="19">
                  <c:v>9.9</c:v>
                </c:pt>
                <c:pt idx="21">
                  <c:v>5</c:v>
                </c:pt>
                <c:pt idx="22">
                  <c:v>5</c:v>
                </c:pt>
                <c:pt idx="24">
                  <c:v>0</c:v>
                </c:pt>
                <c:pt idx="25">
                  <c:v>0</c:v>
                </c:pt>
                <c:pt idx="27">
                  <c:v>10.5</c:v>
                </c:pt>
                <c:pt idx="28">
                  <c:v>10.5</c:v>
                </c:pt>
                <c:pt idx="30">
                  <c:v>14.3</c:v>
                </c:pt>
                <c:pt idx="31">
                  <c:v>4.5</c:v>
                </c:pt>
              </c:numCache>
            </c:numRef>
          </c:val>
          <c:extLst>
            <c:ext xmlns:c16="http://schemas.microsoft.com/office/drawing/2014/chart" uri="{C3380CC4-5D6E-409C-BE32-E72D297353CC}">
              <c16:uniqueId val="{0000001F-BCF5-4577-AF32-23D950CC7C8A}"/>
            </c:ext>
          </c:extLst>
        </c:ser>
        <c:ser>
          <c:idx val="2"/>
          <c:order val="2"/>
          <c:tx>
            <c:strRef>
              <c:f>'5-1抽出版 (2)'!$G$183</c:f>
              <c:strCache>
                <c:ptCount val="1"/>
                <c:pt idx="0">
                  <c:v>どちらでもない　　〔３点〕</c:v>
                </c:pt>
              </c:strCache>
            </c:strRef>
          </c:tx>
          <c:spPr>
            <a:solidFill>
              <a:schemeClr val="bg1">
                <a:lumMod val="50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'5-1抽出版 (2)'!$A$184:$B$215</c:f>
              <c:multiLvlStrCache>
                <c:ptCount val="32"/>
                <c:lvl>
                  <c:pt idx="0">
                    <c:v>活用前(n=372)</c:v>
                  </c:pt>
                  <c:pt idx="1">
                    <c:v>活用した後(n=365)</c:v>
                  </c:pt>
                  <c:pt idx="3">
                    <c:v>活用前(n=16)</c:v>
                  </c:pt>
                  <c:pt idx="4">
                    <c:v>活用した後(n=16)</c:v>
                  </c:pt>
                  <c:pt idx="6">
                    <c:v>活用前(n=28)</c:v>
                  </c:pt>
                  <c:pt idx="7">
                    <c:v>活用した後(n=28)</c:v>
                  </c:pt>
                  <c:pt idx="9">
                    <c:v>活用前(n=21)</c:v>
                  </c:pt>
                  <c:pt idx="10">
                    <c:v>活用した後(n=20)</c:v>
                  </c:pt>
                  <c:pt idx="12">
                    <c:v>活用前(n=17)</c:v>
                  </c:pt>
                  <c:pt idx="13">
                    <c:v>活用した後(n=16)</c:v>
                  </c:pt>
                  <c:pt idx="15">
                    <c:v>活用前(n=56)</c:v>
                  </c:pt>
                  <c:pt idx="16">
                    <c:v>活用した後(n=55)</c:v>
                  </c:pt>
                  <c:pt idx="18">
                    <c:v>活用前(n=198)</c:v>
                  </c:pt>
                  <c:pt idx="19">
                    <c:v>活用した後(n=191)</c:v>
                  </c:pt>
                  <c:pt idx="21">
                    <c:v>活用前(n=20)</c:v>
                  </c:pt>
                  <c:pt idx="22">
                    <c:v>活用した後(n=20)</c:v>
                  </c:pt>
                  <c:pt idx="24">
                    <c:v>活用前(n=18)</c:v>
                  </c:pt>
                  <c:pt idx="25">
                    <c:v>活用した後(n=18)</c:v>
                  </c:pt>
                  <c:pt idx="27">
                    <c:v>活用前(n=19)</c:v>
                  </c:pt>
                  <c:pt idx="28">
                    <c:v>活用した後(n=19)</c:v>
                  </c:pt>
                  <c:pt idx="30">
                    <c:v>活用前(n=21)</c:v>
                  </c:pt>
                  <c:pt idx="31">
                    <c:v>活用した後(n=22)</c:v>
                  </c:pt>
                </c:lvl>
                <c:lvl>
                  <c:pt idx="0">
                    <c:v>　合　　　計***</c:v>
                  </c:pt>
                  <c:pt idx="3">
                    <c:v>校長</c:v>
                  </c:pt>
                  <c:pt idx="6">
                    <c:v>教頭</c:v>
                  </c:pt>
                  <c:pt idx="9">
                    <c:v>教務主任</c:v>
                  </c:pt>
                  <c:pt idx="12">
                    <c:v>生徒指導主任</c:v>
                  </c:pt>
                  <c:pt idx="15">
                    <c:v>学年主任</c:v>
                  </c:pt>
                  <c:pt idx="18">
                    <c:v>クラス担任**</c:v>
                  </c:pt>
                  <c:pt idx="21">
                    <c:v>教科専科担任</c:v>
                  </c:pt>
                  <c:pt idx="24">
                    <c:v>養護教諭</c:v>
                  </c:pt>
                  <c:pt idx="27">
                    <c:v>特別支援コーディネーター</c:v>
                  </c:pt>
                  <c:pt idx="30">
                    <c:v>その他</c:v>
                  </c:pt>
                </c:lvl>
              </c:multiLvlStrCache>
            </c:multiLvlStrRef>
          </c:cat>
          <c:val>
            <c:numRef>
              <c:f>'5-1抽出版 (2)'!$G$184:$G$215</c:f>
              <c:numCache>
                <c:formatCode>0.0</c:formatCode>
                <c:ptCount val="32"/>
                <c:pt idx="0">
                  <c:v>26.3</c:v>
                </c:pt>
                <c:pt idx="1">
                  <c:v>17.5</c:v>
                </c:pt>
                <c:pt idx="3">
                  <c:v>18.8</c:v>
                </c:pt>
                <c:pt idx="4">
                  <c:v>18.8</c:v>
                </c:pt>
                <c:pt idx="6">
                  <c:v>17.899999999999999</c:v>
                </c:pt>
                <c:pt idx="7">
                  <c:v>7.1</c:v>
                </c:pt>
                <c:pt idx="9">
                  <c:v>19</c:v>
                </c:pt>
                <c:pt idx="10">
                  <c:v>15</c:v>
                </c:pt>
                <c:pt idx="12">
                  <c:v>29.4</c:v>
                </c:pt>
                <c:pt idx="13">
                  <c:v>12.5</c:v>
                </c:pt>
                <c:pt idx="15">
                  <c:v>30.4</c:v>
                </c:pt>
                <c:pt idx="16">
                  <c:v>25.5</c:v>
                </c:pt>
                <c:pt idx="18">
                  <c:v>30.8</c:v>
                </c:pt>
                <c:pt idx="19">
                  <c:v>19.399999999999999</c:v>
                </c:pt>
                <c:pt idx="21">
                  <c:v>40</c:v>
                </c:pt>
                <c:pt idx="22">
                  <c:v>30</c:v>
                </c:pt>
                <c:pt idx="24">
                  <c:v>11.1</c:v>
                </c:pt>
                <c:pt idx="25">
                  <c:v>11.1</c:v>
                </c:pt>
                <c:pt idx="27">
                  <c:v>15.8</c:v>
                </c:pt>
                <c:pt idx="28">
                  <c:v>10.5</c:v>
                </c:pt>
                <c:pt idx="30">
                  <c:v>33.299999999999997</c:v>
                </c:pt>
                <c:pt idx="31">
                  <c:v>22.7</c:v>
                </c:pt>
              </c:numCache>
            </c:numRef>
          </c:val>
          <c:extLst>
            <c:ext xmlns:c16="http://schemas.microsoft.com/office/drawing/2014/chart" uri="{C3380CC4-5D6E-409C-BE32-E72D297353CC}">
              <c16:uniqueId val="{00000020-BCF5-4577-AF32-23D950CC7C8A}"/>
            </c:ext>
          </c:extLst>
        </c:ser>
        <c:ser>
          <c:idx val="3"/>
          <c:order val="3"/>
          <c:tx>
            <c:strRef>
              <c:f>'5-1抽出版 (2)'!$H$183</c:f>
              <c:strCache>
                <c:ptCount val="1"/>
                <c:pt idx="0">
                  <c:v>まあまああてはまる〔４点〕</c:v>
                </c:pt>
              </c:strCache>
            </c:strRef>
          </c:tx>
          <c:spPr>
            <a:solidFill>
              <a:schemeClr val="bg2"/>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'5-1抽出版 (2)'!$A$184:$B$215</c:f>
              <c:multiLvlStrCache>
                <c:ptCount val="32"/>
                <c:lvl>
                  <c:pt idx="0">
                    <c:v>活用前(n=372)</c:v>
                  </c:pt>
                  <c:pt idx="1">
                    <c:v>活用した後(n=365)</c:v>
                  </c:pt>
                  <c:pt idx="3">
                    <c:v>活用前(n=16)</c:v>
                  </c:pt>
                  <c:pt idx="4">
                    <c:v>活用した後(n=16)</c:v>
                  </c:pt>
                  <c:pt idx="6">
                    <c:v>活用前(n=28)</c:v>
                  </c:pt>
                  <c:pt idx="7">
                    <c:v>活用した後(n=28)</c:v>
                  </c:pt>
                  <c:pt idx="9">
                    <c:v>活用前(n=21)</c:v>
                  </c:pt>
                  <c:pt idx="10">
                    <c:v>活用した後(n=20)</c:v>
                  </c:pt>
                  <c:pt idx="12">
                    <c:v>活用前(n=17)</c:v>
                  </c:pt>
                  <c:pt idx="13">
                    <c:v>活用した後(n=16)</c:v>
                  </c:pt>
                  <c:pt idx="15">
                    <c:v>活用前(n=56)</c:v>
                  </c:pt>
                  <c:pt idx="16">
                    <c:v>活用した後(n=55)</c:v>
                  </c:pt>
                  <c:pt idx="18">
                    <c:v>活用前(n=198)</c:v>
                  </c:pt>
                  <c:pt idx="19">
                    <c:v>活用した後(n=191)</c:v>
                  </c:pt>
                  <c:pt idx="21">
                    <c:v>活用前(n=20)</c:v>
                  </c:pt>
                  <c:pt idx="22">
                    <c:v>活用した後(n=20)</c:v>
                  </c:pt>
                  <c:pt idx="24">
                    <c:v>活用前(n=18)</c:v>
                  </c:pt>
                  <c:pt idx="25">
                    <c:v>活用した後(n=18)</c:v>
                  </c:pt>
                  <c:pt idx="27">
                    <c:v>活用前(n=19)</c:v>
                  </c:pt>
                  <c:pt idx="28">
                    <c:v>活用した後(n=19)</c:v>
                  </c:pt>
                  <c:pt idx="30">
                    <c:v>活用前(n=21)</c:v>
                  </c:pt>
                  <c:pt idx="31">
                    <c:v>活用した後(n=22)</c:v>
                  </c:pt>
                </c:lvl>
                <c:lvl>
                  <c:pt idx="0">
                    <c:v>　合　　　計***</c:v>
                  </c:pt>
                  <c:pt idx="3">
                    <c:v>校長</c:v>
                  </c:pt>
                  <c:pt idx="6">
                    <c:v>教頭</c:v>
                  </c:pt>
                  <c:pt idx="9">
                    <c:v>教務主任</c:v>
                  </c:pt>
                  <c:pt idx="12">
                    <c:v>生徒指導主任</c:v>
                  </c:pt>
                  <c:pt idx="15">
                    <c:v>学年主任</c:v>
                  </c:pt>
                  <c:pt idx="18">
                    <c:v>クラス担任**</c:v>
                  </c:pt>
                  <c:pt idx="21">
                    <c:v>教科専科担任</c:v>
                  </c:pt>
                  <c:pt idx="24">
                    <c:v>養護教諭</c:v>
                  </c:pt>
                  <c:pt idx="27">
                    <c:v>特別支援コーディネーター</c:v>
                  </c:pt>
                  <c:pt idx="30">
                    <c:v>その他</c:v>
                  </c:pt>
                </c:lvl>
              </c:multiLvlStrCache>
            </c:multiLvlStrRef>
          </c:cat>
          <c:val>
            <c:numRef>
              <c:f>'5-1抽出版 (2)'!$H$184:$H$215</c:f>
              <c:numCache>
                <c:formatCode>0.0</c:formatCode>
                <c:ptCount val="32"/>
                <c:pt idx="0">
                  <c:v>43.3</c:v>
                </c:pt>
                <c:pt idx="1">
                  <c:v>44.7</c:v>
                </c:pt>
                <c:pt idx="3">
                  <c:v>50</c:v>
                </c:pt>
                <c:pt idx="4">
                  <c:v>18.8</c:v>
                </c:pt>
                <c:pt idx="6">
                  <c:v>42.9</c:v>
                </c:pt>
                <c:pt idx="7">
                  <c:v>35.700000000000003</c:v>
                </c:pt>
                <c:pt idx="9">
                  <c:v>61.9</c:v>
                </c:pt>
                <c:pt idx="10">
                  <c:v>45</c:v>
                </c:pt>
                <c:pt idx="12">
                  <c:v>41.2</c:v>
                </c:pt>
                <c:pt idx="13">
                  <c:v>50</c:v>
                </c:pt>
                <c:pt idx="15">
                  <c:v>42.9</c:v>
                </c:pt>
                <c:pt idx="16">
                  <c:v>43.6</c:v>
                </c:pt>
                <c:pt idx="18">
                  <c:v>40.4</c:v>
                </c:pt>
                <c:pt idx="19">
                  <c:v>48.7</c:v>
                </c:pt>
                <c:pt idx="21">
                  <c:v>45</c:v>
                </c:pt>
                <c:pt idx="22">
                  <c:v>45</c:v>
                </c:pt>
                <c:pt idx="24">
                  <c:v>66.7</c:v>
                </c:pt>
                <c:pt idx="25">
                  <c:v>55.6</c:v>
                </c:pt>
                <c:pt idx="27">
                  <c:v>57.9</c:v>
                </c:pt>
                <c:pt idx="28">
                  <c:v>42.1</c:v>
                </c:pt>
                <c:pt idx="30">
                  <c:v>33.299999999999997</c:v>
                </c:pt>
                <c:pt idx="31">
                  <c:v>40.9</c:v>
                </c:pt>
              </c:numCache>
            </c:numRef>
          </c:val>
          <c:extLst>
            <c:ext xmlns:c16="http://schemas.microsoft.com/office/drawing/2014/chart" uri="{C3380CC4-5D6E-409C-BE32-E72D297353CC}">
              <c16:uniqueId val="{00000021-BCF5-4577-AF32-23D950CC7C8A}"/>
            </c:ext>
          </c:extLst>
        </c:ser>
        <c:ser>
          <c:idx val="4"/>
          <c:order val="4"/>
          <c:tx>
            <c:strRef>
              <c:f>'5-1抽出版 (2)'!$I$183</c:f>
              <c:strCache>
                <c:ptCount val="1"/>
                <c:pt idx="0">
                  <c:v>おおいにあてはまる〔５点〕</c:v>
                </c:pt>
              </c:strCache>
            </c:strRef>
          </c:tx>
          <c:spPr>
            <a:solidFill>
              <a:schemeClr val="tx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'5-1抽出版 (2)'!$A$184:$B$215</c:f>
              <c:multiLvlStrCache>
                <c:ptCount val="32"/>
                <c:lvl>
                  <c:pt idx="0">
                    <c:v>活用前(n=372)</c:v>
                  </c:pt>
                  <c:pt idx="1">
                    <c:v>活用した後(n=365)</c:v>
                  </c:pt>
                  <c:pt idx="3">
                    <c:v>活用前(n=16)</c:v>
                  </c:pt>
                  <c:pt idx="4">
                    <c:v>活用した後(n=16)</c:v>
                  </c:pt>
                  <c:pt idx="6">
                    <c:v>活用前(n=28)</c:v>
                  </c:pt>
                  <c:pt idx="7">
                    <c:v>活用した後(n=28)</c:v>
                  </c:pt>
                  <c:pt idx="9">
                    <c:v>活用前(n=21)</c:v>
                  </c:pt>
                  <c:pt idx="10">
                    <c:v>活用した後(n=20)</c:v>
                  </c:pt>
                  <c:pt idx="12">
                    <c:v>活用前(n=17)</c:v>
                  </c:pt>
                  <c:pt idx="13">
                    <c:v>活用した後(n=16)</c:v>
                  </c:pt>
                  <c:pt idx="15">
                    <c:v>活用前(n=56)</c:v>
                  </c:pt>
                  <c:pt idx="16">
                    <c:v>活用した後(n=55)</c:v>
                  </c:pt>
                  <c:pt idx="18">
                    <c:v>活用前(n=198)</c:v>
                  </c:pt>
                  <c:pt idx="19">
                    <c:v>活用した後(n=191)</c:v>
                  </c:pt>
                  <c:pt idx="21">
                    <c:v>活用前(n=20)</c:v>
                  </c:pt>
                  <c:pt idx="22">
                    <c:v>活用した後(n=20)</c:v>
                  </c:pt>
                  <c:pt idx="24">
                    <c:v>活用前(n=18)</c:v>
                  </c:pt>
                  <c:pt idx="25">
                    <c:v>活用した後(n=18)</c:v>
                  </c:pt>
                  <c:pt idx="27">
                    <c:v>活用前(n=19)</c:v>
                  </c:pt>
                  <c:pt idx="28">
                    <c:v>活用した後(n=19)</c:v>
                  </c:pt>
                  <c:pt idx="30">
                    <c:v>活用前(n=21)</c:v>
                  </c:pt>
                  <c:pt idx="31">
                    <c:v>活用した後(n=22)</c:v>
                  </c:pt>
                </c:lvl>
                <c:lvl>
                  <c:pt idx="0">
                    <c:v>　合　　　計***</c:v>
                  </c:pt>
                  <c:pt idx="3">
                    <c:v>校長</c:v>
                  </c:pt>
                  <c:pt idx="6">
                    <c:v>教頭</c:v>
                  </c:pt>
                  <c:pt idx="9">
                    <c:v>教務主任</c:v>
                  </c:pt>
                  <c:pt idx="12">
                    <c:v>生徒指導主任</c:v>
                  </c:pt>
                  <c:pt idx="15">
                    <c:v>学年主任</c:v>
                  </c:pt>
                  <c:pt idx="18">
                    <c:v>クラス担任**</c:v>
                  </c:pt>
                  <c:pt idx="21">
                    <c:v>教科専科担任</c:v>
                  </c:pt>
                  <c:pt idx="24">
                    <c:v>養護教諭</c:v>
                  </c:pt>
                  <c:pt idx="27">
                    <c:v>特別支援コーディネーター</c:v>
                  </c:pt>
                  <c:pt idx="30">
                    <c:v>その他</c:v>
                  </c:pt>
                </c:lvl>
              </c:multiLvlStrCache>
            </c:multiLvlStrRef>
          </c:cat>
          <c:val>
            <c:numRef>
              <c:f>'5-1抽出版 (2)'!$I$184:$I$215</c:f>
              <c:numCache>
                <c:formatCode>0.0</c:formatCode>
                <c:ptCount val="32"/>
                <c:pt idx="0">
                  <c:v>16.399999999999999</c:v>
                </c:pt>
                <c:pt idx="1">
                  <c:v>30.7</c:v>
                </c:pt>
                <c:pt idx="3">
                  <c:v>25</c:v>
                </c:pt>
                <c:pt idx="4">
                  <c:v>62.5</c:v>
                </c:pt>
                <c:pt idx="6">
                  <c:v>32.1</c:v>
                </c:pt>
                <c:pt idx="7">
                  <c:v>57.1</c:v>
                </c:pt>
                <c:pt idx="9">
                  <c:v>9.5</c:v>
                </c:pt>
                <c:pt idx="10">
                  <c:v>40</c:v>
                </c:pt>
                <c:pt idx="12">
                  <c:v>29.4</c:v>
                </c:pt>
                <c:pt idx="13">
                  <c:v>37.5</c:v>
                </c:pt>
                <c:pt idx="15">
                  <c:v>19.600000000000001</c:v>
                </c:pt>
                <c:pt idx="16">
                  <c:v>29.1</c:v>
                </c:pt>
                <c:pt idx="18">
                  <c:v>9.1</c:v>
                </c:pt>
                <c:pt idx="19">
                  <c:v>20.399999999999999</c:v>
                </c:pt>
                <c:pt idx="21">
                  <c:v>10</c:v>
                </c:pt>
                <c:pt idx="22">
                  <c:v>20</c:v>
                </c:pt>
                <c:pt idx="24">
                  <c:v>22.2</c:v>
                </c:pt>
                <c:pt idx="25">
                  <c:v>33.299999999999997</c:v>
                </c:pt>
                <c:pt idx="27">
                  <c:v>15.8</c:v>
                </c:pt>
                <c:pt idx="28">
                  <c:v>36.799999999999997</c:v>
                </c:pt>
                <c:pt idx="30">
                  <c:v>19</c:v>
                </c:pt>
                <c:pt idx="31">
                  <c:v>31.8</c:v>
                </c:pt>
              </c:numCache>
            </c:numRef>
          </c:val>
          <c:extLst>
            <c:ext xmlns:c16="http://schemas.microsoft.com/office/drawing/2014/chart" uri="{C3380CC4-5D6E-409C-BE32-E72D297353CC}">
              <c16:uniqueId val="{00000022-BCF5-4577-AF32-23D950CC7C8A}"/>
            </c:ext>
          </c:extLst>
        </c:ser>
        <c:dLbls>
          <c:dLblPos val="ctr"/>
          <c:showLegendKey val="0"/>
          <c:showVal val="1"/>
          <c:showCatName val="0"/>
          <c:showSerName val="0"/>
          <c:showPercent val="0"/>
          <c:showBubbleSize val="0"/>
        </c:dLbls>
        <c:gapWidth val="35"/>
        <c:overlap val="100"/>
        <c:axId val="442799488"/>
        <c:axId val="442803408"/>
      </c:barChart>
      <c:catAx>
        <c:axId val="4427994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442803408"/>
        <c:crosses val="autoZero"/>
        <c:auto val="1"/>
        <c:lblAlgn val="ctr"/>
        <c:lblOffset val="100"/>
        <c:noMultiLvlLbl val="0"/>
      </c:catAx>
      <c:valAx>
        <c:axId val="44280340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442799488"/>
        <c:crosses val="autoZero"/>
        <c:crossBetween val="between"/>
      </c:valAx>
      <c:spPr>
        <a:noFill/>
        <a:ln>
          <a:noFill/>
        </a:ln>
        <a:effectLst/>
      </c:spPr>
    </c:plotArea>
    <c:legend>
      <c:legendPos val="b"/>
      <c:layout>
        <c:manualLayout>
          <c:xMode val="edge"/>
          <c:yMode val="edge"/>
          <c:x val="0"/>
          <c:y val="0.92416943415370323"/>
          <c:w val="1"/>
          <c:h val="6.5449185527499357E-2"/>
        </c:manualLayout>
      </c:layout>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chart>
  <c:spPr>
    <a:noFill/>
    <a:ln>
      <a:noFill/>
    </a:ln>
    <a:effectLst/>
  </c:spPr>
  <c:txPr>
    <a:bodyPr/>
    <a:lstStyle/>
    <a:p>
      <a:pPr>
        <a:defRPr/>
      </a:pPr>
      <a:endParaRPr lang="ja-JP"/>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ja-JP" sz="1100" b="1"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r>
              <a:rPr lang="ja-JP" altLang="en-US" sz="1100" b="1">
                <a:solidFill>
                  <a:schemeClr val="tx1"/>
                </a:solidFill>
                <a:latin typeface="BIZ UDPゴシック" panose="020B0400000000000000" pitchFamily="50" charset="-128"/>
                <a:ea typeface="BIZ UDPゴシック" panose="020B0400000000000000" pitchFamily="50" charset="-128"/>
              </a:rPr>
              <a:t>問３</a:t>
            </a:r>
            <a:r>
              <a:rPr lang="en-US" altLang="ja-JP" sz="1100" b="1">
                <a:solidFill>
                  <a:schemeClr val="tx1"/>
                </a:solidFill>
                <a:latin typeface="BIZ UDPゴシック" panose="020B0400000000000000" pitchFamily="50" charset="-128"/>
                <a:ea typeface="BIZ UDPゴシック" panose="020B0400000000000000" pitchFamily="50" charset="-128"/>
              </a:rPr>
              <a:t>-④</a:t>
            </a:r>
            <a:r>
              <a:rPr lang="ja-JP" altLang="en-US" sz="1100" b="1">
                <a:solidFill>
                  <a:schemeClr val="tx1"/>
                </a:solidFill>
                <a:latin typeface="BIZ UDPゴシック" panose="020B0400000000000000" pitchFamily="50" charset="-128"/>
                <a:ea typeface="BIZ UDPゴシック" panose="020B0400000000000000" pitchFamily="50" charset="-128"/>
              </a:rPr>
              <a:t>．会議において児童への対応について具体的に決定する</a:t>
            </a:r>
          </a:p>
        </c:rich>
      </c:tx>
      <c:layout>
        <c:manualLayout>
          <c:xMode val="edge"/>
          <c:yMode val="edge"/>
          <c:x val="0.15777830077665336"/>
          <c:y val="1.7731882729601949E-2"/>
        </c:manualLayout>
      </c:layout>
      <c:overlay val="0"/>
      <c:spPr>
        <a:noFill/>
        <a:ln>
          <a:noFill/>
        </a:ln>
        <a:effectLst/>
      </c:spPr>
    </c:title>
    <c:autoTitleDeleted val="0"/>
    <c:plotArea>
      <c:layout>
        <c:manualLayout>
          <c:layoutTarget val="inner"/>
          <c:xMode val="edge"/>
          <c:yMode val="edge"/>
          <c:x val="0.18323538160376765"/>
          <c:y val="0.14278944957130701"/>
          <c:w val="0.78998273883569103"/>
          <c:h val="0.75937122978739724"/>
        </c:manualLayout>
      </c:layout>
      <c:barChart>
        <c:barDir val="bar"/>
        <c:grouping val="percentStacked"/>
        <c:varyColors val="0"/>
        <c:ser>
          <c:idx val="5"/>
          <c:order val="0"/>
          <c:tx>
            <c:strRef>
              <c:f>グラフ用!$D$323</c:f>
              <c:strCache>
                <c:ptCount val="1"/>
                <c:pt idx="0">
                  <c:v>全くあてはまらない〔１点〕</c:v>
                </c:pt>
              </c:strCache>
            </c:strRef>
          </c:tx>
          <c:spPr>
            <a:solidFill>
              <a:schemeClr val="bg2">
                <a:lumMod val="75000"/>
              </a:schemeClr>
            </a:solidFill>
            <a:ln>
              <a:solidFill>
                <a:sysClr val="windowText" lastClr="000000"/>
              </a:solidFill>
            </a:ln>
          </c:spPr>
          <c:invertIfNegative val="0"/>
          <c:dLbls>
            <c:dLbl>
              <c:idx val="0"/>
              <c:layout>
                <c:manualLayout>
                  <c:x val="1.6130798724294553E-2"/>
                  <c:y val="2.8425218166083326E-2"/>
                </c:manualLayout>
              </c:layout>
              <c:spPr>
                <a:noFill/>
                <a:ln>
                  <a:noFill/>
                </a:ln>
                <a:effectLst/>
              </c:spPr>
              <c:txPr>
                <a:bodyPr wrap="square" lIns="38100" tIns="19050" rIns="38100" bIns="19050" anchor="ctr">
                  <a:noAutofit/>
                </a:bodyPr>
                <a:lstStyle/>
                <a:p>
                  <a:pPr>
                    <a:defRPr lang="ja-JP"/>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5.7578346364035624E-2"/>
                      <c:h val="2.2413873956064097E-2"/>
                    </c:manualLayout>
                  </c15:layout>
                </c:ext>
                <c:ext xmlns:c16="http://schemas.microsoft.com/office/drawing/2014/chart" uri="{C3380CC4-5D6E-409C-BE32-E72D297353CC}">
                  <c16:uniqueId val="{00000000-986F-4694-BE84-EC8C828750EB}"/>
                </c:ext>
              </c:extLst>
            </c:dLbl>
            <c:dLbl>
              <c:idx val="1"/>
              <c:layout>
                <c:manualLayout>
                  <c:x val="3.2674107664054305E-2"/>
                  <c:y val="-2.470509743401728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6F-4694-BE84-EC8C828750EB}"/>
                </c:ext>
              </c:extLst>
            </c:dLbl>
            <c:dLbl>
              <c:idx val="3"/>
              <c:delete val="1"/>
              <c:extLst>
                <c:ext xmlns:c15="http://schemas.microsoft.com/office/drawing/2012/chart" uri="{CE6537A1-D6FC-4f65-9D91-7224C49458BB}"/>
                <c:ext xmlns:c16="http://schemas.microsoft.com/office/drawing/2014/chart" uri="{C3380CC4-5D6E-409C-BE32-E72D297353CC}">
                  <c16:uniqueId val="{00000002-986F-4694-BE84-EC8C828750EB}"/>
                </c:ext>
              </c:extLst>
            </c:dLbl>
            <c:dLbl>
              <c:idx val="4"/>
              <c:delete val="1"/>
              <c:extLst>
                <c:ext xmlns:c15="http://schemas.microsoft.com/office/drawing/2012/chart" uri="{CE6537A1-D6FC-4f65-9D91-7224C49458BB}"/>
                <c:ext xmlns:c16="http://schemas.microsoft.com/office/drawing/2014/chart" uri="{C3380CC4-5D6E-409C-BE32-E72D297353CC}">
                  <c16:uniqueId val="{00000003-986F-4694-BE84-EC8C828750EB}"/>
                </c:ext>
              </c:extLst>
            </c:dLbl>
            <c:dLbl>
              <c:idx val="6"/>
              <c:delete val="1"/>
              <c:extLst>
                <c:ext xmlns:c15="http://schemas.microsoft.com/office/drawing/2012/chart" uri="{CE6537A1-D6FC-4f65-9D91-7224C49458BB}"/>
                <c:ext xmlns:c16="http://schemas.microsoft.com/office/drawing/2014/chart" uri="{C3380CC4-5D6E-409C-BE32-E72D297353CC}">
                  <c16:uniqueId val="{00000004-986F-4694-BE84-EC8C828750EB}"/>
                </c:ext>
              </c:extLst>
            </c:dLbl>
            <c:dLbl>
              <c:idx val="7"/>
              <c:delete val="1"/>
              <c:extLst>
                <c:ext xmlns:c15="http://schemas.microsoft.com/office/drawing/2012/chart" uri="{CE6537A1-D6FC-4f65-9D91-7224C49458BB}"/>
                <c:ext xmlns:c16="http://schemas.microsoft.com/office/drawing/2014/chart" uri="{C3380CC4-5D6E-409C-BE32-E72D297353CC}">
                  <c16:uniqueId val="{00000005-986F-4694-BE84-EC8C828750EB}"/>
                </c:ext>
              </c:extLst>
            </c:dLbl>
            <c:dLbl>
              <c:idx val="9"/>
              <c:delete val="1"/>
              <c:extLst>
                <c:ext xmlns:c15="http://schemas.microsoft.com/office/drawing/2012/chart" uri="{CE6537A1-D6FC-4f65-9D91-7224C49458BB}"/>
                <c:ext xmlns:c16="http://schemas.microsoft.com/office/drawing/2014/chart" uri="{C3380CC4-5D6E-409C-BE32-E72D297353CC}">
                  <c16:uniqueId val="{00000006-986F-4694-BE84-EC8C828750EB}"/>
                </c:ext>
              </c:extLst>
            </c:dLbl>
            <c:dLbl>
              <c:idx val="10"/>
              <c:delete val="1"/>
              <c:extLst>
                <c:ext xmlns:c15="http://schemas.microsoft.com/office/drawing/2012/chart" uri="{CE6537A1-D6FC-4f65-9D91-7224C49458BB}"/>
                <c:ext xmlns:c16="http://schemas.microsoft.com/office/drawing/2014/chart" uri="{C3380CC4-5D6E-409C-BE32-E72D297353CC}">
                  <c16:uniqueId val="{00000007-986F-4694-BE84-EC8C828750EB}"/>
                </c:ext>
              </c:extLst>
            </c:dLbl>
            <c:dLbl>
              <c:idx val="15"/>
              <c:layout>
                <c:manualLayout>
                  <c:x val="3.765591903977402E-2"/>
                  <c:y val="2.70717784532482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86F-4694-BE84-EC8C828750EB}"/>
                </c:ext>
              </c:extLst>
            </c:dLbl>
            <c:dLbl>
              <c:idx val="16"/>
              <c:delete val="1"/>
              <c:extLst>
                <c:ext xmlns:c15="http://schemas.microsoft.com/office/drawing/2012/chart" uri="{CE6537A1-D6FC-4f65-9D91-7224C49458BB}"/>
                <c:ext xmlns:c16="http://schemas.microsoft.com/office/drawing/2014/chart" uri="{C3380CC4-5D6E-409C-BE32-E72D297353CC}">
                  <c16:uniqueId val="{00000009-986F-4694-BE84-EC8C828750EB}"/>
                </c:ext>
              </c:extLst>
            </c:dLbl>
            <c:dLbl>
              <c:idx val="18"/>
              <c:layout>
                <c:manualLayout>
                  <c:x val="3.5302424099788184E-2"/>
                  <c:y val="1.89500743917567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86F-4694-BE84-EC8C828750EB}"/>
                </c:ext>
              </c:extLst>
            </c:dLbl>
            <c:dLbl>
              <c:idx val="19"/>
              <c:layout>
                <c:manualLayout>
                  <c:x val="3.7655919039774062E-2"/>
                  <c:y val="-2.4363620086200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86F-4694-BE84-EC8C828750EB}"/>
                </c:ext>
              </c:extLst>
            </c:dLbl>
            <c:dLbl>
              <c:idx val="21"/>
              <c:delete val="1"/>
              <c:extLst>
                <c:ext xmlns:c15="http://schemas.microsoft.com/office/drawing/2012/chart" uri="{CE6537A1-D6FC-4f65-9D91-7224C49458BB}"/>
                <c:ext xmlns:c16="http://schemas.microsoft.com/office/drawing/2014/chart" uri="{C3380CC4-5D6E-409C-BE32-E72D297353CC}">
                  <c16:uniqueId val="{0000000C-986F-4694-BE84-EC8C828750EB}"/>
                </c:ext>
              </c:extLst>
            </c:dLbl>
            <c:dLbl>
              <c:idx val="22"/>
              <c:delete val="1"/>
              <c:extLst>
                <c:ext xmlns:c15="http://schemas.microsoft.com/office/drawing/2012/chart" uri="{CE6537A1-D6FC-4f65-9D91-7224C49458BB}"/>
                <c:ext xmlns:c16="http://schemas.microsoft.com/office/drawing/2014/chart" uri="{C3380CC4-5D6E-409C-BE32-E72D297353CC}">
                  <c16:uniqueId val="{0000000D-986F-4694-BE84-EC8C828750EB}"/>
                </c:ext>
              </c:extLst>
            </c:dLbl>
            <c:dLbl>
              <c:idx val="24"/>
              <c:delete val="1"/>
              <c:extLst>
                <c:ext xmlns:c15="http://schemas.microsoft.com/office/drawing/2012/chart" uri="{CE6537A1-D6FC-4f65-9D91-7224C49458BB}"/>
                <c:ext xmlns:c16="http://schemas.microsoft.com/office/drawing/2014/chart" uri="{C3380CC4-5D6E-409C-BE32-E72D297353CC}">
                  <c16:uniqueId val="{0000000E-986F-4694-BE84-EC8C828750EB}"/>
                </c:ext>
              </c:extLst>
            </c:dLbl>
            <c:dLbl>
              <c:idx val="25"/>
              <c:delete val="1"/>
              <c:extLst>
                <c:ext xmlns:c15="http://schemas.microsoft.com/office/drawing/2012/chart" uri="{CE6537A1-D6FC-4f65-9D91-7224C49458BB}"/>
                <c:ext xmlns:c16="http://schemas.microsoft.com/office/drawing/2014/chart" uri="{C3380CC4-5D6E-409C-BE32-E72D297353CC}">
                  <c16:uniqueId val="{0000000F-986F-4694-BE84-EC8C828750EB}"/>
                </c:ext>
              </c:extLst>
            </c:dLbl>
            <c:dLbl>
              <c:idx val="27"/>
              <c:delete val="1"/>
              <c:extLst>
                <c:ext xmlns:c15="http://schemas.microsoft.com/office/drawing/2012/chart" uri="{CE6537A1-D6FC-4f65-9D91-7224C49458BB}"/>
                <c:ext xmlns:c16="http://schemas.microsoft.com/office/drawing/2014/chart" uri="{C3380CC4-5D6E-409C-BE32-E72D297353CC}">
                  <c16:uniqueId val="{00000010-986F-4694-BE84-EC8C828750EB}"/>
                </c:ext>
              </c:extLst>
            </c:dLbl>
            <c:dLbl>
              <c:idx val="28"/>
              <c:delete val="1"/>
              <c:extLst>
                <c:ext xmlns:c15="http://schemas.microsoft.com/office/drawing/2012/chart" uri="{CE6537A1-D6FC-4f65-9D91-7224C49458BB}"/>
                <c:ext xmlns:c16="http://schemas.microsoft.com/office/drawing/2014/chart" uri="{C3380CC4-5D6E-409C-BE32-E72D297353CC}">
                  <c16:uniqueId val="{00000011-986F-4694-BE84-EC8C828750EB}"/>
                </c:ext>
              </c:extLst>
            </c:dLbl>
            <c:dLbl>
              <c:idx val="30"/>
              <c:delete val="1"/>
              <c:extLst>
                <c:ext xmlns:c15="http://schemas.microsoft.com/office/drawing/2012/chart" uri="{CE6537A1-D6FC-4f65-9D91-7224C49458BB}"/>
                <c:ext xmlns:c16="http://schemas.microsoft.com/office/drawing/2014/chart" uri="{C3380CC4-5D6E-409C-BE32-E72D297353CC}">
                  <c16:uniqueId val="{00000012-986F-4694-BE84-EC8C828750EB}"/>
                </c:ext>
              </c:extLst>
            </c:dLbl>
            <c:dLbl>
              <c:idx val="31"/>
              <c:delete val="1"/>
              <c:extLst>
                <c:ext xmlns:c15="http://schemas.microsoft.com/office/drawing/2012/chart" uri="{CE6537A1-D6FC-4f65-9D91-7224C49458BB}"/>
                <c:ext xmlns:c16="http://schemas.microsoft.com/office/drawing/2014/chart" uri="{C3380CC4-5D6E-409C-BE32-E72D297353CC}">
                  <c16:uniqueId val="{00000013-986F-4694-BE84-EC8C828750EB}"/>
                </c:ext>
              </c:extLst>
            </c:dLbl>
            <c:spPr>
              <a:noFill/>
              <a:ln>
                <a:noFill/>
              </a:ln>
              <a:effectLst/>
            </c:spPr>
            <c:txPr>
              <a:bodyPr wrap="square" lIns="38100" tIns="19050" rIns="38100" bIns="19050" anchor="ctr">
                <a:spAutoFit/>
              </a:bodyPr>
              <a:lstStyle/>
              <a:p>
                <a:pPr>
                  <a:defRPr lang="ja-JP"/>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'5-1抽出版'!$A$290:$B$322</c:f>
              <c:multiLvlStrCache>
                <c:ptCount val="32"/>
                <c:lvl>
                  <c:pt idx="0">
                    <c:v>活用前(n=371)</c:v>
                  </c:pt>
                  <c:pt idx="1">
                    <c:v>活用後(n=366)</c:v>
                  </c:pt>
                  <c:pt idx="3">
                    <c:v>活用前(n=16)</c:v>
                  </c:pt>
                  <c:pt idx="4">
                    <c:v>活用後(n=17)</c:v>
                  </c:pt>
                  <c:pt idx="6">
                    <c:v>活用前(n=28)</c:v>
                  </c:pt>
                  <c:pt idx="7">
                    <c:v>活用後(n=28)</c:v>
                  </c:pt>
                  <c:pt idx="9">
                    <c:v>活用前(n=21)</c:v>
                  </c:pt>
                  <c:pt idx="10">
                    <c:v>活用後(n=20)</c:v>
                  </c:pt>
                  <c:pt idx="12">
                    <c:v>活用前(n=17)</c:v>
                  </c:pt>
                  <c:pt idx="13">
                    <c:v>活用後(n=16)</c:v>
                  </c:pt>
                  <c:pt idx="15">
                    <c:v>活用前(n=56)</c:v>
                  </c:pt>
                  <c:pt idx="16">
                    <c:v>活用後(n=55)</c:v>
                  </c:pt>
                  <c:pt idx="18">
                    <c:v>活用前(n=197)</c:v>
                  </c:pt>
                  <c:pt idx="19">
                    <c:v>活用後(n=191)</c:v>
                  </c:pt>
                  <c:pt idx="21">
                    <c:v>活用前(n=20)</c:v>
                  </c:pt>
                  <c:pt idx="22">
                    <c:v>活用後(n=20)</c:v>
                  </c:pt>
                  <c:pt idx="24">
                    <c:v>活用前(n=18)</c:v>
                  </c:pt>
                  <c:pt idx="25">
                    <c:v>活用後(n=18)</c:v>
                  </c:pt>
                  <c:pt idx="27">
                    <c:v>活用前(n=19)</c:v>
                  </c:pt>
                  <c:pt idx="28">
                    <c:v>活用後(n=19)</c:v>
                  </c:pt>
                  <c:pt idx="30">
                    <c:v>活用前(n=22)</c:v>
                  </c:pt>
                  <c:pt idx="31">
                    <c:v>活用後(n=23)</c:v>
                  </c:pt>
                </c:lvl>
                <c:lvl>
                  <c:pt idx="0">
                    <c:v>　合　　　計***</c:v>
                  </c:pt>
                  <c:pt idx="3">
                    <c:v>校長*</c:v>
                  </c:pt>
                  <c:pt idx="6">
                    <c:v>教頭**</c:v>
                  </c:pt>
                  <c:pt idx="9">
                    <c:v>教務主任</c:v>
                  </c:pt>
                  <c:pt idx="12">
                    <c:v>生徒指導主任</c:v>
                  </c:pt>
                  <c:pt idx="15">
                    <c:v>学年主任</c:v>
                  </c:pt>
                  <c:pt idx="18">
                    <c:v>クラス担任***</c:v>
                  </c:pt>
                  <c:pt idx="21">
                    <c:v>教科専科担任</c:v>
                  </c:pt>
                  <c:pt idx="24">
                    <c:v>養護教諭</c:v>
                  </c:pt>
                  <c:pt idx="27">
                    <c:v>特別支援コーディネーター*</c:v>
                  </c:pt>
                  <c:pt idx="30">
                    <c:v>その他</c:v>
                  </c:pt>
                </c:lvl>
              </c:multiLvlStrCache>
            </c:multiLvlStrRef>
          </c:cat>
          <c:val>
            <c:numRef>
              <c:f>グラフ用!$D$324:$D$356</c:f>
              <c:numCache>
                <c:formatCode>0.0</c:formatCode>
                <c:ptCount val="33"/>
                <c:pt idx="0">
                  <c:v>0.8</c:v>
                </c:pt>
                <c:pt idx="1">
                  <c:v>0.5</c:v>
                </c:pt>
                <c:pt idx="3">
                  <c:v>0</c:v>
                </c:pt>
                <c:pt idx="4">
                  <c:v>0</c:v>
                </c:pt>
                <c:pt idx="6">
                  <c:v>0</c:v>
                </c:pt>
                <c:pt idx="7">
                  <c:v>0</c:v>
                </c:pt>
                <c:pt idx="9">
                  <c:v>0</c:v>
                </c:pt>
                <c:pt idx="10">
                  <c:v>0</c:v>
                </c:pt>
                <c:pt idx="12">
                  <c:v>5.9</c:v>
                </c:pt>
                <c:pt idx="13">
                  <c:v>6.3</c:v>
                </c:pt>
                <c:pt idx="15">
                  <c:v>1.8</c:v>
                </c:pt>
                <c:pt idx="16">
                  <c:v>0</c:v>
                </c:pt>
                <c:pt idx="18">
                  <c:v>1</c:v>
                </c:pt>
                <c:pt idx="19">
                  <c:v>0.5</c:v>
                </c:pt>
                <c:pt idx="21">
                  <c:v>0</c:v>
                </c:pt>
                <c:pt idx="22">
                  <c:v>0</c:v>
                </c:pt>
                <c:pt idx="24">
                  <c:v>0</c:v>
                </c:pt>
                <c:pt idx="25">
                  <c:v>0</c:v>
                </c:pt>
                <c:pt idx="27">
                  <c:v>0</c:v>
                </c:pt>
                <c:pt idx="28">
                  <c:v>0</c:v>
                </c:pt>
                <c:pt idx="30">
                  <c:v>0</c:v>
                </c:pt>
                <c:pt idx="31">
                  <c:v>0</c:v>
                </c:pt>
              </c:numCache>
            </c:numRef>
          </c:val>
          <c:extLst>
            <c:ext xmlns:c16="http://schemas.microsoft.com/office/drawing/2014/chart" uri="{C3380CC4-5D6E-409C-BE32-E72D297353CC}">
              <c16:uniqueId val="{00000014-986F-4694-BE84-EC8C828750EB}"/>
            </c:ext>
          </c:extLst>
        </c:ser>
        <c:ser>
          <c:idx val="6"/>
          <c:order val="1"/>
          <c:tx>
            <c:strRef>
              <c:f>グラフ用!$E$323</c:f>
              <c:strCache>
                <c:ptCount val="1"/>
                <c:pt idx="0">
                  <c:v>あまりあてはまらない〔２点〕</c:v>
                </c:pt>
              </c:strCache>
            </c:strRef>
          </c:tx>
          <c:spPr>
            <a:solidFill>
              <a:schemeClr val="bg1"/>
            </a:solidFill>
            <a:ln>
              <a:solidFill>
                <a:sysClr val="windowText" lastClr="000000"/>
              </a:solidFill>
            </a:ln>
          </c:spPr>
          <c:invertIfNegative val="0"/>
          <c:dLbls>
            <c:dLbl>
              <c:idx val="1"/>
              <c:layout>
                <c:manualLayout>
                  <c:x val="6.6172679815352575E-2"/>
                  <c:y val="-1.894922176417173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86F-4694-BE84-EC8C828750EB}"/>
                </c:ext>
              </c:extLst>
            </c:dLbl>
            <c:dLbl>
              <c:idx val="4"/>
              <c:delete val="1"/>
              <c:extLst>
                <c:ext xmlns:c15="http://schemas.microsoft.com/office/drawing/2012/chart" uri="{CE6537A1-D6FC-4f65-9D91-7224C49458BB}"/>
                <c:ext xmlns:c16="http://schemas.microsoft.com/office/drawing/2014/chart" uri="{C3380CC4-5D6E-409C-BE32-E72D297353CC}">
                  <c16:uniqueId val="{00000016-986F-4694-BE84-EC8C828750EB}"/>
                </c:ext>
              </c:extLst>
            </c:dLbl>
            <c:dLbl>
              <c:idx val="6"/>
              <c:delete val="1"/>
              <c:extLst>
                <c:ext xmlns:c15="http://schemas.microsoft.com/office/drawing/2012/chart" uri="{CE6537A1-D6FC-4f65-9D91-7224C49458BB}"/>
                <c:ext xmlns:c16="http://schemas.microsoft.com/office/drawing/2014/chart" uri="{C3380CC4-5D6E-409C-BE32-E72D297353CC}">
                  <c16:uniqueId val="{00000017-986F-4694-BE84-EC8C828750EB}"/>
                </c:ext>
              </c:extLst>
            </c:dLbl>
            <c:dLbl>
              <c:idx val="7"/>
              <c:delete val="1"/>
              <c:extLst>
                <c:ext xmlns:c15="http://schemas.microsoft.com/office/drawing/2012/chart" uri="{CE6537A1-D6FC-4f65-9D91-7224C49458BB}"/>
                <c:ext xmlns:c16="http://schemas.microsoft.com/office/drawing/2014/chart" uri="{C3380CC4-5D6E-409C-BE32-E72D297353CC}">
                  <c16:uniqueId val="{00000018-986F-4694-BE84-EC8C828750EB}"/>
                </c:ext>
              </c:extLst>
            </c:dLbl>
            <c:dLbl>
              <c:idx val="15"/>
              <c:layout>
                <c:manualLayout>
                  <c:x val="8.4725817839491652E-2"/>
                  <c:y val="2.436447271378570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986F-4694-BE84-EC8C828750EB}"/>
                </c:ext>
              </c:extLst>
            </c:dLbl>
            <c:dLbl>
              <c:idx val="16"/>
              <c:delete val="1"/>
              <c:extLst>
                <c:ext xmlns:c15="http://schemas.microsoft.com/office/drawing/2012/chart" uri="{CE6537A1-D6FC-4f65-9D91-7224C49458BB}"/>
                <c:ext xmlns:c16="http://schemas.microsoft.com/office/drawing/2014/chart" uri="{C3380CC4-5D6E-409C-BE32-E72D297353CC}">
                  <c16:uniqueId val="{0000001A-986F-4694-BE84-EC8C828750EB}"/>
                </c:ext>
              </c:extLst>
            </c:dLbl>
            <c:dLbl>
              <c:idx val="19"/>
              <c:layout>
                <c:manualLayout>
                  <c:x val="8.9432807719463409E-2"/>
                  <c:y val="-1.894900860727537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986F-4694-BE84-EC8C828750EB}"/>
                </c:ext>
              </c:extLst>
            </c:dLbl>
            <c:dLbl>
              <c:idx val="24"/>
              <c:delete val="1"/>
              <c:extLst>
                <c:ext xmlns:c15="http://schemas.microsoft.com/office/drawing/2012/chart" uri="{CE6537A1-D6FC-4f65-9D91-7224C49458BB}"/>
                <c:ext xmlns:c16="http://schemas.microsoft.com/office/drawing/2014/chart" uri="{C3380CC4-5D6E-409C-BE32-E72D297353CC}">
                  <c16:uniqueId val="{0000001C-986F-4694-BE84-EC8C828750EB}"/>
                </c:ext>
              </c:extLst>
            </c:dLbl>
            <c:dLbl>
              <c:idx val="25"/>
              <c:delete val="1"/>
              <c:extLst>
                <c:ext xmlns:c15="http://schemas.microsoft.com/office/drawing/2012/chart" uri="{CE6537A1-D6FC-4f65-9D91-7224C49458BB}"/>
                <c:ext xmlns:c16="http://schemas.microsoft.com/office/drawing/2014/chart" uri="{C3380CC4-5D6E-409C-BE32-E72D297353CC}">
                  <c16:uniqueId val="{0000001D-986F-4694-BE84-EC8C828750EB}"/>
                </c:ext>
              </c:extLst>
            </c:dLbl>
            <c:dLbl>
              <c:idx val="28"/>
              <c:delete val="1"/>
              <c:extLst>
                <c:ext xmlns:c15="http://schemas.microsoft.com/office/drawing/2012/chart" uri="{CE6537A1-D6FC-4f65-9D91-7224C49458BB}"/>
                <c:ext xmlns:c16="http://schemas.microsoft.com/office/drawing/2014/chart" uri="{C3380CC4-5D6E-409C-BE32-E72D297353CC}">
                  <c16:uniqueId val="{0000001E-986F-4694-BE84-EC8C828750EB}"/>
                </c:ext>
              </c:extLst>
            </c:dLbl>
            <c:spPr>
              <a:noFill/>
              <a:ln>
                <a:noFill/>
              </a:ln>
              <a:effectLst/>
            </c:spPr>
            <c:txPr>
              <a:bodyPr wrap="square" lIns="38100" tIns="19050" rIns="38100" bIns="19050" anchor="ctr">
                <a:spAutoFit/>
              </a:bodyPr>
              <a:lstStyle/>
              <a:p>
                <a:pPr>
                  <a:defRPr lang="ja-JP"/>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'5-1抽出版'!$A$290:$B$322</c:f>
              <c:multiLvlStrCache>
                <c:ptCount val="32"/>
                <c:lvl>
                  <c:pt idx="0">
                    <c:v>活用前(n=371)</c:v>
                  </c:pt>
                  <c:pt idx="1">
                    <c:v>活用後(n=366)</c:v>
                  </c:pt>
                  <c:pt idx="3">
                    <c:v>活用前(n=16)</c:v>
                  </c:pt>
                  <c:pt idx="4">
                    <c:v>活用後(n=17)</c:v>
                  </c:pt>
                  <c:pt idx="6">
                    <c:v>活用前(n=28)</c:v>
                  </c:pt>
                  <c:pt idx="7">
                    <c:v>活用後(n=28)</c:v>
                  </c:pt>
                  <c:pt idx="9">
                    <c:v>活用前(n=21)</c:v>
                  </c:pt>
                  <c:pt idx="10">
                    <c:v>活用後(n=20)</c:v>
                  </c:pt>
                  <c:pt idx="12">
                    <c:v>活用前(n=17)</c:v>
                  </c:pt>
                  <c:pt idx="13">
                    <c:v>活用後(n=16)</c:v>
                  </c:pt>
                  <c:pt idx="15">
                    <c:v>活用前(n=56)</c:v>
                  </c:pt>
                  <c:pt idx="16">
                    <c:v>活用後(n=55)</c:v>
                  </c:pt>
                  <c:pt idx="18">
                    <c:v>活用前(n=197)</c:v>
                  </c:pt>
                  <c:pt idx="19">
                    <c:v>活用後(n=191)</c:v>
                  </c:pt>
                  <c:pt idx="21">
                    <c:v>活用前(n=20)</c:v>
                  </c:pt>
                  <c:pt idx="22">
                    <c:v>活用後(n=20)</c:v>
                  </c:pt>
                  <c:pt idx="24">
                    <c:v>活用前(n=18)</c:v>
                  </c:pt>
                  <c:pt idx="25">
                    <c:v>活用後(n=18)</c:v>
                  </c:pt>
                  <c:pt idx="27">
                    <c:v>活用前(n=19)</c:v>
                  </c:pt>
                  <c:pt idx="28">
                    <c:v>活用後(n=19)</c:v>
                  </c:pt>
                  <c:pt idx="30">
                    <c:v>活用前(n=22)</c:v>
                  </c:pt>
                  <c:pt idx="31">
                    <c:v>活用後(n=23)</c:v>
                  </c:pt>
                </c:lvl>
                <c:lvl>
                  <c:pt idx="0">
                    <c:v>　合　　　計***</c:v>
                  </c:pt>
                  <c:pt idx="3">
                    <c:v>校長*</c:v>
                  </c:pt>
                  <c:pt idx="6">
                    <c:v>教頭**</c:v>
                  </c:pt>
                  <c:pt idx="9">
                    <c:v>教務主任</c:v>
                  </c:pt>
                  <c:pt idx="12">
                    <c:v>生徒指導主任</c:v>
                  </c:pt>
                  <c:pt idx="15">
                    <c:v>学年主任</c:v>
                  </c:pt>
                  <c:pt idx="18">
                    <c:v>クラス担任***</c:v>
                  </c:pt>
                  <c:pt idx="21">
                    <c:v>教科専科担任</c:v>
                  </c:pt>
                  <c:pt idx="24">
                    <c:v>養護教諭</c:v>
                  </c:pt>
                  <c:pt idx="27">
                    <c:v>特別支援コーディネーター*</c:v>
                  </c:pt>
                  <c:pt idx="30">
                    <c:v>その他</c:v>
                  </c:pt>
                </c:lvl>
              </c:multiLvlStrCache>
            </c:multiLvlStrRef>
          </c:cat>
          <c:val>
            <c:numRef>
              <c:f>グラフ用!$E$324:$E$356</c:f>
              <c:numCache>
                <c:formatCode>0.0</c:formatCode>
                <c:ptCount val="33"/>
                <c:pt idx="0">
                  <c:v>5.9</c:v>
                </c:pt>
                <c:pt idx="1">
                  <c:v>3</c:v>
                </c:pt>
                <c:pt idx="3">
                  <c:v>6.3</c:v>
                </c:pt>
                <c:pt idx="4">
                  <c:v>0</c:v>
                </c:pt>
                <c:pt idx="6">
                  <c:v>0</c:v>
                </c:pt>
                <c:pt idx="7">
                  <c:v>0</c:v>
                </c:pt>
                <c:pt idx="9">
                  <c:v>9.5</c:v>
                </c:pt>
                <c:pt idx="10">
                  <c:v>5</c:v>
                </c:pt>
                <c:pt idx="12">
                  <c:v>11.8</c:v>
                </c:pt>
                <c:pt idx="13">
                  <c:v>6.3</c:v>
                </c:pt>
                <c:pt idx="15">
                  <c:v>1.8</c:v>
                </c:pt>
                <c:pt idx="16">
                  <c:v>0</c:v>
                </c:pt>
                <c:pt idx="18">
                  <c:v>7.1</c:v>
                </c:pt>
                <c:pt idx="19">
                  <c:v>3.1</c:v>
                </c:pt>
                <c:pt idx="21">
                  <c:v>5</c:v>
                </c:pt>
                <c:pt idx="22">
                  <c:v>10</c:v>
                </c:pt>
                <c:pt idx="24">
                  <c:v>0</c:v>
                </c:pt>
                <c:pt idx="25">
                  <c:v>0</c:v>
                </c:pt>
                <c:pt idx="27">
                  <c:v>5.3</c:v>
                </c:pt>
                <c:pt idx="28">
                  <c:v>0</c:v>
                </c:pt>
                <c:pt idx="30">
                  <c:v>18.2</c:v>
                </c:pt>
                <c:pt idx="31">
                  <c:v>13</c:v>
                </c:pt>
              </c:numCache>
            </c:numRef>
          </c:val>
          <c:extLst>
            <c:ext xmlns:c16="http://schemas.microsoft.com/office/drawing/2014/chart" uri="{C3380CC4-5D6E-409C-BE32-E72D297353CC}">
              <c16:uniqueId val="{0000001F-986F-4694-BE84-EC8C828750EB}"/>
            </c:ext>
          </c:extLst>
        </c:ser>
        <c:ser>
          <c:idx val="7"/>
          <c:order val="2"/>
          <c:tx>
            <c:strRef>
              <c:f>グラフ用!$F$323</c:f>
              <c:strCache>
                <c:ptCount val="1"/>
                <c:pt idx="0">
                  <c:v>どちらでもない　　〔３点〕</c:v>
                </c:pt>
              </c:strCache>
            </c:strRef>
          </c:tx>
          <c:spPr>
            <a:solidFill>
              <a:schemeClr val="bg1">
                <a:lumMod val="50000"/>
              </a:schemeClr>
            </a:solidFill>
            <a:ln>
              <a:solidFill>
                <a:schemeClr val="tx1"/>
              </a:solidFill>
            </a:ln>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20-986F-4694-BE84-EC8C828750EB}"/>
                </c:ext>
              </c:extLst>
            </c:dLbl>
            <c:spPr>
              <a:noFill/>
              <a:ln>
                <a:noFill/>
              </a:ln>
              <a:effectLst/>
            </c:spPr>
            <c:txPr>
              <a:bodyPr wrap="square" lIns="38100" tIns="19050" rIns="38100" bIns="19050" anchor="ctr">
                <a:spAutoFit/>
              </a:bodyPr>
              <a:lstStyle/>
              <a:p>
                <a:pPr>
                  <a:defRPr lang="ja-JP">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'5-1抽出版'!$A$290:$B$322</c:f>
              <c:multiLvlStrCache>
                <c:ptCount val="32"/>
                <c:lvl>
                  <c:pt idx="0">
                    <c:v>活用前(n=371)</c:v>
                  </c:pt>
                  <c:pt idx="1">
                    <c:v>活用後(n=366)</c:v>
                  </c:pt>
                  <c:pt idx="3">
                    <c:v>活用前(n=16)</c:v>
                  </c:pt>
                  <c:pt idx="4">
                    <c:v>活用後(n=17)</c:v>
                  </c:pt>
                  <c:pt idx="6">
                    <c:v>活用前(n=28)</c:v>
                  </c:pt>
                  <c:pt idx="7">
                    <c:v>活用後(n=28)</c:v>
                  </c:pt>
                  <c:pt idx="9">
                    <c:v>活用前(n=21)</c:v>
                  </c:pt>
                  <c:pt idx="10">
                    <c:v>活用後(n=20)</c:v>
                  </c:pt>
                  <c:pt idx="12">
                    <c:v>活用前(n=17)</c:v>
                  </c:pt>
                  <c:pt idx="13">
                    <c:v>活用後(n=16)</c:v>
                  </c:pt>
                  <c:pt idx="15">
                    <c:v>活用前(n=56)</c:v>
                  </c:pt>
                  <c:pt idx="16">
                    <c:v>活用後(n=55)</c:v>
                  </c:pt>
                  <c:pt idx="18">
                    <c:v>活用前(n=197)</c:v>
                  </c:pt>
                  <c:pt idx="19">
                    <c:v>活用後(n=191)</c:v>
                  </c:pt>
                  <c:pt idx="21">
                    <c:v>活用前(n=20)</c:v>
                  </c:pt>
                  <c:pt idx="22">
                    <c:v>活用後(n=20)</c:v>
                  </c:pt>
                  <c:pt idx="24">
                    <c:v>活用前(n=18)</c:v>
                  </c:pt>
                  <c:pt idx="25">
                    <c:v>活用後(n=18)</c:v>
                  </c:pt>
                  <c:pt idx="27">
                    <c:v>活用前(n=19)</c:v>
                  </c:pt>
                  <c:pt idx="28">
                    <c:v>活用後(n=19)</c:v>
                  </c:pt>
                  <c:pt idx="30">
                    <c:v>活用前(n=22)</c:v>
                  </c:pt>
                  <c:pt idx="31">
                    <c:v>活用後(n=23)</c:v>
                  </c:pt>
                </c:lvl>
                <c:lvl>
                  <c:pt idx="0">
                    <c:v>　合　　　計***</c:v>
                  </c:pt>
                  <c:pt idx="3">
                    <c:v>校長*</c:v>
                  </c:pt>
                  <c:pt idx="6">
                    <c:v>教頭**</c:v>
                  </c:pt>
                  <c:pt idx="9">
                    <c:v>教務主任</c:v>
                  </c:pt>
                  <c:pt idx="12">
                    <c:v>生徒指導主任</c:v>
                  </c:pt>
                  <c:pt idx="15">
                    <c:v>学年主任</c:v>
                  </c:pt>
                  <c:pt idx="18">
                    <c:v>クラス担任***</c:v>
                  </c:pt>
                  <c:pt idx="21">
                    <c:v>教科専科担任</c:v>
                  </c:pt>
                  <c:pt idx="24">
                    <c:v>養護教諭</c:v>
                  </c:pt>
                  <c:pt idx="27">
                    <c:v>特別支援コーディネーター*</c:v>
                  </c:pt>
                  <c:pt idx="30">
                    <c:v>その他</c:v>
                  </c:pt>
                </c:lvl>
              </c:multiLvlStrCache>
            </c:multiLvlStrRef>
          </c:cat>
          <c:val>
            <c:numRef>
              <c:f>グラフ用!$F$324:$F$356</c:f>
              <c:numCache>
                <c:formatCode>0.0</c:formatCode>
                <c:ptCount val="33"/>
                <c:pt idx="0">
                  <c:v>26.4</c:v>
                </c:pt>
                <c:pt idx="1">
                  <c:v>12.8</c:v>
                </c:pt>
                <c:pt idx="3">
                  <c:v>25</c:v>
                </c:pt>
                <c:pt idx="4">
                  <c:v>5.9</c:v>
                </c:pt>
                <c:pt idx="6">
                  <c:v>17.899999999999999</c:v>
                </c:pt>
                <c:pt idx="7">
                  <c:v>0</c:v>
                </c:pt>
                <c:pt idx="9">
                  <c:v>23.8</c:v>
                </c:pt>
                <c:pt idx="10">
                  <c:v>15</c:v>
                </c:pt>
                <c:pt idx="12">
                  <c:v>29.4</c:v>
                </c:pt>
                <c:pt idx="13">
                  <c:v>12.5</c:v>
                </c:pt>
                <c:pt idx="15">
                  <c:v>30.4</c:v>
                </c:pt>
                <c:pt idx="16">
                  <c:v>16.399999999999999</c:v>
                </c:pt>
                <c:pt idx="18">
                  <c:v>28.9</c:v>
                </c:pt>
                <c:pt idx="19">
                  <c:v>15.7</c:v>
                </c:pt>
                <c:pt idx="21">
                  <c:v>35</c:v>
                </c:pt>
                <c:pt idx="22">
                  <c:v>15</c:v>
                </c:pt>
                <c:pt idx="24">
                  <c:v>27.8</c:v>
                </c:pt>
                <c:pt idx="25">
                  <c:v>5.6</c:v>
                </c:pt>
                <c:pt idx="27">
                  <c:v>15.8</c:v>
                </c:pt>
                <c:pt idx="28">
                  <c:v>5.3</c:v>
                </c:pt>
                <c:pt idx="30">
                  <c:v>22.7</c:v>
                </c:pt>
                <c:pt idx="31">
                  <c:v>17.399999999999999</c:v>
                </c:pt>
              </c:numCache>
            </c:numRef>
          </c:val>
          <c:extLst>
            <c:ext xmlns:c16="http://schemas.microsoft.com/office/drawing/2014/chart" uri="{C3380CC4-5D6E-409C-BE32-E72D297353CC}">
              <c16:uniqueId val="{00000021-986F-4694-BE84-EC8C828750EB}"/>
            </c:ext>
          </c:extLst>
        </c:ser>
        <c:ser>
          <c:idx val="8"/>
          <c:order val="3"/>
          <c:tx>
            <c:strRef>
              <c:f>グラフ用!$G$323</c:f>
              <c:strCache>
                <c:ptCount val="1"/>
                <c:pt idx="0">
                  <c:v>まあまああてはまる〔４点〕</c:v>
                </c:pt>
              </c:strCache>
            </c:strRef>
          </c:tx>
          <c:spPr>
            <a:solidFill>
              <a:schemeClr val="bg2"/>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lang="ja-JP"/>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'5-1抽出版'!$A$290:$B$322</c:f>
              <c:multiLvlStrCache>
                <c:ptCount val="32"/>
                <c:lvl>
                  <c:pt idx="0">
                    <c:v>活用前(n=371)</c:v>
                  </c:pt>
                  <c:pt idx="1">
                    <c:v>活用後(n=366)</c:v>
                  </c:pt>
                  <c:pt idx="3">
                    <c:v>活用前(n=16)</c:v>
                  </c:pt>
                  <c:pt idx="4">
                    <c:v>活用後(n=17)</c:v>
                  </c:pt>
                  <c:pt idx="6">
                    <c:v>活用前(n=28)</c:v>
                  </c:pt>
                  <c:pt idx="7">
                    <c:v>活用後(n=28)</c:v>
                  </c:pt>
                  <c:pt idx="9">
                    <c:v>活用前(n=21)</c:v>
                  </c:pt>
                  <c:pt idx="10">
                    <c:v>活用後(n=20)</c:v>
                  </c:pt>
                  <c:pt idx="12">
                    <c:v>活用前(n=17)</c:v>
                  </c:pt>
                  <c:pt idx="13">
                    <c:v>活用後(n=16)</c:v>
                  </c:pt>
                  <c:pt idx="15">
                    <c:v>活用前(n=56)</c:v>
                  </c:pt>
                  <c:pt idx="16">
                    <c:v>活用後(n=55)</c:v>
                  </c:pt>
                  <c:pt idx="18">
                    <c:v>活用前(n=197)</c:v>
                  </c:pt>
                  <c:pt idx="19">
                    <c:v>活用後(n=191)</c:v>
                  </c:pt>
                  <c:pt idx="21">
                    <c:v>活用前(n=20)</c:v>
                  </c:pt>
                  <c:pt idx="22">
                    <c:v>活用後(n=20)</c:v>
                  </c:pt>
                  <c:pt idx="24">
                    <c:v>活用前(n=18)</c:v>
                  </c:pt>
                  <c:pt idx="25">
                    <c:v>活用後(n=18)</c:v>
                  </c:pt>
                  <c:pt idx="27">
                    <c:v>活用前(n=19)</c:v>
                  </c:pt>
                  <c:pt idx="28">
                    <c:v>活用後(n=19)</c:v>
                  </c:pt>
                  <c:pt idx="30">
                    <c:v>活用前(n=22)</c:v>
                  </c:pt>
                  <c:pt idx="31">
                    <c:v>活用後(n=23)</c:v>
                  </c:pt>
                </c:lvl>
                <c:lvl>
                  <c:pt idx="0">
                    <c:v>　合　　　計***</c:v>
                  </c:pt>
                  <c:pt idx="3">
                    <c:v>校長*</c:v>
                  </c:pt>
                  <c:pt idx="6">
                    <c:v>教頭**</c:v>
                  </c:pt>
                  <c:pt idx="9">
                    <c:v>教務主任</c:v>
                  </c:pt>
                  <c:pt idx="12">
                    <c:v>生徒指導主任</c:v>
                  </c:pt>
                  <c:pt idx="15">
                    <c:v>学年主任</c:v>
                  </c:pt>
                  <c:pt idx="18">
                    <c:v>クラス担任***</c:v>
                  </c:pt>
                  <c:pt idx="21">
                    <c:v>教科専科担任</c:v>
                  </c:pt>
                  <c:pt idx="24">
                    <c:v>養護教諭</c:v>
                  </c:pt>
                  <c:pt idx="27">
                    <c:v>特別支援コーディネーター*</c:v>
                  </c:pt>
                  <c:pt idx="30">
                    <c:v>その他</c:v>
                  </c:pt>
                </c:lvl>
              </c:multiLvlStrCache>
            </c:multiLvlStrRef>
          </c:cat>
          <c:val>
            <c:numRef>
              <c:f>グラフ用!$G$324:$G$356</c:f>
              <c:numCache>
                <c:formatCode>0.0</c:formatCode>
                <c:ptCount val="33"/>
                <c:pt idx="0">
                  <c:v>53.4</c:v>
                </c:pt>
                <c:pt idx="1">
                  <c:v>46.7</c:v>
                </c:pt>
                <c:pt idx="3">
                  <c:v>62.5</c:v>
                </c:pt>
                <c:pt idx="4">
                  <c:v>41.2</c:v>
                </c:pt>
                <c:pt idx="6">
                  <c:v>64.3</c:v>
                </c:pt>
                <c:pt idx="7">
                  <c:v>42.9</c:v>
                </c:pt>
                <c:pt idx="9">
                  <c:v>57.1</c:v>
                </c:pt>
                <c:pt idx="10">
                  <c:v>50</c:v>
                </c:pt>
                <c:pt idx="12">
                  <c:v>35.299999999999997</c:v>
                </c:pt>
                <c:pt idx="13">
                  <c:v>43.8</c:v>
                </c:pt>
                <c:pt idx="15">
                  <c:v>50</c:v>
                </c:pt>
                <c:pt idx="16">
                  <c:v>52.7</c:v>
                </c:pt>
                <c:pt idx="18">
                  <c:v>54.3</c:v>
                </c:pt>
                <c:pt idx="19">
                  <c:v>48.7</c:v>
                </c:pt>
                <c:pt idx="21">
                  <c:v>45</c:v>
                </c:pt>
                <c:pt idx="22">
                  <c:v>50</c:v>
                </c:pt>
                <c:pt idx="24">
                  <c:v>61.1</c:v>
                </c:pt>
                <c:pt idx="25">
                  <c:v>55.6</c:v>
                </c:pt>
                <c:pt idx="27">
                  <c:v>78.900000000000006</c:v>
                </c:pt>
                <c:pt idx="28">
                  <c:v>63.2</c:v>
                </c:pt>
                <c:pt idx="30">
                  <c:v>31.8</c:v>
                </c:pt>
                <c:pt idx="31">
                  <c:v>34.799999999999997</c:v>
                </c:pt>
              </c:numCache>
            </c:numRef>
          </c:val>
          <c:extLst>
            <c:ext xmlns:c16="http://schemas.microsoft.com/office/drawing/2014/chart" uri="{C3380CC4-5D6E-409C-BE32-E72D297353CC}">
              <c16:uniqueId val="{00000022-986F-4694-BE84-EC8C828750EB}"/>
            </c:ext>
          </c:extLst>
        </c:ser>
        <c:ser>
          <c:idx val="9"/>
          <c:order val="4"/>
          <c:tx>
            <c:strRef>
              <c:f>グラフ用!$H$323</c:f>
              <c:strCache>
                <c:ptCount val="1"/>
                <c:pt idx="0">
                  <c:v>おおいにあてはまる〔５点〕</c:v>
                </c:pt>
              </c:strCache>
            </c:strRef>
          </c:tx>
          <c:spPr>
            <a:solidFill>
              <a:schemeClr val="tx1"/>
            </a:solidFill>
            <a:ln>
              <a:solidFill>
                <a:sysClr val="windowText" lastClr="000000"/>
              </a:solidFill>
            </a:ln>
          </c:spPr>
          <c:invertIfNegative val="0"/>
          <c:dLbls>
            <c:dLbl>
              <c:idx val="27"/>
              <c:delete val="1"/>
              <c:extLst>
                <c:ext xmlns:c15="http://schemas.microsoft.com/office/drawing/2012/chart" uri="{CE6537A1-D6FC-4f65-9D91-7224C49458BB}"/>
                <c:ext xmlns:c16="http://schemas.microsoft.com/office/drawing/2014/chart" uri="{C3380CC4-5D6E-409C-BE32-E72D297353CC}">
                  <c16:uniqueId val="{00000023-986F-4694-BE84-EC8C828750EB}"/>
                </c:ext>
              </c:extLst>
            </c:dLbl>
            <c:spPr>
              <a:noFill/>
              <a:ln>
                <a:noFill/>
              </a:ln>
              <a:effectLst/>
            </c:spPr>
            <c:txPr>
              <a:bodyPr wrap="square" lIns="38100" tIns="19050" rIns="38100" bIns="19050" anchor="ctr">
                <a:spAutoFit/>
              </a:bodyPr>
              <a:lstStyle/>
              <a:p>
                <a:pPr>
                  <a:defRPr lang="ja-JP">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'5-1抽出版'!$A$290:$B$322</c:f>
              <c:multiLvlStrCache>
                <c:ptCount val="32"/>
                <c:lvl>
                  <c:pt idx="0">
                    <c:v>活用前(n=371)</c:v>
                  </c:pt>
                  <c:pt idx="1">
                    <c:v>活用後(n=366)</c:v>
                  </c:pt>
                  <c:pt idx="3">
                    <c:v>活用前(n=16)</c:v>
                  </c:pt>
                  <c:pt idx="4">
                    <c:v>活用後(n=17)</c:v>
                  </c:pt>
                  <c:pt idx="6">
                    <c:v>活用前(n=28)</c:v>
                  </c:pt>
                  <c:pt idx="7">
                    <c:v>活用後(n=28)</c:v>
                  </c:pt>
                  <c:pt idx="9">
                    <c:v>活用前(n=21)</c:v>
                  </c:pt>
                  <c:pt idx="10">
                    <c:v>活用後(n=20)</c:v>
                  </c:pt>
                  <c:pt idx="12">
                    <c:v>活用前(n=17)</c:v>
                  </c:pt>
                  <c:pt idx="13">
                    <c:v>活用後(n=16)</c:v>
                  </c:pt>
                  <c:pt idx="15">
                    <c:v>活用前(n=56)</c:v>
                  </c:pt>
                  <c:pt idx="16">
                    <c:v>活用後(n=55)</c:v>
                  </c:pt>
                  <c:pt idx="18">
                    <c:v>活用前(n=197)</c:v>
                  </c:pt>
                  <c:pt idx="19">
                    <c:v>活用後(n=191)</c:v>
                  </c:pt>
                  <c:pt idx="21">
                    <c:v>活用前(n=20)</c:v>
                  </c:pt>
                  <c:pt idx="22">
                    <c:v>活用後(n=20)</c:v>
                  </c:pt>
                  <c:pt idx="24">
                    <c:v>活用前(n=18)</c:v>
                  </c:pt>
                  <c:pt idx="25">
                    <c:v>活用後(n=18)</c:v>
                  </c:pt>
                  <c:pt idx="27">
                    <c:v>活用前(n=19)</c:v>
                  </c:pt>
                  <c:pt idx="28">
                    <c:v>活用後(n=19)</c:v>
                  </c:pt>
                  <c:pt idx="30">
                    <c:v>活用前(n=22)</c:v>
                  </c:pt>
                  <c:pt idx="31">
                    <c:v>活用後(n=23)</c:v>
                  </c:pt>
                </c:lvl>
                <c:lvl>
                  <c:pt idx="0">
                    <c:v>　合　　　計***</c:v>
                  </c:pt>
                  <c:pt idx="3">
                    <c:v>校長*</c:v>
                  </c:pt>
                  <c:pt idx="6">
                    <c:v>教頭**</c:v>
                  </c:pt>
                  <c:pt idx="9">
                    <c:v>教務主任</c:v>
                  </c:pt>
                  <c:pt idx="12">
                    <c:v>生徒指導主任</c:v>
                  </c:pt>
                  <c:pt idx="15">
                    <c:v>学年主任</c:v>
                  </c:pt>
                  <c:pt idx="18">
                    <c:v>クラス担任***</c:v>
                  </c:pt>
                  <c:pt idx="21">
                    <c:v>教科専科担任</c:v>
                  </c:pt>
                  <c:pt idx="24">
                    <c:v>養護教諭</c:v>
                  </c:pt>
                  <c:pt idx="27">
                    <c:v>特別支援コーディネーター*</c:v>
                  </c:pt>
                  <c:pt idx="30">
                    <c:v>その他</c:v>
                  </c:pt>
                </c:lvl>
              </c:multiLvlStrCache>
            </c:multiLvlStrRef>
          </c:cat>
          <c:val>
            <c:numRef>
              <c:f>グラフ用!$H$324:$H$356</c:f>
              <c:numCache>
                <c:formatCode>0.0</c:formatCode>
                <c:ptCount val="33"/>
                <c:pt idx="0">
                  <c:v>13.5</c:v>
                </c:pt>
                <c:pt idx="1">
                  <c:v>36.9</c:v>
                </c:pt>
                <c:pt idx="3">
                  <c:v>6.3</c:v>
                </c:pt>
                <c:pt idx="4">
                  <c:v>52.9</c:v>
                </c:pt>
                <c:pt idx="6">
                  <c:v>17.899999999999999</c:v>
                </c:pt>
                <c:pt idx="7">
                  <c:v>57.1</c:v>
                </c:pt>
                <c:pt idx="9">
                  <c:v>9.5</c:v>
                </c:pt>
                <c:pt idx="10">
                  <c:v>30</c:v>
                </c:pt>
                <c:pt idx="12">
                  <c:v>17.600000000000001</c:v>
                </c:pt>
                <c:pt idx="13">
                  <c:v>31.3</c:v>
                </c:pt>
                <c:pt idx="15">
                  <c:v>16.100000000000001</c:v>
                </c:pt>
                <c:pt idx="16">
                  <c:v>30.9</c:v>
                </c:pt>
                <c:pt idx="18">
                  <c:v>8.6</c:v>
                </c:pt>
                <c:pt idx="19">
                  <c:v>31.9</c:v>
                </c:pt>
                <c:pt idx="21">
                  <c:v>15</c:v>
                </c:pt>
                <c:pt idx="22">
                  <c:v>25</c:v>
                </c:pt>
                <c:pt idx="24">
                  <c:v>11.1</c:v>
                </c:pt>
                <c:pt idx="25">
                  <c:v>38.9</c:v>
                </c:pt>
                <c:pt idx="27">
                  <c:v>0</c:v>
                </c:pt>
                <c:pt idx="28">
                  <c:v>31.6</c:v>
                </c:pt>
                <c:pt idx="30">
                  <c:v>27.3</c:v>
                </c:pt>
                <c:pt idx="31">
                  <c:v>34.799999999999997</c:v>
                </c:pt>
              </c:numCache>
            </c:numRef>
          </c:val>
          <c:extLst>
            <c:ext xmlns:c16="http://schemas.microsoft.com/office/drawing/2014/chart" uri="{C3380CC4-5D6E-409C-BE32-E72D297353CC}">
              <c16:uniqueId val="{00000024-986F-4694-BE84-EC8C828750EB}"/>
            </c:ext>
          </c:extLst>
        </c:ser>
        <c:dLbls>
          <c:dLblPos val="ctr"/>
          <c:showLegendKey val="0"/>
          <c:showVal val="1"/>
          <c:showCatName val="0"/>
          <c:showSerName val="0"/>
          <c:showPercent val="0"/>
          <c:showBubbleSize val="0"/>
        </c:dLbls>
        <c:gapWidth val="35"/>
        <c:overlap val="100"/>
        <c:axId val="442792432"/>
        <c:axId val="442801056"/>
      </c:barChart>
      <c:catAx>
        <c:axId val="4427924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442801056"/>
        <c:crosses val="autoZero"/>
        <c:auto val="1"/>
        <c:lblAlgn val="ctr"/>
        <c:lblOffset val="100"/>
        <c:noMultiLvlLbl val="0"/>
      </c:catAx>
      <c:valAx>
        <c:axId val="44280105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442792432"/>
        <c:crosses val="autoZero"/>
        <c:crossBetween val="between"/>
      </c:valAx>
    </c:plotArea>
    <c:legend>
      <c:legendPos val="b"/>
      <c:layout>
        <c:manualLayout>
          <c:xMode val="edge"/>
          <c:yMode val="edge"/>
          <c:x val="0"/>
          <c:y val="0.91334106382343783"/>
          <c:w val="1"/>
          <c:h val="7.6277555857764662E-2"/>
        </c:manualLayout>
      </c:layout>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chart>
  <c:txPr>
    <a:bodyPr/>
    <a:lstStyle/>
    <a:p>
      <a:pPr>
        <a:defRPr/>
      </a:pPr>
      <a:endParaRPr lang="ja-JP"/>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7FE4E5A5_A2C7A7F9.xml><?xml version="1.0" encoding="utf-8"?>
<p188:cmLst xmlns:a="http://schemas.openxmlformats.org/drawingml/2006/main" xmlns:r="http://schemas.openxmlformats.org/officeDocument/2006/relationships" xmlns:p188="http://schemas.microsoft.com/office/powerpoint/2018/8/main">
  <p188:cm id="{3B088E4F-25AD-42A8-B5E4-672F6AEA1481}" authorId="{BF31E093-D169-1974-B40C-9CA6EECB24D4}" created="2026-04-23T06:02:39.797">
    <ac:txMkLst xmlns:ac="http://schemas.microsoft.com/office/drawing/2013/main/command">
      <pc:docMk xmlns:pc="http://schemas.microsoft.com/office/powerpoint/2013/main/command"/>
      <pc:sldMk xmlns:pc="http://schemas.microsoft.com/office/powerpoint/2013/main/command" cId="2730993657" sldId="2145707429"/>
      <ac:spMk id="18" creationId="{E273D1F5-E166-E706-B94C-C98C917F1162}"/>
      <ac:txMk cp="2" len="11">
        <ac:context len="14" hash="2086351402"/>
      </ac:txMk>
    </ac:txMkLst>
    <p188:pos x="2257800" y="257815"/>
    <p188:replyLst>
      <p188:reply id="{D0B4D51D-E53D-4D15-BF10-8285CF401597}" authorId="{DB0B9BAD-9BB0-5949-FFC8-685D811C54F8}" created="2026-04-28T01:02:02.963">
        <p188:txBody>
          <a:bodyPr/>
          <a:lstStyle/>
          <a:p>
            <a:r>
              <a:rPr lang="ja-JP" altLang="en-US"/>
              <a:t>テキストには本グラフの記載および関連の記述はありませんので、テキストの修正は行っておりません。</a:t>
            </a:r>
          </a:p>
        </p188:txBody>
      </p188:reply>
    </p188:replyLst>
    <p188:txBody>
      <a:bodyPr/>
      <a:lstStyle/>
      <a:p>
        <a:r>
          <a:rPr lang="ja-JP" altLang="en-US"/>
          <a:t>こちらも最新に差し替えました。
</a:t>
        </a:r>
      </a:p>
    </p188:txBody>
  </p188:cm>
</p188:cmLst>
</file>

<file path=ppt/drawings/drawing1.xml><?xml version="1.0" encoding="utf-8"?>
<c:userShapes xmlns:c="http://schemas.openxmlformats.org/drawingml/2006/chart">
  <cdr:relSizeAnchor xmlns:cdr="http://schemas.openxmlformats.org/drawingml/2006/chartDrawing">
    <cdr:from>
      <cdr:x>0.02522</cdr:x>
      <cdr:y>0.15252</cdr:y>
    </cdr:from>
    <cdr:to>
      <cdr:x>0.10125</cdr:x>
      <cdr:y>0.20596</cdr:y>
    </cdr:to>
    <cdr:sp macro="" textlink="">
      <cdr:nvSpPr>
        <cdr:cNvPr id="2" name="円/楕円 1">
          <a:extLst xmlns:a="http://schemas.openxmlformats.org/drawingml/2006/main">
            <a:ext uri="{FF2B5EF4-FFF2-40B4-BE49-F238E27FC236}">
              <a16:creationId xmlns:a16="http://schemas.microsoft.com/office/drawing/2014/main" id="{90610E76-2BAA-4007-B105-932C15B59A09}"/>
            </a:ext>
          </a:extLst>
        </cdr:cNvPr>
        <cdr:cNvSpPr/>
      </cdr:nvSpPr>
      <cdr:spPr>
        <a:xfrm xmlns:a="http://schemas.openxmlformats.org/drawingml/2006/main">
          <a:off x="83602" y="719297"/>
          <a:ext cx="252000" cy="252000"/>
        </a:xfrm>
        <a:prstGeom xmlns:a="http://schemas.openxmlformats.org/drawingml/2006/main" prst="ellipse">
          <a:avLst/>
        </a:prstGeom>
        <a:noFill xmlns:a="http://schemas.openxmlformats.org/drawingml/2006/main"/>
        <a:ln xmlns:a="http://schemas.openxmlformats.org/drawingml/2006/main" w="571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eaLnBrk="1" hangingPunct="1">
            <a:defRPr/>
          </a:pPr>
          <a:endParaRPr lang="ja-JP" altLang="en-US"/>
        </a:p>
      </cdr:txBody>
    </cdr:sp>
  </cdr:relSizeAnchor>
  <cdr:relSizeAnchor xmlns:cdr="http://schemas.openxmlformats.org/drawingml/2006/chartDrawing">
    <cdr:from>
      <cdr:x>0.74624</cdr:x>
      <cdr:y>0.13058</cdr:y>
    </cdr:from>
    <cdr:to>
      <cdr:x>0.96346</cdr:x>
      <cdr:y>0.1948</cdr:y>
    </cdr:to>
    <cdr:sp macro="" textlink="">
      <cdr:nvSpPr>
        <cdr:cNvPr id="4" name="角丸四角形 3">
          <a:extLst xmlns:a="http://schemas.openxmlformats.org/drawingml/2006/main">
            <a:ext uri="{FF2B5EF4-FFF2-40B4-BE49-F238E27FC236}">
              <a16:creationId xmlns:a16="http://schemas.microsoft.com/office/drawing/2014/main" id="{01D26288-7CDB-5B4E-93E1-035596A8DA52}"/>
            </a:ext>
          </a:extLst>
        </cdr:cNvPr>
        <cdr:cNvSpPr/>
      </cdr:nvSpPr>
      <cdr:spPr>
        <a:xfrm xmlns:a="http://schemas.openxmlformats.org/drawingml/2006/main">
          <a:off x="2473568" y="615794"/>
          <a:ext cx="720000" cy="302891"/>
        </a:xfrm>
        <a:prstGeom xmlns:a="http://schemas.openxmlformats.org/drawingml/2006/main" prst="roundRect">
          <a:avLst/>
        </a:prstGeom>
        <a:noFill xmlns:a="http://schemas.openxmlformats.org/drawingml/2006/main"/>
        <a:ln xmlns:a="http://schemas.openxmlformats.org/drawingml/2006/main" w="254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0.81659</cdr:x>
      <cdr:y>0.55343</cdr:y>
    </cdr:from>
    <cdr:to>
      <cdr:x>0.96378</cdr:x>
      <cdr:y>0.62357</cdr:y>
    </cdr:to>
    <cdr:sp macro="" textlink="">
      <cdr:nvSpPr>
        <cdr:cNvPr id="5" name="角丸四角形 4">
          <a:extLst xmlns:a="http://schemas.openxmlformats.org/drawingml/2006/main">
            <a:ext uri="{FF2B5EF4-FFF2-40B4-BE49-F238E27FC236}">
              <a16:creationId xmlns:a16="http://schemas.microsoft.com/office/drawing/2014/main" id="{01D26288-7CDB-5B4E-93E1-035596A8DA52}"/>
            </a:ext>
          </a:extLst>
        </cdr:cNvPr>
        <cdr:cNvSpPr/>
      </cdr:nvSpPr>
      <cdr:spPr>
        <a:xfrm xmlns:a="http://schemas.openxmlformats.org/drawingml/2006/main">
          <a:off x="2706767" y="2609983"/>
          <a:ext cx="487891" cy="330780"/>
        </a:xfrm>
        <a:prstGeom xmlns:a="http://schemas.openxmlformats.org/drawingml/2006/main" prst="roundRect">
          <a:avLst/>
        </a:prstGeom>
        <a:noFill xmlns:a="http://schemas.openxmlformats.org/drawingml/2006/main"/>
        <a:ln xmlns:a="http://schemas.openxmlformats.org/drawingml/2006/main" w="254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p>
      </cdr:txBody>
    </cdr:sp>
  </cdr:relSizeAnchor>
</c:userShapes>
</file>

<file path=ppt/drawings/drawing2.xml><?xml version="1.0" encoding="utf-8"?>
<c:userShapes xmlns:c="http://schemas.openxmlformats.org/drawingml/2006/chart">
  <cdr:relSizeAnchor xmlns:cdr="http://schemas.openxmlformats.org/drawingml/2006/chartDrawing">
    <cdr:from>
      <cdr:x>0.70759</cdr:x>
      <cdr:y>0.13417</cdr:y>
    </cdr:from>
    <cdr:to>
      <cdr:x>0.96373</cdr:x>
      <cdr:y>0.19524</cdr:y>
    </cdr:to>
    <cdr:sp macro="" textlink="">
      <cdr:nvSpPr>
        <cdr:cNvPr id="7" name="角丸四角形 6">
          <a:extLst xmlns:a="http://schemas.openxmlformats.org/drawingml/2006/main">
            <a:ext uri="{FF2B5EF4-FFF2-40B4-BE49-F238E27FC236}">
              <a16:creationId xmlns:a16="http://schemas.microsoft.com/office/drawing/2014/main" id="{01D26288-7CDB-5B4E-93E1-035596A8DA52}"/>
            </a:ext>
          </a:extLst>
        </cdr:cNvPr>
        <cdr:cNvSpPr/>
      </cdr:nvSpPr>
      <cdr:spPr>
        <a:xfrm xmlns:a="http://schemas.openxmlformats.org/drawingml/2006/main">
          <a:off x="2386720" y="632733"/>
          <a:ext cx="864000" cy="288000"/>
        </a:xfrm>
        <a:prstGeom xmlns:a="http://schemas.openxmlformats.org/drawingml/2006/main" prst="roundRect">
          <a:avLst/>
        </a:prstGeom>
        <a:noFill xmlns:a="http://schemas.openxmlformats.org/drawingml/2006/main"/>
        <a:ln xmlns:a="http://schemas.openxmlformats.org/drawingml/2006/main" w="254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0.61902</cdr:x>
      <cdr:y>0.20341</cdr:y>
    </cdr:from>
    <cdr:to>
      <cdr:x>0.96055</cdr:x>
      <cdr:y>0.26448</cdr:y>
    </cdr:to>
    <cdr:sp macro="" textlink="">
      <cdr:nvSpPr>
        <cdr:cNvPr id="8" name="角丸四角形 7">
          <a:extLst xmlns:a="http://schemas.openxmlformats.org/drawingml/2006/main">
            <a:ext uri="{FF2B5EF4-FFF2-40B4-BE49-F238E27FC236}">
              <a16:creationId xmlns:a16="http://schemas.microsoft.com/office/drawing/2014/main" id="{01D26288-7CDB-5B4E-93E1-035596A8DA52}"/>
            </a:ext>
          </a:extLst>
        </cdr:cNvPr>
        <cdr:cNvSpPr/>
      </cdr:nvSpPr>
      <cdr:spPr>
        <a:xfrm xmlns:a="http://schemas.openxmlformats.org/drawingml/2006/main">
          <a:off x="2087977" y="959287"/>
          <a:ext cx="1152000" cy="288000"/>
        </a:xfrm>
        <a:prstGeom xmlns:a="http://schemas.openxmlformats.org/drawingml/2006/main" prst="roundRect">
          <a:avLst/>
        </a:prstGeom>
        <a:noFill xmlns:a="http://schemas.openxmlformats.org/drawingml/2006/main"/>
        <a:ln xmlns:a="http://schemas.openxmlformats.org/drawingml/2006/main" w="254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0.57951</cdr:x>
      <cdr:y>0.27227</cdr:y>
    </cdr:from>
    <cdr:to>
      <cdr:x>0.96374</cdr:x>
      <cdr:y>0.33488</cdr:y>
    </cdr:to>
    <cdr:sp macro="" textlink="">
      <cdr:nvSpPr>
        <cdr:cNvPr id="9" name="角丸四角形 8">
          <a:extLst xmlns:a="http://schemas.openxmlformats.org/drawingml/2006/main">
            <a:ext uri="{FF2B5EF4-FFF2-40B4-BE49-F238E27FC236}">
              <a16:creationId xmlns:a16="http://schemas.microsoft.com/office/drawing/2014/main" id="{01D26288-7CDB-5B4E-93E1-035596A8DA52}"/>
            </a:ext>
          </a:extLst>
        </cdr:cNvPr>
        <cdr:cNvSpPr/>
      </cdr:nvSpPr>
      <cdr:spPr>
        <a:xfrm xmlns:a="http://schemas.openxmlformats.org/drawingml/2006/main">
          <a:off x="1954724" y="1284025"/>
          <a:ext cx="1296000" cy="295275"/>
        </a:xfrm>
        <a:prstGeom xmlns:a="http://schemas.openxmlformats.org/drawingml/2006/main" prst="roundRect">
          <a:avLst/>
        </a:prstGeom>
        <a:noFill xmlns:a="http://schemas.openxmlformats.org/drawingml/2006/main"/>
        <a:ln xmlns:a="http://schemas.openxmlformats.org/drawingml/2006/main" w="254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0.73601</cdr:x>
      <cdr:y>0.54933</cdr:y>
    </cdr:from>
    <cdr:to>
      <cdr:x>0.96012</cdr:x>
      <cdr:y>0.6104</cdr:y>
    </cdr:to>
    <cdr:sp macro="" textlink="">
      <cdr:nvSpPr>
        <cdr:cNvPr id="10" name="角丸四角形 9">
          <a:extLst xmlns:a="http://schemas.openxmlformats.org/drawingml/2006/main">
            <a:ext uri="{FF2B5EF4-FFF2-40B4-BE49-F238E27FC236}">
              <a16:creationId xmlns:a16="http://schemas.microsoft.com/office/drawing/2014/main" id="{01D26288-7CDB-5B4E-93E1-035596A8DA52}"/>
            </a:ext>
          </a:extLst>
        </cdr:cNvPr>
        <cdr:cNvSpPr/>
      </cdr:nvSpPr>
      <cdr:spPr>
        <a:xfrm xmlns:a="http://schemas.openxmlformats.org/drawingml/2006/main">
          <a:off x="2482610" y="2590628"/>
          <a:ext cx="755932" cy="288000"/>
        </a:xfrm>
        <a:prstGeom xmlns:a="http://schemas.openxmlformats.org/drawingml/2006/main" prst="roundRect">
          <a:avLst/>
        </a:prstGeom>
        <a:noFill xmlns:a="http://schemas.openxmlformats.org/drawingml/2006/main"/>
        <a:ln xmlns:a="http://schemas.openxmlformats.org/drawingml/2006/main" w="254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0.73036</cdr:x>
      <cdr:y>0.75779</cdr:y>
    </cdr:from>
    <cdr:to>
      <cdr:x>0.96012</cdr:x>
      <cdr:y>0.81886</cdr:y>
    </cdr:to>
    <cdr:sp macro="" textlink="">
      <cdr:nvSpPr>
        <cdr:cNvPr id="11" name="角丸四角形 10">
          <a:extLst xmlns:a="http://schemas.openxmlformats.org/drawingml/2006/main">
            <a:ext uri="{FF2B5EF4-FFF2-40B4-BE49-F238E27FC236}">
              <a16:creationId xmlns:a16="http://schemas.microsoft.com/office/drawing/2014/main" id="{01D26288-7CDB-5B4E-93E1-035596A8DA52}"/>
            </a:ext>
          </a:extLst>
        </cdr:cNvPr>
        <cdr:cNvSpPr/>
      </cdr:nvSpPr>
      <cdr:spPr>
        <a:xfrm xmlns:a="http://schemas.openxmlformats.org/drawingml/2006/main">
          <a:off x="2463552" y="3573741"/>
          <a:ext cx="774990" cy="288000"/>
        </a:xfrm>
        <a:prstGeom xmlns:a="http://schemas.openxmlformats.org/drawingml/2006/main" prst="roundRect">
          <a:avLst/>
        </a:prstGeom>
        <a:noFill xmlns:a="http://schemas.openxmlformats.org/drawingml/2006/main"/>
        <a:ln xmlns:a="http://schemas.openxmlformats.org/drawingml/2006/main" w="254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p>
      </cdr:txBody>
    </cdr:sp>
  </cdr:relSizeAnchor>
</c:userShapes>
</file>

<file path=ppt/drawings/drawing3.xml><?xml version="1.0" encoding="utf-8"?>
<c:userShapes xmlns:c="http://schemas.openxmlformats.org/drawingml/2006/chart">
  <cdr:relSizeAnchor xmlns:cdr="http://schemas.openxmlformats.org/drawingml/2006/chartDrawing">
    <cdr:from>
      <cdr:x>0.83542</cdr:x>
      <cdr:y>0.13536</cdr:y>
    </cdr:from>
    <cdr:to>
      <cdr:x>0.9551</cdr:x>
      <cdr:y>0.25266</cdr:y>
    </cdr:to>
    <cdr:sp macro="" textlink="">
      <cdr:nvSpPr>
        <cdr:cNvPr id="3" name="角丸四角形 2">
          <a:extLst xmlns:a="http://schemas.openxmlformats.org/drawingml/2006/main">
            <a:ext uri="{FF2B5EF4-FFF2-40B4-BE49-F238E27FC236}">
              <a16:creationId xmlns:a16="http://schemas.microsoft.com/office/drawing/2014/main" id="{1330E353-6DA5-534F-A1BA-02DE442C68CE}"/>
            </a:ext>
          </a:extLst>
        </cdr:cNvPr>
        <cdr:cNvSpPr/>
      </cdr:nvSpPr>
      <cdr:spPr>
        <a:xfrm xmlns:a="http://schemas.openxmlformats.org/drawingml/2006/main">
          <a:off x="2764393" y="643978"/>
          <a:ext cx="396000" cy="558087"/>
        </a:xfrm>
        <a:prstGeom xmlns:a="http://schemas.openxmlformats.org/drawingml/2006/main" prst="roundRect">
          <a:avLst/>
        </a:prstGeom>
        <a:noFill xmlns:a="http://schemas.openxmlformats.org/drawingml/2006/main"/>
        <a:ln xmlns:a="http://schemas.openxmlformats.org/drawingml/2006/main" w="254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0.59936</cdr:x>
      <cdr:y>0.74599</cdr:y>
    </cdr:from>
    <cdr:to>
      <cdr:x>0.95838</cdr:x>
      <cdr:y>0.85533</cdr:y>
    </cdr:to>
    <cdr:sp macro="" textlink="">
      <cdr:nvSpPr>
        <cdr:cNvPr id="5" name="角丸四角形 2">
          <a:extLst xmlns:a="http://schemas.openxmlformats.org/drawingml/2006/main">
            <a:ext uri="{FF2B5EF4-FFF2-40B4-BE49-F238E27FC236}">
              <a16:creationId xmlns:a16="http://schemas.microsoft.com/office/drawing/2014/main" id="{DD833F42-1379-46C5-A4EE-6FFDC03A472A}"/>
            </a:ext>
          </a:extLst>
        </cdr:cNvPr>
        <cdr:cNvSpPr/>
      </cdr:nvSpPr>
      <cdr:spPr>
        <a:xfrm xmlns:a="http://schemas.openxmlformats.org/drawingml/2006/main">
          <a:off x="1983273" y="3549103"/>
          <a:ext cx="1188000" cy="520153"/>
        </a:xfrm>
        <a:prstGeom xmlns:a="http://schemas.openxmlformats.org/drawingml/2006/main" prst="roundRect">
          <a:avLst>
            <a:gd name="adj" fmla="val 8492"/>
          </a:avLst>
        </a:prstGeom>
        <a:noFill xmlns:a="http://schemas.openxmlformats.org/drawingml/2006/main"/>
        <a:ln xmlns:a="http://schemas.openxmlformats.org/drawingml/2006/main" w="254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p>
      </cdr:txBody>
    </cdr:sp>
  </cdr:relSizeAnchor>
</c:userShapes>
</file>

<file path=ppt/drawings/drawing4.xml><?xml version="1.0" encoding="utf-8"?>
<c:userShapes xmlns:c="http://schemas.openxmlformats.org/drawingml/2006/chart">
  <cdr:relSizeAnchor xmlns:cdr="http://schemas.openxmlformats.org/drawingml/2006/chartDrawing">
    <cdr:from>
      <cdr:x>0.51875</cdr:x>
      <cdr:y>0.12587</cdr:y>
    </cdr:from>
    <cdr:to>
      <cdr:x>0.98556</cdr:x>
      <cdr:y>0.20102</cdr:y>
    </cdr:to>
    <cdr:sp macro="" textlink="">
      <cdr:nvSpPr>
        <cdr:cNvPr id="5" name="角丸四角形 4">
          <a:extLst xmlns:a="http://schemas.openxmlformats.org/drawingml/2006/main">
            <a:ext uri="{FF2B5EF4-FFF2-40B4-BE49-F238E27FC236}">
              <a16:creationId xmlns:a16="http://schemas.microsoft.com/office/drawing/2014/main" id="{9B59CFAC-7C46-4C72-8090-EF4A7445FA01}"/>
            </a:ext>
          </a:extLst>
        </cdr:cNvPr>
        <cdr:cNvSpPr/>
      </cdr:nvSpPr>
      <cdr:spPr>
        <a:xfrm xmlns:a="http://schemas.openxmlformats.org/drawingml/2006/main">
          <a:off x="4258892" y="590508"/>
          <a:ext cx="3832490" cy="352573"/>
        </a:xfrm>
        <a:prstGeom xmlns:a="http://schemas.openxmlformats.org/drawingml/2006/main" prst="roundRect">
          <a:avLst/>
        </a:prstGeom>
        <a:noFill xmlns:a="http://schemas.openxmlformats.org/drawingml/2006/main"/>
        <a:ln xmlns:a="http://schemas.openxmlformats.org/drawingml/2006/main" w="254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0.527</cdr:x>
      <cdr:y>0.53915</cdr:y>
    </cdr:from>
    <cdr:to>
      <cdr:x>0.98556</cdr:x>
      <cdr:y>0.61431</cdr:y>
    </cdr:to>
    <cdr:sp macro="" textlink="">
      <cdr:nvSpPr>
        <cdr:cNvPr id="6" name="角丸四角形 5">
          <a:extLst xmlns:a="http://schemas.openxmlformats.org/drawingml/2006/main">
            <a:ext uri="{FF2B5EF4-FFF2-40B4-BE49-F238E27FC236}">
              <a16:creationId xmlns:a16="http://schemas.microsoft.com/office/drawing/2014/main" id="{9B59CFAC-7C46-4C72-8090-EF4A7445FA01}"/>
            </a:ext>
          </a:extLst>
        </cdr:cNvPr>
        <cdr:cNvSpPr/>
      </cdr:nvSpPr>
      <cdr:spPr>
        <a:xfrm xmlns:a="http://schemas.openxmlformats.org/drawingml/2006/main">
          <a:off x="4326626" y="2529375"/>
          <a:ext cx="3764756" cy="352573"/>
        </a:xfrm>
        <a:prstGeom xmlns:a="http://schemas.openxmlformats.org/drawingml/2006/main" prst="roundRect">
          <a:avLst/>
        </a:prstGeom>
        <a:noFill xmlns:a="http://schemas.openxmlformats.org/drawingml/2006/main"/>
        <a:ln xmlns:a="http://schemas.openxmlformats.org/drawingml/2006/main" w="254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0.45434</cdr:x>
      <cdr:y>0.68895</cdr:y>
    </cdr:from>
    <cdr:to>
      <cdr:x>0.98556</cdr:x>
      <cdr:y>0.7641</cdr:y>
    </cdr:to>
    <cdr:sp macro="" textlink="">
      <cdr:nvSpPr>
        <cdr:cNvPr id="7" name="角丸四角形 6">
          <a:extLst xmlns:a="http://schemas.openxmlformats.org/drawingml/2006/main">
            <a:ext uri="{FF2B5EF4-FFF2-40B4-BE49-F238E27FC236}">
              <a16:creationId xmlns:a16="http://schemas.microsoft.com/office/drawing/2014/main" id="{9B59CFAC-7C46-4C72-8090-EF4A7445FA01}"/>
            </a:ext>
          </a:extLst>
        </cdr:cNvPr>
        <cdr:cNvSpPr/>
      </cdr:nvSpPr>
      <cdr:spPr>
        <a:xfrm xmlns:a="http://schemas.openxmlformats.org/drawingml/2006/main">
          <a:off x="3730064" y="3232108"/>
          <a:ext cx="4361318" cy="352573"/>
        </a:xfrm>
        <a:prstGeom xmlns:a="http://schemas.openxmlformats.org/drawingml/2006/main" prst="roundRect">
          <a:avLst/>
        </a:prstGeom>
        <a:noFill xmlns:a="http://schemas.openxmlformats.org/drawingml/2006/main"/>
        <a:ln xmlns:a="http://schemas.openxmlformats.org/drawingml/2006/main" w="254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B96E21D-DBE1-F9E2-1B7D-9F4FE2A4AB1A}"/>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95A906DC-820E-00E4-E901-088AF65F5E2A}"/>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EF6FC3B-9541-414E-AED7-5C0663A87846}" type="datetimeFigureOut">
              <a:rPr kumimoji="1" lang="ja-JP" altLang="en-US" smtClean="0"/>
              <a:t>2026/5/12</a:t>
            </a:fld>
            <a:endParaRPr kumimoji="1" lang="ja-JP" altLang="en-US"/>
          </a:p>
        </p:txBody>
      </p:sp>
      <p:sp>
        <p:nvSpPr>
          <p:cNvPr id="4" name="フッター プレースホルダー 3">
            <a:extLst>
              <a:ext uri="{FF2B5EF4-FFF2-40B4-BE49-F238E27FC236}">
                <a16:creationId xmlns:a16="http://schemas.microsoft.com/office/drawing/2014/main" id="{CF12346D-FACC-876D-0D4D-683C77B79EB1}"/>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59E79958-4CED-3276-3B13-930904F21448}"/>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710AE22E-B1F1-4448-9539-872F823E0AD1}" type="slidenum">
              <a:rPr kumimoji="1" lang="ja-JP" altLang="en-US" smtClean="0"/>
              <a:t>‹#›</a:t>
            </a:fld>
            <a:endParaRPr kumimoji="1" lang="ja-JP" altLang="en-US"/>
          </a:p>
        </p:txBody>
      </p:sp>
    </p:spTree>
    <p:extLst>
      <p:ext uri="{BB962C8B-B14F-4D97-AF65-F5344CB8AC3E}">
        <p14:creationId xmlns:p14="http://schemas.microsoft.com/office/powerpoint/2010/main" val="28412211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A618FE4-13B4-43AA-A106-C4E4C483CD18}" type="datetimeFigureOut">
              <a:rPr kumimoji="1" lang="ja-JP" altLang="en-US" smtClean="0"/>
              <a:t>2026/5/12</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B25A6CD-4DDA-4D9D-909A-B64D768F7122}" type="slidenum">
              <a:rPr kumimoji="1" lang="ja-JP" altLang="en-US" smtClean="0"/>
              <a:t>‹#›</a:t>
            </a:fld>
            <a:endParaRPr kumimoji="1" lang="ja-JP" altLang="en-US"/>
          </a:p>
        </p:txBody>
      </p:sp>
    </p:spTree>
    <p:extLst>
      <p:ext uri="{BB962C8B-B14F-4D97-AF65-F5344CB8AC3E}">
        <p14:creationId xmlns:p14="http://schemas.microsoft.com/office/powerpoint/2010/main" val="34531428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 イメージ プレースホルダー 1"/>
          <p:cNvSpPr>
            <a:spLocks noGrp="1" noRot="1" noChangeAspect="1" noTextEdit="1"/>
          </p:cNvSpPr>
          <p:nvPr>
            <p:ph type="sldImg"/>
          </p:nvPr>
        </p:nvSpPr>
        <p:spPr>
          <a:xfrm>
            <a:off x="1204913" y="1225550"/>
            <a:ext cx="4408487" cy="3306763"/>
          </a:xfrm>
          <a:ln/>
        </p:spPr>
      </p:sp>
      <p:sp>
        <p:nvSpPr>
          <p:cNvPr id="107523" name="ノート プレースホルダー 2"/>
          <p:cNvSpPr>
            <a:spLocks noGrp="1"/>
          </p:cNvSpPr>
          <p:nvPr>
            <p:ph type="body" idx="1"/>
          </p:nvPr>
        </p:nvSpPr>
        <p:spPr>
          <a:xfrm>
            <a:off x="679236" y="4722705"/>
            <a:ext cx="5725900" cy="472427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10752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anose="020B0604030504040204" pitchFamily="34" charset="0"/>
                <a:ea typeface="ＭＳ Ｐゴシック" panose="020B0600070205080204" pitchFamily="50" charset="-128"/>
              </a:defRPr>
            </a:lvl1pPr>
            <a:lvl2pPr marL="740893" indent="-284959">
              <a:defRPr kumimoji="1">
                <a:solidFill>
                  <a:schemeClr val="tx1"/>
                </a:solidFill>
                <a:latin typeface="Tahoma" panose="020B0604030504040204" pitchFamily="34" charset="0"/>
                <a:ea typeface="ＭＳ Ｐゴシック" panose="020B0600070205080204" pitchFamily="50" charset="-128"/>
              </a:defRPr>
            </a:lvl2pPr>
            <a:lvl3pPr marL="1139835" indent="-227967">
              <a:defRPr kumimoji="1">
                <a:solidFill>
                  <a:schemeClr val="tx1"/>
                </a:solidFill>
                <a:latin typeface="Tahoma" panose="020B0604030504040204" pitchFamily="34" charset="0"/>
                <a:ea typeface="ＭＳ Ｐゴシック" panose="020B0600070205080204" pitchFamily="50" charset="-128"/>
              </a:defRPr>
            </a:lvl3pPr>
            <a:lvl4pPr marL="1595769" indent="-227967">
              <a:defRPr kumimoji="1">
                <a:solidFill>
                  <a:schemeClr val="tx1"/>
                </a:solidFill>
                <a:latin typeface="Tahoma" panose="020B0604030504040204" pitchFamily="34" charset="0"/>
                <a:ea typeface="ＭＳ Ｐゴシック" panose="020B0600070205080204" pitchFamily="50" charset="-128"/>
              </a:defRPr>
            </a:lvl4pPr>
            <a:lvl5pPr marL="2051704" indent="-227967">
              <a:defRPr kumimoji="1">
                <a:solidFill>
                  <a:schemeClr val="tx1"/>
                </a:solidFill>
                <a:latin typeface="Tahoma" panose="020B0604030504040204" pitchFamily="34" charset="0"/>
                <a:ea typeface="ＭＳ Ｐゴシック" panose="020B0600070205080204" pitchFamily="50" charset="-128"/>
              </a:defRPr>
            </a:lvl5pPr>
            <a:lvl6pPr marL="2507638" indent="-227967"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63572" indent="-227967"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19506" indent="-227967"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75441" indent="-227967"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fld id="{5A949162-1131-4AED-BCEC-4567EF1C5777}" type="slidenum">
              <a:rPr lang="ja-JP" altLang="en-US" smtClean="0">
                <a:latin typeface="Arial" panose="020B0604020202020204" pitchFamily="34" charset="0"/>
              </a:rPr>
              <a:pPr/>
              <a:t>133</a:t>
            </a:fld>
            <a:endParaRPr lang="ja-JP" altLang="en-US">
              <a:latin typeface="Arial" panose="020B0604020202020204" pitchFamily="34" charset="0"/>
            </a:endParaRPr>
          </a:p>
        </p:txBody>
      </p:sp>
    </p:spTree>
    <p:extLst>
      <p:ext uri="{BB962C8B-B14F-4D97-AF65-F5344CB8AC3E}">
        <p14:creationId xmlns:p14="http://schemas.microsoft.com/office/powerpoint/2010/main" val="2579213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B25A6CD-4DDA-4D9D-909A-B64D768F7122}" type="slidenum">
              <a:rPr kumimoji="1" lang="ja-JP" altLang="en-US" smtClean="0"/>
              <a:t>136</a:t>
            </a:fld>
            <a:endParaRPr kumimoji="1" lang="ja-JP" altLang="en-US"/>
          </a:p>
        </p:txBody>
      </p:sp>
    </p:spTree>
    <p:extLst>
      <p:ext uri="{BB962C8B-B14F-4D97-AF65-F5344CB8AC3E}">
        <p14:creationId xmlns:p14="http://schemas.microsoft.com/office/powerpoint/2010/main" val="754710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2" name="Google Shape;122;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スライド番号プレースホルダー 1">
            <a:extLst>
              <a:ext uri="{FF2B5EF4-FFF2-40B4-BE49-F238E27FC236}">
                <a16:creationId xmlns:a16="http://schemas.microsoft.com/office/drawing/2014/main" id="{8C002453-E614-572C-FBB3-3F4E350CAFF1}"/>
              </a:ext>
            </a:extLst>
          </p:cNvPr>
          <p:cNvSpPr>
            <a:spLocks noGrp="1"/>
          </p:cNvSpPr>
          <p:nvPr>
            <p:ph type="sldNum" sz="quarter" idx="5"/>
          </p:nvPr>
        </p:nvSpPr>
        <p:spPr/>
        <p:txBody>
          <a:bodyPr/>
          <a:lstStyle/>
          <a:p>
            <a:fld id="{1B25A6CD-4DDA-4D9D-909A-B64D768F7122}" type="slidenum">
              <a:rPr kumimoji="1" lang="ja-JP" altLang="en-US" smtClean="0"/>
              <a:t>138</a:t>
            </a:fld>
            <a:endParaRPr kumimoji="1" lang="ja-JP" altLang="en-US"/>
          </a:p>
        </p:txBody>
      </p:sp>
    </p:spTree>
    <p:extLst>
      <p:ext uri="{BB962C8B-B14F-4D97-AF65-F5344CB8AC3E}">
        <p14:creationId xmlns:p14="http://schemas.microsoft.com/office/powerpoint/2010/main" val="2258177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744C324-1AF0-9DA7-25CB-A2922B1F4C22}"/>
              </a:ext>
            </a:extLst>
          </p:cNvPr>
          <p:cNvSpPr>
            <a:spLocks noGrp="1"/>
          </p:cNvSpPr>
          <p:nvPr>
            <p:ph type="sldNum" sz="quarter" idx="5"/>
          </p:nvPr>
        </p:nvSpPr>
        <p:spPr/>
        <p:txBody>
          <a:bodyPr/>
          <a:lstStyle/>
          <a:p>
            <a:fld id="{1B25A6CD-4DDA-4D9D-909A-B64D768F7122}" type="slidenum">
              <a:rPr kumimoji="1" lang="ja-JP" altLang="en-US" smtClean="0"/>
              <a:t>139</a:t>
            </a:fld>
            <a:endParaRPr kumimoji="1" lang="ja-JP" altLang="en-US"/>
          </a:p>
        </p:txBody>
      </p:sp>
    </p:spTree>
    <p:extLst>
      <p:ext uri="{BB962C8B-B14F-4D97-AF65-F5344CB8AC3E}">
        <p14:creationId xmlns:p14="http://schemas.microsoft.com/office/powerpoint/2010/main" val="2302865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4B11A35-587E-D801-5A27-7D9D5C5CDD44}"/>
              </a:ext>
            </a:extLst>
          </p:cNvPr>
          <p:cNvSpPr>
            <a:spLocks noGrp="1"/>
          </p:cNvSpPr>
          <p:nvPr>
            <p:ph type="sldNum" sz="quarter" idx="5"/>
          </p:nvPr>
        </p:nvSpPr>
        <p:spPr/>
        <p:txBody>
          <a:bodyPr/>
          <a:lstStyle/>
          <a:p>
            <a:fld id="{1B25A6CD-4DDA-4D9D-909A-B64D768F7122}" type="slidenum">
              <a:rPr kumimoji="1" lang="ja-JP" altLang="en-US" smtClean="0"/>
              <a:t>141</a:t>
            </a:fld>
            <a:endParaRPr kumimoji="1" lang="ja-JP" altLang="en-US"/>
          </a:p>
        </p:txBody>
      </p:sp>
    </p:spTree>
    <p:extLst>
      <p:ext uri="{BB962C8B-B14F-4D97-AF65-F5344CB8AC3E}">
        <p14:creationId xmlns:p14="http://schemas.microsoft.com/office/powerpoint/2010/main" val="556792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98C10-EB9E-02C5-CD0A-3E96773C90E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C6BD48F-F0A4-DDE9-EB35-19C45ABFA36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A1C2BFD-A87F-A4C2-5166-6855F3E2174D}"/>
              </a:ext>
            </a:extLst>
          </p:cNvPr>
          <p:cNvSpPr>
            <a:spLocks noGrp="1"/>
          </p:cNvSpPr>
          <p:nvPr>
            <p:ph type="body" idx="1"/>
          </p:nvPr>
        </p:nvSpPr>
        <p:spPr/>
        <p:txBody>
          <a:bodyPr/>
          <a:lstStyle/>
          <a:p>
            <a:r>
              <a:rPr kumimoji="1" lang="ja-JP" altLang="en-US" dirty="0"/>
              <a:t>▶第１・３科目の「ソーシャルワークの展開過程」と、第６科目の「スクリーニング」や「チーム会議」の取り組みに関する補足説明資料です（本スライド用に作成しました）。</a:t>
            </a:r>
            <a:endParaRPr kumimoji="1" lang="en-US" altLang="ja-JP" dirty="0"/>
          </a:p>
          <a:p>
            <a:r>
              <a:rPr kumimoji="1" lang="ja-JP" altLang="en-US" dirty="0"/>
              <a:t>▶スライド下部の「スクリーニング」の語句説明は、以下の資料から転載したものです。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◎「文部科学省「スクリーニング活用ガイド」←スクリーニングについて先生方にお伝えいただく際の資料としてもご活用いただけます。</a:t>
            </a:r>
            <a:endParaRPr kumimoji="1" lang="en-US" altLang="ja-JP" dirty="0"/>
          </a:p>
          <a:p>
            <a:r>
              <a:rPr kumimoji="1" lang="ja-JP" altLang="en-US" dirty="0"/>
              <a:t>　</a:t>
            </a:r>
            <a:r>
              <a:rPr kumimoji="1" lang="en-US" altLang="ja-JP" dirty="0"/>
              <a:t>https://www.mext.go.jp/a_menu/shotou/seitoshidou/__icsFiles/afieldfile/2020/03/30/20200330_mxt_kouhou02_1.pdf</a:t>
            </a:r>
          </a:p>
          <a:p>
            <a:r>
              <a:rPr kumimoji="1" lang="ja-JP" altLang="en-US" dirty="0"/>
              <a:t>▶スクールソーシャルワーク展開過程の各要素については、メゾレベルの取り組みと関連するため、具体的な取組事項や流れの説明はそちらに譲るかたちにしました。</a:t>
            </a:r>
            <a:endParaRPr kumimoji="1" lang="en-US" altLang="ja-JP" dirty="0"/>
          </a:p>
          <a:p>
            <a:r>
              <a:rPr kumimoji="1" lang="ja-JP" altLang="en-US" dirty="0"/>
              <a:t>▶スクリーニング会議は、定期的に児童生徒全員の状況確認を行うため、モニタリングの機会になります。</a:t>
            </a:r>
            <a:endParaRPr kumimoji="1" lang="en-US" altLang="ja-JP" dirty="0"/>
          </a:p>
        </p:txBody>
      </p:sp>
      <p:sp>
        <p:nvSpPr>
          <p:cNvPr id="4" name="スライド番号プレースホルダー 3">
            <a:extLst>
              <a:ext uri="{FF2B5EF4-FFF2-40B4-BE49-F238E27FC236}">
                <a16:creationId xmlns:a16="http://schemas.microsoft.com/office/drawing/2014/main" id="{703DD2BB-4C20-1E2C-E547-D74CE401501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9EB164-D94A-4596-837E-F34AC1DCCCA0}"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147</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3285388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B25A6CD-4DDA-4D9D-909A-B64D768F7122}" type="slidenum">
              <a:rPr kumimoji="1" lang="ja-JP" altLang="en-US" smtClean="0"/>
              <a:t>148</a:t>
            </a:fld>
            <a:endParaRPr kumimoji="1" lang="ja-JP" altLang="en-US"/>
          </a:p>
        </p:txBody>
      </p:sp>
    </p:spTree>
    <p:extLst>
      <p:ext uri="{BB962C8B-B14F-4D97-AF65-F5344CB8AC3E}">
        <p14:creationId xmlns:p14="http://schemas.microsoft.com/office/powerpoint/2010/main" val="1362968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次に動画を見る</a:t>
            </a:r>
          </a:p>
          <a:p>
            <a:endParaRPr kumimoji="1" lang="ja-JP" altLang="en-US" dirty="0"/>
          </a:p>
        </p:txBody>
      </p:sp>
      <p:sp>
        <p:nvSpPr>
          <p:cNvPr id="4" name="スライド番号プレースホルダー 3"/>
          <p:cNvSpPr>
            <a:spLocks noGrp="1"/>
          </p:cNvSpPr>
          <p:nvPr>
            <p:ph type="sldNum" sz="quarter" idx="5"/>
          </p:nvPr>
        </p:nvSpPr>
        <p:spPr/>
        <p:txBody>
          <a:bodyPr/>
          <a:lstStyle/>
          <a:p>
            <a:fld id="{1B25A6CD-4DDA-4D9D-909A-B64D768F7122}" type="slidenum">
              <a:rPr kumimoji="1" lang="ja-JP" altLang="en-US" smtClean="0"/>
              <a:t>151</a:t>
            </a:fld>
            <a:endParaRPr kumimoji="1" lang="ja-JP" altLang="en-US"/>
          </a:p>
        </p:txBody>
      </p:sp>
    </p:spTree>
    <p:extLst>
      <p:ext uri="{BB962C8B-B14F-4D97-AF65-F5344CB8AC3E}">
        <p14:creationId xmlns:p14="http://schemas.microsoft.com/office/powerpoint/2010/main" val="3295082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7642481-30B8-48F8-8228-E336A9A996B5}" type="datetime1">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225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245FBA5-5109-44AB-9C53-570E9503BABB}" type="datetime1">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3658216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1A35A42-135C-4815-B99A-7130E814CA5D}" type="datetime1">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33106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127322" y="-132044"/>
            <a:ext cx="6704301" cy="627864"/>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ja-JP" altLang="en-US" dirty="0"/>
              <a:t>マスタ タイトルの書式設定</a:t>
            </a:r>
          </a:p>
        </p:txBody>
      </p:sp>
    </p:spTree>
    <p:extLst>
      <p:ext uri="{BB962C8B-B14F-4D97-AF65-F5344CB8AC3E}">
        <p14:creationId xmlns:p14="http://schemas.microsoft.com/office/powerpoint/2010/main" val="333121767"/>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A631053-F622-4F70-8FBA-5C48445B7F3F}" type="datetimeFigureOut">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3C29C1-8976-44E9-9CAC-7C2C0483BDB3}" type="slidenum">
              <a:rPr kumimoji="1" lang="ja-JP" altLang="en-US" smtClean="0"/>
              <a:t>‹#›</a:t>
            </a:fld>
            <a:endParaRPr kumimoji="1" lang="ja-JP" altLang="en-US"/>
          </a:p>
        </p:txBody>
      </p:sp>
    </p:spTree>
    <p:extLst>
      <p:ext uri="{BB962C8B-B14F-4D97-AF65-F5344CB8AC3E}">
        <p14:creationId xmlns:p14="http://schemas.microsoft.com/office/powerpoint/2010/main" val="2242792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631053-F622-4F70-8FBA-5C48445B7F3F}" type="datetimeFigureOut">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3C29C1-8976-44E9-9CAC-7C2C0483BDB3}" type="slidenum">
              <a:rPr kumimoji="1" lang="ja-JP" altLang="en-US" smtClean="0"/>
              <a:t>‹#›</a:t>
            </a:fld>
            <a:endParaRPr kumimoji="1" lang="ja-JP" altLang="en-US"/>
          </a:p>
        </p:txBody>
      </p:sp>
    </p:spTree>
    <p:extLst>
      <p:ext uri="{BB962C8B-B14F-4D97-AF65-F5344CB8AC3E}">
        <p14:creationId xmlns:p14="http://schemas.microsoft.com/office/powerpoint/2010/main" val="1849022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A631053-F622-4F70-8FBA-5C48445B7F3F}" type="datetimeFigureOut">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3C29C1-8976-44E9-9CAC-7C2C0483BDB3}" type="slidenum">
              <a:rPr kumimoji="1" lang="ja-JP" altLang="en-US" smtClean="0"/>
              <a:t>‹#›</a:t>
            </a:fld>
            <a:endParaRPr kumimoji="1" lang="ja-JP" altLang="en-US"/>
          </a:p>
        </p:txBody>
      </p:sp>
    </p:spTree>
    <p:extLst>
      <p:ext uri="{BB962C8B-B14F-4D97-AF65-F5344CB8AC3E}">
        <p14:creationId xmlns:p14="http://schemas.microsoft.com/office/powerpoint/2010/main" val="102563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A631053-F622-4F70-8FBA-5C48445B7F3F}" type="datetimeFigureOut">
              <a:rPr kumimoji="1" lang="ja-JP" altLang="en-US" smtClean="0"/>
              <a:t>2026/5/12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53C29C1-8976-44E9-9CAC-7C2C0483BDB3}" type="slidenum">
              <a:rPr kumimoji="1" lang="ja-JP" altLang="en-US" smtClean="0"/>
              <a:t>‹#›</a:t>
            </a:fld>
            <a:endParaRPr kumimoji="1" lang="ja-JP" altLang="en-US"/>
          </a:p>
        </p:txBody>
      </p:sp>
    </p:spTree>
    <p:extLst>
      <p:ext uri="{BB962C8B-B14F-4D97-AF65-F5344CB8AC3E}">
        <p14:creationId xmlns:p14="http://schemas.microsoft.com/office/powerpoint/2010/main" val="2314815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A631053-F622-4F70-8FBA-5C48445B7F3F}" type="datetimeFigureOut">
              <a:rPr kumimoji="1" lang="ja-JP" altLang="en-US" smtClean="0"/>
              <a:t>2026/5/12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53C29C1-8976-44E9-9CAC-7C2C0483BDB3}" type="slidenum">
              <a:rPr kumimoji="1" lang="ja-JP" altLang="en-US" smtClean="0"/>
              <a:t>‹#›</a:t>
            </a:fld>
            <a:endParaRPr kumimoji="1" lang="ja-JP" altLang="en-US"/>
          </a:p>
        </p:txBody>
      </p:sp>
    </p:spTree>
    <p:extLst>
      <p:ext uri="{BB962C8B-B14F-4D97-AF65-F5344CB8AC3E}">
        <p14:creationId xmlns:p14="http://schemas.microsoft.com/office/powerpoint/2010/main" val="3519363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A631053-F622-4F70-8FBA-5C48445B7F3F}" type="datetimeFigureOut">
              <a:rPr kumimoji="1" lang="ja-JP" altLang="en-US" smtClean="0"/>
              <a:t>2026/5/12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53C29C1-8976-44E9-9CAC-7C2C0483BDB3}" type="slidenum">
              <a:rPr kumimoji="1" lang="ja-JP" altLang="en-US" smtClean="0"/>
              <a:t>‹#›</a:t>
            </a:fld>
            <a:endParaRPr kumimoji="1" lang="ja-JP" altLang="en-US"/>
          </a:p>
        </p:txBody>
      </p:sp>
    </p:spTree>
    <p:extLst>
      <p:ext uri="{BB962C8B-B14F-4D97-AF65-F5344CB8AC3E}">
        <p14:creationId xmlns:p14="http://schemas.microsoft.com/office/powerpoint/2010/main" val="3137661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631053-F622-4F70-8FBA-5C48445B7F3F}" type="datetimeFigureOut">
              <a:rPr kumimoji="1" lang="ja-JP" altLang="en-US" smtClean="0"/>
              <a:t>2026/5/12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53C29C1-8976-44E9-9CAC-7C2C0483BDB3}" type="slidenum">
              <a:rPr kumimoji="1" lang="ja-JP" altLang="en-US" smtClean="0"/>
              <a:t>‹#›</a:t>
            </a:fld>
            <a:endParaRPr kumimoji="1" lang="ja-JP" altLang="en-US"/>
          </a:p>
        </p:txBody>
      </p:sp>
    </p:spTree>
    <p:extLst>
      <p:ext uri="{BB962C8B-B14F-4D97-AF65-F5344CB8AC3E}">
        <p14:creationId xmlns:p14="http://schemas.microsoft.com/office/powerpoint/2010/main" val="364801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4E82F9-A635-49E5-8279-5AC58DA3C2A1}" type="datetime1">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4202406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A631053-F622-4F70-8FBA-5C48445B7F3F}" type="datetimeFigureOut">
              <a:rPr kumimoji="1" lang="ja-JP" altLang="en-US" smtClean="0"/>
              <a:t>2026/5/12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53C29C1-8976-44E9-9CAC-7C2C0483BDB3}" type="slidenum">
              <a:rPr kumimoji="1" lang="ja-JP" altLang="en-US" smtClean="0"/>
              <a:t>‹#›</a:t>
            </a:fld>
            <a:endParaRPr kumimoji="1" lang="ja-JP" altLang="en-US"/>
          </a:p>
        </p:txBody>
      </p:sp>
    </p:spTree>
    <p:extLst>
      <p:ext uri="{BB962C8B-B14F-4D97-AF65-F5344CB8AC3E}">
        <p14:creationId xmlns:p14="http://schemas.microsoft.com/office/powerpoint/2010/main" val="4280244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A631053-F622-4F70-8FBA-5C48445B7F3F}" type="datetimeFigureOut">
              <a:rPr kumimoji="1" lang="ja-JP" altLang="en-US" smtClean="0"/>
              <a:t>2026/5/12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53C29C1-8976-44E9-9CAC-7C2C0483BDB3}" type="slidenum">
              <a:rPr kumimoji="1" lang="ja-JP" altLang="en-US" smtClean="0"/>
              <a:t>‹#›</a:t>
            </a:fld>
            <a:endParaRPr kumimoji="1" lang="ja-JP" altLang="en-US"/>
          </a:p>
        </p:txBody>
      </p:sp>
    </p:spTree>
    <p:extLst>
      <p:ext uri="{BB962C8B-B14F-4D97-AF65-F5344CB8AC3E}">
        <p14:creationId xmlns:p14="http://schemas.microsoft.com/office/powerpoint/2010/main" val="4009986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631053-F622-4F70-8FBA-5C48445B7F3F}" type="datetimeFigureOut">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3C29C1-8976-44E9-9CAC-7C2C0483BDB3}" type="slidenum">
              <a:rPr kumimoji="1" lang="ja-JP" altLang="en-US" smtClean="0"/>
              <a:t>‹#›</a:t>
            </a:fld>
            <a:endParaRPr kumimoji="1" lang="ja-JP" altLang="en-US"/>
          </a:p>
        </p:txBody>
      </p:sp>
    </p:spTree>
    <p:extLst>
      <p:ext uri="{BB962C8B-B14F-4D97-AF65-F5344CB8AC3E}">
        <p14:creationId xmlns:p14="http://schemas.microsoft.com/office/powerpoint/2010/main" val="355875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631053-F622-4F70-8FBA-5C48445B7F3F}" type="datetimeFigureOut">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3C29C1-8976-44E9-9CAC-7C2C0483BDB3}" type="slidenum">
              <a:rPr kumimoji="1" lang="ja-JP" altLang="en-US" smtClean="0"/>
              <a:t>‹#›</a:t>
            </a:fld>
            <a:endParaRPr kumimoji="1" lang="ja-JP" altLang="en-US"/>
          </a:p>
        </p:txBody>
      </p:sp>
    </p:spTree>
    <p:extLst>
      <p:ext uri="{BB962C8B-B14F-4D97-AF65-F5344CB8AC3E}">
        <p14:creationId xmlns:p14="http://schemas.microsoft.com/office/powerpoint/2010/main" val="295170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BF9F379-B160-4706-9515-CCBF76B63F65}" type="datetime1">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716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6C80EB3-89CE-4F6A-91A0-4607125550CC}" type="datetime1">
              <a:rPr kumimoji="1" lang="ja-JP" altLang="en-US" smtClean="0"/>
              <a:t>2026/5/12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3926329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4"/>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4"/>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9ECF341-5865-4524-BA92-51AE3BDC1049}" type="datetime1">
              <a:rPr kumimoji="1" lang="ja-JP" altLang="en-US" smtClean="0"/>
              <a:t>2026/5/12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17862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952C5EE-14AA-48DB-AC59-5A6A6105EF93}" type="datetime1">
              <a:rPr kumimoji="1" lang="ja-JP" altLang="en-US" smtClean="0"/>
              <a:t>2026/5/12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714132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7" name="Date Placeholder 6"/>
          <p:cNvSpPr>
            <a:spLocks noGrp="1"/>
          </p:cNvSpPr>
          <p:nvPr>
            <p:ph type="dt" sz="half" idx="10"/>
          </p:nvPr>
        </p:nvSpPr>
        <p:spPr/>
        <p:txBody>
          <a:bodyPr/>
          <a:lstStyle/>
          <a:p>
            <a:fld id="{1D6BB07A-D9F3-4D9C-8327-A5427B598380}" type="datetime1">
              <a:rPr kumimoji="1" lang="ja-JP" altLang="en-US" smtClean="0"/>
              <a:t>2026/5/12</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2129174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00F55BF-4FB0-4FE4-AED7-BEC58E62A634}" type="datetime1">
              <a:rPr kumimoji="1" lang="ja-JP" altLang="en-US" smtClean="0"/>
              <a:t>2026/5/12</a:t>
            </a:fld>
            <a:endParaRPr kumimoji="1" lang="ja-JP"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306972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9F466E-526D-41D7-A1C8-7FB858C2BD98}" type="datetime1">
              <a:rPr kumimoji="1" lang="ja-JP" altLang="en-US" smtClean="0"/>
              <a:t>2026/5/12</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204944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8E02362-6D66-4EB7-B283-AD3BBC4C97C8}" type="datetime1">
              <a:rPr kumimoji="1" lang="ja-JP" altLang="en-US" smtClean="0"/>
              <a:t>2026/5/12</a:t>
            </a:fld>
            <a:endParaRPr kumimoji="1" lang="ja-JP"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600" b="1">
                <a:solidFill>
                  <a:srgbClr val="FFFFFF"/>
                </a:solidFill>
                <a:latin typeface="BIZ UDPゴシック" panose="020B0400000000000000" pitchFamily="50" charset="-128"/>
                <a:ea typeface="BIZ UDPゴシック" panose="020B0400000000000000" pitchFamily="50" charset="-128"/>
              </a:defRPr>
            </a:lvl1pPr>
          </a:lstStyle>
          <a:p>
            <a:fld id="{9DAC49A8-D133-48D6-BABD-467D590054FB}" type="slidenum">
              <a:rPr kumimoji="1" lang="ja-JP" altLang="en-US" smtClean="0"/>
              <a:pPr/>
              <a:t>‹#›</a:t>
            </a:fld>
            <a:endParaRPr kumimoji="1" lang="ja-JP" alt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01458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7" r:id="rId12"/>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631053-F622-4F70-8FBA-5C48445B7F3F}" type="datetimeFigureOut">
              <a:rPr kumimoji="1" lang="ja-JP" altLang="en-US" smtClean="0"/>
              <a:t>2026/5/12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3C29C1-8976-44E9-9CAC-7C2C0483BDB3}" type="slidenum">
              <a:rPr kumimoji="1" lang="ja-JP" altLang="en-US" smtClean="0"/>
              <a:t>‹#›</a:t>
            </a:fld>
            <a:endParaRPr kumimoji="1" lang="ja-JP" altLang="en-US"/>
          </a:p>
        </p:txBody>
      </p:sp>
    </p:spTree>
    <p:extLst>
      <p:ext uri="{BB962C8B-B14F-4D97-AF65-F5344CB8AC3E}">
        <p14:creationId xmlns:p14="http://schemas.microsoft.com/office/powerpoint/2010/main" val="79712316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25991;&#31185;SS&#12497;&#12531;&#12501;&#12524;&#12483;&#12488;.pdf"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12465;&#12540;&#12473;&#20250;&#35696;&#12289;&#12473;&#12463;&#12522;&#12540;&#12491;&#12531;&#12464;&#12471;&#12540;&#12488;&#12434;&#35211;&#12394;&#12364;&#12425;&#24847;&#35211;&#20132;&#25563;&#20889;&#30495;.pptx" TargetMode="External"/><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22320;&#22495;&#21332;&#20685;&#12495;&#12452;&#12497;&#12540;&#12522;&#12531;&#12464;.pptx" TargetMode="Externa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chart" Target="../charts/chart7.xml"/></Relationships>
</file>

<file path=ppt/slides/_rels/slide19.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png"/><Relationship Id="rId7"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microsoft.com/office/2018/10/relationships/comments" Target="../comments/modernComment_7FE4E5A5_A2C7A7F9.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865E2D2F-9DF3-15DE-5D04-C2621008E115}"/>
              </a:ext>
            </a:extLst>
          </p:cNvPr>
          <p:cNvSpPr>
            <a:spLocks noGrp="1"/>
          </p:cNvSpPr>
          <p:nvPr>
            <p:ph type="subTitle" idx="1"/>
          </p:nvPr>
        </p:nvSpPr>
        <p:spPr>
          <a:xfrm>
            <a:off x="800099" y="2699468"/>
            <a:ext cx="7543800" cy="1519029"/>
          </a:xfrm>
        </p:spPr>
        <p:txBody>
          <a:bodyPr anchor="t" anchorCtr="0">
            <a:normAutofit/>
          </a:bodyPr>
          <a:lstStyle/>
          <a:p>
            <a:pPr algn="ctr"/>
            <a:r>
              <a:rPr kumimoji="1"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rPr>
              <a:t>第</a:t>
            </a:r>
            <a:r>
              <a:rPr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rPr>
              <a:t>６</a:t>
            </a:r>
            <a:r>
              <a:rPr kumimoji="1"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rPr>
              <a:t>科目</a:t>
            </a:r>
            <a:endParaRPr kumimoji="1" lang="en-US" altLang="ja-JP" sz="20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pPr algn="ctr">
              <a:spcAft>
                <a:spcPts val="0"/>
              </a:spcAft>
            </a:pPr>
            <a:r>
              <a:rPr lang="ja-JP" altLang="en-US" sz="2800" b="1" dirty="0">
                <a:solidFill>
                  <a:schemeClr val="tx1">
                    <a:lumMod val="85000"/>
                    <a:lumOff val="15000"/>
                  </a:schemeClr>
                </a:solidFill>
                <a:latin typeface="BIZ UDゴシック" panose="020B0400000000000000" pitchFamily="49" charset="-128"/>
                <a:ea typeface="BIZ UDゴシック" panose="020B0400000000000000" pitchFamily="49" charset="-128"/>
              </a:rPr>
              <a:t>メゾ実践：校内チーム体制の形成</a:t>
            </a:r>
            <a:endParaRPr lang="en-US" altLang="ja-JP" sz="2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sp>
        <p:nvSpPr>
          <p:cNvPr id="4" name="テキスト ボックス 3">
            <a:extLst>
              <a:ext uri="{FF2B5EF4-FFF2-40B4-BE49-F238E27FC236}">
                <a16:creationId xmlns:a16="http://schemas.microsoft.com/office/drawing/2014/main" id="{53B14473-3C5A-A78A-0796-D05BB46F8CC8}"/>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5" name="テキスト ボックス 4">
            <a:extLst>
              <a:ext uri="{FF2B5EF4-FFF2-40B4-BE49-F238E27FC236}">
                <a16:creationId xmlns:a16="http://schemas.microsoft.com/office/drawing/2014/main" id="{07B4C39A-1880-6509-9FD4-9A1B1B1F5585}"/>
              </a:ext>
            </a:extLst>
          </p:cNvPr>
          <p:cNvSpPr txBox="1"/>
          <p:nvPr/>
        </p:nvSpPr>
        <p:spPr>
          <a:xfrm>
            <a:off x="0" y="0"/>
            <a:ext cx="9144000" cy="2123658"/>
          </a:xfrm>
          <a:prstGeom prst="rect">
            <a:avLst/>
          </a:prstGeom>
          <a:solidFill>
            <a:srgbClr val="00660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spcAft>
                <a:spcPts val="600"/>
              </a:spcAft>
            </a:pPr>
            <a:endParaRPr kumimoji="1" lang="en-US" altLang="ja-JP" dirty="0"/>
          </a:p>
          <a:p>
            <a:pPr algn="ctr">
              <a:spcAft>
                <a:spcPts val="600"/>
              </a:spcAft>
            </a:pPr>
            <a:r>
              <a:rPr kumimoji="1" lang="ja-JP" altLang="en-US" dirty="0">
                <a:latin typeface="BIZ UDゴシック" panose="020B0400000000000000" pitchFamily="49" charset="-128"/>
                <a:ea typeface="BIZ UDゴシック" panose="020B0400000000000000" pitchFamily="49" charset="-128"/>
              </a:rPr>
              <a:t>令和７年度文部科学省委託事業　いじめ対策・不登校支援等推進事業</a:t>
            </a:r>
            <a:endParaRPr kumimoji="1" lang="en-US" altLang="ja-JP" dirty="0">
              <a:latin typeface="BIZ UDゴシック" panose="020B0400000000000000" pitchFamily="49" charset="-128"/>
              <a:ea typeface="BIZ UDゴシック" panose="020B0400000000000000" pitchFamily="49" charset="-128"/>
            </a:endParaRPr>
          </a:p>
          <a:p>
            <a:pPr algn="ctr">
              <a:spcAft>
                <a:spcPts val="1200"/>
              </a:spcAft>
            </a:pPr>
            <a:r>
              <a:rPr kumimoji="1" lang="ja-JP" altLang="en-US" dirty="0">
                <a:latin typeface="BIZ UDゴシック" panose="020B0400000000000000" pitchFamily="49" charset="-128"/>
                <a:ea typeface="BIZ UDゴシック" panose="020B0400000000000000" pitchFamily="49" charset="-128"/>
              </a:rPr>
              <a:t>いじめ・不登校等の未然防止等に向けた魅力ある学校づくりに関する調査研究</a:t>
            </a:r>
            <a:endParaRPr kumimoji="1" lang="en-US" altLang="ja-JP" dirty="0">
              <a:latin typeface="BIZ UDゴシック" panose="020B0400000000000000" pitchFamily="49" charset="-128"/>
              <a:ea typeface="BIZ UDゴシック" panose="020B0400000000000000" pitchFamily="49" charset="-128"/>
            </a:endParaRPr>
          </a:p>
          <a:p>
            <a:pPr algn="ctr">
              <a:spcBef>
                <a:spcPts val="600"/>
              </a:spcBef>
              <a:spcAft>
                <a:spcPts val="600"/>
              </a:spcAft>
            </a:pPr>
            <a:r>
              <a:rPr kumimoji="1" lang="ja-JP" altLang="en-US" sz="3200" dirty="0">
                <a:solidFill>
                  <a:schemeClr val="bg1"/>
                </a:solidFill>
                <a:latin typeface="BIZ UDゴシック" panose="020B0400000000000000" pitchFamily="49" charset="-128"/>
                <a:ea typeface="BIZ UDゴシック" panose="020B0400000000000000" pitchFamily="49" charset="-128"/>
              </a:rPr>
              <a:t>福祉に関する教職員向けの研修</a:t>
            </a:r>
            <a:endParaRPr kumimoji="1" lang="en-US" altLang="ja-JP" sz="3200" dirty="0">
              <a:solidFill>
                <a:schemeClr val="bg1"/>
              </a:solidFill>
              <a:latin typeface="BIZ UDゴシック" panose="020B0400000000000000" pitchFamily="49" charset="-128"/>
              <a:ea typeface="BIZ UDゴシック" panose="020B0400000000000000" pitchFamily="49" charset="-128"/>
            </a:endParaRPr>
          </a:p>
          <a:p>
            <a:pPr algn="ctr">
              <a:spcAft>
                <a:spcPts val="600"/>
              </a:spcAft>
            </a:pPr>
            <a:endParaRPr kumimoji="1" lang="en-US" altLang="ja-JP" sz="16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6" name="字幕 2">
            <a:extLst>
              <a:ext uri="{FF2B5EF4-FFF2-40B4-BE49-F238E27FC236}">
                <a16:creationId xmlns:a16="http://schemas.microsoft.com/office/drawing/2014/main" id="{14BD49EB-4FDF-D492-7B05-F5F16E8FB192}"/>
              </a:ext>
            </a:extLst>
          </p:cNvPr>
          <p:cNvSpPr txBox="1">
            <a:spLocks/>
          </p:cNvSpPr>
          <p:nvPr/>
        </p:nvSpPr>
        <p:spPr>
          <a:xfrm>
            <a:off x="800100" y="4514850"/>
            <a:ext cx="7543800" cy="1519029"/>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kumimoji="1"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9pPr>
          </a:lstStyle>
          <a:p>
            <a:pPr algn="ctr"/>
            <a:endParaRPr lang="en-US" altLang="ja-JP" sz="20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sp>
        <p:nvSpPr>
          <p:cNvPr id="7" name="字幕 2">
            <a:extLst>
              <a:ext uri="{FF2B5EF4-FFF2-40B4-BE49-F238E27FC236}">
                <a16:creationId xmlns:a16="http://schemas.microsoft.com/office/drawing/2014/main" id="{83F10F3A-7DBC-BDDC-D378-09D82DBC08EE}"/>
              </a:ext>
            </a:extLst>
          </p:cNvPr>
          <p:cNvSpPr txBox="1">
            <a:spLocks/>
          </p:cNvSpPr>
          <p:nvPr/>
        </p:nvSpPr>
        <p:spPr>
          <a:xfrm>
            <a:off x="600074" y="4460266"/>
            <a:ext cx="8058149" cy="1235684"/>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kumimoji="1"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9pPr>
          </a:lstStyle>
          <a:p>
            <a:pPr lvl="0" algn="ctr" defTabSz="457200">
              <a:lnSpc>
                <a:spcPct val="100000"/>
              </a:lnSpc>
              <a:spcBef>
                <a:spcPts val="0"/>
              </a:spcBef>
              <a:spcAft>
                <a:spcPts val="0"/>
              </a:spcAft>
              <a:buClrTx/>
              <a:buSzTx/>
              <a:defRPr/>
            </a:pPr>
            <a:r>
              <a:rPr lang="ja-JP" altLang="en-US" sz="2800" b="1" dirty="0">
                <a:solidFill>
                  <a:prstClr val="black">
                    <a:lumMod val="85000"/>
                    <a:lumOff val="15000"/>
                  </a:prstClr>
                </a:solidFill>
                <a:latin typeface="BIZ UDゴシック" panose="020B0400000000000000" pitchFamily="49" charset="-128"/>
                <a:ea typeface="BIZ UDゴシック" panose="020B0400000000000000" pitchFamily="49" charset="-128"/>
              </a:rPr>
              <a:t>講師 氏名</a:t>
            </a:r>
            <a:endParaRPr kumimoji="0" lang="ja-JP" altLang="en-US" sz="2800" b="1" cap="none" spc="0" dirty="0">
              <a:solidFill>
                <a:prstClr val="black">
                  <a:lumMod val="85000"/>
                  <a:lumOff val="15000"/>
                </a:prstClr>
              </a:solidFill>
              <a:latin typeface="BIZ UDゴシック" panose="020B0400000000000000" pitchFamily="49" charset="-128"/>
              <a:ea typeface="BIZ UDゴシック" panose="020B0400000000000000" pitchFamily="49" charset="-128"/>
            </a:endParaRPr>
          </a:p>
          <a:p>
            <a:pPr lvl="0" algn="ctr" defTabSz="457200">
              <a:lnSpc>
                <a:spcPct val="100000"/>
              </a:lnSpc>
              <a:spcAft>
                <a:spcPts val="0"/>
              </a:spcAft>
              <a:buClrTx/>
              <a:buSzTx/>
              <a:defRPr/>
            </a:pPr>
            <a:r>
              <a:rPr kumimoji="0" lang="ja-JP" altLang="en-US" sz="2000" b="1" cap="none" spc="0" dirty="0">
                <a:solidFill>
                  <a:prstClr val="black">
                    <a:lumMod val="85000"/>
                    <a:lumOff val="15000"/>
                  </a:prstClr>
                </a:solidFill>
                <a:latin typeface="BIZ UDゴシック" panose="020B0400000000000000" pitchFamily="49" charset="-128"/>
                <a:ea typeface="BIZ UDゴシック" panose="020B0400000000000000" pitchFamily="49" charset="-128"/>
              </a:rPr>
              <a:t>講師　所属・役職</a:t>
            </a:r>
            <a:endParaRPr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sp>
        <p:nvSpPr>
          <p:cNvPr id="8" name="字幕 2">
            <a:extLst>
              <a:ext uri="{FF2B5EF4-FFF2-40B4-BE49-F238E27FC236}">
                <a16:creationId xmlns:a16="http://schemas.microsoft.com/office/drawing/2014/main" id="{3861D846-40DE-BC8A-AF9A-A2CB852225F1}"/>
              </a:ext>
            </a:extLst>
          </p:cNvPr>
          <p:cNvSpPr txBox="1">
            <a:spLocks/>
          </p:cNvSpPr>
          <p:nvPr/>
        </p:nvSpPr>
        <p:spPr>
          <a:xfrm>
            <a:off x="781050" y="5763527"/>
            <a:ext cx="7877174" cy="540000"/>
          </a:xfrm>
          <a:prstGeom prst="rect">
            <a:avLst/>
          </a:prstGeom>
        </p:spPr>
        <p:txBody>
          <a:bodyPr vert="horz" lIns="91440" tIns="45720" rIns="91440" bIns="45720" rtlCol="0" anchor="t" anchorCtr="0">
            <a:normAutofit fontScale="92500"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kumimoji="1"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9pPr>
          </a:lstStyle>
          <a:p>
            <a:pPr>
              <a:lnSpc>
                <a:spcPct val="120000"/>
              </a:lnSpc>
              <a:spcBef>
                <a:spcPts val="0"/>
              </a:spcBef>
              <a:spcAft>
                <a:spcPts val="0"/>
              </a:spcAft>
            </a:pPr>
            <a:r>
              <a:rPr lang="ja-JP" altLang="en-US" sz="1400" b="1" u="sng" dirty="0">
                <a:solidFill>
                  <a:srgbClr val="006600"/>
                </a:solidFill>
                <a:latin typeface="BIZ UDPゴシック" panose="020B0400000000000000" pitchFamily="50" charset="-128"/>
                <a:ea typeface="BIZ UDPゴシック" panose="020B0400000000000000" pitchFamily="50" charset="-128"/>
              </a:rPr>
              <a:t>■研修テキスト執筆・講義用資料作成■</a:t>
            </a:r>
            <a:endParaRPr lang="en-US" altLang="ja-JP" sz="1400" b="1" u="sng" dirty="0">
              <a:solidFill>
                <a:srgbClr val="006600"/>
              </a:solidFill>
              <a:latin typeface="BIZ UDPゴシック" panose="020B0400000000000000" pitchFamily="50" charset="-128"/>
              <a:ea typeface="BIZ UDPゴシック" panose="020B0400000000000000" pitchFamily="50" charset="-128"/>
            </a:endParaRPr>
          </a:p>
          <a:p>
            <a:pPr>
              <a:lnSpc>
                <a:spcPct val="120000"/>
              </a:lnSpc>
              <a:spcBef>
                <a:spcPts val="300"/>
              </a:spcBef>
              <a:spcAft>
                <a:spcPts val="0"/>
              </a:spcAft>
            </a:pPr>
            <a:r>
              <a:rPr lang="ja-JP" altLang="en-US" sz="1400" b="1" dirty="0">
                <a:solidFill>
                  <a:schemeClr val="tx1">
                    <a:lumMod val="85000"/>
                    <a:lumOff val="15000"/>
                  </a:schemeClr>
                </a:solidFill>
                <a:latin typeface="BIZ UDPゴシック" panose="020B0400000000000000" pitchFamily="50" charset="-128"/>
                <a:ea typeface="BIZ UDPゴシック" panose="020B0400000000000000" pitchFamily="50" charset="-128"/>
              </a:rPr>
              <a:t>  山野則子</a:t>
            </a:r>
            <a:r>
              <a:rPr lang="ja-JP" altLang="en-US" sz="1300" b="1" dirty="0">
                <a:solidFill>
                  <a:schemeClr val="tx1">
                    <a:lumMod val="85000"/>
                    <a:lumOff val="15000"/>
                  </a:schemeClr>
                </a:solidFill>
                <a:latin typeface="BIZ UDPゴシック" panose="020B0400000000000000" pitchFamily="50" charset="-128"/>
                <a:ea typeface="BIZ UDPゴシック" panose="020B0400000000000000" pitchFamily="50" charset="-128"/>
              </a:rPr>
              <a:t>（大阪公立大学現代システム科学研究科 </a:t>
            </a:r>
            <a:r>
              <a:rPr lang="en-US" altLang="ja-JP" sz="1300" b="1"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ja-JP" altLang="en-US" sz="1300" b="1" dirty="0">
                <a:solidFill>
                  <a:schemeClr val="tx1">
                    <a:lumMod val="85000"/>
                    <a:lumOff val="15000"/>
                  </a:schemeClr>
                </a:solidFill>
                <a:latin typeface="BIZ UDPゴシック" panose="020B0400000000000000" pitchFamily="50" charset="-128"/>
                <a:ea typeface="BIZ UDPゴシック" panose="020B0400000000000000" pitchFamily="50" charset="-128"/>
              </a:rPr>
              <a:t> 現代システム科学域教育福祉学類 教授）</a:t>
            </a:r>
            <a:endParaRPr lang="en-US" altLang="ja-JP" sz="13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4C63D8CE-2A51-5FCA-1878-4A7E720A408D}"/>
              </a:ext>
            </a:extLst>
          </p:cNvPr>
          <p:cNvSpPr>
            <a:spLocks noGrp="1"/>
          </p:cNvSpPr>
          <p:nvPr>
            <p:ph type="sldNum" sz="quarter" idx="12"/>
          </p:nvPr>
        </p:nvSpPr>
        <p:spPr/>
        <p:txBody>
          <a:bodyPr/>
          <a:lstStyle/>
          <a:p>
            <a:fld id="{9DAC49A8-D133-48D6-BABD-467D590054FB}" type="slidenum">
              <a:rPr kumimoji="1" lang="ja-JP" altLang="en-US" smtClean="0"/>
              <a:t>121</a:t>
            </a:fld>
            <a:endParaRPr kumimoji="1" lang="ja-JP" altLang="en-US"/>
          </a:p>
        </p:txBody>
      </p:sp>
    </p:spTree>
    <p:extLst>
      <p:ext uri="{BB962C8B-B14F-4D97-AF65-F5344CB8AC3E}">
        <p14:creationId xmlns:p14="http://schemas.microsoft.com/office/powerpoint/2010/main" val="43446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F2AA6-7D87-B424-EF9C-F022A7B9CA64}"/>
            </a:ext>
          </a:extLst>
        </p:cNvPr>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9836734-D6FE-BACD-D23A-B1C1EBF17F36}"/>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タイトル 1">
            <a:extLst>
              <a:ext uri="{FF2B5EF4-FFF2-40B4-BE49-F238E27FC236}">
                <a16:creationId xmlns:a16="http://schemas.microsoft.com/office/drawing/2014/main" id="{6933780C-7EAB-6B56-84F9-041F379784CB}"/>
              </a:ext>
            </a:extLst>
          </p:cNvPr>
          <p:cNvSpPr txBox="1">
            <a:spLocks/>
          </p:cNvSpPr>
          <p:nvPr/>
        </p:nvSpPr>
        <p:spPr>
          <a:xfrm>
            <a:off x="466430" y="466726"/>
            <a:ext cx="8420394" cy="1291150"/>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4400"/>
              </a:lnSpc>
              <a:spcAft>
                <a:spcPts val="1200"/>
              </a:spcAft>
            </a:pPr>
            <a:r>
              <a:rPr lang="ja-JP" altLang="en-US" sz="4000" dirty="0">
                <a:ln>
                  <a:solidFill>
                    <a:schemeClr val="tx1">
                      <a:lumMod val="85000"/>
                      <a:lumOff val="15000"/>
                    </a:schemeClr>
                  </a:solidFill>
                </a:ln>
                <a:solidFill>
                  <a:schemeClr val="tx1">
                    <a:lumMod val="85000"/>
                    <a:lumOff val="15000"/>
                  </a:schemeClr>
                </a:solidFill>
                <a:effectLst>
                  <a:outerShdw blurRad="50800" dist="50800" dir="5400000" algn="t" rotWithShape="0">
                    <a:schemeClr val="bg2">
                      <a:lumMod val="10000"/>
                      <a:alpha val="40000"/>
                    </a:schemeClr>
                  </a:outerShdw>
                </a:effectLst>
                <a:latin typeface="UD デジタル 教科書体 NK-B" panose="02020700000000000000" pitchFamily="18" charset="-128"/>
                <a:ea typeface="UD デジタル 教科書体 NK-B" panose="02020700000000000000" pitchFamily="18" charset="-128"/>
              </a:rPr>
              <a:t>すべての子どもや家庭を確認していますか？気づいていない子どもはいませんか？</a:t>
            </a:r>
            <a:endParaRPr lang="en-US" altLang="ja-JP" sz="4000" dirty="0">
              <a:ln>
                <a:solidFill>
                  <a:schemeClr val="tx1">
                    <a:lumMod val="85000"/>
                    <a:lumOff val="15000"/>
                  </a:schemeClr>
                </a:solidFill>
              </a:ln>
              <a:solidFill>
                <a:schemeClr val="tx1">
                  <a:lumMod val="85000"/>
                  <a:lumOff val="15000"/>
                </a:schemeClr>
              </a:solidFill>
              <a:effectLst>
                <a:outerShdw blurRad="50800" dist="50800" dir="5400000" algn="t" rotWithShape="0">
                  <a:schemeClr val="bg2">
                    <a:lumMod val="10000"/>
                    <a:alpha val="40000"/>
                  </a:schemeClr>
                </a:outerShdw>
              </a:effectLst>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2">
            <a:extLst>
              <a:ext uri="{FF2B5EF4-FFF2-40B4-BE49-F238E27FC236}">
                <a16:creationId xmlns:a16="http://schemas.microsoft.com/office/drawing/2014/main" id="{1A0AB09C-017E-ED5E-3327-D0EE4FFD0D0B}"/>
              </a:ext>
            </a:extLst>
          </p:cNvPr>
          <p:cNvSpPr txBox="1">
            <a:spLocks/>
          </p:cNvSpPr>
          <p:nvPr/>
        </p:nvSpPr>
        <p:spPr>
          <a:xfrm>
            <a:off x="276663" y="2819400"/>
            <a:ext cx="8610161" cy="3495675"/>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lnSpc>
                <a:spcPct val="100000"/>
              </a:lnSpc>
              <a:spcBef>
                <a:spcPts val="0"/>
              </a:spcBef>
              <a:spcAft>
                <a:spcPts val="1800"/>
              </a:spcAft>
            </a:pPr>
            <a:r>
              <a:rPr lang="ja-JP" altLang="en-US" sz="2800" b="1" dirty="0">
                <a:solidFill>
                  <a:schemeClr val="tx1"/>
                </a:solidFill>
                <a:latin typeface="BIZ UDPゴシック" panose="020B0400000000000000" pitchFamily="50" charset="-128"/>
                <a:ea typeface="BIZ UDPゴシック" panose="020B0400000000000000" pitchFamily="50" charset="-128"/>
              </a:rPr>
              <a:t>学齢期以降も全数を見ている機関が必要</a:t>
            </a:r>
            <a:endParaRPr lang="en-US" altLang="ja-JP" sz="2800" b="1" dirty="0">
              <a:solidFill>
                <a:schemeClr val="tx1"/>
              </a:solidFill>
              <a:latin typeface="BIZ UDPゴシック" panose="020B0400000000000000" pitchFamily="50" charset="-128"/>
              <a:ea typeface="BIZ UDPゴシック" panose="020B0400000000000000" pitchFamily="50" charset="-128"/>
            </a:endParaRPr>
          </a:p>
          <a:p>
            <a:pPr>
              <a:lnSpc>
                <a:spcPct val="100000"/>
              </a:lnSpc>
              <a:spcBef>
                <a:spcPts val="0"/>
              </a:spcBef>
              <a:spcAft>
                <a:spcPts val="1800"/>
              </a:spcAft>
            </a:pPr>
            <a:r>
              <a:rPr lang="ja-JP" altLang="en-US" sz="2800" b="1" dirty="0">
                <a:solidFill>
                  <a:schemeClr val="tx1"/>
                </a:solidFill>
                <a:latin typeface="BIZ UDPゴシック" panose="020B0400000000000000" pitchFamily="50" charset="-128"/>
                <a:ea typeface="BIZ UDPゴシック" panose="020B0400000000000000" pitchFamily="50" charset="-128"/>
              </a:rPr>
              <a:t>学校が最も子ども家庭のニーズをキャッチしている</a:t>
            </a:r>
            <a:endParaRPr lang="en-US" altLang="ja-JP" sz="28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1800"/>
              </a:spcAft>
              <a:buNone/>
            </a:pPr>
            <a:r>
              <a:rPr lang="ja-JP" altLang="en-US" sz="2800" b="1" dirty="0">
                <a:solidFill>
                  <a:schemeClr val="tx1"/>
                </a:solidFill>
                <a:latin typeface="BIZ UDPゴシック" panose="020B0400000000000000" pitchFamily="50" charset="-128"/>
                <a:ea typeface="BIZ UDPゴシック" panose="020B0400000000000000" pitchFamily="50" charset="-128"/>
              </a:rPr>
              <a:t> </a:t>
            </a:r>
            <a:r>
              <a:rPr lang="ja-JP" altLang="en-US" sz="2800" b="1" dirty="0">
                <a:solidFill>
                  <a:schemeClr val="tx1"/>
                </a:solidFill>
                <a:highlight>
                  <a:srgbClr val="FFFF00"/>
                </a:highlight>
                <a:latin typeface="BIZ UDPゴシック" panose="020B0400000000000000" pitchFamily="50" charset="-128"/>
                <a:ea typeface="BIZ UDPゴシック" panose="020B0400000000000000" pitchFamily="50" charset="-128"/>
              </a:rPr>
              <a:t>現状、学校は気になった教師が気になった子どもを</a:t>
            </a:r>
            <a:br>
              <a:rPr lang="en-US" altLang="ja-JP" sz="2800" b="1" dirty="0">
                <a:solidFill>
                  <a:schemeClr val="tx1"/>
                </a:solidFill>
                <a:latin typeface="BIZ UDPゴシック" panose="020B0400000000000000" pitchFamily="50" charset="-128"/>
                <a:ea typeface="BIZ UDPゴシック" panose="020B0400000000000000" pitchFamily="50" charset="-128"/>
              </a:rPr>
            </a:br>
            <a:r>
              <a:rPr lang="en-US" altLang="ja-JP" sz="2800" b="1" dirty="0">
                <a:solidFill>
                  <a:schemeClr val="tx1"/>
                </a:solidFill>
                <a:latin typeface="BIZ UDPゴシック" panose="020B0400000000000000" pitchFamily="50" charset="-128"/>
                <a:ea typeface="BIZ UDPゴシック" panose="020B0400000000000000" pitchFamily="50" charset="-128"/>
              </a:rPr>
              <a:t> </a:t>
            </a:r>
            <a:r>
              <a:rPr lang="ja-JP" altLang="en-US" sz="2800" b="1" dirty="0">
                <a:solidFill>
                  <a:schemeClr val="tx1"/>
                </a:solidFill>
                <a:highlight>
                  <a:srgbClr val="FFFF00"/>
                </a:highlight>
                <a:latin typeface="BIZ UDPゴシック" panose="020B0400000000000000" pitchFamily="50" charset="-128"/>
                <a:ea typeface="BIZ UDPゴシック" panose="020B0400000000000000" pitchFamily="50" charset="-128"/>
              </a:rPr>
              <a:t>相談に挙げることが多い。</a:t>
            </a:r>
            <a:endParaRPr lang="en-US" altLang="ja-JP" sz="2800" b="1" dirty="0">
              <a:solidFill>
                <a:schemeClr val="tx1"/>
              </a:solidFill>
              <a:highlight>
                <a:srgbClr val="FFFF00"/>
              </a:highlight>
              <a:latin typeface="BIZ UDPゴシック" panose="020B0400000000000000" pitchFamily="50" charset="-128"/>
              <a:ea typeface="BIZ UDPゴシック" panose="020B0400000000000000" pitchFamily="50" charset="-128"/>
            </a:endParaRPr>
          </a:p>
          <a:p>
            <a:pPr>
              <a:lnSpc>
                <a:spcPct val="110000"/>
              </a:lnSpc>
              <a:spcBef>
                <a:spcPts val="0"/>
              </a:spcBef>
              <a:spcAft>
                <a:spcPts val="1800"/>
              </a:spcAft>
            </a:pPr>
            <a:r>
              <a:rPr lang="ja-JP" altLang="en-US" sz="2800" b="1" dirty="0">
                <a:solidFill>
                  <a:schemeClr val="tx1"/>
                </a:solidFill>
                <a:latin typeface="BIZ UDPゴシック" panose="020B0400000000000000" pitchFamily="50" charset="-128"/>
                <a:ea typeface="BIZ UDPゴシック" panose="020B0400000000000000" pitchFamily="50" charset="-128"/>
              </a:rPr>
              <a:t>地域資源は有用であるが、必要な子ども家庭に繋がっていない。</a:t>
            </a:r>
            <a:endParaRPr lang="en-US" altLang="ja-JP" sz="2800" b="1" dirty="0">
              <a:solidFill>
                <a:schemeClr val="tx1"/>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4635F9E9-377D-FC03-07CE-A513793115A3}"/>
              </a:ext>
            </a:extLst>
          </p:cNvPr>
          <p:cNvSpPr/>
          <p:nvPr/>
        </p:nvSpPr>
        <p:spPr>
          <a:xfrm flipV="1">
            <a:off x="0" y="2257422"/>
            <a:ext cx="9144000" cy="266701"/>
          </a:xfrm>
          <a:prstGeom prst="rect">
            <a:avLst/>
          </a:prstGeom>
          <a:gradFill>
            <a:gsLst>
              <a:gs pos="0">
                <a:schemeClr val="accent1">
                  <a:lumMod val="5000"/>
                  <a:lumOff val="95000"/>
                </a:schemeClr>
              </a:gs>
              <a:gs pos="35000">
                <a:schemeClr val="accent1">
                  <a:lumMod val="45000"/>
                  <a:lumOff val="55000"/>
                </a:schemeClr>
              </a:gs>
              <a:gs pos="64000">
                <a:srgbClr val="92D050"/>
              </a:gs>
              <a:gs pos="100000">
                <a:srgbClr val="EBF5D7"/>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FC4E30EC-DA65-5A6F-0F86-F420A6A66125}"/>
              </a:ext>
            </a:extLst>
          </p:cNvPr>
          <p:cNvSpPr>
            <a:spLocks noGrp="1"/>
          </p:cNvSpPr>
          <p:nvPr>
            <p:ph type="sldNum" sz="quarter" idx="12"/>
          </p:nvPr>
        </p:nvSpPr>
        <p:spPr/>
        <p:txBody>
          <a:bodyPr/>
          <a:lstStyle/>
          <a:p>
            <a:fld id="{9DAC49A8-D133-48D6-BABD-467D590054FB}" type="slidenum">
              <a:rPr kumimoji="1" lang="ja-JP" altLang="en-US" smtClean="0"/>
              <a:t>130</a:t>
            </a:fld>
            <a:endParaRPr kumimoji="1" lang="ja-JP" altLang="en-US"/>
          </a:p>
        </p:txBody>
      </p:sp>
    </p:spTree>
    <p:extLst>
      <p:ext uri="{BB962C8B-B14F-4D97-AF65-F5344CB8AC3E}">
        <p14:creationId xmlns:p14="http://schemas.microsoft.com/office/powerpoint/2010/main" val="3249298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D630E-C5E0-F401-6BAF-ADF40F242635}"/>
            </a:ext>
          </a:extLst>
        </p:cNvPr>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63B2356B-9C63-6DDC-6D08-DD74834CA5FA}"/>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pic>
        <p:nvPicPr>
          <p:cNvPr id="5" name="図 4">
            <a:extLst>
              <a:ext uri="{FF2B5EF4-FFF2-40B4-BE49-F238E27FC236}">
                <a16:creationId xmlns:a16="http://schemas.microsoft.com/office/drawing/2014/main" id="{CCED04B0-6A5B-9F82-5561-8D4D4A3099A2}"/>
              </a:ext>
            </a:extLst>
          </p:cNvPr>
          <p:cNvPicPr>
            <a:picLocks noChangeAspect="1"/>
          </p:cNvPicPr>
          <p:nvPr/>
        </p:nvPicPr>
        <p:blipFill>
          <a:blip r:embed="rId2"/>
          <a:srcRect b="1789"/>
          <a:stretch>
            <a:fillRect/>
          </a:stretch>
        </p:blipFill>
        <p:spPr>
          <a:xfrm>
            <a:off x="1" y="1123950"/>
            <a:ext cx="9144000" cy="5229225"/>
          </a:xfrm>
          <a:prstGeom prst="rect">
            <a:avLst/>
          </a:prstGeom>
        </p:spPr>
      </p:pic>
      <p:sp>
        <p:nvSpPr>
          <p:cNvPr id="3" name="タイトル 1">
            <a:extLst>
              <a:ext uri="{FF2B5EF4-FFF2-40B4-BE49-F238E27FC236}">
                <a16:creationId xmlns:a16="http://schemas.microsoft.com/office/drawing/2014/main" id="{36F332D0-575C-3044-7621-55F2E50A59EC}"/>
              </a:ext>
            </a:extLst>
          </p:cNvPr>
          <p:cNvSpPr txBox="1">
            <a:spLocks/>
          </p:cNvSpPr>
          <p:nvPr/>
        </p:nvSpPr>
        <p:spPr>
          <a:xfrm>
            <a:off x="0" y="437245"/>
            <a:ext cx="9144000" cy="720000"/>
          </a:xfrm>
          <a:prstGeom prst="rect">
            <a:avLst/>
          </a:prstGeom>
          <a:solidFill>
            <a:schemeClr val="accent4">
              <a:lumMod val="20000"/>
              <a:lumOff val="80000"/>
            </a:schemeClr>
          </a:solidFill>
          <a:ln>
            <a:noFill/>
          </a:ln>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2300"/>
              </a:lnSpc>
              <a:spcAft>
                <a:spcPts val="300"/>
              </a:spcAft>
            </a:pPr>
            <a:r>
              <a:rPr lang="ja-JP" altLang="en-US" sz="2200" b="1" dirty="0">
                <a:solidFill>
                  <a:schemeClr val="tx1">
                    <a:lumMod val="95000"/>
                    <a:lumOff val="5000"/>
                  </a:schemeClr>
                </a:solidFill>
                <a:latin typeface="BIZ UDゴシック" panose="020B0400000000000000" pitchFamily="49" charset="-128"/>
                <a:ea typeface="BIZ UDゴシック" panose="020B0400000000000000" pitchFamily="49" charset="-128"/>
              </a:rPr>
              <a:t>乳幼児の場合（法定健診</a:t>
            </a:r>
            <a:r>
              <a:rPr lang="en-US" altLang="ja-JP" sz="2200" b="1" dirty="0">
                <a:solidFill>
                  <a:schemeClr val="tx1">
                    <a:lumMod val="95000"/>
                    <a:lumOff val="5000"/>
                  </a:schemeClr>
                </a:solidFill>
                <a:latin typeface="BIZ UDゴシック" panose="020B0400000000000000" pitchFamily="49" charset="-128"/>
                <a:ea typeface="BIZ UDゴシック" panose="020B0400000000000000" pitchFamily="49" charset="-128"/>
              </a:rPr>
              <a:t>1</a:t>
            </a:r>
            <a:r>
              <a:rPr lang="ja-JP" altLang="en-US" sz="2200" b="1" dirty="0">
                <a:solidFill>
                  <a:schemeClr val="tx1">
                    <a:lumMod val="95000"/>
                    <a:lumOff val="5000"/>
                  </a:schemeClr>
                </a:solidFill>
                <a:latin typeface="BIZ UDゴシック" panose="020B0400000000000000" pitchFamily="49" charset="-128"/>
                <a:ea typeface="BIZ UDゴシック" panose="020B0400000000000000" pitchFamily="49" charset="-128"/>
              </a:rPr>
              <a:t>歳半、</a:t>
            </a:r>
            <a:r>
              <a:rPr lang="en-US" altLang="ja-JP" sz="2200" b="1" dirty="0">
                <a:solidFill>
                  <a:schemeClr val="tx1">
                    <a:lumMod val="95000"/>
                    <a:lumOff val="5000"/>
                  </a:schemeClr>
                </a:solidFill>
                <a:latin typeface="BIZ UDゴシック" panose="020B0400000000000000" pitchFamily="49" charset="-128"/>
                <a:ea typeface="BIZ UDゴシック" panose="020B0400000000000000" pitchFamily="49" charset="-128"/>
              </a:rPr>
              <a:t>3</a:t>
            </a:r>
            <a:r>
              <a:rPr lang="ja-JP" altLang="en-US" sz="2200" b="1" dirty="0">
                <a:solidFill>
                  <a:schemeClr val="tx1">
                    <a:lumMod val="95000"/>
                    <a:lumOff val="5000"/>
                  </a:schemeClr>
                </a:solidFill>
                <a:latin typeface="BIZ UDゴシック" panose="020B0400000000000000" pitchFamily="49" charset="-128"/>
                <a:ea typeface="BIZ UDゴシック" panose="020B0400000000000000" pitchFamily="49" charset="-128"/>
              </a:rPr>
              <a:t>歳）：</a:t>
            </a:r>
            <a:endParaRPr lang="en-US" altLang="ja-JP" sz="2200" b="1" dirty="0">
              <a:solidFill>
                <a:schemeClr val="tx1">
                  <a:lumMod val="95000"/>
                  <a:lumOff val="5000"/>
                </a:schemeClr>
              </a:solidFill>
              <a:latin typeface="BIZ UDゴシック" panose="020B0400000000000000" pitchFamily="49" charset="-128"/>
              <a:ea typeface="BIZ UDゴシック" panose="020B0400000000000000" pitchFamily="49" charset="-128"/>
            </a:endParaRPr>
          </a:p>
          <a:p>
            <a:pPr>
              <a:lnSpc>
                <a:spcPts val="2300"/>
              </a:lnSpc>
              <a:spcAft>
                <a:spcPts val="600"/>
              </a:spcAft>
            </a:pPr>
            <a:r>
              <a:rPr lang="ja-JP" altLang="en-US" sz="2200" b="1" dirty="0">
                <a:solidFill>
                  <a:schemeClr val="tx1">
                    <a:lumMod val="95000"/>
                    <a:lumOff val="5000"/>
                  </a:schemeClr>
                </a:solidFill>
                <a:latin typeface="BIZ UDゴシック" panose="020B0400000000000000" pitchFamily="49" charset="-128"/>
                <a:ea typeface="BIZ UDゴシック" panose="020B0400000000000000" pitchFamily="49" charset="-128"/>
              </a:rPr>
              <a:t>健診後→多職種の専門職によるカンファレンス→三方向へ</a:t>
            </a:r>
          </a:p>
        </p:txBody>
      </p:sp>
      <p:sp>
        <p:nvSpPr>
          <p:cNvPr id="4" name="テキスト ボックス 3">
            <a:extLst>
              <a:ext uri="{FF2B5EF4-FFF2-40B4-BE49-F238E27FC236}">
                <a16:creationId xmlns:a16="http://schemas.microsoft.com/office/drawing/2014/main" id="{7465208F-1106-9106-782E-FDD0D2EB4FBC}"/>
              </a:ext>
            </a:extLst>
          </p:cNvPr>
          <p:cNvSpPr txBox="1"/>
          <p:nvPr/>
        </p:nvSpPr>
        <p:spPr>
          <a:xfrm>
            <a:off x="0" y="1206716"/>
            <a:ext cx="1752600" cy="337144"/>
          </a:xfrm>
          <a:prstGeom prst="rect">
            <a:avLst/>
          </a:prstGeom>
          <a:solidFill>
            <a:srgbClr val="FFFF00"/>
          </a:solidFill>
        </p:spPr>
        <p:txBody>
          <a:bodyPr wrap="square" rtlCol="0">
            <a:spAutoFit/>
          </a:bodyPr>
          <a:lstStyle/>
          <a:p>
            <a:pPr algn="ctr">
              <a:lnSpc>
                <a:spcPts val="2200"/>
              </a:lnSpc>
            </a:pPr>
            <a:r>
              <a:rPr kumimoji="1" lang="ja-JP" altLang="en-US" b="1" dirty="0">
                <a:solidFill>
                  <a:schemeClr val="tx1">
                    <a:lumMod val="75000"/>
                    <a:lumOff val="25000"/>
                  </a:schemeClr>
                </a:solidFill>
                <a:latin typeface="BIZ UDPゴシック" panose="020B0400000000000000" pitchFamily="50" charset="-128"/>
                <a:ea typeface="BIZ UDPゴシック" panose="020B0400000000000000" pitchFamily="50" charset="-128"/>
              </a:rPr>
              <a:t>受診率約</a:t>
            </a:r>
            <a:r>
              <a:rPr kumimoji="1" lang="en-US" altLang="ja-JP" b="1" dirty="0">
                <a:solidFill>
                  <a:schemeClr val="tx1">
                    <a:lumMod val="75000"/>
                    <a:lumOff val="25000"/>
                  </a:schemeClr>
                </a:solidFill>
                <a:latin typeface="BIZ UDPゴシック" panose="020B0400000000000000" pitchFamily="50" charset="-128"/>
                <a:ea typeface="BIZ UDPゴシック" panose="020B0400000000000000" pitchFamily="50" charset="-128"/>
              </a:rPr>
              <a:t>95</a:t>
            </a:r>
            <a:r>
              <a:rPr kumimoji="1" lang="ja-JP" altLang="en-US"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p>
        </p:txBody>
      </p:sp>
      <p:sp>
        <p:nvSpPr>
          <p:cNvPr id="6" name="タイトル 1">
            <a:extLst>
              <a:ext uri="{FF2B5EF4-FFF2-40B4-BE49-F238E27FC236}">
                <a16:creationId xmlns:a16="http://schemas.microsoft.com/office/drawing/2014/main" id="{73E042C6-7C56-FC32-7538-FA50E9F5832F}"/>
              </a:ext>
            </a:extLst>
          </p:cNvPr>
          <p:cNvSpPr txBox="1">
            <a:spLocks/>
          </p:cNvSpPr>
          <p:nvPr/>
        </p:nvSpPr>
        <p:spPr>
          <a:xfrm>
            <a:off x="0" y="-1335"/>
            <a:ext cx="9144000" cy="43858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ts val="2700"/>
              </a:lnSpc>
              <a:spcBef>
                <a:spcPts val="0"/>
              </a:spcBef>
              <a:spcAft>
                <a:spcPts val="0"/>
              </a:spcAft>
              <a:buClrTx/>
              <a:buSzTx/>
              <a:buFontTx/>
              <a:buNone/>
              <a:tabLst/>
              <a:defRPr/>
            </a:pPr>
            <a:r>
              <a:rPr lang="ja-JP" altLang="en-US" sz="2400" b="1" dirty="0">
                <a:solidFill>
                  <a:prstClr val="white"/>
                </a:solidFill>
                <a:latin typeface="BIZ UDPゴシック" panose="020B0400000000000000" pitchFamily="50" charset="-128"/>
                <a:ea typeface="BIZ UDPゴシック" panose="020B0400000000000000" pitchFamily="50" charset="-128"/>
              </a:rPr>
              <a:t>＜ 参 考 ＞</a:t>
            </a:r>
          </a:p>
        </p:txBody>
      </p:sp>
      <p:sp>
        <p:nvSpPr>
          <p:cNvPr id="2" name="スライド番号プレースホルダー 1">
            <a:extLst>
              <a:ext uri="{FF2B5EF4-FFF2-40B4-BE49-F238E27FC236}">
                <a16:creationId xmlns:a16="http://schemas.microsoft.com/office/drawing/2014/main" id="{67FD4538-B98F-5389-C193-F5585C2ABC88}"/>
              </a:ext>
            </a:extLst>
          </p:cNvPr>
          <p:cNvSpPr>
            <a:spLocks noGrp="1"/>
          </p:cNvSpPr>
          <p:nvPr>
            <p:ph type="sldNum" sz="quarter" idx="12"/>
          </p:nvPr>
        </p:nvSpPr>
        <p:spPr/>
        <p:txBody>
          <a:bodyPr/>
          <a:lstStyle/>
          <a:p>
            <a:fld id="{9DAC49A8-D133-48D6-BABD-467D590054FB}" type="slidenum">
              <a:rPr kumimoji="1" lang="ja-JP" altLang="en-US" smtClean="0"/>
              <a:t>131</a:t>
            </a:fld>
            <a:endParaRPr kumimoji="1" lang="ja-JP" altLang="en-US"/>
          </a:p>
        </p:txBody>
      </p:sp>
    </p:spTree>
    <p:extLst>
      <p:ext uri="{BB962C8B-B14F-4D97-AF65-F5344CB8AC3E}">
        <p14:creationId xmlns:p14="http://schemas.microsoft.com/office/powerpoint/2010/main" val="3582697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343BD-3E74-9671-EB7B-D5442211A4A8}"/>
            </a:ext>
          </a:extLst>
        </p:cNvPr>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958569ED-6E32-7465-4CC5-65758B7DF055}"/>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タイトル 1">
            <a:extLst>
              <a:ext uri="{FF2B5EF4-FFF2-40B4-BE49-F238E27FC236}">
                <a16:creationId xmlns:a16="http://schemas.microsoft.com/office/drawing/2014/main" id="{2C2989EE-75DF-3C68-3D3F-B5C57A778767}"/>
              </a:ext>
            </a:extLst>
          </p:cNvPr>
          <p:cNvSpPr txBox="1">
            <a:spLocks/>
          </p:cNvSpPr>
          <p:nvPr/>
        </p:nvSpPr>
        <p:spPr>
          <a:xfrm>
            <a:off x="0" y="0"/>
            <a:ext cx="9144000" cy="803436"/>
          </a:xfrm>
          <a:prstGeom prst="rect">
            <a:avLst/>
          </a:prstGeom>
          <a:solidFill>
            <a:schemeClr val="accent2">
              <a:lumMod val="20000"/>
              <a:lumOff val="80000"/>
            </a:schemeClr>
          </a:solidFill>
        </p:spPr>
        <p:txBody>
          <a:bodyP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lnSpc>
                <a:spcPct val="150000"/>
              </a:lnSpc>
            </a:pPr>
            <a:r>
              <a:rPr lang="ja-JP" altLang="en-US" sz="3200" b="1" dirty="0">
                <a:ln>
                  <a:solidFill>
                    <a:schemeClr val="tx1">
                      <a:lumMod val="85000"/>
                      <a:lumOff val="15000"/>
                    </a:schemeClr>
                  </a:solidFill>
                </a:ln>
                <a:solidFill>
                  <a:schemeClr val="tx1">
                    <a:lumMod val="85000"/>
                    <a:lumOff val="15000"/>
                  </a:schemeClr>
                </a:solidFill>
                <a:latin typeface="BIZ UDPゴシック" panose="020B0400000000000000" pitchFamily="50" charset="-128"/>
                <a:ea typeface="BIZ UDPゴシック" panose="020B0400000000000000" pitchFamily="50" charset="-128"/>
              </a:rPr>
              <a:t>一人の子どもも取りこぼさないスクリーニング</a:t>
            </a:r>
          </a:p>
        </p:txBody>
      </p:sp>
      <p:sp>
        <p:nvSpPr>
          <p:cNvPr id="4" name="コンテンツ プレースホルダー 2">
            <a:extLst>
              <a:ext uri="{FF2B5EF4-FFF2-40B4-BE49-F238E27FC236}">
                <a16:creationId xmlns:a16="http://schemas.microsoft.com/office/drawing/2014/main" id="{D9D7D9F5-90B6-369C-562A-ABA3C24AF2E2}"/>
              </a:ext>
            </a:extLst>
          </p:cNvPr>
          <p:cNvSpPr txBox="1">
            <a:spLocks/>
          </p:cNvSpPr>
          <p:nvPr/>
        </p:nvSpPr>
        <p:spPr>
          <a:xfrm>
            <a:off x="692833" y="897590"/>
            <a:ext cx="6667500" cy="4725341"/>
          </a:xfrm>
          <a:prstGeom prst="rect">
            <a:avLst/>
          </a:prstGeom>
          <a:ln>
            <a:noFill/>
          </a:ln>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lnSpc>
                <a:spcPct val="100000"/>
              </a:lnSpc>
            </a:pPr>
            <a:r>
              <a:rPr lang="ja-JP" altLang="en-US" sz="2400" dirty="0">
                <a:ln>
                  <a:solidFill>
                    <a:schemeClr val="tx1">
                      <a:lumMod val="75000"/>
                      <a:lumOff val="25000"/>
                    </a:schemeClr>
                  </a:solidFill>
                </a:ln>
                <a:latin typeface="BIZ UDPゴシック" panose="020B0400000000000000" pitchFamily="50" charset="-128"/>
                <a:ea typeface="BIZ UDPゴシック" panose="020B0400000000000000" pitchFamily="50" charset="-128"/>
              </a:rPr>
              <a:t>スクリーニングとは、全員の子どもたちを確認していくことで、リスクの可能性ある子どもを洗い出し適切な対応を簡単に行えるようにすること。</a:t>
            </a:r>
            <a:endParaRPr lang="en-US" altLang="ja-JP" sz="2400" dirty="0">
              <a:ln>
                <a:solidFill>
                  <a:schemeClr val="tx1">
                    <a:lumMod val="75000"/>
                    <a:lumOff val="25000"/>
                  </a:schemeClr>
                </a:solidFill>
              </a:ln>
              <a:latin typeface="BIZ UDPゴシック" panose="020B0400000000000000" pitchFamily="50" charset="-128"/>
              <a:ea typeface="BIZ UDPゴシック" panose="020B0400000000000000" pitchFamily="50" charset="-128"/>
            </a:endParaRPr>
          </a:p>
          <a:p>
            <a:pPr marL="0" indent="0">
              <a:lnSpc>
                <a:spcPct val="100000"/>
              </a:lnSpc>
              <a:buFont typeface="Calibri" panose="020F0502020204030204" pitchFamily="34" charset="0"/>
              <a:buNone/>
            </a:pPr>
            <a:r>
              <a:rPr lang="ja-JP" altLang="en-US" sz="2400" dirty="0">
                <a:ln>
                  <a:solidFill>
                    <a:schemeClr val="tx1">
                      <a:lumMod val="75000"/>
                      <a:lumOff val="25000"/>
                    </a:schemeClr>
                  </a:solidFill>
                </a:ln>
                <a:latin typeface="BIZ UDPゴシック" panose="020B0400000000000000" pitchFamily="50" charset="-128"/>
                <a:ea typeface="BIZ UDPゴシック" panose="020B0400000000000000" pitchFamily="50" charset="-128"/>
              </a:rPr>
              <a:t>メリット</a:t>
            </a:r>
            <a:endParaRPr lang="en-US" altLang="ja-JP" sz="2400" dirty="0">
              <a:ln>
                <a:solidFill>
                  <a:schemeClr val="tx1">
                    <a:lumMod val="75000"/>
                    <a:lumOff val="25000"/>
                  </a:schemeClr>
                </a:solidFill>
              </a:ln>
              <a:latin typeface="BIZ UDPゴシック" panose="020B0400000000000000" pitchFamily="50" charset="-128"/>
              <a:ea typeface="BIZ UDPゴシック" panose="020B0400000000000000" pitchFamily="50" charset="-128"/>
            </a:endParaRPr>
          </a:p>
          <a:p>
            <a:pPr>
              <a:lnSpc>
                <a:spcPct val="100000"/>
              </a:lnSpc>
            </a:pPr>
            <a:r>
              <a:rPr lang="ja-JP" altLang="en-US" sz="2400" dirty="0">
                <a:ln>
                  <a:solidFill>
                    <a:schemeClr val="tx1">
                      <a:lumMod val="75000"/>
                      <a:lumOff val="25000"/>
                    </a:schemeClr>
                  </a:solidFill>
                </a:ln>
                <a:latin typeface="BIZ UDPゴシック" panose="020B0400000000000000" pitchFamily="50" charset="-128"/>
                <a:ea typeface="BIZ UDPゴシック" panose="020B0400000000000000" pitchFamily="50" charset="-128"/>
              </a:rPr>
              <a:t>養護教諭、</a:t>
            </a:r>
            <a:r>
              <a:rPr lang="en-US" altLang="ja-JP" sz="2400" dirty="0">
                <a:ln>
                  <a:solidFill>
                    <a:schemeClr val="tx1">
                      <a:lumMod val="75000"/>
                      <a:lumOff val="25000"/>
                    </a:schemeClr>
                  </a:solidFill>
                </a:ln>
                <a:latin typeface="BIZ UDPゴシック" panose="020B0400000000000000" pitchFamily="50" charset="-128"/>
                <a:ea typeface="BIZ UDPゴシック" panose="020B0400000000000000" pitchFamily="50" charset="-128"/>
              </a:rPr>
              <a:t>SSW</a:t>
            </a:r>
            <a:r>
              <a:rPr lang="ja-JP" altLang="en-US" sz="2400" dirty="0">
                <a:ln>
                  <a:solidFill>
                    <a:schemeClr val="tx1">
                      <a:lumMod val="75000"/>
                      <a:lumOff val="25000"/>
                    </a:schemeClr>
                  </a:solidFill>
                </a:ln>
                <a:latin typeface="BIZ UDPゴシック" panose="020B0400000000000000" pitchFamily="50" charset="-128"/>
                <a:ea typeface="BIZ UDPゴシック" panose="020B0400000000000000" pitchFamily="50" charset="-128"/>
              </a:rPr>
              <a:t>や</a:t>
            </a:r>
            <a:r>
              <a:rPr lang="en-US" altLang="ja-JP" sz="2400" dirty="0">
                <a:ln>
                  <a:solidFill>
                    <a:schemeClr val="tx1">
                      <a:lumMod val="75000"/>
                      <a:lumOff val="25000"/>
                    </a:schemeClr>
                  </a:solidFill>
                </a:ln>
                <a:latin typeface="BIZ UDPゴシック" panose="020B0400000000000000" pitchFamily="50" charset="-128"/>
                <a:ea typeface="BIZ UDPゴシック" panose="020B0400000000000000" pitchFamily="50" charset="-128"/>
              </a:rPr>
              <a:t>SC</a:t>
            </a:r>
            <a:r>
              <a:rPr lang="ja-JP" altLang="en-US" sz="2400" dirty="0">
                <a:ln>
                  <a:solidFill>
                    <a:schemeClr val="tx1">
                      <a:lumMod val="75000"/>
                      <a:lumOff val="25000"/>
                    </a:schemeClr>
                  </a:solidFill>
                </a:ln>
                <a:latin typeface="BIZ UDPゴシック" panose="020B0400000000000000" pitchFamily="50" charset="-128"/>
                <a:ea typeface="BIZ UDPゴシック" panose="020B0400000000000000" pitchFamily="50" charset="-128"/>
              </a:rPr>
              <a:t>など違った視点を入れる</a:t>
            </a:r>
            <a:endParaRPr lang="en-US" altLang="ja-JP" sz="2400" dirty="0">
              <a:ln>
                <a:solidFill>
                  <a:schemeClr val="tx1">
                    <a:lumMod val="75000"/>
                    <a:lumOff val="25000"/>
                  </a:schemeClr>
                </a:solidFill>
              </a:ln>
              <a:latin typeface="BIZ UDPゴシック" panose="020B0400000000000000" pitchFamily="50" charset="-128"/>
              <a:ea typeface="BIZ UDPゴシック" panose="020B0400000000000000" pitchFamily="50" charset="-128"/>
            </a:endParaRPr>
          </a:p>
          <a:p>
            <a:pPr>
              <a:lnSpc>
                <a:spcPct val="100000"/>
              </a:lnSpc>
            </a:pPr>
            <a:r>
              <a:rPr lang="ja-JP" altLang="en-US" sz="2400" dirty="0">
                <a:ln>
                  <a:solidFill>
                    <a:schemeClr val="tx1">
                      <a:lumMod val="75000"/>
                      <a:lumOff val="25000"/>
                    </a:schemeClr>
                  </a:solidFill>
                </a:ln>
                <a:latin typeface="BIZ UDPゴシック" panose="020B0400000000000000" pitchFamily="50" charset="-128"/>
                <a:ea typeface="BIZ UDPゴシック" panose="020B0400000000000000" pitchFamily="50" charset="-128"/>
              </a:rPr>
              <a:t>簡単な対応方法を得る＝教師の力量アップ</a:t>
            </a:r>
            <a:endParaRPr lang="en-US" altLang="ja-JP" sz="2400" dirty="0">
              <a:ln>
                <a:solidFill>
                  <a:schemeClr val="tx1">
                    <a:lumMod val="75000"/>
                    <a:lumOff val="25000"/>
                  </a:schemeClr>
                </a:solidFill>
              </a:ln>
              <a:latin typeface="BIZ UDPゴシック" panose="020B0400000000000000" pitchFamily="50" charset="-128"/>
              <a:ea typeface="BIZ UDPゴシック" panose="020B0400000000000000" pitchFamily="50" charset="-128"/>
            </a:endParaRPr>
          </a:p>
          <a:p>
            <a:pPr>
              <a:lnSpc>
                <a:spcPct val="100000"/>
              </a:lnSpc>
            </a:pPr>
            <a:r>
              <a:rPr lang="ja-JP" altLang="en-US" sz="2400" dirty="0">
                <a:ln>
                  <a:solidFill>
                    <a:schemeClr val="tx1">
                      <a:lumMod val="75000"/>
                      <a:lumOff val="25000"/>
                    </a:schemeClr>
                  </a:solidFill>
                </a:ln>
                <a:latin typeface="BIZ UDPゴシック" panose="020B0400000000000000" pitchFamily="50" charset="-128"/>
                <a:ea typeface="BIZ UDPゴシック" panose="020B0400000000000000" pitchFamily="50" charset="-128"/>
              </a:rPr>
              <a:t>校内にどこでどう判断していくのか、個人でない判断ができ、ルール、判断の流れが明確になる。</a:t>
            </a:r>
            <a:endParaRPr lang="en-US" altLang="ja-JP" sz="2400" dirty="0">
              <a:ln>
                <a:solidFill>
                  <a:schemeClr val="tx1">
                    <a:lumMod val="75000"/>
                    <a:lumOff val="25000"/>
                  </a:schemeClr>
                </a:solidFill>
              </a:ln>
              <a:latin typeface="BIZ UDPゴシック" panose="020B0400000000000000" pitchFamily="50" charset="-128"/>
              <a:ea typeface="BIZ UDPゴシック" panose="020B0400000000000000" pitchFamily="50" charset="-128"/>
            </a:endParaRPr>
          </a:p>
          <a:p>
            <a:pPr>
              <a:lnSpc>
                <a:spcPct val="100000"/>
              </a:lnSpc>
            </a:pPr>
            <a:r>
              <a:rPr lang="ja-JP" altLang="en-US" sz="2400" dirty="0">
                <a:ln>
                  <a:solidFill>
                    <a:schemeClr val="tx1">
                      <a:lumMod val="75000"/>
                      <a:lumOff val="25000"/>
                    </a:schemeClr>
                  </a:solidFill>
                </a:ln>
                <a:latin typeface="BIZ UDPゴシック" panose="020B0400000000000000" pitchFamily="50" charset="-128"/>
                <a:ea typeface="BIZ UDPゴシック" panose="020B0400000000000000" pitchFamily="50" charset="-128"/>
              </a:rPr>
              <a:t>地域資源（子ども食堂等）活用の正しい理解になる＝教師を救う</a:t>
            </a:r>
          </a:p>
        </p:txBody>
      </p:sp>
      <p:sp>
        <p:nvSpPr>
          <p:cNvPr id="5" name="正方形/長方形 4">
            <a:extLst>
              <a:ext uri="{FF2B5EF4-FFF2-40B4-BE49-F238E27FC236}">
                <a16:creationId xmlns:a16="http://schemas.microsoft.com/office/drawing/2014/main" id="{9AAA37B7-1D99-F265-1D75-8EB9DF2D5856}"/>
              </a:ext>
            </a:extLst>
          </p:cNvPr>
          <p:cNvSpPr/>
          <p:nvPr/>
        </p:nvSpPr>
        <p:spPr>
          <a:xfrm rot="1391890">
            <a:off x="203084" y="5405545"/>
            <a:ext cx="1054143" cy="415498"/>
          </a:xfrm>
          <a:prstGeom prst="rect">
            <a:avLst/>
          </a:prstGeom>
          <a:solidFill>
            <a:srgbClr val="FFFF00"/>
          </a:solidFill>
        </p:spPr>
        <p:txBody>
          <a:bodyPr wrap="square">
            <a:spAutoFit/>
          </a:bodyPr>
          <a:lstStyle/>
          <a:p>
            <a:pPr algn="ctr">
              <a:lnSpc>
                <a:spcPts val="2520"/>
              </a:lnSpc>
            </a:pPr>
            <a:r>
              <a:rPr lang="en-US" altLang="ja-JP" sz="2100" u="sng" dirty="0">
                <a:ln>
                  <a:solidFill>
                    <a:schemeClr val="tx1">
                      <a:lumMod val="85000"/>
                      <a:lumOff val="15000"/>
                    </a:schemeClr>
                  </a:solidFill>
                </a:ln>
                <a:latin typeface="BIZ UDPゴシック" panose="020B0400000000000000" pitchFamily="50" charset="-128"/>
                <a:ea typeface="BIZ UDPゴシック" panose="020B0400000000000000" pitchFamily="50" charset="-128"/>
              </a:rPr>
              <a:t>SDGs</a:t>
            </a:r>
            <a:r>
              <a:rPr lang="en-US" altLang="ja-JP" u="sng" dirty="0">
                <a:ln>
                  <a:solidFill>
                    <a:schemeClr val="tx1">
                      <a:lumMod val="85000"/>
                      <a:lumOff val="15000"/>
                    </a:schemeClr>
                  </a:solidFill>
                </a:ln>
                <a:latin typeface="BIZ UDPゴシック" panose="020B0400000000000000" pitchFamily="50" charset="-128"/>
                <a:ea typeface="BIZ UDPゴシック" panose="020B0400000000000000" pitchFamily="50" charset="-128"/>
              </a:rPr>
              <a:t> </a:t>
            </a:r>
            <a:endParaRPr lang="ja-JP" altLang="en-US" dirty="0">
              <a:ln>
                <a:solidFill>
                  <a:schemeClr val="tx1">
                    <a:lumMod val="85000"/>
                    <a:lumOff val="15000"/>
                  </a:schemeClr>
                </a:solidFill>
              </a:ln>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49526D76-921C-6596-1F68-5B3CB15B94A0}"/>
              </a:ext>
            </a:extLst>
          </p:cNvPr>
          <p:cNvSpPr/>
          <p:nvPr/>
        </p:nvSpPr>
        <p:spPr>
          <a:xfrm>
            <a:off x="1514195" y="6011866"/>
            <a:ext cx="7503266" cy="300082"/>
          </a:xfrm>
          <a:prstGeom prst="rect">
            <a:avLst/>
          </a:prstGeom>
        </p:spPr>
        <p:txBody>
          <a:bodyPr wrap="square">
            <a:spAutoFit/>
          </a:bodyPr>
          <a:lstStyle/>
          <a:p>
            <a:pPr algn="r"/>
            <a:r>
              <a:rPr lang="ja-JP" altLang="en-US" sz="1350" b="1" dirty="0">
                <a:solidFill>
                  <a:srgbClr val="FF0000"/>
                </a:solidFill>
                <a:latin typeface="Meiryo UI" panose="020B0604030504040204" pitchFamily="50" charset="-128"/>
                <a:ea typeface="Meiryo UI" panose="020B0604030504040204" pitchFamily="50" charset="-128"/>
              </a:rPr>
              <a:t>山野則子</a:t>
            </a:r>
            <a:r>
              <a:rPr lang="en-US" altLang="ja-JP" sz="1350" b="1" dirty="0">
                <a:solidFill>
                  <a:srgbClr val="FF0000"/>
                </a:solidFill>
                <a:latin typeface="Meiryo UI" panose="020B0604030504040204" pitchFamily="50" charset="-128"/>
                <a:ea typeface="Meiryo UI" panose="020B0604030504040204" pitchFamily="50" charset="-128"/>
              </a:rPr>
              <a:t>HP</a:t>
            </a:r>
            <a:r>
              <a:rPr lang="ja-JP" altLang="en-US" sz="1350" b="1" dirty="0">
                <a:solidFill>
                  <a:srgbClr val="FF0000"/>
                </a:solidFill>
                <a:latin typeface="Meiryo UI" panose="020B0604030504040204" pitchFamily="50" charset="-128"/>
                <a:ea typeface="Meiryo UI" panose="020B0604030504040204" pitchFamily="50" charset="-128"/>
              </a:rPr>
              <a:t>：</a:t>
            </a:r>
            <a:r>
              <a:rPr lang="en-US" altLang="ja-JP" sz="1350" b="1" dirty="0">
                <a:solidFill>
                  <a:srgbClr val="FF0000"/>
                </a:solidFill>
                <a:latin typeface="Meiryo UI" panose="020B0604030504040204" pitchFamily="50" charset="-128"/>
                <a:ea typeface="Meiryo UI" panose="020B0604030504040204" pitchFamily="50" charset="-128"/>
              </a:rPr>
              <a:t>https://www.omu.ac.jp/orp/ries-ssw/</a:t>
            </a:r>
            <a:endParaRPr lang="ja-JP" altLang="en-US" sz="1350" b="1" dirty="0">
              <a:solidFill>
                <a:srgbClr val="FF0000"/>
              </a:solidFill>
              <a:latin typeface="Meiryo UI" panose="020B0604030504040204" pitchFamily="50" charset="-128"/>
              <a:ea typeface="Meiryo UI" panose="020B0604030504040204" pitchFamily="50" charset="-128"/>
            </a:endParaRPr>
          </a:p>
        </p:txBody>
      </p:sp>
      <p:sp>
        <p:nvSpPr>
          <p:cNvPr id="8" name="正方形/長方形 7">
            <a:hlinkClick r:id="rId2" action="ppaction://hlinkfile"/>
            <a:extLst>
              <a:ext uri="{FF2B5EF4-FFF2-40B4-BE49-F238E27FC236}">
                <a16:creationId xmlns:a16="http://schemas.microsoft.com/office/drawing/2014/main" id="{C1426CCE-8546-7DFE-3E40-4A2039662329}"/>
              </a:ext>
            </a:extLst>
          </p:cNvPr>
          <p:cNvSpPr/>
          <p:nvPr/>
        </p:nvSpPr>
        <p:spPr>
          <a:xfrm>
            <a:off x="1470865" y="5711784"/>
            <a:ext cx="7716187" cy="300082"/>
          </a:xfrm>
          <a:prstGeom prst="rect">
            <a:avLst/>
          </a:prstGeom>
        </p:spPr>
        <p:txBody>
          <a:bodyPr wrap="square">
            <a:spAutoFit/>
          </a:bodyPr>
          <a:lstStyle/>
          <a:p>
            <a:r>
              <a:rPr lang="ja-JP" altLang="en-US" sz="1350" b="1" dirty="0">
                <a:solidFill>
                  <a:srgbClr val="FF0000"/>
                </a:solidFill>
                <a:latin typeface="Meiryo UI" panose="020B0604030504040204" pitchFamily="50" charset="-128"/>
                <a:ea typeface="Meiryo UI" panose="020B0604030504040204" pitchFamily="50" charset="-128"/>
              </a:rPr>
              <a:t>文科省に掲載：</a:t>
            </a:r>
            <a:r>
              <a:rPr lang="en-US" altLang="ja-JP" sz="1350" b="1" dirty="0">
                <a:solidFill>
                  <a:srgbClr val="FF0000"/>
                </a:solidFill>
                <a:latin typeface="Meiryo UI" panose="020B0604030504040204" pitchFamily="50" charset="-128"/>
                <a:ea typeface="Meiryo UI" panose="020B0604030504040204" pitchFamily="50" charset="-128"/>
              </a:rPr>
              <a:t>file:///C:/Users/user/Downloads/20200330_mxt_kouhou02_1.pdf</a:t>
            </a:r>
            <a:endParaRPr lang="ja-JP" altLang="en-US" sz="1350" b="1" dirty="0">
              <a:solidFill>
                <a:srgbClr val="FF0000"/>
              </a:solidFill>
              <a:latin typeface="Meiryo UI" panose="020B0604030504040204" pitchFamily="50" charset="-128"/>
              <a:ea typeface="Meiryo UI" panose="020B0604030504040204" pitchFamily="50" charset="-128"/>
            </a:endParaRPr>
          </a:p>
        </p:txBody>
      </p:sp>
      <p:sp>
        <p:nvSpPr>
          <p:cNvPr id="9" name="タイトル 1">
            <a:extLst>
              <a:ext uri="{FF2B5EF4-FFF2-40B4-BE49-F238E27FC236}">
                <a16:creationId xmlns:a16="http://schemas.microsoft.com/office/drawing/2014/main" id="{F52D9631-EF86-C93E-B76A-B82F34344424}"/>
              </a:ext>
            </a:extLst>
          </p:cNvPr>
          <p:cNvSpPr txBox="1">
            <a:spLocks/>
          </p:cNvSpPr>
          <p:nvPr/>
        </p:nvSpPr>
        <p:spPr>
          <a:xfrm rot="20327871">
            <a:off x="7070396" y="1876951"/>
            <a:ext cx="1938986" cy="805477"/>
          </a:xfrm>
          <a:prstGeom prst="rect">
            <a:avLst/>
          </a:prstGeom>
          <a:solidFill>
            <a:srgbClr val="FFFF00"/>
          </a:solidFill>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2100" dirty="0">
                <a:ln>
                  <a:solidFill>
                    <a:schemeClr val="tx1">
                      <a:lumMod val="85000"/>
                      <a:lumOff val="15000"/>
                    </a:schemeClr>
                  </a:solidFill>
                </a:ln>
                <a:latin typeface="BIZ UDPゴシック" panose="020B0400000000000000" pitchFamily="50" charset="-128"/>
                <a:ea typeface="BIZ UDPゴシック" panose="020B0400000000000000" pitchFamily="50" charset="-128"/>
              </a:rPr>
              <a:t>早期対応可能、</a:t>
            </a:r>
            <a:endParaRPr lang="en-US" altLang="ja-JP" sz="2100" dirty="0">
              <a:ln>
                <a:solidFill>
                  <a:schemeClr val="tx1">
                    <a:lumMod val="85000"/>
                    <a:lumOff val="15000"/>
                  </a:schemeClr>
                </a:solidFill>
              </a:ln>
              <a:latin typeface="BIZ UDPゴシック" panose="020B0400000000000000" pitchFamily="50" charset="-128"/>
              <a:ea typeface="BIZ UDPゴシック" panose="020B0400000000000000" pitchFamily="50" charset="-128"/>
            </a:endParaRPr>
          </a:p>
          <a:p>
            <a:pPr>
              <a:spcAft>
                <a:spcPts val="600"/>
              </a:spcAft>
              <a:defRPr/>
            </a:pPr>
            <a:r>
              <a:rPr lang="ja-JP" altLang="en-US" sz="2100" dirty="0">
                <a:ln>
                  <a:solidFill>
                    <a:schemeClr val="tx1">
                      <a:lumMod val="85000"/>
                      <a:lumOff val="15000"/>
                    </a:schemeClr>
                  </a:solidFill>
                </a:ln>
                <a:latin typeface="BIZ UDPゴシック" panose="020B0400000000000000" pitchFamily="50" charset="-128"/>
                <a:ea typeface="BIZ UDPゴシック" panose="020B0400000000000000" pitchFamily="50" charset="-128"/>
              </a:rPr>
              <a:t>予防になる！</a:t>
            </a:r>
            <a:endParaRPr lang="en-US" altLang="ja-JP" sz="2100" dirty="0">
              <a:ln>
                <a:solidFill>
                  <a:schemeClr val="tx1">
                    <a:lumMod val="85000"/>
                    <a:lumOff val="15000"/>
                  </a:schemeClr>
                </a:solidFill>
              </a:ln>
              <a:latin typeface="BIZ UDPゴシック" panose="020B0400000000000000" pitchFamily="50" charset="-128"/>
              <a:ea typeface="BIZ UDPゴシック" panose="020B0400000000000000" pitchFamily="50" charset="-128"/>
            </a:endParaRPr>
          </a:p>
        </p:txBody>
      </p:sp>
      <p:pic>
        <p:nvPicPr>
          <p:cNvPr id="10" name="図 9">
            <a:extLst>
              <a:ext uri="{FF2B5EF4-FFF2-40B4-BE49-F238E27FC236}">
                <a16:creationId xmlns:a16="http://schemas.microsoft.com/office/drawing/2014/main" id="{F3323E4B-4BB8-995F-1086-AACA3CAE07CF}"/>
              </a:ext>
            </a:extLst>
          </p:cNvPr>
          <p:cNvPicPr>
            <a:picLocks noChangeAspect="1"/>
          </p:cNvPicPr>
          <p:nvPr/>
        </p:nvPicPr>
        <p:blipFill>
          <a:blip r:embed="rId3"/>
          <a:stretch>
            <a:fillRect/>
          </a:stretch>
        </p:blipFill>
        <p:spPr>
          <a:xfrm>
            <a:off x="7339202" y="3005794"/>
            <a:ext cx="1777862" cy="2407814"/>
          </a:xfrm>
          <a:prstGeom prst="rect">
            <a:avLst/>
          </a:prstGeom>
        </p:spPr>
      </p:pic>
      <p:sp>
        <p:nvSpPr>
          <p:cNvPr id="2" name="スライド番号プレースホルダー 1">
            <a:extLst>
              <a:ext uri="{FF2B5EF4-FFF2-40B4-BE49-F238E27FC236}">
                <a16:creationId xmlns:a16="http://schemas.microsoft.com/office/drawing/2014/main" id="{A132E397-F5BF-DD2E-0470-BCEB6C0FE465}"/>
              </a:ext>
            </a:extLst>
          </p:cNvPr>
          <p:cNvSpPr>
            <a:spLocks noGrp="1"/>
          </p:cNvSpPr>
          <p:nvPr>
            <p:ph type="sldNum" sz="quarter" idx="12"/>
          </p:nvPr>
        </p:nvSpPr>
        <p:spPr/>
        <p:txBody>
          <a:bodyPr/>
          <a:lstStyle/>
          <a:p>
            <a:fld id="{9DAC49A8-D133-48D6-BABD-467D590054FB}" type="slidenum">
              <a:rPr kumimoji="1" lang="ja-JP" altLang="en-US" smtClean="0"/>
              <a:t>132</a:t>
            </a:fld>
            <a:endParaRPr kumimoji="1" lang="ja-JP" altLang="en-US"/>
          </a:p>
        </p:txBody>
      </p:sp>
    </p:spTree>
    <p:extLst>
      <p:ext uri="{BB962C8B-B14F-4D97-AF65-F5344CB8AC3E}">
        <p14:creationId xmlns:p14="http://schemas.microsoft.com/office/powerpoint/2010/main" val="2592827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正方形/長方形 33">
            <a:hlinkClick r:id="rId3" action="ppaction://hlinkpres?slideindex=1&amp;slidetitle="/>
          </p:cNvPr>
          <p:cNvSpPr/>
          <p:nvPr/>
        </p:nvSpPr>
        <p:spPr>
          <a:xfrm>
            <a:off x="6141018" y="3774390"/>
            <a:ext cx="2374106" cy="46434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75"/>
          </a:p>
        </p:txBody>
      </p:sp>
      <p:sp>
        <p:nvSpPr>
          <p:cNvPr id="15" name="フリーフォーム 14"/>
          <p:cNvSpPr/>
          <p:nvPr/>
        </p:nvSpPr>
        <p:spPr>
          <a:xfrm rot="8653847" flipH="1">
            <a:off x="3476822" y="2696814"/>
            <a:ext cx="701278" cy="1218009"/>
          </a:xfrm>
          <a:custGeom>
            <a:avLst/>
            <a:gdLst>
              <a:gd name="connsiteX0" fmla="*/ 0 w 354842"/>
              <a:gd name="connsiteY0" fmla="*/ 0 h 573206"/>
              <a:gd name="connsiteX1" fmla="*/ 354842 w 354842"/>
              <a:gd name="connsiteY1" fmla="*/ 573206 h 573206"/>
            </a:gdLst>
            <a:ahLst/>
            <a:cxnLst>
              <a:cxn ang="0">
                <a:pos x="connsiteX0" y="connsiteY0"/>
              </a:cxn>
              <a:cxn ang="0">
                <a:pos x="connsiteX1" y="connsiteY1"/>
              </a:cxn>
            </a:cxnLst>
            <a:rect l="l" t="t" r="r" b="b"/>
            <a:pathLst>
              <a:path w="354842" h="573206">
                <a:moveTo>
                  <a:pt x="0" y="0"/>
                </a:moveTo>
                <a:cubicBezTo>
                  <a:pt x="161498" y="155812"/>
                  <a:pt x="322997" y="311624"/>
                  <a:pt x="354842" y="573206"/>
                </a:cubicBezTo>
              </a:path>
            </a:pathLst>
          </a:custGeom>
          <a:noFill/>
          <a:ln w="76200">
            <a:solidFill>
              <a:srgbClr val="0070C0"/>
            </a:solidFill>
            <a:headEnd type="none"/>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75" dirty="0"/>
          </a:p>
        </p:txBody>
      </p:sp>
      <p:sp>
        <p:nvSpPr>
          <p:cNvPr id="106503" name="テキスト ボックス 16"/>
          <p:cNvSpPr txBox="1">
            <a:spLocks noChangeArrowheads="1"/>
          </p:cNvSpPr>
          <p:nvPr/>
        </p:nvSpPr>
        <p:spPr bwMode="auto">
          <a:xfrm>
            <a:off x="2418887" y="1161286"/>
            <a:ext cx="5203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dirty="0">
                <a:latin typeface="Tahoma" panose="020B0604030504040204" pitchFamily="34" charset="0"/>
              </a:rPr>
              <a:t>SSW</a:t>
            </a:r>
            <a:endParaRPr lang="ja-JP" altLang="en-US" sz="1200" dirty="0">
              <a:latin typeface="Tahoma" panose="020B0604030504040204" pitchFamily="34" charset="0"/>
            </a:endParaRPr>
          </a:p>
        </p:txBody>
      </p:sp>
      <p:sp>
        <p:nvSpPr>
          <p:cNvPr id="106504" name="テキスト ボックス 17"/>
          <p:cNvSpPr txBox="1">
            <a:spLocks noChangeArrowheads="1"/>
          </p:cNvSpPr>
          <p:nvPr/>
        </p:nvSpPr>
        <p:spPr bwMode="auto">
          <a:xfrm>
            <a:off x="3534375" y="940573"/>
            <a:ext cx="52030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050" b="1" dirty="0">
                <a:latin typeface="Tahoma" panose="020B0604030504040204" pitchFamily="34" charset="0"/>
              </a:rPr>
              <a:t>担任</a:t>
            </a:r>
          </a:p>
        </p:txBody>
      </p:sp>
      <p:sp>
        <p:nvSpPr>
          <p:cNvPr id="106505" name="テキスト ボックス 18"/>
          <p:cNvSpPr txBox="1">
            <a:spLocks noChangeArrowheads="1"/>
          </p:cNvSpPr>
          <p:nvPr/>
        </p:nvSpPr>
        <p:spPr bwMode="auto">
          <a:xfrm>
            <a:off x="4419732" y="1291221"/>
            <a:ext cx="3952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a:latin typeface="Tahoma" panose="020B0604030504040204" pitchFamily="34" charset="0"/>
              </a:rPr>
              <a:t>SC</a:t>
            </a:r>
            <a:endParaRPr lang="ja-JP" altLang="en-US" sz="1200">
              <a:latin typeface="Tahoma" panose="020B0604030504040204" pitchFamily="34" charset="0"/>
            </a:endParaRPr>
          </a:p>
        </p:txBody>
      </p:sp>
      <p:sp>
        <p:nvSpPr>
          <p:cNvPr id="106506" name="テキスト ボックス 19"/>
          <p:cNvSpPr txBox="1">
            <a:spLocks noChangeArrowheads="1"/>
          </p:cNvSpPr>
          <p:nvPr/>
        </p:nvSpPr>
        <p:spPr bwMode="auto">
          <a:xfrm>
            <a:off x="4082436" y="2531783"/>
            <a:ext cx="881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200" b="1" dirty="0">
                <a:latin typeface="BIZ UDPゴシック" panose="020B0400000000000000" pitchFamily="50" charset="-128"/>
                <a:ea typeface="BIZ UDPゴシック" panose="020B0400000000000000" pitchFamily="50" charset="-128"/>
              </a:rPr>
              <a:t>教頭</a:t>
            </a:r>
            <a:endParaRPr lang="en-US" altLang="ja-JP" sz="1200" b="1" dirty="0">
              <a:latin typeface="BIZ UDPゴシック" panose="020B0400000000000000" pitchFamily="50" charset="-128"/>
              <a:ea typeface="BIZ UDPゴシック" panose="020B0400000000000000" pitchFamily="50" charset="-128"/>
            </a:endParaRPr>
          </a:p>
          <a:p>
            <a:pPr>
              <a:spcBef>
                <a:spcPct val="0"/>
              </a:spcBef>
              <a:buFontTx/>
              <a:buNone/>
            </a:pPr>
            <a:r>
              <a:rPr lang="ja-JP" altLang="en-US" sz="1200" b="1" dirty="0">
                <a:latin typeface="BIZ UDPゴシック" panose="020B0400000000000000" pitchFamily="50" charset="-128"/>
                <a:ea typeface="BIZ UDPゴシック" panose="020B0400000000000000" pitchFamily="50" charset="-128"/>
              </a:rPr>
              <a:t>生徒指導</a:t>
            </a:r>
          </a:p>
        </p:txBody>
      </p:sp>
      <p:sp>
        <p:nvSpPr>
          <p:cNvPr id="106508" name="テキスト ボックス 21"/>
          <p:cNvSpPr txBox="1">
            <a:spLocks noChangeArrowheads="1"/>
          </p:cNvSpPr>
          <p:nvPr/>
        </p:nvSpPr>
        <p:spPr bwMode="auto">
          <a:xfrm>
            <a:off x="2884222" y="2410583"/>
            <a:ext cx="8667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050" b="1" dirty="0">
                <a:latin typeface="BIZ UDPゴシック" panose="020B0400000000000000" pitchFamily="50" charset="-128"/>
                <a:ea typeface="BIZ UDPゴシック" panose="020B0400000000000000" pitchFamily="50" charset="-128"/>
              </a:rPr>
              <a:t>特別支援</a:t>
            </a:r>
            <a:r>
              <a:rPr lang="en-US" altLang="ja-JP" sz="1050" b="1" dirty="0">
                <a:latin typeface="BIZ UDPゴシック" panose="020B0400000000000000" pitchFamily="50" charset="-128"/>
                <a:ea typeface="BIZ UDPゴシック" panose="020B0400000000000000" pitchFamily="50" charset="-128"/>
              </a:rPr>
              <a:t>CD</a:t>
            </a:r>
            <a:endParaRPr lang="ja-JP" altLang="en-US" sz="1050" b="1" dirty="0">
              <a:latin typeface="BIZ UDPゴシック" panose="020B0400000000000000" pitchFamily="50" charset="-128"/>
              <a:ea typeface="BIZ UDPゴシック" panose="020B0400000000000000" pitchFamily="50" charset="-128"/>
            </a:endParaRPr>
          </a:p>
        </p:txBody>
      </p:sp>
      <p:sp>
        <p:nvSpPr>
          <p:cNvPr id="26" name="下矢印 25"/>
          <p:cNvSpPr/>
          <p:nvPr/>
        </p:nvSpPr>
        <p:spPr>
          <a:xfrm>
            <a:off x="7852037" y="5272672"/>
            <a:ext cx="477441" cy="2988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75"/>
          </a:p>
        </p:txBody>
      </p:sp>
      <p:sp>
        <p:nvSpPr>
          <p:cNvPr id="106517" name="テキスト ボックス 27"/>
          <p:cNvSpPr txBox="1">
            <a:spLocks noChangeArrowheads="1"/>
          </p:cNvSpPr>
          <p:nvPr/>
        </p:nvSpPr>
        <p:spPr bwMode="auto">
          <a:xfrm>
            <a:off x="6162192" y="3776956"/>
            <a:ext cx="243316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ts val="1450"/>
              </a:lnSpc>
              <a:spcBef>
                <a:spcPct val="0"/>
              </a:spcBef>
              <a:spcAft>
                <a:spcPts val="600"/>
              </a:spcAft>
              <a:buFontTx/>
              <a:buNone/>
            </a:pPr>
            <a:r>
              <a:rPr lang="ja-JP" altLang="en-US" sz="1350" spc="-20" dirty="0">
                <a:latin typeface="BIZ UDPゴシック" panose="020B0400000000000000" pitchFamily="50" charset="-128"/>
                <a:ea typeface="BIZ UDPゴシック" panose="020B0400000000000000" pitchFamily="50" charset="-128"/>
              </a:rPr>
              <a:t>要保護児童対策地域協議会、児童相談所、警察、などへ繋ぐ</a:t>
            </a:r>
            <a:endParaRPr lang="en-US" altLang="ja-JP" sz="1350" b="1" spc="-20" dirty="0">
              <a:solidFill>
                <a:srgbClr val="FF0000"/>
              </a:solidFill>
              <a:latin typeface="BIZ UDPゴシック" panose="020B0400000000000000" pitchFamily="50" charset="-128"/>
              <a:ea typeface="BIZ UDPゴシック" panose="020B0400000000000000" pitchFamily="50" charset="-128"/>
            </a:endParaRPr>
          </a:p>
        </p:txBody>
      </p:sp>
      <p:sp>
        <p:nvSpPr>
          <p:cNvPr id="31" name="タイトル 1"/>
          <p:cNvSpPr txBox="1">
            <a:spLocks/>
          </p:cNvSpPr>
          <p:nvPr/>
        </p:nvSpPr>
        <p:spPr>
          <a:xfrm rot="21197377">
            <a:off x="2378294" y="2934847"/>
            <a:ext cx="1522809" cy="532475"/>
          </a:xfrm>
          <a:prstGeom prst="rect">
            <a:avLst/>
          </a:prstGeom>
          <a:solidFill>
            <a:srgbClr val="FFFF00"/>
          </a:solidFill>
        </p:spPr>
        <p:txBody>
          <a:bodyPr anchor="b"/>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defRPr/>
            </a:pPr>
            <a:r>
              <a:rPr lang="ja-JP" altLang="en-US" sz="1200" b="1" dirty="0">
                <a:effectLst>
                  <a:outerShdw blurRad="38100" dist="38100" dir="2700000" algn="tl">
                    <a:srgbClr val="000000">
                      <a:alpha val="43137"/>
                    </a:srgbClr>
                  </a:outerShdw>
                </a:effectLst>
              </a:rPr>
              <a:t>全数から気になる子の発見へ；チームで</a:t>
            </a:r>
            <a:endParaRPr lang="en-US" altLang="ja-JP" sz="1200" b="1" dirty="0">
              <a:effectLst>
                <a:outerShdw blurRad="38100" dist="38100" dir="2700000" algn="tl">
                  <a:srgbClr val="000000">
                    <a:alpha val="43137"/>
                  </a:srgbClr>
                </a:outerShdw>
              </a:effectLst>
            </a:endParaRPr>
          </a:p>
        </p:txBody>
      </p:sp>
      <p:sp>
        <p:nvSpPr>
          <p:cNvPr id="106521" name="テキスト ボックス 31"/>
          <p:cNvSpPr txBox="1">
            <a:spLocks noChangeArrowheads="1"/>
          </p:cNvSpPr>
          <p:nvPr/>
        </p:nvSpPr>
        <p:spPr bwMode="auto">
          <a:xfrm>
            <a:off x="4870739" y="2228348"/>
            <a:ext cx="665567" cy="3808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75" dirty="0">
                <a:latin typeface="Tahoma" panose="020B0604030504040204" pitchFamily="34" charset="0"/>
              </a:rPr>
              <a:t>予防</a:t>
            </a:r>
          </a:p>
        </p:txBody>
      </p:sp>
      <p:sp>
        <p:nvSpPr>
          <p:cNvPr id="106529" name="テキスト ボックス 42"/>
          <p:cNvSpPr txBox="1">
            <a:spLocks noChangeArrowheads="1"/>
          </p:cNvSpPr>
          <p:nvPr/>
        </p:nvSpPr>
        <p:spPr bwMode="auto">
          <a:xfrm>
            <a:off x="5013339" y="936339"/>
            <a:ext cx="397669"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75" dirty="0">
                <a:latin typeface="Tahoma" panose="020B0604030504040204" pitchFamily="34" charset="0"/>
              </a:rPr>
              <a:t>A</a:t>
            </a:r>
            <a:endParaRPr lang="ja-JP" altLang="en-US" sz="1875" dirty="0">
              <a:latin typeface="Tahoma" panose="020B0604030504040204" pitchFamily="34" charset="0"/>
            </a:endParaRPr>
          </a:p>
        </p:txBody>
      </p:sp>
      <p:sp>
        <p:nvSpPr>
          <p:cNvPr id="106507" name="テキスト ボックス 20"/>
          <p:cNvSpPr txBox="1">
            <a:spLocks noChangeArrowheads="1"/>
          </p:cNvSpPr>
          <p:nvPr/>
        </p:nvSpPr>
        <p:spPr bwMode="auto">
          <a:xfrm>
            <a:off x="2319911" y="2342943"/>
            <a:ext cx="7477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200" b="1" dirty="0">
                <a:latin typeface="BIZ UDPゴシック" panose="020B0400000000000000" pitchFamily="50" charset="-128"/>
                <a:ea typeface="BIZ UDPゴシック" panose="020B0400000000000000" pitchFamily="50" charset="-128"/>
              </a:rPr>
              <a:t>保健室</a:t>
            </a:r>
          </a:p>
        </p:txBody>
      </p:sp>
      <p:grpSp>
        <p:nvGrpSpPr>
          <p:cNvPr id="2" name="グループ化 1">
            <a:extLst>
              <a:ext uri="{FF2B5EF4-FFF2-40B4-BE49-F238E27FC236}">
                <a16:creationId xmlns:a16="http://schemas.microsoft.com/office/drawing/2014/main" id="{E3CBA745-D064-4876-9438-AD3731A69669}"/>
              </a:ext>
            </a:extLst>
          </p:cNvPr>
          <p:cNvGrpSpPr/>
          <p:nvPr/>
        </p:nvGrpSpPr>
        <p:grpSpPr>
          <a:xfrm>
            <a:off x="0" y="-39564"/>
            <a:ext cx="9471411" cy="6532200"/>
            <a:chOff x="-428272" y="739249"/>
            <a:chExt cx="9471411" cy="5291375"/>
          </a:xfrm>
        </p:grpSpPr>
        <p:grpSp>
          <p:nvGrpSpPr>
            <p:cNvPr id="106500" name="グループ化 9"/>
            <p:cNvGrpSpPr>
              <a:grpSpLocks/>
            </p:cNvGrpSpPr>
            <p:nvPr/>
          </p:nvGrpSpPr>
          <p:grpSpPr bwMode="auto">
            <a:xfrm>
              <a:off x="2119670" y="1138386"/>
              <a:ext cx="2340287" cy="1543050"/>
              <a:chOff x="4544705" y="3595200"/>
              <a:chExt cx="3967804" cy="2921606"/>
            </a:xfrm>
          </p:grpSpPr>
          <p:pic>
            <p:nvPicPr>
              <p:cNvPr id="106532" name="図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44705" y="3595200"/>
                <a:ext cx="3967804" cy="292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フリーフォーム 8"/>
              <p:cNvSpPr/>
              <p:nvPr/>
            </p:nvSpPr>
            <p:spPr>
              <a:xfrm>
                <a:off x="6263289" y="4729126"/>
                <a:ext cx="915464" cy="326877"/>
              </a:xfrm>
              <a:custGeom>
                <a:avLst/>
                <a:gdLst>
                  <a:gd name="connsiteX0" fmla="*/ 0 w 914400"/>
                  <a:gd name="connsiteY0" fmla="*/ 218364 h 327546"/>
                  <a:gd name="connsiteX1" fmla="*/ 586854 w 914400"/>
                  <a:gd name="connsiteY1" fmla="*/ 0 h 327546"/>
                  <a:gd name="connsiteX2" fmla="*/ 914400 w 914400"/>
                  <a:gd name="connsiteY2" fmla="*/ 136478 h 327546"/>
                  <a:gd name="connsiteX3" fmla="*/ 354842 w 914400"/>
                  <a:gd name="connsiteY3" fmla="*/ 327546 h 327546"/>
                  <a:gd name="connsiteX4" fmla="*/ 0 w 914400"/>
                  <a:gd name="connsiteY4" fmla="*/ 218364 h 327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327546">
                    <a:moveTo>
                      <a:pt x="0" y="218364"/>
                    </a:moveTo>
                    <a:lnTo>
                      <a:pt x="586854" y="0"/>
                    </a:lnTo>
                    <a:lnTo>
                      <a:pt x="914400" y="136478"/>
                    </a:lnTo>
                    <a:lnTo>
                      <a:pt x="354842" y="327546"/>
                    </a:lnTo>
                    <a:lnTo>
                      <a:pt x="0" y="218364"/>
                    </a:lnTo>
                    <a:close/>
                  </a:path>
                </a:pathLst>
              </a:custGeom>
              <a:pattFill prst="wdDnDiag">
                <a:fgClr>
                  <a:schemeClr val="bg1">
                    <a:lumMod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75"/>
              </a:p>
            </p:txBody>
          </p:sp>
        </p:grpSp>
        <p:sp>
          <p:nvSpPr>
            <p:cNvPr id="106502" name="テキスト ボックス 15"/>
            <p:cNvSpPr txBox="1">
              <a:spLocks noChangeArrowheads="1"/>
            </p:cNvSpPr>
            <p:nvPr/>
          </p:nvSpPr>
          <p:spPr bwMode="auto">
            <a:xfrm>
              <a:off x="11746" y="3674389"/>
              <a:ext cx="1756821" cy="691843"/>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75" b="1" dirty="0">
                  <a:latin typeface="BIZ UDPゴシック" panose="020B0400000000000000" pitchFamily="50" charset="-128"/>
                  <a:ea typeface="BIZ UDPゴシック" panose="020B0400000000000000" pitchFamily="50" charset="-128"/>
                </a:rPr>
                <a:t>全教員による</a:t>
              </a:r>
              <a:endParaRPr lang="en-US" altLang="ja-JP" sz="1875" b="1" dirty="0">
                <a:latin typeface="BIZ UDPゴシック" panose="020B0400000000000000" pitchFamily="50" charset="-128"/>
                <a:ea typeface="BIZ UDPゴシック" panose="020B0400000000000000" pitchFamily="50" charset="-128"/>
              </a:endParaRPr>
            </a:p>
            <a:p>
              <a:pPr>
                <a:spcBef>
                  <a:spcPct val="0"/>
                </a:spcBef>
                <a:buFontTx/>
                <a:buNone/>
              </a:pPr>
              <a:r>
                <a:rPr lang="ja-JP" altLang="en-US" sz="1875" b="1" dirty="0">
                  <a:latin typeface="BIZ UDPゴシック" panose="020B0400000000000000" pitchFamily="50" charset="-128"/>
                  <a:ea typeface="BIZ UDPゴシック" panose="020B0400000000000000" pitchFamily="50" charset="-128"/>
                </a:rPr>
                <a:t>スクリーニング</a:t>
              </a:r>
              <a:endParaRPr lang="en-US" altLang="ja-JP" sz="1875" b="1" dirty="0">
                <a:latin typeface="BIZ UDPゴシック" panose="020B0400000000000000" pitchFamily="50" charset="-128"/>
                <a:ea typeface="BIZ UDPゴシック" panose="020B0400000000000000" pitchFamily="50" charset="-128"/>
              </a:endParaRPr>
            </a:p>
            <a:p>
              <a:pPr>
                <a:spcBef>
                  <a:spcPct val="0"/>
                </a:spcBef>
                <a:buFontTx/>
                <a:buNone/>
              </a:pPr>
              <a:r>
                <a:rPr lang="ja-JP" altLang="en-US" sz="1200" dirty="0">
                  <a:latin typeface="BIZ UDPゴシック" panose="020B0400000000000000" pitchFamily="50" charset="-128"/>
                  <a:ea typeface="BIZ UDPゴシック" panose="020B0400000000000000" pitchFamily="50" charset="-128"/>
                </a:rPr>
                <a:t>（学年会議）</a:t>
              </a:r>
            </a:p>
          </p:txBody>
        </p:sp>
        <p:sp>
          <p:nvSpPr>
            <p:cNvPr id="23" name="テキスト ボックス 22"/>
            <p:cNvSpPr txBox="1"/>
            <p:nvPr/>
          </p:nvSpPr>
          <p:spPr>
            <a:xfrm>
              <a:off x="8066621" y="1705709"/>
              <a:ext cx="346249" cy="2571308"/>
            </a:xfrm>
            <a:prstGeom prst="rect">
              <a:avLst/>
            </a:prstGeom>
            <a:noFill/>
          </p:spPr>
          <p:txBody>
            <a:bodyPr vert="wordArtVertRtl" wrap="square">
              <a:spAutoFit/>
            </a:bodyPr>
            <a:lstStyle/>
            <a:p>
              <a:pPr>
                <a:defRPr/>
              </a:pPr>
              <a:r>
                <a:rPr lang="ja-JP" altLang="en-US" sz="1050" b="1" dirty="0">
                  <a:latin typeface="BIZ UDPゴシック" panose="020B0400000000000000" pitchFamily="50" charset="-128"/>
                  <a:ea typeface="BIZ UDPゴシック" panose="020B0400000000000000" pitchFamily="50" charset="-128"/>
                </a:rPr>
                <a:t>地域人材による支援</a:t>
              </a:r>
              <a:r>
                <a:rPr lang="ja-JP" altLang="en-US" sz="1050" b="1" dirty="0">
                  <a:solidFill>
                    <a:srgbClr val="FF0000"/>
                  </a:solidFill>
                  <a:latin typeface="BIZ UDPゴシック" panose="020B0400000000000000" pitchFamily="50" charset="-128"/>
                  <a:ea typeface="BIZ UDPゴシック" panose="020B0400000000000000" pitchFamily="50" charset="-128"/>
                </a:rPr>
                <a:t>（自然然に繋がる場）</a:t>
              </a:r>
              <a:endParaRPr lang="ja-JP" altLang="en-US" sz="1050" b="1" dirty="0">
                <a:latin typeface="BIZ UDPゴシック" panose="020B0400000000000000" pitchFamily="50" charset="-128"/>
                <a:ea typeface="BIZ UDPゴシック" panose="020B0400000000000000" pitchFamily="50" charset="-128"/>
              </a:endParaRPr>
            </a:p>
          </p:txBody>
        </p:sp>
        <p:sp>
          <p:nvSpPr>
            <p:cNvPr id="106511" name="テキスト ボックス 23"/>
            <p:cNvSpPr txBox="1">
              <a:spLocks noChangeArrowheads="1"/>
            </p:cNvSpPr>
            <p:nvPr/>
          </p:nvSpPr>
          <p:spPr bwMode="auto">
            <a:xfrm>
              <a:off x="6872029" y="5649751"/>
              <a:ext cx="2171110"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75" dirty="0">
                  <a:latin typeface="Tahoma" panose="020B0604030504040204" pitchFamily="34" charset="0"/>
                </a:rPr>
                <a:t>取り組みの評価</a:t>
              </a:r>
            </a:p>
          </p:txBody>
        </p:sp>
        <p:sp>
          <p:nvSpPr>
            <p:cNvPr id="106513" name="テキスト ボックス 24"/>
            <p:cNvSpPr txBox="1">
              <a:spLocks noChangeArrowheads="1"/>
            </p:cNvSpPr>
            <p:nvPr/>
          </p:nvSpPr>
          <p:spPr bwMode="auto">
            <a:xfrm>
              <a:off x="5669284" y="4385037"/>
              <a:ext cx="3005240" cy="673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200" b="1" dirty="0">
                  <a:latin typeface="BIZ UDPゴシック" panose="020B0400000000000000" pitchFamily="50" charset="-128"/>
                  <a:ea typeface="BIZ UDPゴシック" panose="020B0400000000000000" pitchFamily="50" charset="-128"/>
                </a:rPr>
                <a:t>①児童相談所など専門機関での支援実行</a:t>
              </a:r>
              <a:endParaRPr lang="en-US" altLang="ja-JP" sz="1200" b="1" dirty="0">
                <a:latin typeface="BIZ UDPゴシック" panose="020B0400000000000000" pitchFamily="50" charset="-128"/>
                <a:ea typeface="BIZ UDPゴシック" panose="020B0400000000000000" pitchFamily="50" charset="-128"/>
              </a:endParaRPr>
            </a:p>
            <a:p>
              <a:pPr>
                <a:spcBef>
                  <a:spcPct val="0"/>
                </a:spcBef>
                <a:buFontTx/>
                <a:buNone/>
              </a:pPr>
              <a:r>
                <a:rPr lang="ja-JP" altLang="en-US" sz="1200" b="1" dirty="0">
                  <a:latin typeface="BIZ UDPゴシック" panose="020B0400000000000000" pitchFamily="50" charset="-128"/>
                  <a:ea typeface="BIZ UDPゴシック" panose="020B0400000000000000" pitchFamily="50" charset="-128"/>
                </a:rPr>
                <a:t>②地域の子ども食堂、学習支援、</a:t>
              </a:r>
              <a:endParaRPr lang="en-US" altLang="ja-JP" sz="1200" b="1" dirty="0">
                <a:latin typeface="BIZ UDPゴシック" panose="020B0400000000000000" pitchFamily="50" charset="-128"/>
                <a:ea typeface="BIZ UDPゴシック" panose="020B0400000000000000" pitchFamily="50" charset="-128"/>
              </a:endParaRPr>
            </a:p>
            <a:p>
              <a:pPr>
                <a:spcBef>
                  <a:spcPct val="0"/>
                </a:spcBef>
                <a:buFontTx/>
                <a:buNone/>
              </a:pPr>
              <a:r>
                <a:rPr lang="ja-JP" altLang="en-US" sz="1200" b="1" dirty="0">
                  <a:latin typeface="BIZ UDPゴシック" panose="020B0400000000000000" pitchFamily="50" charset="-128"/>
                  <a:ea typeface="BIZ UDPゴシック" panose="020B0400000000000000" pitchFamily="50" charset="-128"/>
                </a:rPr>
                <a:t>　　家庭教育支援等を活用</a:t>
              </a:r>
              <a:endParaRPr lang="en-US" altLang="ja-JP" sz="1200" b="1" dirty="0">
                <a:latin typeface="BIZ UDPゴシック" panose="020B0400000000000000" pitchFamily="50" charset="-128"/>
                <a:ea typeface="BIZ UDPゴシック" panose="020B0400000000000000" pitchFamily="50" charset="-128"/>
              </a:endParaRPr>
            </a:p>
            <a:p>
              <a:pPr>
                <a:spcBef>
                  <a:spcPct val="0"/>
                </a:spcBef>
                <a:buFontTx/>
                <a:buNone/>
              </a:pPr>
              <a:r>
                <a:rPr lang="ja-JP" altLang="en-US" sz="1200" b="1" dirty="0">
                  <a:latin typeface="BIZ UDPゴシック" panose="020B0400000000000000" pitchFamily="50" charset="-128"/>
                  <a:ea typeface="BIZ UDPゴシック" panose="020B0400000000000000" pitchFamily="50" charset="-128"/>
                </a:rPr>
                <a:t>③ポイントを決めた担任見守り</a:t>
              </a:r>
            </a:p>
          </p:txBody>
        </p:sp>
        <p:sp>
          <p:nvSpPr>
            <p:cNvPr id="13" name="左矢印 12"/>
            <p:cNvSpPr/>
            <p:nvPr/>
          </p:nvSpPr>
          <p:spPr>
            <a:xfrm>
              <a:off x="5771329" y="5665432"/>
              <a:ext cx="991677" cy="3074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75"/>
            </a:p>
          </p:txBody>
        </p:sp>
        <p:sp>
          <p:nvSpPr>
            <p:cNvPr id="33" name="曲折矢印 32"/>
            <p:cNvSpPr/>
            <p:nvPr/>
          </p:nvSpPr>
          <p:spPr>
            <a:xfrm rot="5400000">
              <a:off x="6276820" y="3134725"/>
              <a:ext cx="4074319" cy="636592"/>
            </a:xfrm>
            <a:prstGeom prst="bentArrow">
              <a:avLst>
                <a:gd name="adj1" fmla="val 25000"/>
                <a:gd name="adj2" fmla="val 25249"/>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75" dirty="0">
                <a:solidFill>
                  <a:schemeClr val="tx1"/>
                </a:solidFill>
              </a:endParaRPr>
            </a:p>
          </p:txBody>
        </p:sp>
        <p:sp>
          <p:nvSpPr>
            <p:cNvPr id="106522" name="テキスト ボックス 36"/>
            <p:cNvSpPr txBox="1">
              <a:spLocks noChangeArrowheads="1"/>
            </p:cNvSpPr>
            <p:nvPr/>
          </p:nvSpPr>
          <p:spPr bwMode="auto">
            <a:xfrm>
              <a:off x="3670191" y="739249"/>
              <a:ext cx="5077134" cy="373969"/>
            </a:xfrm>
            <a:prstGeom prst="rect">
              <a:avLst/>
            </a:prstGeom>
            <a:solidFill>
              <a:schemeClr val="accent1">
                <a:lumMod val="60000"/>
                <a:lumOff val="40000"/>
              </a:schemeClr>
            </a:solid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pPr>
              <a:r>
                <a:rPr lang="ja-JP" altLang="en-US" sz="2400" b="1" dirty="0">
                  <a:latin typeface="BIZ UDPゴシック" panose="020B0400000000000000" pitchFamily="50" charset="-128"/>
                  <a:ea typeface="BIZ UDPゴシック" panose="020B0400000000000000" pitchFamily="50" charset="-128"/>
                </a:rPr>
                <a:t>ＹＯＳＳ🄬：スクリーニングシステム</a:t>
              </a:r>
            </a:p>
          </p:txBody>
        </p:sp>
        <p:sp>
          <p:nvSpPr>
            <p:cNvPr id="106524" name="テキスト ボックス 38"/>
            <p:cNvSpPr txBox="1">
              <a:spLocks noChangeArrowheads="1"/>
            </p:cNvSpPr>
            <p:nvPr/>
          </p:nvSpPr>
          <p:spPr bwMode="auto">
            <a:xfrm>
              <a:off x="5190950" y="1971068"/>
              <a:ext cx="384879"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75" dirty="0">
                  <a:latin typeface="Tahoma" panose="020B0604030504040204" pitchFamily="34" charset="0"/>
                </a:rPr>
                <a:t>B</a:t>
              </a:r>
              <a:endParaRPr lang="ja-JP" altLang="en-US" sz="1875" dirty="0">
                <a:latin typeface="Tahoma" panose="020B0604030504040204" pitchFamily="34" charset="0"/>
              </a:endParaRPr>
            </a:p>
          </p:txBody>
        </p:sp>
        <p:sp>
          <p:nvSpPr>
            <p:cNvPr id="42" name="右矢印 41"/>
            <p:cNvSpPr/>
            <p:nvPr/>
          </p:nvSpPr>
          <p:spPr>
            <a:xfrm rot="19795088">
              <a:off x="5022989" y="1544794"/>
              <a:ext cx="582252" cy="448865"/>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75"/>
            </a:p>
          </p:txBody>
        </p:sp>
        <p:sp>
          <p:nvSpPr>
            <p:cNvPr id="44" name="テキスト ボックス 43"/>
            <p:cNvSpPr txBox="1"/>
            <p:nvPr/>
          </p:nvSpPr>
          <p:spPr>
            <a:xfrm>
              <a:off x="5779816" y="1306657"/>
              <a:ext cx="1783972" cy="395368"/>
            </a:xfrm>
            <a:prstGeom prst="rect">
              <a:avLst/>
            </a:prstGeom>
            <a:noFill/>
          </p:spPr>
          <p:txBody>
            <a:bodyPr wrap="square">
              <a:spAutoFit/>
            </a:bodyPr>
            <a:lstStyle/>
            <a:p>
              <a:pPr>
                <a:defRPr/>
              </a:pPr>
              <a:r>
                <a:rPr lang="ja-JP" altLang="en-US" sz="1286" b="1" dirty="0">
                  <a:latin typeface="BIZ UDPゴシック" panose="020B0400000000000000" pitchFamily="50" charset="-128"/>
                  <a:ea typeface="BIZ UDPゴシック" panose="020B0400000000000000" pitchFamily="50" charset="-128"/>
                </a:rPr>
                <a:t>ワンポイントによる校内チーム支援</a:t>
              </a:r>
            </a:p>
          </p:txBody>
        </p:sp>
        <p:pic>
          <p:nvPicPr>
            <p:cNvPr id="106531" name="図 2">
              <a:hlinkClick r:id="rId5" action="ppaction://hlinkpres?slideindex=1&amp;slidetitle="/>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37698" y="2094215"/>
              <a:ext cx="2323369" cy="163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p:cNvPicPr>
              <a:picLocks noChangeAspect="1"/>
            </p:cNvPicPr>
            <p:nvPr/>
          </p:nvPicPr>
          <p:blipFill>
            <a:blip r:embed="rId7"/>
            <a:stretch>
              <a:fillRect/>
            </a:stretch>
          </p:blipFill>
          <p:spPr>
            <a:xfrm>
              <a:off x="1689208" y="3784685"/>
              <a:ext cx="3961967" cy="2164869"/>
            </a:xfrm>
            <a:prstGeom prst="rect">
              <a:avLst/>
            </a:prstGeom>
          </p:spPr>
        </p:pic>
        <p:sp>
          <p:nvSpPr>
            <p:cNvPr id="38" name="タイトル 1"/>
            <p:cNvSpPr txBox="1">
              <a:spLocks/>
            </p:cNvSpPr>
            <p:nvPr/>
          </p:nvSpPr>
          <p:spPr>
            <a:xfrm>
              <a:off x="5008123" y="5316712"/>
              <a:ext cx="1971633" cy="309503"/>
            </a:xfrm>
            <a:prstGeom prst="rect">
              <a:avLst/>
            </a:prstGeom>
            <a:solidFill>
              <a:srgbClr val="FFFF00"/>
            </a:solidFill>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データ蓄積、</a:t>
              </a:r>
              <a:r>
                <a:rPr lang="en-US" altLang="ja-JP"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AI</a:t>
              </a:r>
              <a:r>
                <a:rPr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の活用</a:t>
              </a:r>
              <a:endParaRPr lang="en-US" altLang="ja-JP"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pic>
          <p:nvPicPr>
            <p:cNvPr id="6" name="図 5"/>
            <p:cNvPicPr>
              <a:picLocks noChangeAspect="1"/>
            </p:cNvPicPr>
            <p:nvPr/>
          </p:nvPicPr>
          <p:blipFill>
            <a:blip r:embed="rId8"/>
            <a:stretch>
              <a:fillRect/>
            </a:stretch>
          </p:blipFill>
          <p:spPr>
            <a:xfrm>
              <a:off x="-428272" y="872606"/>
              <a:ext cx="2888516" cy="1798883"/>
            </a:xfrm>
            <a:prstGeom prst="rect">
              <a:avLst/>
            </a:prstGeom>
          </p:spPr>
        </p:pic>
        <p:sp>
          <p:nvSpPr>
            <p:cNvPr id="40" name="コンテンツ プレースホルダー 2"/>
            <p:cNvSpPr txBox="1">
              <a:spLocks/>
            </p:cNvSpPr>
            <p:nvPr/>
          </p:nvSpPr>
          <p:spPr bwMode="auto">
            <a:xfrm rot="1394150">
              <a:off x="-141959" y="4943249"/>
              <a:ext cx="1680321" cy="830374"/>
            </a:xfrm>
            <a:prstGeom prst="rect">
              <a:avLst/>
            </a:prstGeom>
            <a:solidFill>
              <a:schemeClr val="accent5">
                <a:lumMod val="60000"/>
                <a:lumOff val="40000"/>
              </a:schemeClr>
            </a:solidFill>
            <a:ln>
              <a:noFill/>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ts val="0"/>
                </a:spcBef>
                <a:buClr>
                  <a:schemeClr val="hlink"/>
                </a:buClr>
                <a:buSzPct val="80000"/>
                <a:buFont typeface="Wingdings" panose="05000000000000000000" pitchFamily="2" charset="2"/>
                <a:buNone/>
              </a:pPr>
              <a:r>
                <a:rPr lang="ja-JP" altLang="en-US" sz="2400" dirty="0">
                  <a:latin typeface="Tahoma" panose="020B0604030504040204" pitchFamily="34" charset="0"/>
                </a:rPr>
                <a:t>自然と流れ</a:t>
              </a:r>
              <a:endParaRPr lang="en-US" altLang="ja-JP" sz="2400" dirty="0">
                <a:latin typeface="Tahoma" panose="020B0604030504040204" pitchFamily="34" charset="0"/>
              </a:endParaRPr>
            </a:p>
            <a:p>
              <a:pPr>
                <a:spcBef>
                  <a:spcPts val="0"/>
                </a:spcBef>
                <a:buClr>
                  <a:schemeClr val="hlink"/>
                </a:buClr>
                <a:buSzPct val="80000"/>
                <a:buFont typeface="Wingdings" panose="05000000000000000000" pitchFamily="2" charset="2"/>
                <a:buNone/>
              </a:pPr>
              <a:r>
                <a:rPr lang="ja-JP" altLang="en-US" sz="2400" dirty="0">
                  <a:latin typeface="Tahoma" panose="020B0604030504040204" pitchFamily="34" charset="0"/>
                </a:rPr>
                <a:t>ていく</a:t>
              </a:r>
              <a:endParaRPr lang="ja-JP" altLang="ja-JP" sz="2400" dirty="0">
                <a:latin typeface="Tahoma" panose="020B0604030504040204" pitchFamily="34" charset="0"/>
              </a:endParaRPr>
            </a:p>
          </p:txBody>
        </p:sp>
        <p:sp>
          <p:nvSpPr>
            <p:cNvPr id="41" name="テキスト ボックス 19">
              <a:extLst>
                <a:ext uri="{FF2B5EF4-FFF2-40B4-BE49-F238E27FC236}">
                  <a16:creationId xmlns:a16="http://schemas.microsoft.com/office/drawing/2014/main" id="{1DB29B9B-438D-4BCE-BD21-565438470106}"/>
                </a:ext>
              </a:extLst>
            </p:cNvPr>
            <p:cNvSpPr txBox="1">
              <a:spLocks noChangeArrowheads="1"/>
            </p:cNvSpPr>
            <p:nvPr/>
          </p:nvSpPr>
          <p:spPr bwMode="auto">
            <a:xfrm>
              <a:off x="2418887" y="861478"/>
              <a:ext cx="1043261" cy="224382"/>
            </a:xfrm>
            <a:prstGeom prst="rect">
              <a:avLst/>
            </a:prstGeom>
            <a:solidFill>
              <a:schemeClr val="accent4">
                <a:lumMod val="20000"/>
                <a:lumOff val="80000"/>
              </a:schemeClr>
            </a:solid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200" b="1" dirty="0">
                  <a:latin typeface="BIZ UDPゴシック" panose="020B0400000000000000" pitchFamily="50" charset="-128"/>
                  <a:ea typeface="BIZ UDPゴシック" panose="020B0400000000000000" pitchFamily="50" charset="-128"/>
                </a:rPr>
                <a:t>チーム会議</a:t>
              </a:r>
            </a:p>
          </p:txBody>
        </p:sp>
        <p:sp>
          <p:nvSpPr>
            <p:cNvPr id="46" name="タイトル 1">
              <a:extLst>
                <a:ext uri="{FF2B5EF4-FFF2-40B4-BE49-F238E27FC236}">
                  <a16:creationId xmlns:a16="http://schemas.microsoft.com/office/drawing/2014/main" id="{1020700D-347E-4775-816E-ED61764DD57B}"/>
                </a:ext>
              </a:extLst>
            </p:cNvPr>
            <p:cNvSpPr txBox="1">
              <a:spLocks/>
            </p:cNvSpPr>
            <p:nvPr/>
          </p:nvSpPr>
          <p:spPr>
            <a:xfrm>
              <a:off x="-336026" y="2754398"/>
              <a:ext cx="2228234" cy="393729"/>
            </a:xfrm>
            <a:prstGeom prst="rect">
              <a:avLst/>
            </a:prstGeom>
            <a:solidFill>
              <a:srgbClr val="FFC000"/>
            </a:solidFill>
          </p:spPr>
          <p:txBody>
            <a:bodyPr anchor="b"/>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defRPr/>
              </a:pPr>
              <a:r>
                <a:rPr lang="ja-JP" altLang="en-US" sz="2100" dirty="0">
                  <a:latin typeface="Meiryo UI" panose="020B0604030504040204" pitchFamily="50" charset="-128"/>
                  <a:ea typeface="Meiryo UI" panose="020B0604030504040204" pitchFamily="50" charset="-128"/>
                </a:rPr>
                <a:t>特許取得済み</a:t>
              </a:r>
              <a:endParaRPr lang="en-US" altLang="ja-JP" sz="2100" dirty="0">
                <a:latin typeface="Meiryo UI" panose="020B0604030504040204" pitchFamily="50" charset="-128"/>
                <a:ea typeface="Meiryo UI" panose="020B0604030504040204" pitchFamily="50" charset="-128"/>
              </a:endParaRPr>
            </a:p>
          </p:txBody>
        </p:sp>
        <p:sp>
          <p:nvSpPr>
            <p:cNvPr id="43" name="右矢印 1">
              <a:extLst>
                <a:ext uri="{FF2B5EF4-FFF2-40B4-BE49-F238E27FC236}">
                  <a16:creationId xmlns:a16="http://schemas.microsoft.com/office/drawing/2014/main" id="{ECF2F19C-C758-4018-8F64-FAB58829D5AA}"/>
                </a:ext>
              </a:extLst>
            </p:cNvPr>
            <p:cNvSpPr/>
            <p:nvPr/>
          </p:nvSpPr>
          <p:spPr>
            <a:xfrm rot="1600017">
              <a:off x="5146466" y="3120979"/>
              <a:ext cx="506123" cy="344091"/>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75"/>
            </a:p>
          </p:txBody>
        </p:sp>
        <p:sp>
          <p:nvSpPr>
            <p:cNvPr id="47" name="テキスト ボックス 37">
              <a:extLst>
                <a:ext uri="{FF2B5EF4-FFF2-40B4-BE49-F238E27FC236}">
                  <a16:creationId xmlns:a16="http://schemas.microsoft.com/office/drawing/2014/main" id="{B47A9761-FC7A-4C00-B12B-6E776524F080}"/>
                </a:ext>
              </a:extLst>
            </p:cNvPr>
            <p:cNvSpPr txBox="1">
              <a:spLocks noChangeArrowheads="1"/>
            </p:cNvSpPr>
            <p:nvPr/>
          </p:nvSpPr>
          <p:spPr bwMode="auto">
            <a:xfrm>
              <a:off x="4857883" y="3192808"/>
              <a:ext cx="370572" cy="32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75" dirty="0">
                  <a:latin typeface="Tahoma" panose="020B0604030504040204" pitchFamily="34" charset="0"/>
                </a:rPr>
                <a:t>C</a:t>
              </a:r>
              <a:endParaRPr lang="ja-JP" altLang="en-US" sz="1875" dirty="0">
                <a:latin typeface="Tahoma" panose="020B0604030504040204" pitchFamily="34" charset="0"/>
              </a:endParaRPr>
            </a:p>
          </p:txBody>
        </p:sp>
        <p:sp>
          <p:nvSpPr>
            <p:cNvPr id="27" name="右矢印 26"/>
            <p:cNvSpPr/>
            <p:nvPr/>
          </p:nvSpPr>
          <p:spPr>
            <a:xfrm rot="1896683">
              <a:off x="5115727" y="2177928"/>
              <a:ext cx="475107" cy="360759"/>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75"/>
            </a:p>
          </p:txBody>
        </p:sp>
      </p:grpSp>
      <p:sp>
        <p:nvSpPr>
          <p:cNvPr id="48" name="テキスト ボックス 47">
            <a:extLst>
              <a:ext uri="{FF2B5EF4-FFF2-40B4-BE49-F238E27FC236}">
                <a16:creationId xmlns:a16="http://schemas.microsoft.com/office/drawing/2014/main" id="{736A074B-3917-4C3E-91AF-EC1D74553CC1}"/>
              </a:ext>
            </a:extLst>
          </p:cNvPr>
          <p:cNvSpPr txBox="1"/>
          <p:nvPr/>
        </p:nvSpPr>
        <p:spPr>
          <a:xfrm>
            <a:off x="4749" y="6521016"/>
            <a:ext cx="7062801" cy="335989"/>
          </a:xfrm>
          <a:prstGeom prst="rect">
            <a:avLst/>
          </a:prstGeom>
          <a:solidFill>
            <a:srgbClr val="FFFF00"/>
          </a:solidFill>
        </p:spPr>
        <p:txBody>
          <a:bodyPr wrap="square" rtlCol="0">
            <a:spAutoFit/>
          </a:bodyPr>
          <a:lstStyle/>
          <a:p>
            <a:pPr>
              <a:lnSpc>
                <a:spcPts val="1900"/>
              </a:lnSpc>
            </a:pPr>
            <a:r>
              <a:rPr lang="en-US" altLang="ja-JP" b="1" dirty="0">
                <a:ln>
                  <a:solidFill>
                    <a:schemeClr val="accent2">
                      <a:lumMod val="50000"/>
                    </a:schemeClr>
                  </a:solidFill>
                </a:ln>
                <a:solidFill>
                  <a:schemeClr val="accent2">
                    <a:lumMod val="50000"/>
                  </a:schemeClr>
                </a:solidFill>
                <a:latin typeface="BIZ UDPゴシック" panose="020B0400000000000000" pitchFamily="50" charset="-128"/>
                <a:ea typeface="BIZ UDPゴシック" panose="020B0400000000000000" pitchFamily="50" charset="-128"/>
              </a:rPr>
              <a:t>※YOSS</a:t>
            </a:r>
            <a:r>
              <a:rPr lang="ja-JP" altLang="en-US" b="1" dirty="0">
                <a:ln>
                  <a:solidFill>
                    <a:schemeClr val="accent2">
                      <a:lumMod val="50000"/>
                    </a:schemeClr>
                  </a:solidFill>
                </a:ln>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b="1" dirty="0">
                <a:ln>
                  <a:solidFill>
                    <a:schemeClr val="accent2">
                      <a:lumMod val="50000"/>
                    </a:schemeClr>
                  </a:solidFill>
                </a:ln>
                <a:solidFill>
                  <a:schemeClr val="accent2">
                    <a:lumMod val="50000"/>
                  </a:schemeClr>
                </a:solidFill>
                <a:latin typeface="BIZ UDPゴシック" panose="020B0400000000000000" pitchFamily="50" charset="-128"/>
                <a:ea typeface="BIZ UDPゴシック" panose="020B0400000000000000" pitchFamily="50" charset="-128"/>
              </a:rPr>
              <a:t>Youngster’s</a:t>
            </a:r>
            <a:r>
              <a:rPr lang="ja-JP" altLang="en-US" b="1" dirty="0">
                <a:ln>
                  <a:solidFill>
                    <a:schemeClr val="accent2">
                      <a:lumMod val="50000"/>
                    </a:schemeClr>
                  </a:solidFill>
                </a:ln>
                <a:solidFill>
                  <a:schemeClr val="accent2">
                    <a:lumMod val="50000"/>
                  </a:schemeClr>
                </a:solidFill>
                <a:latin typeface="BIZ UDPゴシック" panose="020B0400000000000000" pitchFamily="50" charset="-128"/>
                <a:ea typeface="BIZ UDPゴシック" panose="020B0400000000000000" pitchFamily="50" charset="-128"/>
              </a:rPr>
              <a:t> </a:t>
            </a:r>
            <a:r>
              <a:rPr lang="en-US" altLang="ja-JP" b="1" dirty="0">
                <a:ln>
                  <a:solidFill>
                    <a:schemeClr val="accent2">
                      <a:lumMod val="50000"/>
                    </a:schemeClr>
                  </a:solidFill>
                </a:ln>
                <a:solidFill>
                  <a:schemeClr val="accent2">
                    <a:lumMod val="50000"/>
                  </a:schemeClr>
                </a:solidFill>
                <a:latin typeface="BIZ UDPゴシック" panose="020B0400000000000000" pitchFamily="50" charset="-128"/>
                <a:ea typeface="BIZ UDPゴシック" panose="020B0400000000000000" pitchFamily="50" charset="-128"/>
              </a:rPr>
              <a:t>Obstacle</a:t>
            </a:r>
            <a:r>
              <a:rPr lang="ja-JP" altLang="en-US" b="1" dirty="0">
                <a:ln>
                  <a:solidFill>
                    <a:schemeClr val="accent2">
                      <a:lumMod val="50000"/>
                    </a:schemeClr>
                  </a:solidFill>
                </a:ln>
                <a:solidFill>
                  <a:schemeClr val="accent2">
                    <a:lumMod val="50000"/>
                  </a:schemeClr>
                </a:solidFill>
                <a:latin typeface="BIZ UDPゴシック" panose="020B0400000000000000" pitchFamily="50" charset="-128"/>
                <a:ea typeface="BIZ UDPゴシック" panose="020B0400000000000000" pitchFamily="50" charset="-128"/>
              </a:rPr>
              <a:t> </a:t>
            </a:r>
            <a:r>
              <a:rPr lang="en-US" altLang="ja-JP" b="1" dirty="0">
                <a:ln>
                  <a:solidFill>
                    <a:schemeClr val="accent2">
                      <a:lumMod val="50000"/>
                    </a:schemeClr>
                  </a:solidFill>
                </a:ln>
                <a:solidFill>
                  <a:schemeClr val="accent2">
                    <a:lumMod val="50000"/>
                  </a:schemeClr>
                </a:solidFill>
                <a:latin typeface="BIZ UDPゴシック" panose="020B0400000000000000" pitchFamily="50" charset="-128"/>
                <a:ea typeface="BIZ UDPゴシック" panose="020B0400000000000000" pitchFamily="50" charset="-128"/>
              </a:rPr>
              <a:t>Screening</a:t>
            </a:r>
            <a:r>
              <a:rPr lang="ja-JP" altLang="en-US" b="1" dirty="0">
                <a:ln>
                  <a:solidFill>
                    <a:schemeClr val="accent2">
                      <a:lumMod val="50000"/>
                    </a:schemeClr>
                  </a:solidFill>
                </a:ln>
                <a:solidFill>
                  <a:schemeClr val="accent2">
                    <a:lumMod val="50000"/>
                  </a:schemeClr>
                </a:solidFill>
                <a:latin typeface="BIZ UDPゴシック" panose="020B0400000000000000" pitchFamily="50" charset="-128"/>
                <a:ea typeface="BIZ UDPゴシック" panose="020B0400000000000000" pitchFamily="50" charset="-128"/>
              </a:rPr>
              <a:t> </a:t>
            </a:r>
            <a:r>
              <a:rPr lang="en-US" altLang="ja-JP" b="1" dirty="0">
                <a:ln>
                  <a:solidFill>
                    <a:schemeClr val="accent2">
                      <a:lumMod val="50000"/>
                    </a:schemeClr>
                  </a:solidFill>
                </a:ln>
                <a:solidFill>
                  <a:schemeClr val="accent2">
                    <a:lumMod val="50000"/>
                  </a:schemeClr>
                </a:solidFill>
                <a:latin typeface="BIZ UDPゴシック" panose="020B0400000000000000" pitchFamily="50" charset="-128"/>
                <a:ea typeface="BIZ UDPゴシック" panose="020B0400000000000000" pitchFamily="50" charset="-128"/>
              </a:rPr>
              <a:t>System</a:t>
            </a:r>
            <a:endParaRPr kumimoji="1" lang="ja-JP" altLang="en-US" b="1" dirty="0">
              <a:ln>
                <a:solidFill>
                  <a:schemeClr val="accent2">
                    <a:lumMod val="50000"/>
                  </a:schemeClr>
                </a:solidFill>
              </a:ln>
              <a:solidFill>
                <a:schemeClr val="accent2">
                  <a:lumMod val="50000"/>
                </a:schemeClr>
              </a:solidFill>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5AE9CADC-1E15-7746-E251-A79DC7E425BC}"/>
              </a:ext>
            </a:extLst>
          </p:cNvPr>
          <p:cNvSpPr>
            <a:spLocks noGrp="1"/>
          </p:cNvSpPr>
          <p:nvPr>
            <p:ph type="sldNum" sz="quarter" idx="12"/>
          </p:nvPr>
        </p:nvSpPr>
        <p:spPr/>
        <p:txBody>
          <a:bodyPr/>
          <a:lstStyle/>
          <a:p>
            <a:fld id="{9DAC49A8-D133-48D6-BABD-467D590054FB}" type="slidenum">
              <a:rPr kumimoji="1" lang="ja-JP" altLang="en-US" smtClean="0">
                <a:solidFill>
                  <a:srgbClr val="003300"/>
                </a:solidFill>
              </a:rPr>
              <a:t>133</a:t>
            </a:fld>
            <a:endParaRPr kumimoji="1" lang="ja-JP" altLang="en-US">
              <a:solidFill>
                <a:srgbClr val="003300"/>
              </a:solidFill>
            </a:endParaRPr>
          </a:p>
        </p:txBody>
      </p:sp>
    </p:spTree>
    <p:extLst>
      <p:ext uri="{BB962C8B-B14F-4D97-AF65-F5344CB8AC3E}">
        <p14:creationId xmlns:p14="http://schemas.microsoft.com/office/powerpoint/2010/main" val="413922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6507"/>
                                        </p:tgtEl>
                                        <p:attrNameLst>
                                          <p:attrName>style.visibility</p:attrName>
                                        </p:attrNameLst>
                                      </p:cBhvr>
                                      <p:to>
                                        <p:strVal val="visible"/>
                                      </p:to>
                                    </p:set>
                                    <p:anim calcmode="lin" valueType="num">
                                      <p:cBhvr additive="base">
                                        <p:cTn id="17" dur="500" fill="hold"/>
                                        <p:tgtEl>
                                          <p:spTgt spid="106507"/>
                                        </p:tgtEl>
                                        <p:attrNameLst>
                                          <p:attrName>ppt_x</p:attrName>
                                        </p:attrNameLst>
                                      </p:cBhvr>
                                      <p:tavLst>
                                        <p:tav tm="0">
                                          <p:val>
                                            <p:strVal val="#ppt_x"/>
                                          </p:val>
                                        </p:tav>
                                        <p:tav tm="100000">
                                          <p:val>
                                            <p:strVal val="#ppt_x"/>
                                          </p:val>
                                        </p:tav>
                                      </p:tavLst>
                                    </p:anim>
                                    <p:anim calcmode="lin" valueType="num">
                                      <p:cBhvr additive="base">
                                        <p:cTn id="18" dur="500" fill="hold"/>
                                        <p:tgtEl>
                                          <p:spTgt spid="10650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6508"/>
                                        </p:tgtEl>
                                        <p:attrNameLst>
                                          <p:attrName>style.visibility</p:attrName>
                                        </p:attrNameLst>
                                      </p:cBhvr>
                                      <p:to>
                                        <p:strVal val="visible"/>
                                      </p:to>
                                    </p:set>
                                    <p:anim calcmode="lin" valueType="num">
                                      <p:cBhvr additive="base">
                                        <p:cTn id="21" dur="500" fill="hold"/>
                                        <p:tgtEl>
                                          <p:spTgt spid="106508"/>
                                        </p:tgtEl>
                                        <p:attrNameLst>
                                          <p:attrName>ppt_x</p:attrName>
                                        </p:attrNameLst>
                                      </p:cBhvr>
                                      <p:tavLst>
                                        <p:tav tm="0">
                                          <p:val>
                                            <p:strVal val="#ppt_x"/>
                                          </p:val>
                                        </p:tav>
                                        <p:tav tm="100000">
                                          <p:val>
                                            <p:strVal val="#ppt_x"/>
                                          </p:val>
                                        </p:tav>
                                      </p:tavLst>
                                    </p:anim>
                                    <p:anim calcmode="lin" valueType="num">
                                      <p:cBhvr additive="base">
                                        <p:cTn id="22" dur="500" fill="hold"/>
                                        <p:tgtEl>
                                          <p:spTgt spid="10650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6506"/>
                                        </p:tgtEl>
                                        <p:attrNameLst>
                                          <p:attrName>style.visibility</p:attrName>
                                        </p:attrNameLst>
                                      </p:cBhvr>
                                      <p:to>
                                        <p:strVal val="visible"/>
                                      </p:to>
                                    </p:set>
                                    <p:anim calcmode="lin" valueType="num">
                                      <p:cBhvr additive="base">
                                        <p:cTn id="25" dur="500" fill="hold"/>
                                        <p:tgtEl>
                                          <p:spTgt spid="106506"/>
                                        </p:tgtEl>
                                        <p:attrNameLst>
                                          <p:attrName>ppt_x</p:attrName>
                                        </p:attrNameLst>
                                      </p:cBhvr>
                                      <p:tavLst>
                                        <p:tav tm="0">
                                          <p:val>
                                            <p:strVal val="#ppt_x"/>
                                          </p:val>
                                        </p:tav>
                                        <p:tav tm="100000">
                                          <p:val>
                                            <p:strVal val="#ppt_x"/>
                                          </p:val>
                                        </p:tav>
                                      </p:tavLst>
                                    </p:anim>
                                    <p:anim calcmode="lin" valueType="num">
                                      <p:cBhvr additive="base">
                                        <p:cTn id="26" dur="500" fill="hold"/>
                                        <p:tgtEl>
                                          <p:spTgt spid="10650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6505"/>
                                        </p:tgtEl>
                                        <p:attrNameLst>
                                          <p:attrName>style.visibility</p:attrName>
                                        </p:attrNameLst>
                                      </p:cBhvr>
                                      <p:to>
                                        <p:strVal val="visible"/>
                                      </p:to>
                                    </p:set>
                                    <p:anim calcmode="lin" valueType="num">
                                      <p:cBhvr additive="base">
                                        <p:cTn id="29" dur="500" fill="hold"/>
                                        <p:tgtEl>
                                          <p:spTgt spid="106505"/>
                                        </p:tgtEl>
                                        <p:attrNameLst>
                                          <p:attrName>ppt_x</p:attrName>
                                        </p:attrNameLst>
                                      </p:cBhvr>
                                      <p:tavLst>
                                        <p:tav tm="0">
                                          <p:val>
                                            <p:strVal val="#ppt_x"/>
                                          </p:val>
                                        </p:tav>
                                        <p:tav tm="100000">
                                          <p:val>
                                            <p:strVal val="#ppt_x"/>
                                          </p:val>
                                        </p:tav>
                                      </p:tavLst>
                                    </p:anim>
                                    <p:anim calcmode="lin" valueType="num">
                                      <p:cBhvr additive="base">
                                        <p:cTn id="30" dur="500" fill="hold"/>
                                        <p:tgtEl>
                                          <p:spTgt spid="10650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6504"/>
                                        </p:tgtEl>
                                        <p:attrNameLst>
                                          <p:attrName>style.visibility</p:attrName>
                                        </p:attrNameLst>
                                      </p:cBhvr>
                                      <p:to>
                                        <p:strVal val="visible"/>
                                      </p:to>
                                    </p:set>
                                    <p:anim calcmode="lin" valueType="num">
                                      <p:cBhvr additive="base">
                                        <p:cTn id="33" dur="500" fill="hold"/>
                                        <p:tgtEl>
                                          <p:spTgt spid="106504"/>
                                        </p:tgtEl>
                                        <p:attrNameLst>
                                          <p:attrName>ppt_x</p:attrName>
                                        </p:attrNameLst>
                                      </p:cBhvr>
                                      <p:tavLst>
                                        <p:tav tm="0">
                                          <p:val>
                                            <p:strVal val="#ppt_x"/>
                                          </p:val>
                                        </p:tav>
                                        <p:tav tm="100000">
                                          <p:val>
                                            <p:strVal val="#ppt_x"/>
                                          </p:val>
                                        </p:tav>
                                      </p:tavLst>
                                    </p:anim>
                                    <p:anim calcmode="lin" valueType="num">
                                      <p:cBhvr additive="base">
                                        <p:cTn id="34" dur="500" fill="hold"/>
                                        <p:tgtEl>
                                          <p:spTgt spid="10650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6503"/>
                                        </p:tgtEl>
                                        <p:attrNameLst>
                                          <p:attrName>style.visibility</p:attrName>
                                        </p:attrNameLst>
                                      </p:cBhvr>
                                      <p:to>
                                        <p:strVal val="visible"/>
                                      </p:to>
                                    </p:set>
                                    <p:anim calcmode="lin" valueType="num">
                                      <p:cBhvr additive="base">
                                        <p:cTn id="37" dur="500" fill="hold"/>
                                        <p:tgtEl>
                                          <p:spTgt spid="106503"/>
                                        </p:tgtEl>
                                        <p:attrNameLst>
                                          <p:attrName>ppt_x</p:attrName>
                                        </p:attrNameLst>
                                      </p:cBhvr>
                                      <p:tavLst>
                                        <p:tav tm="0">
                                          <p:val>
                                            <p:strVal val="#ppt_x"/>
                                          </p:val>
                                        </p:tav>
                                        <p:tav tm="100000">
                                          <p:val>
                                            <p:strVal val="#ppt_x"/>
                                          </p:val>
                                        </p:tav>
                                      </p:tavLst>
                                    </p:anim>
                                    <p:anim calcmode="lin" valueType="num">
                                      <p:cBhvr additive="base">
                                        <p:cTn id="38" dur="500" fill="hold"/>
                                        <p:tgtEl>
                                          <p:spTgt spid="10650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6517"/>
                                        </p:tgtEl>
                                        <p:attrNameLst>
                                          <p:attrName>style.visibility</p:attrName>
                                        </p:attrNameLst>
                                      </p:cBhvr>
                                      <p:to>
                                        <p:strVal val="visible"/>
                                      </p:to>
                                    </p:set>
                                    <p:anim calcmode="lin" valueType="num">
                                      <p:cBhvr additive="base">
                                        <p:cTn id="43" dur="500" fill="hold"/>
                                        <p:tgtEl>
                                          <p:spTgt spid="106517"/>
                                        </p:tgtEl>
                                        <p:attrNameLst>
                                          <p:attrName>ppt_x</p:attrName>
                                        </p:attrNameLst>
                                      </p:cBhvr>
                                      <p:tavLst>
                                        <p:tav tm="0">
                                          <p:val>
                                            <p:strVal val="#ppt_x"/>
                                          </p:val>
                                        </p:tav>
                                        <p:tav tm="100000">
                                          <p:val>
                                            <p:strVal val="#ppt_x"/>
                                          </p:val>
                                        </p:tav>
                                      </p:tavLst>
                                    </p:anim>
                                    <p:anim calcmode="lin" valueType="num">
                                      <p:cBhvr additive="base">
                                        <p:cTn id="44" dur="500" fill="hold"/>
                                        <p:tgtEl>
                                          <p:spTgt spid="10651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ppt_x"/>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6529"/>
                                        </p:tgtEl>
                                        <p:attrNameLst>
                                          <p:attrName>style.visibility</p:attrName>
                                        </p:attrNameLst>
                                      </p:cBhvr>
                                      <p:to>
                                        <p:strVal val="visible"/>
                                      </p:to>
                                    </p:set>
                                    <p:anim calcmode="lin" valueType="num">
                                      <p:cBhvr additive="base">
                                        <p:cTn id="53" dur="500" fill="hold"/>
                                        <p:tgtEl>
                                          <p:spTgt spid="106529"/>
                                        </p:tgtEl>
                                        <p:attrNameLst>
                                          <p:attrName>ppt_x</p:attrName>
                                        </p:attrNameLst>
                                      </p:cBhvr>
                                      <p:tavLst>
                                        <p:tav tm="0">
                                          <p:val>
                                            <p:strVal val="#ppt_x"/>
                                          </p:val>
                                        </p:tav>
                                        <p:tav tm="100000">
                                          <p:val>
                                            <p:strVal val="#ppt_x"/>
                                          </p:val>
                                        </p:tav>
                                      </p:tavLst>
                                    </p:anim>
                                    <p:anim calcmode="lin" valueType="num">
                                      <p:cBhvr additive="base">
                                        <p:cTn id="54" dur="500" fill="hold"/>
                                        <p:tgtEl>
                                          <p:spTgt spid="10652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06521"/>
                                        </p:tgtEl>
                                        <p:attrNameLst>
                                          <p:attrName>style.visibility</p:attrName>
                                        </p:attrNameLst>
                                      </p:cBhvr>
                                      <p:to>
                                        <p:strVal val="visible"/>
                                      </p:to>
                                    </p:set>
                                    <p:anim calcmode="lin" valueType="num">
                                      <p:cBhvr additive="base">
                                        <p:cTn id="59" dur="500" fill="hold"/>
                                        <p:tgtEl>
                                          <p:spTgt spid="106521"/>
                                        </p:tgtEl>
                                        <p:attrNameLst>
                                          <p:attrName>ppt_x</p:attrName>
                                        </p:attrNameLst>
                                      </p:cBhvr>
                                      <p:tavLst>
                                        <p:tav tm="0">
                                          <p:val>
                                            <p:strVal val="#ppt_x"/>
                                          </p:val>
                                        </p:tav>
                                        <p:tav tm="100000">
                                          <p:val>
                                            <p:strVal val="#ppt_x"/>
                                          </p:val>
                                        </p:tav>
                                      </p:tavLst>
                                    </p:anim>
                                    <p:anim calcmode="lin" valueType="num">
                                      <p:cBhvr additive="base">
                                        <p:cTn id="60" dur="500" fill="hold"/>
                                        <p:tgtEl>
                                          <p:spTgt spid="10652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ppt_x"/>
                                          </p:val>
                                        </p:tav>
                                        <p:tav tm="100000">
                                          <p:val>
                                            <p:strVal val="#ppt_x"/>
                                          </p:val>
                                        </p:tav>
                                      </p:tavLst>
                                    </p:anim>
                                    <p:anim calcmode="lin" valueType="num">
                                      <p:cBhvr additive="base">
                                        <p:cTn id="6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5" grpId="0" animBg="1"/>
      <p:bldP spid="106503" grpId="0"/>
      <p:bldP spid="106504" grpId="0"/>
      <p:bldP spid="106505" grpId="0"/>
      <p:bldP spid="106506" grpId="0"/>
      <p:bldP spid="106508" grpId="0"/>
      <p:bldP spid="26" grpId="0" animBg="1"/>
      <p:bldP spid="106517" grpId="0"/>
      <p:bldP spid="31" grpId="0" animBg="1"/>
      <p:bldP spid="106521" grpId="0" animBg="1"/>
      <p:bldP spid="106529" grpId="0"/>
      <p:bldP spid="10650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25D6D42-3805-5433-DA9B-1E421E4B0D62}"/>
            </a:ext>
          </a:extLst>
        </p:cNvPr>
        <p:cNvGrpSpPr/>
        <p:nvPr/>
      </p:nvGrpSpPr>
      <p:grpSpPr>
        <a:xfrm>
          <a:off x="0" y="0"/>
          <a:ext cx="0" cy="0"/>
          <a:chOff x="0" y="0"/>
          <a:chExt cx="0" cy="0"/>
        </a:xfrm>
      </p:grpSpPr>
      <p:sp>
        <p:nvSpPr>
          <p:cNvPr id="3" name="タイトル 1">
            <a:extLst>
              <a:ext uri="{FF2B5EF4-FFF2-40B4-BE49-F238E27FC236}">
                <a16:creationId xmlns:a16="http://schemas.microsoft.com/office/drawing/2014/main" id="{7FCB1441-1E41-7EF6-A781-EB7FEDA9E56B}"/>
              </a:ext>
            </a:extLst>
          </p:cNvPr>
          <p:cNvSpPr txBox="1">
            <a:spLocks/>
          </p:cNvSpPr>
          <p:nvPr/>
        </p:nvSpPr>
        <p:spPr>
          <a:xfrm>
            <a:off x="141945" y="660764"/>
            <a:ext cx="8907699" cy="843534"/>
          </a:xfrm>
          <a:prstGeom prst="rect">
            <a:avLst/>
          </a:prstGeom>
        </p:spPr>
        <p:txBody>
          <a:bodyPr>
            <a:normAutofit fontScale="90000"/>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dirty="0">
                <a:ln>
                  <a:solidFill>
                    <a:schemeClr val="tx1">
                      <a:lumMod val="75000"/>
                      <a:lumOff val="25000"/>
                    </a:schemeClr>
                  </a:solidFill>
                </a:ln>
                <a:latin typeface="BIZ UDPゴシック" panose="020B0400000000000000" pitchFamily="50" charset="-128"/>
                <a:ea typeface="BIZ UDPゴシック" panose="020B0400000000000000" pitchFamily="50" charset="-128"/>
              </a:rPr>
              <a:t>ＹＯＳＳ🄬によるスクリーニングとは</a:t>
            </a:r>
          </a:p>
        </p:txBody>
      </p:sp>
      <p:grpSp>
        <p:nvGrpSpPr>
          <p:cNvPr id="4" name="グループ化 3">
            <a:extLst>
              <a:ext uri="{FF2B5EF4-FFF2-40B4-BE49-F238E27FC236}">
                <a16:creationId xmlns:a16="http://schemas.microsoft.com/office/drawing/2014/main" id="{22B58625-F922-C518-5417-2F39768E7E66}"/>
              </a:ext>
            </a:extLst>
          </p:cNvPr>
          <p:cNvGrpSpPr/>
          <p:nvPr/>
        </p:nvGrpSpPr>
        <p:grpSpPr>
          <a:xfrm>
            <a:off x="2000681" y="1938645"/>
            <a:ext cx="6332338" cy="3189028"/>
            <a:chOff x="1982934" y="2493361"/>
            <a:chExt cx="6332338" cy="2624385"/>
          </a:xfrm>
        </p:grpSpPr>
        <p:sp>
          <p:nvSpPr>
            <p:cNvPr id="5" name="フリーフォーム: 図形 4">
              <a:extLst>
                <a:ext uri="{FF2B5EF4-FFF2-40B4-BE49-F238E27FC236}">
                  <a16:creationId xmlns:a16="http://schemas.microsoft.com/office/drawing/2014/main" id="{7E1FC5F7-54FF-E8E5-A6CF-E70B04533526}"/>
                </a:ext>
              </a:extLst>
            </p:cNvPr>
            <p:cNvSpPr/>
            <p:nvPr/>
          </p:nvSpPr>
          <p:spPr>
            <a:xfrm>
              <a:off x="1982934" y="2493361"/>
              <a:ext cx="4806613" cy="498607"/>
            </a:xfrm>
            <a:custGeom>
              <a:avLst/>
              <a:gdLst>
                <a:gd name="connsiteX0" fmla="*/ 0 w 4806613"/>
                <a:gd name="connsiteY0" fmla="*/ 58754 h 587537"/>
                <a:gd name="connsiteX1" fmla="*/ 58754 w 4806613"/>
                <a:gd name="connsiteY1" fmla="*/ 0 h 587537"/>
                <a:gd name="connsiteX2" fmla="*/ 4747859 w 4806613"/>
                <a:gd name="connsiteY2" fmla="*/ 0 h 587537"/>
                <a:gd name="connsiteX3" fmla="*/ 4806613 w 4806613"/>
                <a:gd name="connsiteY3" fmla="*/ 58754 h 587537"/>
                <a:gd name="connsiteX4" fmla="*/ 4806613 w 4806613"/>
                <a:gd name="connsiteY4" fmla="*/ 528783 h 587537"/>
                <a:gd name="connsiteX5" fmla="*/ 4747859 w 4806613"/>
                <a:gd name="connsiteY5" fmla="*/ 587537 h 587537"/>
                <a:gd name="connsiteX6" fmla="*/ 58754 w 4806613"/>
                <a:gd name="connsiteY6" fmla="*/ 587537 h 587537"/>
                <a:gd name="connsiteX7" fmla="*/ 0 w 4806613"/>
                <a:gd name="connsiteY7" fmla="*/ 528783 h 587537"/>
                <a:gd name="connsiteX8" fmla="*/ 0 w 4806613"/>
                <a:gd name="connsiteY8" fmla="*/ 58754 h 58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6613" h="587537">
                  <a:moveTo>
                    <a:pt x="0" y="58754"/>
                  </a:moveTo>
                  <a:cubicBezTo>
                    <a:pt x="0" y="26305"/>
                    <a:pt x="26305" y="0"/>
                    <a:pt x="58754" y="0"/>
                  </a:cubicBezTo>
                  <a:lnTo>
                    <a:pt x="4747859" y="0"/>
                  </a:lnTo>
                  <a:cubicBezTo>
                    <a:pt x="4780308" y="0"/>
                    <a:pt x="4806613" y="26305"/>
                    <a:pt x="4806613" y="58754"/>
                  </a:cubicBezTo>
                  <a:lnTo>
                    <a:pt x="4806613" y="528783"/>
                  </a:lnTo>
                  <a:cubicBezTo>
                    <a:pt x="4806613" y="561232"/>
                    <a:pt x="4780308" y="587537"/>
                    <a:pt x="4747859" y="587537"/>
                  </a:cubicBezTo>
                  <a:lnTo>
                    <a:pt x="58754" y="587537"/>
                  </a:lnTo>
                  <a:cubicBezTo>
                    <a:pt x="26305" y="587537"/>
                    <a:pt x="0" y="561232"/>
                    <a:pt x="0" y="528783"/>
                  </a:cubicBezTo>
                  <a:lnTo>
                    <a:pt x="0" y="58754"/>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23888" tIns="123888" rIns="935424" bIns="123888" numCol="1" spcCol="1270" anchor="ctr" anchorCtr="0">
              <a:noAutofit/>
            </a:bodyPr>
            <a:lstStyle/>
            <a:p>
              <a:pPr marL="0" lvl="0" indent="0" algn="ctr" defTabSz="1244600">
                <a:lnSpc>
                  <a:spcPct val="90000"/>
                </a:lnSpc>
                <a:spcBef>
                  <a:spcPct val="0"/>
                </a:spcBef>
                <a:spcAft>
                  <a:spcPct val="35000"/>
                </a:spcAft>
                <a:buNone/>
              </a:pPr>
              <a:r>
                <a:rPr kumimoji="1" lang="ja-JP" altLang="en-US" sz="2600" b="1" kern="1200" dirty="0">
                  <a:latin typeface="BIZ UDPゴシック" panose="020B0400000000000000" pitchFamily="50" charset="-128"/>
                  <a:ea typeface="BIZ UDPゴシック" panose="020B0400000000000000" pitchFamily="50" charset="-128"/>
                </a:rPr>
                <a:t>データ：客観的に入力</a:t>
              </a:r>
            </a:p>
          </p:txBody>
        </p:sp>
        <p:sp>
          <p:nvSpPr>
            <p:cNvPr id="7" name="フリーフォーム: 図形 6">
              <a:extLst>
                <a:ext uri="{FF2B5EF4-FFF2-40B4-BE49-F238E27FC236}">
                  <a16:creationId xmlns:a16="http://schemas.microsoft.com/office/drawing/2014/main" id="{EE2ACCAB-1964-C197-017D-C6597C7F0FE5}"/>
                </a:ext>
              </a:extLst>
            </p:cNvPr>
            <p:cNvSpPr/>
            <p:nvPr/>
          </p:nvSpPr>
          <p:spPr>
            <a:xfrm>
              <a:off x="2168693" y="3150380"/>
              <a:ext cx="5014080" cy="470165"/>
            </a:xfrm>
            <a:custGeom>
              <a:avLst/>
              <a:gdLst>
                <a:gd name="connsiteX0" fmla="*/ 0 w 4806613"/>
                <a:gd name="connsiteY0" fmla="*/ 58754 h 587537"/>
                <a:gd name="connsiteX1" fmla="*/ 58754 w 4806613"/>
                <a:gd name="connsiteY1" fmla="*/ 0 h 587537"/>
                <a:gd name="connsiteX2" fmla="*/ 4747859 w 4806613"/>
                <a:gd name="connsiteY2" fmla="*/ 0 h 587537"/>
                <a:gd name="connsiteX3" fmla="*/ 4806613 w 4806613"/>
                <a:gd name="connsiteY3" fmla="*/ 58754 h 587537"/>
                <a:gd name="connsiteX4" fmla="*/ 4806613 w 4806613"/>
                <a:gd name="connsiteY4" fmla="*/ 528783 h 587537"/>
                <a:gd name="connsiteX5" fmla="*/ 4747859 w 4806613"/>
                <a:gd name="connsiteY5" fmla="*/ 587537 h 587537"/>
                <a:gd name="connsiteX6" fmla="*/ 58754 w 4806613"/>
                <a:gd name="connsiteY6" fmla="*/ 587537 h 587537"/>
                <a:gd name="connsiteX7" fmla="*/ 0 w 4806613"/>
                <a:gd name="connsiteY7" fmla="*/ 528783 h 587537"/>
                <a:gd name="connsiteX8" fmla="*/ 0 w 4806613"/>
                <a:gd name="connsiteY8" fmla="*/ 58754 h 58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6613" h="587537">
                  <a:moveTo>
                    <a:pt x="0" y="58754"/>
                  </a:moveTo>
                  <a:cubicBezTo>
                    <a:pt x="0" y="26305"/>
                    <a:pt x="26305" y="0"/>
                    <a:pt x="58754" y="0"/>
                  </a:cubicBezTo>
                  <a:lnTo>
                    <a:pt x="4747859" y="0"/>
                  </a:lnTo>
                  <a:cubicBezTo>
                    <a:pt x="4780308" y="0"/>
                    <a:pt x="4806613" y="26305"/>
                    <a:pt x="4806613" y="58754"/>
                  </a:cubicBezTo>
                  <a:lnTo>
                    <a:pt x="4806613" y="528783"/>
                  </a:lnTo>
                  <a:cubicBezTo>
                    <a:pt x="4806613" y="561232"/>
                    <a:pt x="4780308" y="587537"/>
                    <a:pt x="4747859" y="587537"/>
                  </a:cubicBezTo>
                  <a:lnTo>
                    <a:pt x="58754" y="587537"/>
                  </a:lnTo>
                  <a:cubicBezTo>
                    <a:pt x="26305" y="587537"/>
                    <a:pt x="0" y="561232"/>
                    <a:pt x="0" y="528783"/>
                  </a:cubicBezTo>
                  <a:lnTo>
                    <a:pt x="0" y="58754"/>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23888" tIns="123888" rIns="1003816" bIns="123888" numCol="1" spcCol="1270" anchor="ctr" anchorCtr="0">
              <a:noAutofit/>
            </a:bodyPr>
            <a:lstStyle/>
            <a:p>
              <a:pPr marL="0" lvl="0" indent="0" algn="ctr" defTabSz="1244600">
                <a:lnSpc>
                  <a:spcPct val="90000"/>
                </a:lnSpc>
                <a:spcBef>
                  <a:spcPct val="0"/>
                </a:spcBef>
                <a:spcAft>
                  <a:spcPct val="35000"/>
                </a:spcAft>
                <a:buNone/>
              </a:pPr>
              <a:r>
                <a:rPr kumimoji="1" lang="ja-JP" altLang="en-US" sz="2600" b="1" kern="1200" dirty="0">
                  <a:latin typeface="BIZ UDPゴシック" panose="020B0400000000000000" pitchFamily="50" charset="-128"/>
                  <a:ea typeface="BIZ UDPゴシック" panose="020B0400000000000000" pitchFamily="50" charset="-128"/>
                </a:rPr>
                <a:t>　議論：全ての子ども検討</a:t>
              </a:r>
            </a:p>
          </p:txBody>
        </p:sp>
        <p:sp>
          <p:nvSpPr>
            <p:cNvPr id="8" name="フリーフォーム: 図形 7">
              <a:extLst>
                <a:ext uri="{FF2B5EF4-FFF2-40B4-BE49-F238E27FC236}">
                  <a16:creationId xmlns:a16="http://schemas.microsoft.com/office/drawing/2014/main" id="{102B2B92-456C-C5F6-3D54-5C6B814563CB}"/>
                </a:ext>
              </a:extLst>
            </p:cNvPr>
            <p:cNvSpPr/>
            <p:nvPr/>
          </p:nvSpPr>
          <p:spPr>
            <a:xfrm>
              <a:off x="2524031" y="3807671"/>
              <a:ext cx="5791241" cy="534512"/>
            </a:xfrm>
            <a:custGeom>
              <a:avLst/>
              <a:gdLst>
                <a:gd name="connsiteX0" fmla="*/ 0 w 4806613"/>
                <a:gd name="connsiteY0" fmla="*/ 91891 h 918913"/>
                <a:gd name="connsiteX1" fmla="*/ 91891 w 4806613"/>
                <a:gd name="connsiteY1" fmla="*/ 0 h 918913"/>
                <a:gd name="connsiteX2" fmla="*/ 4714722 w 4806613"/>
                <a:gd name="connsiteY2" fmla="*/ 0 h 918913"/>
                <a:gd name="connsiteX3" fmla="*/ 4806613 w 4806613"/>
                <a:gd name="connsiteY3" fmla="*/ 91891 h 918913"/>
                <a:gd name="connsiteX4" fmla="*/ 4806613 w 4806613"/>
                <a:gd name="connsiteY4" fmla="*/ 827022 h 918913"/>
                <a:gd name="connsiteX5" fmla="*/ 4714722 w 4806613"/>
                <a:gd name="connsiteY5" fmla="*/ 918913 h 918913"/>
                <a:gd name="connsiteX6" fmla="*/ 91891 w 4806613"/>
                <a:gd name="connsiteY6" fmla="*/ 918913 h 918913"/>
                <a:gd name="connsiteX7" fmla="*/ 0 w 4806613"/>
                <a:gd name="connsiteY7" fmla="*/ 827022 h 918913"/>
                <a:gd name="connsiteX8" fmla="*/ 0 w 4806613"/>
                <a:gd name="connsiteY8" fmla="*/ 91891 h 91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6613" h="918913">
                  <a:moveTo>
                    <a:pt x="0" y="91891"/>
                  </a:moveTo>
                  <a:cubicBezTo>
                    <a:pt x="0" y="41141"/>
                    <a:pt x="41141" y="0"/>
                    <a:pt x="91891" y="0"/>
                  </a:cubicBezTo>
                  <a:lnTo>
                    <a:pt x="4714722" y="0"/>
                  </a:lnTo>
                  <a:cubicBezTo>
                    <a:pt x="4765472" y="0"/>
                    <a:pt x="4806613" y="41141"/>
                    <a:pt x="4806613" y="91891"/>
                  </a:cubicBezTo>
                  <a:lnTo>
                    <a:pt x="4806613" y="827022"/>
                  </a:lnTo>
                  <a:cubicBezTo>
                    <a:pt x="4806613" y="877772"/>
                    <a:pt x="4765472" y="918913"/>
                    <a:pt x="4714722" y="918913"/>
                  </a:cubicBezTo>
                  <a:lnTo>
                    <a:pt x="91891" y="918913"/>
                  </a:lnTo>
                  <a:cubicBezTo>
                    <a:pt x="41141" y="918913"/>
                    <a:pt x="0" y="877772"/>
                    <a:pt x="0" y="827022"/>
                  </a:cubicBezTo>
                  <a:lnTo>
                    <a:pt x="0" y="91891"/>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33594" tIns="133594" rIns="1007514" bIns="133594" numCol="1" spcCol="1270" anchor="ctr" anchorCtr="0">
              <a:noAutofit/>
            </a:bodyPr>
            <a:lstStyle/>
            <a:p>
              <a:pPr marL="0" lvl="0" indent="0" algn="r" defTabSz="1244600">
                <a:lnSpc>
                  <a:spcPct val="90000"/>
                </a:lnSpc>
                <a:spcBef>
                  <a:spcPct val="0"/>
                </a:spcBef>
                <a:spcAft>
                  <a:spcPct val="35000"/>
                </a:spcAft>
                <a:buNone/>
              </a:pPr>
              <a:r>
                <a:rPr kumimoji="1" lang="ja-JP" altLang="en-US" sz="2600" b="1" kern="1200" dirty="0">
                  <a:latin typeface="BIZ UDPゴシック" panose="020B0400000000000000" pitchFamily="50" charset="-128"/>
                  <a:ea typeface="BIZ UDPゴシック" panose="020B0400000000000000" pitchFamily="50" charset="-128"/>
                </a:rPr>
                <a:t>拾い上げ：課題を抱える子ども</a:t>
              </a:r>
            </a:p>
          </p:txBody>
        </p:sp>
        <p:sp>
          <p:nvSpPr>
            <p:cNvPr id="9" name="フリーフォーム: 図形 8">
              <a:extLst>
                <a:ext uri="{FF2B5EF4-FFF2-40B4-BE49-F238E27FC236}">
                  <a16:creationId xmlns:a16="http://schemas.microsoft.com/office/drawing/2014/main" id="{6ADC877C-44EB-EF9E-659F-B49A8408D055}"/>
                </a:ext>
              </a:extLst>
            </p:cNvPr>
            <p:cNvSpPr/>
            <p:nvPr/>
          </p:nvSpPr>
          <p:spPr>
            <a:xfrm>
              <a:off x="3068674" y="4619125"/>
              <a:ext cx="4114099" cy="498621"/>
            </a:xfrm>
            <a:custGeom>
              <a:avLst/>
              <a:gdLst>
                <a:gd name="connsiteX0" fmla="*/ 0 w 3845290"/>
                <a:gd name="connsiteY0" fmla="*/ 58754 h 587537"/>
                <a:gd name="connsiteX1" fmla="*/ 58754 w 3845290"/>
                <a:gd name="connsiteY1" fmla="*/ 0 h 587537"/>
                <a:gd name="connsiteX2" fmla="*/ 3786536 w 3845290"/>
                <a:gd name="connsiteY2" fmla="*/ 0 h 587537"/>
                <a:gd name="connsiteX3" fmla="*/ 3845290 w 3845290"/>
                <a:gd name="connsiteY3" fmla="*/ 58754 h 587537"/>
                <a:gd name="connsiteX4" fmla="*/ 3845290 w 3845290"/>
                <a:gd name="connsiteY4" fmla="*/ 528783 h 587537"/>
                <a:gd name="connsiteX5" fmla="*/ 3786536 w 3845290"/>
                <a:gd name="connsiteY5" fmla="*/ 587537 h 587537"/>
                <a:gd name="connsiteX6" fmla="*/ 58754 w 3845290"/>
                <a:gd name="connsiteY6" fmla="*/ 587537 h 587537"/>
                <a:gd name="connsiteX7" fmla="*/ 0 w 3845290"/>
                <a:gd name="connsiteY7" fmla="*/ 528783 h 587537"/>
                <a:gd name="connsiteX8" fmla="*/ 0 w 3845290"/>
                <a:gd name="connsiteY8" fmla="*/ 58754 h 58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290" h="587537">
                  <a:moveTo>
                    <a:pt x="0" y="58754"/>
                  </a:moveTo>
                  <a:cubicBezTo>
                    <a:pt x="0" y="26305"/>
                    <a:pt x="26305" y="0"/>
                    <a:pt x="58754" y="0"/>
                  </a:cubicBezTo>
                  <a:lnTo>
                    <a:pt x="3786536" y="0"/>
                  </a:lnTo>
                  <a:cubicBezTo>
                    <a:pt x="3818985" y="0"/>
                    <a:pt x="3845290" y="26305"/>
                    <a:pt x="3845290" y="58754"/>
                  </a:cubicBezTo>
                  <a:lnTo>
                    <a:pt x="3845290" y="528783"/>
                  </a:lnTo>
                  <a:cubicBezTo>
                    <a:pt x="3845290" y="561232"/>
                    <a:pt x="3818985" y="587537"/>
                    <a:pt x="3786536" y="587537"/>
                  </a:cubicBezTo>
                  <a:lnTo>
                    <a:pt x="58754" y="587537"/>
                  </a:lnTo>
                  <a:cubicBezTo>
                    <a:pt x="26305" y="587537"/>
                    <a:pt x="0" y="561232"/>
                    <a:pt x="0" y="528783"/>
                  </a:cubicBezTo>
                  <a:lnTo>
                    <a:pt x="0" y="58754"/>
                  </a:lnTo>
                  <a:close/>
                </a:path>
              </a:pathLst>
            </a:custGeom>
            <a:solidFill>
              <a:srgbClr val="FFFF00"/>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08648" tIns="108648" rIns="812590" bIns="108648" numCol="1" spcCol="1270" anchor="ctr" anchorCtr="0">
              <a:noAutofit/>
            </a:bodyPr>
            <a:lstStyle/>
            <a:p>
              <a:pPr marL="0" lvl="0" indent="0" algn="r" defTabSz="1066800">
                <a:lnSpc>
                  <a:spcPct val="90000"/>
                </a:lnSpc>
                <a:spcBef>
                  <a:spcPct val="0"/>
                </a:spcBef>
                <a:spcAft>
                  <a:spcPct val="35000"/>
                </a:spcAft>
                <a:buNone/>
              </a:pPr>
              <a:r>
                <a:rPr kumimoji="1" lang="ja-JP" altLang="en-US" sz="2800" kern="1200" dirty="0"/>
                <a:t>決定：支援の方向性</a:t>
              </a:r>
            </a:p>
          </p:txBody>
        </p:sp>
        <p:sp>
          <p:nvSpPr>
            <p:cNvPr id="10" name="フリーフォーム: 図形 9">
              <a:extLst>
                <a:ext uri="{FF2B5EF4-FFF2-40B4-BE49-F238E27FC236}">
                  <a16:creationId xmlns:a16="http://schemas.microsoft.com/office/drawing/2014/main" id="{D81792BF-FAF1-9195-3F00-2F1143AB7C47}"/>
                </a:ext>
              </a:extLst>
            </p:cNvPr>
            <p:cNvSpPr/>
            <p:nvPr/>
          </p:nvSpPr>
          <p:spPr>
            <a:xfrm>
              <a:off x="5981299" y="2907049"/>
              <a:ext cx="381899" cy="381899"/>
            </a:xfrm>
            <a:custGeom>
              <a:avLst/>
              <a:gdLst>
                <a:gd name="connsiteX0" fmla="*/ 0 w 381899"/>
                <a:gd name="connsiteY0" fmla="*/ 210044 h 381899"/>
                <a:gd name="connsiteX1" fmla="*/ 85927 w 381899"/>
                <a:gd name="connsiteY1" fmla="*/ 210044 h 381899"/>
                <a:gd name="connsiteX2" fmla="*/ 85927 w 381899"/>
                <a:gd name="connsiteY2" fmla="*/ 0 h 381899"/>
                <a:gd name="connsiteX3" fmla="*/ 295972 w 381899"/>
                <a:gd name="connsiteY3" fmla="*/ 0 h 381899"/>
                <a:gd name="connsiteX4" fmla="*/ 295972 w 381899"/>
                <a:gd name="connsiteY4" fmla="*/ 210044 h 381899"/>
                <a:gd name="connsiteX5" fmla="*/ 381899 w 381899"/>
                <a:gd name="connsiteY5" fmla="*/ 210044 h 381899"/>
                <a:gd name="connsiteX6" fmla="*/ 190950 w 381899"/>
                <a:gd name="connsiteY6" fmla="*/ 381899 h 381899"/>
                <a:gd name="connsiteX7" fmla="*/ 0 w 381899"/>
                <a:gd name="connsiteY7" fmla="*/ 210044 h 38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899" h="381899">
                  <a:moveTo>
                    <a:pt x="0" y="210044"/>
                  </a:moveTo>
                  <a:lnTo>
                    <a:pt x="85927" y="210044"/>
                  </a:lnTo>
                  <a:lnTo>
                    <a:pt x="85927" y="0"/>
                  </a:lnTo>
                  <a:lnTo>
                    <a:pt x="295972" y="0"/>
                  </a:lnTo>
                  <a:lnTo>
                    <a:pt x="295972" y="210044"/>
                  </a:lnTo>
                  <a:lnTo>
                    <a:pt x="381899" y="210044"/>
                  </a:lnTo>
                  <a:lnTo>
                    <a:pt x="190950" y="381899"/>
                  </a:lnTo>
                  <a:lnTo>
                    <a:pt x="0" y="210044"/>
                  </a:lnTo>
                  <a:close/>
                </a:path>
              </a:pathLst>
            </a:custGeom>
            <a:solidFill>
              <a:schemeClr val="accent5">
                <a:lumMod val="40000"/>
                <a:lumOff val="60000"/>
                <a:alpha val="90000"/>
              </a:schemeClr>
            </a:solidFill>
          </p:spPr>
          <p:style>
            <a:lnRef idx="2">
              <a:schemeClr val="dk2">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2">
                <a:hueOff val="0"/>
                <a:satOff val="0"/>
                <a:lumOff val="0"/>
                <a:alphaOff val="0"/>
              </a:schemeClr>
            </a:fontRef>
          </p:style>
          <p:txBody>
            <a:bodyPr spcFirstLastPara="0" vert="horz" wrap="square" lIns="107517" tIns="21590" rIns="107517" bIns="116110" numCol="1" spcCol="1270" anchor="ctr" anchorCtr="0">
              <a:noAutofit/>
            </a:bodyPr>
            <a:lstStyle/>
            <a:p>
              <a:pPr marL="0" lvl="0" indent="0" algn="ctr" defTabSz="755650">
                <a:lnSpc>
                  <a:spcPct val="90000"/>
                </a:lnSpc>
                <a:spcBef>
                  <a:spcPct val="0"/>
                </a:spcBef>
                <a:spcAft>
                  <a:spcPct val="35000"/>
                </a:spcAft>
                <a:buNone/>
              </a:pPr>
              <a:endParaRPr kumimoji="1" lang="ja-JP" altLang="en-US" sz="1700" kern="1200"/>
            </a:p>
          </p:txBody>
        </p:sp>
        <p:sp>
          <p:nvSpPr>
            <p:cNvPr id="11" name="フリーフォーム: 図形 10">
              <a:extLst>
                <a:ext uri="{FF2B5EF4-FFF2-40B4-BE49-F238E27FC236}">
                  <a16:creationId xmlns:a16="http://schemas.microsoft.com/office/drawing/2014/main" id="{3CC21F25-9397-90B5-0F45-EE0F98700638}"/>
                </a:ext>
              </a:extLst>
            </p:cNvPr>
            <p:cNvSpPr/>
            <p:nvPr/>
          </p:nvSpPr>
          <p:spPr>
            <a:xfrm>
              <a:off x="6274767" y="3546542"/>
              <a:ext cx="381899" cy="381899"/>
            </a:xfrm>
            <a:custGeom>
              <a:avLst/>
              <a:gdLst>
                <a:gd name="connsiteX0" fmla="*/ 0 w 381899"/>
                <a:gd name="connsiteY0" fmla="*/ 210044 h 381899"/>
                <a:gd name="connsiteX1" fmla="*/ 85927 w 381899"/>
                <a:gd name="connsiteY1" fmla="*/ 210044 h 381899"/>
                <a:gd name="connsiteX2" fmla="*/ 85927 w 381899"/>
                <a:gd name="connsiteY2" fmla="*/ 0 h 381899"/>
                <a:gd name="connsiteX3" fmla="*/ 295972 w 381899"/>
                <a:gd name="connsiteY3" fmla="*/ 0 h 381899"/>
                <a:gd name="connsiteX4" fmla="*/ 295972 w 381899"/>
                <a:gd name="connsiteY4" fmla="*/ 210044 h 381899"/>
                <a:gd name="connsiteX5" fmla="*/ 381899 w 381899"/>
                <a:gd name="connsiteY5" fmla="*/ 210044 h 381899"/>
                <a:gd name="connsiteX6" fmla="*/ 190950 w 381899"/>
                <a:gd name="connsiteY6" fmla="*/ 381899 h 381899"/>
                <a:gd name="connsiteX7" fmla="*/ 0 w 381899"/>
                <a:gd name="connsiteY7" fmla="*/ 210044 h 38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899" h="381899">
                  <a:moveTo>
                    <a:pt x="0" y="210044"/>
                  </a:moveTo>
                  <a:lnTo>
                    <a:pt x="85927" y="210044"/>
                  </a:lnTo>
                  <a:lnTo>
                    <a:pt x="85927" y="0"/>
                  </a:lnTo>
                  <a:lnTo>
                    <a:pt x="295972" y="0"/>
                  </a:lnTo>
                  <a:lnTo>
                    <a:pt x="295972" y="210044"/>
                  </a:lnTo>
                  <a:lnTo>
                    <a:pt x="381899" y="210044"/>
                  </a:lnTo>
                  <a:lnTo>
                    <a:pt x="190950" y="381899"/>
                  </a:lnTo>
                  <a:lnTo>
                    <a:pt x="0" y="210044"/>
                  </a:lnTo>
                  <a:close/>
                </a:path>
              </a:pathLst>
            </a:custGeom>
            <a:solidFill>
              <a:schemeClr val="accent5">
                <a:lumMod val="40000"/>
                <a:lumOff val="60000"/>
                <a:alpha val="90000"/>
              </a:schemeClr>
            </a:solidFill>
          </p:spPr>
          <p:style>
            <a:lnRef idx="2">
              <a:schemeClr val="dk2">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2">
                <a:hueOff val="0"/>
                <a:satOff val="0"/>
                <a:lumOff val="0"/>
                <a:alphaOff val="0"/>
              </a:schemeClr>
            </a:fontRef>
          </p:style>
          <p:txBody>
            <a:bodyPr spcFirstLastPara="0" vert="horz" wrap="square" lIns="107517" tIns="21590" rIns="107517" bIns="116110" numCol="1" spcCol="1270" anchor="ctr" anchorCtr="0">
              <a:noAutofit/>
            </a:bodyPr>
            <a:lstStyle/>
            <a:p>
              <a:pPr marL="0" lvl="0" indent="0" algn="ctr" defTabSz="755650">
                <a:lnSpc>
                  <a:spcPct val="90000"/>
                </a:lnSpc>
                <a:spcBef>
                  <a:spcPct val="0"/>
                </a:spcBef>
                <a:spcAft>
                  <a:spcPct val="35000"/>
                </a:spcAft>
                <a:buNone/>
              </a:pPr>
              <a:endParaRPr kumimoji="1" lang="ja-JP" altLang="en-US" sz="1700" kern="1200"/>
            </a:p>
          </p:txBody>
        </p:sp>
        <p:sp>
          <p:nvSpPr>
            <p:cNvPr id="12" name="フリーフォーム: 図形 11">
              <a:extLst>
                <a:ext uri="{FF2B5EF4-FFF2-40B4-BE49-F238E27FC236}">
                  <a16:creationId xmlns:a16="http://schemas.microsoft.com/office/drawing/2014/main" id="{61C33EDF-C32E-BA7D-33EC-4E9CB5A42163}"/>
                </a:ext>
              </a:extLst>
            </p:cNvPr>
            <p:cNvSpPr/>
            <p:nvPr/>
          </p:nvSpPr>
          <p:spPr>
            <a:xfrm>
              <a:off x="6630104" y="4295773"/>
              <a:ext cx="381899" cy="381899"/>
            </a:xfrm>
            <a:custGeom>
              <a:avLst/>
              <a:gdLst>
                <a:gd name="connsiteX0" fmla="*/ 0 w 381899"/>
                <a:gd name="connsiteY0" fmla="*/ 210044 h 381899"/>
                <a:gd name="connsiteX1" fmla="*/ 85927 w 381899"/>
                <a:gd name="connsiteY1" fmla="*/ 210044 h 381899"/>
                <a:gd name="connsiteX2" fmla="*/ 85927 w 381899"/>
                <a:gd name="connsiteY2" fmla="*/ 0 h 381899"/>
                <a:gd name="connsiteX3" fmla="*/ 295972 w 381899"/>
                <a:gd name="connsiteY3" fmla="*/ 0 h 381899"/>
                <a:gd name="connsiteX4" fmla="*/ 295972 w 381899"/>
                <a:gd name="connsiteY4" fmla="*/ 210044 h 381899"/>
                <a:gd name="connsiteX5" fmla="*/ 381899 w 381899"/>
                <a:gd name="connsiteY5" fmla="*/ 210044 h 381899"/>
                <a:gd name="connsiteX6" fmla="*/ 190950 w 381899"/>
                <a:gd name="connsiteY6" fmla="*/ 381899 h 381899"/>
                <a:gd name="connsiteX7" fmla="*/ 0 w 381899"/>
                <a:gd name="connsiteY7" fmla="*/ 210044 h 38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899" h="381899">
                  <a:moveTo>
                    <a:pt x="0" y="210044"/>
                  </a:moveTo>
                  <a:lnTo>
                    <a:pt x="85927" y="210044"/>
                  </a:lnTo>
                  <a:lnTo>
                    <a:pt x="85927" y="0"/>
                  </a:lnTo>
                  <a:lnTo>
                    <a:pt x="295972" y="0"/>
                  </a:lnTo>
                  <a:lnTo>
                    <a:pt x="295972" y="210044"/>
                  </a:lnTo>
                  <a:lnTo>
                    <a:pt x="381899" y="210044"/>
                  </a:lnTo>
                  <a:lnTo>
                    <a:pt x="190950" y="381899"/>
                  </a:lnTo>
                  <a:lnTo>
                    <a:pt x="0" y="210044"/>
                  </a:lnTo>
                  <a:close/>
                </a:path>
              </a:pathLst>
            </a:custGeom>
            <a:solidFill>
              <a:schemeClr val="accent6">
                <a:lumMod val="40000"/>
                <a:lumOff val="60000"/>
                <a:alpha val="90000"/>
              </a:schemeClr>
            </a:solidFill>
          </p:spPr>
          <p:style>
            <a:lnRef idx="2">
              <a:schemeClr val="dk2">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2">
                <a:hueOff val="0"/>
                <a:satOff val="0"/>
                <a:lumOff val="0"/>
                <a:alphaOff val="0"/>
              </a:schemeClr>
            </a:fontRef>
          </p:style>
          <p:txBody>
            <a:bodyPr spcFirstLastPara="0" vert="horz" wrap="square" lIns="107517" tIns="21590" rIns="107517" bIns="116110" numCol="1" spcCol="1270" anchor="ctr" anchorCtr="0">
              <a:noAutofit/>
            </a:bodyPr>
            <a:lstStyle/>
            <a:p>
              <a:pPr marL="0" lvl="0" indent="0" algn="ctr" defTabSz="755650">
                <a:lnSpc>
                  <a:spcPct val="90000"/>
                </a:lnSpc>
                <a:spcBef>
                  <a:spcPct val="0"/>
                </a:spcBef>
                <a:spcAft>
                  <a:spcPct val="35000"/>
                </a:spcAft>
                <a:buNone/>
              </a:pPr>
              <a:endParaRPr kumimoji="1" lang="ja-JP" altLang="en-US" sz="1700" kern="1200"/>
            </a:p>
          </p:txBody>
        </p:sp>
      </p:grpSp>
      <p:sp>
        <p:nvSpPr>
          <p:cNvPr id="14" name="タイトル 1">
            <a:extLst>
              <a:ext uri="{FF2B5EF4-FFF2-40B4-BE49-F238E27FC236}">
                <a16:creationId xmlns:a16="http://schemas.microsoft.com/office/drawing/2014/main" id="{36152289-7A37-36BE-C68B-D270B7867B99}"/>
              </a:ext>
            </a:extLst>
          </p:cNvPr>
          <p:cNvSpPr txBox="1">
            <a:spLocks/>
          </p:cNvSpPr>
          <p:nvPr/>
        </p:nvSpPr>
        <p:spPr>
          <a:xfrm>
            <a:off x="723900" y="5431885"/>
            <a:ext cx="7800225" cy="822625"/>
          </a:xfrm>
          <a:prstGeom prst="rect">
            <a:avLst/>
          </a:prstGeom>
          <a:solidFill>
            <a:schemeClr val="accent1">
              <a:lumMod val="20000"/>
              <a:lumOff val="80000"/>
            </a:schemeClr>
          </a:solidFill>
        </p:spPr>
        <p:txBody>
          <a:bodyPr vert="horz" lIns="68580" tIns="34290" rIns="68580" bIns="3429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475" dirty="0">
                <a:ln>
                  <a:solidFill>
                    <a:schemeClr val="tx1"/>
                  </a:solidFill>
                </a:ln>
                <a:latin typeface="BIZ UDPゴシック" panose="020B0400000000000000" pitchFamily="50" charset="-128"/>
                <a:ea typeface="BIZ UDPゴシック" panose="020B0400000000000000" pitchFamily="50" charset="-128"/>
              </a:rPr>
              <a:t>データ＋議論＋決定→チームが進み、教師の抱え込みが軽減するツールである！</a:t>
            </a:r>
          </a:p>
        </p:txBody>
      </p:sp>
      <p:sp>
        <p:nvSpPr>
          <p:cNvPr id="15" name="正方形/長方形 14">
            <a:extLst>
              <a:ext uri="{FF2B5EF4-FFF2-40B4-BE49-F238E27FC236}">
                <a16:creationId xmlns:a16="http://schemas.microsoft.com/office/drawing/2014/main" id="{E50C0EE5-17BB-3BC6-B823-634B535C5D2A}"/>
              </a:ext>
            </a:extLst>
          </p:cNvPr>
          <p:cNvSpPr/>
          <p:nvPr/>
        </p:nvSpPr>
        <p:spPr>
          <a:xfrm>
            <a:off x="6772575" y="0"/>
            <a:ext cx="2373923" cy="369332"/>
          </a:xfrm>
          <a:prstGeom prst="rect">
            <a:avLst/>
          </a:prstGeom>
          <a:solidFill>
            <a:srgbClr val="FFFF00"/>
          </a:solidFill>
        </p:spPr>
        <p:txBody>
          <a:bodyPr wrap="square">
            <a:spAutoFit/>
          </a:bodyPr>
          <a:lstStyle/>
          <a:p>
            <a:r>
              <a:rPr lang="ja-JP" altLang="en-US" dirty="0">
                <a:solidFill>
                  <a:schemeClr val="dk1"/>
                </a:solidFill>
                <a:latin typeface="Arial"/>
                <a:ea typeface="Arial"/>
                <a:cs typeface="Arial"/>
                <a:sym typeface="Arial"/>
              </a:rPr>
              <a:t>🄬＝権利関係登録済</a:t>
            </a:r>
            <a:endParaRPr lang="ja-JP" altLang="en-US" dirty="0"/>
          </a:p>
        </p:txBody>
      </p:sp>
      <p:sp>
        <p:nvSpPr>
          <p:cNvPr id="17" name="角丸四角形吹き出し 14">
            <a:extLst>
              <a:ext uri="{FF2B5EF4-FFF2-40B4-BE49-F238E27FC236}">
                <a16:creationId xmlns:a16="http://schemas.microsoft.com/office/drawing/2014/main" id="{9030BAA2-66A6-8B4F-60C0-2AD4B773B3EB}"/>
              </a:ext>
            </a:extLst>
          </p:cNvPr>
          <p:cNvSpPr/>
          <p:nvPr/>
        </p:nvSpPr>
        <p:spPr>
          <a:xfrm>
            <a:off x="0" y="2667001"/>
            <a:ext cx="2081199" cy="2090304"/>
          </a:xfrm>
          <a:prstGeom prst="wedgeRoundRectCallout">
            <a:avLst>
              <a:gd name="adj1" fmla="val 77455"/>
              <a:gd name="adj2" fmla="val 38959"/>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BIZ UDPゴシック" panose="020B0400000000000000" pitchFamily="50" charset="-128"/>
                <a:ea typeface="BIZ UDPゴシック" panose="020B0400000000000000" pitchFamily="50" charset="-128"/>
              </a:rPr>
              <a:t>個人情報を行き来しない方法で</a:t>
            </a:r>
            <a:r>
              <a:rPr lang="en-US" altLang="ja-JP" b="1" dirty="0">
                <a:solidFill>
                  <a:schemeClr val="tx1"/>
                </a:solidFill>
                <a:latin typeface="BIZ UDPゴシック" panose="020B0400000000000000" pitchFamily="50" charset="-128"/>
                <a:ea typeface="BIZ UDPゴシック" panose="020B0400000000000000" pitchFamily="50" charset="-128"/>
              </a:rPr>
              <a:t>CSW</a:t>
            </a:r>
            <a:r>
              <a:rPr lang="ja-JP" altLang="en-US" b="1" dirty="0">
                <a:solidFill>
                  <a:schemeClr val="tx1"/>
                </a:solidFill>
                <a:latin typeface="BIZ UDPゴシック" panose="020B0400000000000000" pitchFamily="50" charset="-128"/>
                <a:ea typeface="BIZ UDPゴシック" panose="020B0400000000000000" pitchFamily="50" charset="-128"/>
              </a:rPr>
              <a:t>や</a:t>
            </a:r>
            <a:r>
              <a:rPr lang="en-US" altLang="ja-JP" b="1" dirty="0">
                <a:solidFill>
                  <a:schemeClr val="tx1"/>
                </a:solidFill>
                <a:latin typeface="BIZ UDPゴシック" panose="020B0400000000000000" pitchFamily="50" charset="-128"/>
                <a:ea typeface="BIZ UDPゴシック" panose="020B0400000000000000" pitchFamily="50" charset="-128"/>
              </a:rPr>
              <a:t>CS</a:t>
            </a:r>
            <a:r>
              <a:rPr lang="ja-JP" altLang="en-US" b="1" dirty="0">
                <a:solidFill>
                  <a:schemeClr val="tx1"/>
                </a:solidFill>
                <a:latin typeface="BIZ UDPゴシック" panose="020B0400000000000000" pitchFamily="50" charset="-128"/>
                <a:ea typeface="BIZ UDPゴシック" panose="020B0400000000000000" pitchFamily="50" charset="-128"/>
              </a:rPr>
              <a:t>など地域をよく知るメンバーがチーム会議に参加</a:t>
            </a:r>
            <a:endParaRPr kumimoji="1" lang="ja-JP" altLang="en-US" b="1" dirty="0">
              <a:solidFill>
                <a:schemeClr val="tx1"/>
              </a:solidFill>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F23A4741-FF3F-A0D0-7F8D-38C2DC618978}"/>
              </a:ext>
            </a:extLst>
          </p:cNvPr>
          <p:cNvSpPr txBox="1"/>
          <p:nvPr/>
        </p:nvSpPr>
        <p:spPr>
          <a:xfrm>
            <a:off x="0" y="6515788"/>
            <a:ext cx="7062801" cy="335989"/>
          </a:xfrm>
          <a:prstGeom prst="rect">
            <a:avLst/>
          </a:prstGeom>
          <a:solidFill>
            <a:srgbClr val="FFFF00"/>
          </a:solidFill>
        </p:spPr>
        <p:txBody>
          <a:bodyPr wrap="square" rtlCol="0">
            <a:spAutoFit/>
          </a:bodyPr>
          <a:lstStyle/>
          <a:p>
            <a:pPr>
              <a:lnSpc>
                <a:spcPts val="1900"/>
              </a:lnSpc>
            </a:pPr>
            <a:r>
              <a:rPr lang="en-US" altLang="ja-JP" b="1" dirty="0">
                <a:ln>
                  <a:solidFill>
                    <a:schemeClr val="accent2">
                      <a:lumMod val="50000"/>
                    </a:schemeClr>
                  </a:solidFill>
                </a:ln>
                <a:solidFill>
                  <a:schemeClr val="accent2">
                    <a:lumMod val="50000"/>
                  </a:schemeClr>
                </a:solidFill>
                <a:latin typeface="BIZ UDPゴシック" panose="020B0400000000000000" pitchFamily="50" charset="-128"/>
                <a:ea typeface="BIZ UDPゴシック" panose="020B0400000000000000" pitchFamily="50" charset="-128"/>
              </a:rPr>
              <a:t>※YOSS</a:t>
            </a:r>
            <a:r>
              <a:rPr lang="ja-JP" altLang="en-US" b="1" dirty="0">
                <a:ln>
                  <a:solidFill>
                    <a:schemeClr val="accent2">
                      <a:lumMod val="50000"/>
                    </a:schemeClr>
                  </a:solidFill>
                </a:ln>
                <a:solidFill>
                  <a:schemeClr val="accent2">
                    <a:lumMod val="50000"/>
                  </a:schemeClr>
                </a:solidFill>
                <a:latin typeface="BIZ UDPゴシック" panose="020B0400000000000000" pitchFamily="50" charset="-128"/>
                <a:ea typeface="BIZ UDPゴシック" panose="020B0400000000000000" pitchFamily="50" charset="-128"/>
              </a:rPr>
              <a:t>＝</a:t>
            </a:r>
            <a:r>
              <a:rPr lang="en-US" altLang="ja-JP" b="1" dirty="0">
                <a:ln>
                  <a:solidFill>
                    <a:schemeClr val="accent2">
                      <a:lumMod val="50000"/>
                    </a:schemeClr>
                  </a:solidFill>
                </a:ln>
                <a:solidFill>
                  <a:schemeClr val="accent2">
                    <a:lumMod val="50000"/>
                  </a:schemeClr>
                </a:solidFill>
                <a:latin typeface="BIZ UDPゴシック" panose="020B0400000000000000" pitchFamily="50" charset="-128"/>
                <a:ea typeface="BIZ UDPゴシック" panose="020B0400000000000000" pitchFamily="50" charset="-128"/>
              </a:rPr>
              <a:t>Youngster’s</a:t>
            </a:r>
            <a:r>
              <a:rPr lang="ja-JP" altLang="en-US" b="1" dirty="0">
                <a:ln>
                  <a:solidFill>
                    <a:schemeClr val="accent2">
                      <a:lumMod val="50000"/>
                    </a:schemeClr>
                  </a:solidFill>
                </a:ln>
                <a:solidFill>
                  <a:schemeClr val="accent2">
                    <a:lumMod val="50000"/>
                  </a:schemeClr>
                </a:solidFill>
                <a:latin typeface="BIZ UDPゴシック" panose="020B0400000000000000" pitchFamily="50" charset="-128"/>
                <a:ea typeface="BIZ UDPゴシック" panose="020B0400000000000000" pitchFamily="50" charset="-128"/>
              </a:rPr>
              <a:t> </a:t>
            </a:r>
            <a:r>
              <a:rPr lang="en-US" altLang="ja-JP" b="1" dirty="0">
                <a:ln>
                  <a:solidFill>
                    <a:schemeClr val="accent2">
                      <a:lumMod val="50000"/>
                    </a:schemeClr>
                  </a:solidFill>
                </a:ln>
                <a:solidFill>
                  <a:schemeClr val="accent2">
                    <a:lumMod val="50000"/>
                  </a:schemeClr>
                </a:solidFill>
                <a:latin typeface="BIZ UDPゴシック" panose="020B0400000000000000" pitchFamily="50" charset="-128"/>
                <a:ea typeface="BIZ UDPゴシック" panose="020B0400000000000000" pitchFamily="50" charset="-128"/>
              </a:rPr>
              <a:t>Obstacle</a:t>
            </a:r>
            <a:r>
              <a:rPr lang="ja-JP" altLang="en-US" b="1" dirty="0">
                <a:ln>
                  <a:solidFill>
                    <a:schemeClr val="accent2">
                      <a:lumMod val="50000"/>
                    </a:schemeClr>
                  </a:solidFill>
                </a:ln>
                <a:solidFill>
                  <a:schemeClr val="accent2">
                    <a:lumMod val="50000"/>
                  </a:schemeClr>
                </a:solidFill>
                <a:latin typeface="BIZ UDPゴシック" panose="020B0400000000000000" pitchFamily="50" charset="-128"/>
                <a:ea typeface="BIZ UDPゴシック" panose="020B0400000000000000" pitchFamily="50" charset="-128"/>
              </a:rPr>
              <a:t> </a:t>
            </a:r>
            <a:r>
              <a:rPr lang="en-US" altLang="ja-JP" b="1" dirty="0">
                <a:ln>
                  <a:solidFill>
                    <a:schemeClr val="accent2">
                      <a:lumMod val="50000"/>
                    </a:schemeClr>
                  </a:solidFill>
                </a:ln>
                <a:solidFill>
                  <a:schemeClr val="accent2">
                    <a:lumMod val="50000"/>
                  </a:schemeClr>
                </a:solidFill>
                <a:latin typeface="BIZ UDPゴシック" panose="020B0400000000000000" pitchFamily="50" charset="-128"/>
                <a:ea typeface="BIZ UDPゴシック" panose="020B0400000000000000" pitchFamily="50" charset="-128"/>
              </a:rPr>
              <a:t>Screening</a:t>
            </a:r>
            <a:r>
              <a:rPr lang="ja-JP" altLang="en-US" b="1" dirty="0">
                <a:ln>
                  <a:solidFill>
                    <a:schemeClr val="accent2">
                      <a:lumMod val="50000"/>
                    </a:schemeClr>
                  </a:solidFill>
                </a:ln>
                <a:solidFill>
                  <a:schemeClr val="accent2">
                    <a:lumMod val="50000"/>
                  </a:schemeClr>
                </a:solidFill>
                <a:latin typeface="BIZ UDPゴシック" panose="020B0400000000000000" pitchFamily="50" charset="-128"/>
                <a:ea typeface="BIZ UDPゴシック" panose="020B0400000000000000" pitchFamily="50" charset="-128"/>
              </a:rPr>
              <a:t> </a:t>
            </a:r>
            <a:r>
              <a:rPr lang="en-US" altLang="ja-JP" b="1" dirty="0">
                <a:ln>
                  <a:solidFill>
                    <a:schemeClr val="accent2">
                      <a:lumMod val="50000"/>
                    </a:schemeClr>
                  </a:solidFill>
                </a:ln>
                <a:solidFill>
                  <a:schemeClr val="accent2">
                    <a:lumMod val="50000"/>
                  </a:schemeClr>
                </a:solidFill>
                <a:latin typeface="BIZ UDPゴシック" panose="020B0400000000000000" pitchFamily="50" charset="-128"/>
                <a:ea typeface="BIZ UDPゴシック" panose="020B0400000000000000" pitchFamily="50" charset="-128"/>
              </a:rPr>
              <a:t>System</a:t>
            </a:r>
            <a:endParaRPr kumimoji="1" lang="ja-JP" altLang="en-US" b="1" dirty="0">
              <a:ln>
                <a:solidFill>
                  <a:schemeClr val="accent2">
                    <a:lumMod val="50000"/>
                  </a:schemeClr>
                </a:solidFill>
              </a:ln>
              <a:solidFill>
                <a:schemeClr val="accent2">
                  <a:lumMod val="50000"/>
                </a:schemeClr>
              </a:solidFill>
              <a:latin typeface="BIZ UDPゴシック" panose="020B0400000000000000" pitchFamily="50" charset="-128"/>
              <a:ea typeface="BIZ UDPゴシック" panose="020B0400000000000000" pitchFamily="50" charset="-128"/>
            </a:endParaRPr>
          </a:p>
        </p:txBody>
      </p:sp>
      <p:grpSp>
        <p:nvGrpSpPr>
          <p:cNvPr id="23" name="グループ化 22">
            <a:extLst>
              <a:ext uri="{FF2B5EF4-FFF2-40B4-BE49-F238E27FC236}">
                <a16:creationId xmlns:a16="http://schemas.microsoft.com/office/drawing/2014/main" id="{E79BEE92-A0C6-4C25-9DA9-10CB4CEB3654}"/>
              </a:ext>
            </a:extLst>
          </p:cNvPr>
          <p:cNvGrpSpPr/>
          <p:nvPr/>
        </p:nvGrpSpPr>
        <p:grpSpPr>
          <a:xfrm>
            <a:off x="7349694" y="1351898"/>
            <a:ext cx="1812637" cy="2562877"/>
            <a:chOff x="7349694" y="1504298"/>
            <a:chExt cx="1812637" cy="2562877"/>
          </a:xfrm>
        </p:grpSpPr>
        <p:sp>
          <p:nvSpPr>
            <p:cNvPr id="16" name="角丸四角形吹き出し 14">
              <a:extLst>
                <a:ext uri="{FF2B5EF4-FFF2-40B4-BE49-F238E27FC236}">
                  <a16:creationId xmlns:a16="http://schemas.microsoft.com/office/drawing/2014/main" id="{982243CB-2D4E-A127-9FC4-952DF7EE6D5F}"/>
                </a:ext>
              </a:extLst>
            </p:cNvPr>
            <p:cNvSpPr/>
            <p:nvPr/>
          </p:nvSpPr>
          <p:spPr>
            <a:xfrm>
              <a:off x="7349694" y="1504298"/>
              <a:ext cx="1794306" cy="2562877"/>
            </a:xfrm>
            <a:prstGeom prst="wedgeRoundRectCallout">
              <a:avLst>
                <a:gd name="adj1" fmla="val -80547"/>
                <a:gd name="adj2" fmla="val -18563"/>
                <a:gd name="adj3" fmla="val 1666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700" dirty="0">
                <a:ln>
                  <a:solidFill>
                    <a:schemeClr val="bg1"/>
                  </a:solidFill>
                </a:ln>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714275DE-8AC3-DFB0-2989-7E1F04F3D787}"/>
                </a:ext>
              </a:extLst>
            </p:cNvPr>
            <p:cNvSpPr txBox="1"/>
            <p:nvPr/>
          </p:nvSpPr>
          <p:spPr>
            <a:xfrm>
              <a:off x="7424471" y="1564637"/>
              <a:ext cx="1737860" cy="2446824"/>
            </a:xfrm>
            <a:prstGeom prst="rect">
              <a:avLst/>
            </a:prstGeom>
            <a:noFill/>
          </p:spPr>
          <p:txBody>
            <a:bodyPr wrap="square" rtlCol="0">
              <a:spAutoFit/>
            </a:bodyPr>
            <a:lstStyle/>
            <a:p>
              <a:r>
                <a:rPr lang="ja-JP" altLang="en-US" sz="1700" spc="30" dirty="0">
                  <a:ln>
                    <a:solidFill>
                      <a:schemeClr val="bg1"/>
                    </a:solidFill>
                  </a:ln>
                  <a:solidFill>
                    <a:schemeClr val="bg1"/>
                  </a:solidFill>
                  <a:latin typeface="BIZ UDPゴシック" panose="020B0400000000000000" pitchFamily="50" charset="-128"/>
                  <a:ea typeface="BIZ UDPゴシック" panose="020B0400000000000000" pitchFamily="50" charset="-128"/>
                </a:rPr>
                <a:t>データだけだと教師は逆に負担感になる傾向がある。我がごととして議論してこそチーム学校となり、子どもに向かうパワーとなる。</a:t>
              </a:r>
              <a:endParaRPr kumimoji="1" lang="ja-JP" altLang="en-US" sz="1700" spc="30"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p:txBody>
        </p:sp>
      </p:grpSp>
      <p:sp>
        <p:nvSpPr>
          <p:cNvPr id="2" name="スライド番号プレースホルダー 1">
            <a:extLst>
              <a:ext uri="{FF2B5EF4-FFF2-40B4-BE49-F238E27FC236}">
                <a16:creationId xmlns:a16="http://schemas.microsoft.com/office/drawing/2014/main" id="{E5128B8E-DB79-DC40-22B6-E2C2BEAFE7BB}"/>
              </a:ext>
            </a:extLst>
          </p:cNvPr>
          <p:cNvSpPr>
            <a:spLocks noGrp="1"/>
          </p:cNvSpPr>
          <p:nvPr>
            <p:ph type="sldNum" sz="quarter" idx="12"/>
          </p:nvPr>
        </p:nvSpPr>
        <p:spPr/>
        <p:txBody>
          <a:bodyPr/>
          <a:lstStyle/>
          <a:p>
            <a:fld id="{9DAC49A8-D133-48D6-BABD-467D590054FB}" type="slidenum">
              <a:rPr kumimoji="1" lang="ja-JP" altLang="en-US" smtClean="0">
                <a:solidFill>
                  <a:srgbClr val="003300"/>
                </a:solidFill>
              </a:rPr>
              <a:t>134</a:t>
            </a:fld>
            <a:endParaRPr kumimoji="1" lang="ja-JP" altLang="en-US" dirty="0">
              <a:solidFill>
                <a:srgbClr val="003300"/>
              </a:solidFill>
            </a:endParaRPr>
          </a:p>
        </p:txBody>
      </p:sp>
    </p:spTree>
    <p:extLst>
      <p:ext uri="{BB962C8B-B14F-4D97-AF65-F5344CB8AC3E}">
        <p14:creationId xmlns:p14="http://schemas.microsoft.com/office/powerpoint/2010/main" val="2756766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B5989-B9D3-365F-93A1-819417383C8D}"/>
            </a:ext>
          </a:extLst>
        </p:cNvPr>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D46BEFA0-3AAC-0EF0-4C32-F903FE273A95}"/>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タイトル 1">
            <a:extLst>
              <a:ext uri="{FF2B5EF4-FFF2-40B4-BE49-F238E27FC236}">
                <a16:creationId xmlns:a16="http://schemas.microsoft.com/office/drawing/2014/main" id="{FA92B6FD-7921-5C27-B8C1-FDAD5A33C12E}"/>
              </a:ext>
            </a:extLst>
          </p:cNvPr>
          <p:cNvSpPr txBox="1">
            <a:spLocks/>
          </p:cNvSpPr>
          <p:nvPr/>
        </p:nvSpPr>
        <p:spPr>
          <a:xfrm>
            <a:off x="0" y="-4048"/>
            <a:ext cx="5095875" cy="1292902"/>
          </a:xfrm>
          <a:prstGeom prst="rect">
            <a:avLst/>
          </a:prstGeom>
        </p:spPr>
        <p:style>
          <a:lnRef idx="1">
            <a:schemeClr val="accent4"/>
          </a:lnRef>
          <a:fillRef idx="2">
            <a:schemeClr val="accent4"/>
          </a:fillRef>
          <a:effectRef idx="1">
            <a:schemeClr val="accent4"/>
          </a:effectRef>
          <a:fontRef idx="minor">
            <a:schemeClr val="dk1"/>
          </a:fontRef>
        </p:style>
        <p:txBody>
          <a:bodyPr anchor="ctr">
            <a:normAutofit/>
          </a:bodyPr>
          <a:lstStyle>
            <a:lvl1pPr algn="l" defTabSz="914400" rtl="0" eaLnBrk="1" latinLnBrk="0" hangingPunct="1">
              <a:lnSpc>
                <a:spcPct val="85000"/>
              </a:lnSpc>
              <a:spcBef>
                <a:spcPct val="0"/>
              </a:spcBef>
              <a:buNone/>
              <a:defRPr kumimoji="1" sz="4800"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3900" dirty="0">
                <a:ln>
                  <a:solidFill>
                    <a:schemeClr val="tx1"/>
                  </a:solidFill>
                </a:ln>
                <a:latin typeface="BIZ UDPゴシック" panose="020B0400000000000000" pitchFamily="50" charset="-128"/>
                <a:ea typeface="BIZ UDPゴシック" panose="020B0400000000000000" pitchFamily="50" charset="-128"/>
              </a:rPr>
              <a:t> 「チーム学校」形成の</a:t>
            </a:r>
            <a:br>
              <a:rPr lang="en-US" altLang="ja-JP" sz="3900" dirty="0">
                <a:ln>
                  <a:solidFill>
                    <a:schemeClr val="tx1"/>
                  </a:solidFill>
                </a:ln>
                <a:latin typeface="BIZ UDPゴシック" panose="020B0400000000000000" pitchFamily="50" charset="-128"/>
                <a:ea typeface="BIZ UDPゴシック" panose="020B0400000000000000" pitchFamily="50" charset="-128"/>
              </a:rPr>
            </a:br>
            <a:r>
              <a:rPr lang="en-US" altLang="ja-JP" sz="3900" dirty="0">
                <a:ln>
                  <a:solidFill>
                    <a:schemeClr val="tx1"/>
                  </a:solidFill>
                </a:ln>
                <a:latin typeface="BIZ UDPゴシック" panose="020B0400000000000000" pitchFamily="50" charset="-128"/>
                <a:ea typeface="BIZ UDPゴシック" panose="020B0400000000000000" pitchFamily="50" charset="-128"/>
              </a:rPr>
              <a:t> 1</a:t>
            </a:r>
            <a:r>
              <a:rPr lang="ja-JP" altLang="en-US" sz="3900" dirty="0">
                <a:ln>
                  <a:solidFill>
                    <a:schemeClr val="tx1"/>
                  </a:solidFill>
                </a:ln>
                <a:latin typeface="BIZ UDPゴシック" panose="020B0400000000000000" pitchFamily="50" charset="-128"/>
                <a:ea typeface="BIZ UDPゴシック" panose="020B0400000000000000" pitchFamily="50" charset="-128"/>
              </a:rPr>
              <a:t>つの方法</a:t>
            </a:r>
          </a:p>
        </p:txBody>
      </p:sp>
      <p:sp>
        <p:nvSpPr>
          <p:cNvPr id="4" name="角丸四角形 4">
            <a:extLst>
              <a:ext uri="{FF2B5EF4-FFF2-40B4-BE49-F238E27FC236}">
                <a16:creationId xmlns:a16="http://schemas.microsoft.com/office/drawing/2014/main" id="{B2C771F7-F86C-43AA-6C15-AC093069B6AB}"/>
              </a:ext>
            </a:extLst>
          </p:cNvPr>
          <p:cNvSpPr/>
          <p:nvPr/>
        </p:nvSpPr>
        <p:spPr>
          <a:xfrm>
            <a:off x="1604772" y="2088565"/>
            <a:ext cx="2331974" cy="125653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700" dirty="0">
                <a:latin typeface="BIZ UDPゴシック" panose="020B0400000000000000" pitchFamily="50" charset="-128"/>
                <a:ea typeface="BIZ UDPゴシック" panose="020B0400000000000000" pitchFamily="50" charset="-128"/>
              </a:rPr>
              <a:t>個人の把握：些細な懸念</a:t>
            </a:r>
          </a:p>
        </p:txBody>
      </p:sp>
      <p:sp>
        <p:nvSpPr>
          <p:cNvPr id="5" name="右矢印 5">
            <a:extLst>
              <a:ext uri="{FF2B5EF4-FFF2-40B4-BE49-F238E27FC236}">
                <a16:creationId xmlns:a16="http://schemas.microsoft.com/office/drawing/2014/main" id="{34C2703B-D786-CB38-3F22-966A3B2E8E16}"/>
              </a:ext>
            </a:extLst>
          </p:cNvPr>
          <p:cNvSpPr/>
          <p:nvPr/>
        </p:nvSpPr>
        <p:spPr>
          <a:xfrm>
            <a:off x="4023335" y="2500808"/>
            <a:ext cx="81009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 name="角丸四角形 6">
            <a:extLst>
              <a:ext uri="{FF2B5EF4-FFF2-40B4-BE49-F238E27FC236}">
                <a16:creationId xmlns:a16="http://schemas.microsoft.com/office/drawing/2014/main" id="{EF1A4A3D-0B59-70EA-C9DB-5B13A7428D96}"/>
              </a:ext>
            </a:extLst>
          </p:cNvPr>
          <p:cNvSpPr/>
          <p:nvPr/>
        </p:nvSpPr>
        <p:spPr>
          <a:xfrm>
            <a:off x="4920016" y="2088563"/>
            <a:ext cx="3871940" cy="129614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250" dirty="0">
                <a:latin typeface="BIZ UDPゴシック" panose="020B0400000000000000" pitchFamily="50" charset="-128"/>
                <a:ea typeface="BIZ UDPゴシック" panose="020B0400000000000000" pitchFamily="50" charset="-128"/>
              </a:rPr>
              <a:t>組織共有：</a:t>
            </a:r>
            <a:endParaRPr lang="en-US" altLang="ja-JP" sz="2250" dirty="0">
              <a:latin typeface="BIZ UDPゴシック" panose="020B0400000000000000" pitchFamily="50" charset="-128"/>
              <a:ea typeface="BIZ UDPゴシック" panose="020B0400000000000000" pitchFamily="50" charset="-128"/>
            </a:endParaRPr>
          </a:p>
          <a:p>
            <a:pPr algn="ctr"/>
            <a:r>
              <a:rPr lang="ja-JP" altLang="en-US" sz="2250" b="1" dirty="0">
                <a:solidFill>
                  <a:srgbClr val="FF0000"/>
                </a:solidFill>
                <a:latin typeface="BIZ UDPゴシック" panose="020B0400000000000000" pitchFamily="50" charset="-128"/>
                <a:ea typeface="BIZ UDPゴシック" panose="020B0400000000000000" pitchFamily="50" charset="-128"/>
              </a:rPr>
              <a:t>些細な対応を明確に決定</a:t>
            </a:r>
            <a:r>
              <a:rPr lang="ja-JP" altLang="en-US" sz="2250" dirty="0">
                <a:latin typeface="BIZ UDPゴシック" panose="020B0400000000000000" pitchFamily="50" charset="-128"/>
                <a:ea typeface="BIZ UDPゴシック" panose="020B0400000000000000" pitchFamily="50" charset="-128"/>
              </a:rPr>
              <a:t>：定例化</a:t>
            </a:r>
          </a:p>
        </p:txBody>
      </p:sp>
      <p:sp>
        <p:nvSpPr>
          <p:cNvPr id="8" name="下矢印 8">
            <a:extLst>
              <a:ext uri="{FF2B5EF4-FFF2-40B4-BE49-F238E27FC236}">
                <a16:creationId xmlns:a16="http://schemas.microsoft.com/office/drawing/2014/main" id="{10A04E72-C3ED-B9E4-41D1-4EDB880076E1}"/>
              </a:ext>
            </a:extLst>
          </p:cNvPr>
          <p:cNvSpPr/>
          <p:nvPr/>
        </p:nvSpPr>
        <p:spPr>
          <a:xfrm>
            <a:off x="6065304" y="3461092"/>
            <a:ext cx="648072" cy="6073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角丸四角形 9">
            <a:extLst>
              <a:ext uri="{FF2B5EF4-FFF2-40B4-BE49-F238E27FC236}">
                <a16:creationId xmlns:a16="http://schemas.microsoft.com/office/drawing/2014/main" id="{6B85BEE5-3F86-6D8F-5A02-8BD63F79A48D}"/>
              </a:ext>
            </a:extLst>
          </p:cNvPr>
          <p:cNvSpPr/>
          <p:nvPr/>
        </p:nvSpPr>
        <p:spPr>
          <a:xfrm>
            <a:off x="4833426" y="4144811"/>
            <a:ext cx="2924929" cy="91810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400" dirty="0">
                <a:latin typeface="BIZ UDPゴシック" panose="020B0400000000000000" pitchFamily="50" charset="-128"/>
                <a:ea typeface="BIZ UDPゴシック" panose="020B0400000000000000" pitchFamily="50" charset="-128"/>
              </a:rPr>
              <a:t>早期対応つながる</a:t>
            </a:r>
          </a:p>
        </p:txBody>
      </p:sp>
      <p:sp>
        <p:nvSpPr>
          <p:cNvPr id="10" name="角丸四角形吹き出し 10">
            <a:extLst>
              <a:ext uri="{FF2B5EF4-FFF2-40B4-BE49-F238E27FC236}">
                <a16:creationId xmlns:a16="http://schemas.microsoft.com/office/drawing/2014/main" id="{D746FCF3-6A7A-6F9F-FA51-3C7C2A245497}"/>
              </a:ext>
            </a:extLst>
          </p:cNvPr>
          <p:cNvSpPr/>
          <p:nvPr/>
        </p:nvSpPr>
        <p:spPr>
          <a:xfrm>
            <a:off x="5324475" y="722276"/>
            <a:ext cx="3162299" cy="800851"/>
          </a:xfrm>
          <a:prstGeom prst="wedgeRoundRectCallout">
            <a:avLst>
              <a:gd name="adj1" fmla="val 3730"/>
              <a:gd name="adj2" fmla="val 11145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教師の同僚性：ちょっとした</a:t>
            </a:r>
          </a:p>
          <a:p>
            <a:pPr algn="ctr"/>
            <a:r>
              <a:rPr lang="ja-JP" altLang="en-US" dirty="0">
                <a:solidFill>
                  <a:schemeClr val="tx1"/>
                </a:solidFill>
                <a:latin typeface="BIZ UDPゴシック" panose="020B0400000000000000" pitchFamily="50" charset="-128"/>
                <a:ea typeface="BIZ UDPゴシック" panose="020B0400000000000000" pitchFamily="50" charset="-128"/>
              </a:rPr>
              <a:t>工夫が参考になる！</a:t>
            </a:r>
          </a:p>
        </p:txBody>
      </p:sp>
      <p:sp>
        <p:nvSpPr>
          <p:cNvPr id="11" name="角丸四角形吹き出し 11">
            <a:extLst>
              <a:ext uri="{FF2B5EF4-FFF2-40B4-BE49-F238E27FC236}">
                <a16:creationId xmlns:a16="http://schemas.microsoft.com/office/drawing/2014/main" id="{BA051DE2-EB30-25BF-EFF5-370CA19A6899}"/>
              </a:ext>
            </a:extLst>
          </p:cNvPr>
          <p:cNvSpPr/>
          <p:nvPr/>
        </p:nvSpPr>
        <p:spPr>
          <a:xfrm>
            <a:off x="1439652" y="3807042"/>
            <a:ext cx="3186354" cy="972108"/>
          </a:xfrm>
          <a:prstGeom prst="wedgeRoundRectCallout">
            <a:avLst>
              <a:gd name="adj1" fmla="val 72352"/>
              <a:gd name="adj2" fmla="val -6336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100" dirty="0">
                <a:latin typeface="BIZ UDPゴシック" panose="020B0400000000000000" pitchFamily="50" charset="-128"/>
                <a:ea typeface="BIZ UDPゴシック" panose="020B0400000000000000" pitchFamily="50" charset="-128"/>
              </a:rPr>
              <a:t>その機能をもつツールが</a:t>
            </a:r>
          </a:p>
          <a:p>
            <a:pPr algn="ctr"/>
            <a:r>
              <a:rPr lang="ja-JP" altLang="en-US" sz="2100" b="1" dirty="0">
                <a:solidFill>
                  <a:srgbClr val="FF0000"/>
                </a:solidFill>
                <a:latin typeface="BIZ UDPゴシック" panose="020B0400000000000000" pitchFamily="50" charset="-128"/>
                <a:ea typeface="BIZ UDPゴシック" panose="020B0400000000000000" pitchFamily="50" charset="-128"/>
              </a:rPr>
              <a:t>“</a:t>
            </a:r>
            <a:r>
              <a:rPr lang="en-US" altLang="ja-JP" sz="2100" b="1" dirty="0">
                <a:solidFill>
                  <a:srgbClr val="FF0000"/>
                </a:solidFill>
                <a:latin typeface="BIZ UDPゴシック" panose="020B0400000000000000" pitchFamily="50" charset="-128"/>
                <a:ea typeface="BIZ UDPゴシック" panose="020B0400000000000000" pitchFamily="50" charset="-128"/>
              </a:rPr>
              <a:t>YOSS</a:t>
            </a:r>
            <a:r>
              <a:rPr lang="ja-JP" altLang="en-US" sz="2100" b="1" dirty="0">
                <a:solidFill>
                  <a:srgbClr val="FF0000"/>
                </a:solidFill>
                <a:latin typeface="BIZ UDPゴシック" panose="020B0400000000000000" pitchFamily="50" charset="-128"/>
                <a:ea typeface="BIZ UDPゴシック" panose="020B0400000000000000" pitchFamily="50" charset="-128"/>
              </a:rPr>
              <a:t>（ヨース）”</a:t>
            </a:r>
          </a:p>
        </p:txBody>
      </p:sp>
      <p:sp>
        <p:nvSpPr>
          <p:cNvPr id="12" name="テキスト ボックス 11">
            <a:extLst>
              <a:ext uri="{FF2B5EF4-FFF2-40B4-BE49-F238E27FC236}">
                <a16:creationId xmlns:a16="http://schemas.microsoft.com/office/drawing/2014/main" id="{481E1120-95A0-CDDB-0F43-7191AA95FE29}"/>
              </a:ext>
            </a:extLst>
          </p:cNvPr>
          <p:cNvSpPr txBox="1"/>
          <p:nvPr/>
        </p:nvSpPr>
        <p:spPr>
          <a:xfrm>
            <a:off x="925290" y="5743115"/>
            <a:ext cx="7145557" cy="415498"/>
          </a:xfrm>
          <a:prstGeom prst="rect">
            <a:avLst/>
          </a:prstGeom>
          <a:solidFill>
            <a:schemeClr val="bg1"/>
          </a:solidFill>
        </p:spPr>
        <p:txBody>
          <a:bodyPr wrap="square">
            <a:spAutoFit/>
          </a:bodyPr>
          <a:lstStyle/>
          <a:p>
            <a:pPr>
              <a:defRPr/>
            </a:pPr>
            <a:r>
              <a:rPr lang="ja-JP" altLang="en-US" sz="2100" b="1" dirty="0">
                <a:latin typeface="BIZ UDPゴシック" panose="020B0400000000000000" pitchFamily="50" charset="-128"/>
                <a:ea typeface="BIZ UDPゴシック" panose="020B0400000000000000" pitchFamily="50" charset="-128"/>
              </a:rPr>
              <a:t>　　</a:t>
            </a:r>
            <a:r>
              <a:rPr lang="en-US" altLang="ja-JP" sz="2100" b="1" dirty="0">
                <a:latin typeface="BIZ UDPゴシック" panose="020B0400000000000000" pitchFamily="50" charset="-128"/>
                <a:ea typeface="BIZ UDPゴシック" panose="020B0400000000000000" pitchFamily="50" charset="-128"/>
              </a:rPr>
              <a:t>SSW</a:t>
            </a:r>
            <a:r>
              <a:rPr lang="ja-JP" altLang="en-US" sz="2100" b="1" dirty="0">
                <a:latin typeface="BIZ UDPゴシック" panose="020B0400000000000000" pitchFamily="50" charset="-128"/>
                <a:ea typeface="BIZ UDPゴシック" panose="020B0400000000000000" pitchFamily="50" charset="-128"/>
              </a:rPr>
              <a:t>は必須、</a:t>
            </a:r>
            <a:r>
              <a:rPr lang="en-US" altLang="ja-JP" sz="2100" b="1" dirty="0">
                <a:latin typeface="BIZ UDPゴシック" panose="020B0400000000000000" pitchFamily="50" charset="-128"/>
                <a:ea typeface="BIZ UDPゴシック" panose="020B0400000000000000" pitchFamily="50" charset="-128"/>
              </a:rPr>
              <a:t>SSW</a:t>
            </a:r>
            <a:r>
              <a:rPr lang="ja-JP" altLang="en-US" sz="2100" b="1" dirty="0">
                <a:latin typeface="BIZ UDPゴシック" panose="020B0400000000000000" pitchFamily="50" charset="-128"/>
                <a:ea typeface="BIZ UDPゴシック" panose="020B0400000000000000" pitchFamily="50" charset="-128"/>
              </a:rPr>
              <a:t>や</a:t>
            </a:r>
            <a:r>
              <a:rPr lang="en-US" altLang="ja-JP" sz="2100" b="1" dirty="0">
                <a:latin typeface="BIZ UDPゴシック" panose="020B0400000000000000" pitchFamily="50" charset="-128"/>
                <a:ea typeface="BIZ UDPゴシック" panose="020B0400000000000000" pitchFamily="50" charset="-128"/>
              </a:rPr>
              <a:t>SC</a:t>
            </a:r>
            <a:r>
              <a:rPr lang="ja-JP" altLang="en-US" sz="2100" b="1" dirty="0">
                <a:latin typeface="BIZ UDPゴシック" panose="020B0400000000000000" pitchFamily="50" charset="-128"/>
                <a:ea typeface="BIZ UDPゴシック" panose="020B0400000000000000" pitchFamily="50" charset="-128"/>
              </a:rPr>
              <a:t>の機能が明確化される</a:t>
            </a:r>
          </a:p>
        </p:txBody>
      </p:sp>
      <p:sp>
        <p:nvSpPr>
          <p:cNvPr id="14" name="テキスト ボックス 13">
            <a:extLst>
              <a:ext uri="{FF2B5EF4-FFF2-40B4-BE49-F238E27FC236}">
                <a16:creationId xmlns:a16="http://schemas.microsoft.com/office/drawing/2014/main" id="{4ADC7432-B2DB-3AE4-B638-E2B621975D41}"/>
              </a:ext>
            </a:extLst>
          </p:cNvPr>
          <p:cNvSpPr txBox="1"/>
          <p:nvPr/>
        </p:nvSpPr>
        <p:spPr>
          <a:xfrm>
            <a:off x="233172" y="5317745"/>
            <a:ext cx="7937872" cy="415498"/>
          </a:xfrm>
          <a:prstGeom prst="rect">
            <a:avLst/>
          </a:prstGeom>
          <a:solidFill>
            <a:srgbClr val="FFFF99"/>
          </a:solidFill>
        </p:spPr>
        <p:txBody>
          <a:bodyPr wrap="square">
            <a:spAutoFit/>
          </a:bodyPr>
          <a:lstStyle/>
          <a:p>
            <a:pPr>
              <a:defRPr/>
            </a:pPr>
            <a:r>
              <a:rPr lang="ja-JP" altLang="en-US" sz="2100" b="1" dirty="0">
                <a:latin typeface="BIZ UDPゴシック" panose="020B0400000000000000" pitchFamily="50" charset="-128"/>
                <a:ea typeface="BIZ UDPゴシック" panose="020B0400000000000000" pitchFamily="50" charset="-128"/>
              </a:rPr>
              <a:t>チーム会議に挙げる、</a:t>
            </a:r>
            <a:r>
              <a:rPr lang="en-US" altLang="ja-JP" sz="2100" b="1" dirty="0">
                <a:latin typeface="BIZ UDPゴシック" panose="020B0400000000000000" pitchFamily="50" charset="-128"/>
                <a:ea typeface="BIZ UDPゴシック" panose="020B0400000000000000" pitchFamily="50" charset="-128"/>
              </a:rPr>
              <a:t>ABC</a:t>
            </a:r>
            <a:r>
              <a:rPr lang="ja-JP" altLang="en-US" sz="2100" b="1" dirty="0">
                <a:latin typeface="BIZ UDPゴシック" panose="020B0400000000000000" pitchFamily="50" charset="-128"/>
                <a:ea typeface="BIZ UDPゴシック" panose="020B0400000000000000" pitchFamily="50" charset="-128"/>
              </a:rPr>
              <a:t>方向性を決める：重要＝</a:t>
            </a:r>
            <a:r>
              <a:rPr lang="en-US" altLang="ja-JP" sz="2100" b="1" dirty="0">
                <a:latin typeface="BIZ UDPゴシック" panose="020B0400000000000000" pitchFamily="50" charset="-128"/>
                <a:ea typeface="BIZ UDPゴシック" panose="020B0400000000000000" pitchFamily="50" charset="-128"/>
              </a:rPr>
              <a:t>YOSS</a:t>
            </a:r>
            <a:r>
              <a:rPr lang="ja-JP" altLang="en-US" sz="2100" b="1" dirty="0">
                <a:latin typeface="BIZ UDPゴシック" panose="020B0400000000000000" pitchFamily="50" charset="-128"/>
                <a:ea typeface="BIZ UDPゴシック" panose="020B0400000000000000" pitchFamily="50" charset="-128"/>
              </a:rPr>
              <a:t>🄬機能</a:t>
            </a:r>
          </a:p>
        </p:txBody>
      </p:sp>
      <p:sp>
        <p:nvSpPr>
          <p:cNvPr id="15" name="右矢印 13">
            <a:extLst>
              <a:ext uri="{FF2B5EF4-FFF2-40B4-BE49-F238E27FC236}">
                <a16:creationId xmlns:a16="http://schemas.microsoft.com/office/drawing/2014/main" id="{8176EBF1-81CA-016D-ECFF-222DAE477E52}"/>
              </a:ext>
            </a:extLst>
          </p:cNvPr>
          <p:cNvSpPr/>
          <p:nvPr/>
        </p:nvSpPr>
        <p:spPr>
          <a:xfrm>
            <a:off x="439237" y="5843587"/>
            <a:ext cx="486053" cy="251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スライド番号プレースホルダー 1">
            <a:extLst>
              <a:ext uri="{FF2B5EF4-FFF2-40B4-BE49-F238E27FC236}">
                <a16:creationId xmlns:a16="http://schemas.microsoft.com/office/drawing/2014/main" id="{ECE6EC0E-A345-9729-9A2A-33317DAD0D4C}"/>
              </a:ext>
            </a:extLst>
          </p:cNvPr>
          <p:cNvSpPr>
            <a:spLocks noGrp="1"/>
          </p:cNvSpPr>
          <p:nvPr>
            <p:ph type="sldNum" sz="quarter" idx="12"/>
          </p:nvPr>
        </p:nvSpPr>
        <p:spPr/>
        <p:txBody>
          <a:bodyPr/>
          <a:lstStyle/>
          <a:p>
            <a:fld id="{9DAC49A8-D133-48D6-BABD-467D590054FB}" type="slidenum">
              <a:rPr kumimoji="1" lang="ja-JP" altLang="en-US" smtClean="0"/>
              <a:t>135</a:t>
            </a:fld>
            <a:endParaRPr kumimoji="1" lang="ja-JP" altLang="en-US"/>
          </a:p>
        </p:txBody>
      </p:sp>
    </p:spTree>
    <p:extLst>
      <p:ext uri="{BB962C8B-B14F-4D97-AF65-F5344CB8AC3E}">
        <p14:creationId xmlns:p14="http://schemas.microsoft.com/office/powerpoint/2010/main" val="336655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5"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randombar(horizontal)">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P spid="12"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6BC77-A5CB-1D20-B34A-5E3C5085DF7C}"/>
            </a:ext>
          </a:extLst>
        </p:cNvPr>
        <p:cNvGrpSpPr/>
        <p:nvPr/>
      </p:nvGrpSpPr>
      <p:grpSpPr>
        <a:xfrm>
          <a:off x="0" y="0"/>
          <a:ext cx="0" cy="0"/>
          <a:chOff x="0" y="0"/>
          <a:chExt cx="0" cy="0"/>
        </a:xfrm>
      </p:grpSpPr>
      <p:pic>
        <p:nvPicPr>
          <p:cNvPr id="8" name="図 7">
            <a:extLst>
              <a:ext uri="{FF2B5EF4-FFF2-40B4-BE49-F238E27FC236}">
                <a16:creationId xmlns:a16="http://schemas.microsoft.com/office/drawing/2014/main" id="{8A7EF9C4-9BF9-AEF5-F958-C366F46FE6FD}"/>
              </a:ext>
            </a:extLst>
          </p:cNvPr>
          <p:cNvPicPr>
            <a:picLocks noChangeAspect="1"/>
          </p:cNvPicPr>
          <p:nvPr/>
        </p:nvPicPr>
        <p:blipFill>
          <a:blip r:embed="rId3"/>
          <a:stretch>
            <a:fillRect/>
          </a:stretch>
        </p:blipFill>
        <p:spPr>
          <a:xfrm>
            <a:off x="4742370" y="-2"/>
            <a:ext cx="4392000" cy="6358559"/>
          </a:xfrm>
          <a:prstGeom prst="rect">
            <a:avLst/>
          </a:prstGeom>
        </p:spPr>
      </p:pic>
      <p:sp>
        <p:nvSpPr>
          <p:cNvPr id="13" name="テキスト ボックス 12">
            <a:extLst>
              <a:ext uri="{FF2B5EF4-FFF2-40B4-BE49-F238E27FC236}">
                <a16:creationId xmlns:a16="http://schemas.microsoft.com/office/drawing/2014/main" id="{3A6A353A-3877-D540-13C4-79CE9691D3DA}"/>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タイトル 1">
            <a:extLst>
              <a:ext uri="{FF2B5EF4-FFF2-40B4-BE49-F238E27FC236}">
                <a16:creationId xmlns:a16="http://schemas.microsoft.com/office/drawing/2014/main" id="{FA9C1833-542A-4145-26D4-CA4EC1ABF4A7}"/>
              </a:ext>
            </a:extLst>
          </p:cNvPr>
          <p:cNvSpPr txBox="1">
            <a:spLocks/>
          </p:cNvSpPr>
          <p:nvPr/>
        </p:nvSpPr>
        <p:spPr>
          <a:xfrm>
            <a:off x="181477" y="133569"/>
            <a:ext cx="4590548" cy="1832789"/>
          </a:xfrm>
          <a:prstGeom prst="rect">
            <a:avLst/>
          </a:prstGeom>
        </p:spPr>
        <p:txBody>
          <a:bodyPr>
            <a:normAutofit fontScale="97500" lnSpcReduction="10000"/>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00000"/>
              </a:lnSpc>
            </a:pPr>
            <a:r>
              <a:rPr lang="ja-JP" altLang="en-US" sz="4000" b="1" u="sng" dirty="0">
                <a:latin typeface="BIZ UDPゴシック" panose="020B0400000000000000" pitchFamily="50" charset="-128"/>
                <a:ea typeface="BIZ UDPゴシック" panose="020B0400000000000000" pitchFamily="50" charset="-128"/>
              </a:rPr>
              <a:t>チーム学校を作る</a:t>
            </a:r>
            <a:br>
              <a:rPr lang="en-US" altLang="ja-JP" sz="4000" b="1" u="sng" dirty="0">
                <a:latin typeface="BIZ UDPゴシック" panose="020B0400000000000000" pitchFamily="50" charset="-128"/>
                <a:ea typeface="BIZ UDPゴシック" panose="020B0400000000000000" pitchFamily="50" charset="-128"/>
              </a:rPr>
            </a:br>
            <a:r>
              <a:rPr lang="ja-JP" altLang="en-US" sz="4000" b="1" u="sng" dirty="0">
                <a:latin typeface="BIZ UDPゴシック" panose="020B0400000000000000" pitchFamily="50" charset="-128"/>
                <a:ea typeface="BIZ UDPゴシック" panose="020B0400000000000000" pitchFamily="50" charset="-128"/>
              </a:rPr>
              <a:t>ファシリテーション</a:t>
            </a:r>
            <a:br>
              <a:rPr lang="en-US" altLang="ja-JP" sz="4000" b="1" u="sng" dirty="0">
                <a:latin typeface="BIZ UDPゴシック" panose="020B0400000000000000" pitchFamily="50" charset="-128"/>
                <a:ea typeface="BIZ UDPゴシック" panose="020B0400000000000000" pitchFamily="50" charset="-128"/>
              </a:rPr>
            </a:br>
            <a:r>
              <a:rPr lang="ja-JP" altLang="en-US" sz="4000" b="1" u="sng" dirty="0">
                <a:latin typeface="BIZ UDPゴシック" panose="020B0400000000000000" pitchFamily="50" charset="-128"/>
                <a:ea typeface="BIZ UDPゴシック" panose="020B0400000000000000" pitchFamily="50" charset="-128"/>
              </a:rPr>
              <a:t>の方法</a:t>
            </a:r>
          </a:p>
        </p:txBody>
      </p:sp>
      <p:sp>
        <p:nvSpPr>
          <p:cNvPr id="4" name="コンテンツ プレースホルダー 2">
            <a:extLst>
              <a:ext uri="{FF2B5EF4-FFF2-40B4-BE49-F238E27FC236}">
                <a16:creationId xmlns:a16="http://schemas.microsoft.com/office/drawing/2014/main" id="{B9B9D521-83C5-850A-2F42-7F223668A2B6}"/>
              </a:ext>
            </a:extLst>
          </p:cNvPr>
          <p:cNvSpPr txBox="1">
            <a:spLocks/>
          </p:cNvSpPr>
          <p:nvPr/>
        </p:nvSpPr>
        <p:spPr>
          <a:xfrm>
            <a:off x="9630" y="2242091"/>
            <a:ext cx="7992123" cy="3263504"/>
          </a:xfrm>
          <a:prstGeom prst="rect">
            <a:avLst/>
          </a:prstGeom>
        </p:spPr>
        <p:txBody>
          <a:bodyPr>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sz="2453" dirty="0">
                <a:latin typeface="BIZ UDPゴシック" panose="020B0400000000000000" pitchFamily="50" charset="-128"/>
                <a:ea typeface="BIZ UDPゴシック" panose="020B0400000000000000" pitchFamily="50" charset="-128"/>
              </a:rPr>
              <a:t>違った意見を引き出すこと</a:t>
            </a:r>
            <a:endParaRPr lang="en-US" altLang="ja-JP" sz="2453" dirty="0">
              <a:latin typeface="BIZ UDPゴシック" panose="020B0400000000000000" pitchFamily="50" charset="-128"/>
              <a:ea typeface="BIZ UDPゴシック" panose="020B0400000000000000" pitchFamily="50" charset="-128"/>
            </a:endParaRPr>
          </a:p>
          <a:p>
            <a:pPr>
              <a:spcBef>
                <a:spcPts val="800"/>
              </a:spcBef>
            </a:pPr>
            <a:r>
              <a:rPr lang="ja-JP" altLang="en-US" sz="2453" dirty="0">
                <a:latin typeface="BIZ UDPゴシック" panose="020B0400000000000000" pitchFamily="50" charset="-128"/>
                <a:ea typeface="BIZ UDPゴシック" panose="020B0400000000000000" pitchFamily="50" charset="-128"/>
              </a:rPr>
              <a:t>同じであることを求めないこと</a:t>
            </a:r>
            <a:endParaRPr lang="en-US" altLang="ja-JP" sz="2453" dirty="0">
              <a:latin typeface="BIZ UDPゴシック" panose="020B0400000000000000" pitchFamily="50" charset="-128"/>
              <a:ea typeface="BIZ UDPゴシック" panose="020B0400000000000000" pitchFamily="50" charset="-128"/>
            </a:endParaRPr>
          </a:p>
          <a:p>
            <a:endParaRPr lang="en-US" altLang="ja-JP" sz="2453" dirty="0">
              <a:latin typeface="BIZ UDPゴシック" panose="020B0400000000000000" pitchFamily="50" charset="-128"/>
              <a:ea typeface="BIZ UDPゴシック" panose="020B0400000000000000" pitchFamily="50" charset="-128"/>
            </a:endParaRPr>
          </a:p>
          <a:p>
            <a:r>
              <a:rPr lang="ja-JP" altLang="en-US" sz="2453" dirty="0">
                <a:latin typeface="BIZ UDPゴシック" panose="020B0400000000000000" pitchFamily="50" charset="-128"/>
                <a:ea typeface="BIZ UDPゴシック" panose="020B0400000000000000" pitchFamily="50" charset="-128"/>
              </a:rPr>
              <a:t>第５回</a:t>
            </a:r>
            <a:r>
              <a:rPr lang="en-US" altLang="ja-JP" sz="2453" dirty="0">
                <a:latin typeface="BIZ UDPゴシック" panose="020B0400000000000000" pitchFamily="50" charset="-128"/>
                <a:ea typeface="BIZ UDPゴシック" panose="020B0400000000000000" pitchFamily="50" charset="-128"/>
              </a:rPr>
              <a:t>YOSS</a:t>
            </a:r>
            <a:r>
              <a:rPr lang="ja-JP" altLang="en-US" sz="2453" dirty="0">
                <a:latin typeface="BIZ UDPゴシック" panose="020B0400000000000000" pitchFamily="50" charset="-128"/>
                <a:ea typeface="BIZ UDPゴシック" panose="020B0400000000000000" pitchFamily="50" charset="-128"/>
              </a:rPr>
              <a:t>マイスター講座</a:t>
            </a:r>
            <a:r>
              <a:rPr lang="en-US" altLang="ja-JP" sz="2453" dirty="0">
                <a:latin typeface="BIZ UDPゴシック" panose="020B0400000000000000" pitchFamily="50" charset="-128"/>
                <a:ea typeface="BIZ UDPゴシック" panose="020B0400000000000000" pitchFamily="50" charset="-128"/>
              </a:rPr>
              <a:t>in</a:t>
            </a:r>
            <a:r>
              <a:rPr lang="ja-JP" altLang="en-US" sz="2453" dirty="0">
                <a:latin typeface="BIZ UDPゴシック" panose="020B0400000000000000" pitchFamily="50" charset="-128"/>
                <a:ea typeface="BIZ UDPゴシック" panose="020B0400000000000000" pitchFamily="50" charset="-128"/>
              </a:rPr>
              <a:t>沖縄</a:t>
            </a:r>
            <a:endParaRPr lang="en-US" altLang="ja-JP" sz="2453" dirty="0">
              <a:latin typeface="BIZ UDPゴシック" panose="020B0400000000000000" pitchFamily="50" charset="-128"/>
              <a:ea typeface="BIZ UDPゴシック" panose="020B0400000000000000" pitchFamily="50" charset="-128"/>
            </a:endParaRPr>
          </a:p>
          <a:p>
            <a:pPr marL="0" indent="0">
              <a:buFont typeface="Calibri" panose="020F0502020204030204" pitchFamily="34" charset="0"/>
              <a:buNone/>
            </a:pPr>
            <a:r>
              <a:rPr lang="en-US" altLang="ja-JP" sz="2453" dirty="0">
                <a:latin typeface="BIZ UDPゴシック" panose="020B0400000000000000" pitchFamily="50" charset="-128"/>
                <a:ea typeface="BIZ UDPゴシック" panose="020B0400000000000000" pitchFamily="50" charset="-128"/>
              </a:rPr>
              <a:t> 2025</a:t>
            </a:r>
            <a:r>
              <a:rPr lang="ja-JP" altLang="en-US" sz="2453" dirty="0">
                <a:latin typeface="BIZ UDPゴシック" panose="020B0400000000000000" pitchFamily="50" charset="-128"/>
                <a:ea typeface="BIZ UDPゴシック" panose="020B0400000000000000" pitchFamily="50" charset="-128"/>
              </a:rPr>
              <a:t>年８月１９日</a:t>
            </a:r>
            <a:r>
              <a:rPr lang="en-US" altLang="ja-JP" sz="2453" dirty="0">
                <a:latin typeface="BIZ UDPゴシック" panose="020B0400000000000000" pitchFamily="50" charset="-128"/>
                <a:ea typeface="BIZ UDPゴシック" panose="020B0400000000000000" pitchFamily="50" charset="-128"/>
              </a:rPr>
              <a:t>/</a:t>
            </a:r>
            <a:r>
              <a:rPr lang="ja-JP" altLang="en-US" sz="2453" dirty="0">
                <a:latin typeface="BIZ UDPゴシック" panose="020B0400000000000000" pitchFamily="50" charset="-128"/>
                <a:ea typeface="BIZ UDPゴシック" panose="020B0400000000000000" pitchFamily="50" charset="-128"/>
              </a:rPr>
              <a:t>２０日開催予定</a:t>
            </a:r>
            <a:endParaRPr lang="en-US" altLang="ja-JP" sz="2453" dirty="0">
              <a:latin typeface="BIZ UDPゴシック" panose="020B0400000000000000" pitchFamily="50" charset="-128"/>
              <a:ea typeface="BIZ UDPゴシック" panose="020B0400000000000000" pitchFamily="50" charset="-128"/>
            </a:endParaRPr>
          </a:p>
          <a:p>
            <a:pPr marL="0" indent="0">
              <a:buFont typeface="Calibri" panose="020F0502020204030204" pitchFamily="34" charset="0"/>
              <a:buNone/>
            </a:pPr>
            <a:r>
              <a:rPr lang="ja-JP" altLang="en-US" sz="1500" dirty="0">
                <a:latin typeface="BIZ UDPゴシック" panose="020B0400000000000000" pitchFamily="50" charset="-128"/>
                <a:ea typeface="BIZ UDPゴシック" panose="020B0400000000000000" pitchFamily="50" charset="-128"/>
              </a:rPr>
              <a:t>　問合せ</a:t>
            </a:r>
            <a:r>
              <a:rPr lang="ja-JP" altLang="en-US" sz="1800" dirty="0">
                <a:latin typeface="BIZ UDPゴシック" panose="020B0400000000000000" pitchFamily="50" charset="-128"/>
                <a:ea typeface="BIZ UDPゴシック" panose="020B0400000000000000" pitchFamily="50" charset="-128"/>
              </a:rPr>
              <a:t>：</a:t>
            </a:r>
            <a:r>
              <a:rPr lang="en-US" altLang="ja-JP" sz="2453" spc="-60" dirty="0">
                <a:latin typeface="BIZ UDPゴシック" panose="020B0400000000000000" pitchFamily="50" charset="-128"/>
                <a:ea typeface="BIZ UDPゴシック" panose="020B0400000000000000" pitchFamily="50" charset="-128"/>
              </a:rPr>
              <a:t>gr-kyik-ebssw@omu.ac.jp</a:t>
            </a:r>
            <a:r>
              <a:rPr lang="ja-JP" altLang="en-US" sz="2453" spc="-60" dirty="0">
                <a:latin typeface="BIZ UDPゴシック" panose="020B0400000000000000" pitchFamily="50" charset="-128"/>
                <a:ea typeface="BIZ UDPゴシック" panose="020B0400000000000000" pitchFamily="50" charset="-128"/>
              </a:rPr>
              <a:t>　</a:t>
            </a:r>
            <a:r>
              <a:rPr lang="ja-JP" altLang="en-US" sz="2453" dirty="0">
                <a:latin typeface="BIZ UDPゴシック" panose="020B0400000000000000" pitchFamily="50" charset="-128"/>
                <a:ea typeface="BIZ UDPゴシック" panose="020B0400000000000000" pitchFamily="50" charset="-128"/>
              </a:rPr>
              <a:t>　</a:t>
            </a:r>
            <a:endParaRPr lang="en-US" altLang="ja-JP" sz="2453" dirty="0">
              <a:latin typeface="BIZ UDPゴシック" panose="020B0400000000000000" pitchFamily="50" charset="-128"/>
              <a:ea typeface="BIZ UDPゴシック" panose="020B0400000000000000" pitchFamily="50" charset="-128"/>
            </a:endParaRPr>
          </a:p>
          <a:p>
            <a:r>
              <a:rPr lang="ja-JP" altLang="en-US" sz="2453" dirty="0">
                <a:latin typeface="BIZ UDPゴシック" panose="020B0400000000000000" pitchFamily="50" charset="-128"/>
                <a:ea typeface="BIZ UDPゴシック" panose="020B0400000000000000" pitchFamily="50" charset="-128"/>
              </a:rPr>
              <a:t>本の出版</a:t>
            </a:r>
            <a:endParaRPr lang="en-US" altLang="ja-JP" sz="2453" dirty="0">
              <a:latin typeface="BIZ UDPゴシック" panose="020B0400000000000000" pitchFamily="50" charset="-128"/>
              <a:ea typeface="BIZ UDPゴシック" panose="020B0400000000000000" pitchFamily="50" charset="-128"/>
            </a:endParaRPr>
          </a:p>
          <a:p>
            <a:pPr marL="0" indent="0">
              <a:buFont typeface="Calibri" panose="020F0502020204030204" pitchFamily="34" charset="0"/>
              <a:buNone/>
            </a:pPr>
            <a:endParaRPr lang="ja-JP" altLang="en-US" sz="2453" dirty="0"/>
          </a:p>
        </p:txBody>
      </p:sp>
      <p:sp>
        <p:nvSpPr>
          <p:cNvPr id="5" name="矢印: 下 4">
            <a:extLst>
              <a:ext uri="{FF2B5EF4-FFF2-40B4-BE49-F238E27FC236}">
                <a16:creationId xmlns:a16="http://schemas.microsoft.com/office/drawing/2014/main" id="{5A79420E-92AF-FB47-09B0-45A38199D512}"/>
              </a:ext>
            </a:extLst>
          </p:cNvPr>
          <p:cNvSpPr/>
          <p:nvPr/>
        </p:nvSpPr>
        <p:spPr>
          <a:xfrm>
            <a:off x="2859466" y="3054016"/>
            <a:ext cx="1046747" cy="4511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7" name="図 6">
            <a:extLst>
              <a:ext uri="{FF2B5EF4-FFF2-40B4-BE49-F238E27FC236}">
                <a16:creationId xmlns:a16="http://schemas.microsoft.com/office/drawing/2014/main" id="{FE08EE98-FDE8-1F1A-57D2-FA25B93856ED}"/>
              </a:ext>
            </a:extLst>
          </p:cNvPr>
          <p:cNvPicPr>
            <a:picLocks noChangeAspect="1"/>
          </p:cNvPicPr>
          <p:nvPr/>
        </p:nvPicPr>
        <p:blipFill>
          <a:blip r:embed="rId4"/>
          <a:stretch>
            <a:fillRect/>
          </a:stretch>
        </p:blipFill>
        <p:spPr>
          <a:xfrm>
            <a:off x="2282702" y="4901659"/>
            <a:ext cx="1100138" cy="1376057"/>
          </a:xfrm>
          <a:prstGeom prst="rect">
            <a:avLst/>
          </a:prstGeom>
        </p:spPr>
      </p:pic>
      <p:sp>
        <p:nvSpPr>
          <p:cNvPr id="2" name="スライド番号プレースホルダー 1">
            <a:extLst>
              <a:ext uri="{FF2B5EF4-FFF2-40B4-BE49-F238E27FC236}">
                <a16:creationId xmlns:a16="http://schemas.microsoft.com/office/drawing/2014/main" id="{C4BA8512-D245-5393-CCD9-D042624AF492}"/>
              </a:ext>
            </a:extLst>
          </p:cNvPr>
          <p:cNvSpPr>
            <a:spLocks noGrp="1"/>
          </p:cNvSpPr>
          <p:nvPr>
            <p:ph type="sldNum" sz="quarter" idx="12"/>
          </p:nvPr>
        </p:nvSpPr>
        <p:spPr/>
        <p:txBody>
          <a:bodyPr/>
          <a:lstStyle/>
          <a:p>
            <a:fld id="{9DAC49A8-D133-48D6-BABD-467D590054FB}" type="slidenum">
              <a:rPr kumimoji="1" lang="ja-JP" altLang="en-US" smtClean="0"/>
              <a:t>136</a:t>
            </a:fld>
            <a:endParaRPr kumimoji="1" lang="ja-JP" altLang="en-US"/>
          </a:p>
        </p:txBody>
      </p:sp>
    </p:spTree>
    <p:extLst>
      <p:ext uri="{BB962C8B-B14F-4D97-AF65-F5344CB8AC3E}">
        <p14:creationId xmlns:p14="http://schemas.microsoft.com/office/powerpoint/2010/main" val="201300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F8601-3A5A-C90D-F853-3320E53E2DBE}"/>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C78A08B5-0B0A-D12D-3C15-92548AE57803}"/>
              </a:ext>
            </a:extLst>
          </p:cNvPr>
          <p:cNvSpPr txBox="1">
            <a:spLocks/>
          </p:cNvSpPr>
          <p:nvPr/>
        </p:nvSpPr>
        <p:spPr>
          <a:xfrm>
            <a:off x="11017"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１．校内チーム体制をつくる</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36B29966-B9C8-EFBF-1E22-416561356E40}"/>
              </a:ext>
            </a:extLst>
          </p:cNvPr>
          <p:cNvSpPr txBox="1"/>
          <p:nvPr/>
        </p:nvSpPr>
        <p:spPr>
          <a:xfrm>
            <a:off x="1" y="501671"/>
            <a:ext cx="9143999" cy="1323439"/>
          </a:xfrm>
          <a:prstGeom prst="rect">
            <a:avLst/>
          </a:prstGeom>
          <a:noFill/>
        </p:spPr>
        <p:txBody>
          <a:bodyPr wrap="square" rtlCol="0">
            <a:spAutoFit/>
          </a:bodyPr>
          <a:lstStyle/>
          <a:p>
            <a:r>
              <a:rPr lang="en-US" altLang="ja-JP" sz="20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 </a:t>
            </a:r>
            <a:r>
              <a:rPr lang="ja-JP" altLang="en-US" sz="20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「スクリー二ング会議」と「ケース会議」　８０頁</a:t>
            </a:r>
            <a:endParaRPr lang="en-US" altLang="ja-JP" sz="20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20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ja-JP" altLang="en-US" sz="20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ja-JP" altLang="ja-JP" sz="20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11D774DD-9FBE-6EE0-9024-855356401133}"/>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pic>
        <p:nvPicPr>
          <p:cNvPr id="3" name="図 2">
            <a:extLst>
              <a:ext uri="{FF2B5EF4-FFF2-40B4-BE49-F238E27FC236}">
                <a16:creationId xmlns:a16="http://schemas.microsoft.com/office/drawing/2014/main" id="{FE257B4B-3CA2-1318-398E-265D2CC4D057}"/>
              </a:ext>
            </a:extLst>
          </p:cNvPr>
          <p:cNvPicPr>
            <a:picLocks noChangeAspect="1"/>
          </p:cNvPicPr>
          <p:nvPr/>
        </p:nvPicPr>
        <p:blipFill>
          <a:blip r:embed="rId2"/>
          <a:stretch>
            <a:fillRect/>
          </a:stretch>
        </p:blipFill>
        <p:spPr>
          <a:xfrm>
            <a:off x="559644" y="1375025"/>
            <a:ext cx="8024711" cy="4764895"/>
          </a:xfrm>
          <a:prstGeom prst="rect">
            <a:avLst/>
          </a:prstGeom>
        </p:spPr>
      </p:pic>
      <p:sp>
        <p:nvSpPr>
          <p:cNvPr id="2" name="テキスト ボックス 1">
            <a:extLst>
              <a:ext uri="{FF2B5EF4-FFF2-40B4-BE49-F238E27FC236}">
                <a16:creationId xmlns:a16="http://schemas.microsoft.com/office/drawing/2014/main" id="{37A874E1-4367-4A88-9796-613E913B003D}"/>
              </a:ext>
            </a:extLst>
          </p:cNvPr>
          <p:cNvSpPr txBox="1"/>
          <p:nvPr/>
        </p:nvSpPr>
        <p:spPr>
          <a:xfrm>
            <a:off x="154745" y="1005693"/>
            <a:ext cx="2483680" cy="369332"/>
          </a:xfrm>
          <a:prstGeom prst="rect">
            <a:avLst/>
          </a:prstGeom>
          <a:solidFill>
            <a:schemeClr val="accent6">
              <a:lumMod val="20000"/>
              <a:lumOff val="80000"/>
            </a:schemeClr>
          </a:solidFill>
        </p:spPr>
        <p:txBody>
          <a:bodyPr wrap="square" rtlCol="0">
            <a:spAutoFit/>
          </a:bodyPr>
          <a:lstStyle/>
          <a:p>
            <a:r>
              <a:rPr kumimoji="1" lang="ja-JP" altLang="en-US" b="1" dirty="0">
                <a:latin typeface="BIZ UDPゴシック" panose="020B0400000000000000" pitchFamily="50" charset="-128"/>
                <a:ea typeface="BIZ UDPゴシック" panose="020B0400000000000000" pitchFamily="50" charset="-128"/>
              </a:rPr>
              <a:t>スクリーニングの効果</a:t>
            </a:r>
          </a:p>
        </p:txBody>
      </p:sp>
      <p:sp>
        <p:nvSpPr>
          <p:cNvPr id="4" name="スライド番号プレースホルダー 3">
            <a:extLst>
              <a:ext uri="{FF2B5EF4-FFF2-40B4-BE49-F238E27FC236}">
                <a16:creationId xmlns:a16="http://schemas.microsoft.com/office/drawing/2014/main" id="{9D4CFFAA-C1F7-F5BD-C3AD-71BAA8E16769}"/>
              </a:ext>
            </a:extLst>
          </p:cNvPr>
          <p:cNvSpPr>
            <a:spLocks noGrp="1"/>
          </p:cNvSpPr>
          <p:nvPr>
            <p:ph type="sldNum" sz="quarter" idx="12"/>
          </p:nvPr>
        </p:nvSpPr>
        <p:spPr/>
        <p:txBody>
          <a:bodyPr/>
          <a:lstStyle/>
          <a:p>
            <a:fld id="{9DAC49A8-D133-48D6-BABD-467D590054FB}" type="slidenum">
              <a:rPr kumimoji="1" lang="ja-JP" altLang="en-US" smtClean="0"/>
              <a:t>137</a:t>
            </a:fld>
            <a:endParaRPr kumimoji="1" lang="ja-JP" altLang="en-US"/>
          </a:p>
        </p:txBody>
      </p:sp>
    </p:spTree>
    <p:extLst>
      <p:ext uri="{BB962C8B-B14F-4D97-AF65-F5344CB8AC3E}">
        <p14:creationId xmlns:p14="http://schemas.microsoft.com/office/powerpoint/2010/main" val="1618491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cxnSp>
        <p:nvCxnSpPr>
          <p:cNvPr id="124" name="Google Shape;124;p1"/>
          <p:cNvCxnSpPr/>
          <p:nvPr/>
        </p:nvCxnSpPr>
        <p:spPr>
          <a:xfrm rot="10800000" flipH="1">
            <a:off x="472199" y="1165082"/>
            <a:ext cx="8196629" cy="26377"/>
          </a:xfrm>
          <a:prstGeom prst="straightConnector1">
            <a:avLst/>
          </a:prstGeom>
          <a:noFill/>
          <a:ln w="63500" cap="flat" cmpd="sng">
            <a:solidFill>
              <a:schemeClr val="accent1"/>
            </a:solidFill>
            <a:prstDash val="solid"/>
            <a:miter lim="800000"/>
            <a:headEnd type="none" w="sm" len="sm"/>
            <a:tailEnd type="none" w="sm" len="sm"/>
          </a:ln>
        </p:spPr>
      </p:cxnSp>
      <p:sp>
        <p:nvSpPr>
          <p:cNvPr id="16" name="テキスト ボックス 15"/>
          <p:cNvSpPr txBox="1"/>
          <p:nvPr/>
        </p:nvSpPr>
        <p:spPr>
          <a:xfrm>
            <a:off x="400050" y="1272684"/>
            <a:ext cx="8382281" cy="1571969"/>
          </a:xfrm>
          <a:prstGeom prst="rect">
            <a:avLst/>
          </a:prstGeom>
          <a:noFill/>
        </p:spPr>
        <p:txBody>
          <a:bodyPr wrap="square" rtlCol="0">
            <a:spAutoFit/>
          </a:bodyPr>
          <a:lstStyle/>
          <a:p>
            <a:pPr>
              <a:lnSpc>
                <a:spcPts val="3000"/>
              </a:lnSpc>
            </a:pPr>
            <a:r>
              <a:rPr lang="en-US" altLang="ja-JP" sz="2000" kern="0" dirty="0">
                <a:ln>
                  <a:solidFill>
                    <a:schemeClr val="tx1"/>
                  </a:solidFill>
                </a:ln>
                <a:solidFill>
                  <a:srgbClr val="000000"/>
                </a:solidFill>
                <a:latin typeface="BIZ UDPゴシック" panose="020B0400000000000000" pitchFamily="50" charset="-128"/>
                <a:ea typeface="BIZ UDPゴシック" panose="020B0400000000000000" pitchFamily="50" charset="-128"/>
                <a:cs typeface="Arial"/>
              </a:rPr>
              <a:t>1</a:t>
            </a:r>
            <a:r>
              <a:rPr lang="ja-JP" altLang="en-US" sz="2000" kern="0" dirty="0">
                <a:ln>
                  <a:solidFill>
                    <a:schemeClr val="tx1"/>
                  </a:solidFill>
                </a:ln>
                <a:solidFill>
                  <a:srgbClr val="000000"/>
                </a:solidFill>
                <a:latin typeface="BIZ UDPゴシック" panose="020B0400000000000000" pitchFamily="50" charset="-128"/>
                <a:ea typeface="BIZ UDPゴシック" panose="020B0400000000000000" pitchFamily="50" charset="-128"/>
                <a:cs typeface="Arial"/>
              </a:rPr>
              <a:t>学期から</a:t>
            </a:r>
            <a:r>
              <a:rPr lang="en-US" altLang="ja-JP" sz="2000" kern="0" dirty="0">
                <a:ln>
                  <a:solidFill>
                    <a:schemeClr val="tx1"/>
                  </a:solidFill>
                </a:ln>
                <a:solidFill>
                  <a:srgbClr val="000000"/>
                </a:solidFill>
                <a:latin typeface="BIZ UDPゴシック" panose="020B0400000000000000" pitchFamily="50" charset="-128"/>
                <a:ea typeface="BIZ UDPゴシック" panose="020B0400000000000000" pitchFamily="50" charset="-128"/>
                <a:cs typeface="Arial"/>
              </a:rPr>
              <a:t>2</a:t>
            </a:r>
            <a:r>
              <a:rPr lang="ja-JP" altLang="en-US" sz="2000" kern="0" dirty="0">
                <a:ln>
                  <a:solidFill>
                    <a:schemeClr val="tx1"/>
                  </a:solidFill>
                </a:ln>
                <a:solidFill>
                  <a:srgbClr val="000000"/>
                </a:solidFill>
                <a:latin typeface="BIZ UDPゴシック" panose="020B0400000000000000" pitchFamily="50" charset="-128"/>
                <a:ea typeface="BIZ UDPゴシック" panose="020B0400000000000000" pitchFamily="50" charset="-128"/>
                <a:cs typeface="Arial"/>
              </a:rPr>
              <a:t>学期、</a:t>
            </a:r>
            <a:r>
              <a:rPr lang="en-US" altLang="ja-JP" sz="2000" kern="0" dirty="0">
                <a:ln>
                  <a:solidFill>
                    <a:schemeClr val="tx1"/>
                  </a:solidFill>
                </a:ln>
                <a:solidFill>
                  <a:srgbClr val="000000"/>
                </a:solidFill>
                <a:latin typeface="BIZ UDPゴシック" panose="020B0400000000000000" pitchFamily="50" charset="-128"/>
                <a:ea typeface="BIZ UDPゴシック" panose="020B0400000000000000" pitchFamily="50" charset="-128"/>
                <a:cs typeface="Arial"/>
              </a:rPr>
              <a:t>2</a:t>
            </a:r>
            <a:r>
              <a:rPr lang="ja-JP" altLang="en-US" sz="2000" kern="0" dirty="0">
                <a:ln>
                  <a:solidFill>
                    <a:schemeClr val="tx1"/>
                  </a:solidFill>
                </a:ln>
                <a:solidFill>
                  <a:srgbClr val="000000"/>
                </a:solidFill>
                <a:latin typeface="BIZ UDPゴシック" panose="020B0400000000000000" pitchFamily="50" charset="-128"/>
                <a:ea typeface="BIZ UDPゴシック" panose="020B0400000000000000" pitchFamily="50" charset="-128"/>
                <a:cs typeface="Arial"/>
              </a:rPr>
              <a:t>学期から</a:t>
            </a:r>
            <a:r>
              <a:rPr lang="en-US" altLang="ja-JP" sz="2000" kern="0" dirty="0">
                <a:ln>
                  <a:solidFill>
                    <a:schemeClr val="tx1"/>
                  </a:solidFill>
                </a:ln>
                <a:solidFill>
                  <a:srgbClr val="000000"/>
                </a:solidFill>
                <a:latin typeface="BIZ UDPゴシック" panose="020B0400000000000000" pitchFamily="50" charset="-128"/>
                <a:ea typeface="BIZ UDPゴシック" panose="020B0400000000000000" pitchFamily="50" charset="-128"/>
                <a:cs typeface="Arial"/>
              </a:rPr>
              <a:t>3</a:t>
            </a:r>
            <a:r>
              <a:rPr lang="ja-JP" altLang="en-US" sz="2000" kern="0" dirty="0">
                <a:ln>
                  <a:solidFill>
                    <a:schemeClr val="tx1"/>
                  </a:solidFill>
                </a:ln>
                <a:solidFill>
                  <a:srgbClr val="000000"/>
                </a:solidFill>
                <a:latin typeface="BIZ UDPゴシック" panose="020B0400000000000000" pitchFamily="50" charset="-128"/>
                <a:ea typeface="BIZ UDPゴシック" panose="020B0400000000000000" pitchFamily="50" charset="-128"/>
                <a:cs typeface="Arial"/>
              </a:rPr>
              <a:t>学期のスクリーニング点数（気なる点があるほど高くなる）を検討した結果</a:t>
            </a:r>
            <a:r>
              <a:rPr lang="ja-JP" altLang="en-US" sz="2000" kern="0" dirty="0">
                <a:ln>
                  <a:solidFill>
                    <a:schemeClr val="tx1"/>
                  </a:solidFill>
                </a:ln>
                <a:solidFill>
                  <a:srgbClr val="000000"/>
                </a:solidFill>
                <a:latin typeface="BIZ UDゴシック" panose="020B0400000000000000" pitchFamily="49" charset="-128"/>
                <a:ea typeface="BIZ UDゴシック" panose="020B0400000000000000" pitchFamily="49" charset="-128"/>
                <a:cs typeface="Arial"/>
              </a:rPr>
              <a:t>、</a:t>
            </a:r>
            <a:r>
              <a:rPr lang="ja-JP" altLang="en-US" sz="2000" kern="0" dirty="0">
                <a:ln>
                  <a:solidFill>
                    <a:schemeClr val="tx1"/>
                  </a:solidFill>
                </a:ln>
                <a:solidFill>
                  <a:srgbClr val="000000"/>
                </a:solidFill>
                <a:latin typeface="BIZ UDPゴシック" panose="020B0400000000000000" pitchFamily="50" charset="-128"/>
                <a:ea typeface="BIZ UDPゴシック" panose="020B0400000000000000" pitchFamily="50" charset="-128"/>
                <a:cs typeface="Arial"/>
              </a:rPr>
              <a:t>全体的に点数が上昇するなか、</a:t>
            </a:r>
            <a:r>
              <a:rPr lang="en-US" altLang="ja-JP" sz="2000" kern="0" dirty="0">
                <a:ln>
                  <a:solidFill>
                    <a:schemeClr val="tx1"/>
                  </a:solidFill>
                </a:ln>
                <a:solidFill>
                  <a:srgbClr val="000000"/>
                </a:solidFill>
                <a:latin typeface="BIZ UDPゴシック" panose="020B0400000000000000" pitchFamily="50" charset="-128"/>
                <a:ea typeface="BIZ UDPゴシック" panose="020B0400000000000000" pitchFamily="50" charset="-128"/>
                <a:cs typeface="Arial"/>
              </a:rPr>
              <a:t>2</a:t>
            </a:r>
            <a:r>
              <a:rPr lang="ja-JP" altLang="en-US" sz="2000" kern="0" dirty="0">
                <a:ln>
                  <a:solidFill>
                    <a:schemeClr val="tx1"/>
                  </a:solidFill>
                </a:ln>
                <a:solidFill>
                  <a:srgbClr val="000000"/>
                </a:solidFill>
                <a:latin typeface="BIZ UDPゴシック" panose="020B0400000000000000" pitchFamily="50" charset="-128"/>
                <a:ea typeface="BIZ UDPゴシック" panose="020B0400000000000000" pitchFamily="50" charset="-128"/>
                <a:cs typeface="Arial"/>
              </a:rPr>
              <a:t>学期に</a:t>
            </a:r>
            <a:r>
              <a:rPr lang="en-US" altLang="ja-JP" sz="2000" kern="0" dirty="0">
                <a:ln>
                  <a:solidFill>
                    <a:schemeClr val="tx1"/>
                  </a:solidFill>
                </a:ln>
                <a:solidFill>
                  <a:srgbClr val="000000"/>
                </a:solidFill>
                <a:latin typeface="BIZ UDPゴシック" panose="020B0400000000000000" pitchFamily="50" charset="-128"/>
                <a:ea typeface="BIZ UDPゴシック" panose="020B0400000000000000" pitchFamily="50" charset="-128"/>
                <a:cs typeface="Arial"/>
              </a:rPr>
              <a:t>B</a:t>
            </a:r>
            <a:r>
              <a:rPr lang="ja-JP" altLang="en-US" sz="2000" kern="0" dirty="0">
                <a:ln>
                  <a:solidFill>
                    <a:schemeClr val="tx1"/>
                  </a:solidFill>
                </a:ln>
                <a:solidFill>
                  <a:srgbClr val="000000"/>
                </a:solidFill>
                <a:latin typeface="BIZ UDPゴシック" panose="020B0400000000000000" pitchFamily="50" charset="-128"/>
                <a:ea typeface="BIZ UDPゴシック" panose="020B0400000000000000" pitchFamily="50" charset="-128"/>
                <a:cs typeface="Arial"/>
              </a:rPr>
              <a:t>判定（地域資源の活用）を受けた子どもの合計点数が</a:t>
            </a:r>
            <a:r>
              <a:rPr lang="en-US" altLang="ja-JP" sz="2000" kern="0" dirty="0">
                <a:ln>
                  <a:solidFill>
                    <a:schemeClr val="tx1"/>
                  </a:solidFill>
                </a:ln>
                <a:solidFill>
                  <a:srgbClr val="000000"/>
                </a:solidFill>
                <a:latin typeface="BIZ UDPゴシック" panose="020B0400000000000000" pitchFamily="50" charset="-128"/>
                <a:ea typeface="BIZ UDPゴシック" panose="020B0400000000000000" pitchFamily="50" charset="-128"/>
                <a:cs typeface="Arial"/>
              </a:rPr>
              <a:t>2</a:t>
            </a:r>
            <a:r>
              <a:rPr lang="ja-JP" altLang="en-US" sz="2000" kern="0" dirty="0">
                <a:ln>
                  <a:solidFill>
                    <a:schemeClr val="tx1"/>
                  </a:solidFill>
                </a:ln>
                <a:solidFill>
                  <a:srgbClr val="000000"/>
                </a:solidFill>
                <a:latin typeface="BIZ UDPゴシック" panose="020B0400000000000000" pitchFamily="50" charset="-128"/>
                <a:ea typeface="BIZ UDPゴシック" panose="020B0400000000000000" pitchFamily="50" charset="-128"/>
                <a:cs typeface="Arial"/>
              </a:rPr>
              <a:t>学期から</a:t>
            </a:r>
            <a:r>
              <a:rPr lang="en-US" altLang="ja-JP" sz="2000" kern="0" dirty="0">
                <a:ln>
                  <a:solidFill>
                    <a:schemeClr val="tx1"/>
                  </a:solidFill>
                </a:ln>
                <a:solidFill>
                  <a:srgbClr val="000000"/>
                </a:solidFill>
                <a:latin typeface="BIZ UDPゴシック" panose="020B0400000000000000" pitchFamily="50" charset="-128"/>
                <a:ea typeface="BIZ UDPゴシック" panose="020B0400000000000000" pitchFamily="50" charset="-128"/>
                <a:cs typeface="Arial"/>
              </a:rPr>
              <a:t>3</a:t>
            </a:r>
            <a:r>
              <a:rPr lang="ja-JP" altLang="en-US" sz="2000" kern="0" dirty="0">
                <a:ln>
                  <a:solidFill>
                    <a:schemeClr val="tx1"/>
                  </a:solidFill>
                </a:ln>
                <a:solidFill>
                  <a:srgbClr val="000000"/>
                </a:solidFill>
                <a:latin typeface="BIZ UDPゴシック" panose="020B0400000000000000" pitchFamily="50" charset="-128"/>
                <a:ea typeface="BIZ UDPゴシック" panose="020B0400000000000000" pitchFamily="50" charset="-128"/>
                <a:cs typeface="Arial"/>
              </a:rPr>
              <a:t>学期にかけて減少していた。つまり気になることが改善していたことになる。</a:t>
            </a:r>
          </a:p>
        </p:txBody>
      </p:sp>
      <p:grpSp>
        <p:nvGrpSpPr>
          <p:cNvPr id="18" name="グループ化 17">
            <a:extLst>
              <a:ext uri="{FF2B5EF4-FFF2-40B4-BE49-F238E27FC236}">
                <a16:creationId xmlns:a16="http://schemas.microsoft.com/office/drawing/2014/main" id="{FB83B42C-9051-24DE-1B3C-C7CBC927C765}"/>
              </a:ext>
            </a:extLst>
          </p:cNvPr>
          <p:cNvGrpSpPr/>
          <p:nvPr/>
        </p:nvGrpSpPr>
        <p:grpSpPr>
          <a:xfrm>
            <a:off x="472199" y="4023141"/>
            <a:ext cx="3109247" cy="1945606"/>
            <a:chOff x="801936" y="3166348"/>
            <a:chExt cx="8228782" cy="3745793"/>
          </a:xfrm>
        </p:grpSpPr>
        <p:pic>
          <p:nvPicPr>
            <p:cNvPr id="19" name="Picture 12" descr="こども食堂のイラスト">
              <a:extLst>
                <a:ext uri="{FF2B5EF4-FFF2-40B4-BE49-F238E27FC236}">
                  <a16:creationId xmlns:a16="http://schemas.microsoft.com/office/drawing/2014/main" id="{CA94EA02-6B1C-203C-79AE-3F7849F06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1943" y="3166348"/>
              <a:ext cx="3376353" cy="337635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警察官の家族のイラスト">
              <a:extLst>
                <a:ext uri="{FF2B5EF4-FFF2-40B4-BE49-F238E27FC236}">
                  <a16:creationId xmlns:a16="http://schemas.microsoft.com/office/drawing/2014/main" id="{03C25F32-2B90-DA19-11B5-AD16144145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936" y="3857105"/>
              <a:ext cx="2481822" cy="271237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女性のお医者さんのイラスト「優しそうな女医さん」">
              <a:extLst>
                <a:ext uri="{FF2B5EF4-FFF2-40B4-BE49-F238E27FC236}">
                  <a16:creationId xmlns:a16="http://schemas.microsoft.com/office/drawing/2014/main" id="{915F16F6-46F1-E501-FBB2-1CB4426A72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1194" y="3942770"/>
              <a:ext cx="1850442" cy="27123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ベテラン看護師さんのイラスト">
              <a:extLst>
                <a:ext uri="{FF2B5EF4-FFF2-40B4-BE49-F238E27FC236}">
                  <a16:creationId xmlns:a16="http://schemas.microsoft.com/office/drawing/2014/main" id="{200170FB-D04B-85A9-FC83-71387B347B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9814" y="3837480"/>
              <a:ext cx="1687662" cy="275162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パン屋さんのイラスト（男性）">
              <a:extLst>
                <a:ext uri="{FF2B5EF4-FFF2-40B4-BE49-F238E27FC236}">
                  <a16:creationId xmlns:a16="http://schemas.microsoft.com/office/drawing/2014/main" id="{4663B36A-E9A9-2551-1C54-F1859A00CB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0276" y="3707792"/>
              <a:ext cx="1850442" cy="288131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集まった家族のイラスト（アジア人）">
              <a:extLst>
                <a:ext uri="{FF2B5EF4-FFF2-40B4-BE49-F238E27FC236}">
                  <a16:creationId xmlns:a16="http://schemas.microsoft.com/office/drawing/2014/main" id="{C6E9E97A-D3A4-BAEA-43DC-CA9A244ABC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5604" y="3857105"/>
              <a:ext cx="3737047" cy="30550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グループ化 3">
            <a:extLst>
              <a:ext uri="{FF2B5EF4-FFF2-40B4-BE49-F238E27FC236}">
                <a16:creationId xmlns:a16="http://schemas.microsoft.com/office/drawing/2014/main" id="{4CA449DB-5324-DCDE-2FAF-97B66C14D9EB}"/>
              </a:ext>
            </a:extLst>
          </p:cNvPr>
          <p:cNvGrpSpPr/>
          <p:nvPr/>
        </p:nvGrpSpPr>
        <p:grpSpPr>
          <a:xfrm>
            <a:off x="3682123" y="2853398"/>
            <a:ext cx="5087217" cy="3491774"/>
            <a:chOff x="3682123" y="2567648"/>
            <a:chExt cx="5087217" cy="3491774"/>
          </a:xfrm>
        </p:grpSpPr>
        <p:grpSp>
          <p:nvGrpSpPr>
            <p:cNvPr id="3" name="グループ化 2">
              <a:extLst>
                <a:ext uri="{FF2B5EF4-FFF2-40B4-BE49-F238E27FC236}">
                  <a16:creationId xmlns:a16="http://schemas.microsoft.com/office/drawing/2014/main" id="{6D9B0858-98CB-C0CC-0F37-054093ECAF7F}"/>
                </a:ext>
              </a:extLst>
            </p:cNvPr>
            <p:cNvGrpSpPr/>
            <p:nvPr/>
          </p:nvGrpSpPr>
          <p:grpSpPr>
            <a:xfrm>
              <a:off x="3682123" y="2567648"/>
              <a:ext cx="4868606" cy="3143386"/>
              <a:chOff x="3682123" y="2567648"/>
              <a:chExt cx="4868606" cy="3143386"/>
            </a:xfrm>
          </p:grpSpPr>
          <p:graphicFrame>
            <p:nvGraphicFramePr>
              <p:cNvPr id="11" name="グラフ 10">
                <a:extLst>
                  <a:ext uri="{FF2B5EF4-FFF2-40B4-BE49-F238E27FC236}">
                    <a16:creationId xmlns:a16="http://schemas.microsoft.com/office/drawing/2014/main" id="{ECF1B525-5226-ABB7-DE76-BEA887A7059B}"/>
                  </a:ext>
                </a:extLst>
              </p:cNvPr>
              <p:cNvGraphicFramePr/>
              <p:nvPr>
                <p:extLst>
                  <p:ext uri="{D42A27DB-BD31-4B8C-83A1-F6EECF244321}">
                    <p14:modId xmlns:p14="http://schemas.microsoft.com/office/powerpoint/2010/main" val="1072873299"/>
                  </p:ext>
                </p:extLst>
              </p:nvPr>
            </p:nvGraphicFramePr>
            <p:xfrm>
              <a:off x="3720224" y="2725174"/>
              <a:ext cx="4830505" cy="2985860"/>
            </p:xfrm>
            <a:graphic>
              <a:graphicData uri="http://schemas.openxmlformats.org/drawingml/2006/chart">
                <c:chart xmlns:c="http://schemas.openxmlformats.org/drawingml/2006/chart" xmlns:r="http://schemas.openxmlformats.org/officeDocument/2006/relationships" r:id="rId9"/>
              </a:graphicData>
            </a:graphic>
          </p:graphicFrame>
          <p:sp>
            <p:nvSpPr>
              <p:cNvPr id="14" name="矢印: 右 13">
                <a:extLst>
                  <a:ext uri="{FF2B5EF4-FFF2-40B4-BE49-F238E27FC236}">
                    <a16:creationId xmlns:a16="http://schemas.microsoft.com/office/drawing/2014/main" id="{2FF18004-AEBD-89C0-D53C-92799A255538}"/>
                  </a:ext>
                </a:extLst>
              </p:cNvPr>
              <p:cNvSpPr/>
              <p:nvPr/>
            </p:nvSpPr>
            <p:spPr>
              <a:xfrm rot="250769">
                <a:off x="5536419" y="2839660"/>
                <a:ext cx="1422491" cy="354947"/>
              </a:xfrm>
              <a:prstGeom prst="rightArrow">
                <a:avLst>
                  <a:gd name="adj1" fmla="val 37488"/>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7" name="テキスト ボックス 16">
                <a:extLst>
                  <a:ext uri="{FF2B5EF4-FFF2-40B4-BE49-F238E27FC236}">
                    <a16:creationId xmlns:a16="http://schemas.microsoft.com/office/drawing/2014/main" id="{BCB78345-5398-E634-4F8D-C76ECBFAA00A}"/>
                  </a:ext>
                </a:extLst>
              </p:cNvPr>
              <p:cNvSpPr txBox="1"/>
              <p:nvPr/>
            </p:nvSpPr>
            <p:spPr>
              <a:xfrm>
                <a:off x="5854409" y="2567648"/>
                <a:ext cx="786510" cy="369332"/>
              </a:xfrm>
              <a:prstGeom prst="rect">
                <a:avLst/>
              </a:prstGeom>
              <a:noFill/>
            </p:spPr>
            <p:txBody>
              <a:bodyPr wrap="square" rtlCol="0">
                <a:spAutoFit/>
              </a:bodyPr>
              <a:lstStyle/>
              <a:p>
                <a:r>
                  <a:rPr kumimoji="1" lang="ja-JP" altLang="en-US" b="1" dirty="0">
                    <a:solidFill>
                      <a:srgbClr val="FF0000"/>
                    </a:solidFill>
                  </a:rPr>
                  <a:t>減少</a:t>
                </a:r>
              </a:p>
            </p:txBody>
          </p:sp>
          <p:sp>
            <p:nvSpPr>
              <p:cNvPr id="5" name="テキスト ボックス 4">
                <a:extLst>
                  <a:ext uri="{FF2B5EF4-FFF2-40B4-BE49-F238E27FC236}">
                    <a16:creationId xmlns:a16="http://schemas.microsoft.com/office/drawing/2014/main" id="{FFC2AC0E-DC8B-1EBC-8998-4A22632BCA60}"/>
                  </a:ext>
                </a:extLst>
              </p:cNvPr>
              <p:cNvSpPr txBox="1"/>
              <p:nvPr/>
            </p:nvSpPr>
            <p:spPr>
              <a:xfrm>
                <a:off x="3682123" y="5465184"/>
                <a:ext cx="415498" cy="230832"/>
              </a:xfrm>
              <a:prstGeom prst="rect">
                <a:avLst/>
              </a:prstGeom>
              <a:noFill/>
            </p:spPr>
            <p:txBody>
              <a:bodyPr wrap="none" rtlCol="0">
                <a:spAutoFit/>
              </a:bodyPr>
              <a:lstStyle/>
              <a:p>
                <a:r>
                  <a:rPr kumimoji="1" lang="ja-JP" altLang="en-US" sz="900" dirty="0"/>
                  <a:t>（点）</a:t>
                </a:r>
              </a:p>
            </p:txBody>
          </p:sp>
        </p:grpSp>
        <p:sp>
          <p:nvSpPr>
            <p:cNvPr id="8" name="テキスト ボックス 7">
              <a:extLst>
                <a:ext uri="{FF2B5EF4-FFF2-40B4-BE49-F238E27FC236}">
                  <a16:creationId xmlns:a16="http://schemas.microsoft.com/office/drawing/2014/main" id="{9C065452-51CD-23C2-4E37-3DA07D231704}"/>
                </a:ext>
              </a:extLst>
            </p:cNvPr>
            <p:cNvSpPr txBox="1"/>
            <p:nvPr/>
          </p:nvSpPr>
          <p:spPr>
            <a:xfrm>
              <a:off x="4892666" y="5751645"/>
              <a:ext cx="3876674" cy="307777"/>
            </a:xfrm>
            <a:prstGeom prst="rect">
              <a:avLst/>
            </a:prstGeom>
            <a:noFill/>
          </p:spPr>
          <p:txBody>
            <a:bodyPr wrap="square" rtlCol="0">
              <a:spAutoFit/>
            </a:bodyPr>
            <a:lstStyle/>
            <a:p>
              <a:r>
                <a:rPr lang="en-US" altLang="ja-JP" sz="1400" kern="0" dirty="0">
                  <a:solidFill>
                    <a:srgbClr val="000000"/>
                  </a:solidFill>
                  <a:latin typeface="BIZ UDPゴシック" panose="020B0400000000000000" pitchFamily="50" charset="-128"/>
                  <a:ea typeface="BIZ UDPゴシック" panose="020B0400000000000000" pitchFamily="50" charset="-128"/>
                  <a:cs typeface="Arial"/>
                </a:rPr>
                <a:t>2019</a:t>
              </a:r>
              <a:r>
                <a:rPr lang="ja-JP" altLang="en-US" sz="1400" kern="0" dirty="0">
                  <a:solidFill>
                    <a:srgbClr val="000000"/>
                  </a:solidFill>
                  <a:latin typeface="BIZ UDPゴシック" panose="020B0400000000000000" pitchFamily="50" charset="-128"/>
                  <a:ea typeface="BIZ UDPゴシック" panose="020B0400000000000000" pitchFamily="50" charset="-128"/>
                  <a:cs typeface="Arial"/>
                </a:rPr>
                <a:t>年度スクリーニングデータ分析結果から</a:t>
              </a:r>
              <a:endParaRPr kumimoji="1" lang="ja-JP" altLang="en-US" sz="1400" dirty="0">
                <a:latin typeface="BIZ UDPゴシック" panose="020B0400000000000000" pitchFamily="50" charset="-128"/>
                <a:ea typeface="BIZ UDPゴシック" panose="020B0400000000000000" pitchFamily="50" charset="-128"/>
              </a:endParaRPr>
            </a:p>
          </p:txBody>
        </p:sp>
      </p:grpSp>
      <p:sp>
        <p:nvSpPr>
          <p:cNvPr id="26" name="タイトル 1">
            <a:extLst>
              <a:ext uri="{FF2B5EF4-FFF2-40B4-BE49-F238E27FC236}">
                <a16:creationId xmlns:a16="http://schemas.microsoft.com/office/drawing/2014/main" id="{D907A217-E118-4E37-BDBE-0F280DD9FF6D}"/>
              </a:ext>
            </a:extLst>
          </p:cNvPr>
          <p:cNvSpPr txBox="1">
            <a:spLocks/>
          </p:cNvSpPr>
          <p:nvPr/>
        </p:nvSpPr>
        <p:spPr>
          <a:xfrm>
            <a:off x="2823780" y="169253"/>
            <a:ext cx="3493465" cy="783013"/>
          </a:xfrm>
          <a:prstGeom prst="rect">
            <a:avLst/>
          </a:prstGeom>
          <a:solidFill>
            <a:srgbClr val="0070C0"/>
          </a:solidFill>
        </p:spPr>
        <p:txBody>
          <a:bodyPr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spcAft>
                <a:spcPts val="600"/>
              </a:spcAft>
            </a:pPr>
            <a:r>
              <a:rPr lang="ja-JP" altLang="en-US" sz="3600" dirty="0">
                <a:ln>
                  <a:solidFill>
                    <a:schemeClr val="bg1"/>
                  </a:solidFill>
                </a:ln>
                <a:solidFill>
                  <a:schemeClr val="bg1"/>
                </a:solidFill>
                <a:latin typeface="BIZ UDPゴシック" panose="020B0400000000000000" pitchFamily="50" charset="-128"/>
                <a:ea typeface="BIZ UDPゴシック" panose="020B0400000000000000" pitchFamily="50" charset="-128"/>
              </a:rPr>
              <a:t>地域活用の効果</a:t>
            </a:r>
          </a:p>
        </p:txBody>
      </p:sp>
      <p:sp>
        <p:nvSpPr>
          <p:cNvPr id="2" name="テキスト ボックス 1">
            <a:extLst>
              <a:ext uri="{FF2B5EF4-FFF2-40B4-BE49-F238E27FC236}">
                <a16:creationId xmlns:a16="http://schemas.microsoft.com/office/drawing/2014/main" id="{01122496-D8E2-62EF-0137-00A32C2AAF7C}"/>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6" name="スライド番号プレースホルダー 5">
            <a:extLst>
              <a:ext uri="{FF2B5EF4-FFF2-40B4-BE49-F238E27FC236}">
                <a16:creationId xmlns:a16="http://schemas.microsoft.com/office/drawing/2014/main" id="{035FA8BF-C3B1-7588-FCD6-6370C53475DE}"/>
              </a:ext>
            </a:extLst>
          </p:cNvPr>
          <p:cNvSpPr>
            <a:spLocks noGrp="1"/>
          </p:cNvSpPr>
          <p:nvPr>
            <p:ph type="sldNum" sz="quarter" idx="12"/>
          </p:nvPr>
        </p:nvSpPr>
        <p:spPr/>
        <p:txBody>
          <a:bodyPr/>
          <a:lstStyle/>
          <a:p>
            <a:fld id="{9DAC49A8-D133-48D6-BABD-467D590054FB}" type="slidenum">
              <a:rPr kumimoji="1" lang="ja-JP" altLang="en-US" smtClean="0"/>
              <a:t>138</a:t>
            </a:fld>
            <a:endParaRPr kumimoji="1" lang="ja-JP" altLang="en-US"/>
          </a:p>
        </p:txBody>
      </p:sp>
    </p:spTree>
    <p:extLst>
      <p:ext uri="{BB962C8B-B14F-4D97-AF65-F5344CB8AC3E}">
        <p14:creationId xmlns:p14="http://schemas.microsoft.com/office/powerpoint/2010/main" val="691850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3D64B71-AE53-42A6-990C-CACA2AE38D07}" type="slidenum">
              <a:rPr kumimoji="1" lang="ja-JP" altLang="en-US" smtClean="0"/>
              <a:pPr/>
              <a:t>139</a:t>
            </a:fld>
            <a:endParaRPr kumimoji="1" lang="ja-JP" altLang="en-US" dirty="0"/>
          </a:p>
        </p:txBody>
      </p:sp>
      <p:grpSp>
        <p:nvGrpSpPr>
          <p:cNvPr id="7" name="グループ化 6">
            <a:extLst>
              <a:ext uri="{FF2B5EF4-FFF2-40B4-BE49-F238E27FC236}">
                <a16:creationId xmlns:a16="http://schemas.microsoft.com/office/drawing/2014/main" id="{545B5428-1A85-DC5E-E7D0-301B5D959E4C}"/>
              </a:ext>
            </a:extLst>
          </p:cNvPr>
          <p:cNvGrpSpPr/>
          <p:nvPr/>
        </p:nvGrpSpPr>
        <p:grpSpPr>
          <a:xfrm>
            <a:off x="547662" y="1490110"/>
            <a:ext cx="553998" cy="2491340"/>
            <a:chOff x="1090587" y="1490110"/>
            <a:chExt cx="553998" cy="2491340"/>
          </a:xfrm>
        </p:grpSpPr>
        <p:sp>
          <p:nvSpPr>
            <p:cNvPr id="3" name="角丸四角形 2"/>
            <p:cNvSpPr/>
            <p:nvPr/>
          </p:nvSpPr>
          <p:spPr>
            <a:xfrm>
              <a:off x="1139492" y="3193889"/>
              <a:ext cx="466994" cy="756000"/>
            </a:xfrm>
            <a:prstGeom prst="roundRect">
              <a:avLst>
                <a:gd name="adj" fmla="val 8508"/>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 name="テキスト ボックス 7"/>
            <p:cNvSpPr txBox="1"/>
            <p:nvPr/>
          </p:nvSpPr>
          <p:spPr>
            <a:xfrm>
              <a:off x="1090587" y="1490110"/>
              <a:ext cx="553998" cy="2491340"/>
            </a:xfrm>
            <a:prstGeom prst="rect">
              <a:avLst/>
            </a:prstGeom>
            <a:noFill/>
          </p:spPr>
          <p:txBody>
            <a:bodyPr vert="eaVert" wrap="square" rtlCol="0">
              <a:spAutoFit/>
            </a:bodyPr>
            <a:lstStyle/>
            <a:p>
              <a:r>
                <a:rPr kumimoji="1" lang="ja-JP" altLang="en-US" sz="2400" b="1" spc="300" dirty="0">
                  <a:ln>
                    <a:solidFill>
                      <a:schemeClr val="tx1"/>
                    </a:solidFill>
                  </a:ln>
                  <a:latin typeface="BIZ UDPゴシック" panose="020B0400000000000000" pitchFamily="50" charset="-128"/>
                  <a:ea typeface="BIZ UDPゴシック" panose="020B0400000000000000" pitchFamily="50" charset="-128"/>
                </a:rPr>
                <a:t>取り組み</a:t>
              </a:r>
              <a:r>
                <a:rPr lang="ja-JP" altLang="en-US" sz="2400" b="1" spc="300" dirty="0">
                  <a:ln>
                    <a:solidFill>
                      <a:schemeClr val="tx1"/>
                    </a:solidFill>
                  </a:ln>
                  <a:latin typeface="BIZ UDPゴシック" panose="020B0400000000000000" pitchFamily="50" charset="-128"/>
                  <a:ea typeface="BIZ UDPゴシック" panose="020B0400000000000000" pitchFamily="50" charset="-128"/>
                </a:rPr>
                <a:t>の</a:t>
              </a:r>
              <a:r>
                <a:rPr lang="ja-JP" altLang="en-US" sz="2400" b="1" spc="300" dirty="0">
                  <a:ln>
                    <a:solidFill>
                      <a:schemeClr val="bg1"/>
                    </a:solidFill>
                  </a:ln>
                  <a:solidFill>
                    <a:schemeClr val="bg1"/>
                  </a:solidFill>
                  <a:latin typeface="BIZ UDPゴシック" panose="020B0400000000000000" pitchFamily="50" charset="-128"/>
                  <a:ea typeface="BIZ UDPゴシック" panose="020B0400000000000000" pitchFamily="50" charset="-128"/>
                </a:rPr>
                <a:t>効果</a:t>
              </a:r>
              <a:endParaRPr kumimoji="1" lang="ja-JP" altLang="en-US" sz="2400" b="1" spc="300"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p:txBody>
        </p:sp>
      </p:grpSp>
      <p:sp>
        <p:nvSpPr>
          <p:cNvPr id="12" name="タイトル 1"/>
          <p:cNvSpPr txBox="1">
            <a:spLocks/>
          </p:cNvSpPr>
          <p:nvPr/>
        </p:nvSpPr>
        <p:spPr>
          <a:xfrm>
            <a:off x="4905375" y="-1"/>
            <a:ext cx="4238626" cy="1152525"/>
          </a:xfrm>
          <a:prstGeom prst="rect">
            <a:avLst/>
          </a:prstGeom>
          <a:solidFill>
            <a:schemeClr val="accent4">
              <a:lumMod val="20000"/>
              <a:lumOff val="80000"/>
            </a:schemeClr>
          </a:solidFill>
        </p:spPr>
        <p:txBody>
          <a:bodyPr vert="horz" lIns="68580" tIns="34290" rIns="68580" bIns="3429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3400" b="1" dirty="0">
                <a:ln>
                  <a:solidFill>
                    <a:schemeClr val="tx1"/>
                  </a:solidFill>
                </a:ln>
                <a:latin typeface="BIZ UDPゴシック" panose="020B0400000000000000" pitchFamily="50" charset="-128"/>
                <a:ea typeface="BIZ UDPゴシック" panose="020B0400000000000000" pitchFamily="50" charset="-128"/>
              </a:rPr>
              <a:t> スクリーニングから</a:t>
            </a:r>
            <a:endParaRPr lang="en-US" altLang="ja-JP" sz="3400" b="1" dirty="0">
              <a:ln>
                <a:solidFill>
                  <a:schemeClr val="tx1"/>
                </a:solidFill>
              </a:ln>
              <a:latin typeface="BIZ UDPゴシック" panose="020B0400000000000000" pitchFamily="50" charset="-128"/>
              <a:ea typeface="BIZ UDPゴシック" panose="020B0400000000000000" pitchFamily="50" charset="-128"/>
            </a:endParaRPr>
          </a:p>
          <a:p>
            <a:r>
              <a:rPr lang="ja-JP" altLang="en-US" sz="3400" b="1" dirty="0">
                <a:ln>
                  <a:solidFill>
                    <a:schemeClr val="tx1"/>
                  </a:solidFill>
                </a:ln>
                <a:latin typeface="BIZ UDPゴシック" panose="020B0400000000000000" pitchFamily="50" charset="-128"/>
                <a:ea typeface="BIZ UDPゴシック" panose="020B0400000000000000" pitchFamily="50" charset="-128"/>
              </a:rPr>
              <a:t> わかること</a:t>
            </a:r>
          </a:p>
        </p:txBody>
      </p:sp>
      <p:pic>
        <p:nvPicPr>
          <p:cNvPr id="6" name="図 5">
            <a:extLst>
              <a:ext uri="{FF2B5EF4-FFF2-40B4-BE49-F238E27FC236}">
                <a16:creationId xmlns:a16="http://schemas.microsoft.com/office/drawing/2014/main" id="{ECA4171A-E234-4F9B-A560-FA4E06FF0166}"/>
              </a:ext>
            </a:extLst>
          </p:cNvPr>
          <p:cNvPicPr>
            <a:picLocks noChangeAspect="1"/>
          </p:cNvPicPr>
          <p:nvPr/>
        </p:nvPicPr>
        <p:blipFill>
          <a:blip r:embed="rId3"/>
          <a:stretch>
            <a:fillRect/>
          </a:stretch>
        </p:blipFill>
        <p:spPr>
          <a:xfrm>
            <a:off x="4024894" y="2510898"/>
            <a:ext cx="3398591" cy="3564396"/>
          </a:xfrm>
          <a:prstGeom prst="rect">
            <a:avLst/>
          </a:prstGeom>
        </p:spPr>
      </p:pic>
      <p:grpSp>
        <p:nvGrpSpPr>
          <p:cNvPr id="11" name="グループ化 10">
            <a:extLst>
              <a:ext uri="{FF2B5EF4-FFF2-40B4-BE49-F238E27FC236}">
                <a16:creationId xmlns:a16="http://schemas.microsoft.com/office/drawing/2014/main" id="{C87C34EE-BA3F-FF79-7EC8-999203F3BD33}"/>
              </a:ext>
            </a:extLst>
          </p:cNvPr>
          <p:cNvGrpSpPr/>
          <p:nvPr/>
        </p:nvGrpSpPr>
        <p:grpSpPr>
          <a:xfrm>
            <a:off x="1266270" y="2825190"/>
            <a:ext cx="2579119" cy="3264691"/>
            <a:chOff x="1809195" y="2825190"/>
            <a:chExt cx="2579119" cy="3264691"/>
          </a:xfrm>
        </p:grpSpPr>
        <p:pic>
          <p:nvPicPr>
            <p:cNvPr id="4" name="図 3"/>
            <p:cNvPicPr>
              <a:picLocks noChangeAspect="1"/>
            </p:cNvPicPr>
            <p:nvPr/>
          </p:nvPicPr>
          <p:blipFill rotWithShape="1">
            <a:blip r:embed="rId4">
              <a:extLst>
                <a:ext uri="{28A0092B-C50C-407E-A947-70E740481C1C}">
                  <a14:useLocalDpi xmlns:a14="http://schemas.microsoft.com/office/drawing/2010/main" val="0"/>
                </a:ext>
              </a:extLst>
            </a:blip>
            <a:srcRect b="2527"/>
            <a:stretch/>
          </p:blipFill>
          <p:spPr>
            <a:xfrm>
              <a:off x="1809195" y="2825190"/>
              <a:ext cx="1250637" cy="1415816"/>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0349" y="2833685"/>
              <a:ext cx="1250637" cy="1388270"/>
            </a:xfrm>
            <a:prstGeom prst="rect">
              <a:avLst/>
            </a:prstGeom>
          </p:spPr>
        </p:pic>
        <p:sp>
          <p:nvSpPr>
            <p:cNvPr id="14" name="テキスト ボックス 13"/>
            <p:cNvSpPr txBox="1"/>
            <p:nvPr/>
          </p:nvSpPr>
          <p:spPr>
            <a:xfrm>
              <a:off x="1835129" y="5720549"/>
              <a:ext cx="1103501" cy="369332"/>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A</a:t>
              </a:r>
              <a:r>
                <a:rPr lang="ja-JP" altLang="en-US" dirty="0">
                  <a:latin typeface="BIZ UDPゴシック" panose="020B0400000000000000" pitchFamily="50" charset="-128"/>
                  <a:ea typeface="BIZ UDPゴシック" panose="020B0400000000000000" pitchFamily="50" charset="-128"/>
                </a:rPr>
                <a:t>市の例</a:t>
              </a:r>
              <a:endParaRPr kumimoji="1" lang="ja-JP" altLang="en-US" dirty="0">
                <a:latin typeface="BIZ UDPゴシック" panose="020B0400000000000000" pitchFamily="50" charset="-128"/>
                <a:ea typeface="BIZ UDPゴシック" panose="020B0400000000000000" pitchFamily="50" charset="-128"/>
              </a:endParaRPr>
            </a:p>
          </p:txBody>
        </p:sp>
        <p:pic>
          <p:nvPicPr>
            <p:cNvPr id="17" name="図 16">
              <a:extLst>
                <a:ext uri="{FF2B5EF4-FFF2-40B4-BE49-F238E27FC236}">
                  <a16:creationId xmlns:a16="http://schemas.microsoft.com/office/drawing/2014/main" id="{2B63BDAE-AEAF-4C7A-8ED4-0F33EDF464CF}"/>
                </a:ext>
              </a:extLst>
            </p:cNvPr>
            <p:cNvPicPr>
              <a:picLocks noChangeAspect="1"/>
            </p:cNvPicPr>
            <p:nvPr/>
          </p:nvPicPr>
          <p:blipFill rotWithShape="1">
            <a:blip r:embed="rId6">
              <a:extLst>
                <a:ext uri="{28A0092B-C50C-407E-A947-70E740481C1C}">
                  <a14:useLocalDpi xmlns:a14="http://schemas.microsoft.com/office/drawing/2010/main" val="0"/>
                </a:ext>
              </a:extLst>
            </a:blip>
            <a:srcRect b="3845"/>
            <a:stretch/>
          </p:blipFill>
          <p:spPr>
            <a:xfrm>
              <a:off x="1819482" y="4252019"/>
              <a:ext cx="1240351" cy="1449481"/>
            </a:xfrm>
            <a:prstGeom prst="rect">
              <a:avLst/>
            </a:prstGeom>
          </p:spPr>
        </p:pic>
        <p:pic>
          <p:nvPicPr>
            <p:cNvPr id="18" name="図 17">
              <a:extLst>
                <a:ext uri="{FF2B5EF4-FFF2-40B4-BE49-F238E27FC236}">
                  <a16:creationId xmlns:a16="http://schemas.microsoft.com/office/drawing/2014/main" id="{201ACF0A-5EB9-42AB-951A-B3BA8A507B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44087" y="4241539"/>
              <a:ext cx="1244227" cy="1449481"/>
            </a:xfrm>
            <a:prstGeom prst="rect">
              <a:avLst/>
            </a:prstGeom>
          </p:spPr>
        </p:pic>
      </p:grpSp>
      <p:pic>
        <p:nvPicPr>
          <p:cNvPr id="10" name="図 9">
            <a:extLst>
              <a:ext uri="{FF2B5EF4-FFF2-40B4-BE49-F238E27FC236}">
                <a16:creationId xmlns:a16="http://schemas.microsoft.com/office/drawing/2014/main" id="{44AF4223-7E2C-4FC6-86B4-8D92D0888924}"/>
              </a:ext>
            </a:extLst>
          </p:cNvPr>
          <p:cNvPicPr>
            <a:picLocks noChangeAspect="1"/>
          </p:cNvPicPr>
          <p:nvPr/>
        </p:nvPicPr>
        <p:blipFill>
          <a:blip r:embed="rId8"/>
          <a:stretch>
            <a:fillRect/>
          </a:stretch>
        </p:blipFill>
        <p:spPr>
          <a:xfrm>
            <a:off x="1101661" y="900108"/>
            <a:ext cx="3688961" cy="1654354"/>
          </a:xfrm>
          <a:prstGeom prst="rect">
            <a:avLst/>
          </a:prstGeom>
        </p:spPr>
      </p:pic>
      <p:grpSp>
        <p:nvGrpSpPr>
          <p:cNvPr id="16" name="グループ化 15">
            <a:extLst>
              <a:ext uri="{FF2B5EF4-FFF2-40B4-BE49-F238E27FC236}">
                <a16:creationId xmlns:a16="http://schemas.microsoft.com/office/drawing/2014/main" id="{F983742A-C085-8847-F116-39C62658241A}"/>
              </a:ext>
            </a:extLst>
          </p:cNvPr>
          <p:cNvGrpSpPr/>
          <p:nvPr/>
        </p:nvGrpSpPr>
        <p:grpSpPr>
          <a:xfrm>
            <a:off x="7353280" y="1351631"/>
            <a:ext cx="1737860" cy="1842258"/>
            <a:chOff x="7353280" y="1351631"/>
            <a:chExt cx="1737860" cy="1842258"/>
          </a:xfrm>
        </p:grpSpPr>
        <p:sp>
          <p:nvSpPr>
            <p:cNvPr id="15" name="角丸四角形吹き出し 14"/>
            <p:cNvSpPr/>
            <p:nvPr/>
          </p:nvSpPr>
          <p:spPr>
            <a:xfrm>
              <a:off x="7353280" y="1351631"/>
              <a:ext cx="1737859" cy="1842258"/>
            </a:xfrm>
            <a:prstGeom prst="wedgeRoundRectCallout">
              <a:avLst>
                <a:gd name="adj1" fmla="val -48527"/>
                <a:gd name="adj2" fmla="val 63923"/>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13" name="テキスト ボックス 12">
              <a:extLst>
                <a:ext uri="{FF2B5EF4-FFF2-40B4-BE49-F238E27FC236}">
                  <a16:creationId xmlns:a16="http://schemas.microsoft.com/office/drawing/2014/main" id="{34CC9E6C-81BB-DA45-B008-E79D423642A1}"/>
                </a:ext>
              </a:extLst>
            </p:cNvPr>
            <p:cNvSpPr txBox="1"/>
            <p:nvPr/>
          </p:nvSpPr>
          <p:spPr>
            <a:xfrm>
              <a:off x="7353280" y="1618461"/>
              <a:ext cx="1737860" cy="1400383"/>
            </a:xfrm>
            <a:prstGeom prst="rect">
              <a:avLst/>
            </a:prstGeom>
            <a:noFill/>
          </p:spPr>
          <p:txBody>
            <a:bodyPr wrap="square" rtlCol="0">
              <a:spAutoFit/>
            </a:bodyPr>
            <a:lstStyle/>
            <a:p>
              <a:r>
                <a:rPr lang="ja-JP" altLang="en-US" sz="1700" spc="30" dirty="0">
                  <a:ln>
                    <a:solidFill>
                      <a:schemeClr val="bg1"/>
                    </a:solidFill>
                  </a:ln>
                  <a:solidFill>
                    <a:schemeClr val="bg1"/>
                  </a:solidFill>
                  <a:latin typeface="BIZ UDPゴシック" panose="020B0400000000000000" pitchFamily="50" charset="-128"/>
                  <a:ea typeface="BIZ UDPゴシック" panose="020B0400000000000000" pitchFamily="50" charset="-128"/>
                </a:rPr>
                <a:t>子ども食堂など地域につないだだけで不登校が</a:t>
              </a:r>
              <a:r>
                <a:rPr lang="en-US" altLang="ja-JP" sz="1700" spc="30" dirty="0">
                  <a:ln>
                    <a:solidFill>
                      <a:schemeClr val="bg1"/>
                    </a:solidFill>
                  </a:ln>
                  <a:solidFill>
                    <a:schemeClr val="bg1"/>
                  </a:solidFill>
                  <a:latin typeface="BIZ UDPゴシック" panose="020B0400000000000000" pitchFamily="50" charset="-128"/>
                  <a:ea typeface="BIZ UDPゴシック" panose="020B0400000000000000" pitchFamily="50" charset="-128"/>
                </a:rPr>
                <a:t>3</a:t>
              </a:r>
              <a:r>
                <a:rPr lang="ja-JP" altLang="en-US" sz="1700" spc="30" dirty="0">
                  <a:ln>
                    <a:solidFill>
                      <a:schemeClr val="bg1"/>
                    </a:solidFill>
                  </a:ln>
                  <a:solidFill>
                    <a:schemeClr val="bg1"/>
                  </a:solidFill>
                  <a:latin typeface="BIZ UDPゴシック" panose="020B0400000000000000" pitchFamily="50" charset="-128"/>
                  <a:ea typeface="BIZ UDPゴシック" panose="020B0400000000000000" pitchFamily="50" charset="-128"/>
                </a:rPr>
                <a:t>分の１に減少</a:t>
              </a:r>
            </a:p>
            <a:p>
              <a:endParaRPr kumimoji="1" lang="ja-JP" altLang="en-US" sz="1700" spc="30"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p:txBody>
        </p:sp>
      </p:grpSp>
      <p:sp>
        <p:nvSpPr>
          <p:cNvPr id="19" name="テキスト ボックス 18">
            <a:extLst>
              <a:ext uri="{FF2B5EF4-FFF2-40B4-BE49-F238E27FC236}">
                <a16:creationId xmlns:a16="http://schemas.microsoft.com/office/drawing/2014/main" id="{3AA687DE-1FEC-AAC0-DF4B-BD67BF0362B0}"/>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Tree>
    <p:extLst>
      <p:ext uri="{BB962C8B-B14F-4D97-AF65-F5344CB8AC3E}">
        <p14:creationId xmlns:p14="http://schemas.microsoft.com/office/powerpoint/2010/main" val="762740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D2B6D-1B30-9CA9-868D-03EE66249064}"/>
            </a:ext>
          </a:extLst>
        </p:cNvPr>
        <p:cNvGrpSpPr/>
        <p:nvPr/>
      </p:nvGrpSpPr>
      <p:grpSpPr>
        <a:xfrm>
          <a:off x="0" y="0"/>
          <a:ext cx="0" cy="0"/>
          <a:chOff x="0" y="0"/>
          <a:chExt cx="0" cy="0"/>
        </a:xfrm>
      </p:grpSpPr>
      <p:cxnSp>
        <p:nvCxnSpPr>
          <p:cNvPr id="15" name="直線コネクタ 14">
            <a:extLst>
              <a:ext uri="{FF2B5EF4-FFF2-40B4-BE49-F238E27FC236}">
                <a16:creationId xmlns:a16="http://schemas.microsoft.com/office/drawing/2014/main" id="{EF3710AC-50FE-A83E-F333-118896D4E87C}"/>
              </a:ext>
            </a:extLst>
          </p:cNvPr>
          <p:cNvCxnSpPr/>
          <p:nvPr/>
        </p:nvCxnSpPr>
        <p:spPr>
          <a:xfrm>
            <a:off x="886899" y="1752165"/>
            <a:ext cx="751458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円/楕円 3">
            <a:extLst>
              <a:ext uri="{FF2B5EF4-FFF2-40B4-BE49-F238E27FC236}">
                <a16:creationId xmlns:a16="http://schemas.microsoft.com/office/drawing/2014/main" id="{9A6D5E60-A728-3012-4AD2-974DCB40F0E0}"/>
              </a:ext>
            </a:extLst>
          </p:cNvPr>
          <p:cNvSpPr/>
          <p:nvPr/>
        </p:nvSpPr>
        <p:spPr>
          <a:xfrm>
            <a:off x="534837" y="1182857"/>
            <a:ext cx="5072333" cy="4779034"/>
          </a:xfrm>
          <a:prstGeom prst="ellipse">
            <a:avLst/>
          </a:prstGeom>
          <a:solidFill>
            <a:srgbClr val="FF6699"/>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a:extLst>
              <a:ext uri="{FF2B5EF4-FFF2-40B4-BE49-F238E27FC236}">
                <a16:creationId xmlns:a16="http://schemas.microsoft.com/office/drawing/2014/main" id="{2B434019-F74B-9223-D9A3-6ABCF28C95B2}"/>
              </a:ext>
            </a:extLst>
          </p:cNvPr>
          <p:cNvSpPr>
            <a:spLocks noChangeAspect="1"/>
          </p:cNvSpPr>
          <p:nvPr/>
        </p:nvSpPr>
        <p:spPr>
          <a:xfrm>
            <a:off x="1168878" y="2503739"/>
            <a:ext cx="3804249" cy="3584276"/>
          </a:xfrm>
          <a:prstGeom prst="ellipse">
            <a:avLst/>
          </a:prstGeom>
          <a:solidFill>
            <a:srgbClr val="FFC000"/>
          </a:solidFill>
          <a:ln w="762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a:extLst>
              <a:ext uri="{FF2B5EF4-FFF2-40B4-BE49-F238E27FC236}">
                <a16:creationId xmlns:a16="http://schemas.microsoft.com/office/drawing/2014/main" id="{C3F06841-21C9-01B6-3EDF-2DBFEFF0D83B}"/>
              </a:ext>
            </a:extLst>
          </p:cNvPr>
          <p:cNvSpPr>
            <a:spLocks noChangeAspect="1"/>
          </p:cNvSpPr>
          <p:nvPr/>
        </p:nvSpPr>
        <p:spPr>
          <a:xfrm>
            <a:off x="1904366" y="3881776"/>
            <a:ext cx="2333272" cy="2198356"/>
          </a:xfrm>
          <a:prstGeom prst="ellipse">
            <a:avLst/>
          </a:prstGeom>
          <a:solidFill>
            <a:srgbClr val="00B0F0"/>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A70C5E46-F04A-3320-96C0-060C86210E92}"/>
              </a:ext>
            </a:extLst>
          </p:cNvPr>
          <p:cNvSpPr/>
          <p:nvPr/>
        </p:nvSpPr>
        <p:spPr>
          <a:xfrm>
            <a:off x="1585277" y="1529319"/>
            <a:ext cx="3005951" cy="830997"/>
          </a:xfrm>
          <a:prstGeom prst="rect">
            <a:avLst/>
          </a:prstGeom>
          <a:noFill/>
        </p:spPr>
        <p:txBody>
          <a:bodyPr wrap="none" lIns="91440" tIns="45720" rIns="91440" bIns="45720">
            <a:spAutoFit/>
          </a:bodyPr>
          <a:lstStyle/>
          <a:p>
            <a:pPr algn="ctr"/>
            <a:r>
              <a:rPr lang="ja-JP" altLang="en-US" sz="2800" b="1" cap="none" spc="0"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rPr>
              <a:t>マクロレベル</a:t>
            </a:r>
            <a:endParaRPr lang="en-US" altLang="ja-JP" sz="2800" b="1" cap="none" spc="0"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rPr>
              <a:t>（地域・自治体・社会）</a:t>
            </a:r>
            <a:endParaRPr lang="ja-JP" altLang="en-US" sz="2000" b="1" cap="none" spc="0"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a:extLst>
              <a:ext uri="{FF2B5EF4-FFF2-40B4-BE49-F238E27FC236}">
                <a16:creationId xmlns:a16="http://schemas.microsoft.com/office/drawing/2014/main" id="{29AE9096-BCA1-5804-54BB-810C595EBEEF}"/>
              </a:ext>
            </a:extLst>
          </p:cNvPr>
          <p:cNvSpPr/>
          <p:nvPr/>
        </p:nvSpPr>
        <p:spPr>
          <a:xfrm>
            <a:off x="1959135" y="2885720"/>
            <a:ext cx="2236510" cy="830997"/>
          </a:xfrm>
          <a:prstGeom prst="rect">
            <a:avLst/>
          </a:prstGeom>
          <a:noFill/>
        </p:spPr>
        <p:txBody>
          <a:bodyPr wrap="none" lIns="91440" tIns="45720" rIns="91440" bIns="45720">
            <a:spAutoFit/>
          </a:bodyPr>
          <a:lstStyle/>
          <a:p>
            <a:pPr algn="ctr"/>
            <a:r>
              <a:rPr lang="ja-JP" altLang="en-US" sz="2800" b="1"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rPr>
              <a:t>メゾ</a:t>
            </a:r>
            <a:r>
              <a:rPr lang="ja-JP" altLang="en-US" sz="2800" b="1" cap="none" spc="0"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rPr>
              <a:t>レベル</a:t>
            </a:r>
            <a:endParaRPr lang="en-US" altLang="ja-JP" sz="2800" b="1" cap="none" spc="0"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rPr>
              <a:t>（校内組織体制）</a:t>
            </a:r>
            <a:endParaRPr lang="ja-JP" altLang="en-US" sz="2000" b="1" cap="none" spc="0"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a:extLst>
              <a:ext uri="{FF2B5EF4-FFF2-40B4-BE49-F238E27FC236}">
                <a16:creationId xmlns:a16="http://schemas.microsoft.com/office/drawing/2014/main" id="{ECE70470-D362-EE30-D475-C52DD4684300}"/>
              </a:ext>
            </a:extLst>
          </p:cNvPr>
          <p:cNvSpPr/>
          <p:nvPr/>
        </p:nvSpPr>
        <p:spPr>
          <a:xfrm>
            <a:off x="1912750" y="4724873"/>
            <a:ext cx="2339102" cy="830997"/>
          </a:xfrm>
          <a:prstGeom prst="rect">
            <a:avLst/>
          </a:prstGeom>
          <a:noFill/>
        </p:spPr>
        <p:txBody>
          <a:bodyPr wrap="none" lIns="91440" tIns="45720" rIns="91440" bIns="45720">
            <a:spAutoFit/>
          </a:bodyPr>
          <a:lstStyle/>
          <a:p>
            <a:pPr algn="ctr"/>
            <a:r>
              <a:rPr lang="ja-JP" altLang="en-US" sz="2800" b="1"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rPr>
              <a:t>ミクロ</a:t>
            </a:r>
            <a:r>
              <a:rPr lang="ja-JP" altLang="en-US" sz="2800" b="1" cap="none" spc="0"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rPr>
              <a:t>レベル</a:t>
            </a:r>
            <a:endParaRPr lang="en-US" altLang="ja-JP" sz="2800" b="1" cap="none" spc="0"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rPr>
              <a:t>（児童生徒 他）</a:t>
            </a:r>
            <a:endParaRPr lang="en-US" altLang="ja-JP" sz="2000" b="1" dirty="0">
              <a:ln w="10160">
                <a:noFill/>
                <a:prstDash val="solid"/>
              </a:ln>
              <a:solidFill>
                <a:schemeClr val="bg1"/>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線吹き出し 1 9">
            <a:extLst>
              <a:ext uri="{FF2B5EF4-FFF2-40B4-BE49-F238E27FC236}">
                <a16:creationId xmlns:a16="http://schemas.microsoft.com/office/drawing/2014/main" id="{A36BC6DE-1F93-4B64-45A7-8994BFF9B862}"/>
              </a:ext>
            </a:extLst>
          </p:cNvPr>
          <p:cNvSpPr/>
          <p:nvPr/>
        </p:nvSpPr>
        <p:spPr>
          <a:xfrm>
            <a:off x="5831456" y="4613335"/>
            <a:ext cx="2967487" cy="1018589"/>
          </a:xfrm>
          <a:prstGeom prst="callout1">
            <a:avLst>
              <a:gd name="adj1" fmla="val 61474"/>
              <a:gd name="adj2" fmla="val -687"/>
              <a:gd name="adj3" fmla="val 91692"/>
              <a:gd name="adj4" fmla="val -70283"/>
            </a:avLst>
          </a:prstGeom>
          <a:solidFill>
            <a:srgbClr val="00B0F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n w="19050">
                  <a:solidFill>
                    <a:schemeClr val="bg1"/>
                  </a:solidFill>
                </a:ln>
                <a:solidFill>
                  <a:schemeClr val="tx1"/>
                </a:solidFill>
                <a:latin typeface="HGP創英角ｺﾞｼｯｸUB" panose="020B0900000000000000" pitchFamily="50" charset="-128"/>
                <a:ea typeface="HGP創英角ｺﾞｼｯｸUB" panose="020B0900000000000000" pitchFamily="50" charset="-128"/>
              </a:rPr>
              <a:t>ケースワーク　</a:t>
            </a:r>
            <a:r>
              <a:rPr lang="ja-JP" altLang="en-US" sz="2400" b="1" dirty="0">
                <a:ln w="19050">
                  <a:solidFill>
                    <a:schemeClr val="bg1"/>
                  </a:solidFill>
                </a:ln>
                <a:solidFill>
                  <a:schemeClr val="tx1"/>
                </a:solidFill>
                <a:latin typeface="HGP創英角ｺﾞｼｯｸUB" panose="020B0900000000000000" pitchFamily="50" charset="-128"/>
                <a:ea typeface="HGP創英角ｺﾞｼｯｸUB" panose="020B0900000000000000" pitchFamily="50" charset="-128"/>
              </a:rPr>
              <a:t>他</a:t>
            </a:r>
            <a:endParaRPr kumimoji="1" lang="ja-JP" altLang="en-US" sz="2400" b="1" dirty="0">
              <a:ln w="19050">
                <a:solidFill>
                  <a:schemeClr val="bg1"/>
                </a:solidFill>
              </a:ln>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1" name="線吹き出し 1 10">
            <a:extLst>
              <a:ext uri="{FF2B5EF4-FFF2-40B4-BE49-F238E27FC236}">
                <a16:creationId xmlns:a16="http://schemas.microsoft.com/office/drawing/2014/main" id="{74714A44-A10C-7C67-DC8D-2D06E9CA4D7F}"/>
              </a:ext>
            </a:extLst>
          </p:cNvPr>
          <p:cNvSpPr/>
          <p:nvPr/>
        </p:nvSpPr>
        <p:spPr>
          <a:xfrm>
            <a:off x="5831456" y="3105216"/>
            <a:ext cx="2967487" cy="1018589"/>
          </a:xfrm>
          <a:prstGeom prst="callout1">
            <a:avLst>
              <a:gd name="adj1" fmla="val 61474"/>
              <a:gd name="adj2" fmla="val -687"/>
              <a:gd name="adj3" fmla="val 83428"/>
              <a:gd name="adj4" fmla="val -46281"/>
            </a:avLst>
          </a:prstGeom>
          <a:solidFill>
            <a:srgbClr val="FFC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n w="19050">
                  <a:solidFill>
                    <a:schemeClr val="bg1"/>
                  </a:solidFill>
                </a:ln>
                <a:solidFill>
                  <a:schemeClr val="tx1"/>
                </a:solidFill>
                <a:latin typeface="HGP創英角ｺﾞｼｯｸUB" panose="020B0900000000000000" pitchFamily="50" charset="-128"/>
                <a:ea typeface="HGP創英角ｺﾞｼｯｸUB" panose="020B0900000000000000" pitchFamily="50" charset="-128"/>
              </a:rPr>
              <a:t>チームアプローチ </a:t>
            </a:r>
            <a:endParaRPr lang="en-US" altLang="ja-JP" sz="2400" b="1" dirty="0">
              <a:ln w="19050">
                <a:solidFill>
                  <a:schemeClr val="bg1"/>
                </a:solidFill>
              </a:ln>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2400" b="1" dirty="0">
                <a:ln w="19050">
                  <a:solidFill>
                    <a:schemeClr val="bg1"/>
                  </a:solidFill>
                </a:ln>
                <a:solidFill>
                  <a:schemeClr val="tx1"/>
                </a:solidFill>
                <a:latin typeface="HGP創英角ｺﾞｼｯｸUB" panose="020B0900000000000000" pitchFamily="50" charset="-128"/>
                <a:ea typeface="HGP創英角ｺﾞｼｯｸUB" panose="020B0900000000000000" pitchFamily="50" charset="-128"/>
              </a:rPr>
              <a:t>専門職協働　他</a:t>
            </a:r>
            <a:endParaRPr lang="en-US" altLang="ja-JP" sz="2400" b="1" dirty="0">
              <a:ln w="19050">
                <a:solidFill>
                  <a:schemeClr val="bg1"/>
                </a:solidFill>
              </a:ln>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2" name="線吹き出し 1 11">
            <a:extLst>
              <a:ext uri="{FF2B5EF4-FFF2-40B4-BE49-F238E27FC236}">
                <a16:creationId xmlns:a16="http://schemas.microsoft.com/office/drawing/2014/main" id="{0E7B4853-FF91-3D0D-C23A-A6EE31BF8380}"/>
              </a:ext>
            </a:extLst>
          </p:cNvPr>
          <p:cNvSpPr/>
          <p:nvPr/>
        </p:nvSpPr>
        <p:spPr>
          <a:xfrm>
            <a:off x="5831456" y="1560890"/>
            <a:ext cx="2967487" cy="1018589"/>
          </a:xfrm>
          <a:prstGeom prst="callout1">
            <a:avLst>
              <a:gd name="adj1" fmla="val 61474"/>
              <a:gd name="adj2" fmla="val -687"/>
              <a:gd name="adj3" fmla="val 120428"/>
              <a:gd name="adj4" fmla="val -36136"/>
            </a:avLst>
          </a:prstGeom>
          <a:solidFill>
            <a:srgbClr val="FF6699"/>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n w="19050">
                  <a:solidFill>
                    <a:schemeClr val="bg1"/>
                  </a:solidFill>
                </a:ln>
                <a:solidFill>
                  <a:schemeClr val="tx1"/>
                </a:solidFill>
                <a:latin typeface="HGP創英角ｺﾞｼｯｸUB" panose="020B0900000000000000" pitchFamily="50" charset="-128"/>
                <a:ea typeface="HGP創英角ｺﾞｼｯｸUB" panose="020B0900000000000000" pitchFamily="50" charset="-128"/>
              </a:rPr>
              <a:t>ネットワーキング</a:t>
            </a:r>
            <a:endParaRPr lang="en-US" altLang="ja-JP" sz="2400" b="1" dirty="0">
              <a:ln w="19050">
                <a:solidFill>
                  <a:schemeClr val="bg1"/>
                </a:solidFill>
              </a:ln>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2400" b="1" dirty="0">
                <a:ln w="19050">
                  <a:solidFill>
                    <a:schemeClr val="bg1"/>
                  </a:solidFill>
                </a:ln>
                <a:solidFill>
                  <a:schemeClr val="tx1"/>
                </a:solidFill>
                <a:latin typeface="HGP創英角ｺﾞｼｯｸUB" panose="020B0900000000000000" pitchFamily="50" charset="-128"/>
                <a:ea typeface="HGP創英角ｺﾞｼｯｸUB" panose="020B0900000000000000" pitchFamily="50" charset="-128"/>
              </a:rPr>
              <a:t>組織間協働 他</a:t>
            </a:r>
            <a:endParaRPr lang="en-US" altLang="ja-JP" sz="2400" b="1" dirty="0">
              <a:ln w="19050">
                <a:solidFill>
                  <a:schemeClr val="bg1"/>
                </a:solidFill>
              </a:ln>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3" name="テキスト ボックス 12">
            <a:extLst>
              <a:ext uri="{FF2B5EF4-FFF2-40B4-BE49-F238E27FC236}">
                <a16:creationId xmlns:a16="http://schemas.microsoft.com/office/drawing/2014/main" id="{037861EF-D686-EEFD-64EE-5545DB58A930}"/>
              </a:ext>
            </a:extLst>
          </p:cNvPr>
          <p:cNvSpPr txBox="1"/>
          <p:nvPr/>
        </p:nvSpPr>
        <p:spPr>
          <a:xfrm>
            <a:off x="1901952" y="6042625"/>
            <a:ext cx="7242048" cy="261610"/>
          </a:xfrm>
          <a:prstGeom prst="rect">
            <a:avLst/>
          </a:prstGeom>
          <a:noFill/>
        </p:spPr>
        <p:txBody>
          <a:bodyPr wrap="square" rtlCol="0">
            <a:spAutoFit/>
          </a:bodyPr>
          <a:lstStyle/>
          <a:p>
            <a:pPr algn="r"/>
            <a:r>
              <a:rPr kumimoji="1" lang="ja-JP" altLang="en-US" sz="1100" dirty="0"/>
              <a:t>門田（</a:t>
            </a:r>
            <a:r>
              <a:rPr kumimoji="1" lang="en-US" altLang="ja-JP" sz="1100" dirty="0"/>
              <a:t>2010</a:t>
            </a:r>
            <a:r>
              <a:rPr kumimoji="1" lang="ja-JP" altLang="en-US" sz="1100" dirty="0"/>
              <a:t>）</a:t>
            </a:r>
            <a:r>
              <a:rPr kumimoji="1" lang="en-US" altLang="ja-JP" sz="1100" dirty="0"/>
              <a:t>『</a:t>
            </a:r>
            <a:r>
              <a:rPr kumimoji="1" lang="ja-JP" altLang="en-US" sz="1100" dirty="0"/>
              <a:t>学校ソーシャルワーク実践</a:t>
            </a:r>
            <a:r>
              <a:rPr kumimoji="1" lang="en-US" altLang="ja-JP" sz="1100" dirty="0"/>
              <a:t>―</a:t>
            </a:r>
            <a:r>
              <a:rPr kumimoji="1" lang="ja-JP" altLang="en-US" sz="1100" dirty="0"/>
              <a:t>国際動向とわが国での展開</a:t>
            </a:r>
            <a:r>
              <a:rPr kumimoji="1" lang="en-US" altLang="ja-JP" sz="1100" dirty="0"/>
              <a:t>』</a:t>
            </a:r>
            <a:r>
              <a:rPr kumimoji="1" lang="ja-JP" altLang="en-US" sz="1100" dirty="0"/>
              <a:t>を基に一部改変</a:t>
            </a:r>
          </a:p>
        </p:txBody>
      </p:sp>
      <p:sp>
        <p:nvSpPr>
          <p:cNvPr id="16" name="テキスト ボックス 15">
            <a:extLst>
              <a:ext uri="{FF2B5EF4-FFF2-40B4-BE49-F238E27FC236}">
                <a16:creationId xmlns:a16="http://schemas.microsoft.com/office/drawing/2014/main" id="{4BB6183B-39BD-023A-C1A7-50AB00FE35C8}"/>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17" name="タイトル 1">
            <a:extLst>
              <a:ext uri="{FF2B5EF4-FFF2-40B4-BE49-F238E27FC236}">
                <a16:creationId xmlns:a16="http://schemas.microsoft.com/office/drawing/2014/main" id="{FD08CCD2-79E3-A66C-E210-DBD1B8DBBD1B}"/>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はじめに：ミクロ・メゾ・マクロにおける展開を知る</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0693CE24-8B0A-AB66-2CB2-6F9827E10C01}"/>
              </a:ext>
            </a:extLst>
          </p:cNvPr>
          <p:cNvSpPr txBox="1"/>
          <p:nvPr/>
        </p:nvSpPr>
        <p:spPr>
          <a:xfrm>
            <a:off x="-1" y="484872"/>
            <a:ext cx="9143999" cy="461665"/>
          </a:xfrm>
          <a:prstGeom prst="rect">
            <a:avLst/>
          </a:prstGeom>
          <a:noFill/>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（１）ミクロレベルでのソーシャルワーク実践</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00272A5B-EA09-72D1-2FD8-72F1E25F02CC}"/>
              </a:ext>
            </a:extLst>
          </p:cNvPr>
          <p:cNvSpPr>
            <a:spLocks noGrp="1"/>
          </p:cNvSpPr>
          <p:nvPr>
            <p:ph type="sldNum" sz="quarter" idx="12"/>
          </p:nvPr>
        </p:nvSpPr>
        <p:spPr/>
        <p:txBody>
          <a:bodyPr/>
          <a:lstStyle/>
          <a:p>
            <a:fld id="{9DAC49A8-D133-48D6-BABD-467D590054FB}" type="slidenum">
              <a:rPr kumimoji="1" lang="ja-JP" altLang="en-US" smtClean="0"/>
              <a:t>122</a:t>
            </a:fld>
            <a:endParaRPr kumimoji="1" lang="ja-JP" altLang="en-US"/>
          </a:p>
        </p:txBody>
      </p:sp>
    </p:spTree>
    <p:extLst>
      <p:ext uri="{BB962C8B-B14F-4D97-AF65-F5344CB8AC3E}">
        <p14:creationId xmlns:p14="http://schemas.microsoft.com/office/powerpoint/2010/main" val="3520178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1E2660C-337D-4842-B788-3987F3AA79BA}"/>
              </a:ext>
            </a:extLst>
          </p:cNvPr>
          <p:cNvSpPr txBox="1"/>
          <p:nvPr/>
        </p:nvSpPr>
        <p:spPr>
          <a:xfrm>
            <a:off x="1179904" y="114300"/>
            <a:ext cx="6834077" cy="461665"/>
          </a:xfrm>
          <a:prstGeom prst="rect">
            <a:avLst/>
          </a:prstGeom>
          <a:solidFill>
            <a:schemeClr val="bg1">
              <a:lumMod val="85000"/>
            </a:schemeClr>
          </a:solidFill>
        </p:spPr>
        <p:txBody>
          <a:bodyPr wrap="square" rtlCol="0">
            <a:spAutoFit/>
          </a:bodyPr>
          <a:lstStyle/>
          <a:p>
            <a:r>
              <a:rPr lang="ja-JP" altLang="en-US" sz="2400" b="1" spc="49" dirty="0">
                <a:latin typeface="ＭＳ ゴシック" panose="020B0609070205080204" pitchFamily="49" charset="-128"/>
                <a:ea typeface="ＭＳ ゴシック" panose="020B0609070205080204" pitchFamily="49" charset="-128"/>
                <a:cs typeface="ＭＳ Ｐゴシック"/>
              </a:rPr>
              <a:t>　　スクリーニング会議による学校への影響</a:t>
            </a:r>
            <a:endParaRPr lang="en-US" altLang="ja-JP" sz="2400" dirty="0">
              <a:solidFill>
                <a:prstClr val="black"/>
              </a:solidFill>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76932414-633F-464D-B38C-F222883CA363}"/>
              </a:ext>
            </a:extLst>
          </p:cNvPr>
          <p:cNvSpPr txBox="1"/>
          <p:nvPr/>
        </p:nvSpPr>
        <p:spPr>
          <a:xfrm>
            <a:off x="1166924" y="675805"/>
            <a:ext cx="3352757" cy="738664"/>
          </a:xfrm>
          <a:prstGeom prst="rect">
            <a:avLst/>
          </a:prstGeom>
          <a:solidFill>
            <a:srgbClr val="CCFFCC"/>
          </a:solidFill>
        </p:spPr>
        <p:txBody>
          <a:bodyPr wrap="square" rtlCol="0">
            <a:spAutoFit/>
          </a:bodyPr>
          <a:lstStyle/>
          <a:p>
            <a:r>
              <a:rPr lang="ja-JP" altLang="en-US" sz="1400" b="1" dirty="0">
                <a:solidFill>
                  <a:prstClr val="black"/>
                </a:solidFill>
                <a:latin typeface="BIZ UDPゴシック" panose="020B0400000000000000" pitchFamily="50" charset="-128"/>
                <a:ea typeface="BIZ UDPゴシック" panose="020B0400000000000000" pitchFamily="50" charset="-128"/>
              </a:rPr>
              <a:t>◇職種別に見た、会議の場で、自分が</a:t>
            </a:r>
            <a:br>
              <a:rPr lang="en-US" altLang="ja-JP" sz="1400" b="1" dirty="0">
                <a:solidFill>
                  <a:prstClr val="black"/>
                </a:solidFill>
                <a:latin typeface="BIZ UDPゴシック" panose="020B0400000000000000" pitchFamily="50" charset="-128"/>
                <a:ea typeface="BIZ UDPゴシック" panose="020B0400000000000000" pitchFamily="50" charset="-128"/>
              </a:rPr>
            </a:br>
            <a:r>
              <a:rPr lang="en-US" altLang="ja-JP" sz="1400" b="1" dirty="0">
                <a:solidFill>
                  <a:prstClr val="black"/>
                </a:solidFill>
                <a:latin typeface="BIZ UDPゴシック" panose="020B0400000000000000" pitchFamily="50" charset="-128"/>
                <a:ea typeface="BIZ UDPゴシック" panose="020B0400000000000000" pitchFamily="50" charset="-128"/>
              </a:rPr>
              <a:t>   </a:t>
            </a:r>
            <a:r>
              <a:rPr lang="ja-JP" altLang="en-US" sz="1400" b="1" dirty="0">
                <a:solidFill>
                  <a:prstClr val="black"/>
                </a:solidFill>
                <a:latin typeface="BIZ UDPゴシック" panose="020B0400000000000000" pitchFamily="50" charset="-128"/>
                <a:ea typeface="BIZ UDPゴシック" panose="020B0400000000000000" pitchFamily="50" charset="-128"/>
              </a:rPr>
              <a:t>受け持つ担任以外の児童生徒につい</a:t>
            </a:r>
            <a:br>
              <a:rPr lang="en-US" altLang="ja-JP" sz="1400" b="1" dirty="0">
                <a:solidFill>
                  <a:prstClr val="black"/>
                </a:solidFill>
                <a:latin typeface="BIZ UDPゴシック" panose="020B0400000000000000" pitchFamily="50" charset="-128"/>
                <a:ea typeface="BIZ UDPゴシック" panose="020B0400000000000000" pitchFamily="50" charset="-128"/>
              </a:rPr>
            </a:br>
            <a:r>
              <a:rPr lang="en-US" altLang="ja-JP" sz="1400" b="1" dirty="0">
                <a:solidFill>
                  <a:prstClr val="black"/>
                </a:solidFill>
                <a:latin typeface="BIZ UDPゴシック" panose="020B0400000000000000" pitchFamily="50" charset="-128"/>
                <a:ea typeface="BIZ UDPゴシック" panose="020B0400000000000000" pitchFamily="50" charset="-128"/>
              </a:rPr>
              <a:t>   </a:t>
            </a:r>
            <a:r>
              <a:rPr lang="ja-JP" altLang="en-US" sz="1400" b="1" dirty="0">
                <a:solidFill>
                  <a:prstClr val="black"/>
                </a:solidFill>
                <a:latin typeface="BIZ UDPゴシック" panose="020B0400000000000000" pitchFamily="50" charset="-128"/>
                <a:ea typeface="BIZ UDPゴシック" panose="020B0400000000000000" pitchFamily="50" charset="-128"/>
              </a:rPr>
              <a:t>て意見をいう程度</a:t>
            </a:r>
            <a:endParaRPr lang="en-US" altLang="ja-JP" sz="1400" b="1" dirty="0">
              <a:solidFill>
                <a:prstClr val="black"/>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1F6458BD-0D86-494A-961C-056E0BFCEA13}"/>
              </a:ext>
            </a:extLst>
          </p:cNvPr>
          <p:cNvSpPr txBox="1"/>
          <p:nvPr/>
        </p:nvSpPr>
        <p:spPr>
          <a:xfrm>
            <a:off x="4642087" y="673562"/>
            <a:ext cx="3354836" cy="738664"/>
          </a:xfrm>
          <a:prstGeom prst="rect">
            <a:avLst/>
          </a:prstGeom>
          <a:solidFill>
            <a:srgbClr val="CCFFCC"/>
          </a:solidFill>
        </p:spPr>
        <p:txBody>
          <a:bodyPr wrap="square" rtlCol="0">
            <a:spAutoFit/>
          </a:bodyPr>
          <a:lstStyle/>
          <a:p>
            <a:r>
              <a:rPr lang="ja-JP" altLang="en-US" sz="1400" b="1" dirty="0">
                <a:solidFill>
                  <a:prstClr val="black"/>
                </a:solidFill>
                <a:latin typeface="BIZ UDPゴシック" panose="020B0400000000000000" pitchFamily="50" charset="-128"/>
                <a:ea typeface="BIZ UDPゴシック" panose="020B0400000000000000" pitchFamily="50" charset="-128"/>
              </a:rPr>
              <a:t>◇職種別に見た、職種別に見た、会議に</a:t>
            </a:r>
            <a:br>
              <a:rPr lang="en-US" altLang="ja-JP" sz="1400" b="1" dirty="0">
                <a:solidFill>
                  <a:prstClr val="black"/>
                </a:solidFill>
                <a:latin typeface="BIZ UDPゴシック" panose="020B0400000000000000" pitchFamily="50" charset="-128"/>
                <a:ea typeface="BIZ UDPゴシック" panose="020B0400000000000000" pitchFamily="50" charset="-128"/>
              </a:rPr>
            </a:br>
            <a:r>
              <a:rPr lang="en-US" altLang="ja-JP" sz="1400" b="1" dirty="0">
                <a:solidFill>
                  <a:prstClr val="black"/>
                </a:solidFill>
                <a:latin typeface="BIZ UDPゴシック" panose="020B0400000000000000" pitchFamily="50" charset="-128"/>
                <a:ea typeface="BIZ UDPゴシック" panose="020B0400000000000000" pitchFamily="50" charset="-128"/>
              </a:rPr>
              <a:t>   </a:t>
            </a:r>
            <a:r>
              <a:rPr lang="ja-JP" altLang="en-US" sz="1400" b="1" dirty="0">
                <a:solidFill>
                  <a:prstClr val="black"/>
                </a:solidFill>
                <a:latin typeface="BIZ UDPゴシック" panose="020B0400000000000000" pitchFamily="50" charset="-128"/>
                <a:ea typeface="BIZ UDPゴシック" panose="020B0400000000000000" pitchFamily="50" charset="-128"/>
              </a:rPr>
              <a:t>おいて児童への対応について具体的</a:t>
            </a:r>
            <a:br>
              <a:rPr lang="en-US" altLang="ja-JP" sz="1400" b="1" dirty="0">
                <a:solidFill>
                  <a:prstClr val="black"/>
                </a:solidFill>
                <a:latin typeface="BIZ UDPゴシック" panose="020B0400000000000000" pitchFamily="50" charset="-128"/>
                <a:ea typeface="BIZ UDPゴシック" panose="020B0400000000000000" pitchFamily="50" charset="-128"/>
              </a:rPr>
            </a:br>
            <a:r>
              <a:rPr lang="en-US" altLang="ja-JP" sz="1400" b="1" dirty="0">
                <a:solidFill>
                  <a:prstClr val="black"/>
                </a:solidFill>
                <a:latin typeface="BIZ UDPゴシック" panose="020B0400000000000000" pitchFamily="50" charset="-128"/>
                <a:ea typeface="BIZ UDPゴシック" panose="020B0400000000000000" pitchFamily="50" charset="-128"/>
              </a:rPr>
              <a:t>   </a:t>
            </a:r>
            <a:r>
              <a:rPr lang="ja-JP" altLang="en-US" sz="1400" b="1" dirty="0">
                <a:solidFill>
                  <a:prstClr val="black"/>
                </a:solidFill>
                <a:latin typeface="BIZ UDPゴシック" panose="020B0400000000000000" pitchFamily="50" charset="-128"/>
                <a:ea typeface="BIZ UDPゴシック" panose="020B0400000000000000" pitchFamily="50" charset="-128"/>
              </a:rPr>
              <a:t>に決定する程度</a:t>
            </a:r>
            <a:endParaRPr lang="en-US" altLang="ja-JP" sz="1400" b="1" dirty="0">
              <a:solidFill>
                <a:prstClr val="black"/>
              </a:solidFill>
              <a:latin typeface="BIZ UDPゴシック" panose="020B0400000000000000" pitchFamily="50" charset="-128"/>
              <a:ea typeface="BIZ UDPゴシック" panose="020B0400000000000000" pitchFamily="50" charset="-128"/>
            </a:endParaRPr>
          </a:p>
        </p:txBody>
      </p:sp>
      <p:cxnSp>
        <p:nvCxnSpPr>
          <p:cNvPr id="13" name="直線コネクタ 12">
            <a:extLst>
              <a:ext uri="{FF2B5EF4-FFF2-40B4-BE49-F238E27FC236}">
                <a16:creationId xmlns:a16="http://schemas.microsoft.com/office/drawing/2014/main" id="{FA67467C-A3EF-4422-A091-8677EB66D0AB}"/>
              </a:ext>
            </a:extLst>
          </p:cNvPr>
          <p:cNvCxnSpPr>
            <a:cxnSpLocks/>
          </p:cNvCxnSpPr>
          <p:nvPr/>
        </p:nvCxnSpPr>
        <p:spPr>
          <a:xfrm>
            <a:off x="4604030" y="1349837"/>
            <a:ext cx="0" cy="4752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9186AF14-6C8A-4CB1-AA79-C984C66A2AA7}"/>
              </a:ext>
            </a:extLst>
          </p:cNvPr>
          <p:cNvSpPr txBox="1"/>
          <p:nvPr/>
        </p:nvSpPr>
        <p:spPr>
          <a:xfrm>
            <a:off x="3" y="6123347"/>
            <a:ext cx="9143997" cy="738664"/>
          </a:xfrm>
          <a:prstGeom prst="rect">
            <a:avLst/>
          </a:prstGeom>
          <a:solidFill>
            <a:schemeClr val="accent4">
              <a:lumMod val="40000"/>
              <a:lumOff val="60000"/>
            </a:schemeClr>
          </a:solidFill>
        </p:spPr>
        <p:txBody>
          <a:bodyPr wrap="square" rtlCol="0">
            <a:spAutoFit/>
          </a:bodyPr>
          <a:lstStyle/>
          <a:p>
            <a:r>
              <a:rPr lang="ja-JP" altLang="en-US" sz="2100" b="1" dirty="0">
                <a:solidFill>
                  <a:prstClr val="black"/>
                </a:solidFill>
                <a:latin typeface="BIZ UDPゴシック" panose="020B0400000000000000" pitchFamily="50" charset="-128"/>
                <a:ea typeface="BIZ UDPゴシック" panose="020B0400000000000000" pitchFamily="50" charset="-128"/>
              </a:rPr>
              <a:t> 全体では、</a:t>
            </a:r>
            <a:r>
              <a:rPr lang="en-US" altLang="ja-JP" sz="2100" b="1" dirty="0">
                <a:solidFill>
                  <a:prstClr val="black"/>
                </a:solidFill>
                <a:latin typeface="BIZ UDPゴシック" panose="020B0400000000000000" pitchFamily="50" charset="-128"/>
                <a:ea typeface="BIZ UDPゴシック" panose="020B0400000000000000" pitchFamily="50" charset="-128"/>
              </a:rPr>
              <a:t>YOSS</a:t>
            </a:r>
            <a:r>
              <a:rPr lang="ja-JP" altLang="en-US" sz="2100" b="1" dirty="0">
                <a:solidFill>
                  <a:prstClr val="black"/>
                </a:solidFill>
                <a:latin typeface="BIZ UDPゴシック" panose="020B0400000000000000" pitchFamily="50" charset="-128"/>
                <a:ea typeface="BIZ UDPゴシック" panose="020B0400000000000000" pitchFamily="50" charset="-128"/>
              </a:rPr>
              <a:t>活用前と比べ、活用後の方が、より児童生徒について意見</a:t>
            </a:r>
            <a:br>
              <a:rPr lang="en-US" altLang="ja-JP" sz="2100" b="1" dirty="0">
                <a:solidFill>
                  <a:prstClr val="black"/>
                </a:solidFill>
                <a:latin typeface="BIZ UDPゴシック" panose="020B0400000000000000" pitchFamily="50" charset="-128"/>
                <a:ea typeface="BIZ UDPゴシック" panose="020B0400000000000000" pitchFamily="50" charset="-128"/>
              </a:rPr>
            </a:br>
            <a:r>
              <a:rPr lang="en-US" altLang="ja-JP" sz="2100" b="1" dirty="0">
                <a:solidFill>
                  <a:prstClr val="black"/>
                </a:solidFill>
                <a:latin typeface="BIZ UDPゴシック" panose="020B0400000000000000" pitchFamily="50" charset="-128"/>
                <a:ea typeface="BIZ UDPゴシック" panose="020B0400000000000000" pitchFamily="50" charset="-128"/>
              </a:rPr>
              <a:t> </a:t>
            </a:r>
            <a:r>
              <a:rPr lang="ja-JP" altLang="en-US" sz="2100" b="1" dirty="0">
                <a:solidFill>
                  <a:prstClr val="black"/>
                </a:solidFill>
                <a:latin typeface="BIZ UDPゴシック" panose="020B0400000000000000" pitchFamily="50" charset="-128"/>
                <a:ea typeface="BIZ UDPゴシック" panose="020B0400000000000000" pitchFamily="50" charset="-128"/>
              </a:rPr>
              <a:t>を言ったり、児童への対応について具体的に決定したりするようになった。</a:t>
            </a:r>
          </a:p>
        </p:txBody>
      </p:sp>
      <p:sp>
        <p:nvSpPr>
          <p:cNvPr id="10" name="テキスト ボックス 9">
            <a:extLst>
              <a:ext uri="{FF2B5EF4-FFF2-40B4-BE49-F238E27FC236}">
                <a16:creationId xmlns:a16="http://schemas.microsoft.com/office/drawing/2014/main" id="{97C0DD92-F151-432F-9DB5-579EDCEC9463}"/>
              </a:ext>
            </a:extLst>
          </p:cNvPr>
          <p:cNvSpPr txBox="1"/>
          <p:nvPr/>
        </p:nvSpPr>
        <p:spPr>
          <a:xfrm rot="535208">
            <a:off x="8041154" y="1768743"/>
            <a:ext cx="972000" cy="646331"/>
          </a:xfrm>
          <a:prstGeom prst="rect">
            <a:avLst/>
          </a:prstGeom>
          <a:solidFill>
            <a:srgbClr val="FFFF00"/>
          </a:solidFill>
          <a:ln>
            <a:solidFill>
              <a:srgbClr val="FFFF00"/>
            </a:solidFill>
          </a:ln>
        </p:spPr>
        <p:txBody>
          <a:bodyPr wrap="square" rtlCol="0">
            <a:spAutoFit/>
          </a:bodyPr>
          <a:lstStyle/>
          <a:p>
            <a:pPr algn="ctr"/>
            <a:r>
              <a:rPr kumimoji="1" lang="ja-JP" altLang="en-US" b="1" dirty="0">
                <a:latin typeface="BIZ UDPゴシック" panose="020B0400000000000000" pitchFamily="50" charset="-128"/>
                <a:ea typeface="BIZ UDPゴシック" panose="020B0400000000000000" pitchFamily="50" charset="-128"/>
              </a:rPr>
              <a:t>決定力</a:t>
            </a:r>
            <a:r>
              <a:rPr kumimoji="1" lang="en-US" altLang="ja-JP" b="1" dirty="0">
                <a:latin typeface="BIZ UDPゴシック" panose="020B0400000000000000" pitchFamily="50" charset="-128"/>
                <a:ea typeface="BIZ UDPゴシック" panose="020B0400000000000000" pitchFamily="50" charset="-128"/>
              </a:rPr>
              <a:t>UP</a:t>
            </a:r>
            <a:endParaRPr kumimoji="1" lang="ja-JP" altLang="en-US"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4691D331-A911-4416-A858-0C85A6B9626E}"/>
              </a:ext>
            </a:extLst>
          </p:cNvPr>
          <p:cNvSpPr txBox="1"/>
          <p:nvPr/>
        </p:nvSpPr>
        <p:spPr>
          <a:xfrm rot="20613558">
            <a:off x="224951" y="2164626"/>
            <a:ext cx="966857" cy="646331"/>
          </a:xfrm>
          <a:prstGeom prst="rect">
            <a:avLst/>
          </a:prstGeom>
          <a:solidFill>
            <a:srgbClr val="FFFF00"/>
          </a:solidFill>
          <a:ln>
            <a:solidFill>
              <a:srgbClr val="FFFF00"/>
            </a:solidFill>
          </a:ln>
        </p:spPr>
        <p:txBody>
          <a:bodyPr wrap="square" rtlCol="0">
            <a:spAutoFit/>
          </a:bodyPr>
          <a:lstStyle/>
          <a:p>
            <a:pPr algn="ctr"/>
            <a:r>
              <a:rPr kumimoji="1" lang="ja-JP" altLang="en-US" b="1" dirty="0">
                <a:latin typeface="BIZ UDPゴシック" panose="020B0400000000000000" pitchFamily="50" charset="-128"/>
                <a:ea typeface="BIZ UDPゴシック" panose="020B0400000000000000" pitchFamily="50" charset="-128"/>
              </a:rPr>
              <a:t>議論力</a:t>
            </a:r>
            <a:r>
              <a:rPr kumimoji="1" lang="en-US" altLang="ja-JP" b="1" dirty="0">
                <a:latin typeface="BIZ UDPゴシック" panose="020B0400000000000000" pitchFamily="50" charset="-128"/>
                <a:ea typeface="BIZ UDPゴシック" panose="020B0400000000000000" pitchFamily="50" charset="-128"/>
              </a:rPr>
              <a:t>UP</a:t>
            </a:r>
            <a:endParaRPr kumimoji="1" lang="ja-JP" altLang="en-US" b="1" dirty="0">
              <a:latin typeface="BIZ UDPゴシック" panose="020B0400000000000000" pitchFamily="50" charset="-128"/>
              <a:ea typeface="BIZ UDPゴシック" panose="020B0400000000000000" pitchFamily="50" charset="-128"/>
            </a:endParaRPr>
          </a:p>
        </p:txBody>
      </p:sp>
      <p:sp>
        <p:nvSpPr>
          <p:cNvPr id="14" name="Google Shape;125;p1">
            <a:extLst>
              <a:ext uri="{FF2B5EF4-FFF2-40B4-BE49-F238E27FC236}">
                <a16:creationId xmlns:a16="http://schemas.microsoft.com/office/drawing/2014/main" id="{9AAA3D5C-8CF8-44A3-A445-C366069FA9E2}"/>
              </a:ext>
            </a:extLst>
          </p:cNvPr>
          <p:cNvSpPr txBox="1"/>
          <p:nvPr/>
        </p:nvSpPr>
        <p:spPr>
          <a:xfrm>
            <a:off x="36741" y="466627"/>
            <a:ext cx="1457323" cy="992549"/>
          </a:xfrm>
          <a:prstGeom prst="rect">
            <a:avLst/>
          </a:prstGeom>
          <a:noFill/>
          <a:ln>
            <a:noFill/>
          </a:ln>
        </p:spPr>
        <p:txBody>
          <a:bodyPr spcFirstLastPara="1" wrap="square" lIns="68569" tIns="34275" rIns="68569" bIns="34275" anchor="t" anchorCtr="0">
            <a:spAutoFit/>
          </a:bodyPr>
          <a:lstStyle/>
          <a:p>
            <a:pPr lvl="0">
              <a:buClr>
                <a:srgbClr val="000000"/>
              </a:buClr>
              <a:defRPr/>
            </a:pPr>
            <a:r>
              <a:rPr lang="ja-JP" altLang="en-US" sz="2000" b="1" kern="0" dirty="0">
                <a:solidFill>
                  <a:srgbClr val="000000"/>
                </a:solidFill>
                <a:latin typeface="BIZ UDPゴシック" panose="020B0400000000000000" pitchFamily="50" charset="-128"/>
                <a:ea typeface="BIZ UDPゴシック" panose="020B0400000000000000" pitchFamily="50" charset="-128"/>
                <a:cs typeface="Arial"/>
                <a:sym typeface="Arial"/>
              </a:rPr>
              <a:t>文科省</a:t>
            </a:r>
            <a:endParaRPr lang="en-US" altLang="ja-JP" sz="2000" b="1" kern="0" dirty="0">
              <a:solidFill>
                <a:srgbClr val="000000"/>
              </a:solidFill>
              <a:latin typeface="BIZ UDPゴシック" panose="020B0400000000000000" pitchFamily="50" charset="-128"/>
              <a:ea typeface="BIZ UDPゴシック" panose="020B0400000000000000" pitchFamily="50" charset="-128"/>
              <a:cs typeface="Arial"/>
              <a:sym typeface="Arial"/>
            </a:endParaRPr>
          </a:p>
          <a:p>
            <a:pPr lvl="0">
              <a:buClr>
                <a:srgbClr val="000000"/>
              </a:buClr>
              <a:defRPr/>
            </a:pPr>
            <a:r>
              <a:rPr lang="ja-JP" altLang="en-US" sz="2000" b="1" kern="0" dirty="0">
                <a:solidFill>
                  <a:srgbClr val="000000"/>
                </a:solidFill>
                <a:latin typeface="BIZ UDPゴシック" panose="020B0400000000000000" pitchFamily="50" charset="-128"/>
                <a:ea typeface="BIZ UDPゴシック" panose="020B0400000000000000" pitchFamily="50" charset="-128"/>
                <a:cs typeface="Arial"/>
                <a:sym typeface="Arial"/>
              </a:rPr>
              <a:t>委託調査</a:t>
            </a:r>
            <a:endParaRPr lang="en-US" altLang="ja-JP" sz="2000" b="1" kern="0" dirty="0">
              <a:solidFill>
                <a:srgbClr val="000000"/>
              </a:solidFill>
              <a:latin typeface="BIZ UDPゴシック" panose="020B0400000000000000" pitchFamily="50" charset="-128"/>
              <a:ea typeface="BIZ UDPゴシック" panose="020B0400000000000000" pitchFamily="50" charset="-128"/>
              <a:cs typeface="Arial"/>
              <a:sym typeface="Arial"/>
            </a:endParaRPr>
          </a:p>
          <a:p>
            <a:pPr lvl="0">
              <a:buClr>
                <a:srgbClr val="000000"/>
              </a:buClr>
              <a:defRPr/>
            </a:pPr>
            <a:r>
              <a:rPr lang="ja-JP" altLang="en-US" sz="2000" b="1" kern="0" dirty="0">
                <a:solidFill>
                  <a:srgbClr val="000000"/>
                </a:solidFill>
                <a:latin typeface="BIZ UDPゴシック" panose="020B0400000000000000" pitchFamily="50" charset="-128"/>
                <a:ea typeface="BIZ UDPゴシック" panose="020B0400000000000000" pitchFamily="50" charset="-128"/>
                <a:cs typeface="Arial"/>
                <a:sym typeface="Arial"/>
              </a:rPr>
              <a:t>（</a:t>
            </a:r>
            <a:r>
              <a:rPr lang="en-US" altLang="ja-JP" sz="2000" b="1" kern="0" dirty="0">
                <a:solidFill>
                  <a:srgbClr val="000000"/>
                </a:solidFill>
                <a:latin typeface="BIZ UDPゴシック" panose="020B0400000000000000" pitchFamily="50" charset="-128"/>
                <a:ea typeface="BIZ UDPゴシック" panose="020B0400000000000000" pitchFamily="50" charset="-128"/>
                <a:cs typeface="Arial"/>
                <a:sym typeface="Arial"/>
              </a:rPr>
              <a:t>2021</a:t>
            </a:r>
            <a:r>
              <a:rPr lang="ja-JP" altLang="en-US" sz="2000" b="1" kern="0" dirty="0">
                <a:solidFill>
                  <a:srgbClr val="000000"/>
                </a:solidFill>
                <a:latin typeface="BIZ UDPゴシック" panose="020B0400000000000000" pitchFamily="50" charset="-128"/>
                <a:ea typeface="BIZ UDPゴシック" panose="020B0400000000000000" pitchFamily="50" charset="-128"/>
                <a:cs typeface="Arial"/>
                <a:sym typeface="Arial"/>
              </a:rPr>
              <a:t>）</a:t>
            </a:r>
          </a:p>
        </p:txBody>
      </p:sp>
      <p:grpSp>
        <p:nvGrpSpPr>
          <p:cNvPr id="18" name="グループ化 17">
            <a:extLst>
              <a:ext uri="{FF2B5EF4-FFF2-40B4-BE49-F238E27FC236}">
                <a16:creationId xmlns:a16="http://schemas.microsoft.com/office/drawing/2014/main" id="{8194998C-6FB8-B80C-3FAF-A9F8FA1FC277}"/>
              </a:ext>
            </a:extLst>
          </p:cNvPr>
          <p:cNvGrpSpPr/>
          <p:nvPr/>
        </p:nvGrpSpPr>
        <p:grpSpPr>
          <a:xfrm>
            <a:off x="1179904" y="1437415"/>
            <a:ext cx="3314702" cy="4716000"/>
            <a:chOff x="1179904" y="1437415"/>
            <a:chExt cx="3314702" cy="4716000"/>
          </a:xfrm>
        </p:grpSpPr>
        <p:graphicFrame>
          <p:nvGraphicFramePr>
            <p:cNvPr id="9" name="グラフ 8">
              <a:extLst>
                <a:ext uri="{FF2B5EF4-FFF2-40B4-BE49-F238E27FC236}">
                  <a16:creationId xmlns:a16="http://schemas.microsoft.com/office/drawing/2014/main" id="{A64E8CC1-F274-4FAB-BBFD-FAFA204749A5}"/>
                </a:ext>
              </a:extLst>
            </p:cNvPr>
            <p:cNvGraphicFramePr/>
            <p:nvPr>
              <p:extLst>
                <p:ext uri="{D42A27DB-BD31-4B8C-83A1-F6EECF244321}">
                  <p14:modId xmlns:p14="http://schemas.microsoft.com/office/powerpoint/2010/main" val="1499662680"/>
                </p:ext>
              </p:extLst>
            </p:nvPr>
          </p:nvGraphicFramePr>
          <p:xfrm>
            <a:off x="1179904" y="1437415"/>
            <a:ext cx="3314702" cy="4716000"/>
          </p:xfrm>
          <a:graphic>
            <a:graphicData uri="http://schemas.openxmlformats.org/drawingml/2006/chart">
              <c:chart xmlns:c="http://schemas.openxmlformats.org/drawingml/2006/chart" xmlns:r="http://schemas.openxmlformats.org/officeDocument/2006/relationships" r:id="rId2"/>
            </a:graphicData>
          </a:graphic>
        </p:graphicFrame>
        <p:sp>
          <p:nvSpPr>
            <p:cNvPr id="2" name="円/楕円 1">
              <a:extLst>
                <a:ext uri="{FF2B5EF4-FFF2-40B4-BE49-F238E27FC236}">
                  <a16:creationId xmlns:a16="http://schemas.microsoft.com/office/drawing/2014/main" id="{9B8E5A3D-2736-E4CD-9621-A43777D4E0CE}"/>
                </a:ext>
              </a:extLst>
            </p:cNvPr>
            <p:cNvSpPr/>
            <p:nvPr/>
          </p:nvSpPr>
          <p:spPr>
            <a:xfrm>
              <a:off x="1263506" y="4164600"/>
              <a:ext cx="252000" cy="25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indent="0" algn="l" defTabSz="457200" rtl="0" eaLnBrk="1" latinLnBrk="0" hangingPunct="1">
                <a:defRPr sz="1800" kern="1200">
                  <a:solidFill>
                    <a:schemeClr val="lt1"/>
                  </a:solidFill>
                  <a:latin typeface="+mn-lt"/>
                  <a:ea typeface="+mn-ea"/>
                  <a:cs typeface="+mn-cs"/>
                </a:defRPr>
              </a:lvl1pPr>
              <a:lvl2pPr marL="457200" indent="0" algn="l" defTabSz="457200" rtl="0" eaLnBrk="1" latinLnBrk="0" hangingPunct="1">
                <a:defRPr sz="1800" kern="1200">
                  <a:solidFill>
                    <a:schemeClr val="lt1"/>
                  </a:solidFill>
                  <a:latin typeface="+mn-lt"/>
                  <a:ea typeface="+mn-ea"/>
                  <a:cs typeface="+mn-cs"/>
                </a:defRPr>
              </a:lvl2pPr>
              <a:lvl3pPr marL="914400" indent="0" algn="l" defTabSz="457200" rtl="0" eaLnBrk="1" latinLnBrk="0" hangingPunct="1">
                <a:defRPr sz="1800" kern="1200">
                  <a:solidFill>
                    <a:schemeClr val="lt1"/>
                  </a:solidFill>
                  <a:latin typeface="+mn-lt"/>
                  <a:ea typeface="+mn-ea"/>
                  <a:cs typeface="+mn-cs"/>
                </a:defRPr>
              </a:lvl3pPr>
              <a:lvl4pPr marL="1371600" indent="0" algn="l" defTabSz="457200" rtl="0" eaLnBrk="1" latinLnBrk="0" hangingPunct="1">
                <a:defRPr sz="1800" kern="1200">
                  <a:solidFill>
                    <a:schemeClr val="lt1"/>
                  </a:solidFill>
                  <a:latin typeface="+mn-lt"/>
                  <a:ea typeface="+mn-ea"/>
                  <a:cs typeface="+mn-cs"/>
                </a:defRPr>
              </a:lvl4pPr>
              <a:lvl5pPr marL="1828800" indent="0" algn="l" defTabSz="457200" rtl="0" eaLnBrk="1" latinLnBrk="0" hangingPunct="1">
                <a:defRPr sz="1800" kern="1200">
                  <a:solidFill>
                    <a:schemeClr val="lt1"/>
                  </a:solidFill>
                  <a:latin typeface="+mn-lt"/>
                  <a:ea typeface="+mn-ea"/>
                  <a:cs typeface="+mn-cs"/>
                </a:defRPr>
              </a:lvl5pPr>
              <a:lvl6pPr marL="2286000" indent="0" algn="l" defTabSz="457200" rtl="0" eaLnBrk="1" latinLnBrk="0" hangingPunct="1">
                <a:defRPr sz="1800" kern="1200">
                  <a:solidFill>
                    <a:schemeClr val="lt1"/>
                  </a:solidFill>
                  <a:latin typeface="+mn-lt"/>
                  <a:ea typeface="+mn-ea"/>
                  <a:cs typeface="+mn-cs"/>
                </a:defRPr>
              </a:lvl6pPr>
              <a:lvl7pPr marL="2743200" indent="0" algn="l" defTabSz="457200" rtl="0" eaLnBrk="1" latinLnBrk="0" hangingPunct="1">
                <a:defRPr sz="1800" kern="1200">
                  <a:solidFill>
                    <a:schemeClr val="lt1"/>
                  </a:solidFill>
                  <a:latin typeface="+mn-lt"/>
                  <a:ea typeface="+mn-ea"/>
                  <a:cs typeface="+mn-cs"/>
                </a:defRPr>
              </a:lvl7pPr>
              <a:lvl8pPr marL="3200400" indent="0" algn="l" defTabSz="457200" rtl="0" eaLnBrk="1" latinLnBrk="0" hangingPunct="1">
                <a:defRPr sz="1800" kern="1200">
                  <a:solidFill>
                    <a:schemeClr val="lt1"/>
                  </a:solidFill>
                  <a:latin typeface="+mn-lt"/>
                  <a:ea typeface="+mn-ea"/>
                  <a:cs typeface="+mn-cs"/>
                </a:defRPr>
              </a:lvl8pPr>
              <a:lvl9pPr marL="3657600" indent="0" algn="l" defTabSz="457200" rtl="0" eaLnBrk="1" latinLnBrk="0" hangingPunct="1">
                <a:defRPr sz="1800" kern="1200">
                  <a:solidFill>
                    <a:schemeClr val="lt1"/>
                  </a:solidFill>
                  <a:latin typeface="+mn-lt"/>
                  <a:ea typeface="+mn-ea"/>
                  <a:cs typeface="+mn-cs"/>
                </a:defRPr>
              </a:lvl9pPr>
            </a:lstStyle>
            <a:p>
              <a:pPr algn="ctr" eaLnBrk="1" hangingPunct="1">
                <a:defRPr/>
              </a:pPr>
              <a:endParaRPr lang="ja-JP" altLang="en-US"/>
            </a:p>
          </p:txBody>
        </p:sp>
      </p:grpSp>
      <p:grpSp>
        <p:nvGrpSpPr>
          <p:cNvPr id="20" name="グループ化 19">
            <a:extLst>
              <a:ext uri="{FF2B5EF4-FFF2-40B4-BE49-F238E27FC236}">
                <a16:creationId xmlns:a16="http://schemas.microsoft.com/office/drawing/2014/main" id="{8A2DCBAF-CC7F-5C01-CED9-47FA14C10D1A}"/>
              </a:ext>
            </a:extLst>
          </p:cNvPr>
          <p:cNvGrpSpPr/>
          <p:nvPr/>
        </p:nvGrpSpPr>
        <p:grpSpPr>
          <a:xfrm>
            <a:off x="4369617" y="1459175"/>
            <a:ext cx="3636410" cy="4716000"/>
            <a:chOff x="4369617" y="1459175"/>
            <a:chExt cx="3636410" cy="4716000"/>
          </a:xfrm>
        </p:grpSpPr>
        <p:graphicFrame>
          <p:nvGraphicFramePr>
            <p:cNvPr id="15" name="グラフ 14">
              <a:extLst>
                <a:ext uri="{FF2B5EF4-FFF2-40B4-BE49-F238E27FC236}">
                  <a16:creationId xmlns:a16="http://schemas.microsoft.com/office/drawing/2014/main" id="{E287386E-DDE9-4A0B-8F91-6A8016D3B4D0}"/>
                </a:ext>
              </a:extLst>
            </p:cNvPr>
            <p:cNvGraphicFramePr/>
            <p:nvPr>
              <p:extLst>
                <p:ext uri="{D42A27DB-BD31-4B8C-83A1-F6EECF244321}">
                  <p14:modId xmlns:p14="http://schemas.microsoft.com/office/powerpoint/2010/main" val="2086397296"/>
                </p:ext>
              </p:extLst>
            </p:nvPr>
          </p:nvGraphicFramePr>
          <p:xfrm>
            <a:off x="4632983" y="1459175"/>
            <a:ext cx="3373044" cy="4716000"/>
          </p:xfrm>
          <a:graphic>
            <a:graphicData uri="http://schemas.openxmlformats.org/drawingml/2006/chart">
              <c:chart xmlns:c="http://schemas.openxmlformats.org/drawingml/2006/chart" xmlns:r="http://schemas.openxmlformats.org/officeDocument/2006/relationships" r:id="rId3"/>
            </a:graphicData>
          </a:graphic>
        </p:graphicFrame>
        <p:sp>
          <p:nvSpPr>
            <p:cNvPr id="3" name="円/楕円 1">
              <a:extLst>
                <a:ext uri="{FF2B5EF4-FFF2-40B4-BE49-F238E27FC236}">
                  <a16:creationId xmlns:a16="http://schemas.microsoft.com/office/drawing/2014/main" id="{9B8E5A3D-2736-E4CD-9621-A43777D4E0CE}"/>
                </a:ext>
              </a:extLst>
            </p:cNvPr>
            <p:cNvSpPr/>
            <p:nvPr/>
          </p:nvSpPr>
          <p:spPr>
            <a:xfrm>
              <a:off x="4713455" y="2169436"/>
              <a:ext cx="252000" cy="25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indent="0" algn="l" defTabSz="457200" rtl="0" eaLnBrk="1" latinLnBrk="0" hangingPunct="1">
                <a:defRPr sz="1800" kern="1200">
                  <a:solidFill>
                    <a:schemeClr val="lt1"/>
                  </a:solidFill>
                  <a:latin typeface="+mn-lt"/>
                  <a:ea typeface="+mn-ea"/>
                  <a:cs typeface="+mn-cs"/>
                </a:defRPr>
              </a:lvl1pPr>
              <a:lvl2pPr marL="457200" indent="0" algn="l" defTabSz="457200" rtl="0" eaLnBrk="1" latinLnBrk="0" hangingPunct="1">
                <a:defRPr sz="1800" kern="1200">
                  <a:solidFill>
                    <a:schemeClr val="lt1"/>
                  </a:solidFill>
                  <a:latin typeface="+mn-lt"/>
                  <a:ea typeface="+mn-ea"/>
                  <a:cs typeface="+mn-cs"/>
                </a:defRPr>
              </a:lvl2pPr>
              <a:lvl3pPr marL="914400" indent="0" algn="l" defTabSz="457200" rtl="0" eaLnBrk="1" latinLnBrk="0" hangingPunct="1">
                <a:defRPr sz="1800" kern="1200">
                  <a:solidFill>
                    <a:schemeClr val="lt1"/>
                  </a:solidFill>
                  <a:latin typeface="+mn-lt"/>
                  <a:ea typeface="+mn-ea"/>
                  <a:cs typeface="+mn-cs"/>
                </a:defRPr>
              </a:lvl3pPr>
              <a:lvl4pPr marL="1371600" indent="0" algn="l" defTabSz="457200" rtl="0" eaLnBrk="1" latinLnBrk="0" hangingPunct="1">
                <a:defRPr sz="1800" kern="1200">
                  <a:solidFill>
                    <a:schemeClr val="lt1"/>
                  </a:solidFill>
                  <a:latin typeface="+mn-lt"/>
                  <a:ea typeface="+mn-ea"/>
                  <a:cs typeface="+mn-cs"/>
                </a:defRPr>
              </a:lvl4pPr>
              <a:lvl5pPr marL="1828800" indent="0" algn="l" defTabSz="457200" rtl="0" eaLnBrk="1" latinLnBrk="0" hangingPunct="1">
                <a:defRPr sz="1800" kern="1200">
                  <a:solidFill>
                    <a:schemeClr val="lt1"/>
                  </a:solidFill>
                  <a:latin typeface="+mn-lt"/>
                  <a:ea typeface="+mn-ea"/>
                  <a:cs typeface="+mn-cs"/>
                </a:defRPr>
              </a:lvl5pPr>
              <a:lvl6pPr marL="2286000" indent="0" algn="l" defTabSz="457200" rtl="0" eaLnBrk="1" latinLnBrk="0" hangingPunct="1">
                <a:defRPr sz="1800" kern="1200">
                  <a:solidFill>
                    <a:schemeClr val="lt1"/>
                  </a:solidFill>
                  <a:latin typeface="+mn-lt"/>
                  <a:ea typeface="+mn-ea"/>
                  <a:cs typeface="+mn-cs"/>
                </a:defRPr>
              </a:lvl6pPr>
              <a:lvl7pPr marL="2743200" indent="0" algn="l" defTabSz="457200" rtl="0" eaLnBrk="1" latinLnBrk="0" hangingPunct="1">
                <a:defRPr sz="1800" kern="1200">
                  <a:solidFill>
                    <a:schemeClr val="lt1"/>
                  </a:solidFill>
                  <a:latin typeface="+mn-lt"/>
                  <a:ea typeface="+mn-ea"/>
                  <a:cs typeface="+mn-cs"/>
                </a:defRPr>
              </a:lvl7pPr>
              <a:lvl8pPr marL="3200400" indent="0" algn="l" defTabSz="457200" rtl="0" eaLnBrk="1" latinLnBrk="0" hangingPunct="1">
                <a:defRPr sz="1800" kern="1200">
                  <a:solidFill>
                    <a:schemeClr val="lt1"/>
                  </a:solidFill>
                  <a:latin typeface="+mn-lt"/>
                  <a:ea typeface="+mn-ea"/>
                  <a:cs typeface="+mn-cs"/>
                </a:defRPr>
              </a:lvl8pPr>
              <a:lvl9pPr marL="3657600" indent="0" algn="l" defTabSz="457200" rtl="0" eaLnBrk="1" latinLnBrk="0" hangingPunct="1">
                <a:defRPr sz="1800" kern="1200">
                  <a:solidFill>
                    <a:schemeClr val="lt1"/>
                  </a:solidFill>
                  <a:latin typeface="+mn-lt"/>
                  <a:ea typeface="+mn-ea"/>
                  <a:cs typeface="+mn-cs"/>
                </a:defRPr>
              </a:lvl9pPr>
            </a:lstStyle>
            <a:p>
              <a:pPr algn="ctr" eaLnBrk="1" hangingPunct="1">
                <a:defRPr/>
              </a:pPr>
              <a:endParaRPr lang="ja-JP" altLang="en-US"/>
            </a:p>
          </p:txBody>
        </p:sp>
        <p:sp>
          <p:nvSpPr>
            <p:cNvPr id="4" name="円/楕円 1">
              <a:extLst>
                <a:ext uri="{FF2B5EF4-FFF2-40B4-BE49-F238E27FC236}">
                  <a16:creationId xmlns:a16="http://schemas.microsoft.com/office/drawing/2014/main" id="{9B8E5A3D-2736-E4CD-9621-A43777D4E0CE}"/>
                </a:ext>
              </a:extLst>
            </p:cNvPr>
            <p:cNvSpPr/>
            <p:nvPr/>
          </p:nvSpPr>
          <p:spPr>
            <a:xfrm>
              <a:off x="4713455" y="2491038"/>
              <a:ext cx="252000" cy="25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indent="0" algn="l" defTabSz="457200" rtl="0" eaLnBrk="1" latinLnBrk="0" hangingPunct="1">
                <a:defRPr sz="1800" kern="1200">
                  <a:solidFill>
                    <a:schemeClr val="lt1"/>
                  </a:solidFill>
                  <a:latin typeface="+mn-lt"/>
                  <a:ea typeface="+mn-ea"/>
                  <a:cs typeface="+mn-cs"/>
                </a:defRPr>
              </a:lvl1pPr>
              <a:lvl2pPr marL="457200" indent="0" algn="l" defTabSz="457200" rtl="0" eaLnBrk="1" latinLnBrk="0" hangingPunct="1">
                <a:defRPr sz="1800" kern="1200">
                  <a:solidFill>
                    <a:schemeClr val="lt1"/>
                  </a:solidFill>
                  <a:latin typeface="+mn-lt"/>
                  <a:ea typeface="+mn-ea"/>
                  <a:cs typeface="+mn-cs"/>
                </a:defRPr>
              </a:lvl2pPr>
              <a:lvl3pPr marL="914400" indent="0" algn="l" defTabSz="457200" rtl="0" eaLnBrk="1" latinLnBrk="0" hangingPunct="1">
                <a:defRPr sz="1800" kern="1200">
                  <a:solidFill>
                    <a:schemeClr val="lt1"/>
                  </a:solidFill>
                  <a:latin typeface="+mn-lt"/>
                  <a:ea typeface="+mn-ea"/>
                  <a:cs typeface="+mn-cs"/>
                </a:defRPr>
              </a:lvl3pPr>
              <a:lvl4pPr marL="1371600" indent="0" algn="l" defTabSz="457200" rtl="0" eaLnBrk="1" latinLnBrk="0" hangingPunct="1">
                <a:defRPr sz="1800" kern="1200">
                  <a:solidFill>
                    <a:schemeClr val="lt1"/>
                  </a:solidFill>
                  <a:latin typeface="+mn-lt"/>
                  <a:ea typeface="+mn-ea"/>
                  <a:cs typeface="+mn-cs"/>
                </a:defRPr>
              </a:lvl4pPr>
              <a:lvl5pPr marL="1828800" indent="0" algn="l" defTabSz="457200" rtl="0" eaLnBrk="1" latinLnBrk="0" hangingPunct="1">
                <a:defRPr sz="1800" kern="1200">
                  <a:solidFill>
                    <a:schemeClr val="lt1"/>
                  </a:solidFill>
                  <a:latin typeface="+mn-lt"/>
                  <a:ea typeface="+mn-ea"/>
                  <a:cs typeface="+mn-cs"/>
                </a:defRPr>
              </a:lvl5pPr>
              <a:lvl6pPr marL="2286000" indent="0" algn="l" defTabSz="457200" rtl="0" eaLnBrk="1" latinLnBrk="0" hangingPunct="1">
                <a:defRPr sz="1800" kern="1200">
                  <a:solidFill>
                    <a:schemeClr val="lt1"/>
                  </a:solidFill>
                  <a:latin typeface="+mn-lt"/>
                  <a:ea typeface="+mn-ea"/>
                  <a:cs typeface="+mn-cs"/>
                </a:defRPr>
              </a:lvl6pPr>
              <a:lvl7pPr marL="2743200" indent="0" algn="l" defTabSz="457200" rtl="0" eaLnBrk="1" latinLnBrk="0" hangingPunct="1">
                <a:defRPr sz="1800" kern="1200">
                  <a:solidFill>
                    <a:schemeClr val="lt1"/>
                  </a:solidFill>
                  <a:latin typeface="+mn-lt"/>
                  <a:ea typeface="+mn-ea"/>
                  <a:cs typeface="+mn-cs"/>
                </a:defRPr>
              </a:lvl7pPr>
              <a:lvl8pPr marL="3200400" indent="0" algn="l" defTabSz="457200" rtl="0" eaLnBrk="1" latinLnBrk="0" hangingPunct="1">
                <a:defRPr sz="1800" kern="1200">
                  <a:solidFill>
                    <a:schemeClr val="lt1"/>
                  </a:solidFill>
                  <a:latin typeface="+mn-lt"/>
                  <a:ea typeface="+mn-ea"/>
                  <a:cs typeface="+mn-cs"/>
                </a:defRPr>
              </a:lvl8pPr>
              <a:lvl9pPr marL="3657600" indent="0" algn="l" defTabSz="457200" rtl="0" eaLnBrk="1" latinLnBrk="0" hangingPunct="1">
                <a:defRPr sz="1800" kern="1200">
                  <a:solidFill>
                    <a:schemeClr val="lt1"/>
                  </a:solidFill>
                  <a:latin typeface="+mn-lt"/>
                  <a:ea typeface="+mn-ea"/>
                  <a:cs typeface="+mn-cs"/>
                </a:defRPr>
              </a:lvl9pPr>
            </a:lstStyle>
            <a:p>
              <a:pPr algn="ctr" eaLnBrk="1" hangingPunct="1">
                <a:defRPr/>
              </a:pPr>
              <a:endParaRPr lang="ja-JP" altLang="en-US"/>
            </a:p>
          </p:txBody>
        </p:sp>
        <p:sp>
          <p:nvSpPr>
            <p:cNvPr id="6" name="円/楕円 1">
              <a:extLst>
                <a:ext uri="{FF2B5EF4-FFF2-40B4-BE49-F238E27FC236}">
                  <a16:creationId xmlns:a16="http://schemas.microsoft.com/office/drawing/2014/main" id="{9B8E5A3D-2736-E4CD-9621-A43777D4E0CE}"/>
                </a:ext>
              </a:extLst>
            </p:cNvPr>
            <p:cNvSpPr/>
            <p:nvPr/>
          </p:nvSpPr>
          <p:spPr>
            <a:xfrm>
              <a:off x="4713455" y="2817105"/>
              <a:ext cx="252000" cy="25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indent="0" algn="l" defTabSz="457200" rtl="0" eaLnBrk="1" latinLnBrk="0" hangingPunct="1">
                <a:defRPr sz="1800" kern="1200">
                  <a:solidFill>
                    <a:schemeClr val="lt1"/>
                  </a:solidFill>
                  <a:latin typeface="+mn-lt"/>
                  <a:ea typeface="+mn-ea"/>
                  <a:cs typeface="+mn-cs"/>
                </a:defRPr>
              </a:lvl1pPr>
              <a:lvl2pPr marL="457200" indent="0" algn="l" defTabSz="457200" rtl="0" eaLnBrk="1" latinLnBrk="0" hangingPunct="1">
                <a:defRPr sz="1800" kern="1200">
                  <a:solidFill>
                    <a:schemeClr val="lt1"/>
                  </a:solidFill>
                  <a:latin typeface="+mn-lt"/>
                  <a:ea typeface="+mn-ea"/>
                  <a:cs typeface="+mn-cs"/>
                </a:defRPr>
              </a:lvl2pPr>
              <a:lvl3pPr marL="914400" indent="0" algn="l" defTabSz="457200" rtl="0" eaLnBrk="1" latinLnBrk="0" hangingPunct="1">
                <a:defRPr sz="1800" kern="1200">
                  <a:solidFill>
                    <a:schemeClr val="lt1"/>
                  </a:solidFill>
                  <a:latin typeface="+mn-lt"/>
                  <a:ea typeface="+mn-ea"/>
                  <a:cs typeface="+mn-cs"/>
                </a:defRPr>
              </a:lvl3pPr>
              <a:lvl4pPr marL="1371600" indent="0" algn="l" defTabSz="457200" rtl="0" eaLnBrk="1" latinLnBrk="0" hangingPunct="1">
                <a:defRPr sz="1800" kern="1200">
                  <a:solidFill>
                    <a:schemeClr val="lt1"/>
                  </a:solidFill>
                  <a:latin typeface="+mn-lt"/>
                  <a:ea typeface="+mn-ea"/>
                  <a:cs typeface="+mn-cs"/>
                </a:defRPr>
              </a:lvl4pPr>
              <a:lvl5pPr marL="1828800" indent="0" algn="l" defTabSz="457200" rtl="0" eaLnBrk="1" latinLnBrk="0" hangingPunct="1">
                <a:defRPr sz="1800" kern="1200">
                  <a:solidFill>
                    <a:schemeClr val="lt1"/>
                  </a:solidFill>
                  <a:latin typeface="+mn-lt"/>
                  <a:ea typeface="+mn-ea"/>
                  <a:cs typeface="+mn-cs"/>
                </a:defRPr>
              </a:lvl5pPr>
              <a:lvl6pPr marL="2286000" indent="0" algn="l" defTabSz="457200" rtl="0" eaLnBrk="1" latinLnBrk="0" hangingPunct="1">
                <a:defRPr sz="1800" kern="1200">
                  <a:solidFill>
                    <a:schemeClr val="lt1"/>
                  </a:solidFill>
                  <a:latin typeface="+mn-lt"/>
                  <a:ea typeface="+mn-ea"/>
                  <a:cs typeface="+mn-cs"/>
                </a:defRPr>
              </a:lvl6pPr>
              <a:lvl7pPr marL="2743200" indent="0" algn="l" defTabSz="457200" rtl="0" eaLnBrk="1" latinLnBrk="0" hangingPunct="1">
                <a:defRPr sz="1800" kern="1200">
                  <a:solidFill>
                    <a:schemeClr val="lt1"/>
                  </a:solidFill>
                  <a:latin typeface="+mn-lt"/>
                  <a:ea typeface="+mn-ea"/>
                  <a:cs typeface="+mn-cs"/>
                </a:defRPr>
              </a:lvl7pPr>
              <a:lvl8pPr marL="3200400" indent="0" algn="l" defTabSz="457200" rtl="0" eaLnBrk="1" latinLnBrk="0" hangingPunct="1">
                <a:defRPr sz="1800" kern="1200">
                  <a:solidFill>
                    <a:schemeClr val="lt1"/>
                  </a:solidFill>
                  <a:latin typeface="+mn-lt"/>
                  <a:ea typeface="+mn-ea"/>
                  <a:cs typeface="+mn-cs"/>
                </a:defRPr>
              </a:lvl8pPr>
              <a:lvl9pPr marL="3657600" indent="0" algn="l" defTabSz="457200" rtl="0" eaLnBrk="1" latinLnBrk="0" hangingPunct="1">
                <a:defRPr sz="1800" kern="1200">
                  <a:solidFill>
                    <a:schemeClr val="lt1"/>
                  </a:solidFill>
                  <a:latin typeface="+mn-lt"/>
                  <a:ea typeface="+mn-ea"/>
                  <a:cs typeface="+mn-cs"/>
                </a:defRPr>
              </a:lvl9pPr>
            </a:lstStyle>
            <a:p>
              <a:pPr algn="ctr" eaLnBrk="1" hangingPunct="1">
                <a:defRPr/>
              </a:pPr>
              <a:endParaRPr lang="ja-JP" altLang="en-US"/>
            </a:p>
          </p:txBody>
        </p:sp>
        <p:sp>
          <p:nvSpPr>
            <p:cNvPr id="7" name="円/楕円 1">
              <a:extLst>
                <a:ext uri="{FF2B5EF4-FFF2-40B4-BE49-F238E27FC236}">
                  <a16:creationId xmlns:a16="http://schemas.microsoft.com/office/drawing/2014/main" id="{9B8E5A3D-2736-E4CD-9621-A43777D4E0CE}"/>
                </a:ext>
              </a:extLst>
            </p:cNvPr>
            <p:cNvSpPr/>
            <p:nvPr/>
          </p:nvSpPr>
          <p:spPr>
            <a:xfrm>
              <a:off x="4713455" y="4128183"/>
              <a:ext cx="252000" cy="25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indent="0" algn="l" defTabSz="457200" rtl="0" eaLnBrk="1" latinLnBrk="0" hangingPunct="1">
                <a:defRPr sz="1800" kern="1200">
                  <a:solidFill>
                    <a:schemeClr val="lt1"/>
                  </a:solidFill>
                  <a:latin typeface="+mn-lt"/>
                  <a:ea typeface="+mn-ea"/>
                  <a:cs typeface="+mn-cs"/>
                </a:defRPr>
              </a:lvl1pPr>
              <a:lvl2pPr marL="457200" indent="0" algn="l" defTabSz="457200" rtl="0" eaLnBrk="1" latinLnBrk="0" hangingPunct="1">
                <a:defRPr sz="1800" kern="1200">
                  <a:solidFill>
                    <a:schemeClr val="lt1"/>
                  </a:solidFill>
                  <a:latin typeface="+mn-lt"/>
                  <a:ea typeface="+mn-ea"/>
                  <a:cs typeface="+mn-cs"/>
                </a:defRPr>
              </a:lvl2pPr>
              <a:lvl3pPr marL="914400" indent="0" algn="l" defTabSz="457200" rtl="0" eaLnBrk="1" latinLnBrk="0" hangingPunct="1">
                <a:defRPr sz="1800" kern="1200">
                  <a:solidFill>
                    <a:schemeClr val="lt1"/>
                  </a:solidFill>
                  <a:latin typeface="+mn-lt"/>
                  <a:ea typeface="+mn-ea"/>
                  <a:cs typeface="+mn-cs"/>
                </a:defRPr>
              </a:lvl3pPr>
              <a:lvl4pPr marL="1371600" indent="0" algn="l" defTabSz="457200" rtl="0" eaLnBrk="1" latinLnBrk="0" hangingPunct="1">
                <a:defRPr sz="1800" kern="1200">
                  <a:solidFill>
                    <a:schemeClr val="lt1"/>
                  </a:solidFill>
                  <a:latin typeface="+mn-lt"/>
                  <a:ea typeface="+mn-ea"/>
                  <a:cs typeface="+mn-cs"/>
                </a:defRPr>
              </a:lvl4pPr>
              <a:lvl5pPr marL="1828800" indent="0" algn="l" defTabSz="457200" rtl="0" eaLnBrk="1" latinLnBrk="0" hangingPunct="1">
                <a:defRPr sz="1800" kern="1200">
                  <a:solidFill>
                    <a:schemeClr val="lt1"/>
                  </a:solidFill>
                  <a:latin typeface="+mn-lt"/>
                  <a:ea typeface="+mn-ea"/>
                  <a:cs typeface="+mn-cs"/>
                </a:defRPr>
              </a:lvl5pPr>
              <a:lvl6pPr marL="2286000" indent="0" algn="l" defTabSz="457200" rtl="0" eaLnBrk="1" latinLnBrk="0" hangingPunct="1">
                <a:defRPr sz="1800" kern="1200">
                  <a:solidFill>
                    <a:schemeClr val="lt1"/>
                  </a:solidFill>
                  <a:latin typeface="+mn-lt"/>
                  <a:ea typeface="+mn-ea"/>
                  <a:cs typeface="+mn-cs"/>
                </a:defRPr>
              </a:lvl6pPr>
              <a:lvl7pPr marL="2743200" indent="0" algn="l" defTabSz="457200" rtl="0" eaLnBrk="1" latinLnBrk="0" hangingPunct="1">
                <a:defRPr sz="1800" kern="1200">
                  <a:solidFill>
                    <a:schemeClr val="lt1"/>
                  </a:solidFill>
                  <a:latin typeface="+mn-lt"/>
                  <a:ea typeface="+mn-ea"/>
                  <a:cs typeface="+mn-cs"/>
                </a:defRPr>
              </a:lvl7pPr>
              <a:lvl8pPr marL="3200400" indent="0" algn="l" defTabSz="457200" rtl="0" eaLnBrk="1" latinLnBrk="0" hangingPunct="1">
                <a:defRPr sz="1800" kern="1200">
                  <a:solidFill>
                    <a:schemeClr val="lt1"/>
                  </a:solidFill>
                  <a:latin typeface="+mn-lt"/>
                  <a:ea typeface="+mn-ea"/>
                  <a:cs typeface="+mn-cs"/>
                </a:defRPr>
              </a:lvl8pPr>
              <a:lvl9pPr marL="3657600" indent="0" algn="l" defTabSz="457200" rtl="0" eaLnBrk="1" latinLnBrk="0" hangingPunct="1">
                <a:defRPr sz="1800" kern="1200">
                  <a:solidFill>
                    <a:schemeClr val="lt1"/>
                  </a:solidFill>
                  <a:latin typeface="+mn-lt"/>
                  <a:ea typeface="+mn-ea"/>
                  <a:cs typeface="+mn-cs"/>
                </a:defRPr>
              </a:lvl9pPr>
            </a:lstStyle>
            <a:p>
              <a:pPr algn="ctr" eaLnBrk="1" hangingPunct="1">
                <a:defRPr/>
              </a:pPr>
              <a:endParaRPr lang="ja-JP" altLang="en-US"/>
            </a:p>
          </p:txBody>
        </p:sp>
        <p:sp>
          <p:nvSpPr>
            <p:cNvPr id="16" name="円/楕円 1">
              <a:extLst>
                <a:ext uri="{FF2B5EF4-FFF2-40B4-BE49-F238E27FC236}">
                  <a16:creationId xmlns:a16="http://schemas.microsoft.com/office/drawing/2014/main" id="{25DD91E4-1522-E360-7BFD-D09EE3867118}"/>
                </a:ext>
              </a:extLst>
            </p:cNvPr>
            <p:cNvSpPr/>
            <p:nvPr/>
          </p:nvSpPr>
          <p:spPr>
            <a:xfrm>
              <a:off x="4369617" y="5143974"/>
              <a:ext cx="252000" cy="25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indent="0" algn="l" defTabSz="457200" rtl="0" eaLnBrk="1" latinLnBrk="0" hangingPunct="1">
                <a:defRPr sz="1800" kern="1200">
                  <a:solidFill>
                    <a:schemeClr val="lt1"/>
                  </a:solidFill>
                  <a:latin typeface="+mn-lt"/>
                  <a:ea typeface="+mn-ea"/>
                  <a:cs typeface="+mn-cs"/>
                </a:defRPr>
              </a:lvl1pPr>
              <a:lvl2pPr marL="457200" indent="0" algn="l" defTabSz="457200" rtl="0" eaLnBrk="1" latinLnBrk="0" hangingPunct="1">
                <a:defRPr sz="1800" kern="1200">
                  <a:solidFill>
                    <a:schemeClr val="lt1"/>
                  </a:solidFill>
                  <a:latin typeface="+mn-lt"/>
                  <a:ea typeface="+mn-ea"/>
                  <a:cs typeface="+mn-cs"/>
                </a:defRPr>
              </a:lvl2pPr>
              <a:lvl3pPr marL="914400" indent="0" algn="l" defTabSz="457200" rtl="0" eaLnBrk="1" latinLnBrk="0" hangingPunct="1">
                <a:defRPr sz="1800" kern="1200">
                  <a:solidFill>
                    <a:schemeClr val="lt1"/>
                  </a:solidFill>
                  <a:latin typeface="+mn-lt"/>
                  <a:ea typeface="+mn-ea"/>
                  <a:cs typeface="+mn-cs"/>
                </a:defRPr>
              </a:lvl3pPr>
              <a:lvl4pPr marL="1371600" indent="0" algn="l" defTabSz="457200" rtl="0" eaLnBrk="1" latinLnBrk="0" hangingPunct="1">
                <a:defRPr sz="1800" kern="1200">
                  <a:solidFill>
                    <a:schemeClr val="lt1"/>
                  </a:solidFill>
                  <a:latin typeface="+mn-lt"/>
                  <a:ea typeface="+mn-ea"/>
                  <a:cs typeface="+mn-cs"/>
                </a:defRPr>
              </a:lvl4pPr>
              <a:lvl5pPr marL="1828800" indent="0" algn="l" defTabSz="457200" rtl="0" eaLnBrk="1" latinLnBrk="0" hangingPunct="1">
                <a:defRPr sz="1800" kern="1200">
                  <a:solidFill>
                    <a:schemeClr val="lt1"/>
                  </a:solidFill>
                  <a:latin typeface="+mn-lt"/>
                  <a:ea typeface="+mn-ea"/>
                  <a:cs typeface="+mn-cs"/>
                </a:defRPr>
              </a:lvl5pPr>
              <a:lvl6pPr marL="2286000" indent="0" algn="l" defTabSz="457200" rtl="0" eaLnBrk="1" latinLnBrk="0" hangingPunct="1">
                <a:defRPr sz="1800" kern="1200">
                  <a:solidFill>
                    <a:schemeClr val="lt1"/>
                  </a:solidFill>
                  <a:latin typeface="+mn-lt"/>
                  <a:ea typeface="+mn-ea"/>
                  <a:cs typeface="+mn-cs"/>
                </a:defRPr>
              </a:lvl6pPr>
              <a:lvl7pPr marL="2743200" indent="0" algn="l" defTabSz="457200" rtl="0" eaLnBrk="1" latinLnBrk="0" hangingPunct="1">
                <a:defRPr sz="1800" kern="1200">
                  <a:solidFill>
                    <a:schemeClr val="lt1"/>
                  </a:solidFill>
                  <a:latin typeface="+mn-lt"/>
                  <a:ea typeface="+mn-ea"/>
                  <a:cs typeface="+mn-cs"/>
                </a:defRPr>
              </a:lvl7pPr>
              <a:lvl8pPr marL="3200400" indent="0" algn="l" defTabSz="457200" rtl="0" eaLnBrk="1" latinLnBrk="0" hangingPunct="1">
                <a:defRPr sz="1800" kern="1200">
                  <a:solidFill>
                    <a:schemeClr val="lt1"/>
                  </a:solidFill>
                  <a:latin typeface="+mn-lt"/>
                  <a:ea typeface="+mn-ea"/>
                  <a:cs typeface="+mn-cs"/>
                </a:defRPr>
              </a:lvl8pPr>
              <a:lvl9pPr marL="3657600" indent="0" algn="l" defTabSz="457200" rtl="0" eaLnBrk="1" latinLnBrk="0" hangingPunct="1">
                <a:defRPr sz="1800" kern="1200">
                  <a:solidFill>
                    <a:schemeClr val="lt1"/>
                  </a:solidFill>
                  <a:latin typeface="+mn-lt"/>
                  <a:ea typeface="+mn-ea"/>
                  <a:cs typeface="+mn-cs"/>
                </a:defRPr>
              </a:lvl9pPr>
            </a:lstStyle>
            <a:p>
              <a:pPr algn="ctr" eaLnBrk="1" hangingPunct="1">
                <a:defRPr/>
              </a:pPr>
              <a:endParaRPr lang="ja-JP" altLang="en-US"/>
            </a:p>
          </p:txBody>
        </p:sp>
      </p:grpSp>
      <p:sp>
        <p:nvSpPr>
          <p:cNvPr id="17" name="スライド番号プレースホルダー 16">
            <a:extLst>
              <a:ext uri="{FF2B5EF4-FFF2-40B4-BE49-F238E27FC236}">
                <a16:creationId xmlns:a16="http://schemas.microsoft.com/office/drawing/2014/main" id="{843E855E-50B0-0C11-3914-440F6BA579C7}"/>
              </a:ext>
            </a:extLst>
          </p:cNvPr>
          <p:cNvSpPr>
            <a:spLocks noGrp="1"/>
          </p:cNvSpPr>
          <p:nvPr>
            <p:ph type="sldNum" sz="quarter" idx="12"/>
          </p:nvPr>
        </p:nvSpPr>
        <p:spPr>
          <a:xfrm>
            <a:off x="8143567" y="5736712"/>
            <a:ext cx="984019" cy="365125"/>
          </a:xfrm>
        </p:spPr>
        <p:txBody>
          <a:bodyPr/>
          <a:lstStyle/>
          <a:p>
            <a:fld id="{9DAC49A8-D133-48D6-BABD-467D590054FB}" type="slidenum">
              <a:rPr kumimoji="1" lang="ja-JP" altLang="en-US" smtClean="0">
                <a:solidFill>
                  <a:srgbClr val="003300"/>
                </a:solidFill>
              </a:rPr>
              <a:t>140</a:t>
            </a:fld>
            <a:endParaRPr kumimoji="1" lang="ja-JP" altLang="en-US" dirty="0">
              <a:solidFill>
                <a:srgbClr val="003300"/>
              </a:solidFill>
            </a:endParaRPr>
          </a:p>
        </p:txBody>
      </p:sp>
    </p:spTree>
    <p:extLst>
      <p:ext uri="{BB962C8B-B14F-4D97-AF65-F5344CB8AC3E}">
        <p14:creationId xmlns:p14="http://schemas.microsoft.com/office/powerpoint/2010/main" val="122988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3" name="直線コネクタ 12">
            <a:extLst>
              <a:ext uri="{FF2B5EF4-FFF2-40B4-BE49-F238E27FC236}">
                <a16:creationId xmlns:a16="http://schemas.microsoft.com/office/drawing/2014/main" id="{FA67467C-A3EF-4422-A091-8677EB66D0AB}"/>
              </a:ext>
            </a:extLst>
          </p:cNvPr>
          <p:cNvCxnSpPr>
            <a:cxnSpLocks/>
          </p:cNvCxnSpPr>
          <p:nvPr/>
        </p:nvCxnSpPr>
        <p:spPr>
          <a:xfrm>
            <a:off x="4661180" y="1349837"/>
            <a:ext cx="0" cy="4788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C0D5C64B-85F5-44F3-B994-2BCA3E4DAA10}"/>
              </a:ext>
            </a:extLst>
          </p:cNvPr>
          <p:cNvSpPr txBox="1"/>
          <p:nvPr/>
        </p:nvSpPr>
        <p:spPr>
          <a:xfrm>
            <a:off x="4699279" y="619957"/>
            <a:ext cx="3420000" cy="738664"/>
          </a:xfrm>
          <a:prstGeom prst="rect">
            <a:avLst/>
          </a:prstGeom>
          <a:solidFill>
            <a:srgbClr val="CCFFCC"/>
          </a:solidFill>
        </p:spPr>
        <p:txBody>
          <a:bodyPr wrap="square" rtlCol="0">
            <a:spAutoFit/>
          </a:bodyPr>
          <a:lstStyle/>
          <a:p>
            <a:pPr algn="just"/>
            <a:r>
              <a:rPr lang="ja-JP" altLang="en-US" sz="1400" b="1" dirty="0">
                <a:solidFill>
                  <a:prstClr val="black"/>
                </a:solidFill>
                <a:latin typeface="BIZ UDPゴシック" panose="020B0400000000000000" pitchFamily="50" charset="-128"/>
                <a:ea typeface="BIZ UDPゴシック" panose="020B0400000000000000" pitchFamily="50" charset="-128"/>
              </a:rPr>
              <a:t>◇スクリーニングチェック実施回数別に</a:t>
            </a:r>
            <a:br>
              <a:rPr lang="en-US" altLang="ja-JP" sz="1400" b="1" dirty="0">
                <a:solidFill>
                  <a:prstClr val="black"/>
                </a:solidFill>
                <a:latin typeface="BIZ UDPゴシック" panose="020B0400000000000000" pitchFamily="50" charset="-128"/>
                <a:ea typeface="BIZ UDPゴシック" panose="020B0400000000000000" pitchFamily="50" charset="-128"/>
              </a:rPr>
            </a:br>
            <a:r>
              <a:rPr lang="en-US" altLang="ja-JP" sz="1400" b="1" dirty="0">
                <a:solidFill>
                  <a:prstClr val="black"/>
                </a:solidFill>
                <a:latin typeface="BIZ UDPゴシック" panose="020B0400000000000000" pitchFamily="50" charset="-128"/>
                <a:ea typeface="BIZ UDPゴシック" panose="020B0400000000000000" pitchFamily="50" charset="-128"/>
              </a:rPr>
              <a:t>   </a:t>
            </a:r>
            <a:r>
              <a:rPr lang="ja-JP" altLang="en-US" sz="1400" b="1" dirty="0">
                <a:solidFill>
                  <a:prstClr val="black"/>
                </a:solidFill>
                <a:latin typeface="BIZ UDPゴシック" panose="020B0400000000000000" pitchFamily="50" charset="-128"/>
                <a:ea typeface="BIZ UDPゴシック" panose="020B0400000000000000" pitchFamily="50" charset="-128"/>
              </a:rPr>
              <a:t>見た、チームで決定することは負担で</a:t>
            </a:r>
            <a:br>
              <a:rPr lang="en-US" altLang="ja-JP" sz="1400" b="1" dirty="0">
                <a:solidFill>
                  <a:prstClr val="black"/>
                </a:solidFill>
                <a:latin typeface="BIZ UDPゴシック" panose="020B0400000000000000" pitchFamily="50" charset="-128"/>
                <a:ea typeface="BIZ UDPゴシック" panose="020B0400000000000000" pitchFamily="50" charset="-128"/>
              </a:rPr>
            </a:br>
            <a:r>
              <a:rPr lang="en-US" altLang="ja-JP" sz="1400" b="1" dirty="0">
                <a:solidFill>
                  <a:prstClr val="black"/>
                </a:solidFill>
                <a:latin typeface="BIZ UDPゴシック" panose="020B0400000000000000" pitchFamily="50" charset="-128"/>
                <a:ea typeface="BIZ UDPゴシック" panose="020B0400000000000000" pitchFamily="50" charset="-128"/>
              </a:rPr>
              <a:t>   </a:t>
            </a:r>
            <a:r>
              <a:rPr lang="ja-JP" altLang="en-US" sz="1400" b="1" dirty="0">
                <a:solidFill>
                  <a:prstClr val="black"/>
                </a:solidFill>
                <a:latin typeface="BIZ UDPゴシック" panose="020B0400000000000000" pitchFamily="50" charset="-128"/>
                <a:ea typeface="BIZ UDPゴシック" panose="020B0400000000000000" pitchFamily="50" charset="-128"/>
              </a:rPr>
              <a:t>ある程度</a:t>
            </a:r>
            <a:endParaRPr lang="en-US" altLang="ja-JP" sz="1400" b="1" dirty="0">
              <a:solidFill>
                <a:prstClr val="black"/>
              </a:solidFill>
              <a:latin typeface="BIZ UDPゴシック" panose="020B0400000000000000" pitchFamily="50" charset="-128"/>
              <a:ea typeface="BIZ UDPゴシック" panose="020B0400000000000000" pitchFamily="50" charset="-128"/>
            </a:endParaRPr>
          </a:p>
        </p:txBody>
      </p:sp>
      <p:graphicFrame>
        <p:nvGraphicFramePr>
          <p:cNvPr id="14" name="グラフ 13">
            <a:extLst>
              <a:ext uri="{FF2B5EF4-FFF2-40B4-BE49-F238E27FC236}">
                <a16:creationId xmlns:a16="http://schemas.microsoft.com/office/drawing/2014/main" id="{3A585516-CA05-4398-95C4-EDCBBF1870C1}"/>
              </a:ext>
            </a:extLst>
          </p:cNvPr>
          <p:cNvGraphicFramePr/>
          <p:nvPr>
            <p:extLst>
              <p:ext uri="{D42A27DB-BD31-4B8C-83A1-F6EECF244321}">
                <p14:modId xmlns:p14="http://schemas.microsoft.com/office/powerpoint/2010/main" val="2833547739"/>
              </p:ext>
            </p:extLst>
          </p:nvPr>
        </p:nvGraphicFramePr>
        <p:xfrm>
          <a:off x="4810297" y="1394372"/>
          <a:ext cx="3308982" cy="4757549"/>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15">
            <a:extLst>
              <a:ext uri="{FF2B5EF4-FFF2-40B4-BE49-F238E27FC236}">
                <a16:creationId xmlns:a16="http://schemas.microsoft.com/office/drawing/2014/main" id="{206F210C-B00C-4973-8A86-3ED81C290EED}"/>
              </a:ext>
            </a:extLst>
          </p:cNvPr>
          <p:cNvSpPr txBox="1"/>
          <p:nvPr/>
        </p:nvSpPr>
        <p:spPr>
          <a:xfrm>
            <a:off x="1179904" y="619957"/>
            <a:ext cx="3440211" cy="738664"/>
          </a:xfrm>
          <a:prstGeom prst="rect">
            <a:avLst/>
          </a:prstGeom>
          <a:solidFill>
            <a:srgbClr val="CCFFCC"/>
          </a:solidFill>
        </p:spPr>
        <p:txBody>
          <a:bodyPr wrap="square" rtlCol="0">
            <a:spAutoFit/>
          </a:bodyPr>
          <a:lstStyle/>
          <a:p>
            <a:r>
              <a:rPr lang="ja-JP" altLang="en-US" sz="1400" b="1" dirty="0">
                <a:solidFill>
                  <a:prstClr val="black"/>
                </a:solidFill>
                <a:latin typeface="BIZ UDPゴシック" panose="020B0400000000000000" pitchFamily="50" charset="-128"/>
                <a:ea typeface="BIZ UDPゴシック" panose="020B0400000000000000" pitchFamily="50" charset="-128"/>
              </a:rPr>
              <a:t>◇職種別に見た、複雑な家族構成の中で</a:t>
            </a:r>
            <a:br>
              <a:rPr lang="en-US" altLang="ja-JP" sz="1400" b="1" dirty="0">
                <a:solidFill>
                  <a:prstClr val="black"/>
                </a:solidFill>
                <a:latin typeface="BIZ UDPゴシック" panose="020B0400000000000000" pitchFamily="50" charset="-128"/>
                <a:ea typeface="BIZ UDPゴシック" panose="020B0400000000000000" pitchFamily="50" charset="-128"/>
              </a:rPr>
            </a:br>
            <a:r>
              <a:rPr lang="en-US" altLang="ja-JP" sz="1400" b="1" dirty="0">
                <a:solidFill>
                  <a:prstClr val="black"/>
                </a:solidFill>
                <a:latin typeface="BIZ UDPゴシック" panose="020B0400000000000000" pitchFamily="50" charset="-128"/>
                <a:ea typeface="BIZ UDPゴシック" panose="020B0400000000000000" pitchFamily="50" charset="-128"/>
              </a:rPr>
              <a:t>   </a:t>
            </a:r>
            <a:r>
              <a:rPr lang="ja-JP" altLang="en-US" sz="1400" b="1" dirty="0">
                <a:solidFill>
                  <a:prstClr val="black"/>
                </a:solidFill>
                <a:latin typeface="BIZ UDPゴシック" panose="020B0400000000000000" pitchFamily="50" charset="-128"/>
                <a:ea typeface="BIZ UDPゴシック" panose="020B0400000000000000" pitchFamily="50" charset="-128"/>
              </a:rPr>
              <a:t>暮らしている児童を気にかける程度</a:t>
            </a:r>
            <a:endParaRPr lang="en-US" altLang="ja-JP" sz="1400" b="1" dirty="0">
              <a:solidFill>
                <a:prstClr val="black"/>
              </a:solidFill>
              <a:latin typeface="BIZ UDPゴシック" panose="020B0400000000000000" pitchFamily="50" charset="-128"/>
              <a:ea typeface="BIZ UDPゴシック" panose="020B0400000000000000" pitchFamily="50" charset="-128"/>
            </a:endParaRPr>
          </a:p>
          <a:p>
            <a:endParaRPr lang="en-US" altLang="ja-JP" sz="1400" b="1" dirty="0">
              <a:solidFill>
                <a:prstClr val="black"/>
              </a:solidFill>
              <a:latin typeface="BIZ UDPゴシック" panose="020B0400000000000000" pitchFamily="50" charset="-128"/>
              <a:ea typeface="BIZ UDPゴシック" panose="020B0400000000000000" pitchFamily="50" charset="-128"/>
            </a:endParaRPr>
          </a:p>
        </p:txBody>
      </p:sp>
      <p:graphicFrame>
        <p:nvGraphicFramePr>
          <p:cNvPr id="17" name="グラフ 16">
            <a:extLst>
              <a:ext uri="{FF2B5EF4-FFF2-40B4-BE49-F238E27FC236}">
                <a16:creationId xmlns:a16="http://schemas.microsoft.com/office/drawing/2014/main" id="{E239C552-23D2-44A4-8B2B-DDE9D3E488B8}"/>
              </a:ext>
            </a:extLst>
          </p:cNvPr>
          <p:cNvGraphicFramePr/>
          <p:nvPr>
            <p:extLst>
              <p:ext uri="{D42A27DB-BD31-4B8C-83A1-F6EECF244321}">
                <p14:modId xmlns:p14="http://schemas.microsoft.com/office/powerpoint/2010/main" val="2352566623"/>
              </p:ext>
            </p:extLst>
          </p:nvPr>
        </p:nvGraphicFramePr>
        <p:xfrm>
          <a:off x="1117935" y="1358621"/>
          <a:ext cx="3461030" cy="4793301"/>
        </p:xfrm>
        <a:graphic>
          <a:graphicData uri="http://schemas.openxmlformats.org/drawingml/2006/chart">
            <c:chart xmlns:c="http://schemas.openxmlformats.org/drawingml/2006/chart" xmlns:r="http://schemas.openxmlformats.org/officeDocument/2006/relationships" r:id="rId4"/>
          </a:graphicData>
        </a:graphic>
      </p:graphicFrame>
      <p:sp>
        <p:nvSpPr>
          <p:cNvPr id="9" name="テキスト ボックス 8">
            <a:extLst>
              <a:ext uri="{FF2B5EF4-FFF2-40B4-BE49-F238E27FC236}">
                <a16:creationId xmlns:a16="http://schemas.microsoft.com/office/drawing/2014/main" id="{954FC27D-335C-4256-9A54-3C9E31C00C5A}"/>
              </a:ext>
            </a:extLst>
          </p:cNvPr>
          <p:cNvSpPr txBox="1"/>
          <p:nvPr/>
        </p:nvSpPr>
        <p:spPr>
          <a:xfrm rot="20142786">
            <a:off x="156576" y="2726205"/>
            <a:ext cx="972000" cy="646331"/>
          </a:xfrm>
          <a:prstGeom prst="rect">
            <a:avLst/>
          </a:prstGeom>
          <a:solidFill>
            <a:srgbClr val="FFFF00"/>
          </a:solidFill>
          <a:ln>
            <a:solidFill>
              <a:srgbClr val="FFFF00"/>
            </a:solidFill>
          </a:ln>
        </p:spPr>
        <p:txBody>
          <a:bodyPr wrap="square" rtlCol="0">
            <a:spAutoFit/>
          </a:bodyPr>
          <a:lstStyle/>
          <a:p>
            <a:pPr algn="ctr"/>
            <a:r>
              <a:rPr kumimoji="1" lang="ja-JP" altLang="en-US" b="1" dirty="0">
                <a:latin typeface="BIZ UDPゴシック" panose="020B0400000000000000" pitchFamily="50" charset="-128"/>
                <a:ea typeface="BIZ UDPゴシック" panose="020B0400000000000000" pitchFamily="50" charset="-128"/>
              </a:rPr>
              <a:t>発見力</a:t>
            </a:r>
            <a:endParaRPr kumimoji="1" lang="en-US" altLang="ja-JP" b="1" dirty="0">
              <a:latin typeface="BIZ UDPゴシック" panose="020B0400000000000000" pitchFamily="50" charset="-128"/>
              <a:ea typeface="BIZ UDPゴシック" panose="020B0400000000000000" pitchFamily="50" charset="-128"/>
            </a:endParaRPr>
          </a:p>
          <a:p>
            <a:pPr algn="ctr"/>
            <a:r>
              <a:rPr kumimoji="1" lang="en-US" altLang="ja-JP" b="1" dirty="0">
                <a:latin typeface="BIZ UDPゴシック" panose="020B0400000000000000" pitchFamily="50" charset="-128"/>
                <a:ea typeface="BIZ UDPゴシック" panose="020B0400000000000000" pitchFamily="50" charset="-128"/>
              </a:rPr>
              <a:t>UP</a:t>
            </a:r>
            <a:endParaRPr kumimoji="1" lang="ja-JP" altLang="en-US"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4AD4D7B5-AA5C-44E0-8647-22661166CE1A}"/>
              </a:ext>
            </a:extLst>
          </p:cNvPr>
          <p:cNvSpPr txBox="1"/>
          <p:nvPr/>
        </p:nvSpPr>
        <p:spPr>
          <a:xfrm rot="1523764">
            <a:off x="8006091" y="2469859"/>
            <a:ext cx="1057888" cy="584775"/>
          </a:xfrm>
          <a:prstGeom prst="rect">
            <a:avLst/>
          </a:prstGeom>
          <a:solidFill>
            <a:srgbClr val="FFFF00"/>
          </a:solidFill>
          <a:ln>
            <a:solidFill>
              <a:srgbClr val="FFFF00"/>
            </a:solidFill>
          </a:ln>
        </p:spPr>
        <p:txBody>
          <a:bodyPr wrap="square" rtlCol="0">
            <a:spAutoFit/>
          </a:bodyPr>
          <a:lstStyle/>
          <a:p>
            <a:pPr algn="ctr"/>
            <a:r>
              <a:rPr kumimoji="1" lang="ja-JP" altLang="en-US" sz="1600" b="1" dirty="0">
                <a:latin typeface="BIZ UDPゴシック" panose="020B0400000000000000" pitchFamily="50" charset="-128"/>
                <a:ea typeface="BIZ UDPゴシック" panose="020B0400000000000000" pitchFamily="50" charset="-128"/>
              </a:rPr>
              <a:t>負担感の</a:t>
            </a:r>
            <a:endParaRPr kumimoji="1" lang="en-US" altLang="ja-JP" sz="1600" b="1" dirty="0">
              <a:latin typeface="BIZ UDPゴシック" panose="020B0400000000000000" pitchFamily="50" charset="-128"/>
              <a:ea typeface="BIZ UDPゴシック" panose="020B0400000000000000" pitchFamily="50" charset="-128"/>
            </a:endParaRPr>
          </a:p>
          <a:p>
            <a:pPr algn="ctr"/>
            <a:r>
              <a:rPr kumimoji="1" lang="ja-JP" altLang="en-US" sz="1600" b="1" dirty="0">
                <a:latin typeface="BIZ UDPゴシック" panose="020B0400000000000000" pitchFamily="50" charset="-128"/>
                <a:ea typeface="BIZ UDPゴシック" panose="020B0400000000000000" pitchFamily="50" charset="-128"/>
              </a:rPr>
              <a:t>増加なし</a:t>
            </a:r>
          </a:p>
        </p:txBody>
      </p:sp>
      <p:sp>
        <p:nvSpPr>
          <p:cNvPr id="2" name="テキスト ボックス 1">
            <a:extLst>
              <a:ext uri="{FF2B5EF4-FFF2-40B4-BE49-F238E27FC236}">
                <a16:creationId xmlns:a16="http://schemas.microsoft.com/office/drawing/2014/main" id="{A642D1EF-3886-A2C0-4968-B4F3BFC9FB9B}"/>
              </a:ext>
            </a:extLst>
          </p:cNvPr>
          <p:cNvSpPr txBox="1"/>
          <p:nvPr/>
        </p:nvSpPr>
        <p:spPr>
          <a:xfrm>
            <a:off x="1179904" y="114300"/>
            <a:ext cx="6939373" cy="460800"/>
          </a:xfrm>
          <a:prstGeom prst="rect">
            <a:avLst/>
          </a:prstGeom>
          <a:solidFill>
            <a:schemeClr val="bg1">
              <a:lumMod val="85000"/>
            </a:schemeClr>
          </a:solidFill>
        </p:spPr>
        <p:txBody>
          <a:bodyPr wrap="square" rtlCol="0">
            <a:spAutoFit/>
          </a:bodyPr>
          <a:lstStyle/>
          <a:p>
            <a:r>
              <a:rPr lang="ja-JP" altLang="en-US" sz="2400" b="1" spc="49" dirty="0">
                <a:solidFill>
                  <a:prstClr val="black"/>
                </a:solidFill>
                <a:latin typeface="BIZ UDPゴシック" panose="020B0400000000000000" pitchFamily="50" charset="-128"/>
                <a:ea typeface="BIZ UDPゴシック" panose="020B0400000000000000" pitchFamily="50" charset="-128"/>
              </a:rPr>
              <a:t>スクリーニングによる教師の負担感は増加しない</a:t>
            </a:r>
            <a:endParaRPr lang="en-US" altLang="ja-JP" sz="2400" dirty="0">
              <a:solidFill>
                <a:prstClr val="black"/>
              </a:solidFill>
              <a:latin typeface="BIZ UDPゴシック" panose="020B0400000000000000" pitchFamily="50" charset="-128"/>
              <a:ea typeface="BIZ UDPゴシック" panose="020B0400000000000000" pitchFamily="50" charset="-128"/>
            </a:endParaRPr>
          </a:p>
          <a:p>
            <a:endParaRPr lang="en-US" altLang="ja-JP" sz="2400" dirty="0">
              <a:solidFill>
                <a:prstClr val="black"/>
              </a:solidFill>
              <a:latin typeface="ＭＳ ゴシック" panose="020B0609070205080204" pitchFamily="49" charset="-128"/>
              <a:ea typeface="ＭＳ ゴシック" panose="020B0609070205080204" pitchFamily="49" charset="-128"/>
            </a:endParaRPr>
          </a:p>
        </p:txBody>
      </p:sp>
      <p:sp>
        <p:nvSpPr>
          <p:cNvPr id="3" name="Google Shape;125;p1">
            <a:extLst>
              <a:ext uri="{FF2B5EF4-FFF2-40B4-BE49-F238E27FC236}">
                <a16:creationId xmlns:a16="http://schemas.microsoft.com/office/drawing/2014/main" id="{2E976352-7767-15F8-51CD-FDD5BAF1672D}"/>
              </a:ext>
            </a:extLst>
          </p:cNvPr>
          <p:cNvSpPr txBox="1"/>
          <p:nvPr/>
        </p:nvSpPr>
        <p:spPr>
          <a:xfrm>
            <a:off x="36741" y="466627"/>
            <a:ext cx="1457323" cy="992549"/>
          </a:xfrm>
          <a:prstGeom prst="rect">
            <a:avLst/>
          </a:prstGeom>
          <a:noFill/>
          <a:ln>
            <a:noFill/>
          </a:ln>
        </p:spPr>
        <p:txBody>
          <a:bodyPr spcFirstLastPara="1" wrap="square" lIns="68569" tIns="34275" rIns="68569" bIns="34275" anchor="t" anchorCtr="0">
            <a:spAutoFit/>
          </a:bodyPr>
          <a:lstStyle/>
          <a:p>
            <a:pPr lvl="0">
              <a:buClr>
                <a:srgbClr val="000000"/>
              </a:buClr>
              <a:defRPr/>
            </a:pPr>
            <a:r>
              <a:rPr lang="ja-JP" altLang="en-US" sz="2000" b="1" kern="0" dirty="0">
                <a:solidFill>
                  <a:srgbClr val="000000"/>
                </a:solidFill>
                <a:latin typeface="BIZ UDPゴシック" panose="020B0400000000000000" pitchFamily="50" charset="-128"/>
                <a:ea typeface="BIZ UDPゴシック" panose="020B0400000000000000" pitchFamily="50" charset="-128"/>
                <a:cs typeface="Arial"/>
                <a:sym typeface="Arial"/>
              </a:rPr>
              <a:t>文科省</a:t>
            </a:r>
            <a:endParaRPr lang="en-US" altLang="ja-JP" sz="2000" b="1" kern="0" dirty="0">
              <a:solidFill>
                <a:srgbClr val="000000"/>
              </a:solidFill>
              <a:latin typeface="BIZ UDPゴシック" panose="020B0400000000000000" pitchFamily="50" charset="-128"/>
              <a:ea typeface="BIZ UDPゴシック" panose="020B0400000000000000" pitchFamily="50" charset="-128"/>
              <a:cs typeface="Arial"/>
              <a:sym typeface="Arial"/>
            </a:endParaRPr>
          </a:p>
          <a:p>
            <a:pPr lvl="0">
              <a:buClr>
                <a:srgbClr val="000000"/>
              </a:buClr>
              <a:defRPr/>
            </a:pPr>
            <a:r>
              <a:rPr lang="ja-JP" altLang="en-US" sz="2000" b="1" kern="0" dirty="0">
                <a:solidFill>
                  <a:srgbClr val="000000"/>
                </a:solidFill>
                <a:latin typeface="BIZ UDPゴシック" panose="020B0400000000000000" pitchFamily="50" charset="-128"/>
                <a:ea typeface="BIZ UDPゴシック" panose="020B0400000000000000" pitchFamily="50" charset="-128"/>
                <a:cs typeface="Arial"/>
                <a:sym typeface="Arial"/>
              </a:rPr>
              <a:t>委託調査</a:t>
            </a:r>
            <a:endParaRPr lang="en-US" altLang="ja-JP" sz="2000" b="1" kern="0" dirty="0">
              <a:solidFill>
                <a:srgbClr val="000000"/>
              </a:solidFill>
              <a:latin typeface="BIZ UDPゴシック" panose="020B0400000000000000" pitchFamily="50" charset="-128"/>
              <a:ea typeface="BIZ UDPゴシック" panose="020B0400000000000000" pitchFamily="50" charset="-128"/>
              <a:cs typeface="Arial"/>
              <a:sym typeface="Arial"/>
            </a:endParaRPr>
          </a:p>
          <a:p>
            <a:pPr lvl="0">
              <a:buClr>
                <a:srgbClr val="000000"/>
              </a:buClr>
              <a:defRPr/>
            </a:pPr>
            <a:r>
              <a:rPr lang="ja-JP" altLang="en-US" sz="2000" b="1" kern="0" dirty="0">
                <a:solidFill>
                  <a:srgbClr val="000000"/>
                </a:solidFill>
                <a:latin typeface="BIZ UDPゴシック" panose="020B0400000000000000" pitchFamily="50" charset="-128"/>
                <a:ea typeface="BIZ UDPゴシック" panose="020B0400000000000000" pitchFamily="50" charset="-128"/>
                <a:cs typeface="Arial"/>
                <a:sym typeface="Arial"/>
              </a:rPr>
              <a:t>（</a:t>
            </a:r>
            <a:r>
              <a:rPr lang="en-US" altLang="ja-JP" sz="2000" b="1" kern="0" dirty="0">
                <a:solidFill>
                  <a:srgbClr val="000000"/>
                </a:solidFill>
                <a:latin typeface="BIZ UDPゴシック" panose="020B0400000000000000" pitchFamily="50" charset="-128"/>
                <a:ea typeface="BIZ UDPゴシック" panose="020B0400000000000000" pitchFamily="50" charset="-128"/>
                <a:cs typeface="Arial"/>
                <a:sym typeface="Arial"/>
              </a:rPr>
              <a:t>2021</a:t>
            </a:r>
            <a:r>
              <a:rPr lang="ja-JP" altLang="en-US" sz="2000" b="1" kern="0" dirty="0">
                <a:solidFill>
                  <a:srgbClr val="000000"/>
                </a:solidFill>
                <a:latin typeface="BIZ UDPゴシック" panose="020B0400000000000000" pitchFamily="50" charset="-128"/>
                <a:ea typeface="BIZ UDPゴシック" panose="020B0400000000000000" pitchFamily="50" charset="-128"/>
                <a:cs typeface="Arial"/>
                <a:sym typeface="Arial"/>
              </a:rPr>
              <a:t>）</a:t>
            </a:r>
          </a:p>
        </p:txBody>
      </p:sp>
      <p:sp>
        <p:nvSpPr>
          <p:cNvPr id="4" name="テキスト ボックス 3">
            <a:extLst>
              <a:ext uri="{FF2B5EF4-FFF2-40B4-BE49-F238E27FC236}">
                <a16:creationId xmlns:a16="http://schemas.microsoft.com/office/drawing/2014/main" id="{F77D822F-F0F2-42E4-5CE5-FCC58B50565A}"/>
              </a:ext>
            </a:extLst>
          </p:cNvPr>
          <p:cNvSpPr txBox="1"/>
          <p:nvPr/>
        </p:nvSpPr>
        <p:spPr>
          <a:xfrm>
            <a:off x="3" y="6151922"/>
            <a:ext cx="9143997" cy="707886"/>
          </a:xfrm>
          <a:prstGeom prst="rect">
            <a:avLst/>
          </a:prstGeom>
          <a:solidFill>
            <a:schemeClr val="accent4">
              <a:lumMod val="40000"/>
              <a:lumOff val="60000"/>
            </a:schemeClr>
          </a:solidFill>
        </p:spPr>
        <p:txBody>
          <a:bodyPr wrap="square" rtlCol="0">
            <a:spAutoFit/>
          </a:bodyPr>
          <a:lstStyle/>
          <a:p>
            <a:r>
              <a:rPr lang="ja-JP" altLang="en-US" sz="2000" b="1" spc="-80" dirty="0">
                <a:solidFill>
                  <a:prstClr val="black"/>
                </a:solidFill>
                <a:latin typeface="BIZ UDPゴシック" panose="020B0400000000000000" pitchFamily="50" charset="-128"/>
                <a:ea typeface="BIZ UDPゴシック" panose="020B0400000000000000" pitchFamily="50" charset="-128"/>
              </a:rPr>
              <a:t>スクリーニングによって家庭背景を見るようになり、回数に関わらず、</a:t>
            </a:r>
            <a:r>
              <a:rPr lang="en-US" altLang="ja-JP" sz="2000" b="1" spc="-80" dirty="0">
                <a:solidFill>
                  <a:prstClr val="black"/>
                </a:solidFill>
                <a:latin typeface="BIZ UDPゴシック" panose="020B0400000000000000" pitchFamily="50" charset="-128"/>
                <a:ea typeface="BIZ UDPゴシック" panose="020B0400000000000000" pitchFamily="50" charset="-128"/>
              </a:rPr>
              <a:t>YOSS</a:t>
            </a:r>
            <a:r>
              <a:rPr lang="ja-JP" altLang="en-US" sz="2000" b="1" spc="-80" dirty="0">
                <a:solidFill>
                  <a:prstClr val="black"/>
                </a:solidFill>
                <a:latin typeface="BIZ UDPゴシック" panose="020B0400000000000000" pitchFamily="50" charset="-128"/>
                <a:ea typeface="BIZ UDPゴシック" panose="020B0400000000000000" pitchFamily="50" charset="-128"/>
              </a:rPr>
              <a:t>の活用によって複数で集まって議論し決定することに教員の負担は増えたとは言えない。</a:t>
            </a:r>
          </a:p>
        </p:txBody>
      </p:sp>
      <p:sp>
        <p:nvSpPr>
          <p:cNvPr id="6" name="円/楕円 1">
            <a:extLst>
              <a:ext uri="{FF2B5EF4-FFF2-40B4-BE49-F238E27FC236}">
                <a16:creationId xmlns:a16="http://schemas.microsoft.com/office/drawing/2014/main" id="{EF96CA11-C488-8DFD-B8E9-38A80C6A1CEF}"/>
              </a:ext>
            </a:extLst>
          </p:cNvPr>
          <p:cNvSpPr/>
          <p:nvPr/>
        </p:nvSpPr>
        <p:spPr>
          <a:xfrm>
            <a:off x="1234373" y="2071840"/>
            <a:ext cx="252000" cy="25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indent="0" algn="l" defTabSz="457200" rtl="0" eaLnBrk="1" latinLnBrk="0" hangingPunct="1">
              <a:defRPr sz="1800" kern="1200">
                <a:solidFill>
                  <a:schemeClr val="lt1"/>
                </a:solidFill>
                <a:latin typeface="+mn-lt"/>
                <a:ea typeface="+mn-ea"/>
                <a:cs typeface="+mn-cs"/>
              </a:defRPr>
            </a:lvl1pPr>
            <a:lvl2pPr marL="457200" indent="0" algn="l" defTabSz="457200" rtl="0" eaLnBrk="1" latinLnBrk="0" hangingPunct="1">
              <a:defRPr sz="1800" kern="1200">
                <a:solidFill>
                  <a:schemeClr val="lt1"/>
                </a:solidFill>
                <a:latin typeface="+mn-lt"/>
                <a:ea typeface="+mn-ea"/>
                <a:cs typeface="+mn-cs"/>
              </a:defRPr>
            </a:lvl2pPr>
            <a:lvl3pPr marL="914400" indent="0" algn="l" defTabSz="457200" rtl="0" eaLnBrk="1" latinLnBrk="0" hangingPunct="1">
              <a:defRPr sz="1800" kern="1200">
                <a:solidFill>
                  <a:schemeClr val="lt1"/>
                </a:solidFill>
                <a:latin typeface="+mn-lt"/>
                <a:ea typeface="+mn-ea"/>
                <a:cs typeface="+mn-cs"/>
              </a:defRPr>
            </a:lvl3pPr>
            <a:lvl4pPr marL="1371600" indent="0" algn="l" defTabSz="457200" rtl="0" eaLnBrk="1" latinLnBrk="0" hangingPunct="1">
              <a:defRPr sz="1800" kern="1200">
                <a:solidFill>
                  <a:schemeClr val="lt1"/>
                </a:solidFill>
                <a:latin typeface="+mn-lt"/>
                <a:ea typeface="+mn-ea"/>
                <a:cs typeface="+mn-cs"/>
              </a:defRPr>
            </a:lvl4pPr>
            <a:lvl5pPr marL="1828800" indent="0" algn="l" defTabSz="457200" rtl="0" eaLnBrk="1" latinLnBrk="0" hangingPunct="1">
              <a:defRPr sz="1800" kern="1200">
                <a:solidFill>
                  <a:schemeClr val="lt1"/>
                </a:solidFill>
                <a:latin typeface="+mn-lt"/>
                <a:ea typeface="+mn-ea"/>
                <a:cs typeface="+mn-cs"/>
              </a:defRPr>
            </a:lvl5pPr>
            <a:lvl6pPr marL="2286000" indent="0" algn="l" defTabSz="457200" rtl="0" eaLnBrk="1" latinLnBrk="0" hangingPunct="1">
              <a:defRPr sz="1800" kern="1200">
                <a:solidFill>
                  <a:schemeClr val="lt1"/>
                </a:solidFill>
                <a:latin typeface="+mn-lt"/>
                <a:ea typeface="+mn-ea"/>
                <a:cs typeface="+mn-cs"/>
              </a:defRPr>
            </a:lvl6pPr>
            <a:lvl7pPr marL="2743200" indent="0" algn="l" defTabSz="457200" rtl="0" eaLnBrk="1" latinLnBrk="0" hangingPunct="1">
              <a:defRPr sz="1800" kern="1200">
                <a:solidFill>
                  <a:schemeClr val="lt1"/>
                </a:solidFill>
                <a:latin typeface="+mn-lt"/>
                <a:ea typeface="+mn-ea"/>
                <a:cs typeface="+mn-cs"/>
              </a:defRPr>
            </a:lvl7pPr>
            <a:lvl8pPr marL="3200400" indent="0" algn="l" defTabSz="457200" rtl="0" eaLnBrk="1" latinLnBrk="0" hangingPunct="1">
              <a:defRPr sz="1800" kern="1200">
                <a:solidFill>
                  <a:schemeClr val="lt1"/>
                </a:solidFill>
                <a:latin typeface="+mn-lt"/>
                <a:ea typeface="+mn-ea"/>
                <a:cs typeface="+mn-cs"/>
              </a:defRPr>
            </a:lvl8pPr>
            <a:lvl9pPr marL="3657600" indent="0" algn="l" defTabSz="457200" rtl="0" eaLnBrk="1" latinLnBrk="0" hangingPunct="1">
              <a:defRPr sz="1800" kern="1200">
                <a:solidFill>
                  <a:schemeClr val="lt1"/>
                </a:solidFill>
                <a:latin typeface="+mn-lt"/>
                <a:ea typeface="+mn-ea"/>
                <a:cs typeface="+mn-cs"/>
              </a:defRPr>
            </a:lvl9pPr>
          </a:lstStyle>
          <a:p>
            <a:pPr algn="ctr" eaLnBrk="1" hangingPunct="1">
              <a:defRPr/>
            </a:pPr>
            <a:endParaRPr lang="ja-JP" altLang="en-US"/>
          </a:p>
        </p:txBody>
      </p:sp>
      <p:sp>
        <p:nvSpPr>
          <p:cNvPr id="7" name="円/楕円 1">
            <a:extLst>
              <a:ext uri="{FF2B5EF4-FFF2-40B4-BE49-F238E27FC236}">
                <a16:creationId xmlns:a16="http://schemas.microsoft.com/office/drawing/2014/main" id="{EF96CA11-C488-8DFD-B8E9-38A80C6A1CEF}"/>
              </a:ext>
            </a:extLst>
          </p:cNvPr>
          <p:cNvSpPr/>
          <p:nvPr/>
        </p:nvSpPr>
        <p:spPr>
          <a:xfrm>
            <a:off x="1234373" y="4076415"/>
            <a:ext cx="252000" cy="25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indent="0" algn="l" defTabSz="457200" rtl="0" eaLnBrk="1" latinLnBrk="0" hangingPunct="1">
              <a:defRPr sz="1800" kern="1200">
                <a:solidFill>
                  <a:schemeClr val="lt1"/>
                </a:solidFill>
                <a:latin typeface="+mn-lt"/>
                <a:ea typeface="+mn-ea"/>
                <a:cs typeface="+mn-cs"/>
              </a:defRPr>
            </a:lvl1pPr>
            <a:lvl2pPr marL="457200" indent="0" algn="l" defTabSz="457200" rtl="0" eaLnBrk="1" latinLnBrk="0" hangingPunct="1">
              <a:defRPr sz="1800" kern="1200">
                <a:solidFill>
                  <a:schemeClr val="lt1"/>
                </a:solidFill>
                <a:latin typeface="+mn-lt"/>
                <a:ea typeface="+mn-ea"/>
                <a:cs typeface="+mn-cs"/>
              </a:defRPr>
            </a:lvl2pPr>
            <a:lvl3pPr marL="914400" indent="0" algn="l" defTabSz="457200" rtl="0" eaLnBrk="1" latinLnBrk="0" hangingPunct="1">
              <a:defRPr sz="1800" kern="1200">
                <a:solidFill>
                  <a:schemeClr val="lt1"/>
                </a:solidFill>
                <a:latin typeface="+mn-lt"/>
                <a:ea typeface="+mn-ea"/>
                <a:cs typeface="+mn-cs"/>
              </a:defRPr>
            </a:lvl3pPr>
            <a:lvl4pPr marL="1371600" indent="0" algn="l" defTabSz="457200" rtl="0" eaLnBrk="1" latinLnBrk="0" hangingPunct="1">
              <a:defRPr sz="1800" kern="1200">
                <a:solidFill>
                  <a:schemeClr val="lt1"/>
                </a:solidFill>
                <a:latin typeface="+mn-lt"/>
                <a:ea typeface="+mn-ea"/>
                <a:cs typeface="+mn-cs"/>
              </a:defRPr>
            </a:lvl4pPr>
            <a:lvl5pPr marL="1828800" indent="0" algn="l" defTabSz="457200" rtl="0" eaLnBrk="1" latinLnBrk="0" hangingPunct="1">
              <a:defRPr sz="1800" kern="1200">
                <a:solidFill>
                  <a:schemeClr val="lt1"/>
                </a:solidFill>
                <a:latin typeface="+mn-lt"/>
                <a:ea typeface="+mn-ea"/>
                <a:cs typeface="+mn-cs"/>
              </a:defRPr>
            </a:lvl5pPr>
            <a:lvl6pPr marL="2286000" indent="0" algn="l" defTabSz="457200" rtl="0" eaLnBrk="1" latinLnBrk="0" hangingPunct="1">
              <a:defRPr sz="1800" kern="1200">
                <a:solidFill>
                  <a:schemeClr val="lt1"/>
                </a:solidFill>
                <a:latin typeface="+mn-lt"/>
                <a:ea typeface="+mn-ea"/>
                <a:cs typeface="+mn-cs"/>
              </a:defRPr>
            </a:lvl6pPr>
            <a:lvl7pPr marL="2743200" indent="0" algn="l" defTabSz="457200" rtl="0" eaLnBrk="1" latinLnBrk="0" hangingPunct="1">
              <a:defRPr sz="1800" kern="1200">
                <a:solidFill>
                  <a:schemeClr val="lt1"/>
                </a:solidFill>
                <a:latin typeface="+mn-lt"/>
                <a:ea typeface="+mn-ea"/>
                <a:cs typeface="+mn-cs"/>
              </a:defRPr>
            </a:lvl7pPr>
            <a:lvl8pPr marL="3200400" indent="0" algn="l" defTabSz="457200" rtl="0" eaLnBrk="1" latinLnBrk="0" hangingPunct="1">
              <a:defRPr sz="1800" kern="1200">
                <a:solidFill>
                  <a:schemeClr val="lt1"/>
                </a:solidFill>
                <a:latin typeface="+mn-lt"/>
                <a:ea typeface="+mn-ea"/>
                <a:cs typeface="+mn-cs"/>
              </a:defRPr>
            </a:lvl8pPr>
            <a:lvl9pPr marL="3657600" indent="0" algn="l" defTabSz="457200" rtl="0" eaLnBrk="1" latinLnBrk="0" hangingPunct="1">
              <a:defRPr sz="1800" kern="1200">
                <a:solidFill>
                  <a:schemeClr val="lt1"/>
                </a:solidFill>
                <a:latin typeface="+mn-lt"/>
                <a:ea typeface="+mn-ea"/>
                <a:cs typeface="+mn-cs"/>
              </a:defRPr>
            </a:lvl9pPr>
          </a:lstStyle>
          <a:p>
            <a:pPr algn="ctr" eaLnBrk="1" hangingPunct="1">
              <a:defRPr/>
            </a:pPr>
            <a:endParaRPr lang="ja-JP" altLang="en-US"/>
          </a:p>
        </p:txBody>
      </p:sp>
      <p:sp>
        <p:nvSpPr>
          <p:cNvPr id="8" name="円/楕円 1">
            <a:extLst>
              <a:ext uri="{FF2B5EF4-FFF2-40B4-BE49-F238E27FC236}">
                <a16:creationId xmlns:a16="http://schemas.microsoft.com/office/drawing/2014/main" id="{EF96CA11-C488-8DFD-B8E9-38A80C6A1CEF}"/>
              </a:ext>
            </a:extLst>
          </p:cNvPr>
          <p:cNvSpPr/>
          <p:nvPr/>
        </p:nvSpPr>
        <p:spPr>
          <a:xfrm>
            <a:off x="4558297" y="5131598"/>
            <a:ext cx="252000" cy="25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indent="0" algn="l" defTabSz="457200" rtl="0" eaLnBrk="1" latinLnBrk="0" hangingPunct="1">
              <a:defRPr sz="1800" kern="1200">
                <a:solidFill>
                  <a:schemeClr val="lt1"/>
                </a:solidFill>
                <a:latin typeface="+mn-lt"/>
                <a:ea typeface="+mn-ea"/>
                <a:cs typeface="+mn-cs"/>
              </a:defRPr>
            </a:lvl1pPr>
            <a:lvl2pPr marL="457200" indent="0" algn="l" defTabSz="457200" rtl="0" eaLnBrk="1" latinLnBrk="0" hangingPunct="1">
              <a:defRPr sz="1800" kern="1200">
                <a:solidFill>
                  <a:schemeClr val="lt1"/>
                </a:solidFill>
                <a:latin typeface="+mn-lt"/>
                <a:ea typeface="+mn-ea"/>
                <a:cs typeface="+mn-cs"/>
              </a:defRPr>
            </a:lvl2pPr>
            <a:lvl3pPr marL="914400" indent="0" algn="l" defTabSz="457200" rtl="0" eaLnBrk="1" latinLnBrk="0" hangingPunct="1">
              <a:defRPr sz="1800" kern="1200">
                <a:solidFill>
                  <a:schemeClr val="lt1"/>
                </a:solidFill>
                <a:latin typeface="+mn-lt"/>
                <a:ea typeface="+mn-ea"/>
                <a:cs typeface="+mn-cs"/>
              </a:defRPr>
            </a:lvl3pPr>
            <a:lvl4pPr marL="1371600" indent="0" algn="l" defTabSz="457200" rtl="0" eaLnBrk="1" latinLnBrk="0" hangingPunct="1">
              <a:defRPr sz="1800" kern="1200">
                <a:solidFill>
                  <a:schemeClr val="lt1"/>
                </a:solidFill>
                <a:latin typeface="+mn-lt"/>
                <a:ea typeface="+mn-ea"/>
                <a:cs typeface="+mn-cs"/>
              </a:defRPr>
            </a:lvl4pPr>
            <a:lvl5pPr marL="1828800" indent="0" algn="l" defTabSz="457200" rtl="0" eaLnBrk="1" latinLnBrk="0" hangingPunct="1">
              <a:defRPr sz="1800" kern="1200">
                <a:solidFill>
                  <a:schemeClr val="lt1"/>
                </a:solidFill>
                <a:latin typeface="+mn-lt"/>
                <a:ea typeface="+mn-ea"/>
                <a:cs typeface="+mn-cs"/>
              </a:defRPr>
            </a:lvl5pPr>
            <a:lvl6pPr marL="2286000" indent="0" algn="l" defTabSz="457200" rtl="0" eaLnBrk="1" latinLnBrk="0" hangingPunct="1">
              <a:defRPr sz="1800" kern="1200">
                <a:solidFill>
                  <a:schemeClr val="lt1"/>
                </a:solidFill>
                <a:latin typeface="+mn-lt"/>
                <a:ea typeface="+mn-ea"/>
                <a:cs typeface="+mn-cs"/>
              </a:defRPr>
            </a:lvl6pPr>
            <a:lvl7pPr marL="2743200" indent="0" algn="l" defTabSz="457200" rtl="0" eaLnBrk="1" latinLnBrk="0" hangingPunct="1">
              <a:defRPr sz="1800" kern="1200">
                <a:solidFill>
                  <a:schemeClr val="lt1"/>
                </a:solidFill>
                <a:latin typeface="+mn-lt"/>
                <a:ea typeface="+mn-ea"/>
                <a:cs typeface="+mn-cs"/>
              </a:defRPr>
            </a:lvl7pPr>
            <a:lvl8pPr marL="3200400" indent="0" algn="l" defTabSz="457200" rtl="0" eaLnBrk="1" latinLnBrk="0" hangingPunct="1">
              <a:defRPr sz="1800" kern="1200">
                <a:solidFill>
                  <a:schemeClr val="lt1"/>
                </a:solidFill>
                <a:latin typeface="+mn-lt"/>
                <a:ea typeface="+mn-ea"/>
                <a:cs typeface="+mn-cs"/>
              </a:defRPr>
            </a:lvl8pPr>
            <a:lvl9pPr marL="3657600" indent="0" algn="l" defTabSz="457200" rtl="0" eaLnBrk="1" latinLnBrk="0" hangingPunct="1">
              <a:defRPr sz="1800" kern="1200">
                <a:solidFill>
                  <a:schemeClr val="lt1"/>
                </a:solidFill>
                <a:latin typeface="+mn-lt"/>
                <a:ea typeface="+mn-ea"/>
                <a:cs typeface="+mn-cs"/>
              </a:defRPr>
            </a:lvl9pPr>
          </a:lstStyle>
          <a:p>
            <a:pPr algn="ctr" eaLnBrk="1" hangingPunct="1">
              <a:defRPr/>
            </a:pPr>
            <a:endParaRPr lang="ja-JP" altLang="en-US"/>
          </a:p>
        </p:txBody>
      </p:sp>
      <p:sp>
        <p:nvSpPr>
          <p:cNvPr id="15" name="円/楕円 1">
            <a:extLst>
              <a:ext uri="{FF2B5EF4-FFF2-40B4-BE49-F238E27FC236}">
                <a16:creationId xmlns:a16="http://schemas.microsoft.com/office/drawing/2014/main" id="{EF96CA11-C488-8DFD-B8E9-38A80C6A1CEF}"/>
              </a:ext>
            </a:extLst>
          </p:cNvPr>
          <p:cNvSpPr/>
          <p:nvPr/>
        </p:nvSpPr>
        <p:spPr>
          <a:xfrm>
            <a:off x="1242064" y="4735279"/>
            <a:ext cx="252000" cy="25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indent="0" algn="l" defTabSz="457200" rtl="0" eaLnBrk="1" latinLnBrk="0" hangingPunct="1">
              <a:defRPr sz="1800" kern="1200">
                <a:solidFill>
                  <a:schemeClr val="lt1"/>
                </a:solidFill>
                <a:latin typeface="+mn-lt"/>
                <a:ea typeface="+mn-ea"/>
                <a:cs typeface="+mn-cs"/>
              </a:defRPr>
            </a:lvl1pPr>
            <a:lvl2pPr marL="457200" indent="0" algn="l" defTabSz="457200" rtl="0" eaLnBrk="1" latinLnBrk="0" hangingPunct="1">
              <a:defRPr sz="1800" kern="1200">
                <a:solidFill>
                  <a:schemeClr val="lt1"/>
                </a:solidFill>
                <a:latin typeface="+mn-lt"/>
                <a:ea typeface="+mn-ea"/>
                <a:cs typeface="+mn-cs"/>
              </a:defRPr>
            </a:lvl2pPr>
            <a:lvl3pPr marL="914400" indent="0" algn="l" defTabSz="457200" rtl="0" eaLnBrk="1" latinLnBrk="0" hangingPunct="1">
              <a:defRPr sz="1800" kern="1200">
                <a:solidFill>
                  <a:schemeClr val="lt1"/>
                </a:solidFill>
                <a:latin typeface="+mn-lt"/>
                <a:ea typeface="+mn-ea"/>
                <a:cs typeface="+mn-cs"/>
              </a:defRPr>
            </a:lvl3pPr>
            <a:lvl4pPr marL="1371600" indent="0" algn="l" defTabSz="457200" rtl="0" eaLnBrk="1" latinLnBrk="0" hangingPunct="1">
              <a:defRPr sz="1800" kern="1200">
                <a:solidFill>
                  <a:schemeClr val="lt1"/>
                </a:solidFill>
                <a:latin typeface="+mn-lt"/>
                <a:ea typeface="+mn-ea"/>
                <a:cs typeface="+mn-cs"/>
              </a:defRPr>
            </a:lvl4pPr>
            <a:lvl5pPr marL="1828800" indent="0" algn="l" defTabSz="457200" rtl="0" eaLnBrk="1" latinLnBrk="0" hangingPunct="1">
              <a:defRPr sz="1800" kern="1200">
                <a:solidFill>
                  <a:schemeClr val="lt1"/>
                </a:solidFill>
                <a:latin typeface="+mn-lt"/>
                <a:ea typeface="+mn-ea"/>
                <a:cs typeface="+mn-cs"/>
              </a:defRPr>
            </a:lvl5pPr>
            <a:lvl6pPr marL="2286000" indent="0" algn="l" defTabSz="457200" rtl="0" eaLnBrk="1" latinLnBrk="0" hangingPunct="1">
              <a:defRPr sz="1800" kern="1200">
                <a:solidFill>
                  <a:schemeClr val="lt1"/>
                </a:solidFill>
                <a:latin typeface="+mn-lt"/>
                <a:ea typeface="+mn-ea"/>
                <a:cs typeface="+mn-cs"/>
              </a:defRPr>
            </a:lvl6pPr>
            <a:lvl7pPr marL="2743200" indent="0" algn="l" defTabSz="457200" rtl="0" eaLnBrk="1" latinLnBrk="0" hangingPunct="1">
              <a:defRPr sz="1800" kern="1200">
                <a:solidFill>
                  <a:schemeClr val="lt1"/>
                </a:solidFill>
                <a:latin typeface="+mn-lt"/>
                <a:ea typeface="+mn-ea"/>
                <a:cs typeface="+mn-cs"/>
              </a:defRPr>
            </a:lvl7pPr>
            <a:lvl8pPr marL="3200400" indent="0" algn="l" defTabSz="457200" rtl="0" eaLnBrk="1" latinLnBrk="0" hangingPunct="1">
              <a:defRPr sz="1800" kern="1200">
                <a:solidFill>
                  <a:schemeClr val="lt1"/>
                </a:solidFill>
                <a:latin typeface="+mn-lt"/>
                <a:ea typeface="+mn-ea"/>
                <a:cs typeface="+mn-cs"/>
              </a:defRPr>
            </a:lvl8pPr>
            <a:lvl9pPr marL="3657600" indent="0" algn="l" defTabSz="457200" rtl="0" eaLnBrk="1" latinLnBrk="0" hangingPunct="1">
              <a:defRPr sz="1800" kern="1200">
                <a:solidFill>
                  <a:schemeClr val="lt1"/>
                </a:solidFill>
                <a:latin typeface="+mn-lt"/>
                <a:ea typeface="+mn-ea"/>
                <a:cs typeface="+mn-cs"/>
              </a:defRPr>
            </a:lvl9pPr>
          </a:lstStyle>
          <a:p>
            <a:pPr algn="ctr" eaLnBrk="1" hangingPunct="1">
              <a:defRPr/>
            </a:pPr>
            <a:endParaRPr lang="ja-JP" altLang="en-US"/>
          </a:p>
        </p:txBody>
      </p:sp>
      <p:sp>
        <p:nvSpPr>
          <p:cNvPr id="18" name="円/楕円 1">
            <a:extLst>
              <a:ext uri="{FF2B5EF4-FFF2-40B4-BE49-F238E27FC236}">
                <a16:creationId xmlns:a16="http://schemas.microsoft.com/office/drawing/2014/main" id="{EF96CA11-C488-8DFD-B8E9-38A80C6A1CEF}"/>
              </a:ext>
            </a:extLst>
          </p:cNvPr>
          <p:cNvSpPr/>
          <p:nvPr/>
        </p:nvSpPr>
        <p:spPr>
          <a:xfrm>
            <a:off x="4559278" y="2271264"/>
            <a:ext cx="252000" cy="25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indent="0" algn="l" defTabSz="457200" rtl="0" eaLnBrk="1" latinLnBrk="0" hangingPunct="1">
              <a:defRPr sz="1800" kern="1200">
                <a:solidFill>
                  <a:schemeClr val="lt1"/>
                </a:solidFill>
                <a:latin typeface="+mn-lt"/>
                <a:ea typeface="+mn-ea"/>
                <a:cs typeface="+mn-cs"/>
              </a:defRPr>
            </a:lvl1pPr>
            <a:lvl2pPr marL="457200" indent="0" algn="l" defTabSz="457200" rtl="0" eaLnBrk="1" latinLnBrk="0" hangingPunct="1">
              <a:defRPr sz="1800" kern="1200">
                <a:solidFill>
                  <a:schemeClr val="lt1"/>
                </a:solidFill>
                <a:latin typeface="+mn-lt"/>
                <a:ea typeface="+mn-ea"/>
                <a:cs typeface="+mn-cs"/>
              </a:defRPr>
            </a:lvl2pPr>
            <a:lvl3pPr marL="914400" indent="0" algn="l" defTabSz="457200" rtl="0" eaLnBrk="1" latinLnBrk="0" hangingPunct="1">
              <a:defRPr sz="1800" kern="1200">
                <a:solidFill>
                  <a:schemeClr val="lt1"/>
                </a:solidFill>
                <a:latin typeface="+mn-lt"/>
                <a:ea typeface="+mn-ea"/>
                <a:cs typeface="+mn-cs"/>
              </a:defRPr>
            </a:lvl3pPr>
            <a:lvl4pPr marL="1371600" indent="0" algn="l" defTabSz="457200" rtl="0" eaLnBrk="1" latinLnBrk="0" hangingPunct="1">
              <a:defRPr sz="1800" kern="1200">
                <a:solidFill>
                  <a:schemeClr val="lt1"/>
                </a:solidFill>
                <a:latin typeface="+mn-lt"/>
                <a:ea typeface="+mn-ea"/>
                <a:cs typeface="+mn-cs"/>
              </a:defRPr>
            </a:lvl4pPr>
            <a:lvl5pPr marL="1828800" indent="0" algn="l" defTabSz="457200" rtl="0" eaLnBrk="1" latinLnBrk="0" hangingPunct="1">
              <a:defRPr sz="1800" kern="1200">
                <a:solidFill>
                  <a:schemeClr val="lt1"/>
                </a:solidFill>
                <a:latin typeface="+mn-lt"/>
                <a:ea typeface="+mn-ea"/>
                <a:cs typeface="+mn-cs"/>
              </a:defRPr>
            </a:lvl5pPr>
            <a:lvl6pPr marL="2286000" indent="0" algn="l" defTabSz="457200" rtl="0" eaLnBrk="1" latinLnBrk="0" hangingPunct="1">
              <a:defRPr sz="1800" kern="1200">
                <a:solidFill>
                  <a:schemeClr val="lt1"/>
                </a:solidFill>
                <a:latin typeface="+mn-lt"/>
                <a:ea typeface="+mn-ea"/>
                <a:cs typeface="+mn-cs"/>
              </a:defRPr>
            </a:lvl6pPr>
            <a:lvl7pPr marL="2743200" indent="0" algn="l" defTabSz="457200" rtl="0" eaLnBrk="1" latinLnBrk="0" hangingPunct="1">
              <a:defRPr sz="1800" kern="1200">
                <a:solidFill>
                  <a:schemeClr val="lt1"/>
                </a:solidFill>
                <a:latin typeface="+mn-lt"/>
                <a:ea typeface="+mn-ea"/>
                <a:cs typeface="+mn-cs"/>
              </a:defRPr>
            </a:lvl7pPr>
            <a:lvl8pPr marL="3200400" indent="0" algn="l" defTabSz="457200" rtl="0" eaLnBrk="1" latinLnBrk="0" hangingPunct="1">
              <a:defRPr sz="1800" kern="1200">
                <a:solidFill>
                  <a:schemeClr val="lt1"/>
                </a:solidFill>
                <a:latin typeface="+mn-lt"/>
                <a:ea typeface="+mn-ea"/>
                <a:cs typeface="+mn-cs"/>
              </a:defRPr>
            </a:lvl8pPr>
            <a:lvl9pPr marL="3657600" indent="0" algn="l" defTabSz="457200" rtl="0" eaLnBrk="1" latinLnBrk="0" hangingPunct="1">
              <a:defRPr sz="1800" kern="1200">
                <a:solidFill>
                  <a:schemeClr val="lt1"/>
                </a:solidFill>
                <a:latin typeface="+mn-lt"/>
                <a:ea typeface="+mn-ea"/>
                <a:cs typeface="+mn-cs"/>
              </a:defRPr>
            </a:lvl9pPr>
          </a:lstStyle>
          <a:p>
            <a:pPr algn="ctr" eaLnBrk="1" hangingPunct="1">
              <a:defRPr/>
            </a:pPr>
            <a:endParaRPr lang="ja-JP" altLang="en-US"/>
          </a:p>
        </p:txBody>
      </p:sp>
      <p:sp>
        <p:nvSpPr>
          <p:cNvPr id="5" name="スライド番号プレースホルダー 4">
            <a:extLst>
              <a:ext uri="{FF2B5EF4-FFF2-40B4-BE49-F238E27FC236}">
                <a16:creationId xmlns:a16="http://schemas.microsoft.com/office/drawing/2014/main" id="{01C86D80-23D5-B51E-F91A-03BD05A073ED}"/>
              </a:ext>
            </a:extLst>
          </p:cNvPr>
          <p:cNvSpPr>
            <a:spLocks noGrp="1"/>
          </p:cNvSpPr>
          <p:nvPr>
            <p:ph type="sldNum" sz="quarter" idx="12"/>
          </p:nvPr>
        </p:nvSpPr>
        <p:spPr>
          <a:xfrm>
            <a:off x="8136761" y="5772712"/>
            <a:ext cx="984019" cy="365125"/>
          </a:xfrm>
        </p:spPr>
        <p:txBody>
          <a:bodyPr/>
          <a:lstStyle/>
          <a:p>
            <a:fld id="{9DAC49A8-D133-48D6-BABD-467D590054FB}" type="slidenum">
              <a:rPr kumimoji="1" lang="ja-JP" altLang="en-US" smtClean="0">
                <a:solidFill>
                  <a:srgbClr val="003300"/>
                </a:solidFill>
              </a:rPr>
              <a:t>141</a:t>
            </a:fld>
            <a:endParaRPr kumimoji="1" lang="ja-JP" altLang="en-US" dirty="0">
              <a:solidFill>
                <a:srgbClr val="003300"/>
              </a:solidFill>
            </a:endParaRPr>
          </a:p>
        </p:txBody>
      </p:sp>
    </p:spTree>
    <p:extLst>
      <p:ext uri="{BB962C8B-B14F-4D97-AF65-F5344CB8AC3E}">
        <p14:creationId xmlns:p14="http://schemas.microsoft.com/office/powerpoint/2010/main" val="369916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8DB17-89CC-D83E-13BD-FB083300DF85}"/>
            </a:ext>
          </a:extLst>
        </p:cNvPr>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6EA28A67-8D18-9859-633F-DDAA2D2CEF81}"/>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タイトル 1">
            <a:extLst>
              <a:ext uri="{FF2B5EF4-FFF2-40B4-BE49-F238E27FC236}">
                <a16:creationId xmlns:a16="http://schemas.microsoft.com/office/drawing/2014/main" id="{9C8FB07E-9D3E-6E43-11B0-8DAD6FBE592C}"/>
              </a:ext>
            </a:extLst>
          </p:cNvPr>
          <p:cNvSpPr txBox="1">
            <a:spLocks/>
          </p:cNvSpPr>
          <p:nvPr/>
        </p:nvSpPr>
        <p:spPr>
          <a:xfrm>
            <a:off x="1247015" y="1975003"/>
            <a:ext cx="3187657" cy="537607"/>
          </a:xfrm>
          <a:prstGeom prst="rect">
            <a:avLst/>
          </a:prstGeom>
        </p:spPr>
        <p:txBody>
          <a:bodyP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US" altLang="ja-JP" sz="1575" b="1">
                <a:solidFill>
                  <a:schemeClr val="tx1"/>
                </a:solidFill>
              </a:rPr>
              <a:t>YOSS</a:t>
            </a:r>
            <a:r>
              <a:rPr lang="ja-JP" altLang="en-US" sz="1575" b="1">
                <a:solidFill>
                  <a:schemeClr val="tx1"/>
                </a:solidFill>
              </a:rPr>
              <a:t>サポートありの</a:t>
            </a:r>
            <a:br>
              <a:rPr lang="en-US" altLang="ja-JP" sz="1575" b="1">
                <a:solidFill>
                  <a:schemeClr val="tx1"/>
                </a:solidFill>
              </a:rPr>
            </a:br>
            <a:r>
              <a:rPr lang="en-US" altLang="ja-JP" sz="1575" b="1">
                <a:solidFill>
                  <a:schemeClr val="tx1"/>
                </a:solidFill>
              </a:rPr>
              <a:t>A</a:t>
            </a:r>
            <a:r>
              <a:rPr lang="ja-JP" altLang="en-US" sz="1575" b="1">
                <a:solidFill>
                  <a:schemeClr val="tx1"/>
                </a:solidFill>
              </a:rPr>
              <a:t>自治体</a:t>
            </a:r>
            <a:endParaRPr lang="ja-JP" altLang="en-US" sz="1575" b="1" dirty="0">
              <a:solidFill>
                <a:schemeClr val="tx1"/>
              </a:solidFill>
            </a:endParaRPr>
          </a:p>
        </p:txBody>
      </p:sp>
      <p:graphicFrame>
        <p:nvGraphicFramePr>
          <p:cNvPr id="4" name="コンテンツ プレースホルダー 11">
            <a:extLst>
              <a:ext uri="{FF2B5EF4-FFF2-40B4-BE49-F238E27FC236}">
                <a16:creationId xmlns:a16="http://schemas.microsoft.com/office/drawing/2014/main" id="{81E4F9FD-72EB-2D79-8202-9BB8729502EA}"/>
              </a:ext>
            </a:extLst>
          </p:cNvPr>
          <p:cNvGraphicFramePr>
            <a:graphicFrameLocks/>
          </p:cNvGraphicFramePr>
          <p:nvPr>
            <p:extLst>
              <p:ext uri="{D42A27DB-BD31-4B8C-83A1-F6EECF244321}">
                <p14:modId xmlns:p14="http://schemas.microsoft.com/office/powerpoint/2010/main" val="1576370465"/>
              </p:ext>
            </p:extLst>
          </p:nvPr>
        </p:nvGraphicFramePr>
        <p:xfrm>
          <a:off x="1149548" y="2582817"/>
          <a:ext cx="3434572" cy="3025859"/>
        </p:xfrm>
        <a:graphic>
          <a:graphicData uri="http://schemas.openxmlformats.org/drawingml/2006/table">
            <a:tbl>
              <a:tblPr firstRow="1" bandRow="1">
                <a:tableStyleId>{5C22544A-7EE6-4342-B048-85BDC9FD1C3A}</a:tableStyleId>
              </a:tblPr>
              <a:tblGrid>
                <a:gridCol w="1024403">
                  <a:extLst>
                    <a:ext uri="{9D8B030D-6E8A-4147-A177-3AD203B41FA5}">
                      <a16:colId xmlns:a16="http://schemas.microsoft.com/office/drawing/2014/main" val="3395445668"/>
                    </a:ext>
                  </a:extLst>
                </a:gridCol>
                <a:gridCol w="682307">
                  <a:extLst>
                    <a:ext uri="{9D8B030D-6E8A-4147-A177-3AD203B41FA5}">
                      <a16:colId xmlns:a16="http://schemas.microsoft.com/office/drawing/2014/main" val="1186859463"/>
                    </a:ext>
                  </a:extLst>
                </a:gridCol>
                <a:gridCol w="711416">
                  <a:extLst>
                    <a:ext uri="{9D8B030D-6E8A-4147-A177-3AD203B41FA5}">
                      <a16:colId xmlns:a16="http://schemas.microsoft.com/office/drawing/2014/main" val="908206462"/>
                    </a:ext>
                  </a:extLst>
                </a:gridCol>
                <a:gridCol w="1016446">
                  <a:extLst>
                    <a:ext uri="{9D8B030D-6E8A-4147-A177-3AD203B41FA5}">
                      <a16:colId xmlns:a16="http://schemas.microsoft.com/office/drawing/2014/main" val="2906067253"/>
                    </a:ext>
                  </a:extLst>
                </a:gridCol>
              </a:tblGrid>
              <a:tr h="316878">
                <a:tc>
                  <a:txBody>
                    <a:bodyPr/>
                    <a:lstStyle/>
                    <a:p>
                      <a:pPr algn="ctr"/>
                      <a:endParaRPr kumimoji="1" lang="ja-JP" altLang="en-US" sz="1100">
                        <a:latin typeface="+mn-ea"/>
                        <a:ea typeface="+mn-ea"/>
                      </a:endParaRPr>
                    </a:p>
                  </a:txBody>
                  <a:tcPr marL="51435" marR="51435" marT="25718" marB="25718" anchor="ctr"/>
                </a:tc>
                <a:tc>
                  <a:txBody>
                    <a:bodyPr/>
                    <a:lstStyle/>
                    <a:p>
                      <a:pPr algn="ctr"/>
                      <a:r>
                        <a:rPr lang="ja-JP" altLang="en-US" sz="900">
                          <a:latin typeface="+mj-lt"/>
                          <a:ea typeface="+mj-ea"/>
                        </a:rPr>
                        <a:t>2016年度</a:t>
                      </a:r>
                      <a:endParaRPr kumimoji="1" lang="ja-JP" altLang="en-US" sz="900">
                        <a:latin typeface="+mj-lt"/>
                        <a:ea typeface="+mj-ea"/>
                      </a:endParaRPr>
                    </a:p>
                  </a:txBody>
                  <a:tcPr marL="51435" marR="51435" marT="25718" marB="25718" anchor="ctr"/>
                </a:tc>
                <a:tc>
                  <a:txBody>
                    <a:bodyPr/>
                    <a:lstStyle/>
                    <a:p>
                      <a:pPr algn="ctr"/>
                      <a:r>
                        <a:rPr lang="ja-JP" altLang="en-US" sz="900">
                          <a:latin typeface="+mj-lt"/>
                          <a:ea typeface="+mj-ea"/>
                        </a:rPr>
                        <a:t>2023年度</a:t>
                      </a:r>
                      <a:endParaRPr kumimoji="1" lang="ja-JP" altLang="en-US" sz="900">
                        <a:latin typeface="+mj-lt"/>
                        <a:ea typeface="+mj-ea"/>
                      </a:endParaRPr>
                    </a:p>
                  </a:txBody>
                  <a:tcPr marL="51435" marR="51435" marT="25718" marB="25718" anchor="ctr"/>
                </a:tc>
                <a:tc>
                  <a:txBody>
                    <a:bodyPr/>
                    <a:lstStyle/>
                    <a:p>
                      <a:pPr algn="ctr"/>
                      <a:r>
                        <a:rPr lang="ja-JP" altLang="en-US" sz="900" dirty="0">
                          <a:latin typeface="+mj-lt"/>
                          <a:ea typeface="+mj-ea"/>
                        </a:rPr>
                        <a:t>分析</a:t>
                      </a:r>
                      <a:endParaRPr kumimoji="1" lang="ja-JP" altLang="en-US" sz="900" dirty="0">
                        <a:latin typeface="+mj-lt"/>
                        <a:ea typeface="+mj-ea"/>
                      </a:endParaRPr>
                    </a:p>
                  </a:txBody>
                  <a:tcPr marL="51435" marR="51435" marT="25718" marB="25718" anchor="ctr"/>
                </a:tc>
                <a:extLst>
                  <a:ext uri="{0D108BD9-81ED-4DB2-BD59-A6C34878D82A}">
                    <a16:rowId xmlns:a16="http://schemas.microsoft.com/office/drawing/2014/main" val="2342422379"/>
                  </a:ext>
                </a:extLst>
              </a:tr>
              <a:tr h="551601">
                <a:tc>
                  <a:txBody>
                    <a:bodyPr/>
                    <a:lstStyle/>
                    <a:p>
                      <a:pPr lvl="0" algn="ctr">
                        <a:buNone/>
                      </a:pPr>
                      <a:r>
                        <a:rPr lang="ja-JP" sz="800" b="1" i="0" u="none" strike="noStrike" baseline="0" noProof="0" dirty="0">
                          <a:solidFill>
                            <a:srgbClr val="000000"/>
                          </a:solidFill>
                          <a:latin typeface="+mj-lt"/>
                          <a:ea typeface="+mj-ea"/>
                        </a:rPr>
                        <a:t>嫌なことや</a:t>
                      </a:r>
                      <a:endParaRPr lang="en-US" altLang="ja-JP" sz="800" b="1" i="0" u="none" strike="noStrike" baseline="0" noProof="0" dirty="0">
                        <a:solidFill>
                          <a:srgbClr val="000000"/>
                        </a:solidFill>
                        <a:latin typeface="+mj-lt"/>
                        <a:ea typeface="+mj-ea"/>
                      </a:endParaRPr>
                    </a:p>
                    <a:p>
                      <a:pPr lvl="0" algn="ctr">
                        <a:buNone/>
                      </a:pPr>
                      <a:r>
                        <a:rPr lang="ja-JP" sz="800" b="1" i="0" u="none" strike="noStrike" baseline="0" noProof="0" dirty="0">
                          <a:solidFill>
                            <a:srgbClr val="000000"/>
                          </a:solidFill>
                          <a:latin typeface="+mj-lt"/>
                          <a:ea typeface="+mj-ea"/>
                        </a:rPr>
                        <a:t>悩んでいるときの</a:t>
                      </a:r>
                      <a:endParaRPr lang="en-US" altLang="ja-JP" sz="800" b="1" i="0" u="none" strike="noStrike" baseline="0" noProof="0" dirty="0">
                        <a:solidFill>
                          <a:srgbClr val="000000"/>
                        </a:solidFill>
                        <a:latin typeface="+mj-lt"/>
                        <a:ea typeface="+mj-ea"/>
                      </a:endParaRPr>
                    </a:p>
                    <a:p>
                      <a:pPr lvl="0" algn="ctr">
                        <a:buNone/>
                      </a:pPr>
                      <a:r>
                        <a:rPr lang="ja-JP" sz="800" b="1" i="0" u="none" strike="noStrike" baseline="0" noProof="0" dirty="0">
                          <a:solidFill>
                            <a:srgbClr val="000000"/>
                          </a:solidFill>
                          <a:latin typeface="+mj-lt"/>
                          <a:ea typeface="+mj-ea"/>
                        </a:rPr>
                        <a:t>相談相手</a:t>
                      </a:r>
                      <a:endParaRPr kumimoji="1" lang="ja-JP" sz="800" b="1" dirty="0">
                        <a:latin typeface="+mj-lt"/>
                        <a:ea typeface="+mj-ea"/>
                      </a:endParaRPr>
                    </a:p>
                  </a:txBody>
                  <a:tcPr marL="51435" marR="51435" marT="25718" marB="25718" anchor="ctr"/>
                </a:tc>
                <a:tc>
                  <a:txBody>
                    <a:bodyPr/>
                    <a:lstStyle/>
                    <a:p>
                      <a:pPr lvl="0" algn="ctr">
                        <a:lnSpc>
                          <a:spcPct val="100000"/>
                        </a:lnSpc>
                        <a:spcBef>
                          <a:spcPts val="0"/>
                        </a:spcBef>
                        <a:spcAft>
                          <a:spcPts val="0"/>
                        </a:spcAft>
                        <a:buNone/>
                      </a:pPr>
                      <a:r>
                        <a:rPr lang="en-US" altLang="ja-JP" sz="900" b="1" i="0" u="none" strike="noStrike" noProof="0" dirty="0">
                          <a:latin typeface="+mn-lt"/>
                          <a:ea typeface="+mn-ea"/>
                        </a:rPr>
                        <a:t>0.2%</a:t>
                      </a:r>
                      <a:endParaRPr lang="ja-JP" sz="900" b="1" dirty="0">
                        <a:latin typeface="+mn-lt"/>
                        <a:ea typeface="+mn-ea"/>
                      </a:endParaRPr>
                    </a:p>
                    <a:p>
                      <a:pPr lvl="0" algn="ctr">
                        <a:buNone/>
                      </a:pPr>
                      <a:r>
                        <a:rPr lang="en-US" altLang="ja-JP" sz="700" b="0" i="0" u="none" strike="noStrike" noProof="0" dirty="0">
                          <a:latin typeface="+mn-lt"/>
                          <a:ea typeface="+mn-ea"/>
                        </a:rPr>
                        <a:t>(SC*)</a:t>
                      </a:r>
                      <a:endParaRPr kumimoji="1" lang="ja-JP" sz="700" dirty="0">
                        <a:latin typeface="+mn-lt"/>
                        <a:ea typeface="+mn-ea"/>
                      </a:endParaRPr>
                    </a:p>
                  </a:txBody>
                  <a:tcPr marL="51435" marR="51435" marT="25718" marB="25718" anchor="ctr"/>
                </a:tc>
                <a:tc>
                  <a:txBody>
                    <a:bodyPr/>
                    <a:lstStyle/>
                    <a:p>
                      <a:pPr lvl="0" algn="ctr">
                        <a:lnSpc>
                          <a:spcPct val="100000"/>
                        </a:lnSpc>
                        <a:spcBef>
                          <a:spcPts val="0"/>
                        </a:spcBef>
                        <a:spcAft>
                          <a:spcPts val="0"/>
                        </a:spcAft>
                        <a:buNone/>
                      </a:pPr>
                      <a:r>
                        <a:rPr lang="en-US" altLang="ja-JP" sz="900" b="1" i="0" u="none" strike="noStrike" noProof="0">
                          <a:latin typeface="+mn-lt"/>
                          <a:ea typeface="+mn-ea"/>
                        </a:rPr>
                        <a:t>2.4%</a:t>
                      </a:r>
                      <a:endParaRPr lang="ja-JP" sz="900" b="1">
                        <a:latin typeface="+mn-lt"/>
                        <a:ea typeface="+mn-ea"/>
                      </a:endParaRPr>
                    </a:p>
                    <a:p>
                      <a:pPr lvl="0" algn="ctr">
                        <a:buNone/>
                      </a:pPr>
                      <a:r>
                        <a:rPr lang="en-US" altLang="ja-JP" sz="700" b="0" i="0" u="none" strike="noStrike" noProof="0">
                          <a:latin typeface="+mn-lt"/>
                          <a:ea typeface="+mn-ea"/>
                        </a:rPr>
                        <a:t>(SC</a:t>
                      </a:r>
                      <a:r>
                        <a:rPr lang="ja-JP" sz="700" b="0" i="0" u="none" strike="noStrike" noProof="0">
                          <a:latin typeface="+mn-lt"/>
                          <a:ea typeface="+mn-ea"/>
                        </a:rPr>
                        <a:t>・</a:t>
                      </a:r>
                      <a:r>
                        <a:rPr lang="en-US" altLang="ja-JP" sz="700" b="0" i="0" u="none" strike="noStrike" noProof="0">
                          <a:latin typeface="+mn-lt"/>
                          <a:ea typeface="+mn-ea"/>
                        </a:rPr>
                        <a:t>SSW*)</a:t>
                      </a:r>
                      <a:endParaRPr kumimoji="1" lang="ja-JP" sz="700">
                        <a:latin typeface="+mn-lt"/>
                        <a:ea typeface="+mn-ea"/>
                      </a:endParaRPr>
                    </a:p>
                  </a:txBody>
                  <a:tcPr marL="51435" marR="51435" marT="25718" marB="25718" anchor="ctr"/>
                </a:tc>
                <a:tc>
                  <a:txBody>
                    <a:bodyPr/>
                    <a:lstStyle/>
                    <a:p>
                      <a:pPr lvl="0" algn="l">
                        <a:buNone/>
                      </a:pPr>
                      <a:r>
                        <a:rPr lang="en-US" altLang="ja-JP" sz="900" b="0" i="0" u="none" strike="noStrike" noProof="0" dirty="0">
                          <a:latin typeface="+mn-ea"/>
                          <a:ea typeface="+mn-ea"/>
                        </a:rPr>
                        <a:t>10</a:t>
                      </a:r>
                      <a:r>
                        <a:rPr lang="ja-JP" altLang="en-US" sz="900" b="0" i="0" u="none" strike="noStrike" noProof="0" dirty="0">
                          <a:latin typeface="+mn-ea"/>
                          <a:ea typeface="+mn-ea"/>
                        </a:rPr>
                        <a:t>倍に増加。</a:t>
                      </a:r>
                      <a:endParaRPr kumimoji="1" lang="ja-JP" sz="900" b="0" i="0" u="none" strike="noStrike" noProof="0" dirty="0">
                        <a:latin typeface="+mn-ea"/>
                        <a:ea typeface="+mn-ea"/>
                      </a:endParaRPr>
                    </a:p>
                  </a:txBody>
                  <a:tcPr marL="51435" marR="51435" marT="25718" marB="25718" anchor="ctr"/>
                </a:tc>
                <a:extLst>
                  <a:ext uri="{0D108BD9-81ED-4DB2-BD59-A6C34878D82A}">
                    <a16:rowId xmlns:a16="http://schemas.microsoft.com/office/drawing/2014/main" val="2679844333"/>
                  </a:ext>
                </a:extLst>
              </a:tr>
              <a:tr h="619708">
                <a:tc>
                  <a:txBody>
                    <a:bodyPr/>
                    <a:lstStyle/>
                    <a:p>
                      <a:pPr marL="0" lvl="0" indent="0" algn="ctr">
                        <a:lnSpc>
                          <a:spcPct val="100000"/>
                        </a:lnSpc>
                        <a:buNone/>
                      </a:pPr>
                      <a:r>
                        <a:rPr lang="ja-JP" sz="800" b="1" i="0" u="none" strike="noStrike" baseline="0" noProof="0">
                          <a:solidFill>
                            <a:srgbClr val="000000"/>
                          </a:solidFill>
                          <a:latin typeface="+mj-lt"/>
                          <a:ea typeface="+mj-ea"/>
                        </a:rPr>
                        <a:t>支援制度の利用</a:t>
                      </a:r>
                      <a:endParaRPr lang="en-US" altLang="ja-JP" sz="800" b="1" i="0" u="none" strike="noStrike" baseline="0" noProof="0">
                        <a:solidFill>
                          <a:srgbClr val="000000"/>
                        </a:solidFill>
                        <a:latin typeface="+mj-lt"/>
                        <a:ea typeface="+mj-ea"/>
                      </a:endParaRPr>
                    </a:p>
                    <a:p>
                      <a:pPr marL="0" lvl="0" indent="0" algn="ctr">
                        <a:lnSpc>
                          <a:spcPct val="100000"/>
                        </a:lnSpc>
                        <a:buNone/>
                      </a:pPr>
                      <a:r>
                        <a:rPr lang="ja-JP" sz="800" b="1" i="0" u="none" strike="noStrike" baseline="0" noProof="0">
                          <a:solidFill>
                            <a:srgbClr val="000000"/>
                          </a:solidFill>
                          <a:latin typeface="+mj-lt"/>
                          <a:ea typeface="+mj-ea"/>
                        </a:rPr>
                        <a:t>状況</a:t>
                      </a:r>
                      <a:endParaRPr lang="ja-JP" sz="800" b="1">
                        <a:latin typeface="+mj-lt"/>
                        <a:ea typeface="+mj-ea"/>
                      </a:endParaRPr>
                    </a:p>
                    <a:p>
                      <a:pPr lvl="0" algn="ctr">
                        <a:buNone/>
                      </a:pPr>
                      <a:r>
                        <a:rPr lang="ja-JP" sz="800" b="1" i="0" u="none" strike="noStrike" baseline="0" noProof="0">
                          <a:solidFill>
                            <a:srgbClr val="000000"/>
                          </a:solidFill>
                          <a:latin typeface="+mj-lt"/>
                          <a:ea typeface="+mj-ea"/>
                        </a:rPr>
                        <a:t>（就学援助）</a:t>
                      </a:r>
                      <a:endParaRPr kumimoji="1" lang="ja-JP" sz="800" b="1">
                        <a:latin typeface="+mj-lt"/>
                        <a:ea typeface="+mj-ea"/>
                      </a:endParaRPr>
                    </a:p>
                  </a:txBody>
                  <a:tcPr marL="51435" marR="51435" marT="25718" marB="25718" anchor="ctr"/>
                </a:tc>
                <a:tc>
                  <a:txBody>
                    <a:bodyPr/>
                    <a:lstStyle/>
                    <a:p>
                      <a:pPr lvl="0" algn="ctr">
                        <a:buNone/>
                      </a:pPr>
                      <a:r>
                        <a:rPr lang="en-US" altLang="ja-JP" sz="900" b="1" i="0" u="none" strike="noStrike" noProof="0">
                          <a:latin typeface="+mn-lt"/>
                          <a:ea typeface="+mn-ea"/>
                        </a:rPr>
                        <a:t>9.5%</a:t>
                      </a:r>
                      <a:endParaRPr kumimoji="1" lang="ja-JP" sz="900" b="1">
                        <a:latin typeface="+mn-lt"/>
                        <a:ea typeface="+mn-ea"/>
                      </a:endParaRPr>
                    </a:p>
                  </a:txBody>
                  <a:tcPr marL="51435" marR="51435" marT="25718" marB="25718" anchor="ctr"/>
                </a:tc>
                <a:tc>
                  <a:txBody>
                    <a:bodyPr/>
                    <a:lstStyle/>
                    <a:p>
                      <a:pPr lvl="0" algn="ctr">
                        <a:buNone/>
                      </a:pPr>
                      <a:r>
                        <a:rPr lang="en-US" altLang="ja-JP" sz="900" b="1" i="0" u="none" strike="noStrike" noProof="0">
                          <a:latin typeface="+mn-lt"/>
                          <a:ea typeface="+mn-ea"/>
                        </a:rPr>
                        <a:t>15.5%</a:t>
                      </a:r>
                      <a:endParaRPr kumimoji="1" lang="ja-JP" sz="900" b="1">
                        <a:latin typeface="+mn-lt"/>
                        <a:ea typeface="+mn-ea"/>
                      </a:endParaRPr>
                    </a:p>
                  </a:txBody>
                  <a:tcPr marL="51435" marR="51435" marT="25718" marB="25718" anchor="ctr"/>
                </a:tc>
                <a:tc>
                  <a:txBody>
                    <a:bodyPr/>
                    <a:lstStyle/>
                    <a:p>
                      <a:pPr lvl="0" algn="l">
                        <a:buNone/>
                      </a:pPr>
                      <a:r>
                        <a:rPr lang="ja-JP" sz="900" b="0" i="0" u="none" strike="noStrike" noProof="0">
                          <a:latin typeface="+mn-ea"/>
                          <a:ea typeface="+mn-ea"/>
                        </a:rPr>
                        <a:t>スクリー</a:t>
                      </a:r>
                      <a:r>
                        <a:rPr lang="ja-JP" altLang="en-US" sz="900" b="0" i="0" u="none" strike="noStrike" noProof="0">
                          <a:latin typeface="+mn-ea"/>
                          <a:ea typeface="+mn-ea"/>
                        </a:rPr>
                        <a:t>ニ</a:t>
                      </a:r>
                      <a:r>
                        <a:rPr lang="ja-JP" sz="900" b="0" i="0" u="none" strike="noStrike" noProof="0">
                          <a:latin typeface="+mn-ea"/>
                          <a:ea typeface="+mn-ea"/>
                        </a:rPr>
                        <a:t>ング会議から</a:t>
                      </a:r>
                      <a:r>
                        <a:rPr lang="ja-JP" altLang="en-US" sz="900" b="0" i="0" u="none" strike="noStrike" noProof="0">
                          <a:latin typeface="+mn-ea"/>
                          <a:ea typeface="+mn-ea"/>
                        </a:rPr>
                        <a:t>繋がりにくい</a:t>
                      </a:r>
                      <a:r>
                        <a:rPr lang="ja-JP" sz="900" b="0" i="0" u="none" strike="noStrike" noProof="0">
                          <a:latin typeface="+mn-ea"/>
                          <a:ea typeface="+mn-ea"/>
                        </a:rPr>
                        <a:t>制度につながる</a:t>
                      </a:r>
                      <a:endParaRPr lang="ja-JP" altLang="en-US" sz="900" b="0" i="0" u="none" strike="noStrike" noProof="0">
                        <a:latin typeface="+mn-ea"/>
                        <a:ea typeface="+mn-ea"/>
                      </a:endParaRPr>
                    </a:p>
                  </a:txBody>
                  <a:tcPr marL="51435" marR="51435" marT="25718" marB="25718" anchor="ctr"/>
                </a:tc>
                <a:extLst>
                  <a:ext uri="{0D108BD9-81ED-4DB2-BD59-A6C34878D82A}">
                    <a16:rowId xmlns:a16="http://schemas.microsoft.com/office/drawing/2014/main" val="965898829"/>
                  </a:ext>
                </a:extLst>
              </a:tr>
              <a:tr h="569999">
                <a:tc>
                  <a:txBody>
                    <a:bodyPr/>
                    <a:lstStyle/>
                    <a:p>
                      <a:pPr lvl="0" algn="ctr">
                        <a:buNone/>
                      </a:pPr>
                      <a:r>
                        <a:rPr lang="ja-JP" sz="800" b="1" i="0" u="none" strike="noStrike" baseline="0" noProof="0">
                          <a:solidFill>
                            <a:srgbClr val="000000"/>
                          </a:solidFill>
                          <a:latin typeface="+mj-lt"/>
                          <a:ea typeface="+mj-ea"/>
                        </a:rPr>
                        <a:t>暴力行為発生</a:t>
                      </a:r>
                      <a:r>
                        <a:rPr lang="ja-JP" altLang="en-US" sz="800" b="1" i="0" u="none" strike="noStrike" baseline="0" noProof="0">
                          <a:solidFill>
                            <a:srgbClr val="000000"/>
                          </a:solidFill>
                          <a:latin typeface="+mj-lt"/>
                          <a:ea typeface="+mj-ea"/>
                        </a:rPr>
                        <a:t>割合</a:t>
                      </a:r>
                      <a:endParaRPr lang="en-US" altLang="ja-JP" sz="800" b="1" i="0" u="none" strike="noStrike" baseline="0" noProof="0">
                        <a:solidFill>
                          <a:srgbClr val="000000"/>
                        </a:solidFill>
                        <a:latin typeface="+mj-lt"/>
                        <a:ea typeface="+mj-ea"/>
                      </a:endParaRPr>
                    </a:p>
                    <a:p>
                      <a:pPr lvl="0" algn="ctr">
                        <a:buNone/>
                      </a:pPr>
                      <a:r>
                        <a:rPr kumimoji="1" lang="ja-JP" altLang="en-US" sz="800" b="1" i="0" u="none" strike="noStrike" baseline="0" noProof="0">
                          <a:solidFill>
                            <a:srgbClr val="000000"/>
                          </a:solidFill>
                          <a:latin typeface="+mj-lt"/>
                          <a:ea typeface="+mj-ea"/>
                        </a:rPr>
                        <a:t>（件数／児童生徒数）</a:t>
                      </a:r>
                      <a:endParaRPr kumimoji="1" lang="ja-JP" sz="800" b="1">
                        <a:latin typeface="+mj-lt"/>
                        <a:ea typeface="+mj-ea"/>
                      </a:endParaRPr>
                    </a:p>
                  </a:txBody>
                  <a:tcPr marL="51435" marR="51435" marT="25718" marB="25718" anchor="ctr"/>
                </a:tc>
                <a:tc>
                  <a:txBody>
                    <a:bodyPr/>
                    <a:lstStyle/>
                    <a:p>
                      <a:pPr lvl="0" algn="ctr">
                        <a:buNone/>
                      </a:pPr>
                      <a:r>
                        <a:rPr lang="en-US" altLang="ja-JP" sz="900" b="1" i="0" u="none" strike="noStrike" noProof="0">
                          <a:latin typeface="+mn-lt"/>
                          <a:ea typeface="+mn-ea"/>
                        </a:rPr>
                        <a:t>3.9%</a:t>
                      </a:r>
                      <a:endParaRPr lang="ja-JP" altLang="en-US" sz="900" b="1" i="0" u="none" strike="noStrike" noProof="0">
                        <a:latin typeface="+mn-lt"/>
                        <a:ea typeface="+mn-ea"/>
                      </a:endParaRPr>
                    </a:p>
                  </a:txBody>
                  <a:tcPr marL="51435" marR="51435" marT="25718" marB="25718" anchor="ctr"/>
                </a:tc>
                <a:tc>
                  <a:txBody>
                    <a:bodyPr/>
                    <a:lstStyle/>
                    <a:p>
                      <a:pPr lvl="0" algn="ctr">
                        <a:buNone/>
                      </a:pPr>
                      <a:r>
                        <a:rPr lang="en-US" altLang="ja-JP" sz="900" b="1" i="0" u="none" strike="noStrike" noProof="0">
                          <a:latin typeface="+mn-lt"/>
                          <a:ea typeface="+mn-ea"/>
                        </a:rPr>
                        <a:t>1.4%</a:t>
                      </a:r>
                      <a:endParaRPr kumimoji="1" lang="ja-JP" sz="900" b="1">
                        <a:latin typeface="+mn-lt"/>
                        <a:ea typeface="+mn-ea"/>
                      </a:endParaRPr>
                    </a:p>
                  </a:txBody>
                  <a:tcPr marL="51435" marR="51435" marT="25718" marB="25718" anchor="ctr"/>
                </a:tc>
                <a:tc>
                  <a:txBody>
                    <a:bodyPr/>
                    <a:lstStyle/>
                    <a:p>
                      <a:pPr lvl="0" algn="l">
                        <a:buNone/>
                      </a:pPr>
                      <a:r>
                        <a:rPr lang="ja-JP" sz="900" b="0" i="0" u="none" strike="noStrike" noProof="0">
                          <a:latin typeface="+mn-ea"/>
                          <a:ea typeface="+mn-ea"/>
                        </a:rPr>
                        <a:t>未然防止に対する意識が</a:t>
                      </a:r>
                      <a:br>
                        <a:rPr lang="en-US" altLang="ja-JP" sz="900" b="0" i="0" u="none" strike="noStrike" noProof="0">
                          <a:latin typeface="+mn-ea"/>
                          <a:ea typeface="+mn-ea"/>
                        </a:rPr>
                      </a:br>
                      <a:r>
                        <a:rPr lang="ja-JP" sz="900" b="0" i="0" u="none" strike="noStrike" noProof="0">
                          <a:latin typeface="+mn-ea"/>
                          <a:ea typeface="+mn-ea"/>
                        </a:rPr>
                        <a:t>高まっている</a:t>
                      </a:r>
                      <a:endParaRPr kumimoji="1" lang="ja-JP" sz="900">
                        <a:latin typeface="+mn-ea"/>
                        <a:ea typeface="+mn-ea"/>
                      </a:endParaRPr>
                    </a:p>
                  </a:txBody>
                  <a:tcPr marL="51435" marR="51435" marT="25718" marB="25718" anchor="ctr"/>
                </a:tc>
                <a:extLst>
                  <a:ext uri="{0D108BD9-81ED-4DB2-BD59-A6C34878D82A}">
                    <a16:rowId xmlns:a16="http://schemas.microsoft.com/office/drawing/2014/main" val="3478719072"/>
                  </a:ext>
                </a:extLst>
              </a:tr>
              <a:tr h="967673">
                <a:tc>
                  <a:txBody>
                    <a:bodyPr/>
                    <a:lstStyle/>
                    <a:p>
                      <a:pPr lvl="0" algn="ctr">
                        <a:buNone/>
                      </a:pPr>
                      <a:r>
                        <a:rPr lang="ja-JP" sz="800" b="1" i="0" u="none" strike="noStrike" noProof="0" dirty="0">
                          <a:latin typeface="+mj-lt"/>
                          <a:ea typeface="+mj-ea"/>
                        </a:rPr>
                        <a:t>不登校児童生徒</a:t>
                      </a:r>
                      <a:endParaRPr lang="en-US" altLang="ja-JP" sz="800" b="1" i="0" u="none" strike="noStrike" noProof="0" dirty="0">
                        <a:latin typeface="+mj-lt"/>
                        <a:ea typeface="+mj-ea"/>
                      </a:endParaRPr>
                    </a:p>
                    <a:p>
                      <a:pPr lvl="0" algn="ctr">
                        <a:buNone/>
                      </a:pPr>
                      <a:r>
                        <a:rPr lang="ja-JP" altLang="en-US" sz="800" b="1" i="0" u="none" strike="noStrike" noProof="0" dirty="0">
                          <a:latin typeface="+mj-lt"/>
                          <a:ea typeface="+mj-ea"/>
                        </a:rPr>
                        <a:t>割合</a:t>
                      </a:r>
                      <a:endParaRPr lang="en-US" altLang="ja-JP" sz="800" b="1" i="0" u="none" strike="noStrike" noProof="0" dirty="0">
                        <a:latin typeface="+mj-lt"/>
                        <a:ea typeface="+mj-ea"/>
                      </a:endParaRPr>
                    </a:p>
                    <a:p>
                      <a:pPr lvl="0" algn="ctr">
                        <a:buNone/>
                      </a:pPr>
                      <a:r>
                        <a:rPr kumimoji="1" lang="ja-JP" altLang="en-US" sz="800" b="1" i="0" u="none" strike="noStrike" noProof="0" dirty="0">
                          <a:latin typeface="+mj-lt"/>
                          <a:ea typeface="+mj-ea"/>
                        </a:rPr>
                        <a:t>（人数／児童生徒数）</a:t>
                      </a:r>
                      <a:endParaRPr kumimoji="1" lang="ja-JP" sz="800" b="1" dirty="0">
                        <a:latin typeface="+mj-lt"/>
                        <a:ea typeface="+mj-ea"/>
                      </a:endParaRPr>
                    </a:p>
                  </a:txBody>
                  <a:tcPr marL="51435" marR="51435" marT="25718" marB="25718" anchor="ctr"/>
                </a:tc>
                <a:tc>
                  <a:txBody>
                    <a:bodyPr/>
                    <a:lstStyle/>
                    <a:p>
                      <a:pPr lvl="0" algn="ctr">
                        <a:buNone/>
                      </a:pPr>
                      <a:r>
                        <a:rPr lang="en-US" altLang="ja-JP" sz="900" b="1" i="0" u="none" strike="noStrike" noProof="0" dirty="0">
                          <a:latin typeface="+mn-lt"/>
                          <a:ea typeface="+mn-ea"/>
                        </a:rPr>
                        <a:t>2.1%</a:t>
                      </a:r>
                      <a:endParaRPr kumimoji="1" lang="ja-JP" sz="900" b="1" dirty="0">
                        <a:latin typeface="+mn-lt"/>
                        <a:ea typeface="+mn-ea"/>
                      </a:endParaRPr>
                    </a:p>
                  </a:txBody>
                  <a:tcPr marL="51435" marR="51435" marT="25718" marB="25718" anchor="ctr"/>
                </a:tc>
                <a:tc>
                  <a:txBody>
                    <a:bodyPr/>
                    <a:lstStyle/>
                    <a:p>
                      <a:pPr lvl="0" algn="ctr">
                        <a:buNone/>
                      </a:pPr>
                      <a:r>
                        <a:rPr kumimoji="1" lang="en-US" altLang="ja-JP" sz="900" b="1" i="0" u="none" strike="noStrike" noProof="0">
                          <a:latin typeface="+mn-lt"/>
                          <a:ea typeface="+mn-ea"/>
                        </a:rPr>
                        <a:t>3.6%</a:t>
                      </a:r>
                      <a:endParaRPr kumimoji="1" lang="ja-JP" sz="900" b="1">
                        <a:latin typeface="+mn-lt"/>
                        <a:ea typeface="+mn-ea"/>
                      </a:endParaRPr>
                    </a:p>
                  </a:txBody>
                  <a:tcPr marL="51435" marR="51435" marT="25718" marB="25718" anchor="ctr"/>
                </a:tc>
                <a:tc>
                  <a:txBody>
                    <a:bodyPr/>
                    <a:lstStyle/>
                    <a:p>
                      <a:pPr lvl="0" algn="l">
                        <a:buNone/>
                      </a:pPr>
                      <a:r>
                        <a:rPr lang="ja-JP" altLang="en-US" sz="900" b="0" i="0" u="none" strike="noStrike" noProof="0" dirty="0">
                          <a:latin typeface="+mn-ea"/>
                          <a:ea typeface="+mn-ea"/>
                        </a:rPr>
                        <a:t>コロナ禍前後の</a:t>
                      </a:r>
                      <a:r>
                        <a:rPr lang="ja-JP" sz="900" b="0" i="0" u="none" strike="noStrike" noProof="0" dirty="0">
                          <a:latin typeface="+mn-ea"/>
                          <a:ea typeface="+mn-ea"/>
                        </a:rPr>
                        <a:t>増加</a:t>
                      </a:r>
                      <a:r>
                        <a:rPr lang="ja-JP" altLang="en-US" sz="900" b="0" i="0" u="none" strike="noStrike" noProof="0" dirty="0">
                          <a:latin typeface="+mn-ea"/>
                          <a:ea typeface="+mn-ea"/>
                        </a:rPr>
                        <a:t>率、全国では５倍</a:t>
                      </a:r>
                      <a:endParaRPr kumimoji="1" lang="ja-JP" sz="900" dirty="0">
                        <a:latin typeface="+mn-ea"/>
                        <a:ea typeface="+mn-ea"/>
                      </a:endParaRPr>
                    </a:p>
                  </a:txBody>
                  <a:tcPr marL="51435" marR="51435" marT="25718" marB="25718"/>
                </a:tc>
                <a:extLst>
                  <a:ext uri="{0D108BD9-81ED-4DB2-BD59-A6C34878D82A}">
                    <a16:rowId xmlns:a16="http://schemas.microsoft.com/office/drawing/2014/main" val="1724374286"/>
                  </a:ext>
                </a:extLst>
              </a:tr>
            </a:tbl>
          </a:graphicData>
        </a:graphic>
      </p:graphicFrame>
      <p:sp>
        <p:nvSpPr>
          <p:cNvPr id="5" name="テキスト ボックス 4">
            <a:extLst>
              <a:ext uri="{FF2B5EF4-FFF2-40B4-BE49-F238E27FC236}">
                <a16:creationId xmlns:a16="http://schemas.microsoft.com/office/drawing/2014/main" id="{758C6093-695D-69B4-2104-EA98D865CCDA}"/>
              </a:ext>
            </a:extLst>
          </p:cNvPr>
          <p:cNvSpPr txBox="1"/>
          <p:nvPr/>
        </p:nvSpPr>
        <p:spPr>
          <a:xfrm>
            <a:off x="1105023" y="777743"/>
            <a:ext cx="6821318" cy="369332"/>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 SC: School C</a:t>
            </a:r>
            <a:r>
              <a:rPr lang="ja-JP" altLang="ja-JP" dirty="0">
                <a:latin typeface="BIZ UDPゴシック" panose="020B0400000000000000" pitchFamily="50" charset="-128"/>
                <a:ea typeface="BIZ UDPゴシック" panose="020B0400000000000000" pitchFamily="50" charset="-128"/>
              </a:rPr>
              <a:t>ounselor</a:t>
            </a:r>
            <a:r>
              <a:rPr lang="en-US" altLang="ja-JP" dirty="0">
                <a:latin typeface="BIZ UDPゴシック" panose="020B0400000000000000" pitchFamily="50" charset="-128"/>
                <a:ea typeface="BIZ UDPゴシック" panose="020B0400000000000000" pitchFamily="50" charset="-128"/>
              </a:rPr>
              <a:t>, SSW: School Social Worker</a:t>
            </a:r>
            <a:endParaRPr lang="ja-JP" altLang="en-US" dirty="0">
              <a:latin typeface="BIZ UDPゴシック" panose="020B0400000000000000" pitchFamily="50" charset="-128"/>
              <a:ea typeface="BIZ UDPゴシック" panose="020B0400000000000000" pitchFamily="50" charset="-128"/>
            </a:endParaRPr>
          </a:p>
        </p:txBody>
      </p:sp>
      <p:graphicFrame>
        <p:nvGraphicFramePr>
          <p:cNvPr id="7" name="コンテンツ プレースホルダー 11">
            <a:extLst>
              <a:ext uri="{FF2B5EF4-FFF2-40B4-BE49-F238E27FC236}">
                <a16:creationId xmlns:a16="http://schemas.microsoft.com/office/drawing/2014/main" id="{FD7DB6E7-4B9A-CF1A-B14F-6ED17EC57464}"/>
              </a:ext>
            </a:extLst>
          </p:cNvPr>
          <p:cNvGraphicFramePr>
            <a:graphicFrameLocks/>
          </p:cNvGraphicFramePr>
          <p:nvPr>
            <p:extLst>
              <p:ext uri="{D42A27DB-BD31-4B8C-83A1-F6EECF244321}">
                <p14:modId xmlns:p14="http://schemas.microsoft.com/office/powerpoint/2010/main" val="3198774362"/>
              </p:ext>
            </p:extLst>
          </p:nvPr>
        </p:nvGraphicFramePr>
        <p:xfrm>
          <a:off x="4572000" y="2596208"/>
          <a:ext cx="3394850" cy="3008680"/>
        </p:xfrm>
        <a:graphic>
          <a:graphicData uri="http://schemas.openxmlformats.org/drawingml/2006/table">
            <a:tbl>
              <a:tblPr firstRow="1" bandRow="1">
                <a:tableStyleId>{5C22544A-7EE6-4342-B048-85BDC9FD1C3A}</a:tableStyleId>
              </a:tblPr>
              <a:tblGrid>
                <a:gridCol w="968351">
                  <a:extLst>
                    <a:ext uri="{9D8B030D-6E8A-4147-A177-3AD203B41FA5}">
                      <a16:colId xmlns:a16="http://schemas.microsoft.com/office/drawing/2014/main" val="3395445668"/>
                    </a:ext>
                  </a:extLst>
                </a:gridCol>
                <a:gridCol w="686930">
                  <a:extLst>
                    <a:ext uri="{9D8B030D-6E8A-4147-A177-3AD203B41FA5}">
                      <a16:colId xmlns:a16="http://schemas.microsoft.com/office/drawing/2014/main" val="1186859463"/>
                    </a:ext>
                  </a:extLst>
                </a:gridCol>
                <a:gridCol w="716236">
                  <a:extLst>
                    <a:ext uri="{9D8B030D-6E8A-4147-A177-3AD203B41FA5}">
                      <a16:colId xmlns:a16="http://schemas.microsoft.com/office/drawing/2014/main" val="908206462"/>
                    </a:ext>
                  </a:extLst>
                </a:gridCol>
                <a:gridCol w="1023333">
                  <a:extLst>
                    <a:ext uri="{9D8B030D-6E8A-4147-A177-3AD203B41FA5}">
                      <a16:colId xmlns:a16="http://schemas.microsoft.com/office/drawing/2014/main" val="2906067253"/>
                    </a:ext>
                  </a:extLst>
                </a:gridCol>
              </a:tblGrid>
              <a:tr h="306946">
                <a:tc>
                  <a:txBody>
                    <a:bodyPr/>
                    <a:lstStyle/>
                    <a:p>
                      <a:pPr algn="ctr"/>
                      <a:endParaRPr kumimoji="1" lang="ja-JP" altLang="en-US" sz="1100">
                        <a:latin typeface="+mn-ea"/>
                        <a:ea typeface="+mn-ea"/>
                      </a:endParaRPr>
                    </a:p>
                  </a:txBody>
                  <a:tcPr marL="51435" marR="51435" marT="25718" marB="25718" anchor="ctr"/>
                </a:tc>
                <a:tc>
                  <a:txBody>
                    <a:bodyPr/>
                    <a:lstStyle/>
                    <a:p>
                      <a:pPr algn="ctr"/>
                      <a:r>
                        <a:rPr lang="ja-JP" altLang="en-US" sz="900" dirty="0">
                          <a:latin typeface="+mj-lt"/>
                          <a:ea typeface="+mj-ea"/>
                        </a:rPr>
                        <a:t>2016年度</a:t>
                      </a:r>
                      <a:endParaRPr kumimoji="1" lang="ja-JP" altLang="en-US" sz="900" dirty="0">
                        <a:latin typeface="+mj-lt"/>
                        <a:ea typeface="+mj-ea"/>
                      </a:endParaRPr>
                    </a:p>
                  </a:txBody>
                  <a:tcPr marL="51435" marR="51435" marT="25718" marB="25718" anchor="ctr"/>
                </a:tc>
                <a:tc>
                  <a:txBody>
                    <a:bodyPr/>
                    <a:lstStyle/>
                    <a:p>
                      <a:pPr algn="ctr"/>
                      <a:r>
                        <a:rPr lang="ja-JP" altLang="en-US" sz="900">
                          <a:latin typeface="+mj-lt"/>
                          <a:ea typeface="+mj-ea"/>
                        </a:rPr>
                        <a:t>2023年度</a:t>
                      </a:r>
                      <a:endParaRPr kumimoji="1" lang="ja-JP" altLang="en-US" sz="900">
                        <a:latin typeface="+mj-lt"/>
                        <a:ea typeface="+mj-ea"/>
                      </a:endParaRPr>
                    </a:p>
                  </a:txBody>
                  <a:tcPr marL="51435" marR="51435" marT="25718" marB="25718" anchor="ctr"/>
                </a:tc>
                <a:tc>
                  <a:txBody>
                    <a:bodyPr/>
                    <a:lstStyle/>
                    <a:p>
                      <a:pPr algn="ctr"/>
                      <a:r>
                        <a:rPr lang="ja-JP" altLang="en-US" sz="900">
                          <a:latin typeface="+mj-lt"/>
                          <a:ea typeface="+mj-ea"/>
                        </a:rPr>
                        <a:t>分析</a:t>
                      </a:r>
                      <a:endParaRPr kumimoji="1" lang="ja-JP" altLang="en-US" sz="900">
                        <a:latin typeface="+mj-lt"/>
                        <a:ea typeface="+mj-ea"/>
                      </a:endParaRPr>
                    </a:p>
                  </a:txBody>
                  <a:tcPr marL="51435" marR="51435" marT="25718" marB="25718" anchor="ctr"/>
                </a:tc>
                <a:extLst>
                  <a:ext uri="{0D108BD9-81ED-4DB2-BD59-A6C34878D82A}">
                    <a16:rowId xmlns:a16="http://schemas.microsoft.com/office/drawing/2014/main" val="2342422379"/>
                  </a:ext>
                </a:extLst>
              </a:tr>
              <a:tr h="555497">
                <a:tc>
                  <a:txBody>
                    <a:bodyPr/>
                    <a:lstStyle/>
                    <a:p>
                      <a:pPr lvl="0" algn="ctr">
                        <a:buNone/>
                      </a:pPr>
                      <a:r>
                        <a:rPr lang="ja-JP" sz="800" b="1" i="0" u="none" strike="noStrike" baseline="0" noProof="0">
                          <a:solidFill>
                            <a:srgbClr val="000000"/>
                          </a:solidFill>
                          <a:latin typeface="+mj-lt"/>
                          <a:ea typeface="+mj-ea"/>
                        </a:rPr>
                        <a:t>嫌なことや</a:t>
                      </a:r>
                      <a:endParaRPr lang="en-US" altLang="ja-JP" sz="800" b="1" i="0" u="none" strike="noStrike" baseline="0" noProof="0">
                        <a:solidFill>
                          <a:srgbClr val="000000"/>
                        </a:solidFill>
                        <a:latin typeface="+mj-lt"/>
                        <a:ea typeface="+mj-ea"/>
                      </a:endParaRPr>
                    </a:p>
                    <a:p>
                      <a:pPr lvl="0" algn="ctr">
                        <a:buNone/>
                      </a:pPr>
                      <a:r>
                        <a:rPr lang="ja-JP" sz="800" b="1" i="0" u="none" strike="noStrike" baseline="0" noProof="0">
                          <a:solidFill>
                            <a:srgbClr val="000000"/>
                          </a:solidFill>
                          <a:latin typeface="+mj-lt"/>
                          <a:ea typeface="+mj-ea"/>
                        </a:rPr>
                        <a:t>悩んでいるときの相談相手</a:t>
                      </a:r>
                      <a:endParaRPr kumimoji="1" lang="ja-JP" sz="800" b="1">
                        <a:latin typeface="+mj-lt"/>
                        <a:ea typeface="+mj-ea"/>
                      </a:endParaRPr>
                    </a:p>
                  </a:txBody>
                  <a:tcPr marL="51435" marR="51435" marT="25718" marB="25718" anchor="ctr"/>
                </a:tc>
                <a:tc>
                  <a:txBody>
                    <a:bodyPr/>
                    <a:lstStyle/>
                    <a:p>
                      <a:pPr lvl="0" algn="ctr">
                        <a:lnSpc>
                          <a:spcPct val="100000"/>
                        </a:lnSpc>
                        <a:spcBef>
                          <a:spcPts val="0"/>
                        </a:spcBef>
                        <a:spcAft>
                          <a:spcPts val="0"/>
                        </a:spcAft>
                        <a:buNone/>
                      </a:pPr>
                      <a:r>
                        <a:rPr lang="en-US" altLang="ja-JP" sz="900" b="1" i="0" u="none" strike="noStrike" noProof="0">
                          <a:latin typeface="+mn-lt"/>
                          <a:ea typeface="+mn-ea"/>
                        </a:rPr>
                        <a:t>0.6%</a:t>
                      </a:r>
                      <a:endParaRPr lang="ja-JP" sz="900" b="1">
                        <a:latin typeface="+mn-lt"/>
                        <a:ea typeface="+mn-ea"/>
                      </a:endParaRPr>
                    </a:p>
                    <a:p>
                      <a:pPr lvl="0" algn="ctr">
                        <a:buNone/>
                      </a:pPr>
                      <a:r>
                        <a:rPr lang="en-US" altLang="ja-JP" sz="700" b="0" i="0" u="none" strike="noStrike" noProof="0">
                          <a:latin typeface="+mn-lt"/>
                          <a:ea typeface="+mn-ea"/>
                        </a:rPr>
                        <a:t>(SC*)</a:t>
                      </a:r>
                      <a:endParaRPr kumimoji="1" lang="ja-JP" sz="700">
                        <a:latin typeface="+mn-lt"/>
                        <a:ea typeface="+mn-ea"/>
                      </a:endParaRPr>
                    </a:p>
                  </a:txBody>
                  <a:tcPr marL="51435" marR="51435" marT="25718" marB="25718" anchor="ctr"/>
                </a:tc>
                <a:tc>
                  <a:txBody>
                    <a:bodyPr/>
                    <a:lstStyle/>
                    <a:p>
                      <a:pPr lvl="0" algn="ctr">
                        <a:lnSpc>
                          <a:spcPct val="100000"/>
                        </a:lnSpc>
                        <a:spcBef>
                          <a:spcPts val="0"/>
                        </a:spcBef>
                        <a:spcAft>
                          <a:spcPts val="0"/>
                        </a:spcAft>
                        <a:buNone/>
                      </a:pPr>
                      <a:r>
                        <a:rPr lang="en-US" altLang="ja-JP" sz="900" b="1" i="0" u="none" strike="noStrike" noProof="0">
                          <a:latin typeface="+mn-lt"/>
                          <a:ea typeface="+mn-ea"/>
                        </a:rPr>
                        <a:t>1.2%</a:t>
                      </a:r>
                      <a:endParaRPr lang="ja-JP" sz="900" b="1">
                        <a:latin typeface="+mn-lt"/>
                        <a:ea typeface="+mn-ea"/>
                      </a:endParaRPr>
                    </a:p>
                    <a:p>
                      <a:pPr lvl="0" algn="ctr">
                        <a:buNone/>
                      </a:pPr>
                      <a:r>
                        <a:rPr lang="en-US" altLang="ja-JP" sz="700" b="0" i="0" u="none" strike="noStrike" noProof="0">
                          <a:latin typeface="+mn-lt"/>
                          <a:ea typeface="+mn-ea"/>
                        </a:rPr>
                        <a:t>(SC</a:t>
                      </a:r>
                      <a:r>
                        <a:rPr lang="ja-JP" sz="700" b="0" i="0" u="none" strike="noStrike" noProof="0">
                          <a:latin typeface="+mn-lt"/>
                          <a:ea typeface="+mn-ea"/>
                        </a:rPr>
                        <a:t>・</a:t>
                      </a:r>
                      <a:r>
                        <a:rPr lang="en-US" altLang="ja-JP" sz="700" b="0" i="0" u="none" strike="noStrike" noProof="0">
                          <a:latin typeface="+mn-lt"/>
                          <a:ea typeface="+mn-ea"/>
                        </a:rPr>
                        <a:t>SSW*)</a:t>
                      </a:r>
                      <a:endParaRPr kumimoji="1" lang="ja-JP" sz="700">
                        <a:latin typeface="+mn-lt"/>
                        <a:ea typeface="+mn-ea"/>
                      </a:endParaRPr>
                    </a:p>
                  </a:txBody>
                  <a:tcPr marL="51435" marR="51435" marT="25718" marB="25718" anchor="ctr"/>
                </a:tc>
                <a:tc>
                  <a:txBody>
                    <a:bodyPr/>
                    <a:lstStyle/>
                    <a:p>
                      <a:pPr lvl="0" algn="l">
                        <a:buNone/>
                      </a:pPr>
                      <a:r>
                        <a:rPr lang="en-US" altLang="ja-JP" sz="900" b="0" i="0" u="none" strike="noStrike" noProof="0">
                          <a:latin typeface="+mn-ea"/>
                          <a:ea typeface="+mn-ea"/>
                        </a:rPr>
                        <a:t>2</a:t>
                      </a:r>
                      <a:r>
                        <a:rPr lang="ja-JP" altLang="en-US" sz="900" b="0" i="0" u="none" strike="noStrike" noProof="0">
                          <a:latin typeface="+mn-ea"/>
                          <a:ea typeface="+mn-ea"/>
                        </a:rPr>
                        <a:t>倍に増加。</a:t>
                      </a:r>
                      <a:endParaRPr kumimoji="1" lang="ja-JP" sz="900" b="0" i="0" u="none" strike="noStrike" noProof="0">
                        <a:latin typeface="+mn-ea"/>
                        <a:ea typeface="+mn-ea"/>
                      </a:endParaRPr>
                    </a:p>
                  </a:txBody>
                  <a:tcPr marL="51435" marR="51435" marT="25718" marB="25718" anchor="ctr"/>
                </a:tc>
                <a:extLst>
                  <a:ext uri="{0D108BD9-81ED-4DB2-BD59-A6C34878D82A}">
                    <a16:rowId xmlns:a16="http://schemas.microsoft.com/office/drawing/2014/main" val="2679844333"/>
                  </a:ext>
                </a:extLst>
              </a:tr>
              <a:tr h="623455">
                <a:tc>
                  <a:txBody>
                    <a:bodyPr/>
                    <a:lstStyle/>
                    <a:p>
                      <a:pPr marL="0" lvl="0" indent="0" algn="ctr">
                        <a:lnSpc>
                          <a:spcPct val="100000"/>
                        </a:lnSpc>
                        <a:buNone/>
                      </a:pPr>
                      <a:r>
                        <a:rPr lang="ja-JP" sz="800" b="1" i="0" u="none" strike="noStrike" baseline="0" noProof="0">
                          <a:solidFill>
                            <a:srgbClr val="000000"/>
                          </a:solidFill>
                          <a:latin typeface="+mj-lt"/>
                          <a:ea typeface="+mj-ea"/>
                        </a:rPr>
                        <a:t>支援制度の利用</a:t>
                      </a:r>
                      <a:endParaRPr lang="en-US" altLang="ja-JP" sz="800" b="1" i="0" u="none" strike="noStrike" baseline="0" noProof="0">
                        <a:solidFill>
                          <a:srgbClr val="000000"/>
                        </a:solidFill>
                        <a:latin typeface="+mj-lt"/>
                        <a:ea typeface="+mj-ea"/>
                      </a:endParaRPr>
                    </a:p>
                    <a:p>
                      <a:pPr marL="0" lvl="0" indent="0" algn="ctr">
                        <a:lnSpc>
                          <a:spcPct val="100000"/>
                        </a:lnSpc>
                        <a:buNone/>
                      </a:pPr>
                      <a:r>
                        <a:rPr lang="ja-JP" sz="800" b="1" i="0" u="none" strike="noStrike" baseline="0" noProof="0">
                          <a:solidFill>
                            <a:srgbClr val="000000"/>
                          </a:solidFill>
                          <a:latin typeface="+mj-lt"/>
                          <a:ea typeface="+mj-ea"/>
                        </a:rPr>
                        <a:t>状況</a:t>
                      </a:r>
                      <a:endParaRPr lang="ja-JP" sz="800" b="1">
                        <a:latin typeface="+mj-lt"/>
                        <a:ea typeface="+mj-ea"/>
                      </a:endParaRPr>
                    </a:p>
                    <a:p>
                      <a:pPr lvl="0" algn="ctr">
                        <a:buNone/>
                      </a:pPr>
                      <a:r>
                        <a:rPr lang="ja-JP" sz="800" b="1" i="0" u="none" strike="noStrike" baseline="0" noProof="0">
                          <a:solidFill>
                            <a:srgbClr val="000000"/>
                          </a:solidFill>
                          <a:latin typeface="+mj-lt"/>
                          <a:ea typeface="+mj-ea"/>
                        </a:rPr>
                        <a:t>（就学援助）</a:t>
                      </a:r>
                      <a:endParaRPr kumimoji="1" lang="ja-JP" sz="800" b="1">
                        <a:latin typeface="+mj-lt"/>
                        <a:ea typeface="+mj-ea"/>
                      </a:endParaRPr>
                    </a:p>
                  </a:txBody>
                  <a:tcPr marL="51435" marR="51435" marT="25718" marB="25718" anchor="ctr"/>
                </a:tc>
                <a:tc>
                  <a:txBody>
                    <a:bodyPr/>
                    <a:lstStyle/>
                    <a:p>
                      <a:pPr lvl="0" algn="ctr">
                        <a:buNone/>
                      </a:pPr>
                      <a:r>
                        <a:rPr lang="en-US" altLang="ja-JP" sz="900" b="1" i="0" u="none" strike="noStrike" noProof="0">
                          <a:latin typeface="+mn-lt"/>
                          <a:ea typeface="+mn-ea"/>
                        </a:rPr>
                        <a:t>20.0%</a:t>
                      </a:r>
                      <a:endParaRPr kumimoji="1" lang="ja-JP" sz="900" b="1">
                        <a:latin typeface="+mn-lt"/>
                        <a:ea typeface="+mn-ea"/>
                      </a:endParaRPr>
                    </a:p>
                  </a:txBody>
                  <a:tcPr marL="51435" marR="51435" marT="25718" marB="25718" anchor="ctr"/>
                </a:tc>
                <a:tc>
                  <a:txBody>
                    <a:bodyPr/>
                    <a:lstStyle/>
                    <a:p>
                      <a:pPr lvl="0" algn="ctr">
                        <a:buNone/>
                      </a:pPr>
                      <a:r>
                        <a:rPr lang="en-US" altLang="ja-JP" sz="900" b="1" i="0" u="none" strike="noStrike" noProof="0">
                          <a:latin typeface="+mn-lt"/>
                          <a:ea typeface="+mn-ea"/>
                        </a:rPr>
                        <a:t>14.9%</a:t>
                      </a:r>
                      <a:endParaRPr kumimoji="1" lang="ja-JP" sz="900" b="1" i="0">
                        <a:latin typeface="+mn-lt"/>
                        <a:ea typeface="+mn-ea"/>
                      </a:endParaRPr>
                    </a:p>
                  </a:txBody>
                  <a:tcPr marL="51435" marR="51435" marT="25718" marB="25718" anchor="ctr"/>
                </a:tc>
                <a:tc>
                  <a:txBody>
                    <a:bodyPr/>
                    <a:lstStyle/>
                    <a:p>
                      <a:pPr lvl="0" algn="l">
                        <a:buNone/>
                      </a:pPr>
                      <a:r>
                        <a:rPr lang="ja-JP" altLang="en-US" sz="900" b="0" i="0" u="none" strike="noStrike" noProof="0">
                          <a:latin typeface="+mn-ea"/>
                          <a:ea typeface="+mn-ea"/>
                        </a:rPr>
                        <a:t>制度につながっていない。</a:t>
                      </a:r>
                    </a:p>
                  </a:txBody>
                  <a:tcPr marL="51435" marR="51435" marT="25718" marB="25718" anchor="ctr"/>
                </a:tc>
                <a:extLst>
                  <a:ext uri="{0D108BD9-81ED-4DB2-BD59-A6C34878D82A}">
                    <a16:rowId xmlns:a16="http://schemas.microsoft.com/office/drawing/2014/main" val="965898829"/>
                  </a:ext>
                </a:extLst>
              </a:tr>
              <a:tr h="561109">
                <a:tc>
                  <a:txBody>
                    <a:bodyPr/>
                    <a:lstStyle/>
                    <a:p>
                      <a:pPr lvl="0" algn="ctr">
                        <a:buNone/>
                      </a:pPr>
                      <a:r>
                        <a:rPr lang="ja-JP" sz="800" b="1" i="0" u="none" strike="noStrike" baseline="0" noProof="0">
                          <a:solidFill>
                            <a:srgbClr val="000000"/>
                          </a:solidFill>
                          <a:latin typeface="+mj-lt"/>
                          <a:ea typeface="+mj-ea"/>
                        </a:rPr>
                        <a:t>暴力行為発生</a:t>
                      </a:r>
                      <a:endParaRPr lang="en-US" altLang="ja-JP" sz="800" b="1" i="0" u="none" strike="noStrike" baseline="0" noProof="0">
                        <a:solidFill>
                          <a:srgbClr val="000000"/>
                        </a:solidFill>
                        <a:latin typeface="+mj-lt"/>
                        <a:ea typeface="+mj-ea"/>
                      </a:endParaRPr>
                    </a:p>
                    <a:p>
                      <a:pPr lvl="0" algn="ctr">
                        <a:buNone/>
                      </a:pPr>
                      <a:r>
                        <a:rPr lang="ja-JP" altLang="en-US" sz="800" b="1" i="0" u="none" strike="noStrike" baseline="0" noProof="0">
                          <a:solidFill>
                            <a:srgbClr val="000000"/>
                          </a:solidFill>
                          <a:latin typeface="+mj-lt"/>
                          <a:ea typeface="+mj-ea"/>
                        </a:rPr>
                        <a:t>割合</a:t>
                      </a:r>
                      <a:endParaRPr lang="en-US" altLang="ja-JP" sz="800" b="1" i="0" u="none" strike="noStrike" baseline="0" noProof="0">
                        <a:solidFill>
                          <a:srgbClr val="000000"/>
                        </a:solidFill>
                        <a:latin typeface="+mj-lt"/>
                        <a:ea typeface="+mj-ea"/>
                      </a:endParaRPr>
                    </a:p>
                    <a:p>
                      <a:pPr lvl="0" algn="ctr">
                        <a:buNone/>
                      </a:pPr>
                      <a:r>
                        <a:rPr kumimoji="1" lang="ja-JP" altLang="en-US" sz="800" b="1" i="0" u="none" strike="noStrike" baseline="0" noProof="0">
                          <a:solidFill>
                            <a:srgbClr val="000000"/>
                          </a:solidFill>
                          <a:latin typeface="+mj-lt"/>
                          <a:ea typeface="+mj-ea"/>
                        </a:rPr>
                        <a:t>（件数／児童生徒数）</a:t>
                      </a:r>
                      <a:endParaRPr kumimoji="1" lang="ja-JP" sz="800" b="1">
                        <a:latin typeface="+mj-lt"/>
                        <a:ea typeface="+mj-ea"/>
                      </a:endParaRPr>
                    </a:p>
                  </a:txBody>
                  <a:tcPr marL="51435" marR="51435" marT="25718" marB="25718" anchor="ctr"/>
                </a:tc>
                <a:tc>
                  <a:txBody>
                    <a:bodyPr/>
                    <a:lstStyle/>
                    <a:p>
                      <a:pPr lvl="0" algn="ctr">
                        <a:buNone/>
                      </a:pPr>
                      <a:r>
                        <a:rPr lang="en-US" altLang="ja-JP" sz="900" b="1" i="0" u="none" strike="noStrike" noProof="0">
                          <a:latin typeface="+mn-lt"/>
                          <a:ea typeface="+mn-ea"/>
                        </a:rPr>
                        <a:t>0.30%</a:t>
                      </a:r>
                    </a:p>
                    <a:p>
                      <a:pPr lvl="0" algn="ctr">
                        <a:buNone/>
                      </a:pPr>
                      <a:r>
                        <a:rPr lang="en-US" altLang="ja-JP" sz="900" b="1" i="0" u="none" strike="noStrike" noProof="0">
                          <a:latin typeface="+mn-lt"/>
                          <a:ea typeface="+mn-ea"/>
                        </a:rPr>
                        <a:t>(2017)</a:t>
                      </a:r>
                      <a:endParaRPr lang="ja-JP" altLang="en-US" sz="900" b="1" i="0" u="none" strike="noStrike" noProof="0">
                        <a:latin typeface="+mn-lt"/>
                        <a:ea typeface="+mn-ea"/>
                      </a:endParaRPr>
                    </a:p>
                  </a:txBody>
                  <a:tcPr marL="51435" marR="51435" marT="25718" marB="25718" anchor="ctr"/>
                </a:tc>
                <a:tc>
                  <a:txBody>
                    <a:bodyPr/>
                    <a:lstStyle/>
                    <a:p>
                      <a:pPr lvl="0" algn="ctr">
                        <a:buNone/>
                      </a:pPr>
                      <a:r>
                        <a:rPr lang="en-US" altLang="ja-JP" sz="900" b="1" i="0" u="none" strike="noStrike" noProof="0">
                          <a:latin typeface="+mn-lt"/>
                          <a:ea typeface="+mn-ea"/>
                        </a:rPr>
                        <a:t>0.37%</a:t>
                      </a:r>
                    </a:p>
                    <a:p>
                      <a:pPr lvl="0" algn="ctr">
                        <a:buNone/>
                      </a:pPr>
                      <a:r>
                        <a:rPr kumimoji="1" lang="en-US" altLang="ja-JP" sz="900" b="1" i="0" u="none" strike="noStrike" noProof="0">
                          <a:latin typeface="+mn-lt"/>
                          <a:ea typeface="+mn-ea"/>
                        </a:rPr>
                        <a:t>(2022)</a:t>
                      </a:r>
                      <a:endParaRPr kumimoji="1" lang="ja-JP" sz="900" b="1">
                        <a:latin typeface="+mn-lt"/>
                        <a:ea typeface="+mn-ea"/>
                      </a:endParaRPr>
                    </a:p>
                  </a:txBody>
                  <a:tcPr marL="51435" marR="51435" marT="25718" marB="25718" anchor="ctr"/>
                </a:tc>
                <a:tc>
                  <a:txBody>
                    <a:bodyPr/>
                    <a:lstStyle/>
                    <a:p>
                      <a:pPr lvl="0" algn="l">
                        <a:buNone/>
                      </a:pPr>
                      <a:r>
                        <a:rPr kumimoji="1" lang="ja-JP" altLang="en-US" sz="900" b="0" i="0" u="none" strike="noStrike" noProof="0">
                          <a:latin typeface="+mn-ea"/>
                          <a:ea typeface="+mn-ea"/>
                        </a:rPr>
                        <a:t>横ばいである。</a:t>
                      </a:r>
                      <a:endParaRPr kumimoji="1" lang="ja-JP" sz="900">
                        <a:latin typeface="+mn-ea"/>
                        <a:ea typeface="+mn-ea"/>
                      </a:endParaRPr>
                    </a:p>
                  </a:txBody>
                  <a:tcPr marL="51435" marR="51435" marT="25718" marB="25718" anchor="ctr"/>
                </a:tc>
                <a:extLst>
                  <a:ext uri="{0D108BD9-81ED-4DB2-BD59-A6C34878D82A}">
                    <a16:rowId xmlns:a16="http://schemas.microsoft.com/office/drawing/2014/main" val="3478719072"/>
                  </a:ext>
                </a:extLst>
              </a:tr>
              <a:tr h="961673">
                <a:tc>
                  <a:txBody>
                    <a:bodyPr/>
                    <a:lstStyle/>
                    <a:p>
                      <a:pPr lvl="0" algn="ctr">
                        <a:buNone/>
                      </a:pPr>
                      <a:r>
                        <a:rPr lang="ja-JP" sz="800" b="1" i="0" u="none" strike="noStrike" noProof="0" dirty="0">
                          <a:latin typeface="+mj-lt"/>
                          <a:ea typeface="+mj-ea"/>
                        </a:rPr>
                        <a:t>不登校児童生徒</a:t>
                      </a:r>
                      <a:endParaRPr lang="en-US" altLang="ja-JP" sz="800" b="1" i="0" u="none" strike="noStrike" noProof="0" dirty="0">
                        <a:latin typeface="+mj-lt"/>
                        <a:ea typeface="+mj-ea"/>
                      </a:endParaRPr>
                    </a:p>
                    <a:p>
                      <a:pPr lvl="0" algn="ctr">
                        <a:buNone/>
                      </a:pPr>
                      <a:r>
                        <a:rPr lang="ja-JP" altLang="en-US" sz="800" b="1" i="0" u="none" strike="noStrike" noProof="0" dirty="0">
                          <a:latin typeface="+mj-lt"/>
                          <a:ea typeface="+mj-ea"/>
                        </a:rPr>
                        <a:t>割合</a:t>
                      </a:r>
                      <a:endParaRPr kumimoji="1" lang="en-US" altLang="ja-JP" sz="800" b="1" i="0" u="none" strike="noStrike" noProof="0" dirty="0">
                        <a:latin typeface="+mj-lt"/>
                        <a:ea typeface="+mj-ea"/>
                      </a:endParaRPr>
                    </a:p>
                    <a:p>
                      <a:pPr lvl="0" algn="ctr">
                        <a:buNone/>
                      </a:pPr>
                      <a:r>
                        <a:rPr kumimoji="1" lang="ja-JP" altLang="en-US" sz="800" b="1" i="0" u="none" strike="noStrike" noProof="0" dirty="0">
                          <a:latin typeface="+mj-lt"/>
                          <a:ea typeface="+mj-ea"/>
                        </a:rPr>
                        <a:t>（人数／児童生徒数）</a:t>
                      </a:r>
                      <a:endParaRPr kumimoji="1" lang="ja-JP" sz="800" b="1" dirty="0">
                        <a:latin typeface="+mj-lt"/>
                        <a:ea typeface="+mj-ea"/>
                      </a:endParaRPr>
                    </a:p>
                  </a:txBody>
                  <a:tcPr marL="51435" marR="51435" marT="25718" marB="25718" anchor="ctr"/>
                </a:tc>
                <a:tc>
                  <a:txBody>
                    <a:bodyPr/>
                    <a:lstStyle/>
                    <a:p>
                      <a:pPr lvl="0" algn="ctr">
                        <a:buNone/>
                      </a:pPr>
                      <a:r>
                        <a:rPr lang="en-US" altLang="ja-JP" sz="900" b="1" i="0" u="none" strike="noStrike" noProof="0" dirty="0">
                          <a:latin typeface="+mn-lt"/>
                          <a:ea typeface="+mn-ea"/>
                        </a:rPr>
                        <a:t>2.11%</a:t>
                      </a:r>
                    </a:p>
                    <a:p>
                      <a:pPr lvl="0" algn="ctr">
                        <a:buNone/>
                      </a:pPr>
                      <a:r>
                        <a:rPr kumimoji="1" lang="en-US" altLang="ja-JP" sz="900" b="1" i="0" u="none" strike="noStrike" noProof="0" dirty="0">
                          <a:latin typeface="+mn-lt"/>
                          <a:ea typeface="+mn-ea"/>
                        </a:rPr>
                        <a:t>(2017)</a:t>
                      </a:r>
                      <a:endParaRPr kumimoji="1" lang="ja-JP" sz="900" b="1" dirty="0">
                        <a:latin typeface="+mn-lt"/>
                        <a:ea typeface="+mn-ea"/>
                      </a:endParaRPr>
                    </a:p>
                  </a:txBody>
                  <a:tcPr marL="51435" marR="51435" marT="25718" marB="25718" anchor="ctr"/>
                </a:tc>
                <a:tc>
                  <a:txBody>
                    <a:bodyPr/>
                    <a:lstStyle/>
                    <a:p>
                      <a:pPr lvl="0" algn="ctr">
                        <a:buNone/>
                      </a:pPr>
                      <a:r>
                        <a:rPr kumimoji="1" lang="en-US" altLang="ja-JP" sz="900" b="1" i="0" u="none" strike="noStrike" noProof="0">
                          <a:latin typeface="+mn-lt"/>
                          <a:ea typeface="+mn-ea"/>
                        </a:rPr>
                        <a:t>3.82%</a:t>
                      </a:r>
                    </a:p>
                    <a:p>
                      <a:pPr lvl="0" algn="ctr">
                        <a:buNone/>
                      </a:pPr>
                      <a:r>
                        <a:rPr kumimoji="1" lang="en-US" altLang="ja-JP" sz="900" b="1" i="0" u="none" strike="noStrike" noProof="0">
                          <a:latin typeface="+mn-lt"/>
                          <a:ea typeface="+mn-ea"/>
                        </a:rPr>
                        <a:t>(2022)</a:t>
                      </a:r>
                      <a:endParaRPr kumimoji="1" lang="ja-JP" sz="900" b="1">
                        <a:latin typeface="+mn-lt"/>
                        <a:ea typeface="+mn-ea"/>
                      </a:endParaRPr>
                    </a:p>
                  </a:txBody>
                  <a:tcPr marL="51435" marR="51435" marT="25718" marB="25718" anchor="ctr"/>
                </a:tc>
                <a:tc>
                  <a:txBody>
                    <a:bodyPr/>
                    <a:lstStyle/>
                    <a:p>
                      <a:pPr lvl="0" algn="l">
                        <a:buNone/>
                      </a:pPr>
                      <a:r>
                        <a:rPr kumimoji="1" lang="ja-JP" altLang="en-US" sz="900" b="0" i="0" u="none" strike="noStrike" noProof="0" dirty="0">
                          <a:latin typeface="+mn-ea"/>
                          <a:ea typeface="+mn-ea"/>
                        </a:rPr>
                        <a:t>増加はゆるやか</a:t>
                      </a:r>
                      <a:endParaRPr kumimoji="1" lang="ja-JP" sz="900" dirty="0">
                        <a:latin typeface="+mn-ea"/>
                        <a:ea typeface="+mn-ea"/>
                      </a:endParaRPr>
                    </a:p>
                  </a:txBody>
                  <a:tcPr marL="51435" marR="51435" marT="25718" marB="25718" anchor="ctr"/>
                </a:tc>
                <a:extLst>
                  <a:ext uri="{0D108BD9-81ED-4DB2-BD59-A6C34878D82A}">
                    <a16:rowId xmlns:a16="http://schemas.microsoft.com/office/drawing/2014/main" val="1724374286"/>
                  </a:ext>
                </a:extLst>
              </a:tr>
            </a:tbl>
          </a:graphicData>
        </a:graphic>
      </p:graphicFrame>
      <p:sp>
        <p:nvSpPr>
          <p:cNvPr id="8" name="タイトル 1">
            <a:extLst>
              <a:ext uri="{FF2B5EF4-FFF2-40B4-BE49-F238E27FC236}">
                <a16:creationId xmlns:a16="http://schemas.microsoft.com/office/drawing/2014/main" id="{C2048E07-90CB-B6F8-A76C-6FC0F4274C70}"/>
              </a:ext>
            </a:extLst>
          </p:cNvPr>
          <p:cNvSpPr txBox="1">
            <a:spLocks/>
          </p:cNvSpPr>
          <p:nvPr/>
        </p:nvSpPr>
        <p:spPr>
          <a:xfrm>
            <a:off x="4656518" y="1969015"/>
            <a:ext cx="3335781" cy="506333"/>
          </a:xfrm>
          <a:prstGeom prst="rect">
            <a:avLst/>
          </a:prstGeom>
        </p:spPr>
        <p:txBody>
          <a:bodyPr vert="horz" lIns="51435" tIns="25718" rIns="51435" bIns="25718"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575" b="1" dirty="0"/>
              <a:t>YOSS</a:t>
            </a:r>
            <a:r>
              <a:rPr lang="ja-JP" altLang="en-US" sz="1575" b="1" dirty="0"/>
              <a:t>サポートなしの</a:t>
            </a:r>
            <a:endParaRPr lang="en-US" altLang="ja-JP" sz="1575" b="1" dirty="0"/>
          </a:p>
          <a:p>
            <a:r>
              <a:rPr lang="en-US" altLang="ja-JP" sz="1575" b="1" dirty="0"/>
              <a:t>C</a:t>
            </a:r>
            <a:r>
              <a:rPr lang="ja-JP" altLang="en-US" sz="1575" b="1" dirty="0"/>
              <a:t>自治体</a:t>
            </a:r>
            <a:endParaRPr lang="en-US" altLang="ja-JP" sz="1575" b="1" dirty="0"/>
          </a:p>
        </p:txBody>
      </p:sp>
      <p:sp>
        <p:nvSpPr>
          <p:cNvPr id="9" name="タイトル 1">
            <a:extLst>
              <a:ext uri="{FF2B5EF4-FFF2-40B4-BE49-F238E27FC236}">
                <a16:creationId xmlns:a16="http://schemas.microsoft.com/office/drawing/2014/main" id="{BF083926-20AB-8385-E22D-04AF8ABB0CBC}"/>
              </a:ext>
            </a:extLst>
          </p:cNvPr>
          <p:cNvSpPr txBox="1">
            <a:spLocks/>
          </p:cNvSpPr>
          <p:nvPr/>
        </p:nvSpPr>
        <p:spPr>
          <a:xfrm>
            <a:off x="1145531" y="1472924"/>
            <a:ext cx="6668285" cy="285407"/>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a:latin typeface="BIZ UDPゴシック" panose="020B0400000000000000" pitchFamily="50" charset="-128"/>
                <a:ea typeface="BIZ UDPゴシック" panose="020B0400000000000000" pitchFamily="50" charset="-128"/>
              </a:rPr>
              <a:t>※</a:t>
            </a:r>
            <a:r>
              <a:rPr lang="ja-JP" altLang="en-US" sz="1800" b="1" dirty="0">
                <a:latin typeface="BIZ UDPゴシック" panose="020B0400000000000000" pitchFamily="50" charset="-128"/>
                <a:ea typeface="BIZ UDPゴシック" panose="020B0400000000000000" pitchFamily="50" charset="-128"/>
              </a:rPr>
              <a:t>本データは、大阪府こどもの生活実態調査結果等より抜粋</a:t>
            </a:r>
          </a:p>
        </p:txBody>
      </p:sp>
      <p:sp>
        <p:nvSpPr>
          <p:cNvPr id="10" name="吹き出し: 角を丸めた四角形 9">
            <a:extLst>
              <a:ext uri="{FF2B5EF4-FFF2-40B4-BE49-F238E27FC236}">
                <a16:creationId xmlns:a16="http://schemas.microsoft.com/office/drawing/2014/main" id="{5991D088-522C-BF66-DEDD-57E7AFC5AB7F}"/>
              </a:ext>
            </a:extLst>
          </p:cNvPr>
          <p:cNvSpPr/>
          <p:nvPr/>
        </p:nvSpPr>
        <p:spPr>
          <a:xfrm>
            <a:off x="6564179" y="2171717"/>
            <a:ext cx="943597" cy="299243"/>
          </a:xfrm>
          <a:prstGeom prst="wedgeRoundRectCallout">
            <a:avLst>
              <a:gd name="adj1" fmla="val -80506"/>
              <a:gd name="adj2" fmla="val 9378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r>
              <a:rPr lang="ja-JP" altLang="en-US" sz="675" b="1">
                <a:solidFill>
                  <a:schemeClr val="accent4">
                    <a:lumMod val="50000"/>
                  </a:schemeClr>
                </a:solidFill>
              </a:rPr>
              <a:t>この間に</a:t>
            </a:r>
            <a:endParaRPr lang="en-US" altLang="ja-JP" sz="675" b="1">
              <a:solidFill>
                <a:schemeClr val="accent4">
                  <a:lumMod val="50000"/>
                </a:schemeClr>
              </a:solidFill>
            </a:endParaRPr>
          </a:p>
          <a:p>
            <a:pPr algn="ctr"/>
            <a:r>
              <a:rPr lang="ja-JP" altLang="en-US" sz="675" b="1">
                <a:solidFill>
                  <a:schemeClr val="accent4">
                    <a:lumMod val="50000"/>
                  </a:schemeClr>
                </a:solidFill>
              </a:rPr>
              <a:t>スクリーニング開始</a:t>
            </a:r>
            <a:endParaRPr lang="ja-JP" altLang="en-US" sz="675" b="1">
              <a:solidFill>
                <a:schemeClr val="accent4">
                  <a:lumMod val="50000"/>
                </a:schemeClr>
              </a:solidFill>
              <a:highlight>
                <a:srgbClr val="FFFF00"/>
              </a:highlight>
            </a:endParaRPr>
          </a:p>
        </p:txBody>
      </p:sp>
      <p:grpSp>
        <p:nvGrpSpPr>
          <p:cNvPr id="11" name="グループ化 10">
            <a:extLst>
              <a:ext uri="{FF2B5EF4-FFF2-40B4-BE49-F238E27FC236}">
                <a16:creationId xmlns:a16="http://schemas.microsoft.com/office/drawing/2014/main" id="{466E3B99-E519-FAC8-1A62-FBD3056A11DF}"/>
              </a:ext>
            </a:extLst>
          </p:cNvPr>
          <p:cNvGrpSpPr/>
          <p:nvPr/>
        </p:nvGrpSpPr>
        <p:grpSpPr>
          <a:xfrm>
            <a:off x="6001869" y="3458526"/>
            <a:ext cx="540000" cy="373881"/>
            <a:chOff x="6367648" y="6239961"/>
            <a:chExt cx="959997" cy="664676"/>
          </a:xfrm>
        </p:grpSpPr>
        <p:sp>
          <p:nvSpPr>
            <p:cNvPr id="12" name="矢印: 右 11">
              <a:extLst>
                <a:ext uri="{FF2B5EF4-FFF2-40B4-BE49-F238E27FC236}">
                  <a16:creationId xmlns:a16="http://schemas.microsoft.com/office/drawing/2014/main" id="{8073FD8F-F410-C4FA-6026-3594F6CC44EA}"/>
                </a:ext>
              </a:extLst>
            </p:cNvPr>
            <p:cNvSpPr/>
            <p:nvPr/>
          </p:nvSpPr>
          <p:spPr>
            <a:xfrm>
              <a:off x="6558232" y="6239961"/>
              <a:ext cx="673679" cy="5247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506" b="1"/>
            </a:p>
          </p:txBody>
        </p:sp>
        <p:sp>
          <p:nvSpPr>
            <p:cNvPr id="14" name="テキスト ボックス 13">
              <a:extLst>
                <a:ext uri="{FF2B5EF4-FFF2-40B4-BE49-F238E27FC236}">
                  <a16:creationId xmlns:a16="http://schemas.microsoft.com/office/drawing/2014/main" id="{E13736C6-AB00-8088-6A61-FE57B871FC9B}"/>
                </a:ext>
              </a:extLst>
            </p:cNvPr>
            <p:cNvSpPr txBox="1"/>
            <p:nvPr/>
          </p:nvSpPr>
          <p:spPr>
            <a:xfrm>
              <a:off x="6367648" y="6302764"/>
              <a:ext cx="959997" cy="601873"/>
            </a:xfrm>
            <a:prstGeom prst="rect">
              <a:avLst/>
            </a:prstGeom>
            <a:noFill/>
          </p:spPr>
          <p:txBody>
            <a:bodyPr wrap="square" rtlCol="0">
              <a:spAutoFit/>
            </a:bodyPr>
            <a:lstStyle/>
            <a:p>
              <a:pPr algn="ctr"/>
              <a:r>
                <a:rPr lang="en-US" altLang="ja-JP" sz="800" b="1" dirty="0">
                  <a:solidFill>
                    <a:schemeClr val="bg1"/>
                  </a:solidFill>
                </a:rPr>
                <a:t>0.75</a:t>
              </a:r>
              <a:r>
                <a:rPr lang="ja-JP" altLang="en-US" sz="800" b="1" dirty="0">
                  <a:solidFill>
                    <a:schemeClr val="bg1"/>
                  </a:solidFill>
                </a:rPr>
                <a:t>倍</a:t>
              </a:r>
            </a:p>
          </p:txBody>
        </p:sp>
      </p:grpSp>
      <p:sp>
        <p:nvSpPr>
          <p:cNvPr id="15" name="吹き出し: 角を丸めた四角形 14">
            <a:extLst>
              <a:ext uri="{FF2B5EF4-FFF2-40B4-BE49-F238E27FC236}">
                <a16:creationId xmlns:a16="http://schemas.microsoft.com/office/drawing/2014/main" id="{D39173F4-D7BD-6AE6-FC05-B5433BFDF6B5}"/>
              </a:ext>
            </a:extLst>
          </p:cNvPr>
          <p:cNvSpPr/>
          <p:nvPr/>
        </p:nvSpPr>
        <p:spPr>
          <a:xfrm>
            <a:off x="3302424" y="2158707"/>
            <a:ext cx="943819" cy="299243"/>
          </a:xfrm>
          <a:prstGeom prst="wedgeRoundRectCallout">
            <a:avLst>
              <a:gd name="adj1" fmla="val -98433"/>
              <a:gd name="adj2" fmla="val 10626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r>
              <a:rPr lang="ja-JP" altLang="en-US" sz="675" b="1" dirty="0">
                <a:solidFill>
                  <a:schemeClr val="accent4">
                    <a:lumMod val="50000"/>
                  </a:schemeClr>
                </a:solidFill>
              </a:rPr>
              <a:t>この間に</a:t>
            </a:r>
            <a:endParaRPr lang="en-US" altLang="ja-JP" sz="675" b="1" dirty="0">
              <a:solidFill>
                <a:schemeClr val="accent4">
                  <a:lumMod val="50000"/>
                </a:schemeClr>
              </a:solidFill>
            </a:endParaRPr>
          </a:p>
          <a:p>
            <a:pPr algn="ctr"/>
            <a:r>
              <a:rPr lang="ja-JP" altLang="en-US" sz="675" b="1" dirty="0">
                <a:solidFill>
                  <a:schemeClr val="accent4">
                    <a:lumMod val="50000"/>
                  </a:schemeClr>
                </a:solidFill>
              </a:rPr>
              <a:t>スクリーニング開始</a:t>
            </a:r>
            <a:endParaRPr lang="ja-JP" altLang="en-US" sz="675" b="1" dirty="0">
              <a:solidFill>
                <a:schemeClr val="accent4">
                  <a:lumMod val="50000"/>
                </a:schemeClr>
              </a:solidFill>
              <a:highlight>
                <a:srgbClr val="FFFF00"/>
              </a:highlight>
            </a:endParaRPr>
          </a:p>
        </p:txBody>
      </p:sp>
      <p:grpSp>
        <p:nvGrpSpPr>
          <p:cNvPr id="16" name="グループ化 15">
            <a:extLst>
              <a:ext uri="{FF2B5EF4-FFF2-40B4-BE49-F238E27FC236}">
                <a16:creationId xmlns:a16="http://schemas.microsoft.com/office/drawing/2014/main" id="{B685ACB6-0F8C-84E5-7926-1BFF24BC7325}"/>
              </a:ext>
            </a:extLst>
          </p:cNvPr>
          <p:cNvGrpSpPr/>
          <p:nvPr/>
        </p:nvGrpSpPr>
        <p:grpSpPr>
          <a:xfrm>
            <a:off x="2578750" y="3443010"/>
            <a:ext cx="468000" cy="373883"/>
            <a:chOff x="6452326" y="6239961"/>
            <a:chExt cx="831999" cy="664679"/>
          </a:xfrm>
        </p:grpSpPr>
        <p:sp>
          <p:nvSpPr>
            <p:cNvPr id="17" name="矢印: 右 16">
              <a:extLst>
                <a:ext uri="{FF2B5EF4-FFF2-40B4-BE49-F238E27FC236}">
                  <a16:creationId xmlns:a16="http://schemas.microsoft.com/office/drawing/2014/main" id="{50D9FC28-2697-99DA-D84C-C74BE8948654}"/>
                </a:ext>
              </a:extLst>
            </p:cNvPr>
            <p:cNvSpPr/>
            <p:nvPr/>
          </p:nvSpPr>
          <p:spPr>
            <a:xfrm>
              <a:off x="6558232" y="6239961"/>
              <a:ext cx="673679" cy="5247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506" b="1"/>
            </a:p>
          </p:txBody>
        </p:sp>
        <p:sp>
          <p:nvSpPr>
            <p:cNvPr id="18" name="テキスト ボックス 17">
              <a:extLst>
                <a:ext uri="{FF2B5EF4-FFF2-40B4-BE49-F238E27FC236}">
                  <a16:creationId xmlns:a16="http://schemas.microsoft.com/office/drawing/2014/main" id="{343371B7-8184-6B96-C964-413C0E16D792}"/>
                </a:ext>
              </a:extLst>
            </p:cNvPr>
            <p:cNvSpPr txBox="1"/>
            <p:nvPr/>
          </p:nvSpPr>
          <p:spPr>
            <a:xfrm>
              <a:off x="6452326" y="6302768"/>
              <a:ext cx="831999" cy="601872"/>
            </a:xfrm>
            <a:prstGeom prst="rect">
              <a:avLst/>
            </a:prstGeom>
            <a:noFill/>
          </p:spPr>
          <p:txBody>
            <a:bodyPr wrap="square" rtlCol="0">
              <a:spAutoFit/>
            </a:bodyPr>
            <a:lstStyle/>
            <a:p>
              <a:pPr algn="ctr"/>
              <a:r>
                <a:rPr lang="en-US" altLang="ja-JP" sz="800" b="1" dirty="0">
                  <a:solidFill>
                    <a:schemeClr val="bg1"/>
                  </a:solidFill>
                </a:rPr>
                <a:t>1.6</a:t>
              </a:r>
              <a:r>
                <a:rPr lang="ja-JP" altLang="en-US" sz="800" b="1" dirty="0">
                  <a:solidFill>
                    <a:schemeClr val="bg1"/>
                  </a:solidFill>
                </a:rPr>
                <a:t>倍</a:t>
              </a:r>
            </a:p>
          </p:txBody>
        </p:sp>
      </p:grpSp>
      <p:grpSp>
        <p:nvGrpSpPr>
          <p:cNvPr id="19" name="グループ化 18">
            <a:extLst>
              <a:ext uri="{FF2B5EF4-FFF2-40B4-BE49-F238E27FC236}">
                <a16:creationId xmlns:a16="http://schemas.microsoft.com/office/drawing/2014/main" id="{1FF2B89E-D0AC-96E9-4A3C-1C8C083F69DA}"/>
              </a:ext>
            </a:extLst>
          </p:cNvPr>
          <p:cNvGrpSpPr/>
          <p:nvPr/>
        </p:nvGrpSpPr>
        <p:grpSpPr>
          <a:xfrm>
            <a:off x="2586806" y="2829859"/>
            <a:ext cx="432000" cy="373878"/>
            <a:chOff x="6469259" y="6239961"/>
            <a:chExt cx="767999" cy="664670"/>
          </a:xfrm>
        </p:grpSpPr>
        <p:sp>
          <p:nvSpPr>
            <p:cNvPr id="20" name="矢印: 右 19">
              <a:extLst>
                <a:ext uri="{FF2B5EF4-FFF2-40B4-BE49-F238E27FC236}">
                  <a16:creationId xmlns:a16="http://schemas.microsoft.com/office/drawing/2014/main" id="{43CBB1C7-4767-00D6-2684-66C9EA8C56DC}"/>
                </a:ext>
              </a:extLst>
            </p:cNvPr>
            <p:cNvSpPr/>
            <p:nvPr/>
          </p:nvSpPr>
          <p:spPr>
            <a:xfrm>
              <a:off x="6558232" y="6239961"/>
              <a:ext cx="673679" cy="5247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506" b="1"/>
            </a:p>
          </p:txBody>
        </p:sp>
        <p:sp>
          <p:nvSpPr>
            <p:cNvPr id="21" name="テキスト ボックス 20">
              <a:extLst>
                <a:ext uri="{FF2B5EF4-FFF2-40B4-BE49-F238E27FC236}">
                  <a16:creationId xmlns:a16="http://schemas.microsoft.com/office/drawing/2014/main" id="{2C7CEE29-EDEA-8D36-92EC-B806764E5326}"/>
                </a:ext>
              </a:extLst>
            </p:cNvPr>
            <p:cNvSpPr txBox="1"/>
            <p:nvPr/>
          </p:nvSpPr>
          <p:spPr>
            <a:xfrm>
              <a:off x="6469259" y="6302759"/>
              <a:ext cx="767999" cy="601872"/>
            </a:xfrm>
            <a:prstGeom prst="rect">
              <a:avLst/>
            </a:prstGeom>
            <a:noFill/>
          </p:spPr>
          <p:txBody>
            <a:bodyPr wrap="square" rtlCol="0">
              <a:spAutoFit/>
            </a:bodyPr>
            <a:lstStyle/>
            <a:p>
              <a:pPr algn="ctr"/>
              <a:r>
                <a:rPr lang="en-US" altLang="ja-JP" sz="800" b="1" dirty="0">
                  <a:solidFill>
                    <a:schemeClr val="bg1"/>
                  </a:solidFill>
                </a:rPr>
                <a:t>10</a:t>
              </a:r>
              <a:r>
                <a:rPr lang="ja-JP" altLang="en-US" sz="800" b="1" dirty="0">
                  <a:solidFill>
                    <a:schemeClr val="bg1"/>
                  </a:solidFill>
                </a:rPr>
                <a:t>倍</a:t>
              </a:r>
            </a:p>
          </p:txBody>
        </p:sp>
      </p:grpSp>
      <p:sp>
        <p:nvSpPr>
          <p:cNvPr id="22" name="正方形/長方形 21">
            <a:extLst>
              <a:ext uri="{FF2B5EF4-FFF2-40B4-BE49-F238E27FC236}">
                <a16:creationId xmlns:a16="http://schemas.microsoft.com/office/drawing/2014/main" id="{C4B00239-9714-357A-5AA0-A9540107C8AE}"/>
              </a:ext>
            </a:extLst>
          </p:cNvPr>
          <p:cNvSpPr/>
          <p:nvPr/>
        </p:nvSpPr>
        <p:spPr>
          <a:xfrm>
            <a:off x="1145531" y="1875155"/>
            <a:ext cx="6821318" cy="3734139"/>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cxnSp>
        <p:nvCxnSpPr>
          <p:cNvPr id="23" name="直線コネクタ 22">
            <a:extLst>
              <a:ext uri="{FF2B5EF4-FFF2-40B4-BE49-F238E27FC236}">
                <a16:creationId xmlns:a16="http://schemas.microsoft.com/office/drawing/2014/main" id="{E283A1AF-983E-6F8C-7CB9-A2A5DF553728}"/>
              </a:ext>
            </a:extLst>
          </p:cNvPr>
          <p:cNvCxnSpPr>
            <a:cxnSpLocks/>
            <a:stCxn id="22" idx="2"/>
          </p:cNvCxnSpPr>
          <p:nvPr/>
        </p:nvCxnSpPr>
        <p:spPr>
          <a:xfrm flipH="1" flipV="1">
            <a:off x="4540586" y="1862781"/>
            <a:ext cx="15605" cy="3746513"/>
          </a:xfrm>
          <a:prstGeom prst="line">
            <a:avLst/>
          </a:prstGeom>
          <a:ln w="25400"/>
        </p:spPr>
        <p:style>
          <a:lnRef idx="1">
            <a:schemeClr val="dk1"/>
          </a:lnRef>
          <a:fillRef idx="0">
            <a:schemeClr val="dk1"/>
          </a:fillRef>
          <a:effectRef idx="0">
            <a:schemeClr val="dk1"/>
          </a:effectRef>
          <a:fontRef idx="minor">
            <a:schemeClr val="tx1"/>
          </a:fontRef>
        </p:style>
      </p:cxnSp>
      <p:sp>
        <p:nvSpPr>
          <p:cNvPr id="24" name="タイトル 1">
            <a:extLst>
              <a:ext uri="{FF2B5EF4-FFF2-40B4-BE49-F238E27FC236}">
                <a16:creationId xmlns:a16="http://schemas.microsoft.com/office/drawing/2014/main" id="{922069E9-AA8E-22AF-F858-E07B86E78835}"/>
              </a:ext>
            </a:extLst>
          </p:cNvPr>
          <p:cNvSpPr txBox="1">
            <a:spLocks/>
          </p:cNvSpPr>
          <p:nvPr/>
        </p:nvSpPr>
        <p:spPr>
          <a:xfrm>
            <a:off x="0" y="130882"/>
            <a:ext cx="9144000" cy="527124"/>
          </a:xfrm>
          <a:prstGeom prst="rect">
            <a:avLst/>
          </a:prstGeom>
          <a:solidFill>
            <a:schemeClr val="accent4">
              <a:lumMod val="20000"/>
              <a:lumOff val="80000"/>
            </a:schemeClr>
          </a:solidFill>
        </p:spPr>
        <p:txBody>
          <a:bodyPr vert="horz" lIns="68580" tIns="34290" rIns="68580" bIns="3429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en-US" altLang="ja-JP" sz="2475" dirty="0">
                <a:ln>
                  <a:solidFill>
                    <a:schemeClr val="tx1"/>
                  </a:solidFill>
                </a:ln>
                <a:latin typeface="BIZ UDPゴシック" panose="020B0400000000000000" pitchFamily="50" charset="-128"/>
                <a:ea typeface="BIZ UDPゴシック" panose="020B0400000000000000" pitchFamily="50" charset="-128"/>
              </a:rPr>
              <a:t>YOSS</a:t>
            </a:r>
            <a:r>
              <a:rPr lang="ja-JP" altLang="en-US" sz="2475" dirty="0">
                <a:ln>
                  <a:solidFill>
                    <a:schemeClr val="tx1"/>
                  </a:solidFill>
                </a:ln>
                <a:latin typeface="BIZ UDPゴシック" panose="020B0400000000000000" pitchFamily="50" charset="-128"/>
                <a:ea typeface="BIZ UDPゴシック" panose="020B0400000000000000" pitchFamily="50" charset="-128"/>
              </a:rPr>
              <a:t>サポート利用の有無による課題状況の比較</a:t>
            </a:r>
          </a:p>
        </p:txBody>
      </p:sp>
      <p:grpSp>
        <p:nvGrpSpPr>
          <p:cNvPr id="25" name="グループ化 24">
            <a:extLst>
              <a:ext uri="{FF2B5EF4-FFF2-40B4-BE49-F238E27FC236}">
                <a16:creationId xmlns:a16="http://schemas.microsoft.com/office/drawing/2014/main" id="{F810B9CB-BDFC-7696-AE9C-88ABDCADA66A}"/>
              </a:ext>
            </a:extLst>
          </p:cNvPr>
          <p:cNvGrpSpPr/>
          <p:nvPr/>
        </p:nvGrpSpPr>
        <p:grpSpPr>
          <a:xfrm>
            <a:off x="2583113" y="4821789"/>
            <a:ext cx="504000" cy="378521"/>
            <a:chOff x="2583113" y="4821789"/>
            <a:chExt cx="504000" cy="378521"/>
          </a:xfrm>
        </p:grpSpPr>
        <p:sp>
          <p:nvSpPr>
            <p:cNvPr id="26" name="矢印: 右 25">
              <a:extLst>
                <a:ext uri="{FF2B5EF4-FFF2-40B4-BE49-F238E27FC236}">
                  <a16:creationId xmlns:a16="http://schemas.microsoft.com/office/drawing/2014/main" id="{12243B4A-A74B-911F-6D78-79B13C143801}"/>
                </a:ext>
              </a:extLst>
            </p:cNvPr>
            <p:cNvSpPr/>
            <p:nvPr/>
          </p:nvSpPr>
          <p:spPr>
            <a:xfrm>
              <a:off x="2659876" y="4821789"/>
              <a:ext cx="392146" cy="2951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675" b="1" dirty="0"/>
            </a:p>
          </p:txBody>
        </p:sp>
        <p:sp>
          <p:nvSpPr>
            <p:cNvPr id="27" name="テキスト ボックス 26">
              <a:extLst>
                <a:ext uri="{FF2B5EF4-FFF2-40B4-BE49-F238E27FC236}">
                  <a16:creationId xmlns:a16="http://schemas.microsoft.com/office/drawing/2014/main" id="{FF311DBF-6A65-074B-25E1-AB6588577BA5}"/>
                </a:ext>
              </a:extLst>
            </p:cNvPr>
            <p:cNvSpPr txBox="1"/>
            <p:nvPr/>
          </p:nvSpPr>
          <p:spPr>
            <a:xfrm>
              <a:off x="2583113" y="4861756"/>
              <a:ext cx="504000" cy="338554"/>
            </a:xfrm>
            <a:prstGeom prst="rect">
              <a:avLst/>
            </a:prstGeom>
            <a:noFill/>
          </p:spPr>
          <p:txBody>
            <a:bodyPr wrap="square" rtlCol="0">
              <a:spAutoFit/>
            </a:bodyPr>
            <a:lstStyle/>
            <a:p>
              <a:pPr algn="ctr"/>
              <a:r>
                <a:rPr lang="en-US" altLang="ja-JP" sz="800" b="1" dirty="0">
                  <a:solidFill>
                    <a:schemeClr val="bg1"/>
                  </a:solidFill>
                </a:rPr>
                <a:t>1.7</a:t>
              </a:r>
              <a:r>
                <a:rPr lang="ja-JP" altLang="en-US" sz="800" b="1" dirty="0">
                  <a:solidFill>
                    <a:schemeClr val="bg1"/>
                  </a:solidFill>
                </a:rPr>
                <a:t>倍</a:t>
              </a:r>
            </a:p>
          </p:txBody>
        </p:sp>
      </p:grpSp>
      <p:grpSp>
        <p:nvGrpSpPr>
          <p:cNvPr id="28" name="グループ化 27">
            <a:extLst>
              <a:ext uri="{FF2B5EF4-FFF2-40B4-BE49-F238E27FC236}">
                <a16:creationId xmlns:a16="http://schemas.microsoft.com/office/drawing/2014/main" id="{FF91461A-D544-32B6-BC8E-67231B77DE76}"/>
              </a:ext>
            </a:extLst>
          </p:cNvPr>
          <p:cNvGrpSpPr/>
          <p:nvPr/>
        </p:nvGrpSpPr>
        <p:grpSpPr>
          <a:xfrm>
            <a:off x="6065310" y="4829658"/>
            <a:ext cx="490191" cy="263250"/>
            <a:chOff x="6065310" y="4829658"/>
            <a:chExt cx="490191" cy="263250"/>
          </a:xfrm>
        </p:grpSpPr>
        <p:sp>
          <p:nvSpPr>
            <p:cNvPr id="29" name="矢印: 右 28">
              <a:extLst>
                <a:ext uri="{FF2B5EF4-FFF2-40B4-BE49-F238E27FC236}">
                  <a16:creationId xmlns:a16="http://schemas.microsoft.com/office/drawing/2014/main" id="{CE6E97D8-376D-20EB-E68D-A7E1535E60F9}"/>
                </a:ext>
              </a:extLst>
            </p:cNvPr>
            <p:cNvSpPr/>
            <p:nvPr/>
          </p:nvSpPr>
          <p:spPr>
            <a:xfrm>
              <a:off x="6108219" y="4829658"/>
              <a:ext cx="377277" cy="2632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788" b="1" dirty="0"/>
            </a:p>
          </p:txBody>
        </p:sp>
        <p:sp>
          <p:nvSpPr>
            <p:cNvPr id="30" name="テキスト ボックス 29">
              <a:extLst>
                <a:ext uri="{FF2B5EF4-FFF2-40B4-BE49-F238E27FC236}">
                  <a16:creationId xmlns:a16="http://schemas.microsoft.com/office/drawing/2014/main" id="{6D563D02-3F2D-B042-E881-AFBEEA399F89}"/>
                </a:ext>
              </a:extLst>
            </p:cNvPr>
            <p:cNvSpPr txBox="1"/>
            <p:nvPr/>
          </p:nvSpPr>
          <p:spPr>
            <a:xfrm>
              <a:off x="6065310" y="4860351"/>
              <a:ext cx="490191" cy="215444"/>
            </a:xfrm>
            <a:prstGeom prst="rect">
              <a:avLst/>
            </a:prstGeom>
            <a:noFill/>
          </p:spPr>
          <p:txBody>
            <a:bodyPr wrap="square" rtlCol="0">
              <a:spAutoFit/>
            </a:bodyPr>
            <a:lstStyle/>
            <a:p>
              <a:r>
                <a:rPr lang="en-US" altLang="ja-JP" sz="800" b="1" dirty="0">
                  <a:solidFill>
                    <a:schemeClr val="bg1"/>
                  </a:solidFill>
                </a:rPr>
                <a:t>1.8</a:t>
              </a:r>
              <a:r>
                <a:rPr lang="ja-JP" altLang="en-US" sz="800" b="1" dirty="0">
                  <a:solidFill>
                    <a:schemeClr val="bg1"/>
                  </a:solidFill>
                </a:rPr>
                <a:t>倍</a:t>
              </a:r>
            </a:p>
          </p:txBody>
        </p:sp>
      </p:grpSp>
      <p:grpSp>
        <p:nvGrpSpPr>
          <p:cNvPr id="31" name="グループ化 30">
            <a:extLst>
              <a:ext uri="{FF2B5EF4-FFF2-40B4-BE49-F238E27FC236}">
                <a16:creationId xmlns:a16="http://schemas.microsoft.com/office/drawing/2014/main" id="{080AF7D2-F481-75AF-8C72-ED33EB468D4A}"/>
              </a:ext>
            </a:extLst>
          </p:cNvPr>
          <p:cNvGrpSpPr/>
          <p:nvPr/>
        </p:nvGrpSpPr>
        <p:grpSpPr>
          <a:xfrm>
            <a:off x="6046807" y="4040459"/>
            <a:ext cx="593301" cy="295193"/>
            <a:chOff x="6046807" y="4040459"/>
            <a:chExt cx="593301" cy="295193"/>
          </a:xfrm>
        </p:grpSpPr>
        <p:grpSp>
          <p:nvGrpSpPr>
            <p:cNvPr id="32" name="グループ化 31">
              <a:extLst>
                <a:ext uri="{FF2B5EF4-FFF2-40B4-BE49-F238E27FC236}">
                  <a16:creationId xmlns:a16="http://schemas.microsoft.com/office/drawing/2014/main" id="{17D47D8E-635D-10CE-385D-7351BBD840B2}"/>
                </a:ext>
              </a:extLst>
            </p:cNvPr>
            <p:cNvGrpSpPr/>
            <p:nvPr/>
          </p:nvGrpSpPr>
          <p:grpSpPr>
            <a:xfrm>
              <a:off x="6073887" y="4040459"/>
              <a:ext cx="478570" cy="295193"/>
              <a:chOff x="6477091" y="6239961"/>
              <a:chExt cx="850790" cy="524786"/>
            </a:xfrm>
          </p:grpSpPr>
          <p:sp>
            <p:nvSpPr>
              <p:cNvPr id="34" name="矢印: 右 33">
                <a:extLst>
                  <a:ext uri="{FF2B5EF4-FFF2-40B4-BE49-F238E27FC236}">
                    <a16:creationId xmlns:a16="http://schemas.microsoft.com/office/drawing/2014/main" id="{16871106-664A-11DE-8975-A45B480DE826}"/>
                  </a:ext>
                </a:extLst>
              </p:cNvPr>
              <p:cNvSpPr/>
              <p:nvPr/>
            </p:nvSpPr>
            <p:spPr>
              <a:xfrm>
                <a:off x="6558232" y="6239961"/>
                <a:ext cx="673679" cy="5247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506" b="1"/>
              </a:p>
            </p:txBody>
          </p:sp>
          <p:sp>
            <p:nvSpPr>
              <p:cNvPr id="35" name="テキスト ボックス 34">
                <a:extLst>
                  <a:ext uri="{FF2B5EF4-FFF2-40B4-BE49-F238E27FC236}">
                    <a16:creationId xmlns:a16="http://schemas.microsoft.com/office/drawing/2014/main" id="{51E3B038-34E9-C578-9A42-928C6B970CC7}"/>
                  </a:ext>
                </a:extLst>
              </p:cNvPr>
              <p:cNvSpPr txBox="1"/>
              <p:nvPr/>
            </p:nvSpPr>
            <p:spPr>
              <a:xfrm>
                <a:off x="6477091" y="6369470"/>
                <a:ext cx="850790" cy="348813"/>
              </a:xfrm>
              <a:prstGeom prst="rect">
                <a:avLst/>
              </a:prstGeom>
              <a:noFill/>
            </p:spPr>
            <p:txBody>
              <a:bodyPr wrap="square" rtlCol="0">
                <a:spAutoFit/>
              </a:bodyPr>
              <a:lstStyle/>
              <a:p>
                <a:endParaRPr lang="ja-JP" altLang="en-US" sz="675" b="1" dirty="0">
                  <a:solidFill>
                    <a:schemeClr val="bg1"/>
                  </a:solidFill>
                </a:endParaRPr>
              </a:p>
            </p:txBody>
          </p:sp>
        </p:grpSp>
        <p:sp>
          <p:nvSpPr>
            <p:cNvPr id="33" name="テキスト ボックス 32">
              <a:extLst>
                <a:ext uri="{FF2B5EF4-FFF2-40B4-BE49-F238E27FC236}">
                  <a16:creationId xmlns:a16="http://schemas.microsoft.com/office/drawing/2014/main" id="{9AF37AD8-2685-9BE6-8D81-EA369C3A1684}"/>
                </a:ext>
              </a:extLst>
            </p:cNvPr>
            <p:cNvSpPr txBox="1"/>
            <p:nvPr/>
          </p:nvSpPr>
          <p:spPr>
            <a:xfrm>
              <a:off x="6046807" y="4091548"/>
              <a:ext cx="593301" cy="215444"/>
            </a:xfrm>
            <a:prstGeom prst="rect">
              <a:avLst/>
            </a:prstGeom>
            <a:noFill/>
          </p:spPr>
          <p:txBody>
            <a:bodyPr wrap="square" rtlCol="0">
              <a:spAutoFit/>
            </a:bodyPr>
            <a:lstStyle/>
            <a:p>
              <a:r>
                <a:rPr lang="ja-JP" altLang="en-US" sz="800" b="1" spc="-150" dirty="0">
                  <a:solidFill>
                    <a:schemeClr val="bg1"/>
                  </a:solidFill>
                </a:rPr>
                <a:t>変化なし</a:t>
              </a:r>
            </a:p>
          </p:txBody>
        </p:sp>
      </p:grpSp>
      <p:grpSp>
        <p:nvGrpSpPr>
          <p:cNvPr id="36" name="グループ化 35">
            <a:extLst>
              <a:ext uri="{FF2B5EF4-FFF2-40B4-BE49-F238E27FC236}">
                <a16:creationId xmlns:a16="http://schemas.microsoft.com/office/drawing/2014/main" id="{7FC755AE-115B-8008-F9FC-443962E9C5D5}"/>
              </a:ext>
            </a:extLst>
          </p:cNvPr>
          <p:cNvGrpSpPr/>
          <p:nvPr/>
        </p:nvGrpSpPr>
        <p:grpSpPr>
          <a:xfrm>
            <a:off x="6084146" y="2845488"/>
            <a:ext cx="490191" cy="263250"/>
            <a:chOff x="6084146" y="2845488"/>
            <a:chExt cx="490191" cy="263250"/>
          </a:xfrm>
        </p:grpSpPr>
        <p:sp>
          <p:nvSpPr>
            <p:cNvPr id="37" name="矢印: 右 36">
              <a:extLst>
                <a:ext uri="{FF2B5EF4-FFF2-40B4-BE49-F238E27FC236}">
                  <a16:creationId xmlns:a16="http://schemas.microsoft.com/office/drawing/2014/main" id="{AAB955D6-7481-AE45-C4DE-57F349ABFEBB}"/>
                </a:ext>
              </a:extLst>
            </p:cNvPr>
            <p:cNvSpPr/>
            <p:nvPr/>
          </p:nvSpPr>
          <p:spPr>
            <a:xfrm>
              <a:off x="6097118" y="2845488"/>
              <a:ext cx="377277" cy="2632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675" b="1" dirty="0"/>
            </a:p>
          </p:txBody>
        </p:sp>
        <p:sp>
          <p:nvSpPr>
            <p:cNvPr id="38" name="テキスト ボックス 37">
              <a:extLst>
                <a:ext uri="{FF2B5EF4-FFF2-40B4-BE49-F238E27FC236}">
                  <a16:creationId xmlns:a16="http://schemas.microsoft.com/office/drawing/2014/main" id="{4034B2B2-C19F-EF11-302A-D9A26058DF30}"/>
                </a:ext>
              </a:extLst>
            </p:cNvPr>
            <p:cNvSpPr txBox="1"/>
            <p:nvPr/>
          </p:nvSpPr>
          <p:spPr>
            <a:xfrm>
              <a:off x="6084146" y="2867568"/>
              <a:ext cx="490191" cy="215444"/>
            </a:xfrm>
            <a:prstGeom prst="rect">
              <a:avLst/>
            </a:prstGeom>
            <a:noFill/>
          </p:spPr>
          <p:txBody>
            <a:bodyPr wrap="square" rtlCol="0">
              <a:spAutoFit/>
            </a:bodyPr>
            <a:lstStyle/>
            <a:p>
              <a:r>
                <a:rPr lang="en-US" altLang="ja-JP" sz="800" b="1" dirty="0">
                  <a:solidFill>
                    <a:schemeClr val="bg1"/>
                  </a:solidFill>
                </a:rPr>
                <a:t>2</a:t>
              </a:r>
              <a:r>
                <a:rPr lang="ja-JP" altLang="en-US" sz="800" b="1" dirty="0">
                  <a:solidFill>
                    <a:schemeClr val="bg1"/>
                  </a:solidFill>
                </a:rPr>
                <a:t>倍</a:t>
              </a:r>
            </a:p>
          </p:txBody>
        </p:sp>
      </p:grpSp>
      <p:grpSp>
        <p:nvGrpSpPr>
          <p:cNvPr id="39" name="グループ化 38">
            <a:extLst>
              <a:ext uri="{FF2B5EF4-FFF2-40B4-BE49-F238E27FC236}">
                <a16:creationId xmlns:a16="http://schemas.microsoft.com/office/drawing/2014/main" id="{F1F830B7-DAE4-2410-EB69-B9C27DA8B1DD}"/>
              </a:ext>
            </a:extLst>
          </p:cNvPr>
          <p:cNvGrpSpPr/>
          <p:nvPr/>
        </p:nvGrpSpPr>
        <p:grpSpPr>
          <a:xfrm>
            <a:off x="2621213" y="4018890"/>
            <a:ext cx="430809" cy="295193"/>
            <a:chOff x="2621213" y="4018890"/>
            <a:chExt cx="430809" cy="295193"/>
          </a:xfrm>
        </p:grpSpPr>
        <p:sp>
          <p:nvSpPr>
            <p:cNvPr id="40" name="矢印: 右 39">
              <a:extLst>
                <a:ext uri="{FF2B5EF4-FFF2-40B4-BE49-F238E27FC236}">
                  <a16:creationId xmlns:a16="http://schemas.microsoft.com/office/drawing/2014/main" id="{826247B3-F4EB-5932-C6DC-3579F90024DD}"/>
                </a:ext>
              </a:extLst>
            </p:cNvPr>
            <p:cNvSpPr/>
            <p:nvPr/>
          </p:nvSpPr>
          <p:spPr>
            <a:xfrm>
              <a:off x="2673078" y="4018890"/>
              <a:ext cx="378944" cy="2951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800" b="1" dirty="0"/>
            </a:p>
          </p:txBody>
        </p:sp>
        <p:sp>
          <p:nvSpPr>
            <p:cNvPr id="41" name="テキスト ボックス 40">
              <a:extLst>
                <a:ext uri="{FF2B5EF4-FFF2-40B4-BE49-F238E27FC236}">
                  <a16:creationId xmlns:a16="http://schemas.microsoft.com/office/drawing/2014/main" id="{5C0967EC-E1BA-B30E-6F10-1CFA02302B81}"/>
                </a:ext>
              </a:extLst>
            </p:cNvPr>
            <p:cNvSpPr txBox="1"/>
            <p:nvPr/>
          </p:nvSpPr>
          <p:spPr>
            <a:xfrm>
              <a:off x="2621213" y="4060935"/>
              <a:ext cx="377278" cy="215444"/>
            </a:xfrm>
            <a:prstGeom prst="rect">
              <a:avLst/>
            </a:prstGeom>
            <a:noFill/>
          </p:spPr>
          <p:txBody>
            <a:bodyPr wrap="square" rtlCol="0">
              <a:spAutoFit/>
            </a:bodyPr>
            <a:lstStyle/>
            <a:p>
              <a:pPr algn="ctr"/>
              <a:r>
                <a:rPr lang="en-US" altLang="ja-JP" sz="800" b="1" dirty="0">
                  <a:solidFill>
                    <a:schemeClr val="bg1"/>
                  </a:solidFill>
                </a:rPr>
                <a:t>1/3</a:t>
              </a:r>
              <a:endParaRPr lang="ja-JP" altLang="en-US" sz="800" b="1" dirty="0">
                <a:solidFill>
                  <a:schemeClr val="bg1"/>
                </a:solidFill>
              </a:endParaRPr>
            </a:p>
          </p:txBody>
        </p:sp>
      </p:grpSp>
      <p:sp>
        <p:nvSpPr>
          <p:cNvPr id="42" name="タイトル 1">
            <a:extLst>
              <a:ext uri="{FF2B5EF4-FFF2-40B4-BE49-F238E27FC236}">
                <a16:creationId xmlns:a16="http://schemas.microsoft.com/office/drawing/2014/main" id="{C860FDAF-406A-DAAC-92C9-6A1461CAABF6}"/>
              </a:ext>
            </a:extLst>
          </p:cNvPr>
          <p:cNvSpPr txBox="1">
            <a:spLocks/>
          </p:cNvSpPr>
          <p:nvPr/>
        </p:nvSpPr>
        <p:spPr>
          <a:xfrm>
            <a:off x="41729" y="5957261"/>
            <a:ext cx="9013318" cy="250263"/>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r"/>
            <a:r>
              <a:rPr lang="en-US" altLang="ja-JP" sz="1600" b="1" dirty="0">
                <a:latin typeface="BIZ UDPゴシック" panose="020B0400000000000000" pitchFamily="50" charset="-128"/>
                <a:ea typeface="BIZ UDPゴシック" panose="020B0400000000000000" pitchFamily="50" charset="-128"/>
              </a:rPr>
              <a:t>※YOSS®</a:t>
            </a:r>
            <a:r>
              <a:rPr lang="ja-JP" altLang="en-US" sz="1600" b="1" dirty="0">
                <a:latin typeface="BIZ UDPゴシック" panose="020B0400000000000000" pitchFamily="50" charset="-128"/>
                <a:ea typeface="BIZ UDPゴシック" panose="020B0400000000000000" pitchFamily="50" charset="-128"/>
              </a:rPr>
              <a:t>はデータ＋議論＋支援決定をシステマティックに行うスクリーニングシステムのこと</a:t>
            </a:r>
          </a:p>
        </p:txBody>
      </p:sp>
      <p:sp>
        <p:nvSpPr>
          <p:cNvPr id="2" name="スライド番号プレースホルダー 1">
            <a:extLst>
              <a:ext uri="{FF2B5EF4-FFF2-40B4-BE49-F238E27FC236}">
                <a16:creationId xmlns:a16="http://schemas.microsoft.com/office/drawing/2014/main" id="{4938F1FE-B861-120A-9107-B852F168C5C2}"/>
              </a:ext>
            </a:extLst>
          </p:cNvPr>
          <p:cNvSpPr>
            <a:spLocks noGrp="1"/>
          </p:cNvSpPr>
          <p:nvPr>
            <p:ph type="sldNum" sz="quarter" idx="12"/>
          </p:nvPr>
        </p:nvSpPr>
        <p:spPr/>
        <p:txBody>
          <a:bodyPr/>
          <a:lstStyle/>
          <a:p>
            <a:fld id="{9DAC49A8-D133-48D6-BABD-467D590054FB}" type="slidenum">
              <a:rPr kumimoji="1" lang="ja-JP" altLang="en-US" smtClean="0"/>
              <a:t>142</a:t>
            </a:fld>
            <a:endParaRPr kumimoji="1" lang="ja-JP" altLang="en-US"/>
          </a:p>
        </p:txBody>
      </p:sp>
    </p:spTree>
    <p:extLst>
      <p:ext uri="{BB962C8B-B14F-4D97-AF65-F5344CB8AC3E}">
        <p14:creationId xmlns:p14="http://schemas.microsoft.com/office/powerpoint/2010/main" val="3601051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DB48-2460-4073-D89C-541708A28FF2}"/>
            </a:ext>
          </a:extLst>
        </p:cNvPr>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2CDB5930-7E6D-ADE3-43A5-63700D420424}"/>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タイトル 1">
            <a:extLst>
              <a:ext uri="{FF2B5EF4-FFF2-40B4-BE49-F238E27FC236}">
                <a16:creationId xmlns:a16="http://schemas.microsoft.com/office/drawing/2014/main" id="{8C31E2BC-A87F-A590-E94D-763E32CD1622}"/>
              </a:ext>
            </a:extLst>
          </p:cNvPr>
          <p:cNvSpPr txBox="1">
            <a:spLocks/>
          </p:cNvSpPr>
          <p:nvPr/>
        </p:nvSpPr>
        <p:spPr>
          <a:xfrm>
            <a:off x="0" y="305848"/>
            <a:ext cx="9143999" cy="530489"/>
          </a:xfrm>
          <a:prstGeom prst="rect">
            <a:avLst/>
          </a:prstGeom>
        </p:spPr>
        <p:txBody>
          <a:bodyP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US" altLang="ja-JP" sz="2400" b="1">
                <a:ln>
                  <a:solidFill>
                    <a:schemeClr val="tx1">
                      <a:lumMod val="75000"/>
                      <a:lumOff val="25000"/>
                    </a:schemeClr>
                  </a:solidFill>
                </a:ln>
                <a:latin typeface="BIZ UDPゴシック" panose="020B0400000000000000" pitchFamily="50" charset="-128"/>
                <a:ea typeface="BIZ UDPゴシック" panose="020B0400000000000000" pitchFamily="50" charset="-128"/>
              </a:rPr>
              <a:t>YOSS</a:t>
            </a:r>
            <a:r>
              <a:rPr lang="ja-JP" altLang="en-US" sz="2400" b="1">
                <a:ln>
                  <a:solidFill>
                    <a:schemeClr val="tx1">
                      <a:lumMod val="75000"/>
                      <a:lumOff val="25000"/>
                    </a:schemeClr>
                  </a:solidFill>
                </a:ln>
                <a:latin typeface="BIZ UDPゴシック" panose="020B0400000000000000" pitchFamily="50" charset="-128"/>
                <a:ea typeface="BIZ UDPゴシック" panose="020B0400000000000000" pitchFamily="50" charset="-128"/>
              </a:rPr>
              <a:t>利用</a:t>
            </a:r>
            <a:r>
              <a:rPr lang="en-US" altLang="ja-JP" sz="2400" b="1">
                <a:ln>
                  <a:solidFill>
                    <a:schemeClr val="tx1">
                      <a:lumMod val="75000"/>
                      <a:lumOff val="25000"/>
                    </a:schemeClr>
                  </a:solidFill>
                </a:ln>
                <a:latin typeface="BIZ UDPゴシック" panose="020B0400000000000000" pitchFamily="50" charset="-128"/>
                <a:ea typeface="BIZ UDPゴシック" panose="020B0400000000000000" pitchFamily="50" charset="-128"/>
              </a:rPr>
              <a:t>+</a:t>
            </a:r>
            <a:r>
              <a:rPr lang="ja-JP" altLang="en-US" sz="2400" b="1">
                <a:ln>
                  <a:solidFill>
                    <a:schemeClr val="tx1">
                      <a:lumMod val="75000"/>
                      <a:lumOff val="25000"/>
                    </a:schemeClr>
                  </a:solidFill>
                </a:ln>
                <a:latin typeface="BIZ UDPゴシック" panose="020B0400000000000000" pitchFamily="50" charset="-128"/>
                <a:ea typeface="BIZ UDPゴシック" panose="020B0400000000000000" pitchFamily="50" charset="-128"/>
              </a:rPr>
              <a:t>マイスター人材の創出による</a:t>
            </a:r>
            <a:r>
              <a:rPr lang="ja-CN" altLang="en-US" sz="2400" b="1">
                <a:ln>
                  <a:solidFill>
                    <a:schemeClr val="tx1">
                      <a:lumMod val="75000"/>
                      <a:lumOff val="25000"/>
                    </a:schemeClr>
                  </a:solidFill>
                </a:ln>
                <a:latin typeface="BIZ UDPゴシック" panose="020B0400000000000000" pitchFamily="50" charset="-128"/>
                <a:ea typeface="BIZ UDPゴシック" panose="020B0400000000000000" pitchFamily="50" charset="-128"/>
              </a:rPr>
              <a:t>不登校</a:t>
            </a:r>
            <a:r>
              <a:rPr lang="ja-JP" altLang="en-US" sz="2400" b="1">
                <a:ln>
                  <a:solidFill>
                    <a:schemeClr val="tx1">
                      <a:lumMod val="75000"/>
                      <a:lumOff val="25000"/>
                    </a:schemeClr>
                  </a:solidFill>
                </a:ln>
                <a:latin typeface="BIZ UDPゴシック" panose="020B0400000000000000" pitchFamily="50" charset="-128"/>
                <a:ea typeface="BIZ UDPゴシック" panose="020B0400000000000000" pitchFamily="50" charset="-128"/>
              </a:rPr>
              <a:t>状況：一般との比較</a:t>
            </a:r>
            <a:endParaRPr lang="ja-JP" altLang="en-US" sz="2400" b="1" dirty="0">
              <a:ln>
                <a:solidFill>
                  <a:schemeClr val="tx1">
                    <a:lumMod val="75000"/>
                    <a:lumOff val="25000"/>
                  </a:schemeClr>
                </a:solidFill>
              </a:ln>
              <a:latin typeface="BIZ UDPゴシック" panose="020B0400000000000000" pitchFamily="50" charset="-128"/>
              <a:ea typeface="BIZ UDPゴシック" panose="020B0400000000000000" pitchFamily="50" charset="-128"/>
            </a:endParaRPr>
          </a:p>
        </p:txBody>
      </p:sp>
      <p:sp>
        <p:nvSpPr>
          <p:cNvPr id="5" name="Rectangle 1">
            <a:extLst>
              <a:ext uri="{FF2B5EF4-FFF2-40B4-BE49-F238E27FC236}">
                <a16:creationId xmlns:a16="http://schemas.microsoft.com/office/drawing/2014/main" id="{D0E559BD-8213-2AED-166A-8FDB6C7D1863}"/>
              </a:ext>
            </a:extLst>
          </p:cNvPr>
          <p:cNvSpPr>
            <a:spLocks noChangeArrowheads="1"/>
          </p:cNvSpPr>
          <p:nvPr/>
        </p:nvSpPr>
        <p:spPr bwMode="auto">
          <a:xfrm>
            <a:off x="473684" y="5304409"/>
            <a:ext cx="4727558" cy="4549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 tIns="0" rIns="142830" bIns="23805" numCol="1" anchor="ctr" anchorCtr="0" compatLnSpc="1">
            <a:prstTxWarp prst="textNoShape">
              <a:avLst/>
            </a:prstTxWarp>
            <a:spAutoFit/>
          </a:bodyPr>
          <a:lstStyle/>
          <a:p>
            <a:pPr defTabSz="685800" eaLnBrk="0" fontAlgn="base" hangingPunct="0">
              <a:spcBef>
                <a:spcPct val="0"/>
              </a:spcBef>
              <a:spcAft>
                <a:spcPct val="0"/>
              </a:spcAft>
            </a:pPr>
            <a:r>
              <a:rPr lang="ja-JP" altLang="en-US" sz="1400" dirty="0">
                <a:solidFill>
                  <a:srgbClr val="0066CC"/>
                </a:solidFill>
                <a:latin typeface="BIZ UDPゴシック" panose="020B0400000000000000" pitchFamily="50" charset="-128"/>
                <a:ea typeface="BIZ UDPゴシック" panose="020B0400000000000000" pitchFamily="50" charset="-128"/>
              </a:rPr>
              <a:t>文部科学省「</a:t>
            </a:r>
            <a:r>
              <a:rPr lang="ja-JP" altLang="ja-JP" sz="1400" dirty="0">
                <a:solidFill>
                  <a:srgbClr val="0066CC"/>
                </a:solidFill>
                <a:latin typeface="BIZ UDPゴシック" panose="020B0400000000000000" pitchFamily="50" charset="-128"/>
                <a:ea typeface="BIZ UDPゴシック" panose="020B0400000000000000" pitchFamily="50" charset="-128"/>
              </a:rPr>
              <a:t>令和</a:t>
            </a:r>
            <a:r>
              <a:rPr lang="ja-JP" altLang="en-US" sz="1400" dirty="0">
                <a:solidFill>
                  <a:srgbClr val="0066CC"/>
                </a:solidFill>
                <a:latin typeface="BIZ UDPゴシック" panose="020B0400000000000000" pitchFamily="50" charset="-128"/>
                <a:ea typeface="BIZ UDPゴシック" panose="020B0400000000000000" pitchFamily="50" charset="-128"/>
              </a:rPr>
              <a:t>６</a:t>
            </a:r>
            <a:r>
              <a:rPr lang="ja-JP" altLang="ja-JP" sz="1400" dirty="0">
                <a:solidFill>
                  <a:srgbClr val="0066CC"/>
                </a:solidFill>
                <a:latin typeface="BIZ UDPゴシック" panose="020B0400000000000000" pitchFamily="50" charset="-128"/>
                <a:ea typeface="BIZ UDPゴシック" panose="020B0400000000000000" pitchFamily="50" charset="-128"/>
              </a:rPr>
              <a:t>年度児童生徒の問題行動・不登校等生徒指導上の諸課題に関する調査結果</a:t>
            </a:r>
            <a:r>
              <a:rPr lang="ja-JP" altLang="en-US" sz="1400" dirty="0">
                <a:solidFill>
                  <a:srgbClr val="0066CC"/>
                </a:solidFill>
                <a:latin typeface="BIZ UDPゴシック" panose="020B0400000000000000" pitchFamily="50" charset="-128"/>
                <a:ea typeface="BIZ UDPゴシック" panose="020B0400000000000000" pitchFamily="50" charset="-128"/>
              </a:rPr>
              <a:t>」</a:t>
            </a:r>
            <a:endParaRPr lang="ja-JP" altLang="ja-JP" sz="1400" dirty="0">
              <a:latin typeface="BIZ UDPゴシック" panose="020B0400000000000000" pitchFamily="50" charset="-128"/>
              <a:ea typeface="BIZ UDPゴシック" panose="020B0400000000000000" pitchFamily="50" charset="-128"/>
            </a:endParaRPr>
          </a:p>
        </p:txBody>
      </p:sp>
      <p:pic>
        <p:nvPicPr>
          <p:cNvPr id="9" name="図 8">
            <a:extLst>
              <a:ext uri="{FF2B5EF4-FFF2-40B4-BE49-F238E27FC236}">
                <a16:creationId xmlns:a16="http://schemas.microsoft.com/office/drawing/2014/main" id="{1816A50F-D077-51EA-42A2-F9EB7118D981}"/>
              </a:ext>
            </a:extLst>
          </p:cNvPr>
          <p:cNvPicPr>
            <a:picLocks noChangeAspect="1"/>
          </p:cNvPicPr>
          <p:nvPr/>
        </p:nvPicPr>
        <p:blipFill>
          <a:blip r:embed="rId3"/>
          <a:stretch>
            <a:fillRect/>
          </a:stretch>
        </p:blipFill>
        <p:spPr>
          <a:xfrm>
            <a:off x="5171520" y="2286301"/>
            <a:ext cx="3498793" cy="3652052"/>
          </a:xfrm>
          <a:prstGeom prst="rect">
            <a:avLst/>
          </a:prstGeom>
        </p:spPr>
      </p:pic>
      <p:sp>
        <p:nvSpPr>
          <p:cNvPr id="10" name="テキスト ボックス 9">
            <a:extLst>
              <a:ext uri="{FF2B5EF4-FFF2-40B4-BE49-F238E27FC236}">
                <a16:creationId xmlns:a16="http://schemas.microsoft.com/office/drawing/2014/main" id="{A71F2490-0AA2-9E7F-4A0F-A89F1B560505}"/>
              </a:ext>
            </a:extLst>
          </p:cNvPr>
          <p:cNvSpPr txBox="1"/>
          <p:nvPr/>
        </p:nvSpPr>
        <p:spPr>
          <a:xfrm>
            <a:off x="5226542" y="1445741"/>
            <a:ext cx="3498793" cy="646331"/>
          </a:xfrm>
          <a:prstGeom prst="rect">
            <a:avLst/>
          </a:prstGeom>
          <a:solidFill>
            <a:schemeClr val="accent4">
              <a:lumMod val="40000"/>
              <a:lumOff val="60000"/>
            </a:schemeClr>
          </a:solidFill>
          <a:ln>
            <a:solidFill>
              <a:schemeClr val="accent4">
                <a:lumMod val="20000"/>
                <a:lumOff val="80000"/>
              </a:schemeClr>
            </a:solidFill>
          </a:ln>
        </p:spPr>
        <p:txBody>
          <a:bodyPr wrap="square" rtlCol="0">
            <a:spAutoFit/>
          </a:bodyPr>
          <a:lstStyle/>
          <a:p>
            <a:r>
              <a:rPr kumimoji="1" lang="en-US" altLang="ja-JP" b="1" dirty="0">
                <a:latin typeface="BIZ UDPゴシック" panose="020B0400000000000000" pitchFamily="50" charset="-128"/>
                <a:ea typeface="BIZ UDPゴシック" panose="020B0400000000000000" pitchFamily="50" charset="-128"/>
              </a:rPr>
              <a:t>YOSS</a:t>
            </a:r>
            <a:r>
              <a:rPr kumimoji="1" lang="ja-JP" altLang="en-US" b="1" dirty="0">
                <a:latin typeface="BIZ UDPゴシック" panose="020B0400000000000000" pitchFamily="50" charset="-128"/>
                <a:ea typeface="BIZ UDPゴシック" panose="020B0400000000000000" pitchFamily="50" charset="-128"/>
              </a:rPr>
              <a:t>自治体の例</a:t>
            </a:r>
            <a:endParaRPr kumimoji="1" lang="en-US" altLang="ja-JP" b="1" dirty="0">
              <a:latin typeface="BIZ UDPゴシック" panose="020B0400000000000000" pitchFamily="50" charset="-128"/>
              <a:ea typeface="BIZ UDPゴシック" panose="020B0400000000000000" pitchFamily="50" charset="-128"/>
            </a:endParaRPr>
          </a:p>
          <a:p>
            <a:r>
              <a:rPr kumimoji="1" lang="ja-JP" altLang="en-US" b="1" dirty="0">
                <a:latin typeface="BIZ UDゴシック" panose="020B0400000000000000" pitchFamily="49" charset="-128"/>
                <a:ea typeface="BIZ UDゴシック" panose="020B0400000000000000" pitchFamily="49" charset="-128"/>
              </a:rPr>
              <a:t>：</a:t>
            </a:r>
            <a:r>
              <a:rPr kumimoji="1" lang="ja-JP" altLang="en-US" b="1" dirty="0">
                <a:latin typeface="BIZ UDPゴシック" panose="020B0400000000000000" pitchFamily="50" charset="-128"/>
                <a:ea typeface="BIZ UDPゴシック" panose="020B0400000000000000" pitchFamily="50" charset="-128"/>
              </a:rPr>
              <a:t>マイスター</a:t>
            </a:r>
            <a:r>
              <a:rPr kumimoji="1" lang="en-US" altLang="ja-JP" b="1" dirty="0">
                <a:latin typeface="BIZ UDPゴシック" panose="020B0400000000000000" pitchFamily="50" charset="-128"/>
                <a:ea typeface="BIZ UDPゴシック" panose="020B0400000000000000" pitchFamily="50" charset="-128"/>
              </a:rPr>
              <a:t>4</a:t>
            </a:r>
            <a:r>
              <a:rPr kumimoji="1" lang="ja-JP" altLang="en-US" b="1" dirty="0">
                <a:latin typeface="BIZ UDPゴシック" panose="020B0400000000000000" pitchFamily="50" charset="-128"/>
                <a:ea typeface="BIZ UDPゴシック" panose="020B0400000000000000" pitchFamily="50" charset="-128"/>
              </a:rPr>
              <a:t>人いる学校</a:t>
            </a:r>
          </a:p>
        </p:txBody>
      </p:sp>
      <p:grpSp>
        <p:nvGrpSpPr>
          <p:cNvPr id="17" name="グループ化 16">
            <a:extLst>
              <a:ext uri="{FF2B5EF4-FFF2-40B4-BE49-F238E27FC236}">
                <a16:creationId xmlns:a16="http://schemas.microsoft.com/office/drawing/2014/main" id="{4D673592-D572-0D63-4991-FED25473498D}"/>
              </a:ext>
            </a:extLst>
          </p:cNvPr>
          <p:cNvGrpSpPr/>
          <p:nvPr/>
        </p:nvGrpSpPr>
        <p:grpSpPr>
          <a:xfrm>
            <a:off x="7013383" y="3512449"/>
            <a:ext cx="2008800" cy="936000"/>
            <a:chOff x="7110761" y="3261531"/>
            <a:chExt cx="2008800" cy="936000"/>
          </a:xfrm>
        </p:grpSpPr>
        <p:sp>
          <p:nvSpPr>
            <p:cNvPr id="11" name="吹き出し: 角を丸めた四角形 5">
              <a:extLst>
                <a:ext uri="{FF2B5EF4-FFF2-40B4-BE49-F238E27FC236}">
                  <a16:creationId xmlns:a16="http://schemas.microsoft.com/office/drawing/2014/main" id="{EEC84DB8-2199-ED05-949D-7AB789DB336F}"/>
                </a:ext>
              </a:extLst>
            </p:cNvPr>
            <p:cNvSpPr/>
            <p:nvPr/>
          </p:nvSpPr>
          <p:spPr>
            <a:xfrm>
              <a:off x="7110761" y="3261531"/>
              <a:ext cx="1944000" cy="936000"/>
            </a:xfrm>
            <a:prstGeom prst="wedgeRoundRectCallout">
              <a:avLst>
                <a:gd name="adj1" fmla="val -49030"/>
                <a:gd name="adj2" fmla="val -6232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14" name="テキスト ボックス 13">
              <a:extLst>
                <a:ext uri="{FF2B5EF4-FFF2-40B4-BE49-F238E27FC236}">
                  <a16:creationId xmlns:a16="http://schemas.microsoft.com/office/drawing/2014/main" id="{2EA3DE54-AC63-2D49-D520-EC0195AEBC50}"/>
                </a:ext>
              </a:extLst>
            </p:cNvPr>
            <p:cNvSpPr txBox="1"/>
            <p:nvPr/>
          </p:nvSpPr>
          <p:spPr>
            <a:xfrm>
              <a:off x="7193938" y="3298630"/>
              <a:ext cx="1925623" cy="830997"/>
            </a:xfrm>
            <a:prstGeom prst="rect">
              <a:avLst/>
            </a:prstGeom>
            <a:noFill/>
          </p:spPr>
          <p:txBody>
            <a:bodyPr wrap="square" rtlCol="0">
              <a:spAutoFit/>
            </a:bodyPr>
            <a:lstStyle/>
            <a:p>
              <a:r>
                <a:rPr kumimoji="1" lang="en-US" altLang="ja-JP" sz="1600" b="1" dirty="0">
                  <a:latin typeface="BIZ UDPゴシック" panose="020B0400000000000000" pitchFamily="50" charset="-128"/>
                  <a:ea typeface="BIZ UDPゴシック" panose="020B0400000000000000" pitchFamily="50" charset="-128"/>
                </a:rPr>
                <a:t>YOSS</a:t>
              </a:r>
              <a:r>
                <a:rPr kumimoji="1" lang="ja-JP" altLang="en-US" sz="1600" b="1" dirty="0">
                  <a:latin typeface="BIZ UDPゴシック" panose="020B0400000000000000" pitchFamily="50" charset="-128"/>
                  <a:ea typeface="BIZ UDPゴシック" panose="020B0400000000000000" pitchFamily="50" charset="-128"/>
                </a:rPr>
                <a:t>始めてから増え続けなくなり、横ばいになった</a:t>
              </a:r>
            </a:p>
          </p:txBody>
        </p:sp>
      </p:grpSp>
      <p:cxnSp>
        <p:nvCxnSpPr>
          <p:cNvPr id="15" name="Google Shape;124;p1">
            <a:extLst>
              <a:ext uri="{FF2B5EF4-FFF2-40B4-BE49-F238E27FC236}">
                <a16:creationId xmlns:a16="http://schemas.microsoft.com/office/drawing/2014/main" id="{1FD2C3B9-F6DD-6B85-265A-E798CC19A8BB}"/>
              </a:ext>
            </a:extLst>
          </p:cNvPr>
          <p:cNvCxnSpPr/>
          <p:nvPr/>
        </p:nvCxnSpPr>
        <p:spPr>
          <a:xfrm rot="10800000" flipH="1">
            <a:off x="473684" y="874117"/>
            <a:ext cx="8196629" cy="26377"/>
          </a:xfrm>
          <a:prstGeom prst="straightConnector1">
            <a:avLst/>
          </a:prstGeom>
          <a:noFill/>
          <a:ln w="63500" cap="flat" cmpd="sng">
            <a:solidFill>
              <a:schemeClr val="accent1"/>
            </a:solidFill>
            <a:prstDash val="solid"/>
            <a:miter lim="800000"/>
            <a:headEnd type="none" w="sm" len="sm"/>
            <a:tailEnd type="none" w="sm" len="sm"/>
          </a:ln>
        </p:spPr>
      </p:cxnSp>
      <p:sp>
        <p:nvSpPr>
          <p:cNvPr id="2" name="スライド番号プレースホルダー 1">
            <a:extLst>
              <a:ext uri="{FF2B5EF4-FFF2-40B4-BE49-F238E27FC236}">
                <a16:creationId xmlns:a16="http://schemas.microsoft.com/office/drawing/2014/main" id="{49E62A17-438C-40CD-8033-0D709708086E}"/>
              </a:ext>
            </a:extLst>
          </p:cNvPr>
          <p:cNvSpPr>
            <a:spLocks noGrp="1"/>
          </p:cNvSpPr>
          <p:nvPr>
            <p:ph type="sldNum" sz="quarter" idx="12"/>
          </p:nvPr>
        </p:nvSpPr>
        <p:spPr/>
        <p:txBody>
          <a:bodyPr/>
          <a:lstStyle/>
          <a:p>
            <a:fld id="{9DAC49A8-D133-48D6-BABD-467D590054FB}" type="slidenum">
              <a:rPr kumimoji="1" lang="ja-JP" altLang="en-US" smtClean="0"/>
              <a:t>143</a:t>
            </a:fld>
            <a:endParaRPr kumimoji="1" lang="ja-JP" altLang="en-US" dirty="0"/>
          </a:p>
        </p:txBody>
      </p:sp>
      <p:graphicFrame>
        <p:nvGraphicFramePr>
          <p:cNvPr id="6" name="グラフ 5">
            <a:extLst>
              <a:ext uri="{FF2B5EF4-FFF2-40B4-BE49-F238E27FC236}">
                <a16:creationId xmlns:a16="http://schemas.microsoft.com/office/drawing/2014/main" id="{7B50AD6D-9FEC-41FE-A3A0-0582072DC8B6}"/>
              </a:ext>
            </a:extLst>
          </p:cNvPr>
          <p:cNvGraphicFramePr>
            <a:graphicFrameLocks/>
          </p:cNvGraphicFramePr>
          <p:nvPr>
            <p:extLst>
              <p:ext uri="{D42A27DB-BD31-4B8C-83A1-F6EECF244321}">
                <p14:modId xmlns:p14="http://schemas.microsoft.com/office/powerpoint/2010/main" val="327654671"/>
              </p:ext>
            </p:extLst>
          </p:nvPr>
        </p:nvGraphicFramePr>
        <p:xfrm>
          <a:off x="340847" y="2421675"/>
          <a:ext cx="4644777" cy="2711213"/>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直線コネクタ 6">
            <a:extLst>
              <a:ext uri="{FF2B5EF4-FFF2-40B4-BE49-F238E27FC236}">
                <a16:creationId xmlns:a16="http://schemas.microsoft.com/office/drawing/2014/main" id="{56883446-2241-D90E-0F3A-3A3D515F204D}"/>
              </a:ext>
            </a:extLst>
          </p:cNvPr>
          <p:cNvCxnSpPr/>
          <p:nvPr/>
        </p:nvCxnSpPr>
        <p:spPr>
          <a:xfrm flipV="1">
            <a:off x="3198092" y="2610998"/>
            <a:ext cx="0" cy="2332566"/>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16" name="グループ化 15">
            <a:extLst>
              <a:ext uri="{FF2B5EF4-FFF2-40B4-BE49-F238E27FC236}">
                <a16:creationId xmlns:a16="http://schemas.microsoft.com/office/drawing/2014/main" id="{58375446-6C6F-2267-4753-12BFA7126DDF}"/>
              </a:ext>
            </a:extLst>
          </p:cNvPr>
          <p:cNvGrpSpPr/>
          <p:nvPr/>
        </p:nvGrpSpPr>
        <p:grpSpPr>
          <a:xfrm>
            <a:off x="2684018" y="1260595"/>
            <a:ext cx="2017541" cy="1210771"/>
            <a:chOff x="2613371" y="1354077"/>
            <a:chExt cx="2017541" cy="1204036"/>
          </a:xfrm>
        </p:grpSpPr>
        <p:sp>
          <p:nvSpPr>
            <p:cNvPr id="8" name="吹き出し: 角を丸めた四角形 5">
              <a:extLst>
                <a:ext uri="{FF2B5EF4-FFF2-40B4-BE49-F238E27FC236}">
                  <a16:creationId xmlns:a16="http://schemas.microsoft.com/office/drawing/2014/main" id="{54A753CB-8F7D-2A29-D7B1-4638C3154FF9}"/>
                </a:ext>
              </a:extLst>
            </p:cNvPr>
            <p:cNvSpPr/>
            <p:nvPr/>
          </p:nvSpPr>
          <p:spPr>
            <a:xfrm>
              <a:off x="2613371" y="1354077"/>
              <a:ext cx="2008016" cy="1204036"/>
            </a:xfrm>
            <a:prstGeom prst="wedgeRoundRectCallout">
              <a:avLst>
                <a:gd name="adj1" fmla="val 2288"/>
                <a:gd name="adj2" fmla="val 7009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12" name="テキスト ボックス 11">
              <a:extLst>
                <a:ext uri="{FF2B5EF4-FFF2-40B4-BE49-F238E27FC236}">
                  <a16:creationId xmlns:a16="http://schemas.microsoft.com/office/drawing/2014/main" id="{742262C1-6BC0-829C-3D65-B22749DAEF65}"/>
                </a:ext>
              </a:extLst>
            </p:cNvPr>
            <p:cNvSpPr txBox="1"/>
            <p:nvPr/>
          </p:nvSpPr>
          <p:spPr>
            <a:xfrm>
              <a:off x="2622896" y="1432224"/>
              <a:ext cx="2008016" cy="1077218"/>
            </a:xfrm>
            <a:prstGeom prst="rect">
              <a:avLst/>
            </a:prstGeom>
            <a:noFill/>
          </p:spPr>
          <p:txBody>
            <a:bodyPr wrap="square" rtlCol="0">
              <a:spAutoFit/>
            </a:bodyPr>
            <a:lstStyle/>
            <a:p>
              <a:r>
                <a:rPr kumimoji="1" lang="ja-JP" altLang="en-US" sz="1600" b="1" dirty="0">
                  <a:latin typeface="BIZ UDPゴシック" panose="020B0400000000000000" pitchFamily="50" charset="-128"/>
                  <a:ea typeface="BIZ UDPゴシック" panose="020B0400000000000000" pitchFamily="50" charset="-128"/>
                </a:rPr>
                <a:t>コロナ後の</a:t>
              </a:r>
              <a:r>
                <a:rPr kumimoji="1" lang="en-US" altLang="ja-JP" sz="1600" b="1" dirty="0">
                  <a:latin typeface="BIZ UDPゴシック" panose="020B0400000000000000" pitchFamily="50" charset="-128"/>
                  <a:ea typeface="BIZ UDPゴシック" panose="020B0400000000000000" pitchFamily="50" charset="-128"/>
                </a:rPr>
                <a:t>2020</a:t>
              </a:r>
              <a:r>
                <a:rPr kumimoji="1" lang="ja-JP" altLang="en-US" sz="1600" b="1" dirty="0">
                  <a:latin typeface="BIZ UDPゴシック" panose="020B0400000000000000" pitchFamily="50" charset="-128"/>
                  <a:ea typeface="BIZ UDPゴシック" panose="020B0400000000000000" pitchFamily="50" charset="-128"/>
                </a:rPr>
                <a:t>年から傾斜がどの自治体でも激しい</a:t>
              </a:r>
              <a:br>
                <a:rPr kumimoji="1" lang="en-US" altLang="ja-JP" sz="1600" b="1" dirty="0">
                  <a:latin typeface="BIZ UDPゴシック" panose="020B0400000000000000" pitchFamily="50" charset="-128"/>
                  <a:ea typeface="BIZ UDPゴシック" panose="020B0400000000000000" pitchFamily="50" charset="-128"/>
                </a:rPr>
              </a:br>
              <a:r>
                <a:rPr kumimoji="1" lang="ja-JP" altLang="en-US" sz="1600" b="1" dirty="0">
                  <a:latin typeface="BIZ UDPゴシック" panose="020B0400000000000000" pitchFamily="50" charset="-128"/>
                  <a:ea typeface="BIZ UDPゴシック" panose="020B0400000000000000" pitchFamily="50" charset="-128"/>
                </a:rPr>
                <a:t>（月別も含め）</a:t>
              </a:r>
            </a:p>
          </p:txBody>
        </p:sp>
      </p:grpSp>
      <p:sp>
        <p:nvSpPr>
          <p:cNvPr id="18" name="テキスト ボックス 6">
            <a:extLst>
              <a:ext uri="{FF2B5EF4-FFF2-40B4-BE49-F238E27FC236}">
                <a16:creationId xmlns:a16="http://schemas.microsoft.com/office/drawing/2014/main" id="{E273D1F5-E166-E706-B94C-C98C917F1162}"/>
              </a:ext>
            </a:extLst>
          </p:cNvPr>
          <p:cNvSpPr txBox="1"/>
          <p:nvPr/>
        </p:nvSpPr>
        <p:spPr>
          <a:xfrm>
            <a:off x="356091" y="2060512"/>
            <a:ext cx="2332690" cy="307777"/>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9BBB59">
                    <a:lumMod val="50000"/>
                  </a:srgbClr>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400" b="0" i="0" u="none" strike="noStrike" kern="1200" cap="none" spc="0" normalizeH="0" baseline="0" noProof="0" dirty="0">
                <a:ln>
                  <a:noFill/>
                </a:ln>
                <a:solidFill>
                  <a:sysClr val="windowText" lastClr="000000">
                    <a:lumMod val="85000"/>
                    <a:lumOff val="15000"/>
                  </a:sysClr>
                </a:solidFill>
                <a:effectLst/>
                <a:uLnTx/>
                <a:uFillTx/>
                <a:latin typeface="BIZ UDPゴシック" panose="020B0400000000000000" pitchFamily="50" charset="-128"/>
                <a:ea typeface="BIZ UDPゴシック" panose="020B0400000000000000" pitchFamily="50" charset="-128"/>
                <a:cs typeface="+mn-cs"/>
              </a:rPr>
              <a:t>不登校児童生徒数の推移</a:t>
            </a:r>
          </a:p>
        </p:txBody>
      </p:sp>
      <p:sp>
        <p:nvSpPr>
          <p:cNvPr id="19" name="テキスト ボックス 23">
            <a:extLst>
              <a:ext uri="{FF2B5EF4-FFF2-40B4-BE49-F238E27FC236}">
                <a16:creationId xmlns:a16="http://schemas.microsoft.com/office/drawing/2014/main" id="{3046A902-CF3E-36D1-19F1-045D19C58B36}"/>
              </a:ext>
            </a:extLst>
          </p:cNvPr>
          <p:cNvSpPr txBox="1"/>
          <p:nvPr/>
        </p:nvSpPr>
        <p:spPr>
          <a:xfrm>
            <a:off x="351329" y="2298605"/>
            <a:ext cx="583435" cy="24614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defPPr>
              <a:defRPr lang="ja-JP"/>
            </a:defPPr>
            <a:lvl1pPr marL="0" indent="0" algn="l" defTabSz="914400" rtl="0" eaLnBrk="1" latinLnBrk="0" hangingPunct="1">
              <a:defRPr kumimoji="1" sz="1100" kern="1200">
                <a:solidFill>
                  <a:schemeClr val="dk1"/>
                </a:solidFill>
                <a:latin typeface="+mn-lt"/>
                <a:ea typeface="+mn-ea"/>
                <a:cs typeface="+mn-cs"/>
              </a:defRPr>
            </a:lvl1pPr>
            <a:lvl2pPr marL="457200" indent="0" algn="l" defTabSz="914400" rtl="0" eaLnBrk="1" latinLnBrk="0" hangingPunct="1">
              <a:defRPr kumimoji="1" sz="1100" kern="1200">
                <a:solidFill>
                  <a:schemeClr val="dk1"/>
                </a:solidFill>
                <a:latin typeface="+mn-lt"/>
                <a:ea typeface="+mn-ea"/>
                <a:cs typeface="+mn-cs"/>
              </a:defRPr>
            </a:lvl2pPr>
            <a:lvl3pPr marL="914400" indent="0" algn="l" defTabSz="914400" rtl="0" eaLnBrk="1" latinLnBrk="0" hangingPunct="1">
              <a:defRPr kumimoji="1" sz="1100" kern="1200">
                <a:solidFill>
                  <a:schemeClr val="dk1"/>
                </a:solidFill>
                <a:latin typeface="+mn-lt"/>
                <a:ea typeface="+mn-ea"/>
                <a:cs typeface="+mn-cs"/>
              </a:defRPr>
            </a:lvl3pPr>
            <a:lvl4pPr marL="1371600" indent="0" algn="l" defTabSz="914400" rtl="0" eaLnBrk="1" latinLnBrk="0" hangingPunct="1">
              <a:defRPr kumimoji="1" sz="1100" kern="1200">
                <a:solidFill>
                  <a:schemeClr val="dk1"/>
                </a:solidFill>
                <a:latin typeface="+mn-lt"/>
                <a:ea typeface="+mn-ea"/>
                <a:cs typeface="+mn-cs"/>
              </a:defRPr>
            </a:lvl4pPr>
            <a:lvl5pPr marL="1828800" indent="0" algn="l" defTabSz="914400" rtl="0" eaLnBrk="1" latinLnBrk="0" hangingPunct="1">
              <a:defRPr kumimoji="1" sz="1100" kern="1200">
                <a:solidFill>
                  <a:schemeClr val="dk1"/>
                </a:solidFill>
                <a:latin typeface="+mn-lt"/>
                <a:ea typeface="+mn-ea"/>
                <a:cs typeface="+mn-cs"/>
              </a:defRPr>
            </a:lvl5pPr>
            <a:lvl6pPr marL="2286000" indent="0" algn="l" defTabSz="914400" rtl="0" eaLnBrk="1" latinLnBrk="0" hangingPunct="1">
              <a:defRPr kumimoji="1" sz="1100" kern="1200">
                <a:solidFill>
                  <a:schemeClr val="dk1"/>
                </a:solidFill>
                <a:latin typeface="+mn-lt"/>
                <a:ea typeface="+mn-ea"/>
                <a:cs typeface="+mn-cs"/>
              </a:defRPr>
            </a:lvl6pPr>
            <a:lvl7pPr marL="2743200" indent="0" algn="l" defTabSz="914400" rtl="0" eaLnBrk="1" latinLnBrk="0" hangingPunct="1">
              <a:defRPr kumimoji="1" sz="1100" kern="1200">
                <a:solidFill>
                  <a:schemeClr val="dk1"/>
                </a:solidFill>
                <a:latin typeface="+mn-lt"/>
                <a:ea typeface="+mn-ea"/>
                <a:cs typeface="+mn-cs"/>
              </a:defRPr>
            </a:lvl7pPr>
            <a:lvl8pPr marL="3200400" indent="0" algn="l" defTabSz="914400" rtl="0" eaLnBrk="1" latinLnBrk="0" hangingPunct="1">
              <a:defRPr kumimoji="1" sz="1100" kern="1200">
                <a:solidFill>
                  <a:schemeClr val="dk1"/>
                </a:solidFill>
                <a:latin typeface="+mn-lt"/>
                <a:ea typeface="+mn-ea"/>
                <a:cs typeface="+mn-cs"/>
              </a:defRPr>
            </a:lvl8pPr>
            <a:lvl9pPr marL="3657600" indent="0" algn="l" defTabSz="914400" rtl="0" eaLnBrk="1" latinLnBrk="0" hangingPunct="1">
              <a:defRPr kumimoji="1" sz="1100" kern="1200">
                <a:solidFill>
                  <a:schemeClr val="dk1"/>
                </a:solidFill>
                <a:latin typeface="+mn-lt"/>
                <a:ea typeface="+mn-ea"/>
                <a:cs typeface="+mn-cs"/>
              </a:defRPr>
            </a:lvl9pPr>
          </a:lstStyle>
          <a:p>
            <a:r>
              <a:rPr kumimoji="1" lang="ja-JP" altLang="en-US" sz="900" dirty="0">
                <a:solidFill>
                  <a:srgbClr val="404040"/>
                </a:solidFill>
                <a:latin typeface="BIZ UDPゴシック" panose="020B0400000000000000" pitchFamily="50" charset="-128"/>
                <a:ea typeface="BIZ UDPゴシック" panose="020B0400000000000000" pitchFamily="50" charset="-128"/>
              </a:rPr>
              <a:t>（人）</a:t>
            </a:r>
          </a:p>
        </p:txBody>
      </p:sp>
    </p:spTree>
    <p:extLst>
      <p:ext uri="{BB962C8B-B14F-4D97-AF65-F5344CB8AC3E}">
        <p14:creationId xmlns:p14="http://schemas.microsoft.com/office/powerpoint/2010/main" val="2730993657"/>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24B95CC-5452-64CC-D465-B7ADE7BE0B70}"/>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E63CC31B-2DAC-4E1F-255E-04271D9354F1}"/>
              </a:ext>
            </a:extLst>
          </p:cNvPr>
          <p:cNvSpPr txBox="1">
            <a:spLocks/>
          </p:cNvSpPr>
          <p:nvPr/>
        </p:nvSpPr>
        <p:spPr>
          <a:xfrm>
            <a:off x="1492" y="887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１．校内チーム体制をつくる</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DE6D1D1E-FF20-7B9A-1B21-F409391EAA21}"/>
              </a:ext>
            </a:extLst>
          </p:cNvPr>
          <p:cNvSpPr>
            <a:spLocks noGrp="1"/>
          </p:cNvSpPr>
          <p:nvPr>
            <p:ph type="sldNum" sz="quarter" idx="12"/>
          </p:nvPr>
        </p:nvSpPr>
        <p:spPr>
          <a:xfrm>
            <a:off x="7569431" y="5054600"/>
            <a:ext cx="984019" cy="365125"/>
          </a:xfrm>
        </p:spPr>
        <p:txBody>
          <a:bodyPr/>
          <a:lstStyle/>
          <a:p>
            <a:fld id="{9DAC49A8-D133-48D6-BABD-467D590054FB}" type="slidenum">
              <a:rPr kumimoji="1" lang="ja-JP" altLang="en-US" smtClean="0"/>
              <a:t>144</a:t>
            </a:fld>
            <a:endParaRPr kumimoji="1" lang="ja-JP" altLang="en-US" dirty="0"/>
          </a:p>
        </p:txBody>
      </p:sp>
      <p:sp>
        <p:nvSpPr>
          <p:cNvPr id="3" name="テキスト ボックス 2">
            <a:extLst>
              <a:ext uri="{FF2B5EF4-FFF2-40B4-BE49-F238E27FC236}">
                <a16:creationId xmlns:a16="http://schemas.microsoft.com/office/drawing/2014/main" id="{4DFC1518-0EEE-93BD-35DE-AF2460C118D4}"/>
              </a:ext>
            </a:extLst>
          </p:cNvPr>
          <p:cNvSpPr txBox="1"/>
          <p:nvPr/>
        </p:nvSpPr>
        <p:spPr>
          <a:xfrm>
            <a:off x="0" y="533400"/>
            <a:ext cx="9144000" cy="369332"/>
          </a:xfrm>
          <a:prstGeom prst="rect">
            <a:avLst/>
          </a:prstGeom>
          <a:noFill/>
        </p:spPr>
        <p:txBody>
          <a:bodyPr wrap="square" rtlCol="0">
            <a:spAutoFit/>
          </a:bodyPr>
          <a:lstStyle/>
          <a:p>
            <a:pPr algn="ctr"/>
            <a:r>
              <a:rPr kumimoji="1" lang="ja-JP" altLang="en-US" b="1" dirty="0">
                <a:latin typeface="BIZ UDゴシック" panose="020B0400000000000000" pitchFamily="49" charset="-128"/>
                <a:ea typeface="BIZ UDゴシック" panose="020B0400000000000000" pitchFamily="49" charset="-128"/>
              </a:rPr>
              <a:t>表６</a:t>
            </a:r>
            <a:r>
              <a:rPr kumimoji="1" lang="en-US" altLang="ja-JP" b="1" dirty="0">
                <a:latin typeface="BIZ UDゴシック" panose="020B0400000000000000" pitchFamily="49" charset="-128"/>
                <a:ea typeface="BIZ UDゴシック" panose="020B0400000000000000" pitchFamily="49" charset="-128"/>
              </a:rPr>
              <a:t>-</a:t>
            </a:r>
            <a:r>
              <a:rPr kumimoji="1" lang="ja-JP" altLang="en-US" b="1" dirty="0">
                <a:latin typeface="BIZ UDゴシック" panose="020B0400000000000000" pitchFamily="49" charset="-128"/>
                <a:ea typeface="BIZ UDゴシック" panose="020B0400000000000000" pitchFamily="49" charset="-128"/>
              </a:rPr>
              <a:t>１　各会議の概要（筆者作成）</a:t>
            </a:r>
          </a:p>
        </p:txBody>
      </p:sp>
      <p:graphicFrame>
        <p:nvGraphicFramePr>
          <p:cNvPr id="4" name="表 3">
            <a:extLst>
              <a:ext uri="{FF2B5EF4-FFF2-40B4-BE49-F238E27FC236}">
                <a16:creationId xmlns:a16="http://schemas.microsoft.com/office/drawing/2014/main" id="{A81EF5F9-E052-4CFA-D3D7-EC20CD30E8C0}"/>
              </a:ext>
            </a:extLst>
          </p:cNvPr>
          <p:cNvGraphicFramePr>
            <a:graphicFrameLocks noGrp="1"/>
          </p:cNvGraphicFramePr>
          <p:nvPr>
            <p:extLst>
              <p:ext uri="{D42A27DB-BD31-4B8C-83A1-F6EECF244321}">
                <p14:modId xmlns:p14="http://schemas.microsoft.com/office/powerpoint/2010/main" val="2893861218"/>
              </p:ext>
            </p:extLst>
          </p:nvPr>
        </p:nvGraphicFramePr>
        <p:xfrm>
          <a:off x="1" y="922860"/>
          <a:ext cx="9143999" cy="5361100"/>
        </p:xfrm>
        <a:graphic>
          <a:graphicData uri="http://schemas.openxmlformats.org/drawingml/2006/table">
            <a:tbl>
              <a:tblPr firstRow="1" bandRow="1"/>
              <a:tblGrid>
                <a:gridCol w="1400175">
                  <a:extLst>
                    <a:ext uri="{9D8B030D-6E8A-4147-A177-3AD203B41FA5}">
                      <a16:colId xmlns:a16="http://schemas.microsoft.com/office/drawing/2014/main" val="3905495575"/>
                    </a:ext>
                  </a:extLst>
                </a:gridCol>
                <a:gridCol w="2533650">
                  <a:extLst>
                    <a:ext uri="{9D8B030D-6E8A-4147-A177-3AD203B41FA5}">
                      <a16:colId xmlns:a16="http://schemas.microsoft.com/office/drawing/2014/main" val="1844720366"/>
                    </a:ext>
                  </a:extLst>
                </a:gridCol>
                <a:gridCol w="2757823">
                  <a:extLst>
                    <a:ext uri="{9D8B030D-6E8A-4147-A177-3AD203B41FA5}">
                      <a16:colId xmlns:a16="http://schemas.microsoft.com/office/drawing/2014/main" val="4217174990"/>
                    </a:ext>
                  </a:extLst>
                </a:gridCol>
                <a:gridCol w="1223627">
                  <a:extLst>
                    <a:ext uri="{9D8B030D-6E8A-4147-A177-3AD203B41FA5}">
                      <a16:colId xmlns:a16="http://schemas.microsoft.com/office/drawing/2014/main" val="2632873861"/>
                    </a:ext>
                  </a:extLst>
                </a:gridCol>
                <a:gridCol w="1228724">
                  <a:extLst>
                    <a:ext uri="{9D8B030D-6E8A-4147-A177-3AD203B41FA5}">
                      <a16:colId xmlns:a16="http://schemas.microsoft.com/office/drawing/2014/main" val="1433511960"/>
                    </a:ext>
                  </a:extLst>
                </a:gridCol>
              </a:tblGrid>
              <a:tr h="229669">
                <a:tc rowSpan="2">
                  <a:txBody>
                    <a:bodyPr/>
                    <a:lstStyle/>
                    <a:p>
                      <a:pPr>
                        <a:lnSpc>
                          <a:spcPct val="100000"/>
                        </a:lnSpc>
                        <a:buNone/>
                      </a:pPr>
                      <a:endParaRPr lang="ja-JP" sz="1600" kern="100" dirty="0">
                        <a:effectLst/>
                        <a:latin typeface="BIZ UDPゴシック" panose="020B0400000000000000" pitchFamily="50" charset="-128"/>
                        <a:ea typeface="BIZ UDPゴシック" panose="020B0400000000000000" pitchFamily="50" charset="-128"/>
                      </a:endParaRPr>
                    </a:p>
                  </a:txBody>
                  <a:tcPr marL="89748" marR="89748" marT="44874" marB="44874"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70C0"/>
                    </a:solidFill>
                  </a:tcPr>
                </a:tc>
                <a:tc rowSpan="2">
                  <a:txBody>
                    <a:bodyPr/>
                    <a:lstStyle/>
                    <a:p>
                      <a:pPr algn="ctr">
                        <a:lnSpc>
                          <a:spcPct val="100000"/>
                        </a:lnSpc>
                        <a:buNone/>
                      </a:pPr>
                      <a:r>
                        <a:rPr lang="ja-JP" sz="1600" b="1" kern="1200" dirty="0">
                          <a:solidFill>
                            <a:srgbClr val="FFFFFF"/>
                          </a:solidFill>
                          <a:effectLst/>
                          <a:latin typeface="BIZ UDPゴシック" panose="020B0400000000000000" pitchFamily="50" charset="-128"/>
                          <a:ea typeface="BIZ UDPゴシック" panose="020B0400000000000000" pitchFamily="50" charset="-128"/>
                          <a:cs typeface="Arial" panose="020B0604020202020204" pitchFamily="34" charset="0"/>
                        </a:rPr>
                        <a:t>スクリーニング会議</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9748" marR="89748" marT="44874" marB="4487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70C0"/>
                    </a:solidFill>
                  </a:tcPr>
                </a:tc>
                <a:tc rowSpan="2">
                  <a:txBody>
                    <a:bodyPr/>
                    <a:lstStyle/>
                    <a:p>
                      <a:pPr algn="ctr">
                        <a:lnSpc>
                          <a:spcPct val="100000"/>
                        </a:lnSpc>
                        <a:buNone/>
                      </a:pPr>
                      <a:r>
                        <a:rPr lang="ja-JP" sz="1600" b="1" kern="1200" dirty="0">
                          <a:solidFill>
                            <a:srgbClr val="FFFFFF"/>
                          </a:solidFill>
                          <a:effectLst/>
                          <a:latin typeface="BIZ UDPゴシック" panose="020B0400000000000000" pitchFamily="50" charset="-128"/>
                          <a:ea typeface="BIZ UDPゴシック" panose="020B0400000000000000" pitchFamily="50" charset="-128"/>
                          <a:cs typeface="Arial" panose="020B0604020202020204" pitchFamily="34" charset="0"/>
                        </a:rPr>
                        <a:t>（校内）チーム会議</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9748" marR="89748" marT="44874" marB="4487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70C0"/>
                    </a:solidFill>
                  </a:tcPr>
                </a:tc>
                <a:tc gridSpan="2">
                  <a:txBody>
                    <a:bodyPr/>
                    <a:lstStyle/>
                    <a:p>
                      <a:pPr algn="ctr">
                        <a:lnSpc>
                          <a:spcPct val="100000"/>
                        </a:lnSpc>
                        <a:buNone/>
                      </a:pPr>
                      <a:r>
                        <a:rPr lang="ja-JP" sz="1600" b="1" kern="1200" dirty="0">
                          <a:solidFill>
                            <a:srgbClr val="FFFFFF"/>
                          </a:solidFill>
                          <a:effectLst/>
                          <a:latin typeface="BIZ UDPゴシック" panose="020B0400000000000000" pitchFamily="50" charset="-128"/>
                          <a:ea typeface="BIZ UDPゴシック" panose="020B0400000000000000" pitchFamily="50" charset="-128"/>
                          <a:cs typeface="Arial" panose="020B0604020202020204" pitchFamily="34" charset="0"/>
                        </a:rPr>
                        <a:t>ケース会議</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9748" marR="89748" marT="44874" marB="44874"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hMerge="1">
                  <a:txBody>
                    <a:bodyPr/>
                    <a:lstStyle/>
                    <a:p>
                      <a:endParaRPr kumimoji="1" lang="ja-JP" altLang="en-US"/>
                    </a:p>
                  </a:txBody>
                  <a:tcPr/>
                </a:tc>
                <a:extLst>
                  <a:ext uri="{0D108BD9-81ED-4DB2-BD59-A6C34878D82A}">
                    <a16:rowId xmlns:a16="http://schemas.microsoft.com/office/drawing/2014/main" val="3315329356"/>
                  </a:ext>
                </a:extLst>
              </a:tr>
              <a:tr h="37446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buNone/>
                      </a:pPr>
                      <a:r>
                        <a:rPr lang="ja-JP" sz="1600" kern="1200" dirty="0">
                          <a:solidFill>
                            <a:srgbClr val="FFFFFF"/>
                          </a:solidFill>
                          <a:effectLst/>
                          <a:latin typeface="BIZ UDPゴシック" panose="020B0400000000000000" pitchFamily="50" charset="-128"/>
                          <a:ea typeface="BIZ UDPゴシック" panose="020B0400000000000000" pitchFamily="50" charset="-128"/>
                          <a:cs typeface="Arial" panose="020B0604020202020204" pitchFamily="34" charset="0"/>
                        </a:rPr>
                        <a:t>校内</a:t>
                      </a:r>
                      <a:r>
                        <a:rPr lang="ja-JP" altLang="en-US" sz="1600" kern="1200" dirty="0">
                          <a:solidFill>
                            <a:srgbClr val="FFFFFF"/>
                          </a:solidFill>
                          <a:effectLst/>
                          <a:latin typeface="BIZ UDPゴシック" panose="020B0400000000000000" pitchFamily="50" charset="-128"/>
                          <a:ea typeface="BIZ UDPゴシック" panose="020B0400000000000000" pitchFamily="50" charset="-128"/>
                          <a:cs typeface="Arial" panose="020B0604020202020204" pitchFamily="34" charset="0"/>
                        </a:rPr>
                        <a:t>ｹｰｽ</a:t>
                      </a:r>
                      <a:br>
                        <a:rPr lang="en-US" altLang="ja-JP" sz="1600" kern="1200" dirty="0">
                          <a:solidFill>
                            <a:srgbClr val="FFFFFF"/>
                          </a:solidFill>
                          <a:effectLst/>
                          <a:latin typeface="BIZ UDPゴシック" panose="020B0400000000000000" pitchFamily="50" charset="-128"/>
                          <a:ea typeface="BIZ UDPゴシック" panose="020B0400000000000000" pitchFamily="50" charset="-128"/>
                          <a:cs typeface="Arial" panose="020B0604020202020204" pitchFamily="34" charset="0"/>
                        </a:rPr>
                      </a:br>
                      <a:r>
                        <a:rPr lang="ja-JP" sz="1600" kern="1200" dirty="0">
                          <a:solidFill>
                            <a:srgbClr val="FFFFFF"/>
                          </a:solidFill>
                          <a:effectLst/>
                          <a:latin typeface="BIZ UDPゴシック" panose="020B0400000000000000" pitchFamily="50" charset="-128"/>
                          <a:ea typeface="BIZ UDPゴシック" panose="020B0400000000000000" pitchFamily="50" charset="-128"/>
                          <a:cs typeface="Arial" panose="020B0604020202020204" pitchFamily="34" charset="0"/>
                        </a:rPr>
                        <a:t>会議</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9748" marR="89748" marT="44874" marB="4487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070C0"/>
                    </a:solidFill>
                  </a:tcPr>
                </a:tc>
                <a:tc>
                  <a:txBody>
                    <a:bodyPr/>
                    <a:lstStyle/>
                    <a:p>
                      <a:pPr algn="ctr">
                        <a:lnSpc>
                          <a:spcPct val="100000"/>
                        </a:lnSpc>
                        <a:buNone/>
                      </a:pPr>
                      <a:r>
                        <a:rPr lang="ja-JP" sz="1600" kern="1200" dirty="0">
                          <a:solidFill>
                            <a:srgbClr val="FFFFFF"/>
                          </a:solidFill>
                          <a:effectLst/>
                          <a:latin typeface="BIZ UDPゴシック" panose="020B0400000000000000" pitchFamily="50" charset="-128"/>
                          <a:ea typeface="BIZ UDPゴシック" panose="020B0400000000000000" pitchFamily="50" charset="-128"/>
                          <a:cs typeface="Arial" panose="020B0604020202020204" pitchFamily="34" charset="0"/>
                        </a:rPr>
                        <a:t>連携</a:t>
                      </a:r>
                      <a:r>
                        <a:rPr lang="ja-JP" altLang="en-US" sz="1600" kern="1200" dirty="0">
                          <a:solidFill>
                            <a:srgbClr val="FFFFFF"/>
                          </a:solidFill>
                          <a:effectLst/>
                          <a:latin typeface="BIZ UDPゴシック" panose="020B0400000000000000" pitchFamily="50" charset="-128"/>
                          <a:ea typeface="BIZ UDPゴシック" panose="020B0400000000000000" pitchFamily="50" charset="-128"/>
                          <a:cs typeface="Arial" panose="020B0604020202020204" pitchFamily="34" charset="0"/>
                        </a:rPr>
                        <a:t>ｹｰｽ</a:t>
                      </a:r>
                      <a:br>
                        <a:rPr lang="en-US" altLang="ja-JP" sz="1600" kern="1200" dirty="0">
                          <a:solidFill>
                            <a:srgbClr val="FFFFFF"/>
                          </a:solidFill>
                          <a:effectLst/>
                          <a:latin typeface="BIZ UDPゴシック" panose="020B0400000000000000" pitchFamily="50" charset="-128"/>
                          <a:ea typeface="BIZ UDPゴシック" panose="020B0400000000000000" pitchFamily="50" charset="-128"/>
                          <a:cs typeface="Arial" panose="020B0604020202020204" pitchFamily="34" charset="0"/>
                        </a:rPr>
                      </a:br>
                      <a:r>
                        <a:rPr lang="ja-JP" sz="1600" kern="1200" dirty="0">
                          <a:solidFill>
                            <a:srgbClr val="FFFFFF"/>
                          </a:solidFill>
                          <a:effectLst/>
                          <a:latin typeface="BIZ UDPゴシック" panose="020B0400000000000000" pitchFamily="50" charset="-128"/>
                          <a:ea typeface="BIZ UDPゴシック" panose="020B0400000000000000" pitchFamily="50" charset="-128"/>
                          <a:cs typeface="Arial" panose="020B0604020202020204" pitchFamily="34" charset="0"/>
                        </a:rPr>
                        <a:t>会議</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9748" marR="89748" marT="44874" marB="44874"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070C0"/>
                    </a:solidFill>
                  </a:tcPr>
                </a:tc>
                <a:extLst>
                  <a:ext uri="{0D108BD9-81ED-4DB2-BD59-A6C34878D82A}">
                    <a16:rowId xmlns:a16="http://schemas.microsoft.com/office/drawing/2014/main" val="3440450597"/>
                  </a:ext>
                </a:extLst>
              </a:tr>
              <a:tr h="502217">
                <a:tc>
                  <a:txBody>
                    <a:bodyPr/>
                    <a:lstStyle/>
                    <a:p>
                      <a:pPr algn="just">
                        <a:lnSpc>
                          <a:spcPct val="100000"/>
                        </a:lnSpc>
                        <a:buNone/>
                      </a:pPr>
                      <a:r>
                        <a:rPr lang="ja-JP" sz="1600" b="1"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対象とする</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buNone/>
                      </a:pPr>
                      <a:r>
                        <a:rPr lang="ja-JP" sz="1600" b="1"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児童生徒</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9748" marR="89748" marT="44874" marB="448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7EAED"/>
                    </a:solidFill>
                  </a:tcPr>
                </a:tc>
                <a:tc>
                  <a:txBody>
                    <a:bodyPr/>
                    <a:lstStyle/>
                    <a:p>
                      <a:pPr marL="60325" indent="-127000" algn="just">
                        <a:lnSpc>
                          <a:spcPct val="100000"/>
                        </a:lnSpc>
                        <a:buNone/>
                      </a:pPr>
                      <a:r>
                        <a:rPr lang="ja-JP" sz="1600" kern="120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〇すべての児童生徒</a:t>
                      </a:r>
                      <a:endPar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9748" marR="89748" marT="44874" marB="448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7EAED"/>
                    </a:solidFill>
                  </a:tcPr>
                </a:tc>
                <a:tc>
                  <a:txBody>
                    <a:bodyPr/>
                    <a:lstStyle/>
                    <a:p>
                      <a:pPr marL="234000" indent="-266700" algn="just">
                        <a:lnSpc>
                          <a:spcPct val="100000"/>
                        </a:lnSpc>
                        <a:buNone/>
                      </a:pPr>
                      <a:r>
                        <a:rPr lang="ja-JP"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〇</a:t>
                      </a:r>
                      <a:r>
                        <a:rPr lang="ja-JP" sz="1600" kern="1200" spc="-15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スクリーニング</a:t>
                      </a:r>
                      <a:r>
                        <a:rPr lang="ja-JP"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会議で</a:t>
                      </a:r>
                      <a:r>
                        <a:rPr lang="ja-JP" sz="1600" kern="1200" spc="-15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ピックアップした</a:t>
                      </a:r>
                      <a:r>
                        <a:rPr lang="ja-JP"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児童</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16000" indent="-266700" algn="just">
                        <a:lnSpc>
                          <a:spcPct val="100000"/>
                        </a:lnSpc>
                        <a:buNone/>
                      </a:pPr>
                      <a:r>
                        <a:rPr lang="ja-JP" altLang="en-US"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　　</a:t>
                      </a:r>
                      <a:r>
                        <a:rPr lang="ja-JP" sz="14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（複数の場合あり）</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9748" marR="89748" marT="44874" marB="448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7EAED"/>
                    </a:solidFill>
                  </a:tcPr>
                </a:tc>
                <a:tc gridSpan="2">
                  <a:txBody>
                    <a:bodyPr/>
                    <a:lstStyle/>
                    <a:p>
                      <a:pPr marL="234000" indent="-266700" algn="just">
                        <a:lnSpc>
                          <a:spcPct val="100000"/>
                        </a:lnSpc>
                        <a:buNone/>
                      </a:pPr>
                      <a:r>
                        <a:rPr lang="ja-JP"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〇限定されたひとりの児童生徒</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9748" marR="89748" marT="44874" marB="448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7EAED"/>
                    </a:solidFill>
                  </a:tcPr>
                </a:tc>
                <a:tc hMerge="1">
                  <a:txBody>
                    <a:bodyPr/>
                    <a:lstStyle/>
                    <a:p>
                      <a:endParaRPr kumimoji="1" lang="ja-JP" altLang="en-US"/>
                    </a:p>
                  </a:txBody>
                  <a:tcPr/>
                </a:tc>
                <a:extLst>
                  <a:ext uri="{0D108BD9-81ED-4DB2-BD59-A6C34878D82A}">
                    <a16:rowId xmlns:a16="http://schemas.microsoft.com/office/drawing/2014/main" val="3896929756"/>
                  </a:ext>
                </a:extLst>
              </a:tr>
              <a:tr h="2010489">
                <a:tc>
                  <a:txBody>
                    <a:bodyPr/>
                    <a:lstStyle/>
                    <a:p>
                      <a:pPr algn="just">
                        <a:lnSpc>
                          <a:spcPct val="100000"/>
                        </a:lnSpc>
                        <a:buNone/>
                      </a:pPr>
                      <a:r>
                        <a:rPr lang="ja-JP" sz="1600" b="1"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目的・内容</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9748" marR="89748" marT="44874" marB="448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34000" indent="-266700" algn="just">
                        <a:lnSpc>
                          <a:spcPct val="100000"/>
                        </a:lnSpc>
                        <a:buNone/>
                      </a:pPr>
                      <a:r>
                        <a:rPr lang="ja-JP"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〇支援の必要性が潜在化している児童生徒に気づく</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34000" indent="-266700" algn="just">
                        <a:lnSpc>
                          <a:spcPct val="100000"/>
                        </a:lnSpc>
                        <a:spcBef>
                          <a:spcPts val="800"/>
                        </a:spcBef>
                        <a:buNone/>
                      </a:pPr>
                      <a:r>
                        <a:rPr lang="ja-JP"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〇より早い段階で児童生徒のリスクを把握</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34000" indent="-266700" algn="just">
                        <a:lnSpc>
                          <a:spcPct val="100000"/>
                        </a:lnSpc>
                        <a:spcBef>
                          <a:spcPts val="800"/>
                        </a:spcBef>
                        <a:buNone/>
                      </a:pPr>
                      <a:r>
                        <a:rPr lang="ja-JP"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〇気になる児童生徒をピックアップする</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66700" indent="-180975" algn="just">
                        <a:lnSpc>
                          <a:spcPct val="100000"/>
                        </a:lnSpc>
                        <a:spcBef>
                          <a:spcPts val="600"/>
                        </a:spcBef>
                        <a:buNone/>
                        <a:tabLst>
                          <a:tab pos="180975" algn="l"/>
                        </a:tabLst>
                      </a:pPr>
                      <a:r>
                        <a:rPr lang="ja-JP"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・おおよその対応の方向性の確認</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66700" indent="-180975" algn="just">
                        <a:lnSpc>
                          <a:spcPct val="100000"/>
                        </a:lnSpc>
                        <a:buNone/>
                        <a:tabLst>
                          <a:tab pos="180975" algn="l"/>
                        </a:tabLst>
                      </a:pPr>
                      <a:r>
                        <a:rPr lang="ja-JP"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・（校内）チーム会議の協議対象とするか否かの判断</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9748" marR="89748" marT="44874" marB="448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66700" indent="-266700" algn="just">
                        <a:lnSpc>
                          <a:spcPct val="100000"/>
                        </a:lnSpc>
                        <a:buNone/>
                      </a:pPr>
                      <a:r>
                        <a:rPr lang="ja-JP"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〇多様な立場・職種のメンバーが参加し、多角的な視点で支援の方向性を検討する</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66700" indent="-266700" algn="just">
                        <a:lnSpc>
                          <a:spcPct val="100000"/>
                        </a:lnSpc>
                        <a:spcBef>
                          <a:spcPts val="800"/>
                        </a:spcBef>
                        <a:buNone/>
                      </a:pPr>
                      <a:r>
                        <a:rPr lang="ja-JP"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〇対象児童生徒個々の支援方針を詳細に検討し、誰が何を行うのか、支援の役割分担等を明確にし、共有する</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66700" indent="-266700" algn="just">
                        <a:lnSpc>
                          <a:spcPct val="100000"/>
                        </a:lnSpc>
                        <a:spcBef>
                          <a:spcPts val="800"/>
                        </a:spcBef>
                        <a:buNone/>
                      </a:pPr>
                      <a:r>
                        <a:rPr lang="ja-JP"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〇より深く検討が必要なケースは、別途、個別のケース会議を実施する</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9748" marR="89748" marT="44874" marB="448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234000" indent="-333375" algn="just">
                        <a:lnSpc>
                          <a:spcPct val="100000"/>
                        </a:lnSpc>
                        <a:buNone/>
                        <a:tabLst>
                          <a:tab pos="266700" algn="l"/>
                        </a:tabLst>
                      </a:pPr>
                      <a:r>
                        <a:rPr lang="ja-JP" sz="1600" kern="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〇解決すべき問題を個別に深く検討することにより、その状況への理解を深め、対応策を考え、実行する</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34000" indent="-333375" algn="just">
                        <a:lnSpc>
                          <a:spcPct val="100000"/>
                        </a:lnSpc>
                        <a:spcBef>
                          <a:spcPts val="800"/>
                        </a:spcBef>
                        <a:buNone/>
                        <a:tabLst>
                          <a:tab pos="266700" algn="l"/>
                        </a:tabLst>
                      </a:pPr>
                      <a:r>
                        <a:rPr lang="ja-JP" sz="1600" kern="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〇対応中のケースの状況確認やその後の対応方針の確認を行う</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9748" marR="89748" marT="44874" marB="448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93107932"/>
                  </a:ext>
                </a:extLst>
              </a:tr>
              <a:tr h="227986">
                <a:tc>
                  <a:txBody>
                    <a:bodyPr/>
                    <a:lstStyle/>
                    <a:p>
                      <a:pPr algn="just">
                        <a:lnSpc>
                          <a:spcPct val="100000"/>
                        </a:lnSpc>
                        <a:buNone/>
                      </a:pPr>
                      <a:r>
                        <a:rPr lang="ja-JP" sz="1600" b="1" kern="1200" spc="-15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期待する効果</a:t>
                      </a:r>
                      <a:endParaRPr lang="ja-JP" sz="1600" kern="100" spc="-15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9748" marR="89748" marT="44874" marB="448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AED"/>
                    </a:solidFill>
                  </a:tcPr>
                </a:tc>
                <a:tc>
                  <a:txBody>
                    <a:bodyPr/>
                    <a:lstStyle/>
                    <a:p>
                      <a:pPr marL="60325" indent="-127000" algn="just">
                        <a:lnSpc>
                          <a:spcPct val="100000"/>
                        </a:lnSpc>
                        <a:buNone/>
                      </a:pPr>
                      <a:r>
                        <a:rPr lang="ja-JP" sz="1600" kern="120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〇重篤化の未然防止</a:t>
                      </a:r>
                      <a:endPar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9748" marR="89748" marT="44874" marB="448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AED"/>
                    </a:solidFill>
                  </a:tcPr>
                </a:tc>
                <a:tc>
                  <a:txBody>
                    <a:bodyPr/>
                    <a:lstStyle/>
                    <a:p>
                      <a:pPr marL="60325" indent="-127000" algn="l">
                        <a:lnSpc>
                          <a:spcPct val="100000"/>
                        </a:lnSpc>
                        <a:buNone/>
                      </a:pPr>
                      <a:r>
                        <a:rPr lang="ja-JP" sz="1600" kern="120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〇重篤化の未然防止</a:t>
                      </a:r>
                      <a:endPar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9748" marR="89748" marT="44874" marB="448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AED"/>
                    </a:solidFill>
                  </a:tcPr>
                </a:tc>
                <a:tc gridSpan="2">
                  <a:txBody>
                    <a:bodyPr/>
                    <a:lstStyle/>
                    <a:p>
                      <a:pPr marL="60325" indent="-127000" algn="just">
                        <a:lnSpc>
                          <a:spcPct val="100000"/>
                        </a:lnSpc>
                        <a:buNone/>
                      </a:pPr>
                      <a:r>
                        <a:rPr lang="ja-JP" sz="1600" kern="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〇重篤化の状況改善</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9748" marR="89748" marT="44874" marB="448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AED"/>
                    </a:solidFill>
                  </a:tcPr>
                </a:tc>
                <a:tc hMerge="1">
                  <a:txBody>
                    <a:bodyPr/>
                    <a:lstStyle/>
                    <a:p>
                      <a:endParaRPr kumimoji="1" lang="ja-JP" altLang="en-US"/>
                    </a:p>
                  </a:txBody>
                  <a:tcPr/>
                </a:tc>
                <a:extLst>
                  <a:ext uri="{0D108BD9-81ED-4DB2-BD59-A6C34878D82A}">
                    <a16:rowId xmlns:a16="http://schemas.microsoft.com/office/drawing/2014/main" val="1284655229"/>
                  </a:ext>
                </a:extLst>
              </a:tr>
            </a:tbl>
          </a:graphicData>
        </a:graphic>
      </p:graphicFrame>
      <p:sp>
        <p:nvSpPr>
          <p:cNvPr id="5" name="スライド番号プレースホルダー 1">
            <a:extLst>
              <a:ext uri="{FF2B5EF4-FFF2-40B4-BE49-F238E27FC236}">
                <a16:creationId xmlns:a16="http://schemas.microsoft.com/office/drawing/2014/main" id="{0C66FC35-2910-150F-13DF-83D5FA772C6A}"/>
              </a:ext>
            </a:extLst>
          </p:cNvPr>
          <p:cNvSpPr txBox="1">
            <a:spLocks/>
          </p:cNvSpPr>
          <p:nvPr/>
        </p:nvSpPr>
        <p:spPr>
          <a:xfrm>
            <a:off x="7425344" y="6459786"/>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600" b="1" kern="1200">
                <a:solidFill>
                  <a:srgbClr val="FFFFFF"/>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AC49A8-D133-48D6-BABD-467D590054FB}" type="slidenum">
              <a:rPr kumimoji="1" lang="ja-JP" altLang="en-US" smtClean="0">
                <a:solidFill>
                  <a:schemeClr val="tx1"/>
                </a:solidFill>
              </a:rPr>
              <a:pPr/>
              <a:t>144</a:t>
            </a:fld>
            <a:endParaRPr kumimoji="1" lang="ja-JP" altLang="en-US" dirty="0">
              <a:solidFill>
                <a:schemeClr val="tx1"/>
              </a:solidFill>
            </a:endParaRPr>
          </a:p>
        </p:txBody>
      </p:sp>
    </p:spTree>
    <p:extLst>
      <p:ext uri="{BB962C8B-B14F-4D97-AF65-F5344CB8AC3E}">
        <p14:creationId xmlns:p14="http://schemas.microsoft.com/office/powerpoint/2010/main" val="4290500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3F682A0-08BC-85C5-BE93-C881FE03354E}"/>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12EBDBA1-1AE9-96BD-6F58-C5A4D2B9878A}"/>
              </a:ext>
            </a:extLst>
          </p:cNvPr>
          <p:cNvSpPr txBox="1">
            <a:spLocks/>
          </p:cNvSpPr>
          <p:nvPr/>
        </p:nvSpPr>
        <p:spPr>
          <a:xfrm>
            <a:off x="1492" y="-655"/>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１．校内チーム体制をつくる</a:t>
            </a:r>
            <a:endParaRPr kumimoji="1" lang="ja-JP" altLang="en-US" sz="1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endParaRPr>
          </a:p>
        </p:txBody>
      </p:sp>
      <p:sp>
        <p:nvSpPr>
          <p:cNvPr id="2" name="スライド番号プレースホルダー 1">
            <a:extLst>
              <a:ext uri="{FF2B5EF4-FFF2-40B4-BE49-F238E27FC236}">
                <a16:creationId xmlns:a16="http://schemas.microsoft.com/office/drawing/2014/main" id="{01A764FE-5D2E-DF0F-C76D-6F73F96AF824}"/>
              </a:ext>
            </a:extLst>
          </p:cNvPr>
          <p:cNvSpPr>
            <a:spLocks noGrp="1"/>
          </p:cNvSpPr>
          <p:nvPr>
            <p:ph type="sldNum" sz="quarter" idx="12"/>
          </p:nvPr>
        </p:nvSpPr>
        <p:spPr>
          <a:xfrm>
            <a:off x="7569431" y="5054600"/>
            <a:ext cx="98401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AC49A8-D133-48D6-BABD-467D590054FB}" type="slidenum">
              <a:rPr kumimoji="1" lang="ja-JP" altLang="en-US" sz="1600" b="1" i="0" u="none" strike="noStrike" kern="1200" cap="none" spc="0" normalizeH="0" baseline="0" noProof="0" smtClean="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145</a:t>
            </a:fld>
            <a:endParaRPr kumimoji="1" lang="ja-JP" altLang="en-US"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991EE232-1B81-9764-9B65-46451456EEF7}"/>
              </a:ext>
            </a:extLst>
          </p:cNvPr>
          <p:cNvSpPr txBox="1"/>
          <p:nvPr/>
        </p:nvSpPr>
        <p:spPr>
          <a:xfrm>
            <a:off x="0" y="571500"/>
            <a:ext cx="91440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表６</a:t>
            </a:r>
            <a:r>
              <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１　各会議の概要（筆者作成）</a:t>
            </a:r>
          </a:p>
        </p:txBody>
      </p:sp>
      <p:graphicFrame>
        <p:nvGraphicFramePr>
          <p:cNvPr id="7" name="表 6">
            <a:extLst>
              <a:ext uri="{FF2B5EF4-FFF2-40B4-BE49-F238E27FC236}">
                <a16:creationId xmlns:a16="http://schemas.microsoft.com/office/drawing/2014/main" id="{5CE6F6A7-D9A0-E83D-5620-BF12DEDF5D7C}"/>
              </a:ext>
            </a:extLst>
          </p:cNvPr>
          <p:cNvGraphicFramePr>
            <a:graphicFrameLocks noGrp="1"/>
          </p:cNvGraphicFramePr>
          <p:nvPr>
            <p:extLst>
              <p:ext uri="{D42A27DB-BD31-4B8C-83A1-F6EECF244321}">
                <p14:modId xmlns:p14="http://schemas.microsoft.com/office/powerpoint/2010/main" val="1281309129"/>
              </p:ext>
            </p:extLst>
          </p:nvPr>
        </p:nvGraphicFramePr>
        <p:xfrm>
          <a:off x="226290" y="1073192"/>
          <a:ext cx="8691419" cy="5394300"/>
        </p:xfrm>
        <a:graphic>
          <a:graphicData uri="http://schemas.openxmlformats.org/drawingml/2006/table">
            <a:tbl>
              <a:tblPr firstRow="1" bandRow="1"/>
              <a:tblGrid>
                <a:gridCol w="1339927">
                  <a:extLst>
                    <a:ext uri="{9D8B030D-6E8A-4147-A177-3AD203B41FA5}">
                      <a16:colId xmlns:a16="http://schemas.microsoft.com/office/drawing/2014/main" val="4219149233"/>
                    </a:ext>
                  </a:extLst>
                </a:gridCol>
                <a:gridCol w="1837873">
                  <a:extLst>
                    <a:ext uri="{9D8B030D-6E8A-4147-A177-3AD203B41FA5}">
                      <a16:colId xmlns:a16="http://schemas.microsoft.com/office/drawing/2014/main" val="3344699418"/>
                    </a:ext>
                  </a:extLst>
                </a:gridCol>
                <a:gridCol w="1837873">
                  <a:extLst>
                    <a:ext uri="{9D8B030D-6E8A-4147-A177-3AD203B41FA5}">
                      <a16:colId xmlns:a16="http://schemas.microsoft.com/office/drawing/2014/main" val="2521815710"/>
                    </a:ext>
                  </a:extLst>
                </a:gridCol>
                <a:gridCol w="1837873">
                  <a:extLst>
                    <a:ext uri="{9D8B030D-6E8A-4147-A177-3AD203B41FA5}">
                      <a16:colId xmlns:a16="http://schemas.microsoft.com/office/drawing/2014/main" val="3160451935"/>
                    </a:ext>
                  </a:extLst>
                </a:gridCol>
                <a:gridCol w="1837873">
                  <a:extLst>
                    <a:ext uri="{9D8B030D-6E8A-4147-A177-3AD203B41FA5}">
                      <a16:colId xmlns:a16="http://schemas.microsoft.com/office/drawing/2014/main" val="259551179"/>
                    </a:ext>
                  </a:extLst>
                </a:gridCol>
              </a:tblGrid>
              <a:tr h="61781">
                <a:tc rowSpan="2">
                  <a:txBody>
                    <a:bodyPr/>
                    <a:lstStyle/>
                    <a:p>
                      <a:pPr>
                        <a:lnSpc>
                          <a:spcPct val="100000"/>
                        </a:lnSpc>
                        <a:buNone/>
                      </a:pPr>
                      <a:endParaRPr lang="ja-JP" sz="1600" kern="100" dirty="0">
                        <a:effectLst/>
                        <a:latin typeface="BIZ UDPゴシック" panose="020B0400000000000000" pitchFamily="50" charset="-128"/>
                        <a:ea typeface="BIZ UDPゴシック" panose="020B0400000000000000" pitchFamily="50" charset="-128"/>
                      </a:endParaRPr>
                    </a:p>
                  </a:txBody>
                  <a:tcPr marL="30261" marR="30261" marT="15130" marB="1513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rowSpan="2">
                  <a:txBody>
                    <a:bodyPr/>
                    <a:lstStyle/>
                    <a:p>
                      <a:pPr algn="ctr">
                        <a:lnSpc>
                          <a:spcPct val="100000"/>
                        </a:lnSpc>
                        <a:buNone/>
                      </a:pPr>
                      <a:r>
                        <a:rPr lang="ja-JP" sz="1600" b="1" kern="1200" dirty="0">
                          <a:solidFill>
                            <a:srgbClr val="FFFFFF"/>
                          </a:solidFill>
                          <a:effectLst/>
                          <a:latin typeface="BIZ UDPゴシック" panose="020B0400000000000000" pitchFamily="50" charset="-128"/>
                          <a:ea typeface="BIZ UDPゴシック" panose="020B0400000000000000" pitchFamily="50" charset="-128"/>
                          <a:cs typeface="Arial" panose="020B0604020202020204" pitchFamily="34" charset="0"/>
                        </a:rPr>
                        <a:t>スクリーニング</a:t>
                      </a:r>
                      <a:br>
                        <a:rPr lang="en-US" altLang="ja-JP" sz="1600" b="1" kern="1200" dirty="0">
                          <a:solidFill>
                            <a:srgbClr val="FFFFFF"/>
                          </a:solidFill>
                          <a:effectLst/>
                          <a:latin typeface="BIZ UDPゴシック" panose="020B0400000000000000" pitchFamily="50" charset="-128"/>
                          <a:ea typeface="BIZ UDPゴシック" panose="020B0400000000000000" pitchFamily="50" charset="-128"/>
                          <a:cs typeface="Arial" panose="020B0604020202020204" pitchFamily="34" charset="0"/>
                        </a:rPr>
                      </a:br>
                      <a:r>
                        <a:rPr lang="ja-JP" sz="1600" b="1" kern="1200" dirty="0">
                          <a:solidFill>
                            <a:srgbClr val="FFFFFF"/>
                          </a:solidFill>
                          <a:effectLst/>
                          <a:latin typeface="BIZ UDPゴシック" panose="020B0400000000000000" pitchFamily="50" charset="-128"/>
                          <a:ea typeface="BIZ UDPゴシック" panose="020B0400000000000000" pitchFamily="50" charset="-128"/>
                          <a:cs typeface="Arial" panose="020B0604020202020204" pitchFamily="34" charset="0"/>
                        </a:rPr>
                        <a:t>会議</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30261" marR="30261" marT="15130" marB="1513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rowSpan="2">
                  <a:txBody>
                    <a:bodyPr/>
                    <a:lstStyle/>
                    <a:p>
                      <a:pPr algn="ctr">
                        <a:lnSpc>
                          <a:spcPct val="100000"/>
                        </a:lnSpc>
                        <a:buNone/>
                      </a:pPr>
                      <a:r>
                        <a:rPr lang="ja-JP" sz="1600" b="1" kern="1200" dirty="0">
                          <a:solidFill>
                            <a:srgbClr val="FFFFFF"/>
                          </a:solidFill>
                          <a:effectLst/>
                          <a:latin typeface="BIZ UDPゴシック" panose="020B0400000000000000" pitchFamily="50" charset="-128"/>
                          <a:ea typeface="BIZ UDPゴシック" panose="020B0400000000000000" pitchFamily="50" charset="-128"/>
                          <a:cs typeface="Arial" panose="020B0604020202020204" pitchFamily="34" charset="0"/>
                        </a:rPr>
                        <a:t>（校内）</a:t>
                      </a:r>
                      <a:br>
                        <a:rPr lang="en-US" altLang="ja-JP" sz="1600" b="1" kern="1200" dirty="0">
                          <a:solidFill>
                            <a:srgbClr val="FFFFFF"/>
                          </a:solidFill>
                          <a:effectLst/>
                          <a:latin typeface="BIZ UDPゴシック" panose="020B0400000000000000" pitchFamily="50" charset="-128"/>
                          <a:ea typeface="BIZ UDPゴシック" panose="020B0400000000000000" pitchFamily="50" charset="-128"/>
                          <a:cs typeface="Arial" panose="020B0604020202020204" pitchFamily="34" charset="0"/>
                        </a:rPr>
                      </a:br>
                      <a:r>
                        <a:rPr lang="ja-JP" sz="1600" b="1" kern="1200" dirty="0">
                          <a:solidFill>
                            <a:srgbClr val="FFFFFF"/>
                          </a:solidFill>
                          <a:effectLst/>
                          <a:latin typeface="BIZ UDPゴシック" panose="020B0400000000000000" pitchFamily="50" charset="-128"/>
                          <a:ea typeface="BIZ UDPゴシック" panose="020B0400000000000000" pitchFamily="50" charset="-128"/>
                          <a:cs typeface="Arial" panose="020B0604020202020204" pitchFamily="34" charset="0"/>
                        </a:rPr>
                        <a:t>チーム会議</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30261" marR="30261" marT="15130" marB="1513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gridSpan="2">
                  <a:txBody>
                    <a:bodyPr/>
                    <a:lstStyle/>
                    <a:p>
                      <a:pPr algn="ctr">
                        <a:lnSpc>
                          <a:spcPct val="100000"/>
                        </a:lnSpc>
                        <a:buNone/>
                      </a:pPr>
                      <a:r>
                        <a:rPr lang="ja-JP" sz="1600" b="1" kern="1200" dirty="0">
                          <a:solidFill>
                            <a:srgbClr val="FFFFFF"/>
                          </a:solidFill>
                          <a:effectLst/>
                          <a:latin typeface="BIZ UDPゴシック" panose="020B0400000000000000" pitchFamily="50" charset="-128"/>
                          <a:ea typeface="BIZ UDPゴシック" panose="020B0400000000000000" pitchFamily="50" charset="-128"/>
                          <a:cs typeface="Arial" panose="020B0604020202020204" pitchFamily="34" charset="0"/>
                        </a:rPr>
                        <a:t>ケース会議</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30261" marR="30261" marT="15130" marB="1513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70C0"/>
                    </a:solid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138543545"/>
                  </a:ext>
                </a:extLst>
              </a:tr>
              <a:tr h="1503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buNone/>
                      </a:pPr>
                      <a:r>
                        <a:rPr lang="ja-JP" sz="1600" kern="1200" dirty="0">
                          <a:solidFill>
                            <a:srgbClr val="FFFFFF"/>
                          </a:solidFill>
                          <a:effectLst/>
                          <a:latin typeface="BIZ UDPゴシック" panose="020B0400000000000000" pitchFamily="50" charset="-128"/>
                          <a:ea typeface="BIZ UDPゴシック" panose="020B0400000000000000" pitchFamily="50" charset="-128"/>
                          <a:cs typeface="Arial" panose="020B0604020202020204" pitchFamily="34" charset="0"/>
                        </a:rPr>
                        <a:t>校内ケース会議</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30261" marR="30261" marT="15130" marB="1513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00000"/>
                        </a:lnSpc>
                      </a:pPr>
                      <a:r>
                        <a:rPr lang="ja-JP" sz="1600" kern="1200" dirty="0">
                          <a:solidFill>
                            <a:srgbClr val="FFFFFF"/>
                          </a:solidFill>
                          <a:effectLst/>
                          <a:latin typeface="BIZ UDPゴシック" panose="020B0400000000000000" pitchFamily="50" charset="-128"/>
                          <a:ea typeface="BIZ UDPゴシック" panose="020B0400000000000000" pitchFamily="50" charset="-128"/>
                          <a:cs typeface="Arial" panose="020B0604020202020204" pitchFamily="34" charset="0"/>
                        </a:rPr>
                        <a:t>連携ケース会議</a:t>
                      </a:r>
                      <a:endParaRPr kumimoji="1" lang="ja-JP" altLang="en-US" sz="1600" dirty="0">
                        <a:latin typeface="BIZ UDPゴシック" panose="020B0400000000000000" pitchFamily="50" charset="-128"/>
                        <a:ea typeface="BIZ UDPゴシック" panose="020B0400000000000000" pitchFamily="50" charset="-128"/>
                      </a:endParaRPr>
                    </a:p>
                  </a:txBody>
                  <a:tcPr marL="30261" marR="30261" marT="15130" marB="1513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901175982"/>
                  </a:ext>
                </a:extLst>
              </a:tr>
              <a:tr h="1521114">
                <a:tc>
                  <a:txBody>
                    <a:bodyPr/>
                    <a:lstStyle/>
                    <a:p>
                      <a:pPr algn="just">
                        <a:lnSpc>
                          <a:spcPct val="100000"/>
                        </a:lnSpc>
                        <a:buNone/>
                      </a:pPr>
                      <a:r>
                        <a:rPr lang="ja-JP" sz="1600" b="1"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会議参加者</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30261" marR="30261" marT="15130" marB="151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6000" indent="-266700" algn="just">
                        <a:lnSpc>
                          <a:spcPct val="100000"/>
                        </a:lnSpc>
                        <a:buNone/>
                        <a:tabLst>
                          <a:tab pos="266700" algn="l"/>
                        </a:tabLst>
                      </a:pPr>
                      <a:r>
                        <a:rPr lang="ja-JP"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〇学年団の教師</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16000" indent="-266700" algn="just">
                        <a:lnSpc>
                          <a:spcPct val="100000"/>
                        </a:lnSpc>
                        <a:spcBef>
                          <a:spcPts val="1200"/>
                        </a:spcBef>
                        <a:buNone/>
                        <a:tabLst>
                          <a:tab pos="266700" algn="l"/>
                        </a:tabLst>
                      </a:pPr>
                      <a:r>
                        <a:rPr lang="ja-JP"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〇（スクールソーシャルワーカー）</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30261" marR="30261" marT="15130" marB="151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6000" indent="-266700" algn="just">
                        <a:lnSpc>
                          <a:spcPct val="100000"/>
                        </a:lnSpc>
                        <a:buNone/>
                      </a:pPr>
                      <a:r>
                        <a:rPr lang="ja-JP"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〇教育相談コーディネーター</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16000" indent="-266700" algn="just">
                        <a:lnSpc>
                          <a:spcPct val="100000"/>
                        </a:lnSpc>
                        <a:spcBef>
                          <a:spcPts val="600"/>
                        </a:spcBef>
                        <a:buNone/>
                      </a:pPr>
                      <a:r>
                        <a:rPr lang="zh-TW"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〇生徒指導担当教師</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16000" indent="-266700" algn="just">
                        <a:lnSpc>
                          <a:spcPct val="100000"/>
                        </a:lnSpc>
                        <a:spcBef>
                          <a:spcPts val="600"/>
                        </a:spcBef>
                        <a:buNone/>
                      </a:pPr>
                      <a:r>
                        <a:rPr lang="zh-TW"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〇養護教諭</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16000" indent="-266700" algn="just">
                        <a:lnSpc>
                          <a:spcPct val="100000"/>
                        </a:lnSpc>
                        <a:spcBef>
                          <a:spcPts val="600"/>
                        </a:spcBef>
                        <a:buNone/>
                      </a:pPr>
                      <a:r>
                        <a:rPr lang="ja-JP"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〇特別支援担当教師</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16000" indent="-266700" algn="just">
                        <a:lnSpc>
                          <a:spcPct val="100000"/>
                        </a:lnSpc>
                        <a:spcBef>
                          <a:spcPts val="600"/>
                        </a:spcBef>
                        <a:buNone/>
                      </a:pPr>
                      <a:r>
                        <a:rPr lang="ja-JP"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〇</a:t>
                      </a:r>
                      <a:r>
                        <a:rPr lang="ja-JP" sz="1600" kern="1200" spc="-9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スクールカウンセラー</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16000" indent="-266700" algn="just">
                        <a:lnSpc>
                          <a:spcPct val="100000"/>
                        </a:lnSpc>
                        <a:spcBef>
                          <a:spcPts val="600"/>
                        </a:spcBef>
                        <a:buNone/>
                      </a:pPr>
                      <a:r>
                        <a:rPr lang="ja-JP"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〇</a:t>
                      </a:r>
                      <a:r>
                        <a:rPr lang="ja-JP" sz="1600" kern="1200" spc="-15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スクールソーシャルワーカー</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16000" indent="-266700" algn="just">
                        <a:lnSpc>
                          <a:spcPct val="100000"/>
                        </a:lnSpc>
                        <a:spcBef>
                          <a:spcPts val="600"/>
                        </a:spcBef>
                        <a:buNone/>
                      </a:pPr>
                      <a:r>
                        <a:rPr lang="ja-JP"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〇検討対象児童生徒のクラス担任</a:t>
                      </a:r>
                      <a:r>
                        <a:rPr lang="ja-JP" sz="12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（入れ替わりで参加）</a:t>
                      </a:r>
                      <a:endParaRPr lang="en-US" altLang="ja-JP" sz="12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endParaRPr>
                    </a:p>
                    <a:p>
                      <a:pPr marL="216000" indent="-266700" algn="just">
                        <a:lnSpc>
                          <a:spcPct val="100000"/>
                        </a:lnSpc>
                        <a:spcBef>
                          <a:spcPts val="600"/>
                        </a:spcBef>
                        <a:buNone/>
                      </a:pPr>
                      <a:endParaRPr lang="en-US" altLang="ja-JP" sz="12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endParaRPr>
                    </a:p>
                    <a:p>
                      <a:pPr marL="216000" indent="-266700" algn="just">
                        <a:lnSpc>
                          <a:spcPct val="100000"/>
                        </a:lnSpc>
                        <a:spcBef>
                          <a:spcPts val="600"/>
                        </a:spcBef>
                        <a:buNone/>
                      </a:pPr>
                      <a:endParaRPr lang="en-US" altLang="ja-JP" sz="12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endParaRPr>
                    </a:p>
                    <a:p>
                      <a:pPr marL="216000" indent="-266700" algn="just">
                        <a:lnSpc>
                          <a:spcPct val="100000"/>
                        </a:lnSpc>
                        <a:spcBef>
                          <a:spcPts val="2400"/>
                        </a:spcBef>
                        <a:buNone/>
                      </a:pPr>
                      <a:endParaRPr lang="en-US" altLang="ja-JP" sz="12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endParaRPr>
                    </a:p>
                  </a:txBody>
                  <a:tcPr marL="30261" marR="30261" marT="15130" marB="151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66700" indent="-266700" algn="just">
                        <a:lnSpc>
                          <a:spcPct val="100000"/>
                        </a:lnSpc>
                        <a:buNone/>
                      </a:pPr>
                      <a:r>
                        <a:rPr lang="ja-JP" sz="1600" kern="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〇児童生徒本人や家族に関係する教員（過去に関わりのあった教員も含む）</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66700" indent="-266700" algn="just">
                        <a:lnSpc>
                          <a:spcPct val="100000"/>
                        </a:lnSpc>
                        <a:spcBef>
                          <a:spcPts val="1200"/>
                        </a:spcBef>
                        <a:buNone/>
                      </a:pPr>
                      <a:r>
                        <a:rPr lang="ja-JP"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〇</a:t>
                      </a:r>
                      <a:r>
                        <a:rPr lang="ja-JP" sz="1600" kern="1200" spc="-9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スクールカウンセラー、スクールソーシャルワーカー等の校内支援者</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66700" indent="-266700" algn="just">
                        <a:lnSpc>
                          <a:spcPct val="100000"/>
                        </a:lnSpc>
                        <a:spcBef>
                          <a:spcPts val="1200"/>
                        </a:spcBef>
                        <a:buNone/>
                      </a:pPr>
                      <a:r>
                        <a:rPr lang="ja-JP" sz="1600" kern="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〇きょうだいのクラス担任</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30261" marR="30261" marT="15130" marB="151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52000" indent="-266700" algn="just">
                        <a:lnSpc>
                          <a:spcPct val="100000"/>
                        </a:lnSpc>
                        <a:spcBef>
                          <a:spcPts val="600"/>
                        </a:spcBef>
                        <a:buNone/>
                      </a:pPr>
                      <a:r>
                        <a:rPr lang="ja-JP" sz="1600" kern="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〇児童福祉や生活保護・低所得者支援等関係行政機関</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52000" indent="-266700" algn="just">
                        <a:lnSpc>
                          <a:spcPct val="100000"/>
                        </a:lnSpc>
                        <a:spcBef>
                          <a:spcPts val="1200"/>
                        </a:spcBef>
                        <a:buNone/>
                      </a:pPr>
                      <a:r>
                        <a:rPr lang="ja-JP" sz="1600" kern="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〇きょうだい関係の幼稚園や保育所、小学校、中学校、高校等の他校の教員</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52000" indent="-266700" algn="just">
                        <a:lnSpc>
                          <a:spcPct val="100000"/>
                        </a:lnSpc>
                        <a:spcBef>
                          <a:spcPts val="1200"/>
                        </a:spcBef>
                        <a:buNone/>
                      </a:pPr>
                      <a:r>
                        <a:rPr lang="ja-JP" sz="1600" kern="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〇放課後児童クラブの支援員（小学生の場合）</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52000" indent="-266700" algn="just">
                        <a:lnSpc>
                          <a:spcPct val="100000"/>
                        </a:lnSpc>
                        <a:spcBef>
                          <a:spcPts val="1200"/>
                        </a:spcBef>
                        <a:buNone/>
                      </a:pPr>
                      <a:r>
                        <a:rPr lang="ja-JP" sz="1600" kern="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〇保健所や病院</a:t>
                      </a:r>
                      <a:r>
                        <a:rPr lang="en-US" sz="1050" kern="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52000" indent="-266700" algn="just">
                        <a:lnSpc>
                          <a:spcPct val="100000"/>
                        </a:lnSpc>
                        <a:spcBef>
                          <a:spcPts val="1200"/>
                        </a:spcBef>
                        <a:buNone/>
                      </a:pPr>
                      <a:r>
                        <a:rPr lang="ja-JP" sz="1200" kern="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※本人・家族との関わりがあり、支援の検討・実施において協力が必要な場合</a:t>
                      </a:r>
                      <a:endParaRPr lang="en-US" altLang="ja-JP" sz="1200" kern="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30261" marR="30261" marT="15130" marB="151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3328453"/>
                  </a:ext>
                </a:extLst>
              </a:tr>
            </a:tbl>
          </a:graphicData>
        </a:graphic>
      </p:graphicFrame>
      <p:sp>
        <p:nvSpPr>
          <p:cNvPr id="5" name="スライド番号プレースホルダー 1">
            <a:extLst>
              <a:ext uri="{FF2B5EF4-FFF2-40B4-BE49-F238E27FC236}">
                <a16:creationId xmlns:a16="http://schemas.microsoft.com/office/drawing/2014/main" id="{6BFFAD4F-485D-A23D-2A51-14EF1F214F12}"/>
              </a:ext>
            </a:extLst>
          </p:cNvPr>
          <p:cNvSpPr txBox="1">
            <a:spLocks/>
          </p:cNvSpPr>
          <p:nvPr/>
        </p:nvSpPr>
        <p:spPr>
          <a:xfrm>
            <a:off x="7425344" y="6459786"/>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600" b="1" kern="1200">
                <a:solidFill>
                  <a:srgbClr val="FFFFFF"/>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AC49A8-D133-48D6-BABD-467D590054FB}" type="slidenum">
              <a:rPr kumimoji="1" lang="ja-JP" altLang="en-US" smtClean="0">
                <a:solidFill>
                  <a:schemeClr val="tx1"/>
                </a:solidFill>
              </a:rPr>
              <a:pPr/>
              <a:t>145</a:t>
            </a:fld>
            <a:endParaRPr kumimoji="1" lang="ja-JP" altLang="en-US" dirty="0">
              <a:solidFill>
                <a:schemeClr val="tx1"/>
              </a:solidFill>
            </a:endParaRPr>
          </a:p>
        </p:txBody>
      </p:sp>
    </p:spTree>
    <p:extLst>
      <p:ext uri="{BB962C8B-B14F-4D97-AF65-F5344CB8AC3E}">
        <p14:creationId xmlns:p14="http://schemas.microsoft.com/office/powerpoint/2010/main" val="2291579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00F8336-F45B-8DDF-C0A6-8568E6821E1F}"/>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12E3BAB9-F42F-815D-CAE0-C8C0A5243E48}"/>
              </a:ext>
            </a:extLst>
          </p:cNvPr>
          <p:cNvSpPr txBox="1">
            <a:spLocks/>
          </p:cNvSpPr>
          <p:nvPr/>
        </p:nvSpPr>
        <p:spPr>
          <a:xfrm>
            <a:off x="1289" y="10494"/>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１．校内チーム体制をつくる</a:t>
            </a:r>
            <a:endParaRPr kumimoji="1" lang="ja-JP" altLang="en-US" sz="1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endParaRPr>
          </a:p>
        </p:txBody>
      </p:sp>
      <p:sp>
        <p:nvSpPr>
          <p:cNvPr id="2" name="スライド番号プレースホルダー 1">
            <a:extLst>
              <a:ext uri="{FF2B5EF4-FFF2-40B4-BE49-F238E27FC236}">
                <a16:creationId xmlns:a16="http://schemas.microsoft.com/office/drawing/2014/main" id="{C9BB9CF0-A1E5-A0F0-B8BF-3797966B3046}"/>
              </a:ext>
            </a:extLst>
          </p:cNvPr>
          <p:cNvSpPr>
            <a:spLocks noGrp="1"/>
          </p:cNvSpPr>
          <p:nvPr>
            <p:ph type="sldNum" sz="quarter" idx="12"/>
          </p:nvPr>
        </p:nvSpPr>
        <p:spPr>
          <a:xfrm>
            <a:off x="7569431" y="5054600"/>
            <a:ext cx="98401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AC49A8-D133-48D6-BABD-467D590054FB}" type="slidenum">
              <a:rPr kumimoji="1" lang="ja-JP" altLang="en-US" sz="1600" b="1" i="0" u="none" strike="noStrike" kern="1200" cap="none" spc="0" normalizeH="0" baseline="0" noProof="0" smtClean="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146</a:t>
            </a:fld>
            <a:endParaRPr kumimoji="1" lang="ja-JP" altLang="en-US"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B4A47AFF-90A1-8967-D131-AF447F5E5E87}"/>
              </a:ext>
            </a:extLst>
          </p:cNvPr>
          <p:cNvSpPr txBox="1"/>
          <p:nvPr/>
        </p:nvSpPr>
        <p:spPr>
          <a:xfrm>
            <a:off x="0" y="611833"/>
            <a:ext cx="91440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表６</a:t>
            </a:r>
            <a:r>
              <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１　各会議の概要（筆者作成）</a:t>
            </a:r>
          </a:p>
        </p:txBody>
      </p:sp>
      <p:graphicFrame>
        <p:nvGraphicFramePr>
          <p:cNvPr id="4" name="表 3">
            <a:extLst>
              <a:ext uri="{FF2B5EF4-FFF2-40B4-BE49-F238E27FC236}">
                <a16:creationId xmlns:a16="http://schemas.microsoft.com/office/drawing/2014/main" id="{65BF6C8A-56F6-9725-E255-E0FB5DBEB6EE}"/>
              </a:ext>
            </a:extLst>
          </p:cNvPr>
          <p:cNvGraphicFramePr>
            <a:graphicFrameLocks noGrp="1"/>
          </p:cNvGraphicFramePr>
          <p:nvPr>
            <p:extLst>
              <p:ext uri="{D42A27DB-BD31-4B8C-83A1-F6EECF244321}">
                <p14:modId xmlns:p14="http://schemas.microsoft.com/office/powerpoint/2010/main" val="1280371274"/>
              </p:ext>
            </p:extLst>
          </p:nvPr>
        </p:nvGraphicFramePr>
        <p:xfrm>
          <a:off x="180109" y="1030302"/>
          <a:ext cx="8783782" cy="5320283"/>
        </p:xfrm>
        <a:graphic>
          <a:graphicData uri="http://schemas.openxmlformats.org/drawingml/2006/table">
            <a:tbl>
              <a:tblPr firstRow="1" bandRow="1"/>
              <a:tblGrid>
                <a:gridCol w="1349928">
                  <a:extLst>
                    <a:ext uri="{9D8B030D-6E8A-4147-A177-3AD203B41FA5}">
                      <a16:colId xmlns:a16="http://schemas.microsoft.com/office/drawing/2014/main" val="1539005773"/>
                    </a:ext>
                  </a:extLst>
                </a:gridCol>
                <a:gridCol w="1752133">
                  <a:extLst>
                    <a:ext uri="{9D8B030D-6E8A-4147-A177-3AD203B41FA5}">
                      <a16:colId xmlns:a16="http://schemas.microsoft.com/office/drawing/2014/main" val="1324791259"/>
                    </a:ext>
                  </a:extLst>
                </a:gridCol>
                <a:gridCol w="1752133">
                  <a:extLst>
                    <a:ext uri="{9D8B030D-6E8A-4147-A177-3AD203B41FA5}">
                      <a16:colId xmlns:a16="http://schemas.microsoft.com/office/drawing/2014/main" val="882207183"/>
                    </a:ext>
                  </a:extLst>
                </a:gridCol>
                <a:gridCol w="1964794">
                  <a:extLst>
                    <a:ext uri="{9D8B030D-6E8A-4147-A177-3AD203B41FA5}">
                      <a16:colId xmlns:a16="http://schemas.microsoft.com/office/drawing/2014/main" val="3395915118"/>
                    </a:ext>
                  </a:extLst>
                </a:gridCol>
                <a:gridCol w="1964794">
                  <a:extLst>
                    <a:ext uri="{9D8B030D-6E8A-4147-A177-3AD203B41FA5}">
                      <a16:colId xmlns:a16="http://schemas.microsoft.com/office/drawing/2014/main" val="1956574634"/>
                    </a:ext>
                  </a:extLst>
                </a:gridCol>
              </a:tblGrid>
              <a:tr h="409205">
                <a:tc rowSpan="2">
                  <a:txBody>
                    <a:bodyPr/>
                    <a:lstStyle/>
                    <a:p>
                      <a:pPr>
                        <a:lnSpc>
                          <a:spcPct val="100000"/>
                        </a:lnSpc>
                        <a:buNone/>
                      </a:pPr>
                      <a:endParaRPr lang="ja-JP" sz="1600" kern="100" dirty="0">
                        <a:effectLst/>
                        <a:latin typeface="BIZ UDPゴシック" panose="020B0400000000000000" pitchFamily="50" charset="-128"/>
                        <a:ea typeface="BIZ UDPゴシック" panose="020B0400000000000000" pitchFamily="50" charset="-128"/>
                      </a:endParaRPr>
                    </a:p>
                  </a:txBody>
                  <a:tcPr marL="89748" marR="89748" marT="44874" marB="44874"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rowSpan="2">
                  <a:txBody>
                    <a:bodyPr/>
                    <a:lstStyle/>
                    <a:p>
                      <a:pPr algn="ctr">
                        <a:lnSpc>
                          <a:spcPct val="100000"/>
                        </a:lnSpc>
                        <a:buNone/>
                      </a:pPr>
                      <a:r>
                        <a:rPr lang="ja-JP" sz="1600" b="1" kern="1200" dirty="0">
                          <a:solidFill>
                            <a:srgbClr val="FFFFFF"/>
                          </a:solidFill>
                          <a:effectLst/>
                          <a:latin typeface="BIZ UDPゴシック" panose="020B0400000000000000" pitchFamily="50" charset="-128"/>
                          <a:ea typeface="BIZ UDPゴシック" panose="020B0400000000000000" pitchFamily="50" charset="-128"/>
                          <a:cs typeface="Arial" panose="020B0604020202020204" pitchFamily="34" charset="0"/>
                        </a:rPr>
                        <a:t>スクリーニング</a:t>
                      </a:r>
                      <a:endParaRPr lang="en-US" altLang="ja-JP" sz="1600" b="1" kern="1200" dirty="0">
                        <a:solidFill>
                          <a:srgbClr val="FFFFFF"/>
                        </a:solidFill>
                        <a:effectLst/>
                        <a:latin typeface="BIZ UDPゴシック" panose="020B0400000000000000" pitchFamily="50" charset="-128"/>
                        <a:ea typeface="BIZ UDPゴシック" panose="020B0400000000000000" pitchFamily="50" charset="-128"/>
                        <a:cs typeface="Arial" panose="020B0604020202020204" pitchFamily="34" charset="0"/>
                      </a:endParaRPr>
                    </a:p>
                    <a:p>
                      <a:pPr algn="ctr">
                        <a:lnSpc>
                          <a:spcPct val="100000"/>
                        </a:lnSpc>
                        <a:buNone/>
                      </a:pPr>
                      <a:r>
                        <a:rPr lang="ja-JP" sz="1600" b="1" kern="1200" dirty="0">
                          <a:solidFill>
                            <a:srgbClr val="FFFFFF"/>
                          </a:solidFill>
                          <a:effectLst/>
                          <a:latin typeface="BIZ UDPゴシック" panose="020B0400000000000000" pitchFamily="50" charset="-128"/>
                          <a:ea typeface="BIZ UDPゴシック" panose="020B0400000000000000" pitchFamily="50" charset="-128"/>
                          <a:cs typeface="Arial" panose="020B0604020202020204" pitchFamily="34" charset="0"/>
                        </a:rPr>
                        <a:t>会議</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9748" marR="89748" marT="44874" marB="4487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rowSpan="2">
                  <a:txBody>
                    <a:bodyPr/>
                    <a:lstStyle/>
                    <a:p>
                      <a:pPr algn="ctr">
                        <a:lnSpc>
                          <a:spcPct val="100000"/>
                        </a:lnSpc>
                        <a:buNone/>
                      </a:pPr>
                      <a:r>
                        <a:rPr lang="ja-JP" sz="1600" b="1" kern="1200" dirty="0">
                          <a:solidFill>
                            <a:srgbClr val="FFFFFF"/>
                          </a:solidFill>
                          <a:effectLst/>
                          <a:latin typeface="BIZ UDPゴシック" panose="020B0400000000000000" pitchFamily="50" charset="-128"/>
                          <a:ea typeface="BIZ UDPゴシック" panose="020B0400000000000000" pitchFamily="50" charset="-128"/>
                          <a:cs typeface="Arial" panose="020B0604020202020204" pitchFamily="34" charset="0"/>
                        </a:rPr>
                        <a:t>（校内）チーム会議</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9748" marR="89748" marT="44874" marB="4487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gridSpan="2">
                  <a:txBody>
                    <a:bodyPr/>
                    <a:lstStyle/>
                    <a:p>
                      <a:pPr algn="ctr">
                        <a:lnSpc>
                          <a:spcPts val="1100"/>
                        </a:lnSpc>
                        <a:buNone/>
                      </a:pPr>
                      <a:r>
                        <a:rPr lang="ja-JP" sz="1600" b="1" kern="1200" dirty="0">
                          <a:solidFill>
                            <a:srgbClr val="FFFFFF"/>
                          </a:solidFill>
                          <a:effectLst/>
                          <a:latin typeface="BIZ UDPゴシック" panose="020B0400000000000000" pitchFamily="50" charset="-128"/>
                          <a:ea typeface="BIZ UDPゴシック" panose="020B0400000000000000" pitchFamily="50" charset="-128"/>
                          <a:cs typeface="Arial" panose="020B0604020202020204" pitchFamily="34" charset="0"/>
                        </a:rPr>
                        <a:t>ケース会議</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9748" marR="89748" marT="44874" marB="44874"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hMerge="1">
                  <a:txBody>
                    <a:bodyPr/>
                    <a:lstStyle/>
                    <a:p>
                      <a:endParaRPr kumimoji="1" lang="ja-JP" altLang="en-US"/>
                    </a:p>
                  </a:txBody>
                  <a:tcPr/>
                </a:tc>
                <a:extLst>
                  <a:ext uri="{0D108BD9-81ED-4DB2-BD59-A6C34878D82A}">
                    <a16:rowId xmlns:a16="http://schemas.microsoft.com/office/drawing/2014/main" val="181840345"/>
                  </a:ext>
                </a:extLst>
              </a:tr>
              <a:tr h="45626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buNone/>
                      </a:pPr>
                      <a:r>
                        <a:rPr lang="ja-JP" sz="1600" kern="1200" dirty="0">
                          <a:solidFill>
                            <a:srgbClr val="FFFFFF"/>
                          </a:solidFill>
                          <a:effectLst/>
                          <a:latin typeface="BIZ UDPゴシック" panose="020B0400000000000000" pitchFamily="50" charset="-128"/>
                          <a:ea typeface="BIZ UDPゴシック" panose="020B0400000000000000" pitchFamily="50" charset="-128"/>
                          <a:cs typeface="Arial" panose="020B0604020202020204" pitchFamily="34" charset="0"/>
                        </a:rPr>
                        <a:t>校内ケース会議</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9748" marR="89748" marT="44874" marB="4487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00000"/>
                        </a:lnSpc>
                        <a:buNone/>
                      </a:pPr>
                      <a:r>
                        <a:rPr lang="ja-JP" sz="1600" kern="1200" dirty="0">
                          <a:solidFill>
                            <a:srgbClr val="FFFFFF"/>
                          </a:solidFill>
                          <a:effectLst/>
                          <a:latin typeface="BIZ UDPゴシック" panose="020B0400000000000000" pitchFamily="50" charset="-128"/>
                          <a:ea typeface="BIZ UDPゴシック" panose="020B0400000000000000" pitchFamily="50" charset="-128"/>
                          <a:cs typeface="Arial" panose="020B0604020202020204" pitchFamily="34" charset="0"/>
                        </a:rPr>
                        <a:t>連携ケース会議</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9748" marR="89748" marT="44874" marB="44874"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745518208"/>
                  </a:ext>
                </a:extLst>
              </a:tr>
              <a:tr h="2989417">
                <a:tc>
                  <a:txBody>
                    <a:bodyPr/>
                    <a:lstStyle/>
                    <a:p>
                      <a:pPr algn="just">
                        <a:lnSpc>
                          <a:spcPct val="100000"/>
                        </a:lnSpc>
                        <a:buNone/>
                      </a:pPr>
                      <a:r>
                        <a:rPr lang="ja-JP" sz="1600" b="1"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実施方法等</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buNone/>
                      </a:pPr>
                      <a:r>
                        <a:rPr lang="en-US" sz="1600" b="1"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 </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114300" indent="-114300" algn="just">
                        <a:lnSpc>
                          <a:spcPct val="100000"/>
                        </a:lnSpc>
                        <a:buNone/>
                      </a:pPr>
                      <a:r>
                        <a:rPr lang="ja-JP" sz="1400" b="1"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※会議の流れは、次節以降を参照されたい</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9748" marR="89748" marT="44874" marB="448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AED"/>
                    </a:solidFill>
                  </a:tcPr>
                </a:tc>
                <a:tc>
                  <a:txBody>
                    <a:bodyPr/>
                    <a:lstStyle/>
                    <a:p>
                      <a:pPr marL="216000" indent="-269875" algn="just">
                        <a:lnSpc>
                          <a:spcPct val="100000"/>
                        </a:lnSpc>
                        <a:buNone/>
                      </a:pPr>
                      <a:r>
                        <a:rPr lang="ja-JP"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〇学年会等で実施</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16000" indent="-269875" algn="just">
                        <a:lnSpc>
                          <a:spcPct val="100000"/>
                        </a:lnSpc>
                        <a:spcBef>
                          <a:spcPts val="1200"/>
                        </a:spcBef>
                        <a:buNone/>
                      </a:pPr>
                      <a:r>
                        <a:rPr lang="ja-JP"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〇事前に各担任ほかがスクリーニングシートに記入</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9748" marR="89748" marT="44874" marB="448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AED"/>
                    </a:solidFill>
                  </a:tcPr>
                </a:tc>
                <a:tc>
                  <a:txBody>
                    <a:bodyPr/>
                    <a:lstStyle/>
                    <a:p>
                      <a:pPr marL="233363" indent="-233363" algn="just">
                        <a:lnSpc>
                          <a:spcPct val="100000"/>
                        </a:lnSpc>
                        <a:buNone/>
                      </a:pPr>
                      <a:r>
                        <a:rPr lang="ja-JP"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〇以下のいずれかの方法</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33363" indent="-147638" algn="just">
                        <a:lnSpc>
                          <a:spcPct val="100000"/>
                        </a:lnSpc>
                        <a:spcBef>
                          <a:spcPts val="1200"/>
                        </a:spcBef>
                        <a:buNone/>
                      </a:pPr>
                      <a:r>
                        <a:rPr lang="ja-JP"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・既存のいじめ・不登校対策委員会や特別支援委員会等の中で実施</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33363" indent="-147638" algn="just">
                        <a:lnSpc>
                          <a:spcPct val="100000"/>
                        </a:lnSpc>
                        <a:spcBef>
                          <a:spcPts val="600"/>
                        </a:spcBef>
                        <a:buNone/>
                        <a:tabLst>
                          <a:tab pos="266700" algn="l"/>
                        </a:tabLst>
                      </a:pPr>
                      <a:r>
                        <a:rPr lang="ja-JP"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・スクリーニング会議に続けて実施</a:t>
                      </a:r>
                      <a:endParaRPr lang="en-US" altLang="ja-JP"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endParaRPr>
                    </a:p>
                  </a:txBody>
                  <a:tcPr marL="89748" marR="89748" marT="44874" marB="448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AED"/>
                    </a:solidFill>
                  </a:tcPr>
                </a:tc>
                <a:tc gridSpan="2">
                  <a:txBody>
                    <a:bodyPr/>
                    <a:lstStyle/>
                    <a:p>
                      <a:pPr marL="252000" indent="-269875" algn="just">
                        <a:lnSpc>
                          <a:spcPct val="100000"/>
                        </a:lnSpc>
                        <a:buNone/>
                        <a:tabLst>
                          <a:tab pos="269875" algn="l"/>
                        </a:tabLst>
                      </a:pPr>
                      <a:r>
                        <a:rPr lang="ja-JP" sz="1600" kern="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〇教育相談コーディネーター、または管理職が参加メンバーに連絡をとり日程調整を行う。外部機関に参加してもらう場合には依頼文が必要となることもある。</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52000" indent="-269875" algn="just">
                        <a:lnSpc>
                          <a:spcPct val="100000"/>
                        </a:lnSpc>
                        <a:spcBef>
                          <a:spcPts val="1200"/>
                        </a:spcBef>
                        <a:buNone/>
                        <a:tabLst>
                          <a:tab pos="269875" algn="l"/>
                        </a:tabLst>
                      </a:pPr>
                      <a:r>
                        <a:rPr lang="ja-JP" sz="1600" kern="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〇事前に教育相談コーディネーターと支援対象の児童生徒の学級担任で検討する問題の焦点化を行う。</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52000" indent="-269875" algn="just">
                        <a:lnSpc>
                          <a:spcPct val="100000"/>
                        </a:lnSpc>
                        <a:spcBef>
                          <a:spcPts val="1200"/>
                        </a:spcBef>
                        <a:buNone/>
                        <a:tabLst>
                          <a:tab pos="269875" algn="l"/>
                        </a:tabLst>
                      </a:pPr>
                      <a:r>
                        <a:rPr lang="ja-JP" sz="1600" kern="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〇カンファレンスシートを用意する。</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9748" marR="89748" marT="44874" marB="448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AED"/>
                    </a:solidFill>
                  </a:tcPr>
                </a:tc>
                <a:tc hMerge="1">
                  <a:txBody>
                    <a:bodyPr/>
                    <a:lstStyle/>
                    <a:p>
                      <a:endParaRPr kumimoji="1" lang="ja-JP" altLang="en-US"/>
                    </a:p>
                  </a:txBody>
                  <a:tcPr/>
                </a:tc>
                <a:extLst>
                  <a:ext uri="{0D108BD9-81ED-4DB2-BD59-A6C34878D82A}">
                    <a16:rowId xmlns:a16="http://schemas.microsoft.com/office/drawing/2014/main" val="2255312764"/>
                  </a:ext>
                </a:extLst>
              </a:tr>
              <a:tr h="862277">
                <a:tc>
                  <a:txBody>
                    <a:bodyPr/>
                    <a:lstStyle/>
                    <a:p>
                      <a:pPr algn="just">
                        <a:lnSpc>
                          <a:spcPct val="100000"/>
                        </a:lnSpc>
                        <a:buNone/>
                      </a:pPr>
                      <a:r>
                        <a:rPr lang="ja-JP" sz="1600" b="1" kern="120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所要時間</a:t>
                      </a:r>
                      <a:endPar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9748" marR="89748" marT="44874" marB="448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69875" indent="-269875" algn="just">
                        <a:lnSpc>
                          <a:spcPct val="100000"/>
                        </a:lnSpc>
                        <a:spcAft>
                          <a:spcPts val="600"/>
                        </a:spcAft>
                        <a:buNone/>
                        <a:tabLst>
                          <a:tab pos="269875" algn="l"/>
                        </a:tabLst>
                      </a:pPr>
                      <a:r>
                        <a:rPr lang="ja-JP"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〇</a:t>
                      </a:r>
                      <a:r>
                        <a:rPr lang="en-US"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1</a:t>
                      </a:r>
                      <a:r>
                        <a:rPr lang="ja-JP"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クラスにつき</a:t>
                      </a:r>
                      <a:r>
                        <a:rPr lang="en-US"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10</a:t>
                      </a:r>
                      <a:r>
                        <a:rPr lang="ja-JP"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a:t>
                      </a:r>
                      <a:r>
                        <a:rPr lang="en-US"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15</a:t>
                      </a:r>
                      <a:r>
                        <a:rPr lang="ja-JP"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分程度</a:t>
                      </a:r>
                      <a:endParaRPr lang="en-US" altLang="ja-JP"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endParaRPr>
                    </a:p>
                  </a:txBody>
                  <a:tcPr marL="89748" marR="89748" marT="44874" marB="448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82563" indent="-182563" algn="l">
                        <a:lnSpc>
                          <a:spcPct val="100000"/>
                        </a:lnSpc>
                        <a:buNone/>
                      </a:pPr>
                      <a:r>
                        <a:rPr lang="ja-JP"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〇１人につき１０分程度</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9748" marR="89748" marT="44874" marB="448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60325" indent="-127000" algn="just">
                        <a:lnSpc>
                          <a:spcPct val="100000"/>
                        </a:lnSpc>
                        <a:buNone/>
                      </a:pPr>
                      <a:r>
                        <a:rPr lang="ja-JP"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〇１人につき</a:t>
                      </a:r>
                      <a:r>
                        <a:rPr lang="en-US"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30</a:t>
                      </a:r>
                      <a:r>
                        <a:rPr lang="ja-JP" sz="16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分程度</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9748" marR="89748" marT="44874" marB="448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2021867988"/>
                  </a:ext>
                </a:extLst>
              </a:tr>
              <a:tr h="603115">
                <a:tc>
                  <a:txBody>
                    <a:bodyPr/>
                    <a:lstStyle/>
                    <a:p>
                      <a:pPr algn="just">
                        <a:lnSpc>
                          <a:spcPct val="100000"/>
                        </a:lnSpc>
                        <a:buNone/>
                      </a:pPr>
                      <a:r>
                        <a:rPr lang="ja-JP" sz="1600" b="1"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開催頻度</a:t>
                      </a:r>
                      <a:endPar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9748" marR="89748" marT="44874" marB="448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AED"/>
                    </a:solidFill>
                  </a:tcPr>
                </a:tc>
                <a:tc>
                  <a:txBody>
                    <a:bodyPr/>
                    <a:lstStyle/>
                    <a:p>
                      <a:pPr marL="60325" indent="-127000" algn="just">
                        <a:lnSpc>
                          <a:spcPct val="100000"/>
                        </a:lnSpc>
                        <a:buNone/>
                      </a:pPr>
                      <a:r>
                        <a:rPr lang="ja-JP" sz="16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〇最低年３回</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63500" algn="just">
                        <a:lnSpc>
                          <a:spcPct val="100000"/>
                        </a:lnSpc>
                        <a:buNone/>
                      </a:pPr>
                      <a:r>
                        <a:rPr lang="ja-JP" altLang="en-US" sz="1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1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（学期ごと）</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9748" marR="89748" marT="44874" marB="448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AED"/>
                    </a:solidFill>
                  </a:tcPr>
                </a:tc>
                <a:tc>
                  <a:txBody>
                    <a:bodyPr/>
                    <a:lstStyle/>
                    <a:p>
                      <a:pPr marL="60325" indent="-127000" algn="l">
                        <a:lnSpc>
                          <a:spcPct val="100000"/>
                        </a:lnSpc>
                        <a:buNone/>
                      </a:pPr>
                      <a:r>
                        <a:rPr lang="ja-JP" sz="16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〇最低年２、３回</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66675" algn="l">
                        <a:lnSpc>
                          <a:spcPct val="100000"/>
                        </a:lnSpc>
                        <a:spcAft>
                          <a:spcPts val="600"/>
                        </a:spcAft>
                        <a:buNone/>
                      </a:pPr>
                      <a:r>
                        <a:rPr lang="ja-JP" altLang="en-US" sz="16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14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（学期ごと）</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9748" marR="89748" marT="44874" marB="448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AED"/>
                    </a:solidFill>
                  </a:tcPr>
                </a:tc>
                <a:tc gridSpan="2">
                  <a:txBody>
                    <a:bodyPr/>
                    <a:lstStyle/>
                    <a:p>
                      <a:pPr marL="60325" indent="-127000" algn="just">
                        <a:lnSpc>
                          <a:spcPct val="100000"/>
                        </a:lnSpc>
                        <a:buNone/>
                      </a:pPr>
                      <a:r>
                        <a:rPr lang="ja-JP" sz="16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〇必要に応じ開催</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89748" marR="89748" marT="44874" marB="448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AED"/>
                    </a:solidFill>
                  </a:tcPr>
                </a:tc>
                <a:tc hMerge="1">
                  <a:txBody>
                    <a:bodyPr/>
                    <a:lstStyle/>
                    <a:p>
                      <a:endParaRPr kumimoji="1" lang="ja-JP" altLang="en-US"/>
                    </a:p>
                  </a:txBody>
                  <a:tcPr/>
                </a:tc>
                <a:extLst>
                  <a:ext uri="{0D108BD9-81ED-4DB2-BD59-A6C34878D82A}">
                    <a16:rowId xmlns:a16="http://schemas.microsoft.com/office/drawing/2014/main" val="3058341867"/>
                  </a:ext>
                </a:extLst>
              </a:tr>
            </a:tbl>
          </a:graphicData>
        </a:graphic>
      </p:graphicFrame>
      <p:sp>
        <p:nvSpPr>
          <p:cNvPr id="5" name="スライド番号プレースホルダー 1">
            <a:extLst>
              <a:ext uri="{FF2B5EF4-FFF2-40B4-BE49-F238E27FC236}">
                <a16:creationId xmlns:a16="http://schemas.microsoft.com/office/drawing/2014/main" id="{0902A62C-0E33-B2BE-37EB-8928FBC74AFC}"/>
              </a:ext>
            </a:extLst>
          </p:cNvPr>
          <p:cNvSpPr txBox="1">
            <a:spLocks/>
          </p:cNvSpPr>
          <p:nvPr/>
        </p:nvSpPr>
        <p:spPr>
          <a:xfrm>
            <a:off x="7425344" y="6459786"/>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600" b="1" kern="1200">
                <a:solidFill>
                  <a:srgbClr val="FFFFFF"/>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AC49A8-D133-48D6-BABD-467D590054FB}" type="slidenum">
              <a:rPr kumimoji="1" lang="ja-JP" altLang="en-US" smtClean="0">
                <a:solidFill>
                  <a:schemeClr val="tx1"/>
                </a:solidFill>
              </a:rPr>
              <a:pPr/>
              <a:t>146</a:t>
            </a:fld>
            <a:endParaRPr kumimoji="1" lang="ja-JP" altLang="en-US" dirty="0">
              <a:solidFill>
                <a:schemeClr val="tx1"/>
              </a:solidFill>
            </a:endParaRPr>
          </a:p>
        </p:txBody>
      </p:sp>
    </p:spTree>
    <p:extLst>
      <p:ext uri="{BB962C8B-B14F-4D97-AF65-F5344CB8AC3E}">
        <p14:creationId xmlns:p14="http://schemas.microsoft.com/office/powerpoint/2010/main" val="1408511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blip>
          <a:srcRect/>
          <a:tile tx="0" ty="0" sx="100000" sy="100000" flip="none" algn="tl"/>
        </a:blipFill>
        <a:effectLst/>
      </p:bgPr>
    </p:bg>
    <p:spTree>
      <p:nvGrpSpPr>
        <p:cNvPr id="1" name="">
          <a:extLst>
            <a:ext uri="{FF2B5EF4-FFF2-40B4-BE49-F238E27FC236}">
              <a16:creationId xmlns:a16="http://schemas.microsoft.com/office/drawing/2014/main" id="{46111BEF-21E1-979E-B76F-5849BD145EEF}"/>
            </a:ext>
          </a:extLst>
        </p:cNvPr>
        <p:cNvGrpSpPr/>
        <p:nvPr/>
      </p:nvGrpSpPr>
      <p:grpSpPr>
        <a:xfrm>
          <a:off x="0" y="0"/>
          <a:ext cx="0" cy="0"/>
          <a:chOff x="0" y="0"/>
          <a:chExt cx="0" cy="0"/>
        </a:xfrm>
      </p:grpSpPr>
      <p:graphicFrame>
        <p:nvGraphicFramePr>
          <p:cNvPr id="9" name="表 8">
            <a:extLst>
              <a:ext uri="{FF2B5EF4-FFF2-40B4-BE49-F238E27FC236}">
                <a16:creationId xmlns:a16="http://schemas.microsoft.com/office/drawing/2014/main" id="{1D7D9B33-52E7-0521-24BE-C8170B46027F}"/>
              </a:ext>
            </a:extLst>
          </p:cNvPr>
          <p:cNvGraphicFramePr>
            <a:graphicFrameLocks noGrp="1"/>
          </p:cNvGraphicFramePr>
          <p:nvPr>
            <p:extLst>
              <p:ext uri="{D42A27DB-BD31-4B8C-83A1-F6EECF244321}">
                <p14:modId xmlns:p14="http://schemas.microsoft.com/office/powerpoint/2010/main" val="3137544495"/>
              </p:ext>
            </p:extLst>
          </p:nvPr>
        </p:nvGraphicFramePr>
        <p:xfrm>
          <a:off x="0" y="1261058"/>
          <a:ext cx="9144000" cy="4751457"/>
        </p:xfrm>
        <a:graphic>
          <a:graphicData uri="http://schemas.openxmlformats.org/drawingml/2006/table">
            <a:tbl>
              <a:tblPr/>
              <a:tblGrid>
                <a:gridCol w="4157294">
                  <a:extLst>
                    <a:ext uri="{9D8B030D-6E8A-4147-A177-3AD203B41FA5}">
                      <a16:colId xmlns:a16="http://schemas.microsoft.com/office/drawing/2014/main" val="3915249088"/>
                    </a:ext>
                  </a:extLst>
                </a:gridCol>
                <a:gridCol w="4986706">
                  <a:extLst>
                    <a:ext uri="{9D8B030D-6E8A-4147-A177-3AD203B41FA5}">
                      <a16:colId xmlns:a16="http://schemas.microsoft.com/office/drawing/2014/main" val="916574637"/>
                    </a:ext>
                  </a:extLst>
                </a:gridCol>
              </a:tblGrid>
              <a:tr h="488998">
                <a:tc>
                  <a:txBody>
                    <a:bodyPr/>
                    <a:lstStyle/>
                    <a:p>
                      <a:pPr algn="ctr" rtl="0" fontAlgn="ctr">
                        <a:buNone/>
                      </a:pPr>
                      <a:r>
                        <a:rPr lang="ja-JP" altLang="en-US" sz="1400" b="1" i="0" u="none" strike="noStrike" dirty="0">
                          <a:solidFill>
                            <a:srgbClr val="0D0D0D"/>
                          </a:solidFill>
                          <a:effectLst/>
                          <a:latin typeface="BIZ UDPゴシック" panose="020B0400000000000000" pitchFamily="50" charset="-128"/>
                          <a:ea typeface="BIZ UDPゴシック" panose="020B0400000000000000" pitchFamily="50" charset="-128"/>
                        </a:rPr>
                        <a:t>ソーシャルワークの展開過程</a:t>
                      </a:r>
                    </a:p>
                  </a:txBody>
                  <a:tcPr marL="6624" marR="6624" marT="6624" marB="0" anchor="ctr">
                    <a:lnL w="12700" cap="flat" cmpd="sng" algn="ctr">
                      <a:solidFill>
                        <a:srgbClr val="4EA72E"/>
                      </a:solidFill>
                      <a:prstDash val="solid"/>
                      <a:round/>
                      <a:headEnd type="none" w="med" len="med"/>
                      <a:tailEnd type="none" w="med" len="med"/>
                    </a:lnL>
                    <a:lnR w="12700" cap="flat" cmpd="sng" algn="ctr">
                      <a:solidFill>
                        <a:srgbClr val="3B7D23"/>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4EA72E"/>
                    </a:solidFill>
                  </a:tcPr>
                </a:tc>
                <a:tc>
                  <a:txBody>
                    <a:bodyPr/>
                    <a:lstStyle/>
                    <a:p>
                      <a:pPr algn="ctr" rtl="0" fontAlgn="ctr">
                        <a:buNone/>
                      </a:pPr>
                      <a:r>
                        <a:rPr lang="ja-JP" altLang="en-US" sz="1400" b="1" i="0" u="none" strike="noStrike" dirty="0">
                          <a:solidFill>
                            <a:srgbClr val="FFFFFF"/>
                          </a:solidFill>
                          <a:effectLst/>
                          <a:latin typeface="BIZ UDPゴシック" panose="020B0400000000000000" pitchFamily="50" charset="-128"/>
                          <a:ea typeface="BIZ UDPゴシック" panose="020B0400000000000000" pitchFamily="50" charset="-128"/>
                        </a:rPr>
                        <a:t>学校での取り組み </a:t>
                      </a:r>
                      <a:r>
                        <a:rPr lang="ja-JP" altLang="en-US" sz="1200" b="1" i="0" u="none" strike="noStrike" dirty="0">
                          <a:solidFill>
                            <a:srgbClr val="FFFFFF"/>
                          </a:solidFill>
                          <a:effectLst/>
                          <a:latin typeface="BIZ UDPゴシック" panose="020B0400000000000000" pitchFamily="50" charset="-128"/>
                          <a:ea typeface="BIZ UDPゴシック" panose="020B0400000000000000" pitchFamily="50" charset="-128"/>
                        </a:rPr>
                        <a:t>（児童生徒の支援ニーズへの気づきと対応）</a:t>
                      </a:r>
                    </a:p>
                  </a:txBody>
                  <a:tcPr marL="6624" marR="6624" marT="6624" marB="0" anchor="ctr">
                    <a:lnL w="12700" cap="flat" cmpd="sng" algn="ctr">
                      <a:solidFill>
                        <a:srgbClr val="3B7D23"/>
                      </a:solidFill>
                      <a:prstDash val="solid"/>
                      <a:round/>
                      <a:headEnd type="none" w="med" len="med"/>
                      <a:tailEnd type="none" w="med" len="med"/>
                    </a:lnL>
                    <a:lnR w="12700" cap="flat" cmpd="sng" algn="ctr">
                      <a:solidFill>
                        <a:srgbClr val="4EA72E"/>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4EA72E"/>
                    </a:solidFill>
                  </a:tcPr>
                </a:tc>
                <a:extLst>
                  <a:ext uri="{0D108BD9-81ED-4DB2-BD59-A6C34878D82A}">
                    <a16:rowId xmlns:a16="http://schemas.microsoft.com/office/drawing/2014/main" val="846071849"/>
                  </a:ext>
                </a:extLst>
              </a:tr>
              <a:tr h="1224998">
                <a:tc>
                  <a:txBody>
                    <a:bodyPr/>
                    <a:lstStyle/>
                    <a:p>
                      <a:pPr algn="l" rtl="0" fontAlgn="ctr">
                        <a:buNone/>
                      </a:pPr>
                      <a:r>
                        <a:rPr lang="ja-JP" altLang="en-US" sz="2000" b="1" i="0" u="none" strike="noStrike" dirty="0">
                          <a:solidFill>
                            <a:srgbClr val="000000"/>
                          </a:solidFill>
                          <a:effectLst/>
                          <a:latin typeface="BIZ UDPゴシック" panose="020B0400000000000000" pitchFamily="50" charset="-128"/>
                          <a:ea typeface="BIZ UDPゴシック" panose="020B0400000000000000" pitchFamily="50" charset="-128"/>
                        </a:rPr>
                        <a:t>①ケースの発見とエンゲージメント</a:t>
                      </a:r>
                      <a:br>
                        <a:rPr lang="ja-JP" altLang="en-US" sz="1400" b="1"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1600" b="1" i="0" u="none" strike="noStrike" dirty="0">
                          <a:solidFill>
                            <a:srgbClr val="000000"/>
                          </a:solidFill>
                          <a:effectLst/>
                          <a:latin typeface="BIZ UDPゴシック" panose="020B0400000000000000" pitchFamily="50" charset="-128"/>
                          <a:ea typeface="BIZ UDPゴシック" panose="020B0400000000000000" pitchFamily="50" charset="-128"/>
                        </a:rPr>
                        <a:t>　 （課題発見、アウトリーチ、インテーク）</a:t>
                      </a:r>
                    </a:p>
                  </a:txBody>
                  <a:tcPr marL="79485" marR="6624" marT="6624" marB="0" anchor="ctr">
                    <a:lnL w="12700" cap="flat" cmpd="sng" algn="ctr">
                      <a:solidFill>
                        <a:srgbClr val="4EA72E"/>
                      </a:solidFill>
                      <a:prstDash val="solid"/>
                      <a:round/>
                      <a:headEnd type="none" w="med" len="med"/>
                      <a:tailEnd type="none" w="med" len="med"/>
                    </a:lnL>
                    <a:lnR w="12700" cap="flat" cmpd="sng" algn="ctr">
                      <a:solidFill>
                        <a:srgbClr val="3B7D23"/>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E9F1E8"/>
                    </a:solidFill>
                  </a:tcPr>
                </a:tc>
                <a:tc>
                  <a:txBody>
                    <a:bodyPr/>
                    <a:lstStyle/>
                    <a:p>
                      <a:pPr algn="l" fontAlgn="t">
                        <a:buNone/>
                      </a:pPr>
                      <a:r>
                        <a:rPr lang="ja-JP" altLang="en-US" sz="1300" b="0" i="0" u="none" strike="noStrike" dirty="0">
                          <a:solidFill>
                            <a:srgbClr val="000000"/>
                          </a:solidFill>
                          <a:effectLst/>
                          <a:latin typeface="Arial" panose="020B0604020202020204" pitchFamily="34" charset="0"/>
                          <a:ea typeface="Yu Gothic" panose="020B0400000000000000" pitchFamily="50" charset="-128"/>
                        </a:rPr>
                        <a:t>　</a:t>
                      </a:r>
                    </a:p>
                  </a:txBody>
                  <a:tcPr marL="6624" marR="6624" marT="6624" marB="0">
                    <a:lnL w="12700" cap="flat" cmpd="sng" algn="ctr">
                      <a:solidFill>
                        <a:srgbClr val="3B7D23"/>
                      </a:solidFill>
                      <a:prstDash val="solid"/>
                      <a:round/>
                      <a:headEnd type="none" w="med" len="med"/>
                      <a:tailEnd type="none" w="med" len="med"/>
                    </a:lnL>
                    <a:lnR w="12700" cap="flat" cmpd="sng" algn="ctr">
                      <a:solidFill>
                        <a:srgbClr val="4EA72E"/>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E9F1E8"/>
                    </a:solidFill>
                  </a:tcPr>
                </a:tc>
                <a:extLst>
                  <a:ext uri="{0D108BD9-81ED-4DB2-BD59-A6C34878D82A}">
                    <a16:rowId xmlns:a16="http://schemas.microsoft.com/office/drawing/2014/main" val="3361430573"/>
                  </a:ext>
                </a:extLst>
              </a:tr>
              <a:tr h="433923">
                <a:tc>
                  <a:txBody>
                    <a:bodyPr/>
                    <a:lstStyle/>
                    <a:p>
                      <a:pPr algn="l" rtl="0" fontAlgn="ctr">
                        <a:buNone/>
                      </a:pPr>
                      <a:r>
                        <a:rPr lang="ja-JP" altLang="en-US" sz="2000" b="1" i="0" u="none" strike="noStrike" dirty="0">
                          <a:solidFill>
                            <a:srgbClr val="000000"/>
                          </a:solidFill>
                          <a:effectLst/>
                          <a:latin typeface="BIZ UDPゴシック" panose="020B0400000000000000" pitchFamily="50" charset="-128"/>
                          <a:ea typeface="BIZ UDPゴシック" panose="020B0400000000000000" pitchFamily="50" charset="-128"/>
                        </a:rPr>
                        <a:t>②アセスメント </a:t>
                      </a:r>
                      <a:r>
                        <a:rPr lang="ja-JP" altLang="en-US" sz="1600" b="1" i="0" u="none" strike="noStrike" dirty="0">
                          <a:solidFill>
                            <a:srgbClr val="000000"/>
                          </a:solidFill>
                          <a:effectLst/>
                          <a:latin typeface="BIZ UDPゴシック" panose="020B0400000000000000" pitchFamily="50" charset="-128"/>
                          <a:ea typeface="BIZ UDPゴシック" panose="020B0400000000000000" pitchFamily="50" charset="-128"/>
                        </a:rPr>
                        <a:t>（事前評価）</a:t>
                      </a:r>
                    </a:p>
                  </a:txBody>
                  <a:tcPr marL="79485" marR="6624" marT="6624" marB="0" anchor="ctr">
                    <a:lnL w="12700" cap="flat" cmpd="sng" algn="ctr">
                      <a:solidFill>
                        <a:srgbClr val="4EA72E"/>
                      </a:solidFill>
                      <a:prstDash val="solid"/>
                      <a:round/>
                      <a:headEnd type="none" w="med" len="med"/>
                      <a:tailEnd type="none" w="med" len="med"/>
                    </a:lnL>
                    <a:lnR w="12700" cap="flat" cmpd="sng" algn="ctr">
                      <a:solidFill>
                        <a:srgbClr val="3B7D23"/>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FFFFFF"/>
                    </a:solidFill>
                  </a:tcPr>
                </a:tc>
                <a:tc>
                  <a:txBody>
                    <a:bodyPr/>
                    <a:lstStyle/>
                    <a:p>
                      <a:pPr algn="l" fontAlgn="t">
                        <a:buNone/>
                      </a:pPr>
                      <a:r>
                        <a:rPr lang="ja-JP" altLang="en-US" sz="1300" b="0" i="0" u="none" strike="noStrike" dirty="0">
                          <a:solidFill>
                            <a:srgbClr val="000000"/>
                          </a:solidFill>
                          <a:effectLst/>
                          <a:latin typeface="Arial" panose="020B0604020202020204" pitchFamily="34" charset="0"/>
                          <a:ea typeface="Yu Gothic" panose="020B0400000000000000" pitchFamily="50" charset="-128"/>
                        </a:rPr>
                        <a:t>　</a:t>
                      </a:r>
                    </a:p>
                  </a:txBody>
                  <a:tcPr marL="6624" marR="6624" marT="6624" marB="0">
                    <a:lnL w="12700" cap="flat" cmpd="sng" algn="ctr">
                      <a:solidFill>
                        <a:srgbClr val="3B7D23"/>
                      </a:solidFill>
                      <a:prstDash val="solid"/>
                      <a:round/>
                      <a:headEnd type="none" w="med" len="med"/>
                      <a:tailEnd type="none" w="med" len="med"/>
                    </a:lnL>
                    <a:lnR w="12700" cap="flat" cmpd="sng" algn="ctr">
                      <a:solidFill>
                        <a:srgbClr val="4EA72E"/>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FFFFFF"/>
                    </a:solidFill>
                  </a:tcPr>
                </a:tc>
                <a:extLst>
                  <a:ext uri="{0D108BD9-81ED-4DB2-BD59-A6C34878D82A}">
                    <a16:rowId xmlns:a16="http://schemas.microsoft.com/office/drawing/2014/main" val="69134934"/>
                  </a:ext>
                </a:extLst>
              </a:tr>
              <a:tr h="433923">
                <a:tc>
                  <a:txBody>
                    <a:bodyPr/>
                    <a:lstStyle/>
                    <a:p>
                      <a:pPr algn="l" rtl="0" fontAlgn="ctr">
                        <a:buNone/>
                      </a:pPr>
                      <a:r>
                        <a:rPr lang="ja-JP" altLang="en-US" sz="2000" b="1" i="0" u="none" strike="noStrike" dirty="0">
                          <a:solidFill>
                            <a:srgbClr val="000000"/>
                          </a:solidFill>
                          <a:effectLst/>
                          <a:latin typeface="BIZ UDPゴシック" panose="020B0400000000000000" pitchFamily="50" charset="-128"/>
                          <a:ea typeface="BIZ UDPゴシック" panose="020B0400000000000000" pitchFamily="50" charset="-128"/>
                        </a:rPr>
                        <a:t>③プランニング </a:t>
                      </a:r>
                      <a:r>
                        <a:rPr lang="ja-JP" altLang="en-US" sz="1600" b="1" i="0" u="none" strike="noStrike" dirty="0">
                          <a:solidFill>
                            <a:srgbClr val="000000"/>
                          </a:solidFill>
                          <a:effectLst/>
                          <a:latin typeface="BIZ UDPゴシック" panose="020B0400000000000000" pitchFamily="50" charset="-128"/>
                          <a:ea typeface="BIZ UDPゴシック" panose="020B0400000000000000" pitchFamily="50" charset="-128"/>
                        </a:rPr>
                        <a:t>（支援計画作成）</a:t>
                      </a:r>
                    </a:p>
                  </a:txBody>
                  <a:tcPr marL="79485" marR="6624" marT="6624" marB="0" anchor="ctr">
                    <a:lnL w="12700" cap="flat" cmpd="sng" algn="ctr">
                      <a:solidFill>
                        <a:srgbClr val="4EA72E"/>
                      </a:solidFill>
                      <a:prstDash val="solid"/>
                      <a:round/>
                      <a:headEnd type="none" w="med" len="med"/>
                      <a:tailEnd type="none" w="med" len="med"/>
                    </a:lnL>
                    <a:lnR w="12700" cap="flat" cmpd="sng" algn="ctr">
                      <a:solidFill>
                        <a:srgbClr val="3B7D23"/>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E9F1E8"/>
                    </a:solidFill>
                  </a:tcPr>
                </a:tc>
                <a:tc>
                  <a:txBody>
                    <a:bodyPr/>
                    <a:lstStyle/>
                    <a:p>
                      <a:pPr algn="l" fontAlgn="t">
                        <a:buNone/>
                      </a:pPr>
                      <a:r>
                        <a:rPr lang="ja-JP" altLang="en-US" sz="1300" b="0" i="0" u="none" strike="noStrike" dirty="0">
                          <a:solidFill>
                            <a:srgbClr val="000000"/>
                          </a:solidFill>
                          <a:effectLst/>
                          <a:latin typeface="Arial" panose="020B0604020202020204" pitchFamily="34" charset="0"/>
                          <a:ea typeface="Yu Gothic" panose="020B0400000000000000" pitchFamily="50" charset="-128"/>
                        </a:rPr>
                        <a:t>　</a:t>
                      </a:r>
                    </a:p>
                  </a:txBody>
                  <a:tcPr marL="6624" marR="6624" marT="6624" marB="0">
                    <a:lnL w="12700" cap="flat" cmpd="sng" algn="ctr">
                      <a:solidFill>
                        <a:srgbClr val="3B7D23"/>
                      </a:solidFill>
                      <a:prstDash val="solid"/>
                      <a:round/>
                      <a:headEnd type="none" w="med" len="med"/>
                      <a:tailEnd type="none" w="med" len="med"/>
                    </a:lnL>
                    <a:lnR w="12700" cap="flat" cmpd="sng" algn="ctr">
                      <a:solidFill>
                        <a:srgbClr val="4EA72E"/>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E9F1E8"/>
                    </a:solidFill>
                  </a:tcPr>
                </a:tc>
                <a:extLst>
                  <a:ext uri="{0D108BD9-81ED-4DB2-BD59-A6C34878D82A}">
                    <a16:rowId xmlns:a16="http://schemas.microsoft.com/office/drawing/2014/main" val="882520396"/>
                  </a:ext>
                </a:extLst>
              </a:tr>
              <a:tr h="433923">
                <a:tc>
                  <a:txBody>
                    <a:bodyPr/>
                    <a:lstStyle/>
                    <a:p>
                      <a:pPr algn="l" rtl="0" fontAlgn="ctr">
                        <a:buNone/>
                      </a:pPr>
                      <a:r>
                        <a:rPr lang="ja-JP" altLang="en-US" sz="2000" b="1" i="0" u="none" strike="noStrike" dirty="0">
                          <a:solidFill>
                            <a:srgbClr val="000000"/>
                          </a:solidFill>
                          <a:effectLst/>
                          <a:latin typeface="BIZ UDPゴシック" panose="020B0400000000000000" pitchFamily="50" charset="-128"/>
                          <a:ea typeface="BIZ UDPゴシック" panose="020B0400000000000000" pitchFamily="50" charset="-128"/>
                        </a:rPr>
                        <a:t>④インターベンション </a:t>
                      </a:r>
                      <a:r>
                        <a:rPr lang="ja-JP" altLang="en-US" sz="1600" b="1" i="0" u="none" strike="noStrike" dirty="0">
                          <a:solidFill>
                            <a:srgbClr val="000000"/>
                          </a:solidFill>
                          <a:effectLst/>
                          <a:latin typeface="BIZ UDPゴシック" panose="020B0400000000000000" pitchFamily="50" charset="-128"/>
                          <a:ea typeface="BIZ UDPゴシック" panose="020B0400000000000000" pitchFamily="50" charset="-128"/>
                        </a:rPr>
                        <a:t>（介入）</a:t>
                      </a:r>
                    </a:p>
                  </a:txBody>
                  <a:tcPr marL="79485" marR="6624" marT="6624" marB="0" anchor="ctr">
                    <a:lnL w="12700" cap="flat" cmpd="sng" algn="ctr">
                      <a:solidFill>
                        <a:srgbClr val="4EA72E"/>
                      </a:solidFill>
                      <a:prstDash val="solid"/>
                      <a:round/>
                      <a:headEnd type="none" w="med" len="med"/>
                      <a:tailEnd type="none" w="med" len="med"/>
                    </a:lnL>
                    <a:lnR w="12700" cap="flat" cmpd="sng" algn="ctr">
                      <a:solidFill>
                        <a:srgbClr val="3B7D23"/>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FFFFFF"/>
                    </a:solidFill>
                  </a:tcPr>
                </a:tc>
                <a:tc>
                  <a:txBody>
                    <a:bodyPr/>
                    <a:lstStyle/>
                    <a:p>
                      <a:pPr algn="l" fontAlgn="t">
                        <a:buNone/>
                      </a:pPr>
                      <a:r>
                        <a:rPr lang="ja-JP" altLang="en-US" sz="1300" b="0" i="0" u="none" strike="noStrike" dirty="0">
                          <a:solidFill>
                            <a:srgbClr val="000000"/>
                          </a:solidFill>
                          <a:effectLst/>
                          <a:latin typeface="Arial" panose="020B0604020202020204" pitchFamily="34" charset="0"/>
                          <a:ea typeface="Yu Gothic" panose="020B0400000000000000" pitchFamily="50" charset="-128"/>
                        </a:rPr>
                        <a:t>　</a:t>
                      </a:r>
                    </a:p>
                  </a:txBody>
                  <a:tcPr marL="6624" marR="6624" marT="6624" marB="0">
                    <a:lnL w="12700" cap="flat" cmpd="sng" algn="ctr">
                      <a:solidFill>
                        <a:srgbClr val="3B7D23"/>
                      </a:solidFill>
                      <a:prstDash val="solid"/>
                      <a:round/>
                      <a:headEnd type="none" w="med" len="med"/>
                      <a:tailEnd type="none" w="med" len="med"/>
                    </a:lnL>
                    <a:lnR w="12700" cap="flat" cmpd="sng" algn="ctr">
                      <a:solidFill>
                        <a:srgbClr val="4EA72E"/>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FFFFFF"/>
                    </a:solidFill>
                  </a:tcPr>
                </a:tc>
                <a:extLst>
                  <a:ext uri="{0D108BD9-81ED-4DB2-BD59-A6C34878D82A}">
                    <a16:rowId xmlns:a16="http://schemas.microsoft.com/office/drawing/2014/main" val="1715986422"/>
                  </a:ext>
                </a:extLst>
              </a:tr>
              <a:tr h="433923">
                <a:tc>
                  <a:txBody>
                    <a:bodyPr/>
                    <a:lstStyle/>
                    <a:p>
                      <a:pPr algn="l" rtl="0" fontAlgn="ctr">
                        <a:buNone/>
                      </a:pPr>
                      <a:r>
                        <a:rPr lang="ja-JP" altLang="en-US" sz="2000" b="1" i="0" u="none" strike="noStrike" dirty="0">
                          <a:solidFill>
                            <a:srgbClr val="000000"/>
                          </a:solidFill>
                          <a:effectLst/>
                          <a:latin typeface="BIZ UDPゴシック" panose="020B0400000000000000" pitchFamily="50" charset="-128"/>
                          <a:ea typeface="BIZ UDPゴシック" panose="020B0400000000000000" pitchFamily="50" charset="-128"/>
                        </a:rPr>
                        <a:t>⑤モニタリング </a:t>
                      </a:r>
                      <a:r>
                        <a:rPr lang="ja-JP" altLang="en-US" sz="1600" b="1" i="0" u="none" strike="noStrike" dirty="0">
                          <a:solidFill>
                            <a:srgbClr val="000000"/>
                          </a:solidFill>
                          <a:effectLst/>
                          <a:latin typeface="BIZ UDPゴシック" panose="020B0400000000000000" pitchFamily="50" charset="-128"/>
                          <a:ea typeface="BIZ UDPゴシック" panose="020B0400000000000000" pitchFamily="50" charset="-128"/>
                        </a:rPr>
                        <a:t>（経過観察）</a:t>
                      </a:r>
                    </a:p>
                  </a:txBody>
                  <a:tcPr marL="79485" marR="6624" marT="6624" marB="0" anchor="ctr">
                    <a:lnL w="12700" cap="flat" cmpd="sng" algn="ctr">
                      <a:solidFill>
                        <a:srgbClr val="4EA72E"/>
                      </a:solidFill>
                      <a:prstDash val="solid"/>
                      <a:round/>
                      <a:headEnd type="none" w="med" len="med"/>
                      <a:tailEnd type="none" w="med" len="med"/>
                    </a:lnL>
                    <a:lnR w="12700" cap="flat" cmpd="sng" algn="ctr">
                      <a:solidFill>
                        <a:srgbClr val="3B7D23"/>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E9F1E8"/>
                    </a:solidFill>
                  </a:tcPr>
                </a:tc>
                <a:tc>
                  <a:txBody>
                    <a:bodyPr/>
                    <a:lstStyle/>
                    <a:p>
                      <a:pPr algn="l" fontAlgn="t">
                        <a:buNone/>
                      </a:pPr>
                      <a:r>
                        <a:rPr lang="ja-JP" altLang="en-US" sz="1300" b="0" i="0" u="none" strike="noStrike">
                          <a:solidFill>
                            <a:srgbClr val="000000"/>
                          </a:solidFill>
                          <a:effectLst/>
                          <a:latin typeface="Arial" panose="020B0604020202020204" pitchFamily="34" charset="0"/>
                          <a:ea typeface="Yu Gothic" panose="020B0400000000000000" pitchFamily="50" charset="-128"/>
                        </a:rPr>
                        <a:t>　</a:t>
                      </a:r>
                    </a:p>
                  </a:txBody>
                  <a:tcPr marL="6624" marR="6624" marT="6624" marB="0">
                    <a:lnL w="12700" cap="flat" cmpd="sng" algn="ctr">
                      <a:solidFill>
                        <a:srgbClr val="3B7D23"/>
                      </a:solidFill>
                      <a:prstDash val="solid"/>
                      <a:round/>
                      <a:headEnd type="none" w="med" len="med"/>
                      <a:tailEnd type="none" w="med" len="med"/>
                    </a:lnL>
                    <a:lnR w="12700" cap="flat" cmpd="sng" algn="ctr">
                      <a:solidFill>
                        <a:srgbClr val="4EA72E"/>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E9F1E8"/>
                    </a:solidFill>
                  </a:tcPr>
                </a:tc>
                <a:extLst>
                  <a:ext uri="{0D108BD9-81ED-4DB2-BD59-A6C34878D82A}">
                    <a16:rowId xmlns:a16="http://schemas.microsoft.com/office/drawing/2014/main" val="1974456030"/>
                  </a:ext>
                </a:extLst>
              </a:tr>
              <a:tr h="433923">
                <a:tc>
                  <a:txBody>
                    <a:bodyPr/>
                    <a:lstStyle/>
                    <a:p>
                      <a:pPr algn="l" rtl="0" fontAlgn="ctr">
                        <a:buNone/>
                      </a:pPr>
                      <a:r>
                        <a:rPr lang="ja-JP" altLang="en-US" sz="2000" b="1" i="0" u="none" strike="noStrike" dirty="0">
                          <a:solidFill>
                            <a:srgbClr val="000000"/>
                          </a:solidFill>
                          <a:effectLst/>
                          <a:latin typeface="BIZ UDPゴシック" panose="020B0400000000000000" pitchFamily="50" charset="-128"/>
                          <a:ea typeface="BIZ UDPゴシック" panose="020B0400000000000000" pitchFamily="50" charset="-128"/>
                        </a:rPr>
                        <a:t>⑥エヴァリュエーション </a:t>
                      </a:r>
                      <a:r>
                        <a:rPr lang="ja-JP" altLang="en-US" sz="1600" b="1" i="0" u="none" strike="noStrike" dirty="0">
                          <a:solidFill>
                            <a:srgbClr val="000000"/>
                          </a:solidFill>
                          <a:effectLst/>
                          <a:latin typeface="BIZ UDPゴシック" panose="020B0400000000000000" pitchFamily="50" charset="-128"/>
                          <a:ea typeface="BIZ UDPゴシック" panose="020B0400000000000000" pitchFamily="50" charset="-128"/>
                        </a:rPr>
                        <a:t>（事後評価）</a:t>
                      </a:r>
                    </a:p>
                  </a:txBody>
                  <a:tcPr marL="79485" marR="6624" marT="6624" marB="0" anchor="ctr">
                    <a:lnL w="12700" cap="flat" cmpd="sng" algn="ctr">
                      <a:solidFill>
                        <a:srgbClr val="4EA72E"/>
                      </a:solidFill>
                      <a:prstDash val="solid"/>
                      <a:round/>
                      <a:headEnd type="none" w="med" len="med"/>
                      <a:tailEnd type="none" w="med" len="med"/>
                    </a:lnL>
                    <a:lnR w="12700" cap="flat" cmpd="sng" algn="ctr">
                      <a:solidFill>
                        <a:srgbClr val="3B7D23"/>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FFFFFF"/>
                    </a:solidFill>
                  </a:tcPr>
                </a:tc>
                <a:tc>
                  <a:txBody>
                    <a:bodyPr/>
                    <a:lstStyle/>
                    <a:p>
                      <a:pPr algn="l" fontAlgn="t">
                        <a:buNone/>
                      </a:pPr>
                      <a:r>
                        <a:rPr lang="ja-JP" altLang="en-US" sz="1300" b="0" i="0" u="none" strike="noStrike" dirty="0">
                          <a:solidFill>
                            <a:srgbClr val="000000"/>
                          </a:solidFill>
                          <a:effectLst/>
                          <a:latin typeface="Arial" panose="020B0604020202020204" pitchFamily="34" charset="0"/>
                          <a:ea typeface="Yu Gothic" panose="020B0400000000000000" pitchFamily="50" charset="-128"/>
                        </a:rPr>
                        <a:t>　</a:t>
                      </a:r>
                    </a:p>
                  </a:txBody>
                  <a:tcPr marL="6624" marR="6624" marT="6624" marB="0">
                    <a:lnL w="12700" cap="flat" cmpd="sng" algn="ctr">
                      <a:solidFill>
                        <a:srgbClr val="3B7D23"/>
                      </a:solidFill>
                      <a:prstDash val="solid"/>
                      <a:round/>
                      <a:headEnd type="none" w="med" len="med"/>
                      <a:tailEnd type="none" w="med" len="med"/>
                    </a:lnL>
                    <a:lnR w="12700" cap="flat" cmpd="sng" algn="ctr">
                      <a:solidFill>
                        <a:srgbClr val="4EA72E"/>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FFFFFF"/>
                    </a:solidFill>
                  </a:tcPr>
                </a:tc>
                <a:extLst>
                  <a:ext uri="{0D108BD9-81ED-4DB2-BD59-A6C34878D82A}">
                    <a16:rowId xmlns:a16="http://schemas.microsoft.com/office/drawing/2014/main" val="2318360533"/>
                  </a:ext>
                </a:extLst>
              </a:tr>
              <a:tr h="433923">
                <a:tc>
                  <a:txBody>
                    <a:bodyPr/>
                    <a:lstStyle/>
                    <a:p>
                      <a:pPr algn="l" rtl="0" fontAlgn="ctr">
                        <a:buNone/>
                      </a:pPr>
                      <a:r>
                        <a:rPr lang="ja-JP" altLang="en-US" sz="2000" b="1" i="0" u="none" strike="noStrike" dirty="0">
                          <a:solidFill>
                            <a:srgbClr val="000000"/>
                          </a:solidFill>
                          <a:effectLst/>
                          <a:latin typeface="BIZ UDPゴシック" panose="020B0400000000000000" pitchFamily="50" charset="-128"/>
                          <a:ea typeface="BIZ UDPゴシック" panose="020B0400000000000000" pitchFamily="50" charset="-128"/>
                        </a:rPr>
                        <a:t>⑦ターミネーション </a:t>
                      </a:r>
                      <a:r>
                        <a:rPr lang="ja-JP" altLang="en-US" sz="1600" b="1" i="0" u="none" strike="noStrike" dirty="0">
                          <a:solidFill>
                            <a:srgbClr val="000000"/>
                          </a:solidFill>
                          <a:effectLst/>
                          <a:latin typeface="BIZ UDPゴシック" panose="020B0400000000000000" pitchFamily="50" charset="-128"/>
                          <a:ea typeface="BIZ UDPゴシック" panose="020B0400000000000000" pitchFamily="50" charset="-128"/>
                        </a:rPr>
                        <a:t>（終結）</a:t>
                      </a:r>
                    </a:p>
                  </a:txBody>
                  <a:tcPr marL="79485" marR="6624" marT="6624" marB="0" anchor="ctr">
                    <a:lnL w="12700" cap="flat" cmpd="sng" algn="ctr">
                      <a:solidFill>
                        <a:srgbClr val="4EA72E"/>
                      </a:solidFill>
                      <a:prstDash val="solid"/>
                      <a:round/>
                      <a:headEnd type="none" w="med" len="med"/>
                      <a:tailEnd type="none" w="med" len="med"/>
                    </a:lnL>
                    <a:lnR w="12700" cap="flat" cmpd="sng" algn="ctr">
                      <a:solidFill>
                        <a:srgbClr val="3B7D23"/>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E9F1E8"/>
                    </a:solidFill>
                  </a:tcPr>
                </a:tc>
                <a:tc>
                  <a:txBody>
                    <a:bodyPr/>
                    <a:lstStyle/>
                    <a:p>
                      <a:pPr algn="l" fontAlgn="t">
                        <a:buNone/>
                      </a:pPr>
                      <a:r>
                        <a:rPr lang="ja-JP" altLang="en-US" sz="1300" b="0" i="0" u="none" strike="noStrike">
                          <a:solidFill>
                            <a:srgbClr val="000000"/>
                          </a:solidFill>
                          <a:effectLst/>
                          <a:latin typeface="Arial" panose="020B0604020202020204" pitchFamily="34" charset="0"/>
                          <a:ea typeface="Yu Gothic" panose="020B0400000000000000" pitchFamily="50" charset="-128"/>
                        </a:rPr>
                        <a:t>　</a:t>
                      </a:r>
                    </a:p>
                  </a:txBody>
                  <a:tcPr marL="6624" marR="6624" marT="6624" marB="0">
                    <a:lnL w="12700" cap="flat" cmpd="sng" algn="ctr">
                      <a:solidFill>
                        <a:srgbClr val="3B7D23"/>
                      </a:solidFill>
                      <a:prstDash val="solid"/>
                      <a:round/>
                      <a:headEnd type="none" w="med" len="med"/>
                      <a:tailEnd type="none" w="med" len="med"/>
                    </a:lnL>
                    <a:lnR w="12700" cap="flat" cmpd="sng" algn="ctr">
                      <a:solidFill>
                        <a:srgbClr val="4EA72E"/>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E9F1E8"/>
                    </a:solidFill>
                  </a:tcPr>
                </a:tc>
                <a:extLst>
                  <a:ext uri="{0D108BD9-81ED-4DB2-BD59-A6C34878D82A}">
                    <a16:rowId xmlns:a16="http://schemas.microsoft.com/office/drawing/2014/main" val="355591842"/>
                  </a:ext>
                </a:extLst>
              </a:tr>
              <a:tr h="433923">
                <a:tc>
                  <a:txBody>
                    <a:bodyPr/>
                    <a:lstStyle/>
                    <a:p>
                      <a:pPr algn="l" rtl="0" fontAlgn="ctr">
                        <a:buNone/>
                      </a:pPr>
                      <a:r>
                        <a:rPr lang="ja-JP" altLang="en-US" sz="2000" b="1" i="0" u="none" strike="noStrike" dirty="0">
                          <a:solidFill>
                            <a:srgbClr val="000000"/>
                          </a:solidFill>
                          <a:effectLst/>
                          <a:latin typeface="BIZ UDPゴシック" panose="020B0400000000000000" pitchFamily="50" charset="-128"/>
                          <a:ea typeface="BIZ UDPゴシック" panose="020B0400000000000000" pitchFamily="50" charset="-128"/>
                        </a:rPr>
                        <a:t>⑧フォローアップ </a:t>
                      </a:r>
                      <a:r>
                        <a:rPr lang="ja-JP" altLang="en-US" sz="1600" b="1" i="0" u="none" strike="noStrike" dirty="0">
                          <a:solidFill>
                            <a:srgbClr val="000000"/>
                          </a:solidFill>
                          <a:effectLst/>
                          <a:latin typeface="BIZ UDPゴシック" panose="020B0400000000000000" pitchFamily="50" charset="-128"/>
                          <a:ea typeface="BIZ UDPゴシック" panose="020B0400000000000000" pitchFamily="50" charset="-128"/>
                        </a:rPr>
                        <a:t>（アフターケア）</a:t>
                      </a:r>
                    </a:p>
                  </a:txBody>
                  <a:tcPr marL="79485" marR="6624" marT="6624" marB="0" anchor="ctr">
                    <a:lnL w="12700" cap="flat" cmpd="sng" algn="ctr">
                      <a:solidFill>
                        <a:srgbClr val="4EA72E"/>
                      </a:solidFill>
                      <a:prstDash val="solid"/>
                      <a:round/>
                      <a:headEnd type="none" w="med" len="med"/>
                      <a:tailEnd type="none" w="med" len="med"/>
                    </a:lnL>
                    <a:lnR w="12700" cap="flat" cmpd="sng" algn="ctr">
                      <a:solidFill>
                        <a:srgbClr val="3B7D23"/>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FFFFFF"/>
                    </a:solidFill>
                  </a:tcPr>
                </a:tc>
                <a:tc>
                  <a:txBody>
                    <a:bodyPr/>
                    <a:lstStyle/>
                    <a:p>
                      <a:pPr algn="l" fontAlgn="t">
                        <a:buNone/>
                      </a:pPr>
                      <a:r>
                        <a:rPr lang="ja-JP" altLang="en-US" sz="1300" b="0" i="0" u="none" strike="noStrike" dirty="0">
                          <a:solidFill>
                            <a:srgbClr val="000000"/>
                          </a:solidFill>
                          <a:effectLst/>
                          <a:latin typeface="Arial" panose="020B0604020202020204" pitchFamily="34" charset="0"/>
                          <a:ea typeface="Yu Gothic" panose="020B0400000000000000" pitchFamily="50" charset="-128"/>
                        </a:rPr>
                        <a:t>　</a:t>
                      </a:r>
                    </a:p>
                  </a:txBody>
                  <a:tcPr marL="6624" marR="6624" marT="6624" marB="0">
                    <a:lnL w="12700" cap="flat" cmpd="sng" algn="ctr">
                      <a:solidFill>
                        <a:srgbClr val="3B7D23"/>
                      </a:solidFill>
                      <a:prstDash val="solid"/>
                      <a:round/>
                      <a:headEnd type="none" w="med" len="med"/>
                      <a:tailEnd type="none" w="med" len="med"/>
                    </a:lnL>
                    <a:lnR w="12700" cap="flat" cmpd="sng" algn="ctr">
                      <a:solidFill>
                        <a:srgbClr val="4EA72E"/>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FFFFFF"/>
                    </a:solidFill>
                  </a:tcPr>
                </a:tc>
                <a:extLst>
                  <a:ext uri="{0D108BD9-81ED-4DB2-BD59-A6C34878D82A}">
                    <a16:rowId xmlns:a16="http://schemas.microsoft.com/office/drawing/2014/main" val="1677026755"/>
                  </a:ext>
                </a:extLst>
              </a:tr>
            </a:tbl>
          </a:graphicData>
        </a:graphic>
      </p:graphicFrame>
      <p:grpSp>
        <p:nvGrpSpPr>
          <p:cNvPr id="27" name="グループ化 26">
            <a:extLst>
              <a:ext uri="{FF2B5EF4-FFF2-40B4-BE49-F238E27FC236}">
                <a16:creationId xmlns:a16="http://schemas.microsoft.com/office/drawing/2014/main" id="{687FF23C-4662-973B-D8A4-63BD6D61226E}"/>
              </a:ext>
            </a:extLst>
          </p:cNvPr>
          <p:cNvGrpSpPr/>
          <p:nvPr/>
        </p:nvGrpSpPr>
        <p:grpSpPr>
          <a:xfrm>
            <a:off x="4164290" y="1763709"/>
            <a:ext cx="4968000" cy="4241870"/>
            <a:chOff x="4164290" y="1506534"/>
            <a:chExt cx="4968000" cy="4241870"/>
          </a:xfrm>
        </p:grpSpPr>
        <p:sp>
          <p:nvSpPr>
            <p:cNvPr id="11" name="四角形: 角を丸くする 10">
              <a:extLst>
                <a:ext uri="{FF2B5EF4-FFF2-40B4-BE49-F238E27FC236}">
                  <a16:creationId xmlns:a16="http://schemas.microsoft.com/office/drawing/2014/main" id="{36DE331E-9D94-5442-168B-1E2C4A8460FC}"/>
                </a:ext>
              </a:extLst>
            </p:cNvPr>
            <p:cNvSpPr/>
            <p:nvPr/>
          </p:nvSpPr>
          <p:spPr>
            <a:xfrm>
              <a:off x="4168174" y="5316404"/>
              <a:ext cx="3348000" cy="432000"/>
            </a:xfrm>
            <a:prstGeom prst="roundRect">
              <a:avLst>
                <a:gd name="adj" fmla="val 0"/>
              </a:avLst>
            </a:prstGeom>
            <a:gradFill flip="none" rotWithShape="1">
              <a:gsLst>
                <a:gs pos="0">
                  <a:schemeClr val="accent1">
                    <a:lumMod val="40000"/>
                    <a:lumOff val="60000"/>
                  </a:schemeClr>
                </a:gs>
                <a:gs pos="85000">
                  <a:schemeClr val="accent1">
                    <a:lumMod val="40000"/>
                    <a:lumOff val="60000"/>
                    <a:alpha val="76000"/>
                  </a:schemeClr>
                </a:gs>
                <a:gs pos="100000">
                  <a:schemeClr val="accent1">
                    <a:lumMod val="40000"/>
                    <a:lumOff val="60000"/>
                    <a:alpha val="19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150" normalizeH="0" baseline="0" noProof="0" dirty="0">
                  <a:ln>
                    <a:solidFill>
                      <a:srgbClr val="FFFF66"/>
                    </a:solidFill>
                  </a:ln>
                  <a:solidFill>
                    <a:prstClr val="white"/>
                  </a:solidFill>
                  <a:effectLst>
                    <a:outerShdw blurRad="50800" dist="50800" dir="5400000" algn="ctr" rotWithShape="0">
                      <a:srgbClr val="E8E8E8">
                        <a:lumMod val="75000"/>
                      </a:srgbClr>
                    </a:outerShdw>
                  </a:effectLst>
                  <a:uLnTx/>
                  <a:uFillTx/>
                  <a:latin typeface="BIZ UDPゴシック" panose="020B0400000000000000" pitchFamily="50" charset="-128"/>
                  <a:ea typeface="BIZ UDPゴシック" panose="020B0400000000000000" pitchFamily="50" charset="-128"/>
                  <a:cs typeface="+mn-cs"/>
                </a:rPr>
                <a:t>スクリーニング</a:t>
              </a:r>
              <a:r>
                <a:rPr kumimoji="1" lang="ja-JP" altLang="en-US" sz="1500" b="1" i="0" u="none" strike="noStrike" kern="1200" cap="none" spc="0" normalizeH="0" baseline="0" noProof="0" dirty="0">
                  <a:ln>
                    <a:solidFill>
                      <a:srgbClr val="FFFF66"/>
                    </a:solidFill>
                  </a:ln>
                  <a:solidFill>
                    <a:prstClr val="white"/>
                  </a:solidFill>
                  <a:effectLst>
                    <a:outerShdw blurRad="50800" dist="50800" dir="5400000" algn="ctr" rotWithShape="0">
                      <a:srgbClr val="E8E8E8">
                        <a:lumMod val="75000"/>
                      </a:srgbClr>
                    </a:outerShdw>
                  </a:effectLst>
                  <a:uLnTx/>
                  <a:uFillTx/>
                  <a:latin typeface="BIZ UDPゴシック" panose="020B0400000000000000" pitchFamily="50" charset="-128"/>
                  <a:ea typeface="BIZ UDPゴシック" panose="020B0400000000000000" pitchFamily="50" charset="-128"/>
                  <a:cs typeface="+mn-cs"/>
                </a:rPr>
                <a:t>会議</a:t>
              </a:r>
              <a:r>
                <a:rPr kumimoji="1" lang="ja-JP" altLang="en-US" sz="1500" b="1" i="0" u="none" strike="noStrike" kern="1200" cap="none" spc="0" normalizeH="0" baseline="0" noProof="0" dirty="0">
                  <a:ln>
                    <a:gradFill>
                      <a:gsLst>
                        <a:gs pos="60000">
                          <a:srgbClr val="EDBAB4"/>
                        </a:gs>
                        <a:gs pos="0">
                          <a:srgbClr val="DA74CE"/>
                        </a:gs>
                        <a:gs pos="100000">
                          <a:srgbClr val="FFFF99"/>
                        </a:gs>
                      </a:gsLst>
                      <a:lin ang="5400000" scaled="1"/>
                    </a:gradFill>
                  </a:ln>
                  <a:gradFill flip="none" rotWithShape="1">
                    <a:gsLst>
                      <a:gs pos="60000">
                        <a:srgbClr val="EDBAB4"/>
                      </a:gs>
                      <a:gs pos="0">
                        <a:srgbClr val="DA74CE"/>
                      </a:gs>
                      <a:gs pos="100000">
                        <a:srgbClr val="FFFF99">
                          <a:alpha val="18824"/>
                        </a:srgbClr>
                      </a:gs>
                    </a:gsLst>
                    <a:lin ang="2700000" scaled="1"/>
                    <a:tileRect/>
                  </a:gradFill>
                  <a:effectLst>
                    <a:outerShdw blurRad="50800" dist="50800" dir="5400000" algn="ctr" rotWithShape="0">
                      <a:srgbClr val="E8E8E8">
                        <a:lumMod val="75000"/>
                      </a:srgbClr>
                    </a:outerShdw>
                  </a:effectLst>
                  <a:uLnTx/>
                  <a:uFillTx/>
                  <a:latin typeface="BIZ UDPゴシック" panose="020B0400000000000000" pitchFamily="50" charset="-128"/>
                  <a:ea typeface="BIZ UDPゴシック" panose="020B0400000000000000" pitchFamily="50" charset="-128"/>
                  <a:cs typeface="+mn-cs"/>
                </a:rPr>
                <a:t>／</a:t>
              </a:r>
              <a:r>
                <a:rPr kumimoji="1" lang="ja-JP" altLang="en-US" sz="1500" b="1" i="0" u="none" strike="noStrike" kern="1200" cap="none" spc="0" normalizeH="0" baseline="0" noProof="0" dirty="0">
                  <a:ln w="3175">
                    <a:solidFill>
                      <a:srgbClr val="A02B93">
                        <a:lumMod val="20000"/>
                        <a:lumOff val="80000"/>
                      </a:srgbClr>
                    </a:solidFill>
                  </a:ln>
                  <a:solidFill>
                    <a:srgbClr val="DA74CE"/>
                  </a:solidFill>
                  <a:effectLst>
                    <a:outerShdw blurRad="50800" dist="50800" dir="5400000" algn="ctr" rotWithShape="0">
                      <a:srgbClr val="E8E8E8">
                        <a:lumMod val="50000"/>
                      </a:srgbClr>
                    </a:outerShdw>
                  </a:effectLst>
                  <a:uLnTx/>
                  <a:uFillTx/>
                  <a:latin typeface="BIZ UDPゴシック" panose="020B0400000000000000" pitchFamily="50" charset="-128"/>
                  <a:ea typeface="BIZ UDPゴシック" panose="020B0400000000000000" pitchFamily="50" charset="-128"/>
                  <a:cs typeface="+mn-cs"/>
                </a:rPr>
                <a:t>（校内）</a:t>
              </a:r>
              <a:r>
                <a:rPr kumimoji="1" lang="ja-JP" altLang="en-US" sz="1500" b="1" i="0" u="none" strike="noStrike" kern="1200" cap="none" spc="-150" normalizeH="0" baseline="0" noProof="0" dirty="0">
                  <a:ln w="3175">
                    <a:solidFill>
                      <a:srgbClr val="A02B93">
                        <a:lumMod val="20000"/>
                        <a:lumOff val="80000"/>
                      </a:srgbClr>
                    </a:solidFill>
                  </a:ln>
                  <a:solidFill>
                    <a:srgbClr val="DA74CE"/>
                  </a:solidFill>
                  <a:effectLst>
                    <a:outerShdw blurRad="50800" dist="50800" dir="5400000" algn="ctr" rotWithShape="0">
                      <a:srgbClr val="E8E8E8">
                        <a:lumMod val="50000"/>
                      </a:srgbClr>
                    </a:outerShdw>
                  </a:effectLst>
                  <a:uLnTx/>
                  <a:uFillTx/>
                  <a:latin typeface="BIZ UDPゴシック" panose="020B0400000000000000" pitchFamily="50" charset="-128"/>
                  <a:ea typeface="BIZ UDPゴシック" panose="020B0400000000000000" pitchFamily="50" charset="-128"/>
                  <a:cs typeface="+mn-cs"/>
                </a:rPr>
                <a:t>チーム</a:t>
              </a:r>
              <a:r>
                <a:rPr kumimoji="1" lang="ja-JP" altLang="en-US" sz="1500" b="1" i="0" u="none" strike="noStrike" kern="1200" cap="none" spc="0" normalizeH="0" baseline="0" noProof="0" dirty="0">
                  <a:ln w="3175">
                    <a:solidFill>
                      <a:srgbClr val="A02B93">
                        <a:lumMod val="20000"/>
                        <a:lumOff val="80000"/>
                      </a:srgbClr>
                    </a:solidFill>
                  </a:ln>
                  <a:solidFill>
                    <a:srgbClr val="DA74CE"/>
                  </a:solidFill>
                  <a:effectLst>
                    <a:outerShdw blurRad="50800" dist="50800" dir="5400000" algn="ctr" rotWithShape="0">
                      <a:srgbClr val="E8E8E8">
                        <a:lumMod val="50000"/>
                      </a:srgbClr>
                    </a:outerShdw>
                  </a:effectLst>
                  <a:uLnTx/>
                  <a:uFillTx/>
                  <a:latin typeface="BIZ UDPゴシック" panose="020B0400000000000000" pitchFamily="50" charset="-128"/>
                  <a:ea typeface="BIZ UDPゴシック" panose="020B0400000000000000" pitchFamily="50" charset="-128"/>
                  <a:cs typeface="+mn-cs"/>
                </a:rPr>
                <a:t>会議</a:t>
              </a:r>
            </a:p>
          </p:txBody>
        </p:sp>
        <p:pic>
          <p:nvPicPr>
            <p:cNvPr id="14" name="図 13">
              <a:extLst>
                <a:ext uri="{FF2B5EF4-FFF2-40B4-BE49-F238E27FC236}">
                  <a16:creationId xmlns:a16="http://schemas.microsoft.com/office/drawing/2014/main" id="{B4EDF36E-E6DD-6A2B-EBE5-1E68C1FC304E}"/>
                </a:ext>
              </a:extLst>
            </p:cNvPr>
            <p:cNvPicPr>
              <a:picLocks noChangeAspect="1"/>
            </p:cNvPicPr>
            <p:nvPr/>
          </p:nvPicPr>
          <p:blipFill>
            <a:blip r:embed="rId4"/>
            <a:srcRect t="34902"/>
            <a:stretch>
              <a:fillRect/>
            </a:stretch>
          </p:blipFill>
          <p:spPr>
            <a:xfrm>
              <a:off x="7183753" y="2707341"/>
              <a:ext cx="596361" cy="439200"/>
            </a:xfrm>
            <a:prstGeom prst="rect">
              <a:avLst/>
            </a:prstGeom>
          </p:spPr>
        </p:pic>
        <p:sp>
          <p:nvSpPr>
            <p:cNvPr id="24" name="四角形: 角を丸くする 23">
              <a:extLst>
                <a:ext uri="{FF2B5EF4-FFF2-40B4-BE49-F238E27FC236}">
                  <a16:creationId xmlns:a16="http://schemas.microsoft.com/office/drawing/2014/main" id="{67A1C886-AB88-5730-B661-53AC0100911C}"/>
                </a:ext>
              </a:extLst>
            </p:cNvPr>
            <p:cNvSpPr/>
            <p:nvPr/>
          </p:nvSpPr>
          <p:spPr>
            <a:xfrm>
              <a:off x="7798267" y="2733512"/>
              <a:ext cx="1188000" cy="846000"/>
            </a:xfrm>
            <a:prstGeom prst="roundRect">
              <a:avLst>
                <a:gd name="adj" fmla="val 0"/>
              </a:avLst>
            </a:prstGeom>
            <a:gradFill flip="none" rotWithShape="1">
              <a:gsLst>
                <a:gs pos="0">
                  <a:schemeClr val="tx2">
                    <a:lumMod val="50000"/>
                    <a:lumOff val="50000"/>
                  </a:schemeClr>
                </a:gs>
                <a:gs pos="85000">
                  <a:schemeClr val="tx2">
                    <a:lumMod val="25000"/>
                    <a:lumOff val="75000"/>
                    <a:alpha val="60000"/>
                  </a:schemeClr>
                </a:gs>
                <a:gs pos="100000">
                  <a:schemeClr val="tx2">
                    <a:lumMod val="25000"/>
                    <a:lumOff val="75000"/>
                    <a:alpha val="19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150" normalizeH="0" baseline="0" noProof="0" dirty="0">
                  <a:ln>
                    <a:solidFill>
                      <a:srgbClr val="156082">
                        <a:lumMod val="40000"/>
                        <a:lumOff val="60000"/>
                      </a:srgbClr>
                    </a:solidFill>
                  </a:ln>
                  <a:solidFill>
                    <a:prstClr val="black">
                      <a:lumMod val="85000"/>
                      <a:lumOff val="15000"/>
                    </a:prstClr>
                  </a:solidFill>
                  <a:effectLst>
                    <a:outerShdw blurRad="50800" dist="50800" dir="5400000" algn="ctr" rotWithShape="0">
                      <a:srgbClr val="FFFFCC"/>
                    </a:outerShdw>
                  </a:effectLst>
                  <a:uLnTx/>
                  <a:uFillTx/>
                  <a:latin typeface="BIZ UDPゴシック" panose="020B0400000000000000" pitchFamily="50" charset="-128"/>
                  <a:ea typeface="BIZ UDPゴシック" panose="020B0400000000000000" pitchFamily="50" charset="-128"/>
                  <a:cs typeface="+mn-cs"/>
                </a:rPr>
                <a:t>ケース</a:t>
              </a:r>
              <a:endParaRPr kumimoji="1" lang="en-US" altLang="ja-JP" sz="2200" b="1" i="0" u="none" strike="noStrike" kern="1200" cap="none" spc="-150" normalizeH="0" baseline="0" noProof="0" dirty="0">
                <a:ln>
                  <a:solidFill>
                    <a:srgbClr val="156082">
                      <a:lumMod val="40000"/>
                      <a:lumOff val="60000"/>
                    </a:srgbClr>
                  </a:solidFill>
                </a:ln>
                <a:solidFill>
                  <a:prstClr val="black">
                    <a:lumMod val="85000"/>
                    <a:lumOff val="15000"/>
                  </a:prstClr>
                </a:solidFill>
                <a:effectLst>
                  <a:outerShdw blurRad="50800" dist="50800" dir="5400000" algn="ctr" rotWithShape="0">
                    <a:srgbClr val="FFFFCC"/>
                  </a:outerShdw>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150" normalizeH="0" baseline="0" noProof="0" dirty="0">
                  <a:ln>
                    <a:solidFill>
                      <a:srgbClr val="156082">
                        <a:lumMod val="40000"/>
                        <a:lumOff val="60000"/>
                      </a:srgbClr>
                    </a:solidFill>
                  </a:ln>
                  <a:solidFill>
                    <a:prstClr val="black">
                      <a:lumMod val="85000"/>
                      <a:lumOff val="15000"/>
                    </a:prstClr>
                  </a:solidFill>
                  <a:effectLst>
                    <a:outerShdw blurRad="50800" dist="50800" dir="5400000" algn="ctr" rotWithShape="0">
                      <a:srgbClr val="FFFFCC"/>
                    </a:outerShdw>
                  </a:effectLst>
                  <a:uLnTx/>
                  <a:uFillTx/>
                  <a:latin typeface="BIZ UDPゴシック" panose="020B0400000000000000" pitchFamily="50" charset="-128"/>
                  <a:ea typeface="BIZ UDPゴシック" panose="020B0400000000000000" pitchFamily="50" charset="-128"/>
                  <a:cs typeface="+mn-cs"/>
                </a:rPr>
                <a:t>会議</a:t>
              </a:r>
            </a:p>
          </p:txBody>
        </p:sp>
        <p:sp>
          <p:nvSpPr>
            <p:cNvPr id="29" name="四角形: 角を丸くする 28">
              <a:extLst>
                <a:ext uri="{FF2B5EF4-FFF2-40B4-BE49-F238E27FC236}">
                  <a16:creationId xmlns:a16="http://schemas.microsoft.com/office/drawing/2014/main" id="{43C04297-961F-AA84-5F60-53E154E4E064}"/>
                </a:ext>
              </a:extLst>
            </p:cNvPr>
            <p:cNvSpPr/>
            <p:nvPr/>
          </p:nvSpPr>
          <p:spPr>
            <a:xfrm>
              <a:off x="4164290" y="3604438"/>
              <a:ext cx="4968000" cy="403200"/>
            </a:xfrm>
            <a:prstGeom prst="roundRect">
              <a:avLst/>
            </a:prstGeom>
            <a:solidFill>
              <a:srgbClr val="FFFFCC"/>
            </a:solidFill>
            <a:ln>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E2841">
                      <a:lumMod val="90000"/>
                      <a:lumOff val="10000"/>
                    </a:srgbClr>
                  </a:solidFill>
                  <a:effectLst/>
                  <a:uLnTx/>
                  <a:uFillTx/>
                  <a:latin typeface="BIZ UDPゴシック" panose="020B0400000000000000" pitchFamily="50" charset="-128"/>
                  <a:ea typeface="BIZ UDPゴシック" panose="020B0400000000000000" pitchFamily="50" charset="-128"/>
                  <a:cs typeface="+mn-cs"/>
                </a:rPr>
                <a:t>支援計画に基づいて対応</a:t>
              </a:r>
              <a:r>
                <a:rPr kumimoji="1" lang="en-US" altLang="ja-JP" sz="1800" b="1" i="0" u="none" strike="noStrike" kern="1200" cap="none" spc="0" normalizeH="0" baseline="0" noProof="0" dirty="0">
                  <a:ln>
                    <a:noFill/>
                  </a:ln>
                  <a:solidFill>
                    <a:srgbClr val="0E2841">
                      <a:lumMod val="90000"/>
                      <a:lumOff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E2841">
                      <a:lumMod val="90000"/>
                      <a:lumOff val="10000"/>
                    </a:srgbClr>
                  </a:solidFill>
                  <a:effectLst/>
                  <a:uLnTx/>
                  <a:uFillTx/>
                  <a:latin typeface="BIZ UDPゴシック" panose="020B0400000000000000" pitchFamily="50" charset="-128"/>
                  <a:ea typeface="BIZ UDPゴシック" panose="020B0400000000000000" pitchFamily="50" charset="-128"/>
                  <a:cs typeface="+mn-cs"/>
                </a:rPr>
                <a:t>支援</a:t>
              </a:r>
              <a:r>
                <a:rPr kumimoji="1" lang="en-US" altLang="ja-JP" sz="1800" b="1" i="0" u="none" strike="noStrike" kern="1200" cap="none" spc="0" normalizeH="0" baseline="0" noProof="0" dirty="0">
                  <a:ln>
                    <a:noFill/>
                  </a:ln>
                  <a:solidFill>
                    <a:srgbClr val="0E2841">
                      <a:lumMod val="90000"/>
                      <a:lumOff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E2841">
                    <a:lumMod val="90000"/>
                    <a:lumOff val="10000"/>
                  </a:srgbClr>
                </a:solidFill>
                <a:effectLst/>
                <a:uLnTx/>
                <a:uFillTx/>
                <a:latin typeface="BIZ UDPゴシック" panose="020B0400000000000000" pitchFamily="50" charset="-128"/>
                <a:ea typeface="BIZ UDPゴシック" panose="020B0400000000000000" pitchFamily="50" charset="-128"/>
                <a:cs typeface="+mn-cs"/>
              </a:endParaRPr>
            </a:p>
          </p:txBody>
        </p:sp>
        <p:sp>
          <p:nvSpPr>
            <p:cNvPr id="33" name="四角形: 角を丸くする 32">
              <a:extLst>
                <a:ext uri="{FF2B5EF4-FFF2-40B4-BE49-F238E27FC236}">
                  <a16:creationId xmlns:a16="http://schemas.microsoft.com/office/drawing/2014/main" id="{AD680115-D635-0F9F-BA78-7D3B0C5EA811}"/>
                </a:ext>
              </a:extLst>
            </p:cNvPr>
            <p:cNvSpPr/>
            <p:nvPr/>
          </p:nvSpPr>
          <p:spPr>
            <a:xfrm>
              <a:off x="7809175" y="4025153"/>
              <a:ext cx="1188000" cy="1717200"/>
            </a:xfrm>
            <a:prstGeom prst="roundRect">
              <a:avLst>
                <a:gd name="adj" fmla="val 0"/>
              </a:avLst>
            </a:prstGeom>
            <a:solidFill>
              <a:schemeClr val="tx2">
                <a:lumMod val="50000"/>
                <a:lumOff val="50000"/>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150" normalizeH="0" baseline="0" noProof="0" dirty="0">
                  <a:ln>
                    <a:solidFill>
                      <a:srgbClr val="156082">
                        <a:lumMod val="40000"/>
                        <a:lumOff val="60000"/>
                      </a:srgbClr>
                    </a:solidFill>
                  </a:ln>
                  <a:solidFill>
                    <a:srgbClr val="E8E8E8">
                      <a:lumMod val="10000"/>
                    </a:srgbClr>
                  </a:solidFill>
                  <a:effectLst>
                    <a:outerShdw blurRad="50800" dist="50800" dir="5400000" algn="ctr" rotWithShape="0">
                      <a:srgbClr val="FFFFCC"/>
                    </a:outerShdw>
                  </a:effectLst>
                  <a:uLnTx/>
                  <a:uFillTx/>
                  <a:latin typeface="BIZ UDPゴシック" panose="020B0400000000000000" pitchFamily="50" charset="-128"/>
                  <a:ea typeface="BIZ UDPゴシック" panose="020B0400000000000000" pitchFamily="50" charset="-128"/>
                  <a:cs typeface="+mn-cs"/>
                </a:rPr>
                <a:t>ケース</a:t>
              </a:r>
              <a:endParaRPr kumimoji="1" lang="en-US" altLang="ja-JP" sz="2200" b="1" i="0" u="none" strike="noStrike" kern="1200" cap="none" spc="-150" normalizeH="0" baseline="0" noProof="0" dirty="0">
                <a:ln>
                  <a:solidFill>
                    <a:srgbClr val="156082">
                      <a:lumMod val="40000"/>
                      <a:lumOff val="60000"/>
                    </a:srgbClr>
                  </a:solidFill>
                </a:ln>
                <a:solidFill>
                  <a:srgbClr val="E8E8E8">
                    <a:lumMod val="10000"/>
                  </a:srgbClr>
                </a:solidFill>
                <a:effectLst>
                  <a:outerShdw blurRad="50800" dist="50800" dir="5400000" algn="ctr" rotWithShape="0">
                    <a:srgbClr val="FFFFCC"/>
                  </a:outerShdw>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150" normalizeH="0" baseline="0" noProof="0" dirty="0">
                  <a:ln>
                    <a:solidFill>
                      <a:srgbClr val="156082">
                        <a:lumMod val="40000"/>
                        <a:lumOff val="60000"/>
                      </a:srgbClr>
                    </a:solidFill>
                  </a:ln>
                  <a:solidFill>
                    <a:srgbClr val="E8E8E8">
                      <a:lumMod val="10000"/>
                    </a:srgbClr>
                  </a:solidFill>
                  <a:effectLst>
                    <a:outerShdw blurRad="50800" dist="50800" dir="5400000" algn="ctr" rotWithShape="0">
                      <a:srgbClr val="FFFFCC"/>
                    </a:outerShdw>
                  </a:effectLst>
                  <a:uLnTx/>
                  <a:uFillTx/>
                  <a:latin typeface="BIZ UDPゴシック" panose="020B0400000000000000" pitchFamily="50" charset="-128"/>
                  <a:ea typeface="BIZ UDPゴシック" panose="020B0400000000000000" pitchFamily="50" charset="-128"/>
                  <a:cs typeface="+mn-cs"/>
                </a:rPr>
                <a:t>会議</a:t>
              </a:r>
            </a:p>
          </p:txBody>
        </p:sp>
        <p:sp>
          <p:nvSpPr>
            <p:cNvPr id="37" name="四角形: 角を丸くする 36">
              <a:extLst>
                <a:ext uri="{FF2B5EF4-FFF2-40B4-BE49-F238E27FC236}">
                  <a16:creationId xmlns:a16="http://schemas.microsoft.com/office/drawing/2014/main" id="{252799CC-3B50-3C5C-829F-54FE94E8D230}"/>
                </a:ext>
              </a:extLst>
            </p:cNvPr>
            <p:cNvSpPr/>
            <p:nvPr/>
          </p:nvSpPr>
          <p:spPr>
            <a:xfrm>
              <a:off x="4168174" y="4025486"/>
              <a:ext cx="3348000" cy="432000"/>
            </a:xfrm>
            <a:prstGeom prst="roundRect">
              <a:avLst>
                <a:gd name="adj" fmla="val 0"/>
              </a:avLst>
            </a:prstGeom>
            <a:gradFill flip="none" rotWithShape="1">
              <a:gsLst>
                <a:gs pos="0">
                  <a:schemeClr val="accent1">
                    <a:lumMod val="40000"/>
                    <a:lumOff val="60000"/>
                  </a:schemeClr>
                </a:gs>
                <a:gs pos="85000">
                  <a:schemeClr val="accent1">
                    <a:lumMod val="40000"/>
                    <a:lumOff val="60000"/>
                    <a:alpha val="76000"/>
                  </a:schemeClr>
                </a:gs>
                <a:gs pos="100000">
                  <a:schemeClr val="accent1">
                    <a:lumMod val="40000"/>
                    <a:lumOff val="60000"/>
                    <a:alpha val="19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150" normalizeH="0" baseline="0" noProof="0" dirty="0">
                  <a:ln>
                    <a:solidFill>
                      <a:srgbClr val="FFFF66"/>
                    </a:solidFill>
                  </a:ln>
                  <a:solidFill>
                    <a:prstClr val="white"/>
                  </a:solidFill>
                  <a:effectLst>
                    <a:outerShdw blurRad="50800" dist="50800" dir="5400000" algn="ctr" rotWithShape="0">
                      <a:srgbClr val="E8E8E8">
                        <a:lumMod val="75000"/>
                      </a:srgbClr>
                    </a:outerShdw>
                  </a:effectLst>
                  <a:uLnTx/>
                  <a:uFillTx/>
                  <a:latin typeface="BIZ UDPゴシック" panose="020B0400000000000000" pitchFamily="50" charset="-128"/>
                  <a:ea typeface="BIZ UDPゴシック" panose="020B0400000000000000" pitchFamily="50" charset="-128"/>
                  <a:cs typeface="+mn-cs"/>
                </a:rPr>
                <a:t>スクリーニング</a:t>
              </a:r>
              <a:r>
                <a:rPr kumimoji="1" lang="ja-JP" altLang="en-US" sz="1500" b="1" i="0" u="none" strike="noStrike" kern="1200" cap="none" spc="0" normalizeH="0" baseline="0" noProof="0" dirty="0">
                  <a:ln>
                    <a:solidFill>
                      <a:srgbClr val="FFFF66"/>
                    </a:solidFill>
                  </a:ln>
                  <a:solidFill>
                    <a:prstClr val="white"/>
                  </a:solidFill>
                  <a:effectLst>
                    <a:outerShdw blurRad="50800" dist="50800" dir="5400000" algn="ctr" rotWithShape="0">
                      <a:srgbClr val="E8E8E8">
                        <a:lumMod val="75000"/>
                      </a:srgbClr>
                    </a:outerShdw>
                  </a:effectLst>
                  <a:uLnTx/>
                  <a:uFillTx/>
                  <a:latin typeface="BIZ UDPゴシック" panose="020B0400000000000000" pitchFamily="50" charset="-128"/>
                  <a:ea typeface="BIZ UDPゴシック" panose="020B0400000000000000" pitchFamily="50" charset="-128"/>
                  <a:cs typeface="+mn-cs"/>
                </a:rPr>
                <a:t>会議</a:t>
              </a:r>
              <a:r>
                <a:rPr kumimoji="1" lang="ja-JP" altLang="en-US" sz="1500" b="1" i="0" u="none" strike="noStrike" kern="1200" cap="none" spc="0" normalizeH="0" baseline="0" noProof="0" dirty="0">
                  <a:ln>
                    <a:gradFill>
                      <a:gsLst>
                        <a:gs pos="60000">
                          <a:srgbClr val="EDBAB4"/>
                        </a:gs>
                        <a:gs pos="0">
                          <a:srgbClr val="DA74CE"/>
                        </a:gs>
                        <a:gs pos="100000">
                          <a:srgbClr val="FFFF99"/>
                        </a:gs>
                      </a:gsLst>
                      <a:lin ang="5400000" scaled="1"/>
                    </a:gradFill>
                  </a:ln>
                  <a:gradFill flip="none" rotWithShape="1">
                    <a:gsLst>
                      <a:gs pos="60000">
                        <a:srgbClr val="EDBAB4"/>
                      </a:gs>
                      <a:gs pos="0">
                        <a:srgbClr val="DA74CE"/>
                      </a:gs>
                      <a:gs pos="100000">
                        <a:srgbClr val="FFFF99">
                          <a:alpha val="18824"/>
                        </a:srgbClr>
                      </a:gs>
                    </a:gsLst>
                    <a:lin ang="2700000" scaled="1"/>
                    <a:tileRect/>
                  </a:gradFill>
                  <a:effectLst>
                    <a:outerShdw blurRad="50800" dist="50800" dir="5400000" algn="ctr" rotWithShape="0">
                      <a:srgbClr val="E8E8E8">
                        <a:lumMod val="75000"/>
                      </a:srgbClr>
                    </a:outerShdw>
                  </a:effectLst>
                  <a:uLnTx/>
                  <a:uFillTx/>
                  <a:latin typeface="BIZ UDPゴシック" panose="020B0400000000000000" pitchFamily="50" charset="-128"/>
                  <a:ea typeface="BIZ UDPゴシック" panose="020B0400000000000000" pitchFamily="50" charset="-128"/>
                  <a:cs typeface="+mn-cs"/>
                </a:rPr>
                <a:t>／</a:t>
              </a:r>
              <a:r>
                <a:rPr kumimoji="1" lang="ja-JP" altLang="en-US" sz="1500" b="1" i="0" u="none" strike="noStrike" kern="1200" cap="none" spc="0" normalizeH="0" baseline="0" noProof="0" dirty="0">
                  <a:ln w="3175">
                    <a:solidFill>
                      <a:srgbClr val="A02B93">
                        <a:lumMod val="20000"/>
                        <a:lumOff val="80000"/>
                      </a:srgbClr>
                    </a:solidFill>
                  </a:ln>
                  <a:solidFill>
                    <a:srgbClr val="DA74CE"/>
                  </a:solidFill>
                  <a:effectLst>
                    <a:outerShdw blurRad="50800" dist="50800" dir="5400000" algn="ctr" rotWithShape="0">
                      <a:srgbClr val="E8E8E8">
                        <a:lumMod val="50000"/>
                      </a:srgbClr>
                    </a:outerShdw>
                  </a:effectLst>
                  <a:uLnTx/>
                  <a:uFillTx/>
                  <a:latin typeface="BIZ UDPゴシック" panose="020B0400000000000000" pitchFamily="50" charset="-128"/>
                  <a:ea typeface="BIZ UDPゴシック" panose="020B0400000000000000" pitchFamily="50" charset="-128"/>
                  <a:cs typeface="+mn-cs"/>
                </a:rPr>
                <a:t>（校内）</a:t>
              </a:r>
              <a:r>
                <a:rPr kumimoji="1" lang="ja-JP" altLang="en-US" sz="1500" b="1" i="0" u="none" strike="noStrike" kern="1200" cap="none" spc="-150" normalizeH="0" baseline="0" noProof="0" dirty="0">
                  <a:ln w="3175">
                    <a:solidFill>
                      <a:srgbClr val="A02B93">
                        <a:lumMod val="20000"/>
                        <a:lumOff val="80000"/>
                      </a:srgbClr>
                    </a:solidFill>
                  </a:ln>
                  <a:solidFill>
                    <a:srgbClr val="DA74CE"/>
                  </a:solidFill>
                  <a:effectLst>
                    <a:outerShdw blurRad="50800" dist="50800" dir="5400000" algn="ctr" rotWithShape="0">
                      <a:srgbClr val="E8E8E8">
                        <a:lumMod val="50000"/>
                      </a:srgbClr>
                    </a:outerShdw>
                  </a:effectLst>
                  <a:uLnTx/>
                  <a:uFillTx/>
                  <a:latin typeface="BIZ UDPゴシック" panose="020B0400000000000000" pitchFamily="50" charset="-128"/>
                  <a:ea typeface="BIZ UDPゴシック" panose="020B0400000000000000" pitchFamily="50" charset="-128"/>
                  <a:cs typeface="+mn-cs"/>
                </a:rPr>
                <a:t>チーム</a:t>
              </a:r>
              <a:r>
                <a:rPr kumimoji="1" lang="ja-JP" altLang="en-US" sz="1500" b="1" i="0" u="none" strike="noStrike" kern="1200" cap="none" spc="0" normalizeH="0" baseline="0" noProof="0" dirty="0">
                  <a:ln w="3175">
                    <a:solidFill>
                      <a:srgbClr val="A02B93">
                        <a:lumMod val="20000"/>
                        <a:lumOff val="80000"/>
                      </a:srgbClr>
                    </a:solidFill>
                  </a:ln>
                  <a:solidFill>
                    <a:srgbClr val="DA74CE"/>
                  </a:solidFill>
                  <a:effectLst>
                    <a:outerShdw blurRad="50800" dist="50800" dir="5400000" algn="ctr" rotWithShape="0">
                      <a:srgbClr val="E8E8E8">
                        <a:lumMod val="50000"/>
                      </a:srgbClr>
                    </a:outerShdw>
                  </a:effectLst>
                  <a:uLnTx/>
                  <a:uFillTx/>
                  <a:latin typeface="BIZ UDPゴシック" panose="020B0400000000000000" pitchFamily="50" charset="-128"/>
                  <a:ea typeface="BIZ UDPゴシック" panose="020B0400000000000000" pitchFamily="50" charset="-128"/>
                  <a:cs typeface="+mn-cs"/>
                </a:rPr>
                <a:t>会議</a:t>
              </a:r>
            </a:p>
          </p:txBody>
        </p:sp>
        <p:sp>
          <p:nvSpPr>
            <p:cNvPr id="22" name="正方形/長方形 21">
              <a:extLst>
                <a:ext uri="{FF2B5EF4-FFF2-40B4-BE49-F238E27FC236}">
                  <a16:creationId xmlns:a16="http://schemas.microsoft.com/office/drawing/2014/main" id="{5EA2E201-C7A1-31C9-87CA-65844572B02E}"/>
                </a:ext>
              </a:extLst>
            </p:cNvPr>
            <p:cNvSpPr/>
            <p:nvPr/>
          </p:nvSpPr>
          <p:spPr>
            <a:xfrm>
              <a:off x="4166231" y="1506534"/>
              <a:ext cx="3348000" cy="648000"/>
            </a:xfrm>
            <a:prstGeom prst="rect">
              <a:avLst/>
            </a:prstGeom>
            <a:gradFill flip="none" rotWithShape="1">
              <a:gsLst>
                <a:gs pos="0">
                  <a:schemeClr val="bg1"/>
                </a:gs>
                <a:gs pos="56000">
                  <a:schemeClr val="accent1">
                    <a:lumMod val="45000"/>
                    <a:lumOff val="55000"/>
                  </a:schemeClr>
                </a:gs>
                <a:gs pos="83000">
                  <a:schemeClr val="accent1">
                    <a:lumMod val="45000"/>
                    <a:lumOff val="55000"/>
                  </a:schemeClr>
                </a:gs>
                <a:gs pos="100000">
                  <a:schemeClr val="accent1">
                    <a:lumMod val="40000"/>
                    <a:lumOff val="6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solidFill>
                      <a:srgbClr val="FFFF66"/>
                    </a:solidFill>
                  </a:ln>
                  <a:solidFill>
                    <a:prstClr val="white"/>
                  </a:solidFill>
                  <a:effectLst>
                    <a:outerShdw blurRad="50800" dist="50800" dir="5400000" algn="ctr" rotWithShape="0">
                      <a:srgbClr val="E8E8E8">
                        <a:lumMod val="75000"/>
                      </a:srgbClr>
                    </a:outerShdw>
                  </a:effectLst>
                  <a:uLnTx/>
                  <a:uFillTx/>
                  <a:latin typeface="BIZ UDPゴシック" panose="020B0400000000000000" pitchFamily="50" charset="-128"/>
                  <a:ea typeface="BIZ UDPゴシック" panose="020B0400000000000000" pitchFamily="50" charset="-128"/>
                  <a:cs typeface="+mn-cs"/>
                </a:rPr>
                <a:t>スクリーニング会議</a:t>
              </a:r>
              <a:endParaRPr kumimoji="1" lang="en-US" altLang="ja-JP" sz="2200" b="1" i="0" u="none" strike="noStrike" kern="1200" cap="none" spc="0" normalizeH="0" baseline="0" noProof="0" dirty="0">
                <a:ln>
                  <a:solidFill>
                    <a:srgbClr val="FFFF66"/>
                  </a:solidFill>
                </a:ln>
                <a:solidFill>
                  <a:prstClr val="white"/>
                </a:solidFill>
                <a:effectLst>
                  <a:outerShdw blurRad="50800" dist="50800" dir="5400000" algn="ctr" rotWithShape="0">
                    <a:srgbClr val="E8E8E8">
                      <a:lumMod val="75000"/>
                    </a:srgbClr>
                  </a:outerShdw>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solidFill>
                      <a:srgbClr val="FFFF66"/>
                    </a:solidFill>
                  </a:ln>
                  <a:solidFill>
                    <a:prstClr val="white"/>
                  </a:solidFill>
                  <a:effectLst>
                    <a:outerShdw blurRad="50800" dist="50800" dir="5400000" algn="ctr" rotWithShape="0">
                      <a:srgbClr val="E8E8E8">
                        <a:lumMod val="75000"/>
                      </a:srgbClr>
                    </a:outerShdw>
                  </a:effectLst>
                  <a:uLnTx/>
                  <a:uFillTx/>
                  <a:latin typeface="BIZ UDPゴシック" panose="020B0400000000000000" pitchFamily="50" charset="-128"/>
                  <a:ea typeface="BIZ UDPゴシック" panose="020B0400000000000000" pitchFamily="50" charset="-128"/>
                  <a:cs typeface="+mn-cs"/>
                </a:rPr>
                <a:t>（学年単位等）</a:t>
              </a:r>
            </a:p>
          </p:txBody>
        </p:sp>
        <p:sp>
          <p:nvSpPr>
            <p:cNvPr id="23" name="四角形: 角を丸くする 22">
              <a:extLst>
                <a:ext uri="{FF2B5EF4-FFF2-40B4-BE49-F238E27FC236}">
                  <a16:creationId xmlns:a16="http://schemas.microsoft.com/office/drawing/2014/main" id="{EBA61F97-5DE8-312E-21DD-8353F80ED55D}"/>
                </a:ext>
              </a:extLst>
            </p:cNvPr>
            <p:cNvSpPr/>
            <p:nvPr/>
          </p:nvSpPr>
          <p:spPr>
            <a:xfrm>
              <a:off x="4166232" y="2178423"/>
              <a:ext cx="3348000" cy="525600"/>
            </a:xfrm>
            <a:prstGeom prst="roundRect">
              <a:avLst>
                <a:gd name="adj" fmla="val 0"/>
              </a:avLst>
            </a:prstGeom>
            <a:gradFill flip="none" rotWithShape="1">
              <a:gsLst>
                <a:gs pos="0">
                  <a:schemeClr val="tx2">
                    <a:lumMod val="25000"/>
                    <a:lumOff val="75000"/>
                  </a:schemeClr>
                </a:gs>
                <a:gs pos="85000">
                  <a:schemeClr val="tx2">
                    <a:lumMod val="25000"/>
                    <a:lumOff val="75000"/>
                    <a:alpha val="76000"/>
                  </a:schemeClr>
                </a:gs>
                <a:gs pos="100000">
                  <a:schemeClr val="tx2">
                    <a:lumMod val="25000"/>
                    <a:lumOff val="75000"/>
                    <a:alpha val="19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w="3175">
                    <a:solidFill>
                      <a:srgbClr val="A02B93">
                        <a:lumMod val="20000"/>
                        <a:lumOff val="80000"/>
                      </a:srgbClr>
                    </a:solidFill>
                  </a:ln>
                  <a:solidFill>
                    <a:srgbClr val="DA74CE"/>
                  </a:solidFill>
                  <a:effectLst>
                    <a:outerShdw blurRad="50800" dist="50800" dir="5400000" algn="ctr" rotWithShape="0">
                      <a:srgbClr val="E8E8E8">
                        <a:lumMod val="50000"/>
                      </a:srgbClr>
                    </a:outerShdw>
                  </a:effectLst>
                  <a:uLnTx/>
                  <a:uFillTx/>
                  <a:latin typeface="BIZ UDPゴシック" panose="020B0400000000000000" pitchFamily="50" charset="-128"/>
                  <a:ea typeface="BIZ UDPゴシック" panose="020B0400000000000000" pitchFamily="50" charset="-128"/>
                  <a:cs typeface="+mn-cs"/>
                </a:rPr>
                <a:t>（校内）チーム会議</a:t>
              </a:r>
            </a:p>
          </p:txBody>
        </p:sp>
        <p:pic>
          <p:nvPicPr>
            <p:cNvPr id="16" name="図 15">
              <a:extLst>
                <a:ext uri="{FF2B5EF4-FFF2-40B4-BE49-F238E27FC236}">
                  <a16:creationId xmlns:a16="http://schemas.microsoft.com/office/drawing/2014/main" id="{C850EBC1-1459-6F9A-A1B7-C1F498666EE0}"/>
                </a:ext>
              </a:extLst>
            </p:cNvPr>
            <p:cNvPicPr>
              <a:picLocks noChangeAspect="1"/>
            </p:cNvPicPr>
            <p:nvPr/>
          </p:nvPicPr>
          <p:blipFill>
            <a:blip r:embed="rId5"/>
            <a:srcRect t="7725" b="-1"/>
            <a:stretch>
              <a:fillRect/>
            </a:stretch>
          </p:blipFill>
          <p:spPr>
            <a:xfrm>
              <a:off x="5494616" y="2133597"/>
              <a:ext cx="682811" cy="225024"/>
            </a:xfrm>
            <a:prstGeom prst="rect">
              <a:avLst/>
            </a:prstGeom>
          </p:spPr>
        </p:pic>
      </p:grpSp>
      <p:sp>
        <p:nvSpPr>
          <p:cNvPr id="2" name="タイトル 1">
            <a:extLst>
              <a:ext uri="{FF2B5EF4-FFF2-40B4-BE49-F238E27FC236}">
                <a16:creationId xmlns:a16="http://schemas.microsoft.com/office/drawing/2014/main" id="{C823B7A5-EB42-28CA-7B3C-2252A89CA429}"/>
              </a:ext>
            </a:extLst>
          </p:cNvPr>
          <p:cNvSpPr txBox="1">
            <a:spLocks/>
          </p:cNvSpPr>
          <p:nvPr/>
        </p:nvSpPr>
        <p:spPr>
          <a:xfrm>
            <a:off x="1289" y="10494"/>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１．校内チーム体制をつくる</a:t>
            </a:r>
            <a:endParaRPr kumimoji="1" lang="ja-JP" altLang="en-US" sz="1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endParaRPr>
          </a:p>
        </p:txBody>
      </p:sp>
      <p:sp>
        <p:nvSpPr>
          <p:cNvPr id="4" name="テキスト ボックス 3">
            <a:extLst>
              <a:ext uri="{FF2B5EF4-FFF2-40B4-BE49-F238E27FC236}">
                <a16:creationId xmlns:a16="http://schemas.microsoft.com/office/drawing/2014/main" id="{979DAAB4-277E-B350-8DB1-1EBC0C11A5AD}"/>
              </a:ext>
            </a:extLst>
          </p:cNvPr>
          <p:cNvSpPr txBox="1"/>
          <p:nvPr/>
        </p:nvSpPr>
        <p:spPr>
          <a:xfrm>
            <a:off x="0" y="716608"/>
            <a:ext cx="9144000" cy="369332"/>
          </a:xfrm>
          <a:prstGeom prst="rect">
            <a:avLst/>
          </a:prstGeom>
          <a:noFill/>
        </p:spPr>
        <p:txBody>
          <a:bodyPr wrap="square" rtlCol="0">
            <a:spAutoFit/>
          </a:bodyPr>
          <a:lstStyle/>
          <a:p>
            <a:pPr algn="ctr">
              <a:defRPr/>
            </a:pPr>
            <a:r>
              <a:rPr kumimoji="1" lang="ja-JP" altLang="en-US" b="1" dirty="0">
                <a:solidFill>
                  <a:prstClr val="black"/>
                </a:solidFill>
                <a:latin typeface="BIZ UDゴシック" panose="020B0400000000000000" pitchFamily="49" charset="-128"/>
                <a:ea typeface="BIZ UDゴシック" panose="020B0400000000000000" pitchFamily="49" charset="-128"/>
              </a:rPr>
              <a:t>図６</a:t>
            </a:r>
            <a:r>
              <a:rPr kumimoji="1" lang="en-US" altLang="ja-JP" b="1" dirty="0">
                <a:solidFill>
                  <a:prstClr val="black"/>
                </a:solidFill>
                <a:latin typeface="BIZ UDゴシック" panose="020B0400000000000000" pitchFamily="49" charset="-128"/>
                <a:ea typeface="BIZ UDゴシック" panose="020B0400000000000000" pitchFamily="49" charset="-128"/>
              </a:rPr>
              <a:t>-</a:t>
            </a:r>
            <a:r>
              <a:rPr kumimoji="1" lang="ja-JP" altLang="en-US" b="1" dirty="0">
                <a:solidFill>
                  <a:prstClr val="black"/>
                </a:solidFill>
                <a:latin typeface="BIZ UDゴシック" panose="020B0400000000000000" pitchFamily="49" charset="-128"/>
                <a:ea typeface="BIZ UDゴシック" panose="020B0400000000000000" pitchFamily="49" charset="-128"/>
              </a:rPr>
              <a:t>３</a:t>
            </a:r>
            <a:r>
              <a:rPr kumimoji="1" lang="en-US" altLang="ja-JP" b="1" dirty="0">
                <a:solidFill>
                  <a:prstClr val="black"/>
                </a:solidFill>
                <a:latin typeface="BIZ UDゴシック" panose="020B0400000000000000" pitchFamily="49" charset="-128"/>
                <a:ea typeface="BIZ UDゴシック" panose="020B0400000000000000" pitchFamily="49" charset="-128"/>
              </a:rPr>
              <a:t> </a:t>
            </a:r>
            <a:r>
              <a:rPr kumimoji="1" lang="ja-JP" altLang="en-US" b="1" dirty="0">
                <a:solidFill>
                  <a:prstClr val="black"/>
                </a:solidFill>
                <a:latin typeface="BIZ UDゴシック" panose="020B0400000000000000" pitchFamily="49" charset="-128"/>
                <a:ea typeface="BIZ UDゴシック" panose="020B0400000000000000" pitchFamily="49" charset="-128"/>
              </a:rPr>
              <a:t>ソーシャルワークの展開過程と各会議の位置づけ（筆者作成）</a:t>
            </a:r>
          </a:p>
        </p:txBody>
      </p:sp>
      <p:sp>
        <p:nvSpPr>
          <p:cNvPr id="3" name="スライド番号プレースホルダー 1">
            <a:extLst>
              <a:ext uri="{FF2B5EF4-FFF2-40B4-BE49-F238E27FC236}">
                <a16:creationId xmlns:a16="http://schemas.microsoft.com/office/drawing/2014/main" id="{B5DD610D-3704-B04D-F75A-96A96C095FE6}"/>
              </a:ext>
            </a:extLst>
          </p:cNvPr>
          <p:cNvSpPr txBox="1">
            <a:spLocks/>
          </p:cNvSpPr>
          <p:nvPr/>
        </p:nvSpPr>
        <p:spPr>
          <a:xfrm>
            <a:off x="7425344" y="6459786"/>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600" b="1" kern="1200">
                <a:solidFill>
                  <a:srgbClr val="FFFFFF"/>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AC49A8-D133-48D6-BABD-467D590054FB}" type="slidenum">
              <a:rPr kumimoji="1" lang="ja-JP" altLang="en-US" smtClean="0">
                <a:solidFill>
                  <a:schemeClr val="tx1"/>
                </a:solidFill>
              </a:rPr>
              <a:pPr/>
              <a:t>147</a:t>
            </a:fld>
            <a:endParaRPr kumimoji="1" lang="ja-JP" altLang="en-US" dirty="0">
              <a:solidFill>
                <a:schemeClr val="tx1"/>
              </a:solidFill>
            </a:endParaRPr>
          </a:p>
        </p:txBody>
      </p:sp>
    </p:spTree>
    <p:extLst>
      <p:ext uri="{BB962C8B-B14F-4D97-AF65-F5344CB8AC3E}">
        <p14:creationId xmlns:p14="http://schemas.microsoft.com/office/powerpoint/2010/main" val="3991941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9FC49-DF43-517A-2CE4-B93A2FE453C3}"/>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6AAF216B-EA87-CD3A-8A3B-249F709BA5A6}"/>
              </a:ext>
            </a:extLst>
          </p:cNvPr>
          <p:cNvSpPr txBox="1">
            <a:spLocks/>
          </p:cNvSpPr>
          <p:nvPr/>
        </p:nvSpPr>
        <p:spPr>
          <a:xfrm>
            <a:off x="11017"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en-US" altLang="ja-JP" sz="2400" b="1" dirty="0">
                <a:solidFill>
                  <a:schemeClr val="bg1"/>
                </a:solidFill>
                <a:latin typeface="BIZ UDPゴシック" panose="020B0400000000000000" pitchFamily="50" charset="-128"/>
                <a:ea typeface="BIZ UDPゴシック" panose="020B0400000000000000" pitchFamily="50" charset="-128"/>
              </a:rPr>
              <a:t>2</a:t>
            </a:r>
            <a:r>
              <a:rPr lang="ja-JP" altLang="en-US" sz="2400" b="1" dirty="0">
                <a:solidFill>
                  <a:schemeClr val="bg1"/>
                </a:solidFill>
                <a:latin typeface="BIZ UDPゴシック" panose="020B0400000000000000" pitchFamily="50" charset="-128"/>
                <a:ea typeface="BIZ UDPゴシック" panose="020B0400000000000000" pitchFamily="50" charset="-128"/>
              </a:rPr>
              <a:t>．スクリーニング会議の実践</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E407D7B7-EF73-3D0B-C3A6-FD92F24A3719}"/>
              </a:ext>
            </a:extLst>
          </p:cNvPr>
          <p:cNvSpPr txBox="1"/>
          <p:nvPr/>
        </p:nvSpPr>
        <p:spPr>
          <a:xfrm>
            <a:off x="1" y="501671"/>
            <a:ext cx="9143999" cy="400110"/>
          </a:xfrm>
          <a:prstGeom prst="rect">
            <a:avLst/>
          </a:prstGeom>
          <a:noFill/>
        </p:spPr>
        <p:txBody>
          <a:bodyPr wrap="square" rtlCol="0">
            <a:spAutoFit/>
          </a:bodyPr>
          <a:lstStyle/>
          <a:p>
            <a:r>
              <a:rPr lang="en-US" altLang="ja-JP" sz="20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１</a:t>
            </a:r>
            <a:r>
              <a:rPr lang="en-US" altLang="ja-JP" sz="20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20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「スクリー二ング会議」の方法　８２頁</a:t>
            </a:r>
          </a:p>
        </p:txBody>
      </p:sp>
      <p:sp>
        <p:nvSpPr>
          <p:cNvPr id="13" name="テキスト ボックス 12">
            <a:extLst>
              <a:ext uri="{FF2B5EF4-FFF2-40B4-BE49-F238E27FC236}">
                <a16:creationId xmlns:a16="http://schemas.microsoft.com/office/drawing/2014/main" id="{EE642A05-C0AE-CA6B-4103-579246BD2CBF}"/>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2" name="スライド番号プレースホルダー 1">
            <a:extLst>
              <a:ext uri="{FF2B5EF4-FFF2-40B4-BE49-F238E27FC236}">
                <a16:creationId xmlns:a16="http://schemas.microsoft.com/office/drawing/2014/main" id="{04E3904A-8185-118E-6608-641CDC5AA46C}"/>
              </a:ext>
            </a:extLst>
          </p:cNvPr>
          <p:cNvSpPr>
            <a:spLocks noGrp="1"/>
          </p:cNvSpPr>
          <p:nvPr>
            <p:ph type="sldNum" sz="quarter" idx="12"/>
          </p:nvPr>
        </p:nvSpPr>
        <p:spPr/>
        <p:txBody>
          <a:bodyPr/>
          <a:lstStyle/>
          <a:p>
            <a:fld id="{9DAC49A8-D133-48D6-BABD-467D590054FB}" type="slidenum">
              <a:rPr kumimoji="1" lang="ja-JP" altLang="en-US" smtClean="0"/>
              <a:t>148</a:t>
            </a:fld>
            <a:endParaRPr kumimoji="1" lang="ja-JP" altLang="en-US"/>
          </a:p>
        </p:txBody>
      </p:sp>
      <p:pic>
        <p:nvPicPr>
          <p:cNvPr id="14" name="図 13" descr="ダイアグラム&#10;&#10;AI 生成コンテンツは誤りを含む可能性があります。">
            <a:extLst>
              <a:ext uri="{FF2B5EF4-FFF2-40B4-BE49-F238E27FC236}">
                <a16:creationId xmlns:a16="http://schemas.microsoft.com/office/drawing/2014/main" id="{BED85B92-48C8-3EB0-76A6-6534BB2EED25}"/>
              </a:ext>
            </a:extLst>
          </p:cNvPr>
          <p:cNvPicPr>
            <a:picLocks noChangeAspect="1"/>
          </p:cNvPicPr>
          <p:nvPr/>
        </p:nvPicPr>
        <p:blipFill>
          <a:blip r:embed="rId3"/>
          <a:stretch>
            <a:fillRect/>
          </a:stretch>
        </p:blipFill>
        <p:spPr>
          <a:xfrm>
            <a:off x="0" y="998168"/>
            <a:ext cx="9144000" cy="4861664"/>
          </a:xfrm>
          <a:prstGeom prst="rect">
            <a:avLst/>
          </a:prstGeom>
        </p:spPr>
      </p:pic>
    </p:spTree>
    <p:extLst>
      <p:ext uri="{BB962C8B-B14F-4D97-AF65-F5344CB8AC3E}">
        <p14:creationId xmlns:p14="http://schemas.microsoft.com/office/powerpoint/2010/main" val="3471043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3674E-720F-E091-B5F8-1BC3A7293347}"/>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154CF474-1267-A240-9E34-C6BAA233EDA8}"/>
              </a:ext>
            </a:extLst>
          </p:cNvPr>
          <p:cNvSpPr txBox="1">
            <a:spLocks/>
          </p:cNvSpPr>
          <p:nvPr/>
        </p:nvSpPr>
        <p:spPr>
          <a:xfrm>
            <a:off x="11017"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３．スクリーニング会議の実際</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91D9883A-1CCE-A484-BBDB-57802212AFD1}"/>
              </a:ext>
            </a:extLst>
          </p:cNvPr>
          <p:cNvSpPr txBox="1"/>
          <p:nvPr/>
        </p:nvSpPr>
        <p:spPr>
          <a:xfrm>
            <a:off x="1" y="501671"/>
            <a:ext cx="9143999" cy="6124754"/>
          </a:xfrm>
          <a:prstGeom prst="rect">
            <a:avLst/>
          </a:prstGeom>
          <a:noFill/>
        </p:spPr>
        <p:txBody>
          <a:bodyPr wrap="square" rtlCol="0">
            <a:spAutoFit/>
          </a:bodyPr>
          <a:lstStyle/>
          <a:p>
            <a:r>
              <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「スクリー二ング会議」を導入する　　　　</a:t>
            </a:r>
            <a:r>
              <a:rPr lang="ja-JP" altLang="en-US" sz="2000" b="1" kern="100" dirty="0">
                <a:highlight>
                  <a:srgbClr val="FFFF00"/>
                </a:highlight>
                <a:latin typeface="BIZ UDPゴシック" panose="020B0400000000000000" pitchFamily="50" charset="-128"/>
                <a:ea typeface="BIZ UDPゴシック" panose="020B0400000000000000" pitchFamily="50" charset="-128"/>
                <a:cs typeface="Times New Roman" panose="02020603050405020304" pitchFamily="18" charset="0"/>
              </a:rPr>
              <a:t>≪ワーク１≫９０頁</a:t>
            </a:r>
            <a:endParaRPr lang="en-US" altLang="ja-JP" sz="2000" b="1" kern="100" dirty="0">
              <a:highlight>
                <a:srgbClr val="FFFF00"/>
              </a:highlight>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2800" b="1"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→教員が孤立しない、チームで考える取り組みを考える</a:t>
            </a:r>
          </a:p>
          <a:p>
            <a:r>
              <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事例</a:t>
            </a:r>
            <a:r>
              <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p>
          <a:p>
            <a:r>
              <a:rPr lang="ja-JP" altLang="en-US" sz="2000" b="1" kern="100" dirty="0">
                <a:latin typeface="BIZ UDPゴシック" panose="020B0400000000000000" pitchFamily="50" charset="-128"/>
                <a:ea typeface="BIZ UDPゴシック" panose="020B0400000000000000" pitchFamily="50" charset="-128"/>
                <a:cs typeface="Times New Roman" panose="02020603050405020304" pitchFamily="18" charset="0"/>
              </a:rPr>
              <a:t>あなたの在籍する学校は、担任主導で子どもへの対応がそれぞれの担任に任されてしまっているところがあり、そのことをどうにか改善したいと考えていた。そこへ、養護教諭から、以下の相談があった。</a:t>
            </a:r>
            <a:endParaRPr lang="en-US" altLang="ja-JP" sz="20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ja-JP" altLang="en-US" sz="20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2000" b="1" kern="100" dirty="0">
                <a:latin typeface="BIZ UDPゴシック" panose="020B0400000000000000" pitchFamily="50" charset="-128"/>
                <a:ea typeface="BIZ UDPゴシック" panose="020B0400000000000000" pitchFamily="50" charset="-128"/>
                <a:cs typeface="Times New Roman" panose="02020603050405020304" pitchFamily="18" charset="0"/>
              </a:rPr>
              <a:t>「５年生の○○さんは、最近保健室によく来るんですよね。何か話したそうにしているので一度じっくりと話を聞いてあげたいと思い、担任にその旨を話したところ、</a:t>
            </a:r>
            <a:r>
              <a:rPr lang="en-US" altLang="ja-JP" sz="2000"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b="1" kern="100" dirty="0">
                <a:latin typeface="BIZ UDPゴシック" panose="020B0400000000000000" pitchFamily="50" charset="-128"/>
                <a:ea typeface="BIZ UDPゴシック" panose="020B0400000000000000" pitchFamily="50" charset="-128"/>
                <a:cs typeface="Times New Roman" panose="02020603050405020304" pitchFamily="18" charset="0"/>
              </a:rPr>
              <a:t>では、ぼくが話をきいてみます</a:t>
            </a:r>
            <a:r>
              <a:rPr lang="en-US" altLang="ja-JP" sz="2000"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b="1" kern="100" dirty="0">
                <a:latin typeface="BIZ UDPゴシック" panose="020B0400000000000000" pitchFamily="50" charset="-128"/>
                <a:ea typeface="BIZ UDPゴシック" panose="020B0400000000000000" pitchFamily="50" charset="-128"/>
                <a:cs typeface="Times New Roman" panose="02020603050405020304" pitchFamily="18" charset="0"/>
              </a:rPr>
              <a:t>という返答でした。数日後、担任から</a:t>
            </a:r>
            <a:r>
              <a:rPr lang="en-US" altLang="ja-JP" sz="2000"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b="1" kern="100" dirty="0">
                <a:latin typeface="BIZ UDPゴシック" panose="020B0400000000000000" pitchFamily="50" charset="-128"/>
                <a:ea typeface="BIZ UDPゴシック" panose="020B0400000000000000" pitchFamily="50" charset="-128"/>
                <a:cs typeface="Times New Roman" panose="02020603050405020304" pitchFamily="18" charset="0"/>
              </a:rPr>
              <a:t>さんから話を聞きましたが、ちょっと風邪気味でしんどいということでした。特にそのほかのことは話していませんでしたよ</a:t>
            </a:r>
            <a:r>
              <a:rPr lang="en-US" altLang="ja-JP" sz="2000"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b="1" kern="100" dirty="0">
                <a:latin typeface="BIZ UDPゴシック" panose="020B0400000000000000" pitchFamily="50" charset="-128"/>
                <a:ea typeface="BIZ UDPゴシック" panose="020B0400000000000000" pitchFamily="50" charset="-128"/>
                <a:cs typeface="Times New Roman" panose="02020603050405020304" pitchFamily="18" charset="0"/>
              </a:rPr>
              <a:t>というお話がありました。でも、その後もまだ保健室にたびたび来るんですよね。担任の先生は特に問題視していないようなのですが、私はとても○○さんの様子が気になって</a:t>
            </a:r>
            <a:r>
              <a:rPr lang="en-US" altLang="ja-JP" sz="2000"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b="1" kern="100" dirty="0">
                <a:latin typeface="BIZ UDPゴシック" panose="020B0400000000000000" pitchFamily="50" charset="-128"/>
                <a:ea typeface="BIZ UDPゴシック" panose="020B0400000000000000" pitchFamily="50" charset="-128"/>
                <a:cs typeface="Times New Roman" panose="02020603050405020304" pitchFamily="18" charset="0"/>
              </a:rPr>
              <a:t>」この相談を受けてあなたは、以前</a:t>
            </a:r>
            <a:r>
              <a:rPr lang="en-US" altLang="ja-JP" sz="2000" b="1" kern="100" dirty="0">
                <a:latin typeface="BIZ UDPゴシック" panose="020B0400000000000000" pitchFamily="50" charset="-128"/>
                <a:ea typeface="BIZ UDPゴシック" panose="020B0400000000000000" pitchFamily="50" charset="-128"/>
                <a:cs typeface="Times New Roman" panose="02020603050405020304" pitchFamily="18" charset="0"/>
              </a:rPr>
              <a:t>SSW </a:t>
            </a:r>
            <a:r>
              <a:rPr lang="ja-JP" altLang="en-US" sz="2000" b="1" kern="100" dirty="0">
                <a:latin typeface="BIZ UDPゴシック" panose="020B0400000000000000" pitchFamily="50" charset="-128"/>
                <a:ea typeface="BIZ UDPゴシック" panose="020B0400000000000000" pitchFamily="50" charset="-128"/>
                <a:cs typeface="Times New Roman" panose="02020603050405020304" pitchFamily="18" charset="0"/>
              </a:rPr>
              <a:t>が話していた「スクリーニング会議」が有効なのではないかと考えた。しかし、忙しい学校現場で新たな会議を導入することはとても難しい。</a:t>
            </a:r>
            <a:endParaRPr lang="en-US" altLang="ja-JP" sz="20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20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2000" b="1" kern="100" dirty="0">
                <a:latin typeface="BIZ UDPゴシック" panose="020B0400000000000000" pitchFamily="50" charset="-128"/>
                <a:ea typeface="BIZ UDPゴシック" panose="020B0400000000000000" pitchFamily="50" charset="-128"/>
                <a:cs typeface="Times New Roman" panose="02020603050405020304" pitchFamily="18" charset="0"/>
              </a:rPr>
              <a:t>でも、このままでは校内のチーム体制が築いていけないことも危惧している。</a:t>
            </a:r>
          </a:p>
          <a:p>
            <a:endPar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8D7B44D5-9D91-960B-4D5A-A8B9F0F51DCC}"/>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2" name="スライド番号プレースホルダー 1">
            <a:extLst>
              <a:ext uri="{FF2B5EF4-FFF2-40B4-BE49-F238E27FC236}">
                <a16:creationId xmlns:a16="http://schemas.microsoft.com/office/drawing/2014/main" id="{08CA276F-878E-E893-037B-FC0CCCD79FA0}"/>
              </a:ext>
            </a:extLst>
          </p:cNvPr>
          <p:cNvSpPr>
            <a:spLocks noGrp="1"/>
          </p:cNvSpPr>
          <p:nvPr>
            <p:ph type="sldNum" sz="quarter" idx="12"/>
          </p:nvPr>
        </p:nvSpPr>
        <p:spPr/>
        <p:txBody>
          <a:bodyPr/>
          <a:lstStyle/>
          <a:p>
            <a:fld id="{9DAC49A8-D133-48D6-BABD-467D590054FB}" type="slidenum">
              <a:rPr kumimoji="1" lang="ja-JP" altLang="en-US" smtClean="0"/>
              <a:t>149</a:t>
            </a:fld>
            <a:endParaRPr kumimoji="1" lang="ja-JP" altLang="en-US"/>
          </a:p>
        </p:txBody>
      </p:sp>
    </p:spTree>
    <p:extLst>
      <p:ext uri="{BB962C8B-B14F-4D97-AF65-F5344CB8AC3E}">
        <p14:creationId xmlns:p14="http://schemas.microsoft.com/office/powerpoint/2010/main" val="2973830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08CA2E04-722B-8302-4985-8ACBF7CC3DFA}"/>
              </a:ext>
            </a:extLst>
          </p:cNvPr>
          <p:cNvSpPr txBox="1">
            <a:spLocks/>
          </p:cNvSpPr>
          <p:nvPr/>
        </p:nvSpPr>
        <p:spPr>
          <a:xfrm>
            <a:off x="0" y="-655"/>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はじめに．スクールソーシャルワークとは</a:t>
            </a:r>
          </a:p>
        </p:txBody>
      </p:sp>
      <p:sp>
        <p:nvSpPr>
          <p:cNvPr id="2" name="テキスト ボックス 1">
            <a:extLst>
              <a:ext uri="{FF2B5EF4-FFF2-40B4-BE49-F238E27FC236}">
                <a16:creationId xmlns:a16="http://schemas.microsoft.com/office/drawing/2014/main" id="{A6AFBC2A-2C22-83D6-09CE-C00249E2ECDA}"/>
              </a:ext>
            </a:extLst>
          </p:cNvPr>
          <p:cNvSpPr txBox="1"/>
          <p:nvPr/>
        </p:nvSpPr>
        <p:spPr>
          <a:xfrm>
            <a:off x="419100" y="894447"/>
            <a:ext cx="8334375" cy="5677388"/>
          </a:xfrm>
          <a:prstGeom prst="rect">
            <a:avLst/>
          </a:prstGeom>
          <a:noFill/>
        </p:spPr>
        <p:txBody>
          <a:bodyPr wrap="square" rtlCol="0">
            <a:spAutoFit/>
          </a:bodyPr>
          <a:lstStyle/>
          <a:p>
            <a:pPr>
              <a:lnSpc>
                <a:spcPts val="3300"/>
              </a:lnSpc>
              <a:spcAft>
                <a:spcPts val="1200"/>
              </a:spcAft>
            </a:pPr>
            <a:r>
              <a:rPr kumimoji="1" lang="ja-JP" altLang="en-US" sz="2800" b="1" dirty="0">
                <a:latin typeface="BIZ UDPゴシック" panose="020B0400000000000000" pitchFamily="50" charset="-128"/>
                <a:ea typeface="BIZ UDPゴシック" panose="020B0400000000000000" pitchFamily="50" charset="-128"/>
              </a:rPr>
              <a:t>学校をベースに、子どもの最善の利益、福祉の価値の元にソーシャルワークを展開する。</a:t>
            </a:r>
          </a:p>
          <a:p>
            <a:pPr>
              <a:lnSpc>
                <a:spcPts val="3300"/>
              </a:lnSpc>
              <a:spcAft>
                <a:spcPts val="1200"/>
              </a:spcAft>
            </a:pPr>
            <a:r>
              <a:rPr kumimoji="1" lang="ja-JP" altLang="en-US" sz="2800" b="1" dirty="0">
                <a:latin typeface="BIZ UDPゴシック" panose="020B0400000000000000" pitchFamily="50" charset="-128"/>
                <a:ea typeface="BIZ UDPゴシック" panose="020B0400000000000000" pitchFamily="50" charset="-128"/>
              </a:rPr>
              <a:t>さまざまなシステムレベル（ミクロ・メゾ・マクロ）に変革を起こす専門職。</a:t>
            </a:r>
          </a:p>
          <a:p>
            <a:pPr>
              <a:lnSpc>
                <a:spcPts val="3300"/>
              </a:lnSpc>
              <a:spcAft>
                <a:spcPts val="1200"/>
              </a:spcAft>
            </a:pPr>
            <a:r>
              <a:rPr kumimoji="1" lang="ja-JP" altLang="en-US" sz="2800" b="1" dirty="0">
                <a:latin typeface="BIZ UDPゴシック" panose="020B0400000000000000" pitchFamily="50" charset="-128"/>
                <a:ea typeface="BIZ UDPゴシック" panose="020B0400000000000000" pitchFamily="50" charset="-128"/>
              </a:rPr>
              <a:t>問題を抱えた児童生徒に対し、当該児童生徒が置かれた「環境へ働き掛け」たり、関係機関等との「ネットワークを活用」したりするなど、多様な支援方法を用いて、課題解決への対応を図っていくこと（文部科学省</a:t>
            </a:r>
            <a:r>
              <a:rPr kumimoji="1" lang="en-US" altLang="ja-JP" sz="2800" b="1" dirty="0">
                <a:latin typeface="BIZ UDPゴシック" panose="020B0400000000000000" pitchFamily="50" charset="-128"/>
                <a:ea typeface="BIZ UDPゴシック" panose="020B0400000000000000" pitchFamily="50" charset="-128"/>
              </a:rPr>
              <a:t>2008</a:t>
            </a:r>
            <a:r>
              <a:rPr kumimoji="1" lang="ja-JP" altLang="en-US" sz="2800" b="1" dirty="0">
                <a:latin typeface="BIZ UDPゴシック" panose="020B0400000000000000" pitchFamily="50" charset="-128"/>
                <a:ea typeface="BIZ UDPゴシック" panose="020B0400000000000000" pitchFamily="50" charset="-128"/>
              </a:rPr>
              <a:t>）</a:t>
            </a:r>
          </a:p>
          <a:p>
            <a:pPr>
              <a:lnSpc>
                <a:spcPts val="3300"/>
              </a:lnSpc>
              <a:spcAft>
                <a:spcPts val="1200"/>
              </a:spcAft>
            </a:pPr>
            <a:r>
              <a:rPr kumimoji="1" lang="ja-JP" altLang="en-US" sz="2800" b="1" dirty="0">
                <a:latin typeface="BIZ UDPゴシック" panose="020B0400000000000000" pitchFamily="50" charset="-128"/>
                <a:ea typeface="BIZ UDPゴシック" panose="020B0400000000000000" pitchFamily="50" charset="-128"/>
              </a:rPr>
              <a:t>→様々な制度やサービスを活用して生活課題に対応していく。</a:t>
            </a:r>
          </a:p>
          <a:p>
            <a:pPr>
              <a:lnSpc>
                <a:spcPts val="3000"/>
              </a:lnSpc>
              <a:spcAft>
                <a:spcPts val="600"/>
              </a:spcAft>
            </a:pP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8ECDF8A6-2D56-A896-7A08-F2F2822FDAF1}"/>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3" name="スライド番号プレースホルダー 2">
            <a:extLst>
              <a:ext uri="{FF2B5EF4-FFF2-40B4-BE49-F238E27FC236}">
                <a16:creationId xmlns:a16="http://schemas.microsoft.com/office/drawing/2014/main" id="{0A181CC4-77F5-7063-5744-98B63C70235C}"/>
              </a:ext>
            </a:extLst>
          </p:cNvPr>
          <p:cNvSpPr>
            <a:spLocks noGrp="1"/>
          </p:cNvSpPr>
          <p:nvPr>
            <p:ph type="sldNum" sz="quarter" idx="12"/>
          </p:nvPr>
        </p:nvSpPr>
        <p:spPr/>
        <p:txBody>
          <a:bodyPr/>
          <a:lstStyle/>
          <a:p>
            <a:fld id="{9DAC49A8-D133-48D6-BABD-467D590054FB}" type="slidenum">
              <a:rPr kumimoji="1" lang="ja-JP" altLang="en-US" smtClean="0"/>
              <a:t>123</a:t>
            </a:fld>
            <a:endParaRPr kumimoji="1" lang="ja-JP" altLang="en-US"/>
          </a:p>
        </p:txBody>
      </p:sp>
    </p:spTree>
    <p:extLst>
      <p:ext uri="{BB962C8B-B14F-4D97-AF65-F5344CB8AC3E}">
        <p14:creationId xmlns:p14="http://schemas.microsoft.com/office/powerpoint/2010/main" val="3842470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F25AF-C7F1-43D6-DD19-6371E5631DFB}"/>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F5C3DA47-F9F5-BB6E-9EA0-DFD9253EEB8C}"/>
              </a:ext>
            </a:extLst>
          </p:cNvPr>
          <p:cNvSpPr txBox="1">
            <a:spLocks/>
          </p:cNvSpPr>
          <p:nvPr/>
        </p:nvSpPr>
        <p:spPr>
          <a:xfrm>
            <a:off x="11017"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３．ケース会議の実際</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35ECD4E6-BF10-27D1-C701-FC16DF589C30}"/>
              </a:ext>
            </a:extLst>
          </p:cNvPr>
          <p:cNvSpPr txBox="1"/>
          <p:nvPr/>
        </p:nvSpPr>
        <p:spPr>
          <a:xfrm>
            <a:off x="1" y="501671"/>
            <a:ext cx="9143999" cy="2523768"/>
          </a:xfrm>
          <a:prstGeom prst="rect">
            <a:avLst/>
          </a:prstGeom>
          <a:noFill/>
        </p:spPr>
        <p:txBody>
          <a:bodyPr wrap="square" rtlCol="0">
            <a:spAutoFit/>
          </a:bodyPr>
          <a:lstStyle/>
          <a:p>
            <a:r>
              <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「スクリー二ング会議」を導入する≪ワーク１≫９０頁</a:t>
            </a:r>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あなたならどのような方法で「スクリーニング会議」の導入に導いていきますか。</a:t>
            </a:r>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9C0A91CF-72EF-136B-FFBB-E076E7B3B523}"/>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2" name="スライド番号プレースホルダー 1">
            <a:extLst>
              <a:ext uri="{FF2B5EF4-FFF2-40B4-BE49-F238E27FC236}">
                <a16:creationId xmlns:a16="http://schemas.microsoft.com/office/drawing/2014/main" id="{F95FBD30-DE43-655A-DD38-6A8BFB417C02}"/>
              </a:ext>
            </a:extLst>
          </p:cNvPr>
          <p:cNvSpPr>
            <a:spLocks noGrp="1"/>
          </p:cNvSpPr>
          <p:nvPr>
            <p:ph type="sldNum" sz="quarter" idx="12"/>
          </p:nvPr>
        </p:nvSpPr>
        <p:spPr/>
        <p:txBody>
          <a:bodyPr/>
          <a:lstStyle/>
          <a:p>
            <a:fld id="{9DAC49A8-D133-48D6-BABD-467D590054FB}" type="slidenum">
              <a:rPr kumimoji="1" lang="ja-JP" altLang="en-US" smtClean="0"/>
              <a:t>150</a:t>
            </a:fld>
            <a:endParaRPr kumimoji="1" lang="ja-JP" altLang="en-US"/>
          </a:p>
        </p:txBody>
      </p:sp>
    </p:spTree>
    <p:extLst>
      <p:ext uri="{BB962C8B-B14F-4D97-AF65-F5344CB8AC3E}">
        <p14:creationId xmlns:p14="http://schemas.microsoft.com/office/powerpoint/2010/main" val="1397619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9C894-B42D-91E4-A4BD-3E17ADD98D49}"/>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6B41E629-3E04-79A3-90E3-8C06EDD021AB}"/>
              </a:ext>
            </a:extLst>
          </p:cNvPr>
          <p:cNvSpPr txBox="1">
            <a:spLocks/>
          </p:cNvSpPr>
          <p:nvPr/>
        </p:nvSpPr>
        <p:spPr>
          <a:xfrm>
            <a:off x="11017"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en-US" altLang="ja-JP" sz="2400" b="1" dirty="0">
                <a:solidFill>
                  <a:schemeClr val="bg1"/>
                </a:solidFill>
                <a:latin typeface="BIZ UDPゴシック" panose="020B0400000000000000" pitchFamily="50" charset="-128"/>
                <a:ea typeface="BIZ UDPゴシック" panose="020B0400000000000000" pitchFamily="50" charset="-128"/>
              </a:rPr>
              <a:t>2</a:t>
            </a:r>
            <a:r>
              <a:rPr lang="ja-JP" altLang="en-US" sz="2400" b="1" dirty="0">
                <a:solidFill>
                  <a:schemeClr val="bg1"/>
                </a:solidFill>
                <a:latin typeface="BIZ UDPゴシック" panose="020B0400000000000000" pitchFamily="50" charset="-128"/>
                <a:ea typeface="BIZ UDPゴシック" panose="020B0400000000000000" pitchFamily="50" charset="-128"/>
              </a:rPr>
              <a:t>．スクリーニング会議の実践</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D20DF635-1254-8A50-C098-72A4E1CAFC84}"/>
              </a:ext>
            </a:extLst>
          </p:cNvPr>
          <p:cNvSpPr txBox="1"/>
          <p:nvPr/>
        </p:nvSpPr>
        <p:spPr>
          <a:xfrm>
            <a:off x="1" y="501671"/>
            <a:ext cx="9143999" cy="5139869"/>
          </a:xfrm>
          <a:prstGeom prst="rect">
            <a:avLst/>
          </a:prstGeom>
          <a:noFill/>
        </p:spPr>
        <p:txBody>
          <a:bodyPr wrap="square" rtlCol="0">
            <a:spAutoFit/>
          </a:bodyPr>
          <a:lstStyle/>
          <a:p>
            <a:r>
              <a:rPr lang="en-US" altLang="ja-JP" sz="2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 </a:t>
            </a:r>
            <a:r>
              <a:rPr lang="ja-JP" altLang="en-US" sz="2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スクリーニング会議の実施に向けた準備（学校の取組）　８４頁</a:t>
            </a:r>
            <a:endParaRPr lang="en-US" altLang="ja-JP" sz="2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2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2400" b="1" kern="100" dirty="0">
                <a:latin typeface="BIZ UDPゴシック" panose="020B0400000000000000" pitchFamily="50" charset="-128"/>
                <a:ea typeface="BIZ UDPゴシック" panose="020B0400000000000000" pitchFamily="50" charset="-128"/>
                <a:cs typeface="Times New Roman" panose="02020603050405020304" pitchFamily="18" charset="0"/>
              </a:rPr>
              <a:t>①校長と教育相談</a:t>
            </a:r>
            <a:r>
              <a:rPr lang="en-US" altLang="ja-JP" sz="2400" b="1" kern="100" dirty="0">
                <a:latin typeface="BIZ UDPゴシック" panose="020B0400000000000000" pitchFamily="50" charset="-128"/>
                <a:ea typeface="BIZ UDPゴシック" panose="020B0400000000000000" pitchFamily="50" charset="-128"/>
                <a:cs typeface="Times New Roman" panose="02020603050405020304" pitchFamily="18" charset="0"/>
              </a:rPr>
              <a:t>CN</a:t>
            </a:r>
            <a:r>
              <a:rPr lang="ja-JP" altLang="en-US" sz="2400" b="1" kern="100" dirty="0">
                <a:latin typeface="BIZ UDPゴシック" panose="020B0400000000000000" pitchFamily="50" charset="-128"/>
                <a:ea typeface="BIZ UDPゴシック" panose="020B0400000000000000" pitchFamily="50" charset="-128"/>
                <a:cs typeface="Times New Roman" panose="02020603050405020304" pitchFamily="18" charset="0"/>
              </a:rPr>
              <a:t>との協議</a:t>
            </a:r>
            <a:endParaRPr lang="en-US" altLang="ja-JP" sz="2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ja-JP" altLang="en-US" sz="2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2400" b="1" kern="100" dirty="0">
                <a:latin typeface="BIZ UDPゴシック" panose="020B0400000000000000" pitchFamily="50" charset="-128"/>
                <a:ea typeface="BIZ UDPゴシック" panose="020B0400000000000000" pitchFamily="50" charset="-128"/>
                <a:cs typeface="Times New Roman" panose="02020603050405020304" pitchFamily="18" charset="0"/>
              </a:rPr>
              <a:t>②校長から全教職員への説明</a:t>
            </a:r>
            <a:endParaRPr lang="en-US" altLang="ja-JP" sz="2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2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2400" b="1" kern="100" dirty="0">
                <a:latin typeface="BIZ UDPゴシック" panose="020B0400000000000000" pitchFamily="50" charset="-128"/>
                <a:ea typeface="BIZ UDPゴシック" panose="020B0400000000000000" pitchFamily="50" charset="-128"/>
                <a:cs typeface="Times New Roman" panose="02020603050405020304" pitchFamily="18" charset="0"/>
              </a:rPr>
              <a:t>③教育相談</a:t>
            </a:r>
            <a:r>
              <a:rPr lang="en-US" altLang="ja-JP" sz="2400" b="1" kern="100" dirty="0">
                <a:latin typeface="BIZ UDPゴシック" panose="020B0400000000000000" pitchFamily="50" charset="-128"/>
                <a:ea typeface="BIZ UDPゴシック" panose="020B0400000000000000" pitchFamily="50" charset="-128"/>
                <a:cs typeface="Times New Roman" panose="02020603050405020304" pitchFamily="18" charset="0"/>
              </a:rPr>
              <a:t>CN</a:t>
            </a:r>
            <a:r>
              <a:rPr lang="ja-JP" altLang="en-US" sz="2400" b="1" kern="100" dirty="0">
                <a:latin typeface="BIZ UDPゴシック" panose="020B0400000000000000" pitchFamily="50" charset="-128"/>
                <a:ea typeface="BIZ UDPゴシック" panose="020B0400000000000000" pitchFamily="50" charset="-128"/>
                <a:cs typeface="Times New Roman" panose="02020603050405020304" pitchFamily="18" charset="0"/>
              </a:rPr>
              <a:t>からの説明と教職員による</a:t>
            </a:r>
            <a:endParaRPr lang="en-US" altLang="ja-JP" sz="2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2400" b="1" kern="100" dirty="0">
                <a:latin typeface="BIZ UDPゴシック" panose="020B0400000000000000" pitchFamily="50" charset="-128"/>
                <a:ea typeface="BIZ UDPゴシック" panose="020B0400000000000000" pitchFamily="50" charset="-128"/>
                <a:cs typeface="Times New Roman" panose="02020603050405020304" pitchFamily="18" charset="0"/>
              </a:rPr>
              <a:t>　　　　　　　　　　　　　　　　　　　　　　　スクリーニングシートの入力</a:t>
            </a:r>
            <a:endParaRPr lang="en-US" altLang="ja-JP" sz="2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2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2400" b="1" kern="100" dirty="0">
                <a:latin typeface="BIZ UDPゴシック" panose="020B0400000000000000" pitchFamily="50" charset="-128"/>
                <a:ea typeface="BIZ UDPゴシック" panose="020B0400000000000000" pitchFamily="50" charset="-128"/>
                <a:cs typeface="Times New Roman" panose="02020603050405020304" pitchFamily="18" charset="0"/>
              </a:rPr>
              <a:t>④教育・福祉関係者への同席依頼</a:t>
            </a:r>
            <a:endParaRPr lang="en-US" altLang="ja-JP" sz="2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2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2400" b="1" kern="100" dirty="0">
                <a:latin typeface="BIZ UDPゴシック" panose="020B0400000000000000" pitchFamily="50" charset="-128"/>
                <a:ea typeface="BIZ UDPゴシック" panose="020B0400000000000000" pitchFamily="50" charset="-128"/>
                <a:cs typeface="Times New Roman" panose="02020603050405020304" pitchFamily="18" charset="0"/>
              </a:rPr>
              <a:t>⑤スクリーニング会議実施日の準備</a:t>
            </a:r>
            <a:endParaRPr lang="en-US" altLang="ja-JP" sz="2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20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ja-JP" altLang="en-US" sz="20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B66D8D87-9C29-E04D-56BE-12FAE1A96B5D}"/>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2" name="スライド番号プレースホルダー 1">
            <a:extLst>
              <a:ext uri="{FF2B5EF4-FFF2-40B4-BE49-F238E27FC236}">
                <a16:creationId xmlns:a16="http://schemas.microsoft.com/office/drawing/2014/main" id="{0CDC4B3E-B3FD-AB63-AAB0-EC390FDB6E9F}"/>
              </a:ext>
            </a:extLst>
          </p:cNvPr>
          <p:cNvSpPr>
            <a:spLocks noGrp="1"/>
          </p:cNvSpPr>
          <p:nvPr>
            <p:ph type="sldNum" sz="quarter" idx="12"/>
          </p:nvPr>
        </p:nvSpPr>
        <p:spPr/>
        <p:txBody>
          <a:bodyPr/>
          <a:lstStyle/>
          <a:p>
            <a:fld id="{9DAC49A8-D133-48D6-BABD-467D590054FB}" type="slidenum">
              <a:rPr kumimoji="1" lang="ja-JP" altLang="en-US" smtClean="0"/>
              <a:t>151</a:t>
            </a:fld>
            <a:endParaRPr kumimoji="1" lang="ja-JP" altLang="en-US"/>
          </a:p>
        </p:txBody>
      </p:sp>
    </p:spTree>
    <p:extLst>
      <p:ext uri="{BB962C8B-B14F-4D97-AF65-F5344CB8AC3E}">
        <p14:creationId xmlns:p14="http://schemas.microsoft.com/office/powerpoint/2010/main" val="1446913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A8BEB-AC94-25DD-362C-0D5E58010262}"/>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F21ADCE3-9205-034E-B409-060A761C4D5B}"/>
              </a:ext>
            </a:extLst>
          </p:cNvPr>
          <p:cNvSpPr txBox="1">
            <a:spLocks/>
          </p:cNvSpPr>
          <p:nvPr/>
        </p:nvSpPr>
        <p:spPr>
          <a:xfrm>
            <a:off x="11017"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en-US" altLang="ja-JP" sz="2400" b="1" dirty="0">
                <a:solidFill>
                  <a:schemeClr val="bg1"/>
                </a:solidFill>
                <a:latin typeface="BIZ UDPゴシック" panose="020B0400000000000000" pitchFamily="50" charset="-128"/>
                <a:ea typeface="BIZ UDPゴシック" panose="020B0400000000000000" pitchFamily="50" charset="-128"/>
              </a:rPr>
              <a:t>2</a:t>
            </a:r>
            <a:r>
              <a:rPr lang="ja-JP" altLang="en-US" sz="2400" b="1" dirty="0">
                <a:solidFill>
                  <a:schemeClr val="bg1"/>
                </a:solidFill>
                <a:latin typeface="BIZ UDPゴシック" panose="020B0400000000000000" pitchFamily="50" charset="-128"/>
                <a:ea typeface="BIZ UDPゴシック" panose="020B0400000000000000" pitchFamily="50" charset="-128"/>
              </a:rPr>
              <a:t>．スクリーニング会議の実践</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41AF0454-4F92-8872-3ABB-F6E65CF4A4D9}"/>
              </a:ext>
            </a:extLst>
          </p:cNvPr>
          <p:cNvSpPr txBox="1"/>
          <p:nvPr/>
        </p:nvSpPr>
        <p:spPr>
          <a:xfrm>
            <a:off x="1" y="501671"/>
            <a:ext cx="9143999" cy="3970318"/>
          </a:xfrm>
          <a:prstGeom prst="rect">
            <a:avLst/>
          </a:prstGeom>
          <a:noFill/>
        </p:spPr>
        <p:txBody>
          <a:bodyPr wrap="square" rtlCol="0">
            <a:spAutoFit/>
          </a:bodyPr>
          <a:lstStyle/>
          <a:p>
            <a:r>
              <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(3) </a:t>
            </a:r>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スクリーニング会議の実施（当日）</a:t>
            </a:r>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①教育相談</a:t>
            </a:r>
            <a:r>
              <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CN</a:t>
            </a:r>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よりスクリーニング会議の進め方の説明</a:t>
            </a:r>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2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2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②スクリーニング会議の実施</a:t>
            </a:r>
            <a:endParaRPr lang="en-US" altLang="ja-JP" sz="2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2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③児童生徒の変化の確認</a:t>
            </a:r>
            <a:endParaRPr lang="en-US" altLang="ja-JP" sz="2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2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④１年間の児童生徒の状況の確認と話し合い</a:t>
            </a:r>
          </a:p>
        </p:txBody>
      </p:sp>
      <p:sp>
        <p:nvSpPr>
          <p:cNvPr id="13" name="テキスト ボックス 12">
            <a:extLst>
              <a:ext uri="{FF2B5EF4-FFF2-40B4-BE49-F238E27FC236}">
                <a16:creationId xmlns:a16="http://schemas.microsoft.com/office/drawing/2014/main" id="{0DBAB64F-3264-8406-ABDB-F5D979D4668D}"/>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2" name="スライド番号プレースホルダー 1">
            <a:extLst>
              <a:ext uri="{FF2B5EF4-FFF2-40B4-BE49-F238E27FC236}">
                <a16:creationId xmlns:a16="http://schemas.microsoft.com/office/drawing/2014/main" id="{5E84FDE7-CB6E-88EF-D90C-E861C303CBB7}"/>
              </a:ext>
            </a:extLst>
          </p:cNvPr>
          <p:cNvSpPr>
            <a:spLocks noGrp="1"/>
          </p:cNvSpPr>
          <p:nvPr>
            <p:ph type="sldNum" sz="quarter" idx="12"/>
          </p:nvPr>
        </p:nvSpPr>
        <p:spPr/>
        <p:txBody>
          <a:bodyPr/>
          <a:lstStyle/>
          <a:p>
            <a:fld id="{9DAC49A8-D133-48D6-BABD-467D590054FB}" type="slidenum">
              <a:rPr kumimoji="1" lang="ja-JP" altLang="en-US" smtClean="0"/>
              <a:t>152</a:t>
            </a:fld>
            <a:endParaRPr kumimoji="1" lang="ja-JP" altLang="en-US"/>
          </a:p>
        </p:txBody>
      </p:sp>
    </p:spTree>
    <p:extLst>
      <p:ext uri="{BB962C8B-B14F-4D97-AF65-F5344CB8AC3E}">
        <p14:creationId xmlns:p14="http://schemas.microsoft.com/office/powerpoint/2010/main" val="1101777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F859D-1986-E420-73E0-B1B1E8804964}"/>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4BEAF59A-B619-0515-EB40-9267CA77A4E5}"/>
              </a:ext>
            </a:extLst>
          </p:cNvPr>
          <p:cNvSpPr txBox="1">
            <a:spLocks/>
          </p:cNvSpPr>
          <p:nvPr/>
        </p:nvSpPr>
        <p:spPr>
          <a:xfrm>
            <a:off x="11017"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３．スクリーニング会議の実際</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D41FB08F-FD74-75D3-12DA-93671F21566A}"/>
              </a:ext>
            </a:extLst>
          </p:cNvPr>
          <p:cNvSpPr txBox="1"/>
          <p:nvPr/>
        </p:nvSpPr>
        <p:spPr>
          <a:xfrm>
            <a:off x="1" y="501671"/>
            <a:ext cx="9143999" cy="4524315"/>
          </a:xfrm>
          <a:prstGeom prst="rect">
            <a:avLst/>
          </a:prstGeom>
          <a:noFill/>
        </p:spPr>
        <p:txBody>
          <a:bodyPr wrap="square" rtlCol="0">
            <a:spAutoFit/>
          </a:bodyPr>
          <a:lstStyle/>
          <a:p>
            <a:r>
              <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５</a:t>
            </a:r>
            <a:r>
              <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 「スクリー二ング会議」の実施≪ワーク２≫９２頁</a:t>
            </a:r>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en-US" altLang="ja-JP" sz="2400"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b="1" kern="100" dirty="0">
                <a:latin typeface="BIZ UDPゴシック" panose="020B0400000000000000" pitchFamily="50" charset="-128"/>
                <a:ea typeface="BIZ UDPゴシック" panose="020B0400000000000000" pitchFamily="50" charset="-128"/>
                <a:cs typeface="Times New Roman" panose="02020603050405020304" pitchFamily="18" charset="0"/>
              </a:rPr>
              <a:t>事例（つづき）</a:t>
            </a:r>
            <a:r>
              <a:rPr lang="en-US" altLang="ja-JP" sz="2400"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p>
          <a:p>
            <a:r>
              <a:rPr lang="en-US" altLang="ja-JP" sz="2400" b="1" kern="100" dirty="0">
                <a:latin typeface="BIZ UDPゴシック" panose="020B0400000000000000" pitchFamily="50" charset="-128"/>
                <a:ea typeface="BIZ UDPゴシック" panose="020B0400000000000000" pitchFamily="50" charset="-128"/>
                <a:cs typeface="Times New Roman" panose="02020603050405020304" pitchFamily="18" charset="0"/>
              </a:rPr>
              <a:t>SSW </a:t>
            </a:r>
            <a:r>
              <a:rPr lang="ja-JP" altLang="en-US" sz="2400" b="1" kern="100" dirty="0">
                <a:latin typeface="BIZ UDPゴシック" panose="020B0400000000000000" pitchFamily="50" charset="-128"/>
                <a:ea typeface="BIZ UDPゴシック" panose="020B0400000000000000" pitchFamily="50" charset="-128"/>
                <a:cs typeface="Times New Roman" panose="02020603050405020304" pitchFamily="18" charset="0"/>
              </a:rPr>
              <a:t>から提供してもらった資料を元に研修を行い、スクリーニング会議を導入する意義は一定程度、校内の教師の理解を得ることができた。</a:t>
            </a:r>
          </a:p>
          <a:p>
            <a:r>
              <a:rPr lang="ja-JP" altLang="en-US" sz="2400" b="1" kern="100" dirty="0">
                <a:latin typeface="BIZ UDPゴシック" panose="020B0400000000000000" pitchFamily="50" charset="-128"/>
                <a:ea typeface="BIZ UDPゴシック" panose="020B0400000000000000" pitchFamily="50" charset="-128"/>
                <a:cs typeface="Times New Roman" panose="02020603050405020304" pitchFamily="18" charset="0"/>
              </a:rPr>
              <a:t>いよいよ本校でもスクリーニング会議が開始され、校内チーム体制強化に取り組んでいく準備ができた。</a:t>
            </a:r>
            <a:endParaRPr lang="en-US" altLang="ja-JP" sz="2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2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あなたならこの準備の中で、どのような点に配慮が必要だと考えますか。</a:t>
            </a:r>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6C9342D1-A6FB-9701-A122-93A01470A94D}"/>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2" name="スライド番号プレースホルダー 1">
            <a:extLst>
              <a:ext uri="{FF2B5EF4-FFF2-40B4-BE49-F238E27FC236}">
                <a16:creationId xmlns:a16="http://schemas.microsoft.com/office/drawing/2014/main" id="{6874AD73-6667-7D1B-F6B2-CDB5019DB29B}"/>
              </a:ext>
            </a:extLst>
          </p:cNvPr>
          <p:cNvSpPr>
            <a:spLocks noGrp="1"/>
          </p:cNvSpPr>
          <p:nvPr>
            <p:ph type="sldNum" sz="quarter" idx="12"/>
          </p:nvPr>
        </p:nvSpPr>
        <p:spPr/>
        <p:txBody>
          <a:bodyPr/>
          <a:lstStyle/>
          <a:p>
            <a:fld id="{9DAC49A8-D133-48D6-BABD-467D590054FB}" type="slidenum">
              <a:rPr kumimoji="1" lang="ja-JP" altLang="en-US" smtClean="0"/>
              <a:t>153</a:t>
            </a:fld>
            <a:endParaRPr kumimoji="1" lang="ja-JP" altLang="en-US"/>
          </a:p>
        </p:txBody>
      </p:sp>
    </p:spTree>
    <p:extLst>
      <p:ext uri="{BB962C8B-B14F-4D97-AF65-F5344CB8AC3E}">
        <p14:creationId xmlns:p14="http://schemas.microsoft.com/office/powerpoint/2010/main" val="1059668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52ED9-4C39-8B29-D532-3E4A00A63D5C}"/>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ECE26FDA-1518-3261-61B1-94A17A8C5C78}"/>
              </a:ext>
            </a:extLst>
          </p:cNvPr>
          <p:cNvSpPr txBox="1">
            <a:spLocks/>
          </p:cNvSpPr>
          <p:nvPr/>
        </p:nvSpPr>
        <p:spPr>
          <a:xfrm>
            <a:off x="11017"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en-US" altLang="ja-JP" sz="2400" b="1" dirty="0">
                <a:solidFill>
                  <a:schemeClr val="bg1"/>
                </a:solidFill>
                <a:latin typeface="BIZ UDPゴシック" panose="020B0400000000000000" pitchFamily="50" charset="-128"/>
                <a:ea typeface="BIZ UDPゴシック" panose="020B0400000000000000" pitchFamily="50" charset="-128"/>
              </a:rPr>
              <a:t>2</a:t>
            </a:r>
            <a:r>
              <a:rPr lang="ja-JP" altLang="en-US" sz="2400" b="1" dirty="0">
                <a:solidFill>
                  <a:schemeClr val="bg1"/>
                </a:solidFill>
                <a:latin typeface="BIZ UDPゴシック" panose="020B0400000000000000" pitchFamily="50" charset="-128"/>
                <a:ea typeface="BIZ UDPゴシック" panose="020B0400000000000000" pitchFamily="50" charset="-128"/>
              </a:rPr>
              <a:t>．スクリーニング会議の実践</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29CB8978-F50D-F2A1-D7E4-A194F3B654E7}"/>
              </a:ext>
            </a:extLst>
          </p:cNvPr>
          <p:cNvSpPr txBox="1"/>
          <p:nvPr/>
        </p:nvSpPr>
        <p:spPr>
          <a:xfrm>
            <a:off x="1" y="501671"/>
            <a:ext cx="9143999" cy="5262979"/>
          </a:xfrm>
          <a:prstGeom prst="rect">
            <a:avLst/>
          </a:prstGeom>
          <a:noFill/>
        </p:spPr>
        <p:txBody>
          <a:bodyPr wrap="square" rtlCol="0">
            <a:spAutoFit/>
          </a:bodyPr>
          <a:lstStyle/>
          <a:p>
            <a:r>
              <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４</a:t>
            </a:r>
            <a:r>
              <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校内チーム会議の実施　８５頁</a:t>
            </a:r>
            <a:r>
              <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p>
          <a:p>
            <a:endPar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2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校内チーム会議</a:t>
            </a:r>
            <a:r>
              <a:rPr lang="en-US" altLang="ja-JP" sz="2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p>
          <a:p>
            <a:r>
              <a:rPr lang="ja-JP" altLang="en-US" sz="2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スクリーニング活用ガイドでは、スクリーニング会議の中ではいったん気になる子を取り上げることのみを行い、別途、取り上げた子の支援策を決める校内チーム会議を実施する、という２段階の方法が提案されている。校内チーム会議の運用については、学校の規模や体制などに応じて、開催の有無決定を行う。</a:t>
            </a:r>
            <a:endParaRPr lang="en-US" altLang="ja-JP" sz="2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en-US" altLang="ja-JP" sz="2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(5) </a:t>
            </a:r>
            <a:r>
              <a:rPr lang="ja-JP" altLang="en-US" sz="2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データに基づく結果から</a:t>
            </a:r>
            <a:r>
              <a:rPr lang="en-US" altLang="ja-JP" sz="2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 </a:t>
            </a:r>
            <a:r>
              <a:rPr lang="ja-JP" altLang="en-US" sz="2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年を通じて児童生徒の変化を確認</a:t>
            </a:r>
          </a:p>
        </p:txBody>
      </p:sp>
      <p:sp>
        <p:nvSpPr>
          <p:cNvPr id="13" name="テキスト ボックス 12">
            <a:extLst>
              <a:ext uri="{FF2B5EF4-FFF2-40B4-BE49-F238E27FC236}">
                <a16:creationId xmlns:a16="http://schemas.microsoft.com/office/drawing/2014/main" id="{B707C4D0-C3CA-8913-6DD3-F52855246255}"/>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2" name="スライド番号プレースホルダー 1">
            <a:extLst>
              <a:ext uri="{FF2B5EF4-FFF2-40B4-BE49-F238E27FC236}">
                <a16:creationId xmlns:a16="http://schemas.microsoft.com/office/drawing/2014/main" id="{0081AB50-975E-D950-0380-73BE9FB2B3AF}"/>
              </a:ext>
            </a:extLst>
          </p:cNvPr>
          <p:cNvSpPr>
            <a:spLocks noGrp="1"/>
          </p:cNvSpPr>
          <p:nvPr>
            <p:ph type="sldNum" sz="quarter" idx="12"/>
          </p:nvPr>
        </p:nvSpPr>
        <p:spPr/>
        <p:txBody>
          <a:bodyPr/>
          <a:lstStyle/>
          <a:p>
            <a:fld id="{9DAC49A8-D133-48D6-BABD-467D590054FB}" type="slidenum">
              <a:rPr kumimoji="1" lang="ja-JP" altLang="en-US" smtClean="0"/>
              <a:t>154</a:t>
            </a:fld>
            <a:endParaRPr kumimoji="1" lang="ja-JP" altLang="en-US"/>
          </a:p>
        </p:txBody>
      </p:sp>
    </p:spTree>
    <p:extLst>
      <p:ext uri="{BB962C8B-B14F-4D97-AF65-F5344CB8AC3E}">
        <p14:creationId xmlns:p14="http://schemas.microsoft.com/office/powerpoint/2010/main" val="794110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10A0D-D347-4E32-C6D3-B6CB65E687A6}"/>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EBE84659-C630-F9BD-4099-22ED5D67F5D4}"/>
              </a:ext>
            </a:extLst>
          </p:cNvPr>
          <p:cNvSpPr txBox="1">
            <a:spLocks/>
          </p:cNvSpPr>
          <p:nvPr/>
        </p:nvSpPr>
        <p:spPr>
          <a:xfrm>
            <a:off x="11017"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３．ケース会議の実際</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C8385F48-D6F7-0F36-136B-44D5668B9596}"/>
              </a:ext>
            </a:extLst>
          </p:cNvPr>
          <p:cNvSpPr txBox="1"/>
          <p:nvPr/>
        </p:nvSpPr>
        <p:spPr>
          <a:xfrm>
            <a:off x="1" y="501671"/>
            <a:ext cx="9143999" cy="5262979"/>
          </a:xfrm>
          <a:prstGeom prst="rect">
            <a:avLst/>
          </a:prstGeom>
          <a:noFill/>
        </p:spPr>
        <p:txBody>
          <a:bodyPr wrap="square" rtlCol="0">
            <a:spAutoFit/>
          </a:bodyPr>
          <a:lstStyle/>
          <a:p>
            <a:r>
              <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１）ケース会議の方法　８６頁</a:t>
            </a:r>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(2) </a:t>
            </a:r>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ケース会議の実施にむけた準備（学校の取組）　８７頁</a:t>
            </a:r>
          </a:p>
          <a:p>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① 教育相談</a:t>
            </a:r>
            <a:r>
              <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CN </a:t>
            </a:r>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と事例報告者（検討対象とする児童生徒の学級担任等）との協議</a:t>
            </a:r>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② 教育相談</a:t>
            </a:r>
            <a:r>
              <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CN </a:t>
            </a:r>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と管理職との協議</a:t>
            </a:r>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③ ケース会議の日程調整と招集</a:t>
            </a:r>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④ケースカンファレンスシート（参考配布）</a:t>
            </a:r>
          </a:p>
        </p:txBody>
      </p:sp>
      <p:sp>
        <p:nvSpPr>
          <p:cNvPr id="13" name="テキスト ボックス 12">
            <a:extLst>
              <a:ext uri="{FF2B5EF4-FFF2-40B4-BE49-F238E27FC236}">
                <a16:creationId xmlns:a16="http://schemas.microsoft.com/office/drawing/2014/main" id="{FF99C378-358A-81FD-518B-8A6F61D76205}"/>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2" name="スライド番号プレースホルダー 1">
            <a:extLst>
              <a:ext uri="{FF2B5EF4-FFF2-40B4-BE49-F238E27FC236}">
                <a16:creationId xmlns:a16="http://schemas.microsoft.com/office/drawing/2014/main" id="{57164394-0056-0742-DA4A-42D79A03813F}"/>
              </a:ext>
            </a:extLst>
          </p:cNvPr>
          <p:cNvSpPr>
            <a:spLocks noGrp="1"/>
          </p:cNvSpPr>
          <p:nvPr>
            <p:ph type="sldNum" sz="quarter" idx="12"/>
          </p:nvPr>
        </p:nvSpPr>
        <p:spPr/>
        <p:txBody>
          <a:bodyPr/>
          <a:lstStyle/>
          <a:p>
            <a:fld id="{9DAC49A8-D133-48D6-BABD-467D590054FB}" type="slidenum">
              <a:rPr kumimoji="1" lang="ja-JP" altLang="en-US" smtClean="0"/>
              <a:t>155</a:t>
            </a:fld>
            <a:endParaRPr kumimoji="1" lang="ja-JP" altLang="en-US"/>
          </a:p>
        </p:txBody>
      </p:sp>
    </p:spTree>
    <p:extLst>
      <p:ext uri="{BB962C8B-B14F-4D97-AF65-F5344CB8AC3E}">
        <p14:creationId xmlns:p14="http://schemas.microsoft.com/office/powerpoint/2010/main" val="1267035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76DE8-93C9-C09A-51F2-5F42BA5CC909}"/>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77BE1920-AAF0-A39D-F0B7-37F59C6B088C}"/>
              </a:ext>
            </a:extLst>
          </p:cNvPr>
          <p:cNvSpPr txBox="1">
            <a:spLocks/>
          </p:cNvSpPr>
          <p:nvPr/>
        </p:nvSpPr>
        <p:spPr>
          <a:xfrm>
            <a:off x="11017"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３．ケース会議の実際</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B97CBAE0-9554-F759-131F-6135E98EE4FA}"/>
              </a:ext>
            </a:extLst>
          </p:cNvPr>
          <p:cNvSpPr txBox="1"/>
          <p:nvPr/>
        </p:nvSpPr>
        <p:spPr>
          <a:xfrm>
            <a:off x="1" y="501671"/>
            <a:ext cx="9143999" cy="4832092"/>
          </a:xfrm>
          <a:prstGeom prst="rect">
            <a:avLst/>
          </a:prstGeom>
          <a:noFill/>
        </p:spPr>
        <p:txBody>
          <a:bodyPr wrap="square" rtlCol="0">
            <a:spAutoFit/>
          </a:bodyPr>
          <a:lstStyle/>
          <a:p>
            <a:r>
              <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(3) </a:t>
            </a:r>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ケース会議の実施（当日）　８８頁</a:t>
            </a:r>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① 教育相談</a:t>
            </a:r>
            <a:r>
              <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CN</a:t>
            </a:r>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よりケース会議の注意点について説明</a:t>
            </a:r>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②ケース会議の実施</a:t>
            </a:r>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③事例報告者へのねぎらい</a:t>
            </a:r>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④児童生徒の変化を評価</a:t>
            </a:r>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⑤ケースの終結</a:t>
            </a:r>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AEFF29F9-CDA7-96A0-AA4A-5F1F4B76A5FF}"/>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2" name="スライド番号プレースホルダー 1">
            <a:extLst>
              <a:ext uri="{FF2B5EF4-FFF2-40B4-BE49-F238E27FC236}">
                <a16:creationId xmlns:a16="http://schemas.microsoft.com/office/drawing/2014/main" id="{58451761-4789-9491-6875-4D234DFBB8EC}"/>
              </a:ext>
            </a:extLst>
          </p:cNvPr>
          <p:cNvSpPr>
            <a:spLocks noGrp="1"/>
          </p:cNvSpPr>
          <p:nvPr>
            <p:ph type="sldNum" sz="quarter" idx="12"/>
          </p:nvPr>
        </p:nvSpPr>
        <p:spPr/>
        <p:txBody>
          <a:bodyPr/>
          <a:lstStyle/>
          <a:p>
            <a:fld id="{9DAC49A8-D133-48D6-BABD-467D590054FB}" type="slidenum">
              <a:rPr kumimoji="1" lang="ja-JP" altLang="en-US" smtClean="0"/>
              <a:t>156</a:t>
            </a:fld>
            <a:endParaRPr kumimoji="1" lang="ja-JP" altLang="en-US"/>
          </a:p>
        </p:txBody>
      </p:sp>
    </p:spTree>
    <p:extLst>
      <p:ext uri="{BB962C8B-B14F-4D97-AF65-F5344CB8AC3E}">
        <p14:creationId xmlns:p14="http://schemas.microsoft.com/office/powerpoint/2010/main" val="3907536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5A95D-66BD-3068-0904-E3A7E1198C49}"/>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31A51D89-B06E-9287-B2BC-631080BDA662}"/>
              </a:ext>
            </a:extLst>
          </p:cNvPr>
          <p:cNvSpPr txBox="1">
            <a:spLocks/>
          </p:cNvSpPr>
          <p:nvPr/>
        </p:nvSpPr>
        <p:spPr>
          <a:xfrm>
            <a:off x="11017"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３．ケース会議の実際</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7E2004FA-FA62-C373-B2EC-3724045358E4}"/>
              </a:ext>
            </a:extLst>
          </p:cNvPr>
          <p:cNvSpPr txBox="1"/>
          <p:nvPr/>
        </p:nvSpPr>
        <p:spPr>
          <a:xfrm>
            <a:off x="1" y="501671"/>
            <a:ext cx="9143999" cy="5663089"/>
          </a:xfrm>
          <a:prstGeom prst="rect">
            <a:avLst/>
          </a:prstGeom>
          <a:noFill/>
        </p:spPr>
        <p:txBody>
          <a:bodyPr wrap="square" rtlCol="0">
            <a:spAutoFit/>
          </a:bodyPr>
          <a:lstStyle/>
          <a:p>
            <a:r>
              <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(6)</a:t>
            </a:r>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「ケース会議（校内）」の実施≪演習≫９３頁</a:t>
            </a:r>
          </a:p>
          <a:p>
            <a:r>
              <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事例（つづき）</a:t>
            </a:r>
            <a:r>
              <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6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養護教諭が気になっていた○○さんについても、スクリーニング会議ですべての児童生徒について話し合い検討できたことにより、「養護教諭が○○さんのお話を聞き、その内容を担任と学年主任に共有する」という支援方針が立てられ、校内チーム体制が構築できた。養護教諭が定期的に○○さんに話を聞く中で、「最近、母が急にイライラして幼稚園に通う弟に暴力をふるうことがある」という話が出てきた。暴力は弟に対してのみで、○○さんには特に暴力をふるうことはないとのこと。</a:t>
            </a:r>
            <a:endPar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弟は、好き嫌いが多く、母が作った食事を食べないなどの理由で、母が弟を叱責をし、時には暴力に至ることもあるとのことであった。養護教諭は○○さんの気持ちに共感するとともに、何か解決策を考えていくことを提案したが、自分が先生に話したことが母に知れるのを恐れ、「親には絶対言わないでほしい」という訴えがあった。</a:t>
            </a:r>
          </a:p>
          <a:p>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養護教諭は、スクリーニング会議で出された方針に従い、まずは担任と学年主任にこのことを報告した。その後、学年主任から管理職と教育相談</a:t>
            </a:r>
            <a:r>
              <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rPr>
              <a:t>CN </a:t>
            </a:r>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であるあなたにこの報告があった。</a:t>
            </a:r>
            <a:endPar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管理職は、教育相談</a:t>
            </a:r>
            <a:r>
              <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rPr>
              <a:t>CN </a:t>
            </a:r>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であるあなたに、「すぐに校内メンバーによるケース会議を行いたい、その段取りをお願いしたい」という依頼があった。</a:t>
            </a:r>
            <a:endPar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5FB95378-267F-B961-F82A-870B376BBECD}"/>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2" name="スライド番号プレースホルダー 1">
            <a:extLst>
              <a:ext uri="{FF2B5EF4-FFF2-40B4-BE49-F238E27FC236}">
                <a16:creationId xmlns:a16="http://schemas.microsoft.com/office/drawing/2014/main" id="{9412EE23-D742-CF53-0EA8-BC17C872C06B}"/>
              </a:ext>
            </a:extLst>
          </p:cNvPr>
          <p:cNvSpPr>
            <a:spLocks noGrp="1"/>
          </p:cNvSpPr>
          <p:nvPr>
            <p:ph type="sldNum" sz="quarter" idx="12"/>
          </p:nvPr>
        </p:nvSpPr>
        <p:spPr/>
        <p:txBody>
          <a:bodyPr/>
          <a:lstStyle/>
          <a:p>
            <a:fld id="{9DAC49A8-D133-48D6-BABD-467D590054FB}" type="slidenum">
              <a:rPr kumimoji="1" lang="ja-JP" altLang="en-US" smtClean="0"/>
              <a:t>157</a:t>
            </a:fld>
            <a:endParaRPr kumimoji="1" lang="ja-JP" altLang="en-US"/>
          </a:p>
        </p:txBody>
      </p:sp>
    </p:spTree>
    <p:extLst>
      <p:ext uri="{BB962C8B-B14F-4D97-AF65-F5344CB8AC3E}">
        <p14:creationId xmlns:p14="http://schemas.microsoft.com/office/powerpoint/2010/main" val="1257669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9BC5E-D546-318E-667C-0CEC5B323077}"/>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B548B991-682D-3661-BCF1-7B034D9A0181}"/>
              </a:ext>
            </a:extLst>
          </p:cNvPr>
          <p:cNvSpPr txBox="1"/>
          <p:nvPr/>
        </p:nvSpPr>
        <p:spPr>
          <a:xfrm>
            <a:off x="1" y="501671"/>
            <a:ext cx="9143999" cy="1815882"/>
          </a:xfrm>
          <a:prstGeom prst="rect">
            <a:avLst/>
          </a:prstGeom>
          <a:noFill/>
        </p:spPr>
        <p:txBody>
          <a:bodyPr wrap="square" rtlCol="0">
            <a:spAutoFit/>
          </a:bodyPr>
          <a:lstStyle/>
          <a:p>
            <a:r>
              <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(6)</a:t>
            </a:r>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「ケース会議（校内）」の実施≪ワーク３≫９３頁</a:t>
            </a:r>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校内ケース会議の実施に至る具体的な動きについて考えみましょう。</a:t>
            </a:r>
          </a:p>
        </p:txBody>
      </p:sp>
      <p:sp>
        <p:nvSpPr>
          <p:cNvPr id="13" name="テキスト ボックス 12">
            <a:extLst>
              <a:ext uri="{FF2B5EF4-FFF2-40B4-BE49-F238E27FC236}">
                <a16:creationId xmlns:a16="http://schemas.microsoft.com/office/drawing/2014/main" id="{26773C23-9E38-1283-56C9-35337F54B824}"/>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2" name="スライド番号プレースホルダー 1">
            <a:extLst>
              <a:ext uri="{FF2B5EF4-FFF2-40B4-BE49-F238E27FC236}">
                <a16:creationId xmlns:a16="http://schemas.microsoft.com/office/drawing/2014/main" id="{7D7A772C-375D-1375-B261-422AC92EF7CC}"/>
              </a:ext>
            </a:extLst>
          </p:cNvPr>
          <p:cNvSpPr>
            <a:spLocks noGrp="1"/>
          </p:cNvSpPr>
          <p:nvPr>
            <p:ph type="sldNum" sz="quarter" idx="12"/>
          </p:nvPr>
        </p:nvSpPr>
        <p:spPr/>
        <p:txBody>
          <a:bodyPr/>
          <a:lstStyle/>
          <a:p>
            <a:fld id="{9DAC49A8-D133-48D6-BABD-467D590054FB}" type="slidenum">
              <a:rPr kumimoji="1" lang="ja-JP" altLang="en-US" smtClean="0"/>
              <a:t>158</a:t>
            </a:fld>
            <a:endParaRPr kumimoji="1" lang="ja-JP" altLang="en-US"/>
          </a:p>
        </p:txBody>
      </p:sp>
      <p:sp>
        <p:nvSpPr>
          <p:cNvPr id="6" name="タイトル 1">
            <a:extLst>
              <a:ext uri="{FF2B5EF4-FFF2-40B4-BE49-F238E27FC236}">
                <a16:creationId xmlns:a16="http://schemas.microsoft.com/office/drawing/2014/main" id="{5A9E5288-1001-88E0-C490-9E7AFC2D15B2}"/>
              </a:ext>
            </a:extLst>
          </p:cNvPr>
          <p:cNvSpPr txBox="1">
            <a:spLocks/>
          </p:cNvSpPr>
          <p:nvPr/>
        </p:nvSpPr>
        <p:spPr>
          <a:xfrm>
            <a:off x="11017"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３．ケース会議の実際</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94592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04C6072-606A-DDBB-0801-0A21F7D97161}"/>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720196E0-D55E-5491-BAF7-F01E704675D6}"/>
              </a:ext>
            </a:extLst>
          </p:cNvPr>
          <p:cNvSpPr txBox="1"/>
          <p:nvPr/>
        </p:nvSpPr>
        <p:spPr>
          <a:xfrm>
            <a:off x="1" y="501671"/>
            <a:ext cx="9143999" cy="6032421"/>
          </a:xfrm>
          <a:prstGeom prst="rect">
            <a:avLst/>
          </a:prstGeom>
          <a:noFill/>
        </p:spPr>
        <p:txBody>
          <a:bodyPr wrap="square" rtlCol="0">
            <a:spAutoFit/>
          </a:bodyPr>
          <a:lstStyle/>
          <a:p>
            <a:r>
              <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(6)</a:t>
            </a:r>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「ケース会議（校内）」の実施≪ワーク４≫９４頁</a:t>
            </a:r>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事例（つづき）</a:t>
            </a:r>
            <a:r>
              <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p>
          <a:p>
            <a:r>
              <a:rPr lang="ja-JP" altLang="en-US" sz="2200" b="1" kern="100" dirty="0">
                <a:latin typeface="BIZ UDPゴシック" panose="020B0400000000000000" pitchFamily="50" charset="-128"/>
                <a:ea typeface="BIZ UDPゴシック" panose="020B0400000000000000" pitchFamily="50" charset="-128"/>
                <a:cs typeface="Times New Roman" panose="02020603050405020304" pitchFamily="18" charset="0"/>
              </a:rPr>
              <a:t>管理職の判断により、校内ケース会議が開催された。校内ケース会議には、管理職、教育相談</a:t>
            </a:r>
            <a:r>
              <a:rPr lang="en-US" altLang="ja-JP" sz="2200" b="1" kern="100" dirty="0">
                <a:latin typeface="BIZ UDPゴシック" panose="020B0400000000000000" pitchFamily="50" charset="-128"/>
                <a:ea typeface="BIZ UDPゴシック" panose="020B0400000000000000" pitchFamily="50" charset="-128"/>
                <a:cs typeface="Times New Roman" panose="02020603050405020304" pitchFamily="18" charset="0"/>
              </a:rPr>
              <a:t>CN</a:t>
            </a:r>
            <a:r>
              <a:rPr lang="ja-JP" altLang="en-US" sz="2200" b="1" kern="100" dirty="0">
                <a:latin typeface="BIZ UDPゴシック" panose="020B0400000000000000" pitchFamily="50" charset="-128"/>
                <a:ea typeface="BIZ UDPゴシック" panose="020B0400000000000000" pitchFamily="50" charset="-128"/>
                <a:cs typeface="Times New Roman" panose="02020603050405020304" pitchFamily="18" charset="0"/>
              </a:rPr>
              <a:t>、学年主任、養護教諭、今年度の○○さんの担任、昨年度の○○さんの担任、</a:t>
            </a:r>
            <a:r>
              <a:rPr lang="en-US" altLang="ja-JP" sz="2200" b="1" kern="100" dirty="0">
                <a:latin typeface="BIZ UDPゴシック" panose="020B0400000000000000" pitchFamily="50" charset="-128"/>
                <a:ea typeface="BIZ UDPゴシック" panose="020B0400000000000000" pitchFamily="50" charset="-128"/>
                <a:cs typeface="Times New Roman" panose="02020603050405020304" pitchFamily="18" charset="0"/>
              </a:rPr>
              <a:t>SSW</a:t>
            </a:r>
            <a:r>
              <a:rPr lang="ja-JP" altLang="en-US" sz="2200" b="1" kern="100" dirty="0">
                <a:latin typeface="BIZ UDPゴシック" panose="020B0400000000000000" pitchFamily="50" charset="-128"/>
                <a:ea typeface="BIZ UDPゴシック" panose="020B0400000000000000" pitchFamily="50" charset="-128"/>
                <a:cs typeface="Times New Roman" panose="02020603050405020304" pitchFamily="18" charset="0"/>
              </a:rPr>
              <a:t>、が参加。教育相談</a:t>
            </a:r>
            <a:r>
              <a:rPr lang="en-US" altLang="ja-JP" sz="2200" b="1" kern="100" dirty="0">
                <a:latin typeface="BIZ UDPゴシック" panose="020B0400000000000000" pitchFamily="50" charset="-128"/>
                <a:ea typeface="BIZ UDPゴシック" panose="020B0400000000000000" pitchFamily="50" charset="-128"/>
                <a:cs typeface="Times New Roman" panose="02020603050405020304" pitchFamily="18" charset="0"/>
              </a:rPr>
              <a:t>CN</a:t>
            </a:r>
            <a:r>
              <a:rPr lang="ja-JP" altLang="en-US" sz="2200" b="1" kern="100" dirty="0">
                <a:latin typeface="BIZ UDPゴシック" panose="020B0400000000000000" pitchFamily="50" charset="-128"/>
                <a:ea typeface="BIZ UDPゴシック" panose="020B0400000000000000" pitchFamily="50" charset="-128"/>
                <a:cs typeface="Times New Roman" panose="02020603050405020304" pitchFamily="18" charset="0"/>
              </a:rPr>
              <a:t>が司会を務め、</a:t>
            </a:r>
            <a:r>
              <a:rPr lang="en-US" altLang="ja-JP" sz="2200" b="1" kern="100" dirty="0">
                <a:latin typeface="BIZ UDPゴシック" panose="020B0400000000000000" pitchFamily="50" charset="-128"/>
                <a:ea typeface="BIZ UDPゴシック" panose="020B0400000000000000" pitchFamily="50" charset="-128"/>
                <a:cs typeface="Times New Roman" panose="02020603050405020304" pitchFamily="18" charset="0"/>
              </a:rPr>
              <a:t>SSW </a:t>
            </a:r>
            <a:r>
              <a:rPr lang="ja-JP" altLang="en-US" sz="2200" b="1" kern="100" dirty="0">
                <a:latin typeface="BIZ UDPゴシック" panose="020B0400000000000000" pitchFamily="50" charset="-128"/>
                <a:ea typeface="BIZ UDPゴシック" panose="020B0400000000000000" pitchFamily="50" charset="-128"/>
                <a:cs typeface="Times New Roman" panose="02020603050405020304" pitchFamily="18" charset="0"/>
              </a:rPr>
              <a:t>がホワイトボードに、会議中に出された情報を整理しながら書き出し、参加者で共有された。</a:t>
            </a:r>
            <a:endParaRPr lang="en-US" altLang="ja-JP" sz="22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ja-JP" altLang="en-US" sz="22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2200" b="1" kern="100" dirty="0">
                <a:latin typeface="BIZ UDPゴシック" panose="020B0400000000000000" pitchFamily="50" charset="-128"/>
                <a:ea typeface="BIZ UDPゴシック" panose="020B0400000000000000" pitchFamily="50" charset="-128"/>
                <a:cs typeface="Times New Roman" panose="02020603050405020304" pitchFamily="18" charset="0"/>
              </a:rPr>
              <a:t>昨年度の担任の話によると、昨年の○○さんは特に気になることはなく、元気に学校生活を過ごしており、母もとても協力的で明るい様子であったとのこと。昨年度末に、給食費の引き落としができていない、という報告を管理職から聞いたことがとても印象に残っており、もしかするとこのことが何か関係しているのではないか、という話が共有された。</a:t>
            </a:r>
            <a:endParaRPr lang="en-US" altLang="ja-JP" sz="22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ja-JP" altLang="en-US" sz="22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2200" b="1" kern="100" dirty="0">
                <a:latin typeface="BIZ UDPゴシック" panose="020B0400000000000000" pitchFamily="50" charset="-128"/>
                <a:ea typeface="BIZ UDPゴシック" panose="020B0400000000000000" pitchFamily="50" charset="-128"/>
                <a:cs typeface="Times New Roman" panose="02020603050405020304" pitchFamily="18" charset="0"/>
              </a:rPr>
              <a:t>また、校長からは、本事案は、母から子どもへの暴力ということで、身体的虐待に該当する可能性があるため、市の要保護児童対策地域協議会にはすでに通告済みであることも会議の場で共有された。</a:t>
            </a:r>
            <a:endParaRPr lang="en-US" altLang="ja-JP" sz="22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335B806F-2BE9-EB3A-DBF3-E7EC2C1926F9}"/>
              </a:ext>
            </a:extLst>
          </p:cNvPr>
          <p:cNvSpPr>
            <a:spLocks noGrp="1"/>
          </p:cNvSpPr>
          <p:nvPr>
            <p:ph type="sldNum" sz="quarter" idx="12"/>
          </p:nvPr>
        </p:nvSpPr>
        <p:spPr/>
        <p:txBody>
          <a:bodyPr/>
          <a:lstStyle/>
          <a:p>
            <a:fld id="{9DAC49A8-D133-48D6-BABD-467D590054FB}" type="slidenum">
              <a:rPr kumimoji="1" lang="ja-JP" altLang="en-US" smtClean="0">
                <a:solidFill>
                  <a:schemeClr val="tx1"/>
                </a:solidFill>
              </a:rPr>
              <a:t>159</a:t>
            </a:fld>
            <a:endParaRPr kumimoji="1" lang="ja-JP" altLang="en-US" dirty="0">
              <a:solidFill>
                <a:schemeClr val="tx1"/>
              </a:solidFill>
            </a:endParaRPr>
          </a:p>
        </p:txBody>
      </p:sp>
      <p:sp>
        <p:nvSpPr>
          <p:cNvPr id="6" name="タイトル 1">
            <a:extLst>
              <a:ext uri="{FF2B5EF4-FFF2-40B4-BE49-F238E27FC236}">
                <a16:creationId xmlns:a16="http://schemas.microsoft.com/office/drawing/2014/main" id="{D11352B7-7488-8985-BDCB-CA75CE91C522}"/>
              </a:ext>
            </a:extLst>
          </p:cNvPr>
          <p:cNvSpPr txBox="1">
            <a:spLocks/>
          </p:cNvSpPr>
          <p:nvPr/>
        </p:nvSpPr>
        <p:spPr>
          <a:xfrm>
            <a:off x="11017"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３．ケース会議の実際</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53757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4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2" y="24204"/>
            <a:ext cx="6540697" cy="6833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グループ化 4">
            <a:extLst>
              <a:ext uri="{FF2B5EF4-FFF2-40B4-BE49-F238E27FC236}">
                <a16:creationId xmlns:a16="http://schemas.microsoft.com/office/drawing/2014/main" id="{6E74ADFB-F175-5D3D-9DF7-0C0DB642798B}"/>
              </a:ext>
            </a:extLst>
          </p:cNvPr>
          <p:cNvGrpSpPr/>
          <p:nvPr/>
        </p:nvGrpSpPr>
        <p:grpSpPr>
          <a:xfrm>
            <a:off x="7096721" y="5938446"/>
            <a:ext cx="1646634" cy="457200"/>
            <a:chOff x="7096721" y="6338496"/>
            <a:chExt cx="1646634" cy="457200"/>
          </a:xfrm>
        </p:grpSpPr>
        <p:sp>
          <p:nvSpPr>
            <p:cNvPr id="2" name="タイトル 1">
              <a:extLst>
                <a:ext uri="{FF2B5EF4-FFF2-40B4-BE49-F238E27FC236}">
                  <a16:creationId xmlns:a16="http://schemas.microsoft.com/office/drawing/2014/main" id="{1A47993B-2D5D-53DC-C2D6-D0EA32B9D8BB}"/>
                </a:ext>
              </a:extLst>
            </p:cNvPr>
            <p:cNvSpPr txBox="1">
              <a:spLocks/>
            </p:cNvSpPr>
            <p:nvPr/>
          </p:nvSpPr>
          <p:spPr>
            <a:xfrm>
              <a:off x="7096721" y="6338496"/>
              <a:ext cx="1646634" cy="323850"/>
            </a:xfrm>
            <a:prstGeom prst="rect">
              <a:avLst/>
            </a:prstGeom>
          </p:spPr>
          <p:txBody>
            <a:bodyPr>
              <a:normAutofit fontScale="47500" lnSpcReduction="20000"/>
            </a:bodyPr>
            <a:lstStyle>
              <a:lvl1pPr algn="ctr" rtl="0" eaLnBrk="1" latinLnBrk="0" hangingPunct="1">
                <a:spcBef>
                  <a:spcPct val="0"/>
                </a:spcBef>
                <a:buNone/>
                <a:defRPr kumimoji="1" sz="4400" baseline="0">
                  <a:ln>
                    <a:noFill/>
                  </a:ln>
                  <a:solidFill>
                    <a:schemeClr val="tx2"/>
                  </a:solidFill>
                  <a:effectLst>
                    <a:glow rad="101600">
                      <a:schemeClr val="bg2">
                        <a:tint val="20000"/>
                        <a:alpha val="60000"/>
                      </a:schemeClr>
                    </a:glow>
                    <a:outerShdw blurRad="50800" dist="50800" dir="2700000" algn="tl" rotWithShape="0">
                      <a:srgbClr val="000000">
                        <a:alpha val="43137"/>
                      </a:srgbClr>
                    </a:outerShdw>
                  </a:effectLst>
                  <a:latin typeface="+mj-lt"/>
                  <a:ea typeface="+mj-ea"/>
                  <a:cs typeface="+mj-cs"/>
                </a:defRPr>
              </a:lvl1pPr>
            </a:lstStyle>
            <a:p>
              <a:pPr>
                <a:defRPr/>
              </a:pPr>
              <a:r>
                <a:rPr lang="ja-JP" altLang="en-US" sz="3300" kern="0" dirty="0">
                  <a:solidFill>
                    <a:schemeClr val="tx1"/>
                  </a:solidFill>
                </a:rPr>
                <a:t>出所：金澤</a:t>
              </a:r>
              <a:r>
                <a:rPr lang="en-US" altLang="ja-JP" sz="3300" kern="0" dirty="0">
                  <a:solidFill>
                    <a:schemeClr val="tx1"/>
                  </a:solidFill>
                </a:rPr>
                <a:t>2008</a:t>
              </a:r>
              <a:endParaRPr lang="ja-JP" altLang="en-US" sz="3300" kern="0" dirty="0">
                <a:solidFill>
                  <a:schemeClr val="tx1"/>
                </a:solidFill>
              </a:endParaRPr>
            </a:p>
          </p:txBody>
        </p:sp>
        <p:pic>
          <p:nvPicPr>
            <p:cNvPr id="4" name="図 3">
              <a:extLst>
                <a:ext uri="{FF2B5EF4-FFF2-40B4-BE49-F238E27FC236}">
                  <a16:creationId xmlns:a16="http://schemas.microsoft.com/office/drawing/2014/main" id="{DE85374F-4076-3748-6EA5-2C2274090A36}"/>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159355" y="6579696"/>
              <a:ext cx="1584000" cy="216000"/>
            </a:xfrm>
            <a:prstGeom prst="rect">
              <a:avLst/>
            </a:prstGeom>
          </p:spPr>
        </p:pic>
      </p:grpSp>
      <p:sp>
        <p:nvSpPr>
          <p:cNvPr id="3" name="スライド番号プレースホルダー 2">
            <a:extLst>
              <a:ext uri="{FF2B5EF4-FFF2-40B4-BE49-F238E27FC236}">
                <a16:creationId xmlns:a16="http://schemas.microsoft.com/office/drawing/2014/main" id="{34F149C9-6528-047A-44C7-0EF867BC35EB}"/>
              </a:ext>
            </a:extLst>
          </p:cNvPr>
          <p:cNvSpPr>
            <a:spLocks noGrp="1"/>
          </p:cNvSpPr>
          <p:nvPr>
            <p:ph type="sldNum" sz="quarter" idx="12"/>
          </p:nvPr>
        </p:nvSpPr>
        <p:spPr/>
        <p:txBody>
          <a:bodyPr/>
          <a:lstStyle/>
          <a:p>
            <a:fld id="{9DAC49A8-D133-48D6-BABD-467D590054FB}" type="slidenum">
              <a:rPr kumimoji="1" lang="ja-JP" altLang="en-US" smtClean="0">
                <a:solidFill>
                  <a:srgbClr val="003300"/>
                </a:solidFill>
              </a:rPr>
              <a:t>124</a:t>
            </a:fld>
            <a:endParaRPr kumimoji="1" lang="ja-JP" altLang="en-US" dirty="0">
              <a:solidFill>
                <a:srgbClr val="003300"/>
              </a:solidFill>
            </a:endParaRPr>
          </a:p>
        </p:txBody>
      </p:sp>
    </p:spTree>
    <p:extLst>
      <p:ext uri="{BB962C8B-B14F-4D97-AF65-F5344CB8AC3E}">
        <p14:creationId xmlns:p14="http://schemas.microsoft.com/office/powerpoint/2010/main" val="16599042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2FC9C-3C85-1AA6-8B08-ECB4BB93D659}"/>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6DE1198-00CF-1B16-467F-794DF1DE9A30}"/>
              </a:ext>
            </a:extLst>
          </p:cNvPr>
          <p:cNvSpPr txBox="1"/>
          <p:nvPr/>
        </p:nvSpPr>
        <p:spPr>
          <a:xfrm>
            <a:off x="1" y="501671"/>
            <a:ext cx="9143999" cy="1815882"/>
          </a:xfrm>
          <a:prstGeom prst="rect">
            <a:avLst/>
          </a:prstGeom>
          <a:noFill/>
        </p:spPr>
        <p:txBody>
          <a:bodyPr wrap="square" rtlCol="0">
            <a:spAutoFit/>
          </a:bodyPr>
          <a:lstStyle/>
          <a:p>
            <a:r>
              <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(6)</a:t>
            </a:r>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「ケース会議（校内）」の実施≪ワーク４≫９４頁</a:t>
            </a:r>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この事案の見立てを行い、だれが、どのような役割を担うのか、校内チーム体制を考えてみましょう。</a:t>
            </a:r>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48711C72-D251-D652-E8D3-E8BD7BBE8620}"/>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2" name="スライド番号プレースホルダー 1">
            <a:extLst>
              <a:ext uri="{FF2B5EF4-FFF2-40B4-BE49-F238E27FC236}">
                <a16:creationId xmlns:a16="http://schemas.microsoft.com/office/drawing/2014/main" id="{6DB3BD5E-9EC5-5FC9-BC08-B607C426045F}"/>
              </a:ext>
            </a:extLst>
          </p:cNvPr>
          <p:cNvSpPr>
            <a:spLocks noGrp="1"/>
          </p:cNvSpPr>
          <p:nvPr>
            <p:ph type="sldNum" sz="quarter" idx="12"/>
          </p:nvPr>
        </p:nvSpPr>
        <p:spPr/>
        <p:txBody>
          <a:bodyPr/>
          <a:lstStyle/>
          <a:p>
            <a:fld id="{9DAC49A8-D133-48D6-BABD-467D590054FB}" type="slidenum">
              <a:rPr kumimoji="1" lang="ja-JP" altLang="en-US" smtClean="0"/>
              <a:t>160</a:t>
            </a:fld>
            <a:endParaRPr kumimoji="1" lang="ja-JP" altLang="en-US"/>
          </a:p>
        </p:txBody>
      </p:sp>
      <p:sp>
        <p:nvSpPr>
          <p:cNvPr id="6" name="タイトル 1">
            <a:extLst>
              <a:ext uri="{FF2B5EF4-FFF2-40B4-BE49-F238E27FC236}">
                <a16:creationId xmlns:a16="http://schemas.microsoft.com/office/drawing/2014/main" id="{68E661CD-4E76-9116-9C1F-5F328A4CDBC2}"/>
              </a:ext>
            </a:extLst>
          </p:cNvPr>
          <p:cNvSpPr txBox="1">
            <a:spLocks/>
          </p:cNvSpPr>
          <p:nvPr/>
        </p:nvSpPr>
        <p:spPr>
          <a:xfrm>
            <a:off x="11017"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３．ケース会議の実際</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19371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596DA3F-9E11-42B4-14B9-C0A5D53BA3C6}"/>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FD4FA2B9-F984-8989-71C7-719DC4C38E97}"/>
              </a:ext>
            </a:extLst>
          </p:cNvPr>
          <p:cNvSpPr txBox="1"/>
          <p:nvPr/>
        </p:nvSpPr>
        <p:spPr>
          <a:xfrm>
            <a:off x="1" y="501671"/>
            <a:ext cx="9143999" cy="6340197"/>
          </a:xfrm>
          <a:prstGeom prst="rect">
            <a:avLst/>
          </a:prstGeom>
          <a:noFill/>
        </p:spPr>
        <p:txBody>
          <a:bodyPr wrap="square" rtlCol="0">
            <a:spAutoFit/>
          </a:bodyPr>
          <a:lstStyle/>
          <a:p>
            <a:r>
              <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(7)</a:t>
            </a:r>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「連携ケース会議」の実施≪ワーク５≫　９５頁</a:t>
            </a:r>
          </a:p>
          <a:p>
            <a:r>
              <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事例（つづき）</a:t>
            </a:r>
            <a:r>
              <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p>
          <a:p>
            <a:r>
              <a:rPr lang="ja-JP" altLang="en-US" sz="2200" b="1" kern="100" dirty="0">
                <a:latin typeface="BIZ UDPゴシック" panose="020B0400000000000000" pitchFamily="50" charset="-128"/>
                <a:ea typeface="BIZ UDPゴシック" panose="020B0400000000000000" pitchFamily="50" charset="-128"/>
                <a:cs typeface="Times New Roman" panose="02020603050405020304" pitchFamily="18" charset="0"/>
              </a:rPr>
              <a:t>校長から要保護児童対策地域協議会 （要対協）に通告した後、市の児童福祉課から「このケースは要対協登録された」という報告が学校にあった。そして、市の児童福祉課も交えて外部機関も含む連携ケース会議が開催されることになった。</a:t>
            </a:r>
            <a:endParaRPr lang="en-US" altLang="ja-JP" sz="22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spcBef>
                <a:spcPts val="1200"/>
              </a:spcBef>
            </a:pPr>
            <a:r>
              <a:rPr lang="ja-JP" altLang="en-US" sz="2200" b="1" kern="100" dirty="0">
                <a:latin typeface="BIZ UDPゴシック" panose="020B0400000000000000" pitchFamily="50" charset="-128"/>
                <a:ea typeface="BIZ UDPゴシック" panose="020B0400000000000000" pitchFamily="50" charset="-128"/>
                <a:cs typeface="Times New Roman" panose="02020603050405020304" pitchFamily="18" charset="0"/>
              </a:rPr>
              <a:t>教育相談</a:t>
            </a:r>
            <a:r>
              <a:rPr lang="en-US" altLang="ja-JP" sz="2200" b="1" kern="100" dirty="0">
                <a:latin typeface="BIZ UDPゴシック" panose="020B0400000000000000" pitchFamily="50" charset="-128"/>
                <a:ea typeface="BIZ UDPゴシック" panose="020B0400000000000000" pitchFamily="50" charset="-128"/>
                <a:cs typeface="Times New Roman" panose="02020603050405020304" pitchFamily="18" charset="0"/>
              </a:rPr>
              <a:t>CN </a:t>
            </a:r>
            <a:r>
              <a:rPr lang="ja-JP" altLang="en-US" sz="2200" b="1" kern="100" dirty="0">
                <a:latin typeface="BIZ UDPゴシック" panose="020B0400000000000000" pitchFamily="50" charset="-128"/>
                <a:ea typeface="BIZ UDPゴシック" panose="020B0400000000000000" pitchFamily="50" charset="-128"/>
                <a:cs typeface="Times New Roman" panose="02020603050405020304" pitchFamily="18" charset="0"/>
              </a:rPr>
              <a:t>は、管理職とともにこの会に参加。この会には、学童保育所の指導員、そして地区の民生委員・児童委員も参加しており、学校だけでは知りえなかった情報が共有された。</a:t>
            </a:r>
          </a:p>
          <a:p>
            <a:r>
              <a:rPr lang="ja-JP" altLang="en-US" sz="2200" b="1" kern="100" dirty="0">
                <a:latin typeface="BIZ UDPゴシック" panose="020B0400000000000000" pitchFamily="50" charset="-128"/>
                <a:ea typeface="BIZ UDPゴシック" panose="020B0400000000000000" pitchFamily="50" charset="-128"/>
                <a:cs typeface="Times New Roman" panose="02020603050405020304" pitchFamily="18" charset="0"/>
              </a:rPr>
              <a:t>放課後児童クラブ（学童保育所）の支援員の話によると、昨年から母がフルタイムで仕事をすることとなり、お迎えの時刻が遅くなっていたこと、またフルタイムの仕事に変えた理由として父がリストラされるかもしれないことが語られていたとのこと。</a:t>
            </a:r>
            <a:endParaRPr lang="en-US" altLang="ja-JP" sz="22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spcBef>
                <a:spcPts val="1200"/>
              </a:spcBef>
            </a:pPr>
            <a:r>
              <a:rPr lang="ja-JP" altLang="en-US" sz="2200" b="1" kern="100" dirty="0">
                <a:latin typeface="BIZ UDPゴシック" panose="020B0400000000000000" pitchFamily="50" charset="-128"/>
                <a:ea typeface="BIZ UDPゴシック" panose="020B0400000000000000" pitchFamily="50" charset="-128"/>
                <a:cs typeface="Times New Roman" panose="02020603050405020304" pitchFamily="18" charset="0"/>
              </a:rPr>
              <a:t>また、民生児童委員は元教師で、○○さんの父が中学校時代に担任だった経緯もあり声をかけ合う関係性にあるとのことであった。学校では知りえなかった情報が得られた中で、どのような方法でこの家庭にアプローチしていくかが検討された。</a:t>
            </a:r>
            <a:endParaRPr lang="en-US" altLang="ja-JP" sz="22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91BAFC19-3AA9-5E1D-0476-136A8CD12B28}"/>
              </a:ext>
            </a:extLst>
          </p:cNvPr>
          <p:cNvSpPr>
            <a:spLocks noGrp="1"/>
          </p:cNvSpPr>
          <p:nvPr>
            <p:ph type="sldNum" sz="quarter" idx="12"/>
          </p:nvPr>
        </p:nvSpPr>
        <p:spPr/>
        <p:txBody>
          <a:bodyPr/>
          <a:lstStyle/>
          <a:p>
            <a:fld id="{9DAC49A8-D133-48D6-BABD-467D590054FB}" type="slidenum">
              <a:rPr kumimoji="1" lang="ja-JP" altLang="en-US" smtClean="0">
                <a:solidFill>
                  <a:schemeClr val="tx1"/>
                </a:solidFill>
              </a:rPr>
              <a:t>161</a:t>
            </a:fld>
            <a:endParaRPr kumimoji="1" lang="ja-JP" altLang="en-US" dirty="0">
              <a:solidFill>
                <a:schemeClr val="tx1"/>
              </a:solidFill>
            </a:endParaRPr>
          </a:p>
        </p:txBody>
      </p:sp>
      <p:sp>
        <p:nvSpPr>
          <p:cNvPr id="6" name="タイトル 1">
            <a:extLst>
              <a:ext uri="{FF2B5EF4-FFF2-40B4-BE49-F238E27FC236}">
                <a16:creationId xmlns:a16="http://schemas.microsoft.com/office/drawing/2014/main" id="{3EFBD604-20B3-BF1A-2673-1B19BDAA82A2}"/>
              </a:ext>
            </a:extLst>
          </p:cNvPr>
          <p:cNvSpPr txBox="1">
            <a:spLocks/>
          </p:cNvSpPr>
          <p:nvPr/>
        </p:nvSpPr>
        <p:spPr>
          <a:xfrm>
            <a:off x="11017"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３．ケース会議の実際</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22121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263FF-12D2-765B-4B9B-51F3C395FB10}"/>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A4E2E3BB-3AAE-C1B8-A958-135AF647C61D}"/>
              </a:ext>
            </a:extLst>
          </p:cNvPr>
          <p:cNvSpPr txBox="1"/>
          <p:nvPr/>
        </p:nvSpPr>
        <p:spPr>
          <a:xfrm>
            <a:off x="1" y="501671"/>
            <a:ext cx="9143999" cy="3816429"/>
          </a:xfrm>
          <a:prstGeom prst="rect">
            <a:avLst/>
          </a:prstGeom>
          <a:noFill/>
        </p:spPr>
        <p:txBody>
          <a:bodyPr wrap="square" rtlCol="0">
            <a:spAutoFit/>
          </a:bodyPr>
          <a:lstStyle/>
          <a:p>
            <a:r>
              <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(7)</a:t>
            </a:r>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「連携ケース会議」の実施≪ワーク５≫　９５頁</a:t>
            </a:r>
          </a:p>
          <a:p>
            <a:r>
              <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事例（つづき）</a:t>
            </a:r>
            <a:r>
              <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p>
          <a:p>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要対協登録されているケースでは、外部機関との情報共有が可能となります。学童保育所や民生委員・児童委員以外にも様々な外部機関と連携し取り組んでいくことができます。どのような外部機関があるか出してみましょう。</a:t>
            </a:r>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2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9790580E-1F5D-8BEC-3002-0BDE4ED7D6E8}"/>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2" name="スライド番号プレースホルダー 1">
            <a:extLst>
              <a:ext uri="{FF2B5EF4-FFF2-40B4-BE49-F238E27FC236}">
                <a16:creationId xmlns:a16="http://schemas.microsoft.com/office/drawing/2014/main" id="{D6713EE0-BBE9-D066-A342-CCE8C73B23FA}"/>
              </a:ext>
            </a:extLst>
          </p:cNvPr>
          <p:cNvSpPr>
            <a:spLocks noGrp="1"/>
          </p:cNvSpPr>
          <p:nvPr>
            <p:ph type="sldNum" sz="quarter" idx="12"/>
          </p:nvPr>
        </p:nvSpPr>
        <p:spPr/>
        <p:txBody>
          <a:bodyPr/>
          <a:lstStyle/>
          <a:p>
            <a:fld id="{9DAC49A8-D133-48D6-BABD-467D590054FB}" type="slidenum">
              <a:rPr kumimoji="1" lang="ja-JP" altLang="en-US" smtClean="0"/>
              <a:t>162</a:t>
            </a:fld>
            <a:endParaRPr kumimoji="1" lang="ja-JP" altLang="en-US"/>
          </a:p>
        </p:txBody>
      </p:sp>
      <p:sp>
        <p:nvSpPr>
          <p:cNvPr id="6" name="タイトル 1">
            <a:extLst>
              <a:ext uri="{FF2B5EF4-FFF2-40B4-BE49-F238E27FC236}">
                <a16:creationId xmlns:a16="http://schemas.microsoft.com/office/drawing/2014/main" id="{F11582C7-B488-4642-515C-ADDC005F0A15}"/>
              </a:ext>
            </a:extLst>
          </p:cNvPr>
          <p:cNvSpPr txBox="1">
            <a:spLocks/>
          </p:cNvSpPr>
          <p:nvPr/>
        </p:nvSpPr>
        <p:spPr>
          <a:xfrm>
            <a:off x="11017"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３．ケース会議の実際</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26259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34095-F8CF-C44E-64AD-B9A1C68FF197}"/>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8F570C7-7BC1-E928-CD3C-4CA7E4A0E000}"/>
              </a:ext>
            </a:extLst>
          </p:cNvPr>
          <p:cNvSpPr txBox="1"/>
          <p:nvPr/>
        </p:nvSpPr>
        <p:spPr>
          <a:xfrm>
            <a:off x="123825" y="1189722"/>
            <a:ext cx="9020175" cy="51886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1" lang="ja-JP" altLang="en-US"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学校に福祉の視点を導入する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solidFill>
                    <a:schemeClr val="tx1"/>
                  </a:solidFill>
                </a:ln>
                <a:solidFill>
                  <a:prstClr val="black"/>
                </a:solidFill>
                <a:effectLst>
                  <a:outerShdw blurRad="50800" dist="76200" dir="5400000" algn="ctr" rotWithShape="0">
                    <a:srgbClr val="003366">
                      <a:alpha val="50000"/>
                    </a:srgbClr>
                  </a:outerShdw>
                </a:effectLst>
                <a:uLnTx/>
                <a:uFillTx/>
                <a:latin typeface="BIZ UDPゴシック" panose="020B0400000000000000" pitchFamily="50" charset="-128"/>
                <a:ea typeface="BIZ UDPゴシック" panose="020B0400000000000000" pitchFamily="50" charset="-128"/>
              </a:rPr>
              <a:t>アセスメント</a:t>
            </a:r>
            <a:r>
              <a:rPr kumimoji="1" lang="ja-JP" altLang="en-US" sz="2200" b="1" i="0" u="none" strike="noStrike" kern="1200" cap="none" spc="0" normalizeH="0" baseline="0" noProof="0" dirty="0">
                <a:ln>
                  <a:solidFill>
                    <a:schemeClr val="tx1"/>
                  </a:solidFill>
                </a:ln>
                <a:solidFill>
                  <a:prstClr val="black"/>
                </a:solidFill>
                <a:effectLst>
                  <a:outerShdw blurRad="50800" dist="76200" dir="5400000" algn="ctr" rotWithShape="0">
                    <a:srgbClr val="003366">
                      <a:alpha val="50000"/>
                    </a:srgbClr>
                  </a:outerShdw>
                </a:effectLst>
                <a:uLnTx/>
                <a:uFillTx/>
                <a:latin typeface="BIZ UDPゴシック" panose="020B0400000000000000" pitchFamily="50" charset="-128"/>
                <a:ea typeface="BIZ UDPゴシック" panose="020B0400000000000000" pitchFamily="50" charset="-128"/>
              </a:rPr>
              <a:t>（見立て）</a:t>
            </a:r>
            <a:r>
              <a:rPr kumimoji="1" lang="ja-JP" altLang="en-US" sz="2400" b="1" i="0" u="none" strike="noStrike" kern="1200" cap="none" spc="0" normalizeH="0" baseline="0" noProof="0" dirty="0">
                <a:ln>
                  <a:solidFill>
                    <a:schemeClr val="tx1"/>
                  </a:solidFill>
                </a:ln>
                <a:solidFill>
                  <a:prstClr val="black"/>
                </a:solidFill>
                <a:effectLst>
                  <a:outerShdw blurRad="50800" dist="76200" dir="5400000" algn="ctr" rotWithShape="0">
                    <a:srgbClr val="003366">
                      <a:alpha val="50000"/>
                    </a:srgbClr>
                  </a:outerShdw>
                </a:effectLst>
                <a:uLnTx/>
                <a:uFillTx/>
                <a:latin typeface="BIZ UDPゴシック" panose="020B0400000000000000" pitchFamily="50" charset="-128"/>
                <a:ea typeface="BIZ UDPゴシック" panose="020B0400000000000000" pitchFamily="50" charset="-128"/>
              </a:rPr>
              <a:t>・プランニング</a:t>
            </a:r>
            <a:r>
              <a:rPr kumimoji="1" lang="ja-JP" altLang="en-US" sz="2200" b="1" i="0" u="none" strike="noStrike" kern="1200" cap="none" spc="0" normalizeH="0" baseline="0" noProof="0" dirty="0">
                <a:ln>
                  <a:solidFill>
                    <a:schemeClr val="tx1"/>
                  </a:solidFill>
                </a:ln>
                <a:solidFill>
                  <a:prstClr val="black"/>
                </a:solidFill>
                <a:effectLst>
                  <a:outerShdw blurRad="50800" dist="76200" dir="5400000" algn="ctr" rotWithShape="0">
                    <a:srgbClr val="003366">
                      <a:alpha val="50000"/>
                    </a:srgbClr>
                  </a:outerShdw>
                </a:effectLst>
                <a:uLnTx/>
                <a:uFillTx/>
                <a:latin typeface="BIZ UDPゴシック" panose="020B0400000000000000" pitchFamily="50" charset="-128"/>
                <a:ea typeface="BIZ UDPゴシック" panose="020B0400000000000000" pitchFamily="50" charset="-128"/>
              </a:rPr>
              <a:t>（手だて）</a:t>
            </a:r>
            <a:r>
              <a:rPr kumimoji="1" lang="ja-JP" altLang="en-US" sz="2400" b="1" i="0" u="none" strike="noStrike" kern="1200" cap="none" spc="0" normalizeH="0" baseline="0" noProof="0" dirty="0">
                <a:ln>
                  <a:solidFill>
                    <a:schemeClr val="tx1"/>
                  </a:solidFill>
                </a:ln>
                <a:solidFill>
                  <a:prstClr val="black"/>
                </a:solidFill>
                <a:effectLst>
                  <a:outerShdw blurRad="50800" dist="76200" dir="5400000" algn="ctr" rotWithShape="0">
                    <a:srgbClr val="003366">
                      <a:alpha val="50000"/>
                    </a:srgbClr>
                  </a:outerShdw>
                </a:effectLst>
                <a:uLnTx/>
                <a:uFillTx/>
                <a:latin typeface="BIZ UDPゴシック" panose="020B0400000000000000" pitchFamily="50" charset="-128"/>
                <a:ea typeface="BIZ UDPゴシック" panose="020B0400000000000000" pitchFamily="50" charset="-128"/>
              </a:rPr>
              <a:t>・モニタリング</a:t>
            </a:r>
            <a:r>
              <a:rPr kumimoji="1" lang="ja-JP" altLang="en-US" sz="2200" b="1" i="0" u="none" strike="noStrike" kern="1200" cap="none" spc="0" normalizeH="0" baseline="0" noProof="0" dirty="0">
                <a:ln>
                  <a:solidFill>
                    <a:schemeClr val="tx1"/>
                  </a:solidFill>
                </a:ln>
                <a:solidFill>
                  <a:prstClr val="black"/>
                </a:solidFill>
                <a:effectLst>
                  <a:outerShdw blurRad="50800" dist="76200" dir="5400000" algn="ctr" rotWithShape="0">
                    <a:srgbClr val="003366">
                      <a:alpha val="50000"/>
                    </a:srgbClr>
                  </a:outerShdw>
                </a:effectLst>
                <a:uLnTx/>
                <a:uFillTx/>
                <a:latin typeface="BIZ UDPゴシック" panose="020B0400000000000000" pitchFamily="50" charset="-128"/>
                <a:ea typeface="BIZ UDPゴシック" panose="020B0400000000000000" pitchFamily="50" charset="-128"/>
              </a:rPr>
              <a:t>（見直し）</a:t>
            </a:r>
            <a:r>
              <a:rPr kumimoji="1" lang="ja-JP" altLang="en-US" sz="2400" b="1" i="0" u="none" strike="noStrike" kern="1200" cap="none" spc="0" normalizeH="0" baseline="0" noProof="0" dirty="0">
                <a:ln>
                  <a:solidFill>
                    <a:schemeClr val="tx1"/>
                  </a:solidFill>
                </a:ln>
                <a:solidFill>
                  <a:prstClr val="black"/>
                </a:solidFill>
                <a:effectLst>
                  <a:outerShdw blurRad="50800" dist="76200" dir="5400000" algn="ctr" rotWithShape="0">
                    <a:srgbClr val="003366">
                      <a:alpha val="50000"/>
                    </a:srgbClr>
                  </a:outerShdw>
                </a:effectLst>
                <a:uLnTx/>
                <a:uFillTx/>
                <a:latin typeface="BIZ UDPゴシック" panose="020B0400000000000000" pitchFamily="50" charset="-128"/>
                <a:ea typeface="BIZ UDPゴシック" panose="020B0400000000000000" pitchFamily="50" charset="-128"/>
              </a:rPr>
              <a:t>をシステム化する</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600" b="1" i="0" u="none" strike="noStrike" kern="1200" cap="none" spc="0" normalizeH="0" baseline="0" noProof="0" dirty="0">
              <a:ln>
                <a:solidFill>
                  <a:schemeClr val="tx1"/>
                </a:solidFill>
              </a:ln>
              <a:solidFill>
                <a:prstClr val="black"/>
              </a:solidFill>
              <a:effectLst>
                <a:outerShdw blurRad="50800" dist="76200" dir="5400000" algn="ctr" rotWithShape="0">
                  <a:srgbClr val="003366">
                    <a:alpha val="50000"/>
                  </a:srgbClr>
                </a:outerShdw>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1" lang="ja-JP" altLang="en-US" sz="2400" b="1" i="0" u="none" strike="noStrike" kern="1200" cap="none" spc="0" normalizeH="0" baseline="0" noProof="0" dirty="0">
                <a:ln>
                  <a:solidFill>
                    <a:schemeClr val="tx1"/>
                  </a:solidFill>
                </a:ln>
                <a:solidFill>
                  <a:prstClr val="black"/>
                </a:solidFill>
                <a:effectLst>
                  <a:outerShdw blurRad="50800" dist="76200" dir="5400000" algn="ctr" rotWithShape="0">
                    <a:srgbClr val="003366">
                      <a:alpha val="50000"/>
                    </a:srgbClr>
                  </a:outerShdw>
                </a:effectLst>
                <a:uLnTx/>
                <a:uFillTx/>
                <a:latin typeface="BIZ UDPゴシック" panose="020B0400000000000000" pitchFamily="50" charset="-128"/>
                <a:ea typeface="BIZ UDPゴシック" panose="020B0400000000000000" pitchFamily="50" charset="-128"/>
                <a:cs typeface="+mn-cs"/>
              </a:rPr>
              <a:t>★働きかけ</a:t>
            </a:r>
          </a:p>
          <a:p>
            <a:pPr marL="0" marR="0" lvl="0" indent="0" algn="l" defTabSz="457200" rtl="0" eaLnBrk="1" fontAlgn="auto" latinLnBrk="0" hangingPunct="1">
              <a:lnSpc>
                <a:spcPct val="100000"/>
              </a:lnSpc>
              <a:spcBef>
                <a:spcPts val="0"/>
              </a:spcBef>
              <a:spcAft>
                <a:spcPts val="30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学校へ</a:t>
            </a: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声なき声を拾えるよう、学校内が機能するように</a:t>
            </a:r>
            <a:b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働きかける</a:t>
            </a:r>
          </a:p>
          <a:p>
            <a:pPr marL="0" marR="0" lvl="0" indent="0" algn="l" defTabSz="457200" rtl="0" eaLnBrk="1" fontAlgn="auto" latinLnBrk="0" hangingPunct="1">
              <a:lnSpc>
                <a:spcPct val="100000"/>
              </a:lnSpc>
              <a:spcBef>
                <a:spcPts val="0"/>
              </a:spcBef>
              <a:spcAft>
                <a:spcPts val="100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機関調整</a:t>
            </a: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学校・福祉機関の代弁、通訳をする</a:t>
            </a:r>
          </a:p>
          <a:p>
            <a:pPr marL="0" marR="0" lvl="0" indent="0" algn="l" defTabSz="457200" rtl="0" eaLnBrk="1" fontAlgn="auto" latinLnBrk="0" hangingPunct="1">
              <a:lnSpc>
                <a:spcPct val="100000"/>
              </a:lnSpc>
              <a:spcBef>
                <a:spcPts val="0"/>
              </a:spcBef>
              <a:spcAft>
                <a:spcPts val="100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教育委員会へ</a:t>
            </a: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市として機能するよう働きかける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子ども・保護者へ</a:t>
            </a: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法律やサービス、制度を使って介入する</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限界</a:t>
            </a: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SW</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という日々積み重ねる活動ができない。</a:t>
            </a:r>
          </a:p>
        </p:txBody>
      </p:sp>
      <p:sp>
        <p:nvSpPr>
          <p:cNvPr id="13" name="テキスト ボックス 12">
            <a:extLst>
              <a:ext uri="{FF2B5EF4-FFF2-40B4-BE49-F238E27FC236}">
                <a16:creationId xmlns:a16="http://schemas.microsoft.com/office/drawing/2014/main" id="{F6FB15F4-EE91-347D-E41B-0836F2DEB4B6}"/>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grpSp>
        <p:nvGrpSpPr>
          <p:cNvPr id="5" name="グループ化 4">
            <a:extLst>
              <a:ext uri="{FF2B5EF4-FFF2-40B4-BE49-F238E27FC236}">
                <a16:creationId xmlns:a16="http://schemas.microsoft.com/office/drawing/2014/main" id="{7159A38D-D6D8-D722-5F90-5E9DF3D2A83B}"/>
              </a:ext>
            </a:extLst>
          </p:cNvPr>
          <p:cNvGrpSpPr/>
          <p:nvPr/>
        </p:nvGrpSpPr>
        <p:grpSpPr>
          <a:xfrm>
            <a:off x="0" y="139698"/>
            <a:ext cx="9144000" cy="913404"/>
            <a:chOff x="0" y="139698"/>
            <a:chExt cx="9144000" cy="913404"/>
          </a:xfrm>
        </p:grpSpPr>
        <p:sp>
          <p:nvSpPr>
            <p:cNvPr id="6" name="タイトル 1">
              <a:extLst>
                <a:ext uri="{FF2B5EF4-FFF2-40B4-BE49-F238E27FC236}">
                  <a16:creationId xmlns:a16="http://schemas.microsoft.com/office/drawing/2014/main" id="{E02D7EFC-8F75-B121-760E-69E285C7B086}"/>
                </a:ext>
              </a:extLst>
            </p:cNvPr>
            <p:cNvSpPr txBox="1">
              <a:spLocks/>
            </p:cNvSpPr>
            <p:nvPr/>
          </p:nvSpPr>
          <p:spPr>
            <a:xfrm>
              <a:off x="0" y="139698"/>
              <a:ext cx="9144000" cy="707886"/>
            </a:xfrm>
            <a:prstGeom prst="rect">
              <a:avLst/>
            </a:prstGeom>
            <a:noFill/>
            <a:ln>
              <a:noFill/>
            </a:ln>
          </p:spPr>
          <p:txBody>
            <a:bodyPr vert="horz" lIns="91440" tIns="45720" rIns="91440" bIns="45720" rtlCol="0" anchor="ctr">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5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j-cs"/>
                </a:rPr>
                <a:t>ＳＳＷの役割と限界</a:t>
              </a:r>
            </a:p>
          </p:txBody>
        </p:sp>
        <p:pic>
          <p:nvPicPr>
            <p:cNvPr id="4" name="図 3">
              <a:extLst>
                <a:ext uri="{FF2B5EF4-FFF2-40B4-BE49-F238E27FC236}">
                  <a16:creationId xmlns:a16="http://schemas.microsoft.com/office/drawing/2014/main" id="{21C077AD-656A-88BD-F53B-15839F8FDF5C}"/>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730115" y="801102"/>
              <a:ext cx="5855220" cy="252000"/>
            </a:xfrm>
            <a:prstGeom prst="rect">
              <a:avLst/>
            </a:prstGeom>
          </p:spPr>
        </p:pic>
      </p:grpSp>
      <p:sp>
        <p:nvSpPr>
          <p:cNvPr id="3" name="スライド番号プレースホルダー 2">
            <a:extLst>
              <a:ext uri="{FF2B5EF4-FFF2-40B4-BE49-F238E27FC236}">
                <a16:creationId xmlns:a16="http://schemas.microsoft.com/office/drawing/2014/main" id="{724A35F0-8F12-5FD0-FF2F-A16285367D28}"/>
              </a:ext>
            </a:extLst>
          </p:cNvPr>
          <p:cNvSpPr>
            <a:spLocks noGrp="1"/>
          </p:cNvSpPr>
          <p:nvPr>
            <p:ph type="sldNum" sz="quarter" idx="12"/>
          </p:nvPr>
        </p:nvSpPr>
        <p:spPr/>
        <p:txBody>
          <a:bodyPr/>
          <a:lstStyle/>
          <a:p>
            <a:fld id="{9DAC49A8-D133-48D6-BABD-467D590054FB}" type="slidenum">
              <a:rPr kumimoji="1" lang="ja-JP" altLang="en-US" smtClean="0"/>
              <a:t>125</a:t>
            </a:fld>
            <a:endParaRPr kumimoji="1" lang="ja-JP" altLang="en-US"/>
          </a:p>
        </p:txBody>
      </p:sp>
    </p:spTree>
    <p:extLst>
      <p:ext uri="{BB962C8B-B14F-4D97-AF65-F5344CB8AC3E}">
        <p14:creationId xmlns:p14="http://schemas.microsoft.com/office/powerpoint/2010/main" val="3732069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76BF3D4A-F885-EB27-63AA-6B6BEB2292A5}"/>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17" name="タイトル 1">
            <a:extLst>
              <a:ext uri="{FF2B5EF4-FFF2-40B4-BE49-F238E27FC236}">
                <a16:creationId xmlns:a16="http://schemas.microsoft.com/office/drawing/2014/main" id="{C31D4951-C005-8BED-12BF-6043EC048B7F}"/>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はじめに．ミクロ・メゾ・マクロにおける展開を知る</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grpSp>
        <p:nvGrpSpPr>
          <p:cNvPr id="2" name="グループ化 1">
            <a:extLst>
              <a:ext uri="{FF2B5EF4-FFF2-40B4-BE49-F238E27FC236}">
                <a16:creationId xmlns:a16="http://schemas.microsoft.com/office/drawing/2014/main" id="{635099BD-BA10-43FA-BED8-02D8A9B9B416}"/>
              </a:ext>
            </a:extLst>
          </p:cNvPr>
          <p:cNvGrpSpPr/>
          <p:nvPr/>
        </p:nvGrpSpPr>
        <p:grpSpPr>
          <a:xfrm>
            <a:off x="477432" y="624175"/>
            <a:ext cx="8160131" cy="5234891"/>
            <a:chOff x="1494235" y="1580555"/>
            <a:chExt cx="6388893" cy="4278511"/>
          </a:xfrm>
        </p:grpSpPr>
        <p:sp>
          <p:nvSpPr>
            <p:cNvPr id="19" name="Oval 2">
              <a:extLst>
                <a:ext uri="{FF2B5EF4-FFF2-40B4-BE49-F238E27FC236}">
                  <a16:creationId xmlns:a16="http://schemas.microsoft.com/office/drawing/2014/main" id="{F2CEF7E9-FDA4-45D2-A0A3-51114EE3B27D}"/>
                </a:ext>
              </a:extLst>
            </p:cNvPr>
            <p:cNvSpPr>
              <a:spLocks noChangeArrowheads="1"/>
            </p:cNvSpPr>
            <p:nvPr/>
          </p:nvSpPr>
          <p:spPr bwMode="auto">
            <a:xfrm>
              <a:off x="4877396" y="4826794"/>
              <a:ext cx="2807494" cy="971550"/>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350">
                <a:latin typeface="Tahoma" panose="020B0604030504040204" pitchFamily="34" charset="0"/>
              </a:endParaRPr>
            </a:p>
          </p:txBody>
        </p:sp>
        <p:sp>
          <p:nvSpPr>
            <p:cNvPr id="20" name="Oval 3">
              <a:extLst>
                <a:ext uri="{FF2B5EF4-FFF2-40B4-BE49-F238E27FC236}">
                  <a16:creationId xmlns:a16="http://schemas.microsoft.com/office/drawing/2014/main" id="{AE3AAEF0-FAC1-41A5-AE0F-91E5CB393895}"/>
                </a:ext>
              </a:extLst>
            </p:cNvPr>
            <p:cNvSpPr>
              <a:spLocks noChangeArrowheads="1"/>
            </p:cNvSpPr>
            <p:nvPr/>
          </p:nvSpPr>
          <p:spPr bwMode="auto">
            <a:xfrm>
              <a:off x="5093494" y="3144144"/>
              <a:ext cx="2375297" cy="917972"/>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350">
                <a:latin typeface="Tahoma" panose="020B0604030504040204" pitchFamily="34" charset="0"/>
              </a:endParaRPr>
            </a:p>
          </p:txBody>
        </p:sp>
        <p:sp>
          <p:nvSpPr>
            <p:cNvPr id="21" name="Oval 4">
              <a:extLst>
                <a:ext uri="{FF2B5EF4-FFF2-40B4-BE49-F238E27FC236}">
                  <a16:creationId xmlns:a16="http://schemas.microsoft.com/office/drawing/2014/main" id="{93D6D55F-21E2-4CB9-BAFF-2A7F2621FEE5}"/>
                </a:ext>
              </a:extLst>
            </p:cNvPr>
            <p:cNvSpPr>
              <a:spLocks noChangeArrowheads="1"/>
            </p:cNvSpPr>
            <p:nvPr/>
          </p:nvSpPr>
          <p:spPr bwMode="auto">
            <a:xfrm>
              <a:off x="5274470" y="2187179"/>
              <a:ext cx="1837135" cy="590550"/>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350">
                <a:latin typeface="Tahoma" panose="020B0604030504040204" pitchFamily="34" charset="0"/>
              </a:endParaRPr>
            </a:p>
          </p:txBody>
        </p:sp>
        <p:sp>
          <p:nvSpPr>
            <p:cNvPr id="22" name="AutoShape 5">
              <a:extLst>
                <a:ext uri="{FF2B5EF4-FFF2-40B4-BE49-F238E27FC236}">
                  <a16:creationId xmlns:a16="http://schemas.microsoft.com/office/drawing/2014/main" id="{B4F31F88-1B5C-4AEB-915F-5EB393ED3711}"/>
                </a:ext>
              </a:extLst>
            </p:cNvPr>
            <p:cNvSpPr>
              <a:spLocks noChangeArrowheads="1"/>
            </p:cNvSpPr>
            <p:nvPr/>
          </p:nvSpPr>
          <p:spPr bwMode="auto">
            <a:xfrm>
              <a:off x="2222897" y="1982689"/>
              <a:ext cx="2484834" cy="878978"/>
            </a:xfrm>
            <a:prstGeom prst="roundRect">
              <a:avLst>
                <a:gd name="adj" fmla="val 16667"/>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lnSpc>
                  <a:spcPct val="56000"/>
                </a:lnSpc>
                <a:spcBef>
                  <a:spcPct val="0"/>
                </a:spcBef>
                <a:buFontTx/>
                <a:buNone/>
              </a:pPr>
              <a:endParaRPr lang="en-US" altLang="ja-JP" sz="750" dirty="0">
                <a:latin typeface="Century" panose="02040604050505020304" pitchFamily="18" charset="0"/>
                <a:ea typeface="ＭＳ 明朝" panose="02020609040205080304" pitchFamily="17" charset="-128"/>
              </a:endParaRPr>
            </a:p>
            <a:p>
              <a:pPr algn="just" eaLnBrk="1" hangingPunct="1">
                <a:lnSpc>
                  <a:spcPct val="56000"/>
                </a:lnSpc>
                <a:spcBef>
                  <a:spcPct val="0"/>
                </a:spcBef>
                <a:buFontTx/>
                <a:buNone/>
              </a:pPr>
              <a:endParaRPr lang="en-US" altLang="ja-JP" sz="750" dirty="0">
                <a:latin typeface="Century" panose="02040604050505020304" pitchFamily="18" charset="0"/>
                <a:ea typeface="ＭＳ 明朝" panose="02020609040205080304" pitchFamily="17" charset="-128"/>
              </a:endParaRPr>
            </a:p>
            <a:p>
              <a:pPr algn="just" eaLnBrk="1" hangingPunct="1">
                <a:spcBef>
                  <a:spcPct val="0"/>
                </a:spcBef>
                <a:buFontTx/>
                <a:buNone/>
              </a:pPr>
              <a:r>
                <a:rPr lang="en-US" altLang="ja-JP" sz="1350" dirty="0">
                  <a:latin typeface="Century" panose="02040604050505020304" pitchFamily="18" charset="0"/>
                  <a:ea typeface="ＭＳ 明朝" panose="02020609040205080304" pitchFamily="17" charset="-128"/>
                </a:rPr>
                <a:t>●</a:t>
              </a:r>
              <a:r>
                <a:rPr lang="ja-JP" altLang="en-US" sz="1350" b="1" dirty="0">
                  <a:latin typeface="Century" panose="02040604050505020304" pitchFamily="18" charset="0"/>
                </a:rPr>
                <a:t>子ども・家族への面談、訪問</a:t>
              </a:r>
            </a:p>
            <a:p>
              <a:pPr algn="just" eaLnBrk="1" hangingPunct="1">
                <a:spcBef>
                  <a:spcPct val="0"/>
                </a:spcBef>
                <a:buFontTx/>
                <a:buNone/>
              </a:pPr>
              <a:r>
                <a:rPr lang="ja-JP" altLang="en-US" sz="1350" b="1" dirty="0">
                  <a:latin typeface="Century" panose="02040604050505020304" pitchFamily="18" charset="0"/>
                </a:rPr>
                <a:t>●教師への支援</a:t>
              </a:r>
            </a:p>
            <a:p>
              <a:pPr algn="just" eaLnBrk="1" hangingPunct="1">
                <a:spcBef>
                  <a:spcPct val="0"/>
                </a:spcBef>
                <a:buFontTx/>
                <a:buNone/>
              </a:pPr>
              <a:r>
                <a:rPr lang="ja-JP" altLang="en-US" sz="1350" b="1" dirty="0">
                  <a:latin typeface="Century" panose="02040604050505020304" pitchFamily="18" charset="0"/>
                </a:rPr>
                <a:t>●資源活用</a:t>
              </a:r>
              <a:endParaRPr lang="ja-JP" altLang="en-US" sz="1350" b="1" dirty="0">
                <a:latin typeface="Tahoma" panose="020B0604030504040204" pitchFamily="34" charset="0"/>
              </a:endParaRPr>
            </a:p>
          </p:txBody>
        </p:sp>
        <p:sp>
          <p:nvSpPr>
            <p:cNvPr id="23" name="Text Box 6">
              <a:extLst>
                <a:ext uri="{FF2B5EF4-FFF2-40B4-BE49-F238E27FC236}">
                  <a16:creationId xmlns:a16="http://schemas.microsoft.com/office/drawing/2014/main" id="{EC02ACBB-BA17-4D65-848E-9DC89FE0218D}"/>
                </a:ext>
              </a:extLst>
            </p:cNvPr>
            <p:cNvSpPr txBox="1">
              <a:spLocks noChangeArrowheads="1"/>
            </p:cNvSpPr>
            <p:nvPr/>
          </p:nvSpPr>
          <p:spPr bwMode="auto">
            <a:xfrm>
              <a:off x="2269331" y="1580555"/>
              <a:ext cx="1384046" cy="486966"/>
            </a:xfrm>
            <a:prstGeom prst="rect">
              <a:avLst/>
            </a:prstGeom>
            <a:solidFill>
              <a:srgbClr val="FFFF99"/>
            </a:solidFill>
            <a:ln w="12700" cap="rnd">
              <a:solidFill>
                <a:srgbClr val="000000"/>
              </a:solidFill>
              <a:prstDash val="sysDot"/>
              <a:miter lim="800000"/>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500" b="1">
                  <a:latin typeface="ＭＳ ゴシック" panose="020B0609070205080204" pitchFamily="49" charset="-128"/>
                  <a:ea typeface="ＭＳ ゴシック" panose="020B0609070205080204" pitchFamily="49" charset="-128"/>
                </a:rPr>
                <a:t>個別事例への</a:t>
              </a:r>
            </a:p>
            <a:p>
              <a:pPr eaLnBrk="1" hangingPunct="1">
                <a:spcBef>
                  <a:spcPct val="0"/>
                </a:spcBef>
                <a:buFontTx/>
                <a:buNone/>
              </a:pPr>
              <a:r>
                <a:rPr lang="ja-JP" altLang="en-US" sz="1500" b="1">
                  <a:latin typeface="ＭＳ ゴシック" panose="020B0609070205080204" pitchFamily="49" charset="-128"/>
                  <a:ea typeface="ＭＳ ゴシック" panose="020B0609070205080204" pitchFamily="49" charset="-128"/>
                </a:rPr>
                <a:t>アプローチ</a:t>
              </a:r>
              <a:endParaRPr lang="ja-JP" altLang="en-US" sz="1500" b="1">
                <a:latin typeface="Tahoma" panose="020B0604030504040204" pitchFamily="34" charset="0"/>
              </a:endParaRPr>
            </a:p>
          </p:txBody>
        </p:sp>
        <p:sp>
          <p:nvSpPr>
            <p:cNvPr id="24" name="AutoShape 7">
              <a:extLst>
                <a:ext uri="{FF2B5EF4-FFF2-40B4-BE49-F238E27FC236}">
                  <a16:creationId xmlns:a16="http://schemas.microsoft.com/office/drawing/2014/main" id="{C30A0BD3-552C-4635-AB4F-CF6EC628E1E4}"/>
                </a:ext>
              </a:extLst>
            </p:cNvPr>
            <p:cNvSpPr>
              <a:spLocks noChangeArrowheads="1"/>
            </p:cNvSpPr>
            <p:nvPr/>
          </p:nvSpPr>
          <p:spPr bwMode="auto">
            <a:xfrm>
              <a:off x="2195514" y="4962525"/>
              <a:ext cx="2484835" cy="896541"/>
            </a:xfrm>
            <a:prstGeom prst="roundRect">
              <a:avLst>
                <a:gd name="adj" fmla="val 16667"/>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lnSpc>
                  <a:spcPct val="56000"/>
                </a:lnSpc>
                <a:spcBef>
                  <a:spcPct val="0"/>
                </a:spcBef>
                <a:buFontTx/>
                <a:buNone/>
              </a:pPr>
              <a:endParaRPr lang="en-US" altLang="ja-JP" sz="750">
                <a:latin typeface="Century" panose="02040604050505020304" pitchFamily="18" charset="0"/>
                <a:ea typeface="ＭＳ 明朝" panose="02020609040205080304" pitchFamily="17" charset="-128"/>
              </a:endParaRPr>
            </a:p>
            <a:p>
              <a:pPr algn="just" eaLnBrk="1" hangingPunct="1">
                <a:spcBef>
                  <a:spcPct val="0"/>
                </a:spcBef>
                <a:buFontTx/>
                <a:buNone/>
              </a:pPr>
              <a:endParaRPr lang="en-US" altLang="ja-JP" sz="675">
                <a:latin typeface="Century" panose="02040604050505020304" pitchFamily="18" charset="0"/>
                <a:ea typeface="ＭＳ 明朝" panose="02020609040205080304" pitchFamily="17" charset="-128"/>
              </a:endParaRPr>
            </a:p>
            <a:p>
              <a:pPr algn="just" eaLnBrk="1" hangingPunct="1">
                <a:spcBef>
                  <a:spcPct val="0"/>
                </a:spcBef>
                <a:buFontTx/>
                <a:buNone/>
              </a:pPr>
              <a:r>
                <a:rPr lang="en-US" altLang="ja-JP" sz="1350">
                  <a:latin typeface="Century" panose="02040604050505020304" pitchFamily="18" charset="0"/>
                  <a:ea typeface="ＭＳ 明朝" panose="02020609040205080304" pitchFamily="17" charset="-128"/>
                </a:rPr>
                <a:t>●</a:t>
              </a:r>
              <a:r>
                <a:rPr lang="ja-JP" altLang="en-US" sz="1350" b="1">
                  <a:latin typeface="Century" panose="02040604050505020304" pitchFamily="18" charset="0"/>
                </a:rPr>
                <a:t>連携ケース会議の開催</a:t>
              </a:r>
            </a:p>
            <a:p>
              <a:pPr algn="just" eaLnBrk="1" hangingPunct="1">
                <a:spcBef>
                  <a:spcPct val="0"/>
                </a:spcBef>
                <a:buFontTx/>
                <a:buNone/>
              </a:pPr>
              <a:r>
                <a:rPr lang="ja-JP" altLang="en-US" sz="1350" b="1">
                  <a:latin typeface="Century" panose="02040604050505020304" pitchFamily="18" charset="0"/>
                </a:rPr>
                <a:t>●市ネットワーク会議へ参加</a:t>
              </a:r>
            </a:p>
            <a:p>
              <a:pPr algn="just" eaLnBrk="1" hangingPunct="1">
                <a:spcBef>
                  <a:spcPct val="0"/>
                </a:spcBef>
                <a:buFontTx/>
                <a:buNone/>
              </a:pPr>
              <a:r>
                <a:rPr lang="ja-JP" altLang="en-US" sz="1350" b="1">
                  <a:latin typeface="Century" panose="02040604050505020304" pitchFamily="18" charset="0"/>
                </a:rPr>
                <a:t>●市相談体制作りへの関与</a:t>
              </a:r>
            </a:p>
            <a:p>
              <a:pPr eaLnBrk="1" hangingPunct="1">
                <a:spcBef>
                  <a:spcPct val="0"/>
                </a:spcBef>
                <a:buFontTx/>
                <a:buNone/>
              </a:pPr>
              <a:endParaRPr lang="en-US" altLang="ja-JP" sz="1800" b="1">
                <a:latin typeface="Tahoma" panose="020B0604030504040204" pitchFamily="34" charset="0"/>
              </a:endParaRPr>
            </a:p>
          </p:txBody>
        </p:sp>
        <p:sp>
          <p:nvSpPr>
            <p:cNvPr id="25" name="Text Box 8">
              <a:extLst>
                <a:ext uri="{FF2B5EF4-FFF2-40B4-BE49-F238E27FC236}">
                  <a16:creationId xmlns:a16="http://schemas.microsoft.com/office/drawing/2014/main" id="{8FBF9058-0601-4630-AC71-B8C8BA378938}"/>
                </a:ext>
              </a:extLst>
            </p:cNvPr>
            <p:cNvSpPr txBox="1">
              <a:spLocks noChangeArrowheads="1"/>
            </p:cNvSpPr>
            <p:nvPr/>
          </p:nvSpPr>
          <p:spPr bwMode="auto">
            <a:xfrm>
              <a:off x="2269331" y="4583906"/>
              <a:ext cx="2106216" cy="485775"/>
            </a:xfrm>
            <a:prstGeom prst="rect">
              <a:avLst/>
            </a:prstGeom>
            <a:solidFill>
              <a:srgbClr val="FFFF99"/>
            </a:solidFill>
            <a:ln w="12700" cap="rnd">
              <a:solidFill>
                <a:srgbClr val="000000"/>
              </a:solidFill>
              <a:prstDash val="sysDot"/>
              <a:miter lim="800000"/>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500" b="1">
                  <a:latin typeface="ＭＳ ゴシック" panose="020B0609070205080204" pitchFamily="49" charset="-128"/>
                  <a:ea typeface="ＭＳ ゴシック" panose="020B0609070205080204" pitchFamily="49" charset="-128"/>
                </a:rPr>
                <a:t>市子ども家庭相談体制作りへのアプローチ</a:t>
              </a:r>
              <a:endParaRPr lang="ja-JP" altLang="en-US" sz="1500" b="1">
                <a:latin typeface="Tahoma" panose="020B0604030504040204" pitchFamily="34" charset="0"/>
              </a:endParaRPr>
            </a:p>
          </p:txBody>
        </p:sp>
        <p:sp>
          <p:nvSpPr>
            <p:cNvPr id="26" name="AutoShape 9">
              <a:extLst>
                <a:ext uri="{FF2B5EF4-FFF2-40B4-BE49-F238E27FC236}">
                  <a16:creationId xmlns:a16="http://schemas.microsoft.com/office/drawing/2014/main" id="{33384B3A-7964-4B62-B9D9-65212D21EF6D}"/>
                </a:ext>
              </a:extLst>
            </p:cNvPr>
            <p:cNvSpPr>
              <a:spLocks noChangeArrowheads="1"/>
            </p:cNvSpPr>
            <p:nvPr/>
          </p:nvSpPr>
          <p:spPr bwMode="auto">
            <a:xfrm>
              <a:off x="2250282" y="3482580"/>
              <a:ext cx="2160985" cy="735212"/>
            </a:xfrm>
            <a:prstGeom prst="roundRect">
              <a:avLst>
                <a:gd name="adj" fmla="val 16667"/>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lnSpc>
                  <a:spcPct val="56000"/>
                </a:lnSpc>
                <a:spcBef>
                  <a:spcPct val="0"/>
                </a:spcBef>
                <a:buFontTx/>
                <a:buNone/>
              </a:pPr>
              <a:endParaRPr lang="en-US" altLang="ja-JP" sz="750" dirty="0">
                <a:latin typeface="Century" panose="02040604050505020304" pitchFamily="18" charset="0"/>
                <a:ea typeface="ＭＳ 明朝" panose="02020609040205080304" pitchFamily="17" charset="-128"/>
              </a:endParaRPr>
            </a:p>
            <a:p>
              <a:pPr algn="just" eaLnBrk="1" hangingPunct="1">
                <a:spcBef>
                  <a:spcPct val="0"/>
                </a:spcBef>
                <a:buFontTx/>
                <a:buNone/>
              </a:pPr>
              <a:endParaRPr lang="en-US" altLang="ja-JP" sz="675" dirty="0">
                <a:latin typeface="Century" panose="02040604050505020304" pitchFamily="18" charset="0"/>
                <a:ea typeface="ＭＳ 明朝" panose="02020609040205080304" pitchFamily="17" charset="-128"/>
              </a:endParaRPr>
            </a:p>
            <a:p>
              <a:pPr algn="just" eaLnBrk="1" hangingPunct="1">
                <a:spcBef>
                  <a:spcPct val="0"/>
                </a:spcBef>
                <a:buFontTx/>
                <a:buNone/>
              </a:pPr>
              <a:r>
                <a:rPr lang="en-US" altLang="ja-JP" sz="1350" dirty="0">
                  <a:latin typeface="Century" panose="02040604050505020304" pitchFamily="18" charset="0"/>
                  <a:ea typeface="ＭＳ 明朝" panose="02020609040205080304" pitchFamily="17" charset="-128"/>
                </a:rPr>
                <a:t>●</a:t>
              </a:r>
              <a:r>
                <a:rPr lang="ja-JP" altLang="en-US" sz="1350" b="1" dirty="0">
                  <a:latin typeface="Century" panose="02040604050505020304" pitchFamily="18" charset="0"/>
                </a:rPr>
                <a:t>校内ケース会議の開催</a:t>
              </a:r>
            </a:p>
            <a:p>
              <a:pPr algn="just" eaLnBrk="1" hangingPunct="1">
                <a:spcBef>
                  <a:spcPct val="0"/>
                </a:spcBef>
                <a:buFontTx/>
                <a:buNone/>
              </a:pPr>
              <a:r>
                <a:rPr lang="ja-JP" altLang="en-US" sz="1350" b="1" dirty="0">
                  <a:latin typeface="Century" panose="02040604050505020304" pitchFamily="18" charset="0"/>
                </a:rPr>
                <a:t>●研修会の開催</a:t>
              </a:r>
            </a:p>
            <a:p>
              <a:pPr eaLnBrk="1" hangingPunct="1">
                <a:spcBef>
                  <a:spcPct val="0"/>
                </a:spcBef>
                <a:buFontTx/>
                <a:buNone/>
              </a:pPr>
              <a:endParaRPr lang="en-US" altLang="ja-JP" sz="1350" b="1" dirty="0">
                <a:latin typeface="Tahoma" panose="020B0604030504040204" pitchFamily="34" charset="0"/>
              </a:endParaRPr>
            </a:p>
          </p:txBody>
        </p:sp>
        <p:sp>
          <p:nvSpPr>
            <p:cNvPr id="27" name="Text Box 10">
              <a:extLst>
                <a:ext uri="{FF2B5EF4-FFF2-40B4-BE49-F238E27FC236}">
                  <a16:creationId xmlns:a16="http://schemas.microsoft.com/office/drawing/2014/main" id="{4B772D3F-36A6-4A8B-A278-DB6996F7B8C5}"/>
                </a:ext>
              </a:extLst>
            </p:cNvPr>
            <p:cNvSpPr txBox="1">
              <a:spLocks noChangeArrowheads="1"/>
            </p:cNvSpPr>
            <p:nvPr/>
          </p:nvSpPr>
          <p:spPr bwMode="auto">
            <a:xfrm>
              <a:off x="2269332" y="3118246"/>
              <a:ext cx="1674019" cy="485775"/>
            </a:xfrm>
            <a:prstGeom prst="rect">
              <a:avLst/>
            </a:prstGeom>
            <a:solidFill>
              <a:srgbClr val="FFFF99"/>
            </a:solidFill>
            <a:ln w="12700" cap="rnd">
              <a:solidFill>
                <a:srgbClr val="000000"/>
              </a:solidFill>
              <a:prstDash val="sysDot"/>
              <a:miter lim="800000"/>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500" b="1">
                  <a:latin typeface="ＭＳ ゴシック" panose="020B0609070205080204" pitchFamily="49" charset="-128"/>
                </a:rPr>
                <a:t>校内体制作りへの</a:t>
              </a:r>
            </a:p>
            <a:p>
              <a:pPr eaLnBrk="1" hangingPunct="1">
                <a:spcBef>
                  <a:spcPct val="0"/>
                </a:spcBef>
                <a:buFontTx/>
                <a:buNone/>
              </a:pPr>
              <a:r>
                <a:rPr lang="ja-JP" altLang="en-US" sz="1500" b="1">
                  <a:latin typeface="ＭＳ ゴシック" panose="020B0609070205080204" pitchFamily="49" charset="-128"/>
                </a:rPr>
                <a:t>アプローチ</a:t>
              </a:r>
              <a:endParaRPr lang="ja-JP" altLang="en-US" sz="1500" b="1">
                <a:latin typeface="Tahoma" panose="020B0604030504040204" pitchFamily="34" charset="0"/>
              </a:endParaRPr>
            </a:p>
          </p:txBody>
        </p:sp>
        <p:sp>
          <p:nvSpPr>
            <p:cNvPr id="28" name="Oval 11">
              <a:extLst>
                <a:ext uri="{FF2B5EF4-FFF2-40B4-BE49-F238E27FC236}">
                  <a16:creationId xmlns:a16="http://schemas.microsoft.com/office/drawing/2014/main" id="{CC0F026D-E5A4-47C0-830B-25F9166A8F18}"/>
                </a:ext>
              </a:extLst>
            </p:cNvPr>
            <p:cNvSpPr>
              <a:spLocks noChangeArrowheads="1"/>
            </p:cNvSpPr>
            <p:nvPr/>
          </p:nvSpPr>
          <p:spPr bwMode="auto">
            <a:xfrm>
              <a:off x="1708547" y="3553422"/>
              <a:ext cx="600075" cy="270272"/>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1200" b="1">
                  <a:latin typeface="Century" panose="02040604050505020304" pitchFamily="18" charset="0"/>
                </a:rPr>
                <a:t>メゾ</a:t>
              </a:r>
              <a:endParaRPr lang="ja-JP" altLang="en-US" sz="1200" b="1">
                <a:latin typeface="Tahoma" panose="020B0604030504040204" pitchFamily="34" charset="0"/>
              </a:endParaRPr>
            </a:p>
          </p:txBody>
        </p:sp>
        <p:sp>
          <p:nvSpPr>
            <p:cNvPr id="29" name="Oval 12">
              <a:extLst>
                <a:ext uri="{FF2B5EF4-FFF2-40B4-BE49-F238E27FC236}">
                  <a16:creationId xmlns:a16="http://schemas.microsoft.com/office/drawing/2014/main" id="{786574A8-5642-4D6A-9AC6-3441D721655E}"/>
                </a:ext>
              </a:extLst>
            </p:cNvPr>
            <p:cNvSpPr>
              <a:spLocks noChangeArrowheads="1"/>
            </p:cNvSpPr>
            <p:nvPr/>
          </p:nvSpPr>
          <p:spPr bwMode="auto">
            <a:xfrm>
              <a:off x="1578770" y="2103390"/>
              <a:ext cx="675084" cy="259556"/>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1200" b="1">
                  <a:latin typeface="Century" panose="02040604050505020304" pitchFamily="18" charset="0"/>
                </a:rPr>
                <a:t>ミクロ</a:t>
              </a:r>
              <a:endParaRPr lang="ja-JP" altLang="en-US" sz="1200" b="1">
                <a:latin typeface="Tahoma" panose="020B0604030504040204" pitchFamily="34" charset="0"/>
              </a:endParaRPr>
            </a:p>
          </p:txBody>
        </p:sp>
        <p:sp>
          <p:nvSpPr>
            <p:cNvPr id="30" name="Oval 13">
              <a:extLst>
                <a:ext uri="{FF2B5EF4-FFF2-40B4-BE49-F238E27FC236}">
                  <a16:creationId xmlns:a16="http://schemas.microsoft.com/office/drawing/2014/main" id="{D4D9D119-0CEE-45AF-B8BB-3562B3C60785}"/>
                </a:ext>
              </a:extLst>
            </p:cNvPr>
            <p:cNvSpPr>
              <a:spLocks noChangeArrowheads="1"/>
            </p:cNvSpPr>
            <p:nvPr/>
          </p:nvSpPr>
          <p:spPr bwMode="auto">
            <a:xfrm>
              <a:off x="5436394" y="2349105"/>
              <a:ext cx="810816" cy="269081"/>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1200" b="1">
                  <a:latin typeface="Century" panose="02040604050505020304" pitchFamily="18" charset="0"/>
                </a:rPr>
                <a:t>子ども</a:t>
              </a:r>
              <a:endParaRPr lang="ja-JP" altLang="en-US" sz="1200" b="1">
                <a:latin typeface="Tahoma" panose="020B0604030504040204" pitchFamily="34" charset="0"/>
              </a:endParaRPr>
            </a:p>
          </p:txBody>
        </p:sp>
        <p:sp>
          <p:nvSpPr>
            <p:cNvPr id="31" name="Oval 14">
              <a:extLst>
                <a:ext uri="{FF2B5EF4-FFF2-40B4-BE49-F238E27FC236}">
                  <a16:creationId xmlns:a16="http://schemas.microsoft.com/office/drawing/2014/main" id="{09C25260-9B58-4408-8F5B-F10F23207348}"/>
                </a:ext>
              </a:extLst>
            </p:cNvPr>
            <p:cNvSpPr>
              <a:spLocks noChangeArrowheads="1"/>
            </p:cNvSpPr>
            <p:nvPr/>
          </p:nvSpPr>
          <p:spPr bwMode="auto">
            <a:xfrm>
              <a:off x="5868591" y="1754983"/>
              <a:ext cx="642938" cy="259556"/>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1200" b="1">
                  <a:latin typeface="Century" panose="02040604050505020304" pitchFamily="18" charset="0"/>
                </a:rPr>
                <a:t>友人</a:t>
              </a:r>
              <a:endParaRPr lang="ja-JP" altLang="en-US" sz="1200" b="1">
                <a:latin typeface="Tahoma" panose="020B0604030504040204" pitchFamily="34" charset="0"/>
              </a:endParaRPr>
            </a:p>
          </p:txBody>
        </p:sp>
        <p:sp>
          <p:nvSpPr>
            <p:cNvPr id="32" name="Oval 15">
              <a:extLst>
                <a:ext uri="{FF2B5EF4-FFF2-40B4-BE49-F238E27FC236}">
                  <a16:creationId xmlns:a16="http://schemas.microsoft.com/office/drawing/2014/main" id="{BAEA3709-844B-4C1F-8C6A-F63055C552C6}"/>
                </a:ext>
              </a:extLst>
            </p:cNvPr>
            <p:cNvSpPr>
              <a:spLocks noChangeArrowheads="1"/>
            </p:cNvSpPr>
            <p:nvPr/>
          </p:nvSpPr>
          <p:spPr bwMode="auto">
            <a:xfrm>
              <a:off x="6354366" y="2349105"/>
              <a:ext cx="647700" cy="240506"/>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1200" b="1">
                  <a:latin typeface="Century" panose="02040604050505020304" pitchFamily="18" charset="0"/>
                </a:rPr>
                <a:t>家族</a:t>
              </a:r>
              <a:endParaRPr lang="ja-JP" altLang="en-US" sz="1200" b="1">
                <a:latin typeface="Tahoma" panose="020B0604030504040204" pitchFamily="34" charset="0"/>
              </a:endParaRPr>
            </a:p>
          </p:txBody>
        </p:sp>
        <p:sp>
          <p:nvSpPr>
            <p:cNvPr id="33" name="Oval 16">
              <a:extLst>
                <a:ext uri="{FF2B5EF4-FFF2-40B4-BE49-F238E27FC236}">
                  <a16:creationId xmlns:a16="http://schemas.microsoft.com/office/drawing/2014/main" id="{41D4435D-D73C-4571-9B35-5D2B2D95F911}"/>
                </a:ext>
              </a:extLst>
            </p:cNvPr>
            <p:cNvSpPr>
              <a:spLocks noChangeArrowheads="1"/>
            </p:cNvSpPr>
            <p:nvPr/>
          </p:nvSpPr>
          <p:spPr bwMode="auto">
            <a:xfrm>
              <a:off x="4842273" y="1754981"/>
              <a:ext cx="701278" cy="271463"/>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1200" b="1">
                  <a:latin typeface="Century" panose="02040604050505020304" pitchFamily="18" charset="0"/>
                </a:rPr>
                <a:t>教師</a:t>
              </a:r>
              <a:endParaRPr lang="ja-JP" altLang="en-US" sz="1200" b="1">
                <a:latin typeface="Tahoma" panose="020B0604030504040204" pitchFamily="34" charset="0"/>
              </a:endParaRPr>
            </a:p>
          </p:txBody>
        </p:sp>
        <p:sp>
          <p:nvSpPr>
            <p:cNvPr id="34" name="Oval 17">
              <a:extLst>
                <a:ext uri="{FF2B5EF4-FFF2-40B4-BE49-F238E27FC236}">
                  <a16:creationId xmlns:a16="http://schemas.microsoft.com/office/drawing/2014/main" id="{682E6DD3-9512-40DA-ACED-E54B873D21F0}"/>
                </a:ext>
              </a:extLst>
            </p:cNvPr>
            <p:cNvSpPr>
              <a:spLocks noChangeArrowheads="1"/>
            </p:cNvSpPr>
            <p:nvPr/>
          </p:nvSpPr>
          <p:spPr bwMode="auto">
            <a:xfrm>
              <a:off x="6731794" y="1808561"/>
              <a:ext cx="1090613" cy="335756"/>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1200" b="1">
                  <a:latin typeface="Century" panose="02040604050505020304" pitchFamily="18" charset="0"/>
                </a:rPr>
                <a:t>地域資源</a:t>
              </a:r>
              <a:endParaRPr lang="ja-JP" altLang="en-US" sz="1200" b="1">
                <a:latin typeface="Tahoma" panose="020B0604030504040204" pitchFamily="34" charset="0"/>
              </a:endParaRPr>
            </a:p>
          </p:txBody>
        </p:sp>
        <p:sp>
          <p:nvSpPr>
            <p:cNvPr id="35" name="Line 18">
              <a:extLst>
                <a:ext uri="{FF2B5EF4-FFF2-40B4-BE49-F238E27FC236}">
                  <a16:creationId xmlns:a16="http://schemas.microsoft.com/office/drawing/2014/main" id="{523BC6B0-506B-4197-B628-4D2FAB086E08}"/>
                </a:ext>
              </a:extLst>
            </p:cNvPr>
            <p:cNvSpPr>
              <a:spLocks noChangeShapeType="1"/>
            </p:cNvSpPr>
            <p:nvPr/>
          </p:nvSpPr>
          <p:spPr bwMode="auto">
            <a:xfrm>
              <a:off x="5381626" y="2025255"/>
              <a:ext cx="216694" cy="21550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sp>
          <p:nvSpPr>
            <p:cNvPr id="36" name="Line 19">
              <a:extLst>
                <a:ext uri="{FF2B5EF4-FFF2-40B4-BE49-F238E27FC236}">
                  <a16:creationId xmlns:a16="http://schemas.microsoft.com/office/drawing/2014/main" id="{2774998A-E03D-436C-A6AF-6C6AE9A0E393}"/>
                </a:ext>
              </a:extLst>
            </p:cNvPr>
            <p:cNvSpPr>
              <a:spLocks noChangeShapeType="1"/>
            </p:cNvSpPr>
            <p:nvPr/>
          </p:nvSpPr>
          <p:spPr bwMode="auto">
            <a:xfrm flipH="1">
              <a:off x="6786563" y="2132410"/>
              <a:ext cx="161925" cy="10834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sp>
          <p:nvSpPr>
            <p:cNvPr id="37" name="Line 20">
              <a:extLst>
                <a:ext uri="{FF2B5EF4-FFF2-40B4-BE49-F238E27FC236}">
                  <a16:creationId xmlns:a16="http://schemas.microsoft.com/office/drawing/2014/main" id="{FCB079C9-EB6C-46DA-A5F9-08F90C43F930}"/>
                </a:ext>
              </a:extLst>
            </p:cNvPr>
            <p:cNvSpPr>
              <a:spLocks noChangeShapeType="1"/>
            </p:cNvSpPr>
            <p:nvPr/>
          </p:nvSpPr>
          <p:spPr bwMode="auto">
            <a:xfrm>
              <a:off x="6192441" y="2025254"/>
              <a:ext cx="0" cy="161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sp>
          <p:nvSpPr>
            <p:cNvPr id="38" name="Oval 21">
              <a:extLst>
                <a:ext uri="{FF2B5EF4-FFF2-40B4-BE49-F238E27FC236}">
                  <a16:creationId xmlns:a16="http://schemas.microsoft.com/office/drawing/2014/main" id="{C87EA53A-7F96-4AD8-A0E4-47E5261654EF}"/>
                </a:ext>
              </a:extLst>
            </p:cNvPr>
            <p:cNvSpPr>
              <a:spLocks noChangeArrowheads="1"/>
            </p:cNvSpPr>
            <p:nvPr/>
          </p:nvSpPr>
          <p:spPr bwMode="auto">
            <a:xfrm>
              <a:off x="4518422" y="4076701"/>
              <a:ext cx="1275159" cy="308372"/>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1200" b="1">
                  <a:latin typeface="Century" panose="02040604050505020304" pitchFamily="18" charset="0"/>
                </a:rPr>
                <a:t>外部支援者</a:t>
              </a:r>
              <a:endParaRPr lang="ja-JP" altLang="en-US" sz="1200" b="1">
                <a:latin typeface="Tahoma" panose="020B0604030504040204" pitchFamily="34" charset="0"/>
              </a:endParaRPr>
            </a:p>
          </p:txBody>
        </p:sp>
        <p:sp>
          <p:nvSpPr>
            <p:cNvPr id="39" name="Oval 22">
              <a:extLst>
                <a:ext uri="{FF2B5EF4-FFF2-40B4-BE49-F238E27FC236}">
                  <a16:creationId xmlns:a16="http://schemas.microsoft.com/office/drawing/2014/main" id="{1B869362-2C95-4828-B92A-819A237CC3A8}"/>
                </a:ext>
              </a:extLst>
            </p:cNvPr>
            <p:cNvSpPr>
              <a:spLocks noChangeArrowheads="1"/>
            </p:cNvSpPr>
            <p:nvPr/>
          </p:nvSpPr>
          <p:spPr bwMode="auto">
            <a:xfrm>
              <a:off x="6793709" y="3429000"/>
              <a:ext cx="603645" cy="314325"/>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1200" b="1">
                  <a:latin typeface="Century" panose="02040604050505020304" pitchFamily="18" charset="0"/>
                </a:rPr>
                <a:t>養教</a:t>
              </a:r>
              <a:endParaRPr lang="ja-JP" altLang="en-US" sz="1200" b="1">
                <a:latin typeface="Tahoma" panose="020B0604030504040204" pitchFamily="34" charset="0"/>
              </a:endParaRPr>
            </a:p>
          </p:txBody>
        </p:sp>
        <p:sp>
          <p:nvSpPr>
            <p:cNvPr id="40" name="Oval 23">
              <a:extLst>
                <a:ext uri="{FF2B5EF4-FFF2-40B4-BE49-F238E27FC236}">
                  <a16:creationId xmlns:a16="http://schemas.microsoft.com/office/drawing/2014/main" id="{8C40F995-BF75-493D-BAD3-599D6EDBA42E}"/>
                </a:ext>
              </a:extLst>
            </p:cNvPr>
            <p:cNvSpPr>
              <a:spLocks noChangeArrowheads="1"/>
            </p:cNvSpPr>
            <p:nvPr/>
          </p:nvSpPr>
          <p:spPr bwMode="auto">
            <a:xfrm>
              <a:off x="5813823" y="3644505"/>
              <a:ext cx="839384" cy="295276"/>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1200" b="1" dirty="0">
                  <a:latin typeface="Century" panose="02040604050505020304" pitchFamily="18" charset="0"/>
                </a:rPr>
                <a:t>管理職</a:t>
              </a:r>
              <a:endParaRPr lang="ja-JP" altLang="en-US" sz="1200" b="1" dirty="0">
                <a:latin typeface="Tahoma" panose="020B0604030504040204" pitchFamily="34" charset="0"/>
              </a:endParaRPr>
            </a:p>
          </p:txBody>
        </p:sp>
        <p:sp>
          <p:nvSpPr>
            <p:cNvPr id="41" name="Oval 24">
              <a:extLst>
                <a:ext uri="{FF2B5EF4-FFF2-40B4-BE49-F238E27FC236}">
                  <a16:creationId xmlns:a16="http://schemas.microsoft.com/office/drawing/2014/main" id="{4C957E09-EA0E-4153-B176-3B528C927F74}"/>
                </a:ext>
              </a:extLst>
            </p:cNvPr>
            <p:cNvSpPr>
              <a:spLocks noChangeArrowheads="1"/>
            </p:cNvSpPr>
            <p:nvPr/>
          </p:nvSpPr>
          <p:spPr bwMode="auto">
            <a:xfrm>
              <a:off x="5975749" y="3213499"/>
              <a:ext cx="610790" cy="269081"/>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1200" b="1">
                  <a:latin typeface="Century" panose="02040604050505020304" pitchFamily="18" charset="0"/>
                </a:rPr>
                <a:t>担任</a:t>
              </a:r>
              <a:endParaRPr lang="ja-JP" altLang="en-US" sz="1200" b="1">
                <a:latin typeface="Tahoma" panose="020B0604030504040204" pitchFamily="34" charset="0"/>
              </a:endParaRPr>
            </a:p>
          </p:txBody>
        </p:sp>
        <p:sp>
          <p:nvSpPr>
            <p:cNvPr id="42" name="Oval 25">
              <a:extLst>
                <a:ext uri="{FF2B5EF4-FFF2-40B4-BE49-F238E27FC236}">
                  <a16:creationId xmlns:a16="http://schemas.microsoft.com/office/drawing/2014/main" id="{0A05655C-74FA-4475-87AC-B76C2B602DCF}"/>
                </a:ext>
              </a:extLst>
            </p:cNvPr>
            <p:cNvSpPr>
              <a:spLocks noChangeArrowheads="1"/>
            </p:cNvSpPr>
            <p:nvPr/>
          </p:nvSpPr>
          <p:spPr bwMode="auto">
            <a:xfrm>
              <a:off x="5262562" y="3365897"/>
              <a:ext cx="595313" cy="314325"/>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1200" b="1">
                  <a:latin typeface="Century" panose="02040604050505020304" pitchFamily="18" charset="0"/>
                </a:rPr>
                <a:t>生指</a:t>
              </a:r>
              <a:endParaRPr lang="ja-JP" altLang="en-US" sz="1200" b="1">
                <a:latin typeface="Tahoma" panose="020B0604030504040204" pitchFamily="34" charset="0"/>
              </a:endParaRPr>
            </a:p>
          </p:txBody>
        </p:sp>
        <p:sp>
          <p:nvSpPr>
            <p:cNvPr id="43" name="Line 26">
              <a:extLst>
                <a:ext uri="{FF2B5EF4-FFF2-40B4-BE49-F238E27FC236}">
                  <a16:creationId xmlns:a16="http://schemas.microsoft.com/office/drawing/2014/main" id="{BC351A32-C9A3-44E5-93E0-00E9D61ECAE9}"/>
                </a:ext>
              </a:extLst>
            </p:cNvPr>
            <p:cNvSpPr>
              <a:spLocks noChangeShapeType="1"/>
            </p:cNvSpPr>
            <p:nvPr/>
          </p:nvSpPr>
          <p:spPr bwMode="auto">
            <a:xfrm flipV="1">
              <a:off x="5819776" y="3375423"/>
              <a:ext cx="150019" cy="5357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sp>
          <p:nvSpPr>
            <p:cNvPr id="44" name="Line 27">
              <a:extLst>
                <a:ext uri="{FF2B5EF4-FFF2-40B4-BE49-F238E27FC236}">
                  <a16:creationId xmlns:a16="http://schemas.microsoft.com/office/drawing/2014/main" id="{325522AD-D73A-476C-94FE-E681E87818B9}"/>
                </a:ext>
              </a:extLst>
            </p:cNvPr>
            <p:cNvSpPr>
              <a:spLocks noChangeShapeType="1"/>
            </p:cNvSpPr>
            <p:nvPr/>
          </p:nvSpPr>
          <p:spPr bwMode="auto">
            <a:xfrm>
              <a:off x="6246019" y="3482579"/>
              <a:ext cx="0" cy="161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sp>
          <p:nvSpPr>
            <p:cNvPr id="45" name="Line 28">
              <a:extLst>
                <a:ext uri="{FF2B5EF4-FFF2-40B4-BE49-F238E27FC236}">
                  <a16:creationId xmlns:a16="http://schemas.microsoft.com/office/drawing/2014/main" id="{19F19150-82E0-43B6-B75A-19A0973F3B87}"/>
                </a:ext>
              </a:extLst>
            </p:cNvPr>
            <p:cNvSpPr>
              <a:spLocks noChangeShapeType="1"/>
            </p:cNvSpPr>
            <p:nvPr/>
          </p:nvSpPr>
          <p:spPr bwMode="auto">
            <a:xfrm>
              <a:off x="6569870" y="3375423"/>
              <a:ext cx="279797" cy="13930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sp>
          <p:nvSpPr>
            <p:cNvPr id="46" name="Oval 29">
              <a:extLst>
                <a:ext uri="{FF2B5EF4-FFF2-40B4-BE49-F238E27FC236}">
                  <a16:creationId xmlns:a16="http://schemas.microsoft.com/office/drawing/2014/main" id="{B6EB67C5-9024-4D8C-B5AF-1A09E31B09EC}"/>
                </a:ext>
              </a:extLst>
            </p:cNvPr>
            <p:cNvSpPr>
              <a:spLocks noChangeArrowheads="1"/>
            </p:cNvSpPr>
            <p:nvPr/>
          </p:nvSpPr>
          <p:spPr bwMode="auto">
            <a:xfrm>
              <a:off x="6607969" y="4082059"/>
              <a:ext cx="1275159" cy="308372"/>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1200" b="1">
                  <a:latin typeface="Century" panose="02040604050505020304" pitchFamily="18" charset="0"/>
                </a:rPr>
                <a:t>外部支援者</a:t>
              </a:r>
              <a:endParaRPr lang="ja-JP" altLang="en-US" sz="1200" b="1">
                <a:latin typeface="Tahoma" panose="020B0604030504040204" pitchFamily="34" charset="0"/>
              </a:endParaRPr>
            </a:p>
          </p:txBody>
        </p:sp>
        <p:sp>
          <p:nvSpPr>
            <p:cNvPr id="47" name="Line 30">
              <a:extLst>
                <a:ext uri="{FF2B5EF4-FFF2-40B4-BE49-F238E27FC236}">
                  <a16:creationId xmlns:a16="http://schemas.microsoft.com/office/drawing/2014/main" id="{6D2E0D8E-10BA-46F8-8CD7-9B832BDF9F55}"/>
                </a:ext>
              </a:extLst>
            </p:cNvPr>
            <p:cNvSpPr>
              <a:spLocks noChangeShapeType="1"/>
            </p:cNvSpPr>
            <p:nvPr/>
          </p:nvSpPr>
          <p:spPr bwMode="auto">
            <a:xfrm flipV="1">
              <a:off x="5175648" y="3907631"/>
              <a:ext cx="216694" cy="161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sp>
          <p:nvSpPr>
            <p:cNvPr id="48" name="Line 31">
              <a:extLst>
                <a:ext uri="{FF2B5EF4-FFF2-40B4-BE49-F238E27FC236}">
                  <a16:creationId xmlns:a16="http://schemas.microsoft.com/office/drawing/2014/main" id="{400C8C0E-A540-44ED-945B-F029573B4A63}"/>
                </a:ext>
              </a:extLst>
            </p:cNvPr>
            <p:cNvSpPr>
              <a:spLocks noChangeShapeType="1"/>
            </p:cNvSpPr>
            <p:nvPr/>
          </p:nvSpPr>
          <p:spPr bwMode="auto">
            <a:xfrm flipH="1" flipV="1">
              <a:off x="7173507" y="3914775"/>
              <a:ext cx="161925" cy="161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sp>
          <p:nvSpPr>
            <p:cNvPr id="49" name="Oval 32">
              <a:extLst>
                <a:ext uri="{FF2B5EF4-FFF2-40B4-BE49-F238E27FC236}">
                  <a16:creationId xmlns:a16="http://schemas.microsoft.com/office/drawing/2014/main" id="{AEFDBD58-BC50-4658-ACF0-75AB71D60D76}"/>
                </a:ext>
              </a:extLst>
            </p:cNvPr>
            <p:cNvSpPr>
              <a:spLocks noChangeArrowheads="1"/>
            </p:cNvSpPr>
            <p:nvPr/>
          </p:nvSpPr>
          <p:spPr bwMode="auto">
            <a:xfrm>
              <a:off x="5975749" y="4994672"/>
              <a:ext cx="610790" cy="270272"/>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1200" b="1" dirty="0">
                  <a:latin typeface="Century" panose="02040604050505020304" pitchFamily="18" charset="0"/>
                </a:rPr>
                <a:t>学校</a:t>
              </a:r>
              <a:endParaRPr lang="ja-JP" altLang="en-US" sz="1200" b="1" dirty="0">
                <a:latin typeface="Tahoma" panose="020B0604030504040204" pitchFamily="34" charset="0"/>
              </a:endParaRPr>
            </a:p>
          </p:txBody>
        </p:sp>
        <p:sp>
          <p:nvSpPr>
            <p:cNvPr id="50" name="Oval 33">
              <a:extLst>
                <a:ext uri="{FF2B5EF4-FFF2-40B4-BE49-F238E27FC236}">
                  <a16:creationId xmlns:a16="http://schemas.microsoft.com/office/drawing/2014/main" id="{8F65C58E-D6F9-43C8-8BBB-1128DBEDBA60}"/>
                </a:ext>
              </a:extLst>
            </p:cNvPr>
            <p:cNvSpPr>
              <a:spLocks noChangeArrowheads="1"/>
            </p:cNvSpPr>
            <p:nvPr/>
          </p:nvSpPr>
          <p:spPr bwMode="auto">
            <a:xfrm>
              <a:off x="5976939" y="5426869"/>
              <a:ext cx="631031" cy="252413"/>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1200" b="1">
                  <a:latin typeface="Century" panose="02040604050505020304" pitchFamily="18" charset="0"/>
                </a:rPr>
                <a:t>児相</a:t>
              </a:r>
              <a:endParaRPr lang="ja-JP" altLang="en-US" sz="1200" b="1">
                <a:latin typeface="Tahoma" panose="020B0604030504040204" pitchFamily="34" charset="0"/>
              </a:endParaRPr>
            </a:p>
          </p:txBody>
        </p:sp>
        <p:sp>
          <p:nvSpPr>
            <p:cNvPr id="51" name="Oval 34">
              <a:extLst>
                <a:ext uri="{FF2B5EF4-FFF2-40B4-BE49-F238E27FC236}">
                  <a16:creationId xmlns:a16="http://schemas.microsoft.com/office/drawing/2014/main" id="{A898CFBE-CF8F-496A-9502-9FD10F08E268}"/>
                </a:ext>
              </a:extLst>
            </p:cNvPr>
            <p:cNvSpPr>
              <a:spLocks noChangeArrowheads="1"/>
            </p:cNvSpPr>
            <p:nvPr/>
          </p:nvSpPr>
          <p:spPr bwMode="auto">
            <a:xfrm>
              <a:off x="5166124" y="4994672"/>
              <a:ext cx="648890" cy="260747"/>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1200" b="1">
                  <a:latin typeface="Century" panose="02040604050505020304" pitchFamily="18" charset="0"/>
                </a:rPr>
                <a:t>福祉</a:t>
              </a:r>
              <a:endParaRPr lang="ja-JP" altLang="en-US" sz="1200" b="1">
                <a:latin typeface="Tahoma" panose="020B0604030504040204" pitchFamily="34" charset="0"/>
              </a:endParaRPr>
            </a:p>
          </p:txBody>
        </p:sp>
        <p:sp>
          <p:nvSpPr>
            <p:cNvPr id="52" name="Oval 35">
              <a:extLst>
                <a:ext uri="{FF2B5EF4-FFF2-40B4-BE49-F238E27FC236}">
                  <a16:creationId xmlns:a16="http://schemas.microsoft.com/office/drawing/2014/main" id="{0FAF3201-CBCA-4082-B4DB-F99FB83549DE}"/>
                </a:ext>
              </a:extLst>
            </p:cNvPr>
            <p:cNvSpPr>
              <a:spLocks noChangeArrowheads="1"/>
            </p:cNvSpPr>
            <p:nvPr/>
          </p:nvSpPr>
          <p:spPr bwMode="auto">
            <a:xfrm>
              <a:off x="6679406" y="5373291"/>
              <a:ext cx="625079" cy="252413"/>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1200" b="1">
                  <a:latin typeface="Century" panose="02040604050505020304" pitchFamily="18" charset="0"/>
                </a:rPr>
                <a:t>病院</a:t>
              </a:r>
              <a:endParaRPr lang="ja-JP" altLang="en-US" sz="1200" b="1">
                <a:latin typeface="Tahoma" panose="020B0604030504040204" pitchFamily="34" charset="0"/>
              </a:endParaRPr>
            </a:p>
          </p:txBody>
        </p:sp>
        <p:sp>
          <p:nvSpPr>
            <p:cNvPr id="53" name="Oval 36">
              <a:extLst>
                <a:ext uri="{FF2B5EF4-FFF2-40B4-BE49-F238E27FC236}">
                  <a16:creationId xmlns:a16="http://schemas.microsoft.com/office/drawing/2014/main" id="{E5A8E4A4-0ACA-4CFE-A628-74485BDB340C}"/>
                </a:ext>
              </a:extLst>
            </p:cNvPr>
            <p:cNvSpPr>
              <a:spLocks noChangeArrowheads="1"/>
            </p:cNvSpPr>
            <p:nvPr/>
          </p:nvSpPr>
          <p:spPr bwMode="auto">
            <a:xfrm>
              <a:off x="6731794" y="4994674"/>
              <a:ext cx="810816" cy="325040"/>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1200" b="1">
                  <a:latin typeface="Century" panose="02040604050505020304" pitchFamily="18" charset="0"/>
                </a:rPr>
                <a:t>幼稚園</a:t>
              </a:r>
              <a:endParaRPr lang="ja-JP" altLang="en-US" sz="1200" b="1">
                <a:latin typeface="Tahoma" panose="020B0604030504040204" pitchFamily="34" charset="0"/>
              </a:endParaRPr>
            </a:p>
          </p:txBody>
        </p:sp>
        <p:sp>
          <p:nvSpPr>
            <p:cNvPr id="54" name="Line 37">
              <a:extLst>
                <a:ext uri="{FF2B5EF4-FFF2-40B4-BE49-F238E27FC236}">
                  <a16:creationId xmlns:a16="http://schemas.microsoft.com/office/drawing/2014/main" id="{2E9C018F-07BB-46D6-9AC9-A7F2A72B5F67}"/>
                </a:ext>
              </a:extLst>
            </p:cNvPr>
            <p:cNvSpPr>
              <a:spLocks noChangeShapeType="1"/>
            </p:cNvSpPr>
            <p:nvPr/>
          </p:nvSpPr>
          <p:spPr bwMode="auto">
            <a:xfrm>
              <a:off x="5813822" y="5156597"/>
              <a:ext cx="161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sp>
          <p:nvSpPr>
            <p:cNvPr id="55" name="Line 38">
              <a:extLst>
                <a:ext uri="{FF2B5EF4-FFF2-40B4-BE49-F238E27FC236}">
                  <a16:creationId xmlns:a16="http://schemas.microsoft.com/office/drawing/2014/main" id="{FF3F4E51-E69A-4937-A820-5018CC93AF56}"/>
                </a:ext>
              </a:extLst>
            </p:cNvPr>
            <p:cNvSpPr>
              <a:spLocks noChangeShapeType="1"/>
            </p:cNvSpPr>
            <p:nvPr/>
          </p:nvSpPr>
          <p:spPr bwMode="auto">
            <a:xfrm flipV="1">
              <a:off x="5706667" y="5211366"/>
              <a:ext cx="301228" cy="161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sp>
          <p:nvSpPr>
            <p:cNvPr id="56" name="Line 39">
              <a:extLst>
                <a:ext uri="{FF2B5EF4-FFF2-40B4-BE49-F238E27FC236}">
                  <a16:creationId xmlns:a16="http://schemas.microsoft.com/office/drawing/2014/main" id="{DA02C676-0123-4D5A-96BF-A0AA26B9E45B}"/>
                </a:ext>
              </a:extLst>
            </p:cNvPr>
            <p:cNvSpPr>
              <a:spLocks noChangeShapeType="1"/>
            </p:cNvSpPr>
            <p:nvPr/>
          </p:nvSpPr>
          <p:spPr bwMode="auto">
            <a:xfrm>
              <a:off x="6517483" y="5211366"/>
              <a:ext cx="269081" cy="161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sp>
          <p:nvSpPr>
            <p:cNvPr id="57" name="Line 40">
              <a:extLst>
                <a:ext uri="{FF2B5EF4-FFF2-40B4-BE49-F238E27FC236}">
                  <a16:creationId xmlns:a16="http://schemas.microsoft.com/office/drawing/2014/main" id="{EB65600D-84B8-4303-A1E5-29F206D7BE33}"/>
                </a:ext>
              </a:extLst>
            </p:cNvPr>
            <p:cNvSpPr>
              <a:spLocks noChangeShapeType="1"/>
            </p:cNvSpPr>
            <p:nvPr/>
          </p:nvSpPr>
          <p:spPr bwMode="auto">
            <a:xfrm>
              <a:off x="6569869" y="5156597"/>
              <a:ext cx="161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sp>
          <p:nvSpPr>
            <p:cNvPr id="58" name="AutoShape 41">
              <a:extLst>
                <a:ext uri="{FF2B5EF4-FFF2-40B4-BE49-F238E27FC236}">
                  <a16:creationId xmlns:a16="http://schemas.microsoft.com/office/drawing/2014/main" id="{88394011-26B7-44EE-A181-7223BAF31D90}"/>
                </a:ext>
              </a:extLst>
            </p:cNvPr>
            <p:cNvSpPr>
              <a:spLocks noChangeArrowheads="1"/>
            </p:cNvSpPr>
            <p:nvPr/>
          </p:nvSpPr>
          <p:spPr bwMode="auto">
            <a:xfrm>
              <a:off x="5328047" y="2781300"/>
              <a:ext cx="514350" cy="323850"/>
            </a:xfrm>
            <a:prstGeom prst="upArrow">
              <a:avLst>
                <a:gd name="adj1" fmla="val 52778"/>
                <a:gd name="adj2" fmla="val 50139"/>
              </a:avLst>
            </a:prstGeom>
            <a:solidFill>
              <a:schemeClr val="accent1"/>
            </a:solidFill>
            <a:ln w="9525">
              <a:solidFill>
                <a:srgbClr val="000000"/>
              </a:solidFill>
              <a:miter lim="800000"/>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350">
                <a:latin typeface="Tahoma" panose="020B0604030504040204" pitchFamily="34" charset="0"/>
              </a:endParaRPr>
            </a:p>
          </p:txBody>
        </p:sp>
        <p:sp>
          <p:nvSpPr>
            <p:cNvPr id="59" name="Text Box 42">
              <a:extLst>
                <a:ext uri="{FF2B5EF4-FFF2-40B4-BE49-F238E27FC236}">
                  <a16:creationId xmlns:a16="http://schemas.microsoft.com/office/drawing/2014/main" id="{EF15F392-6638-4694-9230-8B7FD1BFEC70}"/>
                </a:ext>
              </a:extLst>
            </p:cNvPr>
            <p:cNvSpPr txBox="1">
              <a:spLocks noChangeArrowheads="1"/>
            </p:cNvSpPr>
            <p:nvPr/>
          </p:nvSpPr>
          <p:spPr bwMode="auto">
            <a:xfrm>
              <a:off x="6977064" y="4611292"/>
              <a:ext cx="864394" cy="161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1050" b="1" dirty="0">
                  <a:latin typeface="Century" panose="02040604050505020304" pitchFamily="18" charset="0"/>
                </a:rPr>
                <a:t>バックアップ</a:t>
              </a:r>
              <a:endParaRPr lang="ja-JP" altLang="en-US" sz="1050" b="1" dirty="0">
                <a:latin typeface="Tahoma" panose="020B0604030504040204" pitchFamily="34" charset="0"/>
              </a:endParaRPr>
            </a:p>
          </p:txBody>
        </p:sp>
        <p:sp>
          <p:nvSpPr>
            <p:cNvPr id="60" name="AutoShape 43">
              <a:extLst>
                <a:ext uri="{FF2B5EF4-FFF2-40B4-BE49-F238E27FC236}">
                  <a16:creationId xmlns:a16="http://schemas.microsoft.com/office/drawing/2014/main" id="{65988E02-12E9-4775-9961-126D0AD46464}"/>
                </a:ext>
              </a:extLst>
            </p:cNvPr>
            <p:cNvSpPr>
              <a:spLocks noChangeArrowheads="1"/>
            </p:cNvSpPr>
            <p:nvPr/>
          </p:nvSpPr>
          <p:spPr bwMode="auto">
            <a:xfrm>
              <a:off x="1547814" y="2425304"/>
              <a:ext cx="378619" cy="1133475"/>
            </a:xfrm>
            <a:prstGeom prst="curvedRightArrow">
              <a:avLst>
                <a:gd name="adj1" fmla="val 59874"/>
                <a:gd name="adj2" fmla="val 119748"/>
                <a:gd name="adj3" fmla="val 33333"/>
              </a:avLst>
            </a:prstGeom>
            <a:solidFill>
              <a:srgbClr val="FFFFFF"/>
            </a:solidFill>
            <a:ln w="9525">
              <a:solidFill>
                <a:srgbClr val="000000"/>
              </a:solidFill>
              <a:miter lim="800000"/>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350">
                <a:latin typeface="Tahoma" panose="020B0604030504040204" pitchFamily="34" charset="0"/>
              </a:endParaRPr>
            </a:p>
          </p:txBody>
        </p:sp>
        <p:sp>
          <p:nvSpPr>
            <p:cNvPr id="61" name="AutoShape 44">
              <a:extLst>
                <a:ext uri="{FF2B5EF4-FFF2-40B4-BE49-F238E27FC236}">
                  <a16:creationId xmlns:a16="http://schemas.microsoft.com/office/drawing/2014/main" id="{4F86BE2A-4D0D-44DE-B65C-9D35AB768D03}"/>
                </a:ext>
              </a:extLst>
            </p:cNvPr>
            <p:cNvSpPr>
              <a:spLocks noChangeArrowheads="1"/>
            </p:cNvSpPr>
            <p:nvPr/>
          </p:nvSpPr>
          <p:spPr bwMode="auto">
            <a:xfrm>
              <a:off x="1543646" y="3968353"/>
              <a:ext cx="377428" cy="1296591"/>
            </a:xfrm>
            <a:prstGeom prst="curvedRightArrow">
              <a:avLst>
                <a:gd name="adj1" fmla="val 68707"/>
                <a:gd name="adj2" fmla="val 137413"/>
                <a:gd name="adj3" fmla="val 33333"/>
              </a:avLst>
            </a:prstGeom>
            <a:solidFill>
              <a:srgbClr val="FFFFFF"/>
            </a:solidFill>
            <a:ln w="9525">
              <a:solidFill>
                <a:srgbClr val="000000"/>
              </a:solidFill>
              <a:miter lim="800000"/>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350">
                <a:latin typeface="Tahoma" panose="020B0604030504040204" pitchFamily="34" charset="0"/>
              </a:endParaRPr>
            </a:p>
          </p:txBody>
        </p:sp>
        <p:sp>
          <p:nvSpPr>
            <p:cNvPr id="62" name="Oval 45">
              <a:extLst>
                <a:ext uri="{FF2B5EF4-FFF2-40B4-BE49-F238E27FC236}">
                  <a16:creationId xmlns:a16="http://schemas.microsoft.com/office/drawing/2014/main" id="{D3B800B3-47F7-4145-ADC2-AF6CDCA25F48}"/>
                </a:ext>
              </a:extLst>
            </p:cNvPr>
            <p:cNvSpPr>
              <a:spLocks noChangeArrowheads="1"/>
            </p:cNvSpPr>
            <p:nvPr/>
          </p:nvSpPr>
          <p:spPr bwMode="auto">
            <a:xfrm>
              <a:off x="1494235" y="5293520"/>
              <a:ext cx="775097" cy="259556"/>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1200" b="1">
                  <a:latin typeface="Century" panose="02040604050505020304" pitchFamily="18" charset="0"/>
                </a:rPr>
                <a:t>マクロ</a:t>
              </a:r>
              <a:endParaRPr lang="ja-JP" altLang="en-US" sz="1200" b="1">
                <a:latin typeface="Tahoma" panose="020B0604030504040204" pitchFamily="34" charset="0"/>
              </a:endParaRPr>
            </a:p>
          </p:txBody>
        </p:sp>
        <p:sp>
          <p:nvSpPr>
            <p:cNvPr id="63" name="AutoShape 46">
              <a:extLst>
                <a:ext uri="{FF2B5EF4-FFF2-40B4-BE49-F238E27FC236}">
                  <a16:creationId xmlns:a16="http://schemas.microsoft.com/office/drawing/2014/main" id="{017C7114-086F-4AB0-840F-D9E8476DBAB0}"/>
                </a:ext>
              </a:extLst>
            </p:cNvPr>
            <p:cNvSpPr>
              <a:spLocks noChangeArrowheads="1"/>
            </p:cNvSpPr>
            <p:nvPr/>
          </p:nvSpPr>
          <p:spPr bwMode="auto">
            <a:xfrm>
              <a:off x="5327452" y="4444008"/>
              <a:ext cx="514350" cy="323850"/>
            </a:xfrm>
            <a:prstGeom prst="upArrow">
              <a:avLst>
                <a:gd name="adj1" fmla="val 52778"/>
                <a:gd name="adj2" fmla="val 50139"/>
              </a:avLst>
            </a:prstGeom>
            <a:solidFill>
              <a:schemeClr val="accent1"/>
            </a:solidFill>
            <a:ln w="9525">
              <a:solidFill>
                <a:srgbClr val="000000"/>
              </a:solidFill>
              <a:miter lim="800000"/>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350">
                <a:latin typeface="Tahoma" panose="020B0604030504040204" pitchFamily="34" charset="0"/>
              </a:endParaRPr>
            </a:p>
          </p:txBody>
        </p:sp>
        <p:sp>
          <p:nvSpPr>
            <p:cNvPr id="64" name="AutoShape 47">
              <a:extLst>
                <a:ext uri="{FF2B5EF4-FFF2-40B4-BE49-F238E27FC236}">
                  <a16:creationId xmlns:a16="http://schemas.microsoft.com/office/drawing/2014/main" id="{9E4D837F-B143-4ED3-911A-72EEC98868D4}"/>
                </a:ext>
              </a:extLst>
            </p:cNvPr>
            <p:cNvSpPr>
              <a:spLocks noChangeArrowheads="1"/>
            </p:cNvSpPr>
            <p:nvPr/>
          </p:nvSpPr>
          <p:spPr bwMode="auto">
            <a:xfrm>
              <a:off x="6529388" y="4444008"/>
              <a:ext cx="514350" cy="323850"/>
            </a:xfrm>
            <a:prstGeom prst="upArrow">
              <a:avLst>
                <a:gd name="adj1" fmla="val 52778"/>
                <a:gd name="adj2" fmla="val 50139"/>
              </a:avLst>
            </a:prstGeom>
            <a:solidFill>
              <a:schemeClr val="accent1"/>
            </a:solidFill>
            <a:ln w="9525">
              <a:solidFill>
                <a:srgbClr val="000000"/>
              </a:solidFill>
              <a:miter lim="800000"/>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350">
                <a:latin typeface="Tahoma" panose="020B0604030504040204" pitchFamily="34" charset="0"/>
              </a:endParaRPr>
            </a:p>
          </p:txBody>
        </p:sp>
        <p:sp>
          <p:nvSpPr>
            <p:cNvPr id="65" name="AutoShape 48">
              <a:extLst>
                <a:ext uri="{FF2B5EF4-FFF2-40B4-BE49-F238E27FC236}">
                  <a16:creationId xmlns:a16="http://schemas.microsoft.com/office/drawing/2014/main" id="{C4F37854-BA14-4886-8508-6BF3DFCF0D67}"/>
                </a:ext>
              </a:extLst>
            </p:cNvPr>
            <p:cNvSpPr>
              <a:spLocks noChangeArrowheads="1"/>
            </p:cNvSpPr>
            <p:nvPr/>
          </p:nvSpPr>
          <p:spPr bwMode="auto">
            <a:xfrm>
              <a:off x="6516291" y="2781300"/>
              <a:ext cx="514350" cy="323850"/>
            </a:xfrm>
            <a:prstGeom prst="upArrow">
              <a:avLst>
                <a:gd name="adj1" fmla="val 52778"/>
                <a:gd name="adj2" fmla="val 50139"/>
              </a:avLst>
            </a:prstGeom>
            <a:solidFill>
              <a:schemeClr val="accent1"/>
            </a:solidFill>
            <a:ln w="9525">
              <a:solidFill>
                <a:srgbClr val="000000"/>
              </a:solidFill>
              <a:miter lim="800000"/>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350">
                <a:latin typeface="Tahoma" panose="020B0604030504040204" pitchFamily="34" charset="0"/>
              </a:endParaRPr>
            </a:p>
          </p:txBody>
        </p:sp>
        <p:sp>
          <p:nvSpPr>
            <p:cNvPr id="66" name="Text Box 49">
              <a:extLst>
                <a:ext uri="{FF2B5EF4-FFF2-40B4-BE49-F238E27FC236}">
                  <a16:creationId xmlns:a16="http://schemas.microsoft.com/office/drawing/2014/main" id="{460F72E2-083C-4225-B7B5-0C5595F9CD51}"/>
                </a:ext>
              </a:extLst>
            </p:cNvPr>
            <p:cNvSpPr txBox="1">
              <a:spLocks noChangeArrowheads="1"/>
            </p:cNvSpPr>
            <p:nvPr/>
          </p:nvSpPr>
          <p:spPr bwMode="auto">
            <a:xfrm>
              <a:off x="6959205" y="2964655"/>
              <a:ext cx="864394" cy="161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1050" b="1" dirty="0">
                  <a:latin typeface="Century" panose="02040604050505020304" pitchFamily="18" charset="0"/>
                </a:rPr>
                <a:t>バックアップ</a:t>
              </a:r>
              <a:endParaRPr lang="ja-JP" altLang="en-US" sz="1050" b="1" dirty="0">
                <a:latin typeface="Tahoma" panose="020B0604030504040204" pitchFamily="34" charset="0"/>
              </a:endParaRPr>
            </a:p>
          </p:txBody>
        </p:sp>
        <p:sp>
          <p:nvSpPr>
            <p:cNvPr id="67" name="Oval 50">
              <a:extLst>
                <a:ext uri="{FF2B5EF4-FFF2-40B4-BE49-F238E27FC236}">
                  <a16:creationId xmlns:a16="http://schemas.microsoft.com/office/drawing/2014/main" id="{BD890AC5-C399-4A91-8295-B43EB71C7825}"/>
                </a:ext>
              </a:extLst>
            </p:cNvPr>
            <p:cNvSpPr>
              <a:spLocks noChangeArrowheads="1"/>
            </p:cNvSpPr>
            <p:nvPr/>
          </p:nvSpPr>
          <p:spPr bwMode="auto">
            <a:xfrm>
              <a:off x="5112545" y="5373291"/>
              <a:ext cx="798910" cy="252413"/>
            </a:xfrm>
            <a:prstGeom prst="ellipse">
              <a:avLst/>
            </a:prstGeom>
            <a:solidFill>
              <a:srgbClr val="FFFFFF"/>
            </a:solidFill>
            <a:ln w="9525">
              <a:solidFill>
                <a:srgbClr val="000000"/>
              </a:solidFill>
              <a:round/>
              <a:headEnd/>
              <a:tailEnd/>
            </a:ln>
          </p:spPr>
          <p:txBody>
            <a:bodyPr lIns="55721" tIns="6668" rIns="55721" bIns="6668"/>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1200" b="1">
                  <a:latin typeface="Century" panose="02040604050505020304" pitchFamily="18" charset="0"/>
                </a:rPr>
                <a:t>その他</a:t>
              </a:r>
              <a:endParaRPr lang="ja-JP" altLang="en-US" sz="1200" b="1">
                <a:latin typeface="Tahoma" panose="020B0604030504040204" pitchFamily="34" charset="0"/>
              </a:endParaRPr>
            </a:p>
          </p:txBody>
        </p:sp>
        <p:sp>
          <p:nvSpPr>
            <p:cNvPr id="68" name="Line 51">
              <a:extLst>
                <a:ext uri="{FF2B5EF4-FFF2-40B4-BE49-F238E27FC236}">
                  <a16:creationId xmlns:a16="http://schemas.microsoft.com/office/drawing/2014/main" id="{76D35228-58AD-46B2-BA23-C8719CEC2CBB}"/>
                </a:ext>
              </a:extLst>
            </p:cNvPr>
            <p:cNvSpPr>
              <a:spLocks noChangeShapeType="1"/>
            </p:cNvSpPr>
            <p:nvPr/>
          </p:nvSpPr>
          <p:spPr bwMode="auto">
            <a:xfrm>
              <a:off x="6247210" y="5264944"/>
              <a:ext cx="0" cy="161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55721" tIns="6668" rIns="55721" bIns="6668"/>
            <a:lstStyle/>
            <a:p>
              <a:endParaRPr lang="ja-JP" altLang="en-US" sz="1350"/>
            </a:p>
          </p:txBody>
        </p:sp>
      </p:grpSp>
      <p:sp>
        <p:nvSpPr>
          <p:cNvPr id="69" name="Rectangle 52">
            <a:extLst>
              <a:ext uri="{FF2B5EF4-FFF2-40B4-BE49-F238E27FC236}">
                <a16:creationId xmlns:a16="http://schemas.microsoft.com/office/drawing/2014/main" id="{BFA02D9B-E1B2-4698-8F24-1A067F44D1DE}"/>
              </a:ext>
            </a:extLst>
          </p:cNvPr>
          <p:cNvSpPr>
            <a:spLocks noGrp="1" noChangeArrowheads="1"/>
          </p:cNvSpPr>
          <p:nvPr>
            <p:ph type="title"/>
          </p:nvPr>
        </p:nvSpPr>
        <p:spPr>
          <a:xfrm>
            <a:off x="4157550" y="5672137"/>
            <a:ext cx="4986450" cy="589360"/>
          </a:xfrm>
          <a:noFill/>
        </p:spPr>
        <p:txBody>
          <a:bodyPr/>
          <a:lstStyle/>
          <a:p>
            <a:pPr eaLnBrk="1" hangingPunct="1"/>
            <a:r>
              <a:rPr lang="ja-JP" altLang="en-US" sz="2250" u="sng" dirty="0">
                <a:solidFill>
                  <a:schemeClr val="tx1"/>
                </a:solidFill>
              </a:rPr>
              <a:t>ＳＳＷ：ミクロ・メゾ・マクロ実践</a:t>
            </a:r>
            <a:r>
              <a:rPr lang="ja-JP" altLang="en-US" sz="1650" u="sng" dirty="0">
                <a:solidFill>
                  <a:schemeClr val="tx1"/>
                </a:solidFill>
              </a:rPr>
              <a:t>（文科省資料）</a:t>
            </a:r>
          </a:p>
        </p:txBody>
      </p:sp>
      <p:sp>
        <p:nvSpPr>
          <p:cNvPr id="3" name="スライド番号プレースホルダー 2">
            <a:extLst>
              <a:ext uri="{FF2B5EF4-FFF2-40B4-BE49-F238E27FC236}">
                <a16:creationId xmlns:a16="http://schemas.microsoft.com/office/drawing/2014/main" id="{3A82EF7E-38AF-3579-09F9-FBE9675BCA62}"/>
              </a:ext>
            </a:extLst>
          </p:cNvPr>
          <p:cNvSpPr>
            <a:spLocks noGrp="1"/>
          </p:cNvSpPr>
          <p:nvPr>
            <p:ph type="sldNum" sz="quarter" idx="12"/>
          </p:nvPr>
        </p:nvSpPr>
        <p:spPr/>
        <p:txBody>
          <a:bodyPr/>
          <a:lstStyle/>
          <a:p>
            <a:fld id="{9DAC49A8-D133-48D6-BABD-467D590054FB}" type="slidenum">
              <a:rPr kumimoji="1" lang="ja-JP" altLang="en-US" smtClean="0"/>
              <a:t>126</a:t>
            </a:fld>
            <a:endParaRPr kumimoji="1" lang="ja-JP" altLang="en-US"/>
          </a:p>
        </p:txBody>
      </p:sp>
    </p:spTree>
    <p:extLst>
      <p:ext uri="{BB962C8B-B14F-4D97-AF65-F5344CB8AC3E}">
        <p14:creationId xmlns:p14="http://schemas.microsoft.com/office/powerpoint/2010/main" val="3481575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76BF3D4A-F885-EB27-63AA-6B6BEB2292A5}"/>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17" name="タイトル 1">
            <a:extLst>
              <a:ext uri="{FF2B5EF4-FFF2-40B4-BE49-F238E27FC236}">
                <a16:creationId xmlns:a16="http://schemas.microsoft.com/office/drawing/2014/main" id="{C31D4951-C005-8BED-12BF-6043EC048B7F}"/>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１．メゾ：校内チーム体制を作る</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70" name="Rectangle 3">
            <a:extLst>
              <a:ext uri="{FF2B5EF4-FFF2-40B4-BE49-F238E27FC236}">
                <a16:creationId xmlns:a16="http://schemas.microsoft.com/office/drawing/2014/main" id="{4911176C-CD60-45FA-8440-DE1B3CC8EF1D}"/>
              </a:ext>
            </a:extLst>
          </p:cNvPr>
          <p:cNvSpPr txBox="1">
            <a:spLocks noChangeArrowheads="1"/>
          </p:cNvSpPr>
          <p:nvPr/>
        </p:nvSpPr>
        <p:spPr>
          <a:xfrm>
            <a:off x="59591" y="685800"/>
            <a:ext cx="8496886" cy="314061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defRPr/>
            </a:pPr>
            <a:r>
              <a:rPr lang="ja-JP" altLang="en-US" b="1" dirty="0">
                <a:latin typeface="BIZ UDPゴシック" panose="020B0400000000000000" pitchFamily="50" charset="-128"/>
                <a:ea typeface="BIZ UDPゴシック" panose="020B0400000000000000" pitchFamily="50" charset="-128"/>
              </a:rPr>
              <a:t>・</a:t>
            </a:r>
            <a:r>
              <a:rPr lang="en-US" altLang="ja-JP" b="1" dirty="0">
                <a:latin typeface="BIZ UDPゴシック" panose="020B0400000000000000" pitchFamily="50" charset="-128"/>
                <a:ea typeface="BIZ UDPゴシック" panose="020B0400000000000000" pitchFamily="50" charset="-128"/>
              </a:rPr>
              <a:t>SSW</a:t>
            </a:r>
            <a:r>
              <a:rPr lang="ja-JP" altLang="en-US" b="1" dirty="0">
                <a:latin typeface="BIZ UDPゴシック" panose="020B0400000000000000" pitchFamily="50" charset="-128"/>
                <a:ea typeface="BIZ UDPゴシック" panose="020B0400000000000000" pitchFamily="50" charset="-128"/>
              </a:rPr>
              <a:t>常勤化調査より（文部科学省委託：山野研究室</a:t>
            </a:r>
            <a:r>
              <a:rPr lang="en-US" altLang="ja-JP" b="1" dirty="0">
                <a:latin typeface="BIZ UDPゴシック" panose="020B0400000000000000" pitchFamily="50" charset="-128"/>
                <a:ea typeface="BIZ UDPゴシック" panose="020B0400000000000000" pitchFamily="50" charset="-128"/>
              </a:rPr>
              <a:t>2025</a:t>
            </a:r>
            <a:r>
              <a:rPr lang="ja-JP" altLang="en-US" b="1" dirty="0">
                <a:latin typeface="BIZ UDPゴシック" panose="020B0400000000000000" pitchFamily="50" charset="-128"/>
                <a:ea typeface="BIZ UDPゴシック" panose="020B0400000000000000" pitchFamily="50" charset="-128"/>
              </a:rPr>
              <a:t>）</a:t>
            </a:r>
            <a:endParaRPr lang="en-US" altLang="ja-JP" b="1" dirty="0">
              <a:latin typeface="BIZ UDPゴシック" panose="020B0400000000000000" pitchFamily="50" charset="-128"/>
              <a:ea typeface="BIZ UDPゴシック" panose="020B0400000000000000" pitchFamily="50" charset="-128"/>
            </a:endParaRPr>
          </a:p>
          <a:p>
            <a:pPr>
              <a:defRPr/>
            </a:pPr>
            <a:endParaRPr lang="ja-JP" altLang="en-US" dirty="0"/>
          </a:p>
        </p:txBody>
      </p:sp>
      <p:grpSp>
        <p:nvGrpSpPr>
          <p:cNvPr id="2" name="グループ化 1">
            <a:extLst>
              <a:ext uri="{FF2B5EF4-FFF2-40B4-BE49-F238E27FC236}">
                <a16:creationId xmlns:a16="http://schemas.microsoft.com/office/drawing/2014/main" id="{8EBBDEA6-DB1C-4DB1-B384-868DF12BD710}"/>
              </a:ext>
            </a:extLst>
          </p:cNvPr>
          <p:cNvGrpSpPr/>
          <p:nvPr/>
        </p:nvGrpSpPr>
        <p:grpSpPr>
          <a:xfrm>
            <a:off x="249898" y="1169605"/>
            <a:ext cx="8894102" cy="3294930"/>
            <a:chOff x="503117" y="1437158"/>
            <a:chExt cx="7159203" cy="1943809"/>
          </a:xfrm>
        </p:grpSpPr>
        <p:graphicFrame>
          <p:nvGraphicFramePr>
            <p:cNvPr id="5" name="グラフ 4">
              <a:extLst>
                <a:ext uri="{FF2B5EF4-FFF2-40B4-BE49-F238E27FC236}">
                  <a16:creationId xmlns:a16="http://schemas.microsoft.com/office/drawing/2014/main" id="{6E533047-A5ED-460E-B97A-7880AE5EA51B}"/>
                </a:ext>
              </a:extLst>
            </p:cNvPr>
            <p:cNvGraphicFramePr>
              <a:graphicFrameLocks/>
            </p:cNvGraphicFramePr>
            <p:nvPr>
              <p:extLst>
                <p:ext uri="{D42A27DB-BD31-4B8C-83A1-F6EECF244321}">
                  <p14:modId xmlns:p14="http://schemas.microsoft.com/office/powerpoint/2010/main" val="822952125"/>
                </p:ext>
              </p:extLst>
            </p:nvPr>
          </p:nvGraphicFramePr>
          <p:xfrm>
            <a:off x="3304346" y="1699650"/>
            <a:ext cx="2761343" cy="1680851"/>
          </p:xfrm>
          <a:graphic>
            <a:graphicData uri="http://schemas.openxmlformats.org/drawingml/2006/chart">
              <c:chart xmlns:c="http://schemas.openxmlformats.org/drawingml/2006/chart" xmlns:r="http://schemas.openxmlformats.org/officeDocument/2006/relationships" r:id="rId2"/>
            </a:graphicData>
          </a:graphic>
        </p:graphicFrame>
        <p:sp>
          <p:nvSpPr>
            <p:cNvPr id="6" name="角丸四角形 19">
              <a:extLst>
                <a:ext uri="{FF2B5EF4-FFF2-40B4-BE49-F238E27FC236}">
                  <a16:creationId xmlns:a16="http://schemas.microsoft.com/office/drawing/2014/main" id="{4BEEC1A6-5EAE-49A6-A592-41C0080770AC}"/>
                </a:ext>
              </a:extLst>
            </p:cNvPr>
            <p:cNvSpPr/>
            <p:nvPr/>
          </p:nvSpPr>
          <p:spPr>
            <a:xfrm>
              <a:off x="2864293" y="1437158"/>
              <a:ext cx="3671068" cy="21281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altLang="ja-JP" sz="16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SSW</a:t>
              </a:r>
              <a:r>
                <a:rPr lang="ja-JP" altLang="en-US" sz="16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の配置・派遣が十分と感じているかどうか</a:t>
              </a:r>
              <a:endParaRPr lang="ja-JP" altLang="ja-JP" sz="16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 name="角丸四角形 19">
              <a:extLst>
                <a:ext uri="{FF2B5EF4-FFF2-40B4-BE49-F238E27FC236}">
                  <a16:creationId xmlns:a16="http://schemas.microsoft.com/office/drawing/2014/main" id="{6D8C15DD-66CB-4AFA-9F5E-C2CBDE11A046}"/>
                </a:ext>
              </a:extLst>
            </p:cNvPr>
            <p:cNvSpPr/>
            <p:nvPr/>
          </p:nvSpPr>
          <p:spPr>
            <a:xfrm>
              <a:off x="503118" y="1440714"/>
              <a:ext cx="1803129" cy="20926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altLang="ja-JP" sz="16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SSW</a:t>
              </a:r>
              <a:r>
                <a:rPr lang="ja-JP" altLang="en-US" sz="16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の配置・派遣状況</a:t>
              </a:r>
              <a:endParaRPr lang="ja-JP" altLang="ja-JP" sz="1600" kern="10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8" name="グラフ 7">
              <a:extLst>
                <a:ext uri="{FF2B5EF4-FFF2-40B4-BE49-F238E27FC236}">
                  <a16:creationId xmlns:a16="http://schemas.microsoft.com/office/drawing/2014/main" id="{7DA3AE1B-5245-44DC-A00C-77CE094802A2}"/>
                </a:ext>
              </a:extLst>
            </p:cNvPr>
            <p:cNvGraphicFramePr>
              <a:graphicFrameLocks/>
            </p:cNvGraphicFramePr>
            <p:nvPr>
              <p:extLst>
                <p:ext uri="{D42A27DB-BD31-4B8C-83A1-F6EECF244321}">
                  <p14:modId xmlns:p14="http://schemas.microsoft.com/office/powerpoint/2010/main" val="2827240208"/>
                </p:ext>
              </p:extLst>
            </p:nvPr>
          </p:nvGraphicFramePr>
          <p:xfrm>
            <a:off x="503117" y="1698652"/>
            <a:ext cx="2761343" cy="1682315"/>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a:extLst>
                <a:ext uri="{FF2B5EF4-FFF2-40B4-BE49-F238E27FC236}">
                  <a16:creationId xmlns:a16="http://schemas.microsoft.com/office/drawing/2014/main" id="{F765015A-E243-471C-BC87-5BE5DF5DB686}"/>
                </a:ext>
              </a:extLst>
            </p:cNvPr>
            <p:cNvSpPr txBox="1"/>
            <p:nvPr/>
          </p:nvSpPr>
          <p:spPr>
            <a:xfrm>
              <a:off x="4550688" y="2859403"/>
              <a:ext cx="3111632" cy="260774"/>
            </a:xfrm>
            <a:prstGeom prst="rect">
              <a:avLst/>
            </a:prstGeom>
            <a:solidFill>
              <a:schemeClr val="accent3">
                <a:lumMod val="20000"/>
                <a:lumOff val="80000"/>
              </a:schemeClr>
            </a:solidFill>
          </p:spPr>
          <p:txBody>
            <a:bodyPr wrap="square" lIns="36000" tIns="36000" rIns="36000" bIns="36000">
              <a:spAutoFit/>
            </a:bodyPr>
            <a:lstStyle/>
            <a:p>
              <a:r>
                <a:rPr lang="ja-JP" altLang="en-US" sz="1200" dirty="0">
                  <a:effectLst/>
                  <a:latin typeface="BIZ UDPゴシック" panose="020B0400000000000000" pitchFamily="50" charset="-128"/>
                  <a:ea typeface="BIZ UDPゴシック" panose="020B0400000000000000" pitchFamily="50" charset="-128"/>
                </a:rPr>
                <a:t>常駐：全体の</a:t>
              </a:r>
              <a:r>
                <a:rPr lang="en-US" altLang="ja-JP" sz="1200" dirty="0">
                  <a:effectLst/>
                  <a:latin typeface="BIZ UDPゴシック" panose="020B0400000000000000" pitchFamily="50" charset="-128"/>
                  <a:ea typeface="BIZ UDPゴシック" panose="020B0400000000000000" pitchFamily="50" charset="-128"/>
                </a:rPr>
                <a:t>0.8</a:t>
              </a:r>
              <a:r>
                <a:rPr lang="ja-JP" altLang="en-US" sz="1200" dirty="0">
                  <a:effectLst/>
                  <a:latin typeface="BIZ UDPゴシック" panose="020B0400000000000000" pitchFamily="50" charset="-128"/>
                  <a:ea typeface="BIZ UDPゴシック" panose="020B0400000000000000" pitchFamily="50" charset="-128"/>
                </a:rPr>
                <a:t>％</a:t>
              </a:r>
              <a:endParaRPr lang="en-US" altLang="ja-JP" sz="1200" dirty="0">
                <a:effectLst/>
                <a:latin typeface="BIZ UDPゴシック" panose="020B0400000000000000" pitchFamily="50" charset="-128"/>
                <a:ea typeface="BIZ UDPゴシック" panose="020B0400000000000000" pitchFamily="50" charset="-128"/>
              </a:endParaRPr>
            </a:p>
            <a:p>
              <a:r>
                <a:rPr lang="ja-JP" altLang="en-US" sz="1200" dirty="0">
                  <a:effectLst/>
                  <a:latin typeface="BIZ UDPゴシック" panose="020B0400000000000000" pitchFamily="50" charset="-128"/>
                  <a:ea typeface="BIZ UDPゴシック" panose="020B0400000000000000" pitchFamily="50" charset="-128"/>
                </a:rPr>
                <a:t>週</a:t>
              </a:r>
              <a:r>
                <a:rPr lang="en-US" altLang="ja-JP" sz="1200" dirty="0">
                  <a:effectLst/>
                  <a:latin typeface="BIZ UDPゴシック" panose="020B0400000000000000" pitchFamily="50" charset="-128"/>
                  <a:ea typeface="BIZ UDPゴシック" panose="020B0400000000000000" pitchFamily="50" charset="-128"/>
                </a:rPr>
                <a:t>1</a:t>
              </a:r>
              <a:r>
                <a:rPr lang="ja-JP" altLang="en-US" sz="1200" dirty="0">
                  <a:effectLst/>
                  <a:latin typeface="BIZ UDPゴシック" panose="020B0400000000000000" pitchFamily="50" charset="-128"/>
                  <a:ea typeface="BIZ UDPゴシック" panose="020B0400000000000000" pitchFamily="50" charset="-128"/>
                </a:rPr>
                <a:t>などの回数は学校からみた回数（勤務形態ではない）</a:t>
              </a:r>
              <a:endParaRPr lang="ja-JP" altLang="en-US" sz="1200" dirty="0">
                <a:latin typeface="BIZ UDPゴシック" panose="020B0400000000000000" pitchFamily="50" charset="-128"/>
                <a:ea typeface="BIZ UDPゴシック" panose="020B0400000000000000" pitchFamily="50" charset="-128"/>
              </a:endParaRPr>
            </a:p>
          </p:txBody>
        </p:sp>
      </p:grpSp>
      <p:sp>
        <p:nvSpPr>
          <p:cNvPr id="4" name="正方形/長方形 3">
            <a:extLst>
              <a:ext uri="{FF2B5EF4-FFF2-40B4-BE49-F238E27FC236}">
                <a16:creationId xmlns:a16="http://schemas.microsoft.com/office/drawing/2014/main" id="{042AF582-CD2A-44EC-AE6D-F0B036AA9213}"/>
              </a:ext>
            </a:extLst>
          </p:cNvPr>
          <p:cNvSpPr/>
          <p:nvPr/>
        </p:nvSpPr>
        <p:spPr>
          <a:xfrm>
            <a:off x="397412" y="4986278"/>
            <a:ext cx="8349176" cy="646331"/>
          </a:xfrm>
          <a:prstGeom prst="rect">
            <a:avLst/>
          </a:prstGeom>
        </p:spPr>
        <p:txBody>
          <a:bodyPr wrap="square">
            <a:spAutoFit/>
          </a:bodyPr>
          <a:lstStyle/>
          <a:p>
            <a:pPr indent="127000" algn="just">
              <a:spcAft>
                <a:spcPts val="0"/>
              </a:spcAft>
            </a:pPr>
            <a:r>
              <a:rPr lang="ja-JP"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rPr>
              <a:t>教育相談</a:t>
            </a:r>
            <a:r>
              <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rPr>
              <a:t>CN</a:t>
            </a:r>
            <a:r>
              <a:rPr lang="ja-JP"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rPr>
              <a:t>の役割</a:t>
            </a:r>
            <a:endPar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27000" algn="just">
              <a:spcAft>
                <a:spcPts val="0"/>
              </a:spcAft>
            </a:pPr>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rPr>
              <a:t>校内の教師に</a:t>
            </a:r>
            <a:r>
              <a:rPr lang="en-US" altLang="ja-JP" b="1" kern="100" dirty="0" err="1">
                <a:latin typeface="BIZ UDPゴシック" panose="020B0400000000000000" pitchFamily="50" charset="-128"/>
                <a:ea typeface="BIZ UDPゴシック" panose="020B0400000000000000" pitchFamily="50" charset="-128"/>
                <a:cs typeface="Times New Roman" panose="02020603050405020304" pitchFamily="18" charset="0"/>
              </a:rPr>
              <a:t>SSWer</a:t>
            </a:r>
            <a:r>
              <a:rPr lang="ja-JP"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rPr>
              <a:t>の相談支援の視点や意義を理解してもらうよう活動する</a:t>
            </a:r>
            <a:endParaRPr lang="ja-JP" altLang="ja-JP" sz="20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矢印: 下 9">
            <a:extLst>
              <a:ext uri="{FF2B5EF4-FFF2-40B4-BE49-F238E27FC236}">
                <a16:creationId xmlns:a16="http://schemas.microsoft.com/office/drawing/2014/main" id="{FB24BDDE-3B7D-4C93-8C03-8962A1AB7DA2}"/>
              </a:ext>
            </a:extLst>
          </p:cNvPr>
          <p:cNvSpPr/>
          <p:nvPr/>
        </p:nvSpPr>
        <p:spPr>
          <a:xfrm>
            <a:off x="3488788" y="4164037"/>
            <a:ext cx="1789534" cy="3830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659DF104-11A0-40BB-883F-C6CA689445AF}"/>
              </a:ext>
            </a:extLst>
          </p:cNvPr>
          <p:cNvSpPr/>
          <p:nvPr/>
        </p:nvSpPr>
        <p:spPr>
          <a:xfrm>
            <a:off x="6002317" y="-2949"/>
            <a:ext cx="2991525" cy="369332"/>
          </a:xfrm>
          <a:prstGeom prst="rect">
            <a:avLst/>
          </a:prstGeom>
        </p:spPr>
        <p:txBody>
          <a:bodyPr wrap="none">
            <a:spAutoFit/>
          </a:bodyPr>
          <a:lstStyle/>
          <a:p>
            <a:r>
              <a:rPr lang="en-US" altLang="ja-JP" b="1" kern="100" dirty="0">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rPr>
              <a:t>(1) </a:t>
            </a:r>
            <a:r>
              <a:rPr lang="ja-JP" altLang="en-US" b="1" kern="100" dirty="0">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rPr>
              <a:t>校内協働の実際　８０頁</a:t>
            </a:r>
          </a:p>
        </p:txBody>
      </p:sp>
      <p:sp>
        <p:nvSpPr>
          <p:cNvPr id="3" name="スライド番号プレースホルダー 2">
            <a:extLst>
              <a:ext uri="{FF2B5EF4-FFF2-40B4-BE49-F238E27FC236}">
                <a16:creationId xmlns:a16="http://schemas.microsoft.com/office/drawing/2014/main" id="{DF75A135-F278-5D78-5F51-A558DD2BB35F}"/>
              </a:ext>
            </a:extLst>
          </p:cNvPr>
          <p:cNvSpPr>
            <a:spLocks noGrp="1"/>
          </p:cNvSpPr>
          <p:nvPr>
            <p:ph type="sldNum" sz="quarter" idx="12"/>
          </p:nvPr>
        </p:nvSpPr>
        <p:spPr/>
        <p:txBody>
          <a:bodyPr/>
          <a:lstStyle/>
          <a:p>
            <a:fld id="{9DAC49A8-D133-48D6-BABD-467D590054FB}" type="slidenum">
              <a:rPr kumimoji="1" lang="ja-JP" altLang="en-US" smtClean="0"/>
              <a:t>127</a:t>
            </a:fld>
            <a:endParaRPr kumimoji="1" lang="ja-JP" altLang="en-US"/>
          </a:p>
        </p:txBody>
      </p:sp>
    </p:spTree>
    <p:extLst>
      <p:ext uri="{BB962C8B-B14F-4D97-AF65-F5344CB8AC3E}">
        <p14:creationId xmlns:p14="http://schemas.microsoft.com/office/powerpoint/2010/main" val="2214524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76BF3D4A-F885-EB27-63AA-6B6BEB2292A5}"/>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17" name="タイトル 1">
            <a:extLst>
              <a:ext uri="{FF2B5EF4-FFF2-40B4-BE49-F238E27FC236}">
                <a16:creationId xmlns:a16="http://schemas.microsoft.com/office/drawing/2014/main" id="{C31D4951-C005-8BED-12BF-6043EC048B7F}"/>
              </a:ext>
            </a:extLst>
          </p:cNvPr>
          <p:cNvSpPr txBox="1">
            <a:spLocks/>
          </p:cNvSpPr>
          <p:nvPr/>
        </p:nvSpPr>
        <p:spPr>
          <a:xfrm>
            <a:off x="0" y="-67330"/>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spcBef>
                <a:spcPts val="0"/>
              </a:spcBef>
            </a:pPr>
            <a:r>
              <a:rPr lang="ja-JP" altLang="en-US" sz="2400" b="1" dirty="0">
                <a:solidFill>
                  <a:schemeClr val="bg1"/>
                </a:solidFill>
                <a:latin typeface="BIZ UDPゴシック" panose="020B0400000000000000" pitchFamily="50" charset="-128"/>
                <a:ea typeface="BIZ UDPゴシック" panose="020B0400000000000000" pitchFamily="50" charset="-128"/>
              </a:rPr>
              <a:t>１．メゾ・校内チーム体制を作る</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70" name="Rectangle 3">
            <a:extLst>
              <a:ext uri="{FF2B5EF4-FFF2-40B4-BE49-F238E27FC236}">
                <a16:creationId xmlns:a16="http://schemas.microsoft.com/office/drawing/2014/main" id="{4911176C-CD60-45FA-8440-DE1B3CC8EF1D}"/>
              </a:ext>
            </a:extLst>
          </p:cNvPr>
          <p:cNvSpPr txBox="1">
            <a:spLocks noChangeArrowheads="1"/>
          </p:cNvSpPr>
          <p:nvPr/>
        </p:nvSpPr>
        <p:spPr>
          <a:xfrm>
            <a:off x="59591" y="685800"/>
            <a:ext cx="8496886" cy="314061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defRPr/>
            </a:pPr>
            <a:r>
              <a:rPr lang="ja-JP" altLang="en-US" b="1" dirty="0">
                <a:latin typeface="BIZ UDPゴシック" panose="020B0400000000000000" pitchFamily="50" charset="-128"/>
                <a:ea typeface="BIZ UDPゴシック" panose="020B0400000000000000" pitchFamily="50" charset="-128"/>
              </a:rPr>
              <a:t>・</a:t>
            </a:r>
            <a:r>
              <a:rPr lang="en-US" altLang="ja-JP" b="1" dirty="0">
                <a:latin typeface="BIZ UDPゴシック" panose="020B0400000000000000" pitchFamily="50" charset="-128"/>
                <a:ea typeface="BIZ UDPゴシック" panose="020B0400000000000000" pitchFamily="50" charset="-128"/>
              </a:rPr>
              <a:t>SSW</a:t>
            </a:r>
            <a:r>
              <a:rPr lang="ja-JP" altLang="en-US" b="1" dirty="0">
                <a:latin typeface="BIZ UDPゴシック" panose="020B0400000000000000" pitchFamily="50" charset="-128"/>
                <a:ea typeface="BIZ UDPゴシック" panose="020B0400000000000000" pitchFamily="50" charset="-128"/>
              </a:rPr>
              <a:t>常勤化調査より（文部科学省委託：山野則子研究室</a:t>
            </a:r>
            <a:r>
              <a:rPr lang="en-US" altLang="ja-JP" b="1" dirty="0">
                <a:latin typeface="BIZ UDPゴシック" panose="020B0400000000000000" pitchFamily="50" charset="-128"/>
                <a:ea typeface="BIZ UDPゴシック" panose="020B0400000000000000" pitchFamily="50" charset="-128"/>
              </a:rPr>
              <a:t>2025</a:t>
            </a:r>
            <a:r>
              <a:rPr lang="ja-JP" altLang="en-US" b="1" dirty="0">
                <a:latin typeface="BIZ UDPゴシック" panose="020B0400000000000000" pitchFamily="50" charset="-128"/>
                <a:ea typeface="BIZ UDPゴシック" panose="020B0400000000000000" pitchFamily="50" charset="-128"/>
              </a:rPr>
              <a:t>）</a:t>
            </a:r>
            <a:endParaRPr lang="en-US" altLang="ja-JP" b="1" dirty="0">
              <a:latin typeface="BIZ UDPゴシック" panose="020B0400000000000000" pitchFamily="50" charset="-128"/>
              <a:ea typeface="BIZ UDPゴシック" panose="020B0400000000000000" pitchFamily="50" charset="-128"/>
            </a:endParaRPr>
          </a:p>
          <a:p>
            <a:r>
              <a:rPr lang="en-US" altLang="ja-JP" sz="1800"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800" b="1" kern="100" dirty="0">
                <a:latin typeface="BIZ UDPゴシック" panose="020B0400000000000000" pitchFamily="50" charset="-128"/>
                <a:ea typeface="BIZ UDPゴシック" panose="020B0400000000000000" pitchFamily="50" charset="-128"/>
                <a:cs typeface="Times New Roman" panose="02020603050405020304" pitchFamily="18" charset="0"/>
              </a:rPr>
              <a:t>不登校好転率（</a:t>
            </a:r>
            <a:r>
              <a:rPr lang="ja-JP" altLang="en-US" sz="1800" b="1" kern="100" dirty="0">
                <a:latin typeface="BIZ UDPゴシック" panose="020B0400000000000000" pitchFamily="50" charset="-128"/>
                <a:ea typeface="BIZ UDPゴシック" panose="020B0400000000000000" pitchFamily="50" charset="-128"/>
                <a:cs typeface="Times New Roman" panose="02020603050405020304" pitchFamily="18" charset="0"/>
              </a:rPr>
              <a:t>全学校種別</a:t>
            </a:r>
            <a:r>
              <a:rPr lang="ja-JP" altLang="ja-JP" sz="1800"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800" b="1" kern="100" dirty="0">
                <a:latin typeface="BIZ UDPゴシック" panose="020B0400000000000000" pitchFamily="50" charset="-128"/>
                <a:ea typeface="BIZ UDPゴシック" panose="020B0400000000000000" pitchFamily="50" charset="-128"/>
                <a:cs typeface="Times New Roman" panose="02020603050405020304" pitchFamily="18" charset="0"/>
              </a:rPr>
              <a:t>不登校好転率（</a:t>
            </a:r>
            <a:r>
              <a:rPr lang="ja-JP" altLang="en-US" sz="1800" b="1" kern="100" dirty="0">
                <a:latin typeface="BIZ UDPゴシック" panose="020B0400000000000000" pitchFamily="50" charset="-128"/>
                <a:ea typeface="BIZ UDPゴシック" panose="020B0400000000000000" pitchFamily="50" charset="-128"/>
                <a:cs typeface="Times New Roman" panose="02020603050405020304" pitchFamily="18" charset="0"/>
              </a:rPr>
              <a:t>小学校</a:t>
            </a:r>
            <a:r>
              <a:rPr lang="ja-JP" altLang="ja-JP" sz="1800"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8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1400" kern="100" dirty="0">
              <a:ea typeface="BIZ UDPゴシック" panose="020B0400000000000000" pitchFamily="50" charset="-128"/>
              <a:cs typeface="Times New Roman" panose="02020603050405020304" pitchFamily="18" charset="0"/>
            </a:endParaRPr>
          </a:p>
          <a:p>
            <a:pPr>
              <a:lnSpc>
                <a:spcPts val="900"/>
              </a:lnSpc>
            </a:pPr>
            <a:endParaRPr lang="en-US" altLang="ja-JP" sz="1800" kern="100" dirty="0">
              <a:ea typeface="游明朝" panose="02020400000000000000" pitchFamily="18" charset="-128"/>
              <a:cs typeface="Times New Roman" panose="02020603050405020304" pitchFamily="18" charset="0"/>
            </a:endParaRPr>
          </a:p>
          <a:p>
            <a:pPr>
              <a:defRPr/>
            </a:pPr>
            <a:endParaRPr lang="ja-JP" altLang="en-US" dirty="0"/>
          </a:p>
        </p:txBody>
      </p:sp>
      <p:sp>
        <p:nvSpPr>
          <p:cNvPr id="4" name="正方形/長方形 3">
            <a:extLst>
              <a:ext uri="{FF2B5EF4-FFF2-40B4-BE49-F238E27FC236}">
                <a16:creationId xmlns:a16="http://schemas.microsoft.com/office/drawing/2014/main" id="{042AF582-CD2A-44EC-AE6D-F0B036AA9213}"/>
              </a:ext>
            </a:extLst>
          </p:cNvPr>
          <p:cNvSpPr/>
          <p:nvPr/>
        </p:nvSpPr>
        <p:spPr>
          <a:xfrm>
            <a:off x="365150" y="5125722"/>
            <a:ext cx="8349176" cy="1200329"/>
          </a:xfrm>
          <a:prstGeom prst="rect">
            <a:avLst/>
          </a:prstGeom>
        </p:spPr>
        <p:txBody>
          <a:bodyPr wrap="square">
            <a:spAutoFit/>
          </a:bodyPr>
          <a:lstStyle/>
          <a:p>
            <a:pPr indent="127000" algn="just">
              <a:spcAft>
                <a:spcPts val="0"/>
              </a:spcAft>
            </a:pPr>
            <a:r>
              <a:rPr lang="ja-JP"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rPr>
              <a:t>教育相談</a:t>
            </a:r>
            <a:r>
              <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rPr>
              <a:t>CN</a:t>
            </a:r>
            <a:r>
              <a:rPr lang="ja-JP"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rPr>
              <a:t>の役割</a:t>
            </a:r>
            <a:endPar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27000" algn="just">
              <a:spcAft>
                <a:spcPts val="0"/>
              </a:spcAft>
            </a:pPr>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rPr>
              <a:t>校内の教師に</a:t>
            </a:r>
            <a:r>
              <a:rPr lang="en-US" altLang="ja-JP" b="1" kern="100" dirty="0" err="1">
                <a:latin typeface="BIZ UDPゴシック" panose="020B0400000000000000" pitchFamily="50" charset="-128"/>
                <a:ea typeface="BIZ UDPゴシック" panose="020B0400000000000000" pitchFamily="50" charset="-128"/>
                <a:cs typeface="Times New Roman" panose="02020603050405020304" pitchFamily="18" charset="0"/>
              </a:rPr>
              <a:t>SSWer</a:t>
            </a:r>
            <a:r>
              <a:rPr lang="ja-JP"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rPr>
              <a:t>の相談支援の視点や意義を理解してもらうよう活動する</a:t>
            </a:r>
            <a:endPar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27000" algn="just">
              <a:spcAft>
                <a:spcPts val="0"/>
              </a:spcAft>
            </a:pPr>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rPr>
              <a:t>校務分掌内の核となる会議のメンバーに</a:t>
            </a:r>
            <a:r>
              <a:rPr lang="en-US" altLang="ja-JP" b="1" kern="100" dirty="0" err="1">
                <a:latin typeface="BIZ UDPゴシック" panose="020B0400000000000000" pitchFamily="50" charset="-128"/>
                <a:ea typeface="BIZ UDPゴシック" panose="020B0400000000000000" pitchFamily="50" charset="-128"/>
                <a:cs typeface="Times New Roman" panose="02020603050405020304" pitchFamily="18" charset="0"/>
              </a:rPr>
              <a:t>SSWer</a:t>
            </a:r>
            <a:r>
              <a:rPr lang="ja-JP"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rPr>
              <a:t>を位置づける</a:t>
            </a:r>
            <a:endPar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27000" algn="just">
              <a:spcAft>
                <a:spcPts val="0"/>
              </a:spcAft>
            </a:pPr>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b="1" kern="100" dirty="0" err="1">
                <a:latin typeface="BIZ UDPゴシック" panose="020B0400000000000000" pitchFamily="50" charset="-128"/>
                <a:ea typeface="BIZ UDPゴシック" panose="020B0400000000000000" pitchFamily="50" charset="-128"/>
                <a:cs typeface="Times New Roman" panose="02020603050405020304" pitchFamily="18" charset="0"/>
              </a:rPr>
              <a:t>SSWer</a:t>
            </a:r>
            <a:r>
              <a:rPr lang="ja-JP"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rPr>
              <a:t>が参画する新たな会議を企画し、運営する</a:t>
            </a:r>
            <a:endParaRPr lang="ja-JP" altLang="ja-JP" sz="20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矢印: 下 9">
            <a:extLst>
              <a:ext uri="{FF2B5EF4-FFF2-40B4-BE49-F238E27FC236}">
                <a16:creationId xmlns:a16="http://schemas.microsoft.com/office/drawing/2014/main" id="{FB24BDDE-3B7D-4C93-8C03-8962A1AB7DA2}"/>
              </a:ext>
            </a:extLst>
          </p:cNvPr>
          <p:cNvSpPr/>
          <p:nvPr/>
        </p:nvSpPr>
        <p:spPr>
          <a:xfrm>
            <a:off x="3016881" y="4896845"/>
            <a:ext cx="1789534" cy="3830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 name="グラフ 12">
            <a:extLst>
              <a:ext uri="{FF2B5EF4-FFF2-40B4-BE49-F238E27FC236}">
                <a16:creationId xmlns:a16="http://schemas.microsoft.com/office/drawing/2014/main" id="{5FDF9336-DDA1-4364-A992-61FE7C2076D8}"/>
              </a:ext>
            </a:extLst>
          </p:cNvPr>
          <p:cNvGraphicFramePr>
            <a:graphicFrameLocks/>
          </p:cNvGraphicFramePr>
          <p:nvPr>
            <p:extLst>
              <p:ext uri="{D42A27DB-BD31-4B8C-83A1-F6EECF244321}">
                <p14:modId xmlns:p14="http://schemas.microsoft.com/office/powerpoint/2010/main" val="373075494"/>
              </p:ext>
            </p:extLst>
          </p:nvPr>
        </p:nvGraphicFramePr>
        <p:xfrm>
          <a:off x="323392" y="1443432"/>
          <a:ext cx="4248608" cy="1701195"/>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グループ化 2">
            <a:extLst>
              <a:ext uri="{FF2B5EF4-FFF2-40B4-BE49-F238E27FC236}">
                <a16:creationId xmlns:a16="http://schemas.microsoft.com/office/drawing/2014/main" id="{4FCACC6A-E9D0-40DD-A6E7-FA11ABA9524D}"/>
              </a:ext>
            </a:extLst>
          </p:cNvPr>
          <p:cNvGrpSpPr/>
          <p:nvPr/>
        </p:nvGrpSpPr>
        <p:grpSpPr>
          <a:xfrm>
            <a:off x="4604263" y="1443432"/>
            <a:ext cx="4539738" cy="3542846"/>
            <a:chOff x="5754535" y="1341374"/>
            <a:chExt cx="3257150" cy="2514821"/>
          </a:xfrm>
        </p:grpSpPr>
        <p:graphicFrame>
          <p:nvGraphicFramePr>
            <p:cNvPr id="14" name="グラフ 13">
              <a:extLst>
                <a:ext uri="{FF2B5EF4-FFF2-40B4-BE49-F238E27FC236}">
                  <a16:creationId xmlns:a16="http://schemas.microsoft.com/office/drawing/2014/main" id="{5A23AC43-F7DC-4C41-A3A0-F3A75DD44551}"/>
                </a:ext>
              </a:extLst>
            </p:cNvPr>
            <p:cNvGraphicFramePr/>
            <p:nvPr>
              <p:extLst>
                <p:ext uri="{D42A27DB-BD31-4B8C-83A1-F6EECF244321}">
                  <p14:modId xmlns:p14="http://schemas.microsoft.com/office/powerpoint/2010/main" val="2418966145"/>
                </p:ext>
              </p:extLst>
            </p:nvPr>
          </p:nvGraphicFramePr>
          <p:xfrm>
            <a:off x="5762736" y="1341374"/>
            <a:ext cx="3206193" cy="641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グラフ 14">
              <a:extLst>
                <a:ext uri="{FF2B5EF4-FFF2-40B4-BE49-F238E27FC236}">
                  <a16:creationId xmlns:a16="http://schemas.microsoft.com/office/drawing/2014/main" id="{B4931140-27C0-4F52-B336-D45303CF3872}"/>
                </a:ext>
              </a:extLst>
            </p:cNvPr>
            <p:cNvGraphicFramePr/>
            <p:nvPr>
              <p:extLst>
                <p:ext uri="{D42A27DB-BD31-4B8C-83A1-F6EECF244321}">
                  <p14:modId xmlns:p14="http://schemas.microsoft.com/office/powerpoint/2010/main" val="3432410883"/>
                </p:ext>
              </p:extLst>
            </p:nvPr>
          </p:nvGraphicFramePr>
          <p:xfrm>
            <a:off x="5762737" y="2007448"/>
            <a:ext cx="3248948" cy="641350"/>
          </p:xfrm>
          <a:graphic>
            <a:graphicData uri="http://schemas.openxmlformats.org/drawingml/2006/chart">
              <c:chart xmlns:c="http://schemas.openxmlformats.org/drawingml/2006/chart" xmlns:r="http://schemas.openxmlformats.org/officeDocument/2006/relationships" r:id="rId4"/>
            </a:graphicData>
          </a:graphic>
        </p:graphicFrame>
        <p:sp>
          <p:nvSpPr>
            <p:cNvPr id="18" name="角丸四角形 19">
              <a:extLst>
                <a:ext uri="{FF2B5EF4-FFF2-40B4-BE49-F238E27FC236}">
                  <a16:creationId xmlns:a16="http://schemas.microsoft.com/office/drawing/2014/main" id="{8BB7E37E-B591-4BD1-88C9-B4F0F471B61D}"/>
                </a:ext>
              </a:extLst>
            </p:cNvPr>
            <p:cNvSpPr/>
            <p:nvPr/>
          </p:nvSpPr>
          <p:spPr>
            <a:xfrm>
              <a:off x="5899574" y="2667843"/>
              <a:ext cx="2975272" cy="406284"/>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ja-JP" sz="1100" kern="100" dirty="0">
                  <a:solidFill>
                    <a:schemeClr val="tx1">
                      <a:lumMod val="75000"/>
                      <a:lumOff val="25000"/>
                    </a:schemeClr>
                  </a:solidFill>
                  <a:effectLst/>
                  <a:ea typeface="BIZ UDPゴシック" panose="020B0400000000000000" pitchFamily="50" charset="-128"/>
                  <a:cs typeface="Times New Roman" panose="02020603050405020304" pitchFamily="18" charset="0"/>
                </a:rPr>
                <a:t>スクリーニング会議、チーム会議</a:t>
              </a:r>
              <a:r>
                <a:rPr lang="ja-JP" altLang="en-US" sz="1100" kern="100" dirty="0">
                  <a:solidFill>
                    <a:schemeClr val="tx1">
                      <a:lumMod val="75000"/>
                      <a:lumOff val="25000"/>
                    </a:schemeClr>
                  </a:solidFill>
                  <a:effectLst/>
                  <a:ea typeface="BIZ UDPゴシック" panose="020B0400000000000000" pitchFamily="50" charset="-128"/>
                  <a:cs typeface="Times New Roman" panose="02020603050405020304" pitchFamily="18" charset="0"/>
                </a:rPr>
                <a:t>を</a:t>
              </a:r>
              <a:r>
                <a:rPr lang="ja-JP" altLang="ja-JP" sz="1100" kern="100" dirty="0">
                  <a:solidFill>
                    <a:schemeClr val="tx1">
                      <a:lumMod val="75000"/>
                      <a:lumOff val="25000"/>
                    </a:schemeClr>
                  </a:solidFill>
                  <a:effectLst/>
                  <a:ea typeface="BIZ UDPゴシック" panose="020B0400000000000000" pitchFamily="50" charset="-128"/>
                  <a:cs typeface="Times New Roman" panose="02020603050405020304" pitchFamily="18" charset="0"/>
                </a:rPr>
                <a:t>開催</a:t>
              </a:r>
              <a:r>
                <a:rPr lang="ja-JP" altLang="en-US" sz="1100" kern="100" dirty="0">
                  <a:solidFill>
                    <a:schemeClr val="tx1">
                      <a:lumMod val="75000"/>
                      <a:lumOff val="25000"/>
                    </a:schemeClr>
                  </a:solidFill>
                  <a:effectLst/>
                  <a:ea typeface="BIZ UDPゴシック" panose="020B0400000000000000" pitchFamily="50" charset="-128"/>
                  <a:cs typeface="Times New Roman" panose="02020603050405020304" pitchFamily="18" charset="0"/>
                </a:rPr>
                <a:t>している方が、</a:t>
              </a:r>
              <a:r>
                <a:rPr lang="ja-JP" altLang="ja-JP" sz="1100" kern="100" dirty="0">
                  <a:solidFill>
                    <a:schemeClr val="tx1">
                      <a:lumMod val="75000"/>
                      <a:lumOff val="25000"/>
                    </a:schemeClr>
                  </a:solidFill>
                  <a:effectLst/>
                  <a:ea typeface="BIZ UDPゴシック" panose="020B0400000000000000" pitchFamily="50" charset="-128"/>
                  <a:cs typeface="Times New Roman" panose="02020603050405020304" pitchFamily="18" charset="0"/>
                </a:rPr>
                <a:t>不登校好転率が高い！</a:t>
              </a:r>
              <a:r>
                <a:rPr lang="en-US" altLang="ja-JP" sz="1100" kern="100" dirty="0">
                  <a:solidFill>
                    <a:schemeClr val="tx1">
                      <a:lumMod val="75000"/>
                      <a:lumOff val="25000"/>
                    </a:schemeClr>
                  </a:solidFill>
                  <a:effectLst/>
                  <a:ea typeface="BIZ UDPゴシック" panose="020B0400000000000000" pitchFamily="50" charset="-128"/>
                  <a:cs typeface="Times New Roman" panose="02020603050405020304" pitchFamily="18" charset="0"/>
                </a:rPr>
                <a:t>SSW</a:t>
              </a:r>
              <a:r>
                <a:rPr lang="ja-JP" altLang="en-US" sz="1100" kern="100" dirty="0">
                  <a:solidFill>
                    <a:schemeClr val="tx1">
                      <a:lumMod val="75000"/>
                      <a:lumOff val="25000"/>
                    </a:schemeClr>
                  </a:solidFill>
                  <a:effectLst/>
                  <a:ea typeface="BIZ UDPゴシック" panose="020B0400000000000000" pitchFamily="50" charset="-128"/>
                  <a:cs typeface="Times New Roman" panose="02020603050405020304" pitchFamily="18" charset="0"/>
                </a:rPr>
                <a:t>参加ありの方が好転率が高い。</a:t>
              </a:r>
              <a:endParaRPr kumimoji="1" lang="ja-JP" altLang="en-US" sz="1100" dirty="0"/>
            </a:p>
          </p:txBody>
        </p:sp>
        <p:graphicFrame>
          <p:nvGraphicFramePr>
            <p:cNvPr id="19" name="グラフ 18">
              <a:extLst>
                <a:ext uri="{FF2B5EF4-FFF2-40B4-BE49-F238E27FC236}">
                  <a16:creationId xmlns:a16="http://schemas.microsoft.com/office/drawing/2014/main" id="{509418F2-BE3F-4050-A381-293846E5204A}"/>
                </a:ext>
              </a:extLst>
            </p:cNvPr>
            <p:cNvGraphicFramePr>
              <a:graphicFrameLocks/>
            </p:cNvGraphicFramePr>
            <p:nvPr>
              <p:extLst>
                <p:ext uri="{D42A27DB-BD31-4B8C-83A1-F6EECF244321}">
                  <p14:modId xmlns:p14="http://schemas.microsoft.com/office/powerpoint/2010/main" val="1738596404"/>
                </p:ext>
              </p:extLst>
            </p:nvPr>
          </p:nvGraphicFramePr>
          <p:xfrm>
            <a:off x="5754535" y="3131868"/>
            <a:ext cx="3214395" cy="724327"/>
          </p:xfrm>
          <a:graphic>
            <a:graphicData uri="http://schemas.openxmlformats.org/drawingml/2006/chart">
              <c:chart xmlns:c="http://schemas.openxmlformats.org/drawingml/2006/chart" xmlns:r="http://schemas.openxmlformats.org/officeDocument/2006/relationships" r:id="rId5"/>
            </a:graphicData>
          </a:graphic>
        </p:graphicFrame>
      </p:grpSp>
      <p:sp>
        <p:nvSpPr>
          <p:cNvPr id="11" name="テキスト ボックス 10">
            <a:extLst>
              <a:ext uri="{FF2B5EF4-FFF2-40B4-BE49-F238E27FC236}">
                <a16:creationId xmlns:a16="http://schemas.microsoft.com/office/drawing/2014/main" id="{85E20FBA-71B3-4420-ACCD-8B8735D77458}"/>
              </a:ext>
            </a:extLst>
          </p:cNvPr>
          <p:cNvSpPr txBox="1"/>
          <p:nvPr/>
        </p:nvSpPr>
        <p:spPr>
          <a:xfrm>
            <a:off x="4588053" y="1461066"/>
            <a:ext cx="4480147" cy="3525211"/>
          </a:xfrm>
          <a:prstGeom prst="rect">
            <a:avLst/>
          </a:prstGeom>
          <a:noFill/>
          <a:ln>
            <a:solidFill>
              <a:schemeClr val="accent2"/>
            </a:solidFill>
          </a:ln>
        </p:spPr>
        <p:txBody>
          <a:bodyPr wrap="square" rtlCol="0">
            <a:spAutoFit/>
          </a:bodyPr>
          <a:lstStyle/>
          <a:p>
            <a:endParaRPr kumimoji="1" lang="ja-JP" altLang="en-US" dirty="0"/>
          </a:p>
        </p:txBody>
      </p:sp>
      <p:sp>
        <p:nvSpPr>
          <p:cNvPr id="2" name="スライド番号プレースホルダー 1">
            <a:extLst>
              <a:ext uri="{FF2B5EF4-FFF2-40B4-BE49-F238E27FC236}">
                <a16:creationId xmlns:a16="http://schemas.microsoft.com/office/drawing/2014/main" id="{65BC74AD-838A-7612-28E4-A34590223616}"/>
              </a:ext>
            </a:extLst>
          </p:cNvPr>
          <p:cNvSpPr>
            <a:spLocks noGrp="1"/>
          </p:cNvSpPr>
          <p:nvPr>
            <p:ph type="sldNum" sz="quarter" idx="12"/>
          </p:nvPr>
        </p:nvSpPr>
        <p:spPr/>
        <p:txBody>
          <a:bodyPr/>
          <a:lstStyle/>
          <a:p>
            <a:fld id="{9DAC49A8-D133-48D6-BABD-467D590054FB}" type="slidenum">
              <a:rPr kumimoji="1" lang="ja-JP" altLang="en-US" smtClean="0"/>
              <a:t>128</a:t>
            </a:fld>
            <a:endParaRPr kumimoji="1" lang="ja-JP" altLang="en-US"/>
          </a:p>
        </p:txBody>
      </p:sp>
      <p:sp>
        <p:nvSpPr>
          <p:cNvPr id="5" name="テキスト ボックス 4">
            <a:extLst>
              <a:ext uri="{FF2B5EF4-FFF2-40B4-BE49-F238E27FC236}">
                <a16:creationId xmlns:a16="http://schemas.microsoft.com/office/drawing/2014/main" id="{9090AC2F-BEC3-4454-82BD-8E97E070F1C1}"/>
              </a:ext>
            </a:extLst>
          </p:cNvPr>
          <p:cNvSpPr txBox="1"/>
          <p:nvPr/>
        </p:nvSpPr>
        <p:spPr>
          <a:xfrm>
            <a:off x="7425344" y="5935333"/>
            <a:ext cx="1899138" cy="369332"/>
          </a:xfrm>
          <a:prstGeom prst="rect">
            <a:avLst/>
          </a:prstGeom>
          <a:noFill/>
        </p:spPr>
        <p:txBody>
          <a:bodyPr wrap="square" rtlCol="0">
            <a:spAutoFit/>
          </a:bodyPr>
          <a:lstStyle/>
          <a:p>
            <a:r>
              <a:rPr kumimoji="1" lang="ja-JP" altLang="en-US" dirty="0">
                <a:highlight>
                  <a:srgbClr val="FFFF00"/>
                </a:highlight>
                <a:latin typeface="UD デジタル 教科書体 NK-R" panose="02020400000000000000" pitchFamily="18" charset="-128"/>
                <a:ea typeface="UD デジタル 教科書体 NK-R" panose="02020400000000000000" pitchFamily="18" charset="-128"/>
              </a:rPr>
              <a:t>会議体が有効！</a:t>
            </a:r>
          </a:p>
        </p:txBody>
      </p:sp>
    </p:spTree>
    <p:extLst>
      <p:ext uri="{BB962C8B-B14F-4D97-AF65-F5344CB8AC3E}">
        <p14:creationId xmlns:p14="http://schemas.microsoft.com/office/powerpoint/2010/main" val="520404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22608ED-3A96-47C8-A7EA-8F95B564F3AF}"/>
              </a:ext>
            </a:extLst>
          </p:cNvPr>
          <p:cNvPicPr>
            <a:picLocks noChangeAspect="1"/>
          </p:cNvPicPr>
          <p:nvPr/>
        </p:nvPicPr>
        <p:blipFill>
          <a:blip r:embed="rId2"/>
          <a:stretch>
            <a:fillRect/>
          </a:stretch>
        </p:blipFill>
        <p:spPr>
          <a:xfrm>
            <a:off x="0" y="0"/>
            <a:ext cx="9144000" cy="6858000"/>
          </a:xfrm>
          <a:prstGeom prst="rect">
            <a:avLst/>
          </a:prstGeom>
        </p:spPr>
      </p:pic>
      <p:sp>
        <p:nvSpPr>
          <p:cNvPr id="3" name="スライド番号プレースホルダー 2">
            <a:extLst>
              <a:ext uri="{FF2B5EF4-FFF2-40B4-BE49-F238E27FC236}">
                <a16:creationId xmlns:a16="http://schemas.microsoft.com/office/drawing/2014/main" id="{26D144D1-EBA6-4E85-9FE4-C0BA6273D380}"/>
              </a:ext>
            </a:extLst>
          </p:cNvPr>
          <p:cNvSpPr>
            <a:spLocks noGrp="1"/>
          </p:cNvSpPr>
          <p:nvPr>
            <p:ph type="sldNum" sz="quarter" idx="12"/>
          </p:nvPr>
        </p:nvSpPr>
        <p:spPr>
          <a:xfrm>
            <a:off x="7625369" y="6492875"/>
            <a:ext cx="984019" cy="365125"/>
          </a:xfrm>
        </p:spPr>
        <p:txBody>
          <a:bodyPr/>
          <a:lstStyle/>
          <a:p>
            <a:fld id="{9DAC49A8-D133-48D6-BABD-467D590054FB}" type="slidenum">
              <a:rPr kumimoji="1" lang="ja-JP" altLang="en-US" smtClean="0">
                <a:solidFill>
                  <a:srgbClr val="003300"/>
                </a:solidFill>
              </a:rPr>
              <a:t>129</a:t>
            </a:fld>
            <a:endParaRPr kumimoji="1" lang="ja-JP" altLang="en-US" dirty="0">
              <a:solidFill>
                <a:srgbClr val="003300"/>
              </a:solidFill>
            </a:endParaRPr>
          </a:p>
        </p:txBody>
      </p:sp>
    </p:spTree>
    <p:extLst>
      <p:ext uri="{BB962C8B-B14F-4D97-AF65-F5344CB8AC3E}">
        <p14:creationId xmlns:p14="http://schemas.microsoft.com/office/powerpoint/2010/main" val="2599376757"/>
      </p:ext>
    </p:extLst>
  </p:cSld>
  <p:clrMapOvr>
    <a:masterClrMapping/>
  </p:clrMapOvr>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2013 - 2022 Theme</Template>
  <TotalTime>8027</TotalTime>
  <Words>5468</Words>
  <Application>Microsoft Office PowerPoint</Application>
  <PresentationFormat>画面に合わせる (4:3)</PresentationFormat>
  <Paragraphs>697</Paragraphs>
  <Slides>42</Slides>
  <Notes>8</Notes>
  <HiddenSlides>0</HiddenSlides>
  <MMClips>0</MMClips>
  <ScaleCrop>false</ScaleCrop>
  <HeadingPairs>
    <vt:vector size="6" baseType="variant">
      <vt:variant>
        <vt:lpstr>使用されているフォント</vt:lpstr>
      </vt:variant>
      <vt:variant>
        <vt:i4>21</vt:i4>
      </vt:variant>
      <vt:variant>
        <vt:lpstr>テーマ</vt:lpstr>
      </vt:variant>
      <vt:variant>
        <vt:i4>2</vt:i4>
      </vt:variant>
      <vt:variant>
        <vt:lpstr>スライド タイトル</vt:lpstr>
      </vt:variant>
      <vt:variant>
        <vt:i4>42</vt:i4>
      </vt:variant>
    </vt:vector>
  </HeadingPairs>
  <TitlesOfParts>
    <vt:vector size="65" baseType="lpstr">
      <vt:lpstr>BIZ UDPゴシック</vt:lpstr>
      <vt:lpstr>BIZ UDゴシック</vt:lpstr>
      <vt:lpstr>HGP創英角ｺﾞｼｯｸUB</vt:lpstr>
      <vt:lpstr>HGS創英角ｺﾞｼｯｸUB</vt:lpstr>
      <vt:lpstr>Meiryo UI</vt:lpstr>
      <vt:lpstr>ＭＳ Ｐゴシック</vt:lpstr>
      <vt:lpstr>ＭＳ ゴシック</vt:lpstr>
      <vt:lpstr>UD デジタル 教科書体 NK-B</vt:lpstr>
      <vt:lpstr>UD デジタル 教科書体 NK-R</vt:lpstr>
      <vt:lpstr>UD デジタル 教科書体 NP-B</vt:lpstr>
      <vt:lpstr>メイリオ</vt:lpstr>
      <vt:lpstr>游ゴシック</vt:lpstr>
      <vt:lpstr>游明朝</vt:lpstr>
      <vt:lpstr>Aptos</vt:lpstr>
      <vt:lpstr>Aptos Display</vt:lpstr>
      <vt:lpstr>Arial</vt:lpstr>
      <vt:lpstr>Calibri</vt:lpstr>
      <vt:lpstr>Calibri Light</vt:lpstr>
      <vt:lpstr>Century</vt:lpstr>
      <vt:lpstr>Tahoma</vt:lpstr>
      <vt:lpstr>Wingdings</vt:lpstr>
      <vt:lpstr>レトロスペクト</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ＳＳＷ：ミクロ・メゾ・マクロ実践（文科省資料）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ishii JASWE</dc:creator>
  <cp:lastModifiedBy>松田明子</cp:lastModifiedBy>
  <cp:revision>146</cp:revision>
  <cp:lastPrinted>2024-07-22T08:59:08Z</cp:lastPrinted>
  <dcterms:created xsi:type="dcterms:W3CDTF">2024-06-10T07:07:57Z</dcterms:created>
  <dcterms:modified xsi:type="dcterms:W3CDTF">2026-05-12T07:44:14Z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99a617-f30e-4fb8-b81c-fb6d0b94ac5b_Enabled">
    <vt:lpwstr>true</vt:lpwstr>
  </property>
  <property fmtid="{D5CDD505-2E9C-101B-9397-08002B2CF9AE}" pid="3" name="MSIP_Label_d899a617-f30e-4fb8-b81c-fb6d0b94ac5b_SetDate">
    <vt:lpwstr>2026-04-23T06:03:36Z</vt:lpwstr>
  </property>
  <property fmtid="{D5CDD505-2E9C-101B-9397-08002B2CF9AE}" pid="4" name="MSIP_Label_d899a617-f30e-4fb8-b81c-fb6d0b94ac5b_Method">
    <vt:lpwstr>Standard</vt:lpwstr>
  </property>
  <property fmtid="{D5CDD505-2E9C-101B-9397-08002B2CF9AE}" pid="5" name="MSIP_Label_d899a617-f30e-4fb8-b81c-fb6d0b94ac5b_Name">
    <vt:lpwstr>機密性2情報</vt:lpwstr>
  </property>
  <property fmtid="{D5CDD505-2E9C-101B-9397-08002B2CF9AE}" pid="6" name="MSIP_Label_d899a617-f30e-4fb8-b81c-fb6d0b94ac5b_SiteId">
    <vt:lpwstr>545810b0-36cb-4290-8926-48dbc0f9e92f</vt:lpwstr>
  </property>
  <property fmtid="{D5CDD505-2E9C-101B-9397-08002B2CF9AE}" pid="7" name="MSIP_Label_d899a617-f30e-4fb8-b81c-fb6d0b94ac5b_ActionId">
    <vt:lpwstr>dab627a5-d282-4ea4-8e0c-08747aff388e</vt:lpwstr>
  </property>
  <property fmtid="{D5CDD505-2E9C-101B-9397-08002B2CF9AE}" pid="8" name="MSIP_Label_d899a617-f30e-4fb8-b81c-fb6d0b94ac5b_ContentBits">
    <vt:lpwstr>0</vt:lpwstr>
  </property>
  <property fmtid="{D5CDD505-2E9C-101B-9397-08002B2CF9AE}" pid="9" name="MSIP_Label_d899a617-f30e-4fb8-b81c-fb6d0b94ac5b_Tag">
    <vt:lpwstr>10, 3, 0, 1</vt:lpwstr>
  </property>
</Properties>
</file>