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99" saveSubsetFonts="1">
  <p:sldMasterIdLst>
    <p:sldMasterId id="2147483744" r:id="rId1"/>
  </p:sldMasterIdLst>
  <p:notesMasterIdLst>
    <p:notesMasterId r:id="rId24"/>
  </p:notesMasterIdLst>
  <p:sldIdLst>
    <p:sldId id="257" r:id="rId2"/>
    <p:sldId id="658" r:id="rId3"/>
    <p:sldId id="2273" r:id="rId4"/>
    <p:sldId id="520" r:id="rId5"/>
    <p:sldId id="932" r:id="rId6"/>
    <p:sldId id="936" r:id="rId7"/>
    <p:sldId id="659" r:id="rId8"/>
    <p:sldId id="654" r:id="rId9"/>
    <p:sldId id="660" r:id="rId10"/>
    <p:sldId id="665" r:id="rId11"/>
    <p:sldId id="666" r:id="rId12"/>
    <p:sldId id="976" r:id="rId13"/>
    <p:sldId id="2297" r:id="rId14"/>
    <p:sldId id="1093" r:id="rId15"/>
    <p:sldId id="1114" r:id="rId16"/>
    <p:sldId id="1115" r:id="rId17"/>
    <p:sldId id="2248" r:id="rId18"/>
    <p:sldId id="2267" r:id="rId19"/>
    <p:sldId id="2249" r:id="rId20"/>
    <p:sldId id="2268" r:id="rId21"/>
    <p:sldId id="2269" r:id="rId22"/>
    <p:sldId id="305" r:id="rId2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31E093-D169-1974-B40C-9CA6EECB24D4}" name="松田明子" initials="明松" userId="S::matsuda-a@mext.go.jp::969902a4-8495-4d09-a80e-081ef4c2bbb7" providerId="AD"/>
  <p188:author id="{4FDEF09C-2A87-4225-7807-F333BA25CABB}" name="奥村　賢一" initials="賢奥" userId="S::k.okumura@fukuoka-pu.ac.jp::afbdd5ab-102b-49fc-b953-3ef20f9d6a9c" providerId="AD"/>
  <p188:author id="{DB0B9BAD-9BB0-5949-FFC8-685D811C54F8}" name="ソ教連事務局" initials="iJ" userId="ソ教連事務局"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FFFFCC"/>
    <a:srgbClr val="FFFFFF"/>
    <a:srgbClr val="FF6600"/>
    <a:srgbClr val="CC9900"/>
    <a:srgbClr val="FF66CC"/>
    <a:srgbClr val="006600"/>
    <a:srgbClr val="003366"/>
    <a:srgbClr val="FFED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81" autoAdjust="0"/>
    <p:restoredTop sz="95915" autoAdjust="0"/>
  </p:normalViewPr>
  <p:slideViewPr>
    <p:cSldViewPr snapToGrid="0">
      <p:cViewPr varScale="1">
        <p:scale>
          <a:sx n="106" d="100"/>
          <a:sy n="106" d="100"/>
        </p:scale>
        <p:origin x="200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新基準</c:v>
                </c:pt>
              </c:strCache>
            </c:strRef>
          </c:tx>
          <c:spPr>
            <a:ln>
              <a:solidFill>
                <a:srgbClr val="FF6600"/>
              </a:solidFill>
            </a:ln>
          </c:spPr>
          <c:marker>
            <c:spPr>
              <a:solidFill>
                <a:srgbClr val="FF6600"/>
              </a:solidFill>
              <a:ln>
                <a:solidFill>
                  <a:srgbClr val="FF660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1985年</c:v>
                </c:pt>
                <c:pt idx="1">
                  <c:v>1988年</c:v>
                </c:pt>
                <c:pt idx="2">
                  <c:v>1991年</c:v>
                </c:pt>
                <c:pt idx="3">
                  <c:v>1994年</c:v>
                </c:pt>
                <c:pt idx="4">
                  <c:v>1997年</c:v>
                </c:pt>
                <c:pt idx="5">
                  <c:v>2000年</c:v>
                </c:pt>
                <c:pt idx="6">
                  <c:v>2003年</c:v>
                </c:pt>
                <c:pt idx="7">
                  <c:v>2006年</c:v>
                </c:pt>
                <c:pt idx="8">
                  <c:v>2009年</c:v>
                </c:pt>
                <c:pt idx="9">
                  <c:v>2012年</c:v>
                </c:pt>
                <c:pt idx="10">
                  <c:v>2015年</c:v>
                </c:pt>
                <c:pt idx="11">
                  <c:v>2018年</c:v>
                </c:pt>
                <c:pt idx="12">
                  <c:v>2021年</c:v>
                </c:pt>
              </c:strCache>
            </c:strRef>
          </c:cat>
          <c:val>
            <c:numRef>
              <c:f>Sheet1!$B$2:$B$14</c:f>
              <c:numCache>
                <c:formatCode>General</c:formatCode>
                <c:ptCount val="13"/>
                <c:pt idx="11" formatCode="0.0_ ">
                  <c:v>14</c:v>
                </c:pt>
                <c:pt idx="12" formatCode="0.0_ ">
                  <c:v>11.5</c:v>
                </c:pt>
              </c:numCache>
            </c:numRef>
          </c:val>
          <c:smooth val="0"/>
          <c:extLst>
            <c:ext xmlns:c16="http://schemas.microsoft.com/office/drawing/2014/chart" uri="{C3380CC4-5D6E-409C-BE32-E72D297353CC}">
              <c16:uniqueId val="{00000000-25F0-4BF3-92B8-7A005B171F8F}"/>
            </c:ext>
          </c:extLst>
        </c:ser>
        <c:ser>
          <c:idx val="1"/>
          <c:order val="1"/>
          <c:tx>
            <c:strRef>
              <c:f>Sheet1!$C$1</c:f>
              <c:strCache>
                <c:ptCount val="1"/>
                <c:pt idx="0">
                  <c:v>旧基準</c:v>
                </c:pt>
              </c:strCache>
            </c:strRef>
          </c:tx>
          <c:spPr>
            <a:ln>
              <a:solidFill>
                <a:schemeClr val="accent6"/>
              </a:solidFill>
            </a:ln>
          </c:spPr>
          <c:marker>
            <c:spPr>
              <a:solidFill>
                <a:srgbClr val="00B0F0"/>
              </a:solidFill>
              <a:ln>
                <a:solidFill>
                  <a:schemeClr val="accent6"/>
                </a:solidFill>
              </a:ln>
            </c:spPr>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1985年</c:v>
                </c:pt>
                <c:pt idx="1">
                  <c:v>1988年</c:v>
                </c:pt>
                <c:pt idx="2">
                  <c:v>1991年</c:v>
                </c:pt>
                <c:pt idx="3">
                  <c:v>1994年</c:v>
                </c:pt>
                <c:pt idx="4">
                  <c:v>1997年</c:v>
                </c:pt>
                <c:pt idx="5">
                  <c:v>2000年</c:v>
                </c:pt>
                <c:pt idx="6">
                  <c:v>2003年</c:v>
                </c:pt>
                <c:pt idx="7">
                  <c:v>2006年</c:v>
                </c:pt>
                <c:pt idx="8">
                  <c:v>2009年</c:v>
                </c:pt>
                <c:pt idx="9">
                  <c:v>2012年</c:v>
                </c:pt>
                <c:pt idx="10">
                  <c:v>2015年</c:v>
                </c:pt>
                <c:pt idx="11">
                  <c:v>2018年</c:v>
                </c:pt>
                <c:pt idx="12">
                  <c:v>2021年</c:v>
                </c:pt>
              </c:strCache>
            </c:strRef>
          </c:cat>
          <c:val>
            <c:numRef>
              <c:f>Sheet1!$C$2:$C$14</c:f>
              <c:numCache>
                <c:formatCode>General</c:formatCode>
                <c:ptCount val="13"/>
                <c:pt idx="0">
                  <c:v>10.9</c:v>
                </c:pt>
                <c:pt idx="1">
                  <c:v>12.9</c:v>
                </c:pt>
                <c:pt idx="2">
                  <c:v>12.8</c:v>
                </c:pt>
                <c:pt idx="3">
                  <c:v>12.1</c:v>
                </c:pt>
                <c:pt idx="4">
                  <c:v>13.4</c:v>
                </c:pt>
                <c:pt idx="5">
                  <c:v>14.5</c:v>
                </c:pt>
                <c:pt idx="6">
                  <c:v>13.7</c:v>
                </c:pt>
                <c:pt idx="7">
                  <c:v>14.2</c:v>
                </c:pt>
                <c:pt idx="8">
                  <c:v>15.7</c:v>
                </c:pt>
                <c:pt idx="9">
                  <c:v>16.3</c:v>
                </c:pt>
                <c:pt idx="10">
                  <c:v>13.9</c:v>
                </c:pt>
                <c:pt idx="11">
                  <c:v>13.5</c:v>
                </c:pt>
              </c:numCache>
            </c:numRef>
          </c:val>
          <c:smooth val="0"/>
          <c:extLst>
            <c:ext xmlns:c16="http://schemas.microsoft.com/office/drawing/2014/chart" uri="{C3380CC4-5D6E-409C-BE32-E72D297353CC}">
              <c16:uniqueId val="{00000001-25F0-4BF3-92B8-7A005B171F8F}"/>
            </c:ext>
          </c:extLst>
        </c:ser>
        <c:dLbls>
          <c:showLegendKey val="0"/>
          <c:showVal val="0"/>
          <c:showCatName val="0"/>
          <c:showSerName val="0"/>
          <c:showPercent val="0"/>
          <c:showBubbleSize val="0"/>
        </c:dLbls>
        <c:marker val="1"/>
        <c:smooth val="0"/>
        <c:axId val="812216816"/>
        <c:axId val="812214464"/>
      </c:lineChart>
      <c:catAx>
        <c:axId val="812216816"/>
        <c:scaling>
          <c:orientation val="minMax"/>
        </c:scaling>
        <c:delete val="0"/>
        <c:axPos val="b"/>
        <c:numFmt formatCode="General" sourceLinked="0"/>
        <c:majorTickMark val="none"/>
        <c:minorTickMark val="none"/>
        <c:tickLblPos val="nextTo"/>
        <c:txPr>
          <a:bodyPr/>
          <a:lstStyle/>
          <a:p>
            <a:pPr>
              <a:defRPr sz="1200"/>
            </a:pPr>
            <a:endParaRPr lang="ja-JP"/>
          </a:p>
        </c:txPr>
        <c:crossAx val="812214464"/>
        <c:crosses val="autoZero"/>
        <c:auto val="1"/>
        <c:lblAlgn val="ctr"/>
        <c:lblOffset val="100"/>
        <c:noMultiLvlLbl val="0"/>
      </c:catAx>
      <c:valAx>
        <c:axId val="812214464"/>
        <c:scaling>
          <c:orientation val="minMax"/>
          <c:max val="17"/>
          <c:min val="10"/>
        </c:scaling>
        <c:delete val="0"/>
        <c:axPos val="l"/>
        <c:majorGridlines/>
        <c:numFmt formatCode="General" sourceLinked="1"/>
        <c:majorTickMark val="none"/>
        <c:minorTickMark val="none"/>
        <c:tickLblPos val="nextTo"/>
        <c:spPr>
          <a:ln w="9525">
            <a:noFill/>
          </a:ln>
        </c:spPr>
        <c:crossAx val="812216816"/>
        <c:crosses val="autoZero"/>
        <c:crossBetween val="between"/>
      </c:valAx>
      <c:spPr>
        <a:ln>
          <a:noFill/>
        </a:ln>
      </c:spPr>
    </c:plotArea>
    <c:legend>
      <c:legendPos val="t"/>
      <c:layout>
        <c:manualLayout>
          <c:xMode val="edge"/>
          <c:yMode val="edge"/>
          <c:x val="0.33105158986775718"/>
          <c:y val="3.8648315544418055E-2"/>
          <c:w val="0.33789682026448575"/>
          <c:h val="8.6031946309039042E-2"/>
        </c:manualLayout>
      </c:layout>
      <c:overlay val="0"/>
      <c:txPr>
        <a:bodyPr/>
        <a:lstStyle/>
        <a:p>
          <a:pPr>
            <a:defRPr>
              <a:latin typeface="01フロップデザイン" pitchFamily="50" charset="-128"/>
              <a:ea typeface="01フロップデザイン"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A618FE4-13B4-43AA-A106-C4E4C483CD18}" type="datetimeFigureOut">
              <a:rPr kumimoji="1" lang="ja-JP" altLang="en-US" smtClean="0"/>
              <a:t>2026/5/12</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B25A6CD-4DDA-4D9D-909A-B64D768F7122}" type="slidenum">
              <a:rPr kumimoji="1" lang="ja-JP" altLang="en-US" smtClean="0"/>
              <a:t>‹#›</a:t>
            </a:fld>
            <a:endParaRPr kumimoji="1" lang="ja-JP" altLang="en-US"/>
          </a:p>
        </p:txBody>
      </p:sp>
    </p:spTree>
    <p:extLst>
      <p:ext uri="{BB962C8B-B14F-4D97-AF65-F5344CB8AC3E}">
        <p14:creationId xmlns:p14="http://schemas.microsoft.com/office/powerpoint/2010/main" val="34531428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a:ln/>
        </p:spPr>
      </p:sp>
      <p:sp>
        <p:nvSpPr>
          <p:cNvPr id="604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604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61675" indent="-291181">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71301" indent="-231958">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641795" indent="-231958">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110645" indent="-231958">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584430" indent="-231958"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3058214" indent="-231958"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531999" indent="-231958"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4005784" indent="-231958"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a:spcBef>
                <a:spcPct val="0"/>
              </a:spcBef>
            </a:pPr>
            <a:fld id="{979740DF-10B2-4424-89D6-244729FCAFFB}" type="slidenum">
              <a:rPr lang="en-US" altLang="ja-JP">
                <a:ea typeface="ＭＳ Ｐゴシック" panose="020B0600070205080204" pitchFamily="50" charset="-128"/>
              </a:rPr>
              <a:pPr>
                <a:spcBef>
                  <a:spcPct val="0"/>
                </a:spcBef>
              </a:pPr>
              <a:t>103</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26424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a:ln/>
        </p:spPr>
      </p:sp>
      <p:sp>
        <p:nvSpPr>
          <p:cNvPr id="7475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ndParaRPr>
          </a:p>
        </p:txBody>
      </p:sp>
      <p:sp>
        <p:nvSpPr>
          <p:cNvPr id="747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68256" indent="-294471"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82818" indent="-235248"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656601" indent="-235248"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130386" indent="-235248"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604171" indent="-235248"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3077955" indent="-235248"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551740" indent="-235248"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4025525" indent="-235248"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5E4D9FAC-B272-4DE5-B3A2-9043070C9F0C}" type="slidenum">
              <a:rPr lang="en-US" altLang="ja-JP">
                <a:ea typeface="ＭＳ Ｐゴシック" panose="020B0600070205080204" pitchFamily="50" charset="-128"/>
              </a:rPr>
              <a:pPr eaLnBrk="1" hangingPunct="1">
                <a:spcBef>
                  <a:spcPct val="0"/>
                </a:spcBef>
              </a:pPr>
              <a:t>104</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91403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6E74139-E807-4AED-B07E-DD28D0A12063}"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225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8667FB-813A-4ECE-9A91-0EB1BB75B249}"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365821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BF5A7E-C60E-4A41-B1BD-E578CF48A447}"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33106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127322" y="-132044"/>
            <a:ext cx="6704301" cy="627864"/>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ja-JP" altLang="en-US" dirty="0"/>
              <a:t>マスタ タイトルの書式設定</a:t>
            </a:r>
          </a:p>
        </p:txBody>
      </p:sp>
    </p:spTree>
    <p:extLst>
      <p:ext uri="{BB962C8B-B14F-4D97-AF65-F5344CB8AC3E}">
        <p14:creationId xmlns:p14="http://schemas.microsoft.com/office/powerpoint/2010/main" val="333121767"/>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A687360-EC45-4699-BA81-311685108622}"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420240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266C42A-AF9E-458F-917D-7A3E8359901C}"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716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AE055DD-553D-4B85-8953-91C0F8C2E843}" type="datetime1">
              <a:rPr kumimoji="1" lang="ja-JP" altLang="en-US" smtClean="0"/>
              <a:t>2026/5/12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392632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5137337-AAAA-412D-8CC9-D611E8AC9687}" type="datetime1">
              <a:rPr kumimoji="1" lang="ja-JP" altLang="en-US" smtClean="0"/>
              <a:t>2026/5/12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1786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B8C1ED0-823E-4795-B9D5-3FF266136C90}" type="datetime1">
              <a:rPr kumimoji="1" lang="ja-JP" altLang="en-US" smtClean="0"/>
              <a:t>2026/5/12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71413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7" name="Date Placeholder 6"/>
          <p:cNvSpPr>
            <a:spLocks noGrp="1"/>
          </p:cNvSpPr>
          <p:nvPr>
            <p:ph type="dt" sz="half" idx="10"/>
          </p:nvPr>
        </p:nvSpPr>
        <p:spPr/>
        <p:txBody>
          <a:bodyPr/>
          <a:lstStyle/>
          <a:p>
            <a:fld id="{0A47B88C-D5DF-4F5B-BBD5-CEA08C83BD4C}" type="datetime1">
              <a:rPr kumimoji="1" lang="ja-JP" altLang="en-US" smtClean="0"/>
              <a:t>2026/5/12</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212917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D0D91B6-AA10-471D-8FB1-7174A0618073}" type="datetime1">
              <a:rPr kumimoji="1" lang="ja-JP" altLang="en-US" smtClean="0"/>
              <a:t>2026/5/12</a:t>
            </a:fld>
            <a:endParaRPr kumimoji="1"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30697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0FCBE76-D3BB-4B45-BDF1-F5E10835DFF8}" type="datetime1">
              <a:rPr kumimoji="1" lang="ja-JP" altLang="en-US" smtClean="0"/>
              <a:t>2026/5/12</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204944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B5BF01D-B088-4FC4-A91D-FE29E49AA8D4}" type="datetime1">
              <a:rPr kumimoji="1" lang="ja-JP" altLang="en-US" smtClean="0"/>
              <a:t>2026/5/12</a:t>
            </a:fld>
            <a:endParaRPr kumimoji="1"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DAC49A8-D133-48D6-BABD-467D590054FB}" type="slidenum">
              <a:rPr kumimoji="1" lang="ja-JP" altLang="en-US" smtClean="0"/>
              <a:t>‹#›</a:t>
            </a:fld>
            <a:endParaRPr kumimoji="1" lang="ja-JP"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01458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865E2D2F-9DF3-15DE-5D04-C2621008E115}"/>
              </a:ext>
            </a:extLst>
          </p:cNvPr>
          <p:cNvSpPr>
            <a:spLocks noGrp="1"/>
          </p:cNvSpPr>
          <p:nvPr>
            <p:ph type="subTitle" idx="1"/>
          </p:nvPr>
        </p:nvSpPr>
        <p:spPr>
          <a:xfrm>
            <a:off x="800100" y="2617365"/>
            <a:ext cx="7543800" cy="1519029"/>
          </a:xfrm>
        </p:spPr>
        <p:txBody>
          <a:bodyPr anchor="t" anchorCtr="0">
            <a:normAutofit/>
          </a:bodyPr>
          <a:lstStyle/>
          <a:p>
            <a:pPr algn="ctr"/>
            <a:r>
              <a:rPr kumimoji="1"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第５科目</a:t>
            </a:r>
            <a:endParaRPr kumimoji="1" lang="en-US" altLang="ja-JP" sz="20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pPr algn="ctr">
              <a:spcAft>
                <a:spcPts val="0"/>
              </a:spcAft>
            </a:pPr>
            <a:r>
              <a:rPr lang="ja-JP" altLang="en-US" sz="2800" b="1" dirty="0">
                <a:solidFill>
                  <a:schemeClr val="tx1">
                    <a:lumMod val="85000"/>
                    <a:lumOff val="15000"/>
                  </a:schemeClr>
                </a:solidFill>
                <a:latin typeface="BIZ UDゴシック" panose="020B0400000000000000" pitchFamily="49" charset="-128"/>
                <a:ea typeface="BIZ UDゴシック" panose="020B0400000000000000" pitchFamily="49" charset="-128"/>
              </a:rPr>
              <a:t>ミクロ実践</a:t>
            </a:r>
            <a:endParaRPr lang="en-US" altLang="ja-JP" sz="2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pPr algn="ctr">
              <a:spcAft>
                <a:spcPts val="0"/>
              </a:spcAft>
            </a:pPr>
            <a:r>
              <a:rPr lang="ja-JP" altLang="en-US" sz="2800" b="1" dirty="0">
                <a:solidFill>
                  <a:schemeClr val="tx1">
                    <a:lumMod val="85000"/>
                    <a:lumOff val="15000"/>
                  </a:schemeClr>
                </a:solidFill>
                <a:latin typeface="BIZ UDゴシック" panose="020B0400000000000000" pitchFamily="49" charset="-128"/>
                <a:ea typeface="BIZ UDゴシック" panose="020B0400000000000000" pitchFamily="49" charset="-128"/>
              </a:rPr>
              <a:t>スクールソーシャルワーカーとの協働</a:t>
            </a:r>
          </a:p>
        </p:txBody>
      </p:sp>
      <p:sp>
        <p:nvSpPr>
          <p:cNvPr id="4" name="テキスト ボックス 3">
            <a:extLst>
              <a:ext uri="{FF2B5EF4-FFF2-40B4-BE49-F238E27FC236}">
                <a16:creationId xmlns:a16="http://schemas.microsoft.com/office/drawing/2014/main" id="{53B14473-3C5A-A78A-0796-D05BB46F8CC8}"/>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5" name="テキスト ボックス 4">
            <a:extLst>
              <a:ext uri="{FF2B5EF4-FFF2-40B4-BE49-F238E27FC236}">
                <a16:creationId xmlns:a16="http://schemas.microsoft.com/office/drawing/2014/main" id="{07B4C39A-1880-6509-9FD4-9A1B1B1F5585}"/>
              </a:ext>
            </a:extLst>
          </p:cNvPr>
          <p:cNvSpPr txBox="1"/>
          <p:nvPr/>
        </p:nvSpPr>
        <p:spPr>
          <a:xfrm>
            <a:off x="0" y="0"/>
            <a:ext cx="9144000" cy="2123658"/>
          </a:xfrm>
          <a:prstGeom prst="rect">
            <a:avLst/>
          </a:prstGeom>
          <a:solidFill>
            <a:srgbClr val="0066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spcAft>
                <a:spcPts val="600"/>
              </a:spcAft>
            </a:pPr>
            <a:endParaRPr kumimoji="1" lang="en-US" altLang="ja-JP" dirty="0"/>
          </a:p>
          <a:p>
            <a:pPr algn="ctr">
              <a:spcAft>
                <a:spcPts val="600"/>
              </a:spcAft>
            </a:pPr>
            <a:r>
              <a:rPr kumimoji="1" lang="ja-JP" altLang="en-US" dirty="0">
                <a:latin typeface="BIZ UDゴシック" panose="020B0400000000000000" pitchFamily="49" charset="-128"/>
                <a:ea typeface="BIZ UDゴシック" panose="020B0400000000000000" pitchFamily="49" charset="-128"/>
              </a:rPr>
              <a:t>令和７年度文部科学省委託事業　いじめ対策・不登校支援等推進事業</a:t>
            </a:r>
            <a:endParaRPr kumimoji="1" lang="en-US" altLang="ja-JP" dirty="0">
              <a:latin typeface="BIZ UDゴシック" panose="020B0400000000000000" pitchFamily="49" charset="-128"/>
              <a:ea typeface="BIZ UDゴシック" panose="020B0400000000000000" pitchFamily="49" charset="-128"/>
            </a:endParaRPr>
          </a:p>
          <a:p>
            <a:pPr algn="ctr">
              <a:spcAft>
                <a:spcPts val="1200"/>
              </a:spcAft>
            </a:pPr>
            <a:r>
              <a:rPr kumimoji="1" lang="ja-JP" altLang="en-US" dirty="0">
                <a:latin typeface="BIZ UDゴシック" panose="020B0400000000000000" pitchFamily="49" charset="-128"/>
                <a:ea typeface="BIZ UDゴシック" panose="020B0400000000000000" pitchFamily="49" charset="-128"/>
              </a:rPr>
              <a:t>いじめ・不登校等の未然防止等に向けた魅力ある学校づくりに関する調査研究</a:t>
            </a:r>
            <a:endParaRPr kumimoji="1" lang="en-US" altLang="ja-JP" dirty="0">
              <a:latin typeface="BIZ UDゴシック" panose="020B0400000000000000" pitchFamily="49" charset="-128"/>
              <a:ea typeface="BIZ UDゴシック" panose="020B0400000000000000" pitchFamily="49" charset="-128"/>
            </a:endParaRPr>
          </a:p>
          <a:p>
            <a:pPr algn="ctr">
              <a:spcBef>
                <a:spcPts val="600"/>
              </a:spcBef>
              <a:spcAft>
                <a:spcPts val="600"/>
              </a:spcAft>
            </a:pPr>
            <a:r>
              <a:rPr kumimoji="1" lang="ja-JP" altLang="en-US" sz="3200" dirty="0">
                <a:solidFill>
                  <a:schemeClr val="bg1"/>
                </a:solidFill>
                <a:latin typeface="BIZ UDゴシック" panose="020B0400000000000000" pitchFamily="49" charset="-128"/>
                <a:ea typeface="BIZ UDゴシック" panose="020B0400000000000000" pitchFamily="49" charset="-128"/>
              </a:rPr>
              <a:t>福祉に関する教職員向けの研修</a:t>
            </a:r>
            <a:endParaRPr kumimoji="1" lang="en-US" altLang="ja-JP" sz="3200" dirty="0">
              <a:solidFill>
                <a:schemeClr val="bg1"/>
              </a:solidFill>
              <a:latin typeface="BIZ UDゴシック" panose="020B0400000000000000" pitchFamily="49" charset="-128"/>
              <a:ea typeface="BIZ UDゴシック" panose="020B0400000000000000" pitchFamily="49" charset="-128"/>
            </a:endParaRPr>
          </a:p>
          <a:p>
            <a:pPr algn="ctr">
              <a:spcAft>
                <a:spcPts val="600"/>
              </a:spcAft>
            </a:pPr>
            <a:endParaRPr kumimoji="1" lang="en-US" altLang="ja-JP" sz="16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2" name="字幕 2">
            <a:extLst>
              <a:ext uri="{FF2B5EF4-FFF2-40B4-BE49-F238E27FC236}">
                <a16:creationId xmlns:a16="http://schemas.microsoft.com/office/drawing/2014/main" id="{61091BA7-5E2B-8E1F-3C75-3E3D6F50DA4C}"/>
              </a:ext>
            </a:extLst>
          </p:cNvPr>
          <p:cNvSpPr txBox="1">
            <a:spLocks/>
          </p:cNvSpPr>
          <p:nvPr/>
        </p:nvSpPr>
        <p:spPr>
          <a:xfrm>
            <a:off x="4571999" y="5771431"/>
            <a:ext cx="4543425" cy="540000"/>
          </a:xfrm>
          <a:prstGeom prst="rect">
            <a:avLst/>
          </a:prstGeom>
        </p:spPr>
        <p:txBody>
          <a:bodyPr vert="horz" lIns="91440" tIns="45720" rIns="91440" bIns="45720" rtlCol="0" anchor="t" anchorCtr="0">
            <a:normAutofit fontScale="925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pPr>
              <a:lnSpc>
                <a:spcPct val="120000"/>
              </a:lnSpc>
              <a:spcBef>
                <a:spcPts val="0"/>
              </a:spcBef>
              <a:spcAft>
                <a:spcPts val="0"/>
              </a:spcAft>
            </a:pPr>
            <a:r>
              <a:rPr lang="ja-JP" altLang="en-US" sz="1400" b="1" u="sng" dirty="0">
                <a:solidFill>
                  <a:srgbClr val="006600"/>
                </a:solidFill>
                <a:latin typeface="BIZ UDPゴシック" panose="020B0400000000000000" pitchFamily="50" charset="-128"/>
                <a:ea typeface="BIZ UDPゴシック" panose="020B0400000000000000" pitchFamily="50" charset="-128"/>
              </a:rPr>
              <a:t>■研修テキスト執筆・講義用資料作成　　　　　　　■</a:t>
            </a:r>
            <a:endParaRPr lang="en-US" altLang="ja-JP" sz="1400" b="1" u="sng" dirty="0">
              <a:solidFill>
                <a:srgbClr val="006600"/>
              </a:solidFill>
              <a:latin typeface="BIZ UDPゴシック" panose="020B0400000000000000" pitchFamily="50" charset="-128"/>
              <a:ea typeface="BIZ UDPゴシック" panose="020B0400000000000000" pitchFamily="50" charset="-128"/>
            </a:endParaRPr>
          </a:p>
          <a:p>
            <a:pPr>
              <a:lnSpc>
                <a:spcPct val="120000"/>
              </a:lnSpc>
              <a:spcBef>
                <a:spcPts val="300"/>
              </a:spcBef>
              <a:spcAft>
                <a:spcPts val="0"/>
              </a:spcAft>
            </a:pPr>
            <a:r>
              <a:rPr lang="ja-JP" altLang="en-US" sz="1400" b="1" dirty="0">
                <a:solidFill>
                  <a:schemeClr val="tx1">
                    <a:lumMod val="85000"/>
                    <a:lumOff val="15000"/>
                  </a:schemeClr>
                </a:solidFill>
                <a:latin typeface="BIZ UDPゴシック" panose="020B0400000000000000" pitchFamily="50" charset="-128"/>
                <a:ea typeface="BIZ UDPゴシック" panose="020B0400000000000000" pitchFamily="50" charset="-128"/>
              </a:rPr>
              <a:t>　 奥村 賢一</a:t>
            </a:r>
            <a:r>
              <a:rPr lang="ja-JP" altLang="en-US" sz="13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zh-CN" altLang="en-US" sz="1300" b="1" dirty="0">
                <a:solidFill>
                  <a:schemeClr val="tx1">
                    <a:lumMod val="85000"/>
                    <a:lumOff val="15000"/>
                  </a:schemeClr>
                </a:solidFill>
                <a:latin typeface="BIZ UDPゴシック" panose="020B0400000000000000" pitchFamily="50" charset="-128"/>
                <a:ea typeface="BIZ UDPゴシック" panose="020B0400000000000000" pitchFamily="50" charset="-128"/>
              </a:rPr>
              <a:t>福岡県立大学人間社会学部 </a:t>
            </a:r>
            <a:r>
              <a:rPr lang="ja-JP" altLang="en-US" sz="1300" b="1" dirty="0">
                <a:solidFill>
                  <a:schemeClr val="tx1">
                    <a:lumMod val="85000"/>
                    <a:lumOff val="15000"/>
                  </a:schemeClr>
                </a:solidFill>
                <a:latin typeface="BIZ UDPゴシック" panose="020B0400000000000000" pitchFamily="50" charset="-128"/>
                <a:ea typeface="BIZ UDPゴシック" panose="020B0400000000000000" pitchFamily="50" charset="-128"/>
              </a:rPr>
              <a:t>准教授）</a:t>
            </a:r>
            <a:endParaRPr lang="en-US" altLang="ja-JP" sz="13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7" name="字幕 2">
            <a:extLst>
              <a:ext uri="{FF2B5EF4-FFF2-40B4-BE49-F238E27FC236}">
                <a16:creationId xmlns:a16="http://schemas.microsoft.com/office/drawing/2014/main" id="{B957A30B-7196-2788-7409-F5F284FA7115}"/>
              </a:ext>
            </a:extLst>
          </p:cNvPr>
          <p:cNvSpPr txBox="1">
            <a:spLocks/>
          </p:cNvSpPr>
          <p:nvPr/>
        </p:nvSpPr>
        <p:spPr>
          <a:xfrm>
            <a:off x="466725" y="4499507"/>
            <a:ext cx="8201025" cy="1317375"/>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pPr lvl="0" algn="ctr" defTabSz="457200">
              <a:lnSpc>
                <a:spcPct val="100000"/>
              </a:lnSpc>
              <a:spcBef>
                <a:spcPts val="0"/>
              </a:spcBef>
              <a:spcAft>
                <a:spcPts val="0"/>
              </a:spcAft>
              <a:buClrTx/>
              <a:buSzTx/>
              <a:defRPr/>
            </a:pPr>
            <a:r>
              <a:rPr lang="ja-JP" altLang="en-US" sz="2800" b="1" dirty="0">
                <a:solidFill>
                  <a:prstClr val="black">
                    <a:lumMod val="85000"/>
                    <a:lumOff val="15000"/>
                  </a:prstClr>
                </a:solidFill>
                <a:latin typeface="BIZ UDゴシック" panose="020B0400000000000000" pitchFamily="49" charset="-128"/>
                <a:ea typeface="BIZ UDゴシック" panose="020B0400000000000000" pitchFamily="49" charset="-128"/>
              </a:rPr>
              <a:t>講師 氏名</a:t>
            </a:r>
            <a:endParaRPr kumimoji="0" lang="ja-JP" altLang="en-US" sz="2800" b="1" cap="none" spc="0" dirty="0">
              <a:solidFill>
                <a:prstClr val="black">
                  <a:lumMod val="85000"/>
                  <a:lumOff val="15000"/>
                </a:prstClr>
              </a:solidFill>
              <a:latin typeface="BIZ UDゴシック" panose="020B0400000000000000" pitchFamily="49" charset="-128"/>
              <a:ea typeface="BIZ UDゴシック" panose="020B0400000000000000" pitchFamily="49" charset="-128"/>
            </a:endParaRPr>
          </a:p>
          <a:p>
            <a:pPr lvl="0" algn="ctr" defTabSz="457200">
              <a:lnSpc>
                <a:spcPct val="100000"/>
              </a:lnSpc>
              <a:spcAft>
                <a:spcPts val="0"/>
              </a:spcAft>
              <a:buClrTx/>
              <a:buSzTx/>
              <a:defRPr/>
            </a:pPr>
            <a:r>
              <a:rPr kumimoji="0" lang="ja-JP" altLang="en-US" sz="2200" b="1" cap="none" spc="0" dirty="0">
                <a:solidFill>
                  <a:prstClr val="black">
                    <a:lumMod val="85000"/>
                    <a:lumOff val="15000"/>
                  </a:prstClr>
                </a:solidFill>
                <a:latin typeface="BIZ UDゴシック" panose="020B0400000000000000" pitchFamily="49" charset="-128"/>
                <a:ea typeface="BIZ UDゴシック" panose="020B0400000000000000" pitchFamily="49" charset="-128"/>
              </a:rPr>
              <a:t>講師　所属・役職</a:t>
            </a:r>
            <a:endParaRPr kumimoji="0" lang="en-US" altLang="ja-JP" sz="2200" b="1" cap="none" spc="0" dirty="0">
              <a:solidFill>
                <a:prstClr val="black">
                  <a:lumMod val="85000"/>
                  <a:lumOff val="15000"/>
                </a:prstClr>
              </a:solidFill>
              <a:latin typeface="BIZ UDゴシック" panose="020B0400000000000000" pitchFamily="49" charset="-128"/>
              <a:ea typeface="BIZ UDゴシック" panose="020B0400000000000000" pitchFamily="49" charset="-128"/>
            </a:endParaRPr>
          </a:p>
        </p:txBody>
      </p:sp>
      <p:sp>
        <p:nvSpPr>
          <p:cNvPr id="6" name="スライド番号プレースホルダー 5">
            <a:extLst>
              <a:ext uri="{FF2B5EF4-FFF2-40B4-BE49-F238E27FC236}">
                <a16:creationId xmlns:a16="http://schemas.microsoft.com/office/drawing/2014/main" id="{47F3D829-D78D-38EB-758B-B3AAD551DA86}"/>
              </a:ext>
            </a:extLst>
          </p:cNvPr>
          <p:cNvSpPr>
            <a:spLocks noGrp="1"/>
          </p:cNvSpPr>
          <p:nvPr>
            <p:ph type="sldNum" sz="quarter" idx="12"/>
          </p:nvPr>
        </p:nvSpPr>
        <p:spPr/>
        <p:txBody>
          <a:bodyPr/>
          <a:lstStyle/>
          <a:p>
            <a:fld id="{9DAC49A8-D133-48D6-BABD-467D590054FB}" type="slidenum">
              <a:rPr kumimoji="1" lang="ja-JP" altLang="en-US" smtClean="0"/>
              <a:t>99</a:t>
            </a:fld>
            <a:endParaRPr kumimoji="1" lang="ja-JP" altLang="en-US"/>
          </a:p>
        </p:txBody>
      </p:sp>
    </p:spTree>
    <p:extLst>
      <p:ext uri="{BB962C8B-B14F-4D97-AF65-F5344CB8AC3E}">
        <p14:creationId xmlns:p14="http://schemas.microsoft.com/office/powerpoint/2010/main" val="43446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352CC-7A2C-8208-A8F8-B3546E92495B}"/>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322F574C-981C-370C-6228-E0E5725EDB16}"/>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１．個別支援アセスメントとプランニングの実際　</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021A6F57-F895-D392-90EF-D3869753EC78}"/>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3" name="テキスト ボックス 2">
            <a:extLst>
              <a:ext uri="{FF2B5EF4-FFF2-40B4-BE49-F238E27FC236}">
                <a16:creationId xmlns:a16="http://schemas.microsoft.com/office/drawing/2014/main" id="{5BE49615-9B74-0C73-AB4A-29D94ED862F9}"/>
              </a:ext>
            </a:extLst>
          </p:cNvPr>
          <p:cNvSpPr txBox="1"/>
          <p:nvPr/>
        </p:nvSpPr>
        <p:spPr>
          <a:xfrm>
            <a:off x="1" y="487921"/>
            <a:ext cx="9143999" cy="584775"/>
          </a:xfrm>
          <a:prstGeom prst="rect">
            <a:avLst/>
          </a:prstGeom>
          <a:noFill/>
        </p:spPr>
        <p:txBody>
          <a:bodyPr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　</a:t>
            </a:r>
            <a:endParaRPr kumimoji="1" lang="en-US" altLang="ja-JP" sz="1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　③虐待</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70A5F57C-A904-6D7B-B978-45B0F568A528}"/>
              </a:ext>
            </a:extLst>
          </p:cNvPr>
          <p:cNvSpPr txBox="1"/>
          <p:nvPr/>
        </p:nvSpPr>
        <p:spPr>
          <a:xfrm>
            <a:off x="598143" y="3135320"/>
            <a:ext cx="8298350" cy="2677656"/>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児童虐待の防止等に関する法律　</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（児童虐待に係る通告）</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第六条　</a:t>
            </a:r>
            <a:r>
              <a:rPr kumimoji="1" lang="ja-JP" altLang="en-US" sz="2400" b="1" u="sng" dirty="0">
                <a:solidFill>
                  <a:srgbClr val="FF0000"/>
                </a:solidFill>
                <a:latin typeface="BIZ UDPゴシック" panose="020B0400000000000000" pitchFamily="50" charset="-128"/>
                <a:ea typeface="BIZ UDPゴシック" panose="020B0400000000000000" pitchFamily="50" charset="-128"/>
              </a:rPr>
              <a:t>児童虐待を受けたと思われる児童</a:t>
            </a:r>
            <a:r>
              <a:rPr kumimoji="1" lang="ja-JP" altLang="en-US" sz="2400" b="1" dirty="0">
                <a:latin typeface="BIZ UDPゴシック" panose="020B0400000000000000" pitchFamily="50" charset="-128"/>
                <a:ea typeface="BIZ UDPゴシック" panose="020B0400000000000000" pitchFamily="50" charset="-128"/>
              </a:rPr>
              <a:t>を発見した者は、速やかに、これを</a:t>
            </a:r>
            <a:r>
              <a:rPr kumimoji="1" lang="ja-JP" altLang="en-US" sz="2400" b="1" u="sng" dirty="0">
                <a:solidFill>
                  <a:srgbClr val="FF0000"/>
                </a:solidFill>
                <a:latin typeface="BIZ UDPゴシック" panose="020B0400000000000000" pitchFamily="50" charset="-128"/>
                <a:ea typeface="BIZ UDPゴシック" panose="020B0400000000000000" pitchFamily="50" charset="-128"/>
              </a:rPr>
              <a:t>市町村</a:t>
            </a:r>
            <a:r>
              <a:rPr kumimoji="1" lang="ja-JP" altLang="en-US" sz="2400" b="1" dirty="0">
                <a:latin typeface="BIZ UDPゴシック" panose="020B0400000000000000" pitchFamily="50" charset="-128"/>
                <a:ea typeface="BIZ UDPゴシック" panose="020B0400000000000000" pitchFamily="50" charset="-128"/>
              </a:rPr>
              <a:t>、都道府県の設置する</a:t>
            </a:r>
            <a:r>
              <a:rPr kumimoji="1" lang="ja-JP" altLang="en-US" sz="2400" b="1" u="sng" dirty="0">
                <a:solidFill>
                  <a:srgbClr val="FF0000"/>
                </a:solidFill>
                <a:latin typeface="BIZ UDPゴシック" panose="020B0400000000000000" pitchFamily="50" charset="-128"/>
                <a:ea typeface="BIZ UDPゴシック" panose="020B0400000000000000" pitchFamily="50" charset="-128"/>
              </a:rPr>
              <a:t>福祉事務所</a:t>
            </a:r>
            <a:r>
              <a:rPr kumimoji="1" lang="ja-JP" altLang="en-US" sz="2400" b="1" dirty="0">
                <a:latin typeface="BIZ UDPゴシック" panose="020B0400000000000000" pitchFamily="50" charset="-128"/>
                <a:ea typeface="BIZ UDPゴシック" panose="020B0400000000000000" pitchFamily="50" charset="-128"/>
              </a:rPr>
              <a:t>若しくは</a:t>
            </a:r>
            <a:r>
              <a:rPr kumimoji="1" lang="ja-JP" altLang="en-US" sz="2400" b="1" u="sng" dirty="0">
                <a:solidFill>
                  <a:srgbClr val="FF0000"/>
                </a:solidFill>
                <a:latin typeface="BIZ UDPゴシック" panose="020B0400000000000000" pitchFamily="50" charset="-128"/>
                <a:ea typeface="BIZ UDPゴシック" panose="020B0400000000000000" pitchFamily="50" charset="-128"/>
              </a:rPr>
              <a:t>児童相談所</a:t>
            </a:r>
            <a:r>
              <a:rPr kumimoji="1" lang="ja-JP" altLang="en-US" sz="2400" b="1" dirty="0">
                <a:latin typeface="BIZ UDPゴシック" panose="020B0400000000000000" pitchFamily="50" charset="-128"/>
                <a:ea typeface="BIZ UDPゴシック" panose="020B0400000000000000" pitchFamily="50" charset="-128"/>
              </a:rPr>
              <a:t>又は</a:t>
            </a:r>
            <a:r>
              <a:rPr kumimoji="1" lang="ja-JP" altLang="en-US" sz="2400" b="1" u="sng" dirty="0">
                <a:solidFill>
                  <a:srgbClr val="FF0000"/>
                </a:solidFill>
                <a:latin typeface="BIZ UDPゴシック" panose="020B0400000000000000" pitchFamily="50" charset="-128"/>
                <a:ea typeface="BIZ UDPゴシック" panose="020B0400000000000000" pitchFamily="50" charset="-128"/>
              </a:rPr>
              <a:t>児童委員</a:t>
            </a:r>
            <a:r>
              <a:rPr kumimoji="1" lang="ja-JP" altLang="en-US" sz="2400" b="1" dirty="0">
                <a:latin typeface="BIZ UDPゴシック" panose="020B0400000000000000" pitchFamily="50" charset="-128"/>
                <a:ea typeface="BIZ UDPゴシック" panose="020B0400000000000000" pitchFamily="50" charset="-128"/>
              </a:rPr>
              <a:t>を介して市町村、都道府県の設置する福祉事務所若しくは児童相談所に通告しなければならない。</a:t>
            </a:r>
          </a:p>
        </p:txBody>
      </p:sp>
      <p:sp>
        <p:nvSpPr>
          <p:cNvPr id="9" name="正方形/長方形 8">
            <a:extLst>
              <a:ext uri="{FF2B5EF4-FFF2-40B4-BE49-F238E27FC236}">
                <a16:creationId xmlns:a16="http://schemas.microsoft.com/office/drawing/2014/main" id="{6821C142-1AF7-2904-0AD2-0D00E6937459}"/>
              </a:ext>
            </a:extLst>
          </p:cNvPr>
          <p:cNvSpPr/>
          <p:nvPr/>
        </p:nvSpPr>
        <p:spPr>
          <a:xfrm>
            <a:off x="385012" y="3018208"/>
            <a:ext cx="8532108" cy="2866954"/>
          </a:xfrm>
          <a:custGeom>
            <a:avLst/>
            <a:gdLst>
              <a:gd name="csX0" fmla="*/ 0 w 8532108"/>
              <a:gd name="csY0" fmla="*/ 0 h 2866954"/>
              <a:gd name="csX1" fmla="*/ 568807 w 8532108"/>
              <a:gd name="csY1" fmla="*/ 0 h 2866954"/>
              <a:gd name="csX2" fmla="*/ 1052293 w 8532108"/>
              <a:gd name="csY2" fmla="*/ 0 h 2866954"/>
              <a:gd name="csX3" fmla="*/ 1450458 w 8532108"/>
              <a:gd name="csY3" fmla="*/ 0 h 2866954"/>
              <a:gd name="csX4" fmla="*/ 1933944 w 8532108"/>
              <a:gd name="csY4" fmla="*/ 0 h 2866954"/>
              <a:gd name="csX5" fmla="*/ 2246788 w 8532108"/>
              <a:gd name="csY5" fmla="*/ 0 h 2866954"/>
              <a:gd name="csX6" fmla="*/ 2815596 w 8532108"/>
              <a:gd name="csY6" fmla="*/ 0 h 2866954"/>
              <a:gd name="csX7" fmla="*/ 3299082 w 8532108"/>
              <a:gd name="csY7" fmla="*/ 0 h 2866954"/>
              <a:gd name="csX8" fmla="*/ 3697247 w 8532108"/>
              <a:gd name="csY8" fmla="*/ 0 h 2866954"/>
              <a:gd name="csX9" fmla="*/ 4095412 w 8532108"/>
              <a:gd name="csY9" fmla="*/ 0 h 2866954"/>
              <a:gd name="csX10" fmla="*/ 4749540 w 8532108"/>
              <a:gd name="csY10" fmla="*/ 0 h 2866954"/>
              <a:gd name="csX11" fmla="*/ 5062384 w 8532108"/>
              <a:gd name="csY11" fmla="*/ 0 h 2866954"/>
              <a:gd name="csX12" fmla="*/ 5545870 w 8532108"/>
              <a:gd name="csY12" fmla="*/ 0 h 2866954"/>
              <a:gd name="csX13" fmla="*/ 6114677 w 8532108"/>
              <a:gd name="csY13" fmla="*/ 0 h 2866954"/>
              <a:gd name="csX14" fmla="*/ 6854127 w 8532108"/>
              <a:gd name="csY14" fmla="*/ 0 h 2866954"/>
              <a:gd name="csX15" fmla="*/ 7422934 w 8532108"/>
              <a:gd name="csY15" fmla="*/ 0 h 2866954"/>
              <a:gd name="csX16" fmla="*/ 7906420 w 8532108"/>
              <a:gd name="csY16" fmla="*/ 0 h 2866954"/>
              <a:gd name="csX17" fmla="*/ 8532108 w 8532108"/>
              <a:gd name="csY17" fmla="*/ 0 h 2866954"/>
              <a:gd name="csX18" fmla="*/ 8532108 w 8532108"/>
              <a:gd name="csY18" fmla="*/ 573391 h 2866954"/>
              <a:gd name="csX19" fmla="*/ 8532108 w 8532108"/>
              <a:gd name="csY19" fmla="*/ 1175451 h 2866954"/>
              <a:gd name="csX20" fmla="*/ 8532108 w 8532108"/>
              <a:gd name="csY20" fmla="*/ 1720172 h 2866954"/>
              <a:gd name="csX21" fmla="*/ 8532108 w 8532108"/>
              <a:gd name="csY21" fmla="*/ 2293563 h 2866954"/>
              <a:gd name="csX22" fmla="*/ 8532108 w 8532108"/>
              <a:gd name="csY22" fmla="*/ 2866954 h 2866954"/>
              <a:gd name="csX23" fmla="*/ 8048622 w 8532108"/>
              <a:gd name="csY23" fmla="*/ 2866954 h 2866954"/>
              <a:gd name="csX24" fmla="*/ 7309173 w 8532108"/>
              <a:gd name="csY24" fmla="*/ 2866954 h 2866954"/>
              <a:gd name="csX25" fmla="*/ 6911007 w 8532108"/>
              <a:gd name="csY25" fmla="*/ 2866954 h 2866954"/>
              <a:gd name="csX26" fmla="*/ 6171558 w 8532108"/>
              <a:gd name="csY26" fmla="*/ 2866954 h 2866954"/>
              <a:gd name="csX27" fmla="*/ 5688072 w 8532108"/>
              <a:gd name="csY27" fmla="*/ 2866954 h 2866954"/>
              <a:gd name="csX28" fmla="*/ 5375228 w 8532108"/>
              <a:gd name="csY28" fmla="*/ 2866954 h 2866954"/>
              <a:gd name="csX29" fmla="*/ 4806421 w 8532108"/>
              <a:gd name="csY29" fmla="*/ 2866954 h 2866954"/>
              <a:gd name="csX30" fmla="*/ 4237614 w 8532108"/>
              <a:gd name="csY30" fmla="*/ 2866954 h 2866954"/>
              <a:gd name="csX31" fmla="*/ 3924770 w 8532108"/>
              <a:gd name="csY31" fmla="*/ 2866954 h 2866954"/>
              <a:gd name="csX32" fmla="*/ 3441284 w 8532108"/>
              <a:gd name="csY32" fmla="*/ 2866954 h 2866954"/>
              <a:gd name="csX33" fmla="*/ 2957797 w 8532108"/>
              <a:gd name="csY33" fmla="*/ 2866954 h 2866954"/>
              <a:gd name="csX34" fmla="*/ 2474311 w 8532108"/>
              <a:gd name="csY34" fmla="*/ 2866954 h 2866954"/>
              <a:gd name="csX35" fmla="*/ 2076146 w 8532108"/>
              <a:gd name="csY35" fmla="*/ 2866954 h 2866954"/>
              <a:gd name="csX36" fmla="*/ 1422018 w 8532108"/>
              <a:gd name="csY36" fmla="*/ 2866954 h 2866954"/>
              <a:gd name="csX37" fmla="*/ 1023853 w 8532108"/>
              <a:gd name="csY37" fmla="*/ 2866954 h 2866954"/>
              <a:gd name="csX38" fmla="*/ 0 w 8532108"/>
              <a:gd name="csY38" fmla="*/ 2866954 h 2866954"/>
              <a:gd name="csX39" fmla="*/ 0 w 8532108"/>
              <a:gd name="csY39" fmla="*/ 2236224 h 2866954"/>
              <a:gd name="csX40" fmla="*/ 0 w 8532108"/>
              <a:gd name="csY40" fmla="*/ 1662833 h 2866954"/>
              <a:gd name="csX41" fmla="*/ 0 w 8532108"/>
              <a:gd name="csY41" fmla="*/ 1089443 h 2866954"/>
              <a:gd name="csX42" fmla="*/ 0 w 8532108"/>
              <a:gd name="csY42" fmla="*/ 602060 h 2866954"/>
              <a:gd name="csX43" fmla="*/ 0 w 8532108"/>
              <a:gd name="csY43" fmla="*/ 0 h 28669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Lst>
            <a:rect l="l" t="t" r="r" b="b"/>
            <a:pathLst>
              <a:path w="8532108" h="2866954" extrusionOk="0">
                <a:moveTo>
                  <a:pt x="0" y="0"/>
                </a:moveTo>
                <a:cubicBezTo>
                  <a:pt x="278743" y="-14650"/>
                  <a:pt x="436122" y="37328"/>
                  <a:pt x="568807" y="0"/>
                </a:cubicBezTo>
                <a:cubicBezTo>
                  <a:pt x="701492" y="-37328"/>
                  <a:pt x="885901" y="44462"/>
                  <a:pt x="1052293" y="0"/>
                </a:cubicBezTo>
                <a:cubicBezTo>
                  <a:pt x="1218685" y="-44462"/>
                  <a:pt x="1355105" y="23672"/>
                  <a:pt x="1450458" y="0"/>
                </a:cubicBezTo>
                <a:cubicBezTo>
                  <a:pt x="1545811" y="-23672"/>
                  <a:pt x="1818767" y="8089"/>
                  <a:pt x="1933944" y="0"/>
                </a:cubicBezTo>
                <a:cubicBezTo>
                  <a:pt x="2049121" y="-8089"/>
                  <a:pt x="2134291" y="33877"/>
                  <a:pt x="2246788" y="0"/>
                </a:cubicBezTo>
                <a:cubicBezTo>
                  <a:pt x="2359285" y="-33877"/>
                  <a:pt x="2607229" y="1454"/>
                  <a:pt x="2815596" y="0"/>
                </a:cubicBezTo>
                <a:cubicBezTo>
                  <a:pt x="3023963" y="-1454"/>
                  <a:pt x="3194553" y="6803"/>
                  <a:pt x="3299082" y="0"/>
                </a:cubicBezTo>
                <a:cubicBezTo>
                  <a:pt x="3403611" y="-6803"/>
                  <a:pt x="3606527" y="9150"/>
                  <a:pt x="3697247" y="0"/>
                </a:cubicBezTo>
                <a:cubicBezTo>
                  <a:pt x="3787967" y="-9150"/>
                  <a:pt x="3900121" y="4365"/>
                  <a:pt x="4095412" y="0"/>
                </a:cubicBezTo>
                <a:cubicBezTo>
                  <a:pt x="4290703" y="-4365"/>
                  <a:pt x="4585038" y="69628"/>
                  <a:pt x="4749540" y="0"/>
                </a:cubicBezTo>
                <a:cubicBezTo>
                  <a:pt x="4914042" y="-69628"/>
                  <a:pt x="4941818" y="36592"/>
                  <a:pt x="5062384" y="0"/>
                </a:cubicBezTo>
                <a:cubicBezTo>
                  <a:pt x="5182950" y="-36592"/>
                  <a:pt x="5411737" y="23522"/>
                  <a:pt x="5545870" y="0"/>
                </a:cubicBezTo>
                <a:cubicBezTo>
                  <a:pt x="5680003" y="-23522"/>
                  <a:pt x="5900367" y="65263"/>
                  <a:pt x="6114677" y="0"/>
                </a:cubicBezTo>
                <a:cubicBezTo>
                  <a:pt x="6328987" y="-65263"/>
                  <a:pt x="6656315" y="65833"/>
                  <a:pt x="6854127" y="0"/>
                </a:cubicBezTo>
                <a:cubicBezTo>
                  <a:pt x="7051939" y="-65833"/>
                  <a:pt x="7184127" y="44124"/>
                  <a:pt x="7422934" y="0"/>
                </a:cubicBezTo>
                <a:cubicBezTo>
                  <a:pt x="7661741" y="-44124"/>
                  <a:pt x="7719228" y="37480"/>
                  <a:pt x="7906420" y="0"/>
                </a:cubicBezTo>
                <a:cubicBezTo>
                  <a:pt x="8093612" y="-37480"/>
                  <a:pt x="8249428" y="6870"/>
                  <a:pt x="8532108" y="0"/>
                </a:cubicBezTo>
                <a:cubicBezTo>
                  <a:pt x="8538974" y="206106"/>
                  <a:pt x="8467943" y="301971"/>
                  <a:pt x="8532108" y="573391"/>
                </a:cubicBezTo>
                <a:cubicBezTo>
                  <a:pt x="8596273" y="844811"/>
                  <a:pt x="8529567" y="1051322"/>
                  <a:pt x="8532108" y="1175451"/>
                </a:cubicBezTo>
                <a:cubicBezTo>
                  <a:pt x="8534649" y="1299580"/>
                  <a:pt x="8490600" y="1570698"/>
                  <a:pt x="8532108" y="1720172"/>
                </a:cubicBezTo>
                <a:cubicBezTo>
                  <a:pt x="8573616" y="1869646"/>
                  <a:pt x="8464981" y="2087020"/>
                  <a:pt x="8532108" y="2293563"/>
                </a:cubicBezTo>
                <a:cubicBezTo>
                  <a:pt x="8599235" y="2500106"/>
                  <a:pt x="8520667" y="2717225"/>
                  <a:pt x="8532108" y="2866954"/>
                </a:cubicBezTo>
                <a:cubicBezTo>
                  <a:pt x="8424982" y="2897687"/>
                  <a:pt x="8172031" y="2863273"/>
                  <a:pt x="8048622" y="2866954"/>
                </a:cubicBezTo>
                <a:cubicBezTo>
                  <a:pt x="7925213" y="2870635"/>
                  <a:pt x="7500277" y="2818287"/>
                  <a:pt x="7309173" y="2866954"/>
                </a:cubicBezTo>
                <a:cubicBezTo>
                  <a:pt x="7118069" y="2915621"/>
                  <a:pt x="6995292" y="2848619"/>
                  <a:pt x="6911007" y="2866954"/>
                </a:cubicBezTo>
                <a:cubicBezTo>
                  <a:pt x="6826722" y="2885289"/>
                  <a:pt x="6469339" y="2853027"/>
                  <a:pt x="6171558" y="2866954"/>
                </a:cubicBezTo>
                <a:cubicBezTo>
                  <a:pt x="5873777" y="2880881"/>
                  <a:pt x="5844023" y="2830763"/>
                  <a:pt x="5688072" y="2866954"/>
                </a:cubicBezTo>
                <a:cubicBezTo>
                  <a:pt x="5532121" y="2903145"/>
                  <a:pt x="5443633" y="2846589"/>
                  <a:pt x="5375228" y="2866954"/>
                </a:cubicBezTo>
                <a:cubicBezTo>
                  <a:pt x="5306823" y="2887319"/>
                  <a:pt x="5056557" y="2845012"/>
                  <a:pt x="4806421" y="2866954"/>
                </a:cubicBezTo>
                <a:cubicBezTo>
                  <a:pt x="4556285" y="2888896"/>
                  <a:pt x="4511280" y="2864721"/>
                  <a:pt x="4237614" y="2866954"/>
                </a:cubicBezTo>
                <a:cubicBezTo>
                  <a:pt x="3963948" y="2869187"/>
                  <a:pt x="4056058" y="2855526"/>
                  <a:pt x="3924770" y="2866954"/>
                </a:cubicBezTo>
                <a:cubicBezTo>
                  <a:pt x="3793482" y="2878382"/>
                  <a:pt x="3595573" y="2811931"/>
                  <a:pt x="3441284" y="2866954"/>
                </a:cubicBezTo>
                <a:cubicBezTo>
                  <a:pt x="3286995" y="2921977"/>
                  <a:pt x="3193467" y="2827073"/>
                  <a:pt x="2957797" y="2866954"/>
                </a:cubicBezTo>
                <a:cubicBezTo>
                  <a:pt x="2722127" y="2906835"/>
                  <a:pt x="2601451" y="2831642"/>
                  <a:pt x="2474311" y="2866954"/>
                </a:cubicBezTo>
                <a:cubicBezTo>
                  <a:pt x="2347171" y="2902266"/>
                  <a:pt x="2195335" y="2820548"/>
                  <a:pt x="2076146" y="2866954"/>
                </a:cubicBezTo>
                <a:cubicBezTo>
                  <a:pt x="1956958" y="2913360"/>
                  <a:pt x="1558228" y="2815227"/>
                  <a:pt x="1422018" y="2866954"/>
                </a:cubicBezTo>
                <a:cubicBezTo>
                  <a:pt x="1285808" y="2918681"/>
                  <a:pt x="1171315" y="2820898"/>
                  <a:pt x="1023853" y="2866954"/>
                </a:cubicBezTo>
                <a:cubicBezTo>
                  <a:pt x="876392" y="2913010"/>
                  <a:pt x="301249" y="2780638"/>
                  <a:pt x="0" y="2866954"/>
                </a:cubicBezTo>
                <a:cubicBezTo>
                  <a:pt x="-31267" y="2621689"/>
                  <a:pt x="1062" y="2459781"/>
                  <a:pt x="0" y="2236224"/>
                </a:cubicBezTo>
                <a:cubicBezTo>
                  <a:pt x="-1062" y="2012667"/>
                  <a:pt x="6500" y="1855306"/>
                  <a:pt x="0" y="1662833"/>
                </a:cubicBezTo>
                <a:cubicBezTo>
                  <a:pt x="-6500" y="1470360"/>
                  <a:pt x="64300" y="1219916"/>
                  <a:pt x="0" y="1089443"/>
                </a:cubicBezTo>
                <a:cubicBezTo>
                  <a:pt x="-64300" y="958970"/>
                  <a:pt x="56338" y="766733"/>
                  <a:pt x="0" y="602060"/>
                </a:cubicBezTo>
                <a:cubicBezTo>
                  <a:pt x="-56338" y="437387"/>
                  <a:pt x="53942" y="205337"/>
                  <a:pt x="0" y="0"/>
                </a:cubicBezTo>
                <a:close/>
              </a:path>
            </a:pathLst>
          </a:custGeom>
          <a:noFill/>
          <a:ln w="57150">
            <a:solidFill>
              <a:schemeClr val="bg2">
                <a:lumMod val="75000"/>
              </a:schemeClr>
            </a:solidFill>
            <a:extLst>
              <a:ext uri="{C807C97D-BFC1-408E-A445-0C87EB9F89A2}">
                <ask:lineSketchStyleProps xmlns:ask="http://schemas.microsoft.com/office/drawing/2018/sketchyshapes" sd="3703096281">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カウンセリングイラスト｜無料イラスト・フリー素材なら ...">
            <a:extLst>
              <a:ext uri="{FF2B5EF4-FFF2-40B4-BE49-F238E27FC236}">
                <a16:creationId xmlns:a16="http://schemas.microsoft.com/office/drawing/2014/main" id="{11B7A4A1-C9BA-F553-EADF-CA3C22D77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430" y="1006010"/>
            <a:ext cx="2403529" cy="1800000"/>
          </a:xfrm>
          <a:prstGeom prst="rect">
            <a:avLst/>
          </a:prstGeom>
          <a:noFill/>
          <a:extLst>
            <a:ext uri="{909E8E84-426E-40DD-AFC4-6F175D3DCCD1}">
              <a14:hiddenFill xmlns:a14="http://schemas.microsoft.com/office/drawing/2010/main">
                <a:solidFill>
                  <a:srgbClr val="FFFFFF"/>
                </a:solidFill>
              </a14:hiddenFill>
            </a:ext>
          </a:extLst>
        </p:spPr>
      </p:pic>
      <p:sp>
        <p:nvSpPr>
          <p:cNvPr id="12" name="四角形: 角を丸くする 11">
            <a:extLst>
              <a:ext uri="{FF2B5EF4-FFF2-40B4-BE49-F238E27FC236}">
                <a16:creationId xmlns:a16="http://schemas.microsoft.com/office/drawing/2014/main" id="{569D11CF-5762-7CE4-0384-8DFE41F15C28}"/>
              </a:ext>
            </a:extLst>
          </p:cNvPr>
          <p:cNvSpPr/>
          <p:nvPr/>
        </p:nvSpPr>
        <p:spPr>
          <a:xfrm>
            <a:off x="484858" y="1347619"/>
            <a:ext cx="2007555" cy="1395663"/>
          </a:xfrm>
          <a:prstGeom prst="roundRect">
            <a:avLst/>
          </a:prstGeom>
          <a:solidFill>
            <a:schemeClr val="bg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225A1C3C-7ECC-1DFF-E5E5-2866CF70C05C}"/>
              </a:ext>
            </a:extLst>
          </p:cNvPr>
          <p:cNvSpPr/>
          <p:nvPr/>
        </p:nvSpPr>
        <p:spPr>
          <a:xfrm>
            <a:off x="3461496" y="1347619"/>
            <a:ext cx="2007555" cy="1395663"/>
          </a:xfrm>
          <a:prstGeom prst="roundRect">
            <a:avLst/>
          </a:prstGeom>
          <a:solidFill>
            <a:schemeClr val="bg1">
              <a:lumMod val="6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477575BD-3316-331B-6E5C-7D063F9EA2EF}"/>
              </a:ext>
            </a:extLst>
          </p:cNvPr>
          <p:cNvSpPr/>
          <p:nvPr/>
        </p:nvSpPr>
        <p:spPr>
          <a:xfrm>
            <a:off x="2574440" y="1491454"/>
            <a:ext cx="805029" cy="1107996"/>
          </a:xfrm>
          <a:prstGeom prst="rect">
            <a:avLst/>
          </a:prstGeom>
          <a:noFill/>
        </p:spPr>
        <p:txBody>
          <a:bodyPr wrap="none" lIns="91440" tIns="45720" rIns="91440" bIns="45720">
            <a:spAutoFit/>
          </a:bodyPr>
          <a:lstStyle/>
          <a:p>
            <a:pPr algn="ctr"/>
            <a:r>
              <a:rPr lang="ja-JP" altLang="en-US" sz="6600" b="1" cap="none" spc="0" dirty="0">
                <a:ln w="10160">
                  <a:noFill/>
                  <a:prstDash val="solid"/>
                </a:ln>
              </a:rPr>
              <a:t>≦</a:t>
            </a:r>
          </a:p>
        </p:txBody>
      </p:sp>
      <p:sp>
        <p:nvSpPr>
          <p:cNvPr id="24" name="正方形/長方形 23">
            <a:extLst>
              <a:ext uri="{FF2B5EF4-FFF2-40B4-BE49-F238E27FC236}">
                <a16:creationId xmlns:a16="http://schemas.microsoft.com/office/drawing/2014/main" id="{C8A8A572-4504-4D20-5485-ED8A539A989C}"/>
              </a:ext>
            </a:extLst>
          </p:cNvPr>
          <p:cNvSpPr/>
          <p:nvPr/>
        </p:nvSpPr>
        <p:spPr>
          <a:xfrm>
            <a:off x="561809" y="1753064"/>
            <a:ext cx="1826141" cy="584775"/>
          </a:xfrm>
          <a:prstGeom prst="rect">
            <a:avLst/>
          </a:prstGeom>
          <a:noFill/>
        </p:spPr>
        <p:txBody>
          <a:bodyPr wrap="none" lIns="91440" tIns="45720" rIns="91440" bIns="45720">
            <a:spAutoFit/>
          </a:bodyPr>
          <a:lstStyle/>
          <a:p>
            <a:pPr algn="ctr"/>
            <a:r>
              <a:rPr lang="ja-JP" altLang="en-US" sz="3200" cap="none" spc="0" dirty="0">
                <a:ln w="12700">
                  <a:solidFill>
                    <a:schemeClr val="bg1"/>
                  </a:solidFill>
                  <a:prstDash val="solid"/>
                </a:ln>
                <a:solidFill>
                  <a:srgbClr val="0070C0"/>
                </a:solidFill>
                <a:effectLst>
                  <a:outerShdw blurRad="38100" dist="22860" dir="5400000" algn="tl" rotWithShape="0">
                    <a:srgbClr val="000000">
                      <a:alpha val="30000"/>
                    </a:srgbClr>
                  </a:outerShdw>
                </a:effectLst>
                <a:latin typeface="HGP創英角ｺﾞｼｯｸUB" panose="020B0900000000000000" pitchFamily="50" charset="-128"/>
                <a:ea typeface="HGP創英角ｺﾞｼｯｸUB" panose="020B0900000000000000" pitchFamily="50" charset="-128"/>
              </a:rPr>
              <a:t>事実関係</a:t>
            </a:r>
          </a:p>
        </p:txBody>
      </p:sp>
      <p:sp>
        <p:nvSpPr>
          <p:cNvPr id="25" name="正方形/長方形 24">
            <a:extLst>
              <a:ext uri="{FF2B5EF4-FFF2-40B4-BE49-F238E27FC236}">
                <a16:creationId xmlns:a16="http://schemas.microsoft.com/office/drawing/2014/main" id="{2063AB78-1451-153C-CD8E-CCAFC72A8D71}"/>
              </a:ext>
            </a:extLst>
          </p:cNvPr>
          <p:cNvSpPr/>
          <p:nvPr/>
        </p:nvSpPr>
        <p:spPr>
          <a:xfrm>
            <a:off x="3552202" y="1753062"/>
            <a:ext cx="1826141" cy="584775"/>
          </a:xfrm>
          <a:prstGeom prst="rect">
            <a:avLst/>
          </a:prstGeom>
          <a:noFill/>
        </p:spPr>
        <p:txBody>
          <a:bodyPr wrap="none" lIns="91440" tIns="45720" rIns="91440" bIns="45720">
            <a:spAutoFit/>
          </a:bodyPr>
          <a:lstStyle/>
          <a:p>
            <a:pPr algn="ctr"/>
            <a:r>
              <a:rPr lang="ja-JP" altLang="en-US" sz="3200" dirty="0">
                <a:ln w="12700">
                  <a:solidFill>
                    <a:schemeClr val="bg1"/>
                  </a:solidFill>
                  <a:prstDash val="solid"/>
                </a:ln>
                <a:solidFill>
                  <a:srgbClr val="FF0000"/>
                </a:solidFill>
                <a:effectLst>
                  <a:outerShdw blurRad="38100" dist="22860" dir="5400000" algn="tl" rotWithShape="0">
                    <a:srgbClr val="000000">
                      <a:alpha val="30000"/>
                    </a:srgbClr>
                  </a:outerShdw>
                </a:effectLst>
                <a:latin typeface="HGP創英角ｺﾞｼｯｸUB" panose="020B0900000000000000" pitchFamily="50" charset="-128"/>
                <a:ea typeface="HGP創英角ｺﾞｼｯｸUB" panose="020B0900000000000000" pitchFamily="50" charset="-128"/>
              </a:rPr>
              <a:t>再発防止</a:t>
            </a:r>
            <a:endParaRPr lang="ja-JP" altLang="en-US" sz="3200" cap="none" spc="0" dirty="0">
              <a:ln w="12700">
                <a:solidFill>
                  <a:schemeClr val="bg1"/>
                </a:solidFill>
                <a:prstDash val="solid"/>
              </a:ln>
              <a:solidFill>
                <a:srgbClr val="FF0000"/>
              </a:solidFill>
              <a:effectLst>
                <a:outerShdw blurRad="38100" dist="22860" dir="5400000" algn="tl" rotWithShape="0">
                  <a:srgbClr val="000000">
                    <a:alpha val="30000"/>
                  </a:srgbClr>
                </a:outerShdw>
              </a:effectLst>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a:extLst>
              <a:ext uri="{FF2B5EF4-FFF2-40B4-BE49-F238E27FC236}">
                <a16:creationId xmlns:a16="http://schemas.microsoft.com/office/drawing/2014/main" id="{847C62E7-B8A9-8D0F-895A-5138A35297C9}"/>
              </a:ext>
            </a:extLst>
          </p:cNvPr>
          <p:cNvSpPr>
            <a:spLocks noGrp="1"/>
          </p:cNvSpPr>
          <p:nvPr>
            <p:ph type="sldNum" sz="quarter" idx="12"/>
          </p:nvPr>
        </p:nvSpPr>
        <p:spPr/>
        <p:txBody>
          <a:bodyPr/>
          <a:lstStyle/>
          <a:p>
            <a:fld id="{9DAC49A8-D133-48D6-BABD-467D590054FB}" type="slidenum">
              <a:rPr kumimoji="1" lang="ja-JP" altLang="en-US" smtClean="0"/>
              <a:t>108</a:t>
            </a:fld>
            <a:endParaRPr kumimoji="1" lang="ja-JP" altLang="en-US"/>
          </a:p>
        </p:txBody>
      </p:sp>
    </p:spTree>
    <p:extLst>
      <p:ext uri="{BB962C8B-B14F-4D97-AF65-F5344CB8AC3E}">
        <p14:creationId xmlns:p14="http://schemas.microsoft.com/office/powerpoint/2010/main" val="2473106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340CC-CBC4-5136-3203-F5E2F7C5704E}"/>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70934150-1EE0-027B-F0FE-E684A5F91E4C}"/>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１．個別支援アセスメントとプランニングの実際　</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AD30DCDF-DAD5-D689-128D-C7524C1D18F9}"/>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3" name="テキスト ボックス 2">
            <a:extLst>
              <a:ext uri="{FF2B5EF4-FFF2-40B4-BE49-F238E27FC236}">
                <a16:creationId xmlns:a16="http://schemas.microsoft.com/office/drawing/2014/main" id="{CFDF82C6-3B3F-B928-3465-2B91DE992B2E}"/>
              </a:ext>
            </a:extLst>
          </p:cNvPr>
          <p:cNvSpPr txBox="1"/>
          <p:nvPr/>
        </p:nvSpPr>
        <p:spPr>
          <a:xfrm>
            <a:off x="1" y="487921"/>
            <a:ext cx="9143999" cy="584775"/>
          </a:xfrm>
          <a:prstGeom prst="rect">
            <a:avLst/>
          </a:prstGeom>
          <a:noFill/>
        </p:spPr>
        <p:txBody>
          <a:bodyPr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　</a:t>
            </a:r>
            <a:endParaRPr kumimoji="1" lang="en-US" altLang="ja-JP" sz="1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　③虐待</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6DBB5103-52B0-C3E8-0DD7-DA9FD2969001}"/>
              </a:ext>
            </a:extLst>
          </p:cNvPr>
          <p:cNvSpPr/>
          <p:nvPr/>
        </p:nvSpPr>
        <p:spPr>
          <a:xfrm>
            <a:off x="440012" y="1216908"/>
            <a:ext cx="1773799" cy="108628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70640BD-C96C-A190-EF50-E2138F5E4F1E}"/>
              </a:ext>
            </a:extLst>
          </p:cNvPr>
          <p:cNvSpPr/>
          <p:nvPr/>
        </p:nvSpPr>
        <p:spPr>
          <a:xfrm>
            <a:off x="440012" y="2502162"/>
            <a:ext cx="1773799" cy="108628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4DC81F62-8FE3-5D60-0755-F4F6D0CFA766}"/>
              </a:ext>
            </a:extLst>
          </p:cNvPr>
          <p:cNvSpPr/>
          <p:nvPr/>
        </p:nvSpPr>
        <p:spPr>
          <a:xfrm>
            <a:off x="440011" y="3808854"/>
            <a:ext cx="1773799" cy="108628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D5D0A61-6307-B3BE-D4C0-85B3768E6DB4}"/>
              </a:ext>
            </a:extLst>
          </p:cNvPr>
          <p:cNvSpPr/>
          <p:nvPr/>
        </p:nvSpPr>
        <p:spPr>
          <a:xfrm>
            <a:off x="440011" y="5094108"/>
            <a:ext cx="1773799" cy="1086280"/>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6B02EEB-02EB-DA20-A34A-5B67068D5344}"/>
              </a:ext>
            </a:extLst>
          </p:cNvPr>
          <p:cNvSpPr/>
          <p:nvPr/>
        </p:nvSpPr>
        <p:spPr>
          <a:xfrm>
            <a:off x="2290583" y="1216908"/>
            <a:ext cx="6468406" cy="108628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92FBE794-EF58-C210-3026-CB08A17A029A}"/>
              </a:ext>
            </a:extLst>
          </p:cNvPr>
          <p:cNvSpPr/>
          <p:nvPr/>
        </p:nvSpPr>
        <p:spPr>
          <a:xfrm>
            <a:off x="2290583" y="2502162"/>
            <a:ext cx="6468406" cy="108628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F48877C-B683-96A0-6A70-8572EE3AB9B1}"/>
              </a:ext>
            </a:extLst>
          </p:cNvPr>
          <p:cNvSpPr/>
          <p:nvPr/>
        </p:nvSpPr>
        <p:spPr>
          <a:xfrm>
            <a:off x="2290583" y="3808854"/>
            <a:ext cx="6468406" cy="108628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0D9F089B-1B04-C608-880C-D9831E8F9A7B}"/>
              </a:ext>
            </a:extLst>
          </p:cNvPr>
          <p:cNvSpPr/>
          <p:nvPr/>
        </p:nvSpPr>
        <p:spPr>
          <a:xfrm>
            <a:off x="2290583" y="5094108"/>
            <a:ext cx="6468406" cy="1086280"/>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1FCB55CB-F663-E444-9D7E-F13E924917ED}"/>
              </a:ext>
            </a:extLst>
          </p:cNvPr>
          <p:cNvSpPr txBox="1"/>
          <p:nvPr/>
        </p:nvSpPr>
        <p:spPr>
          <a:xfrm>
            <a:off x="2468192" y="1361288"/>
            <a:ext cx="6070791" cy="830997"/>
          </a:xfrm>
          <a:prstGeom prst="rect">
            <a:avLst/>
          </a:prstGeom>
          <a:solidFill>
            <a:schemeClr val="bg1"/>
          </a:solid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 確認（傷・痣の数・部位・サイズ・程度 </a:t>
            </a:r>
            <a:r>
              <a:rPr kumimoji="1" lang="en-US" altLang="ja-JP" sz="1600" dirty="0">
                <a:latin typeface="BIZ UDPゴシック" panose="020B0400000000000000" pitchFamily="50" charset="-128"/>
                <a:ea typeface="BIZ UDPゴシック" panose="020B0400000000000000" pitchFamily="50" charset="-128"/>
              </a:rPr>
              <a:t>etc.</a:t>
            </a:r>
            <a:r>
              <a:rPr kumimoji="1" lang="ja-JP" altLang="en-US" sz="1600" dirty="0">
                <a:latin typeface="BIZ UDPゴシック" panose="020B0400000000000000" pitchFamily="50" charset="-128"/>
                <a:ea typeface="BIZ UDPゴシック" panose="020B0400000000000000" pitchFamily="50" charset="-128"/>
              </a:rPr>
              <a:t>）</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記録（日時、客観的事実、主観的認識、画像 </a:t>
            </a:r>
            <a:r>
              <a:rPr kumimoji="1" lang="en-US" altLang="ja-JP" sz="1600" dirty="0">
                <a:latin typeface="BIZ UDPゴシック" panose="020B0400000000000000" pitchFamily="50" charset="-128"/>
                <a:ea typeface="BIZ UDPゴシック" panose="020B0400000000000000" pitchFamily="50" charset="-128"/>
              </a:rPr>
              <a:t>etc.</a:t>
            </a:r>
            <a:r>
              <a:rPr kumimoji="1" lang="ja-JP" altLang="en-US" sz="1600" dirty="0">
                <a:latin typeface="BIZ UDPゴシック" panose="020B0400000000000000" pitchFamily="50" charset="-128"/>
                <a:ea typeface="BIZ UDPゴシック" panose="020B0400000000000000" pitchFamily="50" charset="-128"/>
              </a:rPr>
              <a:t>）</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緊急性の判断（生命の危険、本人の拒否、保護者の不在 </a:t>
            </a:r>
            <a:r>
              <a:rPr kumimoji="1" lang="en-US" altLang="ja-JP" sz="1600" dirty="0">
                <a:latin typeface="BIZ UDPゴシック" panose="020B0400000000000000" pitchFamily="50" charset="-128"/>
                <a:ea typeface="BIZ UDPゴシック" panose="020B0400000000000000" pitchFamily="50" charset="-128"/>
              </a:rPr>
              <a:t>etc.</a:t>
            </a:r>
            <a:r>
              <a:rPr kumimoji="1" lang="ja-JP" altLang="en-US" sz="1600" dirty="0">
                <a:latin typeface="BIZ UDPゴシック" panose="020B0400000000000000" pitchFamily="50" charset="-128"/>
                <a:ea typeface="BIZ UDPゴシック" panose="020B0400000000000000" pitchFamily="50" charset="-128"/>
              </a:rPr>
              <a:t>）</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0273A383-5A3E-9BB8-F025-CD9BE0FC203F}"/>
              </a:ext>
            </a:extLst>
          </p:cNvPr>
          <p:cNvSpPr/>
          <p:nvPr/>
        </p:nvSpPr>
        <p:spPr>
          <a:xfrm>
            <a:off x="605018" y="1395663"/>
            <a:ext cx="1465560" cy="776896"/>
          </a:xfrm>
          <a:prstGeom prst="rect">
            <a:avLst/>
          </a:prstGeom>
          <a:noFill/>
          <a:ln w="2857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BA841540-8063-F8FA-D63D-CBD389E7BC80}"/>
              </a:ext>
            </a:extLst>
          </p:cNvPr>
          <p:cNvSpPr/>
          <p:nvPr/>
        </p:nvSpPr>
        <p:spPr>
          <a:xfrm>
            <a:off x="594130" y="2667573"/>
            <a:ext cx="1465560" cy="776896"/>
          </a:xfrm>
          <a:prstGeom prst="rect">
            <a:avLst/>
          </a:prstGeom>
          <a:noFill/>
          <a:ln w="2857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7F876DBA-551F-12E8-D192-2888613BBD76}"/>
              </a:ext>
            </a:extLst>
          </p:cNvPr>
          <p:cNvSpPr/>
          <p:nvPr/>
        </p:nvSpPr>
        <p:spPr>
          <a:xfrm>
            <a:off x="605018" y="3963546"/>
            <a:ext cx="1465560" cy="776896"/>
          </a:xfrm>
          <a:prstGeom prst="rect">
            <a:avLst/>
          </a:prstGeom>
          <a:noFill/>
          <a:ln w="2857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B804A1A5-A3EB-EB3A-8FBE-CEBCADBAD2A2}"/>
              </a:ext>
            </a:extLst>
          </p:cNvPr>
          <p:cNvSpPr/>
          <p:nvPr/>
        </p:nvSpPr>
        <p:spPr>
          <a:xfrm>
            <a:off x="605018" y="5259519"/>
            <a:ext cx="1465560" cy="776896"/>
          </a:xfrm>
          <a:prstGeom prst="rect">
            <a:avLst/>
          </a:prstGeom>
          <a:noFill/>
          <a:ln w="2857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48FF43DD-C1DF-A0B4-F9C5-8911B081B539}"/>
              </a:ext>
            </a:extLst>
          </p:cNvPr>
          <p:cNvSpPr/>
          <p:nvPr/>
        </p:nvSpPr>
        <p:spPr>
          <a:xfrm>
            <a:off x="440011" y="1584056"/>
            <a:ext cx="1773799" cy="400110"/>
          </a:xfrm>
          <a:prstGeom prst="rect">
            <a:avLst/>
          </a:prstGeom>
          <a:noFill/>
        </p:spPr>
        <p:txBody>
          <a:bodyPr wrap="square" lIns="91440" tIns="45720" rIns="91440" bIns="45720">
            <a:spAutoFit/>
          </a:bodyPr>
          <a:lstStyle/>
          <a:p>
            <a:pPr algn="ctr"/>
            <a:r>
              <a:rPr lang="ja-JP" altLang="en-US" sz="2000" b="1" cap="none" spc="0" dirty="0">
                <a:ln w="10160">
                  <a:solidFill>
                    <a:schemeClr val="bg1"/>
                  </a:solidFill>
                  <a:prstDash val="solid"/>
                </a:ln>
                <a:solidFill>
                  <a:srgbClr val="FFFFFF"/>
                </a:solidFill>
                <a:latin typeface="BIZ UDPゴシック" panose="020B0400000000000000" pitchFamily="50" charset="-128"/>
                <a:ea typeface="BIZ UDPゴシック" panose="020B0400000000000000" pitchFamily="50" charset="-128"/>
              </a:rPr>
              <a:t>身体的虐待</a:t>
            </a:r>
          </a:p>
        </p:txBody>
      </p:sp>
      <p:sp>
        <p:nvSpPr>
          <p:cNvPr id="28" name="正方形/長方形 27">
            <a:extLst>
              <a:ext uri="{FF2B5EF4-FFF2-40B4-BE49-F238E27FC236}">
                <a16:creationId xmlns:a16="http://schemas.microsoft.com/office/drawing/2014/main" id="{5C2EFCCD-14FC-B965-171A-E2A6867B7541}"/>
              </a:ext>
            </a:extLst>
          </p:cNvPr>
          <p:cNvSpPr/>
          <p:nvPr/>
        </p:nvSpPr>
        <p:spPr>
          <a:xfrm>
            <a:off x="425115" y="2862722"/>
            <a:ext cx="1773799" cy="400110"/>
          </a:xfrm>
          <a:prstGeom prst="rect">
            <a:avLst/>
          </a:prstGeom>
          <a:noFill/>
        </p:spPr>
        <p:txBody>
          <a:bodyPr wrap="square" lIns="91440" tIns="45720" rIns="91440" bIns="45720">
            <a:spAutoFit/>
          </a:bodyPr>
          <a:lstStyle/>
          <a:p>
            <a:pPr algn="ctr"/>
            <a:r>
              <a:rPr lang="ja-JP" altLang="en-US" sz="2000" b="1" dirty="0">
                <a:ln w="10160">
                  <a:solidFill>
                    <a:schemeClr val="bg1"/>
                  </a:solidFill>
                  <a:prstDash val="solid"/>
                </a:ln>
                <a:solidFill>
                  <a:srgbClr val="FFFFFF"/>
                </a:solidFill>
                <a:latin typeface="BIZ UDPゴシック" panose="020B0400000000000000" pitchFamily="50" charset="-128"/>
                <a:ea typeface="BIZ UDPゴシック" panose="020B0400000000000000" pitchFamily="50" charset="-128"/>
              </a:rPr>
              <a:t>心理</a:t>
            </a:r>
            <a:r>
              <a:rPr lang="ja-JP" altLang="en-US" sz="2000" b="1" cap="none" spc="0" dirty="0">
                <a:ln w="10160">
                  <a:solidFill>
                    <a:schemeClr val="bg1"/>
                  </a:solidFill>
                  <a:prstDash val="solid"/>
                </a:ln>
                <a:solidFill>
                  <a:srgbClr val="FFFFFF"/>
                </a:solidFill>
                <a:latin typeface="BIZ UDPゴシック" panose="020B0400000000000000" pitchFamily="50" charset="-128"/>
                <a:ea typeface="BIZ UDPゴシック" panose="020B0400000000000000" pitchFamily="50" charset="-128"/>
              </a:rPr>
              <a:t>的虐待</a:t>
            </a:r>
          </a:p>
        </p:txBody>
      </p:sp>
      <p:sp>
        <p:nvSpPr>
          <p:cNvPr id="29" name="正方形/長方形 28">
            <a:extLst>
              <a:ext uri="{FF2B5EF4-FFF2-40B4-BE49-F238E27FC236}">
                <a16:creationId xmlns:a16="http://schemas.microsoft.com/office/drawing/2014/main" id="{B3CF6F0D-2490-4647-7A1C-C7E096BCA12E}"/>
              </a:ext>
            </a:extLst>
          </p:cNvPr>
          <p:cNvSpPr/>
          <p:nvPr/>
        </p:nvSpPr>
        <p:spPr>
          <a:xfrm>
            <a:off x="425114" y="4154851"/>
            <a:ext cx="1773799" cy="400110"/>
          </a:xfrm>
          <a:prstGeom prst="rect">
            <a:avLst/>
          </a:prstGeom>
          <a:noFill/>
        </p:spPr>
        <p:txBody>
          <a:bodyPr wrap="square" lIns="91440" tIns="45720" rIns="91440" bIns="45720">
            <a:spAutoFit/>
          </a:bodyPr>
          <a:lstStyle/>
          <a:p>
            <a:pPr algn="ctr"/>
            <a:r>
              <a:rPr lang="ja-JP" altLang="en-US" sz="2000" b="1" dirty="0">
                <a:ln w="10160">
                  <a:solidFill>
                    <a:schemeClr val="bg1"/>
                  </a:solidFill>
                  <a:prstDash val="solid"/>
                </a:ln>
                <a:solidFill>
                  <a:srgbClr val="FFFFFF"/>
                </a:solidFill>
                <a:latin typeface="BIZ UDPゴシック" panose="020B0400000000000000" pitchFamily="50" charset="-128"/>
                <a:ea typeface="BIZ UDPゴシック" panose="020B0400000000000000" pitchFamily="50" charset="-128"/>
              </a:rPr>
              <a:t>ネグレクト</a:t>
            </a:r>
            <a:endParaRPr lang="ja-JP" altLang="en-US" sz="2000" b="1" cap="none" spc="0" dirty="0">
              <a:ln w="10160">
                <a:solidFill>
                  <a:schemeClr val="bg1"/>
                </a:solidFill>
                <a:prstDash val="solid"/>
              </a:ln>
              <a:solidFill>
                <a:srgbClr val="FFFFFF"/>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E1D57510-B246-BC69-5F16-1579EE271526}"/>
              </a:ext>
            </a:extLst>
          </p:cNvPr>
          <p:cNvSpPr/>
          <p:nvPr/>
        </p:nvSpPr>
        <p:spPr>
          <a:xfrm>
            <a:off x="431989" y="5434281"/>
            <a:ext cx="1773799" cy="400110"/>
          </a:xfrm>
          <a:prstGeom prst="rect">
            <a:avLst/>
          </a:prstGeom>
          <a:noFill/>
        </p:spPr>
        <p:txBody>
          <a:bodyPr wrap="square" lIns="91440" tIns="45720" rIns="91440" bIns="45720">
            <a:spAutoFit/>
          </a:bodyPr>
          <a:lstStyle/>
          <a:p>
            <a:pPr algn="ctr"/>
            <a:r>
              <a:rPr lang="ja-JP" altLang="en-US" sz="2000" b="1" dirty="0">
                <a:ln w="10160">
                  <a:solidFill>
                    <a:schemeClr val="bg1"/>
                  </a:solidFill>
                  <a:prstDash val="solid"/>
                </a:ln>
                <a:solidFill>
                  <a:srgbClr val="FFFFFF"/>
                </a:solidFill>
                <a:latin typeface="BIZ UDPゴシック" panose="020B0400000000000000" pitchFamily="50" charset="-128"/>
                <a:ea typeface="BIZ UDPゴシック" panose="020B0400000000000000" pitchFamily="50" charset="-128"/>
              </a:rPr>
              <a:t>性</a:t>
            </a:r>
            <a:r>
              <a:rPr lang="ja-JP" altLang="en-US" sz="2000" b="1" cap="none" spc="0" dirty="0">
                <a:ln w="10160">
                  <a:solidFill>
                    <a:schemeClr val="bg1"/>
                  </a:solidFill>
                  <a:prstDash val="solid"/>
                </a:ln>
                <a:solidFill>
                  <a:srgbClr val="FFFFFF"/>
                </a:solidFill>
                <a:latin typeface="BIZ UDPゴシック" panose="020B0400000000000000" pitchFamily="50" charset="-128"/>
                <a:ea typeface="BIZ UDPゴシック" panose="020B0400000000000000" pitchFamily="50" charset="-128"/>
              </a:rPr>
              <a:t>的虐待</a:t>
            </a:r>
          </a:p>
        </p:txBody>
      </p:sp>
      <p:sp>
        <p:nvSpPr>
          <p:cNvPr id="31" name="テキスト ボックス 30">
            <a:extLst>
              <a:ext uri="{FF2B5EF4-FFF2-40B4-BE49-F238E27FC236}">
                <a16:creationId xmlns:a16="http://schemas.microsoft.com/office/drawing/2014/main" id="{96B9DCBE-D5FA-DB82-C04B-6CA11CAC7386}"/>
              </a:ext>
            </a:extLst>
          </p:cNvPr>
          <p:cNvSpPr txBox="1"/>
          <p:nvPr/>
        </p:nvSpPr>
        <p:spPr>
          <a:xfrm>
            <a:off x="2475640" y="2632463"/>
            <a:ext cx="6070791" cy="830997"/>
          </a:xfrm>
          <a:prstGeom prst="rect">
            <a:avLst/>
          </a:prstGeom>
          <a:solidFill>
            <a:schemeClr val="bg1"/>
          </a:solid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 確認（面前</a:t>
            </a:r>
            <a:r>
              <a:rPr kumimoji="1" lang="en-US" altLang="ja-JP" sz="1600" dirty="0">
                <a:latin typeface="BIZ UDPゴシック" panose="020B0400000000000000" pitchFamily="50" charset="-128"/>
                <a:ea typeface="BIZ UDPゴシック" panose="020B0400000000000000" pitchFamily="50" charset="-128"/>
              </a:rPr>
              <a:t>DV</a:t>
            </a:r>
            <a:r>
              <a:rPr kumimoji="1" lang="ja-JP" altLang="en-US" sz="1600" dirty="0">
                <a:latin typeface="BIZ UDPゴシック" panose="020B0400000000000000" pitchFamily="50" charset="-128"/>
                <a:ea typeface="BIZ UDPゴシック" panose="020B0400000000000000" pitchFamily="50" charset="-128"/>
              </a:rPr>
              <a:t>、著しい暴言、無視、きょうだい間の差別 </a:t>
            </a:r>
            <a:r>
              <a:rPr kumimoji="1" lang="en-US" altLang="ja-JP" sz="1600" dirty="0">
                <a:latin typeface="BIZ UDPゴシック" panose="020B0400000000000000" pitchFamily="50" charset="-128"/>
                <a:ea typeface="BIZ UDPゴシック" panose="020B0400000000000000" pitchFamily="50" charset="-128"/>
              </a:rPr>
              <a:t>etc.</a:t>
            </a:r>
            <a:r>
              <a:rPr kumimoji="1" lang="ja-JP" altLang="en-US" sz="1600" dirty="0">
                <a:latin typeface="BIZ UDPゴシック" panose="020B0400000000000000" pitchFamily="50" charset="-128"/>
                <a:ea typeface="BIZ UDPゴシック" panose="020B0400000000000000" pitchFamily="50" charset="-128"/>
              </a:rPr>
              <a:t>）</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記録（日時、客観的事実、主観的認識 </a:t>
            </a:r>
            <a:r>
              <a:rPr kumimoji="1" lang="en-US" altLang="ja-JP" sz="1600" dirty="0">
                <a:latin typeface="BIZ UDPゴシック" panose="020B0400000000000000" pitchFamily="50" charset="-128"/>
                <a:ea typeface="BIZ UDPゴシック" panose="020B0400000000000000" pitchFamily="50" charset="-128"/>
              </a:rPr>
              <a:t>etc.</a:t>
            </a:r>
            <a:r>
              <a:rPr kumimoji="1" lang="ja-JP" altLang="en-US" sz="1600" dirty="0">
                <a:latin typeface="BIZ UDPゴシック" panose="020B0400000000000000" pitchFamily="50" charset="-128"/>
                <a:ea typeface="BIZ UDPゴシック" panose="020B0400000000000000" pitchFamily="50" charset="-128"/>
              </a:rPr>
              <a:t>）</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緊急性の判断（生命の危険、本人の拒否、保護者の不在 </a:t>
            </a:r>
            <a:r>
              <a:rPr kumimoji="1" lang="en-US" altLang="ja-JP" sz="1600" dirty="0">
                <a:latin typeface="BIZ UDPゴシック" panose="020B0400000000000000" pitchFamily="50" charset="-128"/>
                <a:ea typeface="BIZ UDPゴシック" panose="020B0400000000000000" pitchFamily="50" charset="-128"/>
              </a:rPr>
              <a:t>etc.</a:t>
            </a:r>
            <a:r>
              <a:rPr kumimoji="1" lang="ja-JP" altLang="en-US" sz="1600" dirty="0">
                <a:latin typeface="BIZ UDPゴシック" panose="020B0400000000000000" pitchFamily="50" charset="-128"/>
                <a:ea typeface="BIZ UDPゴシック" panose="020B0400000000000000" pitchFamily="50" charset="-128"/>
              </a:rPr>
              <a:t>）</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79B39300-F41D-CCCE-FB5E-D674B0FC9657}"/>
              </a:ext>
            </a:extLst>
          </p:cNvPr>
          <p:cNvSpPr txBox="1"/>
          <p:nvPr/>
        </p:nvSpPr>
        <p:spPr>
          <a:xfrm>
            <a:off x="2468191" y="3943371"/>
            <a:ext cx="6070791" cy="830997"/>
          </a:xfrm>
          <a:prstGeom prst="rect">
            <a:avLst/>
          </a:prstGeom>
          <a:solidFill>
            <a:schemeClr val="bg1"/>
          </a:solid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 確認（不作為行為、マルトリートメント </a:t>
            </a:r>
            <a:r>
              <a:rPr kumimoji="1" lang="en-US" altLang="ja-JP" sz="1600" dirty="0">
                <a:latin typeface="BIZ UDPゴシック" panose="020B0400000000000000" pitchFamily="50" charset="-128"/>
                <a:ea typeface="BIZ UDPゴシック" panose="020B0400000000000000" pitchFamily="50" charset="-128"/>
              </a:rPr>
              <a:t>etc.</a:t>
            </a:r>
            <a:r>
              <a:rPr kumimoji="1" lang="ja-JP" altLang="en-US" sz="1600" dirty="0">
                <a:latin typeface="BIZ UDPゴシック" panose="020B0400000000000000" pitchFamily="50" charset="-128"/>
                <a:ea typeface="BIZ UDPゴシック" panose="020B0400000000000000" pitchFamily="50" charset="-128"/>
              </a:rPr>
              <a:t>）</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記録（日時、客観的事実、主観的認識 </a:t>
            </a:r>
            <a:r>
              <a:rPr kumimoji="1" lang="en-US" altLang="ja-JP" sz="1600" dirty="0">
                <a:latin typeface="BIZ UDPゴシック" panose="020B0400000000000000" pitchFamily="50" charset="-128"/>
                <a:ea typeface="BIZ UDPゴシック" panose="020B0400000000000000" pitchFamily="50" charset="-128"/>
              </a:rPr>
              <a:t>etc.</a:t>
            </a:r>
            <a:r>
              <a:rPr kumimoji="1" lang="ja-JP" altLang="en-US" sz="1600" dirty="0">
                <a:latin typeface="BIZ UDPゴシック" panose="020B0400000000000000" pitchFamily="50" charset="-128"/>
                <a:ea typeface="BIZ UDPゴシック" panose="020B0400000000000000" pitchFamily="50" charset="-128"/>
              </a:rPr>
              <a:t>）</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緊急性の判断（生命の危険、本人の拒否、保護者の不在 </a:t>
            </a:r>
            <a:r>
              <a:rPr kumimoji="1" lang="en-US" altLang="ja-JP" sz="1600" dirty="0">
                <a:latin typeface="BIZ UDPゴシック" panose="020B0400000000000000" pitchFamily="50" charset="-128"/>
                <a:ea typeface="BIZ UDPゴシック" panose="020B0400000000000000" pitchFamily="50" charset="-128"/>
              </a:rPr>
              <a:t>etc.</a:t>
            </a:r>
            <a:r>
              <a:rPr kumimoji="1" lang="ja-JP" altLang="en-US" sz="1600" dirty="0">
                <a:latin typeface="BIZ UDPゴシック" panose="020B0400000000000000" pitchFamily="50" charset="-128"/>
                <a:ea typeface="BIZ UDPゴシック" panose="020B0400000000000000" pitchFamily="50" charset="-128"/>
              </a:rPr>
              <a:t>）</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9E97F5AD-F197-51F2-94F0-E6A4823D0DA7}"/>
              </a:ext>
            </a:extLst>
          </p:cNvPr>
          <p:cNvSpPr txBox="1"/>
          <p:nvPr/>
        </p:nvSpPr>
        <p:spPr>
          <a:xfrm>
            <a:off x="2475640" y="5235156"/>
            <a:ext cx="6070791" cy="830997"/>
          </a:xfrm>
          <a:prstGeom prst="rect">
            <a:avLst/>
          </a:prstGeom>
          <a:solidFill>
            <a:schemeClr val="bg1"/>
          </a:solid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 確認（深夜徘徊、不純異性交遊、メンタルヘルス </a:t>
            </a:r>
            <a:r>
              <a:rPr kumimoji="1" lang="en-US" altLang="ja-JP" sz="1600" dirty="0">
                <a:latin typeface="BIZ UDPゴシック" panose="020B0400000000000000" pitchFamily="50" charset="-128"/>
                <a:ea typeface="BIZ UDPゴシック" panose="020B0400000000000000" pitchFamily="50" charset="-128"/>
              </a:rPr>
              <a:t>etc.</a:t>
            </a:r>
            <a:r>
              <a:rPr kumimoji="1" lang="ja-JP" altLang="en-US" sz="1600" dirty="0">
                <a:latin typeface="BIZ UDPゴシック" panose="020B0400000000000000" pitchFamily="50" charset="-128"/>
                <a:ea typeface="BIZ UDPゴシック" panose="020B0400000000000000" pitchFamily="50" charset="-128"/>
              </a:rPr>
              <a:t>）</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記録（日時、客観的事実、主観的認識 </a:t>
            </a:r>
            <a:r>
              <a:rPr kumimoji="1" lang="en-US" altLang="ja-JP" sz="1600" dirty="0">
                <a:latin typeface="BIZ UDPゴシック" panose="020B0400000000000000" pitchFamily="50" charset="-128"/>
                <a:ea typeface="BIZ UDPゴシック" panose="020B0400000000000000" pitchFamily="50" charset="-128"/>
              </a:rPr>
              <a:t>etc.</a:t>
            </a:r>
            <a:r>
              <a:rPr kumimoji="1" lang="ja-JP" altLang="en-US" sz="1600" dirty="0">
                <a:latin typeface="BIZ UDPゴシック" panose="020B0400000000000000" pitchFamily="50" charset="-128"/>
                <a:ea typeface="BIZ UDPゴシック" panose="020B0400000000000000" pitchFamily="50" charset="-128"/>
              </a:rPr>
              <a:t>）</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緊急性の判断（生命の危険、本人の拒否、保護者の不在 </a:t>
            </a:r>
            <a:r>
              <a:rPr kumimoji="1" lang="en-US" altLang="ja-JP" sz="1600" dirty="0">
                <a:latin typeface="BIZ UDPゴシック" panose="020B0400000000000000" pitchFamily="50" charset="-128"/>
                <a:ea typeface="BIZ UDPゴシック" panose="020B0400000000000000" pitchFamily="50" charset="-128"/>
              </a:rPr>
              <a:t>etc.</a:t>
            </a:r>
            <a:r>
              <a:rPr kumimoji="1" lang="ja-JP" altLang="en-US" sz="1600" dirty="0">
                <a:latin typeface="BIZ UDPゴシック" panose="020B0400000000000000" pitchFamily="50" charset="-128"/>
                <a:ea typeface="BIZ UDPゴシック" panose="020B0400000000000000" pitchFamily="50" charset="-128"/>
              </a:rPr>
              <a:t>）</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60C40E56-D1B0-C519-634B-91C9535A6645}"/>
              </a:ext>
            </a:extLst>
          </p:cNvPr>
          <p:cNvSpPr>
            <a:spLocks noGrp="1"/>
          </p:cNvSpPr>
          <p:nvPr>
            <p:ph type="sldNum" sz="quarter" idx="12"/>
          </p:nvPr>
        </p:nvSpPr>
        <p:spPr/>
        <p:txBody>
          <a:bodyPr/>
          <a:lstStyle/>
          <a:p>
            <a:fld id="{9DAC49A8-D133-48D6-BABD-467D590054FB}" type="slidenum">
              <a:rPr kumimoji="1" lang="ja-JP" altLang="en-US" smtClean="0"/>
              <a:t>109</a:t>
            </a:fld>
            <a:endParaRPr kumimoji="1" lang="ja-JP" altLang="en-US"/>
          </a:p>
        </p:txBody>
      </p:sp>
    </p:spTree>
    <p:extLst>
      <p:ext uri="{BB962C8B-B14F-4D97-AF65-F5344CB8AC3E}">
        <p14:creationId xmlns:p14="http://schemas.microsoft.com/office/powerpoint/2010/main" val="1249853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473689" y="3727402"/>
            <a:ext cx="10134286" cy="1683315"/>
          </a:xfrm>
          <a:prstGeom prst="ellipse">
            <a:avLst/>
          </a:prstGeom>
          <a:solidFill>
            <a:srgbClr val="FFFF00"/>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7" name="角丸四角形 6"/>
          <p:cNvSpPr/>
          <p:nvPr/>
        </p:nvSpPr>
        <p:spPr>
          <a:xfrm>
            <a:off x="484471" y="3065897"/>
            <a:ext cx="2589196" cy="2415941"/>
          </a:xfrm>
          <a:prstGeom prst="round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298856" y="3072871"/>
            <a:ext cx="2589196" cy="2415941"/>
          </a:xfrm>
          <a:prstGeom prst="round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096632" y="3118387"/>
            <a:ext cx="2589196" cy="2415941"/>
          </a:xfrm>
          <a:prstGeom prst="round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647990" y="3286125"/>
            <a:ext cx="2262158" cy="2031325"/>
          </a:xfrm>
          <a:prstGeom prst="rect">
            <a:avLst/>
          </a:prstGeom>
          <a:noFill/>
        </p:spPr>
        <p:txBody>
          <a:bodyPr wrap="none" lIns="91440" tIns="45720" rIns="91440" bIns="45720">
            <a:spAutoFit/>
          </a:bodyPr>
          <a:lstStyle/>
          <a:p>
            <a:pPr algn="ctr"/>
            <a:r>
              <a:rPr lang="ja-JP" altLang="en-US" sz="5400" b="1" dirty="0">
                <a:ln w="28575">
                  <a:solidFill>
                    <a:schemeClr val="bg1"/>
                  </a:solidFill>
                  <a:prstDash val="solid"/>
                </a:ln>
                <a:solidFill>
                  <a:srgbClr val="00B0F0"/>
                </a:solidFill>
                <a:effectLst>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rPr>
              <a:t>要保護</a:t>
            </a:r>
            <a:endParaRPr lang="en-US" altLang="ja-JP" sz="5400" b="1" dirty="0">
              <a:ln w="28575">
                <a:solidFill>
                  <a:schemeClr val="bg1"/>
                </a:solidFill>
                <a:prstDash val="solid"/>
              </a:ln>
              <a:solidFill>
                <a:srgbClr val="00B0F0"/>
              </a:solidFill>
              <a:effectLst>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endParaRPr>
          </a:p>
          <a:p>
            <a:pPr algn="ctr"/>
            <a:r>
              <a:rPr lang="ja-JP" altLang="en-US" sz="7200" b="1" dirty="0">
                <a:ln w="28575">
                  <a:solidFill>
                    <a:schemeClr val="bg1"/>
                  </a:solidFill>
                  <a:prstDash val="solid"/>
                </a:ln>
                <a:solidFill>
                  <a:srgbClr val="00B0F0"/>
                </a:solidFill>
                <a:effectLst>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rPr>
              <a:t>児童</a:t>
            </a:r>
            <a:endParaRPr lang="en-US" altLang="ja-JP" sz="7200" b="1" dirty="0">
              <a:ln w="28575">
                <a:solidFill>
                  <a:schemeClr val="bg1"/>
                </a:solidFill>
                <a:prstDash val="solid"/>
              </a:ln>
              <a:solidFill>
                <a:srgbClr val="00B0F0"/>
              </a:solidFill>
              <a:effectLst>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endParaRPr>
          </a:p>
        </p:txBody>
      </p:sp>
      <p:sp>
        <p:nvSpPr>
          <p:cNvPr id="8" name="正方形/長方形 7"/>
          <p:cNvSpPr/>
          <p:nvPr/>
        </p:nvSpPr>
        <p:spPr>
          <a:xfrm>
            <a:off x="3468031" y="3334987"/>
            <a:ext cx="2262158" cy="2031325"/>
          </a:xfrm>
          <a:prstGeom prst="rect">
            <a:avLst/>
          </a:prstGeom>
          <a:noFill/>
        </p:spPr>
        <p:txBody>
          <a:bodyPr wrap="none" lIns="91440" tIns="45720" rIns="91440" bIns="45720">
            <a:spAutoFit/>
          </a:bodyPr>
          <a:lstStyle/>
          <a:p>
            <a:pPr algn="ctr"/>
            <a:r>
              <a:rPr lang="ja-JP" altLang="en-US" sz="5400" b="1" dirty="0">
                <a:ln w="28575">
                  <a:solidFill>
                    <a:schemeClr val="bg1"/>
                  </a:solidFill>
                  <a:prstDash val="solid"/>
                </a:ln>
                <a:solidFill>
                  <a:srgbClr val="92D050"/>
                </a:solidFill>
                <a:effectLst>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rPr>
              <a:t>要支援</a:t>
            </a:r>
            <a:endParaRPr lang="en-US" altLang="ja-JP" sz="5400" b="1" dirty="0">
              <a:ln w="28575">
                <a:solidFill>
                  <a:schemeClr val="bg1"/>
                </a:solidFill>
                <a:prstDash val="solid"/>
              </a:ln>
              <a:solidFill>
                <a:srgbClr val="92D050"/>
              </a:solidFill>
              <a:effectLst>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endParaRPr>
          </a:p>
          <a:p>
            <a:pPr algn="ctr"/>
            <a:r>
              <a:rPr lang="ja-JP" altLang="en-US" sz="7200" b="1" cap="none" spc="0" dirty="0">
                <a:ln w="28575">
                  <a:solidFill>
                    <a:schemeClr val="bg1"/>
                  </a:solidFill>
                  <a:prstDash val="solid"/>
                </a:ln>
                <a:solidFill>
                  <a:srgbClr val="92D050"/>
                </a:solidFill>
                <a:effectLst>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rPr>
              <a:t>児童</a:t>
            </a:r>
          </a:p>
        </p:txBody>
      </p:sp>
      <p:sp>
        <p:nvSpPr>
          <p:cNvPr id="12" name="正方形/長方形 11"/>
          <p:cNvSpPr/>
          <p:nvPr/>
        </p:nvSpPr>
        <p:spPr>
          <a:xfrm>
            <a:off x="6353005" y="3186157"/>
            <a:ext cx="2031325" cy="2308324"/>
          </a:xfrm>
          <a:prstGeom prst="rect">
            <a:avLst/>
          </a:prstGeom>
          <a:noFill/>
        </p:spPr>
        <p:txBody>
          <a:bodyPr wrap="none" lIns="91440" tIns="45720" rIns="91440" bIns="45720">
            <a:spAutoFit/>
          </a:bodyPr>
          <a:lstStyle/>
          <a:p>
            <a:pPr algn="ctr"/>
            <a:r>
              <a:rPr lang="ja-JP" altLang="en-US" sz="7200" b="1" dirty="0">
                <a:ln w="28575">
                  <a:solidFill>
                    <a:schemeClr val="bg1"/>
                  </a:solidFill>
                  <a:prstDash val="solid"/>
                </a:ln>
                <a:solidFill>
                  <a:srgbClr val="FF3399"/>
                </a:solidFill>
                <a:effectLst>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rPr>
              <a:t>特定</a:t>
            </a:r>
            <a:endParaRPr lang="en-US" altLang="ja-JP" sz="7200" b="1" dirty="0">
              <a:ln w="28575">
                <a:solidFill>
                  <a:schemeClr val="bg1"/>
                </a:solidFill>
                <a:prstDash val="solid"/>
              </a:ln>
              <a:solidFill>
                <a:srgbClr val="FF3399"/>
              </a:solidFill>
              <a:effectLst>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endParaRPr>
          </a:p>
          <a:p>
            <a:pPr algn="ctr"/>
            <a:r>
              <a:rPr lang="ja-JP" altLang="en-US" sz="7200" b="1" dirty="0">
                <a:ln w="28575">
                  <a:solidFill>
                    <a:schemeClr val="bg1"/>
                  </a:solidFill>
                  <a:prstDash val="solid"/>
                </a:ln>
                <a:solidFill>
                  <a:srgbClr val="FF3399"/>
                </a:solidFill>
                <a:effectLst>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rPr>
              <a:t>妊婦</a:t>
            </a:r>
            <a:endParaRPr lang="en-US" altLang="ja-JP" sz="7200" b="1" dirty="0">
              <a:ln w="28575">
                <a:solidFill>
                  <a:schemeClr val="bg1"/>
                </a:solidFill>
                <a:prstDash val="solid"/>
              </a:ln>
              <a:solidFill>
                <a:srgbClr val="FF3399"/>
              </a:solidFill>
              <a:effectLst>
                <a:outerShdw blurRad="38100" dist="22860" dir="5400000" algn="tl" rotWithShape="0">
                  <a:srgbClr val="000000">
                    <a:alpha val="30000"/>
                  </a:srgbClr>
                </a:outerShdw>
              </a:effectLst>
              <a:latin typeface="HG平成角ｺﾞｼｯｸ体W9" panose="020B0A09000000000000" pitchFamily="49" charset="-128"/>
              <a:ea typeface="HG平成角ｺﾞｼｯｸ体W9" panose="020B0A09000000000000" pitchFamily="49" charset="-128"/>
            </a:endParaRPr>
          </a:p>
        </p:txBody>
      </p:sp>
      <p:sp>
        <p:nvSpPr>
          <p:cNvPr id="3" name="テキスト ボックス 2">
            <a:extLst>
              <a:ext uri="{FF2B5EF4-FFF2-40B4-BE49-F238E27FC236}">
                <a16:creationId xmlns:a16="http://schemas.microsoft.com/office/drawing/2014/main" id="{EFE395EE-0348-75D2-97A9-1A84C7B2484D}"/>
              </a:ext>
            </a:extLst>
          </p:cNvPr>
          <p:cNvSpPr txBox="1"/>
          <p:nvPr/>
        </p:nvSpPr>
        <p:spPr>
          <a:xfrm>
            <a:off x="1" y="487921"/>
            <a:ext cx="9143999" cy="584775"/>
          </a:xfrm>
          <a:prstGeom prst="rect">
            <a:avLst/>
          </a:prstGeom>
          <a:noFill/>
        </p:spPr>
        <p:txBody>
          <a:bodyPr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　</a:t>
            </a:r>
            <a:endParaRPr kumimoji="1" lang="en-US" altLang="ja-JP" sz="1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　③虐待</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4" name="タイトル 1">
            <a:extLst>
              <a:ext uri="{FF2B5EF4-FFF2-40B4-BE49-F238E27FC236}">
                <a16:creationId xmlns:a16="http://schemas.microsoft.com/office/drawing/2014/main" id="{88BF2074-81B3-3213-2797-5AE4A05CF612}"/>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１．個別支援アセスメントとプランニングの実際　</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05A06960-5CE8-DF2E-BD0B-8CBAB649F9BF}"/>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cxnSp>
        <p:nvCxnSpPr>
          <p:cNvPr id="17" name="直線コネクタ 16">
            <a:extLst>
              <a:ext uri="{FF2B5EF4-FFF2-40B4-BE49-F238E27FC236}">
                <a16:creationId xmlns:a16="http://schemas.microsoft.com/office/drawing/2014/main" id="{073189A7-0CF2-1899-1E56-DE0F9E64F866}"/>
              </a:ext>
            </a:extLst>
          </p:cNvPr>
          <p:cNvCxnSpPr/>
          <p:nvPr/>
        </p:nvCxnSpPr>
        <p:spPr>
          <a:xfrm>
            <a:off x="900440" y="1738061"/>
            <a:ext cx="74838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FF6414F6-ECBD-A170-58E7-13D70C26E576}"/>
              </a:ext>
            </a:extLst>
          </p:cNvPr>
          <p:cNvSpPr txBox="1"/>
          <p:nvPr/>
        </p:nvSpPr>
        <p:spPr>
          <a:xfrm>
            <a:off x="267763" y="2128304"/>
            <a:ext cx="8418065" cy="923330"/>
          </a:xfrm>
          <a:prstGeom prst="rect">
            <a:avLst/>
          </a:prstGeom>
          <a:noFill/>
        </p:spPr>
        <p:txBody>
          <a:bodyPr wrap="square">
            <a:spAutoFit/>
          </a:bodyPr>
          <a:lstStyle/>
          <a:p>
            <a:pPr algn="ctr"/>
            <a:r>
              <a:rPr lang="ja-JP" altLang="en-US" sz="5400" b="1" cap="none" spc="0" dirty="0">
                <a:ln w="10160">
                  <a:noFill/>
                  <a:prstDash val="solid"/>
                </a:ln>
                <a:solidFill>
                  <a:srgbClr val="FF0000"/>
                </a:solidFill>
                <a:effectLst>
                  <a:reflection blurRad="6350" stA="60000" endA="900" endPos="60000" dist="29997" dir="5400000" sy="-100000" algn="bl" rotWithShape="0"/>
                </a:effectLst>
                <a:latin typeface="HGP平成明朝体W9" panose="02020A00000000000000" pitchFamily="18" charset="-128"/>
                <a:ea typeface="HGP平成明朝体W9" panose="02020A00000000000000" pitchFamily="18" charset="-128"/>
              </a:rPr>
              <a:t>要</a:t>
            </a:r>
            <a:r>
              <a:rPr lang="ja-JP" altLang="en-US" sz="5400" b="1" cap="none" spc="0" dirty="0">
                <a:ln w="10160">
                  <a:noFill/>
                  <a:prstDash val="solid"/>
                </a:ln>
                <a:effectLst>
                  <a:reflection blurRad="6350" stA="60000" endA="900" endPos="60000" dist="29997" dir="5400000" sy="-100000" algn="bl" rotWithShape="0"/>
                </a:effectLst>
                <a:latin typeface="HGP平成明朝体W9" panose="02020A00000000000000" pitchFamily="18" charset="-128"/>
                <a:ea typeface="HGP平成明朝体W9" panose="02020A00000000000000" pitchFamily="18" charset="-128"/>
              </a:rPr>
              <a:t>保護児童</a:t>
            </a:r>
            <a:r>
              <a:rPr lang="ja-JP" altLang="en-US" sz="5400" b="1" cap="none" spc="0" dirty="0">
                <a:ln w="10160">
                  <a:noFill/>
                  <a:prstDash val="solid"/>
                </a:ln>
                <a:solidFill>
                  <a:srgbClr val="FF0000"/>
                </a:solidFill>
                <a:effectLst>
                  <a:reflection blurRad="6350" stA="60000" endA="900" endPos="60000" dist="29997" dir="5400000" sy="-100000" algn="bl" rotWithShape="0"/>
                </a:effectLst>
                <a:latin typeface="HGP平成明朝体W9" panose="02020A00000000000000" pitchFamily="18" charset="-128"/>
                <a:ea typeface="HGP平成明朝体W9" panose="02020A00000000000000" pitchFamily="18" charset="-128"/>
              </a:rPr>
              <a:t>対</a:t>
            </a:r>
            <a:r>
              <a:rPr lang="ja-JP" altLang="en-US" sz="5400" b="1" cap="none" spc="0" dirty="0">
                <a:ln w="10160">
                  <a:noFill/>
                  <a:prstDash val="solid"/>
                </a:ln>
                <a:effectLst>
                  <a:reflection blurRad="6350" stA="60000" endA="900" endPos="60000" dist="29997" dir="5400000" sy="-100000" algn="bl" rotWithShape="0"/>
                </a:effectLst>
                <a:latin typeface="HGP平成明朝体W9" panose="02020A00000000000000" pitchFamily="18" charset="-128"/>
                <a:ea typeface="HGP平成明朝体W9" panose="02020A00000000000000" pitchFamily="18" charset="-128"/>
              </a:rPr>
              <a:t>策地域</a:t>
            </a:r>
            <a:r>
              <a:rPr lang="ja-JP" altLang="en-US" sz="5400" b="1" cap="none" spc="0" dirty="0">
                <a:ln w="10160">
                  <a:noFill/>
                  <a:prstDash val="solid"/>
                </a:ln>
                <a:solidFill>
                  <a:srgbClr val="FF0000"/>
                </a:solidFill>
                <a:effectLst>
                  <a:reflection blurRad="6350" stA="60000" endA="900" endPos="60000" dist="29997" dir="5400000" sy="-100000" algn="bl" rotWithShape="0"/>
                </a:effectLst>
                <a:latin typeface="HGP平成明朝体W9" panose="02020A00000000000000" pitchFamily="18" charset="-128"/>
                <a:ea typeface="HGP平成明朝体W9" panose="02020A00000000000000" pitchFamily="18" charset="-128"/>
              </a:rPr>
              <a:t>協</a:t>
            </a:r>
            <a:r>
              <a:rPr lang="ja-JP" altLang="en-US" sz="5400" b="1" cap="none" spc="0" dirty="0">
                <a:ln w="10160">
                  <a:noFill/>
                  <a:prstDash val="solid"/>
                </a:ln>
                <a:effectLst>
                  <a:reflection blurRad="6350" stA="60000" endA="900" endPos="60000" dist="29997" dir="5400000" sy="-100000" algn="bl" rotWithShape="0"/>
                </a:effectLst>
                <a:latin typeface="HGP平成明朝体W9" panose="02020A00000000000000" pitchFamily="18" charset="-128"/>
                <a:ea typeface="HGP平成明朝体W9" panose="02020A00000000000000" pitchFamily="18" charset="-128"/>
              </a:rPr>
              <a:t>議会</a:t>
            </a:r>
          </a:p>
        </p:txBody>
      </p:sp>
      <p:sp>
        <p:nvSpPr>
          <p:cNvPr id="5" name="スライド番号プレースホルダー 4">
            <a:extLst>
              <a:ext uri="{FF2B5EF4-FFF2-40B4-BE49-F238E27FC236}">
                <a16:creationId xmlns:a16="http://schemas.microsoft.com/office/drawing/2014/main" id="{37E3F807-552A-9568-28E0-96FCBD83F2B5}"/>
              </a:ext>
            </a:extLst>
          </p:cNvPr>
          <p:cNvSpPr>
            <a:spLocks noGrp="1"/>
          </p:cNvSpPr>
          <p:nvPr>
            <p:ph type="sldNum" sz="quarter" idx="12"/>
          </p:nvPr>
        </p:nvSpPr>
        <p:spPr/>
        <p:txBody>
          <a:bodyPr/>
          <a:lstStyle/>
          <a:p>
            <a:fld id="{9DAC49A8-D133-48D6-BABD-467D590054FB}" type="slidenum">
              <a:rPr kumimoji="1" lang="ja-JP" altLang="en-US" smtClean="0"/>
              <a:t>110</a:t>
            </a:fld>
            <a:endParaRPr kumimoji="1" lang="ja-JP" altLang="en-US"/>
          </a:p>
        </p:txBody>
      </p:sp>
    </p:spTree>
    <p:extLst>
      <p:ext uri="{BB962C8B-B14F-4D97-AF65-F5344CB8AC3E}">
        <p14:creationId xmlns:p14="http://schemas.microsoft.com/office/powerpoint/2010/main" val="41702797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2E042-8ACA-EE17-BF6D-E3EDF136C5CB}"/>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0C964FB-358C-1ECF-478E-75B83C4067CC}"/>
              </a:ext>
            </a:extLst>
          </p:cNvPr>
          <p:cNvSpPr txBox="1"/>
          <p:nvPr/>
        </p:nvSpPr>
        <p:spPr>
          <a:xfrm>
            <a:off x="1" y="487921"/>
            <a:ext cx="9143999" cy="584775"/>
          </a:xfrm>
          <a:prstGeom prst="rect">
            <a:avLst/>
          </a:prstGeom>
          <a:noFill/>
        </p:spPr>
        <p:txBody>
          <a:bodyPr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　</a:t>
            </a:r>
            <a:endParaRPr kumimoji="1" lang="en-US" altLang="ja-JP" sz="1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　③虐待</a:t>
            </a:r>
            <a:endParaRPr kumimoji="1" lang="en-US" altLang="ja-JP" sz="1400" b="1"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533A5863-14BC-B43C-8034-0BDB4862931F}"/>
              </a:ext>
            </a:extLst>
          </p:cNvPr>
          <p:cNvGrpSpPr/>
          <p:nvPr/>
        </p:nvGrpSpPr>
        <p:grpSpPr>
          <a:xfrm>
            <a:off x="9425" y="-80589"/>
            <a:ext cx="8910782" cy="7056784"/>
            <a:chOff x="-90310" y="-353966"/>
            <a:chExt cx="8910782" cy="7056784"/>
          </a:xfrm>
        </p:grpSpPr>
        <p:sp>
          <p:nvSpPr>
            <p:cNvPr id="4" name="円柱 3">
              <a:extLst>
                <a:ext uri="{FF2B5EF4-FFF2-40B4-BE49-F238E27FC236}">
                  <a16:creationId xmlns:a16="http://schemas.microsoft.com/office/drawing/2014/main" id="{87A38B6B-D685-4DB5-F85B-9BAFB7108660}"/>
                </a:ext>
              </a:extLst>
            </p:cNvPr>
            <p:cNvSpPr/>
            <p:nvPr/>
          </p:nvSpPr>
          <p:spPr>
            <a:xfrm>
              <a:off x="5394349" y="-353966"/>
              <a:ext cx="2952328" cy="7056784"/>
            </a:xfrm>
            <a:prstGeom prst="can">
              <a:avLst/>
            </a:prstGeom>
            <a:solidFill>
              <a:schemeClr val="bg1">
                <a:lumMod val="85000"/>
              </a:schemeClr>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台形 4">
              <a:extLst>
                <a:ext uri="{FF2B5EF4-FFF2-40B4-BE49-F238E27FC236}">
                  <a16:creationId xmlns:a16="http://schemas.microsoft.com/office/drawing/2014/main" id="{C430A43E-EE98-0585-0ABD-D27BDF497998}"/>
                </a:ext>
              </a:extLst>
            </p:cNvPr>
            <p:cNvSpPr/>
            <p:nvPr/>
          </p:nvSpPr>
          <p:spPr>
            <a:xfrm>
              <a:off x="4831593" y="923874"/>
              <a:ext cx="3960440" cy="1224136"/>
            </a:xfrm>
            <a:prstGeom prst="trapezoid">
              <a:avLst/>
            </a:prstGeom>
            <a:solidFill>
              <a:srgbClr val="FF0000"/>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812B13EA-074B-D862-87E7-791C9053D912}"/>
                </a:ext>
              </a:extLst>
            </p:cNvPr>
            <p:cNvSpPr/>
            <p:nvPr/>
          </p:nvSpPr>
          <p:spPr>
            <a:xfrm>
              <a:off x="5172582" y="1093578"/>
              <a:ext cx="3278462" cy="830997"/>
            </a:xfrm>
            <a:prstGeom prst="rect">
              <a:avLst/>
            </a:prstGeom>
            <a:noFill/>
          </p:spPr>
          <p:txBody>
            <a:bodyPr wrap="none" lIns="91440" tIns="45720" rIns="91440" bIns="45720">
              <a:spAutoFit/>
            </a:bodyPr>
            <a:lstStyle/>
            <a:p>
              <a:pPr algn="ctr"/>
              <a:r>
                <a:rPr lang="ja-JP" altLang="en-US" sz="4800" cap="none" spc="0" dirty="0">
                  <a:ln w="19050">
                    <a:solidFill>
                      <a:schemeClr val="bg1"/>
                    </a:solidFill>
                    <a:prstDash val="solid"/>
                  </a:ln>
                  <a:effectLst>
                    <a:outerShdw blurRad="50800" dist="38100" dir="2700000" algn="tl" rotWithShape="0">
                      <a:prstClr val="black">
                        <a:alpha val="40000"/>
                      </a:prst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代表者会議</a:t>
              </a:r>
            </a:p>
          </p:txBody>
        </p:sp>
        <p:sp>
          <p:nvSpPr>
            <p:cNvPr id="8" name="台形 7">
              <a:extLst>
                <a:ext uri="{FF2B5EF4-FFF2-40B4-BE49-F238E27FC236}">
                  <a16:creationId xmlns:a16="http://schemas.microsoft.com/office/drawing/2014/main" id="{B1739239-FEDE-3EE3-DE24-0BB55950C16C}"/>
                </a:ext>
              </a:extLst>
            </p:cNvPr>
            <p:cNvSpPr/>
            <p:nvPr/>
          </p:nvSpPr>
          <p:spPr>
            <a:xfrm>
              <a:off x="4860032" y="2790147"/>
              <a:ext cx="3960440" cy="1224136"/>
            </a:xfrm>
            <a:prstGeom prst="trapezoid">
              <a:avLst/>
            </a:prstGeom>
            <a:solidFill>
              <a:srgbClr val="FFC000"/>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台形 8">
              <a:extLst>
                <a:ext uri="{FF2B5EF4-FFF2-40B4-BE49-F238E27FC236}">
                  <a16:creationId xmlns:a16="http://schemas.microsoft.com/office/drawing/2014/main" id="{42626003-783B-F7F9-8B96-97A371DE1258}"/>
                </a:ext>
              </a:extLst>
            </p:cNvPr>
            <p:cNvSpPr/>
            <p:nvPr/>
          </p:nvSpPr>
          <p:spPr>
            <a:xfrm>
              <a:off x="4860032" y="4656831"/>
              <a:ext cx="3960440" cy="1224136"/>
            </a:xfrm>
            <a:prstGeom prst="trapezoid">
              <a:avLst/>
            </a:prstGeom>
            <a:solidFill>
              <a:srgbClr val="0070C0"/>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5E86E96-C25F-1C25-6E5E-EBA54A10BF5A}"/>
                </a:ext>
              </a:extLst>
            </p:cNvPr>
            <p:cNvSpPr/>
            <p:nvPr/>
          </p:nvSpPr>
          <p:spPr>
            <a:xfrm>
              <a:off x="5215152" y="2961379"/>
              <a:ext cx="3262432" cy="830997"/>
            </a:xfrm>
            <a:prstGeom prst="rect">
              <a:avLst/>
            </a:prstGeom>
            <a:noFill/>
          </p:spPr>
          <p:txBody>
            <a:bodyPr wrap="none" lIns="91440" tIns="45720" rIns="91440" bIns="45720">
              <a:spAutoFit/>
            </a:bodyPr>
            <a:lstStyle/>
            <a:p>
              <a:pPr algn="ctr"/>
              <a:r>
                <a:rPr lang="ja-JP" altLang="en-US" sz="4800" dirty="0">
                  <a:ln w="19050">
                    <a:solidFill>
                      <a:schemeClr val="bg1"/>
                    </a:solidFill>
                    <a:prstDash val="solid"/>
                  </a:ln>
                  <a:effectLst>
                    <a:outerShdw blurRad="50800" dist="38100" dir="2700000" algn="tl" rotWithShape="0">
                      <a:prstClr val="black">
                        <a:alpha val="40000"/>
                      </a:prst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実務</a:t>
              </a:r>
              <a:r>
                <a:rPr lang="ja-JP" altLang="en-US" sz="4800" cap="none" spc="0" dirty="0">
                  <a:ln w="19050">
                    <a:solidFill>
                      <a:schemeClr val="bg1"/>
                    </a:solidFill>
                    <a:prstDash val="solid"/>
                  </a:ln>
                  <a:effectLst>
                    <a:outerShdw blurRad="50800" dist="38100" dir="2700000" algn="tl" rotWithShape="0">
                      <a:prstClr val="black">
                        <a:alpha val="40000"/>
                      </a:prst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者会議</a:t>
              </a:r>
            </a:p>
          </p:txBody>
        </p:sp>
        <p:sp>
          <p:nvSpPr>
            <p:cNvPr id="12" name="正方形/長方形 11">
              <a:extLst>
                <a:ext uri="{FF2B5EF4-FFF2-40B4-BE49-F238E27FC236}">
                  <a16:creationId xmlns:a16="http://schemas.microsoft.com/office/drawing/2014/main" id="{D74C708E-69D5-EE1D-AAEF-A2C23F00B2FA}"/>
                </a:ext>
              </a:extLst>
            </p:cNvPr>
            <p:cNvSpPr/>
            <p:nvPr/>
          </p:nvSpPr>
          <p:spPr>
            <a:xfrm>
              <a:off x="5665273" y="4669670"/>
              <a:ext cx="2311851" cy="1200329"/>
            </a:xfrm>
            <a:prstGeom prst="rect">
              <a:avLst/>
            </a:prstGeom>
            <a:noFill/>
          </p:spPr>
          <p:txBody>
            <a:bodyPr wrap="none" lIns="91440" tIns="45720" rIns="91440" bIns="45720">
              <a:spAutoFit/>
            </a:bodyPr>
            <a:lstStyle/>
            <a:p>
              <a:pPr algn="ctr"/>
              <a:r>
                <a:rPr lang="ja-JP" altLang="en-US" sz="3600" dirty="0">
                  <a:ln w="19050">
                    <a:solidFill>
                      <a:schemeClr val="bg1"/>
                    </a:solidFill>
                    <a:prstDash val="solid"/>
                  </a:ln>
                  <a:effectLst>
                    <a:outerShdw blurRad="50800" dist="38100" dir="2700000" algn="tl" rotWithShape="0">
                      <a:prstClr val="black">
                        <a:alpha val="40000"/>
                      </a:prst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個別ケース</a:t>
              </a:r>
              <a:endParaRPr lang="en-US" altLang="ja-JP" sz="3600" dirty="0">
                <a:ln w="19050">
                  <a:solidFill>
                    <a:schemeClr val="bg1"/>
                  </a:solidFill>
                  <a:prstDash val="solid"/>
                </a:ln>
                <a:effectLst>
                  <a:outerShdw blurRad="50800" dist="38100" dir="2700000" algn="tl" rotWithShape="0">
                    <a:prstClr val="black">
                      <a:alpha val="40000"/>
                    </a:prst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a:p>
              <a:pPr algn="ctr"/>
              <a:r>
                <a:rPr lang="ja-JP" altLang="en-US" sz="3600" dirty="0">
                  <a:ln w="19050">
                    <a:solidFill>
                      <a:schemeClr val="bg1"/>
                    </a:solidFill>
                    <a:prstDash val="solid"/>
                  </a:ln>
                  <a:effectLst>
                    <a:outerShdw blurRad="50800" dist="38100" dir="2700000" algn="tl" rotWithShape="0">
                      <a:prstClr val="black">
                        <a:alpha val="40000"/>
                      </a:prst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検討</a:t>
              </a:r>
              <a:r>
                <a:rPr lang="ja-JP" altLang="en-US" sz="3600" cap="none" spc="0" dirty="0">
                  <a:ln w="19050">
                    <a:solidFill>
                      <a:schemeClr val="bg1"/>
                    </a:solidFill>
                    <a:prstDash val="solid"/>
                  </a:ln>
                  <a:effectLst>
                    <a:outerShdw blurRad="50800" dist="38100" dir="2700000" algn="tl" rotWithShape="0">
                      <a:prstClr val="black">
                        <a:alpha val="40000"/>
                      </a:prst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会議</a:t>
              </a:r>
            </a:p>
          </p:txBody>
        </p:sp>
        <p:sp>
          <p:nvSpPr>
            <p:cNvPr id="14" name="正方形/長方形 13">
              <a:extLst>
                <a:ext uri="{FF2B5EF4-FFF2-40B4-BE49-F238E27FC236}">
                  <a16:creationId xmlns:a16="http://schemas.microsoft.com/office/drawing/2014/main" id="{F3C0680A-ABC9-25D1-86E7-83E011EEEA04}"/>
                </a:ext>
              </a:extLst>
            </p:cNvPr>
            <p:cNvSpPr/>
            <p:nvPr/>
          </p:nvSpPr>
          <p:spPr>
            <a:xfrm>
              <a:off x="651761" y="1048314"/>
              <a:ext cx="3556509" cy="1446550"/>
            </a:xfrm>
            <a:prstGeom prst="rect">
              <a:avLst/>
            </a:prstGeom>
            <a:noFill/>
            <a:ln>
              <a:noFill/>
            </a:ln>
          </p:spPr>
          <p:txBody>
            <a:bodyPr wrap="square" lIns="91440" tIns="45720" rIns="91440" bIns="45720">
              <a:spAutoFit/>
            </a:bodyPr>
            <a:lstStyle/>
            <a:p>
              <a:pPr algn="ctr"/>
              <a:r>
                <a:rPr lang="ja-JP" altLang="en-US" sz="8800" b="1" cap="none" spc="0" dirty="0">
                  <a:ln w="28575">
                    <a:solidFill>
                      <a:srgbClr val="002060"/>
                    </a:solidFill>
                    <a:prstDash val="solid"/>
                  </a:ln>
                  <a:solidFill>
                    <a:srgbClr val="FF3399"/>
                  </a:solidFill>
                  <a:effectLst>
                    <a:outerShdw blurRad="38100" dist="22860" dir="5400000" algn="tl" rotWithShape="0">
                      <a:srgbClr val="000000">
                        <a:alpha val="30000"/>
                      </a:srgbClr>
                    </a:outerShdw>
                  </a:effectLst>
                  <a:latin typeface="07やさしさゴシックボールド" panose="02000600000000000000" pitchFamily="2" charset="-128"/>
                  <a:ea typeface="07やさしさゴシックボールド" panose="02000600000000000000" pitchFamily="2" charset="-128"/>
                </a:rPr>
                <a:t>要対協</a:t>
              </a:r>
            </a:p>
          </p:txBody>
        </p:sp>
        <p:pic>
          <p:nvPicPr>
            <p:cNvPr id="15" name="図 14">
              <a:extLst>
                <a:ext uri="{FF2B5EF4-FFF2-40B4-BE49-F238E27FC236}">
                  <a16:creationId xmlns:a16="http://schemas.microsoft.com/office/drawing/2014/main" id="{A1EBAD4E-A1BD-F708-85C3-AD48B28ED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10" y="2439245"/>
              <a:ext cx="4860032" cy="3402023"/>
            </a:xfrm>
            <a:prstGeom prst="rect">
              <a:avLst/>
            </a:prstGeom>
          </p:spPr>
        </p:pic>
      </p:grpSp>
      <p:sp>
        <p:nvSpPr>
          <p:cNvPr id="6" name="タイトル 1">
            <a:extLst>
              <a:ext uri="{FF2B5EF4-FFF2-40B4-BE49-F238E27FC236}">
                <a16:creationId xmlns:a16="http://schemas.microsoft.com/office/drawing/2014/main" id="{284331D9-0EDC-B5A5-46E3-C8CEF2D61554}"/>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１．個別支援アセスメントとプランニングの実際　　</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13" name="テキスト ボックス 12">
            <a:extLst>
              <a:ext uri="{FF2B5EF4-FFF2-40B4-BE49-F238E27FC236}">
                <a16:creationId xmlns:a16="http://schemas.microsoft.com/office/drawing/2014/main" id="{E56D25E0-8031-E133-F8F3-0C92873D3765}"/>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10" name="スライド番号プレースホルダー 9">
            <a:extLst>
              <a:ext uri="{FF2B5EF4-FFF2-40B4-BE49-F238E27FC236}">
                <a16:creationId xmlns:a16="http://schemas.microsoft.com/office/drawing/2014/main" id="{DD8BC667-4F5D-B5F4-A23E-ED730C59C600}"/>
              </a:ext>
            </a:extLst>
          </p:cNvPr>
          <p:cNvSpPr>
            <a:spLocks noGrp="1"/>
          </p:cNvSpPr>
          <p:nvPr>
            <p:ph type="sldNum" sz="quarter" idx="12"/>
          </p:nvPr>
        </p:nvSpPr>
        <p:spPr/>
        <p:txBody>
          <a:bodyPr/>
          <a:lstStyle/>
          <a:p>
            <a:fld id="{9DAC49A8-D133-48D6-BABD-467D590054FB}" type="slidenum">
              <a:rPr kumimoji="1" lang="ja-JP" altLang="en-US" smtClean="0"/>
              <a:t>111</a:t>
            </a:fld>
            <a:endParaRPr kumimoji="1" lang="ja-JP" altLang="en-US"/>
          </a:p>
        </p:txBody>
      </p:sp>
    </p:spTree>
    <p:extLst>
      <p:ext uri="{BB962C8B-B14F-4D97-AF65-F5344CB8AC3E}">
        <p14:creationId xmlns:p14="http://schemas.microsoft.com/office/powerpoint/2010/main" val="664690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EF92C95-18B6-D00A-1B9C-4CFC71DC29B6}"/>
              </a:ext>
            </a:extLst>
          </p:cNvPr>
          <p:cNvCxnSpPr/>
          <p:nvPr/>
        </p:nvCxnSpPr>
        <p:spPr>
          <a:xfrm>
            <a:off x="900440" y="1738061"/>
            <a:ext cx="74838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293871" y="1119361"/>
            <a:ext cx="2460504" cy="354981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6363456" y="1168147"/>
            <a:ext cx="2460504" cy="354981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735" y="1065652"/>
            <a:ext cx="3155449" cy="3805663"/>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08" y="1244843"/>
            <a:ext cx="2129832" cy="1750456"/>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5206" y="1246951"/>
            <a:ext cx="1811281" cy="1811281"/>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186" y="4747957"/>
            <a:ext cx="1504315" cy="1504315"/>
          </a:xfrm>
          <a:prstGeom prst="rect">
            <a:avLst/>
          </a:prstGeom>
        </p:spPr>
      </p:pic>
      <p:sp>
        <p:nvSpPr>
          <p:cNvPr id="13" name="正方形/長方形 12"/>
          <p:cNvSpPr/>
          <p:nvPr/>
        </p:nvSpPr>
        <p:spPr>
          <a:xfrm>
            <a:off x="6458204" y="2919622"/>
            <a:ext cx="2271776" cy="1754326"/>
          </a:xfrm>
          <a:prstGeom prst="rect">
            <a:avLst/>
          </a:prstGeom>
          <a:noFill/>
        </p:spPr>
        <p:txBody>
          <a:bodyPr wrap="none" lIns="91440" tIns="45720" rIns="91440" bIns="45720">
            <a:spAutoFit/>
          </a:bodyPr>
          <a:lstStyle/>
          <a:p>
            <a:pPr algn="ctr"/>
            <a:r>
              <a:rPr lang="ja-JP" altLang="en-US" sz="5400" b="1" cap="none" spc="0" dirty="0">
                <a:ln w="28575">
                  <a:solidFill>
                    <a:schemeClr val="accent3">
                      <a:lumMod val="50000"/>
                    </a:schemeClr>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TT-JTCウインR10N_P" panose="02000600000000000000" pitchFamily="1" charset="-128"/>
                <a:ea typeface="TT-JTCウインR10N_P" panose="02000600000000000000" pitchFamily="1" charset="-128"/>
              </a:rPr>
              <a:t>集団</a:t>
            </a:r>
            <a:endParaRPr lang="en-US" altLang="ja-JP" sz="5400" b="1" cap="none" spc="0" dirty="0">
              <a:ln w="28575">
                <a:solidFill>
                  <a:schemeClr val="accent3">
                    <a:lumMod val="50000"/>
                  </a:schemeClr>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TT-JTCウインR10N_P" panose="02000600000000000000" pitchFamily="1" charset="-128"/>
              <a:ea typeface="TT-JTCウインR10N_P" panose="02000600000000000000" pitchFamily="1" charset="-128"/>
            </a:endParaRPr>
          </a:p>
          <a:p>
            <a:pPr algn="ctr"/>
            <a:r>
              <a:rPr lang="ja-JP" altLang="en-US" sz="5400" b="1" cap="none" spc="0" dirty="0">
                <a:ln w="28575">
                  <a:solidFill>
                    <a:schemeClr val="accent3">
                      <a:lumMod val="50000"/>
                    </a:schemeClr>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TT-JTCウインR10N_P" panose="02000600000000000000" pitchFamily="1" charset="-128"/>
                <a:ea typeface="TT-JTCウインR10N_P" panose="02000600000000000000" pitchFamily="1" charset="-128"/>
              </a:rPr>
              <a:t>不適応</a:t>
            </a:r>
          </a:p>
        </p:txBody>
      </p:sp>
      <p:sp>
        <p:nvSpPr>
          <p:cNvPr id="14" name="正方形/長方形 13"/>
          <p:cNvSpPr/>
          <p:nvPr/>
        </p:nvSpPr>
        <p:spPr>
          <a:xfrm>
            <a:off x="755544" y="2837551"/>
            <a:ext cx="1544012" cy="1754326"/>
          </a:xfrm>
          <a:prstGeom prst="rect">
            <a:avLst/>
          </a:prstGeom>
          <a:noFill/>
        </p:spPr>
        <p:txBody>
          <a:bodyPr wrap="none" lIns="91440" tIns="45720" rIns="91440" bIns="45720">
            <a:spAutoFit/>
          </a:bodyPr>
          <a:lstStyle/>
          <a:p>
            <a:pPr algn="ctr"/>
            <a:r>
              <a:rPr lang="ja-JP" altLang="en-US" sz="5400" b="1" dirty="0">
                <a:ln w="28575">
                  <a:solidFill>
                    <a:schemeClr val="accent3">
                      <a:lumMod val="50000"/>
                    </a:schemeClr>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TT-JTCウインR10N_P" panose="02000600000000000000" pitchFamily="1" charset="-128"/>
                <a:ea typeface="TT-JTCウインR10N_P" panose="02000600000000000000" pitchFamily="1" charset="-128"/>
              </a:rPr>
              <a:t>問題</a:t>
            </a:r>
            <a:endParaRPr lang="en-US" altLang="ja-JP" sz="5400" b="1" cap="none" spc="0" dirty="0">
              <a:ln w="28575">
                <a:solidFill>
                  <a:schemeClr val="accent3">
                    <a:lumMod val="50000"/>
                  </a:schemeClr>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TT-JTCウインR10N_P" panose="02000600000000000000" pitchFamily="1" charset="-128"/>
              <a:ea typeface="TT-JTCウインR10N_P" panose="02000600000000000000" pitchFamily="1" charset="-128"/>
            </a:endParaRPr>
          </a:p>
          <a:p>
            <a:pPr algn="ctr"/>
            <a:r>
              <a:rPr lang="ja-JP" altLang="en-US" sz="5400" b="1" dirty="0">
                <a:ln w="28575">
                  <a:solidFill>
                    <a:schemeClr val="accent3">
                      <a:lumMod val="50000"/>
                    </a:schemeClr>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TT-JTCウインR10N_P" panose="02000600000000000000" pitchFamily="1" charset="-128"/>
                <a:ea typeface="TT-JTCウインR10N_P" panose="02000600000000000000" pitchFamily="1" charset="-128"/>
              </a:rPr>
              <a:t>行動</a:t>
            </a:r>
            <a:endParaRPr lang="ja-JP" altLang="en-US" sz="5400" b="1" cap="none" spc="0" dirty="0">
              <a:ln w="28575">
                <a:solidFill>
                  <a:schemeClr val="accent3">
                    <a:lumMod val="50000"/>
                  </a:schemeClr>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TT-JTCウインR10N_P" panose="02000600000000000000" pitchFamily="1" charset="-128"/>
              <a:ea typeface="TT-JTCウインR10N_P" panose="02000600000000000000" pitchFamily="1" charset="-128"/>
            </a:endParaRPr>
          </a:p>
        </p:txBody>
      </p:sp>
      <p:sp>
        <p:nvSpPr>
          <p:cNvPr id="2" name="正方形/長方形 1">
            <a:extLst>
              <a:ext uri="{FF2B5EF4-FFF2-40B4-BE49-F238E27FC236}">
                <a16:creationId xmlns:a16="http://schemas.microsoft.com/office/drawing/2014/main" id="{B3778F39-F069-44F6-A8A9-B9EBD07C7B4D}"/>
              </a:ext>
            </a:extLst>
          </p:cNvPr>
          <p:cNvSpPr/>
          <p:nvPr/>
        </p:nvSpPr>
        <p:spPr>
          <a:xfrm>
            <a:off x="2458587" y="4854302"/>
            <a:ext cx="1410962" cy="1384003"/>
          </a:xfrm>
          <a:prstGeom prst="rect">
            <a:avLst/>
          </a:prstGeom>
          <a:solidFill>
            <a:srgbClr val="FF33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960D9376-14B0-481E-988B-D28966A85DB8}"/>
              </a:ext>
            </a:extLst>
          </p:cNvPr>
          <p:cNvSpPr/>
          <p:nvPr/>
        </p:nvSpPr>
        <p:spPr>
          <a:xfrm>
            <a:off x="4058281" y="4868264"/>
            <a:ext cx="1410962" cy="1384003"/>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81FDBA52-9CE8-4F77-B882-3081329F968E}"/>
              </a:ext>
            </a:extLst>
          </p:cNvPr>
          <p:cNvSpPr/>
          <p:nvPr/>
        </p:nvSpPr>
        <p:spPr>
          <a:xfrm>
            <a:off x="5657975" y="4861282"/>
            <a:ext cx="1410962" cy="1384003"/>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0E2EB9AB-6F7D-4465-9FE7-B5E47349F94E}"/>
              </a:ext>
            </a:extLst>
          </p:cNvPr>
          <p:cNvSpPr/>
          <p:nvPr/>
        </p:nvSpPr>
        <p:spPr>
          <a:xfrm>
            <a:off x="7257669" y="4861283"/>
            <a:ext cx="1410962" cy="1384003"/>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66667DCB-A470-41C4-8A74-801FE12C9E4A}"/>
              </a:ext>
            </a:extLst>
          </p:cNvPr>
          <p:cNvSpPr/>
          <p:nvPr/>
        </p:nvSpPr>
        <p:spPr>
          <a:xfrm>
            <a:off x="2456184" y="5124977"/>
            <a:ext cx="1415772" cy="830997"/>
          </a:xfrm>
          <a:prstGeom prst="rect">
            <a:avLst/>
          </a:prstGeom>
          <a:noFill/>
        </p:spPr>
        <p:txBody>
          <a:bodyPr wrap="none" lIns="91440" tIns="45720" rIns="91440" bIns="45720">
            <a:spAutoFit/>
          </a:bodyPr>
          <a:lstStyle/>
          <a:p>
            <a:pPr algn="ctr"/>
            <a:r>
              <a:rPr lang="ja-JP" altLang="en-US" sz="4800" b="1" dirty="0">
                <a:ln w="10160">
                  <a:solidFill>
                    <a:srgbClr val="C00000"/>
                  </a:solidFill>
                  <a:prstDash val="solid"/>
                </a:ln>
                <a:solidFill>
                  <a:srgbClr val="FFFFFF"/>
                </a:solidFill>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rPr>
              <a:t>器質</a:t>
            </a:r>
            <a:endParaRPr lang="ja-JP" altLang="en-US" sz="4800" b="1" cap="none" spc="0" dirty="0">
              <a:ln w="10160">
                <a:solidFill>
                  <a:srgbClr val="C00000"/>
                </a:solidFill>
                <a:prstDash val="solid"/>
              </a:ln>
              <a:solidFill>
                <a:srgbClr val="FFFFFF"/>
              </a:solidFill>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8DF1F40B-EFE6-402C-9C67-844A121DFA0C}"/>
              </a:ext>
            </a:extLst>
          </p:cNvPr>
          <p:cNvSpPr/>
          <p:nvPr/>
        </p:nvSpPr>
        <p:spPr>
          <a:xfrm>
            <a:off x="4037705" y="5118083"/>
            <a:ext cx="1415772" cy="830997"/>
          </a:xfrm>
          <a:prstGeom prst="rect">
            <a:avLst/>
          </a:prstGeom>
          <a:noFill/>
        </p:spPr>
        <p:txBody>
          <a:bodyPr wrap="none" lIns="91440" tIns="45720" rIns="91440" bIns="45720">
            <a:spAutoFit/>
          </a:bodyPr>
          <a:lstStyle/>
          <a:p>
            <a:pPr algn="ctr"/>
            <a:r>
              <a:rPr lang="ja-JP" altLang="en-US" sz="4800" b="1" dirty="0">
                <a:ln w="10160">
                  <a:solidFill>
                    <a:srgbClr val="002060"/>
                  </a:solidFill>
                  <a:prstDash val="solid"/>
                </a:ln>
                <a:solidFill>
                  <a:srgbClr val="FFFFFF"/>
                </a:solidFill>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rPr>
              <a:t>虐待</a:t>
            </a:r>
            <a:endParaRPr lang="ja-JP" altLang="en-US" sz="4800" b="1" cap="none" spc="0" dirty="0">
              <a:ln w="10160">
                <a:solidFill>
                  <a:srgbClr val="002060"/>
                </a:solidFill>
                <a:prstDash val="solid"/>
              </a:ln>
              <a:solidFill>
                <a:srgbClr val="FFFFFF"/>
              </a:solidFill>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3DFAE226-E25A-45C7-B404-13F1E6D42A50}"/>
              </a:ext>
            </a:extLst>
          </p:cNvPr>
          <p:cNvSpPr/>
          <p:nvPr/>
        </p:nvSpPr>
        <p:spPr>
          <a:xfrm>
            <a:off x="5654559" y="5126912"/>
            <a:ext cx="1415772" cy="830997"/>
          </a:xfrm>
          <a:prstGeom prst="rect">
            <a:avLst/>
          </a:prstGeom>
          <a:noFill/>
        </p:spPr>
        <p:txBody>
          <a:bodyPr wrap="none" lIns="91440" tIns="45720" rIns="91440" bIns="45720">
            <a:spAutoFit/>
          </a:bodyPr>
          <a:lstStyle/>
          <a:p>
            <a:pPr algn="ctr"/>
            <a:r>
              <a:rPr lang="ja-JP" altLang="en-US" sz="4800" b="1" dirty="0">
                <a:ln w="10160">
                  <a:solidFill>
                    <a:srgbClr val="CC9900"/>
                  </a:solidFill>
                  <a:prstDash val="solid"/>
                </a:ln>
                <a:solidFill>
                  <a:srgbClr val="FFFFFF"/>
                </a:solidFill>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rPr>
              <a:t>愛着</a:t>
            </a:r>
            <a:endParaRPr lang="ja-JP" altLang="en-US" sz="4800" b="1" cap="none" spc="0" dirty="0">
              <a:ln w="10160">
                <a:solidFill>
                  <a:srgbClr val="CC9900"/>
                </a:solidFill>
                <a:prstDash val="solid"/>
              </a:ln>
              <a:solidFill>
                <a:srgbClr val="FFFFFF"/>
              </a:solidFill>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32F6500E-3355-4913-95C8-D7E8FFEC82E9}"/>
              </a:ext>
            </a:extLst>
          </p:cNvPr>
          <p:cNvSpPr/>
          <p:nvPr/>
        </p:nvSpPr>
        <p:spPr>
          <a:xfrm>
            <a:off x="7241904" y="5134816"/>
            <a:ext cx="1426727" cy="830997"/>
          </a:xfrm>
          <a:prstGeom prst="rect">
            <a:avLst/>
          </a:prstGeom>
          <a:noFill/>
        </p:spPr>
        <p:txBody>
          <a:bodyPr wrap="square" lIns="91440" tIns="45720" rIns="91440" bIns="45720">
            <a:spAutoFit/>
          </a:bodyPr>
          <a:lstStyle/>
          <a:p>
            <a:pPr algn="ctr"/>
            <a:r>
              <a:rPr lang="ja-JP" altLang="en-US" sz="4800" b="1" dirty="0">
                <a:ln w="10160">
                  <a:solidFill>
                    <a:schemeClr val="accent6">
                      <a:lumMod val="50000"/>
                    </a:schemeClr>
                  </a:solidFill>
                  <a:prstDash val="solid"/>
                </a:ln>
                <a:solidFill>
                  <a:srgbClr val="FFFFFF"/>
                </a:solidFill>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rPr>
              <a:t>他</a:t>
            </a:r>
            <a:endParaRPr lang="ja-JP" altLang="en-US" sz="4800" b="1" cap="none" spc="0" dirty="0">
              <a:ln w="10160">
                <a:solidFill>
                  <a:schemeClr val="accent6">
                    <a:lumMod val="50000"/>
                  </a:schemeClr>
                </a:solidFill>
                <a:prstDash val="solid"/>
              </a:ln>
              <a:solidFill>
                <a:srgbClr val="FFFFFF"/>
              </a:solidFill>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endParaRPr>
          </a:p>
        </p:txBody>
      </p:sp>
      <p:sp>
        <p:nvSpPr>
          <p:cNvPr id="4" name="タイトル 1">
            <a:extLst>
              <a:ext uri="{FF2B5EF4-FFF2-40B4-BE49-F238E27FC236}">
                <a16:creationId xmlns:a16="http://schemas.microsoft.com/office/drawing/2014/main" id="{01DE2A5F-3BFE-9B76-CD96-FBC3126B5760}"/>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１．個別支援アセスメントとプランニングの実際　</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3D00ED9-6D07-841A-8F35-605D070C3877}"/>
              </a:ext>
            </a:extLst>
          </p:cNvPr>
          <p:cNvSpPr txBox="1"/>
          <p:nvPr/>
        </p:nvSpPr>
        <p:spPr>
          <a:xfrm>
            <a:off x="1" y="487921"/>
            <a:ext cx="9143999" cy="584775"/>
          </a:xfrm>
          <a:prstGeom prst="rect">
            <a:avLst/>
          </a:prstGeom>
          <a:noFill/>
        </p:spPr>
        <p:txBody>
          <a:bodyPr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　</a:t>
            </a:r>
            <a:endParaRPr kumimoji="1" lang="en-US" altLang="ja-JP" sz="1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　④発達障害</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25F5E92-5B6A-9386-6034-3A45096C0979}"/>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5" name="スライド番号プレースホルダー 4">
            <a:extLst>
              <a:ext uri="{FF2B5EF4-FFF2-40B4-BE49-F238E27FC236}">
                <a16:creationId xmlns:a16="http://schemas.microsoft.com/office/drawing/2014/main" id="{C1215193-1697-A916-4D25-D3C1AAA8FFBA}"/>
              </a:ext>
            </a:extLst>
          </p:cNvPr>
          <p:cNvSpPr>
            <a:spLocks noGrp="1"/>
          </p:cNvSpPr>
          <p:nvPr>
            <p:ph type="sldNum" sz="quarter" idx="12"/>
          </p:nvPr>
        </p:nvSpPr>
        <p:spPr/>
        <p:txBody>
          <a:bodyPr/>
          <a:lstStyle/>
          <a:p>
            <a:fld id="{9DAC49A8-D133-48D6-BABD-467D590054FB}" type="slidenum">
              <a:rPr kumimoji="1" lang="ja-JP" altLang="en-US" smtClean="0"/>
              <a:t>112</a:t>
            </a:fld>
            <a:endParaRPr kumimoji="1" lang="ja-JP" altLang="en-US"/>
          </a:p>
        </p:txBody>
      </p:sp>
    </p:spTree>
    <p:extLst>
      <p:ext uri="{BB962C8B-B14F-4D97-AF65-F5344CB8AC3E}">
        <p14:creationId xmlns:p14="http://schemas.microsoft.com/office/powerpoint/2010/main" val="4112495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fade">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fade">
                                      <p:cBhvr>
                                        <p:cTn id="2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211909140"/>
              </p:ext>
            </p:extLst>
          </p:nvPr>
        </p:nvGraphicFramePr>
        <p:xfrm>
          <a:off x="921381" y="1514692"/>
          <a:ext cx="7035994" cy="4271855"/>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p:cNvSpPr/>
          <p:nvPr/>
        </p:nvSpPr>
        <p:spPr>
          <a:xfrm>
            <a:off x="3750667" y="5953901"/>
            <a:ext cx="4817344" cy="276999"/>
          </a:xfrm>
          <a:prstGeom prst="rect">
            <a:avLst/>
          </a:prstGeom>
          <a:noFill/>
        </p:spPr>
        <p:txBody>
          <a:bodyPr wrap="none" lIns="91440" tIns="45720" rIns="91440" bIns="45720">
            <a:spAutoFit/>
          </a:bodyPr>
          <a:lstStyle/>
          <a:p>
            <a:pPr algn="r"/>
            <a:r>
              <a:rPr lang="ja-JP" altLang="en-US" sz="1200" cap="none" spc="0" dirty="0">
                <a:ln w="12700">
                  <a:noFill/>
                  <a:prstDash val="solid"/>
                </a:ln>
                <a:solidFill>
                  <a:sysClr val="windowText" lastClr="000000"/>
                </a:solidFill>
              </a:rPr>
              <a:t>厚生労働省（</a:t>
            </a:r>
            <a:r>
              <a:rPr lang="en-US" altLang="ja-JP" sz="1200" cap="none" spc="0" dirty="0">
                <a:ln w="12700">
                  <a:noFill/>
                  <a:prstDash val="solid"/>
                </a:ln>
                <a:solidFill>
                  <a:sysClr val="windowText" lastClr="000000"/>
                </a:solidFill>
              </a:rPr>
              <a:t>2023</a:t>
            </a:r>
            <a:r>
              <a:rPr lang="ja-JP" altLang="en-US" sz="1200" cap="none" spc="0" dirty="0">
                <a:ln w="12700">
                  <a:noFill/>
                  <a:prstDash val="solid"/>
                </a:ln>
                <a:solidFill>
                  <a:sysClr val="windowText" lastClr="000000"/>
                </a:solidFill>
              </a:rPr>
              <a:t>）</a:t>
            </a:r>
            <a:r>
              <a:rPr lang="en-US" altLang="ja-JP" sz="1200" cap="none" spc="0" dirty="0">
                <a:ln w="12700">
                  <a:noFill/>
                  <a:prstDash val="solid"/>
                </a:ln>
                <a:solidFill>
                  <a:sysClr val="windowText" lastClr="000000"/>
                </a:solidFill>
              </a:rPr>
              <a:t>『</a:t>
            </a:r>
            <a:r>
              <a:rPr lang="en-US" altLang="ja-JP" sz="1200" dirty="0">
                <a:ln w="12700">
                  <a:noFill/>
                  <a:prstDash val="solid"/>
                </a:ln>
                <a:solidFill>
                  <a:sysClr val="windowText" lastClr="000000"/>
                </a:solidFill>
              </a:rPr>
              <a:t>2022</a:t>
            </a:r>
            <a:r>
              <a:rPr lang="ja-JP" altLang="en-US" sz="1200" cap="none" spc="0" dirty="0">
                <a:ln w="12700">
                  <a:noFill/>
                  <a:prstDash val="solid"/>
                </a:ln>
                <a:solidFill>
                  <a:sysClr val="windowText" lastClr="000000"/>
                </a:solidFill>
              </a:rPr>
              <a:t>年 国民生活基礎調査の概況</a:t>
            </a:r>
            <a:r>
              <a:rPr lang="en-US" altLang="ja-JP" sz="1200" cap="none" spc="0" dirty="0">
                <a:ln w="12700">
                  <a:noFill/>
                  <a:prstDash val="solid"/>
                </a:ln>
                <a:solidFill>
                  <a:sysClr val="windowText" lastClr="000000"/>
                </a:solidFill>
              </a:rPr>
              <a:t>』</a:t>
            </a:r>
            <a:r>
              <a:rPr lang="ja-JP" altLang="en-US" sz="1200" cap="none" spc="0" dirty="0">
                <a:ln w="12700">
                  <a:noFill/>
                  <a:prstDash val="solid"/>
                </a:ln>
                <a:solidFill>
                  <a:sysClr val="windowText" lastClr="000000"/>
                </a:solidFill>
              </a:rPr>
              <a:t>を基に筆者作成</a:t>
            </a:r>
          </a:p>
        </p:txBody>
      </p:sp>
      <p:sp>
        <p:nvSpPr>
          <p:cNvPr id="2" name="タイトル 1">
            <a:extLst>
              <a:ext uri="{FF2B5EF4-FFF2-40B4-BE49-F238E27FC236}">
                <a16:creationId xmlns:a16="http://schemas.microsoft.com/office/drawing/2014/main" id="{BBD862D3-E468-7F25-319E-848BCB6777D3}"/>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１．個別支援アセスメントとプランニングの実際　</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941D33C2-857D-60E2-5F58-402E37BF7DFA}"/>
              </a:ext>
            </a:extLst>
          </p:cNvPr>
          <p:cNvSpPr txBox="1"/>
          <p:nvPr/>
        </p:nvSpPr>
        <p:spPr>
          <a:xfrm>
            <a:off x="1" y="487921"/>
            <a:ext cx="9143999" cy="584775"/>
          </a:xfrm>
          <a:prstGeom prst="rect">
            <a:avLst/>
          </a:prstGeom>
          <a:noFill/>
        </p:spPr>
        <p:txBody>
          <a:bodyPr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　</a:t>
            </a:r>
            <a:endParaRPr kumimoji="1" lang="en-US" altLang="ja-JP" sz="1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　⑤保護者</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85D6A35-E908-4CD3-36D0-389964FA2482}"/>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8" name="正方形/長方形 7">
            <a:extLst>
              <a:ext uri="{FF2B5EF4-FFF2-40B4-BE49-F238E27FC236}">
                <a16:creationId xmlns:a16="http://schemas.microsoft.com/office/drawing/2014/main" id="{32327038-7C40-2FE4-5E15-837A8576B7BD}"/>
              </a:ext>
            </a:extLst>
          </p:cNvPr>
          <p:cNvSpPr/>
          <p:nvPr/>
        </p:nvSpPr>
        <p:spPr>
          <a:xfrm>
            <a:off x="2830796" y="591362"/>
            <a:ext cx="4068742" cy="923330"/>
          </a:xfrm>
          <a:prstGeom prst="rect">
            <a:avLst/>
          </a:prstGeom>
          <a:noFill/>
          <a:ln>
            <a:noFill/>
          </a:ln>
        </p:spPr>
        <p:txBody>
          <a:bodyPr wrap="none" lIns="91440" tIns="45720" rIns="91440" bIns="45720">
            <a:spAutoFit/>
          </a:bodyPr>
          <a:lstStyle/>
          <a:p>
            <a:pPr algn="ctr"/>
            <a:r>
              <a:rPr lang="ja-JP" altLang="en-US" sz="5400" dirty="0">
                <a:ln w="22225">
                  <a:solidFill>
                    <a:schemeClr val="accent2"/>
                  </a:solidFill>
                  <a:prstDash val="solid"/>
                </a:ln>
                <a:solidFill>
                  <a:schemeClr val="accent2">
                    <a:lumMod val="40000"/>
                    <a:lumOff val="60000"/>
                  </a:schemeClr>
                </a:solidFill>
                <a:latin typeface="HGP創英角ｺﾞｼｯｸUB" panose="020B0900000000000000" pitchFamily="50" charset="-128"/>
                <a:ea typeface="HGP創英角ｺﾞｼｯｸUB" panose="020B0900000000000000" pitchFamily="50" charset="-128"/>
              </a:rPr>
              <a:t>子どもの貧困</a:t>
            </a:r>
            <a:endParaRPr lang="ja-JP" altLang="en-US" sz="5400" cap="none" spc="0" dirty="0">
              <a:ln w="22225">
                <a:solidFill>
                  <a:schemeClr val="accent2"/>
                </a:solidFill>
                <a:prstDash val="solid"/>
              </a:ln>
              <a:solidFill>
                <a:schemeClr val="accent2">
                  <a:lumMod val="40000"/>
                  <a:lumOff val="60000"/>
                </a:schemeClr>
              </a:solidFill>
              <a:effectLst/>
              <a:latin typeface="HGP創英角ｺﾞｼｯｸUB" panose="020B0900000000000000" pitchFamily="50" charset="-128"/>
              <a:ea typeface="HGP創英角ｺﾞｼｯｸUB" panose="020B0900000000000000" pitchFamily="50" charset="-128"/>
            </a:endParaRPr>
          </a:p>
        </p:txBody>
      </p:sp>
      <p:sp>
        <p:nvSpPr>
          <p:cNvPr id="4" name="テキスト ボックス 3">
            <a:extLst>
              <a:ext uri="{FF2B5EF4-FFF2-40B4-BE49-F238E27FC236}">
                <a16:creationId xmlns:a16="http://schemas.microsoft.com/office/drawing/2014/main" id="{11313157-0BD4-1A10-E1D0-83664F71BE42}"/>
              </a:ext>
            </a:extLst>
          </p:cNvPr>
          <p:cNvSpPr txBox="1"/>
          <p:nvPr/>
        </p:nvSpPr>
        <p:spPr>
          <a:xfrm>
            <a:off x="319385" y="2057400"/>
            <a:ext cx="461665" cy="2362200"/>
          </a:xfrm>
          <a:prstGeom prst="rect">
            <a:avLst/>
          </a:prstGeom>
          <a:noFill/>
        </p:spPr>
        <p:txBody>
          <a:bodyPr vert="eaVert" wrap="square" rtlCol="0">
            <a:spAutoFit/>
          </a:bodyPr>
          <a:lstStyle/>
          <a:p>
            <a:r>
              <a:rPr kumimoji="1" lang="ja-JP" altLang="en-US" dirty="0"/>
              <a:t>子どもの貧困率（％）</a:t>
            </a:r>
          </a:p>
        </p:txBody>
      </p:sp>
      <p:sp>
        <p:nvSpPr>
          <p:cNvPr id="9" name="スライド番号プレースホルダー 8">
            <a:extLst>
              <a:ext uri="{FF2B5EF4-FFF2-40B4-BE49-F238E27FC236}">
                <a16:creationId xmlns:a16="http://schemas.microsoft.com/office/drawing/2014/main" id="{7CF072BB-54E9-F5AA-4D8F-6429E5F71D80}"/>
              </a:ext>
            </a:extLst>
          </p:cNvPr>
          <p:cNvSpPr>
            <a:spLocks noGrp="1"/>
          </p:cNvSpPr>
          <p:nvPr>
            <p:ph type="sldNum" sz="quarter" idx="12"/>
          </p:nvPr>
        </p:nvSpPr>
        <p:spPr/>
        <p:txBody>
          <a:bodyPr/>
          <a:lstStyle/>
          <a:p>
            <a:fld id="{9DAC49A8-D133-48D6-BABD-467D590054FB}" type="slidenum">
              <a:rPr kumimoji="1" lang="ja-JP" altLang="en-US" smtClean="0"/>
              <a:t>113</a:t>
            </a:fld>
            <a:endParaRPr kumimoji="1" lang="ja-JP" altLang="en-US"/>
          </a:p>
        </p:txBody>
      </p:sp>
    </p:spTree>
    <p:extLst>
      <p:ext uri="{BB962C8B-B14F-4D97-AF65-F5344CB8AC3E}">
        <p14:creationId xmlns:p14="http://schemas.microsoft.com/office/powerpoint/2010/main" val="1452436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0154E345-640E-6265-22FE-5AE6ED94752B}"/>
              </a:ext>
            </a:extLst>
          </p:cNvPr>
          <p:cNvPicPr>
            <a:picLocks noGrp="1" noChangeAspect="1"/>
          </p:cNvPicPr>
          <p:nvPr>
            <p:ph idx="1"/>
          </p:nvPr>
        </p:nvPicPr>
        <p:blipFill>
          <a:blip r:embed="rId2"/>
          <a:stretch>
            <a:fillRect/>
          </a:stretch>
        </p:blipFill>
        <p:spPr>
          <a:xfrm>
            <a:off x="703292" y="847245"/>
            <a:ext cx="8032147" cy="5015591"/>
          </a:xfrm>
        </p:spPr>
      </p:pic>
      <p:sp>
        <p:nvSpPr>
          <p:cNvPr id="7" name="正方形/長方形 6">
            <a:extLst>
              <a:ext uri="{FF2B5EF4-FFF2-40B4-BE49-F238E27FC236}">
                <a16:creationId xmlns:a16="http://schemas.microsoft.com/office/drawing/2014/main" id="{5CA2AEB6-E290-BF57-EEB3-980CA5063ACE}"/>
              </a:ext>
            </a:extLst>
          </p:cNvPr>
          <p:cNvSpPr/>
          <p:nvPr/>
        </p:nvSpPr>
        <p:spPr>
          <a:xfrm>
            <a:off x="1253644" y="5875318"/>
            <a:ext cx="7258526" cy="461665"/>
          </a:xfrm>
          <a:prstGeom prst="rect">
            <a:avLst/>
          </a:prstGeom>
          <a:noFill/>
        </p:spPr>
        <p:txBody>
          <a:bodyPr wrap="none" lIns="91440" tIns="45720" rIns="91440" bIns="45720">
            <a:spAutoFit/>
          </a:bodyPr>
          <a:lstStyle/>
          <a:p>
            <a:pPr algn="r"/>
            <a:r>
              <a:rPr lang="ja-JP" altLang="en-US" sz="1200" cap="none" spc="0" dirty="0">
                <a:ln w="12700">
                  <a:noFill/>
                  <a:prstDash val="solid"/>
                </a:ln>
                <a:solidFill>
                  <a:sysClr val="windowText" lastClr="000000"/>
                </a:solidFill>
              </a:rPr>
              <a:t>三菱</a:t>
            </a:r>
            <a:r>
              <a:rPr lang="en-US" altLang="ja-JP" sz="1200" cap="none" spc="0" dirty="0">
                <a:ln w="12700">
                  <a:noFill/>
                  <a:prstDash val="solid"/>
                </a:ln>
                <a:solidFill>
                  <a:sysClr val="windowText" lastClr="000000"/>
                </a:solidFill>
              </a:rPr>
              <a:t>UFJ</a:t>
            </a:r>
            <a:r>
              <a:rPr lang="ja-JP" altLang="en-US" sz="1200" cap="none" spc="0" dirty="0">
                <a:ln w="12700">
                  <a:noFill/>
                  <a:prstDash val="solid"/>
                </a:ln>
                <a:solidFill>
                  <a:sysClr val="windowText" lastClr="000000"/>
                </a:solidFill>
              </a:rPr>
              <a:t>リサーチ＆コンサルティング（</a:t>
            </a:r>
            <a:r>
              <a:rPr lang="en-US" altLang="ja-JP" sz="1200" cap="none" spc="0" dirty="0">
                <a:ln w="12700">
                  <a:noFill/>
                  <a:prstDash val="solid"/>
                </a:ln>
                <a:solidFill>
                  <a:sysClr val="windowText" lastClr="000000"/>
                </a:solidFill>
              </a:rPr>
              <a:t>2023</a:t>
            </a:r>
            <a:r>
              <a:rPr lang="ja-JP" altLang="en-US" sz="1200" cap="none" spc="0" dirty="0">
                <a:ln w="12700">
                  <a:noFill/>
                  <a:prstDash val="solid"/>
                </a:ln>
                <a:solidFill>
                  <a:sysClr val="windowText" lastClr="000000"/>
                </a:solidFill>
              </a:rPr>
              <a:t>）「</a:t>
            </a:r>
            <a:r>
              <a:rPr lang="en-US" altLang="ja-JP" sz="1200" cap="none" spc="0" dirty="0">
                <a:ln w="12700">
                  <a:noFill/>
                  <a:prstDash val="solid"/>
                </a:ln>
                <a:solidFill>
                  <a:sysClr val="windowText" lastClr="000000"/>
                </a:solidFill>
              </a:rPr>
              <a:t>『</a:t>
            </a:r>
            <a:r>
              <a:rPr lang="ja-JP" altLang="en-US" sz="1200" cap="none" spc="0" dirty="0">
                <a:ln w="12700">
                  <a:noFill/>
                  <a:prstDash val="solid"/>
                </a:ln>
                <a:solidFill>
                  <a:sysClr val="windowText" lastClr="000000"/>
                </a:solidFill>
              </a:rPr>
              <a:t>子どもの貧困</a:t>
            </a:r>
            <a:r>
              <a:rPr lang="en-US" altLang="ja-JP" sz="1200" cap="none" spc="0" dirty="0">
                <a:ln w="12700">
                  <a:noFill/>
                  <a:prstDash val="solid"/>
                </a:ln>
                <a:solidFill>
                  <a:sysClr val="windowText" lastClr="000000"/>
                </a:solidFill>
              </a:rPr>
              <a:t>』</a:t>
            </a:r>
            <a:r>
              <a:rPr lang="ja-JP" altLang="en-US" sz="1200" cap="none" spc="0" dirty="0">
                <a:ln w="12700">
                  <a:noFill/>
                  <a:prstDash val="solid"/>
                </a:ln>
                <a:solidFill>
                  <a:sysClr val="windowText" lastClr="000000"/>
                </a:solidFill>
              </a:rPr>
              <a:t>はなぜ下がっているのか？</a:t>
            </a:r>
            <a:r>
              <a:rPr lang="en-US" altLang="ja-JP" sz="1200" cap="none" spc="0" dirty="0">
                <a:ln w="12700">
                  <a:noFill/>
                  <a:prstDash val="solid"/>
                </a:ln>
                <a:solidFill>
                  <a:sysClr val="windowText" lastClr="000000"/>
                </a:solidFill>
              </a:rPr>
              <a:t>―</a:t>
            </a:r>
            <a:r>
              <a:rPr lang="ja-JP" altLang="en-US" sz="1200" cap="none" spc="0" dirty="0">
                <a:ln w="12700">
                  <a:noFill/>
                  <a:prstDash val="solid"/>
                </a:ln>
                <a:solidFill>
                  <a:sysClr val="windowText" lastClr="000000"/>
                </a:solidFill>
              </a:rPr>
              <a:t>統計的要因分析</a:t>
            </a:r>
            <a:r>
              <a:rPr lang="en-US" altLang="ja-JP" sz="1200" cap="none" spc="0" dirty="0">
                <a:ln w="12700">
                  <a:noFill/>
                  <a:prstDash val="solid"/>
                </a:ln>
                <a:solidFill>
                  <a:sysClr val="windowText" lastClr="000000"/>
                </a:solidFill>
              </a:rPr>
              <a:t>―</a:t>
            </a:r>
            <a:r>
              <a:rPr lang="ja-JP" altLang="en-US" sz="1200" cap="none" spc="0" dirty="0">
                <a:ln w="12700">
                  <a:noFill/>
                  <a:prstDash val="solid"/>
                </a:ln>
                <a:solidFill>
                  <a:sysClr val="windowText" lastClr="000000"/>
                </a:solidFill>
              </a:rPr>
              <a:t>」</a:t>
            </a:r>
            <a:endParaRPr lang="en-US" altLang="ja-JP" sz="1200" cap="none" spc="0" dirty="0">
              <a:ln w="12700">
                <a:noFill/>
                <a:prstDash val="solid"/>
              </a:ln>
              <a:solidFill>
                <a:sysClr val="windowText" lastClr="000000"/>
              </a:solidFill>
            </a:endParaRPr>
          </a:p>
          <a:p>
            <a:pPr algn="r"/>
            <a:r>
              <a:rPr lang="ja-JP" altLang="en-US" sz="1200" cap="none" spc="0" dirty="0">
                <a:ln w="12700">
                  <a:noFill/>
                  <a:prstDash val="solid"/>
                </a:ln>
                <a:solidFill>
                  <a:sysClr val="windowText" lastClr="000000"/>
                </a:solidFill>
              </a:rPr>
              <a:t>（</a:t>
            </a:r>
            <a:r>
              <a:rPr lang="en-US" altLang="ja-JP" sz="1200" cap="none" spc="0" dirty="0">
                <a:ln w="12700">
                  <a:noFill/>
                  <a:prstDash val="solid"/>
                </a:ln>
                <a:solidFill>
                  <a:sysClr val="windowText" lastClr="000000"/>
                </a:solidFill>
              </a:rPr>
              <a:t>https://www.murc.jp/wp-content/uploads/2023/08/seiken_230814_02_01.pdf</a:t>
            </a:r>
            <a:r>
              <a:rPr lang="ja-JP" altLang="en-US" sz="1200" cap="none" spc="0" dirty="0">
                <a:ln w="12700">
                  <a:noFill/>
                  <a:prstDash val="solid"/>
                </a:ln>
                <a:solidFill>
                  <a:sysClr val="windowText" lastClr="000000"/>
                </a:solidFill>
              </a:rPr>
              <a:t>）</a:t>
            </a:r>
          </a:p>
        </p:txBody>
      </p:sp>
      <p:sp>
        <p:nvSpPr>
          <p:cNvPr id="2" name="タイトル 1">
            <a:extLst>
              <a:ext uri="{FF2B5EF4-FFF2-40B4-BE49-F238E27FC236}">
                <a16:creationId xmlns:a16="http://schemas.microsoft.com/office/drawing/2014/main" id="{C6640AC1-A984-0728-C9D6-ECADBB8633E9}"/>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１．個別支援アセスメントとプランニングの実際　</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E499460-1A00-54C7-F50F-8F4706C9EB3C}"/>
              </a:ext>
            </a:extLst>
          </p:cNvPr>
          <p:cNvSpPr txBox="1"/>
          <p:nvPr/>
        </p:nvSpPr>
        <p:spPr>
          <a:xfrm>
            <a:off x="1" y="487921"/>
            <a:ext cx="9143999" cy="584775"/>
          </a:xfrm>
          <a:prstGeom prst="rect">
            <a:avLst/>
          </a:prstGeom>
          <a:noFill/>
        </p:spPr>
        <p:txBody>
          <a:bodyPr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　</a:t>
            </a:r>
            <a:endParaRPr kumimoji="1" lang="en-US" altLang="ja-JP" sz="1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　⑤保護者</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5CF64F11-DB86-0A28-EB28-4DB3F9D8263D}"/>
              </a:ext>
            </a:extLst>
          </p:cNvPr>
          <p:cNvSpPr>
            <a:spLocks noGrp="1"/>
          </p:cNvSpPr>
          <p:nvPr>
            <p:ph type="sldNum" sz="quarter" idx="12"/>
          </p:nvPr>
        </p:nvSpPr>
        <p:spPr/>
        <p:txBody>
          <a:bodyPr/>
          <a:lstStyle/>
          <a:p>
            <a:fld id="{9DAC49A8-D133-48D6-BABD-467D590054FB}" type="slidenum">
              <a:rPr kumimoji="1" lang="ja-JP" altLang="en-US" smtClean="0"/>
              <a:t>114</a:t>
            </a:fld>
            <a:endParaRPr kumimoji="1" lang="ja-JP" altLang="en-US"/>
          </a:p>
        </p:txBody>
      </p:sp>
    </p:spTree>
    <p:extLst>
      <p:ext uri="{BB962C8B-B14F-4D97-AF65-F5344CB8AC3E}">
        <p14:creationId xmlns:p14="http://schemas.microsoft.com/office/powerpoint/2010/main" val="15943137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957044" y="5955848"/>
            <a:ext cx="4868640" cy="276999"/>
          </a:xfrm>
          <a:prstGeom prst="rect">
            <a:avLst/>
          </a:prstGeom>
          <a:noFill/>
        </p:spPr>
        <p:txBody>
          <a:bodyPr wrap="none" lIns="91440" tIns="45720" rIns="91440" bIns="45720">
            <a:spAutoFit/>
          </a:bodyPr>
          <a:lstStyle/>
          <a:p>
            <a:pPr algn="r"/>
            <a:r>
              <a:rPr lang="ja-JP" altLang="en-US" sz="1200" cap="none" spc="0" dirty="0">
                <a:ln w="12700">
                  <a:noFill/>
                  <a:prstDash val="solid"/>
                </a:ln>
                <a:solidFill>
                  <a:sysClr val="windowText" lastClr="000000"/>
                </a:solidFill>
              </a:rPr>
              <a:t>厚生労働省（</a:t>
            </a:r>
            <a:r>
              <a:rPr lang="en-US" altLang="ja-JP" sz="1200" cap="none" spc="0" dirty="0">
                <a:ln w="12700">
                  <a:noFill/>
                  <a:prstDash val="solid"/>
                </a:ln>
                <a:solidFill>
                  <a:sysClr val="windowText" lastClr="000000"/>
                </a:solidFill>
              </a:rPr>
              <a:t>2023</a:t>
            </a:r>
            <a:r>
              <a:rPr lang="ja-JP" altLang="en-US" sz="1200" cap="none" spc="0" dirty="0">
                <a:ln w="12700">
                  <a:noFill/>
                  <a:prstDash val="solid"/>
                </a:ln>
                <a:solidFill>
                  <a:sysClr val="windowText" lastClr="000000"/>
                </a:solidFill>
              </a:rPr>
              <a:t>）</a:t>
            </a:r>
            <a:r>
              <a:rPr lang="en-US" altLang="ja-JP" sz="1200" cap="none" spc="0" dirty="0">
                <a:ln w="12700">
                  <a:noFill/>
                  <a:prstDash val="solid"/>
                </a:ln>
                <a:solidFill>
                  <a:sysClr val="windowText" lastClr="000000"/>
                </a:solidFill>
              </a:rPr>
              <a:t>『</a:t>
            </a:r>
            <a:r>
              <a:rPr lang="ja-JP" altLang="en-US" sz="1200" dirty="0">
                <a:ln w="12700">
                  <a:noFill/>
                  <a:prstDash val="solid"/>
                </a:ln>
                <a:solidFill>
                  <a:sysClr val="windowText" lastClr="000000"/>
                </a:solidFill>
              </a:rPr>
              <a:t>令和３</a:t>
            </a:r>
            <a:r>
              <a:rPr lang="ja-JP" altLang="en-US" sz="1200" cap="none" spc="0" dirty="0">
                <a:ln w="12700">
                  <a:noFill/>
                  <a:prstDash val="solid"/>
                </a:ln>
                <a:solidFill>
                  <a:sysClr val="windowText" lastClr="000000"/>
                </a:solidFill>
              </a:rPr>
              <a:t>年年度 全国ひとり親世帯等調査結果の概況</a:t>
            </a:r>
            <a:r>
              <a:rPr lang="en-US" altLang="ja-JP" sz="1200" cap="none" spc="0" dirty="0">
                <a:ln w="12700">
                  <a:noFill/>
                  <a:prstDash val="solid"/>
                </a:ln>
                <a:solidFill>
                  <a:sysClr val="windowText" lastClr="000000"/>
                </a:solidFill>
              </a:rPr>
              <a:t>』</a:t>
            </a:r>
            <a:endParaRPr lang="ja-JP" altLang="en-US" sz="1200" cap="none" spc="0" dirty="0">
              <a:ln w="12700">
                <a:noFill/>
                <a:prstDash val="solid"/>
              </a:ln>
              <a:solidFill>
                <a:sysClr val="windowText" lastClr="000000"/>
              </a:solidFill>
            </a:endParaRPr>
          </a:p>
        </p:txBody>
      </p:sp>
      <p:pic>
        <p:nvPicPr>
          <p:cNvPr id="4" name="図 3">
            <a:extLst>
              <a:ext uri="{FF2B5EF4-FFF2-40B4-BE49-F238E27FC236}">
                <a16:creationId xmlns:a16="http://schemas.microsoft.com/office/drawing/2014/main" id="{861BE770-764C-F1BB-91A4-E5A263F14463}"/>
              </a:ext>
            </a:extLst>
          </p:cNvPr>
          <p:cNvPicPr>
            <a:picLocks noChangeAspect="1"/>
          </p:cNvPicPr>
          <p:nvPr/>
        </p:nvPicPr>
        <p:blipFill>
          <a:blip r:embed="rId2"/>
          <a:stretch>
            <a:fillRect/>
          </a:stretch>
        </p:blipFill>
        <p:spPr>
          <a:xfrm>
            <a:off x="324691" y="914937"/>
            <a:ext cx="8494618" cy="5015757"/>
          </a:xfrm>
          <a:prstGeom prst="rect">
            <a:avLst/>
          </a:prstGeom>
        </p:spPr>
      </p:pic>
      <p:sp>
        <p:nvSpPr>
          <p:cNvPr id="2" name="正方形/長方形 1">
            <a:extLst>
              <a:ext uri="{FF2B5EF4-FFF2-40B4-BE49-F238E27FC236}">
                <a16:creationId xmlns:a16="http://schemas.microsoft.com/office/drawing/2014/main" id="{A40340FC-C929-D501-E9E0-2EB3C3E093E3}"/>
              </a:ext>
            </a:extLst>
          </p:cNvPr>
          <p:cNvSpPr/>
          <p:nvPr/>
        </p:nvSpPr>
        <p:spPr>
          <a:xfrm>
            <a:off x="418011" y="1285069"/>
            <a:ext cx="8258921" cy="48022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0E30EF44-2073-EC24-E500-2B0508DC654A}"/>
              </a:ext>
            </a:extLst>
          </p:cNvPr>
          <p:cNvSpPr/>
          <p:nvPr/>
        </p:nvSpPr>
        <p:spPr>
          <a:xfrm>
            <a:off x="442539" y="2635153"/>
            <a:ext cx="8258921" cy="185449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2F7D0BE1-A8E9-BBCA-B73D-2236DAEEE42B}"/>
              </a:ext>
            </a:extLst>
          </p:cNvPr>
          <p:cNvSpPr/>
          <p:nvPr/>
        </p:nvSpPr>
        <p:spPr>
          <a:xfrm>
            <a:off x="442538" y="5437977"/>
            <a:ext cx="8258921" cy="43223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a:extLst>
              <a:ext uri="{FF2B5EF4-FFF2-40B4-BE49-F238E27FC236}">
                <a16:creationId xmlns:a16="http://schemas.microsoft.com/office/drawing/2014/main" id="{B66DCADD-4B16-1796-E42C-D4A837315E13}"/>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１．個別支援アセスメントとプランニングの実際　</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9A99EFE3-8AAD-4D8F-D068-0A7962CBE15A}"/>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5" name="スライド番号プレースホルダー 4">
            <a:extLst>
              <a:ext uri="{FF2B5EF4-FFF2-40B4-BE49-F238E27FC236}">
                <a16:creationId xmlns:a16="http://schemas.microsoft.com/office/drawing/2014/main" id="{55107ACA-BE40-61B5-ECB3-79D460371382}"/>
              </a:ext>
            </a:extLst>
          </p:cNvPr>
          <p:cNvSpPr>
            <a:spLocks noGrp="1"/>
          </p:cNvSpPr>
          <p:nvPr>
            <p:ph type="sldNum" sz="quarter" idx="12"/>
          </p:nvPr>
        </p:nvSpPr>
        <p:spPr/>
        <p:txBody>
          <a:bodyPr/>
          <a:lstStyle/>
          <a:p>
            <a:fld id="{9DAC49A8-D133-48D6-BABD-467D590054FB}" type="slidenum">
              <a:rPr kumimoji="1" lang="ja-JP" altLang="en-US" smtClean="0"/>
              <a:t>115</a:t>
            </a:fld>
            <a:endParaRPr kumimoji="1" lang="ja-JP" altLang="en-US"/>
          </a:p>
        </p:txBody>
      </p:sp>
    </p:spTree>
    <p:extLst>
      <p:ext uri="{BB962C8B-B14F-4D97-AF65-F5344CB8AC3E}">
        <p14:creationId xmlns:p14="http://schemas.microsoft.com/office/powerpoint/2010/main" val="3174927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3154" y="1266222"/>
            <a:ext cx="9144000" cy="960781"/>
          </a:xfrm>
          <a:prstGeom prst="rect">
            <a:avLst/>
          </a:prstGeom>
          <a:solidFill>
            <a:schemeClr val="tx2">
              <a:lumMod val="40000"/>
              <a:lumOff val="60000"/>
            </a:schemeClr>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柱 7"/>
          <p:cNvSpPr/>
          <p:nvPr/>
        </p:nvSpPr>
        <p:spPr>
          <a:xfrm>
            <a:off x="275818" y="2628549"/>
            <a:ext cx="1550894" cy="3379694"/>
          </a:xfrm>
          <a:prstGeom prst="can">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柱 8"/>
          <p:cNvSpPr/>
          <p:nvPr/>
        </p:nvSpPr>
        <p:spPr>
          <a:xfrm>
            <a:off x="2031803" y="2662923"/>
            <a:ext cx="1550894" cy="3379694"/>
          </a:xfrm>
          <a:prstGeom prst="ca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柱 9"/>
          <p:cNvSpPr/>
          <p:nvPr/>
        </p:nvSpPr>
        <p:spPr>
          <a:xfrm>
            <a:off x="3787788" y="2683549"/>
            <a:ext cx="1550894" cy="3379694"/>
          </a:xfrm>
          <a:prstGeom prst="can">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柱 10"/>
          <p:cNvSpPr/>
          <p:nvPr/>
        </p:nvSpPr>
        <p:spPr>
          <a:xfrm>
            <a:off x="5543773" y="2690426"/>
            <a:ext cx="1550894" cy="3379694"/>
          </a:xfrm>
          <a:prstGeom prst="can">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柱 11"/>
          <p:cNvSpPr/>
          <p:nvPr/>
        </p:nvSpPr>
        <p:spPr>
          <a:xfrm>
            <a:off x="7299758" y="2683548"/>
            <a:ext cx="1550894" cy="3379694"/>
          </a:xfrm>
          <a:prstGeom prst="can">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46120" y="3293954"/>
            <a:ext cx="923330" cy="2554545"/>
          </a:xfrm>
          <a:prstGeom prst="rect">
            <a:avLst/>
          </a:prstGeom>
          <a:noFill/>
          <a:ln>
            <a:noFill/>
          </a:ln>
        </p:spPr>
        <p:txBody>
          <a:bodyPr vert="eaVert" wrap="none" lIns="91440" tIns="45720" rIns="91440" bIns="45720">
            <a:spAutoFit/>
          </a:bodyPr>
          <a:lstStyle/>
          <a:p>
            <a:pPr algn="ctr"/>
            <a:r>
              <a:rPr lang="ja-JP" altLang="en-US" sz="4800" b="1" cap="none" spc="0" dirty="0">
                <a:ln w="19050">
                  <a:solidFill>
                    <a:schemeClr val="bg1"/>
                  </a:solid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情報</a:t>
            </a:r>
            <a:r>
              <a:rPr lang="ja-JP" altLang="en-US" sz="4800" b="1" cap="none" spc="0" dirty="0">
                <a:ln w="19050">
                  <a:solidFill>
                    <a:schemeClr val="bg1"/>
                  </a:solidFill>
                </a:ln>
                <a:solidFill>
                  <a:srgbClr val="FF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共</a:t>
            </a:r>
            <a:r>
              <a:rPr lang="ja-JP" altLang="en-US" sz="4800" b="1" cap="none" spc="0" dirty="0">
                <a:ln w="19050">
                  <a:solidFill>
                    <a:schemeClr val="bg1"/>
                  </a:solid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有</a:t>
            </a:r>
          </a:p>
        </p:txBody>
      </p:sp>
      <p:sp>
        <p:nvSpPr>
          <p:cNvPr id="15" name="正方形/長方形 14"/>
          <p:cNvSpPr/>
          <p:nvPr/>
        </p:nvSpPr>
        <p:spPr>
          <a:xfrm>
            <a:off x="2312168" y="3307699"/>
            <a:ext cx="923330" cy="2554545"/>
          </a:xfrm>
          <a:prstGeom prst="rect">
            <a:avLst/>
          </a:prstGeom>
          <a:noFill/>
        </p:spPr>
        <p:txBody>
          <a:bodyPr vert="eaVert" wrap="none" lIns="91440" tIns="45720" rIns="91440" bIns="45720">
            <a:spAutoFit/>
          </a:bodyPr>
          <a:lstStyle/>
          <a:p>
            <a:pPr algn="ctr"/>
            <a:r>
              <a:rPr lang="ja-JP" altLang="en-US" sz="4800" b="1" dirty="0">
                <a:ln w="19050">
                  <a:solidFill>
                    <a:schemeClr val="bg1"/>
                  </a:solidFill>
                </a:ln>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共通</a:t>
            </a:r>
            <a:r>
              <a:rPr lang="ja-JP" altLang="en-US" sz="4800" b="1" dirty="0">
                <a:ln w="19050">
                  <a:solidFill>
                    <a:schemeClr val="bg1"/>
                  </a:solidFill>
                </a:ln>
                <a:solidFill>
                  <a:srgbClr val="FFC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理</a:t>
            </a:r>
            <a:r>
              <a:rPr lang="ja-JP" altLang="en-US" sz="4800" b="1" dirty="0">
                <a:ln w="19050">
                  <a:solidFill>
                    <a:schemeClr val="bg1"/>
                  </a:solidFill>
                </a:ln>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解</a:t>
            </a:r>
            <a:endParaRPr lang="ja-JP" altLang="en-US" sz="4800" b="1" cap="none" spc="0" dirty="0">
              <a:ln w="19050">
                <a:solidFill>
                  <a:schemeClr val="bg1"/>
                </a:solid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4087181" y="3321449"/>
            <a:ext cx="923330" cy="2554545"/>
          </a:xfrm>
          <a:prstGeom prst="rect">
            <a:avLst/>
          </a:prstGeom>
          <a:noFill/>
        </p:spPr>
        <p:txBody>
          <a:bodyPr vert="eaVert" wrap="none" lIns="91440" tIns="45720" rIns="91440" bIns="45720">
            <a:spAutoFit/>
          </a:bodyPr>
          <a:lstStyle/>
          <a:p>
            <a:pPr algn="ctr"/>
            <a:r>
              <a:rPr lang="ja-JP" altLang="en-US" sz="4800" b="1" dirty="0">
                <a:ln w="19050">
                  <a:solidFill>
                    <a:schemeClr val="bg1"/>
                  </a:solidFill>
                </a:ln>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目標</a:t>
            </a:r>
            <a:r>
              <a:rPr lang="ja-JP" altLang="en-US" sz="4800" b="1" dirty="0">
                <a:ln w="19050">
                  <a:solidFill>
                    <a:schemeClr val="bg1"/>
                  </a:solidFill>
                </a:ln>
                <a:solidFill>
                  <a:srgbClr val="00B05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設</a:t>
            </a:r>
            <a:r>
              <a:rPr lang="ja-JP" altLang="en-US" sz="4800" b="1" dirty="0">
                <a:ln w="19050">
                  <a:solidFill>
                    <a:schemeClr val="bg1"/>
                  </a:solidFill>
                </a:ln>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定</a:t>
            </a:r>
            <a:endParaRPr lang="ja-JP" altLang="en-US" sz="4800" b="1" cap="none" spc="0" dirty="0">
              <a:ln w="19050">
                <a:solidFill>
                  <a:schemeClr val="bg1"/>
                </a:solid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5826339" y="3342078"/>
            <a:ext cx="923330" cy="2554545"/>
          </a:xfrm>
          <a:prstGeom prst="rect">
            <a:avLst/>
          </a:prstGeom>
          <a:noFill/>
        </p:spPr>
        <p:txBody>
          <a:bodyPr vert="eaVert" wrap="none" lIns="91440" tIns="45720" rIns="91440" bIns="45720">
            <a:spAutoFit/>
          </a:bodyPr>
          <a:lstStyle/>
          <a:p>
            <a:pPr algn="ctr"/>
            <a:r>
              <a:rPr lang="ja-JP" altLang="en-US" sz="4800" b="1" dirty="0">
                <a:ln w="19050">
                  <a:solidFill>
                    <a:schemeClr val="bg1"/>
                  </a:solidFill>
                </a:ln>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役割</a:t>
            </a:r>
            <a:r>
              <a:rPr lang="ja-JP" altLang="en-US" sz="4800" b="1" dirty="0">
                <a:ln w="19050">
                  <a:solidFill>
                    <a:schemeClr val="bg1"/>
                  </a:solidFill>
                </a:ln>
                <a:solidFill>
                  <a:srgbClr val="0070C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分</a:t>
            </a:r>
            <a:r>
              <a:rPr lang="ja-JP" altLang="en-US" sz="4800" b="1" dirty="0">
                <a:ln w="19050">
                  <a:solidFill>
                    <a:schemeClr val="bg1"/>
                  </a:solidFill>
                </a:ln>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担</a:t>
            </a:r>
            <a:endParaRPr lang="ja-JP" altLang="en-US" sz="4800" b="1" cap="none" spc="0" dirty="0">
              <a:ln w="19050">
                <a:solidFill>
                  <a:schemeClr val="bg1"/>
                </a:solid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7590297" y="3367487"/>
            <a:ext cx="923330" cy="2554545"/>
          </a:xfrm>
          <a:prstGeom prst="rect">
            <a:avLst/>
          </a:prstGeom>
          <a:noFill/>
        </p:spPr>
        <p:txBody>
          <a:bodyPr vert="eaVert" wrap="none" lIns="91440" tIns="45720" rIns="91440" bIns="45720">
            <a:spAutoFit/>
          </a:bodyPr>
          <a:lstStyle/>
          <a:p>
            <a:pPr algn="ctr"/>
            <a:r>
              <a:rPr lang="ja-JP" altLang="en-US" sz="4800" b="1" dirty="0">
                <a:ln w="19050">
                  <a:solidFill>
                    <a:schemeClr val="bg1"/>
                  </a:solidFill>
                </a:ln>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守秘</a:t>
            </a:r>
            <a:r>
              <a:rPr lang="ja-JP" altLang="en-US" sz="4800" b="1" dirty="0">
                <a:ln w="19050">
                  <a:solidFill>
                    <a:schemeClr val="bg1"/>
                  </a:solidFill>
                </a:ln>
                <a:solidFill>
                  <a:srgbClr val="7030A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義</a:t>
            </a:r>
            <a:r>
              <a:rPr lang="ja-JP" altLang="en-US" sz="4800" b="1" dirty="0">
                <a:ln w="19050">
                  <a:solidFill>
                    <a:schemeClr val="bg1"/>
                  </a:solidFill>
                </a:ln>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務</a:t>
            </a:r>
            <a:endParaRPr lang="ja-JP" altLang="en-US" sz="4800" b="1" cap="none" spc="0" dirty="0">
              <a:ln w="19050">
                <a:solidFill>
                  <a:schemeClr val="bg1"/>
                </a:solid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871307" y="1192614"/>
            <a:ext cx="7401385" cy="1107996"/>
          </a:xfrm>
          <a:prstGeom prst="rect">
            <a:avLst/>
          </a:prstGeom>
          <a:noFill/>
        </p:spPr>
        <p:txBody>
          <a:bodyPr wrap="none" lIns="91440" tIns="45720" rIns="91440" bIns="45720">
            <a:spAutoFit/>
          </a:bodyPr>
          <a:lstStyle/>
          <a:p>
            <a:pPr algn="ctr"/>
            <a:r>
              <a:rPr lang="en-US" altLang="ja-JP" sz="6600" b="1" cap="none" spc="0" dirty="0">
                <a:ln w="38100">
                  <a:solidFill>
                    <a:srgbClr val="002060"/>
                  </a:solidFill>
                  <a:prstDash val="solid"/>
                </a:ln>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22860" dir="5400000" algn="tl" rotWithShape="0">
                    <a:srgbClr val="000000">
                      <a:alpha val="30000"/>
                    </a:srgbClr>
                  </a:outerShdw>
                </a:effectLst>
                <a:latin typeface="Showcard Gothic" panose="04020904020102020604" pitchFamily="82" charset="0"/>
              </a:rPr>
              <a:t>Case conference</a:t>
            </a:r>
            <a:endParaRPr lang="ja-JP" altLang="en-US" sz="6600" b="1" cap="none" spc="0" dirty="0">
              <a:ln w="38100">
                <a:solidFill>
                  <a:srgbClr val="002060"/>
                </a:solidFill>
                <a:prstDash val="solid"/>
              </a:ln>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22860" dir="5400000" algn="tl" rotWithShape="0">
                  <a:srgbClr val="000000">
                    <a:alpha val="30000"/>
                  </a:srgbClr>
                </a:outerShdw>
              </a:effectLst>
              <a:latin typeface="Showcard Gothic" panose="04020904020102020604" pitchFamily="82" charset="0"/>
            </a:endParaRPr>
          </a:p>
        </p:txBody>
      </p:sp>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t="6872" b="10158"/>
          <a:stretch/>
        </p:blipFill>
        <p:spPr>
          <a:xfrm>
            <a:off x="9404" y="2395062"/>
            <a:ext cx="9144000" cy="3970421"/>
          </a:xfrm>
          <a:prstGeom prst="rect">
            <a:avLst/>
          </a:prstGeom>
        </p:spPr>
      </p:pic>
      <p:sp>
        <p:nvSpPr>
          <p:cNvPr id="2" name="タイトル 1">
            <a:extLst>
              <a:ext uri="{FF2B5EF4-FFF2-40B4-BE49-F238E27FC236}">
                <a16:creationId xmlns:a16="http://schemas.microsoft.com/office/drawing/2014/main" id="{CA478204-B31F-7FBF-D38F-86ACD7123ECC}"/>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１．個別支援アセスメントとプランニングの実際　</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AA12D722-5FEE-7609-6F4D-804917617705}"/>
              </a:ext>
            </a:extLst>
          </p:cNvPr>
          <p:cNvSpPr txBox="1"/>
          <p:nvPr/>
        </p:nvSpPr>
        <p:spPr>
          <a:xfrm>
            <a:off x="1" y="501671"/>
            <a:ext cx="9143999" cy="477054"/>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（２） 個別支援のプランニング</a:t>
            </a:r>
            <a:endParaRPr kumimoji="1" lang="en-US" altLang="ja-JP" sz="2400" b="1" dirty="0">
              <a:latin typeface="BIZ UDPゴシック" panose="020B0400000000000000" pitchFamily="50" charset="-128"/>
              <a:ea typeface="BIZ UDPゴシック" panose="020B0400000000000000" pitchFamily="50" charset="-128"/>
            </a:endParaRPr>
          </a:p>
          <a:p>
            <a:endParaRPr kumimoji="1" lang="en-US" altLang="ja-JP" sz="1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3E5CC134-617B-FEE6-5888-DAC68CB5D463}"/>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7" name="スライド番号プレースホルダー 6">
            <a:extLst>
              <a:ext uri="{FF2B5EF4-FFF2-40B4-BE49-F238E27FC236}">
                <a16:creationId xmlns:a16="http://schemas.microsoft.com/office/drawing/2014/main" id="{45425EC2-1139-6AC7-C0B9-192C79799922}"/>
              </a:ext>
            </a:extLst>
          </p:cNvPr>
          <p:cNvSpPr>
            <a:spLocks noGrp="1"/>
          </p:cNvSpPr>
          <p:nvPr>
            <p:ph type="sldNum" sz="quarter" idx="12"/>
          </p:nvPr>
        </p:nvSpPr>
        <p:spPr/>
        <p:txBody>
          <a:bodyPr/>
          <a:lstStyle/>
          <a:p>
            <a:fld id="{9DAC49A8-D133-48D6-BABD-467D590054FB}" type="slidenum">
              <a:rPr kumimoji="1" lang="ja-JP" altLang="en-US" smtClean="0"/>
              <a:t>116</a:t>
            </a:fld>
            <a:endParaRPr kumimoji="1" lang="ja-JP" altLang="en-US"/>
          </a:p>
        </p:txBody>
      </p:sp>
    </p:spTree>
    <p:extLst>
      <p:ext uri="{BB962C8B-B14F-4D97-AF65-F5344CB8AC3E}">
        <p14:creationId xmlns:p14="http://schemas.microsoft.com/office/powerpoint/2010/main" val="4273799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894BA-0731-5FC2-D19B-00B97A459FA5}"/>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816E2EA3-274C-D6C0-F9A4-D022591B759E}"/>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２．ソーシャルワークの視点から捉える事例演習　</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C51F3564-1155-64FF-3220-64A704AC0699}"/>
              </a:ext>
            </a:extLst>
          </p:cNvPr>
          <p:cNvSpPr txBox="1"/>
          <p:nvPr/>
        </p:nvSpPr>
        <p:spPr>
          <a:xfrm>
            <a:off x="1" y="501671"/>
            <a:ext cx="9143999" cy="5478423"/>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（１） 不登校事例</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800" b="1" dirty="0">
                <a:latin typeface="BIZ UDPゴシック" panose="020B0400000000000000" pitchFamily="50" charset="-128"/>
                <a:ea typeface="BIZ UDPゴシック" panose="020B0400000000000000" pitchFamily="50" charset="-128"/>
              </a:rPr>
              <a:t>　</a:t>
            </a:r>
            <a:endParaRPr kumimoji="1" lang="en-US" altLang="ja-JP" sz="100" b="1" dirty="0">
              <a:latin typeface="BIZ UDPゴシック" panose="020B0400000000000000" pitchFamily="50" charset="-128"/>
              <a:ea typeface="BIZ UDPゴシック" panose="020B0400000000000000" pitchFamily="50" charset="-128"/>
            </a:endParaRPr>
          </a:p>
          <a:p>
            <a:pPr algn="just">
              <a:buNone/>
            </a:pPr>
            <a:r>
              <a:rPr lang="ja-JP" altLang="en-US"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zh-CN"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①事例概要</a:t>
            </a:r>
            <a:endParaRPr lang="ja-JP"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buNone/>
            </a:pPr>
            <a:r>
              <a:rPr lang="en-US" altLang="zh-CN"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zh-CN"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対象</a:t>
            </a:r>
            <a:r>
              <a:rPr lang="ja-JP" altLang="en-US"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生徒</a:t>
            </a:r>
            <a:r>
              <a:rPr lang="zh-CN"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：中学校１年生　女子Ａ</a:t>
            </a:r>
            <a:endParaRPr lang="ja-JP"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en-US"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家族構成：母（保険代理店）、姉（専門学校）、本児の</a:t>
            </a:r>
            <a:r>
              <a:rPr lang="en-US"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人家族</a:t>
            </a:r>
            <a:endParaRPr lang="en-US"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buNone/>
            </a:pPr>
            <a:r>
              <a:rPr lang="en-US"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②演習テーマ</a:t>
            </a:r>
            <a:endParaRPr lang="en-US"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buNone/>
            </a:pPr>
            <a:r>
              <a:rPr lang="en-US"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・Ａが学校生活や家庭生活で抱える課題について検討する。</a:t>
            </a:r>
            <a:endParaRPr lang="en-US"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buNone/>
            </a:pPr>
            <a:r>
              <a:rPr lang="en-US"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・不登校になってしまったＡに対して、学校が取り組むべき課題について整理する。</a:t>
            </a:r>
            <a:endParaRPr lang="en-US"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buNone/>
            </a:pPr>
            <a:r>
              <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に対する支援体制および具体的なアプローチについて考える。</a:t>
            </a:r>
            <a:endParaRPr lang="en-US"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buNone/>
            </a:pPr>
            <a:endParaRPr lang="ja-JP"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635000" indent="-635000" algn="just">
              <a:buNone/>
            </a:pPr>
            <a:r>
              <a:rPr lang="en-US"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③進め方（例）</a:t>
            </a:r>
          </a:p>
          <a:p>
            <a:pPr marL="254000" indent="-254000" algn="just">
              <a:buNone/>
            </a:pPr>
            <a:r>
              <a:rPr lang="ja-JP"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・６人程度のグループを作り、司会と記録を決める。協議で出された意見等は、模造紙やホワイトボードに書き出していく。</a:t>
            </a:r>
          </a:p>
          <a:p>
            <a:pPr marL="254000" indent="-254000" algn="just">
              <a:buNone/>
            </a:pPr>
            <a:r>
              <a:rPr lang="ja-JP"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回目の協議（</a:t>
            </a:r>
            <a:r>
              <a:rPr lang="en-US"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20</a:t>
            </a:r>
            <a:r>
              <a:rPr lang="ja-JP"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分）では、</a:t>
            </a:r>
            <a:r>
              <a:rPr lang="ja-JP" altLang="ja-JP" b="1" u="sng"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Ａが学校生活と家庭生活で抱える課題</a:t>
            </a:r>
            <a:r>
              <a:rPr lang="ja-JP"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について意見を出し合う。その際、</a:t>
            </a:r>
            <a:r>
              <a:rPr lang="ja-JP" altLang="ja-JP" b="1" u="sng"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各生活場面で抱える課題の関連性についても検討を行う</a:t>
            </a:r>
            <a:r>
              <a:rPr lang="ja-JP"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marL="254000" indent="-254000" algn="just"/>
            <a:r>
              <a:rPr lang="ja-JP"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・２回目の協議（</a:t>
            </a:r>
            <a:r>
              <a:rPr lang="en-US"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20</a:t>
            </a:r>
            <a:r>
              <a:rPr lang="ja-JP"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分）では、</a:t>
            </a:r>
            <a:r>
              <a:rPr lang="ja-JP" altLang="ja-JP" b="1" u="sng"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これまでの学校の取り組みに何が不足しているかを議論</a:t>
            </a:r>
            <a:r>
              <a:rPr lang="ja-JP"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し、</a:t>
            </a:r>
            <a:r>
              <a:rPr lang="ja-JP" altLang="ja-JP" b="1" u="sng"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これから学校が取り組むべき新たな支援内容について検討</a:t>
            </a:r>
            <a:r>
              <a:rPr lang="ja-JP" altLang="ja-JP"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を行う</a:t>
            </a:r>
            <a:r>
              <a:rPr lang="ja-JP" altLang="ja-JP" sz="2400" b="1"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a:t>
            </a:r>
            <a:endParaRPr lang="ja-JP" altLang="ja-JP" sz="24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CC605159-9AD7-B209-C583-6A195E55745C}"/>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988CB58C-15EE-FE97-4613-C2FA16610BB8}"/>
              </a:ext>
            </a:extLst>
          </p:cNvPr>
          <p:cNvSpPr>
            <a:spLocks noGrp="1"/>
          </p:cNvSpPr>
          <p:nvPr>
            <p:ph type="sldNum" sz="quarter" idx="12"/>
          </p:nvPr>
        </p:nvSpPr>
        <p:spPr/>
        <p:txBody>
          <a:bodyPr/>
          <a:lstStyle/>
          <a:p>
            <a:fld id="{9DAC49A8-D133-48D6-BABD-467D590054FB}" type="slidenum">
              <a:rPr kumimoji="1" lang="ja-JP" altLang="en-US" smtClean="0"/>
              <a:t>117</a:t>
            </a:fld>
            <a:endParaRPr kumimoji="1" lang="ja-JP" altLang="en-US"/>
          </a:p>
        </p:txBody>
      </p:sp>
    </p:spTree>
    <p:extLst>
      <p:ext uri="{BB962C8B-B14F-4D97-AF65-F5344CB8AC3E}">
        <p14:creationId xmlns:p14="http://schemas.microsoft.com/office/powerpoint/2010/main" val="217906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98666-0D3B-29B7-E343-988B61D20EF1}"/>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FBA1FDD8-0509-9C19-FAAE-20E6E9BC510F}"/>
              </a:ext>
            </a:extLst>
          </p:cNvPr>
          <p:cNvSpPr txBox="1">
            <a:spLocks/>
          </p:cNvSpPr>
          <p:nvPr/>
        </p:nvSpPr>
        <p:spPr>
          <a:xfrm>
            <a:off x="0" y="-218"/>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１．個別支援アセスメントとプランニングの実際　</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A3BF5A59-9FE8-6059-D516-A016FA659D1D}"/>
              </a:ext>
            </a:extLst>
          </p:cNvPr>
          <p:cNvSpPr txBox="1"/>
          <p:nvPr/>
        </p:nvSpPr>
        <p:spPr>
          <a:xfrm>
            <a:off x="1" y="535227"/>
            <a:ext cx="9143999" cy="908069"/>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（１） 個別支援のアセスメント</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800" b="1" dirty="0">
                <a:latin typeface="BIZ UDPゴシック" panose="020B0400000000000000" pitchFamily="50" charset="-128"/>
                <a:ea typeface="BIZ UDPゴシック" panose="020B0400000000000000" pitchFamily="50" charset="-128"/>
              </a:rPr>
              <a:t>　</a:t>
            </a:r>
            <a:endParaRPr kumimoji="1" lang="en-US" altLang="ja-JP" sz="100" b="1" dirty="0">
              <a:latin typeface="BIZ UDPゴシック" panose="020B0400000000000000" pitchFamily="50" charset="-128"/>
              <a:ea typeface="BIZ UDPゴシック" panose="020B0400000000000000" pitchFamily="50" charset="-128"/>
            </a:endParaRPr>
          </a:p>
          <a:p>
            <a:pPr>
              <a:lnSpc>
                <a:spcPts val="2880"/>
              </a:lnSpc>
            </a:pPr>
            <a:r>
              <a:rPr kumimoji="1" lang="ja-JP" altLang="en-US" sz="2400" b="1" dirty="0">
                <a:latin typeface="BIZ UDPゴシック" panose="020B0400000000000000" pitchFamily="50" charset="-128"/>
                <a:ea typeface="BIZ UDPゴシック" panose="020B0400000000000000" pitchFamily="50" charset="-128"/>
              </a:rPr>
              <a:t>　①</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不登校　　　</a:t>
            </a:r>
            <a:r>
              <a:rPr kumimoji="1" lang="ja-JP" altLang="en-US" sz="2000" b="1" dirty="0">
                <a:solidFill>
                  <a:prstClr val="black"/>
                </a:solidFill>
                <a:latin typeface="BIZ UDPゴシック" panose="020B0400000000000000" pitchFamily="50" charset="-128"/>
                <a:ea typeface="BIZ UDPゴシック" panose="020B0400000000000000" pitchFamily="50" charset="-128"/>
              </a:rPr>
              <a:t>不登校児童生徒について把握した事実 （小・中学校）</a:t>
            </a:r>
            <a:endParaRPr kumimoji="1" lang="en-US" altLang="ja-JP" sz="20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95CD2884-8D45-66C5-4455-A2BE4D1610EC}"/>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3" name="テキスト ボックス 2">
            <a:extLst>
              <a:ext uri="{FF2B5EF4-FFF2-40B4-BE49-F238E27FC236}">
                <a16:creationId xmlns:a16="http://schemas.microsoft.com/office/drawing/2014/main" id="{E5B7E9B8-A2D9-75C7-DE76-C4AC040C162E}"/>
              </a:ext>
            </a:extLst>
          </p:cNvPr>
          <p:cNvSpPr txBox="1"/>
          <p:nvPr/>
        </p:nvSpPr>
        <p:spPr>
          <a:xfrm>
            <a:off x="103194" y="6074094"/>
            <a:ext cx="8765800" cy="230832"/>
          </a:xfrm>
          <a:prstGeom prst="rect">
            <a:avLst/>
          </a:prstGeom>
          <a:noFill/>
        </p:spPr>
        <p:txBody>
          <a:bodyPr wrap="square">
            <a:spAutoFit/>
          </a:bodyPr>
          <a:lstStyle/>
          <a:p>
            <a:pPr algn="r"/>
            <a:r>
              <a:rPr lang="ja-JP" altLang="ja-JP" sz="900" dirty="0">
                <a:effectLst/>
                <a:latin typeface="BIZ UDPゴシック" panose="020B0400000000000000" pitchFamily="50" charset="-128"/>
                <a:ea typeface="BIZ UDPゴシック" panose="020B0400000000000000" pitchFamily="50" charset="-128"/>
                <a:cs typeface="Times New Roman" panose="02020603050405020304" pitchFamily="18" charset="0"/>
              </a:rPr>
              <a:t>文部科学省（</a:t>
            </a:r>
            <a:r>
              <a:rPr lang="en-US" altLang="ja-JP" sz="900" dirty="0">
                <a:effectLst/>
                <a:latin typeface="BIZ UDPゴシック" panose="020B0400000000000000" pitchFamily="50" charset="-128"/>
                <a:ea typeface="BIZ UDPゴシック" panose="020B0400000000000000" pitchFamily="50" charset="-128"/>
                <a:cs typeface="Times New Roman" panose="02020603050405020304" pitchFamily="18" charset="0"/>
              </a:rPr>
              <a:t>202</a:t>
            </a:r>
            <a:r>
              <a:rPr lang="ja-JP" altLang="en-US" sz="900" dirty="0">
                <a:effectLst/>
                <a:latin typeface="BIZ UDPゴシック" panose="020B0400000000000000" pitchFamily="50" charset="-128"/>
                <a:ea typeface="BIZ UDPゴシック" panose="020B0400000000000000" pitchFamily="50" charset="-128"/>
                <a:cs typeface="Times New Roman" panose="02020603050405020304" pitchFamily="18" charset="0"/>
              </a:rPr>
              <a:t>５</a:t>
            </a:r>
            <a:r>
              <a:rPr lang="ja-JP" altLang="ja-JP" sz="900" dirty="0">
                <a:effectLst/>
                <a:latin typeface="BIZ UDPゴシック" panose="020B0400000000000000" pitchFamily="50" charset="-128"/>
                <a:ea typeface="BIZ UDPゴシック" panose="020B0400000000000000" pitchFamily="50" charset="-128"/>
                <a:cs typeface="Times New Roman" panose="02020603050405020304" pitchFamily="18" charset="0"/>
              </a:rPr>
              <a:t>）「令和</a:t>
            </a:r>
            <a:r>
              <a:rPr lang="ja-JP" altLang="en-US" sz="900" dirty="0">
                <a:effectLst/>
                <a:latin typeface="BIZ UDPゴシック" panose="020B0400000000000000" pitchFamily="50" charset="-128"/>
                <a:ea typeface="BIZ UDPゴシック" panose="020B0400000000000000" pitchFamily="50" charset="-128"/>
                <a:cs typeface="Times New Roman" panose="02020603050405020304" pitchFamily="18" charset="0"/>
              </a:rPr>
              <a:t>６</a:t>
            </a:r>
            <a:r>
              <a:rPr lang="ja-JP" altLang="ja-JP" sz="900" dirty="0">
                <a:effectLst/>
                <a:latin typeface="BIZ UDPゴシック" panose="020B0400000000000000" pitchFamily="50" charset="-128"/>
                <a:ea typeface="BIZ UDPゴシック" panose="020B0400000000000000" pitchFamily="50" charset="-128"/>
                <a:cs typeface="Times New Roman" panose="02020603050405020304" pitchFamily="18" charset="0"/>
              </a:rPr>
              <a:t>年度 児童生徒の問題行動・不登校等生徒指導上の諸課題に関する調査結果について」</a:t>
            </a:r>
            <a:endParaRPr lang="ja-JP" altLang="en-US" sz="900" dirty="0">
              <a:latin typeface="BIZ UDPゴシック" panose="020B0400000000000000" pitchFamily="50" charset="-128"/>
              <a:ea typeface="BIZ UDPゴシック" panose="020B0400000000000000" pitchFamily="50" charset="-128"/>
            </a:endParaRPr>
          </a:p>
        </p:txBody>
      </p:sp>
      <p:graphicFrame>
        <p:nvGraphicFramePr>
          <p:cNvPr id="2" name="表 1">
            <a:extLst>
              <a:ext uri="{FF2B5EF4-FFF2-40B4-BE49-F238E27FC236}">
                <a16:creationId xmlns:a16="http://schemas.microsoft.com/office/drawing/2014/main" id="{25A0805F-1BFF-808D-3A04-0295FE7392B4}"/>
              </a:ext>
            </a:extLst>
          </p:cNvPr>
          <p:cNvGraphicFramePr>
            <a:graphicFrameLocks noGrp="1"/>
          </p:cNvGraphicFramePr>
          <p:nvPr>
            <p:extLst>
              <p:ext uri="{D42A27DB-BD31-4B8C-83A1-F6EECF244321}">
                <p14:modId xmlns:p14="http://schemas.microsoft.com/office/powerpoint/2010/main" val="1314465071"/>
              </p:ext>
            </p:extLst>
          </p:nvPr>
        </p:nvGraphicFramePr>
        <p:xfrm>
          <a:off x="190889" y="1467415"/>
          <a:ext cx="8678105" cy="4535830"/>
        </p:xfrm>
        <a:graphic>
          <a:graphicData uri="http://schemas.openxmlformats.org/drawingml/2006/table">
            <a:tbl>
              <a:tblPr/>
              <a:tblGrid>
                <a:gridCol w="815385">
                  <a:extLst>
                    <a:ext uri="{9D8B030D-6E8A-4147-A177-3AD203B41FA5}">
                      <a16:colId xmlns:a16="http://schemas.microsoft.com/office/drawing/2014/main" val="3501406784"/>
                    </a:ext>
                  </a:extLst>
                </a:gridCol>
                <a:gridCol w="491420">
                  <a:extLst>
                    <a:ext uri="{9D8B030D-6E8A-4147-A177-3AD203B41FA5}">
                      <a16:colId xmlns:a16="http://schemas.microsoft.com/office/drawing/2014/main" val="2576116746"/>
                    </a:ext>
                  </a:extLst>
                </a:gridCol>
                <a:gridCol w="491420">
                  <a:extLst>
                    <a:ext uri="{9D8B030D-6E8A-4147-A177-3AD203B41FA5}">
                      <a16:colId xmlns:a16="http://schemas.microsoft.com/office/drawing/2014/main" val="307937803"/>
                    </a:ext>
                  </a:extLst>
                </a:gridCol>
                <a:gridCol w="491420">
                  <a:extLst>
                    <a:ext uri="{9D8B030D-6E8A-4147-A177-3AD203B41FA5}">
                      <a16:colId xmlns:a16="http://schemas.microsoft.com/office/drawing/2014/main" val="3332357308"/>
                    </a:ext>
                  </a:extLst>
                </a:gridCol>
                <a:gridCol w="491420">
                  <a:extLst>
                    <a:ext uri="{9D8B030D-6E8A-4147-A177-3AD203B41FA5}">
                      <a16:colId xmlns:a16="http://schemas.microsoft.com/office/drawing/2014/main" val="1708385163"/>
                    </a:ext>
                  </a:extLst>
                </a:gridCol>
                <a:gridCol w="491420">
                  <a:extLst>
                    <a:ext uri="{9D8B030D-6E8A-4147-A177-3AD203B41FA5}">
                      <a16:colId xmlns:a16="http://schemas.microsoft.com/office/drawing/2014/main" val="3631058324"/>
                    </a:ext>
                  </a:extLst>
                </a:gridCol>
                <a:gridCol w="491420">
                  <a:extLst>
                    <a:ext uri="{9D8B030D-6E8A-4147-A177-3AD203B41FA5}">
                      <a16:colId xmlns:a16="http://schemas.microsoft.com/office/drawing/2014/main" val="938456135"/>
                    </a:ext>
                  </a:extLst>
                </a:gridCol>
                <a:gridCol w="491420">
                  <a:extLst>
                    <a:ext uri="{9D8B030D-6E8A-4147-A177-3AD203B41FA5}">
                      <a16:colId xmlns:a16="http://schemas.microsoft.com/office/drawing/2014/main" val="3217299628"/>
                    </a:ext>
                  </a:extLst>
                </a:gridCol>
                <a:gridCol w="491420">
                  <a:extLst>
                    <a:ext uri="{9D8B030D-6E8A-4147-A177-3AD203B41FA5}">
                      <a16:colId xmlns:a16="http://schemas.microsoft.com/office/drawing/2014/main" val="3056288678"/>
                    </a:ext>
                  </a:extLst>
                </a:gridCol>
                <a:gridCol w="491420">
                  <a:extLst>
                    <a:ext uri="{9D8B030D-6E8A-4147-A177-3AD203B41FA5}">
                      <a16:colId xmlns:a16="http://schemas.microsoft.com/office/drawing/2014/main" val="3198003949"/>
                    </a:ext>
                  </a:extLst>
                </a:gridCol>
                <a:gridCol w="491420">
                  <a:extLst>
                    <a:ext uri="{9D8B030D-6E8A-4147-A177-3AD203B41FA5}">
                      <a16:colId xmlns:a16="http://schemas.microsoft.com/office/drawing/2014/main" val="1053005990"/>
                    </a:ext>
                  </a:extLst>
                </a:gridCol>
                <a:gridCol w="491420">
                  <a:extLst>
                    <a:ext uri="{9D8B030D-6E8A-4147-A177-3AD203B41FA5}">
                      <a16:colId xmlns:a16="http://schemas.microsoft.com/office/drawing/2014/main" val="276740520"/>
                    </a:ext>
                  </a:extLst>
                </a:gridCol>
                <a:gridCol w="491420">
                  <a:extLst>
                    <a:ext uri="{9D8B030D-6E8A-4147-A177-3AD203B41FA5}">
                      <a16:colId xmlns:a16="http://schemas.microsoft.com/office/drawing/2014/main" val="16665987"/>
                    </a:ext>
                  </a:extLst>
                </a:gridCol>
                <a:gridCol w="491420">
                  <a:extLst>
                    <a:ext uri="{9D8B030D-6E8A-4147-A177-3AD203B41FA5}">
                      <a16:colId xmlns:a16="http://schemas.microsoft.com/office/drawing/2014/main" val="2742886500"/>
                    </a:ext>
                  </a:extLst>
                </a:gridCol>
                <a:gridCol w="491420">
                  <a:extLst>
                    <a:ext uri="{9D8B030D-6E8A-4147-A177-3AD203B41FA5}">
                      <a16:colId xmlns:a16="http://schemas.microsoft.com/office/drawing/2014/main" val="1641769"/>
                    </a:ext>
                  </a:extLst>
                </a:gridCol>
                <a:gridCol w="491420">
                  <a:extLst>
                    <a:ext uri="{9D8B030D-6E8A-4147-A177-3AD203B41FA5}">
                      <a16:colId xmlns:a16="http://schemas.microsoft.com/office/drawing/2014/main" val="782146699"/>
                    </a:ext>
                  </a:extLst>
                </a:gridCol>
                <a:gridCol w="491420">
                  <a:extLst>
                    <a:ext uri="{9D8B030D-6E8A-4147-A177-3AD203B41FA5}">
                      <a16:colId xmlns:a16="http://schemas.microsoft.com/office/drawing/2014/main" val="4287141364"/>
                    </a:ext>
                  </a:extLst>
                </a:gridCol>
              </a:tblGrid>
              <a:tr h="2630260">
                <a:tc>
                  <a:txBody>
                    <a:bodyPr/>
                    <a:lstStyle/>
                    <a:p>
                      <a:pPr algn="ctr" fontAlgn="ctr"/>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国公私立</a:t>
                      </a:r>
                      <a:r>
                        <a:rPr lang="ja-JP" altLang="en-US" sz="8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　</a:t>
                      </a:r>
                    </a:p>
                  </a:txBody>
                  <a:tcPr marL="5505" marR="5505" marT="5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zh-CN"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不登校児童生徒数</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いじめの被害の情報や相談があった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いじめ被害を除く友人関係をめぐる問題の情報や相談があった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教職員との関係をめぐる問題の情報や相談があった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学業の不振や頻繁な宿題の未提出が見られた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学校のきまり等に関する相談があった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入学、転編入学、進級時の不適応による相談があった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家庭生活の変化に関する情報や相談があった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親子の関わり方に関する問題の情報や相談があった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生活リズムの不調に関する相談があった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あそび、非行に関する情報や相談があった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学校生活に対してやる気が出ない等の相談があった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不安・抑うつの相談があった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障害（疑い含む）に起因する特別な教育的支援の求めや相談があった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個別の配慮（障害（疑い含む）以外）についての求めや相談があった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左記に該当なし</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0566932"/>
                  </a:ext>
                </a:extLst>
              </a:tr>
              <a:tr h="317595">
                <a:tc rowSpan="2">
                  <a:txBody>
                    <a:bodyPr/>
                    <a:lstStyle/>
                    <a:p>
                      <a:pPr algn="ctr" fontAlgn="ctr"/>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小学校</a:t>
                      </a:r>
                    </a:p>
                  </a:txBody>
                  <a:tcPr marL="5505" marR="5505" marT="5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buNone/>
                      </a:pPr>
                      <a:r>
                        <a:rPr lang="en-US" altLang="ja-JP" sz="9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137,704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2,533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16,229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6,090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21,245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2,753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5,262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14,137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23,210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36,053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2,422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41,411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33,193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13,279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11,195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8,251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594732725"/>
                  </a:ext>
                </a:extLst>
              </a:tr>
              <a:tr h="317595">
                <a:tc vMerge="1">
                  <a:txBody>
                    <a:bodyPr/>
                    <a:lstStyle/>
                    <a:p>
                      <a:endParaRPr kumimoji="1" lang="ja-JP" altLang="en-US"/>
                    </a:p>
                  </a:txBody>
                  <a:tcPr/>
                </a:tc>
                <a:tc vMerge="1">
                  <a:txBody>
                    <a:bodyPr/>
                    <a:lstStyle/>
                    <a:p>
                      <a:endParaRPr kumimoji="1" lang="ja-JP" altLang="en-US"/>
                    </a:p>
                  </a:txBody>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highlight>
                            <a:srgbClr val="FFFF00"/>
                          </a:highlight>
                          <a:latin typeface="BIZ UDゴシック" panose="020B0400000000000000" pitchFamily="49" charset="-128"/>
                          <a:ea typeface="BIZ UDゴシック" panose="020B0400000000000000" pitchFamily="49" charset="-128"/>
                        </a:rPr>
                        <a:t>26.2%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highlight>
                            <a:srgbClr val="FFFF00"/>
                          </a:highlight>
                          <a:latin typeface="BIZ UDゴシック" panose="020B0400000000000000" pitchFamily="49" charset="-128"/>
                          <a:ea typeface="BIZ UDゴシック" panose="020B0400000000000000" pitchFamily="49" charset="-128"/>
                        </a:rPr>
                        <a:t>30.1%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highlight>
                            <a:srgbClr val="FFFF00"/>
                          </a:highlight>
                          <a:latin typeface="BIZ UDゴシック" panose="020B0400000000000000" pitchFamily="49" charset="-128"/>
                          <a:ea typeface="BIZ UDゴシック" panose="020B0400000000000000" pitchFamily="49" charset="-128"/>
                        </a:rPr>
                        <a:t>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972903"/>
                  </a:ext>
                </a:extLst>
              </a:tr>
              <a:tr h="317595">
                <a:tc rowSpan="2">
                  <a:txBody>
                    <a:bodyPr/>
                    <a:lstStyle/>
                    <a:p>
                      <a:pPr algn="ctr" fontAlgn="ctr"/>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中学校</a:t>
                      </a:r>
                    </a:p>
                  </a:txBody>
                  <a:tcPr marL="5505" marR="5505" marT="5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fontAlgn="ctr">
                        <a:buNone/>
                      </a:pPr>
                      <a:r>
                        <a:rPr lang="en-US" altLang="ja-JP" sz="9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216,266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2,380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30,395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5,025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33,907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4,473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11,319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14,261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21,347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52,510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8,139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65,025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52,661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13,386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11,322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10,553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706772571"/>
                  </a:ext>
                </a:extLst>
              </a:tr>
              <a:tr h="317595">
                <a:tc vMerge="1">
                  <a:txBody>
                    <a:bodyPr/>
                    <a:lstStyle/>
                    <a:p>
                      <a:endParaRPr kumimoji="1" lang="ja-JP" altLang="en-US"/>
                    </a:p>
                  </a:txBody>
                  <a:tcPr/>
                </a:tc>
                <a:tc vMerge="1">
                  <a:txBody>
                    <a:bodyPr/>
                    <a:lstStyle/>
                    <a:p>
                      <a:endParaRPr kumimoji="1" lang="ja-JP" altLang="en-US"/>
                    </a:p>
                  </a:txBody>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highlight>
                            <a:srgbClr val="FFFF00"/>
                          </a:highlight>
                          <a:latin typeface="BIZ UDゴシック" panose="020B0400000000000000" pitchFamily="49" charset="-128"/>
                          <a:ea typeface="BIZ UDゴシック" panose="020B0400000000000000" pitchFamily="49" charset="-128"/>
                        </a:rPr>
                        <a:t>24.3%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highlight>
                            <a:srgbClr val="FFFF00"/>
                          </a:highlight>
                          <a:latin typeface="BIZ UDゴシック" panose="020B0400000000000000" pitchFamily="49" charset="-128"/>
                          <a:ea typeface="BIZ UDゴシック" panose="020B0400000000000000" pitchFamily="49" charset="-128"/>
                        </a:rPr>
                        <a:t>30.1%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highlight>
                            <a:srgbClr val="FFFF00"/>
                          </a:highlight>
                          <a:latin typeface="BIZ UDゴシック" panose="020B0400000000000000" pitchFamily="49" charset="-128"/>
                          <a:ea typeface="BIZ UDゴシック" panose="020B0400000000000000" pitchFamily="49" charset="-128"/>
                        </a:rPr>
                        <a:t>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8622842"/>
                  </a:ext>
                </a:extLst>
              </a:tr>
              <a:tr h="317595">
                <a:tc rowSpan="2">
                  <a:txBody>
                    <a:bodyPr/>
                    <a:lstStyle/>
                    <a:p>
                      <a:pPr algn="ctr" fontAlgn="ctr"/>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合計</a:t>
                      </a:r>
                    </a:p>
                  </a:txBody>
                  <a:tcPr marL="5505" marR="5505" marT="5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buNone/>
                      </a:pPr>
                      <a:r>
                        <a:rPr lang="en-US" altLang="ja-JP" sz="9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353,970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4,913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46,624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11,115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55,152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7,226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16,581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28,398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44,557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88,563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10,561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106,436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85,854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26,665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22,517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18,804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09082501"/>
                  </a:ext>
                </a:extLst>
              </a:tr>
              <a:tr h="317595">
                <a:tc vMerge="1">
                  <a:txBody>
                    <a:bodyPr/>
                    <a:lstStyle/>
                    <a:p>
                      <a:endParaRPr kumimoji="1" lang="ja-JP" altLang="en-US"/>
                    </a:p>
                  </a:txBody>
                  <a:tcPr/>
                </a:tc>
                <a:tc vMerge="1">
                  <a:txBody>
                    <a:bodyPr/>
                    <a:lstStyle/>
                    <a:p>
                      <a:endParaRPr kumimoji="1" lang="ja-JP" altLang="en-US"/>
                    </a:p>
                  </a:txBody>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30.1%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24.3%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6778530"/>
                  </a:ext>
                </a:extLst>
              </a:tr>
            </a:tbl>
          </a:graphicData>
        </a:graphic>
      </p:graphicFrame>
      <p:sp>
        <p:nvSpPr>
          <p:cNvPr id="4" name="スライド番号プレースホルダー 3">
            <a:extLst>
              <a:ext uri="{FF2B5EF4-FFF2-40B4-BE49-F238E27FC236}">
                <a16:creationId xmlns:a16="http://schemas.microsoft.com/office/drawing/2014/main" id="{311C3D46-A184-64D1-CCF5-313DAE547796}"/>
              </a:ext>
            </a:extLst>
          </p:cNvPr>
          <p:cNvSpPr>
            <a:spLocks noGrp="1"/>
          </p:cNvSpPr>
          <p:nvPr>
            <p:ph type="sldNum" sz="quarter" idx="12"/>
          </p:nvPr>
        </p:nvSpPr>
        <p:spPr/>
        <p:txBody>
          <a:bodyPr/>
          <a:lstStyle/>
          <a:p>
            <a:fld id="{9DAC49A8-D133-48D6-BABD-467D590054FB}" type="slidenum">
              <a:rPr kumimoji="1" lang="ja-JP" altLang="en-US" smtClean="0"/>
              <a:t>100</a:t>
            </a:fld>
            <a:endParaRPr kumimoji="1" lang="ja-JP" altLang="en-US"/>
          </a:p>
        </p:txBody>
      </p:sp>
    </p:spTree>
    <p:extLst>
      <p:ext uri="{BB962C8B-B14F-4D97-AF65-F5344CB8AC3E}">
        <p14:creationId xmlns:p14="http://schemas.microsoft.com/office/powerpoint/2010/main" val="2939248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F55BD-0091-B3F1-588D-C54CD6746BE8}"/>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1710814E-2941-3F2F-C9CE-0A76325ECD92}"/>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２．ソーシャルワークの視点から捉える事例演習　</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87DD98DA-1484-0173-22A4-09D5FBC287E3}"/>
              </a:ext>
            </a:extLst>
          </p:cNvPr>
          <p:cNvSpPr txBox="1"/>
          <p:nvPr/>
        </p:nvSpPr>
        <p:spPr>
          <a:xfrm>
            <a:off x="1" y="501671"/>
            <a:ext cx="9143999" cy="5786199"/>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（２） 非行事例</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800" b="1" dirty="0">
                <a:latin typeface="BIZ UDPゴシック" panose="020B0400000000000000" pitchFamily="50" charset="-128"/>
                <a:ea typeface="BIZ UDPゴシック" panose="020B0400000000000000" pitchFamily="50" charset="-128"/>
              </a:rPr>
              <a:t>　</a:t>
            </a:r>
            <a:endParaRPr kumimoji="1" lang="en-US" altLang="ja-JP" sz="100" b="1" dirty="0">
              <a:latin typeface="BIZ UDPゴシック" panose="020B0400000000000000" pitchFamily="50" charset="-128"/>
              <a:ea typeface="BIZ UDPゴシック" panose="020B0400000000000000" pitchFamily="50" charset="-128"/>
            </a:endParaRPr>
          </a:p>
          <a:p>
            <a:pPr algn="just">
              <a:buNone/>
            </a:pPr>
            <a:r>
              <a:rPr lang="ja-JP" altLang="en-US" sz="32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zh-CN"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①事例概要</a:t>
            </a:r>
            <a:endParaRPr lang="ja-JP"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buNone/>
            </a:pP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zh-CN"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対象</a:t>
            </a: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児童</a:t>
            </a:r>
            <a:r>
              <a:rPr lang="zh-CN"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：小学校６年生（特別支援学級）　男子Ｂ</a:t>
            </a:r>
            <a:endPar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zh-TW"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家族構成：父（自営業）、母（専業主婦）、本児、弟（小１）、妹（３歳）</a:t>
            </a:r>
            <a:endParaRPr lang="en-US" altLang="zh-TW"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buNone/>
            </a:pPr>
            <a:endParaRPr lang="en-US"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buNone/>
            </a:pPr>
            <a:r>
              <a:rPr lang="en-US" altLang="ja-JP" sz="24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②演習テーマ</a:t>
            </a:r>
          </a:p>
          <a:p>
            <a:pPr algn="just">
              <a:buNone/>
            </a:pP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・Ｂの学校での対人トラブルを予防していくためのチーム支援について検討する。</a:t>
            </a:r>
          </a:p>
          <a:p>
            <a:pPr algn="just">
              <a:buNone/>
            </a:pP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・過去の補導事案の要因について、学校・家庭・地域での生活状況から分析を行う。</a:t>
            </a:r>
            <a:endPar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buNone/>
            </a:pPr>
            <a:r>
              <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・父親の暴力を回避しつつ、家庭と協力してＢを支援していく方法について考える。</a:t>
            </a:r>
          </a:p>
          <a:p>
            <a:pPr indent="127000" algn="just">
              <a:buNone/>
            </a:pPr>
            <a:r>
              <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buNone/>
            </a:pPr>
            <a:r>
              <a:rPr lang="en-US"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③進め方（例）</a:t>
            </a:r>
          </a:p>
          <a:p>
            <a:pPr marL="254000" indent="-254000" algn="just">
              <a:buNone/>
            </a:pP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・６人程度のグループを作り、司会と記録を決める。協議で出された意見等は、模造紙やホワイトボードに書き出していく。</a:t>
            </a:r>
          </a:p>
          <a:p>
            <a:pPr marL="254000" indent="-254000" algn="just">
              <a:buNone/>
            </a:pP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回目の協議（</a:t>
            </a:r>
            <a:r>
              <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20</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分）では、Ｂが</a:t>
            </a:r>
            <a:r>
              <a:rPr lang="ja-JP" altLang="ja-JP" sz="1800" b="1" u="sng"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学校で落ち着いている場面</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a:t>
            </a:r>
            <a:r>
              <a:rPr lang="ja-JP" altLang="ja-JP" sz="1800" b="1" u="sng"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トラブルが発生した不穏な場面</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に着目し、</a:t>
            </a:r>
            <a:r>
              <a:rPr lang="ja-JP" altLang="ja-JP" sz="1800" b="1" u="sng"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その要因について、人・場所・環境に着目をした議論</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を行う。</a:t>
            </a:r>
          </a:p>
          <a:p>
            <a:pPr marL="254000" indent="-254000" algn="just"/>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・２回目の協議（</a:t>
            </a:r>
            <a:r>
              <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20</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分）では、過去の補導事案を参考に、</a:t>
            </a:r>
            <a:r>
              <a:rPr lang="ja-JP" altLang="ja-JP" sz="1800" b="1" u="sng"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Ｂが学校や家庭で抱えるストレスに着目</a:t>
            </a: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し</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800" b="1" u="sng"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それらを軽減していくために学校が取り組むことができる支援について検討</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を行う。</a:t>
            </a:r>
          </a:p>
        </p:txBody>
      </p:sp>
      <p:sp>
        <p:nvSpPr>
          <p:cNvPr id="13" name="テキスト ボックス 12">
            <a:extLst>
              <a:ext uri="{FF2B5EF4-FFF2-40B4-BE49-F238E27FC236}">
                <a16:creationId xmlns:a16="http://schemas.microsoft.com/office/drawing/2014/main" id="{6C96DC5E-7559-196A-66C1-735500834F90}"/>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0D3D296A-949A-6CBD-1E74-3CB10AC6663A}"/>
              </a:ext>
            </a:extLst>
          </p:cNvPr>
          <p:cNvSpPr>
            <a:spLocks noGrp="1"/>
          </p:cNvSpPr>
          <p:nvPr>
            <p:ph type="sldNum" sz="quarter" idx="12"/>
          </p:nvPr>
        </p:nvSpPr>
        <p:spPr/>
        <p:txBody>
          <a:bodyPr/>
          <a:lstStyle/>
          <a:p>
            <a:fld id="{9DAC49A8-D133-48D6-BABD-467D590054FB}" type="slidenum">
              <a:rPr kumimoji="1" lang="ja-JP" altLang="en-US" smtClean="0"/>
              <a:t>118</a:t>
            </a:fld>
            <a:endParaRPr kumimoji="1" lang="ja-JP" altLang="en-US"/>
          </a:p>
        </p:txBody>
      </p:sp>
    </p:spTree>
    <p:extLst>
      <p:ext uri="{BB962C8B-B14F-4D97-AF65-F5344CB8AC3E}">
        <p14:creationId xmlns:p14="http://schemas.microsoft.com/office/powerpoint/2010/main" val="906329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F8601-3A5A-C90D-F853-3320E53E2DBE}"/>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C78A08B5-0B0A-D12D-3C15-92548AE57803}"/>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２．ソーシャルワークの視点から捉える事例演習　</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36B29966-B9C8-EFBF-1E22-416561356E40}"/>
              </a:ext>
            </a:extLst>
          </p:cNvPr>
          <p:cNvSpPr txBox="1"/>
          <p:nvPr/>
        </p:nvSpPr>
        <p:spPr>
          <a:xfrm>
            <a:off x="1" y="501671"/>
            <a:ext cx="9143999" cy="5663089"/>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（３） 虐待事例</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800" b="1" dirty="0">
                <a:latin typeface="BIZ UDPゴシック" panose="020B0400000000000000" pitchFamily="50" charset="-128"/>
                <a:ea typeface="BIZ UDPゴシック" panose="020B0400000000000000" pitchFamily="50" charset="-128"/>
              </a:rPr>
              <a:t>　</a:t>
            </a:r>
            <a:endParaRPr kumimoji="1" lang="en-US" altLang="ja-JP" sz="100" b="1" dirty="0">
              <a:latin typeface="BIZ UDPゴシック" panose="020B0400000000000000" pitchFamily="50" charset="-128"/>
              <a:ea typeface="BIZ UDPゴシック" panose="020B0400000000000000" pitchFamily="50" charset="-128"/>
            </a:endParaRPr>
          </a:p>
          <a:p>
            <a:pPr algn="just">
              <a:buNone/>
            </a:pPr>
            <a:r>
              <a:rPr lang="ja-JP" altLang="en-US" sz="2400" b="1" kern="100" dirty="0">
                <a:latin typeface="BIZ UDPゴシック" panose="020B0400000000000000" pitchFamily="50" charset="-128"/>
                <a:ea typeface="BIZ UDPゴシック" panose="020B0400000000000000" pitchFamily="50" charset="-128"/>
                <a:cs typeface="Times New Roman" panose="02020603050405020304" pitchFamily="18" charset="0"/>
              </a:rPr>
              <a:t> ①事例概要</a:t>
            </a:r>
            <a:endParaRPr lang="en-US" altLang="ja-JP" sz="2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buNone/>
            </a:pP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zh-CN"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対象</a:t>
            </a: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生徒</a:t>
            </a:r>
            <a:r>
              <a:rPr lang="zh-CN"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：中学校２年生　男子Ｃ、小学校３年生　男子Ｄ</a:t>
            </a:r>
            <a:endPar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buNone/>
            </a:pP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家族構成：母（パート）、本児兄（</a:t>
            </a: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中２</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）、本児弟（小</a:t>
            </a: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３</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p>
          <a:p>
            <a:pPr algn="just">
              <a:buNone/>
            </a:pPr>
            <a:endPar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buNone/>
            </a:pPr>
            <a:r>
              <a:rPr lang="en-US"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②演習テーマ</a:t>
            </a:r>
            <a:endParaRPr lang="en-US" altLang="ja-JP" sz="2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buNone/>
            </a:pPr>
            <a:r>
              <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兄弟の困り感を検討したうえで、改善するべき課題に優先順位をつける。</a:t>
            </a:r>
            <a:endPar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buNone/>
            </a:pPr>
            <a:r>
              <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・栄養面や衛生面に課題を抱える兄弟に学校が出来る支援を検討する</a:t>
            </a: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buNone/>
            </a:pPr>
            <a:r>
              <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・仕事を掛け持ちして子育てに余裕のない母親に対して働きかける方法を考える。</a:t>
            </a:r>
          </a:p>
          <a:p>
            <a:pPr algn="just">
              <a:buNone/>
            </a:pPr>
            <a:r>
              <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buNone/>
            </a:pPr>
            <a:r>
              <a:rPr lang="en-US"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③進め方（例）</a:t>
            </a:r>
          </a:p>
          <a:p>
            <a:pPr marL="254000" indent="-254000" algn="just">
              <a:buNone/>
            </a:pP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・６人程度のグループを作り、司会と記録を決める。協議で出された意見等は、模造紙やホワイトボードに書き出していく。</a:t>
            </a:r>
          </a:p>
          <a:p>
            <a:pPr marL="254000" indent="-254000" algn="just">
              <a:buNone/>
            </a:pP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回目の協議（</a:t>
            </a:r>
            <a:r>
              <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20</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分）では、</a:t>
            </a:r>
            <a:r>
              <a:rPr lang="ja-JP" altLang="ja-JP" sz="1800" b="1" u="sng"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兄弟が日常生活のなかで困っていることについて、子どもの目線に立って考える</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。その際、</a:t>
            </a:r>
            <a:r>
              <a:rPr lang="ja-JP" altLang="ja-JP" sz="1800" b="1" u="sng"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家庭に問題ばかりに目を向けるのではなく、学校生活上にどのような困り感があるかを議論する</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marL="254000" indent="-254000" algn="just">
              <a:buNone/>
            </a:pP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・２回目の協議（</a:t>
            </a:r>
            <a:r>
              <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20</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分）では、兄弟に対する支援として、</a:t>
            </a:r>
            <a:r>
              <a:rPr lang="ja-JP" altLang="ja-JP" sz="1800" b="1" u="sng"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小学校と中学校がそれぞれ行うことができる取り組み</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a:t>
            </a:r>
            <a:r>
              <a:rPr lang="ja-JP" altLang="ja-JP" sz="1800" b="1" u="sng"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小中連携で行うべき取り組み</a:t>
            </a:r>
            <a:r>
              <a:rPr lang="ja-JP"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について検討する。</a:t>
            </a:r>
          </a:p>
        </p:txBody>
      </p:sp>
      <p:sp>
        <p:nvSpPr>
          <p:cNvPr id="13" name="テキスト ボックス 12">
            <a:extLst>
              <a:ext uri="{FF2B5EF4-FFF2-40B4-BE49-F238E27FC236}">
                <a16:creationId xmlns:a16="http://schemas.microsoft.com/office/drawing/2014/main" id="{11D774DD-9FBE-6EE0-9024-855356401133}"/>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66E42882-0D81-5CD0-F762-2E204EFE4633}"/>
              </a:ext>
            </a:extLst>
          </p:cNvPr>
          <p:cNvSpPr>
            <a:spLocks noGrp="1"/>
          </p:cNvSpPr>
          <p:nvPr>
            <p:ph type="sldNum" sz="quarter" idx="12"/>
          </p:nvPr>
        </p:nvSpPr>
        <p:spPr/>
        <p:txBody>
          <a:bodyPr/>
          <a:lstStyle/>
          <a:p>
            <a:fld id="{9DAC49A8-D133-48D6-BABD-467D590054FB}" type="slidenum">
              <a:rPr kumimoji="1" lang="ja-JP" altLang="en-US" smtClean="0"/>
              <a:t>119</a:t>
            </a:fld>
            <a:endParaRPr kumimoji="1" lang="ja-JP" altLang="en-US"/>
          </a:p>
        </p:txBody>
      </p:sp>
    </p:spTree>
    <p:extLst>
      <p:ext uri="{BB962C8B-B14F-4D97-AF65-F5344CB8AC3E}">
        <p14:creationId xmlns:p14="http://schemas.microsoft.com/office/powerpoint/2010/main" val="2457142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60C8E73-E8C3-ECF1-3CE5-C6B1A3D7CC91}"/>
              </a:ext>
            </a:extLst>
          </p:cNvPr>
          <p:cNvCxnSpPr/>
          <p:nvPr/>
        </p:nvCxnSpPr>
        <p:spPr>
          <a:xfrm>
            <a:off x="900440" y="1738061"/>
            <a:ext cx="74838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4818" name="Picture 2" descr="クリックすると新しいウィンドウで開きます"/>
          <p:cNvPicPr>
            <a:picLocks noChangeAspect="1" noChangeArrowheads="1"/>
          </p:cNvPicPr>
          <p:nvPr/>
        </p:nvPicPr>
        <p:blipFill>
          <a:blip r:embed="rId2" cstate="print"/>
          <a:srcRect/>
          <a:stretch>
            <a:fillRect/>
          </a:stretch>
        </p:blipFill>
        <p:spPr bwMode="auto">
          <a:xfrm>
            <a:off x="2637880" y="1738061"/>
            <a:ext cx="4318301" cy="4318302"/>
          </a:xfrm>
          <a:prstGeom prst="rect">
            <a:avLst/>
          </a:prstGeom>
          <a:noFill/>
        </p:spPr>
      </p:pic>
      <p:sp>
        <p:nvSpPr>
          <p:cNvPr id="3" name="タイトル 1">
            <a:extLst>
              <a:ext uri="{FF2B5EF4-FFF2-40B4-BE49-F238E27FC236}">
                <a16:creationId xmlns:a16="http://schemas.microsoft.com/office/drawing/2014/main" id="{FA004EF3-2EA3-9DBF-E6B4-C5E843328AE8}"/>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おわり</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1B4B9572-BBD9-7607-29D0-A8A2EF08A481}"/>
              </a:ext>
            </a:extLst>
          </p:cNvPr>
          <p:cNvSpPr/>
          <p:nvPr/>
        </p:nvSpPr>
        <p:spPr>
          <a:xfrm>
            <a:off x="1915145" y="801637"/>
            <a:ext cx="5753498" cy="769441"/>
          </a:xfrm>
          <a:prstGeom prst="rect">
            <a:avLst/>
          </a:prstGeom>
          <a:noFill/>
        </p:spPr>
        <p:txBody>
          <a:bodyPr wrap="none" lIns="91440" tIns="45720" rIns="91440" bIns="45720">
            <a:spAutoFit/>
          </a:bodyPr>
          <a:lstStyle/>
          <a:p>
            <a:pPr algn="ctr"/>
            <a:r>
              <a:rPr lang="ja-JP" altLang="en-US" sz="4400" b="1" cap="none" spc="0" dirty="0">
                <a:ln w="10160">
                  <a:solidFill>
                    <a:schemeClr val="accent5"/>
                  </a:solidFill>
                  <a:prstDash val="solid"/>
                </a:ln>
                <a:solidFill>
                  <a:srgbClr val="002060"/>
                </a:solidFill>
                <a:latin typeface="BIZ UDPゴシック" panose="020B0400000000000000" pitchFamily="50" charset="-128"/>
                <a:ea typeface="BIZ UDPゴシック" panose="020B0400000000000000" pitchFamily="50" charset="-128"/>
              </a:rPr>
              <a:t>研修お疲れ様でした♪</a:t>
            </a:r>
          </a:p>
        </p:txBody>
      </p:sp>
      <p:sp>
        <p:nvSpPr>
          <p:cNvPr id="5" name="スライド番号プレースホルダー 4">
            <a:extLst>
              <a:ext uri="{FF2B5EF4-FFF2-40B4-BE49-F238E27FC236}">
                <a16:creationId xmlns:a16="http://schemas.microsoft.com/office/drawing/2014/main" id="{D67CE6F3-5C5A-4CF1-6357-64BEF0381347}"/>
              </a:ext>
            </a:extLst>
          </p:cNvPr>
          <p:cNvSpPr>
            <a:spLocks noGrp="1"/>
          </p:cNvSpPr>
          <p:nvPr>
            <p:ph type="sldNum" sz="quarter" idx="12"/>
          </p:nvPr>
        </p:nvSpPr>
        <p:spPr/>
        <p:txBody>
          <a:bodyPr/>
          <a:lstStyle/>
          <a:p>
            <a:fld id="{9DAC49A8-D133-48D6-BABD-467D590054FB}" type="slidenum">
              <a:rPr kumimoji="1" lang="ja-JP" altLang="en-US" smtClean="0"/>
              <a:t>120</a:t>
            </a:fld>
            <a:endParaRPr kumimoji="1" lang="ja-JP" altLang="en-US"/>
          </a:p>
        </p:txBody>
      </p:sp>
    </p:spTree>
    <p:extLst>
      <p:ext uri="{BB962C8B-B14F-4D97-AF65-F5344CB8AC3E}">
        <p14:creationId xmlns:p14="http://schemas.microsoft.com/office/powerpoint/2010/main" val="40122422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DC73A-547E-C059-0533-EE1CE5DEC67A}"/>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C2D494D2-8965-CCA4-4300-A31DE7ED5514}"/>
              </a:ext>
            </a:extLst>
          </p:cNvPr>
          <p:cNvSpPr txBox="1">
            <a:spLocks/>
          </p:cNvSpPr>
          <p:nvPr/>
        </p:nvSpPr>
        <p:spPr>
          <a:xfrm>
            <a:off x="0" y="-218"/>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１．個別支援アセスメントとプランニングの実際　</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13" name="テキスト ボックス 12">
            <a:extLst>
              <a:ext uri="{FF2B5EF4-FFF2-40B4-BE49-F238E27FC236}">
                <a16:creationId xmlns:a16="http://schemas.microsoft.com/office/drawing/2014/main" id="{897EEFB4-9DE9-5D2D-F992-E40D7D0FDDC5}"/>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テキスト ボックス 2">
            <a:extLst>
              <a:ext uri="{FF2B5EF4-FFF2-40B4-BE49-F238E27FC236}">
                <a16:creationId xmlns:a16="http://schemas.microsoft.com/office/drawing/2014/main" id="{A9A36D80-94F7-1FBF-A70B-050234B73FEC}"/>
              </a:ext>
            </a:extLst>
          </p:cNvPr>
          <p:cNvSpPr txBox="1"/>
          <p:nvPr/>
        </p:nvSpPr>
        <p:spPr>
          <a:xfrm>
            <a:off x="393161" y="5424134"/>
            <a:ext cx="8212821" cy="230832"/>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国公私立全日制及び公私立定時制の合計</a:t>
            </a:r>
            <a:endPar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FF746875-8BCD-A82B-26F9-02D0B24EE382}"/>
              </a:ext>
            </a:extLst>
          </p:cNvPr>
          <p:cNvSpPr txBox="1"/>
          <p:nvPr/>
        </p:nvSpPr>
        <p:spPr>
          <a:xfrm>
            <a:off x="1" y="535227"/>
            <a:ext cx="9143999" cy="908069"/>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（１） 個別支援のアセスメント</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800" b="1" dirty="0">
                <a:latin typeface="BIZ UDPゴシック" panose="020B0400000000000000" pitchFamily="50" charset="-128"/>
                <a:ea typeface="BIZ UDPゴシック" panose="020B0400000000000000" pitchFamily="50" charset="-128"/>
              </a:rPr>
              <a:t>　</a:t>
            </a:r>
            <a:endParaRPr kumimoji="1" lang="en-US" altLang="ja-JP" sz="100" b="1" dirty="0">
              <a:latin typeface="BIZ UDPゴシック" panose="020B0400000000000000" pitchFamily="50" charset="-128"/>
              <a:ea typeface="BIZ UDPゴシック" panose="020B0400000000000000" pitchFamily="50" charset="-128"/>
            </a:endParaRPr>
          </a:p>
          <a:p>
            <a:pPr>
              <a:lnSpc>
                <a:spcPts val="2880"/>
              </a:lnSpc>
            </a:pPr>
            <a:r>
              <a:rPr kumimoji="1" lang="ja-JP" altLang="en-US" sz="2400" b="1" dirty="0">
                <a:latin typeface="BIZ UDPゴシック" panose="020B0400000000000000" pitchFamily="50" charset="-128"/>
                <a:ea typeface="BIZ UDPゴシック" panose="020B0400000000000000" pitchFamily="50" charset="-128"/>
              </a:rPr>
              <a:t>　①</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不登校　　　</a:t>
            </a:r>
            <a:r>
              <a:rPr kumimoji="1" lang="ja-JP" altLang="en-US" sz="2000" b="1" dirty="0">
                <a:solidFill>
                  <a:prstClr val="black"/>
                </a:solidFill>
                <a:latin typeface="BIZ UDPゴシック" panose="020B0400000000000000" pitchFamily="50" charset="-128"/>
                <a:ea typeface="BIZ UDPゴシック" panose="020B0400000000000000" pitchFamily="50" charset="-128"/>
              </a:rPr>
              <a:t>不登校生徒について把握した事実 （高等学校）</a:t>
            </a:r>
            <a:endParaRPr kumimoji="1" lang="en-US" altLang="ja-JP" sz="20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FD11EAFB-6388-4A94-113F-0E983C731701}"/>
              </a:ext>
            </a:extLst>
          </p:cNvPr>
          <p:cNvSpPr txBox="1"/>
          <p:nvPr/>
        </p:nvSpPr>
        <p:spPr>
          <a:xfrm>
            <a:off x="243628" y="5928254"/>
            <a:ext cx="8765800" cy="2308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文部科学省（</a:t>
            </a: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2025</a:t>
            </a:r>
            <a:r>
              <a:rPr kumimoji="0" lang="ja-JP"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）「令和</a:t>
            </a: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6</a:t>
            </a:r>
            <a:r>
              <a:rPr kumimoji="0" lang="ja-JP"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年度 児童生徒の問題行動・不登校等生徒指導上の諸課題に関する調査結果について」</a:t>
            </a:r>
            <a:endPar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7" name="表 6">
            <a:extLst>
              <a:ext uri="{FF2B5EF4-FFF2-40B4-BE49-F238E27FC236}">
                <a16:creationId xmlns:a16="http://schemas.microsoft.com/office/drawing/2014/main" id="{55825A82-CECF-CDCB-5EBA-BD348ADD51C7}"/>
              </a:ext>
            </a:extLst>
          </p:cNvPr>
          <p:cNvGraphicFramePr>
            <a:graphicFrameLocks noGrp="1"/>
          </p:cNvGraphicFramePr>
          <p:nvPr>
            <p:extLst>
              <p:ext uri="{D42A27DB-BD31-4B8C-83A1-F6EECF244321}">
                <p14:modId xmlns:p14="http://schemas.microsoft.com/office/powerpoint/2010/main" val="3529601312"/>
              </p:ext>
            </p:extLst>
          </p:nvPr>
        </p:nvGraphicFramePr>
        <p:xfrm>
          <a:off x="221650" y="1569594"/>
          <a:ext cx="8700704" cy="3812085"/>
        </p:xfrm>
        <a:graphic>
          <a:graphicData uri="http://schemas.openxmlformats.org/drawingml/2006/table">
            <a:tbl>
              <a:tblPr/>
              <a:tblGrid>
                <a:gridCol w="855712">
                  <a:extLst>
                    <a:ext uri="{9D8B030D-6E8A-4147-A177-3AD203B41FA5}">
                      <a16:colId xmlns:a16="http://schemas.microsoft.com/office/drawing/2014/main" val="706397828"/>
                    </a:ext>
                  </a:extLst>
                </a:gridCol>
                <a:gridCol w="490312">
                  <a:extLst>
                    <a:ext uri="{9D8B030D-6E8A-4147-A177-3AD203B41FA5}">
                      <a16:colId xmlns:a16="http://schemas.microsoft.com/office/drawing/2014/main" val="4214507349"/>
                    </a:ext>
                  </a:extLst>
                </a:gridCol>
                <a:gridCol w="490312">
                  <a:extLst>
                    <a:ext uri="{9D8B030D-6E8A-4147-A177-3AD203B41FA5}">
                      <a16:colId xmlns:a16="http://schemas.microsoft.com/office/drawing/2014/main" val="307904908"/>
                    </a:ext>
                  </a:extLst>
                </a:gridCol>
                <a:gridCol w="490312">
                  <a:extLst>
                    <a:ext uri="{9D8B030D-6E8A-4147-A177-3AD203B41FA5}">
                      <a16:colId xmlns:a16="http://schemas.microsoft.com/office/drawing/2014/main" val="139397013"/>
                    </a:ext>
                  </a:extLst>
                </a:gridCol>
                <a:gridCol w="490312">
                  <a:extLst>
                    <a:ext uri="{9D8B030D-6E8A-4147-A177-3AD203B41FA5}">
                      <a16:colId xmlns:a16="http://schemas.microsoft.com/office/drawing/2014/main" val="2446220058"/>
                    </a:ext>
                  </a:extLst>
                </a:gridCol>
                <a:gridCol w="490312">
                  <a:extLst>
                    <a:ext uri="{9D8B030D-6E8A-4147-A177-3AD203B41FA5}">
                      <a16:colId xmlns:a16="http://schemas.microsoft.com/office/drawing/2014/main" val="1778543385"/>
                    </a:ext>
                  </a:extLst>
                </a:gridCol>
                <a:gridCol w="490312">
                  <a:extLst>
                    <a:ext uri="{9D8B030D-6E8A-4147-A177-3AD203B41FA5}">
                      <a16:colId xmlns:a16="http://schemas.microsoft.com/office/drawing/2014/main" val="3683230305"/>
                    </a:ext>
                  </a:extLst>
                </a:gridCol>
                <a:gridCol w="490312">
                  <a:extLst>
                    <a:ext uri="{9D8B030D-6E8A-4147-A177-3AD203B41FA5}">
                      <a16:colId xmlns:a16="http://schemas.microsoft.com/office/drawing/2014/main" val="3761343841"/>
                    </a:ext>
                  </a:extLst>
                </a:gridCol>
                <a:gridCol w="490312">
                  <a:extLst>
                    <a:ext uri="{9D8B030D-6E8A-4147-A177-3AD203B41FA5}">
                      <a16:colId xmlns:a16="http://schemas.microsoft.com/office/drawing/2014/main" val="850686351"/>
                    </a:ext>
                  </a:extLst>
                </a:gridCol>
                <a:gridCol w="490312">
                  <a:extLst>
                    <a:ext uri="{9D8B030D-6E8A-4147-A177-3AD203B41FA5}">
                      <a16:colId xmlns:a16="http://schemas.microsoft.com/office/drawing/2014/main" val="3508335899"/>
                    </a:ext>
                  </a:extLst>
                </a:gridCol>
                <a:gridCol w="490312">
                  <a:extLst>
                    <a:ext uri="{9D8B030D-6E8A-4147-A177-3AD203B41FA5}">
                      <a16:colId xmlns:a16="http://schemas.microsoft.com/office/drawing/2014/main" val="976116443"/>
                    </a:ext>
                  </a:extLst>
                </a:gridCol>
                <a:gridCol w="490312">
                  <a:extLst>
                    <a:ext uri="{9D8B030D-6E8A-4147-A177-3AD203B41FA5}">
                      <a16:colId xmlns:a16="http://schemas.microsoft.com/office/drawing/2014/main" val="2397456211"/>
                    </a:ext>
                  </a:extLst>
                </a:gridCol>
                <a:gridCol w="490312">
                  <a:extLst>
                    <a:ext uri="{9D8B030D-6E8A-4147-A177-3AD203B41FA5}">
                      <a16:colId xmlns:a16="http://schemas.microsoft.com/office/drawing/2014/main" val="3880864941"/>
                    </a:ext>
                  </a:extLst>
                </a:gridCol>
                <a:gridCol w="490312">
                  <a:extLst>
                    <a:ext uri="{9D8B030D-6E8A-4147-A177-3AD203B41FA5}">
                      <a16:colId xmlns:a16="http://schemas.microsoft.com/office/drawing/2014/main" val="2739884805"/>
                    </a:ext>
                  </a:extLst>
                </a:gridCol>
                <a:gridCol w="490312">
                  <a:extLst>
                    <a:ext uri="{9D8B030D-6E8A-4147-A177-3AD203B41FA5}">
                      <a16:colId xmlns:a16="http://schemas.microsoft.com/office/drawing/2014/main" val="1258511829"/>
                    </a:ext>
                  </a:extLst>
                </a:gridCol>
                <a:gridCol w="490312">
                  <a:extLst>
                    <a:ext uri="{9D8B030D-6E8A-4147-A177-3AD203B41FA5}">
                      <a16:colId xmlns:a16="http://schemas.microsoft.com/office/drawing/2014/main" val="2294808904"/>
                    </a:ext>
                  </a:extLst>
                </a:gridCol>
                <a:gridCol w="490312">
                  <a:extLst>
                    <a:ext uri="{9D8B030D-6E8A-4147-A177-3AD203B41FA5}">
                      <a16:colId xmlns:a16="http://schemas.microsoft.com/office/drawing/2014/main" val="3251438249"/>
                    </a:ext>
                  </a:extLst>
                </a:gridCol>
              </a:tblGrid>
              <a:tr h="294808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国公私立　</a:t>
                      </a:r>
                    </a:p>
                    <a:p>
                      <a:pPr algn="ctr" fontAlgn="ctr"/>
                      <a:r>
                        <a:rPr lang="ja-JP" altLang="en-US" sz="12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　</a:t>
                      </a:r>
                    </a:p>
                  </a:txBody>
                  <a:tcPr marL="5505" marR="5505" marT="5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zh-CN"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不登校生徒数</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いじめの被害の情報や相談があった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いじめ被害を除く友人関係をめぐる問題の情報や相談があった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教職員との関係をめぐる問題の情報や相談があった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学業の不振や頻繁な宿題の未提出が見られた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学校のきまり等に関する相談があった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入学、転編入学、進級時の不適応による相談があった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家庭生活の変化に関する情報や相談があった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親子の関わり方に関する問題の情報や相談があった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生活リズムの不調に関する相談があった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あそび、非行に関する情報や相談があった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学校生活に対してやる気が出ない等の相談があった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不安・抑うつの相談があった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障害（疑い含む）に起因する特別な教育的支援の求めや相談があった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個別の配慮（障害（疑い含む）以外）についての求めや相談があった</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0000" algn="l" fontAlgn="t"/>
                      <a:r>
                        <a:rPr lang="ja-JP" altLang="en-US"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左記に該当なし</a:t>
                      </a:r>
                    </a:p>
                  </a:txBody>
                  <a:tcPr marL="5505" marR="5505" marT="550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7514794"/>
                  </a:ext>
                </a:extLst>
              </a:tr>
              <a:tr h="432000">
                <a:tc rowSpan="2">
                  <a:txBody>
                    <a:bodyPr/>
                    <a:lstStyle/>
                    <a:p>
                      <a:pPr algn="ctr" fontAlgn="ctr"/>
                      <a:r>
                        <a:rPr lang="ja-JP" altLang="en-US" sz="12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高等学校</a:t>
                      </a:r>
                      <a:endParaRPr lang="en-US" altLang="ja-JP" sz="12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endParaRPr>
                    </a:p>
                    <a:p>
                      <a:pPr algn="ctr" fontAlgn="ctr"/>
                      <a:r>
                        <a:rPr lang="en-US" altLang="ja-JP" sz="12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a:t>
                      </a:r>
                      <a:endParaRPr lang="ja-JP" altLang="en-US" sz="12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endParaRPr>
                    </a:p>
                  </a:txBody>
                  <a:tcPr marL="5505" marR="5505" marT="5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buNone/>
                      </a:pPr>
                      <a:r>
                        <a:rPr lang="en-US" altLang="ja-JP" sz="100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67,782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642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6,943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861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8,654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1,176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4,761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3,190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4,544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17,787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3,147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18,236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10,827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1,572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1,503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8,087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529204731"/>
                  </a:ext>
                </a:extLst>
              </a:tr>
              <a:tr h="432000">
                <a:tc vMerge="1">
                  <a:txBody>
                    <a:bodyPr/>
                    <a:lstStyle/>
                    <a:p>
                      <a:endParaRPr kumimoji="1" lang="ja-JP" altLang="en-US"/>
                    </a:p>
                  </a:txBody>
                  <a:tcPr/>
                </a:tc>
                <a:tc vMerge="1">
                  <a:txBody>
                    <a:bodyPr/>
                    <a:lstStyle/>
                    <a:p>
                      <a:endParaRPr kumimoji="1" lang="ja-JP" altLang="en-US"/>
                    </a:p>
                  </a:txBody>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a:solidFill>
                            <a:schemeClr val="tx1">
                              <a:lumMod val="85000"/>
                              <a:lumOff val="15000"/>
                            </a:schemeClr>
                          </a:solidFill>
                          <a:effectLst/>
                          <a:latin typeface="BIZ UDゴシック" panose="020B0400000000000000" pitchFamily="49" charset="-128"/>
                          <a:ea typeface="BIZ UDゴシック" panose="020B0400000000000000" pitchFamily="49" charset="-128"/>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highlight>
                            <a:srgbClr val="FFFF00"/>
                          </a:highlight>
                          <a:latin typeface="BIZ UDゴシック" panose="020B0400000000000000" pitchFamily="49" charset="-128"/>
                          <a:ea typeface="BIZ UDゴシック" panose="020B0400000000000000" pitchFamily="49" charset="-128"/>
                        </a:rPr>
                        <a:t>26.2%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highlight>
                            <a:srgbClr val="FFFF00"/>
                          </a:highlight>
                          <a:latin typeface="BIZ UDゴシック" panose="020B0400000000000000" pitchFamily="49" charset="-128"/>
                          <a:ea typeface="BIZ UDゴシック" panose="020B0400000000000000" pitchFamily="49" charset="-128"/>
                        </a:rPr>
                        <a:t>26.9%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highlight>
                            <a:srgbClr val="FFFF00"/>
                          </a:highlight>
                          <a:latin typeface="BIZ UDゴシック" panose="020B0400000000000000" pitchFamily="49" charset="-128"/>
                          <a:ea typeface="BIZ UDゴシック" panose="020B0400000000000000" pitchFamily="49" charset="-128"/>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ja-JP" sz="1050" b="0" i="0" u="none" strike="noStrike" dirty="0">
                          <a:solidFill>
                            <a:schemeClr val="tx1">
                              <a:lumMod val="85000"/>
                              <a:lumOff val="15000"/>
                            </a:schemeClr>
                          </a:solidFill>
                          <a:effectLst/>
                          <a:latin typeface="BIZ UDゴシック" panose="020B0400000000000000" pitchFamily="49" charset="-128"/>
                          <a:ea typeface="BIZ UDゴシック" panose="020B0400000000000000" pitchFamily="49" charset="-128"/>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857762"/>
                  </a:ext>
                </a:extLst>
              </a:tr>
            </a:tbl>
          </a:graphicData>
        </a:graphic>
      </p:graphicFrame>
      <p:sp>
        <p:nvSpPr>
          <p:cNvPr id="4" name="スライド番号プレースホルダー 3">
            <a:extLst>
              <a:ext uri="{FF2B5EF4-FFF2-40B4-BE49-F238E27FC236}">
                <a16:creationId xmlns:a16="http://schemas.microsoft.com/office/drawing/2014/main" id="{55A758B3-2FF2-7CC6-90D5-8A32D0B110DA}"/>
              </a:ext>
            </a:extLst>
          </p:cNvPr>
          <p:cNvSpPr>
            <a:spLocks noGrp="1"/>
          </p:cNvSpPr>
          <p:nvPr>
            <p:ph type="sldNum" sz="quarter" idx="12"/>
          </p:nvPr>
        </p:nvSpPr>
        <p:spPr/>
        <p:txBody>
          <a:bodyPr/>
          <a:lstStyle/>
          <a:p>
            <a:fld id="{9DAC49A8-D133-48D6-BABD-467D590054FB}" type="slidenum">
              <a:rPr kumimoji="1" lang="ja-JP" altLang="en-US" smtClean="0"/>
              <a:t>101</a:t>
            </a:fld>
            <a:endParaRPr kumimoji="1" lang="ja-JP" altLang="en-US"/>
          </a:p>
        </p:txBody>
      </p:sp>
    </p:spTree>
    <p:extLst>
      <p:ext uri="{BB962C8B-B14F-4D97-AF65-F5344CB8AC3E}">
        <p14:creationId xmlns:p14="http://schemas.microsoft.com/office/powerpoint/2010/main" val="371403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44" y="1143429"/>
            <a:ext cx="8845059" cy="4914881"/>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970409" y="1188255"/>
            <a:ext cx="1439818" cy="584775"/>
          </a:xfrm>
          <a:prstGeom prst="rect">
            <a:avLst/>
          </a:prstGeom>
          <a:noFill/>
        </p:spPr>
        <p:txBody>
          <a:bodyPr wrap="none" lIns="91440" tIns="45720" rIns="91440" bIns="45720">
            <a:spAutoFit/>
          </a:bodyPr>
          <a:lstStyle/>
          <a:p>
            <a:pPr algn="ctr"/>
            <a:r>
              <a:rPr lang="ja-JP" altLang="en-US" sz="3200" b="1" cap="none" spc="50" dirty="0">
                <a:ln w="19050" cmpd="sng">
                  <a:solidFill>
                    <a:schemeClr val="bg1"/>
                  </a:solidFill>
                  <a:prstDash val="solid"/>
                </a:ln>
                <a:solidFill>
                  <a:srgbClr val="C00000"/>
                </a:solidFill>
                <a:effectLst>
                  <a:glow rad="228600">
                    <a:schemeClr val="bg1">
                      <a:alpha val="40000"/>
                    </a:schemeClr>
                  </a:glow>
                </a:effectLst>
                <a:latin typeface="HG平成角ｺﾞｼｯｸ体W9" panose="020B0A09000000000000" pitchFamily="49" charset="-128"/>
                <a:ea typeface="HG平成角ｺﾞｼｯｸ体W9" panose="020B0A09000000000000" pitchFamily="49" charset="-128"/>
              </a:rPr>
              <a:t>不登校</a:t>
            </a:r>
          </a:p>
        </p:txBody>
      </p:sp>
      <p:sp>
        <p:nvSpPr>
          <p:cNvPr id="8" name="正方形/長方形 7"/>
          <p:cNvSpPr/>
          <p:nvPr/>
        </p:nvSpPr>
        <p:spPr>
          <a:xfrm>
            <a:off x="2116985" y="1634076"/>
            <a:ext cx="1435009" cy="584775"/>
          </a:xfrm>
          <a:prstGeom prst="rect">
            <a:avLst/>
          </a:prstGeom>
          <a:noFill/>
        </p:spPr>
        <p:txBody>
          <a:bodyPr wrap="none" lIns="91440" tIns="45720" rIns="91440" bIns="45720">
            <a:spAutoFit/>
          </a:bodyPr>
          <a:lstStyle/>
          <a:p>
            <a:pPr algn="ctr"/>
            <a:r>
              <a:rPr lang="ja-JP" altLang="en-US" sz="3200" b="1" spc="50" dirty="0">
                <a:ln w="19050" cmpd="sng">
                  <a:solidFill>
                    <a:schemeClr val="bg1"/>
                  </a:solidFill>
                  <a:prstDash val="solid"/>
                </a:ln>
                <a:solidFill>
                  <a:srgbClr val="C00000"/>
                </a:solidFill>
                <a:effectLst>
                  <a:glow rad="228600">
                    <a:schemeClr val="bg1">
                      <a:alpha val="40000"/>
                    </a:schemeClr>
                  </a:glow>
                </a:effectLst>
                <a:latin typeface="HG平成角ｺﾞｼｯｸ体W9" panose="020B0A09000000000000" pitchFamily="49" charset="-128"/>
                <a:ea typeface="HG平成角ｺﾞｼｯｸ体W9" panose="020B0A09000000000000" pitchFamily="49" charset="-128"/>
              </a:rPr>
              <a:t>いじめ</a:t>
            </a:r>
            <a:endParaRPr lang="ja-JP" altLang="en-US" sz="3200" b="1" cap="none" spc="50" dirty="0">
              <a:ln w="19050" cmpd="sng">
                <a:solidFill>
                  <a:schemeClr val="bg1"/>
                </a:solidFill>
                <a:prstDash val="solid"/>
              </a:ln>
              <a:solidFill>
                <a:srgbClr val="C00000"/>
              </a:solidFill>
              <a:effectLst>
                <a:glow rad="228600">
                  <a:schemeClr val="bg1">
                    <a:alpha val="40000"/>
                  </a:schemeClr>
                </a:glow>
              </a:effectLst>
              <a:latin typeface="HG平成角ｺﾞｼｯｸ体W9" panose="020B0A09000000000000" pitchFamily="49" charset="-128"/>
              <a:ea typeface="HG平成角ｺﾞｼｯｸ体W9" panose="020B0A09000000000000" pitchFamily="49" charset="-128"/>
            </a:endParaRPr>
          </a:p>
        </p:txBody>
      </p:sp>
      <p:sp>
        <p:nvSpPr>
          <p:cNvPr id="9" name="正方形/長方形 8"/>
          <p:cNvSpPr/>
          <p:nvPr/>
        </p:nvSpPr>
        <p:spPr>
          <a:xfrm>
            <a:off x="5137948" y="1160019"/>
            <a:ext cx="1358064" cy="646331"/>
          </a:xfrm>
          <a:prstGeom prst="rect">
            <a:avLst/>
          </a:prstGeom>
          <a:noFill/>
        </p:spPr>
        <p:txBody>
          <a:bodyPr wrap="none" lIns="91440" tIns="45720" rIns="91440" bIns="45720">
            <a:spAutoFit/>
          </a:bodyPr>
          <a:lstStyle/>
          <a:p>
            <a:pPr algn="ctr"/>
            <a:r>
              <a:rPr lang="ja-JP" altLang="en-US" sz="3600" b="1" spc="50" dirty="0">
                <a:ln w="19050" cmpd="sng">
                  <a:solidFill>
                    <a:schemeClr val="bg1"/>
                  </a:solidFill>
                  <a:prstDash val="solid"/>
                </a:ln>
                <a:solidFill>
                  <a:srgbClr val="C00000"/>
                </a:solidFill>
                <a:effectLst>
                  <a:glow rad="228600">
                    <a:schemeClr val="bg1">
                      <a:alpha val="40000"/>
                    </a:schemeClr>
                  </a:glow>
                </a:effectLst>
                <a:latin typeface="HG平成角ｺﾞｼｯｸ体W9" panose="020B0A09000000000000" pitchFamily="49" charset="-128"/>
                <a:ea typeface="HG平成角ｺﾞｼｯｸ体W9" panose="020B0A09000000000000" pitchFamily="49" charset="-128"/>
              </a:rPr>
              <a:t>非 行</a:t>
            </a:r>
            <a:endParaRPr lang="ja-JP" altLang="en-US" sz="3600" b="1" cap="none" spc="50" dirty="0">
              <a:ln w="19050" cmpd="sng">
                <a:solidFill>
                  <a:schemeClr val="bg1"/>
                </a:solidFill>
                <a:prstDash val="solid"/>
              </a:ln>
              <a:solidFill>
                <a:srgbClr val="C00000"/>
              </a:solidFill>
              <a:effectLst>
                <a:glow rad="228600">
                  <a:schemeClr val="bg1">
                    <a:alpha val="40000"/>
                  </a:schemeClr>
                </a:glow>
              </a:effectLst>
              <a:latin typeface="HG平成角ｺﾞｼｯｸ体W9" panose="020B0A09000000000000" pitchFamily="49" charset="-128"/>
              <a:ea typeface="HG平成角ｺﾞｼｯｸ体W9" panose="020B0A09000000000000" pitchFamily="49" charset="-128"/>
            </a:endParaRPr>
          </a:p>
        </p:txBody>
      </p:sp>
      <p:sp>
        <p:nvSpPr>
          <p:cNvPr id="10" name="正方形/長方形 9"/>
          <p:cNvSpPr/>
          <p:nvPr/>
        </p:nvSpPr>
        <p:spPr>
          <a:xfrm>
            <a:off x="4231058" y="1750403"/>
            <a:ext cx="1646605" cy="523220"/>
          </a:xfrm>
          <a:prstGeom prst="rect">
            <a:avLst/>
          </a:prstGeom>
          <a:noFill/>
        </p:spPr>
        <p:txBody>
          <a:bodyPr wrap="none" lIns="91440" tIns="45720" rIns="91440" bIns="45720">
            <a:spAutoFit/>
          </a:bodyPr>
          <a:lstStyle/>
          <a:p>
            <a:pPr algn="ctr"/>
            <a:r>
              <a:rPr lang="ja-JP" altLang="en-US" sz="2800" b="1" spc="50" dirty="0">
                <a:ln w="19050" cmpd="sng">
                  <a:solidFill>
                    <a:schemeClr val="bg1"/>
                  </a:solidFill>
                  <a:prstDash val="solid"/>
                </a:ln>
                <a:solidFill>
                  <a:srgbClr val="C00000"/>
                </a:solidFill>
                <a:effectLst>
                  <a:glow rad="228600">
                    <a:schemeClr val="bg1">
                      <a:alpha val="40000"/>
                    </a:schemeClr>
                  </a:glow>
                </a:effectLst>
                <a:latin typeface="HG平成角ｺﾞｼｯｸ体W9" panose="020B0A09000000000000" pitchFamily="49" charset="-128"/>
                <a:ea typeface="HG平成角ｺﾞｼｯｸ体W9" panose="020B0A09000000000000" pitchFamily="49" charset="-128"/>
              </a:rPr>
              <a:t>暴力行為</a:t>
            </a:r>
            <a:endParaRPr lang="ja-JP" altLang="en-US" sz="2800" b="1" cap="none" spc="50" dirty="0">
              <a:ln w="19050" cmpd="sng">
                <a:solidFill>
                  <a:schemeClr val="bg1"/>
                </a:solidFill>
                <a:prstDash val="solid"/>
              </a:ln>
              <a:solidFill>
                <a:srgbClr val="C00000"/>
              </a:solidFill>
              <a:effectLst>
                <a:glow rad="228600">
                  <a:schemeClr val="bg1">
                    <a:alpha val="40000"/>
                  </a:schemeClr>
                </a:glow>
              </a:effectLst>
              <a:latin typeface="HG平成角ｺﾞｼｯｸ体W9" panose="020B0A09000000000000" pitchFamily="49" charset="-128"/>
              <a:ea typeface="HG平成角ｺﾞｼｯｸ体W9" panose="020B0A09000000000000" pitchFamily="49" charset="-128"/>
            </a:endParaRPr>
          </a:p>
        </p:txBody>
      </p:sp>
      <p:sp>
        <p:nvSpPr>
          <p:cNvPr id="3" name="正方形/長方形 2"/>
          <p:cNvSpPr/>
          <p:nvPr/>
        </p:nvSpPr>
        <p:spPr>
          <a:xfrm>
            <a:off x="551205" y="2286599"/>
            <a:ext cx="2037737" cy="1200329"/>
          </a:xfrm>
          <a:prstGeom prst="rect">
            <a:avLst/>
          </a:prstGeom>
          <a:noFill/>
        </p:spPr>
        <p:txBody>
          <a:bodyPr wrap="none" lIns="91440" tIns="45720" rIns="91440" bIns="45720">
            <a:spAutoFit/>
          </a:bodyPr>
          <a:lstStyle/>
          <a:p>
            <a:pPr algn="ctr"/>
            <a:r>
              <a:rPr lang="ja-JP" altLang="en-US" sz="7200" b="1" dirty="0">
                <a:ln w="19050">
                  <a:solidFill>
                    <a:schemeClr val="bg1">
                      <a:lumMod val="50000"/>
                    </a:schemeClr>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HGP平成明朝体W9" panose="02020A00000000000000" pitchFamily="18" charset="-128"/>
                <a:ea typeface="HGP平成明朝体W9" panose="02020A00000000000000" pitchFamily="18" charset="-128"/>
              </a:rPr>
              <a:t>虐待</a:t>
            </a:r>
            <a:endParaRPr lang="ja-JP" altLang="en-US" sz="7200" b="1" cap="none" spc="0" dirty="0">
              <a:ln w="19050">
                <a:solidFill>
                  <a:schemeClr val="bg1">
                    <a:lumMod val="50000"/>
                  </a:schemeClr>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HGP平成明朝体W9" panose="02020A00000000000000" pitchFamily="18" charset="-128"/>
              <a:ea typeface="HGP平成明朝体W9" panose="02020A00000000000000" pitchFamily="18" charset="-128"/>
            </a:endParaRPr>
          </a:p>
        </p:txBody>
      </p:sp>
      <p:sp>
        <p:nvSpPr>
          <p:cNvPr id="11" name="正方形/長方形 10"/>
          <p:cNvSpPr/>
          <p:nvPr/>
        </p:nvSpPr>
        <p:spPr>
          <a:xfrm>
            <a:off x="463368" y="5164391"/>
            <a:ext cx="2244524" cy="584775"/>
          </a:xfrm>
          <a:prstGeom prst="rect">
            <a:avLst/>
          </a:prstGeom>
          <a:noFill/>
        </p:spPr>
        <p:txBody>
          <a:bodyPr wrap="none" lIns="91440" tIns="45720" rIns="91440" bIns="45720">
            <a:spAutoFit/>
          </a:bodyPr>
          <a:lstStyle/>
          <a:p>
            <a:pPr algn="ctr"/>
            <a:r>
              <a:rPr lang="ja-JP" altLang="en-US" sz="3200" b="1" cap="none" spc="0" dirty="0">
                <a:ln w="19050">
                  <a:solidFill>
                    <a:schemeClr val="bg1">
                      <a:lumMod val="50000"/>
                    </a:schemeClr>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HGP平成明朝体W9" panose="02020A00000000000000" pitchFamily="18" charset="-128"/>
                <a:ea typeface="HGP平成明朝体W9" panose="02020A00000000000000" pitchFamily="18" charset="-128"/>
              </a:rPr>
              <a:t>社会的孤立</a:t>
            </a:r>
          </a:p>
        </p:txBody>
      </p:sp>
      <p:sp>
        <p:nvSpPr>
          <p:cNvPr id="12" name="正方形/長方形 11"/>
          <p:cNvSpPr/>
          <p:nvPr/>
        </p:nvSpPr>
        <p:spPr>
          <a:xfrm>
            <a:off x="5599825" y="2482004"/>
            <a:ext cx="1576072" cy="923330"/>
          </a:xfrm>
          <a:prstGeom prst="rect">
            <a:avLst/>
          </a:prstGeom>
          <a:noFill/>
        </p:spPr>
        <p:txBody>
          <a:bodyPr wrap="none" lIns="91440" tIns="45720" rIns="91440" bIns="45720">
            <a:spAutoFit/>
          </a:bodyPr>
          <a:lstStyle/>
          <a:p>
            <a:pPr algn="ctr"/>
            <a:r>
              <a:rPr lang="ja-JP" altLang="en-US" sz="5400" b="1" dirty="0">
                <a:ln w="19050">
                  <a:solidFill>
                    <a:schemeClr val="bg1">
                      <a:lumMod val="50000"/>
                    </a:schemeClr>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HGP平成明朝体W9" panose="02020A00000000000000" pitchFamily="18" charset="-128"/>
                <a:ea typeface="HGP平成明朝体W9" panose="02020A00000000000000" pitchFamily="18" charset="-128"/>
              </a:rPr>
              <a:t>貧困</a:t>
            </a:r>
            <a:endParaRPr lang="ja-JP" altLang="en-US" sz="5400" b="1" cap="none" spc="0" dirty="0">
              <a:ln w="19050">
                <a:solidFill>
                  <a:schemeClr val="bg1">
                    <a:lumMod val="50000"/>
                  </a:schemeClr>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HGP平成明朝体W9" panose="02020A00000000000000" pitchFamily="18" charset="-128"/>
              <a:ea typeface="HGP平成明朝体W9" panose="02020A00000000000000" pitchFamily="18" charset="-128"/>
            </a:endParaRPr>
          </a:p>
        </p:txBody>
      </p:sp>
      <p:sp>
        <p:nvSpPr>
          <p:cNvPr id="13" name="正方形/長方形 12"/>
          <p:cNvSpPr/>
          <p:nvPr/>
        </p:nvSpPr>
        <p:spPr>
          <a:xfrm>
            <a:off x="1211865" y="3847405"/>
            <a:ext cx="2441694" cy="769441"/>
          </a:xfrm>
          <a:prstGeom prst="rect">
            <a:avLst/>
          </a:prstGeom>
          <a:noFill/>
        </p:spPr>
        <p:txBody>
          <a:bodyPr wrap="none" lIns="91440" tIns="45720" rIns="91440" bIns="45720">
            <a:spAutoFit/>
          </a:bodyPr>
          <a:lstStyle/>
          <a:p>
            <a:pPr algn="ctr"/>
            <a:r>
              <a:rPr lang="ja-JP" altLang="en-US" sz="4400" b="1" dirty="0">
                <a:ln w="19050">
                  <a:solidFill>
                    <a:schemeClr val="bg1">
                      <a:lumMod val="50000"/>
                    </a:schemeClr>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HGP平成明朝体W9" panose="02020A00000000000000" pitchFamily="18" charset="-128"/>
                <a:ea typeface="HGP平成明朝体W9" panose="02020A00000000000000" pitchFamily="18" charset="-128"/>
              </a:rPr>
              <a:t>発達障害</a:t>
            </a:r>
            <a:endParaRPr lang="ja-JP" altLang="en-US" sz="4400" b="1" cap="none" spc="0" dirty="0">
              <a:ln w="19050">
                <a:solidFill>
                  <a:schemeClr val="bg1">
                    <a:lumMod val="50000"/>
                  </a:schemeClr>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HGP平成明朝体W9" panose="02020A00000000000000" pitchFamily="18" charset="-128"/>
              <a:ea typeface="HGP平成明朝体W9" panose="02020A00000000000000" pitchFamily="18" charset="-128"/>
            </a:endParaRPr>
          </a:p>
        </p:txBody>
      </p:sp>
      <p:sp>
        <p:nvSpPr>
          <p:cNvPr id="14" name="正方形/長方形 13"/>
          <p:cNvSpPr/>
          <p:nvPr/>
        </p:nvSpPr>
        <p:spPr>
          <a:xfrm>
            <a:off x="3278958" y="3023990"/>
            <a:ext cx="2037737" cy="646331"/>
          </a:xfrm>
          <a:prstGeom prst="rect">
            <a:avLst/>
          </a:prstGeom>
          <a:noFill/>
        </p:spPr>
        <p:txBody>
          <a:bodyPr wrap="none" lIns="91440" tIns="45720" rIns="91440" bIns="45720">
            <a:spAutoFit/>
          </a:bodyPr>
          <a:lstStyle/>
          <a:p>
            <a:pPr algn="ctr"/>
            <a:r>
              <a:rPr lang="ja-JP" altLang="en-US" sz="3600" b="1" dirty="0">
                <a:ln w="19050">
                  <a:solidFill>
                    <a:schemeClr val="bg1">
                      <a:lumMod val="50000"/>
                    </a:schemeClr>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HGP平成明朝体W9" panose="02020A00000000000000" pitchFamily="18" charset="-128"/>
                <a:ea typeface="HGP平成明朝体W9" panose="02020A00000000000000" pitchFamily="18" charset="-128"/>
              </a:rPr>
              <a:t>精神疾患</a:t>
            </a:r>
            <a:endParaRPr lang="ja-JP" altLang="en-US" sz="3600" b="1" cap="none" spc="0" dirty="0">
              <a:ln w="19050">
                <a:solidFill>
                  <a:schemeClr val="bg1">
                    <a:lumMod val="50000"/>
                  </a:schemeClr>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HGP平成明朝体W9" panose="02020A00000000000000" pitchFamily="18" charset="-128"/>
              <a:ea typeface="HGP平成明朝体W9" panose="02020A00000000000000" pitchFamily="18" charset="-128"/>
            </a:endParaRPr>
          </a:p>
        </p:txBody>
      </p:sp>
      <p:sp>
        <p:nvSpPr>
          <p:cNvPr id="15" name="正方形/長方形 14"/>
          <p:cNvSpPr/>
          <p:nvPr/>
        </p:nvSpPr>
        <p:spPr>
          <a:xfrm>
            <a:off x="5629641" y="5328817"/>
            <a:ext cx="1988045" cy="523220"/>
          </a:xfrm>
          <a:prstGeom prst="rect">
            <a:avLst/>
          </a:prstGeom>
          <a:noFill/>
        </p:spPr>
        <p:txBody>
          <a:bodyPr wrap="none" lIns="91440" tIns="45720" rIns="91440" bIns="45720">
            <a:spAutoFit/>
          </a:bodyPr>
          <a:lstStyle/>
          <a:p>
            <a:pPr algn="ctr"/>
            <a:r>
              <a:rPr lang="ja-JP" altLang="en-US" sz="2800" b="1" dirty="0">
                <a:ln w="19050">
                  <a:solidFill>
                    <a:schemeClr val="bg1">
                      <a:lumMod val="50000"/>
                    </a:schemeClr>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HGP平成明朝体W9" panose="02020A00000000000000" pitchFamily="18" charset="-128"/>
                <a:ea typeface="HGP平成明朝体W9" panose="02020A00000000000000" pitchFamily="18" charset="-128"/>
              </a:rPr>
              <a:t>家庭内不和</a:t>
            </a:r>
            <a:endParaRPr lang="ja-JP" altLang="en-US" sz="2800" b="1" cap="none" spc="0" dirty="0">
              <a:ln w="19050">
                <a:solidFill>
                  <a:schemeClr val="bg1">
                    <a:lumMod val="50000"/>
                  </a:schemeClr>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HGP平成明朝体W9" panose="02020A00000000000000" pitchFamily="18" charset="-128"/>
              <a:ea typeface="HGP平成明朝体W9" panose="02020A00000000000000" pitchFamily="18" charset="-128"/>
            </a:endParaRPr>
          </a:p>
        </p:txBody>
      </p:sp>
      <p:sp>
        <p:nvSpPr>
          <p:cNvPr id="16" name="正方形/長方形 15"/>
          <p:cNvSpPr/>
          <p:nvPr/>
        </p:nvSpPr>
        <p:spPr>
          <a:xfrm>
            <a:off x="7082424" y="4368434"/>
            <a:ext cx="1422184" cy="830997"/>
          </a:xfrm>
          <a:prstGeom prst="rect">
            <a:avLst/>
          </a:prstGeom>
          <a:noFill/>
        </p:spPr>
        <p:txBody>
          <a:bodyPr wrap="none" lIns="91440" tIns="45720" rIns="91440" bIns="45720">
            <a:spAutoFit/>
          </a:bodyPr>
          <a:lstStyle/>
          <a:p>
            <a:pPr algn="ctr"/>
            <a:r>
              <a:rPr lang="ja-JP" altLang="en-US" sz="4800" b="1" dirty="0">
                <a:ln w="19050">
                  <a:solidFill>
                    <a:schemeClr val="bg1">
                      <a:lumMod val="50000"/>
                    </a:schemeClr>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HGP平成明朝体W9" panose="02020A00000000000000" pitchFamily="18" charset="-128"/>
                <a:ea typeface="HGP平成明朝体W9" panose="02020A00000000000000" pitchFamily="18" charset="-128"/>
              </a:rPr>
              <a:t>疾病</a:t>
            </a:r>
            <a:endParaRPr lang="ja-JP" altLang="en-US" sz="4800" b="1" cap="none" spc="0" dirty="0">
              <a:ln w="19050">
                <a:solidFill>
                  <a:schemeClr val="bg1">
                    <a:lumMod val="50000"/>
                  </a:schemeClr>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HGP平成明朝体W9" panose="02020A00000000000000" pitchFamily="18" charset="-128"/>
              <a:ea typeface="HGP平成明朝体W9" panose="02020A00000000000000" pitchFamily="18" charset="-128"/>
            </a:endParaRPr>
          </a:p>
        </p:txBody>
      </p:sp>
      <p:sp>
        <p:nvSpPr>
          <p:cNvPr id="17" name="正方形/長方形 16"/>
          <p:cNvSpPr/>
          <p:nvPr/>
        </p:nvSpPr>
        <p:spPr>
          <a:xfrm>
            <a:off x="5010706" y="3830374"/>
            <a:ext cx="1731564" cy="461665"/>
          </a:xfrm>
          <a:prstGeom prst="rect">
            <a:avLst/>
          </a:prstGeom>
          <a:noFill/>
        </p:spPr>
        <p:txBody>
          <a:bodyPr wrap="none" lIns="91440" tIns="45720" rIns="91440" bIns="45720">
            <a:spAutoFit/>
          </a:bodyPr>
          <a:lstStyle/>
          <a:p>
            <a:pPr algn="ctr"/>
            <a:r>
              <a:rPr lang="ja-JP" altLang="en-US" sz="2400" b="1" cap="none" spc="0" dirty="0">
                <a:ln w="19050">
                  <a:solidFill>
                    <a:schemeClr val="bg1">
                      <a:lumMod val="50000"/>
                    </a:schemeClr>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HGP平成明朝体W9" panose="02020A00000000000000" pitchFamily="18" charset="-128"/>
                <a:ea typeface="HGP平成明朝体W9" panose="02020A00000000000000" pitchFamily="18" charset="-128"/>
              </a:rPr>
              <a:t>配偶者暴力</a:t>
            </a:r>
          </a:p>
        </p:txBody>
      </p:sp>
      <p:sp>
        <p:nvSpPr>
          <p:cNvPr id="18" name="正方形/長方形 17"/>
          <p:cNvSpPr/>
          <p:nvPr/>
        </p:nvSpPr>
        <p:spPr>
          <a:xfrm>
            <a:off x="3914156" y="4419524"/>
            <a:ext cx="1422184" cy="830997"/>
          </a:xfrm>
          <a:prstGeom prst="rect">
            <a:avLst/>
          </a:prstGeom>
          <a:noFill/>
        </p:spPr>
        <p:txBody>
          <a:bodyPr wrap="none" lIns="91440" tIns="45720" rIns="91440" bIns="45720">
            <a:spAutoFit/>
          </a:bodyPr>
          <a:lstStyle/>
          <a:p>
            <a:pPr algn="ctr"/>
            <a:r>
              <a:rPr lang="ja-JP" altLang="en-US" sz="4800" b="1" dirty="0">
                <a:ln w="19050">
                  <a:solidFill>
                    <a:schemeClr val="bg1">
                      <a:lumMod val="50000"/>
                    </a:schemeClr>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HGP平成明朝体W9" panose="02020A00000000000000" pitchFamily="18" charset="-128"/>
                <a:ea typeface="HGP平成明朝体W9" panose="02020A00000000000000" pitchFamily="18" charset="-128"/>
              </a:rPr>
              <a:t>介護</a:t>
            </a:r>
            <a:endParaRPr lang="ja-JP" altLang="en-US" sz="4800" b="1" cap="none" spc="0" dirty="0">
              <a:ln w="19050">
                <a:solidFill>
                  <a:schemeClr val="bg1">
                    <a:lumMod val="50000"/>
                  </a:schemeClr>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HGP平成明朝体W9" panose="02020A00000000000000" pitchFamily="18" charset="-128"/>
              <a:ea typeface="HGP平成明朝体W9" panose="02020A00000000000000" pitchFamily="18" charset="-128"/>
            </a:endParaRPr>
          </a:p>
        </p:txBody>
      </p:sp>
      <p:sp>
        <p:nvSpPr>
          <p:cNvPr id="19" name="正方形/長方形 18"/>
          <p:cNvSpPr/>
          <p:nvPr/>
        </p:nvSpPr>
        <p:spPr>
          <a:xfrm>
            <a:off x="7496303" y="3321392"/>
            <a:ext cx="1316386" cy="769441"/>
          </a:xfrm>
          <a:prstGeom prst="rect">
            <a:avLst/>
          </a:prstGeom>
          <a:noFill/>
        </p:spPr>
        <p:txBody>
          <a:bodyPr wrap="none" lIns="91440" tIns="45720" rIns="91440" bIns="45720">
            <a:spAutoFit/>
          </a:bodyPr>
          <a:lstStyle/>
          <a:p>
            <a:pPr algn="ctr"/>
            <a:r>
              <a:rPr lang="ja-JP" altLang="en-US" sz="4400" b="1" dirty="0">
                <a:ln w="19050">
                  <a:solidFill>
                    <a:schemeClr val="bg1">
                      <a:lumMod val="50000"/>
                    </a:schemeClr>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HGP平成明朝体W9" panose="02020A00000000000000" pitchFamily="18" charset="-128"/>
                <a:ea typeface="HGP平成明朝体W9" panose="02020A00000000000000" pitchFamily="18" charset="-128"/>
              </a:rPr>
              <a:t>就労</a:t>
            </a:r>
            <a:endParaRPr lang="ja-JP" altLang="en-US" sz="4400" b="1" cap="none" spc="0" dirty="0">
              <a:ln w="19050">
                <a:solidFill>
                  <a:schemeClr val="bg1">
                    <a:lumMod val="50000"/>
                  </a:schemeClr>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HGP平成明朝体W9" panose="02020A00000000000000" pitchFamily="18" charset="-128"/>
              <a:ea typeface="HGP平成明朝体W9" panose="02020A00000000000000" pitchFamily="18" charset="-128"/>
            </a:endParaRPr>
          </a:p>
        </p:txBody>
      </p:sp>
      <p:sp>
        <p:nvSpPr>
          <p:cNvPr id="20" name="正方形/長方形 19"/>
          <p:cNvSpPr/>
          <p:nvPr/>
        </p:nvSpPr>
        <p:spPr>
          <a:xfrm>
            <a:off x="6869252" y="1342267"/>
            <a:ext cx="1441420" cy="461665"/>
          </a:xfrm>
          <a:prstGeom prst="rect">
            <a:avLst/>
          </a:prstGeom>
          <a:noFill/>
        </p:spPr>
        <p:txBody>
          <a:bodyPr wrap="none" lIns="91440" tIns="45720" rIns="91440" bIns="45720">
            <a:spAutoFit/>
          </a:bodyPr>
          <a:lstStyle/>
          <a:p>
            <a:pPr algn="ctr"/>
            <a:r>
              <a:rPr lang="ja-JP" altLang="en-US" sz="2400" b="1" spc="50" dirty="0">
                <a:ln w="19050" cmpd="sng">
                  <a:solidFill>
                    <a:schemeClr val="bg1"/>
                  </a:solidFill>
                  <a:prstDash val="solid"/>
                </a:ln>
                <a:solidFill>
                  <a:srgbClr val="C00000"/>
                </a:solidFill>
                <a:effectLst>
                  <a:glow rad="228600">
                    <a:schemeClr val="bg1">
                      <a:alpha val="40000"/>
                    </a:schemeClr>
                  </a:glow>
                </a:effectLst>
                <a:latin typeface="HG平成角ｺﾞｼｯｸ体W9" panose="020B0A09000000000000" pitchFamily="49" charset="-128"/>
                <a:ea typeface="HG平成角ｺﾞｼｯｸ体W9" panose="020B0A09000000000000" pitchFamily="49" charset="-128"/>
              </a:rPr>
              <a:t>中途退学</a:t>
            </a:r>
            <a:endParaRPr lang="ja-JP" altLang="en-US" sz="2400" b="1" cap="none" spc="50" dirty="0">
              <a:ln w="19050" cmpd="sng">
                <a:solidFill>
                  <a:schemeClr val="bg1"/>
                </a:solidFill>
                <a:prstDash val="solid"/>
              </a:ln>
              <a:solidFill>
                <a:srgbClr val="C00000"/>
              </a:solidFill>
              <a:effectLst>
                <a:glow rad="228600">
                  <a:schemeClr val="bg1">
                    <a:alpha val="40000"/>
                  </a:schemeClr>
                </a:glow>
              </a:effectLst>
              <a:latin typeface="HG平成角ｺﾞｼｯｸ体W9" panose="020B0A09000000000000" pitchFamily="49" charset="-128"/>
              <a:ea typeface="HG平成角ｺﾞｼｯｸ体W9" panose="020B0A09000000000000" pitchFamily="49" charset="-128"/>
            </a:endParaRPr>
          </a:p>
        </p:txBody>
      </p:sp>
      <p:sp>
        <p:nvSpPr>
          <p:cNvPr id="21" name="正方形/長方形 20"/>
          <p:cNvSpPr/>
          <p:nvPr/>
        </p:nvSpPr>
        <p:spPr>
          <a:xfrm>
            <a:off x="397524" y="1815786"/>
            <a:ext cx="1510982" cy="400110"/>
          </a:xfrm>
          <a:prstGeom prst="rect">
            <a:avLst/>
          </a:prstGeom>
          <a:noFill/>
        </p:spPr>
        <p:txBody>
          <a:bodyPr wrap="square" lIns="91440" tIns="45720" rIns="91440" bIns="45720">
            <a:spAutoFit/>
          </a:bodyPr>
          <a:lstStyle/>
          <a:p>
            <a:pPr algn="ctr"/>
            <a:r>
              <a:rPr lang="ja-JP" altLang="en-US" sz="2000" b="1" spc="50" dirty="0">
                <a:ln w="19050" cmpd="sng">
                  <a:solidFill>
                    <a:schemeClr val="bg1"/>
                  </a:solidFill>
                  <a:prstDash val="solid"/>
                </a:ln>
                <a:solidFill>
                  <a:srgbClr val="C00000"/>
                </a:solidFill>
                <a:effectLst>
                  <a:glow rad="228600">
                    <a:schemeClr val="bg1">
                      <a:alpha val="40000"/>
                    </a:schemeClr>
                  </a:glow>
                </a:effectLst>
                <a:latin typeface="HG平成角ｺﾞｼｯｸ体W9" panose="020B0A09000000000000" pitchFamily="49" charset="-128"/>
                <a:ea typeface="HG平成角ｺﾞｼｯｸ体W9" panose="020B0A09000000000000" pitchFamily="49" charset="-128"/>
              </a:rPr>
              <a:t>学級崩壊</a:t>
            </a:r>
            <a:endParaRPr lang="ja-JP" altLang="en-US" sz="2000" b="1" cap="none" spc="50" dirty="0">
              <a:ln w="19050" cmpd="sng">
                <a:solidFill>
                  <a:schemeClr val="bg1"/>
                </a:solidFill>
                <a:prstDash val="solid"/>
              </a:ln>
              <a:solidFill>
                <a:srgbClr val="C00000"/>
              </a:solidFill>
              <a:effectLst>
                <a:glow rad="228600">
                  <a:schemeClr val="bg1">
                    <a:alpha val="40000"/>
                  </a:schemeClr>
                </a:glow>
              </a:effectLst>
              <a:latin typeface="HG平成角ｺﾞｼｯｸ体W9" panose="020B0A09000000000000" pitchFamily="49" charset="-128"/>
              <a:ea typeface="HG平成角ｺﾞｼｯｸ体W9" panose="020B0A09000000000000" pitchFamily="49" charset="-128"/>
            </a:endParaRPr>
          </a:p>
        </p:txBody>
      </p:sp>
      <p:sp>
        <p:nvSpPr>
          <p:cNvPr id="22" name="正方形/長方形 21"/>
          <p:cNvSpPr/>
          <p:nvPr/>
        </p:nvSpPr>
        <p:spPr>
          <a:xfrm>
            <a:off x="3000178" y="1334690"/>
            <a:ext cx="1370888" cy="369332"/>
          </a:xfrm>
          <a:prstGeom prst="rect">
            <a:avLst/>
          </a:prstGeom>
          <a:noFill/>
        </p:spPr>
        <p:txBody>
          <a:bodyPr wrap="none" lIns="91440" tIns="45720" rIns="91440" bIns="45720">
            <a:spAutoFit/>
          </a:bodyPr>
          <a:lstStyle/>
          <a:p>
            <a:pPr algn="ctr"/>
            <a:r>
              <a:rPr lang="ja-JP" altLang="en-US" b="1" spc="50" dirty="0">
                <a:ln w="19050" cmpd="sng">
                  <a:solidFill>
                    <a:schemeClr val="bg1"/>
                  </a:solidFill>
                  <a:prstDash val="solid"/>
                </a:ln>
                <a:solidFill>
                  <a:srgbClr val="C00000"/>
                </a:solidFill>
                <a:effectLst>
                  <a:glow rad="228600">
                    <a:schemeClr val="bg1">
                      <a:alpha val="40000"/>
                    </a:schemeClr>
                  </a:glow>
                </a:effectLst>
                <a:latin typeface="HG平成角ｺﾞｼｯｸ体W9" panose="020B0A09000000000000" pitchFamily="49" charset="-128"/>
                <a:ea typeface="HG平成角ｺﾞｼｯｸ体W9" panose="020B0A09000000000000" pitchFamily="49" charset="-128"/>
              </a:rPr>
              <a:t>ひきこもり</a:t>
            </a:r>
            <a:endParaRPr lang="ja-JP" altLang="en-US" b="1" cap="none" spc="50" dirty="0">
              <a:ln w="19050" cmpd="sng">
                <a:solidFill>
                  <a:schemeClr val="bg1"/>
                </a:solidFill>
                <a:prstDash val="solid"/>
              </a:ln>
              <a:solidFill>
                <a:srgbClr val="C00000"/>
              </a:solidFill>
              <a:effectLst>
                <a:glow rad="228600">
                  <a:schemeClr val="bg1">
                    <a:alpha val="40000"/>
                  </a:schemeClr>
                </a:glow>
              </a:effectLst>
              <a:latin typeface="HG平成角ｺﾞｼｯｸ体W9" panose="020B0A09000000000000" pitchFamily="49" charset="-128"/>
              <a:ea typeface="HG平成角ｺﾞｼｯｸ体W9" panose="020B0A09000000000000" pitchFamily="49" charset="-128"/>
            </a:endParaRPr>
          </a:p>
        </p:txBody>
      </p:sp>
      <p:sp>
        <p:nvSpPr>
          <p:cNvPr id="23" name="正方形/長方形 22"/>
          <p:cNvSpPr/>
          <p:nvPr/>
        </p:nvSpPr>
        <p:spPr>
          <a:xfrm>
            <a:off x="7634202" y="1871911"/>
            <a:ext cx="1441420" cy="461665"/>
          </a:xfrm>
          <a:prstGeom prst="rect">
            <a:avLst/>
          </a:prstGeom>
          <a:noFill/>
        </p:spPr>
        <p:txBody>
          <a:bodyPr wrap="none" lIns="91440" tIns="45720" rIns="91440" bIns="45720">
            <a:spAutoFit/>
          </a:bodyPr>
          <a:lstStyle/>
          <a:p>
            <a:pPr algn="ctr"/>
            <a:r>
              <a:rPr lang="ja-JP" altLang="en-US" sz="2400" b="1" spc="50" dirty="0">
                <a:ln w="19050" cmpd="sng">
                  <a:solidFill>
                    <a:schemeClr val="bg1"/>
                  </a:solidFill>
                  <a:prstDash val="solid"/>
                </a:ln>
                <a:solidFill>
                  <a:srgbClr val="C00000"/>
                </a:solidFill>
                <a:effectLst>
                  <a:glow rad="228600">
                    <a:schemeClr val="bg1">
                      <a:alpha val="40000"/>
                    </a:schemeClr>
                  </a:glow>
                </a:effectLst>
                <a:latin typeface="HG平成角ｺﾞｼｯｸ体W9" panose="020B0A09000000000000" pitchFamily="49" charset="-128"/>
                <a:ea typeface="HG平成角ｺﾞｼｯｸ体W9" panose="020B0A09000000000000" pitchFamily="49" charset="-128"/>
              </a:rPr>
              <a:t>薬物乱用</a:t>
            </a:r>
            <a:endParaRPr lang="ja-JP" altLang="en-US" sz="2400" b="1" cap="none" spc="50" dirty="0">
              <a:ln w="19050" cmpd="sng">
                <a:solidFill>
                  <a:schemeClr val="bg1"/>
                </a:solidFill>
                <a:prstDash val="solid"/>
              </a:ln>
              <a:solidFill>
                <a:srgbClr val="C00000"/>
              </a:solidFill>
              <a:effectLst>
                <a:glow rad="228600">
                  <a:schemeClr val="bg1">
                    <a:alpha val="40000"/>
                  </a:schemeClr>
                </a:glow>
              </a:effectLst>
              <a:latin typeface="HG平成角ｺﾞｼｯｸ体W9" panose="020B0A09000000000000" pitchFamily="49" charset="-128"/>
              <a:ea typeface="HG平成角ｺﾞｼｯｸ体W9" panose="020B0A09000000000000" pitchFamily="49" charset="-128"/>
            </a:endParaRPr>
          </a:p>
        </p:txBody>
      </p:sp>
      <p:sp>
        <p:nvSpPr>
          <p:cNvPr id="24" name="正方形/長方形 23"/>
          <p:cNvSpPr/>
          <p:nvPr/>
        </p:nvSpPr>
        <p:spPr>
          <a:xfrm>
            <a:off x="6326253" y="1806267"/>
            <a:ext cx="1242649" cy="338554"/>
          </a:xfrm>
          <a:prstGeom prst="rect">
            <a:avLst/>
          </a:prstGeom>
          <a:noFill/>
        </p:spPr>
        <p:txBody>
          <a:bodyPr wrap="none" lIns="91440" tIns="45720" rIns="91440" bIns="45720">
            <a:spAutoFit/>
          </a:bodyPr>
          <a:lstStyle/>
          <a:p>
            <a:pPr algn="ctr"/>
            <a:r>
              <a:rPr lang="ja-JP" altLang="en-US" sz="1600" b="1" spc="50" dirty="0">
                <a:ln w="19050" cmpd="sng">
                  <a:solidFill>
                    <a:schemeClr val="bg1"/>
                  </a:solidFill>
                  <a:prstDash val="solid"/>
                </a:ln>
                <a:solidFill>
                  <a:srgbClr val="C00000"/>
                </a:solidFill>
                <a:effectLst>
                  <a:glow rad="228600">
                    <a:schemeClr val="bg1">
                      <a:alpha val="40000"/>
                    </a:schemeClr>
                  </a:glow>
                </a:effectLst>
                <a:latin typeface="HG平成角ｺﾞｼｯｸ体W9" panose="020B0A09000000000000" pitchFamily="49" charset="-128"/>
                <a:ea typeface="HG平成角ｺﾞｼｯｸ体W9" panose="020B0A09000000000000" pitchFamily="49" charset="-128"/>
              </a:rPr>
              <a:t>ゲーム依存</a:t>
            </a:r>
            <a:endParaRPr lang="ja-JP" altLang="en-US" sz="1600" b="1" cap="none" spc="50" dirty="0">
              <a:ln w="19050" cmpd="sng">
                <a:solidFill>
                  <a:schemeClr val="bg1"/>
                </a:solidFill>
                <a:prstDash val="solid"/>
              </a:ln>
              <a:solidFill>
                <a:srgbClr val="C00000"/>
              </a:solidFill>
              <a:effectLst>
                <a:glow rad="228600">
                  <a:schemeClr val="bg1">
                    <a:alpha val="40000"/>
                  </a:schemeClr>
                </a:glow>
              </a:effectLst>
              <a:latin typeface="HG平成角ｺﾞｼｯｸ体W9" panose="020B0A09000000000000" pitchFamily="49" charset="-128"/>
              <a:ea typeface="HG平成角ｺﾞｼｯｸ体W9" panose="020B0A09000000000000" pitchFamily="49" charset="-128"/>
            </a:endParaRPr>
          </a:p>
        </p:txBody>
      </p:sp>
      <p:sp>
        <p:nvSpPr>
          <p:cNvPr id="4" name="テキスト ボックス 3">
            <a:extLst>
              <a:ext uri="{FF2B5EF4-FFF2-40B4-BE49-F238E27FC236}">
                <a16:creationId xmlns:a16="http://schemas.microsoft.com/office/drawing/2014/main" id="{3A879F13-BD8B-BF2C-1A94-0693829062F4}"/>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6" name="テキスト ボックス 5">
            <a:extLst>
              <a:ext uri="{FF2B5EF4-FFF2-40B4-BE49-F238E27FC236}">
                <a16:creationId xmlns:a16="http://schemas.microsoft.com/office/drawing/2014/main" id="{68BF7615-E5C8-7C95-F047-1A347835D1C7}"/>
              </a:ext>
            </a:extLst>
          </p:cNvPr>
          <p:cNvSpPr txBox="1"/>
          <p:nvPr/>
        </p:nvSpPr>
        <p:spPr>
          <a:xfrm>
            <a:off x="103194" y="6074094"/>
            <a:ext cx="8765800" cy="230832"/>
          </a:xfrm>
          <a:prstGeom prst="rect">
            <a:avLst/>
          </a:prstGeom>
          <a:noFill/>
        </p:spPr>
        <p:txBody>
          <a:bodyPr wrap="square">
            <a:spAutoFit/>
          </a:bodyPr>
          <a:lstStyle/>
          <a:p>
            <a:pPr algn="r"/>
            <a:r>
              <a:rPr lang="ja-JP" altLang="en-US" sz="900" dirty="0">
                <a:latin typeface="BIZ UDPゴシック" panose="020B0400000000000000" pitchFamily="50" charset="-128"/>
                <a:ea typeface="BIZ UDPゴシック" panose="020B0400000000000000" pitchFamily="50" charset="-128"/>
                <a:cs typeface="Times New Roman" panose="02020603050405020304" pitchFamily="18" charset="0"/>
              </a:rPr>
              <a:t>筆者作成</a:t>
            </a:r>
            <a:endParaRPr lang="ja-JP" altLang="en-US" sz="900" dirty="0">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A76F3D34-EA7C-01A3-A712-C4356F81EDDC}"/>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１．個別支援アセスメントとプランニングの実際　</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A5C6FD38-5B19-F807-008F-1966136220C2}"/>
              </a:ext>
            </a:extLst>
          </p:cNvPr>
          <p:cNvSpPr txBox="1"/>
          <p:nvPr/>
        </p:nvSpPr>
        <p:spPr>
          <a:xfrm>
            <a:off x="1" y="501671"/>
            <a:ext cx="9143999" cy="584775"/>
          </a:xfrm>
          <a:prstGeom prst="rect">
            <a:avLst/>
          </a:prstGeom>
          <a:noFill/>
        </p:spPr>
        <p:txBody>
          <a:bodyPr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　</a:t>
            </a:r>
            <a:endParaRPr kumimoji="1" lang="en-US" altLang="ja-JP" sz="1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　①不登校</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177F6EF4-415D-4BFA-7BA8-07E1F825D57B}"/>
              </a:ext>
            </a:extLst>
          </p:cNvPr>
          <p:cNvSpPr>
            <a:spLocks noGrp="1"/>
          </p:cNvSpPr>
          <p:nvPr>
            <p:ph type="sldNum" sz="quarter" idx="12"/>
          </p:nvPr>
        </p:nvSpPr>
        <p:spPr/>
        <p:txBody>
          <a:bodyPr/>
          <a:lstStyle/>
          <a:p>
            <a:fld id="{9DAC49A8-D133-48D6-BABD-467D590054FB}" type="slidenum">
              <a:rPr kumimoji="1" lang="ja-JP" altLang="en-US" smtClean="0"/>
              <a:t>102</a:t>
            </a:fld>
            <a:endParaRPr kumimoji="1" lang="ja-JP" altLang="en-US"/>
          </a:p>
        </p:txBody>
      </p:sp>
    </p:spTree>
    <p:extLst>
      <p:ext uri="{BB962C8B-B14F-4D97-AF65-F5344CB8AC3E}">
        <p14:creationId xmlns:p14="http://schemas.microsoft.com/office/powerpoint/2010/main" val="1080330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500"/>
                                        <p:tgtEl>
                                          <p:spTgt spid="2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fade">
                                      <p:cBhvr>
                                        <p:cTn id="22" dur="500"/>
                                        <p:tgtEl>
                                          <p:spTgt spid="2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fade">
                                      <p:cBhvr>
                                        <p:cTn id="25" dur="500"/>
                                        <p:tgtEl>
                                          <p:spTgt spid="22">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fade">
                                      <p:cBhvr>
                                        <p:cTn id="28" dur="500"/>
                                        <p:tgtEl>
                                          <p:spTgt spid="23">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animEffect transition="in" filter="fade">
                                      <p:cBhvr>
                                        <p:cTn id="31"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1224793"/>
            <a:ext cx="9144000" cy="951991"/>
          </a:xfrm>
        </p:spPr>
        <p:txBody>
          <a:bodyPr>
            <a:normAutofit/>
          </a:bodyPr>
          <a:lstStyle/>
          <a:p>
            <a:pPr>
              <a:defRPr/>
            </a:pPr>
            <a:r>
              <a:rPr lang="ja-JP" altLang="en-US" sz="2800" dirty="0">
                <a:solidFill>
                  <a:schemeClr val="tx1">
                    <a:lumMod val="85000"/>
                    <a:lumOff val="15000"/>
                  </a:schemeClr>
                </a:solidFill>
                <a:latin typeface="BIZ UDP明朝 Medium" panose="02020500000000000000" pitchFamily="18" charset="-128"/>
                <a:ea typeface="BIZ UDP明朝 Medium" panose="02020500000000000000" pitchFamily="18" charset="-128"/>
              </a:rPr>
              <a:t>＊</a:t>
            </a:r>
            <a:r>
              <a:rPr lang="ja-JP" altLang="en-US" sz="2800" b="1" dirty="0">
                <a:solidFill>
                  <a:schemeClr val="tx1">
                    <a:lumMod val="85000"/>
                    <a:lumOff val="15000"/>
                  </a:schemeClr>
                </a:solidFill>
                <a:latin typeface="BIZ UDPゴシック" panose="020B0400000000000000" pitchFamily="50" charset="-128"/>
                <a:ea typeface="BIZ UDPゴシック" panose="020B0400000000000000" pitchFamily="50" charset="-128"/>
              </a:rPr>
              <a:t>アセスメント＝本当のニーズを探る</a:t>
            </a:r>
            <a:br>
              <a:rPr lang="en-US" altLang="ja-JP" sz="3200" b="1" dirty="0">
                <a:latin typeface="BIZ UDPゴシック" panose="020B0400000000000000" pitchFamily="50" charset="-128"/>
                <a:ea typeface="BIZ UDPゴシック" panose="020B0400000000000000" pitchFamily="50" charset="-128"/>
              </a:rPr>
            </a:br>
            <a:r>
              <a:rPr lang="ja-JP" altLang="en-US" sz="3100" b="1" dirty="0">
                <a:latin typeface="BIZ UDPゴシック" panose="020B0400000000000000" pitchFamily="50" charset="-128"/>
                <a:ea typeface="BIZ UDPゴシック" panose="020B0400000000000000" pitchFamily="50" charset="-128"/>
              </a:rPr>
              <a:t>　　　　　　　　　　　　　　　　　　　　　　　</a:t>
            </a:r>
            <a:r>
              <a:rPr lang="ja-JP" altLang="en-US" sz="2400" b="1" dirty="0">
                <a:latin typeface="BIZ UDPゴシック" panose="020B0400000000000000" pitchFamily="50" charset="-128"/>
                <a:ea typeface="BIZ UDPゴシック" panose="020B0400000000000000" pitchFamily="50" charset="-128"/>
              </a:rPr>
              <a:t>～なぜ、こんなことに？</a:t>
            </a:r>
          </a:p>
        </p:txBody>
      </p:sp>
      <p:sp>
        <p:nvSpPr>
          <p:cNvPr id="59396" name="スライド番号プレースホルダ 3"/>
          <p:cNvSpPr txBox="1">
            <a:spLocks noGrp="1"/>
          </p:cNvSpPr>
          <p:nvPr/>
        </p:nvSpPr>
        <p:spPr bwMode="auto">
          <a:xfrm>
            <a:off x="1500361" y="6507547"/>
            <a:ext cx="656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folHlink"/>
              </a:buClr>
              <a:buSzPct val="80000"/>
              <a:buFont typeface="Wingdings" panose="05000000000000000000" pitchFamily="2" charset="2"/>
              <a:buChar char="l"/>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tx2"/>
              </a:buClr>
              <a:buSzPct val="80000"/>
              <a:buFont typeface="Wingdings" panose="05000000000000000000" pitchFamily="2" charset="2"/>
              <a:buChar char="l"/>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hlink"/>
              </a:buClr>
              <a:buSzPct val="80000"/>
              <a:buFont typeface="Wingdings" panose="05000000000000000000" pitchFamily="2" charset="2"/>
              <a:buChar char="l"/>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tx1"/>
              </a:buClr>
              <a:buSzPct val="80000"/>
              <a:buFont typeface="Wingdings" panose="05000000000000000000" pitchFamily="2" charset="2"/>
              <a:buChar char="l"/>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kumimoji="1" sz="2000">
                <a:solidFill>
                  <a:schemeClr val="tx1"/>
                </a:solidFill>
                <a:latin typeface="Tahoma" panose="020B0604030504040204" pitchFamily="34" charset="0"/>
                <a:ea typeface="ＭＳ Ｐゴシック" panose="020B0600070205080204" pitchFamily="50" charset="-128"/>
              </a:defRPr>
            </a:lvl9pPr>
          </a:lstStyle>
          <a:p>
            <a:pPr algn="r" eaLnBrk="1" hangingPunct="1">
              <a:spcBef>
                <a:spcPct val="0"/>
              </a:spcBef>
              <a:buClrTx/>
              <a:buSzTx/>
              <a:buFontTx/>
              <a:buNone/>
            </a:pPr>
            <a:r>
              <a:rPr kumimoji="0" lang="ja-JP" altLang="en-US" sz="1400" b="1" dirty="0"/>
              <a:t>山野則子作成（</a:t>
            </a:r>
            <a:r>
              <a:rPr kumimoji="0" lang="en-US" altLang="ja-JP" sz="1400" b="1" dirty="0"/>
              <a:t>2012</a:t>
            </a:r>
            <a:r>
              <a:rPr kumimoji="0" lang="ja-JP" altLang="en-US" sz="1400" b="1" dirty="0"/>
              <a:t>）</a:t>
            </a:r>
            <a:r>
              <a:rPr kumimoji="0" lang="en-US" altLang="ja-JP" sz="1400" b="1" dirty="0"/>
              <a:t>『</a:t>
            </a:r>
            <a:r>
              <a:rPr kumimoji="0" lang="ja-JP" altLang="en-US" sz="1400" b="1" dirty="0"/>
              <a:t>子育てに困難を抱える人への支援</a:t>
            </a:r>
            <a:r>
              <a:rPr kumimoji="0" lang="en-US" altLang="ja-JP" sz="1400" b="1" dirty="0"/>
              <a:t>』</a:t>
            </a:r>
            <a:r>
              <a:rPr kumimoji="0" lang="ja-JP" altLang="en-US" sz="1400" b="1" dirty="0"/>
              <a:t>「国際文化研修」</a:t>
            </a:r>
            <a:r>
              <a:rPr kumimoji="0" lang="en-US" altLang="ja-JP" sz="1400" b="1" dirty="0"/>
              <a:t>p.28</a:t>
            </a:r>
          </a:p>
        </p:txBody>
      </p:sp>
      <p:sp>
        <p:nvSpPr>
          <p:cNvPr id="24" name="タイトル 1"/>
          <p:cNvSpPr txBox="1">
            <a:spLocks/>
          </p:cNvSpPr>
          <p:nvPr/>
        </p:nvSpPr>
        <p:spPr bwMode="auto">
          <a:xfrm>
            <a:off x="0" y="553674"/>
            <a:ext cx="9144000" cy="614363"/>
          </a:xfrm>
          <a:prstGeom prst="rect">
            <a:avLst/>
          </a:prstGeom>
          <a:solidFill>
            <a:schemeClr val="accent5">
              <a:lumMod val="20000"/>
              <a:lumOff val="80000"/>
            </a:schemeClr>
          </a:solidFill>
          <a:ln w="9525">
            <a:noFill/>
            <a:miter lim="800000"/>
            <a:headEnd/>
            <a:tailEnd/>
          </a:ln>
          <a:effectLst/>
        </p:spPr>
        <p:txBody>
          <a:bodyPr anchor="ctr" anchorCtr="1"/>
          <a:lstStyle>
            <a:lvl1pPr algn="ctr" rtl="0" eaLnBrk="0" fontAlgn="base" hangingPunct="0">
              <a:spcBef>
                <a:spcPct val="0"/>
              </a:spcBef>
              <a:spcAft>
                <a:spcPct val="0"/>
              </a:spcAft>
              <a:defRPr kumimoji="1"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200">
                <a:solidFill>
                  <a:schemeClr val="tx2"/>
                </a:solidFill>
                <a:effectLst>
                  <a:outerShdw blurRad="38100" dist="38100" dir="2700000" algn="tl">
                    <a:srgbClr val="000000"/>
                  </a:outerShdw>
                </a:effectLst>
                <a:latin typeface="Tahoma" pitchFamily="34" charset="0"/>
                <a:ea typeface="ＭＳ Ｐゴシック" pitchFamily="50" charset="-128"/>
              </a:defRPr>
            </a:lvl2pPr>
            <a:lvl3pPr algn="ctr" rtl="0" eaLnBrk="0" fontAlgn="base" hangingPunct="0">
              <a:spcBef>
                <a:spcPct val="0"/>
              </a:spcBef>
              <a:spcAft>
                <a:spcPct val="0"/>
              </a:spcAft>
              <a:defRPr kumimoji="1" sz="4200">
                <a:solidFill>
                  <a:schemeClr val="tx2"/>
                </a:solidFill>
                <a:effectLst>
                  <a:outerShdw blurRad="38100" dist="38100" dir="2700000" algn="tl">
                    <a:srgbClr val="000000"/>
                  </a:outerShdw>
                </a:effectLst>
                <a:latin typeface="Tahoma" pitchFamily="34" charset="0"/>
                <a:ea typeface="ＭＳ Ｐゴシック" pitchFamily="50" charset="-128"/>
              </a:defRPr>
            </a:lvl3pPr>
            <a:lvl4pPr algn="ctr" rtl="0" eaLnBrk="0" fontAlgn="base" hangingPunct="0">
              <a:spcBef>
                <a:spcPct val="0"/>
              </a:spcBef>
              <a:spcAft>
                <a:spcPct val="0"/>
              </a:spcAft>
              <a:defRPr kumimoji="1" sz="4200">
                <a:solidFill>
                  <a:schemeClr val="tx2"/>
                </a:solidFill>
                <a:effectLst>
                  <a:outerShdw blurRad="38100" dist="38100" dir="2700000" algn="tl">
                    <a:srgbClr val="000000"/>
                  </a:outerShdw>
                </a:effectLst>
                <a:latin typeface="Tahoma" pitchFamily="34" charset="0"/>
                <a:ea typeface="ＭＳ Ｐゴシック" pitchFamily="50" charset="-128"/>
              </a:defRPr>
            </a:lvl4pPr>
            <a:lvl5pPr algn="ctr" rtl="0" eaLnBrk="0" fontAlgn="base" hangingPunct="0">
              <a:spcBef>
                <a:spcPct val="0"/>
              </a:spcBef>
              <a:spcAft>
                <a:spcPct val="0"/>
              </a:spcAft>
              <a:defRPr kumimoji="1" sz="4200">
                <a:solidFill>
                  <a:schemeClr val="tx2"/>
                </a:solidFill>
                <a:effectLst>
                  <a:outerShdw blurRad="38100" dist="38100" dir="2700000" algn="tl">
                    <a:srgbClr val="000000"/>
                  </a:outerShdw>
                </a:effectLst>
                <a:latin typeface="Tahoma" pitchFamily="34" charset="0"/>
                <a:ea typeface="ＭＳ Ｐゴシック" pitchFamily="50" charset="-128"/>
              </a:defRPr>
            </a:lvl5pPr>
            <a:lvl6pPr marL="457200" algn="ctr" rtl="0" fontAlgn="base">
              <a:spcBef>
                <a:spcPct val="0"/>
              </a:spcBef>
              <a:spcAft>
                <a:spcPct val="0"/>
              </a:spcAft>
              <a:defRPr kumimoji="1" sz="4200">
                <a:solidFill>
                  <a:schemeClr val="tx2"/>
                </a:solidFill>
                <a:effectLst>
                  <a:outerShdw blurRad="38100" dist="38100" dir="2700000" algn="tl">
                    <a:srgbClr val="000000"/>
                  </a:outerShdw>
                </a:effectLst>
                <a:latin typeface="Tahoma" pitchFamily="34" charset="0"/>
                <a:ea typeface="ＭＳ Ｐゴシック" pitchFamily="50" charset="-128"/>
              </a:defRPr>
            </a:lvl6pPr>
            <a:lvl7pPr marL="914400" algn="ctr" rtl="0" fontAlgn="base">
              <a:spcBef>
                <a:spcPct val="0"/>
              </a:spcBef>
              <a:spcAft>
                <a:spcPct val="0"/>
              </a:spcAft>
              <a:defRPr kumimoji="1" sz="4200">
                <a:solidFill>
                  <a:schemeClr val="tx2"/>
                </a:solidFill>
                <a:effectLst>
                  <a:outerShdw blurRad="38100" dist="38100" dir="2700000" algn="tl">
                    <a:srgbClr val="000000"/>
                  </a:outerShdw>
                </a:effectLst>
                <a:latin typeface="Tahoma" pitchFamily="34" charset="0"/>
                <a:ea typeface="ＭＳ Ｐゴシック" pitchFamily="50" charset="-128"/>
              </a:defRPr>
            </a:lvl7pPr>
            <a:lvl8pPr marL="1371600" algn="ctr" rtl="0" fontAlgn="base">
              <a:spcBef>
                <a:spcPct val="0"/>
              </a:spcBef>
              <a:spcAft>
                <a:spcPct val="0"/>
              </a:spcAft>
              <a:defRPr kumimoji="1" sz="4200">
                <a:solidFill>
                  <a:schemeClr val="tx2"/>
                </a:solidFill>
                <a:effectLst>
                  <a:outerShdw blurRad="38100" dist="38100" dir="2700000" algn="tl">
                    <a:srgbClr val="000000"/>
                  </a:outerShdw>
                </a:effectLst>
                <a:latin typeface="Tahoma" pitchFamily="34" charset="0"/>
                <a:ea typeface="ＭＳ Ｐゴシック" pitchFamily="50" charset="-128"/>
              </a:defRPr>
            </a:lvl8pPr>
            <a:lvl9pPr marL="1828800" algn="ctr" rtl="0" fontAlgn="base">
              <a:spcBef>
                <a:spcPct val="0"/>
              </a:spcBef>
              <a:spcAft>
                <a:spcPct val="0"/>
              </a:spcAft>
              <a:defRPr kumimoji="1" sz="4200">
                <a:solidFill>
                  <a:schemeClr val="tx2"/>
                </a:solidFill>
                <a:effectLst>
                  <a:outerShdw blurRad="38100" dist="38100" dir="2700000" algn="tl">
                    <a:srgbClr val="000000"/>
                  </a:outerShdw>
                </a:effectLst>
                <a:latin typeface="Tahoma" pitchFamily="34" charset="0"/>
                <a:ea typeface="ＭＳ Ｐゴシック" pitchFamily="50" charset="-128"/>
              </a:defRPr>
            </a:lvl9pPr>
          </a:lstStyle>
          <a:p>
            <a:pPr eaLnBrk="1" hangingPunct="1">
              <a:defRPr/>
            </a:pPr>
            <a:r>
              <a:rPr lang="ja-JP" altLang="en-US" sz="2800" b="1" kern="0" dirty="0">
                <a:solidFill>
                  <a:schemeClr val="tx2">
                    <a:lumMod val="75000"/>
                  </a:schemeClr>
                </a:solidFill>
                <a:effectLst/>
              </a:rPr>
              <a:t>アセスメントに基づく基本的視点</a:t>
            </a:r>
            <a:endParaRPr lang="en-US" altLang="ja-JP" sz="2800" b="1" kern="0" dirty="0">
              <a:solidFill>
                <a:schemeClr val="tx2">
                  <a:lumMod val="75000"/>
                </a:schemeClr>
              </a:solidFill>
              <a:effectLst/>
            </a:endParaRPr>
          </a:p>
        </p:txBody>
      </p:sp>
      <p:sp>
        <p:nvSpPr>
          <p:cNvPr id="30" name="スライド番号プレースホルダ 2">
            <a:extLst>
              <a:ext uri="{FF2B5EF4-FFF2-40B4-BE49-F238E27FC236}">
                <a16:creationId xmlns:a16="http://schemas.microsoft.com/office/drawing/2014/main" id="{3FBF8B9A-F04E-4A9A-ACA8-E3EF77891564}"/>
              </a:ext>
            </a:extLst>
          </p:cNvPr>
          <p:cNvSpPr txBox="1">
            <a:spLocks/>
          </p:cNvSpPr>
          <p:nvPr/>
        </p:nvSpPr>
        <p:spPr bwMode="auto">
          <a:xfrm>
            <a:off x="6943014" y="6289226"/>
            <a:ext cx="2057400" cy="3062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ja-JP"/>
            </a:defPPr>
            <a:lvl1pPr marL="0" algn="r" defTabSz="914400" rtl="0" eaLnBrk="1" latinLnBrk="0" hangingPunct="1">
              <a:spcBef>
                <a:spcPct val="20000"/>
              </a:spcBef>
              <a:buFont typeface="Arial" panose="020B0604020202020204" pitchFamily="34" charset="0"/>
              <a:buChar char="•"/>
              <a:defRPr kumimoji="1" sz="3200" kern="1200">
                <a:solidFill>
                  <a:schemeClr val="tx1"/>
                </a:solidFill>
                <a:latin typeface="Calibri" panose="020F0502020204030204" pitchFamily="34" charset="0"/>
                <a:ea typeface="ＭＳ Ｐゴシック" panose="020B0600070205080204"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Calibri" panose="020F0502020204030204" pitchFamily="34" charset="0"/>
                <a:ea typeface="ＭＳ Ｐゴシック" panose="020B0600070205080204"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Calibri" panose="020F0502020204030204" pitchFamily="34" charset="0"/>
                <a:ea typeface="ＭＳ Ｐゴシック" panose="020B0600070205080204"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9pPr>
          </a:lstStyle>
          <a:p>
            <a:pPr>
              <a:spcBef>
                <a:spcPct val="0"/>
              </a:spcBef>
              <a:buFontTx/>
              <a:buNone/>
            </a:pPr>
            <a:fld id="{45109A77-EE13-4A9A-99C8-95AD9EFE5CE5}" type="slidenum">
              <a:rPr lang="en-US" altLang="ja-JP" sz="1200" smtClean="0">
                <a:solidFill>
                  <a:schemeClr val="tx1">
                    <a:lumMod val="85000"/>
                    <a:lumOff val="15000"/>
                  </a:schemeClr>
                </a:solidFill>
                <a:latin typeface="+mn-lt"/>
              </a:rPr>
              <a:pPr>
                <a:spcBef>
                  <a:spcPct val="0"/>
                </a:spcBef>
                <a:buFontTx/>
                <a:buNone/>
              </a:pPr>
              <a:t>103</a:t>
            </a:fld>
            <a:endParaRPr lang="en-US" altLang="ja-JP" sz="1200" dirty="0">
              <a:solidFill>
                <a:schemeClr val="tx1">
                  <a:lumMod val="85000"/>
                  <a:lumOff val="15000"/>
                </a:schemeClr>
              </a:solidFill>
              <a:latin typeface="+mn-lt"/>
            </a:endParaRPr>
          </a:p>
        </p:txBody>
      </p:sp>
      <p:grpSp>
        <p:nvGrpSpPr>
          <p:cNvPr id="33" name="グループ化 32">
            <a:extLst>
              <a:ext uri="{FF2B5EF4-FFF2-40B4-BE49-F238E27FC236}">
                <a16:creationId xmlns:a16="http://schemas.microsoft.com/office/drawing/2014/main" id="{5C7F7D6B-611B-D8BD-A5F6-C20B13A560AE}"/>
              </a:ext>
            </a:extLst>
          </p:cNvPr>
          <p:cNvGrpSpPr/>
          <p:nvPr/>
        </p:nvGrpSpPr>
        <p:grpSpPr>
          <a:xfrm>
            <a:off x="537536" y="2013358"/>
            <a:ext cx="8208963" cy="4541328"/>
            <a:chOff x="772428" y="1627464"/>
            <a:chExt cx="8208963" cy="4541328"/>
          </a:xfrm>
        </p:grpSpPr>
        <p:sp>
          <p:nvSpPr>
            <p:cNvPr id="8" name="フリーフォーム 7"/>
            <p:cNvSpPr/>
            <p:nvPr/>
          </p:nvSpPr>
          <p:spPr>
            <a:xfrm>
              <a:off x="1159778" y="1668230"/>
              <a:ext cx="6643688" cy="4500562"/>
            </a:xfrm>
            <a:custGeom>
              <a:avLst/>
              <a:gdLst>
                <a:gd name="connsiteX0" fmla="*/ 0 w 3616036"/>
                <a:gd name="connsiteY0" fmla="*/ 3232727 h 3232727"/>
                <a:gd name="connsiteX1" fmla="*/ 1579418 w 3616036"/>
                <a:gd name="connsiteY1" fmla="*/ 4618 h 3232727"/>
                <a:gd name="connsiteX2" fmla="*/ 3616036 w 3616036"/>
                <a:gd name="connsiteY2" fmla="*/ 3205018 h 3232727"/>
                <a:gd name="connsiteX3" fmla="*/ 3616036 w 3616036"/>
                <a:gd name="connsiteY3" fmla="*/ 3205018 h 3232727"/>
              </a:gdLst>
              <a:ahLst/>
              <a:cxnLst>
                <a:cxn ang="0">
                  <a:pos x="connsiteX0" y="connsiteY0"/>
                </a:cxn>
                <a:cxn ang="0">
                  <a:pos x="connsiteX1" y="connsiteY1"/>
                </a:cxn>
                <a:cxn ang="0">
                  <a:pos x="connsiteX2" y="connsiteY2"/>
                </a:cxn>
                <a:cxn ang="0">
                  <a:pos x="connsiteX3" y="connsiteY3"/>
                </a:cxn>
              </a:cxnLst>
              <a:rect l="l" t="t" r="r" b="b"/>
              <a:pathLst>
                <a:path w="3616036" h="3232727">
                  <a:moveTo>
                    <a:pt x="0" y="3232727"/>
                  </a:moveTo>
                  <a:cubicBezTo>
                    <a:pt x="488372" y="1620981"/>
                    <a:pt x="976745" y="9236"/>
                    <a:pt x="1579418" y="4618"/>
                  </a:cubicBezTo>
                  <a:cubicBezTo>
                    <a:pt x="2182091" y="0"/>
                    <a:pt x="3616036" y="3205018"/>
                    <a:pt x="3616036" y="3205018"/>
                  </a:cubicBezTo>
                  <a:lnTo>
                    <a:pt x="3616036" y="3205018"/>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nvGrpSpPr>
            <p:cNvPr id="28" name="グループ化 27">
              <a:extLst>
                <a:ext uri="{FF2B5EF4-FFF2-40B4-BE49-F238E27FC236}">
                  <a16:creationId xmlns:a16="http://schemas.microsoft.com/office/drawing/2014/main" id="{BC6CFC5D-BBA3-6FBE-E73D-19F4693237EF}"/>
                </a:ext>
              </a:extLst>
            </p:cNvPr>
            <p:cNvGrpSpPr/>
            <p:nvPr/>
          </p:nvGrpSpPr>
          <p:grpSpPr>
            <a:xfrm>
              <a:off x="3231466" y="1953980"/>
              <a:ext cx="1609506" cy="3971692"/>
              <a:chOff x="3214688" y="1928813"/>
              <a:chExt cx="1609506" cy="3971692"/>
            </a:xfrm>
          </p:grpSpPr>
          <p:sp>
            <p:nvSpPr>
              <p:cNvPr id="19" name="フローチャート : 結合子 18"/>
              <p:cNvSpPr/>
              <p:nvPr/>
            </p:nvSpPr>
            <p:spPr>
              <a:xfrm>
                <a:off x="3929063" y="1928813"/>
                <a:ext cx="214312" cy="2143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 name="フローチャート : 結合子 19"/>
              <p:cNvSpPr/>
              <p:nvPr/>
            </p:nvSpPr>
            <p:spPr>
              <a:xfrm>
                <a:off x="4572000" y="2000250"/>
                <a:ext cx="214313" cy="2143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1" name="フローチャート : 結合子 20"/>
              <p:cNvSpPr/>
              <p:nvPr/>
            </p:nvSpPr>
            <p:spPr>
              <a:xfrm>
                <a:off x="3983722" y="5639237"/>
                <a:ext cx="214313" cy="2143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2" name="フローチャート : 結合子 21"/>
              <p:cNvSpPr/>
              <p:nvPr/>
            </p:nvSpPr>
            <p:spPr>
              <a:xfrm>
                <a:off x="4609882" y="5686192"/>
                <a:ext cx="214312" cy="2143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3" name="フローチャート : 結合子 22"/>
              <p:cNvSpPr/>
              <p:nvPr/>
            </p:nvSpPr>
            <p:spPr>
              <a:xfrm>
                <a:off x="3224417" y="4797425"/>
                <a:ext cx="214312" cy="2143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cxnSp>
            <p:nvCxnSpPr>
              <p:cNvPr id="25" name="直線矢印コネクタ 24"/>
              <p:cNvCxnSpPr>
                <a:cxnSpLocks/>
              </p:cNvCxnSpPr>
              <p:nvPr/>
            </p:nvCxnSpPr>
            <p:spPr>
              <a:xfrm rot="16200000" flipH="1">
                <a:off x="3017838" y="3908644"/>
                <a:ext cx="3357562" cy="36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rot="16200000" flipH="1">
                <a:off x="2385453" y="3875881"/>
                <a:ext cx="3357562" cy="34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rot="16200000" flipH="1">
                <a:off x="2147530" y="3429000"/>
                <a:ext cx="23574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フローチャート : 結合子 14"/>
              <p:cNvSpPr/>
              <p:nvPr/>
            </p:nvSpPr>
            <p:spPr>
              <a:xfrm>
                <a:off x="3214688" y="1928813"/>
                <a:ext cx="214312" cy="2143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cxnSp>
          <p:nvCxnSpPr>
            <p:cNvPr id="10" name="直線コネクタ 9"/>
            <p:cNvCxnSpPr/>
            <p:nvPr/>
          </p:nvCxnSpPr>
          <p:spPr>
            <a:xfrm>
              <a:off x="2000250" y="2357438"/>
              <a:ext cx="428625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角丸四角形吹き出し 28"/>
            <p:cNvSpPr>
              <a:spLocks noChangeArrowheads="1"/>
            </p:cNvSpPr>
            <p:nvPr/>
          </p:nvSpPr>
          <p:spPr bwMode="auto">
            <a:xfrm>
              <a:off x="772428" y="3741505"/>
              <a:ext cx="1871663" cy="706437"/>
            </a:xfrm>
            <a:prstGeom prst="wedgeRoundRectCallout">
              <a:avLst>
                <a:gd name="adj1" fmla="val 72051"/>
                <a:gd name="adj2" fmla="val 125954"/>
                <a:gd name="adj3" fmla="val 16667"/>
              </a:avLst>
            </a:prstGeom>
            <a:solidFill>
              <a:schemeClr val="accent1"/>
            </a:solidFill>
            <a:ln w="25400" algn="ctr">
              <a:noFill/>
              <a:miter lim="800000"/>
              <a:headEnd/>
              <a:tailEnd/>
            </a:ln>
          </p:spPr>
          <p:txBody>
            <a:bodyPr anchor="ctr"/>
            <a:lstStyle/>
            <a:p>
              <a:pPr algn="ctr" eaLnBrk="1" hangingPunct="1">
                <a:defRPr/>
              </a:pPr>
              <a:r>
                <a:rPr lang="ja-JP" altLang="en-US" sz="2200" dirty="0">
                  <a:ln w="15875">
                    <a:solidFill>
                      <a:schemeClr val="tx1">
                        <a:lumMod val="75000"/>
                        <a:lumOff val="25000"/>
                      </a:schemeClr>
                    </a:solidFill>
                  </a:ln>
                  <a:solidFill>
                    <a:schemeClr val="bg1">
                      <a:lumMod val="75000"/>
                    </a:schemeClr>
                  </a:solidFill>
                  <a:latin typeface="+mn-lt"/>
                  <a:ea typeface="+mn-ea"/>
                </a:rPr>
                <a:t>チャンネルを</a:t>
              </a:r>
              <a:br>
                <a:rPr lang="en-US" altLang="ja-JP" sz="2200" dirty="0">
                  <a:ln w="15875">
                    <a:solidFill>
                      <a:schemeClr val="tx1">
                        <a:lumMod val="75000"/>
                        <a:lumOff val="25000"/>
                      </a:schemeClr>
                    </a:solidFill>
                  </a:ln>
                  <a:solidFill>
                    <a:schemeClr val="bg1">
                      <a:lumMod val="75000"/>
                    </a:schemeClr>
                  </a:solidFill>
                  <a:latin typeface="+mn-lt"/>
                  <a:ea typeface="+mn-ea"/>
                </a:rPr>
              </a:br>
              <a:r>
                <a:rPr lang="ja-JP" altLang="en-US" sz="2200" dirty="0">
                  <a:ln w="15875">
                    <a:solidFill>
                      <a:schemeClr val="tx1">
                        <a:lumMod val="75000"/>
                        <a:lumOff val="25000"/>
                      </a:schemeClr>
                    </a:solidFill>
                  </a:ln>
                  <a:solidFill>
                    <a:schemeClr val="bg1">
                      <a:lumMod val="75000"/>
                    </a:schemeClr>
                  </a:solidFill>
                  <a:latin typeface="+mn-lt"/>
                  <a:ea typeface="+mn-ea"/>
                </a:rPr>
                <a:t>合わす</a:t>
              </a:r>
            </a:p>
          </p:txBody>
        </p:sp>
        <p:sp>
          <p:nvSpPr>
            <p:cNvPr id="152593" name="Oval 17"/>
            <p:cNvSpPr>
              <a:spLocks noChangeArrowheads="1"/>
            </p:cNvSpPr>
            <p:nvPr/>
          </p:nvSpPr>
          <p:spPr bwMode="auto">
            <a:xfrm>
              <a:off x="7468503" y="3093805"/>
              <a:ext cx="1512888" cy="1008062"/>
            </a:xfrm>
            <a:prstGeom prst="ellipse">
              <a:avLst/>
            </a:prstGeom>
            <a:solidFill>
              <a:schemeClr val="tx2"/>
            </a:solidFill>
            <a:ln w="9525">
              <a:solidFill>
                <a:schemeClr val="tx1"/>
              </a:solidFill>
              <a:round/>
              <a:headEnd/>
              <a:tailEnd/>
            </a:ln>
          </p:spPr>
          <p:txBody>
            <a:bodyPr wrap="none" anchor="ctr"/>
            <a:lstStyle>
              <a:lvl1pPr>
                <a:spcBef>
                  <a:spcPct val="20000"/>
                </a:spcBef>
                <a:buClr>
                  <a:schemeClr val="hlink"/>
                </a:buClr>
                <a:buSzPct val="80000"/>
                <a:buFont typeface="Wingdings" panose="05000000000000000000" pitchFamily="2" charset="2"/>
                <a:buChar char="l"/>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folHlink"/>
                </a:buClr>
                <a:buSzPct val="80000"/>
                <a:buFont typeface="Wingdings" panose="05000000000000000000" pitchFamily="2" charset="2"/>
                <a:buChar char="l"/>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tx2"/>
                </a:buClr>
                <a:buSzPct val="80000"/>
                <a:buFont typeface="Wingdings" panose="05000000000000000000" pitchFamily="2" charset="2"/>
                <a:buChar char="l"/>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hlink"/>
                </a:buClr>
                <a:buSzPct val="80000"/>
                <a:buFont typeface="Wingdings" panose="05000000000000000000" pitchFamily="2" charset="2"/>
                <a:buChar char="l"/>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tx1"/>
                </a:buClr>
                <a:buSzPct val="80000"/>
                <a:buFont typeface="Wingdings" panose="05000000000000000000" pitchFamily="2" charset="2"/>
                <a:buChar char="l"/>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800" dirty="0">
                  <a:solidFill>
                    <a:schemeClr val="bg1"/>
                  </a:solidFill>
                </a:rPr>
                <a:t>二役作る</a:t>
              </a:r>
            </a:p>
          </p:txBody>
        </p:sp>
        <p:grpSp>
          <p:nvGrpSpPr>
            <p:cNvPr id="11" name="グループ化 10">
              <a:extLst>
                <a:ext uri="{FF2B5EF4-FFF2-40B4-BE49-F238E27FC236}">
                  <a16:creationId xmlns:a16="http://schemas.microsoft.com/office/drawing/2014/main" id="{28D05152-1C2A-47F6-BFC3-373B812822CF}"/>
                </a:ext>
              </a:extLst>
            </p:cNvPr>
            <p:cNvGrpSpPr/>
            <p:nvPr/>
          </p:nvGrpSpPr>
          <p:grpSpPr>
            <a:xfrm>
              <a:off x="3791825" y="1627464"/>
              <a:ext cx="2231471" cy="400110"/>
              <a:chOff x="1728133" y="2013358"/>
              <a:chExt cx="2231471" cy="400110"/>
            </a:xfrm>
          </p:grpSpPr>
          <p:sp>
            <p:nvSpPr>
              <p:cNvPr id="7" name="正方形/長方形 6">
                <a:extLst>
                  <a:ext uri="{FF2B5EF4-FFF2-40B4-BE49-F238E27FC236}">
                    <a16:creationId xmlns:a16="http://schemas.microsoft.com/office/drawing/2014/main" id="{488CEDC6-EA65-4CA4-A8E8-E320348AFE20}"/>
                  </a:ext>
                </a:extLst>
              </p:cNvPr>
              <p:cNvSpPr/>
              <p:nvPr/>
            </p:nvSpPr>
            <p:spPr>
              <a:xfrm>
                <a:off x="2197915" y="2097248"/>
                <a:ext cx="1510019" cy="2516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A0EA45B-8279-46BE-2D3D-FAC965DBDF86}"/>
                  </a:ext>
                </a:extLst>
              </p:cNvPr>
              <p:cNvSpPr txBox="1"/>
              <p:nvPr/>
            </p:nvSpPr>
            <p:spPr>
              <a:xfrm>
                <a:off x="1728133" y="2013358"/>
                <a:ext cx="2231471"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Pゴシック" panose="020B0400000000000000" pitchFamily="50" charset="-128"/>
                    <a:ea typeface="BIZ UDPゴシック" panose="020B0400000000000000" pitchFamily="50" charset="-128"/>
                  </a:rPr>
                  <a:t>・・・表面的ニーズ</a:t>
                </a:r>
                <a:endParaRPr kumimoji="1" lang="ja-JP" altLang="en-US" sz="20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14" name="グループ化 13">
              <a:extLst>
                <a:ext uri="{FF2B5EF4-FFF2-40B4-BE49-F238E27FC236}">
                  <a16:creationId xmlns:a16="http://schemas.microsoft.com/office/drawing/2014/main" id="{4AC4CC27-78B3-DD92-F7A7-593869B7C71D}"/>
                </a:ext>
              </a:extLst>
            </p:cNvPr>
            <p:cNvGrpSpPr/>
            <p:nvPr/>
          </p:nvGrpSpPr>
          <p:grpSpPr>
            <a:xfrm>
              <a:off x="3801613" y="4254616"/>
              <a:ext cx="2231471" cy="400110"/>
              <a:chOff x="1728133" y="2013358"/>
              <a:chExt cx="2231471" cy="400110"/>
            </a:xfrm>
          </p:grpSpPr>
          <p:sp>
            <p:nvSpPr>
              <p:cNvPr id="16" name="正方形/長方形 15">
                <a:extLst>
                  <a:ext uri="{FF2B5EF4-FFF2-40B4-BE49-F238E27FC236}">
                    <a16:creationId xmlns:a16="http://schemas.microsoft.com/office/drawing/2014/main" id="{51D1D320-BF28-77D4-1E85-F602B21DE63E}"/>
                  </a:ext>
                </a:extLst>
              </p:cNvPr>
              <p:cNvSpPr/>
              <p:nvPr/>
            </p:nvSpPr>
            <p:spPr>
              <a:xfrm>
                <a:off x="2197915" y="2097248"/>
                <a:ext cx="1510019" cy="2516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E7CC9BA3-2FE7-C83C-B47C-0630C7B4DE7A}"/>
                  </a:ext>
                </a:extLst>
              </p:cNvPr>
              <p:cNvSpPr txBox="1"/>
              <p:nvPr/>
            </p:nvSpPr>
            <p:spPr>
              <a:xfrm>
                <a:off x="1728133" y="2013358"/>
                <a:ext cx="2231471"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Pゴシック" panose="020B0400000000000000" pitchFamily="50" charset="-128"/>
                    <a:ea typeface="BIZ UDPゴシック" panose="020B0400000000000000" pitchFamily="50" charset="-128"/>
                  </a:rPr>
                  <a:t>・・・潜在的ニーズ</a:t>
                </a:r>
                <a:endParaRPr kumimoji="1" lang="ja-JP" altLang="en-US" sz="20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sp>
        <p:nvSpPr>
          <p:cNvPr id="34" name="タイトル 1">
            <a:extLst>
              <a:ext uri="{FF2B5EF4-FFF2-40B4-BE49-F238E27FC236}">
                <a16:creationId xmlns:a16="http://schemas.microsoft.com/office/drawing/2014/main" id="{1E57D4D5-133F-E116-D566-CEA107BCA016}"/>
              </a:ext>
            </a:extLst>
          </p:cNvPr>
          <p:cNvSpPr txBox="1">
            <a:spLocks/>
          </p:cNvSpPr>
          <p:nvPr/>
        </p:nvSpPr>
        <p:spPr>
          <a:xfrm>
            <a:off x="0" y="-218"/>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１．個別支援アセスメントとプランニングの実際　</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3" name="スライド番号プレースホルダー 2">
            <a:extLst>
              <a:ext uri="{FF2B5EF4-FFF2-40B4-BE49-F238E27FC236}">
                <a16:creationId xmlns:a16="http://schemas.microsoft.com/office/drawing/2014/main" id="{CD0E273E-0D86-024C-B330-C56900AE032C}"/>
              </a:ext>
            </a:extLst>
          </p:cNvPr>
          <p:cNvSpPr>
            <a:spLocks noGrp="1"/>
          </p:cNvSpPr>
          <p:nvPr>
            <p:ph type="sldNum" sz="quarter" idx="12"/>
          </p:nvPr>
        </p:nvSpPr>
        <p:spPr/>
        <p:txBody>
          <a:bodyPr/>
          <a:lstStyle/>
          <a:p>
            <a:fld id="{9DAC49A8-D133-48D6-BABD-467D590054FB}" type="slidenum">
              <a:rPr kumimoji="1" lang="ja-JP" altLang="en-US" smtClean="0"/>
              <a:t>103</a:t>
            </a:fld>
            <a:endParaRPr kumimoji="1" lang="ja-JP" altLang="en-US"/>
          </a:p>
        </p:txBody>
      </p:sp>
    </p:spTree>
    <p:extLst>
      <p:ext uri="{BB962C8B-B14F-4D97-AF65-F5344CB8AC3E}">
        <p14:creationId xmlns:p14="http://schemas.microsoft.com/office/powerpoint/2010/main" val="1640770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0" y="561975"/>
            <a:ext cx="9144000" cy="558800"/>
          </a:xfrm>
          <a:solidFill>
            <a:schemeClr val="accent5">
              <a:lumMod val="20000"/>
              <a:lumOff val="80000"/>
            </a:schemeClr>
          </a:solidFill>
        </p:spPr>
        <p:txBody>
          <a:bodyPr rtlCol="0">
            <a:normAutofit/>
          </a:bodyPr>
          <a:lstStyle/>
          <a:p>
            <a:pPr algn="ctr" eaLnBrk="1" fontAlgn="auto" hangingPunct="1">
              <a:spcAft>
                <a:spcPts val="0"/>
              </a:spcAft>
              <a:defRPr/>
            </a:pPr>
            <a:r>
              <a:rPr lang="en-US" altLang="ja-JP" sz="3500" b="1" dirty="0">
                <a:latin typeface="BIZ UDゴシック" panose="020B0400000000000000" pitchFamily="49" charset="-128"/>
                <a:ea typeface="BIZ UDゴシック" panose="020B0400000000000000" pitchFamily="49" charset="-128"/>
              </a:rPr>
              <a:t>SSW</a:t>
            </a:r>
            <a:r>
              <a:rPr lang="ja-JP" altLang="en-US" sz="3500" b="1" dirty="0">
                <a:latin typeface="BIZ UDゴシック" panose="020B0400000000000000" pitchFamily="49" charset="-128"/>
                <a:ea typeface="BIZ UDゴシック" panose="020B0400000000000000" pitchFamily="49" charset="-128"/>
              </a:rPr>
              <a:t>の価値：学校が困っている領域</a:t>
            </a:r>
            <a:endParaRPr lang="ja-JP" altLang="en-US" b="1" dirty="0">
              <a:latin typeface="BIZ UDゴシック" panose="020B0400000000000000" pitchFamily="49" charset="-128"/>
              <a:ea typeface="BIZ UDゴシック" panose="020B0400000000000000" pitchFamily="49" charset="-128"/>
            </a:endParaRPr>
          </a:p>
        </p:txBody>
      </p:sp>
      <p:sp>
        <p:nvSpPr>
          <p:cNvPr id="32776" name="Rectangle 6"/>
          <p:cNvSpPr>
            <a:spLocks noChangeArrowheads="1"/>
          </p:cNvSpPr>
          <p:nvPr/>
        </p:nvSpPr>
        <p:spPr bwMode="auto">
          <a:xfrm>
            <a:off x="95250" y="6302434"/>
            <a:ext cx="2631355" cy="417512"/>
          </a:xfrm>
          <a:prstGeom prst="rect">
            <a:avLst/>
          </a:prstGeom>
          <a:noFill/>
          <a:ln w="9525">
            <a:noFill/>
            <a:miter lim="800000"/>
            <a:headEnd/>
            <a:tailEnd/>
          </a:ln>
        </p:spPr>
        <p:txBody>
          <a:bodyPr anchor="b"/>
          <a:lstStyle/>
          <a:p>
            <a:pPr eaLnBrk="0" hangingPunct="0">
              <a:defRPr/>
            </a:pPr>
            <a:r>
              <a:rPr lang="ja-JP" altLang="en-US" sz="1600" b="1" dirty="0">
                <a:solidFill>
                  <a:schemeClr val="tx1">
                    <a:lumMod val="85000"/>
                    <a:lumOff val="15000"/>
                  </a:schemeClr>
                </a:solidFill>
                <a:latin typeface="Arial" charset="0"/>
              </a:rPr>
              <a:t>出所：山野則子作成（</a:t>
            </a:r>
            <a:r>
              <a:rPr lang="en-US" altLang="ja-JP" sz="1600" b="1" dirty="0">
                <a:solidFill>
                  <a:schemeClr val="tx1">
                    <a:lumMod val="85000"/>
                    <a:lumOff val="15000"/>
                  </a:schemeClr>
                </a:solidFill>
                <a:latin typeface="Arial" charset="0"/>
              </a:rPr>
              <a:t>2007</a:t>
            </a:r>
            <a:r>
              <a:rPr lang="ja-JP" altLang="en-US" sz="1600" b="1" dirty="0">
                <a:solidFill>
                  <a:schemeClr val="tx1">
                    <a:lumMod val="85000"/>
                    <a:lumOff val="15000"/>
                  </a:schemeClr>
                </a:solidFill>
                <a:latin typeface="Arial" charset="0"/>
              </a:rPr>
              <a:t>）</a:t>
            </a:r>
            <a:endParaRPr lang="en-US" altLang="ja-JP" sz="1600" b="1" dirty="0">
              <a:solidFill>
                <a:schemeClr val="tx1">
                  <a:lumMod val="85000"/>
                  <a:lumOff val="15000"/>
                </a:schemeClr>
              </a:solidFill>
              <a:latin typeface="Arial" charset="0"/>
            </a:endParaRPr>
          </a:p>
        </p:txBody>
      </p:sp>
      <p:sp>
        <p:nvSpPr>
          <p:cNvPr id="36873" name="Text Box 8"/>
          <p:cNvSpPr txBox="1">
            <a:spLocks noChangeArrowheads="1"/>
          </p:cNvSpPr>
          <p:nvPr/>
        </p:nvSpPr>
        <p:spPr bwMode="auto">
          <a:xfrm>
            <a:off x="5867400" y="3644900"/>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endParaRPr lang="ja-JP" altLang="en-US" sz="1800">
              <a:latin typeface="Tahoma" panose="020B0604030504040204" pitchFamily="34" charset="0"/>
            </a:endParaRPr>
          </a:p>
        </p:txBody>
      </p:sp>
      <p:sp>
        <p:nvSpPr>
          <p:cNvPr id="15" name="スライド番号プレースホルダ 2">
            <a:extLst>
              <a:ext uri="{FF2B5EF4-FFF2-40B4-BE49-F238E27FC236}">
                <a16:creationId xmlns:a16="http://schemas.microsoft.com/office/drawing/2014/main" id="{5B9BFF83-55F7-4ACE-97E4-DA177E1B9523}"/>
              </a:ext>
            </a:extLst>
          </p:cNvPr>
          <p:cNvSpPr txBox="1">
            <a:spLocks/>
          </p:cNvSpPr>
          <p:nvPr/>
        </p:nvSpPr>
        <p:spPr bwMode="auto">
          <a:xfrm>
            <a:off x="6948264" y="6467222"/>
            <a:ext cx="2057400" cy="3062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ja-JP"/>
            </a:defPPr>
            <a:lvl1pPr marL="0" algn="r" defTabSz="914400" rtl="0" eaLnBrk="1" latinLnBrk="0" hangingPunct="1">
              <a:spcBef>
                <a:spcPct val="20000"/>
              </a:spcBef>
              <a:buFont typeface="Arial" panose="020B0604020202020204" pitchFamily="34" charset="0"/>
              <a:buChar char="•"/>
              <a:defRPr kumimoji="1" sz="3200" kern="1200">
                <a:solidFill>
                  <a:schemeClr val="tx1"/>
                </a:solidFill>
                <a:latin typeface="Calibri" panose="020F0502020204030204" pitchFamily="34" charset="0"/>
                <a:ea typeface="ＭＳ Ｐゴシック" panose="020B0600070205080204"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Calibri" panose="020F0502020204030204" pitchFamily="34" charset="0"/>
                <a:ea typeface="ＭＳ Ｐゴシック" panose="020B0600070205080204"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Calibri" panose="020F0502020204030204" pitchFamily="34" charset="0"/>
                <a:ea typeface="ＭＳ Ｐゴシック" panose="020B0600070205080204"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9pPr>
          </a:lstStyle>
          <a:p>
            <a:pPr>
              <a:spcBef>
                <a:spcPct val="0"/>
              </a:spcBef>
              <a:buFontTx/>
              <a:buNone/>
            </a:pPr>
            <a:fld id="{45109A77-EE13-4A9A-99C8-95AD9EFE5CE5}" type="slidenum">
              <a:rPr lang="en-US" altLang="ja-JP" sz="1200" smtClean="0">
                <a:solidFill>
                  <a:schemeClr val="tx1">
                    <a:lumMod val="85000"/>
                    <a:lumOff val="15000"/>
                  </a:schemeClr>
                </a:solidFill>
                <a:latin typeface="+mn-lt"/>
              </a:rPr>
              <a:pPr>
                <a:spcBef>
                  <a:spcPct val="0"/>
                </a:spcBef>
                <a:buFontTx/>
                <a:buNone/>
              </a:pPr>
              <a:t>104</a:t>
            </a:fld>
            <a:endParaRPr lang="en-US" altLang="ja-JP" sz="1200" dirty="0">
              <a:solidFill>
                <a:schemeClr val="tx1">
                  <a:lumMod val="85000"/>
                  <a:lumOff val="15000"/>
                </a:schemeClr>
              </a:solidFill>
              <a:latin typeface="+mn-lt"/>
            </a:endParaRPr>
          </a:p>
        </p:txBody>
      </p:sp>
      <p:sp>
        <p:nvSpPr>
          <p:cNvPr id="3" name="タイトル 1">
            <a:extLst>
              <a:ext uri="{FF2B5EF4-FFF2-40B4-BE49-F238E27FC236}">
                <a16:creationId xmlns:a16="http://schemas.microsoft.com/office/drawing/2014/main" id="{883EDE93-CF7D-18DB-6AB9-8A6720763CAE}"/>
              </a:ext>
            </a:extLst>
          </p:cNvPr>
          <p:cNvSpPr txBox="1">
            <a:spLocks/>
          </p:cNvSpPr>
          <p:nvPr/>
        </p:nvSpPr>
        <p:spPr>
          <a:xfrm>
            <a:off x="0" y="-655"/>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１．個別支援アセスメントとプランニングの実際　</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grpSp>
        <p:nvGrpSpPr>
          <p:cNvPr id="28" name="グループ化 27">
            <a:extLst>
              <a:ext uri="{FF2B5EF4-FFF2-40B4-BE49-F238E27FC236}">
                <a16:creationId xmlns:a16="http://schemas.microsoft.com/office/drawing/2014/main" id="{6EC531ED-27B0-970A-EEDB-D3292B84FA72}"/>
              </a:ext>
            </a:extLst>
          </p:cNvPr>
          <p:cNvGrpSpPr/>
          <p:nvPr/>
        </p:nvGrpSpPr>
        <p:grpSpPr>
          <a:xfrm>
            <a:off x="104775" y="1257300"/>
            <a:ext cx="8821738" cy="5267540"/>
            <a:chOff x="285750" y="923925"/>
            <a:chExt cx="8821738" cy="5267540"/>
          </a:xfrm>
        </p:grpSpPr>
        <p:sp>
          <p:nvSpPr>
            <p:cNvPr id="36866" name="Oval 14"/>
            <p:cNvSpPr>
              <a:spLocks noChangeArrowheads="1"/>
            </p:cNvSpPr>
            <p:nvPr/>
          </p:nvSpPr>
          <p:spPr bwMode="auto">
            <a:xfrm>
              <a:off x="7277100" y="5399303"/>
              <a:ext cx="1830388" cy="792162"/>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Tahoma" panose="020B0604030504040204" pitchFamily="34" charset="0"/>
              </a:endParaRPr>
            </a:p>
          </p:txBody>
        </p:sp>
        <p:sp>
          <p:nvSpPr>
            <p:cNvPr id="36867" name="Oval 13"/>
            <p:cNvSpPr>
              <a:spLocks noChangeArrowheads="1"/>
            </p:cNvSpPr>
            <p:nvPr/>
          </p:nvSpPr>
          <p:spPr bwMode="auto">
            <a:xfrm>
              <a:off x="5435600" y="5399303"/>
              <a:ext cx="1366838" cy="576262"/>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Tahoma" panose="020B0604030504040204" pitchFamily="34" charset="0"/>
              </a:endParaRPr>
            </a:p>
          </p:txBody>
        </p:sp>
        <p:sp>
          <p:nvSpPr>
            <p:cNvPr id="36870" name="Line 4"/>
            <p:cNvSpPr>
              <a:spLocks noChangeShapeType="1"/>
            </p:cNvSpPr>
            <p:nvPr/>
          </p:nvSpPr>
          <p:spPr bwMode="auto">
            <a:xfrm flipH="1">
              <a:off x="3708400" y="1341438"/>
              <a:ext cx="0" cy="431958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36871" name="Line 5"/>
            <p:cNvSpPr>
              <a:spLocks noChangeShapeType="1"/>
            </p:cNvSpPr>
            <p:nvPr/>
          </p:nvSpPr>
          <p:spPr bwMode="auto">
            <a:xfrm flipH="1">
              <a:off x="1476375" y="3357563"/>
              <a:ext cx="597535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36874" name="Rectangle 2"/>
            <p:cNvSpPr>
              <a:spLocks noChangeArrowheads="1"/>
            </p:cNvSpPr>
            <p:nvPr/>
          </p:nvSpPr>
          <p:spPr bwMode="auto">
            <a:xfrm>
              <a:off x="5579268" y="5469152"/>
              <a:ext cx="1150938"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b="1" dirty="0">
                  <a:latin typeface="Arial" panose="020B0604020202020204" pitchFamily="34" charset="0"/>
                </a:rPr>
                <a:t>親の放任</a:t>
              </a:r>
            </a:p>
          </p:txBody>
        </p:sp>
        <p:sp>
          <p:nvSpPr>
            <p:cNvPr id="36875" name="Rectangle 2"/>
            <p:cNvSpPr>
              <a:spLocks noChangeArrowheads="1"/>
            </p:cNvSpPr>
            <p:nvPr/>
          </p:nvSpPr>
          <p:spPr bwMode="auto">
            <a:xfrm>
              <a:off x="7350125" y="5562600"/>
              <a:ext cx="1727200" cy="56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800" b="1" dirty="0">
                  <a:latin typeface="Arial" panose="020B0604020202020204" pitchFamily="34" charset="0"/>
                </a:rPr>
                <a:t>子の潜在的</a:t>
              </a:r>
              <a:br>
                <a:rPr lang="en-US" altLang="ja-JP" sz="1800" b="1" dirty="0">
                  <a:latin typeface="Arial" panose="020B0604020202020204" pitchFamily="34" charset="0"/>
                </a:rPr>
              </a:br>
              <a:r>
                <a:rPr lang="ja-JP" altLang="en-US" sz="1800" b="1" dirty="0">
                  <a:latin typeface="Arial" panose="020B0604020202020204" pitchFamily="34" charset="0"/>
                </a:rPr>
                <a:t>問題行動</a:t>
              </a:r>
            </a:p>
          </p:txBody>
        </p:sp>
        <p:sp>
          <p:nvSpPr>
            <p:cNvPr id="2" name="上矢印 1"/>
            <p:cNvSpPr/>
            <p:nvPr/>
          </p:nvSpPr>
          <p:spPr>
            <a:xfrm>
              <a:off x="5435600" y="2808000"/>
              <a:ext cx="431800" cy="1158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上矢印 12"/>
            <p:cNvSpPr/>
            <p:nvPr/>
          </p:nvSpPr>
          <p:spPr>
            <a:xfrm rot="2938267">
              <a:off x="3491707" y="2817019"/>
              <a:ext cx="433387" cy="1158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B6EE81AD-AA1D-CC94-AC48-64F76A85F5C3}"/>
                </a:ext>
              </a:extLst>
            </p:cNvPr>
            <p:cNvSpPr txBox="1"/>
            <p:nvPr/>
          </p:nvSpPr>
          <p:spPr>
            <a:xfrm>
              <a:off x="2314574" y="923925"/>
              <a:ext cx="2790825" cy="338554"/>
            </a:xfrm>
            <a:prstGeom prst="rect">
              <a:avLst/>
            </a:prstGeom>
            <a:noFill/>
          </p:spPr>
          <p:txBody>
            <a:bodyPr wrap="square" rtlCol="0">
              <a:spAutoFit/>
            </a:bodyPr>
            <a:lstStyle/>
            <a:p>
              <a:pPr algn="ctr"/>
              <a:r>
                <a:rPr lang="ja-JP" altLang="en-US" sz="1600" b="1" dirty="0">
                  <a:latin typeface="BIZ UDPゴシック" panose="020B0400000000000000" pitchFamily="50" charset="-128"/>
                  <a:ea typeface="BIZ UDPゴシック" panose="020B0400000000000000" pitchFamily="50" charset="-128"/>
                </a:rPr>
                <a:t>当事者が利用を希望する</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4B08874-8570-A493-4196-38E2BAD37FAA}"/>
                </a:ext>
              </a:extLst>
            </p:cNvPr>
            <p:cNvSpPr txBox="1"/>
            <p:nvPr/>
          </p:nvSpPr>
          <p:spPr>
            <a:xfrm>
              <a:off x="2171700" y="5715000"/>
              <a:ext cx="3067050" cy="338554"/>
            </a:xfrm>
            <a:prstGeom prst="rect">
              <a:avLst/>
            </a:prstGeom>
            <a:noFill/>
          </p:spPr>
          <p:txBody>
            <a:bodyPr wrap="square" rtlCol="0">
              <a:spAutoFit/>
            </a:bodyPr>
            <a:lstStyle/>
            <a:p>
              <a:pPr algn="ctr"/>
              <a:r>
                <a:rPr lang="ja-JP" altLang="en-US" sz="1600" b="1" dirty="0">
                  <a:latin typeface="BIZ UDPゴシック" panose="020B0400000000000000" pitchFamily="50" charset="-128"/>
                  <a:ea typeface="BIZ UDPゴシック" panose="020B0400000000000000" pitchFamily="50" charset="-128"/>
                </a:rPr>
                <a:t>当事者が利用を希望しない</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F20879A5-0881-9C12-A56C-FB9EAF9168AA}"/>
                </a:ext>
              </a:extLst>
            </p:cNvPr>
            <p:cNvSpPr txBox="1"/>
            <p:nvPr/>
          </p:nvSpPr>
          <p:spPr>
            <a:xfrm>
              <a:off x="285750" y="2867025"/>
              <a:ext cx="1447800" cy="661720"/>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専門家の判断</a:t>
              </a:r>
              <a:endParaRPr lang="en-US" altLang="ja-JP" sz="1600" b="1" dirty="0">
                <a:latin typeface="BIZ UDPゴシック" panose="020B0400000000000000" pitchFamily="50" charset="-128"/>
                <a:ea typeface="BIZ UDPゴシック" panose="020B0400000000000000" pitchFamily="50" charset="-128"/>
              </a:endParaRPr>
            </a:p>
            <a:p>
              <a:pPr>
                <a:spcBef>
                  <a:spcPts val="600"/>
                </a:spcBef>
              </a:pPr>
              <a:r>
                <a:rPr kumimoji="1" lang="ja-JP" altLang="en-US" sz="1600" b="1" dirty="0">
                  <a:latin typeface="BIZ UDPゴシック" panose="020B0400000000000000" pitchFamily="50" charset="-128"/>
                  <a:ea typeface="BIZ UDPゴシック" panose="020B0400000000000000" pitchFamily="50" charset="-128"/>
                </a:rPr>
                <a:t>必要がない</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21B3C53-E355-AECF-ADA5-1A1A75153EFA}"/>
                </a:ext>
              </a:extLst>
            </p:cNvPr>
            <p:cNvSpPr txBox="1"/>
            <p:nvPr/>
          </p:nvSpPr>
          <p:spPr>
            <a:xfrm>
              <a:off x="7219950" y="2867025"/>
              <a:ext cx="1447800" cy="661720"/>
            </a:xfrm>
            <a:prstGeom prst="rect">
              <a:avLst/>
            </a:prstGeom>
            <a:noFill/>
          </p:spPr>
          <p:txBody>
            <a:bodyPr wrap="square" rtlCol="0">
              <a:spAutoFit/>
            </a:bodyPr>
            <a:lstStyle/>
            <a:p>
              <a:pPr algn="r"/>
              <a:r>
                <a:rPr lang="ja-JP" altLang="en-US" sz="1600" b="1" dirty="0">
                  <a:latin typeface="BIZ UDPゴシック" panose="020B0400000000000000" pitchFamily="50" charset="-128"/>
                  <a:ea typeface="BIZ UDPゴシック" panose="020B0400000000000000" pitchFamily="50" charset="-128"/>
                </a:rPr>
                <a:t>専門家の判断</a:t>
              </a:r>
              <a:endParaRPr lang="en-US" altLang="ja-JP" sz="1600" b="1" dirty="0">
                <a:latin typeface="BIZ UDPゴシック" panose="020B0400000000000000" pitchFamily="50" charset="-128"/>
                <a:ea typeface="BIZ UDPゴシック" panose="020B0400000000000000" pitchFamily="50" charset="-128"/>
              </a:endParaRPr>
            </a:p>
            <a:p>
              <a:pPr algn="r">
                <a:spcBef>
                  <a:spcPts val="600"/>
                </a:spcBef>
              </a:pPr>
              <a:r>
                <a:rPr kumimoji="1" lang="ja-JP" altLang="en-US" sz="1600" b="1" dirty="0">
                  <a:latin typeface="BIZ UDPゴシック" panose="020B0400000000000000" pitchFamily="50" charset="-128"/>
                  <a:ea typeface="BIZ UDPゴシック" panose="020B0400000000000000" pitchFamily="50" charset="-128"/>
                </a:rPr>
                <a:t>必要がある</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09AFD93F-9FB3-E99B-EB20-CBB0899C346D}"/>
                </a:ext>
              </a:extLst>
            </p:cNvPr>
            <p:cNvSpPr txBox="1"/>
            <p:nvPr/>
          </p:nvSpPr>
          <p:spPr>
            <a:xfrm>
              <a:off x="895349" y="1571625"/>
              <a:ext cx="2190751" cy="338554"/>
            </a:xfrm>
            <a:prstGeom prst="rect">
              <a:avLst/>
            </a:prstGeom>
            <a:noFill/>
          </p:spPr>
          <p:txBody>
            <a:bodyPr wrap="square" rtlCol="0">
              <a:spAutoFit/>
            </a:bodyPr>
            <a:lstStyle/>
            <a:p>
              <a:pPr algn="ctr"/>
              <a:r>
                <a:rPr lang="ja-JP" altLang="en-US" sz="1600" b="1" dirty="0">
                  <a:solidFill>
                    <a:srgbClr val="0000FF"/>
                  </a:solidFill>
                  <a:latin typeface="BIZ UDPゴシック" panose="020B0400000000000000" pitchFamily="50" charset="-128"/>
                  <a:ea typeface="BIZ UDPゴシック" panose="020B0400000000000000" pitchFamily="50" charset="-128"/>
                </a:rPr>
                <a:t>②自発的サービス</a:t>
              </a:r>
              <a:endParaRPr kumimoji="1" lang="ja-JP" altLang="en-US" sz="1600" dirty="0">
                <a:solidFill>
                  <a:srgbClr val="0000FF"/>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A20BECC8-0DD0-841D-AC8F-BB039794768A}"/>
                </a:ext>
              </a:extLst>
            </p:cNvPr>
            <p:cNvSpPr txBox="1"/>
            <p:nvPr/>
          </p:nvSpPr>
          <p:spPr>
            <a:xfrm>
              <a:off x="3962399" y="1571625"/>
              <a:ext cx="2190751" cy="338554"/>
            </a:xfrm>
            <a:prstGeom prst="rect">
              <a:avLst/>
            </a:prstGeom>
            <a:noFill/>
          </p:spPr>
          <p:txBody>
            <a:bodyPr wrap="square" rtlCol="0">
              <a:spAutoFit/>
            </a:bodyPr>
            <a:lstStyle/>
            <a:p>
              <a:pPr algn="ctr"/>
              <a:r>
                <a:rPr lang="ja-JP" altLang="en-US" sz="1600" b="1" dirty="0">
                  <a:solidFill>
                    <a:srgbClr val="0000FF"/>
                  </a:solidFill>
                  <a:latin typeface="BIZ UDPゴシック" panose="020B0400000000000000" pitchFamily="50" charset="-128"/>
                  <a:ea typeface="BIZ UDPゴシック" panose="020B0400000000000000" pitchFamily="50" charset="-128"/>
                </a:rPr>
                <a:t>①契約サービス</a:t>
              </a:r>
              <a:endParaRPr kumimoji="1" lang="ja-JP" altLang="en-US" sz="1600" dirty="0">
                <a:solidFill>
                  <a:srgbClr val="0000FF"/>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723165A-73F2-DB32-CF95-E93EA8241B03}"/>
                </a:ext>
              </a:extLst>
            </p:cNvPr>
            <p:cNvSpPr txBox="1"/>
            <p:nvPr/>
          </p:nvSpPr>
          <p:spPr>
            <a:xfrm>
              <a:off x="914400" y="4057650"/>
              <a:ext cx="1666875" cy="338554"/>
            </a:xfrm>
            <a:prstGeom prst="rect">
              <a:avLst/>
            </a:prstGeom>
            <a:noFill/>
          </p:spPr>
          <p:txBody>
            <a:bodyPr wrap="square" rtlCol="0">
              <a:spAutoFit/>
            </a:bodyPr>
            <a:lstStyle/>
            <a:p>
              <a:pPr algn="ctr"/>
              <a:r>
                <a:rPr lang="ja-JP" altLang="en-US" sz="1600" b="1" dirty="0">
                  <a:solidFill>
                    <a:srgbClr val="0000FF"/>
                  </a:solidFill>
                  <a:latin typeface="BIZ UDPゴシック" panose="020B0400000000000000" pitchFamily="50" charset="-128"/>
                  <a:ea typeface="BIZ UDPゴシック" panose="020B0400000000000000" pitchFamily="50" charset="-128"/>
                </a:rPr>
                <a:t>③啓発・予防</a:t>
              </a:r>
              <a:endParaRPr kumimoji="1" lang="ja-JP" altLang="en-US" sz="1600" dirty="0">
                <a:solidFill>
                  <a:srgbClr val="0000FF"/>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9089957F-B6E3-08ED-641D-DA3661C52799}"/>
                </a:ext>
              </a:extLst>
            </p:cNvPr>
            <p:cNvSpPr txBox="1"/>
            <p:nvPr/>
          </p:nvSpPr>
          <p:spPr>
            <a:xfrm>
              <a:off x="3962399" y="4057650"/>
              <a:ext cx="2190751" cy="338554"/>
            </a:xfrm>
            <a:prstGeom prst="rect">
              <a:avLst/>
            </a:prstGeom>
            <a:noFill/>
          </p:spPr>
          <p:txBody>
            <a:bodyPr wrap="square" rtlCol="0">
              <a:spAutoFit/>
            </a:bodyPr>
            <a:lstStyle/>
            <a:p>
              <a:pPr algn="ctr"/>
              <a:r>
                <a:rPr lang="ja-JP" altLang="en-US" sz="1600" b="1" dirty="0">
                  <a:solidFill>
                    <a:srgbClr val="0000FF"/>
                  </a:solidFill>
                  <a:latin typeface="BIZ UDPゴシック" panose="020B0400000000000000" pitchFamily="50" charset="-128"/>
                  <a:ea typeface="BIZ UDPゴシック" panose="020B0400000000000000" pitchFamily="50" charset="-128"/>
                </a:rPr>
                <a:t>④介入サービス</a:t>
              </a:r>
              <a:endParaRPr kumimoji="1" lang="ja-JP" altLang="en-US" sz="1600" dirty="0">
                <a:solidFill>
                  <a:srgbClr val="0000FF"/>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1366E7BC-48C5-CD28-D9F4-8DDDC1D9D5DF}"/>
                </a:ext>
              </a:extLst>
            </p:cNvPr>
            <p:cNvSpPr txBox="1"/>
            <p:nvPr/>
          </p:nvSpPr>
          <p:spPr>
            <a:xfrm>
              <a:off x="771524" y="1981200"/>
              <a:ext cx="2790825" cy="338554"/>
            </a:xfrm>
            <a:prstGeom prst="rect">
              <a:avLst/>
            </a:prstGeom>
            <a:noFill/>
          </p:spPr>
          <p:txBody>
            <a:bodyPr wrap="square" rtlCol="0">
              <a:spAutoFit/>
            </a:bodyPr>
            <a:lstStyle/>
            <a:p>
              <a:pPr algn="ctr"/>
              <a:r>
                <a:rPr lang="ja-JP" altLang="en-US" sz="1600" b="1" dirty="0">
                  <a:solidFill>
                    <a:schemeClr val="tx1">
                      <a:lumMod val="85000"/>
                      <a:lumOff val="15000"/>
                    </a:schemeClr>
                  </a:solidFill>
                  <a:latin typeface="BIZ UDPゴシック" panose="020B0400000000000000" pitchFamily="50" charset="-128"/>
                  <a:ea typeface="BIZ UDPゴシック" panose="020B0400000000000000" pitchFamily="50" charset="-128"/>
                </a:rPr>
                <a:t>例：自主グループ支援</a:t>
              </a:r>
              <a:endParaRPr kumimoji="1" lang="ja-JP" altLang="en-US" sz="16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941D3486-4CF9-3ED7-C671-E537BBFA553F}"/>
                </a:ext>
              </a:extLst>
            </p:cNvPr>
            <p:cNvSpPr txBox="1"/>
            <p:nvPr/>
          </p:nvSpPr>
          <p:spPr>
            <a:xfrm>
              <a:off x="4286249" y="1981200"/>
              <a:ext cx="2790825" cy="584775"/>
            </a:xfrm>
            <a:prstGeom prst="rect">
              <a:avLst/>
            </a:prstGeom>
            <a:noFill/>
          </p:spPr>
          <p:txBody>
            <a:bodyPr wrap="square" rtlCol="0">
              <a:spAutoFit/>
            </a:bodyPr>
            <a:lstStyle/>
            <a:p>
              <a:pPr marL="306000" indent="-361950"/>
              <a:r>
                <a:rPr lang="ja-JP" altLang="en-US" sz="1600" b="1" dirty="0">
                  <a:solidFill>
                    <a:schemeClr val="tx1">
                      <a:lumMod val="85000"/>
                      <a:lumOff val="15000"/>
                    </a:schemeClr>
                  </a:solidFill>
                  <a:latin typeface="BIZ UDPゴシック" panose="020B0400000000000000" pitchFamily="50" charset="-128"/>
                  <a:ea typeface="BIZ UDPゴシック" panose="020B0400000000000000" pitchFamily="50" charset="-128"/>
                </a:rPr>
                <a:t>例：相談関係の成立する　　 不登校相談など　</a:t>
              </a:r>
              <a:endParaRPr kumimoji="1" lang="ja-JP" altLang="en-US" sz="16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00848636-804C-E8BE-8C71-D078DCB92BD6}"/>
                </a:ext>
              </a:extLst>
            </p:cNvPr>
            <p:cNvSpPr txBox="1"/>
            <p:nvPr/>
          </p:nvSpPr>
          <p:spPr>
            <a:xfrm>
              <a:off x="1095375" y="4381500"/>
              <a:ext cx="2066926" cy="338554"/>
            </a:xfrm>
            <a:prstGeom prst="rect">
              <a:avLst/>
            </a:prstGeom>
            <a:noFill/>
          </p:spPr>
          <p:txBody>
            <a:bodyPr wrap="square" rtlCol="0">
              <a:spAutoFit/>
            </a:bodyPr>
            <a:lstStyle/>
            <a:p>
              <a:pPr marL="306000" indent="-361950"/>
              <a:r>
                <a:rPr lang="ja-JP" altLang="en-US" sz="1600" b="1" dirty="0">
                  <a:solidFill>
                    <a:schemeClr val="tx1">
                      <a:lumMod val="85000"/>
                      <a:lumOff val="15000"/>
                    </a:schemeClr>
                  </a:solidFill>
                  <a:latin typeface="BIZ UDPゴシック" panose="020B0400000000000000" pitchFamily="50" charset="-128"/>
                  <a:ea typeface="BIZ UDPゴシック" panose="020B0400000000000000" pitchFamily="50" charset="-128"/>
                </a:rPr>
                <a:t>技術：アウトリーチ、</a:t>
              </a:r>
              <a:endParaRPr kumimoji="1" lang="ja-JP" altLang="en-US" sz="16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FD7295D2-C93B-77F5-E964-C755E3E49184}"/>
                </a:ext>
              </a:extLst>
            </p:cNvPr>
            <p:cNvSpPr txBox="1"/>
            <p:nvPr/>
          </p:nvSpPr>
          <p:spPr>
            <a:xfrm>
              <a:off x="1123949" y="4914900"/>
              <a:ext cx="3181351" cy="338554"/>
            </a:xfrm>
            <a:prstGeom prst="rect">
              <a:avLst/>
            </a:prstGeom>
            <a:noFill/>
          </p:spPr>
          <p:txBody>
            <a:bodyPr wrap="square" rtlCol="0">
              <a:spAutoFit/>
            </a:bodyPr>
            <a:lstStyle/>
            <a:p>
              <a:pPr marL="306000" indent="-361950"/>
              <a:r>
                <a:rPr lang="ja-JP" altLang="en-US" sz="1600" b="1" dirty="0">
                  <a:solidFill>
                    <a:schemeClr val="tx1">
                      <a:lumMod val="85000"/>
                      <a:lumOff val="15000"/>
                    </a:schemeClr>
                  </a:solidFill>
                  <a:latin typeface="BIZ UDPゴシック" panose="020B0400000000000000" pitchFamily="50" charset="-128"/>
                  <a:ea typeface="BIZ UDPゴシック" panose="020B0400000000000000" pitchFamily="50" charset="-128"/>
                </a:rPr>
                <a:t>例：事例検討会、研修　　　　　　　　</a:t>
              </a:r>
              <a:endParaRPr kumimoji="1" lang="ja-JP" altLang="en-US" sz="16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3951D213-932F-1A80-13B5-A08F28821F17}"/>
                </a:ext>
              </a:extLst>
            </p:cNvPr>
            <p:cNvSpPr txBox="1"/>
            <p:nvPr/>
          </p:nvSpPr>
          <p:spPr>
            <a:xfrm>
              <a:off x="4305299" y="4429125"/>
              <a:ext cx="3181351" cy="338554"/>
            </a:xfrm>
            <a:prstGeom prst="rect">
              <a:avLst/>
            </a:prstGeom>
            <a:noFill/>
          </p:spPr>
          <p:txBody>
            <a:bodyPr wrap="square" rtlCol="0">
              <a:spAutoFit/>
            </a:bodyPr>
            <a:lstStyle/>
            <a:p>
              <a:pPr marL="306000" indent="-361950"/>
              <a:r>
                <a:rPr lang="ja-JP" altLang="en-US" sz="1600" b="1" dirty="0">
                  <a:solidFill>
                    <a:schemeClr val="tx1">
                      <a:lumMod val="85000"/>
                      <a:lumOff val="15000"/>
                    </a:schemeClr>
                  </a:solidFill>
                  <a:latin typeface="BIZ UDPゴシック" panose="020B0400000000000000" pitchFamily="50" charset="-128"/>
                  <a:ea typeface="BIZ UDPゴシック" panose="020B0400000000000000" pitchFamily="50" charset="-128"/>
                </a:rPr>
                <a:t>技術：</a:t>
              </a:r>
              <a:r>
                <a:rPr lang="ja-JP" altLang="en-US" sz="1600" b="1" spc="-150" dirty="0">
                  <a:solidFill>
                    <a:schemeClr val="tx1">
                      <a:lumMod val="85000"/>
                      <a:lumOff val="15000"/>
                    </a:schemeClr>
                  </a:solidFill>
                  <a:latin typeface="BIZ UDPゴシック" panose="020B0400000000000000" pitchFamily="50" charset="-128"/>
                  <a:ea typeface="BIZ UDPゴシック" panose="020B0400000000000000" pitchFamily="50" charset="-128"/>
                </a:rPr>
                <a:t>アウトリーチ、アドボカシー</a:t>
              </a:r>
              <a:endParaRPr kumimoji="1" lang="ja-JP" altLang="en-US" sz="1600" spc="-15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C5A143CF-02F0-52E0-48C8-A3A934B6D8D5}"/>
                </a:ext>
              </a:extLst>
            </p:cNvPr>
            <p:cNvSpPr txBox="1"/>
            <p:nvPr/>
          </p:nvSpPr>
          <p:spPr>
            <a:xfrm>
              <a:off x="4314824" y="4772025"/>
              <a:ext cx="3181351" cy="584775"/>
            </a:xfrm>
            <a:prstGeom prst="rect">
              <a:avLst/>
            </a:prstGeom>
            <a:noFill/>
          </p:spPr>
          <p:txBody>
            <a:bodyPr wrap="square" rtlCol="0">
              <a:spAutoFit/>
            </a:bodyPr>
            <a:lstStyle/>
            <a:p>
              <a:pPr marL="306000" indent="-361950"/>
              <a:r>
                <a:rPr lang="ja-JP" altLang="en-US" sz="1600" b="1" dirty="0">
                  <a:solidFill>
                    <a:schemeClr val="tx1">
                      <a:lumMod val="85000"/>
                      <a:lumOff val="15000"/>
                    </a:schemeClr>
                  </a:solidFill>
                  <a:latin typeface="BIZ UDPゴシック" panose="020B0400000000000000" pitchFamily="50" charset="-128"/>
                  <a:ea typeface="BIZ UDPゴシック" panose="020B0400000000000000" pitchFamily="50" charset="-128"/>
                </a:rPr>
                <a:t>例：虐待、非行</a:t>
              </a:r>
              <a:r>
                <a:rPr lang="ja-JP" altLang="en-US" sz="1600" b="1" spc="-150" dirty="0">
                  <a:solidFill>
                    <a:schemeClr val="tx1">
                      <a:lumMod val="85000"/>
                      <a:lumOff val="15000"/>
                    </a:schemeClr>
                  </a:solidFill>
                  <a:latin typeface="BIZ UDPゴシック" panose="020B0400000000000000" pitchFamily="50" charset="-128"/>
                  <a:ea typeface="BIZ UDPゴシック" panose="020B0400000000000000" pitchFamily="50" charset="-128"/>
                </a:rPr>
                <a:t>などモチベーション</a:t>
              </a:r>
              <a:r>
                <a:rPr lang="ja-JP" altLang="en-US" sz="1600" b="1" dirty="0">
                  <a:solidFill>
                    <a:schemeClr val="tx1">
                      <a:lumMod val="85000"/>
                      <a:lumOff val="15000"/>
                    </a:schemeClr>
                  </a:solidFill>
                  <a:latin typeface="BIZ UDPゴシック" panose="020B0400000000000000" pitchFamily="50" charset="-128"/>
                  <a:ea typeface="BIZ UDPゴシック" panose="020B0400000000000000" pitchFamily="50" charset="-128"/>
                </a:rPr>
                <a:t>のない相談</a:t>
              </a:r>
              <a:endParaRPr kumimoji="1" lang="ja-JP" altLang="en-US" sz="16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233C1F23-BCB5-D132-FA47-E80B98E2D43E}"/>
                </a:ext>
              </a:extLst>
            </p:cNvPr>
            <p:cNvSpPr txBox="1"/>
            <p:nvPr/>
          </p:nvSpPr>
          <p:spPr>
            <a:xfrm>
              <a:off x="7305674" y="4591050"/>
              <a:ext cx="1409701" cy="400110"/>
            </a:xfrm>
            <a:prstGeom prst="rect">
              <a:avLst/>
            </a:prstGeom>
            <a:noFill/>
          </p:spPr>
          <p:txBody>
            <a:bodyPr wrap="square" rtlCol="0">
              <a:spAutoFit/>
            </a:bodyPr>
            <a:lstStyle/>
            <a:p>
              <a:pPr marL="306000" indent="-361950"/>
              <a:r>
                <a:rPr lang="ja-JP" altLang="en-US" sz="2000" b="1" dirty="0">
                  <a:solidFill>
                    <a:srgbClr val="FF0000"/>
                  </a:solidFill>
                </a:rPr>
                <a:t>→</a:t>
              </a:r>
              <a:r>
                <a:rPr lang="en-US" altLang="ja-JP" sz="2000" b="1" dirty="0">
                  <a:solidFill>
                    <a:srgbClr val="FF0000"/>
                  </a:solidFill>
                </a:rPr>
                <a:t>SW</a:t>
              </a:r>
              <a:r>
                <a:rPr lang="ja-JP" altLang="en-US" sz="2000" b="1" dirty="0">
                  <a:solidFill>
                    <a:srgbClr val="FF0000"/>
                  </a:solidFill>
                </a:rPr>
                <a:t>領域</a:t>
              </a:r>
              <a:r>
                <a:rPr lang="ja-JP" altLang="en-US" sz="2000" b="1" dirty="0"/>
                <a:t>　</a:t>
              </a:r>
              <a:endParaRPr kumimoji="1"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BB21CB2B-6C89-DC59-8AAF-90F349C0902B}"/>
                </a:ext>
              </a:extLst>
            </p:cNvPr>
            <p:cNvSpPr txBox="1"/>
            <p:nvPr/>
          </p:nvSpPr>
          <p:spPr>
            <a:xfrm>
              <a:off x="1600200" y="4619625"/>
              <a:ext cx="2066926" cy="338554"/>
            </a:xfrm>
            <a:prstGeom prst="rect">
              <a:avLst/>
            </a:prstGeom>
            <a:noFill/>
          </p:spPr>
          <p:txBody>
            <a:bodyPr wrap="square" rtlCol="0">
              <a:spAutoFit/>
            </a:bodyPr>
            <a:lstStyle/>
            <a:p>
              <a:pPr marL="306000" indent="-361950"/>
              <a:r>
                <a:rPr lang="ja-JP" altLang="en-US" sz="1600" b="1" dirty="0">
                  <a:solidFill>
                    <a:schemeClr val="tx1">
                      <a:lumMod val="85000"/>
                      <a:lumOff val="15000"/>
                    </a:schemeClr>
                  </a:solidFill>
                  <a:latin typeface="BIZ UDPゴシック" panose="020B0400000000000000" pitchFamily="50" charset="-128"/>
                  <a:ea typeface="BIZ UDPゴシック" panose="020B0400000000000000" pitchFamily="50" charset="-128"/>
                </a:rPr>
                <a:t>アドボカシー</a:t>
              </a:r>
              <a:endParaRPr kumimoji="1" lang="ja-JP" altLang="en-US" sz="16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sp>
        <p:nvSpPr>
          <p:cNvPr id="6" name="スライド番号プレースホルダー 5">
            <a:extLst>
              <a:ext uri="{FF2B5EF4-FFF2-40B4-BE49-F238E27FC236}">
                <a16:creationId xmlns:a16="http://schemas.microsoft.com/office/drawing/2014/main" id="{D3B61B17-52BE-CD01-3B0D-978C10401DF3}"/>
              </a:ext>
            </a:extLst>
          </p:cNvPr>
          <p:cNvSpPr>
            <a:spLocks noGrp="1"/>
          </p:cNvSpPr>
          <p:nvPr>
            <p:ph type="sldNum" sz="quarter" idx="12"/>
          </p:nvPr>
        </p:nvSpPr>
        <p:spPr/>
        <p:txBody>
          <a:bodyPr/>
          <a:lstStyle/>
          <a:p>
            <a:fld id="{9DAC49A8-D133-48D6-BABD-467D590054FB}" type="slidenum">
              <a:rPr kumimoji="1" lang="ja-JP" altLang="en-US" smtClean="0"/>
              <a:t>104</a:t>
            </a:fld>
            <a:endParaRPr kumimoji="1" lang="ja-JP" altLang="en-US"/>
          </a:p>
        </p:txBody>
      </p:sp>
    </p:spTree>
    <p:extLst>
      <p:ext uri="{BB962C8B-B14F-4D97-AF65-F5344CB8AC3E}">
        <p14:creationId xmlns:p14="http://schemas.microsoft.com/office/powerpoint/2010/main" val="36689049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51965-5112-ACE6-FE9C-00525AA31F6B}"/>
            </a:ext>
          </a:extLst>
        </p:cNvPr>
        <p:cNvGrpSpPr/>
        <p:nvPr/>
      </p:nvGrpSpPr>
      <p:grpSpPr>
        <a:xfrm>
          <a:off x="0" y="0"/>
          <a:ext cx="0" cy="0"/>
          <a:chOff x="0" y="0"/>
          <a:chExt cx="0" cy="0"/>
        </a:xfrm>
      </p:grpSpPr>
      <p:sp>
        <p:nvSpPr>
          <p:cNvPr id="26" name="楕円 25">
            <a:extLst>
              <a:ext uri="{FF2B5EF4-FFF2-40B4-BE49-F238E27FC236}">
                <a16:creationId xmlns:a16="http://schemas.microsoft.com/office/drawing/2014/main" id="{95314F20-43C7-27E1-4197-C46F43FA9F2E}"/>
              </a:ext>
            </a:extLst>
          </p:cNvPr>
          <p:cNvSpPr/>
          <p:nvPr/>
        </p:nvSpPr>
        <p:spPr>
          <a:xfrm>
            <a:off x="1978651" y="1253024"/>
            <a:ext cx="5391551" cy="4492344"/>
          </a:xfrm>
          <a:prstGeom prst="ellipse">
            <a:avLst/>
          </a:prstGeom>
          <a:noFill/>
          <a:ln w="1873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6DA39E84-1172-868D-284A-E9906CB6EBB5}"/>
              </a:ext>
            </a:extLst>
          </p:cNvPr>
          <p:cNvSpPr/>
          <p:nvPr/>
        </p:nvSpPr>
        <p:spPr>
          <a:xfrm>
            <a:off x="1856301" y="1140303"/>
            <a:ext cx="5637654" cy="4787837"/>
          </a:xfrm>
          <a:prstGeom prst="ellipse">
            <a:avLst/>
          </a:prstGeom>
          <a:solidFill>
            <a:schemeClr val="bg2">
              <a:lumMod val="75000"/>
            </a:schemeClr>
          </a:solidFill>
          <a:ln w="1873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AA8E3DA-960D-2AEF-CC40-6A0876F7B15E}"/>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１．個別支援アセスメントとプランニングの実際　</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28DEC7CE-29BB-534B-3190-D24FACA5E0BA}"/>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pic>
        <p:nvPicPr>
          <p:cNvPr id="1026" name="Picture 2" descr="男の子 - 無料ピクトグラム｜白黒イラスト">
            <a:extLst>
              <a:ext uri="{FF2B5EF4-FFF2-40B4-BE49-F238E27FC236}">
                <a16:creationId xmlns:a16="http://schemas.microsoft.com/office/drawing/2014/main" id="{6DE1B251-E418-E0AA-9BED-BFB6EEAEC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410" y="2412990"/>
            <a:ext cx="2822151" cy="2116613"/>
          </a:xfrm>
          <a:prstGeom prst="rect">
            <a:avLst/>
          </a:prstGeom>
          <a:noFill/>
          <a:extLst>
            <a:ext uri="{909E8E84-426E-40DD-AFC4-6F175D3DCCD1}">
              <a14:hiddenFill xmlns:a14="http://schemas.microsoft.com/office/drawing/2010/main">
                <a:solidFill>
                  <a:srgbClr val="FFFFFF"/>
                </a:solidFill>
              </a14:hiddenFill>
            </a:ext>
          </a:extLst>
        </p:spPr>
      </p:pic>
      <p:sp>
        <p:nvSpPr>
          <p:cNvPr id="5" name="楕円 4">
            <a:extLst>
              <a:ext uri="{FF2B5EF4-FFF2-40B4-BE49-F238E27FC236}">
                <a16:creationId xmlns:a16="http://schemas.microsoft.com/office/drawing/2014/main" id="{D78C9BD3-038F-1891-8715-F4FF81CB6D69}"/>
              </a:ext>
            </a:extLst>
          </p:cNvPr>
          <p:cNvSpPr/>
          <p:nvPr/>
        </p:nvSpPr>
        <p:spPr>
          <a:xfrm>
            <a:off x="3781353" y="639393"/>
            <a:ext cx="1443790" cy="1361288"/>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lumMod val="50000"/>
                </a:schemeClr>
              </a:solidFill>
            </a:endParaRPr>
          </a:p>
        </p:txBody>
      </p:sp>
      <p:sp>
        <p:nvSpPr>
          <p:cNvPr id="7" name="楕円 6">
            <a:extLst>
              <a:ext uri="{FF2B5EF4-FFF2-40B4-BE49-F238E27FC236}">
                <a16:creationId xmlns:a16="http://schemas.microsoft.com/office/drawing/2014/main" id="{EE022F91-1C3B-BB98-C502-363907F25DB6}"/>
              </a:ext>
            </a:extLst>
          </p:cNvPr>
          <p:cNvSpPr/>
          <p:nvPr/>
        </p:nvSpPr>
        <p:spPr>
          <a:xfrm>
            <a:off x="3850104" y="4857319"/>
            <a:ext cx="1443790" cy="1361288"/>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D453ED0D-7D68-9BD6-82C4-202CA04D95FD}"/>
              </a:ext>
            </a:extLst>
          </p:cNvPr>
          <p:cNvSpPr/>
          <p:nvPr/>
        </p:nvSpPr>
        <p:spPr>
          <a:xfrm>
            <a:off x="1270505" y="2840599"/>
            <a:ext cx="1443790" cy="1361288"/>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61E549EA-410F-735F-6F72-A0CAB7787A2F}"/>
              </a:ext>
            </a:extLst>
          </p:cNvPr>
          <p:cNvSpPr/>
          <p:nvPr/>
        </p:nvSpPr>
        <p:spPr>
          <a:xfrm>
            <a:off x="6429704" y="2840599"/>
            <a:ext cx="1443790" cy="1361288"/>
          </a:xfrm>
          <a:prstGeom prst="ellipse">
            <a:avLst/>
          </a:prstGeom>
          <a:solidFill>
            <a:srgbClr val="FF66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E751F2F9-5D85-81FF-E570-76370E88CE76}"/>
              </a:ext>
            </a:extLst>
          </p:cNvPr>
          <p:cNvSpPr/>
          <p:nvPr/>
        </p:nvSpPr>
        <p:spPr>
          <a:xfrm>
            <a:off x="2017236" y="1226145"/>
            <a:ext cx="1443790" cy="1361288"/>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6AF41E1B-A570-DE1D-68D6-2EFEAA70BD11}"/>
              </a:ext>
            </a:extLst>
          </p:cNvPr>
          <p:cNvSpPr/>
          <p:nvPr/>
        </p:nvSpPr>
        <p:spPr>
          <a:xfrm>
            <a:off x="5707809" y="4462094"/>
            <a:ext cx="1443790" cy="1361288"/>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9F9817AF-F9E3-6C49-52BA-1165EEF5B6CA}"/>
              </a:ext>
            </a:extLst>
          </p:cNvPr>
          <p:cNvSpPr/>
          <p:nvPr/>
        </p:nvSpPr>
        <p:spPr>
          <a:xfrm>
            <a:off x="5650258" y="1191632"/>
            <a:ext cx="1443790" cy="1361288"/>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3B72ACCC-3E81-626F-5354-93E43D37D370}"/>
              </a:ext>
            </a:extLst>
          </p:cNvPr>
          <p:cNvSpPr/>
          <p:nvPr/>
        </p:nvSpPr>
        <p:spPr>
          <a:xfrm>
            <a:off x="2017236" y="4384080"/>
            <a:ext cx="1443790" cy="1361288"/>
          </a:xfrm>
          <a:prstGeom prst="ellips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28AA52DB-9B6C-DA5D-FBCE-444F521B043E}"/>
              </a:ext>
            </a:extLst>
          </p:cNvPr>
          <p:cNvSpPr/>
          <p:nvPr/>
        </p:nvSpPr>
        <p:spPr>
          <a:xfrm>
            <a:off x="3795362" y="970497"/>
            <a:ext cx="1415772" cy="584775"/>
          </a:xfrm>
          <a:prstGeom prst="rect">
            <a:avLst/>
          </a:prstGeom>
          <a:noFill/>
        </p:spPr>
        <p:txBody>
          <a:bodyPr wrap="none" lIns="91440" tIns="45720" rIns="91440" bIns="45720">
            <a:spAutoFit/>
          </a:bodyPr>
          <a:lstStyle/>
          <a:p>
            <a:pPr algn="ctr"/>
            <a:r>
              <a:rPr lang="ja-JP" altLang="en-US" sz="3200" cap="none" spc="0" dirty="0">
                <a:ln w="12700">
                  <a:solidFill>
                    <a:schemeClr val="bg1"/>
                  </a:solidFill>
                  <a:prstDash val="solid"/>
                </a:ln>
                <a:effectLst>
                  <a:outerShdw blurRad="50800" dist="50800" dir="5400000" algn="ctr" rotWithShape="0">
                    <a:schemeClr val="tx1"/>
                  </a:outerShdw>
                </a:effectLst>
                <a:latin typeface="07やさしさゴシックボールド" panose="02000600000000000000" pitchFamily="2" charset="-128"/>
                <a:ea typeface="07やさしさゴシックボールド" panose="02000600000000000000" pitchFamily="2" charset="-128"/>
              </a:rPr>
              <a:t>管理職</a:t>
            </a:r>
          </a:p>
        </p:txBody>
      </p:sp>
      <p:sp>
        <p:nvSpPr>
          <p:cNvPr id="17" name="正方形/長方形 16">
            <a:extLst>
              <a:ext uri="{FF2B5EF4-FFF2-40B4-BE49-F238E27FC236}">
                <a16:creationId xmlns:a16="http://schemas.microsoft.com/office/drawing/2014/main" id="{EE898B41-7B09-CE09-36EE-7F600ED865D6}"/>
              </a:ext>
            </a:extLst>
          </p:cNvPr>
          <p:cNvSpPr/>
          <p:nvPr/>
        </p:nvSpPr>
        <p:spPr>
          <a:xfrm>
            <a:off x="5664268" y="1635085"/>
            <a:ext cx="1415772" cy="461665"/>
          </a:xfrm>
          <a:prstGeom prst="rect">
            <a:avLst/>
          </a:prstGeom>
          <a:noFill/>
        </p:spPr>
        <p:txBody>
          <a:bodyPr wrap="none" lIns="91440" tIns="45720" rIns="91440" bIns="45720">
            <a:spAutoFit/>
          </a:bodyPr>
          <a:lstStyle/>
          <a:p>
            <a:pPr algn="ctr"/>
            <a:r>
              <a:rPr lang="ja-JP" altLang="en-US" sz="2400" dirty="0">
                <a:ln w="12700">
                  <a:solidFill>
                    <a:schemeClr val="bg1"/>
                  </a:solidFill>
                  <a:prstDash val="solid"/>
                </a:ln>
                <a:effectLst>
                  <a:outerShdw blurRad="50800" dist="50800" dir="5400000" algn="ctr" rotWithShape="0">
                    <a:schemeClr val="tx1"/>
                  </a:outerShdw>
                </a:effectLst>
                <a:latin typeface="07やさしさゴシックボールド" panose="02000600000000000000" pitchFamily="2" charset="-128"/>
                <a:ea typeface="07やさしさゴシックボールド" panose="02000600000000000000" pitchFamily="2" charset="-128"/>
              </a:rPr>
              <a:t>主幹教諭</a:t>
            </a:r>
            <a:endParaRPr lang="ja-JP" altLang="en-US" sz="2400" cap="none" spc="0" dirty="0">
              <a:ln w="12700">
                <a:solidFill>
                  <a:schemeClr val="bg1"/>
                </a:solidFill>
                <a:prstDash val="solid"/>
              </a:ln>
              <a:effectLst>
                <a:outerShdw blurRad="50800" dist="50800" dir="5400000" algn="ctr" rotWithShape="0">
                  <a:schemeClr val="tx1"/>
                </a:outerShdw>
              </a:effectLst>
              <a:latin typeface="07やさしさゴシックボールド" panose="02000600000000000000" pitchFamily="2" charset="-128"/>
              <a:ea typeface="07やさしさゴシックボールド" panose="02000600000000000000" pitchFamily="2" charset="-128"/>
            </a:endParaRPr>
          </a:p>
        </p:txBody>
      </p:sp>
      <p:sp>
        <p:nvSpPr>
          <p:cNvPr id="19" name="正方形/長方形 18">
            <a:extLst>
              <a:ext uri="{FF2B5EF4-FFF2-40B4-BE49-F238E27FC236}">
                <a16:creationId xmlns:a16="http://schemas.microsoft.com/office/drawing/2014/main" id="{4DB856CB-4525-94C9-0695-DC13D284A430}"/>
              </a:ext>
            </a:extLst>
          </p:cNvPr>
          <p:cNvSpPr/>
          <p:nvPr/>
        </p:nvSpPr>
        <p:spPr>
          <a:xfrm>
            <a:off x="3850569" y="5219527"/>
            <a:ext cx="1415772" cy="646331"/>
          </a:xfrm>
          <a:prstGeom prst="rect">
            <a:avLst/>
          </a:prstGeom>
          <a:noFill/>
        </p:spPr>
        <p:txBody>
          <a:bodyPr wrap="none" lIns="91440" tIns="45720" rIns="91440" bIns="45720">
            <a:spAutoFit/>
          </a:bodyPr>
          <a:lstStyle/>
          <a:p>
            <a:pPr algn="ctr"/>
            <a:r>
              <a:rPr lang="ja-JP" altLang="en-US" sz="2400" cap="none" spc="0" dirty="0">
                <a:ln w="12700">
                  <a:solidFill>
                    <a:schemeClr val="bg1"/>
                  </a:solidFill>
                  <a:prstDash val="solid"/>
                </a:ln>
                <a:effectLst>
                  <a:outerShdw blurRad="50800" dist="50800" dir="5400000" algn="ctr" rotWithShape="0">
                    <a:schemeClr val="tx1"/>
                  </a:outerShdw>
                </a:effectLst>
                <a:latin typeface="07やさしさゴシックボールド" panose="02000600000000000000" pitchFamily="2" charset="-128"/>
                <a:ea typeface="07やさしさゴシックボールド" panose="02000600000000000000" pitchFamily="2" charset="-128"/>
              </a:rPr>
              <a:t>教育相談</a:t>
            </a:r>
            <a:endParaRPr lang="en-US" altLang="ja-JP" sz="2400" cap="none" spc="0" dirty="0">
              <a:ln w="12700">
                <a:solidFill>
                  <a:schemeClr val="bg1"/>
                </a:solidFill>
                <a:prstDash val="solid"/>
              </a:ln>
              <a:effectLst>
                <a:outerShdw blurRad="50800" dist="50800" dir="5400000" algn="ctr" rotWithShape="0">
                  <a:schemeClr val="tx1"/>
                </a:outerShdw>
              </a:effectLst>
              <a:latin typeface="07やさしさゴシックボールド" panose="02000600000000000000" pitchFamily="2" charset="-128"/>
              <a:ea typeface="07やさしさゴシックボールド" panose="02000600000000000000" pitchFamily="2" charset="-128"/>
            </a:endParaRPr>
          </a:p>
          <a:p>
            <a:pPr algn="ctr"/>
            <a:r>
              <a:rPr lang="ja-JP" altLang="en-US" sz="1200" dirty="0">
                <a:ln w="12700">
                  <a:solidFill>
                    <a:schemeClr val="bg1"/>
                  </a:solidFill>
                  <a:prstDash val="solid"/>
                </a:ln>
                <a:effectLst>
                  <a:outerShdw blurRad="50800" dist="50800" dir="5400000" algn="ctr" rotWithShape="0">
                    <a:schemeClr val="tx1"/>
                  </a:outerShdw>
                </a:effectLst>
                <a:latin typeface="07やさしさゴシックボールド" panose="02000600000000000000" pitchFamily="2" charset="-128"/>
                <a:ea typeface="07やさしさゴシックボールド" panose="02000600000000000000" pitchFamily="2" charset="-128"/>
              </a:rPr>
              <a:t>コーディネーター</a:t>
            </a:r>
            <a:endParaRPr lang="ja-JP" altLang="en-US" sz="1200" cap="none" spc="0" dirty="0">
              <a:ln w="12700">
                <a:solidFill>
                  <a:schemeClr val="bg1"/>
                </a:solidFill>
                <a:prstDash val="solid"/>
              </a:ln>
              <a:effectLst>
                <a:outerShdw blurRad="50800" dist="50800" dir="5400000" algn="ctr" rotWithShape="0">
                  <a:schemeClr val="tx1"/>
                </a:outerShdw>
              </a:effectLst>
              <a:latin typeface="07やさしさゴシックボールド" panose="02000600000000000000" pitchFamily="2" charset="-128"/>
              <a:ea typeface="07やさしさゴシックボールド" panose="02000600000000000000" pitchFamily="2" charset="-128"/>
            </a:endParaRPr>
          </a:p>
        </p:txBody>
      </p:sp>
      <p:sp>
        <p:nvSpPr>
          <p:cNvPr id="20" name="正方形/長方形 19">
            <a:extLst>
              <a:ext uri="{FF2B5EF4-FFF2-40B4-BE49-F238E27FC236}">
                <a16:creationId xmlns:a16="http://schemas.microsoft.com/office/drawing/2014/main" id="{61413CC2-AAA5-5CE1-7196-88E753EB0BF0}"/>
              </a:ext>
            </a:extLst>
          </p:cNvPr>
          <p:cNvSpPr/>
          <p:nvPr/>
        </p:nvSpPr>
        <p:spPr>
          <a:xfrm>
            <a:off x="6443714" y="3295342"/>
            <a:ext cx="1415772" cy="461665"/>
          </a:xfrm>
          <a:prstGeom prst="rect">
            <a:avLst/>
          </a:prstGeom>
          <a:noFill/>
        </p:spPr>
        <p:txBody>
          <a:bodyPr wrap="none" lIns="91440" tIns="45720" rIns="91440" bIns="45720">
            <a:spAutoFit/>
          </a:bodyPr>
          <a:lstStyle/>
          <a:p>
            <a:pPr algn="ctr"/>
            <a:r>
              <a:rPr lang="ja-JP" altLang="en-US" sz="2400" cap="none" spc="0" dirty="0">
                <a:ln w="12700">
                  <a:solidFill>
                    <a:schemeClr val="bg1"/>
                  </a:solidFill>
                  <a:prstDash val="solid"/>
                </a:ln>
                <a:effectLst>
                  <a:outerShdw blurRad="50800" dist="50800" dir="5400000" algn="ctr" rotWithShape="0">
                    <a:schemeClr val="tx1"/>
                  </a:outerShdw>
                </a:effectLst>
                <a:latin typeface="07やさしさゴシックボールド" panose="02000600000000000000" pitchFamily="2" charset="-128"/>
                <a:ea typeface="07やさしさゴシックボールド" panose="02000600000000000000" pitchFamily="2" charset="-128"/>
              </a:rPr>
              <a:t>学級担任</a:t>
            </a:r>
          </a:p>
        </p:txBody>
      </p:sp>
      <p:sp>
        <p:nvSpPr>
          <p:cNvPr id="21" name="正方形/長方形 20">
            <a:extLst>
              <a:ext uri="{FF2B5EF4-FFF2-40B4-BE49-F238E27FC236}">
                <a16:creationId xmlns:a16="http://schemas.microsoft.com/office/drawing/2014/main" id="{B3801946-B6DE-E2D3-83C0-875E7F83404C}"/>
              </a:ext>
            </a:extLst>
          </p:cNvPr>
          <p:cNvSpPr/>
          <p:nvPr/>
        </p:nvSpPr>
        <p:spPr>
          <a:xfrm>
            <a:off x="1281606" y="3252078"/>
            <a:ext cx="1415772" cy="523220"/>
          </a:xfrm>
          <a:prstGeom prst="rect">
            <a:avLst/>
          </a:prstGeom>
          <a:noFill/>
        </p:spPr>
        <p:txBody>
          <a:bodyPr wrap="none" lIns="91440" tIns="45720" rIns="91440" bIns="45720">
            <a:spAutoFit/>
          </a:bodyPr>
          <a:lstStyle/>
          <a:p>
            <a:pPr algn="ctr"/>
            <a:r>
              <a:rPr lang="ja-JP" altLang="en-US" sz="1600" dirty="0">
                <a:ln w="0">
                  <a:solidFill>
                    <a:schemeClr val="bg1"/>
                  </a:solidFill>
                  <a:prstDash val="solid"/>
                </a:ln>
                <a:effectLst>
                  <a:outerShdw blurRad="50800" dist="88900" dir="5400000" algn="ctr" rotWithShape="0">
                    <a:schemeClr val="tx1"/>
                  </a:outerShdw>
                </a:effectLst>
                <a:latin typeface="07やさしさゴシックボールド" panose="02000600000000000000" pitchFamily="2" charset="-128"/>
                <a:ea typeface="07やさしさゴシックボールド" panose="02000600000000000000" pitchFamily="2" charset="-128"/>
              </a:rPr>
              <a:t>特別支援教育</a:t>
            </a:r>
            <a:endParaRPr lang="en-US" altLang="ja-JP" sz="1600" dirty="0">
              <a:ln w="0">
                <a:solidFill>
                  <a:schemeClr val="bg1"/>
                </a:solidFill>
                <a:prstDash val="solid"/>
              </a:ln>
              <a:effectLst>
                <a:outerShdw blurRad="50800" dist="88900" dir="5400000" algn="ctr" rotWithShape="0">
                  <a:schemeClr val="tx1"/>
                </a:outerShdw>
              </a:effectLst>
              <a:latin typeface="07やさしさゴシックボールド" panose="02000600000000000000" pitchFamily="2" charset="-128"/>
              <a:ea typeface="07やさしさゴシックボールド" panose="02000600000000000000" pitchFamily="2" charset="-128"/>
            </a:endParaRPr>
          </a:p>
          <a:p>
            <a:pPr algn="ctr"/>
            <a:r>
              <a:rPr lang="ja-JP" altLang="en-US" sz="1200" cap="none" spc="0" dirty="0">
                <a:ln w="0">
                  <a:solidFill>
                    <a:schemeClr val="bg1"/>
                  </a:solidFill>
                  <a:prstDash val="solid"/>
                </a:ln>
                <a:effectLst>
                  <a:outerShdw blurRad="50800" dist="88900" dir="5400000" algn="ctr" rotWithShape="0">
                    <a:schemeClr val="tx1"/>
                  </a:outerShdw>
                </a:effectLst>
                <a:latin typeface="07やさしさゴシックボールド" panose="02000600000000000000" pitchFamily="2" charset="-128"/>
                <a:ea typeface="07やさしさゴシックボールド" panose="02000600000000000000" pitchFamily="2" charset="-128"/>
              </a:rPr>
              <a:t>コーディネーター</a:t>
            </a:r>
          </a:p>
        </p:txBody>
      </p:sp>
      <p:sp>
        <p:nvSpPr>
          <p:cNvPr id="22" name="正方形/長方形 21">
            <a:extLst>
              <a:ext uri="{FF2B5EF4-FFF2-40B4-BE49-F238E27FC236}">
                <a16:creationId xmlns:a16="http://schemas.microsoft.com/office/drawing/2014/main" id="{DD0B1B68-75E2-9866-C192-8ABE70B31F1B}"/>
              </a:ext>
            </a:extLst>
          </p:cNvPr>
          <p:cNvSpPr/>
          <p:nvPr/>
        </p:nvSpPr>
        <p:spPr>
          <a:xfrm>
            <a:off x="6025586" y="4751833"/>
            <a:ext cx="808235" cy="707886"/>
          </a:xfrm>
          <a:prstGeom prst="rect">
            <a:avLst/>
          </a:prstGeom>
          <a:noFill/>
        </p:spPr>
        <p:txBody>
          <a:bodyPr wrap="none" lIns="91440" tIns="45720" rIns="91440" bIns="45720">
            <a:spAutoFit/>
          </a:bodyPr>
          <a:lstStyle/>
          <a:p>
            <a:pPr algn="ctr"/>
            <a:r>
              <a:rPr lang="en-US" altLang="ja-JP" sz="4000" cap="none" spc="0" dirty="0">
                <a:ln w="12700">
                  <a:solidFill>
                    <a:schemeClr val="bg1"/>
                  </a:solidFill>
                  <a:prstDash val="solid"/>
                </a:ln>
                <a:effectLst>
                  <a:outerShdw blurRad="50800" dist="50800" dir="5400000" algn="ctr" rotWithShape="0">
                    <a:schemeClr val="tx1"/>
                  </a:outerShdw>
                </a:effectLst>
                <a:latin typeface="07やさしさゴシックボールド" panose="02000600000000000000" pitchFamily="2" charset="-128"/>
                <a:ea typeface="07やさしさゴシックボールド" panose="02000600000000000000" pitchFamily="2" charset="-128"/>
              </a:rPr>
              <a:t>SC</a:t>
            </a:r>
          </a:p>
        </p:txBody>
      </p:sp>
      <p:sp>
        <p:nvSpPr>
          <p:cNvPr id="28" name="テキスト ボックス 27">
            <a:extLst>
              <a:ext uri="{FF2B5EF4-FFF2-40B4-BE49-F238E27FC236}">
                <a16:creationId xmlns:a16="http://schemas.microsoft.com/office/drawing/2014/main" id="{2E7087E4-F150-8E1D-BA40-DDAE132584BC}"/>
              </a:ext>
            </a:extLst>
          </p:cNvPr>
          <p:cNvSpPr txBox="1"/>
          <p:nvPr/>
        </p:nvSpPr>
        <p:spPr>
          <a:xfrm>
            <a:off x="1" y="487921"/>
            <a:ext cx="9143999" cy="584775"/>
          </a:xfrm>
          <a:prstGeom prst="rect">
            <a:avLst/>
          </a:prstGeom>
          <a:noFill/>
        </p:spPr>
        <p:txBody>
          <a:bodyPr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　</a:t>
            </a:r>
            <a:endParaRPr kumimoji="1" lang="en-US" altLang="ja-JP" sz="1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　①不登校</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7149406D-D405-A0CC-EEBE-E174BFF27CC5}"/>
              </a:ext>
            </a:extLst>
          </p:cNvPr>
          <p:cNvSpPr/>
          <p:nvPr/>
        </p:nvSpPr>
        <p:spPr>
          <a:xfrm>
            <a:off x="2740411" y="2967335"/>
            <a:ext cx="3663182" cy="923330"/>
          </a:xfrm>
          <a:prstGeom prst="rect">
            <a:avLst/>
          </a:prstGeom>
          <a:noFill/>
        </p:spPr>
        <p:txBody>
          <a:bodyPr wrap="none" lIns="91440" tIns="45720" rIns="91440" bIns="45720">
            <a:spAutoFit/>
          </a:bodyPr>
          <a:lstStyle/>
          <a:p>
            <a:pPr algn="ctr"/>
            <a:r>
              <a:rPr lang="ja-JP" altLang="en-US" sz="5400" b="1" cap="none" spc="0" dirty="0">
                <a:ln w="19050">
                  <a:solidFill>
                    <a:srgbClr val="FFFF00"/>
                  </a:solidFill>
                  <a:prstDash val="solid"/>
                </a:ln>
                <a:solidFill>
                  <a:srgbClr val="002060"/>
                </a:solidFill>
                <a:effectLst>
                  <a:glow rad="266700">
                    <a:schemeClr val="bg1">
                      <a:lumMod val="95000"/>
                      <a:alpha val="60000"/>
                    </a:schemeClr>
                  </a:glow>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rPr>
              <a:t>多面的理解</a:t>
            </a:r>
          </a:p>
        </p:txBody>
      </p:sp>
      <p:sp>
        <p:nvSpPr>
          <p:cNvPr id="2" name="正方形/長方形 1">
            <a:extLst>
              <a:ext uri="{FF2B5EF4-FFF2-40B4-BE49-F238E27FC236}">
                <a16:creationId xmlns:a16="http://schemas.microsoft.com/office/drawing/2014/main" id="{732A8FCC-4AED-1DBE-8637-A01391762584}"/>
              </a:ext>
            </a:extLst>
          </p:cNvPr>
          <p:cNvSpPr/>
          <p:nvPr/>
        </p:nvSpPr>
        <p:spPr>
          <a:xfrm>
            <a:off x="2006409" y="1623232"/>
            <a:ext cx="1415772" cy="461665"/>
          </a:xfrm>
          <a:prstGeom prst="rect">
            <a:avLst/>
          </a:prstGeom>
          <a:noFill/>
        </p:spPr>
        <p:txBody>
          <a:bodyPr wrap="none" lIns="91440" tIns="45720" rIns="91440" bIns="45720">
            <a:spAutoFit/>
          </a:bodyPr>
          <a:lstStyle/>
          <a:p>
            <a:pPr algn="ctr"/>
            <a:r>
              <a:rPr lang="ja-JP" altLang="en-US" sz="2400" cap="none" spc="0" dirty="0">
                <a:ln w="12700">
                  <a:solidFill>
                    <a:schemeClr val="bg1"/>
                  </a:solidFill>
                  <a:prstDash val="solid"/>
                </a:ln>
                <a:effectLst>
                  <a:outerShdw blurRad="50800" dist="50800" dir="5400000" algn="ctr" rotWithShape="0">
                    <a:schemeClr val="tx1"/>
                  </a:outerShdw>
                </a:effectLst>
                <a:latin typeface="07やさしさゴシックボールド" panose="02000600000000000000" pitchFamily="2" charset="-128"/>
                <a:ea typeface="07やさしさゴシックボールド" panose="02000600000000000000" pitchFamily="2" charset="-128"/>
              </a:rPr>
              <a:t>生徒指導</a:t>
            </a:r>
          </a:p>
        </p:txBody>
      </p:sp>
      <p:sp>
        <p:nvSpPr>
          <p:cNvPr id="3" name="正方形/長方形 2">
            <a:extLst>
              <a:ext uri="{FF2B5EF4-FFF2-40B4-BE49-F238E27FC236}">
                <a16:creationId xmlns:a16="http://schemas.microsoft.com/office/drawing/2014/main" id="{1C38E285-96A5-134D-15BD-79CBB93E35E1}"/>
              </a:ext>
            </a:extLst>
          </p:cNvPr>
          <p:cNvSpPr/>
          <p:nvPr/>
        </p:nvSpPr>
        <p:spPr>
          <a:xfrm>
            <a:off x="2117808" y="4695302"/>
            <a:ext cx="1242648" cy="707886"/>
          </a:xfrm>
          <a:prstGeom prst="rect">
            <a:avLst/>
          </a:prstGeom>
          <a:noFill/>
        </p:spPr>
        <p:txBody>
          <a:bodyPr wrap="none" lIns="91440" tIns="45720" rIns="91440" bIns="45720">
            <a:spAutoFit/>
          </a:bodyPr>
          <a:lstStyle/>
          <a:p>
            <a:pPr algn="ctr"/>
            <a:r>
              <a:rPr lang="en-US" altLang="ja-JP" sz="4000" dirty="0">
                <a:ln w="12700">
                  <a:solidFill>
                    <a:schemeClr val="bg1"/>
                  </a:solidFill>
                  <a:prstDash val="solid"/>
                </a:ln>
                <a:effectLst>
                  <a:outerShdw blurRad="50800" dist="50800" dir="5400000" algn="ctr" rotWithShape="0">
                    <a:schemeClr val="tx1"/>
                  </a:outerShdw>
                </a:effectLst>
                <a:latin typeface="07やさしさゴシックボールド" panose="02000600000000000000" pitchFamily="2" charset="-128"/>
                <a:ea typeface="07やさしさゴシックボールド" panose="02000600000000000000" pitchFamily="2" charset="-128"/>
              </a:rPr>
              <a:t>SSW</a:t>
            </a:r>
            <a:endParaRPr lang="en-US" altLang="ja-JP" sz="4000" cap="none" spc="0" dirty="0">
              <a:ln w="12700">
                <a:solidFill>
                  <a:schemeClr val="bg1"/>
                </a:solidFill>
                <a:prstDash val="solid"/>
              </a:ln>
              <a:effectLst>
                <a:outerShdw blurRad="50800" dist="50800" dir="5400000" algn="ctr" rotWithShape="0">
                  <a:schemeClr val="tx1"/>
                </a:outerShdw>
              </a:effectLst>
              <a:latin typeface="07やさしさゴシックボールド" panose="02000600000000000000" pitchFamily="2" charset="-128"/>
              <a:ea typeface="07やさしさゴシックボールド" panose="02000600000000000000" pitchFamily="2" charset="-128"/>
            </a:endParaRPr>
          </a:p>
        </p:txBody>
      </p:sp>
      <p:sp>
        <p:nvSpPr>
          <p:cNvPr id="4" name="テキスト ボックス 3">
            <a:extLst>
              <a:ext uri="{FF2B5EF4-FFF2-40B4-BE49-F238E27FC236}">
                <a16:creationId xmlns:a16="http://schemas.microsoft.com/office/drawing/2014/main" id="{028750E0-E2E5-5D05-9013-11F147E158FC}"/>
              </a:ext>
            </a:extLst>
          </p:cNvPr>
          <p:cNvSpPr txBox="1"/>
          <p:nvPr/>
        </p:nvSpPr>
        <p:spPr>
          <a:xfrm>
            <a:off x="291526" y="6000160"/>
            <a:ext cx="8765800" cy="230832"/>
          </a:xfrm>
          <a:prstGeom prst="rect">
            <a:avLst/>
          </a:prstGeom>
          <a:noFill/>
        </p:spPr>
        <p:txBody>
          <a:bodyPr wrap="square">
            <a:spAutoFit/>
          </a:bodyPr>
          <a:lstStyle/>
          <a:p>
            <a:pPr algn="r"/>
            <a:r>
              <a:rPr lang="en-US" altLang="ja-JP" sz="900" dirty="0">
                <a:latin typeface="BIZ UDPゴシック" panose="020B0400000000000000" pitchFamily="50" charset="-128"/>
                <a:ea typeface="BIZ UDPゴシック" panose="020B0400000000000000" pitchFamily="50" charset="-128"/>
                <a:cs typeface="Times New Roman" panose="02020603050405020304" pitchFamily="18" charset="0"/>
              </a:rPr>
              <a:t>SSW…</a:t>
            </a:r>
            <a:r>
              <a:rPr lang="ja-JP" altLang="en-US" sz="900" dirty="0">
                <a:latin typeface="BIZ UDPゴシック" panose="020B0400000000000000" pitchFamily="50" charset="-128"/>
                <a:ea typeface="BIZ UDPゴシック" panose="020B0400000000000000" pitchFamily="50" charset="-128"/>
                <a:cs typeface="Times New Roman" panose="02020603050405020304" pitchFamily="18" charset="0"/>
              </a:rPr>
              <a:t>スクールソーシャルワーカー　　</a:t>
            </a:r>
            <a:r>
              <a:rPr lang="en-US" altLang="ja-JP" sz="900" dirty="0">
                <a:latin typeface="BIZ UDPゴシック" panose="020B0400000000000000" pitchFamily="50" charset="-128"/>
                <a:ea typeface="BIZ UDPゴシック" panose="020B0400000000000000" pitchFamily="50" charset="-128"/>
                <a:cs typeface="Times New Roman" panose="02020603050405020304" pitchFamily="18" charset="0"/>
              </a:rPr>
              <a:t>SC…</a:t>
            </a:r>
            <a:r>
              <a:rPr lang="ja-JP" altLang="en-US" sz="900" dirty="0">
                <a:latin typeface="BIZ UDPゴシック" panose="020B0400000000000000" pitchFamily="50" charset="-128"/>
                <a:ea typeface="BIZ UDPゴシック" panose="020B0400000000000000" pitchFamily="50" charset="-128"/>
                <a:cs typeface="Times New Roman" panose="02020603050405020304" pitchFamily="18" charset="0"/>
              </a:rPr>
              <a:t>スクールカウンセラー</a:t>
            </a:r>
            <a:endParaRPr lang="ja-JP" altLang="en-US" sz="900" dirty="0">
              <a:latin typeface="BIZ UDPゴシック" panose="020B0400000000000000" pitchFamily="50" charset="-128"/>
              <a:ea typeface="BIZ UDPゴシック" panose="020B0400000000000000" pitchFamily="50" charset="-128"/>
            </a:endParaRPr>
          </a:p>
        </p:txBody>
      </p:sp>
      <p:sp>
        <p:nvSpPr>
          <p:cNvPr id="16" name="スライド番号プレースホルダー 15">
            <a:extLst>
              <a:ext uri="{FF2B5EF4-FFF2-40B4-BE49-F238E27FC236}">
                <a16:creationId xmlns:a16="http://schemas.microsoft.com/office/drawing/2014/main" id="{9097F6B1-677B-3769-E73A-ACF3B10B6A31}"/>
              </a:ext>
            </a:extLst>
          </p:cNvPr>
          <p:cNvSpPr>
            <a:spLocks noGrp="1"/>
          </p:cNvSpPr>
          <p:nvPr>
            <p:ph type="sldNum" sz="quarter" idx="12"/>
          </p:nvPr>
        </p:nvSpPr>
        <p:spPr/>
        <p:txBody>
          <a:bodyPr/>
          <a:lstStyle/>
          <a:p>
            <a:fld id="{9DAC49A8-D133-48D6-BABD-467D590054FB}" type="slidenum">
              <a:rPr kumimoji="1" lang="ja-JP" altLang="en-US" smtClean="0"/>
              <a:t>105</a:t>
            </a:fld>
            <a:endParaRPr kumimoji="1" lang="ja-JP" altLang="en-US"/>
          </a:p>
        </p:txBody>
      </p:sp>
    </p:spTree>
    <p:extLst>
      <p:ext uri="{BB962C8B-B14F-4D97-AF65-F5344CB8AC3E}">
        <p14:creationId xmlns:p14="http://schemas.microsoft.com/office/powerpoint/2010/main" val="428293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5A932-8EFB-9C52-0F1A-B964E731BD4D}"/>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371CEE86-90C7-F88E-C5D3-8A65F5CAB7AC}"/>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１．個別支援アセスメントとプランニングの実際　</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24BB2E89-0C46-8621-9638-32464AC69B6E}"/>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graphicFrame>
        <p:nvGraphicFramePr>
          <p:cNvPr id="3" name="コンテンツ プレースホルダー 1">
            <a:extLst>
              <a:ext uri="{FF2B5EF4-FFF2-40B4-BE49-F238E27FC236}">
                <a16:creationId xmlns:a16="http://schemas.microsoft.com/office/drawing/2014/main" id="{C0A5A7B7-3EC7-5650-9611-C203703EA73E}"/>
              </a:ext>
            </a:extLst>
          </p:cNvPr>
          <p:cNvGraphicFramePr>
            <a:graphicFrameLocks/>
          </p:cNvGraphicFramePr>
          <p:nvPr>
            <p:extLst>
              <p:ext uri="{D42A27DB-BD31-4B8C-83A1-F6EECF244321}">
                <p14:modId xmlns:p14="http://schemas.microsoft.com/office/powerpoint/2010/main" val="1557045209"/>
              </p:ext>
            </p:extLst>
          </p:nvPr>
        </p:nvGraphicFramePr>
        <p:xfrm>
          <a:off x="194272" y="999802"/>
          <a:ext cx="6345682" cy="4886068"/>
        </p:xfrm>
        <a:graphic>
          <a:graphicData uri="http://schemas.openxmlformats.org/drawingml/2006/table">
            <a:tbl>
              <a:tblPr firstRow="1" bandRow="1">
                <a:tableStyleId>{F5AB1C69-6EDB-4FF4-983F-18BD219EF322}</a:tableStyleId>
              </a:tblPr>
              <a:tblGrid>
                <a:gridCol w="815255">
                  <a:extLst>
                    <a:ext uri="{9D8B030D-6E8A-4147-A177-3AD203B41FA5}">
                      <a16:colId xmlns:a16="http://schemas.microsoft.com/office/drawing/2014/main" val="20000"/>
                    </a:ext>
                  </a:extLst>
                </a:gridCol>
                <a:gridCol w="5530427">
                  <a:extLst>
                    <a:ext uri="{9D8B030D-6E8A-4147-A177-3AD203B41FA5}">
                      <a16:colId xmlns:a16="http://schemas.microsoft.com/office/drawing/2014/main" val="20001"/>
                    </a:ext>
                  </a:extLst>
                </a:gridCol>
              </a:tblGrid>
              <a:tr h="444188">
                <a:tc>
                  <a:txBody>
                    <a:bodyPr/>
                    <a:lstStyle/>
                    <a:p>
                      <a:endParaRPr kumimoji="1" lang="ja-JP" altLang="en-US" dirty="0"/>
                    </a:p>
                  </a:txBody>
                  <a:tcPr/>
                </a:tc>
                <a:tc>
                  <a:txBody>
                    <a:bodyPr/>
                    <a:lstStyle/>
                    <a:p>
                      <a:pPr algn="ctr"/>
                      <a:r>
                        <a:rPr kumimoji="1" lang="ja-JP" altLang="en-US" dirty="0"/>
                        <a:t>中学校に行きたくない理由</a:t>
                      </a:r>
                      <a:r>
                        <a:rPr kumimoji="1" lang="en-US" altLang="ja-JP" dirty="0"/>
                        <a:t>TOP</a:t>
                      </a:r>
                      <a:r>
                        <a:rPr kumimoji="1" lang="ja-JP" altLang="en-US" dirty="0"/>
                        <a:t>１０</a:t>
                      </a:r>
                    </a:p>
                  </a:txBody>
                  <a:tcPr anchor="ctr"/>
                </a:tc>
                <a:extLst>
                  <a:ext uri="{0D108BD9-81ED-4DB2-BD59-A6C34878D82A}">
                    <a16:rowId xmlns:a16="http://schemas.microsoft.com/office/drawing/2014/main" val="10000"/>
                  </a:ext>
                </a:extLst>
              </a:tr>
              <a:tr h="444188">
                <a:tc>
                  <a:txBody>
                    <a:bodyPr/>
                    <a:lstStyle/>
                    <a:p>
                      <a:pPr algn="ctr"/>
                      <a:r>
                        <a:rPr kumimoji="1" lang="en-US" altLang="ja-JP" dirty="0"/>
                        <a:t>1</a:t>
                      </a:r>
                      <a:r>
                        <a:rPr kumimoji="1" lang="ja-JP" altLang="en-US" dirty="0"/>
                        <a:t>位</a:t>
                      </a:r>
                    </a:p>
                  </a:txBody>
                  <a:tcPr anchor="ctr"/>
                </a:tc>
                <a:tc>
                  <a:txBody>
                    <a:bodyPr/>
                    <a:lstStyle/>
                    <a:p>
                      <a:r>
                        <a:rPr kumimoji="1" lang="ja-JP" altLang="en-US" dirty="0"/>
                        <a:t>疲れる（</a:t>
                      </a:r>
                      <a:r>
                        <a:rPr kumimoji="1" lang="en-US" altLang="ja-JP" dirty="0"/>
                        <a:t>44.0%</a:t>
                      </a:r>
                      <a:r>
                        <a:rPr kumimoji="1" lang="ja-JP" altLang="en-US" dirty="0"/>
                        <a:t>）</a:t>
                      </a:r>
                    </a:p>
                  </a:txBody>
                  <a:tcPr anchor="ctr"/>
                </a:tc>
                <a:extLst>
                  <a:ext uri="{0D108BD9-81ED-4DB2-BD59-A6C34878D82A}">
                    <a16:rowId xmlns:a16="http://schemas.microsoft.com/office/drawing/2014/main" val="10001"/>
                  </a:ext>
                </a:extLst>
              </a:tr>
              <a:tr h="444188">
                <a:tc>
                  <a:txBody>
                    <a:bodyPr/>
                    <a:lstStyle/>
                    <a:p>
                      <a:pPr algn="ctr"/>
                      <a:r>
                        <a:rPr kumimoji="1" lang="en-US" altLang="ja-JP" dirty="0"/>
                        <a:t>2</a:t>
                      </a:r>
                      <a:r>
                        <a:rPr kumimoji="1" lang="ja-JP" altLang="en-US" dirty="0"/>
                        <a:t>位</a:t>
                      </a:r>
                      <a:endParaRPr kumimoji="1" lang="en-US" altLang="ja-JP" dirty="0"/>
                    </a:p>
                  </a:txBody>
                  <a:tcPr anchor="ctr"/>
                </a:tc>
                <a:tc>
                  <a:txBody>
                    <a:bodyPr/>
                    <a:lstStyle/>
                    <a:p>
                      <a:r>
                        <a:rPr kumimoji="1" lang="ja-JP" altLang="en-US" dirty="0"/>
                        <a:t>朝、起きられない（</a:t>
                      </a:r>
                      <a:r>
                        <a:rPr kumimoji="1" lang="en-US" altLang="ja-JP" dirty="0"/>
                        <a:t>35.6%</a:t>
                      </a:r>
                      <a:r>
                        <a:rPr kumimoji="1" lang="ja-JP" altLang="en-US" dirty="0"/>
                        <a:t>）</a:t>
                      </a:r>
                    </a:p>
                  </a:txBody>
                  <a:tcPr anchor="ctr"/>
                </a:tc>
                <a:extLst>
                  <a:ext uri="{0D108BD9-81ED-4DB2-BD59-A6C34878D82A}">
                    <a16:rowId xmlns:a16="http://schemas.microsoft.com/office/drawing/2014/main" val="10002"/>
                  </a:ext>
                </a:extLst>
              </a:tr>
              <a:tr h="444188">
                <a:tc>
                  <a:txBody>
                    <a:bodyPr/>
                    <a:lstStyle/>
                    <a:p>
                      <a:pPr algn="ctr"/>
                      <a:r>
                        <a:rPr kumimoji="1" lang="en-US" altLang="ja-JP" dirty="0"/>
                        <a:t>3</a:t>
                      </a:r>
                      <a:r>
                        <a:rPr kumimoji="1" lang="ja-JP" altLang="en-US" dirty="0"/>
                        <a:t>位</a:t>
                      </a:r>
                    </a:p>
                  </a:txBody>
                  <a:tcPr anchor="ctr"/>
                </a:tc>
                <a:tc>
                  <a:txBody>
                    <a:bodyPr/>
                    <a:lstStyle/>
                    <a:p>
                      <a:r>
                        <a:rPr kumimoji="1" lang="ja-JP" altLang="en-US" dirty="0"/>
                        <a:t>授業がよくわからない・ついていけない（</a:t>
                      </a:r>
                      <a:r>
                        <a:rPr kumimoji="1" lang="en-US" altLang="ja-JP" dirty="0"/>
                        <a:t>33.3%</a:t>
                      </a:r>
                      <a:r>
                        <a:rPr kumimoji="1" lang="ja-JP" altLang="en-US" dirty="0"/>
                        <a:t>）</a:t>
                      </a:r>
                    </a:p>
                  </a:txBody>
                  <a:tcPr anchor="ctr"/>
                </a:tc>
                <a:extLst>
                  <a:ext uri="{0D108BD9-81ED-4DB2-BD59-A6C34878D82A}">
                    <a16:rowId xmlns:a16="http://schemas.microsoft.com/office/drawing/2014/main" val="10003"/>
                  </a:ext>
                </a:extLst>
              </a:tr>
              <a:tr h="444188">
                <a:tc>
                  <a:txBody>
                    <a:bodyPr/>
                    <a:lstStyle/>
                    <a:p>
                      <a:pPr algn="ctr"/>
                      <a:r>
                        <a:rPr kumimoji="1" lang="en-US" altLang="ja-JP" dirty="0"/>
                        <a:t>4</a:t>
                      </a:r>
                      <a:r>
                        <a:rPr kumimoji="1" lang="ja-JP" altLang="en-US" dirty="0"/>
                        <a:t>位</a:t>
                      </a:r>
                    </a:p>
                  </a:txBody>
                  <a:tcPr anchor="ctr"/>
                </a:tc>
                <a:tc>
                  <a:txBody>
                    <a:bodyPr/>
                    <a:lstStyle/>
                    <a:p>
                      <a:r>
                        <a:rPr kumimoji="1" lang="ja-JP" altLang="en-US" dirty="0"/>
                        <a:t>友達とうまくいなかい（</a:t>
                      </a:r>
                      <a:r>
                        <a:rPr kumimoji="1" lang="en-US" altLang="ja-JP" dirty="0"/>
                        <a:t>28.5%</a:t>
                      </a:r>
                      <a:r>
                        <a:rPr kumimoji="1" lang="ja-JP" altLang="en-US" dirty="0"/>
                        <a:t>）</a:t>
                      </a:r>
                    </a:p>
                  </a:txBody>
                  <a:tcPr anchor="ctr"/>
                </a:tc>
                <a:extLst>
                  <a:ext uri="{0D108BD9-81ED-4DB2-BD59-A6C34878D82A}">
                    <a16:rowId xmlns:a16="http://schemas.microsoft.com/office/drawing/2014/main" val="10004"/>
                  </a:ext>
                </a:extLst>
              </a:tr>
              <a:tr h="444188">
                <a:tc>
                  <a:txBody>
                    <a:bodyPr/>
                    <a:lstStyle/>
                    <a:p>
                      <a:pPr algn="ctr"/>
                      <a:r>
                        <a:rPr kumimoji="1" lang="en-US" altLang="ja-JP" dirty="0"/>
                        <a:t>5</a:t>
                      </a:r>
                      <a:r>
                        <a:rPr kumimoji="1" lang="ja-JP" altLang="en-US" dirty="0"/>
                        <a:t>位</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小学校の時と比べて、良い成績が取れない（</a:t>
                      </a:r>
                      <a:r>
                        <a:rPr kumimoji="1" lang="en-US" altLang="ja-JP" dirty="0"/>
                        <a:t>27.1%</a:t>
                      </a:r>
                      <a:r>
                        <a:rPr kumimoji="1" lang="ja-JP" altLang="en-US" dirty="0"/>
                        <a:t>）</a:t>
                      </a:r>
                    </a:p>
                  </a:txBody>
                  <a:tcPr anchor="ctr"/>
                </a:tc>
                <a:extLst>
                  <a:ext uri="{0D108BD9-81ED-4DB2-BD59-A6C34878D82A}">
                    <a16:rowId xmlns:a16="http://schemas.microsoft.com/office/drawing/2014/main" val="10005"/>
                  </a:ext>
                </a:extLst>
              </a:tr>
              <a:tr h="444188">
                <a:tc>
                  <a:txBody>
                    <a:bodyPr/>
                    <a:lstStyle/>
                    <a:p>
                      <a:pPr algn="ctr"/>
                      <a:r>
                        <a:rPr kumimoji="1" lang="en-US" altLang="ja-JP" dirty="0"/>
                        <a:t>6</a:t>
                      </a:r>
                      <a:r>
                        <a:rPr kumimoji="1" lang="ja-JP" altLang="en-US" dirty="0"/>
                        <a:t>位</a:t>
                      </a:r>
                    </a:p>
                  </a:txBody>
                  <a:tcPr anchor="ctr"/>
                </a:tc>
                <a:tc>
                  <a:txBody>
                    <a:bodyPr/>
                    <a:lstStyle/>
                    <a:p>
                      <a:r>
                        <a:rPr kumimoji="1" lang="ja-JP" altLang="en-US" dirty="0"/>
                        <a:t>テストを受けたくない（</a:t>
                      </a:r>
                      <a:r>
                        <a:rPr kumimoji="1" lang="en-US" altLang="ja-JP" dirty="0"/>
                        <a:t>27.0%</a:t>
                      </a:r>
                      <a:r>
                        <a:rPr kumimoji="1" lang="ja-JP" altLang="en-US" dirty="0"/>
                        <a:t>）</a:t>
                      </a:r>
                    </a:p>
                  </a:txBody>
                  <a:tcPr anchor="ctr"/>
                </a:tc>
                <a:extLst>
                  <a:ext uri="{0D108BD9-81ED-4DB2-BD59-A6C34878D82A}">
                    <a16:rowId xmlns:a16="http://schemas.microsoft.com/office/drawing/2014/main" val="10006"/>
                  </a:ext>
                </a:extLst>
              </a:tr>
              <a:tr h="444188">
                <a:tc>
                  <a:txBody>
                    <a:bodyPr/>
                    <a:lstStyle/>
                    <a:p>
                      <a:pPr algn="ctr"/>
                      <a:r>
                        <a:rPr kumimoji="1" lang="en-US" altLang="ja-JP" dirty="0"/>
                        <a:t>7</a:t>
                      </a:r>
                      <a:r>
                        <a:rPr kumimoji="1" lang="ja-JP" altLang="en-US" dirty="0"/>
                        <a:t>位</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先生とうまくいかない／頼れない（</a:t>
                      </a:r>
                      <a:r>
                        <a:rPr kumimoji="1" lang="en-US" altLang="ja-JP" dirty="0"/>
                        <a:t>26.1%</a:t>
                      </a:r>
                      <a:r>
                        <a:rPr kumimoji="1" lang="ja-JP" altLang="en-US" dirty="0"/>
                        <a:t>）</a:t>
                      </a:r>
                    </a:p>
                  </a:txBody>
                  <a:tcPr anchor="ctr"/>
                </a:tc>
                <a:extLst>
                  <a:ext uri="{0D108BD9-81ED-4DB2-BD59-A6C34878D82A}">
                    <a16:rowId xmlns:a16="http://schemas.microsoft.com/office/drawing/2014/main" val="10007"/>
                  </a:ext>
                </a:extLst>
              </a:tr>
              <a:tr h="444188">
                <a:tc>
                  <a:txBody>
                    <a:bodyPr/>
                    <a:lstStyle/>
                    <a:p>
                      <a:pPr algn="ctr"/>
                      <a:r>
                        <a:rPr kumimoji="1" lang="en-US" altLang="ja-JP" dirty="0"/>
                        <a:t>8</a:t>
                      </a:r>
                      <a:r>
                        <a:rPr kumimoji="1" lang="ja-JP" altLang="en-US" dirty="0"/>
                        <a:t>位</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学校は居心地が悪い（</a:t>
                      </a:r>
                      <a:r>
                        <a:rPr kumimoji="1" lang="en-US" altLang="ja-JP" dirty="0"/>
                        <a:t>25.9%</a:t>
                      </a:r>
                      <a:r>
                        <a:rPr kumimoji="1" lang="ja-JP" altLang="en-US" dirty="0"/>
                        <a:t>）</a:t>
                      </a:r>
                    </a:p>
                  </a:txBody>
                  <a:tcPr anchor="ctr"/>
                </a:tc>
                <a:extLst>
                  <a:ext uri="{0D108BD9-81ED-4DB2-BD59-A6C34878D82A}">
                    <a16:rowId xmlns:a16="http://schemas.microsoft.com/office/drawing/2014/main" val="10008"/>
                  </a:ext>
                </a:extLst>
              </a:tr>
              <a:tr h="444188">
                <a:tc>
                  <a:txBody>
                    <a:bodyPr/>
                    <a:lstStyle/>
                    <a:p>
                      <a:pPr algn="ctr"/>
                      <a:r>
                        <a:rPr kumimoji="1" lang="en-US" altLang="ja-JP" dirty="0"/>
                        <a:t>9</a:t>
                      </a:r>
                      <a:r>
                        <a:rPr kumimoji="1" lang="ja-JP" altLang="en-US" dirty="0"/>
                        <a:t>位</a:t>
                      </a:r>
                    </a:p>
                  </a:txBody>
                  <a:tcPr anchor="ctr"/>
                </a:tc>
                <a:tc>
                  <a:txBody>
                    <a:bodyPr/>
                    <a:lstStyle/>
                    <a:p>
                      <a:r>
                        <a:rPr kumimoji="1" lang="ja-JP" altLang="en-US" dirty="0"/>
                        <a:t>校則など学校の決まりが嫌だ（</a:t>
                      </a:r>
                      <a:r>
                        <a:rPr kumimoji="1" lang="en-US" altLang="ja-JP" dirty="0"/>
                        <a:t>22.5%</a:t>
                      </a:r>
                      <a:r>
                        <a:rPr kumimoji="1" lang="ja-JP" altLang="en-US" dirty="0"/>
                        <a:t>）</a:t>
                      </a:r>
                    </a:p>
                  </a:txBody>
                  <a:tcPr anchor="ctr"/>
                </a:tc>
                <a:extLst>
                  <a:ext uri="{0D108BD9-81ED-4DB2-BD59-A6C34878D82A}">
                    <a16:rowId xmlns:a16="http://schemas.microsoft.com/office/drawing/2014/main" val="10009"/>
                  </a:ext>
                </a:extLst>
              </a:tr>
              <a:tr h="444188">
                <a:tc>
                  <a:txBody>
                    <a:bodyPr/>
                    <a:lstStyle/>
                    <a:p>
                      <a:pPr algn="ctr"/>
                      <a:r>
                        <a:rPr kumimoji="1" lang="en-US" altLang="ja-JP" dirty="0"/>
                        <a:t>10</a:t>
                      </a:r>
                      <a:r>
                        <a:rPr kumimoji="1" lang="ja-JP" altLang="en-US" dirty="0"/>
                        <a:t>位</a:t>
                      </a:r>
                    </a:p>
                  </a:txBody>
                  <a:tcPr anchor="ctr"/>
                </a:tc>
                <a:tc>
                  <a:txBody>
                    <a:bodyPr/>
                    <a:lstStyle/>
                    <a:p>
                      <a:r>
                        <a:rPr kumimoji="1" lang="ja-JP" altLang="en-US" dirty="0"/>
                        <a:t>小学校の時と比べてつまらない（</a:t>
                      </a:r>
                      <a:r>
                        <a:rPr kumimoji="1" lang="en-US" altLang="ja-JP" dirty="0"/>
                        <a:t>21.8%</a:t>
                      </a:r>
                      <a:r>
                        <a:rPr kumimoji="1" lang="ja-JP" altLang="en-US" dirty="0"/>
                        <a:t>）</a:t>
                      </a:r>
                    </a:p>
                  </a:txBody>
                  <a:tcPr anchor="ctr"/>
                </a:tc>
                <a:extLst>
                  <a:ext uri="{0D108BD9-81ED-4DB2-BD59-A6C34878D82A}">
                    <a16:rowId xmlns:a16="http://schemas.microsoft.com/office/drawing/2014/main" val="10010"/>
                  </a:ext>
                </a:extLst>
              </a:tr>
            </a:tbl>
          </a:graphicData>
        </a:graphic>
      </p:graphicFrame>
      <p:pic>
        <p:nvPicPr>
          <p:cNvPr id="4" name="図 3">
            <a:extLst>
              <a:ext uri="{FF2B5EF4-FFF2-40B4-BE49-F238E27FC236}">
                <a16:creationId xmlns:a16="http://schemas.microsoft.com/office/drawing/2014/main" id="{110F7088-AD20-45EA-B488-ABC745F94C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3817" y="3951176"/>
            <a:ext cx="2093976" cy="1808672"/>
          </a:xfrm>
          <a:prstGeom prst="rect">
            <a:avLst/>
          </a:prstGeom>
        </p:spPr>
      </p:pic>
      <p:pic>
        <p:nvPicPr>
          <p:cNvPr id="5" name="図 4">
            <a:extLst>
              <a:ext uri="{FF2B5EF4-FFF2-40B4-BE49-F238E27FC236}">
                <a16:creationId xmlns:a16="http://schemas.microsoft.com/office/drawing/2014/main" id="{4E318E3B-7043-5127-4249-14CDBBB52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6423" y="1471117"/>
            <a:ext cx="2348825" cy="2046414"/>
          </a:xfrm>
          <a:prstGeom prst="rect">
            <a:avLst/>
          </a:prstGeom>
        </p:spPr>
      </p:pic>
      <p:sp>
        <p:nvSpPr>
          <p:cNvPr id="7" name="正方形/長方形 6">
            <a:extLst>
              <a:ext uri="{FF2B5EF4-FFF2-40B4-BE49-F238E27FC236}">
                <a16:creationId xmlns:a16="http://schemas.microsoft.com/office/drawing/2014/main" id="{9C9E9264-64B6-FF7E-FE6B-F87A90C702D4}"/>
              </a:ext>
            </a:extLst>
          </p:cNvPr>
          <p:cNvSpPr/>
          <p:nvPr/>
        </p:nvSpPr>
        <p:spPr>
          <a:xfrm>
            <a:off x="201150" y="2302445"/>
            <a:ext cx="6345682" cy="35753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12613718-7912-D48A-87A4-BC017EA1711D}"/>
              </a:ext>
            </a:extLst>
          </p:cNvPr>
          <p:cNvSpPr txBox="1"/>
          <p:nvPr/>
        </p:nvSpPr>
        <p:spPr>
          <a:xfrm>
            <a:off x="103194" y="6074094"/>
            <a:ext cx="8765800" cy="230832"/>
          </a:xfrm>
          <a:prstGeom prst="rect">
            <a:avLst/>
          </a:prstGeom>
          <a:noFill/>
        </p:spPr>
        <p:txBody>
          <a:bodyPr wrap="square">
            <a:spAutoFit/>
          </a:bodyPr>
          <a:lstStyle/>
          <a:p>
            <a:pPr algn="r"/>
            <a:r>
              <a:rPr lang="ja-JP" altLang="en-US" sz="900" dirty="0">
                <a:latin typeface="BIZ UDPゴシック" panose="020B0400000000000000" pitchFamily="50" charset="-128"/>
                <a:ea typeface="BIZ UDPゴシック" panose="020B0400000000000000" pitchFamily="50" charset="-128"/>
                <a:cs typeface="Times New Roman" panose="02020603050405020304" pitchFamily="18" charset="0"/>
              </a:rPr>
              <a:t>日本財団</a:t>
            </a:r>
            <a:r>
              <a:rPr lang="ja-JP" altLang="ja-JP" sz="9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900" dirty="0">
                <a:effectLst/>
                <a:latin typeface="BIZ UDPゴシック" panose="020B0400000000000000" pitchFamily="50" charset="-128"/>
                <a:ea typeface="BIZ UDPゴシック" panose="020B0400000000000000" pitchFamily="50" charset="-128"/>
                <a:cs typeface="Times New Roman" panose="02020603050405020304" pitchFamily="18" charset="0"/>
              </a:rPr>
              <a:t>2018</a:t>
            </a:r>
            <a:r>
              <a:rPr lang="ja-JP" altLang="ja-JP" sz="9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900" dirty="0">
                <a:latin typeface="BIZ UDPゴシック" panose="020B0400000000000000" pitchFamily="50" charset="-128"/>
                <a:ea typeface="BIZ UDPゴシック" panose="020B0400000000000000" pitchFamily="50" charset="-128"/>
                <a:cs typeface="Times New Roman" panose="02020603050405020304" pitchFamily="18" charset="0"/>
              </a:rPr>
              <a:t>不登校傾向にある子どもの実態調査報告書</a:t>
            </a:r>
            <a:r>
              <a:rPr lang="ja-JP" altLang="ja-JP" sz="9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9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を基に筆者作成</a:t>
            </a:r>
            <a:endParaRPr lang="ja-JP" altLang="en-US" sz="9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0495EE47-1943-7E2F-ACA3-B264936FA99F}"/>
              </a:ext>
            </a:extLst>
          </p:cNvPr>
          <p:cNvSpPr>
            <a:spLocks noGrp="1"/>
          </p:cNvSpPr>
          <p:nvPr>
            <p:ph type="sldNum" sz="quarter" idx="12"/>
          </p:nvPr>
        </p:nvSpPr>
        <p:spPr/>
        <p:txBody>
          <a:bodyPr/>
          <a:lstStyle/>
          <a:p>
            <a:fld id="{9DAC49A8-D133-48D6-BABD-467D590054FB}" type="slidenum">
              <a:rPr kumimoji="1" lang="ja-JP" altLang="en-US" smtClean="0"/>
              <a:t>106</a:t>
            </a:fld>
            <a:endParaRPr kumimoji="1" lang="ja-JP" altLang="en-US"/>
          </a:p>
        </p:txBody>
      </p:sp>
    </p:spTree>
    <p:extLst>
      <p:ext uri="{BB962C8B-B14F-4D97-AF65-F5344CB8AC3E}">
        <p14:creationId xmlns:p14="http://schemas.microsoft.com/office/powerpoint/2010/main" val="341212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C2084-71B9-C057-789D-7DA855D43E33}"/>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B778A743-11C0-1246-4908-14ED21701C68}"/>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１．個別支援アセスメントとプランニングの実際　</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1BDA1BC2-09A5-FE79-7D1E-9FDC753CF88C}"/>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3" name="テキスト ボックス 2">
            <a:extLst>
              <a:ext uri="{FF2B5EF4-FFF2-40B4-BE49-F238E27FC236}">
                <a16:creationId xmlns:a16="http://schemas.microsoft.com/office/drawing/2014/main" id="{F84AC652-4B11-DC2E-F369-EDEB285FCB55}"/>
              </a:ext>
            </a:extLst>
          </p:cNvPr>
          <p:cNvSpPr txBox="1"/>
          <p:nvPr/>
        </p:nvSpPr>
        <p:spPr>
          <a:xfrm>
            <a:off x="1" y="384224"/>
            <a:ext cx="9143999" cy="584775"/>
          </a:xfrm>
          <a:prstGeom prst="rect">
            <a:avLst/>
          </a:prstGeom>
          <a:noFill/>
        </p:spPr>
        <p:txBody>
          <a:bodyPr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　</a:t>
            </a:r>
            <a:endParaRPr kumimoji="1" lang="en-US" altLang="ja-JP" sz="1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　②非行</a:t>
            </a:r>
            <a:endParaRPr kumimoji="1" lang="en-US" altLang="ja-JP" sz="1400" b="1" dirty="0">
              <a:latin typeface="BIZ UDPゴシック" panose="020B0400000000000000" pitchFamily="50" charset="-128"/>
              <a:ea typeface="BIZ UDPゴシック" panose="020B0400000000000000" pitchFamily="50" charset="-128"/>
            </a:endParaRPr>
          </a:p>
        </p:txBody>
      </p:sp>
      <p:graphicFrame>
        <p:nvGraphicFramePr>
          <p:cNvPr id="4" name="表 3">
            <a:extLst>
              <a:ext uri="{FF2B5EF4-FFF2-40B4-BE49-F238E27FC236}">
                <a16:creationId xmlns:a16="http://schemas.microsoft.com/office/drawing/2014/main" id="{DFAC0AFA-3DFB-C963-BFB6-22058A63B6F1}"/>
              </a:ext>
            </a:extLst>
          </p:cNvPr>
          <p:cNvGraphicFramePr>
            <a:graphicFrameLocks noGrp="1"/>
          </p:cNvGraphicFramePr>
          <p:nvPr>
            <p:extLst>
              <p:ext uri="{D42A27DB-BD31-4B8C-83A1-F6EECF244321}">
                <p14:modId xmlns:p14="http://schemas.microsoft.com/office/powerpoint/2010/main" val="83632622"/>
              </p:ext>
            </p:extLst>
          </p:nvPr>
        </p:nvGraphicFramePr>
        <p:xfrm>
          <a:off x="428549" y="997653"/>
          <a:ext cx="2346732" cy="5003994"/>
        </p:xfrm>
        <a:graphic>
          <a:graphicData uri="http://schemas.openxmlformats.org/drawingml/2006/table">
            <a:tbl>
              <a:tblPr firstRow="1" bandRow="1">
                <a:tableStyleId>{5940675A-B579-460E-94D1-54222C63F5DA}</a:tableStyleId>
              </a:tblPr>
              <a:tblGrid>
                <a:gridCol w="414803">
                  <a:extLst>
                    <a:ext uri="{9D8B030D-6E8A-4147-A177-3AD203B41FA5}">
                      <a16:colId xmlns:a16="http://schemas.microsoft.com/office/drawing/2014/main" val="333083594"/>
                    </a:ext>
                  </a:extLst>
                </a:gridCol>
                <a:gridCol w="1931929">
                  <a:extLst>
                    <a:ext uri="{9D8B030D-6E8A-4147-A177-3AD203B41FA5}">
                      <a16:colId xmlns:a16="http://schemas.microsoft.com/office/drawing/2014/main" val="221988895"/>
                    </a:ext>
                  </a:extLst>
                </a:gridCol>
              </a:tblGrid>
              <a:tr h="34063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accent3">
                              <a:lumMod val="50000"/>
                            </a:schemeClr>
                          </a:solidFill>
                          <a:latin typeface="BIZ UDPゴシック" panose="020B0400000000000000" pitchFamily="50" charset="-128"/>
                          <a:ea typeface="BIZ UDPゴシック" panose="020B0400000000000000" pitchFamily="50" charset="-128"/>
                        </a:rPr>
                        <a:t>不良行為</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050" b="1" dirty="0">
                        <a:solidFill>
                          <a:schemeClr val="accent3">
                            <a:lumMod val="50000"/>
                          </a:schemeClr>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923049989"/>
                  </a:ext>
                </a:extLst>
              </a:tr>
              <a:tr h="274315">
                <a:tc>
                  <a:txBody>
                    <a:bodyPr/>
                    <a:lstStyle/>
                    <a:p>
                      <a:pPr algn="ctr"/>
                      <a:r>
                        <a:rPr kumimoji="1" lang="en-US" altLang="ja-JP" sz="1050" dirty="0">
                          <a:latin typeface="BIZ UDPゴシック" panose="020B0400000000000000" pitchFamily="50" charset="-128"/>
                          <a:ea typeface="BIZ UDPゴシック" panose="020B0400000000000000" pitchFamily="50" charset="-128"/>
                        </a:rPr>
                        <a:t>1</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飲酒</a:t>
                      </a:r>
                    </a:p>
                  </a:txBody>
                  <a:tcPr anchor="ctr"/>
                </a:tc>
                <a:extLst>
                  <a:ext uri="{0D108BD9-81ED-4DB2-BD59-A6C34878D82A}">
                    <a16:rowId xmlns:a16="http://schemas.microsoft.com/office/drawing/2014/main" val="1894404714"/>
                  </a:ext>
                </a:extLst>
              </a:tr>
              <a:tr h="274315">
                <a:tc>
                  <a:txBody>
                    <a:bodyPr/>
                    <a:lstStyle/>
                    <a:p>
                      <a:pPr algn="ctr"/>
                      <a:r>
                        <a:rPr kumimoji="1" lang="en-US" altLang="ja-JP" sz="1050" dirty="0">
                          <a:latin typeface="BIZ UDPゴシック" panose="020B0400000000000000" pitchFamily="50" charset="-128"/>
                          <a:ea typeface="BIZ UDPゴシック" panose="020B0400000000000000" pitchFamily="50" charset="-128"/>
                        </a:rPr>
                        <a:t>2</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喫煙</a:t>
                      </a:r>
                    </a:p>
                  </a:txBody>
                  <a:tcPr anchor="ctr"/>
                </a:tc>
                <a:extLst>
                  <a:ext uri="{0D108BD9-81ED-4DB2-BD59-A6C34878D82A}">
                    <a16:rowId xmlns:a16="http://schemas.microsoft.com/office/drawing/2014/main" val="1254359096"/>
                  </a:ext>
                </a:extLst>
              </a:tr>
              <a:tr h="274315">
                <a:tc>
                  <a:txBody>
                    <a:bodyPr/>
                    <a:lstStyle/>
                    <a:p>
                      <a:pPr algn="ctr"/>
                      <a:r>
                        <a:rPr kumimoji="1" lang="en-US" altLang="ja-JP" sz="1050" dirty="0">
                          <a:latin typeface="BIZ UDPゴシック" panose="020B0400000000000000" pitchFamily="50" charset="-128"/>
                          <a:ea typeface="BIZ UDPゴシック" panose="020B0400000000000000" pitchFamily="50" charset="-128"/>
                        </a:rPr>
                        <a:t>3</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薬物乱用</a:t>
                      </a:r>
                    </a:p>
                  </a:txBody>
                  <a:tcPr anchor="ctr"/>
                </a:tc>
                <a:extLst>
                  <a:ext uri="{0D108BD9-81ED-4DB2-BD59-A6C34878D82A}">
                    <a16:rowId xmlns:a16="http://schemas.microsoft.com/office/drawing/2014/main" val="2699794113"/>
                  </a:ext>
                </a:extLst>
              </a:tr>
              <a:tr h="274315">
                <a:tc>
                  <a:txBody>
                    <a:bodyPr/>
                    <a:lstStyle/>
                    <a:p>
                      <a:pPr algn="ctr"/>
                      <a:r>
                        <a:rPr kumimoji="1" lang="en-US" altLang="ja-JP" sz="1050" dirty="0">
                          <a:latin typeface="BIZ UDPゴシック" panose="020B0400000000000000" pitchFamily="50" charset="-128"/>
                          <a:ea typeface="BIZ UDPゴシック" panose="020B0400000000000000" pitchFamily="50" charset="-128"/>
                        </a:rPr>
                        <a:t>4</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粗暴行為</a:t>
                      </a:r>
                    </a:p>
                  </a:txBody>
                  <a:tcPr anchor="ctr"/>
                </a:tc>
                <a:extLst>
                  <a:ext uri="{0D108BD9-81ED-4DB2-BD59-A6C34878D82A}">
                    <a16:rowId xmlns:a16="http://schemas.microsoft.com/office/drawing/2014/main" val="171498112"/>
                  </a:ext>
                </a:extLst>
              </a:tr>
              <a:tr h="274315">
                <a:tc>
                  <a:txBody>
                    <a:bodyPr/>
                    <a:lstStyle/>
                    <a:p>
                      <a:pPr algn="ctr"/>
                      <a:r>
                        <a:rPr kumimoji="1" lang="en-US" altLang="ja-JP" sz="1050" dirty="0">
                          <a:latin typeface="BIZ UDPゴシック" panose="020B0400000000000000" pitchFamily="50" charset="-128"/>
                          <a:ea typeface="BIZ UDPゴシック" panose="020B0400000000000000" pitchFamily="50" charset="-128"/>
                        </a:rPr>
                        <a:t>5</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刃物等所持</a:t>
                      </a:r>
                    </a:p>
                  </a:txBody>
                  <a:tcPr anchor="ctr"/>
                </a:tc>
                <a:extLst>
                  <a:ext uri="{0D108BD9-81ED-4DB2-BD59-A6C34878D82A}">
                    <a16:rowId xmlns:a16="http://schemas.microsoft.com/office/drawing/2014/main" val="1481186824"/>
                  </a:ext>
                </a:extLst>
              </a:tr>
              <a:tr h="274315">
                <a:tc>
                  <a:txBody>
                    <a:bodyPr/>
                    <a:lstStyle/>
                    <a:p>
                      <a:pPr algn="ctr"/>
                      <a:r>
                        <a:rPr kumimoji="1" lang="en-US" altLang="ja-JP" sz="1050" dirty="0">
                          <a:latin typeface="BIZ UDPゴシック" panose="020B0400000000000000" pitchFamily="50" charset="-128"/>
                          <a:ea typeface="BIZ UDPゴシック" panose="020B0400000000000000" pitchFamily="50" charset="-128"/>
                        </a:rPr>
                        <a:t>6</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金品不正要求</a:t>
                      </a:r>
                    </a:p>
                  </a:txBody>
                  <a:tcPr anchor="ctr"/>
                </a:tc>
                <a:extLst>
                  <a:ext uri="{0D108BD9-81ED-4DB2-BD59-A6C34878D82A}">
                    <a16:rowId xmlns:a16="http://schemas.microsoft.com/office/drawing/2014/main" val="51818764"/>
                  </a:ext>
                </a:extLst>
              </a:tr>
              <a:tr h="274315">
                <a:tc>
                  <a:txBody>
                    <a:bodyPr/>
                    <a:lstStyle/>
                    <a:p>
                      <a:pPr algn="ctr"/>
                      <a:r>
                        <a:rPr kumimoji="1" lang="en-US" altLang="ja-JP" sz="1050" dirty="0">
                          <a:latin typeface="BIZ UDPゴシック" panose="020B0400000000000000" pitchFamily="50" charset="-128"/>
                          <a:ea typeface="BIZ UDPゴシック" panose="020B0400000000000000" pitchFamily="50" charset="-128"/>
                        </a:rPr>
                        <a:t>7</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金品持ち出し</a:t>
                      </a:r>
                    </a:p>
                  </a:txBody>
                  <a:tcPr anchor="ctr"/>
                </a:tc>
                <a:extLst>
                  <a:ext uri="{0D108BD9-81ED-4DB2-BD59-A6C34878D82A}">
                    <a16:rowId xmlns:a16="http://schemas.microsoft.com/office/drawing/2014/main" val="2777110395"/>
                  </a:ext>
                </a:extLst>
              </a:tr>
              <a:tr h="274315">
                <a:tc>
                  <a:txBody>
                    <a:bodyPr/>
                    <a:lstStyle/>
                    <a:p>
                      <a:pPr algn="ctr"/>
                      <a:r>
                        <a:rPr kumimoji="1" lang="en-US" altLang="ja-JP" sz="1050" dirty="0">
                          <a:latin typeface="BIZ UDPゴシック" panose="020B0400000000000000" pitchFamily="50" charset="-128"/>
                          <a:ea typeface="BIZ UDPゴシック" panose="020B0400000000000000" pitchFamily="50" charset="-128"/>
                        </a:rPr>
                        <a:t>8</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性的いたずら</a:t>
                      </a:r>
                    </a:p>
                  </a:txBody>
                  <a:tcPr anchor="ctr"/>
                </a:tc>
                <a:extLst>
                  <a:ext uri="{0D108BD9-81ED-4DB2-BD59-A6C34878D82A}">
                    <a16:rowId xmlns:a16="http://schemas.microsoft.com/office/drawing/2014/main" val="2034909715"/>
                  </a:ext>
                </a:extLst>
              </a:tr>
              <a:tr h="274315">
                <a:tc>
                  <a:txBody>
                    <a:bodyPr/>
                    <a:lstStyle/>
                    <a:p>
                      <a:pPr algn="ctr"/>
                      <a:r>
                        <a:rPr kumimoji="1" lang="en-US" altLang="ja-JP" sz="1050" dirty="0">
                          <a:latin typeface="BIZ UDPゴシック" panose="020B0400000000000000" pitchFamily="50" charset="-128"/>
                          <a:ea typeface="BIZ UDPゴシック" panose="020B0400000000000000" pitchFamily="50" charset="-128"/>
                        </a:rPr>
                        <a:t>9</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暴走行為</a:t>
                      </a:r>
                    </a:p>
                  </a:txBody>
                  <a:tcPr anchor="ctr"/>
                </a:tc>
                <a:extLst>
                  <a:ext uri="{0D108BD9-81ED-4DB2-BD59-A6C34878D82A}">
                    <a16:rowId xmlns:a16="http://schemas.microsoft.com/office/drawing/2014/main" val="184118848"/>
                  </a:ext>
                </a:extLst>
              </a:tr>
              <a:tr h="274315">
                <a:tc>
                  <a:txBody>
                    <a:bodyPr/>
                    <a:lstStyle/>
                    <a:p>
                      <a:pPr algn="ctr"/>
                      <a:r>
                        <a:rPr kumimoji="1" lang="en-US" altLang="ja-JP" sz="1050" dirty="0">
                          <a:latin typeface="BIZ UDPゴシック" panose="020B0400000000000000" pitchFamily="50" charset="-128"/>
                          <a:ea typeface="BIZ UDPゴシック" panose="020B0400000000000000" pitchFamily="50" charset="-128"/>
                        </a:rPr>
                        <a:t>10</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家出</a:t>
                      </a:r>
                    </a:p>
                  </a:txBody>
                  <a:tcPr anchor="ctr"/>
                </a:tc>
                <a:extLst>
                  <a:ext uri="{0D108BD9-81ED-4DB2-BD59-A6C34878D82A}">
                    <a16:rowId xmlns:a16="http://schemas.microsoft.com/office/drawing/2014/main" val="3303128773"/>
                  </a:ext>
                </a:extLst>
              </a:tr>
              <a:tr h="274315">
                <a:tc>
                  <a:txBody>
                    <a:bodyPr/>
                    <a:lstStyle/>
                    <a:p>
                      <a:pPr algn="ctr"/>
                      <a:r>
                        <a:rPr kumimoji="1" lang="en-US" altLang="ja-JP" sz="1050" dirty="0">
                          <a:latin typeface="BIZ UDPゴシック" panose="020B0400000000000000" pitchFamily="50" charset="-128"/>
                          <a:ea typeface="BIZ UDPゴシック" panose="020B0400000000000000" pitchFamily="50" charset="-128"/>
                        </a:rPr>
                        <a:t>11</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無断外泊</a:t>
                      </a:r>
                    </a:p>
                  </a:txBody>
                  <a:tcPr anchor="ctr"/>
                </a:tc>
                <a:extLst>
                  <a:ext uri="{0D108BD9-81ED-4DB2-BD59-A6C34878D82A}">
                    <a16:rowId xmlns:a16="http://schemas.microsoft.com/office/drawing/2014/main" val="2801405402"/>
                  </a:ext>
                </a:extLst>
              </a:tr>
              <a:tr h="274315">
                <a:tc>
                  <a:txBody>
                    <a:bodyPr/>
                    <a:lstStyle/>
                    <a:p>
                      <a:pPr algn="ctr"/>
                      <a:r>
                        <a:rPr kumimoji="1" lang="en-US" altLang="ja-JP" sz="1050" dirty="0">
                          <a:latin typeface="BIZ UDPゴシック" panose="020B0400000000000000" pitchFamily="50" charset="-128"/>
                          <a:ea typeface="BIZ UDPゴシック" panose="020B0400000000000000" pitchFamily="50" charset="-128"/>
                        </a:rPr>
                        <a:t>12</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深夜徘徊</a:t>
                      </a:r>
                    </a:p>
                  </a:txBody>
                  <a:tcPr anchor="ctr"/>
                </a:tc>
                <a:extLst>
                  <a:ext uri="{0D108BD9-81ED-4DB2-BD59-A6C34878D82A}">
                    <a16:rowId xmlns:a16="http://schemas.microsoft.com/office/drawing/2014/main" val="1709440657"/>
                  </a:ext>
                </a:extLst>
              </a:tr>
              <a:tr h="274315">
                <a:tc>
                  <a:txBody>
                    <a:bodyPr/>
                    <a:lstStyle/>
                    <a:p>
                      <a:pPr algn="ctr"/>
                      <a:r>
                        <a:rPr kumimoji="1" lang="en-US" altLang="ja-JP" sz="1050" dirty="0">
                          <a:latin typeface="BIZ UDPゴシック" panose="020B0400000000000000" pitchFamily="50" charset="-128"/>
                          <a:ea typeface="BIZ UDPゴシック" panose="020B0400000000000000" pitchFamily="50" charset="-128"/>
                        </a:rPr>
                        <a:t>13</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怠学</a:t>
                      </a:r>
                    </a:p>
                  </a:txBody>
                  <a:tcPr anchor="ctr"/>
                </a:tc>
                <a:extLst>
                  <a:ext uri="{0D108BD9-81ED-4DB2-BD59-A6C34878D82A}">
                    <a16:rowId xmlns:a16="http://schemas.microsoft.com/office/drawing/2014/main" val="3177353466"/>
                  </a:ext>
                </a:extLst>
              </a:tr>
              <a:tr h="274315">
                <a:tc>
                  <a:txBody>
                    <a:bodyPr/>
                    <a:lstStyle/>
                    <a:p>
                      <a:pPr algn="ctr"/>
                      <a:r>
                        <a:rPr kumimoji="1" lang="en-US" altLang="ja-JP" sz="1050" dirty="0">
                          <a:latin typeface="BIZ UDPゴシック" panose="020B0400000000000000" pitchFamily="50" charset="-128"/>
                          <a:ea typeface="BIZ UDPゴシック" panose="020B0400000000000000" pitchFamily="50" charset="-128"/>
                        </a:rPr>
                        <a:t>14</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不健全性的行為</a:t>
                      </a:r>
                    </a:p>
                  </a:txBody>
                  <a:tcPr anchor="ctr"/>
                </a:tc>
                <a:extLst>
                  <a:ext uri="{0D108BD9-81ED-4DB2-BD59-A6C34878D82A}">
                    <a16:rowId xmlns:a16="http://schemas.microsoft.com/office/drawing/2014/main" val="2751546080"/>
                  </a:ext>
                </a:extLst>
              </a:tr>
              <a:tr h="274315">
                <a:tc>
                  <a:txBody>
                    <a:bodyPr/>
                    <a:lstStyle/>
                    <a:p>
                      <a:pPr algn="ctr"/>
                      <a:r>
                        <a:rPr kumimoji="1" lang="en-US" altLang="ja-JP" sz="1050" dirty="0">
                          <a:latin typeface="BIZ UDPゴシック" panose="020B0400000000000000" pitchFamily="50" charset="-128"/>
                          <a:ea typeface="BIZ UDPゴシック" panose="020B0400000000000000" pitchFamily="50" charset="-128"/>
                        </a:rPr>
                        <a:t>15</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不良交友</a:t>
                      </a:r>
                    </a:p>
                  </a:txBody>
                  <a:tcPr anchor="ctr"/>
                </a:tc>
                <a:extLst>
                  <a:ext uri="{0D108BD9-81ED-4DB2-BD59-A6C34878D82A}">
                    <a16:rowId xmlns:a16="http://schemas.microsoft.com/office/drawing/2014/main" val="1436593646"/>
                  </a:ext>
                </a:extLst>
              </a:tr>
              <a:tr h="274315">
                <a:tc>
                  <a:txBody>
                    <a:bodyPr/>
                    <a:lstStyle/>
                    <a:p>
                      <a:pPr algn="ctr"/>
                      <a:r>
                        <a:rPr kumimoji="1" lang="en-US" altLang="ja-JP" sz="1050" dirty="0">
                          <a:latin typeface="BIZ UDPゴシック" panose="020B0400000000000000" pitchFamily="50" charset="-128"/>
                          <a:ea typeface="BIZ UDPゴシック" panose="020B0400000000000000" pitchFamily="50" charset="-128"/>
                        </a:rPr>
                        <a:t>16</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不健全娯楽</a:t>
                      </a:r>
                    </a:p>
                  </a:txBody>
                  <a:tcPr anchor="ctr"/>
                </a:tc>
                <a:extLst>
                  <a:ext uri="{0D108BD9-81ED-4DB2-BD59-A6C34878D82A}">
                    <a16:rowId xmlns:a16="http://schemas.microsoft.com/office/drawing/2014/main" val="1514994899"/>
                  </a:ext>
                </a:extLst>
              </a:tr>
              <a:tr h="274315">
                <a:tc>
                  <a:txBody>
                    <a:bodyPr/>
                    <a:lstStyle/>
                    <a:p>
                      <a:pPr algn="ctr"/>
                      <a:r>
                        <a:rPr kumimoji="1" lang="en-US" altLang="ja-JP" sz="1050" dirty="0">
                          <a:latin typeface="BIZ UDPゴシック" panose="020B0400000000000000" pitchFamily="50" charset="-128"/>
                          <a:ea typeface="BIZ UDPゴシック" panose="020B0400000000000000" pitchFamily="50" charset="-128"/>
                        </a:rPr>
                        <a:t>17</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その他</a:t>
                      </a:r>
                    </a:p>
                  </a:txBody>
                  <a:tcPr anchor="ctr"/>
                </a:tc>
                <a:extLst>
                  <a:ext uri="{0D108BD9-81ED-4DB2-BD59-A6C34878D82A}">
                    <a16:rowId xmlns:a16="http://schemas.microsoft.com/office/drawing/2014/main" val="1902157097"/>
                  </a:ext>
                </a:extLst>
              </a:tr>
            </a:tbl>
          </a:graphicData>
        </a:graphic>
      </p:graphicFrame>
      <p:sp>
        <p:nvSpPr>
          <p:cNvPr id="2" name="テキスト ボックス 1">
            <a:extLst>
              <a:ext uri="{FF2B5EF4-FFF2-40B4-BE49-F238E27FC236}">
                <a16:creationId xmlns:a16="http://schemas.microsoft.com/office/drawing/2014/main" id="{AF9BA8E0-87E7-351A-EA12-C33955A1ABD5}"/>
              </a:ext>
            </a:extLst>
          </p:cNvPr>
          <p:cNvSpPr txBox="1"/>
          <p:nvPr/>
        </p:nvSpPr>
        <p:spPr>
          <a:xfrm>
            <a:off x="327712" y="6027376"/>
            <a:ext cx="2502569" cy="338554"/>
          </a:xfrm>
          <a:prstGeom prst="rect">
            <a:avLst/>
          </a:prstGeom>
          <a:noFill/>
        </p:spPr>
        <p:txBody>
          <a:bodyPr wrap="square">
            <a:spAutoFit/>
          </a:bodyPr>
          <a:lstStyle/>
          <a:p>
            <a:r>
              <a:rPr lang="ja-JP" altLang="en-US" sz="800" dirty="0">
                <a:effectLst/>
                <a:latin typeface="BIZ UDPゴシック" panose="020B0400000000000000" pitchFamily="50" charset="-128"/>
                <a:ea typeface="BIZ UDPゴシック" panose="020B0400000000000000" pitchFamily="50" charset="-128"/>
                <a:cs typeface="Times New Roman" panose="02020603050405020304" pitchFamily="18" charset="0"/>
              </a:rPr>
              <a:t>警察庁</a:t>
            </a:r>
            <a:r>
              <a:rPr lang="ja-JP" altLang="ja-JP" sz="8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800" dirty="0">
                <a:effectLst/>
                <a:latin typeface="BIZ UDPゴシック" panose="020B0400000000000000" pitchFamily="50" charset="-128"/>
                <a:ea typeface="BIZ UDPゴシック" panose="020B0400000000000000" pitchFamily="50" charset="-128"/>
                <a:cs typeface="Times New Roman" panose="02020603050405020304" pitchFamily="18" charset="0"/>
              </a:rPr>
              <a:t>20</a:t>
            </a:r>
            <a:r>
              <a:rPr lang="en-US" altLang="ja-JP" sz="800" dirty="0">
                <a:latin typeface="BIZ UDPゴシック" panose="020B0400000000000000" pitchFamily="50" charset="-128"/>
                <a:ea typeface="BIZ UDPゴシック" panose="020B0400000000000000" pitchFamily="50" charset="-128"/>
                <a:cs typeface="Times New Roman" panose="02020603050405020304" pitchFamily="18" charset="0"/>
              </a:rPr>
              <a:t>24</a:t>
            </a:r>
            <a:r>
              <a:rPr lang="ja-JP" altLang="ja-JP" sz="8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8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800" dirty="0">
                <a:effectLst/>
                <a:latin typeface="BIZ UDPゴシック" panose="020B0400000000000000" pitchFamily="50" charset="-128"/>
                <a:ea typeface="BIZ UDPゴシック" panose="020B0400000000000000" pitchFamily="50" charset="-128"/>
                <a:cs typeface="Times New Roman" panose="02020603050405020304" pitchFamily="18" charset="0"/>
              </a:rPr>
              <a:t>不良行為少年の補導について</a:t>
            </a:r>
            <a:r>
              <a:rPr lang="en-US" altLang="ja-JP" sz="8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8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の制定について</a:t>
            </a:r>
            <a:r>
              <a:rPr lang="ja-JP" altLang="ja-JP" sz="8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8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を基に筆者作成</a:t>
            </a:r>
            <a:endParaRPr lang="ja-JP" altLang="en-US" sz="8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CA54E3EB-DC47-3BA0-DE87-2802E9BEBDAC}"/>
              </a:ext>
            </a:extLst>
          </p:cNvPr>
          <p:cNvSpPr txBox="1"/>
          <p:nvPr/>
        </p:nvSpPr>
        <p:spPr>
          <a:xfrm>
            <a:off x="4550879" y="5974404"/>
            <a:ext cx="4345119" cy="261610"/>
          </a:xfrm>
          <a:prstGeom prst="rect">
            <a:avLst/>
          </a:prstGeom>
          <a:noFill/>
        </p:spPr>
        <p:txBody>
          <a:bodyPr wrap="square">
            <a:spAutoFit/>
          </a:bodyPr>
          <a:lstStyle/>
          <a:p>
            <a:pPr algn="r"/>
            <a:r>
              <a:rPr lang="ja-JP" altLang="en-US" sz="1100" dirty="0">
                <a:latin typeface="BIZ UDPゴシック" panose="020B0400000000000000" pitchFamily="50" charset="-128"/>
                <a:ea typeface="BIZ UDPゴシック" panose="020B0400000000000000" pitchFamily="50" charset="-128"/>
                <a:cs typeface="Times New Roman" panose="02020603050405020304" pitchFamily="18" charset="0"/>
              </a:rPr>
              <a:t>法務省</a:t>
            </a:r>
            <a:r>
              <a:rPr lang="ja-JP" alt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20</a:t>
            </a:r>
            <a:r>
              <a:rPr lang="en-US" altLang="ja-JP" sz="1100" dirty="0">
                <a:latin typeface="BIZ UDPゴシック" panose="020B0400000000000000" pitchFamily="50" charset="-128"/>
                <a:ea typeface="BIZ UDPゴシック" panose="020B0400000000000000" pitchFamily="50" charset="-128"/>
                <a:cs typeface="Times New Roman" panose="02020603050405020304" pitchFamily="18" charset="0"/>
              </a:rPr>
              <a:t>25</a:t>
            </a:r>
            <a:r>
              <a:rPr lang="ja-JP" alt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100" dirty="0">
                <a:latin typeface="BIZ UDPゴシック" panose="020B0400000000000000" pitchFamily="50" charset="-128"/>
                <a:ea typeface="BIZ UDPゴシック" panose="020B0400000000000000" pitchFamily="50" charset="-128"/>
                <a:cs typeface="Times New Roman" panose="02020603050405020304" pitchFamily="18" charset="0"/>
              </a:rPr>
              <a:t>令和７年版犯罪白書</a:t>
            </a:r>
            <a:r>
              <a:rPr lang="ja-JP" alt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sz="11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CB41A953-01BE-9BE6-9608-B13546FBCAE6}"/>
              </a:ext>
            </a:extLst>
          </p:cNvPr>
          <p:cNvSpPr txBox="1"/>
          <p:nvPr/>
        </p:nvSpPr>
        <p:spPr>
          <a:xfrm>
            <a:off x="3252460" y="1821841"/>
            <a:ext cx="5733906" cy="369332"/>
          </a:xfrm>
          <a:prstGeom prst="rect">
            <a:avLst/>
          </a:prstGeom>
          <a:noFill/>
        </p:spPr>
        <p:txBody>
          <a:bodyPr wrap="square">
            <a:spAutoFit/>
          </a:bodyPr>
          <a:lstStyle/>
          <a:p>
            <a:pPr algn="ctr"/>
            <a:r>
              <a:rPr lang="ja-JP" altLang="en-US" b="1" dirty="0">
                <a:solidFill>
                  <a:schemeClr val="accent3">
                    <a:lumMod val="50000"/>
                  </a:schemeClr>
                </a:solidFill>
                <a:latin typeface="BIZ UDPゴシック" panose="020B0400000000000000" pitchFamily="50" charset="-128"/>
                <a:ea typeface="BIZ UDPゴシック" panose="020B0400000000000000" pitchFamily="50" charset="-128"/>
              </a:rPr>
              <a:t>不良行為少年 補導人員・人口比の推移</a:t>
            </a:r>
          </a:p>
        </p:txBody>
      </p:sp>
      <p:sp>
        <p:nvSpPr>
          <p:cNvPr id="11" name="正方形/長方形 10">
            <a:extLst>
              <a:ext uri="{FF2B5EF4-FFF2-40B4-BE49-F238E27FC236}">
                <a16:creationId xmlns:a16="http://schemas.microsoft.com/office/drawing/2014/main" id="{AF50F86C-5B9A-2D0E-2E8C-90A7303BDF19}"/>
              </a:ext>
            </a:extLst>
          </p:cNvPr>
          <p:cNvSpPr/>
          <p:nvPr/>
        </p:nvSpPr>
        <p:spPr>
          <a:xfrm>
            <a:off x="2931736" y="1725104"/>
            <a:ext cx="6070862" cy="4553147"/>
          </a:xfrm>
          <a:custGeom>
            <a:avLst/>
            <a:gdLst>
              <a:gd name="csX0" fmla="*/ 0 w 6070862"/>
              <a:gd name="csY0" fmla="*/ 0 h 4553147"/>
              <a:gd name="csX1" fmla="*/ 551897 w 6070862"/>
              <a:gd name="csY1" fmla="*/ 0 h 4553147"/>
              <a:gd name="csX2" fmla="*/ 1043084 w 6070862"/>
              <a:gd name="csY2" fmla="*/ 0 h 4553147"/>
              <a:gd name="csX3" fmla="*/ 1473564 w 6070862"/>
              <a:gd name="csY3" fmla="*/ 0 h 4553147"/>
              <a:gd name="csX4" fmla="*/ 1964752 w 6070862"/>
              <a:gd name="csY4" fmla="*/ 0 h 4553147"/>
              <a:gd name="csX5" fmla="*/ 2334522 w 6070862"/>
              <a:gd name="csY5" fmla="*/ 0 h 4553147"/>
              <a:gd name="csX6" fmla="*/ 2886419 w 6070862"/>
              <a:gd name="csY6" fmla="*/ 0 h 4553147"/>
              <a:gd name="csX7" fmla="*/ 3377607 w 6070862"/>
              <a:gd name="csY7" fmla="*/ 0 h 4553147"/>
              <a:gd name="csX8" fmla="*/ 3808086 w 6070862"/>
              <a:gd name="csY8" fmla="*/ 0 h 4553147"/>
              <a:gd name="csX9" fmla="*/ 4238565 w 6070862"/>
              <a:gd name="csY9" fmla="*/ 0 h 4553147"/>
              <a:gd name="csX10" fmla="*/ 4851171 w 6070862"/>
              <a:gd name="csY10" fmla="*/ 0 h 4553147"/>
              <a:gd name="csX11" fmla="*/ 5220941 w 6070862"/>
              <a:gd name="csY11" fmla="*/ 0 h 4553147"/>
              <a:gd name="csX12" fmla="*/ 6070862 w 6070862"/>
              <a:gd name="csY12" fmla="*/ 0 h 4553147"/>
              <a:gd name="csX13" fmla="*/ 6070862 w 6070862"/>
              <a:gd name="csY13" fmla="*/ 569143 h 4553147"/>
              <a:gd name="csX14" fmla="*/ 6070862 w 6070862"/>
              <a:gd name="csY14" fmla="*/ 1047224 h 4553147"/>
              <a:gd name="csX15" fmla="*/ 6070862 w 6070862"/>
              <a:gd name="csY15" fmla="*/ 1479773 h 4553147"/>
              <a:gd name="csX16" fmla="*/ 6070862 w 6070862"/>
              <a:gd name="csY16" fmla="*/ 2094448 h 4553147"/>
              <a:gd name="csX17" fmla="*/ 6070862 w 6070862"/>
              <a:gd name="csY17" fmla="*/ 2754654 h 4553147"/>
              <a:gd name="csX18" fmla="*/ 6070862 w 6070862"/>
              <a:gd name="csY18" fmla="*/ 3278266 h 4553147"/>
              <a:gd name="csX19" fmla="*/ 6070862 w 6070862"/>
              <a:gd name="csY19" fmla="*/ 3892941 h 4553147"/>
              <a:gd name="csX20" fmla="*/ 6070862 w 6070862"/>
              <a:gd name="csY20" fmla="*/ 4553147 h 4553147"/>
              <a:gd name="csX21" fmla="*/ 5518965 w 6070862"/>
              <a:gd name="csY21" fmla="*/ 4553147 h 4553147"/>
              <a:gd name="csX22" fmla="*/ 5088486 w 6070862"/>
              <a:gd name="csY22" fmla="*/ 4553147 h 4553147"/>
              <a:gd name="csX23" fmla="*/ 4536590 w 6070862"/>
              <a:gd name="csY23" fmla="*/ 4553147 h 4553147"/>
              <a:gd name="csX24" fmla="*/ 3863276 w 6070862"/>
              <a:gd name="csY24" fmla="*/ 4553147 h 4553147"/>
              <a:gd name="csX25" fmla="*/ 3432797 w 6070862"/>
              <a:gd name="csY25" fmla="*/ 4553147 h 4553147"/>
              <a:gd name="csX26" fmla="*/ 2759483 w 6070862"/>
              <a:gd name="csY26" fmla="*/ 4553147 h 4553147"/>
              <a:gd name="csX27" fmla="*/ 2268295 w 6070862"/>
              <a:gd name="csY27" fmla="*/ 4553147 h 4553147"/>
              <a:gd name="csX28" fmla="*/ 1898524 w 6070862"/>
              <a:gd name="csY28" fmla="*/ 4553147 h 4553147"/>
              <a:gd name="csX29" fmla="*/ 1346628 w 6070862"/>
              <a:gd name="csY29" fmla="*/ 4553147 h 4553147"/>
              <a:gd name="csX30" fmla="*/ 794731 w 6070862"/>
              <a:gd name="csY30" fmla="*/ 4553147 h 4553147"/>
              <a:gd name="csX31" fmla="*/ 0 w 6070862"/>
              <a:gd name="csY31" fmla="*/ 4553147 h 4553147"/>
              <a:gd name="csX32" fmla="*/ 0 w 6070862"/>
              <a:gd name="csY32" fmla="*/ 4029535 h 4553147"/>
              <a:gd name="csX33" fmla="*/ 0 w 6070862"/>
              <a:gd name="csY33" fmla="*/ 3460392 h 4553147"/>
              <a:gd name="csX34" fmla="*/ 0 w 6070862"/>
              <a:gd name="csY34" fmla="*/ 2982311 h 4553147"/>
              <a:gd name="csX35" fmla="*/ 0 w 6070862"/>
              <a:gd name="csY35" fmla="*/ 2413168 h 4553147"/>
              <a:gd name="csX36" fmla="*/ 0 w 6070862"/>
              <a:gd name="csY36" fmla="*/ 1798493 h 4553147"/>
              <a:gd name="csX37" fmla="*/ 0 w 6070862"/>
              <a:gd name="csY37" fmla="*/ 1274881 h 4553147"/>
              <a:gd name="csX38" fmla="*/ 0 w 6070862"/>
              <a:gd name="csY38" fmla="*/ 751269 h 4553147"/>
              <a:gd name="csX39" fmla="*/ 0 w 6070862"/>
              <a:gd name="csY39" fmla="*/ 0 h 45531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6070862" h="4553147" extrusionOk="0">
                <a:moveTo>
                  <a:pt x="0" y="0"/>
                </a:moveTo>
                <a:cubicBezTo>
                  <a:pt x="173620" y="-48074"/>
                  <a:pt x="290947" y="17860"/>
                  <a:pt x="551897" y="0"/>
                </a:cubicBezTo>
                <a:cubicBezTo>
                  <a:pt x="812847" y="-17860"/>
                  <a:pt x="837498" y="20076"/>
                  <a:pt x="1043084" y="0"/>
                </a:cubicBezTo>
                <a:cubicBezTo>
                  <a:pt x="1248670" y="-20076"/>
                  <a:pt x="1340146" y="36974"/>
                  <a:pt x="1473564" y="0"/>
                </a:cubicBezTo>
                <a:cubicBezTo>
                  <a:pt x="1606982" y="-36974"/>
                  <a:pt x="1735477" y="55796"/>
                  <a:pt x="1964752" y="0"/>
                </a:cubicBezTo>
                <a:cubicBezTo>
                  <a:pt x="2194027" y="-55796"/>
                  <a:pt x="2192728" y="4321"/>
                  <a:pt x="2334522" y="0"/>
                </a:cubicBezTo>
                <a:cubicBezTo>
                  <a:pt x="2476316" y="-4321"/>
                  <a:pt x="2686434" y="36793"/>
                  <a:pt x="2886419" y="0"/>
                </a:cubicBezTo>
                <a:cubicBezTo>
                  <a:pt x="3086404" y="-36793"/>
                  <a:pt x="3147175" y="18817"/>
                  <a:pt x="3377607" y="0"/>
                </a:cubicBezTo>
                <a:cubicBezTo>
                  <a:pt x="3608039" y="-18817"/>
                  <a:pt x="3674694" y="37984"/>
                  <a:pt x="3808086" y="0"/>
                </a:cubicBezTo>
                <a:cubicBezTo>
                  <a:pt x="3941478" y="-37984"/>
                  <a:pt x="4146552" y="41138"/>
                  <a:pt x="4238565" y="0"/>
                </a:cubicBezTo>
                <a:cubicBezTo>
                  <a:pt x="4330578" y="-41138"/>
                  <a:pt x="4705512" y="50973"/>
                  <a:pt x="4851171" y="0"/>
                </a:cubicBezTo>
                <a:cubicBezTo>
                  <a:pt x="4996830" y="-50973"/>
                  <a:pt x="5061407" y="24757"/>
                  <a:pt x="5220941" y="0"/>
                </a:cubicBezTo>
                <a:cubicBezTo>
                  <a:pt x="5380475" y="-24757"/>
                  <a:pt x="5891356" y="88193"/>
                  <a:pt x="6070862" y="0"/>
                </a:cubicBezTo>
                <a:cubicBezTo>
                  <a:pt x="6122737" y="208752"/>
                  <a:pt x="6045551" y="382397"/>
                  <a:pt x="6070862" y="569143"/>
                </a:cubicBezTo>
                <a:cubicBezTo>
                  <a:pt x="6096173" y="755889"/>
                  <a:pt x="6017263" y="942617"/>
                  <a:pt x="6070862" y="1047224"/>
                </a:cubicBezTo>
                <a:cubicBezTo>
                  <a:pt x="6124461" y="1151831"/>
                  <a:pt x="6060971" y="1381948"/>
                  <a:pt x="6070862" y="1479773"/>
                </a:cubicBezTo>
                <a:cubicBezTo>
                  <a:pt x="6080753" y="1577598"/>
                  <a:pt x="6064694" y="1898516"/>
                  <a:pt x="6070862" y="2094448"/>
                </a:cubicBezTo>
                <a:cubicBezTo>
                  <a:pt x="6077030" y="2290381"/>
                  <a:pt x="6057117" y="2566673"/>
                  <a:pt x="6070862" y="2754654"/>
                </a:cubicBezTo>
                <a:cubicBezTo>
                  <a:pt x="6084607" y="2942635"/>
                  <a:pt x="6044314" y="3157429"/>
                  <a:pt x="6070862" y="3278266"/>
                </a:cubicBezTo>
                <a:cubicBezTo>
                  <a:pt x="6097410" y="3399103"/>
                  <a:pt x="6007790" y="3695356"/>
                  <a:pt x="6070862" y="3892941"/>
                </a:cubicBezTo>
                <a:cubicBezTo>
                  <a:pt x="6133934" y="4090526"/>
                  <a:pt x="6060612" y="4395862"/>
                  <a:pt x="6070862" y="4553147"/>
                </a:cubicBezTo>
                <a:cubicBezTo>
                  <a:pt x="5936523" y="4582232"/>
                  <a:pt x="5638883" y="4553001"/>
                  <a:pt x="5518965" y="4553147"/>
                </a:cubicBezTo>
                <a:cubicBezTo>
                  <a:pt x="5399047" y="4553293"/>
                  <a:pt x="5261100" y="4548856"/>
                  <a:pt x="5088486" y="4553147"/>
                </a:cubicBezTo>
                <a:cubicBezTo>
                  <a:pt x="4915872" y="4557438"/>
                  <a:pt x="4661666" y="4497340"/>
                  <a:pt x="4536590" y="4553147"/>
                </a:cubicBezTo>
                <a:cubicBezTo>
                  <a:pt x="4411514" y="4608954"/>
                  <a:pt x="4172867" y="4475167"/>
                  <a:pt x="3863276" y="4553147"/>
                </a:cubicBezTo>
                <a:cubicBezTo>
                  <a:pt x="3553685" y="4631127"/>
                  <a:pt x="3526005" y="4544990"/>
                  <a:pt x="3432797" y="4553147"/>
                </a:cubicBezTo>
                <a:cubicBezTo>
                  <a:pt x="3339589" y="4561304"/>
                  <a:pt x="2932768" y="4497426"/>
                  <a:pt x="2759483" y="4553147"/>
                </a:cubicBezTo>
                <a:cubicBezTo>
                  <a:pt x="2586198" y="4608868"/>
                  <a:pt x="2372027" y="4512475"/>
                  <a:pt x="2268295" y="4553147"/>
                </a:cubicBezTo>
                <a:cubicBezTo>
                  <a:pt x="2164563" y="4593819"/>
                  <a:pt x="2003413" y="4540219"/>
                  <a:pt x="1898524" y="4553147"/>
                </a:cubicBezTo>
                <a:cubicBezTo>
                  <a:pt x="1793635" y="4566075"/>
                  <a:pt x="1531044" y="4516231"/>
                  <a:pt x="1346628" y="4553147"/>
                </a:cubicBezTo>
                <a:cubicBezTo>
                  <a:pt x="1162212" y="4590063"/>
                  <a:pt x="1007196" y="4522977"/>
                  <a:pt x="794731" y="4553147"/>
                </a:cubicBezTo>
                <a:cubicBezTo>
                  <a:pt x="582266" y="4583317"/>
                  <a:pt x="238350" y="4547122"/>
                  <a:pt x="0" y="4553147"/>
                </a:cubicBezTo>
                <a:cubicBezTo>
                  <a:pt x="-42713" y="4360117"/>
                  <a:pt x="11849" y="4172009"/>
                  <a:pt x="0" y="4029535"/>
                </a:cubicBezTo>
                <a:cubicBezTo>
                  <a:pt x="-11849" y="3887061"/>
                  <a:pt x="41481" y="3683580"/>
                  <a:pt x="0" y="3460392"/>
                </a:cubicBezTo>
                <a:cubicBezTo>
                  <a:pt x="-41481" y="3237204"/>
                  <a:pt x="8385" y="3101709"/>
                  <a:pt x="0" y="2982311"/>
                </a:cubicBezTo>
                <a:cubicBezTo>
                  <a:pt x="-8385" y="2862913"/>
                  <a:pt x="3374" y="2545322"/>
                  <a:pt x="0" y="2413168"/>
                </a:cubicBezTo>
                <a:cubicBezTo>
                  <a:pt x="-3374" y="2281014"/>
                  <a:pt x="35314" y="2087463"/>
                  <a:pt x="0" y="1798493"/>
                </a:cubicBezTo>
                <a:cubicBezTo>
                  <a:pt x="-35314" y="1509523"/>
                  <a:pt x="55350" y="1522371"/>
                  <a:pt x="0" y="1274881"/>
                </a:cubicBezTo>
                <a:cubicBezTo>
                  <a:pt x="-55350" y="1027391"/>
                  <a:pt x="46777" y="906716"/>
                  <a:pt x="0" y="751269"/>
                </a:cubicBezTo>
                <a:cubicBezTo>
                  <a:pt x="-46777" y="595822"/>
                  <a:pt x="19994" y="257620"/>
                  <a:pt x="0" y="0"/>
                </a:cubicBezTo>
                <a:close/>
              </a:path>
            </a:pathLst>
          </a:custGeom>
          <a:noFill/>
          <a:ln w="57150">
            <a:extLst>
              <a:ext uri="{C807C97D-BFC1-408E-A445-0C87EB9F89A2}">
                <ask:lineSketchStyleProps xmlns:ask="http://schemas.microsoft.com/office/drawing/2018/sketchyshapes" sd="3703096281">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0BDAEB6E-D2DF-0718-C180-52604D4B32D9}"/>
              </a:ext>
            </a:extLst>
          </p:cNvPr>
          <p:cNvSpPr/>
          <p:nvPr/>
        </p:nvSpPr>
        <p:spPr>
          <a:xfrm>
            <a:off x="435424" y="1622756"/>
            <a:ext cx="2346732" cy="273819"/>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BEF7839-C803-528C-F635-DBFF4A822BAE}"/>
              </a:ext>
            </a:extLst>
          </p:cNvPr>
          <p:cNvSpPr/>
          <p:nvPr/>
        </p:nvSpPr>
        <p:spPr>
          <a:xfrm>
            <a:off x="435424" y="4367815"/>
            <a:ext cx="2346732" cy="273819"/>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C7E76B19-79DF-643E-A7D9-BEBFA83ADF86}"/>
              </a:ext>
            </a:extLst>
          </p:cNvPr>
          <p:cNvSpPr/>
          <p:nvPr/>
        </p:nvSpPr>
        <p:spPr>
          <a:xfrm>
            <a:off x="3309021" y="484872"/>
            <a:ext cx="1716741" cy="1277104"/>
          </a:xfrm>
          <a:prstGeom prst="ellipse">
            <a:avLst/>
          </a:prstGeom>
          <a:solidFill>
            <a:schemeClr val="bg1">
              <a:lumMod val="5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DAE0F451-535C-9D15-CA8B-B6D08E39F46B}"/>
              </a:ext>
            </a:extLst>
          </p:cNvPr>
          <p:cNvSpPr/>
          <p:nvPr/>
        </p:nvSpPr>
        <p:spPr>
          <a:xfrm>
            <a:off x="3665473" y="781226"/>
            <a:ext cx="1005404" cy="584775"/>
          </a:xfrm>
          <a:prstGeom prst="rect">
            <a:avLst/>
          </a:prstGeom>
          <a:noFill/>
        </p:spPr>
        <p:txBody>
          <a:bodyPr wrap="none" lIns="91440" tIns="45720" rIns="91440" bIns="45720">
            <a:spAutoFit/>
          </a:bodyPr>
          <a:lstStyle/>
          <a:p>
            <a:pPr algn="ctr"/>
            <a:r>
              <a:rPr lang="ja-JP" altLang="en-US" sz="3200" b="1" cap="none" spc="0" dirty="0">
                <a:ln w="10160">
                  <a:noFill/>
                  <a:prstDash val="solid"/>
                </a:ln>
                <a:solidFill>
                  <a:schemeClr val="bg1"/>
                </a:solidFill>
                <a:latin typeface="BIZ UDPゴシック" panose="020B0400000000000000" pitchFamily="50" charset="-128"/>
                <a:ea typeface="BIZ UDPゴシック" panose="020B0400000000000000" pitchFamily="50" charset="-128"/>
              </a:rPr>
              <a:t>犯罪</a:t>
            </a:r>
          </a:p>
        </p:txBody>
      </p:sp>
      <p:sp>
        <p:nvSpPr>
          <p:cNvPr id="20" name="楕円 19">
            <a:extLst>
              <a:ext uri="{FF2B5EF4-FFF2-40B4-BE49-F238E27FC236}">
                <a16:creationId xmlns:a16="http://schemas.microsoft.com/office/drawing/2014/main" id="{30F4E4C7-EB6B-371D-F2D6-A9E3F9CCDCE9}"/>
              </a:ext>
            </a:extLst>
          </p:cNvPr>
          <p:cNvSpPr/>
          <p:nvPr/>
        </p:nvSpPr>
        <p:spPr>
          <a:xfrm>
            <a:off x="5146673" y="448001"/>
            <a:ext cx="1716741" cy="1277104"/>
          </a:xfrm>
          <a:prstGeom prst="ellipse">
            <a:avLst/>
          </a:prstGeom>
          <a:solidFill>
            <a:schemeClr val="bg1">
              <a:lumMod val="5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24E46BBF-BE0C-BD0E-FC63-7DC8CFCA5180}"/>
              </a:ext>
            </a:extLst>
          </p:cNvPr>
          <p:cNvSpPr/>
          <p:nvPr/>
        </p:nvSpPr>
        <p:spPr>
          <a:xfrm>
            <a:off x="6984325" y="416449"/>
            <a:ext cx="1716741" cy="1277104"/>
          </a:xfrm>
          <a:prstGeom prst="ellipse">
            <a:avLst/>
          </a:prstGeom>
          <a:solidFill>
            <a:schemeClr val="bg1">
              <a:lumMod val="5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A199F427-4D38-396F-DE38-FD7260C6C828}"/>
              </a:ext>
            </a:extLst>
          </p:cNvPr>
          <p:cNvSpPr/>
          <p:nvPr/>
        </p:nvSpPr>
        <p:spPr>
          <a:xfrm>
            <a:off x="5508488" y="751661"/>
            <a:ext cx="1005403" cy="584775"/>
          </a:xfrm>
          <a:prstGeom prst="rect">
            <a:avLst/>
          </a:prstGeom>
          <a:noFill/>
        </p:spPr>
        <p:txBody>
          <a:bodyPr wrap="none" lIns="91440" tIns="45720" rIns="91440" bIns="45720">
            <a:spAutoFit/>
          </a:bodyPr>
          <a:lstStyle/>
          <a:p>
            <a:pPr algn="ctr"/>
            <a:r>
              <a:rPr lang="ja-JP" altLang="en-US" sz="3200" b="1" cap="none" spc="0" dirty="0">
                <a:ln w="10160">
                  <a:noFill/>
                  <a:prstDash val="solid"/>
                </a:ln>
                <a:solidFill>
                  <a:schemeClr val="bg1"/>
                </a:solidFill>
                <a:latin typeface="BIZ UDPゴシック" panose="020B0400000000000000" pitchFamily="50" charset="-128"/>
                <a:ea typeface="BIZ UDPゴシック" panose="020B0400000000000000" pitchFamily="50" charset="-128"/>
              </a:rPr>
              <a:t>触法</a:t>
            </a:r>
          </a:p>
        </p:txBody>
      </p:sp>
      <p:sp>
        <p:nvSpPr>
          <p:cNvPr id="23" name="正方形/長方形 22">
            <a:extLst>
              <a:ext uri="{FF2B5EF4-FFF2-40B4-BE49-F238E27FC236}">
                <a16:creationId xmlns:a16="http://schemas.microsoft.com/office/drawing/2014/main" id="{4A74B42B-ADB6-4E7A-9505-9E6AE529FB2D}"/>
              </a:ext>
            </a:extLst>
          </p:cNvPr>
          <p:cNvSpPr/>
          <p:nvPr/>
        </p:nvSpPr>
        <p:spPr>
          <a:xfrm>
            <a:off x="7339994" y="747729"/>
            <a:ext cx="1005403" cy="584775"/>
          </a:xfrm>
          <a:prstGeom prst="rect">
            <a:avLst/>
          </a:prstGeom>
          <a:noFill/>
        </p:spPr>
        <p:txBody>
          <a:bodyPr wrap="none" lIns="91440" tIns="45720" rIns="91440" bIns="45720">
            <a:spAutoFit/>
          </a:bodyPr>
          <a:lstStyle/>
          <a:p>
            <a:pPr algn="ctr"/>
            <a:r>
              <a:rPr lang="ja-JP" altLang="en-US" sz="3200" b="1" dirty="0">
                <a:ln w="10160">
                  <a:noFill/>
                  <a:prstDash val="solid"/>
                </a:ln>
                <a:solidFill>
                  <a:schemeClr val="bg1"/>
                </a:solidFill>
                <a:latin typeface="BIZ UDPゴシック" panose="020B0400000000000000" pitchFamily="50" charset="-128"/>
                <a:ea typeface="BIZ UDPゴシック" panose="020B0400000000000000" pitchFamily="50" charset="-128"/>
              </a:rPr>
              <a:t>虞犯</a:t>
            </a:r>
            <a:endParaRPr lang="ja-JP" altLang="en-US" sz="3200" b="1" cap="none" spc="0" dirty="0">
              <a:ln w="10160">
                <a:noFill/>
                <a:prstDash val="solid"/>
              </a:ln>
              <a:solidFill>
                <a:schemeClr val="bg1"/>
              </a:solidFill>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3AACE185-CC9F-D3C9-898C-ACFAA0353EDB}"/>
              </a:ext>
            </a:extLst>
          </p:cNvPr>
          <p:cNvPicPr>
            <a:picLocks noChangeAspect="1"/>
          </p:cNvPicPr>
          <p:nvPr/>
        </p:nvPicPr>
        <p:blipFill>
          <a:blip r:embed="rId2"/>
          <a:srcRect l="2465" b="14827"/>
          <a:stretch>
            <a:fillRect/>
          </a:stretch>
        </p:blipFill>
        <p:spPr>
          <a:xfrm>
            <a:off x="3035432" y="2242260"/>
            <a:ext cx="5894202" cy="3215860"/>
          </a:xfrm>
          <a:prstGeom prst="rect">
            <a:avLst/>
          </a:prstGeom>
        </p:spPr>
      </p:pic>
      <p:sp>
        <p:nvSpPr>
          <p:cNvPr id="12" name="テキスト ボックス 11">
            <a:extLst>
              <a:ext uri="{FF2B5EF4-FFF2-40B4-BE49-F238E27FC236}">
                <a16:creationId xmlns:a16="http://schemas.microsoft.com/office/drawing/2014/main" id="{8BAFDBD0-0F51-C0CC-F983-F16D62CEE692}"/>
              </a:ext>
            </a:extLst>
          </p:cNvPr>
          <p:cNvSpPr txBox="1"/>
          <p:nvPr/>
        </p:nvSpPr>
        <p:spPr>
          <a:xfrm>
            <a:off x="3026004" y="5373278"/>
            <a:ext cx="5891753" cy="723275"/>
          </a:xfrm>
          <a:prstGeom prst="rect">
            <a:avLst/>
          </a:prstGeom>
          <a:noFill/>
        </p:spPr>
        <p:txBody>
          <a:bodyPr wrap="square" rtlCol="0">
            <a:spAutoFit/>
          </a:bodyPr>
          <a:lstStyle/>
          <a:p>
            <a:r>
              <a:rPr kumimoji="1" lang="ja-JP" altLang="en-US" sz="900" dirty="0"/>
              <a:t>注　１　警察庁生活安全局の資料及び総務省統計局の人口資料による。</a:t>
            </a:r>
          </a:p>
          <a:p>
            <a:pPr>
              <a:spcBef>
                <a:spcPts val="200"/>
              </a:spcBef>
            </a:pPr>
            <a:r>
              <a:rPr kumimoji="1" lang="ja-JP" altLang="en-US" sz="900" dirty="0"/>
              <a:t>　　  ２　「不良行為少年」は、犯罪少年、触法少年及びぐ犯少年には該当しないが、飲酒、喫煙、深夜はいかいその他</a:t>
            </a:r>
            <a:endParaRPr kumimoji="1" lang="en-US" altLang="ja-JP" sz="900" dirty="0"/>
          </a:p>
          <a:p>
            <a:r>
              <a:rPr kumimoji="1" lang="en-US" altLang="ja-JP" sz="900" dirty="0"/>
              <a:t>              </a:t>
            </a:r>
            <a:r>
              <a:rPr kumimoji="1" lang="ja-JP" altLang="en-US" sz="900" dirty="0"/>
              <a:t>自己又は他人の徳性を害する行為をしている少年をいう。</a:t>
            </a:r>
          </a:p>
          <a:p>
            <a:pPr marL="54000">
              <a:spcBef>
                <a:spcPts val="200"/>
              </a:spcBef>
            </a:pPr>
            <a:r>
              <a:rPr kumimoji="1" lang="ja-JP" altLang="en-US" sz="900" dirty="0"/>
              <a:t>　   ３　「人口比」は、</a:t>
            </a:r>
            <a:r>
              <a:rPr kumimoji="1" lang="en-US" altLang="ja-JP" sz="900" dirty="0"/>
              <a:t>14</a:t>
            </a:r>
            <a:r>
              <a:rPr kumimoji="1" lang="ja-JP" altLang="en-US" sz="900" dirty="0"/>
              <a:t>歳以上の少年</a:t>
            </a:r>
            <a:r>
              <a:rPr kumimoji="1" lang="en-US" altLang="ja-JP" sz="900" dirty="0"/>
              <a:t>10</a:t>
            </a:r>
            <a:r>
              <a:rPr kumimoji="1" lang="ja-JP" altLang="en-US" sz="900" dirty="0"/>
              <a:t>万人当たりの補導人員である。</a:t>
            </a:r>
          </a:p>
        </p:txBody>
      </p:sp>
      <p:sp>
        <p:nvSpPr>
          <p:cNvPr id="5" name="スライド番号プレースホルダー 4">
            <a:extLst>
              <a:ext uri="{FF2B5EF4-FFF2-40B4-BE49-F238E27FC236}">
                <a16:creationId xmlns:a16="http://schemas.microsoft.com/office/drawing/2014/main" id="{932FECDF-57E1-EC07-2959-254CD09CE2D5}"/>
              </a:ext>
            </a:extLst>
          </p:cNvPr>
          <p:cNvSpPr>
            <a:spLocks noGrp="1"/>
          </p:cNvSpPr>
          <p:nvPr>
            <p:ph type="sldNum" sz="quarter" idx="12"/>
          </p:nvPr>
        </p:nvSpPr>
        <p:spPr/>
        <p:txBody>
          <a:bodyPr/>
          <a:lstStyle/>
          <a:p>
            <a:fld id="{9DAC49A8-D133-48D6-BABD-467D590054FB}" type="slidenum">
              <a:rPr kumimoji="1" lang="ja-JP" altLang="en-US" smtClean="0"/>
              <a:t>107</a:t>
            </a:fld>
            <a:endParaRPr kumimoji="1" lang="ja-JP" altLang="en-US"/>
          </a:p>
        </p:txBody>
      </p:sp>
    </p:spTree>
    <p:extLst>
      <p:ext uri="{BB962C8B-B14F-4D97-AF65-F5344CB8AC3E}">
        <p14:creationId xmlns:p14="http://schemas.microsoft.com/office/powerpoint/2010/main" val="6204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8813</TotalTime>
  <Words>2919</Words>
  <Application>Microsoft Office PowerPoint</Application>
  <PresentationFormat>画面に合わせる (4:3)</PresentationFormat>
  <Paragraphs>516</Paragraphs>
  <Slides>22</Slides>
  <Notes>2</Notes>
  <HiddenSlides>0</HiddenSlides>
  <MMClips>0</MMClips>
  <ScaleCrop>false</ScaleCrop>
  <HeadingPairs>
    <vt:vector size="6" baseType="variant">
      <vt:variant>
        <vt:lpstr>使用されているフォント</vt:lpstr>
      </vt:variant>
      <vt:variant>
        <vt:i4>19</vt:i4>
      </vt:variant>
      <vt:variant>
        <vt:lpstr>テーマ</vt:lpstr>
      </vt:variant>
      <vt:variant>
        <vt:i4>1</vt:i4>
      </vt:variant>
      <vt:variant>
        <vt:lpstr>スライド タイトル</vt:lpstr>
      </vt:variant>
      <vt:variant>
        <vt:i4>22</vt:i4>
      </vt:variant>
    </vt:vector>
  </HeadingPairs>
  <TitlesOfParts>
    <vt:vector size="42" baseType="lpstr">
      <vt:lpstr>07やさしさゴシックボールド</vt:lpstr>
      <vt:lpstr>BIZ UDPゴシック</vt:lpstr>
      <vt:lpstr>BIZ UDP明朝 Medium</vt:lpstr>
      <vt:lpstr>BIZ UDゴシック</vt:lpstr>
      <vt:lpstr>HGP創英角ｺﾞｼｯｸUB</vt:lpstr>
      <vt:lpstr>HGP平成明朝体W9</vt:lpstr>
      <vt:lpstr>HGS創英角ｺﾞｼｯｸUB</vt:lpstr>
      <vt:lpstr>HG平成角ｺﾞｼｯｸ体W9</vt:lpstr>
      <vt:lpstr>ＭＳ Ｐゴシック</vt:lpstr>
      <vt:lpstr>TT-JTCウインR10N_P</vt:lpstr>
      <vt:lpstr>UD デジタル 教科書体 NP-B</vt:lpstr>
      <vt:lpstr>メイリオ</vt:lpstr>
      <vt:lpstr>游ゴシック</vt:lpstr>
      <vt:lpstr>游明朝</vt:lpstr>
      <vt:lpstr>Arial</vt:lpstr>
      <vt:lpstr>Calibri</vt:lpstr>
      <vt:lpstr>Calibri Light</vt:lpstr>
      <vt:lpstr>Showcard Gothic</vt:lpstr>
      <vt:lpstr>Tahoma</vt:lpstr>
      <vt:lpstr>レトロスペクト</vt:lpstr>
      <vt:lpstr>PowerPoint プレゼンテーション</vt:lpstr>
      <vt:lpstr>PowerPoint プレゼンテーション</vt:lpstr>
      <vt:lpstr>PowerPoint プレゼンテーション</vt:lpstr>
      <vt:lpstr>PowerPoint プレゼンテーション</vt:lpstr>
      <vt:lpstr>＊アセスメント＝本当のニーズを探る 　　　　　　　　　　　　　　　　　　　　　　　～なぜ、こんなことに？</vt:lpstr>
      <vt:lpstr>SSWの価値：学校が困っている領域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ishii JASWE</dc:creator>
  <cp:lastModifiedBy>松田明子</cp:lastModifiedBy>
  <cp:revision>103</cp:revision>
  <cp:lastPrinted>2024-07-22T08:59:08Z</cp:lastPrinted>
  <dcterms:created xsi:type="dcterms:W3CDTF">2024-06-10T07:07:57Z</dcterms:created>
  <dcterms:modified xsi:type="dcterms:W3CDTF">2026-05-12T07:07:55Z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2026-04-23T05:45:34Z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3a4e5064-62b2-47c3-9b03-2f8a2eebe8b7</vt:lpwstr>
  </property>
  <property fmtid="{D5CDD505-2E9C-101B-9397-08002B2CF9AE}" pid="8" name="MSIP_Label_d899a617-f30e-4fb8-b81c-fb6d0b94ac5b_ContentBits">
    <vt:lpwstr>0</vt:lpwstr>
  </property>
  <property fmtid="{D5CDD505-2E9C-101B-9397-08002B2CF9AE}" pid="9" name="MSIP_Label_d899a617-f30e-4fb8-b81c-fb6d0b94ac5b_Tag">
    <vt:lpwstr>10, 3, 0, 1</vt:lpwstr>
  </property>
</Properties>
</file>