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3" saveSubsetFonts="1">
  <p:sldMasterIdLst>
    <p:sldMasterId id="2147483744" r:id="rId1"/>
  </p:sldMasterIdLst>
  <p:notesMasterIdLst>
    <p:notesMasterId r:id="rId23"/>
  </p:notesMasterIdLst>
  <p:sldIdLst>
    <p:sldId id="257" r:id="rId2"/>
    <p:sldId id="2210" r:id="rId3"/>
    <p:sldId id="2285" r:id="rId4"/>
    <p:sldId id="654" r:id="rId5"/>
    <p:sldId id="2232" r:id="rId6"/>
    <p:sldId id="1008" r:id="rId7"/>
    <p:sldId id="262" r:id="rId8"/>
    <p:sldId id="2292" r:id="rId9"/>
    <p:sldId id="2286" r:id="rId10"/>
    <p:sldId id="2287" r:id="rId11"/>
    <p:sldId id="927" r:id="rId12"/>
    <p:sldId id="2295" r:id="rId13"/>
    <p:sldId id="681" r:id="rId14"/>
    <p:sldId id="2293" r:id="rId15"/>
    <p:sldId id="1338" r:id="rId16"/>
    <p:sldId id="722" r:id="rId17"/>
    <p:sldId id="2294" r:id="rId18"/>
    <p:sldId id="1088" r:id="rId19"/>
    <p:sldId id="423" r:id="rId20"/>
    <p:sldId id="327" r:id="rId21"/>
    <p:sldId id="305"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FFCC"/>
    <a:srgbClr val="CC9900"/>
    <a:srgbClr val="FF99CC"/>
    <a:srgbClr val="FF3399"/>
    <a:srgbClr val="006600"/>
    <a:srgbClr val="FF6699"/>
    <a:srgbClr val="003366"/>
    <a:srgbClr val="FFE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8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18FE4-13B4-43AA-A106-C4E4C483CD18}"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25A6CD-4DDA-4D9D-909A-B64D768F7122}" type="slidenum">
              <a:rPr kumimoji="1" lang="ja-JP" altLang="en-US" smtClean="0"/>
              <a:t>‹#›</a:t>
            </a:fld>
            <a:endParaRPr kumimoji="1" lang="ja-JP" altLang="en-US"/>
          </a:p>
        </p:txBody>
      </p:sp>
    </p:spTree>
    <p:extLst>
      <p:ext uri="{BB962C8B-B14F-4D97-AF65-F5344CB8AC3E}">
        <p14:creationId xmlns:p14="http://schemas.microsoft.com/office/powerpoint/2010/main" val="34531428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190A3B-1F53-4DB9-829A-00ED5D22CAA4}" type="slidenum">
              <a:rPr kumimoji="1" lang="ja-JP" altLang="en-US" smtClean="0"/>
              <a:pPr/>
              <a:t>58</a:t>
            </a:fld>
            <a:endParaRPr kumimoji="1" lang="ja-JP" altLang="en-US"/>
          </a:p>
        </p:txBody>
      </p:sp>
    </p:spTree>
    <p:extLst>
      <p:ext uri="{BB962C8B-B14F-4D97-AF65-F5344CB8AC3E}">
        <p14:creationId xmlns:p14="http://schemas.microsoft.com/office/powerpoint/2010/main" val="396333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F0CA-A2CB-737F-80E4-A093BD318B1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E566A0-C1CF-8D76-B1CB-E1D0917575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FD6B4F6-C470-1935-255D-9D1CBB15D3E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677B1B-CD3D-E73B-1071-C7E7B36A036C}"/>
              </a:ext>
            </a:extLst>
          </p:cNvPr>
          <p:cNvSpPr>
            <a:spLocks noGrp="1"/>
          </p:cNvSpPr>
          <p:nvPr>
            <p:ph type="sldNum" sz="quarter" idx="5"/>
          </p:nvPr>
        </p:nvSpPr>
        <p:spPr/>
        <p:txBody>
          <a:bodyPr/>
          <a:lstStyle/>
          <a:p>
            <a:fld id="{1B25A6CD-4DDA-4D9D-909A-B64D768F7122}" type="slidenum">
              <a:rPr kumimoji="1" lang="ja-JP" altLang="en-US" smtClean="0"/>
              <a:t>61</a:t>
            </a:fld>
            <a:endParaRPr kumimoji="1" lang="ja-JP" altLang="en-US"/>
          </a:p>
        </p:txBody>
      </p:sp>
    </p:spTree>
    <p:extLst>
      <p:ext uri="{BB962C8B-B14F-4D97-AF65-F5344CB8AC3E}">
        <p14:creationId xmlns:p14="http://schemas.microsoft.com/office/powerpoint/2010/main" val="331927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F54B5-F17F-1B7D-CF34-B79CCA37462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9A8A91-7858-1785-357C-1E74CD1C66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AD7B34-2F7C-9019-7612-2539756F50C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6E2264E-094B-B14E-93C9-9F6FA6C5FED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25A6CD-4DDA-4D9D-909A-B64D768F7122}"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92812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6CFCF-5E53-E9DD-C2D2-CBE4E528BD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DFB974-496F-5C06-3066-493D834553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F2E497-4FB3-51CC-EDB4-E68A277E3C4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416B97-9809-9F2C-6CD3-05D6E1DF39A4}"/>
              </a:ext>
            </a:extLst>
          </p:cNvPr>
          <p:cNvSpPr>
            <a:spLocks noGrp="1"/>
          </p:cNvSpPr>
          <p:nvPr>
            <p:ph type="sldNum" sz="quarter" idx="5"/>
          </p:nvPr>
        </p:nvSpPr>
        <p:spPr/>
        <p:txBody>
          <a:bodyPr/>
          <a:lstStyle/>
          <a:p>
            <a:fld id="{1B25A6CD-4DDA-4D9D-909A-B64D768F7122}" type="slidenum">
              <a:rPr kumimoji="1" lang="ja-JP" altLang="en-US" smtClean="0"/>
              <a:t>65</a:t>
            </a:fld>
            <a:endParaRPr kumimoji="1" lang="ja-JP" altLang="en-US"/>
          </a:p>
        </p:txBody>
      </p:sp>
    </p:spTree>
    <p:extLst>
      <p:ext uri="{BB962C8B-B14F-4D97-AF65-F5344CB8AC3E}">
        <p14:creationId xmlns:p14="http://schemas.microsoft.com/office/powerpoint/2010/main" val="11541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16A9469-CAE5-42EE-9537-FEB6F15E9D66}"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D10BFA-B4AA-457F-8D66-B93532FAB0C2}"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65821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D94480-546E-44D3-AE92-BD4AD64F853B}"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310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27322" y="-132044"/>
            <a:ext cx="6704301" cy="62786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ja-JP" altLang="en-US" dirty="0"/>
              <a:t>マスタ タイトルの書式設定</a:t>
            </a:r>
          </a:p>
        </p:txBody>
      </p:sp>
    </p:spTree>
    <p:extLst>
      <p:ext uri="{BB962C8B-B14F-4D97-AF65-F5344CB8AC3E}">
        <p14:creationId xmlns:p14="http://schemas.microsoft.com/office/powerpoint/2010/main" val="33312176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5C0AD-6EEE-4577-9BFC-D951833DE50B}"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420240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EB3421-9B5A-45C3-9B40-96CD2FE5C197}"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1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F7AA22D-1E09-4127-BFF5-28976BF9933D}"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92632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BD60CB-E795-43C5-A1F6-5B293C7F143B}"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1786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29AF33E-F282-4986-BE64-3E35248BEBF1}" type="datetime1">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7141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907D7067-8E50-4219-A446-5F381C95D806}"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12917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C06B28D-4E36-491C-A06B-DC98F5FD93E3}" type="datetime1">
              <a:rPr kumimoji="1" lang="ja-JP" altLang="en-US" smtClean="0"/>
              <a:t>2026/5/12</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0697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7BF788-294E-4A57-95F7-90D023759A0C}"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0494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F8E52CC-C040-4DB1-A967-C72E4CBDCFAE}" type="datetime1">
              <a:rPr kumimoji="1" lang="ja-JP" altLang="en-US" smtClean="0"/>
              <a:t>2026/5/12</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DAC49A8-D133-48D6-BABD-467D590054FB}"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14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3.bp.blogspot.com/-ohkg_7X16co/UdYhJcT1NiI/AAAAAAAAV5E/h2ASkJgFtyE/s616/tatemono_gakkou.png" TargetMode="External"/><Relationship Id="rId1" Type="http://schemas.openxmlformats.org/officeDocument/2006/relationships/slideLayout" Target="../slideLayouts/slideLayout2.xml"/><Relationship Id="rId6" Type="http://schemas.openxmlformats.org/officeDocument/2006/relationships/hyperlink" Target="http://2.bp.blogspot.com/-SIGZ-N2DjSo/Us_NWvK_QOI/AAAAAAAAdHs/vUNLb_NlhZk/s800/akusyu_man_woman.png" TargetMode="External"/><Relationship Id="rId5" Type="http://schemas.openxmlformats.org/officeDocument/2006/relationships/image" Target="../media/image12.png"/><Relationship Id="rId4" Type="http://schemas.openxmlformats.org/officeDocument/2006/relationships/hyperlink" Target="http://3.bp.blogspot.com/-QZfSdKX-00k/U7O6qfXRHzI/AAAAAAAAiQg/XMqvP1jamf0/s800/baisyu_m_and_a.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65E2D2F-9DF3-15DE-5D04-C2621008E115}"/>
              </a:ext>
            </a:extLst>
          </p:cNvPr>
          <p:cNvSpPr>
            <a:spLocks noGrp="1"/>
          </p:cNvSpPr>
          <p:nvPr>
            <p:ph type="subTitle" idx="1"/>
          </p:nvPr>
        </p:nvSpPr>
        <p:spPr>
          <a:xfrm>
            <a:off x="800100" y="2743200"/>
            <a:ext cx="7543800" cy="1519029"/>
          </a:xfrm>
        </p:spPr>
        <p:txBody>
          <a:bodyPr anchor="t" anchorCtr="0">
            <a:normAutofit/>
          </a:bodyPr>
          <a:lstStyle/>
          <a:p>
            <a:pPr algn="ctr"/>
            <a:r>
              <a:rPr kumimoji="1"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第３科目</a:t>
            </a:r>
            <a:endParaRPr kumimoji="1"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spcAft>
                <a:spcPts val="0"/>
              </a:spcAft>
            </a:pP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スクールソーシャルワークの基礎</a:t>
            </a:r>
          </a:p>
        </p:txBody>
      </p:sp>
      <p:sp>
        <p:nvSpPr>
          <p:cNvPr id="4" name="テキスト ボックス 3">
            <a:extLst>
              <a:ext uri="{FF2B5EF4-FFF2-40B4-BE49-F238E27FC236}">
                <a16:creationId xmlns:a16="http://schemas.microsoft.com/office/drawing/2014/main" id="{53B14473-3C5A-A78A-0796-D05BB46F8C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テキスト ボックス 4">
            <a:extLst>
              <a:ext uri="{FF2B5EF4-FFF2-40B4-BE49-F238E27FC236}">
                <a16:creationId xmlns:a16="http://schemas.microsoft.com/office/drawing/2014/main" id="{07B4C39A-1880-6509-9FD4-9A1B1B1F5585}"/>
              </a:ext>
            </a:extLst>
          </p:cNvPr>
          <p:cNvSpPr txBox="1"/>
          <p:nvPr/>
        </p:nvSpPr>
        <p:spPr>
          <a:xfrm>
            <a:off x="0" y="0"/>
            <a:ext cx="9144000" cy="2123658"/>
          </a:xfrm>
          <a:prstGeom prst="rect">
            <a:avLst/>
          </a:prstGeom>
          <a:solidFill>
            <a:srgbClr val="0066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Aft>
                <a:spcPts val="600"/>
              </a:spcAft>
            </a:pPr>
            <a:endParaRPr kumimoji="1" lang="en-US" altLang="ja-JP" dirty="0"/>
          </a:p>
          <a:p>
            <a:pPr algn="ctr">
              <a:spcAft>
                <a:spcPts val="600"/>
              </a:spcAft>
            </a:pPr>
            <a:r>
              <a:rPr kumimoji="1" lang="ja-JP" altLang="en-US" dirty="0">
                <a:latin typeface="BIZ UDゴシック" panose="020B0400000000000000" pitchFamily="49" charset="-128"/>
                <a:ea typeface="BIZ UDゴシック" panose="020B0400000000000000" pitchFamily="49" charset="-128"/>
              </a:rPr>
              <a:t>令和７年度文部科学省委託事業　いじめ対策・不登校支援等推進事業</a:t>
            </a:r>
            <a:endParaRPr kumimoji="1" lang="en-US" altLang="ja-JP" dirty="0">
              <a:latin typeface="BIZ UDゴシック" panose="020B0400000000000000" pitchFamily="49" charset="-128"/>
              <a:ea typeface="BIZ UDゴシック" panose="020B0400000000000000" pitchFamily="49" charset="-128"/>
            </a:endParaRPr>
          </a:p>
          <a:p>
            <a:pPr algn="ctr">
              <a:spcAft>
                <a:spcPts val="1200"/>
              </a:spcAft>
            </a:pPr>
            <a:r>
              <a:rPr kumimoji="1" lang="ja-JP" altLang="en-US" dirty="0">
                <a:latin typeface="BIZ UDゴシック" panose="020B0400000000000000" pitchFamily="49" charset="-128"/>
                <a:ea typeface="BIZ UDゴシック" panose="020B0400000000000000" pitchFamily="49" charset="-128"/>
              </a:rPr>
              <a:t>いじめ・不登校等の未然防止等に向けた魅力ある学校づくりに関する調査研究</a:t>
            </a:r>
            <a:endParaRPr kumimoji="1" lang="en-US" altLang="ja-JP" dirty="0">
              <a:latin typeface="BIZ UDゴシック" panose="020B0400000000000000" pitchFamily="49" charset="-128"/>
              <a:ea typeface="BIZ UDゴシック" panose="020B0400000000000000" pitchFamily="49" charset="-128"/>
            </a:endParaRPr>
          </a:p>
          <a:p>
            <a:pPr algn="ctr">
              <a:spcBef>
                <a:spcPts val="600"/>
              </a:spcBef>
              <a:spcAft>
                <a:spcPts val="600"/>
              </a:spcAft>
            </a:pPr>
            <a:r>
              <a:rPr kumimoji="1" lang="ja-JP" altLang="en-US" sz="3200" dirty="0">
                <a:solidFill>
                  <a:schemeClr val="bg1"/>
                </a:solidFill>
                <a:latin typeface="BIZ UDゴシック" panose="020B0400000000000000" pitchFamily="49" charset="-128"/>
                <a:ea typeface="BIZ UDゴシック" panose="020B0400000000000000" pitchFamily="49" charset="-128"/>
              </a:rPr>
              <a:t>福祉に関する教職員向けの研修</a:t>
            </a:r>
            <a:endParaRPr kumimoji="1" lang="en-US" altLang="ja-JP" sz="3200" dirty="0">
              <a:solidFill>
                <a:schemeClr val="bg1"/>
              </a:solidFill>
              <a:latin typeface="BIZ UDゴシック" panose="020B0400000000000000" pitchFamily="49" charset="-128"/>
              <a:ea typeface="BIZ UDゴシック" panose="020B0400000000000000" pitchFamily="49" charset="-128"/>
            </a:endParaRPr>
          </a:p>
          <a:p>
            <a:pPr algn="ctr">
              <a:spcAft>
                <a:spcPts val="600"/>
              </a:spcAft>
            </a:pPr>
            <a:endParaRPr kumimoji="1" lang="en-US" altLang="ja-JP"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字幕 2">
            <a:extLst>
              <a:ext uri="{FF2B5EF4-FFF2-40B4-BE49-F238E27FC236}">
                <a16:creationId xmlns:a16="http://schemas.microsoft.com/office/drawing/2014/main" id="{14BD49EB-4FDF-D492-7B05-F5F16E8FB192}"/>
              </a:ext>
            </a:extLst>
          </p:cNvPr>
          <p:cNvSpPr txBox="1">
            <a:spLocks/>
          </p:cNvSpPr>
          <p:nvPr/>
        </p:nvSpPr>
        <p:spPr>
          <a:xfrm>
            <a:off x="800100" y="4514850"/>
            <a:ext cx="7543800" cy="1519029"/>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ct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講師　氏名</a:t>
            </a:r>
          </a:p>
          <a:p>
            <a:pPr algn="ct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講師　所属・役職</a:t>
            </a:r>
            <a:endPar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2" name="字幕 2">
            <a:extLst>
              <a:ext uri="{FF2B5EF4-FFF2-40B4-BE49-F238E27FC236}">
                <a16:creationId xmlns:a16="http://schemas.microsoft.com/office/drawing/2014/main" id="{4838D797-691B-FB72-7645-81BB2602E6C8}"/>
              </a:ext>
            </a:extLst>
          </p:cNvPr>
          <p:cNvSpPr txBox="1">
            <a:spLocks/>
          </p:cNvSpPr>
          <p:nvPr/>
        </p:nvSpPr>
        <p:spPr>
          <a:xfrm>
            <a:off x="828675" y="5629275"/>
            <a:ext cx="8505825" cy="847725"/>
          </a:xfrm>
          <a:prstGeom prst="rect">
            <a:avLst/>
          </a:prstGeom>
        </p:spPr>
        <p:txBody>
          <a:bodyPr vert="horz" lIns="91440" tIns="45720" rIns="91440" bIns="45720" rtlCol="0" anchor="t" anchorCtr="0">
            <a:normAutofit fontScale="40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nSpc>
                <a:spcPct val="120000"/>
              </a:lnSpc>
              <a:spcBef>
                <a:spcPts val="0"/>
              </a:spcBef>
              <a:spcAft>
                <a:spcPts val="0"/>
              </a:spcAft>
            </a:pPr>
            <a:r>
              <a:rPr lang="ja-JP" altLang="en-US" sz="2500" b="1" u="sng" dirty="0">
                <a:solidFill>
                  <a:srgbClr val="006600"/>
                </a:solidFill>
                <a:latin typeface="BIZ UDPゴシック" panose="020B0400000000000000" pitchFamily="50" charset="-128"/>
                <a:ea typeface="BIZ UDPゴシック" panose="020B0400000000000000" pitchFamily="50" charset="-128"/>
              </a:rPr>
              <a:t>■研修テキスト執筆・講義用資料作成■</a:t>
            </a:r>
            <a:endParaRPr lang="en-US" altLang="ja-JP" sz="2500" b="1" u="sng" dirty="0">
              <a:solidFill>
                <a:srgbClr val="006600"/>
              </a:solidFill>
              <a:latin typeface="BIZ UDPゴシック" panose="020B0400000000000000" pitchFamily="50" charset="-128"/>
              <a:ea typeface="BIZ UDPゴシック" panose="020B0400000000000000" pitchFamily="50" charset="-128"/>
            </a:endParaRPr>
          </a:p>
          <a:p>
            <a:pPr>
              <a:lnSpc>
                <a:spcPct val="120000"/>
              </a:lnSpc>
              <a:spcBef>
                <a:spcPts val="300"/>
              </a:spcBef>
              <a:spcAft>
                <a:spcPts val="0"/>
              </a:spcAft>
            </a:pPr>
            <a:r>
              <a:rPr lang="ja-JP" altLang="en-US" sz="2500" b="1" dirty="0">
                <a:solidFill>
                  <a:schemeClr val="tx1">
                    <a:lumMod val="85000"/>
                    <a:lumOff val="15000"/>
                  </a:schemeClr>
                </a:solidFill>
                <a:latin typeface="BIZ UDPゴシック" panose="020B0400000000000000" pitchFamily="50" charset="-128"/>
                <a:ea typeface="BIZ UDPゴシック" panose="020B0400000000000000" pitchFamily="50" charset="-128"/>
              </a:rPr>
              <a:t>　 第１節（２）、第２・３節　</a:t>
            </a:r>
            <a:r>
              <a:rPr lang="ja-JP" altLang="en-US" sz="2800" b="1" dirty="0">
                <a:solidFill>
                  <a:schemeClr val="tx1">
                    <a:lumMod val="85000"/>
                    <a:lumOff val="15000"/>
                  </a:schemeClr>
                </a:solidFill>
                <a:latin typeface="BIZ UDPゴシック" panose="020B0400000000000000" pitchFamily="50" charset="-128"/>
                <a:ea typeface="BIZ UDPゴシック" panose="020B0400000000000000" pitchFamily="50" charset="-128"/>
              </a:rPr>
              <a:t>奥村賢一</a:t>
            </a:r>
            <a:r>
              <a:rPr lang="ja-JP" altLang="en-US" sz="25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zh-CN" altLang="en-US" sz="2500" b="1" dirty="0">
                <a:solidFill>
                  <a:schemeClr val="tx1">
                    <a:lumMod val="85000"/>
                    <a:lumOff val="15000"/>
                  </a:schemeClr>
                </a:solidFill>
                <a:latin typeface="BIZ UDPゴシック" panose="020B0400000000000000" pitchFamily="50" charset="-128"/>
                <a:ea typeface="BIZ UDPゴシック" panose="020B0400000000000000" pitchFamily="50" charset="-128"/>
              </a:rPr>
              <a:t>福岡県立大学人間社会学部 </a:t>
            </a:r>
            <a:r>
              <a:rPr lang="ja-JP" altLang="en-US" sz="2500" b="1" dirty="0">
                <a:solidFill>
                  <a:schemeClr val="tx1">
                    <a:lumMod val="85000"/>
                    <a:lumOff val="15000"/>
                  </a:schemeClr>
                </a:solidFill>
                <a:latin typeface="BIZ UDPゴシック" panose="020B0400000000000000" pitchFamily="50" charset="-128"/>
                <a:ea typeface="BIZ UDPゴシック" panose="020B0400000000000000" pitchFamily="50" charset="-128"/>
              </a:rPr>
              <a:t>准教授）</a:t>
            </a:r>
            <a:endParaRPr lang="en-US" altLang="ja-JP" sz="25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nSpc>
                <a:spcPct val="120000"/>
              </a:lnSpc>
              <a:spcBef>
                <a:spcPts val="300"/>
              </a:spcBef>
              <a:spcAft>
                <a:spcPts val="0"/>
              </a:spcAft>
            </a:pPr>
            <a:r>
              <a:rPr lang="ja-JP" altLang="en-US" sz="2500" b="1" dirty="0">
                <a:solidFill>
                  <a:schemeClr val="tx1">
                    <a:lumMod val="85000"/>
                    <a:lumOff val="15000"/>
                  </a:schemeClr>
                </a:solidFill>
                <a:latin typeface="BIZ UDPゴシック" panose="020B0400000000000000" pitchFamily="50" charset="-128"/>
                <a:ea typeface="BIZ UDPゴシック" panose="020B0400000000000000" pitchFamily="50" charset="-128"/>
              </a:rPr>
              <a:t>　 第１節（１）　　　　　　　　</a:t>
            </a: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山野則子</a:t>
            </a:r>
            <a:r>
              <a:rPr lang="ja-JP" altLang="en-US" sz="2500" b="1" dirty="0">
                <a:solidFill>
                  <a:schemeClr val="tx1">
                    <a:lumMod val="85000"/>
                    <a:lumOff val="15000"/>
                  </a:schemeClr>
                </a:solidFill>
                <a:latin typeface="BIZ UDPゴシック" panose="020B0400000000000000" pitchFamily="50" charset="-128"/>
                <a:ea typeface="BIZ UDPゴシック" panose="020B0400000000000000" pitchFamily="50" charset="-128"/>
              </a:rPr>
              <a:t>（大阪公立大学現代システム科学研究科 </a:t>
            </a:r>
            <a:r>
              <a:rPr lang="en-US" altLang="ja-JP" sz="25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2500" b="1" dirty="0">
                <a:solidFill>
                  <a:schemeClr val="tx1">
                    <a:lumMod val="85000"/>
                    <a:lumOff val="15000"/>
                  </a:schemeClr>
                </a:solidFill>
                <a:latin typeface="BIZ UDPゴシック" panose="020B0400000000000000" pitchFamily="50" charset="-128"/>
                <a:ea typeface="BIZ UDPゴシック" panose="020B0400000000000000" pitchFamily="50" charset="-128"/>
              </a:rPr>
              <a:t> 現代システム科学域教育福祉学類 教授）</a:t>
            </a:r>
            <a:endParaRPr lang="en-US" altLang="ja-JP" sz="25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85896144-99E0-A558-0725-244CDC453B8A}"/>
              </a:ext>
            </a:extLst>
          </p:cNvPr>
          <p:cNvSpPr>
            <a:spLocks noGrp="1"/>
          </p:cNvSpPr>
          <p:nvPr>
            <p:ph type="sldNum" sz="quarter" idx="12"/>
          </p:nvPr>
        </p:nvSpPr>
        <p:spPr/>
        <p:txBody>
          <a:bodyPr/>
          <a:lstStyle/>
          <a:p>
            <a:fld id="{9DAC49A8-D133-48D6-BABD-467D590054FB}" type="slidenum">
              <a:rPr kumimoji="1" lang="ja-JP" altLang="en-US" smtClean="0"/>
              <a:t>53</a:t>
            </a:fld>
            <a:endParaRPr kumimoji="1" lang="ja-JP" altLang="en-US"/>
          </a:p>
        </p:txBody>
      </p:sp>
    </p:spTree>
    <p:extLst>
      <p:ext uri="{BB962C8B-B14F-4D97-AF65-F5344CB8AC3E}">
        <p14:creationId xmlns:p14="http://schemas.microsoft.com/office/powerpoint/2010/main" val="43446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0D941A2-43E2-88C8-18E3-58213C22FF87}"/>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２．ミクロ・メゾ・マクロにおける展開を知る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20CD15E-4D8F-3E69-84EC-FBECE83AF852}"/>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（２）メゾレベルでのソーシャルワーク実践</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11266" name="Picture 2" descr="フリー素材】職員室の背景イラスト">
            <a:extLst>
              <a:ext uri="{FF2B5EF4-FFF2-40B4-BE49-F238E27FC236}">
                <a16:creationId xmlns:a16="http://schemas.microsoft.com/office/drawing/2014/main" id="{D87F6851-FA4D-E247-F7EC-D93CFDB35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588" y="2007430"/>
            <a:ext cx="3911199" cy="260882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2E20A785-0EA8-598A-6CB3-4951F7896ED0}"/>
              </a:ext>
            </a:extLst>
          </p:cNvPr>
          <p:cNvSpPr/>
          <p:nvPr/>
        </p:nvSpPr>
        <p:spPr>
          <a:xfrm>
            <a:off x="436362" y="2267240"/>
            <a:ext cx="1933543" cy="523220"/>
          </a:xfrm>
          <a:prstGeom prst="rect">
            <a:avLst/>
          </a:prstGeom>
          <a:noFill/>
        </p:spPr>
        <p:txBody>
          <a:bodyPr wrap="none" lIns="91440" tIns="45720" rIns="91440" bIns="45720">
            <a:spAutoFit/>
          </a:bodyPr>
          <a:lstStyle/>
          <a:p>
            <a:pPr algn="ctr"/>
            <a:r>
              <a:rPr lang="ja-JP" altLang="en-US" sz="2800" b="1" cap="none" spc="0" dirty="0">
                <a:ln w="10160">
                  <a:noFill/>
                  <a:prstDash val="solid"/>
                </a:ln>
                <a:solidFill>
                  <a:srgbClr val="002060"/>
                </a:solidFill>
                <a:latin typeface="BIZ UDPゴシック" panose="020B0400000000000000" pitchFamily="50" charset="-128"/>
                <a:ea typeface="BIZ UDPゴシック" panose="020B0400000000000000" pitchFamily="50" charset="-128"/>
              </a:rPr>
              <a:t>ケース会議</a:t>
            </a:r>
          </a:p>
        </p:txBody>
      </p:sp>
      <p:sp>
        <p:nvSpPr>
          <p:cNvPr id="18" name="正方形/長方形 17">
            <a:extLst>
              <a:ext uri="{FF2B5EF4-FFF2-40B4-BE49-F238E27FC236}">
                <a16:creationId xmlns:a16="http://schemas.microsoft.com/office/drawing/2014/main" id="{3837559C-1198-BF6A-B3B3-799B7425B1AE}"/>
              </a:ext>
            </a:extLst>
          </p:cNvPr>
          <p:cNvSpPr/>
          <p:nvPr/>
        </p:nvSpPr>
        <p:spPr>
          <a:xfrm>
            <a:off x="323348" y="3073881"/>
            <a:ext cx="2159566" cy="523220"/>
          </a:xfrm>
          <a:prstGeom prst="rect">
            <a:avLst/>
          </a:prstGeom>
          <a:noFill/>
        </p:spPr>
        <p:txBody>
          <a:bodyPr wrap="none" lIns="91440" tIns="45720" rIns="91440" bIns="45720">
            <a:spAutoFit/>
          </a:bodyPr>
          <a:lstStyle/>
          <a:p>
            <a:pPr algn="ctr"/>
            <a:r>
              <a:rPr lang="ja-JP" altLang="en-US" sz="2800" b="1" dirty="0">
                <a:ln w="10160">
                  <a:noFill/>
                  <a:prstDash val="solid"/>
                </a:ln>
                <a:solidFill>
                  <a:srgbClr val="002060"/>
                </a:solidFill>
                <a:latin typeface="BIZ UDPゴシック" panose="020B0400000000000000" pitchFamily="50" charset="-128"/>
                <a:ea typeface="BIZ UDPゴシック" panose="020B0400000000000000" pitchFamily="50" charset="-128"/>
              </a:rPr>
              <a:t>委員会・部会</a:t>
            </a:r>
            <a:endParaRPr lang="ja-JP" altLang="en-US" sz="2800" b="1" cap="none" spc="0" dirty="0">
              <a:ln w="10160">
                <a:noFill/>
                <a:prstDash val="solid"/>
              </a:ln>
              <a:solidFill>
                <a:srgbClr val="002060"/>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8AB40A2E-C2E1-BC98-8481-5AD0A67B3E3B}"/>
              </a:ext>
            </a:extLst>
          </p:cNvPr>
          <p:cNvSpPr/>
          <p:nvPr/>
        </p:nvSpPr>
        <p:spPr>
          <a:xfrm>
            <a:off x="6980520" y="2219639"/>
            <a:ext cx="1620957" cy="523220"/>
          </a:xfrm>
          <a:prstGeom prst="rect">
            <a:avLst/>
          </a:prstGeom>
          <a:noFill/>
        </p:spPr>
        <p:txBody>
          <a:bodyPr wrap="none" lIns="91440" tIns="45720" rIns="91440" bIns="45720">
            <a:spAutoFit/>
          </a:bodyPr>
          <a:lstStyle/>
          <a:p>
            <a:pPr algn="ctr"/>
            <a:r>
              <a:rPr lang="ja-JP" altLang="en-US" sz="2800" b="1" dirty="0">
                <a:ln w="10160">
                  <a:noFill/>
                  <a:prstDash val="solid"/>
                </a:ln>
                <a:solidFill>
                  <a:srgbClr val="002060"/>
                </a:solidFill>
                <a:latin typeface="BIZ UDPゴシック" panose="020B0400000000000000" pitchFamily="50" charset="-128"/>
                <a:ea typeface="BIZ UDPゴシック" panose="020B0400000000000000" pitchFamily="50" charset="-128"/>
              </a:rPr>
              <a:t>学校行事</a:t>
            </a:r>
            <a:endParaRPr lang="ja-JP" altLang="en-US" sz="2800" b="1" cap="none" spc="0" dirty="0">
              <a:ln w="10160">
                <a:noFill/>
                <a:prstDash val="solid"/>
              </a:ln>
              <a:solidFill>
                <a:srgbClr val="002060"/>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72344254-A432-F64D-074F-C9818F27F7BF}"/>
              </a:ext>
            </a:extLst>
          </p:cNvPr>
          <p:cNvSpPr/>
          <p:nvPr/>
        </p:nvSpPr>
        <p:spPr>
          <a:xfrm>
            <a:off x="6996286" y="3025371"/>
            <a:ext cx="1620957" cy="523220"/>
          </a:xfrm>
          <a:prstGeom prst="rect">
            <a:avLst/>
          </a:prstGeom>
          <a:noFill/>
        </p:spPr>
        <p:txBody>
          <a:bodyPr wrap="none" lIns="91440" tIns="45720" rIns="91440" bIns="45720">
            <a:spAutoFit/>
          </a:bodyPr>
          <a:lstStyle/>
          <a:p>
            <a:pPr algn="ctr"/>
            <a:r>
              <a:rPr lang="ja-JP" altLang="en-US" sz="2800" b="1" dirty="0">
                <a:ln w="10160">
                  <a:noFill/>
                  <a:prstDash val="solid"/>
                </a:ln>
                <a:solidFill>
                  <a:srgbClr val="002060"/>
                </a:solidFill>
                <a:latin typeface="BIZ UDPゴシック" panose="020B0400000000000000" pitchFamily="50" charset="-128"/>
                <a:ea typeface="BIZ UDPゴシック" panose="020B0400000000000000" pitchFamily="50" charset="-128"/>
              </a:rPr>
              <a:t>校内研修</a:t>
            </a:r>
            <a:endParaRPr lang="ja-JP" altLang="en-US" sz="2800" b="1" cap="none" spc="0" dirty="0">
              <a:ln w="10160">
                <a:noFill/>
                <a:prstDash val="solid"/>
              </a:ln>
              <a:solidFill>
                <a:srgbClr val="002060"/>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4EE7E540-1C3E-AD37-141A-30687B283301}"/>
              </a:ext>
            </a:extLst>
          </p:cNvPr>
          <p:cNvSpPr/>
          <p:nvPr/>
        </p:nvSpPr>
        <p:spPr>
          <a:xfrm>
            <a:off x="609437" y="3854302"/>
            <a:ext cx="1620957" cy="523220"/>
          </a:xfrm>
          <a:prstGeom prst="rect">
            <a:avLst/>
          </a:prstGeom>
          <a:noFill/>
        </p:spPr>
        <p:txBody>
          <a:bodyPr wrap="none" lIns="91440" tIns="45720" rIns="91440" bIns="45720">
            <a:spAutoFit/>
          </a:bodyPr>
          <a:lstStyle/>
          <a:p>
            <a:pPr algn="ctr"/>
            <a:r>
              <a:rPr lang="ja-JP" altLang="en-US" sz="2800" b="1" dirty="0">
                <a:ln w="10160">
                  <a:noFill/>
                  <a:prstDash val="solid"/>
                </a:ln>
                <a:solidFill>
                  <a:srgbClr val="002060"/>
                </a:solidFill>
                <a:latin typeface="BIZ UDPゴシック" panose="020B0400000000000000" pitchFamily="50" charset="-128"/>
                <a:ea typeface="BIZ UDPゴシック" panose="020B0400000000000000" pitchFamily="50" charset="-128"/>
              </a:rPr>
              <a:t>個別対応</a:t>
            </a:r>
            <a:endParaRPr lang="ja-JP" altLang="en-US" sz="2800" b="1" cap="none" spc="0" dirty="0">
              <a:ln w="10160">
                <a:noFill/>
                <a:prstDash val="solid"/>
              </a:ln>
              <a:solidFill>
                <a:srgbClr val="002060"/>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B84CB5A3-7CF6-73F5-05DC-FC0D33B97350}"/>
              </a:ext>
            </a:extLst>
          </p:cNvPr>
          <p:cNvSpPr/>
          <p:nvPr/>
        </p:nvSpPr>
        <p:spPr>
          <a:xfrm>
            <a:off x="6824429" y="3862114"/>
            <a:ext cx="1980029" cy="523220"/>
          </a:xfrm>
          <a:prstGeom prst="rect">
            <a:avLst/>
          </a:prstGeom>
          <a:noFill/>
        </p:spPr>
        <p:txBody>
          <a:bodyPr wrap="none" lIns="91440" tIns="45720" rIns="91440" bIns="45720">
            <a:spAutoFit/>
          </a:bodyPr>
          <a:lstStyle/>
          <a:p>
            <a:pPr algn="ctr"/>
            <a:r>
              <a:rPr lang="ja-JP" altLang="en-US" sz="2800" b="1" dirty="0">
                <a:ln w="10160">
                  <a:noFill/>
                  <a:prstDash val="solid"/>
                </a:ln>
                <a:solidFill>
                  <a:srgbClr val="002060"/>
                </a:solidFill>
                <a:latin typeface="BIZ UDPゴシック" panose="020B0400000000000000" pitchFamily="50" charset="-128"/>
                <a:ea typeface="BIZ UDPゴシック" panose="020B0400000000000000" pitchFamily="50" charset="-128"/>
              </a:rPr>
              <a:t>居場所活動</a:t>
            </a:r>
            <a:endParaRPr lang="ja-JP" altLang="en-US" sz="2800" b="1" cap="none" spc="0" dirty="0">
              <a:ln w="10160">
                <a:noFill/>
                <a:prstDash val="solid"/>
              </a:ln>
              <a:solidFill>
                <a:srgbClr val="002060"/>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54BAE775-C56E-F28C-8029-179C78B5EB3A}"/>
              </a:ext>
            </a:extLst>
          </p:cNvPr>
          <p:cNvSpPr/>
          <p:nvPr/>
        </p:nvSpPr>
        <p:spPr>
          <a:xfrm flipV="1">
            <a:off x="229618" y="2812205"/>
            <a:ext cx="2380593" cy="64868"/>
          </a:xfrm>
          <a:custGeom>
            <a:avLst/>
            <a:gdLst>
              <a:gd name="csX0" fmla="*/ 0 w 2380593"/>
              <a:gd name="csY0" fmla="*/ 0 h 64868"/>
              <a:gd name="csX1" fmla="*/ 571342 w 2380593"/>
              <a:gd name="csY1" fmla="*/ 0 h 64868"/>
              <a:gd name="csX2" fmla="*/ 1214102 w 2380593"/>
              <a:gd name="csY2" fmla="*/ 0 h 64868"/>
              <a:gd name="csX3" fmla="*/ 1785445 w 2380593"/>
              <a:gd name="csY3" fmla="*/ 0 h 64868"/>
              <a:gd name="csX4" fmla="*/ 2380593 w 2380593"/>
              <a:gd name="csY4" fmla="*/ 0 h 64868"/>
              <a:gd name="csX5" fmla="*/ 2380593 w 2380593"/>
              <a:gd name="csY5" fmla="*/ 64868 h 64868"/>
              <a:gd name="csX6" fmla="*/ 1833057 w 2380593"/>
              <a:gd name="csY6" fmla="*/ 64868 h 64868"/>
              <a:gd name="csX7" fmla="*/ 1237908 w 2380593"/>
              <a:gd name="csY7" fmla="*/ 64868 h 64868"/>
              <a:gd name="csX8" fmla="*/ 642760 w 2380593"/>
              <a:gd name="csY8" fmla="*/ 64868 h 64868"/>
              <a:gd name="csX9" fmla="*/ 0 w 2380593"/>
              <a:gd name="csY9" fmla="*/ 64868 h 64868"/>
              <a:gd name="csX10" fmla="*/ 0 w 2380593"/>
              <a:gd name="csY10" fmla="*/ 0 h 64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80593" h="64868" fill="none" extrusionOk="0">
                <a:moveTo>
                  <a:pt x="0" y="0"/>
                </a:moveTo>
                <a:cubicBezTo>
                  <a:pt x="284791" y="-12953"/>
                  <a:pt x="299058" y="45501"/>
                  <a:pt x="571342" y="0"/>
                </a:cubicBezTo>
                <a:cubicBezTo>
                  <a:pt x="843626" y="-45501"/>
                  <a:pt x="896689" y="19631"/>
                  <a:pt x="1214102" y="0"/>
                </a:cubicBezTo>
                <a:cubicBezTo>
                  <a:pt x="1531515" y="-19631"/>
                  <a:pt x="1624987" y="4672"/>
                  <a:pt x="1785445" y="0"/>
                </a:cubicBezTo>
                <a:cubicBezTo>
                  <a:pt x="1945903" y="-4672"/>
                  <a:pt x="2193435" y="52048"/>
                  <a:pt x="2380593" y="0"/>
                </a:cubicBezTo>
                <a:cubicBezTo>
                  <a:pt x="2383675" y="14445"/>
                  <a:pt x="2380057" y="46566"/>
                  <a:pt x="2380593" y="64868"/>
                </a:cubicBezTo>
                <a:cubicBezTo>
                  <a:pt x="2163096" y="82743"/>
                  <a:pt x="1951797" y="46620"/>
                  <a:pt x="1833057" y="64868"/>
                </a:cubicBezTo>
                <a:cubicBezTo>
                  <a:pt x="1714317" y="83116"/>
                  <a:pt x="1457616" y="60333"/>
                  <a:pt x="1237908" y="64868"/>
                </a:cubicBezTo>
                <a:cubicBezTo>
                  <a:pt x="1018200" y="69403"/>
                  <a:pt x="833569" y="8436"/>
                  <a:pt x="642760" y="64868"/>
                </a:cubicBezTo>
                <a:cubicBezTo>
                  <a:pt x="451951" y="121300"/>
                  <a:pt x="174604" y="49193"/>
                  <a:pt x="0" y="64868"/>
                </a:cubicBezTo>
                <a:cubicBezTo>
                  <a:pt x="-2462" y="37124"/>
                  <a:pt x="5592" y="22016"/>
                  <a:pt x="0" y="0"/>
                </a:cubicBezTo>
                <a:close/>
              </a:path>
              <a:path w="2380593" h="64868" stroke="0" extrusionOk="0">
                <a:moveTo>
                  <a:pt x="0" y="0"/>
                </a:moveTo>
                <a:cubicBezTo>
                  <a:pt x="152604" y="-57957"/>
                  <a:pt x="402325" y="12943"/>
                  <a:pt x="571342" y="0"/>
                </a:cubicBezTo>
                <a:cubicBezTo>
                  <a:pt x="740359" y="-12943"/>
                  <a:pt x="990361" y="28551"/>
                  <a:pt x="1190297" y="0"/>
                </a:cubicBezTo>
                <a:cubicBezTo>
                  <a:pt x="1390234" y="-28551"/>
                  <a:pt x="1490487" y="11415"/>
                  <a:pt x="1714027" y="0"/>
                </a:cubicBezTo>
                <a:cubicBezTo>
                  <a:pt x="1937567" y="-11415"/>
                  <a:pt x="2239804" y="35439"/>
                  <a:pt x="2380593" y="0"/>
                </a:cubicBezTo>
                <a:cubicBezTo>
                  <a:pt x="2384283" y="27688"/>
                  <a:pt x="2377456" y="49279"/>
                  <a:pt x="2380593" y="64868"/>
                </a:cubicBezTo>
                <a:cubicBezTo>
                  <a:pt x="2183127" y="124010"/>
                  <a:pt x="2094204" y="58491"/>
                  <a:pt x="1833057" y="64868"/>
                </a:cubicBezTo>
                <a:cubicBezTo>
                  <a:pt x="1571910" y="71245"/>
                  <a:pt x="1432913" y="37918"/>
                  <a:pt x="1285520" y="64868"/>
                </a:cubicBezTo>
                <a:cubicBezTo>
                  <a:pt x="1138127" y="91818"/>
                  <a:pt x="938227" y="42312"/>
                  <a:pt x="690372" y="64868"/>
                </a:cubicBezTo>
                <a:cubicBezTo>
                  <a:pt x="442517" y="87424"/>
                  <a:pt x="210106" y="7563"/>
                  <a:pt x="0" y="64868"/>
                </a:cubicBezTo>
                <a:cubicBezTo>
                  <a:pt x="-1807" y="48145"/>
                  <a:pt x="262" y="18205"/>
                  <a:pt x="0" y="0"/>
                </a:cubicBezTo>
                <a:close/>
              </a:path>
            </a:pathLst>
          </a:custGeom>
          <a:solidFill>
            <a:schemeClr val="accent1">
              <a:lumMod val="75000"/>
            </a:schemeClr>
          </a:solidFill>
          <a:ln>
            <a:solidFill>
              <a:srgbClr val="006600"/>
            </a:solidFill>
            <a:extLst>
              <a:ext uri="{C807C97D-BFC1-408E-A445-0C87EB9F89A2}">
                <ask:lineSketchStyleProps xmlns:ask="http://schemas.microsoft.com/office/drawing/2018/sketchyshapes" sd="400447382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0EE5BDCF-5D09-9887-A055-8CD02119C41F}"/>
              </a:ext>
            </a:extLst>
          </p:cNvPr>
          <p:cNvSpPr/>
          <p:nvPr/>
        </p:nvSpPr>
        <p:spPr>
          <a:xfrm flipV="1">
            <a:off x="189185" y="3633243"/>
            <a:ext cx="2380593" cy="64868"/>
          </a:xfrm>
          <a:custGeom>
            <a:avLst/>
            <a:gdLst>
              <a:gd name="csX0" fmla="*/ 0 w 2380593"/>
              <a:gd name="csY0" fmla="*/ 0 h 64868"/>
              <a:gd name="csX1" fmla="*/ 571342 w 2380593"/>
              <a:gd name="csY1" fmla="*/ 0 h 64868"/>
              <a:gd name="csX2" fmla="*/ 1214102 w 2380593"/>
              <a:gd name="csY2" fmla="*/ 0 h 64868"/>
              <a:gd name="csX3" fmla="*/ 1785445 w 2380593"/>
              <a:gd name="csY3" fmla="*/ 0 h 64868"/>
              <a:gd name="csX4" fmla="*/ 2380593 w 2380593"/>
              <a:gd name="csY4" fmla="*/ 0 h 64868"/>
              <a:gd name="csX5" fmla="*/ 2380593 w 2380593"/>
              <a:gd name="csY5" fmla="*/ 64868 h 64868"/>
              <a:gd name="csX6" fmla="*/ 1833057 w 2380593"/>
              <a:gd name="csY6" fmla="*/ 64868 h 64868"/>
              <a:gd name="csX7" fmla="*/ 1237908 w 2380593"/>
              <a:gd name="csY7" fmla="*/ 64868 h 64868"/>
              <a:gd name="csX8" fmla="*/ 642760 w 2380593"/>
              <a:gd name="csY8" fmla="*/ 64868 h 64868"/>
              <a:gd name="csX9" fmla="*/ 0 w 2380593"/>
              <a:gd name="csY9" fmla="*/ 64868 h 64868"/>
              <a:gd name="csX10" fmla="*/ 0 w 2380593"/>
              <a:gd name="csY10" fmla="*/ 0 h 64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80593" h="64868" fill="none" extrusionOk="0">
                <a:moveTo>
                  <a:pt x="0" y="0"/>
                </a:moveTo>
                <a:cubicBezTo>
                  <a:pt x="284791" y="-12953"/>
                  <a:pt x="299058" y="45501"/>
                  <a:pt x="571342" y="0"/>
                </a:cubicBezTo>
                <a:cubicBezTo>
                  <a:pt x="843626" y="-45501"/>
                  <a:pt x="896689" y="19631"/>
                  <a:pt x="1214102" y="0"/>
                </a:cubicBezTo>
                <a:cubicBezTo>
                  <a:pt x="1531515" y="-19631"/>
                  <a:pt x="1624987" y="4672"/>
                  <a:pt x="1785445" y="0"/>
                </a:cubicBezTo>
                <a:cubicBezTo>
                  <a:pt x="1945903" y="-4672"/>
                  <a:pt x="2193435" y="52048"/>
                  <a:pt x="2380593" y="0"/>
                </a:cubicBezTo>
                <a:cubicBezTo>
                  <a:pt x="2383675" y="14445"/>
                  <a:pt x="2380057" y="46566"/>
                  <a:pt x="2380593" y="64868"/>
                </a:cubicBezTo>
                <a:cubicBezTo>
                  <a:pt x="2163096" y="82743"/>
                  <a:pt x="1951797" y="46620"/>
                  <a:pt x="1833057" y="64868"/>
                </a:cubicBezTo>
                <a:cubicBezTo>
                  <a:pt x="1714317" y="83116"/>
                  <a:pt x="1457616" y="60333"/>
                  <a:pt x="1237908" y="64868"/>
                </a:cubicBezTo>
                <a:cubicBezTo>
                  <a:pt x="1018200" y="69403"/>
                  <a:pt x="833569" y="8436"/>
                  <a:pt x="642760" y="64868"/>
                </a:cubicBezTo>
                <a:cubicBezTo>
                  <a:pt x="451951" y="121300"/>
                  <a:pt x="174604" y="49193"/>
                  <a:pt x="0" y="64868"/>
                </a:cubicBezTo>
                <a:cubicBezTo>
                  <a:pt x="-2462" y="37124"/>
                  <a:pt x="5592" y="22016"/>
                  <a:pt x="0" y="0"/>
                </a:cubicBezTo>
                <a:close/>
              </a:path>
              <a:path w="2380593" h="64868" stroke="0" extrusionOk="0">
                <a:moveTo>
                  <a:pt x="0" y="0"/>
                </a:moveTo>
                <a:cubicBezTo>
                  <a:pt x="152604" y="-57957"/>
                  <a:pt x="402325" y="12943"/>
                  <a:pt x="571342" y="0"/>
                </a:cubicBezTo>
                <a:cubicBezTo>
                  <a:pt x="740359" y="-12943"/>
                  <a:pt x="990361" y="28551"/>
                  <a:pt x="1190297" y="0"/>
                </a:cubicBezTo>
                <a:cubicBezTo>
                  <a:pt x="1390234" y="-28551"/>
                  <a:pt x="1490487" y="11415"/>
                  <a:pt x="1714027" y="0"/>
                </a:cubicBezTo>
                <a:cubicBezTo>
                  <a:pt x="1937567" y="-11415"/>
                  <a:pt x="2239804" y="35439"/>
                  <a:pt x="2380593" y="0"/>
                </a:cubicBezTo>
                <a:cubicBezTo>
                  <a:pt x="2384283" y="27688"/>
                  <a:pt x="2377456" y="49279"/>
                  <a:pt x="2380593" y="64868"/>
                </a:cubicBezTo>
                <a:cubicBezTo>
                  <a:pt x="2183127" y="124010"/>
                  <a:pt x="2094204" y="58491"/>
                  <a:pt x="1833057" y="64868"/>
                </a:cubicBezTo>
                <a:cubicBezTo>
                  <a:pt x="1571910" y="71245"/>
                  <a:pt x="1432913" y="37918"/>
                  <a:pt x="1285520" y="64868"/>
                </a:cubicBezTo>
                <a:cubicBezTo>
                  <a:pt x="1138127" y="91818"/>
                  <a:pt x="938227" y="42312"/>
                  <a:pt x="690372" y="64868"/>
                </a:cubicBezTo>
                <a:cubicBezTo>
                  <a:pt x="442517" y="87424"/>
                  <a:pt x="210106" y="7563"/>
                  <a:pt x="0" y="64868"/>
                </a:cubicBezTo>
                <a:cubicBezTo>
                  <a:pt x="-1807" y="48145"/>
                  <a:pt x="262" y="18205"/>
                  <a:pt x="0" y="0"/>
                </a:cubicBezTo>
                <a:close/>
              </a:path>
            </a:pathLst>
          </a:custGeom>
          <a:solidFill>
            <a:schemeClr val="accent1">
              <a:lumMod val="75000"/>
            </a:schemeClr>
          </a:solidFill>
          <a:ln>
            <a:solidFill>
              <a:srgbClr val="006600"/>
            </a:solidFill>
            <a:extLst>
              <a:ext uri="{C807C97D-BFC1-408E-A445-0C87EB9F89A2}">
                <ask:lineSketchStyleProps xmlns:ask="http://schemas.microsoft.com/office/drawing/2018/sketchyshapes" sd="400447382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12E881E-3DAA-9B93-A010-F1281E3C0EE4}"/>
              </a:ext>
            </a:extLst>
          </p:cNvPr>
          <p:cNvSpPr/>
          <p:nvPr/>
        </p:nvSpPr>
        <p:spPr>
          <a:xfrm flipV="1">
            <a:off x="189185" y="4389413"/>
            <a:ext cx="2380593" cy="64868"/>
          </a:xfrm>
          <a:custGeom>
            <a:avLst/>
            <a:gdLst>
              <a:gd name="csX0" fmla="*/ 0 w 2380593"/>
              <a:gd name="csY0" fmla="*/ 0 h 64868"/>
              <a:gd name="csX1" fmla="*/ 571342 w 2380593"/>
              <a:gd name="csY1" fmla="*/ 0 h 64868"/>
              <a:gd name="csX2" fmla="*/ 1214102 w 2380593"/>
              <a:gd name="csY2" fmla="*/ 0 h 64868"/>
              <a:gd name="csX3" fmla="*/ 1785445 w 2380593"/>
              <a:gd name="csY3" fmla="*/ 0 h 64868"/>
              <a:gd name="csX4" fmla="*/ 2380593 w 2380593"/>
              <a:gd name="csY4" fmla="*/ 0 h 64868"/>
              <a:gd name="csX5" fmla="*/ 2380593 w 2380593"/>
              <a:gd name="csY5" fmla="*/ 64868 h 64868"/>
              <a:gd name="csX6" fmla="*/ 1833057 w 2380593"/>
              <a:gd name="csY6" fmla="*/ 64868 h 64868"/>
              <a:gd name="csX7" fmla="*/ 1237908 w 2380593"/>
              <a:gd name="csY7" fmla="*/ 64868 h 64868"/>
              <a:gd name="csX8" fmla="*/ 642760 w 2380593"/>
              <a:gd name="csY8" fmla="*/ 64868 h 64868"/>
              <a:gd name="csX9" fmla="*/ 0 w 2380593"/>
              <a:gd name="csY9" fmla="*/ 64868 h 64868"/>
              <a:gd name="csX10" fmla="*/ 0 w 2380593"/>
              <a:gd name="csY10" fmla="*/ 0 h 64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80593" h="64868" fill="none" extrusionOk="0">
                <a:moveTo>
                  <a:pt x="0" y="0"/>
                </a:moveTo>
                <a:cubicBezTo>
                  <a:pt x="284791" y="-12953"/>
                  <a:pt x="299058" y="45501"/>
                  <a:pt x="571342" y="0"/>
                </a:cubicBezTo>
                <a:cubicBezTo>
                  <a:pt x="843626" y="-45501"/>
                  <a:pt x="896689" y="19631"/>
                  <a:pt x="1214102" y="0"/>
                </a:cubicBezTo>
                <a:cubicBezTo>
                  <a:pt x="1531515" y="-19631"/>
                  <a:pt x="1624987" y="4672"/>
                  <a:pt x="1785445" y="0"/>
                </a:cubicBezTo>
                <a:cubicBezTo>
                  <a:pt x="1945903" y="-4672"/>
                  <a:pt x="2193435" y="52048"/>
                  <a:pt x="2380593" y="0"/>
                </a:cubicBezTo>
                <a:cubicBezTo>
                  <a:pt x="2383675" y="14445"/>
                  <a:pt x="2380057" y="46566"/>
                  <a:pt x="2380593" y="64868"/>
                </a:cubicBezTo>
                <a:cubicBezTo>
                  <a:pt x="2163096" y="82743"/>
                  <a:pt x="1951797" y="46620"/>
                  <a:pt x="1833057" y="64868"/>
                </a:cubicBezTo>
                <a:cubicBezTo>
                  <a:pt x="1714317" y="83116"/>
                  <a:pt x="1457616" y="60333"/>
                  <a:pt x="1237908" y="64868"/>
                </a:cubicBezTo>
                <a:cubicBezTo>
                  <a:pt x="1018200" y="69403"/>
                  <a:pt x="833569" y="8436"/>
                  <a:pt x="642760" y="64868"/>
                </a:cubicBezTo>
                <a:cubicBezTo>
                  <a:pt x="451951" y="121300"/>
                  <a:pt x="174604" y="49193"/>
                  <a:pt x="0" y="64868"/>
                </a:cubicBezTo>
                <a:cubicBezTo>
                  <a:pt x="-2462" y="37124"/>
                  <a:pt x="5592" y="22016"/>
                  <a:pt x="0" y="0"/>
                </a:cubicBezTo>
                <a:close/>
              </a:path>
              <a:path w="2380593" h="64868" stroke="0" extrusionOk="0">
                <a:moveTo>
                  <a:pt x="0" y="0"/>
                </a:moveTo>
                <a:cubicBezTo>
                  <a:pt x="152604" y="-57957"/>
                  <a:pt x="402325" y="12943"/>
                  <a:pt x="571342" y="0"/>
                </a:cubicBezTo>
                <a:cubicBezTo>
                  <a:pt x="740359" y="-12943"/>
                  <a:pt x="990361" y="28551"/>
                  <a:pt x="1190297" y="0"/>
                </a:cubicBezTo>
                <a:cubicBezTo>
                  <a:pt x="1390234" y="-28551"/>
                  <a:pt x="1490487" y="11415"/>
                  <a:pt x="1714027" y="0"/>
                </a:cubicBezTo>
                <a:cubicBezTo>
                  <a:pt x="1937567" y="-11415"/>
                  <a:pt x="2239804" y="35439"/>
                  <a:pt x="2380593" y="0"/>
                </a:cubicBezTo>
                <a:cubicBezTo>
                  <a:pt x="2384283" y="27688"/>
                  <a:pt x="2377456" y="49279"/>
                  <a:pt x="2380593" y="64868"/>
                </a:cubicBezTo>
                <a:cubicBezTo>
                  <a:pt x="2183127" y="124010"/>
                  <a:pt x="2094204" y="58491"/>
                  <a:pt x="1833057" y="64868"/>
                </a:cubicBezTo>
                <a:cubicBezTo>
                  <a:pt x="1571910" y="71245"/>
                  <a:pt x="1432913" y="37918"/>
                  <a:pt x="1285520" y="64868"/>
                </a:cubicBezTo>
                <a:cubicBezTo>
                  <a:pt x="1138127" y="91818"/>
                  <a:pt x="938227" y="42312"/>
                  <a:pt x="690372" y="64868"/>
                </a:cubicBezTo>
                <a:cubicBezTo>
                  <a:pt x="442517" y="87424"/>
                  <a:pt x="210106" y="7563"/>
                  <a:pt x="0" y="64868"/>
                </a:cubicBezTo>
                <a:cubicBezTo>
                  <a:pt x="-1807" y="48145"/>
                  <a:pt x="262" y="18205"/>
                  <a:pt x="0" y="0"/>
                </a:cubicBezTo>
                <a:close/>
              </a:path>
            </a:pathLst>
          </a:custGeom>
          <a:solidFill>
            <a:schemeClr val="accent1">
              <a:lumMod val="75000"/>
            </a:schemeClr>
          </a:solidFill>
          <a:ln>
            <a:solidFill>
              <a:srgbClr val="006600"/>
            </a:solidFill>
            <a:extLst>
              <a:ext uri="{C807C97D-BFC1-408E-A445-0C87EB9F89A2}">
                <ask:lineSketchStyleProps xmlns:ask="http://schemas.microsoft.com/office/drawing/2018/sketchyshapes" sd="400447382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97122E4-A094-F26A-4916-BABA6EAB9FA7}"/>
              </a:ext>
            </a:extLst>
          </p:cNvPr>
          <p:cNvSpPr/>
          <p:nvPr/>
        </p:nvSpPr>
        <p:spPr>
          <a:xfrm flipV="1">
            <a:off x="6684437" y="2758928"/>
            <a:ext cx="2380593" cy="64868"/>
          </a:xfrm>
          <a:custGeom>
            <a:avLst/>
            <a:gdLst>
              <a:gd name="csX0" fmla="*/ 0 w 2380593"/>
              <a:gd name="csY0" fmla="*/ 0 h 64868"/>
              <a:gd name="csX1" fmla="*/ 571342 w 2380593"/>
              <a:gd name="csY1" fmla="*/ 0 h 64868"/>
              <a:gd name="csX2" fmla="*/ 1214102 w 2380593"/>
              <a:gd name="csY2" fmla="*/ 0 h 64868"/>
              <a:gd name="csX3" fmla="*/ 1785445 w 2380593"/>
              <a:gd name="csY3" fmla="*/ 0 h 64868"/>
              <a:gd name="csX4" fmla="*/ 2380593 w 2380593"/>
              <a:gd name="csY4" fmla="*/ 0 h 64868"/>
              <a:gd name="csX5" fmla="*/ 2380593 w 2380593"/>
              <a:gd name="csY5" fmla="*/ 64868 h 64868"/>
              <a:gd name="csX6" fmla="*/ 1833057 w 2380593"/>
              <a:gd name="csY6" fmla="*/ 64868 h 64868"/>
              <a:gd name="csX7" fmla="*/ 1237908 w 2380593"/>
              <a:gd name="csY7" fmla="*/ 64868 h 64868"/>
              <a:gd name="csX8" fmla="*/ 642760 w 2380593"/>
              <a:gd name="csY8" fmla="*/ 64868 h 64868"/>
              <a:gd name="csX9" fmla="*/ 0 w 2380593"/>
              <a:gd name="csY9" fmla="*/ 64868 h 64868"/>
              <a:gd name="csX10" fmla="*/ 0 w 2380593"/>
              <a:gd name="csY10" fmla="*/ 0 h 64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80593" h="64868" fill="none" extrusionOk="0">
                <a:moveTo>
                  <a:pt x="0" y="0"/>
                </a:moveTo>
                <a:cubicBezTo>
                  <a:pt x="284791" y="-12953"/>
                  <a:pt x="299058" y="45501"/>
                  <a:pt x="571342" y="0"/>
                </a:cubicBezTo>
                <a:cubicBezTo>
                  <a:pt x="843626" y="-45501"/>
                  <a:pt x="896689" y="19631"/>
                  <a:pt x="1214102" y="0"/>
                </a:cubicBezTo>
                <a:cubicBezTo>
                  <a:pt x="1531515" y="-19631"/>
                  <a:pt x="1624987" y="4672"/>
                  <a:pt x="1785445" y="0"/>
                </a:cubicBezTo>
                <a:cubicBezTo>
                  <a:pt x="1945903" y="-4672"/>
                  <a:pt x="2193435" y="52048"/>
                  <a:pt x="2380593" y="0"/>
                </a:cubicBezTo>
                <a:cubicBezTo>
                  <a:pt x="2383675" y="14445"/>
                  <a:pt x="2380057" y="46566"/>
                  <a:pt x="2380593" y="64868"/>
                </a:cubicBezTo>
                <a:cubicBezTo>
                  <a:pt x="2163096" y="82743"/>
                  <a:pt x="1951797" y="46620"/>
                  <a:pt x="1833057" y="64868"/>
                </a:cubicBezTo>
                <a:cubicBezTo>
                  <a:pt x="1714317" y="83116"/>
                  <a:pt x="1457616" y="60333"/>
                  <a:pt x="1237908" y="64868"/>
                </a:cubicBezTo>
                <a:cubicBezTo>
                  <a:pt x="1018200" y="69403"/>
                  <a:pt x="833569" y="8436"/>
                  <a:pt x="642760" y="64868"/>
                </a:cubicBezTo>
                <a:cubicBezTo>
                  <a:pt x="451951" y="121300"/>
                  <a:pt x="174604" y="49193"/>
                  <a:pt x="0" y="64868"/>
                </a:cubicBezTo>
                <a:cubicBezTo>
                  <a:pt x="-2462" y="37124"/>
                  <a:pt x="5592" y="22016"/>
                  <a:pt x="0" y="0"/>
                </a:cubicBezTo>
                <a:close/>
              </a:path>
              <a:path w="2380593" h="64868" stroke="0" extrusionOk="0">
                <a:moveTo>
                  <a:pt x="0" y="0"/>
                </a:moveTo>
                <a:cubicBezTo>
                  <a:pt x="152604" y="-57957"/>
                  <a:pt x="402325" y="12943"/>
                  <a:pt x="571342" y="0"/>
                </a:cubicBezTo>
                <a:cubicBezTo>
                  <a:pt x="740359" y="-12943"/>
                  <a:pt x="990361" y="28551"/>
                  <a:pt x="1190297" y="0"/>
                </a:cubicBezTo>
                <a:cubicBezTo>
                  <a:pt x="1390234" y="-28551"/>
                  <a:pt x="1490487" y="11415"/>
                  <a:pt x="1714027" y="0"/>
                </a:cubicBezTo>
                <a:cubicBezTo>
                  <a:pt x="1937567" y="-11415"/>
                  <a:pt x="2239804" y="35439"/>
                  <a:pt x="2380593" y="0"/>
                </a:cubicBezTo>
                <a:cubicBezTo>
                  <a:pt x="2384283" y="27688"/>
                  <a:pt x="2377456" y="49279"/>
                  <a:pt x="2380593" y="64868"/>
                </a:cubicBezTo>
                <a:cubicBezTo>
                  <a:pt x="2183127" y="124010"/>
                  <a:pt x="2094204" y="58491"/>
                  <a:pt x="1833057" y="64868"/>
                </a:cubicBezTo>
                <a:cubicBezTo>
                  <a:pt x="1571910" y="71245"/>
                  <a:pt x="1432913" y="37918"/>
                  <a:pt x="1285520" y="64868"/>
                </a:cubicBezTo>
                <a:cubicBezTo>
                  <a:pt x="1138127" y="91818"/>
                  <a:pt x="938227" y="42312"/>
                  <a:pt x="690372" y="64868"/>
                </a:cubicBezTo>
                <a:cubicBezTo>
                  <a:pt x="442517" y="87424"/>
                  <a:pt x="210106" y="7563"/>
                  <a:pt x="0" y="64868"/>
                </a:cubicBezTo>
                <a:cubicBezTo>
                  <a:pt x="-1807" y="48145"/>
                  <a:pt x="262" y="18205"/>
                  <a:pt x="0" y="0"/>
                </a:cubicBezTo>
                <a:close/>
              </a:path>
            </a:pathLst>
          </a:custGeom>
          <a:solidFill>
            <a:schemeClr val="accent1">
              <a:lumMod val="75000"/>
            </a:schemeClr>
          </a:solidFill>
          <a:ln>
            <a:solidFill>
              <a:srgbClr val="006600"/>
            </a:solidFill>
            <a:extLst>
              <a:ext uri="{C807C97D-BFC1-408E-A445-0C87EB9F89A2}">
                <ask:lineSketchStyleProps xmlns:ask="http://schemas.microsoft.com/office/drawing/2018/sketchyshapes" sd="400447382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9B32DD1E-56AC-977D-19AE-116F72CD32D9}"/>
              </a:ext>
            </a:extLst>
          </p:cNvPr>
          <p:cNvSpPr/>
          <p:nvPr/>
        </p:nvSpPr>
        <p:spPr>
          <a:xfrm flipV="1">
            <a:off x="6684437" y="3564557"/>
            <a:ext cx="2380593" cy="64868"/>
          </a:xfrm>
          <a:custGeom>
            <a:avLst/>
            <a:gdLst>
              <a:gd name="csX0" fmla="*/ 0 w 2380593"/>
              <a:gd name="csY0" fmla="*/ 0 h 64868"/>
              <a:gd name="csX1" fmla="*/ 571342 w 2380593"/>
              <a:gd name="csY1" fmla="*/ 0 h 64868"/>
              <a:gd name="csX2" fmla="*/ 1214102 w 2380593"/>
              <a:gd name="csY2" fmla="*/ 0 h 64868"/>
              <a:gd name="csX3" fmla="*/ 1785445 w 2380593"/>
              <a:gd name="csY3" fmla="*/ 0 h 64868"/>
              <a:gd name="csX4" fmla="*/ 2380593 w 2380593"/>
              <a:gd name="csY4" fmla="*/ 0 h 64868"/>
              <a:gd name="csX5" fmla="*/ 2380593 w 2380593"/>
              <a:gd name="csY5" fmla="*/ 64868 h 64868"/>
              <a:gd name="csX6" fmla="*/ 1833057 w 2380593"/>
              <a:gd name="csY6" fmla="*/ 64868 h 64868"/>
              <a:gd name="csX7" fmla="*/ 1237908 w 2380593"/>
              <a:gd name="csY7" fmla="*/ 64868 h 64868"/>
              <a:gd name="csX8" fmla="*/ 642760 w 2380593"/>
              <a:gd name="csY8" fmla="*/ 64868 h 64868"/>
              <a:gd name="csX9" fmla="*/ 0 w 2380593"/>
              <a:gd name="csY9" fmla="*/ 64868 h 64868"/>
              <a:gd name="csX10" fmla="*/ 0 w 2380593"/>
              <a:gd name="csY10" fmla="*/ 0 h 64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80593" h="64868" fill="none" extrusionOk="0">
                <a:moveTo>
                  <a:pt x="0" y="0"/>
                </a:moveTo>
                <a:cubicBezTo>
                  <a:pt x="284791" y="-12953"/>
                  <a:pt x="299058" y="45501"/>
                  <a:pt x="571342" y="0"/>
                </a:cubicBezTo>
                <a:cubicBezTo>
                  <a:pt x="843626" y="-45501"/>
                  <a:pt x="896689" y="19631"/>
                  <a:pt x="1214102" y="0"/>
                </a:cubicBezTo>
                <a:cubicBezTo>
                  <a:pt x="1531515" y="-19631"/>
                  <a:pt x="1624987" y="4672"/>
                  <a:pt x="1785445" y="0"/>
                </a:cubicBezTo>
                <a:cubicBezTo>
                  <a:pt x="1945903" y="-4672"/>
                  <a:pt x="2193435" y="52048"/>
                  <a:pt x="2380593" y="0"/>
                </a:cubicBezTo>
                <a:cubicBezTo>
                  <a:pt x="2383675" y="14445"/>
                  <a:pt x="2380057" y="46566"/>
                  <a:pt x="2380593" y="64868"/>
                </a:cubicBezTo>
                <a:cubicBezTo>
                  <a:pt x="2163096" y="82743"/>
                  <a:pt x="1951797" y="46620"/>
                  <a:pt x="1833057" y="64868"/>
                </a:cubicBezTo>
                <a:cubicBezTo>
                  <a:pt x="1714317" y="83116"/>
                  <a:pt x="1457616" y="60333"/>
                  <a:pt x="1237908" y="64868"/>
                </a:cubicBezTo>
                <a:cubicBezTo>
                  <a:pt x="1018200" y="69403"/>
                  <a:pt x="833569" y="8436"/>
                  <a:pt x="642760" y="64868"/>
                </a:cubicBezTo>
                <a:cubicBezTo>
                  <a:pt x="451951" y="121300"/>
                  <a:pt x="174604" y="49193"/>
                  <a:pt x="0" y="64868"/>
                </a:cubicBezTo>
                <a:cubicBezTo>
                  <a:pt x="-2462" y="37124"/>
                  <a:pt x="5592" y="22016"/>
                  <a:pt x="0" y="0"/>
                </a:cubicBezTo>
                <a:close/>
              </a:path>
              <a:path w="2380593" h="64868" stroke="0" extrusionOk="0">
                <a:moveTo>
                  <a:pt x="0" y="0"/>
                </a:moveTo>
                <a:cubicBezTo>
                  <a:pt x="152604" y="-57957"/>
                  <a:pt x="402325" y="12943"/>
                  <a:pt x="571342" y="0"/>
                </a:cubicBezTo>
                <a:cubicBezTo>
                  <a:pt x="740359" y="-12943"/>
                  <a:pt x="990361" y="28551"/>
                  <a:pt x="1190297" y="0"/>
                </a:cubicBezTo>
                <a:cubicBezTo>
                  <a:pt x="1390234" y="-28551"/>
                  <a:pt x="1490487" y="11415"/>
                  <a:pt x="1714027" y="0"/>
                </a:cubicBezTo>
                <a:cubicBezTo>
                  <a:pt x="1937567" y="-11415"/>
                  <a:pt x="2239804" y="35439"/>
                  <a:pt x="2380593" y="0"/>
                </a:cubicBezTo>
                <a:cubicBezTo>
                  <a:pt x="2384283" y="27688"/>
                  <a:pt x="2377456" y="49279"/>
                  <a:pt x="2380593" y="64868"/>
                </a:cubicBezTo>
                <a:cubicBezTo>
                  <a:pt x="2183127" y="124010"/>
                  <a:pt x="2094204" y="58491"/>
                  <a:pt x="1833057" y="64868"/>
                </a:cubicBezTo>
                <a:cubicBezTo>
                  <a:pt x="1571910" y="71245"/>
                  <a:pt x="1432913" y="37918"/>
                  <a:pt x="1285520" y="64868"/>
                </a:cubicBezTo>
                <a:cubicBezTo>
                  <a:pt x="1138127" y="91818"/>
                  <a:pt x="938227" y="42312"/>
                  <a:pt x="690372" y="64868"/>
                </a:cubicBezTo>
                <a:cubicBezTo>
                  <a:pt x="442517" y="87424"/>
                  <a:pt x="210106" y="7563"/>
                  <a:pt x="0" y="64868"/>
                </a:cubicBezTo>
                <a:cubicBezTo>
                  <a:pt x="-1807" y="48145"/>
                  <a:pt x="262" y="18205"/>
                  <a:pt x="0" y="0"/>
                </a:cubicBezTo>
                <a:close/>
              </a:path>
            </a:pathLst>
          </a:custGeom>
          <a:solidFill>
            <a:schemeClr val="accent1">
              <a:lumMod val="75000"/>
            </a:schemeClr>
          </a:solidFill>
          <a:ln>
            <a:solidFill>
              <a:srgbClr val="006600"/>
            </a:solidFill>
            <a:extLst>
              <a:ext uri="{C807C97D-BFC1-408E-A445-0C87EB9F89A2}">
                <ask:lineSketchStyleProps xmlns:ask="http://schemas.microsoft.com/office/drawing/2018/sketchyshapes" sd="400447382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BBD38ECF-DF2E-ECD0-B44F-458722FD5E6D}"/>
              </a:ext>
            </a:extLst>
          </p:cNvPr>
          <p:cNvSpPr/>
          <p:nvPr/>
        </p:nvSpPr>
        <p:spPr>
          <a:xfrm flipV="1">
            <a:off x="6678164" y="4397300"/>
            <a:ext cx="2380593" cy="64868"/>
          </a:xfrm>
          <a:custGeom>
            <a:avLst/>
            <a:gdLst>
              <a:gd name="csX0" fmla="*/ 0 w 2380593"/>
              <a:gd name="csY0" fmla="*/ 0 h 64868"/>
              <a:gd name="csX1" fmla="*/ 571342 w 2380593"/>
              <a:gd name="csY1" fmla="*/ 0 h 64868"/>
              <a:gd name="csX2" fmla="*/ 1214102 w 2380593"/>
              <a:gd name="csY2" fmla="*/ 0 h 64868"/>
              <a:gd name="csX3" fmla="*/ 1785445 w 2380593"/>
              <a:gd name="csY3" fmla="*/ 0 h 64868"/>
              <a:gd name="csX4" fmla="*/ 2380593 w 2380593"/>
              <a:gd name="csY4" fmla="*/ 0 h 64868"/>
              <a:gd name="csX5" fmla="*/ 2380593 w 2380593"/>
              <a:gd name="csY5" fmla="*/ 64868 h 64868"/>
              <a:gd name="csX6" fmla="*/ 1833057 w 2380593"/>
              <a:gd name="csY6" fmla="*/ 64868 h 64868"/>
              <a:gd name="csX7" fmla="*/ 1237908 w 2380593"/>
              <a:gd name="csY7" fmla="*/ 64868 h 64868"/>
              <a:gd name="csX8" fmla="*/ 642760 w 2380593"/>
              <a:gd name="csY8" fmla="*/ 64868 h 64868"/>
              <a:gd name="csX9" fmla="*/ 0 w 2380593"/>
              <a:gd name="csY9" fmla="*/ 64868 h 64868"/>
              <a:gd name="csX10" fmla="*/ 0 w 2380593"/>
              <a:gd name="csY10" fmla="*/ 0 h 64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80593" h="64868" fill="none" extrusionOk="0">
                <a:moveTo>
                  <a:pt x="0" y="0"/>
                </a:moveTo>
                <a:cubicBezTo>
                  <a:pt x="284791" y="-12953"/>
                  <a:pt x="299058" y="45501"/>
                  <a:pt x="571342" y="0"/>
                </a:cubicBezTo>
                <a:cubicBezTo>
                  <a:pt x="843626" y="-45501"/>
                  <a:pt x="896689" y="19631"/>
                  <a:pt x="1214102" y="0"/>
                </a:cubicBezTo>
                <a:cubicBezTo>
                  <a:pt x="1531515" y="-19631"/>
                  <a:pt x="1624987" y="4672"/>
                  <a:pt x="1785445" y="0"/>
                </a:cubicBezTo>
                <a:cubicBezTo>
                  <a:pt x="1945903" y="-4672"/>
                  <a:pt x="2193435" y="52048"/>
                  <a:pt x="2380593" y="0"/>
                </a:cubicBezTo>
                <a:cubicBezTo>
                  <a:pt x="2383675" y="14445"/>
                  <a:pt x="2380057" y="46566"/>
                  <a:pt x="2380593" y="64868"/>
                </a:cubicBezTo>
                <a:cubicBezTo>
                  <a:pt x="2163096" y="82743"/>
                  <a:pt x="1951797" y="46620"/>
                  <a:pt x="1833057" y="64868"/>
                </a:cubicBezTo>
                <a:cubicBezTo>
                  <a:pt x="1714317" y="83116"/>
                  <a:pt x="1457616" y="60333"/>
                  <a:pt x="1237908" y="64868"/>
                </a:cubicBezTo>
                <a:cubicBezTo>
                  <a:pt x="1018200" y="69403"/>
                  <a:pt x="833569" y="8436"/>
                  <a:pt x="642760" y="64868"/>
                </a:cubicBezTo>
                <a:cubicBezTo>
                  <a:pt x="451951" y="121300"/>
                  <a:pt x="174604" y="49193"/>
                  <a:pt x="0" y="64868"/>
                </a:cubicBezTo>
                <a:cubicBezTo>
                  <a:pt x="-2462" y="37124"/>
                  <a:pt x="5592" y="22016"/>
                  <a:pt x="0" y="0"/>
                </a:cubicBezTo>
                <a:close/>
              </a:path>
              <a:path w="2380593" h="64868" stroke="0" extrusionOk="0">
                <a:moveTo>
                  <a:pt x="0" y="0"/>
                </a:moveTo>
                <a:cubicBezTo>
                  <a:pt x="152604" y="-57957"/>
                  <a:pt x="402325" y="12943"/>
                  <a:pt x="571342" y="0"/>
                </a:cubicBezTo>
                <a:cubicBezTo>
                  <a:pt x="740359" y="-12943"/>
                  <a:pt x="990361" y="28551"/>
                  <a:pt x="1190297" y="0"/>
                </a:cubicBezTo>
                <a:cubicBezTo>
                  <a:pt x="1390234" y="-28551"/>
                  <a:pt x="1490487" y="11415"/>
                  <a:pt x="1714027" y="0"/>
                </a:cubicBezTo>
                <a:cubicBezTo>
                  <a:pt x="1937567" y="-11415"/>
                  <a:pt x="2239804" y="35439"/>
                  <a:pt x="2380593" y="0"/>
                </a:cubicBezTo>
                <a:cubicBezTo>
                  <a:pt x="2384283" y="27688"/>
                  <a:pt x="2377456" y="49279"/>
                  <a:pt x="2380593" y="64868"/>
                </a:cubicBezTo>
                <a:cubicBezTo>
                  <a:pt x="2183127" y="124010"/>
                  <a:pt x="2094204" y="58491"/>
                  <a:pt x="1833057" y="64868"/>
                </a:cubicBezTo>
                <a:cubicBezTo>
                  <a:pt x="1571910" y="71245"/>
                  <a:pt x="1432913" y="37918"/>
                  <a:pt x="1285520" y="64868"/>
                </a:cubicBezTo>
                <a:cubicBezTo>
                  <a:pt x="1138127" y="91818"/>
                  <a:pt x="938227" y="42312"/>
                  <a:pt x="690372" y="64868"/>
                </a:cubicBezTo>
                <a:cubicBezTo>
                  <a:pt x="442517" y="87424"/>
                  <a:pt x="210106" y="7563"/>
                  <a:pt x="0" y="64868"/>
                </a:cubicBezTo>
                <a:cubicBezTo>
                  <a:pt x="-1807" y="48145"/>
                  <a:pt x="262" y="18205"/>
                  <a:pt x="0" y="0"/>
                </a:cubicBezTo>
                <a:close/>
              </a:path>
            </a:pathLst>
          </a:custGeom>
          <a:solidFill>
            <a:schemeClr val="accent1">
              <a:lumMod val="75000"/>
            </a:schemeClr>
          </a:solidFill>
          <a:ln>
            <a:solidFill>
              <a:srgbClr val="006600"/>
            </a:solidFill>
            <a:extLst>
              <a:ext uri="{C807C97D-BFC1-408E-A445-0C87EB9F89A2}">
                <ask:lineSketchStyleProps xmlns:ask="http://schemas.microsoft.com/office/drawing/2018/sketchyshapes" sd="400447382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52655635-0E09-A163-855D-DD7C1E7618B0}"/>
              </a:ext>
            </a:extLst>
          </p:cNvPr>
          <p:cNvSpPr/>
          <p:nvPr/>
        </p:nvSpPr>
        <p:spPr>
          <a:xfrm>
            <a:off x="-1" y="4632021"/>
            <a:ext cx="9143997" cy="707886"/>
          </a:xfrm>
          <a:prstGeom prst="rect">
            <a:avLst/>
          </a:prstGeom>
          <a:noFill/>
        </p:spPr>
        <p:txBody>
          <a:bodyPr wrap="square" lIns="91440" tIns="45720" rIns="91440" bIns="45720">
            <a:spAutoFit/>
          </a:bodyPr>
          <a:lstStyle/>
          <a:p>
            <a:pPr algn="ctr"/>
            <a:r>
              <a:rPr lang="ja-JP" altLang="en-US" sz="4000" b="1" cap="none" spc="0" dirty="0">
                <a:ln w="10160">
                  <a:noFill/>
                  <a:prstDash val="solid"/>
                </a:ln>
                <a:solidFill>
                  <a:schemeClr val="bg2">
                    <a:lumMod val="50000"/>
                  </a:schemeClr>
                </a:solidFill>
                <a:latin typeface="BIZ UDPゴシック" panose="020B0400000000000000" pitchFamily="50" charset="-128"/>
                <a:ea typeface="BIZ UDPゴシック" panose="020B0400000000000000" pitchFamily="50" charset="-128"/>
              </a:rPr>
              <a:t>チーム学校（多職種協働）</a:t>
            </a:r>
          </a:p>
        </p:txBody>
      </p:sp>
      <p:sp>
        <p:nvSpPr>
          <p:cNvPr id="30" name="テキスト ボックス 29">
            <a:extLst>
              <a:ext uri="{FF2B5EF4-FFF2-40B4-BE49-F238E27FC236}">
                <a16:creationId xmlns:a16="http://schemas.microsoft.com/office/drawing/2014/main" id="{EE94A88A-8BA1-A697-926E-B5738EF37387}"/>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4A064689-B6D0-952D-4BE4-821AE215FED5}"/>
              </a:ext>
            </a:extLst>
          </p:cNvPr>
          <p:cNvSpPr>
            <a:spLocks noGrp="1"/>
          </p:cNvSpPr>
          <p:nvPr>
            <p:ph type="sldNum" sz="quarter" idx="12"/>
          </p:nvPr>
        </p:nvSpPr>
        <p:spPr/>
        <p:txBody>
          <a:bodyPr/>
          <a:lstStyle/>
          <a:p>
            <a:fld id="{9DAC49A8-D133-48D6-BABD-467D590054FB}" type="slidenum">
              <a:rPr kumimoji="1" lang="ja-JP" altLang="en-US" smtClean="0"/>
              <a:t>62</a:t>
            </a:fld>
            <a:endParaRPr kumimoji="1" lang="ja-JP" altLang="en-US"/>
          </a:p>
        </p:txBody>
      </p:sp>
    </p:spTree>
    <p:extLst>
      <p:ext uri="{BB962C8B-B14F-4D97-AF65-F5344CB8AC3E}">
        <p14:creationId xmlns:p14="http://schemas.microsoft.com/office/powerpoint/2010/main" val="10097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DE69239C-AF32-A25B-4AE5-38555B2CC91D}"/>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a:off x="3052002" y="3387351"/>
            <a:ext cx="727910" cy="578756"/>
          </a:xfrm>
          <a:prstGeom prst="straightConnector1">
            <a:avLst/>
          </a:prstGeom>
          <a:ln w="6350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2267744" y="4246844"/>
            <a:ext cx="1512168" cy="11650"/>
          </a:xfrm>
          <a:prstGeom prst="straightConnector1">
            <a:avLst/>
          </a:prstGeom>
          <a:ln w="6350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3349169" y="4716982"/>
            <a:ext cx="546706" cy="358502"/>
          </a:xfrm>
          <a:prstGeom prst="straightConnector1">
            <a:avLst/>
          </a:prstGeom>
          <a:ln w="6350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4644009" y="5040856"/>
            <a:ext cx="1" cy="473684"/>
          </a:xfrm>
          <a:prstGeom prst="straightConnector1">
            <a:avLst/>
          </a:prstGeom>
          <a:ln w="6350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flipV="1">
            <a:off x="5270106" y="4838642"/>
            <a:ext cx="687991" cy="318550"/>
          </a:xfrm>
          <a:prstGeom prst="straightConnector1">
            <a:avLst/>
          </a:prstGeom>
          <a:ln w="6350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5500274" y="4249891"/>
            <a:ext cx="1375982" cy="8603"/>
          </a:xfrm>
          <a:prstGeom prst="straightConnector1">
            <a:avLst/>
          </a:prstGeom>
          <a:ln w="6350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5364088" y="3327970"/>
            <a:ext cx="709063" cy="638137"/>
          </a:xfrm>
          <a:prstGeom prst="straightConnector1">
            <a:avLst/>
          </a:prstGeom>
          <a:ln w="6350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4620402" y="2912913"/>
            <a:ext cx="0" cy="633255"/>
          </a:xfrm>
          <a:prstGeom prst="straightConnector1">
            <a:avLst/>
          </a:prstGeom>
          <a:ln w="63500">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2065" name="円/楕円 2064"/>
          <p:cNvSpPr/>
          <p:nvPr/>
        </p:nvSpPr>
        <p:spPr>
          <a:xfrm>
            <a:off x="1175948" y="1491782"/>
            <a:ext cx="6996452" cy="4076553"/>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145783" y="1487164"/>
            <a:ext cx="6996452" cy="4076553"/>
          </a:xfrm>
          <a:prstGeom prst="ellipse">
            <a:avLst/>
          </a:prstGeom>
          <a:gradFill flip="none" rotWithShape="1">
            <a:gsLst>
              <a:gs pos="36000">
                <a:schemeClr val="bg1"/>
              </a:gs>
              <a:gs pos="72000">
                <a:srgbClr val="FFFF00"/>
              </a:gs>
              <a:gs pos="100000">
                <a:srgbClr val="FFC000"/>
              </a:gs>
            </a:gsLst>
            <a:path path="rect">
              <a:fillToRect l="50000" t="50000" r="50000" b="50000"/>
            </a:path>
            <a:tileRect/>
          </a:gra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344" y="973462"/>
            <a:ext cx="1892930" cy="1572654"/>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正方形/長方形 6"/>
          <p:cNvSpPr/>
          <p:nvPr/>
        </p:nvSpPr>
        <p:spPr>
          <a:xfrm>
            <a:off x="3690686" y="1234107"/>
            <a:ext cx="1723549" cy="1107996"/>
          </a:xfrm>
          <a:prstGeom prst="rect">
            <a:avLst/>
          </a:prstGeom>
          <a:noFill/>
        </p:spPr>
        <p:txBody>
          <a:bodyPr wrap="none" lIns="91440" tIns="45720" rIns="91440" bIns="45720">
            <a:spAutoFit/>
          </a:bodyPr>
          <a:lstStyle/>
          <a:p>
            <a:pPr algn="ctr"/>
            <a:r>
              <a:rPr lang="ja-JP" altLang="en-US" sz="2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児童相談所</a:t>
            </a:r>
            <a:endParaRPr lang="en-US" altLang="ja-JP" sz="2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児童福祉司</a:t>
            </a:r>
            <a:endParaRPr lang="en-US" altLang="ja-JP"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児童心理司</a:t>
            </a:r>
            <a:endParaRPr lang="en-US" altLang="ja-JP"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児童指導員</a:t>
            </a:r>
            <a:endParaRPr lang="ja-JP" altLang="en-US"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5794584" y="1507580"/>
            <a:ext cx="1892930" cy="1572654"/>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9900"/>
              </a:solidFill>
            </a:endParaRPr>
          </a:p>
        </p:txBody>
      </p:sp>
      <p:sp>
        <p:nvSpPr>
          <p:cNvPr id="9" name="正方形/長方形 8"/>
          <p:cNvSpPr/>
          <p:nvPr/>
        </p:nvSpPr>
        <p:spPr>
          <a:xfrm>
            <a:off x="6042878" y="1871216"/>
            <a:ext cx="1415772" cy="1015663"/>
          </a:xfrm>
          <a:prstGeom prst="rect">
            <a:avLst/>
          </a:prstGeom>
          <a:noFill/>
        </p:spPr>
        <p:txBody>
          <a:bodyPr wrap="none" lIns="91440" tIns="45720" rIns="91440" bIns="45720">
            <a:spAutoFit/>
          </a:bodyPr>
          <a:lstStyle/>
          <a:p>
            <a:pPr algn="ctr"/>
            <a:r>
              <a:rPr lang="ja-JP" altLang="en-US" sz="32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保育所</a:t>
            </a:r>
            <a:endParaRPr lang="en-US" altLang="ja-JP" sz="32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cap="none" spc="0"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所長</a:t>
            </a:r>
            <a:endParaRPr lang="en-US" altLang="ja-JP" sz="1400" b="1" cap="none" spc="0"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保育士</a:t>
            </a:r>
            <a:endParaRPr lang="ja-JP" altLang="en-US" sz="1400" b="1" cap="none" spc="0"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7013014" y="3002748"/>
            <a:ext cx="1892930" cy="1572654"/>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9900"/>
              </a:solidFill>
            </a:endParaRPr>
          </a:p>
        </p:txBody>
      </p:sp>
      <p:sp>
        <p:nvSpPr>
          <p:cNvPr id="13" name="円/楕円 12"/>
          <p:cNvSpPr/>
          <p:nvPr/>
        </p:nvSpPr>
        <p:spPr>
          <a:xfrm>
            <a:off x="3687182" y="4646935"/>
            <a:ext cx="1892930" cy="1572654"/>
          </a:xfrm>
          <a:prstGeom prst="ellipse">
            <a:avLst/>
          </a:prstGeom>
          <a:solidFill>
            <a:srgbClr val="FF66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9900"/>
              </a:solidFill>
            </a:endParaRPr>
          </a:p>
        </p:txBody>
      </p:sp>
      <p:sp>
        <p:nvSpPr>
          <p:cNvPr id="14" name="円/楕円 13"/>
          <p:cNvSpPr/>
          <p:nvPr/>
        </p:nvSpPr>
        <p:spPr>
          <a:xfrm>
            <a:off x="1670958" y="4371005"/>
            <a:ext cx="1892930" cy="1572654"/>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9900"/>
              </a:solidFill>
            </a:endParaRPr>
          </a:p>
        </p:txBody>
      </p:sp>
      <p:sp>
        <p:nvSpPr>
          <p:cNvPr id="15" name="円/楕円 14"/>
          <p:cNvSpPr/>
          <p:nvPr/>
        </p:nvSpPr>
        <p:spPr>
          <a:xfrm>
            <a:off x="1489633" y="1526944"/>
            <a:ext cx="1892930" cy="1572654"/>
          </a:xfrm>
          <a:prstGeom prst="ellipse">
            <a:avLst/>
          </a:prstGeom>
          <a:solidFill>
            <a:srgbClr val="9933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9900"/>
              </a:solidFill>
            </a:endParaRPr>
          </a:p>
        </p:txBody>
      </p:sp>
      <p:sp>
        <p:nvSpPr>
          <p:cNvPr id="16" name="円/楕円 15"/>
          <p:cNvSpPr/>
          <p:nvPr/>
        </p:nvSpPr>
        <p:spPr>
          <a:xfrm>
            <a:off x="5818348" y="4420899"/>
            <a:ext cx="1892930" cy="1572654"/>
          </a:xfrm>
          <a:prstGeom prst="ellipse">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9900"/>
              </a:solidFill>
            </a:endParaRPr>
          </a:p>
        </p:txBody>
      </p:sp>
      <p:sp>
        <p:nvSpPr>
          <p:cNvPr id="17" name="円/楕円 16"/>
          <p:cNvSpPr/>
          <p:nvPr/>
        </p:nvSpPr>
        <p:spPr>
          <a:xfrm>
            <a:off x="251520" y="3085345"/>
            <a:ext cx="1892930" cy="1572654"/>
          </a:xfrm>
          <a:prstGeom prst="ellips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9900"/>
              </a:solidFill>
            </a:endParaRPr>
          </a:p>
        </p:txBody>
      </p:sp>
      <p:sp>
        <p:nvSpPr>
          <p:cNvPr id="18" name="正方形/長方形 17"/>
          <p:cNvSpPr/>
          <p:nvPr/>
        </p:nvSpPr>
        <p:spPr>
          <a:xfrm>
            <a:off x="7066031" y="3241013"/>
            <a:ext cx="1877437" cy="1200329"/>
          </a:xfrm>
          <a:prstGeom prst="rect">
            <a:avLst/>
          </a:prstGeom>
          <a:noFill/>
        </p:spPr>
        <p:txBody>
          <a:bodyPr wrap="none" lIns="91440" tIns="45720" rIns="91440" bIns="45720">
            <a:spAutoFit/>
          </a:bodyPr>
          <a:lstStyle/>
          <a:p>
            <a:pPr algn="ctr"/>
            <a:r>
              <a:rPr lang="ja-JP" altLang="en-US" sz="3200" b="1" cap="none" spc="0"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病 院</a:t>
            </a:r>
            <a:endParaRPr lang="en-US" altLang="ja-JP" sz="3200" b="1" cap="none" spc="0"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医療ソーシャルワーカー</a:t>
            </a:r>
            <a:endParaRPr lang="en-US" altLang="ja-JP" sz="12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医師、看護師</a:t>
            </a:r>
            <a:endParaRPr lang="en-US" altLang="ja-JP"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作業療法士</a:t>
            </a:r>
            <a:endParaRPr lang="en-US" altLang="ja-JP"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5875080" y="4650063"/>
            <a:ext cx="1800493" cy="1231106"/>
          </a:xfrm>
          <a:prstGeom prst="rect">
            <a:avLst/>
          </a:prstGeom>
          <a:noFill/>
        </p:spPr>
        <p:txBody>
          <a:bodyPr wrap="none" lIns="91440" tIns="45720" rIns="91440" bIns="45720">
            <a:spAutoFit/>
          </a:bodyPr>
          <a:lstStyle/>
          <a:p>
            <a:pPr algn="ctr"/>
            <a:r>
              <a:rPr lang="ja-JP" altLang="en-US" sz="32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警 察</a:t>
            </a:r>
            <a:endParaRPr lang="en-US" altLang="ja-JP" sz="32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＜少年課・交番他＞</a:t>
            </a:r>
            <a:endParaRPr lang="en-US" altLang="ja-JP"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少年育成指導官</a:t>
            </a:r>
            <a:endParaRPr lang="en-US" altLang="ja-JP"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警察官</a:t>
            </a:r>
            <a:endParaRPr lang="en-US" altLang="ja-JP"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3725519" y="4990380"/>
            <a:ext cx="1800493" cy="1015663"/>
          </a:xfrm>
          <a:prstGeom prst="rect">
            <a:avLst/>
          </a:prstGeom>
          <a:noFill/>
        </p:spPr>
        <p:txBody>
          <a:bodyPr wrap="none" lIns="91440" tIns="45720" rIns="91440" bIns="45720">
            <a:spAutoFit/>
          </a:bodyPr>
          <a:lstStyle/>
          <a:p>
            <a:pPr algn="ctr"/>
            <a:r>
              <a:rPr lang="ja-JP" altLang="en-US" sz="32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地 域</a:t>
            </a:r>
            <a:endParaRPr lang="en-US" altLang="ja-JP" sz="32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民生委員、児童委員</a:t>
            </a:r>
            <a:endParaRPr lang="en-US" altLang="ja-JP"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公民館長</a:t>
            </a:r>
            <a:endParaRPr lang="en-US" altLang="ja-JP"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1717520" y="4762784"/>
            <a:ext cx="1800493" cy="1015663"/>
          </a:xfrm>
          <a:prstGeom prst="rect">
            <a:avLst/>
          </a:prstGeom>
          <a:noFill/>
        </p:spPr>
        <p:txBody>
          <a:bodyPr wrap="none" lIns="91440" tIns="45720" rIns="91440" bIns="45720">
            <a:spAutoFit/>
          </a:bodyPr>
          <a:lstStyle/>
          <a:p>
            <a:pPr algn="ctr"/>
            <a:r>
              <a:rPr lang="ja-JP" altLang="en-US" sz="32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保健所</a:t>
            </a:r>
            <a:endParaRPr lang="en-US" altLang="ja-JP"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精神保健福祉相談員</a:t>
            </a:r>
            <a:endParaRPr lang="en-US" altLang="ja-JP" sz="1400" b="1"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cap="none" spc="0" dirty="0">
                <a:ln w="19050">
                  <a:noFill/>
                  <a:prstDash val="solid"/>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保健師 他</a:t>
            </a:r>
          </a:p>
        </p:txBody>
      </p:sp>
      <p:sp>
        <p:nvSpPr>
          <p:cNvPr id="22" name="正方形/長方形 21"/>
          <p:cNvSpPr/>
          <p:nvPr/>
        </p:nvSpPr>
        <p:spPr>
          <a:xfrm>
            <a:off x="206953" y="3409626"/>
            <a:ext cx="1980029" cy="1107996"/>
          </a:xfrm>
          <a:prstGeom prst="rect">
            <a:avLst/>
          </a:prstGeom>
          <a:noFill/>
        </p:spPr>
        <p:txBody>
          <a:bodyPr wrap="none" lIns="91440" tIns="45720" rIns="91440" bIns="45720">
            <a:spAutoFit/>
          </a:bodyPr>
          <a:lstStyle/>
          <a:p>
            <a:pPr algn="ctr"/>
            <a:r>
              <a:rPr lang="ja-JP" altLang="en-US" sz="2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福祉事務所</a:t>
            </a:r>
            <a:endParaRPr lang="en-US" altLang="ja-JP" sz="2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＜児童・障害・生保＞</a:t>
            </a:r>
            <a:endParaRPr lang="en-US" altLang="ja-JP"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家庭児童相談員</a:t>
            </a:r>
            <a:endParaRPr lang="en-US" altLang="ja-JP"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ケースワーカー</a:t>
            </a:r>
            <a:endParaRPr lang="en-US" altLang="ja-JP"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625620" y="1744944"/>
            <a:ext cx="1620957" cy="1231106"/>
          </a:xfrm>
          <a:prstGeom prst="rect">
            <a:avLst/>
          </a:prstGeom>
          <a:noFill/>
        </p:spPr>
        <p:txBody>
          <a:bodyPr wrap="none" lIns="91440" tIns="45720" rIns="91440" bIns="45720">
            <a:spAutoFit/>
          </a:bodyPr>
          <a:lstStyle/>
          <a:p>
            <a:pPr algn="ctr"/>
            <a:r>
              <a:rPr lang="ja-JP" altLang="en-US" sz="32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福祉</a:t>
            </a:r>
            <a:endParaRPr lang="en-US" altLang="ja-JP" sz="32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＜施設・事業所＞</a:t>
            </a:r>
            <a:endParaRPr lang="en-US" altLang="ja-JP"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児童指導員</a:t>
            </a:r>
            <a:endParaRPr lang="en-US" altLang="ja-JP"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里親</a:t>
            </a:r>
            <a:endParaRPr lang="en-US" altLang="ja-JP" sz="1400" b="1" dirty="0">
              <a:ln w="19050">
                <a:noFill/>
                <a:prstDash val="solid"/>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170" name="Picture 2" descr="学校の建物のイラス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624" y="2667400"/>
            <a:ext cx="2328046" cy="20021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企業の合併・M&amp;Aのイラスト">
            <a:hlinkClick r:id="rId4"/>
            <a:extLst>
              <a:ext uri="{FF2B5EF4-FFF2-40B4-BE49-F238E27FC236}">
                <a16:creationId xmlns:a16="http://schemas.microsoft.com/office/drawing/2014/main" id="{1D6A7F1F-0249-4E07-BF9B-BB194666B2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0681" y="595898"/>
            <a:ext cx="1675817" cy="113955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握手をしているビジネスマンのイラスト「男性と女性」">
            <a:hlinkClick r:id="rId6"/>
            <a:extLst>
              <a:ext uri="{FF2B5EF4-FFF2-40B4-BE49-F238E27FC236}">
                <a16:creationId xmlns:a16="http://schemas.microsoft.com/office/drawing/2014/main" id="{73EC8BC8-3F99-4A44-8916-5A7AE3A154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386" y="5327886"/>
            <a:ext cx="1373278" cy="153011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B2E185C-0E77-7A33-D92A-5D4D140790E1}"/>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２．ミクロ・メゾ・マクロにおける展開を知る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753CEEF-48CF-75B5-6C6C-88B2A63E9E50}"/>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（３）マクロレベルでのソーシャルワーク実践</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EF1AFFE-FC9C-FA07-0B49-F46358800207}"/>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1" name="正方形/長方形 10">
            <a:extLst>
              <a:ext uri="{FF2B5EF4-FFF2-40B4-BE49-F238E27FC236}">
                <a16:creationId xmlns:a16="http://schemas.microsoft.com/office/drawing/2014/main" id="{5061ADE4-2BF9-B1FA-54AA-1C8604DE8BCA}"/>
              </a:ext>
            </a:extLst>
          </p:cNvPr>
          <p:cNvSpPr/>
          <p:nvPr/>
        </p:nvSpPr>
        <p:spPr>
          <a:xfrm>
            <a:off x="1633532" y="3003273"/>
            <a:ext cx="5876930" cy="1446550"/>
          </a:xfrm>
          <a:prstGeom prst="rect">
            <a:avLst/>
          </a:prstGeom>
          <a:noFill/>
        </p:spPr>
        <p:txBody>
          <a:bodyPr wrap="none" lIns="91440" tIns="45720" rIns="91440" bIns="45720">
            <a:spAutoFit/>
          </a:bodyPr>
          <a:lstStyle/>
          <a:p>
            <a:pPr algn="ctr"/>
            <a:r>
              <a:rPr lang="ja-JP" altLang="en-US" sz="4400" b="1" dirty="0">
                <a:ln w="10160">
                  <a:noFill/>
                  <a:prstDash val="solid"/>
                </a:ln>
                <a:solidFill>
                  <a:srgbClr val="0000FF"/>
                </a:solidFill>
                <a:effectLst>
                  <a:outerShdw blurRad="127000" dist="63500" dir="5400000" algn="t" rotWithShape="0">
                    <a:prstClr val="black">
                      <a:alpha val="40000"/>
                    </a:prstClr>
                  </a:outerShdw>
                </a:effectLst>
                <a:latin typeface="BIZ UDPゴシック" panose="020B0400000000000000" pitchFamily="50" charset="-128"/>
                <a:ea typeface="BIZ UDPゴシック" panose="020B0400000000000000" pitchFamily="50" charset="-128"/>
              </a:rPr>
              <a:t>サポートネットワークの</a:t>
            </a:r>
            <a:endParaRPr lang="en-US" altLang="ja-JP" sz="4400" b="1" dirty="0">
              <a:ln w="10160">
                <a:noFill/>
                <a:prstDash val="solid"/>
              </a:ln>
              <a:solidFill>
                <a:srgbClr val="0000FF"/>
              </a:solidFill>
              <a:effectLst>
                <a:outerShdw blurRad="127000" dist="63500" dir="5400000" algn="t" rotWithShape="0">
                  <a:prstClr val="black">
                    <a:alpha val="40000"/>
                  </a:prstClr>
                </a:outerShdw>
              </a:effectLst>
              <a:latin typeface="BIZ UDPゴシック" panose="020B0400000000000000" pitchFamily="50" charset="-128"/>
              <a:ea typeface="BIZ UDPゴシック" panose="020B0400000000000000" pitchFamily="50" charset="-128"/>
            </a:endParaRPr>
          </a:p>
          <a:p>
            <a:pPr algn="ctr"/>
            <a:r>
              <a:rPr lang="ja-JP" altLang="en-US" sz="4400" b="1" spc="300" dirty="0">
                <a:ln w="10160">
                  <a:noFill/>
                  <a:prstDash val="solid"/>
                </a:ln>
                <a:solidFill>
                  <a:srgbClr val="0000FF"/>
                </a:solidFill>
                <a:effectLst>
                  <a:outerShdw blurRad="127000" dist="63500" dir="5400000" algn="t" rotWithShape="0">
                    <a:prstClr val="black">
                      <a:alpha val="40000"/>
                    </a:prstClr>
                  </a:outerShdw>
                </a:effectLst>
                <a:latin typeface="BIZ UDPゴシック" panose="020B0400000000000000" pitchFamily="50" charset="-128"/>
                <a:ea typeface="BIZ UDPゴシック" panose="020B0400000000000000" pitchFamily="50" charset="-128"/>
              </a:rPr>
              <a:t>構築</a:t>
            </a:r>
            <a:endParaRPr lang="ja-JP" altLang="en-US" sz="4400" b="1" cap="none" spc="300" dirty="0">
              <a:ln w="10160">
                <a:noFill/>
                <a:prstDash val="solid"/>
              </a:ln>
              <a:solidFill>
                <a:srgbClr val="0000FF"/>
              </a:solidFill>
              <a:effectLst>
                <a:outerShdw blurRad="127000" dist="63500" dir="5400000" algn="t"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4" name="スライド番号プレースホルダー 23">
            <a:extLst>
              <a:ext uri="{FF2B5EF4-FFF2-40B4-BE49-F238E27FC236}">
                <a16:creationId xmlns:a16="http://schemas.microsoft.com/office/drawing/2014/main" id="{045DC6F4-2A8D-AAF4-8806-5460E040AADC}"/>
              </a:ext>
            </a:extLst>
          </p:cNvPr>
          <p:cNvSpPr>
            <a:spLocks noGrp="1"/>
          </p:cNvSpPr>
          <p:nvPr>
            <p:ph type="sldNum" sz="quarter" idx="12"/>
          </p:nvPr>
        </p:nvSpPr>
        <p:spPr/>
        <p:txBody>
          <a:bodyPr/>
          <a:lstStyle/>
          <a:p>
            <a:fld id="{9DAC49A8-D133-48D6-BABD-467D590054FB}" type="slidenum">
              <a:rPr kumimoji="1" lang="ja-JP" altLang="en-US" smtClean="0"/>
              <a:t>63</a:t>
            </a:fld>
            <a:endParaRPr kumimoji="1" lang="ja-JP" altLang="en-US"/>
          </a:p>
        </p:txBody>
      </p:sp>
    </p:spTree>
    <p:extLst>
      <p:ext uri="{BB962C8B-B14F-4D97-AF65-F5344CB8AC3E}">
        <p14:creationId xmlns:p14="http://schemas.microsoft.com/office/powerpoint/2010/main" val="1237307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2" presetClass="entr" presetSubtype="1"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2"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par>
                                <p:cTn id="64" presetID="22" presetClass="entr" presetSubtype="2"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right)">
                                      <p:cBhvr>
                                        <p:cTn id="66" dur="500"/>
                                        <p:tgtEl>
                                          <p:spTgt spid="37"/>
                                        </p:tgtEl>
                                      </p:cBhvr>
                                    </p:animEffect>
                                  </p:childTnLst>
                                </p:cTn>
                              </p:par>
                              <p:par>
                                <p:cTn id="67" presetID="22" presetClass="entr" presetSubtype="2"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right)">
                                      <p:cBhvr>
                                        <p:cTn id="69" dur="500"/>
                                        <p:tgtEl>
                                          <p:spTgt spid="44"/>
                                        </p:tgtEl>
                                      </p:cBhvr>
                                    </p:animEffect>
                                  </p:childTnLst>
                                </p:cTn>
                              </p:par>
                              <p:par>
                                <p:cTn id="70" presetID="2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down)">
                                      <p:cBhvr>
                                        <p:cTn id="72" dur="500"/>
                                        <p:tgtEl>
                                          <p:spTgt spid="46"/>
                                        </p:tgtEl>
                                      </p:cBhvr>
                                    </p:animEffect>
                                  </p:childTnLst>
                                </p:cTn>
                              </p:par>
                              <p:par>
                                <p:cTn id="73" presetID="22" presetClass="entr" presetSubtype="8"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500"/>
                                        <p:tgtEl>
                                          <p:spTgt spid="50"/>
                                        </p:tgtEl>
                                      </p:cBhvr>
                                    </p:animEffect>
                                  </p:childTnLst>
                                </p:cTn>
                              </p:par>
                              <p:par>
                                <p:cTn id="76" presetID="22" presetClass="entr" presetSubtype="8"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left)">
                                      <p:cBhvr>
                                        <p:cTn id="78" dur="500"/>
                                        <p:tgtEl>
                                          <p:spTgt spid="5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065"/>
                                        </p:tgtEl>
                                        <p:attrNameLst>
                                          <p:attrName>style.visibility</p:attrName>
                                        </p:attrNameLst>
                                      </p:cBhvr>
                                      <p:to>
                                        <p:strVal val="visible"/>
                                      </p:to>
                                    </p:set>
                                    <p:animEffect transition="in" filter="fade">
                                      <p:cBhvr>
                                        <p:cTn id="83" dur="500"/>
                                        <p:tgtEl>
                                          <p:spTgt spid="206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par>
                                <p:cTn id="89" presetID="10"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barn(inVertical)">
                                      <p:cBhvr>
                                        <p:cTn id="9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56" grpId="0" animBg="1"/>
      <p:bldP spid="6" grpId="0" animBg="1"/>
      <p:bldP spid="7" grpId="0"/>
      <p:bldP spid="8" grpId="0" animBg="1"/>
      <p:bldP spid="9"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E674-636D-A13C-50F5-A525F6FEAEF3}"/>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1C81561-BC7A-8EC0-4DD7-942D308B8758}"/>
              </a:ext>
            </a:extLst>
          </p:cNvPr>
          <p:cNvSpPr txBox="1">
            <a:spLocks/>
          </p:cNvSpPr>
          <p:nvPr/>
        </p:nvSpPr>
        <p:spPr>
          <a:xfrm>
            <a:off x="0" y="817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２．ミクロ・メゾ・マクロにおける展開を知る</a:t>
            </a:r>
          </a:p>
        </p:txBody>
      </p:sp>
      <p:sp>
        <p:nvSpPr>
          <p:cNvPr id="13" name="テキスト ボックス 12">
            <a:extLst>
              <a:ext uri="{FF2B5EF4-FFF2-40B4-BE49-F238E27FC236}">
                <a16:creationId xmlns:a16="http://schemas.microsoft.com/office/drawing/2014/main" id="{F1D49109-9E24-6CFA-8935-7E74C99EF619}"/>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テキスト ボックス 1">
            <a:extLst>
              <a:ext uri="{FF2B5EF4-FFF2-40B4-BE49-F238E27FC236}">
                <a16:creationId xmlns:a16="http://schemas.microsoft.com/office/drawing/2014/main" id="{24FFCB4D-3543-8D63-522F-280F9D64F5C1}"/>
              </a:ext>
            </a:extLst>
          </p:cNvPr>
          <p:cNvSpPr txBox="1"/>
          <p:nvPr/>
        </p:nvSpPr>
        <p:spPr>
          <a:xfrm>
            <a:off x="-1" y="5991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（３）マクロレベルでのソーシャルワーク実践</a:t>
            </a:r>
            <a:endParaRPr kumimoji="1" lang="en-US" altLang="ja-JP" sz="1400" b="1"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381F9FEA-570E-AA88-7B9E-4023E0EFB643}"/>
              </a:ext>
            </a:extLst>
          </p:cNvPr>
          <p:cNvGrpSpPr/>
          <p:nvPr/>
        </p:nvGrpSpPr>
        <p:grpSpPr>
          <a:xfrm>
            <a:off x="476907" y="1339190"/>
            <a:ext cx="8190186" cy="4179620"/>
            <a:chOff x="654269" y="1353026"/>
            <a:chExt cx="8190186" cy="4179620"/>
          </a:xfrm>
        </p:grpSpPr>
        <p:grpSp>
          <p:nvGrpSpPr>
            <p:cNvPr id="16" name="グループ化 15">
              <a:extLst>
                <a:ext uri="{FF2B5EF4-FFF2-40B4-BE49-F238E27FC236}">
                  <a16:creationId xmlns:a16="http://schemas.microsoft.com/office/drawing/2014/main" id="{91FDFBD0-2F3D-FBF3-905F-DB11021DFB68}"/>
                </a:ext>
              </a:extLst>
            </p:cNvPr>
            <p:cNvGrpSpPr/>
            <p:nvPr/>
          </p:nvGrpSpPr>
          <p:grpSpPr>
            <a:xfrm>
              <a:off x="654269" y="2064232"/>
              <a:ext cx="8190186" cy="3468414"/>
              <a:chOff x="654269" y="2064232"/>
              <a:chExt cx="8190186" cy="3468414"/>
            </a:xfrm>
          </p:grpSpPr>
          <p:sp>
            <p:nvSpPr>
              <p:cNvPr id="18" name="楕円 17">
                <a:extLst>
                  <a:ext uri="{FF2B5EF4-FFF2-40B4-BE49-F238E27FC236}">
                    <a16:creationId xmlns:a16="http://schemas.microsoft.com/office/drawing/2014/main" id="{C39B47B5-D9CD-2684-CA04-6581D31E295D}"/>
                  </a:ext>
                </a:extLst>
              </p:cNvPr>
              <p:cNvSpPr/>
              <p:nvPr/>
            </p:nvSpPr>
            <p:spPr>
              <a:xfrm>
                <a:off x="654269" y="2064232"/>
                <a:ext cx="8190186" cy="3468414"/>
              </a:xfrm>
              <a:prstGeom prst="ellipse">
                <a:avLst/>
              </a:prstGeom>
              <a:solidFill>
                <a:schemeClr val="bg1">
                  <a:alpha val="17000"/>
                </a:schemeClr>
              </a:solidFill>
              <a:ln w="292100">
                <a:solidFill>
                  <a:srgbClr val="FFFF00"/>
                </a:solidFill>
                <a:extLst>
                  <a:ext uri="{C807C97D-BFC1-408E-A445-0C87EB9F89A2}">
                    <ask:lineSketchStyleProps xmlns:ask="http://schemas.microsoft.com/office/drawing/2018/sketchyshapes" sd="1219033472">
                      <a:custGeom>
                        <a:avLst/>
                        <a:gdLst>
                          <a:gd name="connsiteX0" fmla="*/ 0 w 8190186"/>
                          <a:gd name="connsiteY0" fmla="*/ 2002221 h 4004441"/>
                          <a:gd name="connsiteX1" fmla="*/ 4095093 w 8190186"/>
                          <a:gd name="connsiteY1" fmla="*/ 0 h 4004441"/>
                          <a:gd name="connsiteX2" fmla="*/ 8190186 w 8190186"/>
                          <a:gd name="connsiteY2" fmla="*/ 2002221 h 4004441"/>
                          <a:gd name="connsiteX3" fmla="*/ 4095093 w 8190186"/>
                          <a:gd name="connsiteY3" fmla="*/ 4004442 h 4004441"/>
                          <a:gd name="connsiteX4" fmla="*/ 0 w 8190186"/>
                          <a:gd name="connsiteY4" fmla="*/ 2002221 h 400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186" h="4004441" fill="none" extrusionOk="0">
                            <a:moveTo>
                              <a:pt x="0" y="2002221"/>
                            </a:moveTo>
                            <a:cubicBezTo>
                              <a:pt x="280295" y="929676"/>
                              <a:pt x="2009938" y="-363239"/>
                              <a:pt x="4095093" y="0"/>
                            </a:cubicBezTo>
                            <a:cubicBezTo>
                              <a:pt x="6197147" y="-24441"/>
                              <a:pt x="8037940" y="1039763"/>
                              <a:pt x="8190186" y="2002221"/>
                            </a:cubicBezTo>
                            <a:cubicBezTo>
                              <a:pt x="8135399" y="2585550"/>
                              <a:pt x="6226050" y="4186078"/>
                              <a:pt x="4095093" y="4004442"/>
                            </a:cubicBezTo>
                            <a:cubicBezTo>
                              <a:pt x="2021363" y="4109651"/>
                              <a:pt x="283108" y="3176087"/>
                              <a:pt x="0" y="2002221"/>
                            </a:cubicBezTo>
                            <a:close/>
                          </a:path>
                          <a:path w="8190186" h="4004441" stroke="0" extrusionOk="0">
                            <a:moveTo>
                              <a:pt x="0" y="2002221"/>
                            </a:moveTo>
                            <a:cubicBezTo>
                              <a:pt x="-269003" y="730498"/>
                              <a:pt x="1659456" y="65298"/>
                              <a:pt x="4095093" y="0"/>
                            </a:cubicBezTo>
                            <a:cubicBezTo>
                              <a:pt x="6422328" y="13806"/>
                              <a:pt x="7869461" y="906623"/>
                              <a:pt x="8190186" y="2002221"/>
                            </a:cubicBezTo>
                            <a:cubicBezTo>
                              <a:pt x="8030069" y="3264380"/>
                              <a:pt x="6311655" y="4253697"/>
                              <a:pt x="4095093" y="4004442"/>
                            </a:cubicBezTo>
                            <a:cubicBezTo>
                              <a:pt x="1682628" y="3921932"/>
                              <a:pt x="280483" y="3242034"/>
                              <a:pt x="0" y="2002221"/>
                            </a:cubicBezTo>
                            <a:close/>
                          </a:path>
                        </a:pathLst>
                      </a:custGeom>
                      <ask:type>
                        <ask:lineSketchNone/>
                      </ask:type>
                    </ask:lineSketchStyleProps>
                  </a:ext>
                </a:extLst>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10" descr="幼稚園や小学生や中学生 | 学校風景のイラスト | Skillots">
                <a:extLst>
                  <a:ext uri="{FF2B5EF4-FFF2-40B4-BE49-F238E27FC236}">
                    <a16:creationId xmlns:a16="http://schemas.microsoft.com/office/drawing/2014/main" id="{5C299430-0587-C733-32A6-8CBF689AC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08"/>
              <a:stretch/>
            </p:blipFill>
            <p:spPr bwMode="auto">
              <a:xfrm>
                <a:off x="2760210" y="2490567"/>
                <a:ext cx="3767958" cy="1983935"/>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DA1F6C76-685B-1BBB-586A-2510804A8436}"/>
                  </a:ext>
                </a:extLst>
              </p:cNvPr>
              <p:cNvSpPr/>
              <p:nvPr/>
            </p:nvSpPr>
            <p:spPr>
              <a:xfrm>
                <a:off x="2841958" y="4474502"/>
                <a:ext cx="3775393" cy="707886"/>
              </a:xfrm>
              <a:prstGeom prst="rect">
                <a:avLst/>
              </a:prstGeom>
              <a:noFill/>
            </p:spPr>
            <p:txBody>
              <a:bodyPr wrap="none" lIns="91440" tIns="45720" rIns="91440" bIns="45720">
                <a:spAutoFit/>
              </a:bodyPr>
              <a:lstStyle/>
              <a:p>
                <a:pPr algn="ctr"/>
                <a:r>
                  <a:rPr lang="ja-JP" altLang="en-US" sz="4000" b="1" cap="none" spc="0" dirty="0">
                    <a:ln w="10160">
                      <a:noFill/>
                      <a:prstDash val="solid"/>
                    </a:ln>
                    <a:solidFill>
                      <a:srgbClr val="C00000"/>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変革</a:t>
                </a:r>
                <a:r>
                  <a:rPr lang="ja-JP" altLang="en-US" sz="4000" b="1" cap="none" spc="0" dirty="0">
                    <a:ln w="10160">
                      <a:noFill/>
                      <a:prstDash val="solid"/>
                    </a:ln>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a:t>
                </a:r>
                <a:r>
                  <a:rPr lang="ja-JP" altLang="en-US" sz="4000" b="1" cap="none" spc="0" dirty="0">
                    <a:ln w="10160">
                      <a:noFill/>
                      <a:prstDash val="solid"/>
                    </a:ln>
                    <a:solidFill>
                      <a:srgbClr val="C00000"/>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開発</a:t>
                </a:r>
                <a:r>
                  <a:rPr lang="ja-JP" altLang="en-US" sz="4000" b="1" cap="none" spc="0" dirty="0">
                    <a:ln w="10160">
                      <a:noFill/>
                      <a:prstDash val="solid"/>
                    </a:ln>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a:t>
                </a:r>
                <a:r>
                  <a:rPr lang="ja-JP" altLang="en-US" sz="4000" b="1" cap="none" spc="0" dirty="0">
                    <a:ln w="10160">
                      <a:noFill/>
                      <a:prstDash val="solid"/>
                    </a:ln>
                    <a:solidFill>
                      <a:srgbClr val="C00000"/>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結束</a:t>
                </a:r>
              </a:p>
            </p:txBody>
          </p:sp>
        </p:grpSp>
        <p:sp>
          <p:nvSpPr>
            <p:cNvPr id="17" name="正方形/長方形 16">
              <a:extLst>
                <a:ext uri="{FF2B5EF4-FFF2-40B4-BE49-F238E27FC236}">
                  <a16:creationId xmlns:a16="http://schemas.microsoft.com/office/drawing/2014/main" id="{0BBE799A-0AE7-1808-EDE0-A5048D19BB76}"/>
                </a:ext>
              </a:extLst>
            </p:cNvPr>
            <p:cNvSpPr/>
            <p:nvPr/>
          </p:nvSpPr>
          <p:spPr>
            <a:xfrm>
              <a:off x="3381038" y="1353026"/>
              <a:ext cx="2736647" cy="1200329"/>
            </a:xfrm>
            <a:prstGeom prst="rect">
              <a:avLst/>
            </a:prstGeom>
            <a:noFill/>
          </p:spPr>
          <p:txBody>
            <a:bodyPr wrap="none" lIns="91440" tIns="45720" rIns="91440" bIns="45720">
              <a:spAutoFit/>
            </a:bodyPr>
            <a:lstStyle/>
            <a:p>
              <a:pPr algn="ctr"/>
              <a:r>
                <a:rPr lang="en-US" altLang="ja-JP" sz="7200" b="1" dirty="0">
                  <a:ln w="10160">
                    <a:noFill/>
                    <a:prstDash val="solid"/>
                  </a:ln>
                  <a:solidFill>
                    <a:schemeClr val="accent2">
                      <a:lumMod val="50000"/>
                    </a:schemeClr>
                  </a:solidFill>
                  <a:effectLst>
                    <a:outerShdw blurRad="38100" dist="22860" dir="5400000" algn="tl" rotWithShape="0">
                      <a:srgbClr val="000000">
                        <a:alpha val="30000"/>
                      </a:srgbClr>
                    </a:outerShdw>
                  </a:effectLst>
                  <a:latin typeface="Century" panose="02040604050505020304" pitchFamily="18" charset="0"/>
                  <a:ea typeface="BIZ UDPゴシック" panose="020B0400000000000000" pitchFamily="50" charset="-128"/>
                </a:rPr>
                <a:t>Social</a:t>
              </a:r>
              <a:endParaRPr lang="ja-JP" altLang="en-US" sz="7200" b="1" cap="none" spc="0" dirty="0">
                <a:ln w="10160">
                  <a:noFill/>
                  <a:prstDash val="solid"/>
                </a:ln>
                <a:solidFill>
                  <a:schemeClr val="accent2">
                    <a:lumMod val="50000"/>
                  </a:schemeClr>
                </a:solidFill>
                <a:effectLst>
                  <a:outerShdw blurRad="38100" dist="22860" dir="5400000" algn="tl" rotWithShape="0">
                    <a:srgbClr val="000000">
                      <a:alpha val="30000"/>
                    </a:srgbClr>
                  </a:outerShdw>
                </a:effectLst>
                <a:latin typeface="Century" panose="02040604050505020304" pitchFamily="18" charset="0"/>
                <a:ea typeface="BIZ UDPゴシック" panose="020B0400000000000000" pitchFamily="50" charset="-128"/>
              </a:endParaRPr>
            </a:p>
          </p:txBody>
        </p:sp>
      </p:grpSp>
      <p:sp>
        <p:nvSpPr>
          <p:cNvPr id="3" name="スライド番号プレースホルダー 2">
            <a:extLst>
              <a:ext uri="{FF2B5EF4-FFF2-40B4-BE49-F238E27FC236}">
                <a16:creationId xmlns:a16="http://schemas.microsoft.com/office/drawing/2014/main" id="{6650CE73-6B3A-227C-EFCE-F473D024F695}"/>
              </a:ext>
            </a:extLst>
          </p:cNvPr>
          <p:cNvSpPr>
            <a:spLocks noGrp="1"/>
          </p:cNvSpPr>
          <p:nvPr>
            <p:ph type="sldNum" sz="quarter" idx="12"/>
          </p:nvPr>
        </p:nvSpPr>
        <p:spPr/>
        <p:txBody>
          <a:bodyPr/>
          <a:lstStyle/>
          <a:p>
            <a:fld id="{9DAC49A8-D133-48D6-BABD-467D590054FB}" type="slidenum">
              <a:rPr kumimoji="1" lang="ja-JP" altLang="en-US" smtClean="0"/>
              <a:t>64</a:t>
            </a:fld>
            <a:endParaRPr kumimoji="1" lang="ja-JP" altLang="en-US"/>
          </a:p>
        </p:txBody>
      </p:sp>
    </p:spTree>
    <p:extLst>
      <p:ext uri="{BB962C8B-B14F-4D97-AF65-F5344CB8AC3E}">
        <p14:creationId xmlns:p14="http://schemas.microsoft.com/office/powerpoint/2010/main" val="5337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F90F2-EFA9-FF40-AFF4-8450CAD42024}"/>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CDA1A42-00B1-4E35-3F6A-A5F23EE10F0D}"/>
              </a:ext>
            </a:extLst>
          </p:cNvPr>
          <p:cNvSpPr txBox="1">
            <a:spLocks/>
          </p:cNvSpPr>
          <p:nvPr/>
        </p:nvSpPr>
        <p:spPr>
          <a:xfrm>
            <a:off x="0" y="-1354"/>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３．スクリーニング、アセスメント、プランニング、支援につなぐ方法</a:t>
            </a:r>
          </a:p>
        </p:txBody>
      </p:sp>
      <p:sp>
        <p:nvSpPr>
          <p:cNvPr id="3" name="テキスト ボックス 2">
            <a:extLst>
              <a:ext uri="{FF2B5EF4-FFF2-40B4-BE49-F238E27FC236}">
                <a16:creationId xmlns:a16="http://schemas.microsoft.com/office/drawing/2014/main" id="{3CD626FB-8767-041E-922B-DF6F48789FE2}"/>
              </a:ext>
            </a:extLst>
          </p:cNvPr>
          <p:cNvSpPr txBox="1"/>
          <p:nvPr/>
        </p:nvSpPr>
        <p:spPr>
          <a:xfrm>
            <a:off x="323843" y="668434"/>
            <a:ext cx="7219957" cy="1569660"/>
          </a:xfrm>
          <a:prstGeom prst="rect">
            <a:avLst/>
          </a:prstGeom>
          <a:noFill/>
        </p:spPr>
        <p:txBody>
          <a:bodyPr wrap="square" rtlCol="0">
            <a:spAutoFit/>
          </a:bodyPr>
          <a:lstStyle/>
          <a:p>
            <a:pPr marL="306000" indent="-306000">
              <a:spcBef>
                <a:spcPts val="900"/>
              </a:spcBef>
            </a:pPr>
            <a:r>
              <a:rPr kumimoji="1" lang="ja-JP" altLang="en-US" sz="2400" dirty="0">
                <a:latin typeface="BIZ UDPゴシック" panose="020B0400000000000000" pitchFamily="50" charset="-128"/>
                <a:ea typeface="BIZ UDPゴシック" panose="020B0400000000000000" pitchFamily="50" charset="-128"/>
              </a:rPr>
              <a:t>〇ソーシャルワークの過程は、課題に直面している、あるいは、そのリスクがある個人、家族、集団、組織、地域に気づいたり、出会ったりしたときから始まり、 概ね下図のように展開していく。</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B8D166B4-3458-F5A8-1FA6-35F5283FB5F2}"/>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pic>
        <p:nvPicPr>
          <p:cNvPr id="4" name="図 3">
            <a:extLst>
              <a:ext uri="{FF2B5EF4-FFF2-40B4-BE49-F238E27FC236}">
                <a16:creationId xmlns:a16="http://schemas.microsoft.com/office/drawing/2014/main" id="{C1D18FD4-A181-6DE3-4D46-8DEEAB75CE99}"/>
              </a:ext>
            </a:extLst>
          </p:cNvPr>
          <p:cNvPicPr>
            <a:picLocks noChangeAspect="1"/>
          </p:cNvPicPr>
          <p:nvPr/>
        </p:nvPicPr>
        <p:blipFill>
          <a:blip r:embed="rId3"/>
          <a:stretch>
            <a:fillRect/>
          </a:stretch>
        </p:blipFill>
        <p:spPr>
          <a:xfrm>
            <a:off x="494705" y="2466749"/>
            <a:ext cx="8516539" cy="3238952"/>
          </a:xfrm>
          <a:prstGeom prst="rect">
            <a:avLst/>
          </a:prstGeom>
        </p:spPr>
      </p:pic>
      <p:sp>
        <p:nvSpPr>
          <p:cNvPr id="12" name="テキスト ボックス 11">
            <a:extLst>
              <a:ext uri="{FF2B5EF4-FFF2-40B4-BE49-F238E27FC236}">
                <a16:creationId xmlns:a16="http://schemas.microsoft.com/office/drawing/2014/main" id="{8EAEAF76-EBDA-10C1-C49C-D4835BB13697}"/>
              </a:ext>
            </a:extLst>
          </p:cNvPr>
          <p:cNvSpPr txBox="1"/>
          <p:nvPr/>
        </p:nvSpPr>
        <p:spPr>
          <a:xfrm>
            <a:off x="6" y="5830984"/>
            <a:ext cx="9143994" cy="461665"/>
          </a:xfrm>
          <a:prstGeom prst="rect">
            <a:avLst/>
          </a:prstGeom>
          <a:noFill/>
        </p:spPr>
        <p:txBody>
          <a:bodyPr wrap="square" rtlCol="0">
            <a:spAutoFit/>
          </a:bodyPr>
          <a:lstStyle/>
          <a:p>
            <a:pPr marL="306000" indent="-306000" algn="r">
              <a:spcBef>
                <a:spcPts val="900"/>
              </a:spcBef>
            </a:pPr>
            <a:r>
              <a:rPr kumimoji="1" lang="ja-JP" altLang="en-US" sz="2400" dirty="0">
                <a:solidFill>
                  <a:srgbClr val="006600"/>
                </a:solidFill>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 </a:t>
            </a:r>
            <a:r>
              <a:rPr kumimoji="1" lang="ja-JP" altLang="en-US" sz="2000" b="1" dirty="0">
                <a:solidFill>
                  <a:schemeClr val="accent4">
                    <a:lumMod val="50000"/>
                  </a:schemeClr>
                </a:solidFill>
                <a:latin typeface="BIZ UDPゴシック" panose="020B0400000000000000" pitchFamily="50" charset="-128"/>
                <a:ea typeface="BIZ UDPゴシック" panose="020B0400000000000000" pitchFamily="50" charset="-128"/>
              </a:rPr>
              <a:t>より詳細な説明： 研修テキスト</a:t>
            </a:r>
            <a:r>
              <a:rPr kumimoji="1" lang="en-US" altLang="ja-JP" sz="2000" b="1" dirty="0">
                <a:solidFill>
                  <a:schemeClr val="accent4">
                    <a:lumMod val="50000"/>
                  </a:schemeClr>
                </a:solidFill>
                <a:latin typeface="BIZ UDPゴシック" panose="020B0400000000000000" pitchFamily="50" charset="-128"/>
                <a:ea typeface="BIZ UDPゴシック" panose="020B0400000000000000" pitchFamily="50" charset="-128"/>
              </a:rPr>
              <a:t>P.18</a:t>
            </a:r>
            <a:r>
              <a:rPr kumimoji="1" lang="ja-JP" altLang="en-US" sz="2000" b="1" dirty="0">
                <a:solidFill>
                  <a:schemeClr val="accent4">
                    <a:lumMod val="50000"/>
                  </a:schemeClr>
                </a:solidFill>
                <a:latin typeface="BIZ UDPゴシック" panose="020B0400000000000000" pitchFamily="50" charset="-128"/>
                <a:ea typeface="BIZ UDPゴシック" panose="020B0400000000000000" pitchFamily="50" charset="-128"/>
              </a:rPr>
              <a:t>参照</a:t>
            </a:r>
            <a:endParaRPr kumimoji="1" lang="en-US" altLang="ja-JP" sz="20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8F7AA88-3555-9099-1CBB-3A917FB79FB8}"/>
              </a:ext>
            </a:extLst>
          </p:cNvPr>
          <p:cNvSpPr>
            <a:spLocks noGrp="1"/>
          </p:cNvSpPr>
          <p:nvPr>
            <p:ph type="sldNum" sz="quarter" idx="12"/>
          </p:nvPr>
        </p:nvSpPr>
        <p:spPr/>
        <p:txBody>
          <a:bodyPr/>
          <a:lstStyle/>
          <a:p>
            <a:fld id="{9DAC49A8-D133-48D6-BABD-467D590054FB}" type="slidenum">
              <a:rPr kumimoji="1" lang="ja-JP" altLang="en-US" smtClean="0"/>
              <a:t>65</a:t>
            </a:fld>
            <a:endParaRPr kumimoji="1" lang="ja-JP" altLang="en-US"/>
          </a:p>
        </p:txBody>
      </p:sp>
    </p:spTree>
    <p:extLst>
      <p:ext uri="{BB962C8B-B14F-4D97-AF65-F5344CB8AC3E}">
        <p14:creationId xmlns:p14="http://schemas.microsoft.com/office/powerpoint/2010/main" val="159280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22D9C-F40B-516E-17A5-A10E566163C4}"/>
            </a:ext>
          </a:extLst>
        </p:cNvPr>
        <p:cNvGrpSpPr/>
        <p:nvPr/>
      </p:nvGrpSpPr>
      <p:grpSpPr>
        <a:xfrm>
          <a:off x="0" y="0"/>
          <a:ext cx="0" cy="0"/>
          <a:chOff x="0" y="0"/>
          <a:chExt cx="0" cy="0"/>
        </a:xfrm>
      </p:grpSpPr>
      <p:pic>
        <p:nvPicPr>
          <p:cNvPr id="13" name="コンテンツ プレースホルダー 4">
            <a:extLst>
              <a:ext uri="{FF2B5EF4-FFF2-40B4-BE49-F238E27FC236}">
                <a16:creationId xmlns:a16="http://schemas.microsoft.com/office/drawing/2014/main" id="{26E98F57-21A1-AA2D-97CC-81B1C1E5EB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89000"/>
            <a:ext cx="9144000" cy="5116711"/>
          </a:xfrm>
        </p:spPr>
      </p:pic>
      <p:sp>
        <p:nvSpPr>
          <p:cNvPr id="7" name="角丸四角形 6">
            <a:extLst>
              <a:ext uri="{FF2B5EF4-FFF2-40B4-BE49-F238E27FC236}">
                <a16:creationId xmlns:a16="http://schemas.microsoft.com/office/drawing/2014/main" id="{619B8855-BE16-F926-1142-03638D421B33}"/>
              </a:ext>
            </a:extLst>
          </p:cNvPr>
          <p:cNvSpPr/>
          <p:nvPr/>
        </p:nvSpPr>
        <p:spPr>
          <a:xfrm>
            <a:off x="346509" y="3539853"/>
            <a:ext cx="2589196" cy="2415941"/>
          </a:xfrm>
          <a:prstGeom prst="round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a:extLst>
              <a:ext uri="{FF2B5EF4-FFF2-40B4-BE49-F238E27FC236}">
                <a16:creationId xmlns:a16="http://schemas.microsoft.com/office/drawing/2014/main" id="{4D9CB72D-7295-59E3-0D3C-68DDC375CC31}"/>
              </a:ext>
            </a:extLst>
          </p:cNvPr>
          <p:cNvSpPr/>
          <p:nvPr/>
        </p:nvSpPr>
        <p:spPr>
          <a:xfrm>
            <a:off x="3309486" y="3563501"/>
            <a:ext cx="2589196" cy="2415941"/>
          </a:xfrm>
          <a:prstGeom prst="round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6F438E07-0E05-603C-E298-14FC35FA5A54}"/>
              </a:ext>
            </a:extLst>
          </p:cNvPr>
          <p:cNvSpPr/>
          <p:nvPr/>
        </p:nvSpPr>
        <p:spPr>
          <a:xfrm>
            <a:off x="6370320" y="3595030"/>
            <a:ext cx="2589196" cy="2415941"/>
          </a:xfrm>
          <a:prstGeom prst="round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E27269A-F79D-4B60-381E-B585EFF26F1F}"/>
              </a:ext>
            </a:extLst>
          </p:cNvPr>
          <p:cNvSpPr/>
          <p:nvPr/>
        </p:nvSpPr>
        <p:spPr>
          <a:xfrm>
            <a:off x="625444" y="3546361"/>
            <a:ext cx="2031325" cy="2308324"/>
          </a:xfrm>
          <a:prstGeom prst="rect">
            <a:avLst/>
          </a:prstGeom>
          <a:noFill/>
        </p:spPr>
        <p:txBody>
          <a:bodyPr wrap="none" lIns="91440" tIns="45720" rIns="91440" bIns="45720">
            <a:spAutoFit/>
          </a:bodyPr>
          <a:lstStyle/>
          <a:p>
            <a:pPr algn="ctr"/>
            <a:r>
              <a:rPr lang="ja-JP" altLang="en-US" sz="7200" b="1" dirty="0">
                <a:ln w="28575">
                  <a:solidFill>
                    <a:schemeClr val="bg1"/>
                  </a:solidFill>
                  <a:prstDash val="solid"/>
                </a:ln>
                <a:solidFill>
                  <a:srgbClr val="00B0F0"/>
                </a:solidFill>
                <a:effectLst>
                  <a:glow rad="228600">
                    <a:schemeClr val="accent5">
                      <a:satMod val="175000"/>
                      <a:alpha val="40000"/>
                    </a:scheme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未然</a:t>
            </a:r>
            <a:endParaRPr lang="en-US" altLang="ja-JP" sz="7200" b="1" dirty="0">
              <a:ln w="28575">
                <a:solidFill>
                  <a:schemeClr val="bg1"/>
                </a:solidFill>
                <a:prstDash val="solid"/>
              </a:ln>
              <a:solidFill>
                <a:srgbClr val="00B0F0"/>
              </a:solidFill>
              <a:effectLst>
                <a:glow rad="228600">
                  <a:schemeClr val="accent5">
                    <a:satMod val="175000"/>
                    <a:alpha val="40000"/>
                  </a:scheme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a:p>
            <a:pPr algn="ctr"/>
            <a:r>
              <a:rPr lang="ja-JP" altLang="en-US" sz="7200" b="1" dirty="0">
                <a:ln w="28575">
                  <a:solidFill>
                    <a:schemeClr val="bg1"/>
                  </a:solidFill>
                  <a:prstDash val="solid"/>
                </a:ln>
                <a:solidFill>
                  <a:srgbClr val="00B0F0"/>
                </a:solidFill>
                <a:effectLst>
                  <a:glow rad="228600">
                    <a:schemeClr val="accent5">
                      <a:satMod val="175000"/>
                      <a:alpha val="40000"/>
                    </a:scheme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防止</a:t>
            </a:r>
            <a:endParaRPr lang="ja-JP" altLang="en-US" sz="7200" b="1" cap="none" spc="0" dirty="0">
              <a:ln w="28575">
                <a:solidFill>
                  <a:schemeClr val="bg1"/>
                </a:solidFill>
                <a:prstDash val="solid"/>
              </a:ln>
              <a:solidFill>
                <a:srgbClr val="00B0F0"/>
              </a:solidFill>
              <a:effectLst>
                <a:glow rad="228600">
                  <a:schemeClr val="accent5">
                    <a:satMod val="175000"/>
                    <a:alpha val="40000"/>
                  </a:scheme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p:txBody>
      </p:sp>
      <p:sp>
        <p:nvSpPr>
          <p:cNvPr id="8" name="正方形/長方形 7">
            <a:extLst>
              <a:ext uri="{FF2B5EF4-FFF2-40B4-BE49-F238E27FC236}">
                <a16:creationId xmlns:a16="http://schemas.microsoft.com/office/drawing/2014/main" id="{B990D809-8306-944A-B251-E23ACF42DBFD}"/>
              </a:ext>
            </a:extLst>
          </p:cNvPr>
          <p:cNvSpPr/>
          <p:nvPr/>
        </p:nvSpPr>
        <p:spPr>
          <a:xfrm>
            <a:off x="3580538" y="3585775"/>
            <a:ext cx="2031325" cy="2308324"/>
          </a:xfrm>
          <a:prstGeom prst="rect">
            <a:avLst/>
          </a:prstGeom>
          <a:noFill/>
        </p:spPr>
        <p:txBody>
          <a:bodyPr wrap="none" lIns="91440" tIns="45720" rIns="91440" bIns="45720">
            <a:spAutoFit/>
          </a:bodyPr>
          <a:lstStyle/>
          <a:p>
            <a:pPr algn="ctr"/>
            <a:r>
              <a:rPr lang="ja-JP" altLang="en-US" sz="7200" b="1" dirty="0">
                <a:ln w="28575">
                  <a:solidFill>
                    <a:schemeClr val="bg1"/>
                  </a:solidFill>
                  <a:prstDash val="solid"/>
                </a:ln>
                <a:solidFill>
                  <a:srgbClr val="92D050"/>
                </a:solidFill>
                <a:effectLst>
                  <a:glow rad="228600">
                    <a:schemeClr val="accent2">
                      <a:satMod val="175000"/>
                      <a:alpha val="40000"/>
                    </a:scheme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早期</a:t>
            </a:r>
            <a:endParaRPr lang="en-US" altLang="ja-JP" sz="7200" b="1" dirty="0">
              <a:ln w="28575">
                <a:solidFill>
                  <a:schemeClr val="bg1"/>
                </a:solidFill>
                <a:prstDash val="solid"/>
              </a:ln>
              <a:solidFill>
                <a:srgbClr val="92D050"/>
              </a:solidFill>
              <a:effectLst>
                <a:glow rad="228600">
                  <a:schemeClr val="accent2">
                    <a:satMod val="175000"/>
                    <a:alpha val="40000"/>
                  </a:scheme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a:p>
            <a:pPr algn="ctr"/>
            <a:r>
              <a:rPr lang="ja-JP" altLang="en-US" sz="7200" b="1" dirty="0">
                <a:ln w="28575">
                  <a:solidFill>
                    <a:schemeClr val="bg1"/>
                  </a:solidFill>
                  <a:prstDash val="solid"/>
                </a:ln>
                <a:solidFill>
                  <a:srgbClr val="92D050"/>
                </a:solidFill>
                <a:effectLst>
                  <a:glow rad="228600">
                    <a:schemeClr val="accent2">
                      <a:satMod val="175000"/>
                      <a:alpha val="40000"/>
                    </a:scheme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発見</a:t>
            </a:r>
            <a:endParaRPr lang="ja-JP" altLang="en-US" sz="7200" b="1" cap="none" spc="0" dirty="0">
              <a:ln w="28575">
                <a:solidFill>
                  <a:schemeClr val="bg1"/>
                </a:solidFill>
                <a:prstDash val="solid"/>
              </a:ln>
              <a:solidFill>
                <a:srgbClr val="92D050"/>
              </a:solidFill>
              <a:effectLst>
                <a:glow rad="228600">
                  <a:schemeClr val="accent2">
                    <a:satMod val="175000"/>
                    <a:alpha val="40000"/>
                  </a:scheme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p:txBody>
      </p:sp>
      <p:sp>
        <p:nvSpPr>
          <p:cNvPr id="12" name="正方形/長方形 11">
            <a:extLst>
              <a:ext uri="{FF2B5EF4-FFF2-40B4-BE49-F238E27FC236}">
                <a16:creationId xmlns:a16="http://schemas.microsoft.com/office/drawing/2014/main" id="{1E448E78-0286-AC06-CCF0-F7E626FE3094}"/>
              </a:ext>
            </a:extLst>
          </p:cNvPr>
          <p:cNvSpPr/>
          <p:nvPr/>
        </p:nvSpPr>
        <p:spPr>
          <a:xfrm>
            <a:off x="6649256" y="3599797"/>
            <a:ext cx="2031325" cy="2308324"/>
          </a:xfrm>
          <a:prstGeom prst="rect">
            <a:avLst/>
          </a:prstGeom>
          <a:noFill/>
        </p:spPr>
        <p:txBody>
          <a:bodyPr wrap="none" lIns="91440" tIns="45720" rIns="91440" bIns="45720">
            <a:spAutoFit/>
          </a:bodyPr>
          <a:lstStyle/>
          <a:p>
            <a:pPr algn="ctr"/>
            <a:r>
              <a:rPr lang="ja-JP" altLang="en-US" sz="7200" b="1" dirty="0">
                <a:ln w="28575">
                  <a:solidFill>
                    <a:schemeClr val="bg1"/>
                  </a:solidFill>
                  <a:prstDash val="solid"/>
                </a:ln>
                <a:solidFill>
                  <a:srgbClr val="FF3399"/>
                </a:solidFill>
                <a:effectLst>
                  <a:glow rad="228600">
                    <a:srgbClr val="FF99CC">
                      <a:alpha val="40000"/>
                    </a:srgb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継続</a:t>
            </a:r>
            <a:endParaRPr lang="en-US" altLang="ja-JP" sz="7200" b="1" dirty="0">
              <a:ln w="28575">
                <a:solidFill>
                  <a:schemeClr val="bg1"/>
                </a:solidFill>
                <a:prstDash val="solid"/>
              </a:ln>
              <a:solidFill>
                <a:srgbClr val="FF3399"/>
              </a:solidFill>
              <a:effectLst>
                <a:glow rad="228600">
                  <a:srgbClr val="FF99CC">
                    <a:alpha val="40000"/>
                  </a:srgb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a:p>
            <a:pPr algn="ctr"/>
            <a:r>
              <a:rPr lang="ja-JP" altLang="en-US" sz="7200" b="1" dirty="0">
                <a:ln w="28575">
                  <a:solidFill>
                    <a:schemeClr val="bg1"/>
                  </a:solidFill>
                  <a:prstDash val="solid"/>
                </a:ln>
                <a:solidFill>
                  <a:srgbClr val="FF3399"/>
                </a:solidFill>
                <a:effectLst>
                  <a:glow rad="228600">
                    <a:srgbClr val="FF99CC">
                      <a:alpha val="40000"/>
                    </a:srgb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支援</a:t>
            </a:r>
            <a:endParaRPr lang="en-US" altLang="ja-JP" sz="7200" b="1" dirty="0">
              <a:ln w="28575">
                <a:solidFill>
                  <a:schemeClr val="bg1"/>
                </a:solidFill>
                <a:prstDash val="solid"/>
              </a:ln>
              <a:solidFill>
                <a:srgbClr val="FF3399"/>
              </a:solidFill>
              <a:effectLst>
                <a:glow rad="228600">
                  <a:srgbClr val="FF99CC">
                    <a:alpha val="40000"/>
                  </a:srgbClr>
                </a:glow>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p:txBody>
      </p:sp>
      <p:sp>
        <p:nvSpPr>
          <p:cNvPr id="6" name="楕円 5">
            <a:extLst>
              <a:ext uri="{FF2B5EF4-FFF2-40B4-BE49-F238E27FC236}">
                <a16:creationId xmlns:a16="http://schemas.microsoft.com/office/drawing/2014/main" id="{29E9C2F1-5FA5-B34E-28CC-D07EDA1227FF}"/>
              </a:ext>
            </a:extLst>
          </p:cNvPr>
          <p:cNvSpPr/>
          <p:nvPr/>
        </p:nvSpPr>
        <p:spPr>
          <a:xfrm>
            <a:off x="346509" y="1689706"/>
            <a:ext cx="8334072" cy="1396538"/>
          </a:xfrm>
          <a:prstGeom prst="ellipse">
            <a:avLst/>
          </a:prstGeom>
          <a:solidFill>
            <a:srgbClr val="FFFF00">
              <a:alpha val="84000"/>
            </a:srgb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D66D73C-21EE-2D7B-D368-548C8456FE53}"/>
              </a:ext>
            </a:extLst>
          </p:cNvPr>
          <p:cNvSpPr/>
          <p:nvPr/>
        </p:nvSpPr>
        <p:spPr>
          <a:xfrm>
            <a:off x="-2" y="1528812"/>
            <a:ext cx="9144001" cy="1446550"/>
          </a:xfrm>
          <a:prstGeom prst="rect">
            <a:avLst/>
          </a:prstGeom>
          <a:noFill/>
        </p:spPr>
        <p:txBody>
          <a:bodyPr wrap="square" lIns="91440" tIns="45720" rIns="91440" bIns="45720">
            <a:spAutoFit/>
          </a:bodyPr>
          <a:lstStyle/>
          <a:p>
            <a:pPr algn="ctr"/>
            <a:r>
              <a:rPr lang="ja-JP" altLang="en-US" sz="8800" dirty="0">
                <a:ln w="28575">
                  <a:solidFill>
                    <a:schemeClr val="bg1"/>
                  </a:solidFill>
                  <a:prstDash val="solid"/>
                </a:ln>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16200000" scaled="1"/>
                  <a:tileRect/>
                </a:gra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要支援児童生徒</a:t>
            </a:r>
            <a:endParaRPr lang="ja-JP" altLang="en-US" sz="8800" cap="none" spc="0" dirty="0">
              <a:ln w="28575">
                <a:solidFill>
                  <a:schemeClr val="bg1"/>
                </a:solidFill>
                <a:prstDash val="solid"/>
              </a:ln>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16200000" scaled="1"/>
                <a:tileRect/>
              </a:gra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endParaRPr>
          </a:p>
        </p:txBody>
      </p:sp>
      <p:sp>
        <p:nvSpPr>
          <p:cNvPr id="2" name="タイトル 1">
            <a:extLst>
              <a:ext uri="{FF2B5EF4-FFF2-40B4-BE49-F238E27FC236}">
                <a16:creationId xmlns:a16="http://schemas.microsoft.com/office/drawing/2014/main" id="{269CC2A0-BD03-E101-C5A8-C5F7DB9F25C2}"/>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３．スクリーニング、アセスメント、プランニング、支援につなぐ方法</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9D73E99-164D-727F-773A-78023011017E}"/>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（１）スクリーニング</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A53E82B-BAD5-0417-63A8-C3011570DF9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スライド番号プレースホルダー 4">
            <a:extLst>
              <a:ext uri="{FF2B5EF4-FFF2-40B4-BE49-F238E27FC236}">
                <a16:creationId xmlns:a16="http://schemas.microsoft.com/office/drawing/2014/main" id="{CA270487-4A71-CC75-C6D9-0A0916F2875D}"/>
              </a:ext>
            </a:extLst>
          </p:cNvPr>
          <p:cNvSpPr>
            <a:spLocks noGrp="1"/>
          </p:cNvSpPr>
          <p:nvPr>
            <p:ph type="sldNum" sz="quarter" idx="12"/>
          </p:nvPr>
        </p:nvSpPr>
        <p:spPr/>
        <p:txBody>
          <a:bodyPr/>
          <a:lstStyle/>
          <a:p>
            <a:fld id="{9DAC49A8-D133-48D6-BABD-467D590054FB}" type="slidenum">
              <a:rPr kumimoji="1" lang="ja-JP" altLang="en-US" smtClean="0"/>
              <a:t>66</a:t>
            </a:fld>
            <a:endParaRPr kumimoji="1" lang="ja-JP" altLang="en-US"/>
          </a:p>
        </p:txBody>
      </p:sp>
    </p:spTree>
    <p:extLst>
      <p:ext uri="{BB962C8B-B14F-4D97-AF65-F5344CB8AC3E}">
        <p14:creationId xmlns:p14="http://schemas.microsoft.com/office/powerpoint/2010/main" val="828745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 ein Screening leisten kann">
            <a:extLst>
              <a:ext uri="{FF2B5EF4-FFF2-40B4-BE49-F238E27FC236}">
                <a16:creationId xmlns:a16="http://schemas.microsoft.com/office/drawing/2014/main" id="{C071EA74-87D7-E032-B2DF-93605D02D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79" r="11382"/>
          <a:stretch/>
        </p:blipFill>
        <p:spPr bwMode="auto">
          <a:xfrm>
            <a:off x="2224914" y="3741309"/>
            <a:ext cx="5009483" cy="2301743"/>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70E0FB8A-5139-3DE5-054C-E28295CABE5B}"/>
              </a:ext>
            </a:extLst>
          </p:cNvPr>
          <p:cNvSpPr txBox="1">
            <a:spLocks/>
          </p:cNvSpPr>
          <p:nvPr/>
        </p:nvSpPr>
        <p:spPr>
          <a:xfrm>
            <a:off x="0" y="1080548"/>
            <a:ext cx="9143997" cy="2655667"/>
          </a:xfrm>
          <a:prstGeom prst="rect">
            <a:avLst/>
          </a:prstGeom>
          <a:solidFill>
            <a:schemeClr val="bg1"/>
          </a:solidFill>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r>
              <a:rPr lang="en-US" altLang="ja-JP" sz="8000" dirty="0">
                <a:solidFill>
                  <a:schemeClr val="accent6">
                    <a:lumMod val="75000"/>
                  </a:schemeClr>
                </a:solidFill>
                <a:latin typeface="Constantia" panose="02030602050306030303" pitchFamily="18" charset="0"/>
              </a:rPr>
              <a:t>Screening</a:t>
            </a:r>
            <a:r>
              <a:rPr lang="en-US" altLang="ja-JP" sz="3500" dirty="0">
                <a:solidFill>
                  <a:schemeClr val="tx2"/>
                </a:solidFill>
                <a:latin typeface="Constantia" panose="02030602050306030303" pitchFamily="18" charset="0"/>
              </a:rPr>
              <a:t> </a:t>
            </a:r>
          </a:p>
          <a:p>
            <a:pPr>
              <a:spcAft>
                <a:spcPts val="600"/>
              </a:spcAft>
            </a:pPr>
            <a:r>
              <a:rPr lang="ja-JP" altLang="en-US" sz="3200" b="1" dirty="0">
                <a:solidFill>
                  <a:srgbClr val="00B0F0"/>
                </a:solidFill>
                <a:latin typeface="BIZ UDPゴシック" panose="020B0400000000000000" pitchFamily="50" charset="-128"/>
                <a:ea typeface="BIZ UDPゴシック" panose="020B0400000000000000" pitchFamily="50" charset="-128"/>
              </a:rPr>
              <a:t>　　　＊</a:t>
            </a:r>
            <a:r>
              <a:rPr lang="ja-JP" altLang="en-US" sz="3200" b="1" dirty="0">
                <a:latin typeface="BIZ UDPゴシック" panose="020B0400000000000000" pitchFamily="50" charset="-128"/>
                <a:ea typeface="BIZ UDPゴシック" panose="020B0400000000000000" pitchFamily="50" charset="-128"/>
              </a:rPr>
              <a:t>気になる以前に児童生徒の</a:t>
            </a:r>
            <a:r>
              <a:rPr lang="ja-JP" altLang="en-US" sz="3200" b="1" u="sng" dirty="0">
                <a:solidFill>
                  <a:srgbClr val="FF0000"/>
                </a:solidFill>
                <a:latin typeface="BIZ UDPゴシック" panose="020B0400000000000000" pitchFamily="50" charset="-128"/>
                <a:ea typeface="BIZ UDPゴシック" panose="020B0400000000000000" pitchFamily="50" charset="-128"/>
              </a:rPr>
              <a:t>状況把握</a:t>
            </a:r>
            <a:r>
              <a:rPr lang="ja-JP" altLang="en-US" sz="3200" b="1" dirty="0">
                <a:latin typeface="BIZ UDPゴシック" panose="020B0400000000000000" pitchFamily="50" charset="-128"/>
                <a:ea typeface="BIZ UDPゴシック" panose="020B0400000000000000" pitchFamily="50" charset="-128"/>
              </a:rPr>
              <a:t>。</a:t>
            </a:r>
            <a:endParaRPr lang="en-US" altLang="ja-JP" sz="3200" b="1" dirty="0">
              <a:latin typeface="BIZ UDPゴシック" panose="020B0400000000000000" pitchFamily="50" charset="-128"/>
              <a:ea typeface="BIZ UDPゴシック" panose="020B0400000000000000" pitchFamily="50" charset="-128"/>
            </a:endParaRPr>
          </a:p>
          <a:p>
            <a:pPr>
              <a:spcAft>
                <a:spcPts val="600"/>
              </a:spcAft>
            </a:pPr>
            <a:r>
              <a:rPr lang="ja-JP" altLang="en-US" sz="3200" b="1" dirty="0">
                <a:solidFill>
                  <a:srgbClr val="00B0F0"/>
                </a:solidFill>
                <a:latin typeface="BIZ UDPゴシック" panose="020B0400000000000000" pitchFamily="50" charset="-128"/>
                <a:ea typeface="BIZ UDPゴシック" panose="020B0400000000000000" pitchFamily="50" charset="-128"/>
              </a:rPr>
              <a:t>　　　＊</a:t>
            </a:r>
            <a:r>
              <a:rPr lang="ja-JP" altLang="en-US" sz="3200" b="1" dirty="0">
                <a:latin typeface="BIZ UDPゴシック" panose="020B0400000000000000" pitchFamily="50" charset="-128"/>
                <a:ea typeface="BIZ UDPゴシック" panose="020B0400000000000000" pitchFamily="50" charset="-128"/>
              </a:rPr>
              <a:t>レベルに応じた</a:t>
            </a:r>
            <a:r>
              <a:rPr lang="ja-JP" altLang="en-US" sz="3200" b="1" u="sng" dirty="0">
                <a:solidFill>
                  <a:srgbClr val="FF0000"/>
                </a:solidFill>
                <a:latin typeface="BIZ UDPゴシック" panose="020B0400000000000000" pitchFamily="50" charset="-128"/>
                <a:ea typeface="BIZ UDPゴシック" panose="020B0400000000000000" pitchFamily="50" charset="-128"/>
              </a:rPr>
              <a:t>組織的支援</a:t>
            </a:r>
            <a:r>
              <a:rPr lang="ja-JP" altLang="en-US" sz="3200" b="1" dirty="0">
                <a:latin typeface="BIZ UDPゴシック" panose="020B0400000000000000" pitchFamily="50" charset="-128"/>
                <a:ea typeface="BIZ UDPゴシック" panose="020B0400000000000000" pitchFamily="50" charset="-128"/>
              </a:rPr>
              <a:t>。</a:t>
            </a:r>
          </a:p>
        </p:txBody>
      </p:sp>
      <p:sp>
        <p:nvSpPr>
          <p:cNvPr id="2" name="タイトル 1">
            <a:extLst>
              <a:ext uri="{FF2B5EF4-FFF2-40B4-BE49-F238E27FC236}">
                <a16:creationId xmlns:a16="http://schemas.microsoft.com/office/drawing/2014/main" id="{B49FA341-40E4-120B-488D-5A7402981383}"/>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３．スクリーニング、アセスメント、プランニング、支援につなぐ方法</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37E62A8-98C3-9D21-2CDE-CEA8649846AD}"/>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（１）スクリーニング</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7E2B482-5C2B-7265-6233-3DC9D4581E63}"/>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6" name="スライド番号プレースホルダー 5">
            <a:extLst>
              <a:ext uri="{FF2B5EF4-FFF2-40B4-BE49-F238E27FC236}">
                <a16:creationId xmlns:a16="http://schemas.microsoft.com/office/drawing/2014/main" id="{3894C45F-D1FE-F151-EF32-D7B692D9B9F2}"/>
              </a:ext>
            </a:extLst>
          </p:cNvPr>
          <p:cNvSpPr>
            <a:spLocks noGrp="1"/>
          </p:cNvSpPr>
          <p:nvPr>
            <p:ph type="sldNum" sz="quarter" idx="12"/>
          </p:nvPr>
        </p:nvSpPr>
        <p:spPr/>
        <p:txBody>
          <a:bodyPr/>
          <a:lstStyle/>
          <a:p>
            <a:fld id="{9DAC49A8-D133-48D6-BABD-467D590054FB}" type="slidenum">
              <a:rPr kumimoji="1" lang="ja-JP" altLang="en-US" smtClean="0"/>
              <a:t>67</a:t>
            </a:fld>
            <a:endParaRPr kumimoji="1" lang="ja-JP" altLang="en-US"/>
          </a:p>
        </p:txBody>
      </p:sp>
    </p:spTree>
    <p:extLst>
      <p:ext uri="{BB962C8B-B14F-4D97-AF65-F5344CB8AC3E}">
        <p14:creationId xmlns:p14="http://schemas.microsoft.com/office/powerpoint/2010/main" val="42217529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D9A081D-8416-53D2-C381-6D265083331F}"/>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３．スクリーニング、アセスメント、プランニング、支援につなぐ方法</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E0A54C7-5CB6-7731-BD99-5E0D8BA786A5}"/>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（２）アセスメント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2425E0F-9D9A-4C1B-4C7B-2B4B39BAF952}"/>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0" name="テキスト ボックス 9">
            <a:extLst>
              <a:ext uri="{FF2B5EF4-FFF2-40B4-BE49-F238E27FC236}">
                <a16:creationId xmlns:a16="http://schemas.microsoft.com/office/drawing/2014/main" id="{B2C51D8F-3EED-9A8A-27AA-A7B486AFCB54}"/>
              </a:ext>
            </a:extLst>
          </p:cNvPr>
          <p:cNvSpPr txBox="1"/>
          <p:nvPr/>
        </p:nvSpPr>
        <p:spPr>
          <a:xfrm>
            <a:off x="545374" y="2034540"/>
            <a:ext cx="8055429" cy="32778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情報の整理・分析・評価</a:t>
            </a:r>
            <a:endParaRPr kumimoji="1" lang="en-US" altLang="ja-JP" sz="3200" dirty="0">
              <a:latin typeface="BIZ UDPゴシック" panose="020B0400000000000000" pitchFamily="50" charset="-128"/>
              <a:ea typeface="BIZ UDPゴシック" panose="020B0400000000000000" pitchFamily="50" charset="-128"/>
            </a:endParaRPr>
          </a:p>
          <a:p>
            <a:pPr marL="285750" indent="-285750">
              <a:spcBef>
                <a:spcPts val="1800"/>
              </a:spcBef>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交互作用理論（</a:t>
            </a:r>
            <a:r>
              <a:rPr kumimoji="1" lang="en-US" altLang="ja-JP" sz="3200" dirty="0">
                <a:latin typeface="BIZ UDPゴシック" panose="020B0400000000000000" pitchFamily="50" charset="-128"/>
                <a:ea typeface="BIZ UDPゴシック" panose="020B0400000000000000" pitchFamily="50" charset="-128"/>
              </a:rPr>
              <a:t>BPS</a:t>
            </a:r>
            <a:r>
              <a:rPr kumimoji="1" lang="ja-JP" altLang="en-US" sz="3200" dirty="0">
                <a:latin typeface="BIZ UDPゴシック" panose="020B0400000000000000" pitchFamily="50" charset="-128"/>
                <a:ea typeface="BIZ UDPゴシック" panose="020B0400000000000000" pitchFamily="50" charset="-128"/>
              </a:rPr>
              <a:t>モデル、エコロジカル（生態学的）パースペクティブ、システム理論）を根拠に、人と環境の交互作用から、今、ここで、何が起きているかを見立て、説明する。</a:t>
            </a:r>
          </a:p>
        </p:txBody>
      </p:sp>
      <p:sp>
        <p:nvSpPr>
          <p:cNvPr id="2" name="スライド番号プレースホルダー 1">
            <a:extLst>
              <a:ext uri="{FF2B5EF4-FFF2-40B4-BE49-F238E27FC236}">
                <a16:creationId xmlns:a16="http://schemas.microsoft.com/office/drawing/2014/main" id="{8EE6E26A-135F-BE1C-E301-A91061582A1C}"/>
              </a:ext>
            </a:extLst>
          </p:cNvPr>
          <p:cNvSpPr>
            <a:spLocks noGrp="1"/>
          </p:cNvSpPr>
          <p:nvPr>
            <p:ph type="sldNum" sz="quarter" idx="12"/>
          </p:nvPr>
        </p:nvSpPr>
        <p:spPr/>
        <p:txBody>
          <a:bodyPr/>
          <a:lstStyle/>
          <a:p>
            <a:fld id="{9DAC49A8-D133-48D6-BABD-467D590054FB}" type="slidenum">
              <a:rPr kumimoji="1" lang="ja-JP" altLang="en-US" smtClean="0"/>
              <a:t>68</a:t>
            </a:fld>
            <a:endParaRPr kumimoji="1" lang="ja-JP" altLang="en-US"/>
          </a:p>
        </p:txBody>
      </p:sp>
    </p:spTree>
    <p:extLst>
      <p:ext uri="{BB962C8B-B14F-4D97-AF65-F5344CB8AC3E}">
        <p14:creationId xmlns:p14="http://schemas.microsoft.com/office/powerpoint/2010/main" val="251319111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3B01-B19B-BBD0-D0BA-A94068B192A5}"/>
            </a:ext>
          </a:extLst>
        </p:cNvPr>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505D7D0-30E8-1919-E68E-5EB9B515FF95}"/>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6506BED-B9D3-C82D-F38D-FE855B47DFF2}"/>
              </a:ext>
            </a:extLst>
          </p:cNvPr>
          <p:cNvSpPr/>
          <p:nvPr/>
        </p:nvSpPr>
        <p:spPr>
          <a:xfrm>
            <a:off x="0" y="4909194"/>
            <a:ext cx="9144000" cy="1512168"/>
          </a:xfrm>
          <a:prstGeom prst="rect">
            <a:avLst/>
          </a:prstGeom>
          <a:solidFill>
            <a:schemeClr val="bg1">
              <a:lumMod val="75000"/>
            </a:schemeClr>
          </a:solidFill>
          <a:ln w="79375" cmpd="sng">
            <a:noFill/>
            <a:prstDash val="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9" descr="j0311334">
            <a:extLst>
              <a:ext uri="{FF2B5EF4-FFF2-40B4-BE49-F238E27FC236}">
                <a16:creationId xmlns:a16="http://schemas.microsoft.com/office/drawing/2014/main" id="{8A5FC14E-8FCB-8153-B14F-A67567E662AE}"/>
              </a:ext>
            </a:extLst>
          </p:cNvPr>
          <p:cNvPicPr>
            <a:picLocks noChangeAspect="1" noChangeArrowheads="1"/>
          </p:cNvPicPr>
          <p:nvPr/>
        </p:nvPicPr>
        <p:blipFill>
          <a:blip r:embed="rId2" cstate="print"/>
          <a:srcRect/>
          <a:stretch>
            <a:fillRect/>
          </a:stretch>
        </p:blipFill>
        <p:spPr bwMode="auto">
          <a:xfrm>
            <a:off x="6321057" y="2527615"/>
            <a:ext cx="1219200" cy="750887"/>
          </a:xfrm>
          <a:prstGeom prst="rect">
            <a:avLst/>
          </a:prstGeom>
          <a:noFill/>
          <a:ln w="9525">
            <a:noFill/>
            <a:miter lim="800000"/>
            <a:headEnd/>
            <a:tailEnd/>
          </a:ln>
        </p:spPr>
      </p:pic>
      <p:pic>
        <p:nvPicPr>
          <p:cNvPr id="13" name="Picture 6" descr="j0429273">
            <a:extLst>
              <a:ext uri="{FF2B5EF4-FFF2-40B4-BE49-F238E27FC236}">
                <a16:creationId xmlns:a16="http://schemas.microsoft.com/office/drawing/2014/main" id="{30730065-AEC1-CD10-6C9B-47E110435497}"/>
              </a:ext>
            </a:extLst>
          </p:cNvPr>
          <p:cNvPicPr>
            <a:picLocks noChangeAspect="1" noChangeArrowheads="1"/>
          </p:cNvPicPr>
          <p:nvPr/>
        </p:nvPicPr>
        <p:blipFill>
          <a:blip r:embed="rId3" cstate="print"/>
          <a:srcRect/>
          <a:stretch>
            <a:fillRect/>
          </a:stretch>
        </p:blipFill>
        <p:spPr bwMode="auto">
          <a:xfrm>
            <a:off x="3552871" y="1473500"/>
            <a:ext cx="2057400" cy="1858962"/>
          </a:xfrm>
          <a:prstGeom prst="rect">
            <a:avLst/>
          </a:prstGeom>
          <a:noFill/>
          <a:ln w="9525">
            <a:noFill/>
            <a:miter lim="800000"/>
            <a:headEnd/>
            <a:tailEnd/>
          </a:ln>
        </p:spPr>
      </p:pic>
      <p:pic>
        <p:nvPicPr>
          <p:cNvPr id="12" name="Picture 18" descr="1_050301045">
            <a:extLst>
              <a:ext uri="{FF2B5EF4-FFF2-40B4-BE49-F238E27FC236}">
                <a16:creationId xmlns:a16="http://schemas.microsoft.com/office/drawing/2014/main" id="{7990DE7D-BB69-E4E7-D9B9-F11C283C5D1E}"/>
              </a:ext>
            </a:extLst>
          </p:cNvPr>
          <p:cNvPicPr>
            <a:picLocks noChangeAspect="1" noChangeArrowheads="1"/>
          </p:cNvPicPr>
          <p:nvPr/>
        </p:nvPicPr>
        <p:blipFill>
          <a:blip r:embed="rId4" cstate="print"/>
          <a:srcRect/>
          <a:stretch>
            <a:fillRect/>
          </a:stretch>
        </p:blipFill>
        <p:spPr bwMode="auto">
          <a:xfrm>
            <a:off x="713402" y="1395427"/>
            <a:ext cx="2057400" cy="2057400"/>
          </a:xfrm>
          <a:prstGeom prst="rect">
            <a:avLst/>
          </a:prstGeom>
          <a:noFill/>
          <a:ln w="9525">
            <a:noFill/>
            <a:miter lim="800000"/>
            <a:headEnd/>
            <a:tailEnd/>
          </a:ln>
        </p:spPr>
      </p:pic>
      <p:pic>
        <p:nvPicPr>
          <p:cNvPr id="17" name="Picture 7" descr="j0311330">
            <a:extLst>
              <a:ext uri="{FF2B5EF4-FFF2-40B4-BE49-F238E27FC236}">
                <a16:creationId xmlns:a16="http://schemas.microsoft.com/office/drawing/2014/main" id="{321E1D67-5942-8643-1DE4-51BFBC737FBE}"/>
              </a:ext>
            </a:extLst>
          </p:cNvPr>
          <p:cNvPicPr>
            <a:picLocks noChangeAspect="1" noChangeArrowheads="1"/>
          </p:cNvPicPr>
          <p:nvPr/>
        </p:nvPicPr>
        <p:blipFill>
          <a:blip r:embed="rId5" cstate="print"/>
          <a:srcRect/>
          <a:stretch>
            <a:fillRect/>
          </a:stretch>
        </p:blipFill>
        <p:spPr bwMode="auto">
          <a:xfrm>
            <a:off x="6381328" y="1523744"/>
            <a:ext cx="1143000" cy="703262"/>
          </a:xfrm>
          <a:prstGeom prst="rect">
            <a:avLst/>
          </a:prstGeom>
          <a:noFill/>
          <a:ln w="9525">
            <a:noFill/>
            <a:miter lim="800000"/>
            <a:headEnd/>
            <a:tailEnd/>
          </a:ln>
        </p:spPr>
      </p:pic>
      <p:pic>
        <p:nvPicPr>
          <p:cNvPr id="18" name="Picture 10" descr="j0311338">
            <a:extLst>
              <a:ext uri="{FF2B5EF4-FFF2-40B4-BE49-F238E27FC236}">
                <a16:creationId xmlns:a16="http://schemas.microsoft.com/office/drawing/2014/main" id="{3BDA0A48-B3DC-193C-0D62-5DACD95A485E}"/>
              </a:ext>
            </a:extLst>
          </p:cNvPr>
          <p:cNvPicPr>
            <a:picLocks noChangeAspect="1" noChangeArrowheads="1"/>
          </p:cNvPicPr>
          <p:nvPr/>
        </p:nvPicPr>
        <p:blipFill>
          <a:blip r:embed="rId6" cstate="print"/>
          <a:srcRect/>
          <a:stretch>
            <a:fillRect/>
          </a:stretch>
        </p:blipFill>
        <p:spPr bwMode="auto">
          <a:xfrm>
            <a:off x="7474047" y="2579896"/>
            <a:ext cx="1143000" cy="669925"/>
          </a:xfrm>
          <a:prstGeom prst="rect">
            <a:avLst/>
          </a:prstGeom>
          <a:noFill/>
          <a:ln w="9525">
            <a:noFill/>
            <a:miter lim="800000"/>
            <a:headEnd/>
            <a:tailEnd/>
          </a:ln>
        </p:spPr>
      </p:pic>
      <p:pic>
        <p:nvPicPr>
          <p:cNvPr id="19" name="Picture 8" descr="j0311332">
            <a:extLst>
              <a:ext uri="{FF2B5EF4-FFF2-40B4-BE49-F238E27FC236}">
                <a16:creationId xmlns:a16="http://schemas.microsoft.com/office/drawing/2014/main" id="{9E0B1D36-D014-440A-44F3-F5AA2AEF41CD}"/>
              </a:ext>
            </a:extLst>
          </p:cNvPr>
          <p:cNvPicPr>
            <a:picLocks noChangeAspect="1" noChangeArrowheads="1"/>
          </p:cNvPicPr>
          <p:nvPr/>
        </p:nvPicPr>
        <p:blipFill>
          <a:blip r:embed="rId7" cstate="print"/>
          <a:srcRect/>
          <a:stretch>
            <a:fillRect/>
          </a:stretch>
        </p:blipFill>
        <p:spPr bwMode="auto">
          <a:xfrm>
            <a:off x="7236296" y="1818815"/>
            <a:ext cx="1219200" cy="671512"/>
          </a:xfrm>
          <a:prstGeom prst="rect">
            <a:avLst/>
          </a:prstGeom>
          <a:noFill/>
          <a:ln w="9525">
            <a:noFill/>
            <a:miter lim="800000"/>
            <a:headEnd/>
            <a:tailEnd/>
          </a:ln>
        </p:spPr>
      </p:pic>
      <p:sp>
        <p:nvSpPr>
          <p:cNvPr id="20" name="正方形/長方形 19">
            <a:extLst>
              <a:ext uri="{FF2B5EF4-FFF2-40B4-BE49-F238E27FC236}">
                <a16:creationId xmlns:a16="http://schemas.microsoft.com/office/drawing/2014/main" id="{7497B0A8-0CF2-3FE7-439E-C05647D403EC}"/>
              </a:ext>
            </a:extLst>
          </p:cNvPr>
          <p:cNvSpPr/>
          <p:nvPr/>
        </p:nvSpPr>
        <p:spPr>
          <a:xfrm>
            <a:off x="749009" y="3345441"/>
            <a:ext cx="1978426" cy="1015663"/>
          </a:xfrm>
          <a:prstGeom prst="rect">
            <a:avLst/>
          </a:prstGeom>
          <a:noFill/>
        </p:spPr>
        <p:txBody>
          <a:bodyPr wrap="none" lIns="91440" tIns="45720" rIns="91440" bIns="45720">
            <a:spAutoFit/>
          </a:bodyPr>
          <a:lstStyle/>
          <a:p>
            <a:pPr algn="ctr"/>
            <a:r>
              <a:rPr lang="ja-JP" altLang="en-US" sz="6000" b="1" cap="all" spc="0" dirty="0">
                <a:ln w="9000" cmpd="sng">
                  <a:solidFill>
                    <a:srgbClr val="FFC000"/>
                  </a:solidFill>
                  <a:prstDash val="solid"/>
                </a:ln>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学 校</a:t>
            </a:r>
          </a:p>
        </p:txBody>
      </p:sp>
      <p:sp>
        <p:nvSpPr>
          <p:cNvPr id="21" name="正方形/長方形 20">
            <a:extLst>
              <a:ext uri="{FF2B5EF4-FFF2-40B4-BE49-F238E27FC236}">
                <a16:creationId xmlns:a16="http://schemas.microsoft.com/office/drawing/2014/main" id="{0AF2F720-67D1-2712-D094-33B2150956B7}"/>
              </a:ext>
            </a:extLst>
          </p:cNvPr>
          <p:cNvSpPr/>
          <p:nvPr/>
        </p:nvSpPr>
        <p:spPr>
          <a:xfrm>
            <a:off x="3574905" y="3360919"/>
            <a:ext cx="1978427" cy="1015663"/>
          </a:xfrm>
          <a:prstGeom prst="rect">
            <a:avLst/>
          </a:prstGeom>
          <a:noFill/>
        </p:spPr>
        <p:txBody>
          <a:bodyPr wrap="none" lIns="91440" tIns="45720" rIns="91440" bIns="45720">
            <a:spAutoFit/>
          </a:bodyPr>
          <a:lstStyle/>
          <a:p>
            <a:pPr algn="ctr"/>
            <a:r>
              <a:rPr lang="ja-JP" altLang="en-US" sz="6000" b="1" cap="all" dirty="0">
                <a:ln w="9000" cmpd="sng">
                  <a:solidFill>
                    <a:srgbClr val="FFC000"/>
                  </a:solidFill>
                  <a:prstDash val="solid"/>
                </a:ln>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家 庭</a:t>
            </a:r>
            <a:endParaRPr lang="ja-JP" altLang="en-US" sz="6000" b="1" cap="all" spc="0" dirty="0">
              <a:ln w="9000" cmpd="sng">
                <a:solidFill>
                  <a:srgbClr val="FFC000"/>
                </a:solidFill>
                <a:prstDash val="solid"/>
              </a:ln>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EF291D6B-5663-A67F-56AC-8EAC9E54F7CC}"/>
              </a:ext>
            </a:extLst>
          </p:cNvPr>
          <p:cNvSpPr/>
          <p:nvPr/>
        </p:nvSpPr>
        <p:spPr>
          <a:xfrm>
            <a:off x="6442711" y="3324542"/>
            <a:ext cx="1978426" cy="1015663"/>
          </a:xfrm>
          <a:prstGeom prst="rect">
            <a:avLst/>
          </a:prstGeom>
          <a:noFill/>
        </p:spPr>
        <p:txBody>
          <a:bodyPr wrap="none" lIns="91440" tIns="45720" rIns="91440" bIns="45720">
            <a:spAutoFit/>
          </a:bodyPr>
          <a:lstStyle/>
          <a:p>
            <a:pPr algn="ctr"/>
            <a:r>
              <a:rPr lang="ja-JP" altLang="en-US" sz="6000" b="1" cap="all" dirty="0">
                <a:ln w="9000" cmpd="sng">
                  <a:solidFill>
                    <a:srgbClr val="FFC000"/>
                  </a:solidFill>
                  <a:prstDash val="solid"/>
                </a:ln>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地 域</a:t>
            </a:r>
            <a:endParaRPr lang="ja-JP" altLang="en-US" sz="6000" b="1" cap="all" spc="0" dirty="0">
              <a:ln w="9000" cmpd="sng">
                <a:solidFill>
                  <a:srgbClr val="FFC000"/>
                </a:solidFill>
                <a:prstDash val="solid"/>
              </a:ln>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844D9966-E061-7C0F-FC8A-7AF2EF1D7A64}"/>
              </a:ext>
            </a:extLst>
          </p:cNvPr>
          <p:cNvSpPr/>
          <p:nvPr/>
        </p:nvSpPr>
        <p:spPr>
          <a:xfrm>
            <a:off x="2457098" y="5066755"/>
            <a:ext cx="431400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8000" b="1" spc="50" dirty="0">
                <a:ln w="11430">
                  <a:solidFill>
                    <a:sysClr val="windowText" lastClr="000000"/>
                  </a:solidFill>
                </a:ln>
                <a:solidFill>
                  <a:srgbClr val="FF9900"/>
                </a:solidFill>
                <a:effectLst>
                  <a:outerShdw blurRad="76200" dist="50800" dir="5400000" algn="tl" rotWithShape="0">
                    <a:srgbClr val="000000">
                      <a:alpha val="65000"/>
                    </a:srgbClr>
                  </a:outerShdw>
                </a:effectLst>
                <a:latin typeface="Microsoft YaHei UI" panose="020B0503020204020204" pitchFamily="34" charset="-122"/>
                <a:ea typeface="Microsoft YaHei UI" panose="020B0503020204020204" pitchFamily="34" charset="-122"/>
              </a:rPr>
              <a:t>生活課題</a:t>
            </a:r>
            <a:endParaRPr lang="en-US" altLang="ja-JP" sz="8000" b="1" spc="50" dirty="0">
              <a:ln w="11430">
                <a:solidFill>
                  <a:sysClr val="windowText" lastClr="000000"/>
                </a:solidFill>
              </a:ln>
              <a:solidFill>
                <a:srgbClr val="FF9900"/>
              </a:solidFill>
              <a:effectLst>
                <a:outerShdw blurRad="76200" dist="50800" dir="5400000" algn="tl" rotWithShape="0">
                  <a:srgbClr val="000000">
                    <a:alpha val="65000"/>
                  </a:srgbClr>
                </a:outerShdw>
              </a:effectLst>
              <a:latin typeface="Microsoft YaHei UI" panose="020B0503020204020204" pitchFamily="34" charset="-122"/>
              <a:ea typeface="Microsoft YaHei UI" panose="020B0503020204020204" pitchFamily="34" charset="-122"/>
            </a:endParaRPr>
          </a:p>
        </p:txBody>
      </p:sp>
      <p:sp>
        <p:nvSpPr>
          <p:cNvPr id="6" name="下矢印 5">
            <a:extLst>
              <a:ext uri="{FF2B5EF4-FFF2-40B4-BE49-F238E27FC236}">
                <a16:creationId xmlns:a16="http://schemas.microsoft.com/office/drawing/2014/main" id="{5816D1B0-ACC8-87BC-C237-9F2D7073713D}"/>
              </a:ext>
            </a:extLst>
          </p:cNvPr>
          <p:cNvSpPr/>
          <p:nvPr/>
        </p:nvSpPr>
        <p:spPr>
          <a:xfrm>
            <a:off x="1029413" y="4547025"/>
            <a:ext cx="1584176" cy="432048"/>
          </a:xfrm>
          <a:prstGeom prst="downArrow">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a:extLst>
              <a:ext uri="{FF2B5EF4-FFF2-40B4-BE49-F238E27FC236}">
                <a16:creationId xmlns:a16="http://schemas.microsoft.com/office/drawing/2014/main" id="{434FCC06-41C4-810D-EE14-7F38C4B1FE80}"/>
              </a:ext>
            </a:extLst>
          </p:cNvPr>
          <p:cNvSpPr/>
          <p:nvPr/>
        </p:nvSpPr>
        <p:spPr>
          <a:xfrm>
            <a:off x="3851920" y="4547025"/>
            <a:ext cx="1584176" cy="432048"/>
          </a:xfrm>
          <a:prstGeom prst="downArrow">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a:extLst>
              <a:ext uri="{FF2B5EF4-FFF2-40B4-BE49-F238E27FC236}">
                <a16:creationId xmlns:a16="http://schemas.microsoft.com/office/drawing/2014/main" id="{10CBB41C-96BA-7033-E44F-6C4A3B46CBBC}"/>
              </a:ext>
            </a:extLst>
          </p:cNvPr>
          <p:cNvSpPr/>
          <p:nvPr/>
        </p:nvSpPr>
        <p:spPr>
          <a:xfrm>
            <a:off x="6660232" y="4554911"/>
            <a:ext cx="1584176" cy="432048"/>
          </a:xfrm>
          <a:prstGeom prst="downArrow">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a:extLst>
              <a:ext uri="{FF2B5EF4-FFF2-40B4-BE49-F238E27FC236}">
                <a16:creationId xmlns:a16="http://schemas.microsoft.com/office/drawing/2014/main" id="{9A271247-03E8-F15D-FA55-E3E2778B5E45}"/>
              </a:ext>
            </a:extLst>
          </p:cNvPr>
          <p:cNvSpPr/>
          <p:nvPr/>
        </p:nvSpPr>
        <p:spPr>
          <a:xfrm>
            <a:off x="395536" y="1105711"/>
            <a:ext cx="2664296" cy="3281536"/>
          </a:xfrm>
          <a:prstGeom prst="roundRect">
            <a:avLst/>
          </a:prstGeom>
          <a:noFill/>
          <a:ln w="101600">
            <a:solidFill>
              <a:srgbClr val="FF99CC"/>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glow rad="228600">
                  <a:schemeClr val="accent2">
                    <a:satMod val="175000"/>
                    <a:alpha val="40000"/>
                  </a:schemeClr>
                </a:glow>
              </a:effectLst>
            </a:endParaRPr>
          </a:p>
        </p:txBody>
      </p:sp>
      <p:sp>
        <p:nvSpPr>
          <p:cNvPr id="28" name="角丸四角形 27">
            <a:extLst>
              <a:ext uri="{FF2B5EF4-FFF2-40B4-BE49-F238E27FC236}">
                <a16:creationId xmlns:a16="http://schemas.microsoft.com/office/drawing/2014/main" id="{3134085E-3D77-793E-0DAD-F601E4205A9D}"/>
              </a:ext>
            </a:extLst>
          </p:cNvPr>
          <p:cNvSpPr/>
          <p:nvPr/>
        </p:nvSpPr>
        <p:spPr>
          <a:xfrm>
            <a:off x="3227598" y="1113591"/>
            <a:ext cx="2664296" cy="3281536"/>
          </a:xfrm>
          <a:prstGeom prst="roundRect">
            <a:avLst/>
          </a:prstGeom>
          <a:noFill/>
          <a:ln w="101600">
            <a:solidFill>
              <a:srgbClr val="FFC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A7CA5172-95B6-9162-5AC7-1CF531ED6898}"/>
              </a:ext>
            </a:extLst>
          </p:cNvPr>
          <p:cNvSpPr/>
          <p:nvPr/>
        </p:nvSpPr>
        <p:spPr>
          <a:xfrm>
            <a:off x="6084168" y="1082059"/>
            <a:ext cx="2664296" cy="3281536"/>
          </a:xfrm>
          <a:prstGeom prst="roundRect">
            <a:avLst/>
          </a:prstGeom>
          <a:noFill/>
          <a:ln w="101600">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Picture 3">
            <a:extLst>
              <a:ext uri="{FF2B5EF4-FFF2-40B4-BE49-F238E27FC236}">
                <a16:creationId xmlns:a16="http://schemas.microsoft.com/office/drawing/2014/main" id="{1B50502B-A3CC-C0BB-3F37-A0D28015D3C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3532" y="4497605"/>
            <a:ext cx="118813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a:extLst>
              <a:ext uri="{FF2B5EF4-FFF2-40B4-BE49-F238E27FC236}">
                <a16:creationId xmlns:a16="http://schemas.microsoft.com/office/drawing/2014/main" id="{ACE5BC8F-1D0F-26D7-5BAC-5DE147DAA4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9286" y="4418778"/>
            <a:ext cx="118813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1">
            <a:extLst>
              <a:ext uri="{FF2B5EF4-FFF2-40B4-BE49-F238E27FC236}">
                <a16:creationId xmlns:a16="http://schemas.microsoft.com/office/drawing/2014/main" id="{C2088AE9-22D3-D129-E215-CFC85404EC13}"/>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３．スクリーニング、アセスメント、プランニング、支援につなぐ方法</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DC5D99E-1D1D-5499-DFDA-BB4339C86EE1}"/>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（２）アセスメント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0DE7E9E-7ED6-C24F-1B3E-24331B7E3850}"/>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0" name="スライド番号プレースホルダー 9">
            <a:extLst>
              <a:ext uri="{FF2B5EF4-FFF2-40B4-BE49-F238E27FC236}">
                <a16:creationId xmlns:a16="http://schemas.microsoft.com/office/drawing/2014/main" id="{52E2A263-5D15-725A-CCE9-B68E0A07BBD3}"/>
              </a:ext>
            </a:extLst>
          </p:cNvPr>
          <p:cNvSpPr>
            <a:spLocks noGrp="1"/>
          </p:cNvSpPr>
          <p:nvPr>
            <p:ph type="sldNum" sz="quarter" idx="12"/>
          </p:nvPr>
        </p:nvSpPr>
        <p:spPr/>
        <p:txBody>
          <a:bodyPr/>
          <a:lstStyle/>
          <a:p>
            <a:fld id="{9DAC49A8-D133-48D6-BABD-467D590054FB}" type="slidenum">
              <a:rPr kumimoji="1" lang="ja-JP" altLang="en-US" smtClean="0"/>
              <a:t>69</a:t>
            </a:fld>
            <a:endParaRPr kumimoji="1" lang="ja-JP" altLang="en-US"/>
          </a:p>
        </p:txBody>
      </p:sp>
    </p:spTree>
    <p:extLst>
      <p:ext uri="{BB962C8B-B14F-4D97-AF65-F5344CB8AC3E}">
        <p14:creationId xmlns:p14="http://schemas.microsoft.com/office/powerpoint/2010/main" val="3319595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ppt_y</p:attrName>
                                        </p:attrNameLst>
                                      </p:cBhvr>
                                      <p:tavLst>
                                        <p:tav tm="0">
                                          <p:val>
                                            <p:strVal val="#ppt_y-#ppt_h*1.125000"/>
                                          </p:val>
                                        </p:tav>
                                        <p:tav tm="100000">
                                          <p:val>
                                            <p:strVal val="#ppt_y"/>
                                          </p:val>
                                        </p:tav>
                                      </p:tavLst>
                                    </p:anim>
                                    <p:animEffect transition="in" filter="wipe(down)">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4F5A5B54-7DA8-4947-8F54-367714004AB1}"/>
              </a:ext>
            </a:extLst>
          </p:cNvPr>
          <p:cNvSpPr/>
          <p:nvPr/>
        </p:nvSpPr>
        <p:spPr>
          <a:xfrm>
            <a:off x="1014318" y="1921638"/>
            <a:ext cx="7115364" cy="3282151"/>
          </a:xfrm>
          <a:prstGeom prst="ellipse">
            <a:avLst/>
          </a:prstGeom>
          <a:pattFill prst="pct9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人・人物 アバター フリーイラスト素材画像集めてみた！">
            <a:extLst>
              <a:ext uri="{FF2B5EF4-FFF2-40B4-BE49-F238E27FC236}">
                <a16:creationId xmlns:a16="http://schemas.microsoft.com/office/drawing/2014/main" id="{19CB9A70-9BE8-4ACE-B783-B8F0851D790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0" b="92571" l="10000" r="90000">
                        <a14:foregroundMark x1="42286" y1="20571" x2="49429" y2="8000"/>
                        <a14:foregroundMark x1="49429" y1="8000" x2="43143" y2="18857"/>
                        <a14:foregroundMark x1="54286" y1="89143" x2="61143" y2="89143"/>
                        <a14:foregroundMark x1="41714" y1="92571" x2="41714" y2="92571"/>
                        <a14:foregroundMark x1="54000" y1="92571" x2="59714" y2="92571"/>
                      </a14:backgroundRemoval>
                    </a14:imgEffect>
                  </a14:imgLayer>
                </a14:imgProps>
              </a:ext>
              <a:ext uri="{28A0092B-C50C-407E-A947-70E740481C1C}">
                <a14:useLocalDpi xmlns:a14="http://schemas.microsoft.com/office/drawing/2010/main" val="0"/>
              </a:ext>
            </a:extLst>
          </a:blip>
          <a:srcRect/>
          <a:stretch>
            <a:fillRect/>
          </a:stretch>
        </p:blipFill>
        <p:spPr bwMode="auto">
          <a:xfrm>
            <a:off x="3097316" y="2177016"/>
            <a:ext cx="2787165" cy="278716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C08C57C2-36B9-4DEE-801E-EE494188D405}"/>
              </a:ext>
            </a:extLst>
          </p:cNvPr>
          <p:cNvSpPr/>
          <p:nvPr/>
        </p:nvSpPr>
        <p:spPr>
          <a:xfrm>
            <a:off x="1134103" y="2941459"/>
            <a:ext cx="2441694" cy="1446550"/>
          </a:xfrm>
          <a:prstGeom prst="rect">
            <a:avLst/>
          </a:prstGeom>
          <a:noFill/>
        </p:spPr>
        <p:txBody>
          <a:bodyPr wrap="none" lIns="91440" tIns="45720" rIns="91440" bIns="45720">
            <a:spAutoFit/>
          </a:bodyPr>
          <a:lstStyle/>
          <a:p>
            <a:pPr algn="ctr"/>
            <a:r>
              <a:rPr lang="ja-JP" altLang="en-US" sz="8800" b="1" dirty="0">
                <a:ln w="10160">
                  <a:solidFill>
                    <a:schemeClr val="bg1"/>
                  </a:solidFill>
                  <a:prstDash val="solid"/>
                </a:ln>
                <a:solidFill>
                  <a:schemeClr val="bg1"/>
                </a:solidFill>
                <a:latin typeface="メイリオ" panose="020B0604030504040204" pitchFamily="50" charset="-128"/>
                <a:ea typeface="メイリオ" panose="020B0604030504040204" pitchFamily="50" charset="-128"/>
              </a:rPr>
              <a:t>相互</a:t>
            </a:r>
            <a:endParaRPr lang="ja-JP" altLang="en-US" sz="8800" b="1" cap="none" spc="0" dirty="0">
              <a:ln w="10160">
                <a:solidFill>
                  <a:schemeClr val="bg1"/>
                </a:solidFill>
                <a:prstDash val="solid"/>
              </a:ln>
              <a:solidFill>
                <a:schemeClr val="bg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72824E18-3472-47D5-860A-5FC994D72C7C}"/>
              </a:ext>
            </a:extLst>
          </p:cNvPr>
          <p:cNvSpPr/>
          <p:nvPr/>
        </p:nvSpPr>
        <p:spPr>
          <a:xfrm>
            <a:off x="5307808" y="2925694"/>
            <a:ext cx="2441694" cy="1446550"/>
          </a:xfrm>
          <a:prstGeom prst="rect">
            <a:avLst/>
          </a:prstGeom>
          <a:noFill/>
        </p:spPr>
        <p:txBody>
          <a:bodyPr wrap="none" lIns="91440" tIns="45720" rIns="91440" bIns="45720">
            <a:spAutoFit/>
          </a:bodyPr>
          <a:lstStyle/>
          <a:p>
            <a:pPr algn="ctr"/>
            <a:r>
              <a:rPr lang="ja-JP" altLang="en-US" sz="8800" b="1" dirty="0">
                <a:ln w="10160">
                  <a:solidFill>
                    <a:schemeClr val="bg1"/>
                  </a:solidFill>
                  <a:prstDash val="solid"/>
                </a:ln>
                <a:solidFill>
                  <a:schemeClr val="bg1"/>
                </a:solidFill>
                <a:latin typeface="メイリオ" panose="020B0604030504040204" pitchFamily="50" charset="-128"/>
                <a:ea typeface="メイリオ" panose="020B0604030504040204" pitchFamily="50" charset="-128"/>
              </a:rPr>
              <a:t>交互</a:t>
            </a:r>
            <a:endParaRPr lang="ja-JP" altLang="en-US" sz="8800" b="1" cap="none" spc="0" dirty="0">
              <a:ln w="10160">
                <a:solidFill>
                  <a:schemeClr val="bg1"/>
                </a:solidFill>
                <a:prstDash val="solid"/>
              </a:ln>
              <a:solidFill>
                <a:schemeClr val="bg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67DACE7-D76D-4079-B7D0-E2E669F85659}"/>
              </a:ext>
            </a:extLst>
          </p:cNvPr>
          <p:cNvSpPr/>
          <p:nvPr/>
        </p:nvSpPr>
        <p:spPr>
          <a:xfrm>
            <a:off x="1024244" y="931468"/>
            <a:ext cx="6933308" cy="769441"/>
          </a:xfrm>
          <a:prstGeom prst="rect">
            <a:avLst/>
          </a:prstGeom>
          <a:noFill/>
        </p:spPr>
        <p:txBody>
          <a:bodyPr wrap="none" lIns="91440" tIns="45720" rIns="91440" bIns="45720">
            <a:spAutoFit/>
          </a:bodyPr>
          <a:lstStyle/>
          <a:p>
            <a:pPr algn="ctr"/>
            <a:r>
              <a:rPr lang="ja-JP" altLang="en-US" sz="4400" b="1" dirty="0">
                <a:ln w="10160">
                  <a:solidFill>
                    <a:srgbClr val="FFFF00"/>
                  </a:solidFill>
                  <a:prstDash val="solid"/>
                </a:ln>
                <a:solidFill>
                  <a:schemeClr val="accent2">
                    <a:lumMod val="75000"/>
                  </a:schemeClr>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人と環境の相互（交互）作用</a:t>
            </a:r>
            <a:endParaRPr lang="ja-JP" altLang="en-US" sz="4400" b="1" cap="none" spc="0" dirty="0">
              <a:ln w="10160">
                <a:solidFill>
                  <a:srgbClr val="FFFF00"/>
                </a:solidFill>
                <a:prstDash val="solid"/>
              </a:ln>
              <a:solidFill>
                <a:schemeClr val="accent2">
                  <a:lumMod val="75000"/>
                </a:schemeClr>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A4D57DA3-07F7-B88A-2A4C-E4208B27DF2E}"/>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３．スクリーニング、アセスメント、プランニング、支援につなぐ方法</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8E088F8-427C-A956-69EC-1EBDE719E454}"/>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（２）アセスメント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9FEAE1C0-EE72-A947-2902-0AD0980C04C3}"/>
              </a:ext>
            </a:extLst>
          </p:cNvPr>
          <p:cNvSpPr/>
          <p:nvPr/>
        </p:nvSpPr>
        <p:spPr>
          <a:xfrm>
            <a:off x="2402172" y="5276631"/>
            <a:ext cx="4339650" cy="923330"/>
          </a:xfrm>
          <a:prstGeom prst="rect">
            <a:avLst/>
          </a:prstGeom>
          <a:noFill/>
        </p:spPr>
        <p:txBody>
          <a:bodyPr wrap="none" lIns="91440" tIns="45720" rIns="91440" bIns="45720">
            <a:spAutoFit/>
          </a:bodyPr>
          <a:lstStyle/>
          <a:p>
            <a:pPr algn="ctr"/>
            <a:r>
              <a:rPr lang="ja-JP" altLang="en-US" sz="54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関係性の着目</a:t>
            </a:r>
          </a:p>
        </p:txBody>
      </p:sp>
      <p:sp>
        <p:nvSpPr>
          <p:cNvPr id="9" name="テキスト ボックス 8">
            <a:extLst>
              <a:ext uri="{FF2B5EF4-FFF2-40B4-BE49-F238E27FC236}">
                <a16:creationId xmlns:a16="http://schemas.microsoft.com/office/drawing/2014/main" id="{A252242D-17B7-84D8-8B4E-090DE4E609C2}"/>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4" name="スライド番号プレースホルダー 3">
            <a:extLst>
              <a:ext uri="{FF2B5EF4-FFF2-40B4-BE49-F238E27FC236}">
                <a16:creationId xmlns:a16="http://schemas.microsoft.com/office/drawing/2014/main" id="{ADE2C57D-F8FB-79A2-AE69-C487B1F6B9E1}"/>
              </a:ext>
            </a:extLst>
          </p:cNvPr>
          <p:cNvSpPr>
            <a:spLocks noGrp="1"/>
          </p:cNvSpPr>
          <p:nvPr>
            <p:ph type="sldNum" sz="quarter" idx="12"/>
          </p:nvPr>
        </p:nvSpPr>
        <p:spPr/>
        <p:txBody>
          <a:bodyPr/>
          <a:lstStyle/>
          <a:p>
            <a:fld id="{9DAC49A8-D133-48D6-BABD-467D590054FB}" type="slidenum">
              <a:rPr kumimoji="1" lang="ja-JP" altLang="en-US" smtClean="0"/>
              <a:t>70</a:t>
            </a:fld>
            <a:endParaRPr kumimoji="1" lang="ja-JP" altLang="en-US"/>
          </a:p>
        </p:txBody>
      </p:sp>
    </p:spTree>
    <p:extLst>
      <p:ext uri="{BB962C8B-B14F-4D97-AF65-F5344CB8AC3E}">
        <p14:creationId xmlns:p14="http://schemas.microsoft.com/office/powerpoint/2010/main" val="21913922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84C10B3-604C-D645-D0DB-6FCAF241E426}"/>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減算記号 12"/>
          <p:cNvSpPr/>
          <p:nvPr/>
        </p:nvSpPr>
        <p:spPr>
          <a:xfrm rot="5400000">
            <a:off x="-478210" y="4019229"/>
            <a:ext cx="4186518" cy="499950"/>
          </a:xfrm>
          <a:prstGeom prst="mathMin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減算記号 13"/>
          <p:cNvSpPr/>
          <p:nvPr/>
        </p:nvSpPr>
        <p:spPr>
          <a:xfrm rot="5400000">
            <a:off x="5400173" y="4022631"/>
            <a:ext cx="4186518" cy="499950"/>
          </a:xfrm>
          <a:prstGeom prst="mathMin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減算記号 11"/>
          <p:cNvSpPr/>
          <p:nvPr/>
        </p:nvSpPr>
        <p:spPr>
          <a:xfrm rot="5400000">
            <a:off x="2200007" y="3596542"/>
            <a:ext cx="4762257" cy="499950"/>
          </a:xfrm>
          <a:prstGeom prst="mathMin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727525" y="956437"/>
            <a:ext cx="3693459" cy="1120589"/>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角丸四角形 5"/>
          <p:cNvSpPr/>
          <p:nvPr/>
        </p:nvSpPr>
        <p:spPr>
          <a:xfrm>
            <a:off x="233254" y="3218726"/>
            <a:ext cx="2716137" cy="1113697"/>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角丸四角形 6"/>
          <p:cNvSpPr/>
          <p:nvPr/>
        </p:nvSpPr>
        <p:spPr>
          <a:xfrm>
            <a:off x="3218501" y="3232172"/>
            <a:ext cx="2716137" cy="1113697"/>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角丸四角形 7"/>
          <p:cNvSpPr/>
          <p:nvPr/>
        </p:nvSpPr>
        <p:spPr>
          <a:xfrm>
            <a:off x="6203745" y="3258140"/>
            <a:ext cx="2716137" cy="1113697"/>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角丸四角形 8"/>
          <p:cNvSpPr/>
          <p:nvPr/>
        </p:nvSpPr>
        <p:spPr>
          <a:xfrm>
            <a:off x="233253" y="4964370"/>
            <a:ext cx="2716137" cy="1113697"/>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角丸四角形 9"/>
          <p:cNvSpPr/>
          <p:nvPr/>
        </p:nvSpPr>
        <p:spPr>
          <a:xfrm>
            <a:off x="3218502" y="4995903"/>
            <a:ext cx="2716137" cy="1113697"/>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角丸四角形 10"/>
          <p:cNvSpPr/>
          <p:nvPr/>
        </p:nvSpPr>
        <p:spPr>
          <a:xfrm>
            <a:off x="6203744" y="4995897"/>
            <a:ext cx="2716137" cy="1113697"/>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 name="減算記号 1"/>
          <p:cNvSpPr/>
          <p:nvPr/>
        </p:nvSpPr>
        <p:spPr>
          <a:xfrm>
            <a:off x="614170" y="2540974"/>
            <a:ext cx="7924800" cy="499950"/>
          </a:xfrm>
          <a:prstGeom prst="mathMin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690484" y="1022604"/>
            <a:ext cx="1798890" cy="923330"/>
          </a:xfrm>
          <a:prstGeom prst="rect">
            <a:avLst/>
          </a:prstGeom>
          <a:noFill/>
        </p:spPr>
        <p:txBody>
          <a:bodyPr wrap="none" lIns="91440" tIns="45720" rIns="91440" bIns="45720">
            <a:spAutoFit/>
          </a:bodyPr>
          <a:lstStyle/>
          <a:p>
            <a:pPr algn="ctr"/>
            <a:r>
              <a:rPr lang="ja-JP" altLang="en-US" sz="5400" dirty="0">
                <a:ln w="28575">
                  <a:solidFill>
                    <a:schemeClr val="bg1"/>
                  </a:solidFill>
                  <a:prstDash val="solid"/>
                </a:ln>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目 標</a:t>
            </a:r>
          </a:p>
        </p:txBody>
      </p:sp>
      <p:sp>
        <p:nvSpPr>
          <p:cNvPr id="15" name="正方形/長方形 14"/>
          <p:cNvSpPr/>
          <p:nvPr/>
        </p:nvSpPr>
        <p:spPr>
          <a:xfrm>
            <a:off x="847369" y="3388252"/>
            <a:ext cx="1500732" cy="769441"/>
          </a:xfrm>
          <a:prstGeom prst="rect">
            <a:avLst/>
          </a:prstGeom>
          <a:noFill/>
        </p:spPr>
        <p:txBody>
          <a:bodyPr wrap="none" lIns="91440" tIns="45720" rIns="91440" bIns="45720">
            <a:spAutoFit/>
          </a:bodyPr>
          <a:lstStyle/>
          <a:p>
            <a:pPr algn="ctr"/>
            <a:r>
              <a:rPr lang="ja-JP" altLang="en-US" sz="4400" dirty="0">
                <a:ln w="19050">
                  <a:solidFill>
                    <a:schemeClr val="bg1"/>
                  </a:solidFill>
                  <a:prstDash val="solid"/>
                </a:ln>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課 題</a:t>
            </a:r>
          </a:p>
        </p:txBody>
      </p:sp>
      <p:sp>
        <p:nvSpPr>
          <p:cNvPr id="16" name="正方形/長方形 15"/>
          <p:cNvSpPr/>
          <p:nvPr/>
        </p:nvSpPr>
        <p:spPr>
          <a:xfrm>
            <a:off x="3814690" y="3389334"/>
            <a:ext cx="1500732" cy="769441"/>
          </a:xfrm>
          <a:prstGeom prst="rect">
            <a:avLst/>
          </a:prstGeom>
          <a:noFill/>
        </p:spPr>
        <p:txBody>
          <a:bodyPr wrap="none" lIns="91440" tIns="45720" rIns="91440" bIns="45720">
            <a:spAutoFit/>
          </a:bodyPr>
          <a:lstStyle/>
          <a:p>
            <a:pPr algn="ctr"/>
            <a:r>
              <a:rPr lang="ja-JP" altLang="en-US" sz="4400" dirty="0">
                <a:ln w="19050">
                  <a:solidFill>
                    <a:schemeClr val="bg1"/>
                  </a:solidFill>
                  <a:prstDash val="solid"/>
                </a:ln>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課 題</a:t>
            </a:r>
          </a:p>
        </p:txBody>
      </p:sp>
      <p:sp>
        <p:nvSpPr>
          <p:cNvPr id="17" name="正方形/長方形 16"/>
          <p:cNvSpPr/>
          <p:nvPr/>
        </p:nvSpPr>
        <p:spPr>
          <a:xfrm>
            <a:off x="6808897" y="3434468"/>
            <a:ext cx="1500732" cy="769441"/>
          </a:xfrm>
          <a:prstGeom prst="rect">
            <a:avLst/>
          </a:prstGeom>
          <a:noFill/>
        </p:spPr>
        <p:txBody>
          <a:bodyPr wrap="none" lIns="91440" tIns="45720" rIns="91440" bIns="45720">
            <a:spAutoFit/>
          </a:bodyPr>
          <a:lstStyle/>
          <a:p>
            <a:pPr algn="ctr"/>
            <a:r>
              <a:rPr lang="ja-JP" altLang="en-US" sz="4400" dirty="0">
                <a:ln w="19050">
                  <a:solidFill>
                    <a:schemeClr val="bg1"/>
                  </a:solidFill>
                  <a:prstDash val="solid"/>
                </a:ln>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課 題</a:t>
            </a:r>
          </a:p>
        </p:txBody>
      </p:sp>
      <p:sp>
        <p:nvSpPr>
          <p:cNvPr id="18" name="正方形/長方形 17"/>
          <p:cNvSpPr/>
          <p:nvPr/>
        </p:nvSpPr>
        <p:spPr>
          <a:xfrm>
            <a:off x="240933" y="5148278"/>
            <a:ext cx="2749471" cy="707886"/>
          </a:xfrm>
          <a:prstGeom prst="rect">
            <a:avLst/>
          </a:prstGeom>
          <a:noFill/>
        </p:spPr>
        <p:txBody>
          <a:bodyPr wrap="none" lIns="91440" tIns="45720" rIns="91440" bIns="45720">
            <a:spAutoFit/>
          </a:bodyPr>
          <a:lstStyle/>
          <a:p>
            <a:pPr algn="ctr"/>
            <a:r>
              <a:rPr lang="ja-JP" altLang="en-US" sz="4000" dirty="0">
                <a:ln w="19050">
                  <a:solidFill>
                    <a:schemeClr val="bg1"/>
                  </a:solidFill>
                  <a:prstDash val="solid"/>
                </a:ln>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行動（方法）</a:t>
            </a:r>
          </a:p>
        </p:txBody>
      </p:sp>
      <p:sp>
        <p:nvSpPr>
          <p:cNvPr id="19" name="正方形/長方形 18"/>
          <p:cNvSpPr/>
          <p:nvPr/>
        </p:nvSpPr>
        <p:spPr>
          <a:xfrm>
            <a:off x="3201443" y="5171927"/>
            <a:ext cx="2749471" cy="707886"/>
          </a:xfrm>
          <a:prstGeom prst="rect">
            <a:avLst/>
          </a:prstGeom>
          <a:noFill/>
        </p:spPr>
        <p:txBody>
          <a:bodyPr wrap="none" lIns="91440" tIns="45720" rIns="91440" bIns="45720">
            <a:spAutoFit/>
          </a:bodyPr>
          <a:lstStyle/>
          <a:p>
            <a:pPr algn="ctr"/>
            <a:r>
              <a:rPr lang="ja-JP" altLang="en-US" sz="4000" dirty="0">
                <a:ln w="19050">
                  <a:solidFill>
                    <a:schemeClr val="bg1"/>
                  </a:solidFill>
                  <a:prstDash val="solid"/>
                </a:ln>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行動（方法）</a:t>
            </a:r>
          </a:p>
        </p:txBody>
      </p:sp>
      <p:sp>
        <p:nvSpPr>
          <p:cNvPr id="20" name="正方形/長方形 19"/>
          <p:cNvSpPr/>
          <p:nvPr/>
        </p:nvSpPr>
        <p:spPr>
          <a:xfrm>
            <a:off x="6139387" y="5164042"/>
            <a:ext cx="2749471" cy="707886"/>
          </a:xfrm>
          <a:prstGeom prst="rect">
            <a:avLst/>
          </a:prstGeom>
          <a:noFill/>
        </p:spPr>
        <p:txBody>
          <a:bodyPr wrap="none" lIns="91440" tIns="45720" rIns="91440" bIns="45720">
            <a:spAutoFit/>
          </a:bodyPr>
          <a:lstStyle/>
          <a:p>
            <a:pPr algn="ctr"/>
            <a:r>
              <a:rPr lang="ja-JP" altLang="en-US" sz="4000" dirty="0">
                <a:ln w="19050">
                  <a:solidFill>
                    <a:schemeClr val="bg1"/>
                  </a:solidFill>
                  <a:prstDash val="solid"/>
                </a:ln>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行動（方法）</a:t>
            </a:r>
          </a:p>
        </p:txBody>
      </p:sp>
      <p:sp>
        <p:nvSpPr>
          <p:cNvPr id="22" name="タイトル 1">
            <a:extLst>
              <a:ext uri="{FF2B5EF4-FFF2-40B4-BE49-F238E27FC236}">
                <a16:creationId xmlns:a16="http://schemas.microsoft.com/office/drawing/2014/main" id="{9A580F48-DC7A-B722-697F-2A1D70F43C87}"/>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３．スクリーニング、アセスメント、プランニング、支援につなぐ方法</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5BC6D003-BAD2-821B-6CC9-49649A5D241B}"/>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（３）プランニング</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A4E56C6-FBD9-933D-9D2C-2112B14B3A07}"/>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1" name="スライド番号プレースホルダー 20">
            <a:extLst>
              <a:ext uri="{FF2B5EF4-FFF2-40B4-BE49-F238E27FC236}">
                <a16:creationId xmlns:a16="http://schemas.microsoft.com/office/drawing/2014/main" id="{BED698D4-6115-598F-2143-285C6CFF95D7}"/>
              </a:ext>
            </a:extLst>
          </p:cNvPr>
          <p:cNvSpPr>
            <a:spLocks noGrp="1"/>
          </p:cNvSpPr>
          <p:nvPr>
            <p:ph type="sldNum" sz="quarter" idx="12"/>
          </p:nvPr>
        </p:nvSpPr>
        <p:spPr/>
        <p:txBody>
          <a:bodyPr/>
          <a:lstStyle/>
          <a:p>
            <a:fld id="{9DAC49A8-D133-48D6-BABD-467D590054FB}" type="slidenum">
              <a:rPr kumimoji="1" lang="ja-JP" altLang="en-US" smtClean="0"/>
              <a:t>71</a:t>
            </a:fld>
            <a:endParaRPr kumimoji="1" lang="ja-JP" altLang="en-US"/>
          </a:p>
        </p:txBody>
      </p:sp>
    </p:spTree>
    <p:extLst>
      <p:ext uri="{BB962C8B-B14F-4D97-AF65-F5344CB8AC3E}">
        <p14:creationId xmlns:p14="http://schemas.microsoft.com/office/powerpoint/2010/main" val="1285897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0E06FD49-5751-44E9-7BFD-D229B5F4BF76}"/>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8DBCD962-C351-EB8F-DDF7-5DC3719AF316}"/>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１．価値・倫理の実際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5680222-551E-2203-8976-EEA8E1B84FF9}"/>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grpSp>
        <p:nvGrpSpPr>
          <p:cNvPr id="3" name="グループ化 2">
            <a:extLst>
              <a:ext uri="{FF2B5EF4-FFF2-40B4-BE49-F238E27FC236}">
                <a16:creationId xmlns:a16="http://schemas.microsoft.com/office/drawing/2014/main" id="{5D71860E-1C42-6887-E1C4-3B530BC1C402}"/>
              </a:ext>
            </a:extLst>
          </p:cNvPr>
          <p:cNvGrpSpPr/>
          <p:nvPr/>
        </p:nvGrpSpPr>
        <p:grpSpPr>
          <a:xfrm>
            <a:off x="342184" y="1442052"/>
            <a:ext cx="8614610" cy="4768248"/>
            <a:chOff x="342184" y="1137252"/>
            <a:chExt cx="8614610" cy="4768248"/>
          </a:xfrm>
        </p:grpSpPr>
        <p:sp>
          <p:nvSpPr>
            <p:cNvPr id="6" name="テキスト ボックス 5">
              <a:extLst>
                <a:ext uri="{FF2B5EF4-FFF2-40B4-BE49-F238E27FC236}">
                  <a16:creationId xmlns:a16="http://schemas.microsoft.com/office/drawing/2014/main" id="{CD6C27B1-3CD6-6499-8789-850CEC305077}"/>
                </a:ext>
              </a:extLst>
            </p:cNvPr>
            <p:cNvSpPr txBox="1"/>
            <p:nvPr/>
          </p:nvSpPr>
          <p:spPr>
            <a:xfrm>
              <a:off x="562568" y="1726707"/>
              <a:ext cx="8239441" cy="4154984"/>
            </a:xfrm>
            <a:prstGeom prst="rect">
              <a:avLst/>
            </a:prstGeom>
            <a:noFill/>
          </p:spPr>
          <p:txBody>
            <a:bodyPr wrap="square">
              <a:spAutoFit/>
            </a:bodyPr>
            <a:lstStyle/>
            <a:p>
              <a:r>
                <a:rPr lang="ja-JP" altLang="en-US" sz="2400" b="1" i="0" dirty="0">
                  <a:solidFill>
                    <a:srgbClr val="323232"/>
                  </a:solidFill>
                  <a:effectLst/>
                  <a:latin typeface="BIZ UDPゴシック" panose="020B0400000000000000" pitchFamily="50" charset="-128"/>
                  <a:ea typeface="BIZ UDPゴシック" panose="020B0400000000000000" pitchFamily="50" charset="-128"/>
                </a:rPr>
                <a:t>第一条</a:t>
              </a:r>
              <a:r>
                <a:rPr lang="ja-JP" altLang="en-US" sz="2400" b="0" i="0" dirty="0">
                  <a:solidFill>
                    <a:srgbClr val="323232"/>
                  </a:solidFill>
                  <a:effectLst/>
                  <a:latin typeface="BIZ UDPゴシック" panose="020B0400000000000000" pitchFamily="50" charset="-128"/>
                  <a:ea typeface="BIZ UDPゴシック" panose="020B0400000000000000" pitchFamily="50" charset="-128"/>
                </a:rPr>
                <a:t>　この法律は、</a:t>
              </a:r>
              <a:r>
                <a:rPr lang="ja-JP" altLang="en-US" sz="2400" i="0" dirty="0">
                  <a:effectLst/>
                  <a:latin typeface="BIZ UDPゴシック" panose="020B0400000000000000" pitchFamily="50" charset="-128"/>
                  <a:ea typeface="BIZ UDPゴシック" panose="020B0400000000000000" pitchFamily="50" charset="-128"/>
                </a:rPr>
                <a:t>日本国憲法及び</a:t>
              </a:r>
              <a:r>
                <a:rPr lang="ja-JP" altLang="en-US" sz="2400" b="1" i="0" u="sng" dirty="0">
                  <a:solidFill>
                    <a:srgbClr val="FF0000"/>
                  </a:solidFill>
                  <a:effectLst/>
                  <a:latin typeface="BIZ UDPゴシック" panose="020B0400000000000000" pitchFamily="50" charset="-128"/>
                  <a:ea typeface="BIZ UDPゴシック" panose="020B0400000000000000" pitchFamily="50" charset="-128"/>
                </a:rPr>
                <a:t>児童の権利に関する条約</a:t>
              </a:r>
              <a:r>
                <a:rPr lang="ja-JP" altLang="en-US" sz="2400" i="0" dirty="0">
                  <a:effectLst/>
                  <a:latin typeface="BIZ UDPゴシック" panose="020B0400000000000000" pitchFamily="50" charset="-128"/>
                  <a:ea typeface="BIZ UDPゴシック" panose="020B0400000000000000" pitchFamily="50" charset="-128"/>
                </a:rPr>
                <a:t>の精神にのっとり</a:t>
              </a:r>
              <a:r>
                <a:rPr lang="ja-JP" altLang="en-US" sz="2400" b="0" i="0" dirty="0">
                  <a:solidFill>
                    <a:srgbClr val="323232"/>
                  </a:solidFill>
                  <a:effectLst/>
                  <a:latin typeface="BIZ UDPゴシック" panose="020B0400000000000000" pitchFamily="50" charset="-128"/>
                  <a:ea typeface="BIZ UDPゴシック" panose="020B0400000000000000" pitchFamily="50" charset="-128"/>
                </a:rPr>
                <a:t>、次代の社会を担う全てのこどもが、生涯にわたる人格形成の基礎を築き、自立した個人としてひとしく健やかに成長することができ、心身の状況、置かれている環境等にかかわらず、その</a:t>
              </a:r>
              <a:r>
                <a:rPr lang="ja-JP" altLang="en-US" sz="2400" b="1" i="0" u="sng" dirty="0">
                  <a:solidFill>
                    <a:srgbClr val="FF0000"/>
                  </a:solidFill>
                  <a:effectLst/>
                  <a:latin typeface="BIZ UDPゴシック" panose="020B0400000000000000" pitchFamily="50" charset="-128"/>
                  <a:ea typeface="BIZ UDPゴシック" panose="020B0400000000000000" pitchFamily="50" charset="-128"/>
                </a:rPr>
                <a:t>権利</a:t>
              </a:r>
              <a:r>
                <a:rPr lang="ja-JP" altLang="en-US" sz="2400" i="0" dirty="0">
                  <a:effectLst/>
                  <a:latin typeface="BIZ UDPゴシック" panose="020B0400000000000000" pitchFamily="50" charset="-128"/>
                  <a:ea typeface="BIZ UDPゴシック" panose="020B0400000000000000" pitchFamily="50" charset="-128"/>
                </a:rPr>
                <a:t>の擁護</a:t>
              </a:r>
              <a:r>
                <a:rPr lang="ja-JP" altLang="en-US" sz="2400" b="0" i="0" dirty="0">
                  <a:solidFill>
                    <a:srgbClr val="323232"/>
                  </a:solidFill>
                  <a:effectLst/>
                  <a:latin typeface="BIZ UDPゴシック" panose="020B0400000000000000" pitchFamily="50" charset="-128"/>
                  <a:ea typeface="BIZ UDPゴシック" panose="020B0400000000000000" pitchFamily="50" charset="-128"/>
                </a:rPr>
                <a:t>が図られ、将来にわたって幸福な生活を送ることができる社会の実現を目指して、社会全体としてこども施策に取り組むことができるよう、こども施策に関し、</a:t>
              </a:r>
              <a:r>
                <a:rPr lang="ja-JP" altLang="en-US" sz="2400" i="0" dirty="0">
                  <a:effectLst/>
                  <a:latin typeface="BIZ UDPゴシック" panose="020B0400000000000000" pitchFamily="50" charset="-128"/>
                  <a:ea typeface="BIZ UDPゴシック" panose="020B0400000000000000" pitchFamily="50" charset="-128"/>
                </a:rPr>
                <a:t>基本理念を定め、国の責務等を明らかにし、及びこども施策の基本となる事項を定めるとともに、こども</a:t>
              </a:r>
              <a:r>
                <a:rPr lang="ja-JP" altLang="en-US" sz="2400" b="0" i="0" dirty="0">
                  <a:solidFill>
                    <a:srgbClr val="323232"/>
                  </a:solidFill>
                  <a:effectLst/>
                  <a:latin typeface="BIZ UDPゴシック" panose="020B0400000000000000" pitchFamily="50" charset="-128"/>
                  <a:ea typeface="BIZ UDPゴシック" panose="020B0400000000000000" pitchFamily="50" charset="-128"/>
                </a:rPr>
                <a:t>政策推進会議を設置すること等により、こども施策を総合的に推進することを目的とする。</a:t>
              </a:r>
              <a:endParaRPr lang="ja-JP" altLang="en-US" sz="24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4AFFB32E-5288-606F-0C1E-6976D537B540}"/>
                </a:ext>
              </a:extLst>
            </p:cNvPr>
            <p:cNvGrpSpPr/>
            <p:nvPr/>
          </p:nvGrpSpPr>
          <p:grpSpPr>
            <a:xfrm>
              <a:off x="342184" y="1137252"/>
              <a:ext cx="8614610" cy="4768248"/>
              <a:chOff x="342184" y="1137252"/>
              <a:chExt cx="8614610" cy="4768248"/>
            </a:xfrm>
          </p:grpSpPr>
          <p:sp>
            <p:nvSpPr>
              <p:cNvPr id="10" name="正方形/長方形 9">
                <a:extLst>
                  <a:ext uri="{FF2B5EF4-FFF2-40B4-BE49-F238E27FC236}">
                    <a16:creationId xmlns:a16="http://schemas.microsoft.com/office/drawing/2014/main" id="{A7DFE1B1-F78F-4EC5-CE86-FB15642CF083}"/>
                  </a:ext>
                </a:extLst>
              </p:cNvPr>
              <p:cNvSpPr/>
              <p:nvPr/>
            </p:nvSpPr>
            <p:spPr>
              <a:xfrm>
                <a:off x="3063280" y="1137252"/>
                <a:ext cx="3199915" cy="707886"/>
              </a:xfrm>
              <a:prstGeom prst="rect">
                <a:avLst/>
              </a:prstGeom>
              <a:noFill/>
            </p:spPr>
            <p:txBody>
              <a:bodyPr wrap="none" lIns="91440" tIns="45720" rIns="91440" bIns="45720">
                <a:spAutoFit/>
              </a:bodyPr>
              <a:lstStyle/>
              <a:p>
                <a:pPr algn="ctr"/>
                <a:r>
                  <a:rPr lang="ja-JP" altLang="en-US" sz="4000" b="1" cap="none" spc="0" dirty="0">
                    <a:ln w="19050">
                      <a:solidFill>
                        <a:schemeClr val="accent2">
                          <a:lumMod val="50000"/>
                        </a:schemeClr>
                      </a:solidFill>
                      <a:prstDash val="solid"/>
                    </a:ln>
                    <a:solidFill>
                      <a:schemeClr val="accent1">
                        <a:lumMod val="75000"/>
                      </a:schemeClr>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こども基本法</a:t>
                </a:r>
              </a:p>
            </p:txBody>
          </p:sp>
          <p:sp>
            <p:nvSpPr>
              <p:cNvPr id="11" name="正方形/長方形 10">
                <a:extLst>
                  <a:ext uri="{FF2B5EF4-FFF2-40B4-BE49-F238E27FC236}">
                    <a16:creationId xmlns:a16="http://schemas.microsoft.com/office/drawing/2014/main" id="{CB7B34C4-14F7-A18D-24F5-79920C4EDBFC}"/>
                  </a:ext>
                </a:extLst>
              </p:cNvPr>
              <p:cNvSpPr/>
              <p:nvPr/>
            </p:nvSpPr>
            <p:spPr>
              <a:xfrm>
                <a:off x="342184" y="1147153"/>
                <a:ext cx="8614610" cy="4758347"/>
              </a:xfrm>
              <a:custGeom>
                <a:avLst/>
                <a:gdLst>
                  <a:gd name="csX0" fmla="*/ 0 w 8614610"/>
                  <a:gd name="csY0" fmla="*/ 0 h 4758347"/>
                  <a:gd name="csX1" fmla="*/ 315869 w 8614610"/>
                  <a:gd name="csY1" fmla="*/ 0 h 4758347"/>
                  <a:gd name="csX2" fmla="*/ 890176 w 8614610"/>
                  <a:gd name="csY2" fmla="*/ 0 h 4758347"/>
                  <a:gd name="csX3" fmla="*/ 1636776 w 8614610"/>
                  <a:gd name="csY3" fmla="*/ 0 h 4758347"/>
                  <a:gd name="csX4" fmla="*/ 2124937 w 8614610"/>
                  <a:gd name="csY4" fmla="*/ 0 h 4758347"/>
                  <a:gd name="csX5" fmla="*/ 2526952 w 8614610"/>
                  <a:gd name="csY5" fmla="*/ 0 h 4758347"/>
                  <a:gd name="csX6" fmla="*/ 3187406 w 8614610"/>
                  <a:gd name="csY6" fmla="*/ 0 h 4758347"/>
                  <a:gd name="csX7" fmla="*/ 3847859 w 8614610"/>
                  <a:gd name="csY7" fmla="*/ 0 h 4758347"/>
                  <a:gd name="csX8" fmla="*/ 4508313 w 8614610"/>
                  <a:gd name="csY8" fmla="*/ 0 h 4758347"/>
                  <a:gd name="csX9" fmla="*/ 4996474 w 8614610"/>
                  <a:gd name="csY9" fmla="*/ 0 h 4758347"/>
                  <a:gd name="csX10" fmla="*/ 5484635 w 8614610"/>
                  <a:gd name="csY10" fmla="*/ 0 h 4758347"/>
                  <a:gd name="csX11" fmla="*/ 6058942 w 8614610"/>
                  <a:gd name="csY11" fmla="*/ 0 h 4758347"/>
                  <a:gd name="csX12" fmla="*/ 6547104 w 8614610"/>
                  <a:gd name="csY12" fmla="*/ 0 h 4758347"/>
                  <a:gd name="csX13" fmla="*/ 6862973 w 8614610"/>
                  <a:gd name="csY13" fmla="*/ 0 h 4758347"/>
                  <a:gd name="csX14" fmla="*/ 7609572 w 8614610"/>
                  <a:gd name="csY14" fmla="*/ 0 h 4758347"/>
                  <a:gd name="csX15" fmla="*/ 8614610 w 8614610"/>
                  <a:gd name="csY15" fmla="*/ 0 h 4758347"/>
                  <a:gd name="csX16" fmla="*/ 8614610 w 8614610"/>
                  <a:gd name="csY16" fmla="*/ 642377 h 4758347"/>
                  <a:gd name="csX17" fmla="*/ 8614610 w 8614610"/>
                  <a:gd name="csY17" fmla="*/ 1142003 h 4758347"/>
                  <a:gd name="csX18" fmla="*/ 8614610 w 8614610"/>
                  <a:gd name="csY18" fmla="*/ 1594046 h 4758347"/>
                  <a:gd name="csX19" fmla="*/ 8614610 w 8614610"/>
                  <a:gd name="csY19" fmla="*/ 2188840 h 4758347"/>
                  <a:gd name="csX20" fmla="*/ 8614610 w 8614610"/>
                  <a:gd name="csY20" fmla="*/ 2688466 h 4758347"/>
                  <a:gd name="csX21" fmla="*/ 8614610 w 8614610"/>
                  <a:gd name="csY21" fmla="*/ 3140509 h 4758347"/>
                  <a:gd name="csX22" fmla="*/ 8614610 w 8614610"/>
                  <a:gd name="csY22" fmla="*/ 3640135 h 4758347"/>
                  <a:gd name="csX23" fmla="*/ 8614610 w 8614610"/>
                  <a:gd name="csY23" fmla="*/ 4139762 h 4758347"/>
                  <a:gd name="csX24" fmla="*/ 8614610 w 8614610"/>
                  <a:gd name="csY24" fmla="*/ 4758347 h 4758347"/>
                  <a:gd name="csX25" fmla="*/ 7954157 w 8614610"/>
                  <a:gd name="csY25" fmla="*/ 4758347 h 4758347"/>
                  <a:gd name="csX26" fmla="*/ 7379849 w 8614610"/>
                  <a:gd name="csY26" fmla="*/ 4758347 h 4758347"/>
                  <a:gd name="csX27" fmla="*/ 6633250 w 8614610"/>
                  <a:gd name="csY27" fmla="*/ 4758347 h 4758347"/>
                  <a:gd name="csX28" fmla="*/ 6145088 w 8614610"/>
                  <a:gd name="csY28" fmla="*/ 4758347 h 4758347"/>
                  <a:gd name="csX29" fmla="*/ 5829219 w 8614610"/>
                  <a:gd name="csY29" fmla="*/ 4758347 h 4758347"/>
                  <a:gd name="csX30" fmla="*/ 5513350 w 8614610"/>
                  <a:gd name="csY30" fmla="*/ 4758347 h 4758347"/>
                  <a:gd name="csX31" fmla="*/ 5111335 w 8614610"/>
                  <a:gd name="csY31" fmla="*/ 4758347 h 4758347"/>
                  <a:gd name="csX32" fmla="*/ 4450882 w 8614610"/>
                  <a:gd name="csY32" fmla="*/ 4758347 h 4758347"/>
                  <a:gd name="csX33" fmla="*/ 4048867 w 8614610"/>
                  <a:gd name="csY33" fmla="*/ 4758347 h 4758347"/>
                  <a:gd name="csX34" fmla="*/ 3646852 w 8614610"/>
                  <a:gd name="csY34" fmla="*/ 4758347 h 4758347"/>
                  <a:gd name="csX35" fmla="*/ 2900252 w 8614610"/>
                  <a:gd name="csY35" fmla="*/ 4758347 h 4758347"/>
                  <a:gd name="csX36" fmla="*/ 2325945 w 8614610"/>
                  <a:gd name="csY36" fmla="*/ 4758347 h 4758347"/>
                  <a:gd name="csX37" fmla="*/ 1751637 w 8614610"/>
                  <a:gd name="csY37" fmla="*/ 4758347 h 4758347"/>
                  <a:gd name="csX38" fmla="*/ 1349622 w 8614610"/>
                  <a:gd name="csY38" fmla="*/ 4758347 h 4758347"/>
                  <a:gd name="csX39" fmla="*/ 603023 w 8614610"/>
                  <a:gd name="csY39" fmla="*/ 4758347 h 4758347"/>
                  <a:gd name="csX40" fmla="*/ 0 w 8614610"/>
                  <a:gd name="csY40" fmla="*/ 4758347 h 4758347"/>
                  <a:gd name="csX41" fmla="*/ 0 w 8614610"/>
                  <a:gd name="csY41" fmla="*/ 4068387 h 4758347"/>
                  <a:gd name="csX42" fmla="*/ 0 w 8614610"/>
                  <a:gd name="csY42" fmla="*/ 3473593 h 4758347"/>
                  <a:gd name="csX43" fmla="*/ 0 w 8614610"/>
                  <a:gd name="csY43" fmla="*/ 2878800 h 4758347"/>
                  <a:gd name="csX44" fmla="*/ 0 w 8614610"/>
                  <a:gd name="csY44" fmla="*/ 2426757 h 4758347"/>
                  <a:gd name="csX45" fmla="*/ 0 w 8614610"/>
                  <a:gd name="csY45" fmla="*/ 1879547 h 4758347"/>
                  <a:gd name="csX46" fmla="*/ 0 w 8614610"/>
                  <a:gd name="csY46" fmla="*/ 1332337 h 4758347"/>
                  <a:gd name="csX47" fmla="*/ 0 w 8614610"/>
                  <a:gd name="csY47" fmla="*/ 642377 h 4758347"/>
                  <a:gd name="csX48" fmla="*/ 0 w 8614610"/>
                  <a:gd name="csY48" fmla="*/ 0 h 47583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8614610" h="4758347" extrusionOk="0">
                    <a:moveTo>
                      <a:pt x="0" y="0"/>
                    </a:moveTo>
                    <a:cubicBezTo>
                      <a:pt x="121034" y="-36066"/>
                      <a:pt x="243817" y="405"/>
                      <a:pt x="315869" y="0"/>
                    </a:cubicBezTo>
                    <a:cubicBezTo>
                      <a:pt x="387921" y="-405"/>
                      <a:pt x="683536" y="41345"/>
                      <a:pt x="890176" y="0"/>
                    </a:cubicBezTo>
                    <a:cubicBezTo>
                      <a:pt x="1096816" y="-41345"/>
                      <a:pt x="1290607" y="38160"/>
                      <a:pt x="1636776" y="0"/>
                    </a:cubicBezTo>
                    <a:cubicBezTo>
                      <a:pt x="1982945" y="-38160"/>
                      <a:pt x="1950085" y="36205"/>
                      <a:pt x="2124937" y="0"/>
                    </a:cubicBezTo>
                    <a:cubicBezTo>
                      <a:pt x="2299789" y="-36205"/>
                      <a:pt x="2438414" y="35664"/>
                      <a:pt x="2526952" y="0"/>
                    </a:cubicBezTo>
                    <a:cubicBezTo>
                      <a:pt x="2615491" y="-35664"/>
                      <a:pt x="2867516" y="44086"/>
                      <a:pt x="3187406" y="0"/>
                    </a:cubicBezTo>
                    <a:cubicBezTo>
                      <a:pt x="3507296" y="-44086"/>
                      <a:pt x="3528277" y="55023"/>
                      <a:pt x="3847859" y="0"/>
                    </a:cubicBezTo>
                    <a:cubicBezTo>
                      <a:pt x="4167441" y="-55023"/>
                      <a:pt x="4291655" y="11747"/>
                      <a:pt x="4508313" y="0"/>
                    </a:cubicBezTo>
                    <a:cubicBezTo>
                      <a:pt x="4724971" y="-11747"/>
                      <a:pt x="4850313" y="18752"/>
                      <a:pt x="4996474" y="0"/>
                    </a:cubicBezTo>
                    <a:cubicBezTo>
                      <a:pt x="5142635" y="-18752"/>
                      <a:pt x="5301928" y="48833"/>
                      <a:pt x="5484635" y="0"/>
                    </a:cubicBezTo>
                    <a:cubicBezTo>
                      <a:pt x="5667342" y="-48833"/>
                      <a:pt x="5855537" y="30884"/>
                      <a:pt x="6058942" y="0"/>
                    </a:cubicBezTo>
                    <a:cubicBezTo>
                      <a:pt x="6262347" y="-30884"/>
                      <a:pt x="6390392" y="57455"/>
                      <a:pt x="6547104" y="0"/>
                    </a:cubicBezTo>
                    <a:cubicBezTo>
                      <a:pt x="6703816" y="-57455"/>
                      <a:pt x="6745054" y="15412"/>
                      <a:pt x="6862973" y="0"/>
                    </a:cubicBezTo>
                    <a:cubicBezTo>
                      <a:pt x="6980892" y="-15412"/>
                      <a:pt x="7414341" y="72723"/>
                      <a:pt x="7609572" y="0"/>
                    </a:cubicBezTo>
                    <a:cubicBezTo>
                      <a:pt x="7804803" y="-72723"/>
                      <a:pt x="8142957" y="82095"/>
                      <a:pt x="8614610" y="0"/>
                    </a:cubicBezTo>
                    <a:cubicBezTo>
                      <a:pt x="8645915" y="206171"/>
                      <a:pt x="8591493" y="485605"/>
                      <a:pt x="8614610" y="642377"/>
                    </a:cubicBezTo>
                    <a:cubicBezTo>
                      <a:pt x="8637727" y="799149"/>
                      <a:pt x="8566879" y="939294"/>
                      <a:pt x="8614610" y="1142003"/>
                    </a:cubicBezTo>
                    <a:cubicBezTo>
                      <a:pt x="8662341" y="1344712"/>
                      <a:pt x="8607309" y="1391198"/>
                      <a:pt x="8614610" y="1594046"/>
                    </a:cubicBezTo>
                    <a:cubicBezTo>
                      <a:pt x="8621911" y="1796894"/>
                      <a:pt x="8600810" y="1911249"/>
                      <a:pt x="8614610" y="2188840"/>
                    </a:cubicBezTo>
                    <a:cubicBezTo>
                      <a:pt x="8628410" y="2466431"/>
                      <a:pt x="8572942" y="2461935"/>
                      <a:pt x="8614610" y="2688466"/>
                    </a:cubicBezTo>
                    <a:cubicBezTo>
                      <a:pt x="8656278" y="2914997"/>
                      <a:pt x="8569286" y="3033720"/>
                      <a:pt x="8614610" y="3140509"/>
                    </a:cubicBezTo>
                    <a:cubicBezTo>
                      <a:pt x="8659934" y="3247298"/>
                      <a:pt x="8611735" y="3408428"/>
                      <a:pt x="8614610" y="3640135"/>
                    </a:cubicBezTo>
                    <a:cubicBezTo>
                      <a:pt x="8617485" y="3871842"/>
                      <a:pt x="8583150" y="3953253"/>
                      <a:pt x="8614610" y="4139762"/>
                    </a:cubicBezTo>
                    <a:cubicBezTo>
                      <a:pt x="8646070" y="4326271"/>
                      <a:pt x="8542017" y="4611041"/>
                      <a:pt x="8614610" y="4758347"/>
                    </a:cubicBezTo>
                    <a:cubicBezTo>
                      <a:pt x="8416657" y="4828410"/>
                      <a:pt x="8280720" y="4733849"/>
                      <a:pt x="7954157" y="4758347"/>
                    </a:cubicBezTo>
                    <a:cubicBezTo>
                      <a:pt x="7627594" y="4782845"/>
                      <a:pt x="7620490" y="4752208"/>
                      <a:pt x="7379849" y="4758347"/>
                    </a:cubicBezTo>
                    <a:cubicBezTo>
                      <a:pt x="7139208" y="4764486"/>
                      <a:pt x="6887480" y="4712703"/>
                      <a:pt x="6633250" y="4758347"/>
                    </a:cubicBezTo>
                    <a:cubicBezTo>
                      <a:pt x="6379020" y="4803991"/>
                      <a:pt x="6340038" y="4722203"/>
                      <a:pt x="6145088" y="4758347"/>
                    </a:cubicBezTo>
                    <a:cubicBezTo>
                      <a:pt x="5950138" y="4794491"/>
                      <a:pt x="5980233" y="4756694"/>
                      <a:pt x="5829219" y="4758347"/>
                    </a:cubicBezTo>
                    <a:cubicBezTo>
                      <a:pt x="5678205" y="4760000"/>
                      <a:pt x="5652687" y="4741738"/>
                      <a:pt x="5513350" y="4758347"/>
                    </a:cubicBezTo>
                    <a:cubicBezTo>
                      <a:pt x="5374013" y="4774956"/>
                      <a:pt x="5303006" y="4734909"/>
                      <a:pt x="5111335" y="4758347"/>
                    </a:cubicBezTo>
                    <a:cubicBezTo>
                      <a:pt x="4919664" y="4781785"/>
                      <a:pt x="4775160" y="4755282"/>
                      <a:pt x="4450882" y="4758347"/>
                    </a:cubicBezTo>
                    <a:cubicBezTo>
                      <a:pt x="4126604" y="4761412"/>
                      <a:pt x="4242316" y="4743874"/>
                      <a:pt x="4048867" y="4758347"/>
                    </a:cubicBezTo>
                    <a:cubicBezTo>
                      <a:pt x="3855419" y="4772820"/>
                      <a:pt x="3759848" y="4711695"/>
                      <a:pt x="3646852" y="4758347"/>
                    </a:cubicBezTo>
                    <a:cubicBezTo>
                      <a:pt x="3533856" y="4804999"/>
                      <a:pt x="3181876" y="4735341"/>
                      <a:pt x="2900252" y="4758347"/>
                    </a:cubicBezTo>
                    <a:cubicBezTo>
                      <a:pt x="2618628" y="4781353"/>
                      <a:pt x="2578153" y="4736635"/>
                      <a:pt x="2325945" y="4758347"/>
                    </a:cubicBezTo>
                    <a:cubicBezTo>
                      <a:pt x="2073737" y="4780059"/>
                      <a:pt x="1970675" y="4697525"/>
                      <a:pt x="1751637" y="4758347"/>
                    </a:cubicBezTo>
                    <a:cubicBezTo>
                      <a:pt x="1532599" y="4819169"/>
                      <a:pt x="1526079" y="4747490"/>
                      <a:pt x="1349622" y="4758347"/>
                    </a:cubicBezTo>
                    <a:cubicBezTo>
                      <a:pt x="1173166" y="4769204"/>
                      <a:pt x="948645" y="4750615"/>
                      <a:pt x="603023" y="4758347"/>
                    </a:cubicBezTo>
                    <a:cubicBezTo>
                      <a:pt x="257401" y="4766079"/>
                      <a:pt x="288896" y="4747113"/>
                      <a:pt x="0" y="4758347"/>
                    </a:cubicBezTo>
                    <a:cubicBezTo>
                      <a:pt x="-7025" y="4556034"/>
                      <a:pt x="4759" y="4376867"/>
                      <a:pt x="0" y="4068387"/>
                    </a:cubicBezTo>
                    <a:cubicBezTo>
                      <a:pt x="-4759" y="3759907"/>
                      <a:pt x="51242" y="3724211"/>
                      <a:pt x="0" y="3473593"/>
                    </a:cubicBezTo>
                    <a:cubicBezTo>
                      <a:pt x="-51242" y="3222975"/>
                      <a:pt x="29931" y="3033894"/>
                      <a:pt x="0" y="2878800"/>
                    </a:cubicBezTo>
                    <a:cubicBezTo>
                      <a:pt x="-29931" y="2723706"/>
                      <a:pt x="19379" y="2649475"/>
                      <a:pt x="0" y="2426757"/>
                    </a:cubicBezTo>
                    <a:cubicBezTo>
                      <a:pt x="-19379" y="2204039"/>
                      <a:pt x="51195" y="2027446"/>
                      <a:pt x="0" y="1879547"/>
                    </a:cubicBezTo>
                    <a:cubicBezTo>
                      <a:pt x="-51195" y="1731648"/>
                      <a:pt x="42788" y="1597714"/>
                      <a:pt x="0" y="1332337"/>
                    </a:cubicBezTo>
                    <a:cubicBezTo>
                      <a:pt x="-42788" y="1066960"/>
                      <a:pt x="10715" y="858157"/>
                      <a:pt x="0" y="642377"/>
                    </a:cubicBezTo>
                    <a:cubicBezTo>
                      <a:pt x="-10715" y="426597"/>
                      <a:pt x="63723" y="210177"/>
                      <a:pt x="0" y="0"/>
                    </a:cubicBezTo>
                    <a:close/>
                  </a:path>
                </a:pathLst>
              </a:custGeom>
              <a:noFill/>
              <a:ln w="28575">
                <a:extLst>
                  <a:ext uri="{C807C97D-BFC1-408E-A445-0C87EB9F89A2}">
                    <ask:lineSketchStyleProps xmlns:ask="http://schemas.microsoft.com/office/drawing/2018/sketchyshapes" sd="22961326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2" name="テキスト ボックス 11">
            <a:extLst>
              <a:ext uri="{FF2B5EF4-FFF2-40B4-BE49-F238E27FC236}">
                <a16:creationId xmlns:a16="http://schemas.microsoft.com/office/drawing/2014/main" id="{3AB7552A-C941-82D6-F66B-F036FC65F8AD}"/>
              </a:ext>
            </a:extLst>
          </p:cNvPr>
          <p:cNvSpPr txBox="1"/>
          <p:nvPr/>
        </p:nvSpPr>
        <p:spPr>
          <a:xfrm>
            <a:off x="-1" y="484872"/>
            <a:ext cx="9143999" cy="830997"/>
          </a:xfrm>
          <a:prstGeom prst="rect">
            <a:avLst/>
          </a:prstGeom>
          <a:noFill/>
        </p:spPr>
        <p:txBody>
          <a:bodyPr wrap="square" rtlCol="0">
            <a:spAutoFit/>
          </a:bodyPr>
          <a:lstStyle/>
          <a:p>
            <a:r>
              <a:rPr kumimoji="1" lang="en-US" altLang="ja-JP" sz="2400" b="1" dirty="0">
                <a:latin typeface="BIZ UDPゴシック" panose="020B0400000000000000" pitchFamily="50" charset="-128"/>
                <a:ea typeface="BIZ UDPゴシック" panose="020B0400000000000000" pitchFamily="50" charset="-128"/>
              </a:rPr>
              <a:t> (1)</a:t>
            </a:r>
            <a:r>
              <a:rPr kumimoji="1" lang="ja-JP" altLang="en-US" sz="2400" b="1" dirty="0">
                <a:latin typeface="BIZ UDPゴシック" panose="020B0400000000000000" pitchFamily="50" charset="-128"/>
                <a:ea typeface="BIZ UDPゴシック" panose="020B0400000000000000" pitchFamily="50" charset="-128"/>
              </a:rPr>
              <a:t>子どもの権利条約</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①人権</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0D5CE5C3-CFD5-AB1E-72A1-C94A923E50F8}"/>
              </a:ext>
            </a:extLst>
          </p:cNvPr>
          <p:cNvSpPr>
            <a:spLocks noGrp="1"/>
          </p:cNvSpPr>
          <p:nvPr>
            <p:ph type="sldNum" sz="quarter" idx="12"/>
          </p:nvPr>
        </p:nvSpPr>
        <p:spPr/>
        <p:txBody>
          <a:bodyPr/>
          <a:lstStyle/>
          <a:p>
            <a:fld id="{9DAC49A8-D133-48D6-BABD-467D590054FB}" type="slidenum">
              <a:rPr kumimoji="1" lang="ja-JP" altLang="en-US" smtClean="0"/>
              <a:t>54</a:t>
            </a:fld>
            <a:endParaRPr kumimoji="1" lang="ja-JP" altLang="en-US"/>
          </a:p>
        </p:txBody>
      </p:sp>
    </p:spTree>
    <p:extLst>
      <p:ext uri="{BB962C8B-B14F-4D97-AF65-F5344CB8AC3E}">
        <p14:creationId xmlns:p14="http://schemas.microsoft.com/office/powerpoint/2010/main" val="113625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51D8505-58BB-07A3-0FF3-C07395D2B699}"/>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135774" y="2100266"/>
            <a:ext cx="2311308" cy="2193665"/>
          </a:xfrm>
          <a:prstGeom prst="ellips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028011" y="921601"/>
            <a:ext cx="5301451" cy="1107996"/>
          </a:xfrm>
          <a:prstGeom prst="rect">
            <a:avLst/>
          </a:prstGeom>
          <a:noFill/>
        </p:spPr>
        <p:txBody>
          <a:bodyPr wrap="none" lIns="91440" tIns="45720" rIns="91440" bIns="45720">
            <a:spAutoFit/>
          </a:bodyPr>
          <a:lstStyle/>
          <a:p>
            <a:pPr algn="ctr"/>
            <a:r>
              <a:rPr lang="ja-JP" altLang="en-US" sz="6600" dirty="0">
                <a:ln w="28575">
                  <a:solidFill>
                    <a:schemeClr val="bg1"/>
                  </a:solidFill>
                  <a:prstDash val="solid"/>
                </a:ln>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effectLst>
                  <a:outerShdw blurRad="38100" dist="22860" dir="5400000" algn="tl" rotWithShape="0">
                    <a:srgbClr val="000000">
                      <a:alpha val="30000"/>
                    </a:srgbClr>
                  </a:outerShdw>
                </a:effectLst>
                <a:latin typeface="Dead Kansas" panose="02000000000000000000" pitchFamily="2" charset="0"/>
                <a:ea typeface="HGP創英角ｺﾞｼｯｸUB" panose="020B0900000000000000" pitchFamily="50" charset="-128"/>
              </a:rPr>
              <a:t>目標＝</a:t>
            </a:r>
            <a:r>
              <a:rPr lang="en-US" altLang="ja-JP" sz="6600" dirty="0">
                <a:ln w="28575">
                  <a:solidFill>
                    <a:schemeClr val="bg1"/>
                  </a:solidFill>
                  <a:prstDash val="solid"/>
                </a:ln>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effectLst>
                  <a:outerShdw blurRad="38100" dist="22860" dir="5400000" algn="tl" rotWithShape="0">
                    <a:srgbClr val="000000">
                      <a:alpha val="30000"/>
                    </a:srgbClr>
                  </a:outerShdw>
                </a:effectLst>
                <a:latin typeface="Eras Bold ITC" panose="020B0907030504020204" pitchFamily="34" charset="0"/>
                <a:ea typeface="HGP創英角ｺﾞｼｯｸUB" panose="020B0900000000000000" pitchFamily="50" charset="-128"/>
              </a:rPr>
              <a:t>GOAL</a:t>
            </a:r>
          </a:p>
        </p:txBody>
      </p:sp>
      <p:sp>
        <p:nvSpPr>
          <p:cNvPr id="14" name="正方形/長方形 13"/>
          <p:cNvSpPr/>
          <p:nvPr/>
        </p:nvSpPr>
        <p:spPr>
          <a:xfrm>
            <a:off x="352709" y="2757939"/>
            <a:ext cx="1877437" cy="1107996"/>
          </a:xfrm>
          <a:prstGeom prst="rect">
            <a:avLst/>
          </a:prstGeom>
          <a:noFill/>
        </p:spPr>
        <p:txBody>
          <a:bodyPr wrap="none" lIns="91440" tIns="45720" rIns="91440" bIns="45720">
            <a:spAutoFit/>
          </a:bodyPr>
          <a:lstStyle/>
          <a:p>
            <a:pPr algn="ctr"/>
            <a:r>
              <a:rPr lang="ja-JP" altLang="en-US" sz="6600" b="1" cap="none" spc="0" dirty="0">
                <a:ln w="19050">
                  <a:solidFill>
                    <a:schemeClr val="bg1"/>
                  </a:solidFill>
                  <a:prstDash val="solid"/>
                </a:ln>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特定</a:t>
            </a:r>
          </a:p>
        </p:txBody>
      </p:sp>
      <p:sp>
        <p:nvSpPr>
          <p:cNvPr id="20" name="円/楕円 19"/>
          <p:cNvSpPr/>
          <p:nvPr/>
        </p:nvSpPr>
        <p:spPr>
          <a:xfrm>
            <a:off x="2300520" y="2059619"/>
            <a:ext cx="2311308" cy="219366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465266" y="2089360"/>
            <a:ext cx="2311308" cy="2193665"/>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556172" y="2100266"/>
            <a:ext cx="2311308" cy="2193665"/>
          </a:xfrm>
          <a:prstGeom prst="ellips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520922" y="2757939"/>
            <a:ext cx="1877437" cy="1107996"/>
          </a:xfrm>
          <a:prstGeom prst="rect">
            <a:avLst/>
          </a:prstGeom>
          <a:noFill/>
        </p:spPr>
        <p:txBody>
          <a:bodyPr wrap="none" lIns="91440" tIns="45720" rIns="91440" bIns="45720">
            <a:spAutoFit/>
          </a:bodyPr>
          <a:lstStyle/>
          <a:p>
            <a:pPr algn="ctr"/>
            <a:r>
              <a:rPr lang="ja-JP" altLang="en-US" sz="6600" b="1" dirty="0">
                <a:ln w="19050">
                  <a:solidFill>
                    <a:schemeClr val="bg1"/>
                  </a:solidFill>
                  <a:prstDash val="solid"/>
                </a:ln>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検証</a:t>
            </a:r>
            <a:endParaRPr lang="ja-JP" altLang="en-US" sz="7200" b="1" cap="none" spc="0" dirty="0">
              <a:ln w="19050">
                <a:solidFill>
                  <a:schemeClr val="bg1"/>
                </a:solidFill>
                <a:prstDash val="solid"/>
              </a:ln>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4678735" y="2757939"/>
            <a:ext cx="1877437" cy="1107996"/>
          </a:xfrm>
          <a:prstGeom prst="rect">
            <a:avLst/>
          </a:prstGeom>
          <a:noFill/>
        </p:spPr>
        <p:txBody>
          <a:bodyPr wrap="none" lIns="91440" tIns="45720" rIns="91440" bIns="45720">
            <a:spAutoFit/>
          </a:bodyPr>
          <a:lstStyle/>
          <a:p>
            <a:pPr algn="ctr"/>
            <a:r>
              <a:rPr lang="ja-JP" altLang="en-US" sz="6600" b="1" dirty="0">
                <a:ln w="19050">
                  <a:solidFill>
                    <a:schemeClr val="bg1"/>
                  </a:solidFill>
                  <a:prstDash val="solid"/>
                </a:ln>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現実</a:t>
            </a:r>
            <a:endParaRPr lang="ja-JP" altLang="en-US" sz="6600" b="1" cap="none" spc="0" dirty="0">
              <a:ln w="19050">
                <a:solidFill>
                  <a:schemeClr val="bg1"/>
                </a:solidFill>
                <a:prstDash val="solid"/>
              </a:ln>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776574" y="2757939"/>
            <a:ext cx="1877438" cy="1107996"/>
          </a:xfrm>
          <a:prstGeom prst="rect">
            <a:avLst/>
          </a:prstGeom>
          <a:noFill/>
        </p:spPr>
        <p:txBody>
          <a:bodyPr wrap="none" lIns="91440" tIns="45720" rIns="91440" bIns="45720">
            <a:spAutoFit/>
          </a:bodyPr>
          <a:lstStyle/>
          <a:p>
            <a:pPr algn="ctr"/>
            <a:r>
              <a:rPr lang="ja-JP" altLang="en-US" sz="6600" b="1" dirty="0">
                <a:ln w="19050">
                  <a:solidFill>
                    <a:schemeClr val="bg1"/>
                  </a:solidFill>
                  <a:prstDash val="solid"/>
                </a:ln>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6600" b="1" dirty="0">
              <a:ln w="19050">
                <a:solidFill>
                  <a:schemeClr val="bg1"/>
                </a:solidFill>
                <a:prstDash val="solid"/>
              </a:ln>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5583" y="4127938"/>
            <a:ext cx="2039398" cy="2083676"/>
          </a:xfrm>
          <a:prstGeom prst="rect">
            <a:avLst/>
          </a:prstGeom>
        </p:spPr>
      </p:pic>
      <p:sp>
        <p:nvSpPr>
          <p:cNvPr id="6" name="タイトル 1">
            <a:extLst>
              <a:ext uri="{FF2B5EF4-FFF2-40B4-BE49-F238E27FC236}">
                <a16:creationId xmlns:a16="http://schemas.microsoft.com/office/drawing/2014/main" id="{3DB1FDF1-169A-D7F7-8B50-2638DD24D6A5}"/>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３．スクリーニング、アセスメント、プランニング、支援につなぐ方法</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622CFD0-54CD-241F-B50B-7125518940CC}"/>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（３）プランニング</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F5A6E16-C0C3-E772-00F2-0F87C75EA17A}"/>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9" name="スライド番号プレースホルダー 8">
            <a:extLst>
              <a:ext uri="{FF2B5EF4-FFF2-40B4-BE49-F238E27FC236}">
                <a16:creationId xmlns:a16="http://schemas.microsoft.com/office/drawing/2014/main" id="{775AED2B-A00E-84CE-8045-7144B57040F2}"/>
              </a:ext>
            </a:extLst>
          </p:cNvPr>
          <p:cNvSpPr>
            <a:spLocks noGrp="1"/>
          </p:cNvSpPr>
          <p:nvPr>
            <p:ph type="sldNum" sz="quarter" idx="12"/>
          </p:nvPr>
        </p:nvSpPr>
        <p:spPr/>
        <p:txBody>
          <a:bodyPr/>
          <a:lstStyle/>
          <a:p>
            <a:fld id="{9DAC49A8-D133-48D6-BABD-467D590054FB}" type="slidenum">
              <a:rPr kumimoji="1" lang="ja-JP" altLang="en-US" smtClean="0"/>
              <a:t>72</a:t>
            </a:fld>
            <a:endParaRPr kumimoji="1" lang="ja-JP" altLang="en-US"/>
          </a:p>
        </p:txBody>
      </p:sp>
    </p:spTree>
    <p:extLst>
      <p:ext uri="{BB962C8B-B14F-4D97-AF65-F5344CB8AC3E}">
        <p14:creationId xmlns:p14="http://schemas.microsoft.com/office/powerpoint/2010/main" val="256712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60C8E73-E8C3-ECF1-3CE5-C6B1A3D7CC91}"/>
              </a:ext>
            </a:extLst>
          </p:cNvPr>
          <p:cNvCxnSpPr/>
          <p:nvPr/>
        </p:nvCxnSpPr>
        <p:spPr>
          <a:xfrm>
            <a:off x="900440" y="1738061"/>
            <a:ext cx="7483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4818" name="Picture 2" descr="クリックすると新しいウィンドウで開きます"/>
          <p:cNvPicPr>
            <a:picLocks noChangeAspect="1" noChangeArrowheads="1"/>
          </p:cNvPicPr>
          <p:nvPr/>
        </p:nvPicPr>
        <p:blipFill>
          <a:blip r:embed="rId2" cstate="print"/>
          <a:srcRect/>
          <a:stretch>
            <a:fillRect/>
          </a:stretch>
        </p:blipFill>
        <p:spPr bwMode="auto">
          <a:xfrm>
            <a:off x="2637880" y="1738061"/>
            <a:ext cx="4318301" cy="4318302"/>
          </a:xfrm>
          <a:prstGeom prst="rect">
            <a:avLst/>
          </a:prstGeom>
          <a:noFill/>
        </p:spPr>
      </p:pic>
      <p:sp>
        <p:nvSpPr>
          <p:cNvPr id="3" name="タイトル 1">
            <a:extLst>
              <a:ext uri="{FF2B5EF4-FFF2-40B4-BE49-F238E27FC236}">
                <a16:creationId xmlns:a16="http://schemas.microsoft.com/office/drawing/2014/main" id="{FA004EF3-2EA3-9DBF-E6B4-C5E843328AE8}"/>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おわり</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1B4B9572-BBD9-7607-29D0-A8A2EF08A481}"/>
              </a:ext>
            </a:extLst>
          </p:cNvPr>
          <p:cNvSpPr/>
          <p:nvPr/>
        </p:nvSpPr>
        <p:spPr>
          <a:xfrm>
            <a:off x="1915145" y="801637"/>
            <a:ext cx="5753498" cy="769441"/>
          </a:xfrm>
          <a:prstGeom prst="rect">
            <a:avLst/>
          </a:prstGeom>
          <a:noFill/>
        </p:spPr>
        <p:txBody>
          <a:bodyPr wrap="none" lIns="91440" tIns="45720" rIns="91440" bIns="45720">
            <a:spAutoFit/>
          </a:bodyPr>
          <a:lstStyle/>
          <a:p>
            <a:pPr algn="ctr"/>
            <a:r>
              <a:rPr lang="ja-JP" altLang="en-US" sz="4400" b="1" cap="none" spc="0" dirty="0">
                <a:ln w="10160">
                  <a:solidFill>
                    <a:schemeClr val="accent5"/>
                  </a:solidFill>
                  <a:prstDash val="solid"/>
                </a:ln>
                <a:solidFill>
                  <a:srgbClr val="002060"/>
                </a:solidFill>
                <a:latin typeface="BIZ UDPゴシック" panose="020B0400000000000000" pitchFamily="50" charset="-128"/>
                <a:ea typeface="BIZ UDPゴシック" panose="020B0400000000000000" pitchFamily="50" charset="-128"/>
              </a:rPr>
              <a:t>研修お疲れ様でした♪</a:t>
            </a:r>
          </a:p>
        </p:txBody>
      </p:sp>
      <p:sp>
        <p:nvSpPr>
          <p:cNvPr id="5" name="スライド番号プレースホルダー 4">
            <a:extLst>
              <a:ext uri="{FF2B5EF4-FFF2-40B4-BE49-F238E27FC236}">
                <a16:creationId xmlns:a16="http://schemas.microsoft.com/office/drawing/2014/main" id="{F6819E17-78DE-C7A8-905F-75C07C8F05DB}"/>
              </a:ext>
            </a:extLst>
          </p:cNvPr>
          <p:cNvSpPr>
            <a:spLocks noGrp="1"/>
          </p:cNvSpPr>
          <p:nvPr>
            <p:ph type="sldNum" sz="quarter" idx="12"/>
          </p:nvPr>
        </p:nvSpPr>
        <p:spPr/>
        <p:txBody>
          <a:bodyPr/>
          <a:lstStyle/>
          <a:p>
            <a:fld id="{9DAC49A8-D133-48D6-BABD-467D590054FB}" type="slidenum">
              <a:rPr kumimoji="1" lang="ja-JP" altLang="en-US" smtClean="0"/>
              <a:t>73</a:t>
            </a:fld>
            <a:endParaRPr kumimoji="1" lang="ja-JP" altLang="en-US"/>
          </a:p>
        </p:txBody>
      </p:sp>
    </p:spTree>
    <p:extLst>
      <p:ext uri="{BB962C8B-B14F-4D97-AF65-F5344CB8AC3E}">
        <p14:creationId xmlns:p14="http://schemas.microsoft.com/office/powerpoint/2010/main" val="40122422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BA51465-5B0F-42CF-E276-0A9143544B82}"/>
              </a:ext>
            </a:extLst>
          </p:cNvPr>
          <p:cNvCxnSpPr/>
          <p:nvPr/>
        </p:nvCxnSpPr>
        <p:spPr>
          <a:xfrm>
            <a:off x="886899" y="1760048"/>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表 5">
            <a:extLst>
              <a:ext uri="{FF2B5EF4-FFF2-40B4-BE49-F238E27FC236}">
                <a16:creationId xmlns:a16="http://schemas.microsoft.com/office/drawing/2014/main" id="{327BD172-AEB9-4E29-E036-0E6053760BA3}"/>
              </a:ext>
            </a:extLst>
          </p:cNvPr>
          <p:cNvGraphicFramePr>
            <a:graphicFrameLocks noGrp="1"/>
          </p:cNvGraphicFramePr>
          <p:nvPr>
            <p:ph idx="1"/>
            <p:extLst>
              <p:ext uri="{D42A27DB-BD31-4B8C-83A1-F6EECF244321}">
                <p14:modId xmlns:p14="http://schemas.microsoft.com/office/powerpoint/2010/main" val="3420094735"/>
              </p:ext>
            </p:extLst>
          </p:nvPr>
        </p:nvGraphicFramePr>
        <p:xfrm>
          <a:off x="623329" y="1208671"/>
          <a:ext cx="7897342" cy="4770668"/>
        </p:xfrm>
        <a:graphic>
          <a:graphicData uri="http://schemas.openxmlformats.org/drawingml/2006/table">
            <a:tbl>
              <a:tblPr firstRow="1" bandRow="1">
                <a:tableStyleId>{5940675A-B579-460E-94D1-54222C63F5DA}</a:tableStyleId>
              </a:tblPr>
              <a:tblGrid>
                <a:gridCol w="1355835">
                  <a:extLst>
                    <a:ext uri="{9D8B030D-6E8A-4147-A177-3AD203B41FA5}">
                      <a16:colId xmlns:a16="http://schemas.microsoft.com/office/drawing/2014/main" val="1844768839"/>
                    </a:ext>
                  </a:extLst>
                </a:gridCol>
                <a:gridCol w="6541507">
                  <a:extLst>
                    <a:ext uri="{9D8B030D-6E8A-4147-A177-3AD203B41FA5}">
                      <a16:colId xmlns:a16="http://schemas.microsoft.com/office/drawing/2014/main" val="219596794"/>
                    </a:ext>
                  </a:extLst>
                </a:gridCol>
              </a:tblGrid>
              <a:tr h="1192667">
                <a:tc>
                  <a:txBody>
                    <a:bodyPr/>
                    <a:lstStyle/>
                    <a:p>
                      <a:endParaRPr kumimoji="1" lang="ja-JP" altLang="en-US" dirty="0"/>
                    </a:p>
                  </a:txBody>
                  <a:tcPr>
                    <a:solidFill>
                      <a:schemeClr val="bg1"/>
                    </a:solidFill>
                  </a:tcPr>
                </a:tc>
                <a:tc>
                  <a:txBody>
                    <a:bodyPr/>
                    <a:lstStyle/>
                    <a:p>
                      <a:r>
                        <a:rPr kumimoji="1" lang="ja-JP" altLang="en-US" sz="2400" b="1" dirty="0">
                          <a:solidFill>
                            <a:schemeClr val="accent2">
                              <a:lumMod val="75000"/>
                            </a:schemeClr>
                          </a:solidFill>
                          <a:latin typeface="BIZ UDPゴシック" panose="020B0400000000000000" pitchFamily="50" charset="-128"/>
                          <a:ea typeface="BIZ UDPゴシック" panose="020B0400000000000000" pitchFamily="50" charset="-128"/>
                        </a:rPr>
                        <a:t>差別の禁止</a:t>
                      </a:r>
                      <a:endParaRPr kumimoji="1" lang="en-US" altLang="ja-JP" sz="2400" b="1" dirty="0">
                        <a:solidFill>
                          <a:schemeClr val="accent2">
                            <a:lumMod val="75000"/>
                          </a:schemeClr>
                        </a:solidFill>
                        <a:latin typeface="BIZ UDPゴシック" panose="020B0400000000000000" pitchFamily="50" charset="-128"/>
                        <a:ea typeface="BIZ UDPゴシック" panose="020B0400000000000000" pitchFamily="50" charset="-128"/>
                      </a:endParaRPr>
                    </a:p>
                    <a:p>
                      <a:r>
                        <a:rPr kumimoji="1" lang="ja-JP" altLang="en-US" sz="1600" dirty="0"/>
                        <a:t>すべての子どもは、子ども自身や親の人種や国籍、性、意見、障がい、経済状況などどんな理由でも差別されず、条約の定めるすべての権利が保障されます。</a:t>
                      </a:r>
                    </a:p>
                  </a:txBody>
                  <a:tcPr anchor="ctr">
                    <a:solidFill>
                      <a:schemeClr val="bg1"/>
                    </a:solidFill>
                  </a:tcPr>
                </a:tc>
                <a:extLst>
                  <a:ext uri="{0D108BD9-81ED-4DB2-BD59-A6C34878D82A}">
                    <a16:rowId xmlns:a16="http://schemas.microsoft.com/office/drawing/2014/main" val="909951807"/>
                  </a:ext>
                </a:extLst>
              </a:tr>
              <a:tr h="1192667">
                <a:tc>
                  <a:txBody>
                    <a:bodyPr/>
                    <a:lstStyle/>
                    <a:p>
                      <a:endParaRPr kumimoji="1" lang="ja-JP" altLang="en-US" dirty="0"/>
                    </a:p>
                  </a:txBody>
                  <a:tcPr>
                    <a:solidFill>
                      <a:schemeClr val="bg1"/>
                    </a:solidFill>
                  </a:tcPr>
                </a:tc>
                <a:tc>
                  <a:txBody>
                    <a:bodyPr/>
                    <a:lstStyle/>
                    <a:p>
                      <a:r>
                        <a:rPr kumimoji="1" lang="ja-JP" altLang="en-US" sz="2400" b="1" dirty="0">
                          <a:solidFill>
                            <a:srgbClr val="FF3399"/>
                          </a:solidFill>
                        </a:rPr>
                        <a:t>子どもの最善の利益</a:t>
                      </a:r>
                      <a:endParaRPr kumimoji="1" lang="en-US" altLang="ja-JP" sz="2400" b="1" dirty="0">
                        <a:solidFill>
                          <a:srgbClr val="FF3399"/>
                        </a:solidFill>
                      </a:endParaRPr>
                    </a:p>
                    <a:p>
                      <a:r>
                        <a:rPr kumimoji="1" lang="ja-JP" altLang="en-US" sz="1600" dirty="0"/>
                        <a:t>子どもに関するこどが決められ、行われる時は、「その子どもにとって最も良いことは何か」を第一に考えます。</a:t>
                      </a:r>
                    </a:p>
                  </a:txBody>
                  <a:tcPr anchor="ctr">
                    <a:solidFill>
                      <a:schemeClr val="bg1"/>
                    </a:solidFill>
                  </a:tcPr>
                </a:tc>
                <a:extLst>
                  <a:ext uri="{0D108BD9-81ED-4DB2-BD59-A6C34878D82A}">
                    <a16:rowId xmlns:a16="http://schemas.microsoft.com/office/drawing/2014/main" val="3866027376"/>
                  </a:ext>
                </a:extLst>
              </a:tr>
              <a:tr h="1192667">
                <a:tc>
                  <a:txBody>
                    <a:bodyPr/>
                    <a:lstStyle/>
                    <a:p>
                      <a:endParaRPr kumimoji="1" lang="ja-JP" altLang="en-US" dirty="0"/>
                    </a:p>
                  </a:txBody>
                  <a:tcPr>
                    <a:solidFill>
                      <a:schemeClr val="bg1"/>
                    </a:solidFill>
                  </a:tcPr>
                </a:tc>
                <a:tc>
                  <a:txBody>
                    <a:bodyPr/>
                    <a:lstStyle/>
                    <a:p>
                      <a:r>
                        <a:rPr kumimoji="1" lang="ja-JP" altLang="en-US" sz="2400" b="1" dirty="0">
                          <a:solidFill>
                            <a:schemeClr val="accent6">
                              <a:lumMod val="50000"/>
                            </a:schemeClr>
                          </a:solidFill>
                        </a:rPr>
                        <a:t>生命、生存及び発達に対する権利</a:t>
                      </a:r>
                      <a:endParaRPr kumimoji="1" lang="en-US" altLang="ja-JP" sz="2400" b="1" dirty="0">
                        <a:solidFill>
                          <a:schemeClr val="accent6">
                            <a:lumMod val="50000"/>
                          </a:schemeClr>
                        </a:solidFill>
                      </a:endParaRPr>
                    </a:p>
                    <a:p>
                      <a:r>
                        <a:rPr kumimoji="1" lang="ja-JP" altLang="en-US" sz="1600" dirty="0"/>
                        <a:t>すべての子どもの命が守られ、もって生まれた能力を十分に伸ばして成長できるよう、医療、教育、生活への支援などを受けることが保障されます。</a:t>
                      </a:r>
                      <a:endParaRPr kumimoji="1" lang="en-US" altLang="ja-JP" sz="1600" dirty="0"/>
                    </a:p>
                  </a:txBody>
                  <a:tcPr anchor="ctr">
                    <a:solidFill>
                      <a:schemeClr val="bg1"/>
                    </a:solidFill>
                  </a:tcPr>
                </a:tc>
                <a:extLst>
                  <a:ext uri="{0D108BD9-81ED-4DB2-BD59-A6C34878D82A}">
                    <a16:rowId xmlns:a16="http://schemas.microsoft.com/office/drawing/2014/main" val="2589857161"/>
                  </a:ext>
                </a:extLst>
              </a:tr>
              <a:tr h="1192667">
                <a:tc>
                  <a:txBody>
                    <a:bodyPr/>
                    <a:lstStyle/>
                    <a:p>
                      <a:endParaRPr kumimoji="1" lang="ja-JP" altLang="en-US" dirty="0"/>
                    </a:p>
                  </a:txBody>
                  <a:tcPr>
                    <a:solidFill>
                      <a:schemeClr val="bg1"/>
                    </a:solidFill>
                  </a:tcPr>
                </a:tc>
                <a:tc>
                  <a:txBody>
                    <a:bodyPr/>
                    <a:lstStyle/>
                    <a:p>
                      <a:r>
                        <a:rPr kumimoji="1" lang="ja-JP" altLang="en-US" sz="2400" b="1" dirty="0">
                          <a:solidFill>
                            <a:srgbClr val="0070C0"/>
                          </a:solidFill>
                        </a:rPr>
                        <a:t>子どもの意見の尊重</a:t>
                      </a:r>
                      <a:endParaRPr kumimoji="1" lang="en-US" altLang="ja-JP" sz="2400" b="1" dirty="0">
                        <a:solidFill>
                          <a:srgbClr val="0070C0"/>
                        </a:solidFill>
                      </a:endParaRPr>
                    </a:p>
                    <a:p>
                      <a:r>
                        <a:rPr kumimoji="1" lang="ja-JP" altLang="en-US" sz="1600" dirty="0"/>
                        <a:t>子どもは自分に関係のある事柄について自由に意見を表すことができ、おとなはその意見を子どもの発達に応じて十分に考慮します</a:t>
                      </a:r>
                      <a:r>
                        <a:rPr kumimoji="1" lang="ja-JP" altLang="en-US" dirty="0"/>
                        <a:t>。</a:t>
                      </a:r>
                    </a:p>
                  </a:txBody>
                  <a:tcPr anchor="ctr">
                    <a:solidFill>
                      <a:schemeClr val="bg1"/>
                    </a:solidFill>
                  </a:tcPr>
                </a:tc>
                <a:extLst>
                  <a:ext uri="{0D108BD9-81ED-4DB2-BD59-A6C34878D82A}">
                    <a16:rowId xmlns:a16="http://schemas.microsoft.com/office/drawing/2014/main" val="2536240675"/>
                  </a:ext>
                </a:extLst>
              </a:tr>
            </a:tbl>
          </a:graphicData>
        </a:graphic>
      </p:graphicFrame>
      <p:pic>
        <p:nvPicPr>
          <p:cNvPr id="7" name="図 6">
            <a:extLst>
              <a:ext uri="{FF2B5EF4-FFF2-40B4-BE49-F238E27FC236}">
                <a16:creationId xmlns:a16="http://schemas.microsoft.com/office/drawing/2014/main" id="{1208EF35-22F6-CB2C-0111-200C3A853ABC}"/>
              </a:ext>
            </a:extLst>
          </p:cNvPr>
          <p:cNvPicPr>
            <a:picLocks noChangeAspect="1"/>
          </p:cNvPicPr>
          <p:nvPr/>
        </p:nvPicPr>
        <p:blipFill>
          <a:blip r:embed="rId2"/>
          <a:stretch>
            <a:fillRect/>
          </a:stretch>
        </p:blipFill>
        <p:spPr>
          <a:xfrm>
            <a:off x="879170" y="1257159"/>
            <a:ext cx="836120" cy="1101999"/>
          </a:xfrm>
          <a:prstGeom prst="rect">
            <a:avLst/>
          </a:prstGeom>
        </p:spPr>
      </p:pic>
      <p:pic>
        <p:nvPicPr>
          <p:cNvPr id="9" name="図 8">
            <a:extLst>
              <a:ext uri="{FF2B5EF4-FFF2-40B4-BE49-F238E27FC236}">
                <a16:creationId xmlns:a16="http://schemas.microsoft.com/office/drawing/2014/main" id="{BDBC0426-AF80-BF18-C20B-8092C978E560}"/>
              </a:ext>
            </a:extLst>
          </p:cNvPr>
          <p:cNvPicPr>
            <a:picLocks noChangeAspect="1"/>
          </p:cNvPicPr>
          <p:nvPr/>
        </p:nvPicPr>
        <p:blipFill>
          <a:blip r:embed="rId3"/>
          <a:stretch>
            <a:fillRect/>
          </a:stretch>
        </p:blipFill>
        <p:spPr>
          <a:xfrm>
            <a:off x="887058" y="2447382"/>
            <a:ext cx="828232" cy="1101999"/>
          </a:xfrm>
          <a:prstGeom prst="rect">
            <a:avLst/>
          </a:prstGeom>
        </p:spPr>
      </p:pic>
      <p:pic>
        <p:nvPicPr>
          <p:cNvPr id="11" name="図 10">
            <a:extLst>
              <a:ext uri="{FF2B5EF4-FFF2-40B4-BE49-F238E27FC236}">
                <a16:creationId xmlns:a16="http://schemas.microsoft.com/office/drawing/2014/main" id="{84A47D36-6BE2-A449-4E46-85FB7D328E13}"/>
              </a:ext>
            </a:extLst>
          </p:cNvPr>
          <p:cNvPicPr>
            <a:picLocks noChangeAspect="1"/>
          </p:cNvPicPr>
          <p:nvPr/>
        </p:nvPicPr>
        <p:blipFill>
          <a:blip r:embed="rId4"/>
          <a:stretch>
            <a:fillRect/>
          </a:stretch>
        </p:blipFill>
        <p:spPr>
          <a:xfrm>
            <a:off x="887058" y="3634441"/>
            <a:ext cx="828232" cy="1118288"/>
          </a:xfrm>
          <a:prstGeom prst="rect">
            <a:avLst/>
          </a:prstGeom>
        </p:spPr>
      </p:pic>
      <p:pic>
        <p:nvPicPr>
          <p:cNvPr id="13" name="図 12">
            <a:extLst>
              <a:ext uri="{FF2B5EF4-FFF2-40B4-BE49-F238E27FC236}">
                <a16:creationId xmlns:a16="http://schemas.microsoft.com/office/drawing/2014/main" id="{21F040A4-CF25-DCBE-549F-597C6E421A73}"/>
              </a:ext>
            </a:extLst>
          </p:cNvPr>
          <p:cNvPicPr>
            <a:picLocks noChangeAspect="1"/>
          </p:cNvPicPr>
          <p:nvPr/>
        </p:nvPicPr>
        <p:blipFill>
          <a:blip r:embed="rId5"/>
          <a:stretch>
            <a:fillRect/>
          </a:stretch>
        </p:blipFill>
        <p:spPr>
          <a:xfrm>
            <a:off x="887059" y="4825961"/>
            <a:ext cx="828231" cy="1113706"/>
          </a:xfrm>
          <a:prstGeom prst="rect">
            <a:avLst/>
          </a:prstGeom>
        </p:spPr>
      </p:pic>
      <p:sp>
        <p:nvSpPr>
          <p:cNvPr id="3" name="テキスト ボックス 2">
            <a:extLst>
              <a:ext uri="{FF2B5EF4-FFF2-40B4-BE49-F238E27FC236}">
                <a16:creationId xmlns:a16="http://schemas.microsoft.com/office/drawing/2014/main" id="{E4FF8661-090B-22BC-BBCE-DAF4D6A73E20}"/>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4" name="タイトル 1">
            <a:extLst>
              <a:ext uri="{FF2B5EF4-FFF2-40B4-BE49-F238E27FC236}">
                <a16:creationId xmlns:a16="http://schemas.microsoft.com/office/drawing/2014/main" id="{C0EC4FF0-3AC8-863D-E9D4-6F83A36D1DD8}"/>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１．価値・倫理の実際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18A4E09-542A-4DF2-4FCC-4BF341CD582B}"/>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　　①人権</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B38AB8F-050D-4D71-3BEC-9D301F471FAF}"/>
              </a:ext>
            </a:extLst>
          </p:cNvPr>
          <p:cNvSpPr>
            <a:spLocks noGrp="1"/>
          </p:cNvSpPr>
          <p:nvPr>
            <p:ph type="sldNum" sz="quarter" idx="12"/>
          </p:nvPr>
        </p:nvSpPr>
        <p:spPr/>
        <p:txBody>
          <a:bodyPr/>
          <a:lstStyle/>
          <a:p>
            <a:fld id="{9DAC49A8-D133-48D6-BABD-467D590054FB}" type="slidenum">
              <a:rPr kumimoji="1" lang="ja-JP" altLang="en-US" smtClean="0"/>
              <a:t>55</a:t>
            </a:fld>
            <a:endParaRPr kumimoji="1" lang="ja-JP" altLang="en-US"/>
          </a:p>
        </p:txBody>
      </p:sp>
    </p:spTree>
    <p:extLst>
      <p:ext uri="{BB962C8B-B14F-4D97-AF65-F5344CB8AC3E}">
        <p14:creationId xmlns:p14="http://schemas.microsoft.com/office/powerpoint/2010/main" val="1214820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5A932-8EFB-9C52-0F1A-B964E731BD4D}"/>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71CEE86-90C7-F88E-C5D3-8A65F5CAB7AC}"/>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１．価値・倫理の実際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4BB2E89-0C46-8621-9638-32464AC69B6E}"/>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pic>
        <p:nvPicPr>
          <p:cNvPr id="3" name="Picture 2" descr="Diversity of Opinions: Why everyone at your team should have a ...">
            <a:extLst>
              <a:ext uri="{FF2B5EF4-FFF2-40B4-BE49-F238E27FC236}">
                <a16:creationId xmlns:a16="http://schemas.microsoft.com/office/drawing/2014/main" id="{E89D2C3E-A717-A363-12CF-621B2915D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 b="-13918"/>
          <a:stretch/>
        </p:blipFill>
        <p:spPr bwMode="auto">
          <a:xfrm>
            <a:off x="741419" y="1922786"/>
            <a:ext cx="7661157" cy="350176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0A54C9D-4846-0EB5-A9A3-8AA24D127DD9}"/>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　　②多様性尊重</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6EA78AE2-8987-FB5C-2A6E-65557523A9CE}"/>
              </a:ext>
            </a:extLst>
          </p:cNvPr>
          <p:cNvSpPr>
            <a:spLocks noGrp="1"/>
          </p:cNvSpPr>
          <p:nvPr>
            <p:ph type="sldNum" sz="quarter" idx="12"/>
          </p:nvPr>
        </p:nvSpPr>
        <p:spPr/>
        <p:txBody>
          <a:bodyPr/>
          <a:lstStyle/>
          <a:p>
            <a:fld id="{9DAC49A8-D133-48D6-BABD-467D590054FB}" type="slidenum">
              <a:rPr kumimoji="1" lang="ja-JP" altLang="en-US" smtClean="0"/>
              <a:t>56</a:t>
            </a:fld>
            <a:endParaRPr kumimoji="1" lang="ja-JP" altLang="en-US"/>
          </a:p>
        </p:txBody>
      </p:sp>
    </p:spTree>
    <p:extLst>
      <p:ext uri="{BB962C8B-B14F-4D97-AF65-F5344CB8AC3E}">
        <p14:creationId xmlns:p14="http://schemas.microsoft.com/office/powerpoint/2010/main" val="341212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建物 が含まれている画像&#10;&#10;AI によって生成されたコンテンツは間違っている可能性があります。">
            <a:extLst>
              <a:ext uri="{FF2B5EF4-FFF2-40B4-BE49-F238E27FC236}">
                <a16:creationId xmlns:a16="http://schemas.microsoft.com/office/drawing/2014/main" id="{268D27E8-CA8F-CF29-8069-226519C59A8D}"/>
              </a:ext>
            </a:extLst>
          </p:cNvPr>
          <p:cNvPicPr>
            <a:picLocks noChangeAspect="1"/>
          </p:cNvPicPr>
          <p:nvPr/>
        </p:nvPicPr>
        <p:blipFill>
          <a:blip r:embed="rId2">
            <a:extLst>
              <a:ext uri="{28A0092B-C50C-407E-A947-70E740481C1C}">
                <a14:useLocalDpi xmlns:a14="http://schemas.microsoft.com/office/drawing/2010/main" val="0"/>
              </a:ext>
            </a:extLst>
          </a:blip>
          <a:srcRect l="51576"/>
          <a:stretch/>
        </p:blipFill>
        <p:spPr>
          <a:xfrm>
            <a:off x="6070677" y="2534929"/>
            <a:ext cx="2293578" cy="3348501"/>
          </a:xfrm>
          <a:prstGeom prst="rect">
            <a:avLst/>
          </a:prstGeom>
        </p:spPr>
      </p:pic>
      <p:pic>
        <p:nvPicPr>
          <p:cNvPr id="6" name="図 5" descr="建物 が含まれている画像&#10;&#10;AI によって生成されたコンテンツは間違っている可能性があります。">
            <a:extLst>
              <a:ext uri="{FF2B5EF4-FFF2-40B4-BE49-F238E27FC236}">
                <a16:creationId xmlns:a16="http://schemas.microsoft.com/office/drawing/2014/main" id="{B3E545E6-5A35-9F16-45CB-0A3CDCCFCC96}"/>
              </a:ext>
            </a:extLst>
          </p:cNvPr>
          <p:cNvPicPr>
            <a:picLocks noChangeAspect="1"/>
          </p:cNvPicPr>
          <p:nvPr/>
        </p:nvPicPr>
        <p:blipFill>
          <a:blip r:embed="rId2">
            <a:extLst>
              <a:ext uri="{28A0092B-C50C-407E-A947-70E740481C1C}">
                <a14:useLocalDpi xmlns:a14="http://schemas.microsoft.com/office/drawing/2010/main" val="0"/>
              </a:ext>
            </a:extLst>
          </a:blip>
          <a:srcRect r="51576"/>
          <a:stretch/>
        </p:blipFill>
        <p:spPr>
          <a:xfrm>
            <a:off x="3608217" y="2531537"/>
            <a:ext cx="2293578" cy="3348500"/>
          </a:xfrm>
          <a:prstGeom prst="rect">
            <a:avLst/>
          </a:prstGeom>
        </p:spPr>
      </p:pic>
      <p:sp>
        <p:nvSpPr>
          <p:cNvPr id="3" name="角丸四角形 2"/>
          <p:cNvSpPr/>
          <p:nvPr/>
        </p:nvSpPr>
        <p:spPr>
          <a:xfrm>
            <a:off x="706175" y="1036554"/>
            <a:ext cx="7828871" cy="1362885"/>
          </a:xfrm>
          <a:prstGeom prst="roundRect">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03914" y="1282464"/>
            <a:ext cx="2031325" cy="1200329"/>
          </a:xfrm>
          <a:prstGeom prst="rect">
            <a:avLst/>
          </a:prstGeom>
          <a:noFill/>
        </p:spPr>
        <p:txBody>
          <a:bodyPr wrap="none" lIns="91440" tIns="45720" rIns="91440" bIns="45720">
            <a:spAutoFit/>
          </a:bodyPr>
          <a:lstStyle/>
          <a:p>
            <a:r>
              <a:rPr lang="ja-JP" altLang="en-US" sz="7200" b="1" dirty="0">
                <a:ln w="38100">
                  <a:noFill/>
                  <a:prstDash val="solid"/>
                </a:ln>
                <a:solidFill>
                  <a:srgbClr val="FF0000"/>
                </a:solidFill>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正</a:t>
            </a:r>
            <a:r>
              <a:rPr lang="ja-JP" altLang="en-US" sz="7200" b="1"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義</a:t>
            </a:r>
            <a:endParaRPr lang="ja-JP" altLang="en-US" sz="7200" b="1" cap="none" spc="0"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3545027" y="1280013"/>
            <a:ext cx="2031325" cy="1200329"/>
          </a:xfrm>
          <a:prstGeom prst="rect">
            <a:avLst/>
          </a:prstGeom>
          <a:noFill/>
        </p:spPr>
        <p:txBody>
          <a:bodyPr wrap="none" lIns="91440" tIns="45720" rIns="91440" bIns="45720">
            <a:spAutoFit/>
          </a:bodyPr>
          <a:lstStyle/>
          <a:p>
            <a:r>
              <a:rPr lang="ja-JP" altLang="en-US" sz="7200" b="1"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公</a:t>
            </a:r>
            <a:r>
              <a:rPr lang="ja-JP" altLang="en-US" sz="7200" b="1" dirty="0">
                <a:ln w="38100">
                  <a:noFill/>
                  <a:prstDash val="solid"/>
                </a:ln>
                <a:solidFill>
                  <a:srgbClr val="FF0000"/>
                </a:solidFill>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正</a:t>
            </a:r>
            <a:endParaRPr lang="ja-JP" altLang="en-US" sz="7200" b="1" cap="none" spc="0"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6239559" y="1290682"/>
            <a:ext cx="2031325" cy="1200329"/>
          </a:xfrm>
          <a:prstGeom prst="rect">
            <a:avLst/>
          </a:prstGeom>
          <a:noFill/>
        </p:spPr>
        <p:txBody>
          <a:bodyPr wrap="none" lIns="91440" tIns="45720" rIns="91440" bIns="45720">
            <a:spAutoFit/>
          </a:bodyPr>
          <a:lstStyle/>
          <a:p>
            <a:r>
              <a:rPr lang="ja-JP" altLang="en-US" sz="7200" b="1"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公</a:t>
            </a:r>
            <a:r>
              <a:rPr lang="ja-JP" altLang="en-US" sz="7200" b="1" dirty="0">
                <a:ln w="38100">
                  <a:noFill/>
                  <a:prstDash val="solid"/>
                </a:ln>
                <a:solidFill>
                  <a:srgbClr val="FF0000"/>
                </a:solidFill>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平</a:t>
            </a:r>
            <a:endParaRPr lang="ja-JP" altLang="en-US" sz="7200" b="1" cap="none" spc="0"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2593196" y="1286246"/>
            <a:ext cx="1107996" cy="1200329"/>
          </a:xfrm>
          <a:prstGeom prst="rect">
            <a:avLst/>
          </a:prstGeom>
          <a:noFill/>
        </p:spPr>
        <p:txBody>
          <a:bodyPr wrap="none" lIns="91440" tIns="45720" rIns="91440" bIns="45720">
            <a:spAutoFit/>
          </a:bodyPr>
          <a:lstStyle/>
          <a:p>
            <a:r>
              <a:rPr lang="ja-JP" altLang="en-US" sz="7200" b="1"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7200" b="1" cap="none" spc="0"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5340968" y="1325430"/>
            <a:ext cx="1107996" cy="1200329"/>
          </a:xfrm>
          <a:prstGeom prst="rect">
            <a:avLst/>
          </a:prstGeom>
          <a:noFill/>
        </p:spPr>
        <p:txBody>
          <a:bodyPr wrap="none" lIns="91440" tIns="45720" rIns="91440" bIns="45720">
            <a:spAutoFit/>
          </a:bodyPr>
          <a:lstStyle/>
          <a:p>
            <a:r>
              <a:rPr lang="ja-JP" altLang="en-US" sz="7200" b="1"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7200" b="1" cap="none" spc="0" dirty="0">
              <a:ln w="38100">
                <a:noFill/>
                <a:prstDash val="solid"/>
              </a:ln>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図 20">
            <a:extLst>
              <a:ext uri="{FF2B5EF4-FFF2-40B4-BE49-F238E27FC236}">
                <a16:creationId xmlns:a16="http://schemas.microsoft.com/office/drawing/2014/main" id="{2C5DDCCD-3358-4946-A3DD-F34F8C23A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92" y="3177436"/>
            <a:ext cx="2567602" cy="2840020"/>
          </a:xfrm>
          <a:prstGeom prst="rect">
            <a:avLst/>
          </a:prstGeom>
        </p:spPr>
      </p:pic>
      <p:sp>
        <p:nvSpPr>
          <p:cNvPr id="4" name="タイトル 1">
            <a:extLst>
              <a:ext uri="{FF2B5EF4-FFF2-40B4-BE49-F238E27FC236}">
                <a16:creationId xmlns:a16="http://schemas.microsoft.com/office/drawing/2014/main" id="{AEA15A78-B028-54AA-9522-0F3B1B2848B2}"/>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１．価値・倫理の実際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1549425-299F-CFDF-F187-D698FAA0CD6B}"/>
              </a:ext>
            </a:extLst>
          </p:cNvPr>
          <p:cNvSpPr txBox="1"/>
          <p:nvPr/>
        </p:nvSpPr>
        <p:spPr>
          <a:xfrm>
            <a:off x="-1" y="484872"/>
            <a:ext cx="9143999" cy="461665"/>
          </a:xfrm>
          <a:prstGeom prst="rect">
            <a:avLst/>
          </a:prstGeom>
          <a:noFill/>
        </p:spPr>
        <p:txBody>
          <a:bodyPr wrap="square" rtlCol="0">
            <a:spAutoFit/>
          </a:bodyPr>
          <a:lstStyle/>
          <a:p>
            <a:r>
              <a:rPr kumimoji="1" lang="ja-JP" altLang="en-US" sz="2400" b="1">
                <a:latin typeface="BIZ UDPゴシック" panose="020B0400000000000000" pitchFamily="50" charset="-128"/>
                <a:ea typeface="BIZ UDPゴシック" panose="020B0400000000000000" pitchFamily="50" charset="-128"/>
              </a:rPr>
              <a:t>　　③公平</a:t>
            </a:r>
            <a:r>
              <a:rPr kumimoji="1" lang="ja-JP" altLang="en-US" sz="2400" b="1" dirty="0">
                <a:latin typeface="BIZ UDPゴシック" panose="020B0400000000000000" pitchFamily="50" charset="-128"/>
                <a:ea typeface="BIZ UDPゴシック" panose="020B0400000000000000" pitchFamily="50" charset="-128"/>
              </a:rPr>
              <a:t>と平等</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3608216" y="5765884"/>
            <a:ext cx="2286749" cy="515720"/>
          </a:xfrm>
          <a:prstGeom prst="rect">
            <a:avLst/>
          </a:prstGeom>
          <a:solidFill>
            <a:schemeClr val="bg2"/>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601386" y="5755846"/>
            <a:ext cx="2307238" cy="523220"/>
          </a:xfrm>
          <a:prstGeom prst="rect">
            <a:avLst/>
          </a:prstGeom>
          <a:noFill/>
        </p:spPr>
        <p:txBody>
          <a:bodyPr wrap="square" lIns="91440" tIns="45720" rIns="91440" bIns="45720">
            <a:spAutoFit/>
          </a:bodyPr>
          <a:lstStyle/>
          <a:p>
            <a:pPr algn="ctr"/>
            <a:r>
              <a:rPr lang="ja-JP" altLang="en-US" sz="2800" b="0" cap="none" spc="0" dirty="0">
                <a:ln w="0"/>
                <a:solidFill>
                  <a:srgbClr val="002060"/>
                </a:solidFill>
                <a:latin typeface="HGP創英角ｺﾞｼｯｸUB" panose="020B0A00000000000000" pitchFamily="34" charset="-128"/>
                <a:ea typeface="HGP創英角ｺﾞｼｯｸUB" panose="020B0A00000000000000" pitchFamily="34" charset="-128"/>
              </a:rPr>
              <a:t>平 等</a:t>
            </a:r>
          </a:p>
        </p:txBody>
      </p:sp>
      <p:sp>
        <p:nvSpPr>
          <p:cNvPr id="18" name="正方形/長方形 17">
            <a:extLst>
              <a:ext uri="{FF2B5EF4-FFF2-40B4-BE49-F238E27FC236}">
                <a16:creationId xmlns:a16="http://schemas.microsoft.com/office/drawing/2014/main" id="{9F6303EC-EE5D-06C5-4FA9-D8ABE53F977A}"/>
              </a:ext>
            </a:extLst>
          </p:cNvPr>
          <p:cNvSpPr/>
          <p:nvPr/>
        </p:nvSpPr>
        <p:spPr>
          <a:xfrm>
            <a:off x="6070677" y="5765364"/>
            <a:ext cx="2286749" cy="515720"/>
          </a:xfrm>
          <a:prstGeom prst="rect">
            <a:avLst/>
          </a:prstGeom>
          <a:solidFill>
            <a:schemeClr val="bg2"/>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063848" y="5757267"/>
            <a:ext cx="2300408" cy="523220"/>
          </a:xfrm>
          <a:prstGeom prst="rect">
            <a:avLst/>
          </a:prstGeom>
          <a:noFill/>
        </p:spPr>
        <p:txBody>
          <a:bodyPr wrap="square" lIns="91440" tIns="45720" rIns="91440" bIns="45720">
            <a:spAutoFit/>
          </a:bodyPr>
          <a:lstStyle/>
          <a:p>
            <a:pPr algn="ctr"/>
            <a:r>
              <a:rPr lang="ja-JP" altLang="en-US" sz="2800" dirty="0">
                <a:ln w="0"/>
                <a:solidFill>
                  <a:srgbClr val="002060"/>
                </a:solidFill>
                <a:latin typeface="HGP創英角ｺﾞｼｯｸUB" panose="020B0A00000000000000" pitchFamily="34" charset="-128"/>
                <a:ea typeface="HGP創英角ｺﾞｼｯｸUB" panose="020B0A00000000000000" pitchFamily="34" charset="-128"/>
              </a:rPr>
              <a:t>公 平</a:t>
            </a:r>
            <a:endParaRPr lang="ja-JP" altLang="en-US" sz="2800" b="0" cap="none" spc="0" dirty="0">
              <a:ln w="0"/>
              <a:solidFill>
                <a:srgbClr val="002060"/>
              </a:solidFill>
              <a:latin typeface="HGP創英角ｺﾞｼｯｸUB" panose="020B0A00000000000000" pitchFamily="34" charset="-128"/>
              <a:ea typeface="HGP創英角ｺﾞｼｯｸUB" panose="020B0A00000000000000" pitchFamily="34" charset="-128"/>
            </a:endParaRPr>
          </a:p>
        </p:txBody>
      </p:sp>
      <p:sp>
        <p:nvSpPr>
          <p:cNvPr id="19" name="テキスト ボックス 18">
            <a:extLst>
              <a:ext uri="{FF2B5EF4-FFF2-40B4-BE49-F238E27FC236}">
                <a16:creationId xmlns:a16="http://schemas.microsoft.com/office/drawing/2014/main" id="{09D662A8-9B4F-8DB9-DAD0-8A2C1D94D5F6}"/>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175E579E-F871-CEDB-6AF0-50C56C1971FE}"/>
              </a:ext>
            </a:extLst>
          </p:cNvPr>
          <p:cNvSpPr>
            <a:spLocks noGrp="1"/>
          </p:cNvSpPr>
          <p:nvPr>
            <p:ph type="sldNum" sz="quarter" idx="12"/>
          </p:nvPr>
        </p:nvSpPr>
        <p:spPr/>
        <p:txBody>
          <a:bodyPr/>
          <a:lstStyle/>
          <a:p>
            <a:fld id="{9DAC49A8-D133-48D6-BABD-467D590054FB}" type="slidenum">
              <a:rPr kumimoji="1" lang="ja-JP" altLang="en-US" smtClean="0"/>
              <a:t>57</a:t>
            </a:fld>
            <a:endParaRPr kumimoji="1" lang="ja-JP" altLang="en-US"/>
          </a:p>
        </p:txBody>
      </p:sp>
    </p:spTree>
    <p:extLst>
      <p:ext uri="{BB962C8B-B14F-4D97-AF65-F5344CB8AC3E}">
        <p14:creationId xmlns:p14="http://schemas.microsoft.com/office/powerpoint/2010/main" val="10252678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8"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DB0F2DD-BA82-CB4A-8A9F-EEA2757D1073}"/>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841" y="1158985"/>
            <a:ext cx="9142159" cy="2016224"/>
          </a:xfrm>
          <a:prstGeom prst="rect">
            <a:avLst/>
          </a:prstGeom>
          <a:solidFill>
            <a:schemeClr val="bg1">
              <a:lumMod val="50000"/>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633011" y="1461556"/>
            <a:ext cx="3877985" cy="1200329"/>
          </a:xfrm>
          <a:prstGeom prst="rect">
            <a:avLst/>
          </a:prstGeom>
          <a:noFill/>
        </p:spPr>
        <p:txBody>
          <a:bodyPr wrap="none" lIns="91440" tIns="45720" rIns="91440" bIns="45720">
            <a:spAutoFit/>
          </a:bodyPr>
          <a:lstStyle/>
          <a:p>
            <a:pPr algn="ctr"/>
            <a:r>
              <a:rPr lang="ja-JP" altLang="en-US" sz="7200" cap="none" spc="0" dirty="0">
                <a:ln w="28575">
                  <a:noFill/>
                  <a:prstDash val="solid"/>
                </a:ln>
                <a:solidFill>
                  <a:srgbClr val="002060"/>
                </a:solidFill>
                <a:effectLst>
                  <a:reflection blurRad="6350" stA="55000" endA="300" endPos="45500" dir="5400000" sy="-100000" algn="bl" rotWithShape="0"/>
                </a:effectLst>
                <a:latin typeface="HGP平成明朝体W9" panose="02020A00000000000000" pitchFamily="18" charset="-128"/>
                <a:ea typeface="HGP平成明朝体W9" panose="02020A00000000000000" pitchFamily="18" charset="-128"/>
              </a:rPr>
              <a:t>教</a:t>
            </a:r>
            <a:r>
              <a:rPr lang="ja-JP" altLang="en-US" sz="7200" cap="none" spc="0" dirty="0">
                <a:ln w="28575">
                  <a:noFill/>
                  <a:prstDash val="solid"/>
                </a:ln>
                <a:solidFill>
                  <a:srgbClr val="FF0000"/>
                </a:solidFill>
                <a:effectLst>
                  <a:reflection blurRad="6350" stA="55000" endA="300" endPos="45500" dir="5400000" sy="-100000" algn="bl" rotWithShape="0"/>
                </a:effectLst>
                <a:latin typeface="HGP平成明朝体W9" panose="02020A00000000000000" pitchFamily="18" charset="-128"/>
                <a:ea typeface="HGP平成明朝体W9" panose="02020A00000000000000" pitchFamily="18" charset="-128"/>
              </a:rPr>
              <a:t>育</a:t>
            </a:r>
            <a:r>
              <a:rPr lang="ja-JP" altLang="en-US" sz="7200" cap="none" spc="0" dirty="0">
                <a:ln w="28575">
                  <a:noFill/>
                  <a:prstDash val="solid"/>
                </a:ln>
                <a:solidFill>
                  <a:srgbClr val="002060"/>
                </a:solidFill>
                <a:effectLst>
                  <a:reflection blurRad="6350" stA="55000" endA="300" endPos="45500" dir="5400000" sy="-100000" algn="bl" rotWithShape="0"/>
                </a:effectLst>
                <a:latin typeface="HGP平成明朝体W9" panose="02020A00000000000000" pitchFamily="18" charset="-128"/>
                <a:ea typeface="HGP平成明朝体W9" panose="02020A00000000000000" pitchFamily="18" charset="-128"/>
              </a:rPr>
              <a:t>保障</a:t>
            </a:r>
          </a:p>
        </p:txBody>
      </p:sp>
      <p:sp>
        <p:nvSpPr>
          <p:cNvPr id="17" name="角丸四角形 16"/>
          <p:cNvSpPr/>
          <p:nvPr/>
        </p:nvSpPr>
        <p:spPr>
          <a:xfrm>
            <a:off x="6716180" y="1148245"/>
            <a:ext cx="2107767" cy="2016224"/>
          </a:xfrm>
          <a:prstGeom prst="roundRect">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589C9731-C82F-60D3-4370-4C43AD6DBD8D}"/>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１．価値・倫理の実際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5B98FA8-12D9-1DC2-E33A-6638A1AF24E0}"/>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（２）スクールソーシャルワーカー固有の価値・倫理</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3" name="角丸四角形 2"/>
          <p:cNvSpPr/>
          <p:nvPr/>
        </p:nvSpPr>
        <p:spPr>
          <a:xfrm>
            <a:off x="320054" y="1158985"/>
            <a:ext cx="2107767" cy="2016224"/>
          </a:xfrm>
          <a:prstGeom prst="roundRect">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20054" y="1623328"/>
            <a:ext cx="2082600" cy="1015663"/>
          </a:xfrm>
          <a:prstGeom prst="rect">
            <a:avLst/>
          </a:prstGeom>
          <a:noFill/>
        </p:spPr>
        <p:txBody>
          <a:bodyPr wrap="square" lIns="91440" tIns="45720" rIns="91440" bIns="45720">
            <a:spAutoFit/>
          </a:bodyPr>
          <a:lstStyle/>
          <a:p>
            <a:pPr algn="ctr"/>
            <a:r>
              <a:rPr lang="ja-JP" altLang="en-US" sz="6000" dirty="0">
                <a:ln w="28575">
                  <a:noFill/>
                  <a:prstDash val="solid"/>
                </a:ln>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権利</a:t>
            </a:r>
            <a:endParaRPr lang="ja-JP" altLang="en-US" sz="6000" cap="none" spc="0" dirty="0">
              <a:ln w="28575">
                <a:noFill/>
                <a:prstDash val="solid"/>
              </a:ln>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8" name="正方形/長方形 17"/>
          <p:cNvSpPr/>
          <p:nvPr/>
        </p:nvSpPr>
        <p:spPr>
          <a:xfrm>
            <a:off x="6716180" y="1623327"/>
            <a:ext cx="2107766" cy="1015663"/>
          </a:xfrm>
          <a:prstGeom prst="rect">
            <a:avLst/>
          </a:prstGeom>
          <a:noFill/>
        </p:spPr>
        <p:txBody>
          <a:bodyPr wrap="square" lIns="91440" tIns="45720" rIns="91440" bIns="45720">
            <a:spAutoFit/>
          </a:bodyPr>
          <a:lstStyle/>
          <a:p>
            <a:pPr algn="ctr"/>
            <a:r>
              <a:rPr lang="ja-JP" altLang="en-US" sz="6000" dirty="0">
                <a:ln w="28575">
                  <a:noFill/>
                  <a:prstDash val="solid"/>
                </a:ln>
                <a:solidFill>
                  <a:schemeClr val="bg1"/>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機会</a:t>
            </a:r>
            <a:endParaRPr lang="ja-JP" altLang="en-US" sz="6000" cap="none" spc="0" dirty="0">
              <a:ln w="28575">
                <a:noFill/>
                <a:prstDash val="solid"/>
              </a:ln>
              <a:solidFill>
                <a:schemeClr val="bg1"/>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424DAAB7-0D24-D1A6-2108-A48256A6C141}"/>
              </a:ext>
            </a:extLst>
          </p:cNvPr>
          <p:cNvSpPr txBox="1"/>
          <p:nvPr/>
        </p:nvSpPr>
        <p:spPr>
          <a:xfrm>
            <a:off x="320054" y="3279223"/>
            <a:ext cx="8563815" cy="3077766"/>
          </a:xfrm>
          <a:prstGeom prst="rect">
            <a:avLst/>
          </a:prstGeom>
          <a:noFill/>
        </p:spPr>
        <p:txBody>
          <a:bodyPr wrap="square" rtlCol="0">
            <a:spAutoFit/>
          </a:bodyPr>
          <a:lstStyle/>
          <a:p>
            <a:r>
              <a:rPr kumimoji="1" lang="ja-JP" altLang="en-US" b="1" dirty="0">
                <a:solidFill>
                  <a:srgbClr val="002060"/>
                </a:solidFill>
                <a:latin typeface="BIZ UDPゴシック" panose="020B0400000000000000" pitchFamily="50" charset="-128"/>
                <a:ea typeface="BIZ UDPゴシック" panose="020B0400000000000000" pitchFamily="50" charset="-128"/>
              </a:rPr>
              <a:t>教育基本法</a:t>
            </a:r>
            <a:endParaRPr kumimoji="1" lang="en-US" altLang="ja-JP" b="1" dirty="0">
              <a:solidFill>
                <a:srgbClr val="002060"/>
              </a:solidFill>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（教育の機会均等）</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b="0" i="0" dirty="0">
                <a:solidFill>
                  <a:srgbClr val="222222"/>
                </a:solidFill>
                <a:effectLst/>
                <a:latin typeface="BIZ UDPゴシック" panose="020B0400000000000000" pitchFamily="50" charset="-128"/>
                <a:ea typeface="BIZ UDPゴシック" panose="020B0400000000000000" pitchFamily="50" charset="-128"/>
              </a:rPr>
              <a:t>第四条　すべて国民は、ひとしく、その</a:t>
            </a:r>
            <a:r>
              <a:rPr lang="ja-JP" altLang="en-US" sz="1400" b="1" i="0" u="sng" dirty="0">
                <a:solidFill>
                  <a:srgbClr val="FF0000"/>
                </a:solidFill>
                <a:effectLst/>
                <a:latin typeface="BIZ UDPゴシック" panose="020B0400000000000000" pitchFamily="50" charset="-128"/>
                <a:ea typeface="BIZ UDPゴシック" panose="020B0400000000000000" pitchFamily="50" charset="-128"/>
              </a:rPr>
              <a:t>能力に応じた教育を受ける機会を与えられなければならず</a:t>
            </a:r>
            <a:r>
              <a:rPr lang="ja-JP" altLang="en-US" sz="1400" b="0" i="0" dirty="0">
                <a:solidFill>
                  <a:srgbClr val="222222"/>
                </a:solidFill>
                <a:effectLst/>
                <a:latin typeface="BIZ UDPゴシック" panose="020B0400000000000000" pitchFamily="50" charset="-128"/>
                <a:ea typeface="BIZ UDPゴシック" panose="020B0400000000000000" pitchFamily="50" charset="-128"/>
              </a:rPr>
              <a:t>、人種、信条、性別、社会的身分、経済的地位又は門地によって、教育上差別されない。</a:t>
            </a:r>
          </a:p>
          <a:p>
            <a:endParaRPr kumimoji="1" lang="en-US" altLang="ja-JP" dirty="0">
              <a:latin typeface="BIZ UDPゴシック" panose="020B0400000000000000" pitchFamily="50" charset="-128"/>
              <a:ea typeface="BIZ UDPゴシック" panose="020B0400000000000000" pitchFamily="50" charset="-128"/>
            </a:endParaRPr>
          </a:p>
          <a:p>
            <a:r>
              <a:rPr lang="ja-JP" altLang="en-US" b="1" i="0" dirty="0">
                <a:solidFill>
                  <a:srgbClr val="002060"/>
                </a:solidFill>
                <a:effectLst/>
                <a:latin typeface="BIZ UDPゴシック" panose="020B0400000000000000" pitchFamily="50" charset="-128"/>
                <a:ea typeface="BIZ UDPゴシック" panose="020B0400000000000000" pitchFamily="50" charset="-128"/>
              </a:rPr>
              <a:t>義務教育の段階における普通教育に相当する教育の機会の確保等に関する法律</a:t>
            </a:r>
          </a:p>
          <a:p>
            <a:r>
              <a:rPr kumimoji="1" lang="ja-JP" altLang="en-US" sz="1400" dirty="0">
                <a:latin typeface="BIZ UDPゴシック" panose="020B0400000000000000" pitchFamily="50" charset="-128"/>
                <a:ea typeface="BIZ UDPゴシック" panose="020B0400000000000000" pitchFamily="50" charset="-128"/>
              </a:rPr>
              <a:t>第三条　教育機会の確保等に関する施策は、次に掲げる事項を基本理念として行われなければならない。</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一　全ての児童生徒が豊かな学校生活を送り、</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安心して教育を受けられるよう、学校における環境の確保</a:t>
            </a:r>
            <a:r>
              <a:rPr kumimoji="1" lang="ja-JP" altLang="en-US" sz="1400" dirty="0">
                <a:latin typeface="BIZ UDPゴシック" panose="020B0400000000000000" pitchFamily="50" charset="-128"/>
                <a:ea typeface="BIZ UDPゴシック" panose="020B0400000000000000" pitchFamily="50" charset="-128"/>
              </a:rPr>
              <a:t>が図られるようにすること。</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二　不登校児童生徒が行う多様な学習活動の実情を踏まえ、個々の</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不登校児童生徒の状況に応じた必要な支援</a:t>
            </a:r>
            <a:r>
              <a:rPr kumimoji="1" lang="ja-JP" altLang="en-US" sz="1400" dirty="0">
                <a:latin typeface="BIZ UDPゴシック" panose="020B0400000000000000" pitchFamily="50" charset="-128"/>
                <a:ea typeface="BIZ UDPゴシック" panose="020B0400000000000000" pitchFamily="50" charset="-128"/>
              </a:rPr>
              <a:t>が行われるようにすること。</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三　不登校児童生徒が</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安心して教育を十分に受けられるよう、学校における環境の整備</a:t>
            </a:r>
            <a:r>
              <a:rPr kumimoji="1" lang="ja-JP" altLang="en-US" sz="1400" dirty="0">
                <a:latin typeface="BIZ UDPゴシック" panose="020B0400000000000000" pitchFamily="50" charset="-128"/>
                <a:ea typeface="BIZ UDPゴシック" panose="020B0400000000000000" pitchFamily="50" charset="-128"/>
              </a:rPr>
              <a:t>が図られるようにすること。</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29685F3D-65A8-1867-4A75-D417FC00FFFD}"/>
              </a:ext>
            </a:extLst>
          </p:cNvPr>
          <p:cNvSpPr>
            <a:spLocks noGrp="1"/>
          </p:cNvSpPr>
          <p:nvPr>
            <p:ph type="sldNum" sz="quarter" idx="12"/>
          </p:nvPr>
        </p:nvSpPr>
        <p:spPr/>
        <p:txBody>
          <a:bodyPr/>
          <a:lstStyle/>
          <a:p>
            <a:fld id="{9DAC49A8-D133-48D6-BABD-467D590054FB}" type="slidenum">
              <a:rPr kumimoji="1" lang="ja-JP" altLang="en-US" smtClean="0"/>
              <a:t>58</a:t>
            </a:fld>
            <a:endParaRPr kumimoji="1" lang="ja-JP" altLang="en-US"/>
          </a:p>
        </p:txBody>
      </p:sp>
    </p:spTree>
    <p:extLst>
      <p:ext uri="{BB962C8B-B14F-4D97-AF65-F5344CB8AC3E}">
        <p14:creationId xmlns:p14="http://schemas.microsoft.com/office/powerpoint/2010/main" val="39569508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6BF3D4A-F885-EB27-63AA-6B6BEB2292A5}"/>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7" name="タイトル 1">
            <a:extLst>
              <a:ext uri="{FF2B5EF4-FFF2-40B4-BE49-F238E27FC236}">
                <a16:creationId xmlns:a16="http://schemas.microsoft.com/office/drawing/2014/main" id="{C31D4951-C005-8BED-12BF-6043EC048B7F}"/>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２．ミクロ・メゾ・マクロにおける展開を知る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3C99AAA9-97F4-E724-7901-5092AF99AD82}"/>
              </a:ext>
            </a:extLst>
          </p:cNvPr>
          <p:cNvPicPr>
            <a:picLocks noChangeAspect="1"/>
          </p:cNvPicPr>
          <p:nvPr/>
        </p:nvPicPr>
        <p:blipFill>
          <a:blip r:embed="rId2"/>
          <a:stretch>
            <a:fillRect/>
          </a:stretch>
        </p:blipFill>
        <p:spPr>
          <a:xfrm>
            <a:off x="0" y="484872"/>
            <a:ext cx="9144000" cy="5573810"/>
          </a:xfrm>
          <a:prstGeom prst="rect">
            <a:avLst/>
          </a:prstGeom>
        </p:spPr>
      </p:pic>
      <p:sp>
        <p:nvSpPr>
          <p:cNvPr id="2" name="テキスト ボックス 1">
            <a:extLst>
              <a:ext uri="{FF2B5EF4-FFF2-40B4-BE49-F238E27FC236}">
                <a16:creationId xmlns:a16="http://schemas.microsoft.com/office/drawing/2014/main" id="{45DA8624-F594-6431-0B24-C1BF3B52D58A}"/>
              </a:ext>
            </a:extLst>
          </p:cNvPr>
          <p:cNvSpPr txBox="1"/>
          <p:nvPr/>
        </p:nvSpPr>
        <p:spPr>
          <a:xfrm>
            <a:off x="357051" y="6108450"/>
            <a:ext cx="9022080" cy="246221"/>
          </a:xfrm>
          <a:prstGeom prst="rect">
            <a:avLst/>
          </a:prstGeom>
          <a:noFill/>
        </p:spPr>
        <p:txBody>
          <a:bodyPr wrap="square" rtlCol="0">
            <a:spAutoFit/>
          </a:bodyPr>
          <a:lstStyle/>
          <a:p>
            <a:r>
              <a:rPr lang="ja-JP" altLang="ja-JP" sz="1000" dirty="0"/>
              <a:t>※日本社会福祉士養成校協会（現・日本ソーシャルワーク教育学校連盟）演習教育委員会「相談援助演習のための教育ガイドライン」（</a:t>
            </a:r>
            <a:r>
              <a:rPr lang="en-US" altLang="ja-JP" sz="1000" dirty="0"/>
              <a:t>2015</a:t>
            </a:r>
            <a:r>
              <a:rPr lang="ja-JP" altLang="ja-JP" sz="1000" dirty="0"/>
              <a:t>）を参考に筆者作成</a:t>
            </a:r>
            <a:endParaRPr kumimoji="1" lang="ja-JP" altLang="en-US" sz="1000" dirty="0"/>
          </a:p>
        </p:txBody>
      </p:sp>
      <p:sp>
        <p:nvSpPr>
          <p:cNvPr id="4" name="正方形/長方形 3">
            <a:extLst>
              <a:ext uri="{FF2B5EF4-FFF2-40B4-BE49-F238E27FC236}">
                <a16:creationId xmlns:a16="http://schemas.microsoft.com/office/drawing/2014/main" id="{66FB30EC-2CD9-D012-4E2B-BB323B68B56D}"/>
              </a:ext>
            </a:extLst>
          </p:cNvPr>
          <p:cNvSpPr/>
          <p:nvPr/>
        </p:nvSpPr>
        <p:spPr>
          <a:xfrm>
            <a:off x="2542903" y="4162697"/>
            <a:ext cx="1010195" cy="409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2BC9604-6522-4D54-7548-A9EA6B961D9D}"/>
              </a:ext>
            </a:extLst>
          </p:cNvPr>
          <p:cNvSpPr/>
          <p:nvPr/>
        </p:nvSpPr>
        <p:spPr>
          <a:xfrm>
            <a:off x="2651759" y="1037074"/>
            <a:ext cx="1920241" cy="4093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コミュニティワーク</a:t>
            </a:r>
          </a:p>
        </p:txBody>
      </p:sp>
      <p:sp>
        <p:nvSpPr>
          <p:cNvPr id="6" name="スライド番号プレースホルダー 5">
            <a:extLst>
              <a:ext uri="{FF2B5EF4-FFF2-40B4-BE49-F238E27FC236}">
                <a16:creationId xmlns:a16="http://schemas.microsoft.com/office/drawing/2014/main" id="{C8440693-FD4A-923B-29B4-378A221DCBD3}"/>
              </a:ext>
            </a:extLst>
          </p:cNvPr>
          <p:cNvSpPr>
            <a:spLocks noGrp="1"/>
          </p:cNvSpPr>
          <p:nvPr>
            <p:ph type="sldNum" sz="quarter" idx="12"/>
          </p:nvPr>
        </p:nvSpPr>
        <p:spPr/>
        <p:txBody>
          <a:bodyPr/>
          <a:lstStyle/>
          <a:p>
            <a:fld id="{9DAC49A8-D133-48D6-BABD-467D590054FB}" type="slidenum">
              <a:rPr kumimoji="1" lang="ja-JP" altLang="en-US" smtClean="0"/>
              <a:t>59</a:t>
            </a:fld>
            <a:endParaRPr kumimoji="1" lang="ja-JP" altLang="en-US"/>
          </a:p>
        </p:txBody>
      </p:sp>
    </p:spTree>
    <p:extLst>
      <p:ext uri="{BB962C8B-B14F-4D97-AF65-F5344CB8AC3E}">
        <p14:creationId xmlns:p14="http://schemas.microsoft.com/office/powerpoint/2010/main" val="287352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D2B6D-1B30-9CA9-868D-03EE66249064}"/>
            </a:ext>
          </a:extLst>
        </p:cNvPr>
        <p:cNvGrpSpPr/>
        <p:nvPr/>
      </p:nvGrpSpPr>
      <p:grpSpPr>
        <a:xfrm>
          <a:off x="0" y="0"/>
          <a:ext cx="0" cy="0"/>
          <a:chOff x="0" y="0"/>
          <a:chExt cx="0" cy="0"/>
        </a:xfrm>
      </p:grpSpPr>
      <p:cxnSp>
        <p:nvCxnSpPr>
          <p:cNvPr id="15" name="直線コネクタ 14">
            <a:extLst>
              <a:ext uri="{FF2B5EF4-FFF2-40B4-BE49-F238E27FC236}">
                <a16:creationId xmlns:a16="http://schemas.microsoft.com/office/drawing/2014/main" id="{EF3710AC-50FE-A83E-F333-118896D4E87C}"/>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円/楕円 3">
            <a:extLst>
              <a:ext uri="{FF2B5EF4-FFF2-40B4-BE49-F238E27FC236}">
                <a16:creationId xmlns:a16="http://schemas.microsoft.com/office/drawing/2014/main" id="{9A6D5E60-A728-3012-4AD2-974DCB40F0E0}"/>
              </a:ext>
            </a:extLst>
          </p:cNvPr>
          <p:cNvSpPr/>
          <p:nvPr/>
        </p:nvSpPr>
        <p:spPr>
          <a:xfrm>
            <a:off x="534837" y="1182857"/>
            <a:ext cx="5072333" cy="4779034"/>
          </a:xfrm>
          <a:prstGeom prst="ellipse">
            <a:avLst/>
          </a:prstGeom>
          <a:solidFill>
            <a:srgbClr val="FF66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2B434019-F74B-9223-D9A3-6ABCF28C95B2}"/>
              </a:ext>
            </a:extLst>
          </p:cNvPr>
          <p:cNvSpPr>
            <a:spLocks noChangeAspect="1"/>
          </p:cNvSpPr>
          <p:nvPr/>
        </p:nvSpPr>
        <p:spPr>
          <a:xfrm>
            <a:off x="1168878" y="2503739"/>
            <a:ext cx="3804249" cy="3584276"/>
          </a:xfrm>
          <a:prstGeom prst="ellipse">
            <a:avLst/>
          </a:prstGeom>
          <a:solidFill>
            <a:srgbClr val="FFC000"/>
          </a:solidFill>
          <a:ln w="762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a:extLst>
              <a:ext uri="{FF2B5EF4-FFF2-40B4-BE49-F238E27FC236}">
                <a16:creationId xmlns:a16="http://schemas.microsoft.com/office/drawing/2014/main" id="{C3F06841-21C9-01B6-3EDF-2DBFEFF0D83B}"/>
              </a:ext>
            </a:extLst>
          </p:cNvPr>
          <p:cNvSpPr>
            <a:spLocks noChangeAspect="1"/>
          </p:cNvSpPr>
          <p:nvPr/>
        </p:nvSpPr>
        <p:spPr>
          <a:xfrm>
            <a:off x="1904366" y="3881776"/>
            <a:ext cx="2333272" cy="2198356"/>
          </a:xfrm>
          <a:prstGeom prst="ellipse">
            <a:avLst/>
          </a:prstGeom>
          <a:solidFill>
            <a:srgbClr val="00B0F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70C5E46-F04A-3320-96C0-060C86210E92}"/>
              </a:ext>
            </a:extLst>
          </p:cNvPr>
          <p:cNvSpPr/>
          <p:nvPr/>
        </p:nvSpPr>
        <p:spPr>
          <a:xfrm>
            <a:off x="1585277" y="1529319"/>
            <a:ext cx="3005951" cy="830997"/>
          </a:xfrm>
          <a:prstGeom prst="rect">
            <a:avLst/>
          </a:prstGeom>
          <a:noFill/>
        </p:spPr>
        <p:txBody>
          <a:bodyPr wrap="none" lIns="91440" tIns="45720" rIns="91440" bIns="45720">
            <a:spAutoFit/>
          </a:bodyPr>
          <a:lstStyle/>
          <a:p>
            <a:pPr algn="ct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マクロレベル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（地域・自治体・社会）</a:t>
            </a:r>
            <a:endParaRPr lang="ja-JP" altLang="en-US" sz="20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29AE9096-BCA1-5804-54BB-810C595EBEEF}"/>
              </a:ext>
            </a:extLst>
          </p:cNvPr>
          <p:cNvSpPr/>
          <p:nvPr/>
        </p:nvSpPr>
        <p:spPr>
          <a:xfrm>
            <a:off x="1959135" y="2885720"/>
            <a:ext cx="2236510" cy="830997"/>
          </a:xfrm>
          <a:prstGeom prst="rect">
            <a:avLst/>
          </a:prstGeom>
          <a:noFill/>
        </p:spPr>
        <p:txBody>
          <a:bodyPr wrap="none" lIns="91440" tIns="45720" rIns="91440" bIns="45720">
            <a:spAutoFit/>
          </a:bodyPr>
          <a:lstStyle/>
          <a:p>
            <a:pPr algn="ctr"/>
            <a:r>
              <a:rPr lang="ja-JP" altLang="en-US" sz="28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メゾ</a:t>
            </a: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（校内組織体制）</a:t>
            </a:r>
            <a:endParaRPr lang="ja-JP" altLang="en-US" sz="20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ECE70470-D362-EE30-D475-C52DD4684300}"/>
              </a:ext>
            </a:extLst>
          </p:cNvPr>
          <p:cNvSpPr/>
          <p:nvPr/>
        </p:nvSpPr>
        <p:spPr>
          <a:xfrm>
            <a:off x="1912750" y="4724873"/>
            <a:ext cx="2339102" cy="830997"/>
          </a:xfrm>
          <a:prstGeom prst="rect">
            <a:avLst/>
          </a:prstGeom>
          <a:noFill/>
        </p:spPr>
        <p:txBody>
          <a:bodyPr wrap="none" lIns="91440" tIns="45720" rIns="91440" bIns="45720">
            <a:spAutoFit/>
          </a:bodyPr>
          <a:lstStyle/>
          <a:p>
            <a:pPr algn="ctr"/>
            <a:r>
              <a:rPr lang="ja-JP" altLang="en-US" sz="28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ミクロ</a:t>
            </a: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（児童生徒 他）</a:t>
            </a:r>
            <a:endParaRPr lang="en-US" altLang="ja-JP"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線吹き出し 1 9">
            <a:extLst>
              <a:ext uri="{FF2B5EF4-FFF2-40B4-BE49-F238E27FC236}">
                <a16:creationId xmlns:a16="http://schemas.microsoft.com/office/drawing/2014/main" id="{A36BC6DE-1F93-4B64-45A7-8994BFF9B862}"/>
              </a:ext>
            </a:extLst>
          </p:cNvPr>
          <p:cNvSpPr/>
          <p:nvPr/>
        </p:nvSpPr>
        <p:spPr>
          <a:xfrm>
            <a:off x="5831456" y="4613335"/>
            <a:ext cx="2967487" cy="1018589"/>
          </a:xfrm>
          <a:prstGeom prst="callout1">
            <a:avLst>
              <a:gd name="adj1" fmla="val 61474"/>
              <a:gd name="adj2" fmla="val -687"/>
              <a:gd name="adj3" fmla="val 91692"/>
              <a:gd name="adj4" fmla="val -70283"/>
            </a:avLst>
          </a:prstGeom>
          <a:solidFill>
            <a:srgbClr val="00B0F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ケースワーク　</a:t>
            </a: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他</a:t>
            </a:r>
            <a:endParaRPr kumimoji="1"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1" name="線吹き出し 1 10">
            <a:extLst>
              <a:ext uri="{FF2B5EF4-FFF2-40B4-BE49-F238E27FC236}">
                <a16:creationId xmlns:a16="http://schemas.microsoft.com/office/drawing/2014/main" id="{74714A44-A10C-7C67-DC8D-2D06E9CA4D7F}"/>
              </a:ext>
            </a:extLst>
          </p:cNvPr>
          <p:cNvSpPr/>
          <p:nvPr/>
        </p:nvSpPr>
        <p:spPr>
          <a:xfrm>
            <a:off x="5831456" y="3105216"/>
            <a:ext cx="2967487" cy="1018589"/>
          </a:xfrm>
          <a:prstGeom prst="callout1">
            <a:avLst>
              <a:gd name="adj1" fmla="val 61474"/>
              <a:gd name="adj2" fmla="val -687"/>
              <a:gd name="adj3" fmla="val 83428"/>
              <a:gd name="adj4" fmla="val -46281"/>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チームアプローチ </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専門職協働　他</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線吹き出し 1 11">
            <a:extLst>
              <a:ext uri="{FF2B5EF4-FFF2-40B4-BE49-F238E27FC236}">
                <a16:creationId xmlns:a16="http://schemas.microsoft.com/office/drawing/2014/main" id="{0E7B4853-FF91-3D0D-C23A-A6EE31BF8380}"/>
              </a:ext>
            </a:extLst>
          </p:cNvPr>
          <p:cNvSpPr/>
          <p:nvPr/>
        </p:nvSpPr>
        <p:spPr>
          <a:xfrm>
            <a:off x="5831456" y="1560890"/>
            <a:ext cx="2967487" cy="1018589"/>
          </a:xfrm>
          <a:prstGeom prst="callout1">
            <a:avLst>
              <a:gd name="adj1" fmla="val 61474"/>
              <a:gd name="adj2" fmla="val -687"/>
              <a:gd name="adj3" fmla="val 120428"/>
              <a:gd name="adj4" fmla="val -36136"/>
            </a:avLst>
          </a:prstGeom>
          <a:solidFill>
            <a:srgbClr val="FF66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ネットワーキング</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組織間協働 他</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037861EF-D686-EEFD-64EE-5545DB58A930}"/>
              </a:ext>
            </a:extLst>
          </p:cNvPr>
          <p:cNvSpPr txBox="1"/>
          <p:nvPr/>
        </p:nvSpPr>
        <p:spPr>
          <a:xfrm>
            <a:off x="1901952" y="6042625"/>
            <a:ext cx="7242048" cy="261610"/>
          </a:xfrm>
          <a:prstGeom prst="rect">
            <a:avLst/>
          </a:prstGeom>
          <a:noFill/>
        </p:spPr>
        <p:txBody>
          <a:bodyPr wrap="square" rtlCol="0">
            <a:spAutoFit/>
          </a:bodyPr>
          <a:lstStyle/>
          <a:p>
            <a:pPr algn="r"/>
            <a:r>
              <a:rPr kumimoji="1" lang="ja-JP" altLang="en-US" sz="1100" dirty="0"/>
              <a:t>門田（</a:t>
            </a:r>
            <a:r>
              <a:rPr kumimoji="1" lang="en-US" altLang="ja-JP" sz="1100" dirty="0"/>
              <a:t>2010</a:t>
            </a:r>
            <a:r>
              <a:rPr kumimoji="1" lang="ja-JP" altLang="en-US" sz="1100" dirty="0"/>
              <a:t>）</a:t>
            </a:r>
            <a:r>
              <a:rPr kumimoji="1" lang="en-US" altLang="ja-JP" sz="1100" dirty="0"/>
              <a:t>『</a:t>
            </a:r>
            <a:r>
              <a:rPr kumimoji="1" lang="ja-JP" altLang="en-US" sz="1100" dirty="0"/>
              <a:t>学校ソーシャルワーク実践</a:t>
            </a:r>
            <a:r>
              <a:rPr kumimoji="1" lang="en-US" altLang="ja-JP" sz="1100" dirty="0"/>
              <a:t>―</a:t>
            </a:r>
            <a:r>
              <a:rPr kumimoji="1" lang="ja-JP" altLang="en-US" sz="1100" dirty="0"/>
              <a:t>国際動向とわが国での展開</a:t>
            </a:r>
            <a:r>
              <a:rPr kumimoji="1" lang="en-US" altLang="ja-JP" sz="1100" dirty="0"/>
              <a:t>』</a:t>
            </a:r>
            <a:r>
              <a:rPr kumimoji="1" lang="ja-JP" altLang="en-US" sz="1100" dirty="0"/>
              <a:t>を基に一部改変</a:t>
            </a:r>
          </a:p>
        </p:txBody>
      </p:sp>
      <p:sp>
        <p:nvSpPr>
          <p:cNvPr id="16" name="テキスト ボックス 15">
            <a:extLst>
              <a:ext uri="{FF2B5EF4-FFF2-40B4-BE49-F238E27FC236}">
                <a16:creationId xmlns:a16="http://schemas.microsoft.com/office/drawing/2014/main" id="{4BB6183B-39BD-023A-C1A7-50AB00FE35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7" name="タイトル 1">
            <a:extLst>
              <a:ext uri="{FF2B5EF4-FFF2-40B4-BE49-F238E27FC236}">
                <a16:creationId xmlns:a16="http://schemas.microsoft.com/office/drawing/2014/main" id="{FD08CCD2-79E3-A66C-E210-DBD1B8DBBD1B}"/>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２．ミクロ・メゾ・マクロにおける展開を知る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693CE24-8B0A-AB66-2CB2-6F9827E10C01}"/>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（１）ミクロレベルでのソーシャルワーク実践</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15D8C47D-7A22-FC06-6F8D-0A124CD50C6A}"/>
              </a:ext>
            </a:extLst>
          </p:cNvPr>
          <p:cNvSpPr>
            <a:spLocks noGrp="1"/>
          </p:cNvSpPr>
          <p:nvPr>
            <p:ph type="sldNum" sz="quarter" idx="12"/>
          </p:nvPr>
        </p:nvSpPr>
        <p:spPr/>
        <p:txBody>
          <a:bodyPr/>
          <a:lstStyle/>
          <a:p>
            <a:fld id="{9DAC49A8-D133-48D6-BABD-467D590054FB}" type="slidenum">
              <a:rPr kumimoji="1" lang="ja-JP" altLang="en-US" smtClean="0"/>
              <a:t>60</a:t>
            </a:fld>
            <a:endParaRPr kumimoji="1" lang="ja-JP" altLang="en-US"/>
          </a:p>
        </p:txBody>
      </p:sp>
    </p:spTree>
    <p:extLst>
      <p:ext uri="{BB962C8B-B14F-4D97-AF65-F5344CB8AC3E}">
        <p14:creationId xmlns:p14="http://schemas.microsoft.com/office/powerpoint/2010/main" val="3520178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25B1B-6033-319A-E83F-6B7E44B3A833}"/>
            </a:ext>
          </a:extLst>
        </p:cNvPr>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1C127E76-A306-F9DD-B34F-84A484827F06}"/>
              </a:ext>
            </a:extLst>
          </p:cNvPr>
          <p:cNvSpPr/>
          <p:nvPr/>
        </p:nvSpPr>
        <p:spPr>
          <a:xfrm>
            <a:off x="4650913" y="2374179"/>
            <a:ext cx="2112581" cy="989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8CAC75B7-75CA-00D1-ADA8-EAE177F80397}"/>
              </a:ext>
            </a:extLst>
          </p:cNvPr>
          <p:cNvSpPr/>
          <p:nvPr/>
        </p:nvSpPr>
        <p:spPr>
          <a:xfrm>
            <a:off x="2459417" y="2374178"/>
            <a:ext cx="2112581" cy="989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35E0D20A-29FE-AFC9-C181-F60B4B5D84FC}"/>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２．ミクロ・メゾ・マクロにおける展開を知る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4F99F30-8EAD-1503-6F65-333170920E54}"/>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（１）ミクロレベルでのソーシャルワーク実践</a:t>
            </a:r>
            <a:endParaRPr kumimoji="1" lang="en-US" altLang="ja-JP" sz="1400" b="1" dirty="0">
              <a:latin typeface="BIZ UDPゴシック" panose="020B0400000000000000" pitchFamily="50" charset="-128"/>
              <a:ea typeface="BIZ UDPゴシック" panose="020B0400000000000000" pitchFamily="50" charset="-128"/>
            </a:endParaRPr>
          </a:p>
        </p:txBody>
      </p:sp>
      <p:cxnSp>
        <p:nvCxnSpPr>
          <p:cNvPr id="10" name="直線コネクタ 9">
            <a:extLst>
              <a:ext uri="{FF2B5EF4-FFF2-40B4-BE49-F238E27FC236}">
                <a16:creationId xmlns:a16="http://schemas.microsoft.com/office/drawing/2014/main" id="{457066F1-3D5E-7811-685F-F93C5B32706E}"/>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146F85D-1A9A-EFDC-AA0E-50D2D2309EC6}"/>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pic>
        <p:nvPicPr>
          <p:cNvPr id="14" name="Picture 2" descr="話し合いのイラスト（棒人間） | かわいいフリー素材集 いらすとや">
            <a:extLst>
              <a:ext uri="{FF2B5EF4-FFF2-40B4-BE49-F238E27FC236}">
                <a16:creationId xmlns:a16="http://schemas.microsoft.com/office/drawing/2014/main" id="{76649797-A5E8-8E20-E37A-632F046C7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918" y="3370190"/>
            <a:ext cx="5659820" cy="2971406"/>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3A8C9408-B0BB-A033-33CC-A75992A23FA6}"/>
              </a:ext>
            </a:extLst>
          </p:cNvPr>
          <p:cNvSpPr/>
          <p:nvPr/>
        </p:nvSpPr>
        <p:spPr>
          <a:xfrm>
            <a:off x="3935172" y="3916597"/>
            <a:ext cx="1210588" cy="400110"/>
          </a:xfrm>
          <a:prstGeom prst="rect">
            <a:avLst/>
          </a:prstGeom>
          <a:noFill/>
        </p:spPr>
        <p:txBody>
          <a:bodyPr wrap="none" lIns="91440" tIns="45720" rIns="91440" bIns="45720">
            <a:spAutoFit/>
          </a:bodyPr>
          <a:lstStyle/>
          <a:p>
            <a:pPr algn="ctr"/>
            <a:r>
              <a:rPr lang="ja-JP" altLang="en-US" sz="2000" b="1" dirty="0">
                <a:ln w="10160">
                  <a:solidFill>
                    <a:srgbClr val="C00000"/>
                  </a:solidFill>
                  <a:prstDash val="solid"/>
                </a:ln>
                <a:solidFill>
                  <a:srgbClr val="FF0000"/>
                </a:solidFill>
                <a:latin typeface="BIZ UDPゴシック" panose="020B0400000000000000" pitchFamily="50" charset="-128"/>
                <a:ea typeface="BIZ UDPゴシック" panose="020B0400000000000000" pitchFamily="50" charset="-128"/>
              </a:rPr>
              <a:t>児童生徒</a:t>
            </a:r>
            <a:endParaRPr lang="ja-JP" altLang="en-US" sz="2000" b="1" cap="none" spc="0" dirty="0">
              <a:ln w="10160">
                <a:solidFill>
                  <a:srgbClr val="C00000"/>
                </a:solidFill>
                <a:prstDash val="solid"/>
              </a:ln>
              <a:solidFill>
                <a:srgbClr val="FF000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B261597-E1BD-FC4E-C6C8-F0FA8F6D76A7}"/>
              </a:ext>
            </a:extLst>
          </p:cNvPr>
          <p:cNvSpPr/>
          <p:nvPr/>
        </p:nvSpPr>
        <p:spPr>
          <a:xfrm>
            <a:off x="2247103" y="4005934"/>
            <a:ext cx="1261885" cy="523220"/>
          </a:xfrm>
          <a:prstGeom prst="rect">
            <a:avLst/>
          </a:prstGeom>
          <a:noFill/>
        </p:spPr>
        <p:txBody>
          <a:bodyPr wrap="none" lIns="91440" tIns="45720" rIns="91440" bIns="45720">
            <a:spAutoFit/>
          </a:bodyPr>
          <a:lstStyle/>
          <a:p>
            <a:pPr algn="ctr"/>
            <a:r>
              <a:rPr lang="ja-JP" altLang="en-US" sz="2800" b="1" cap="none" spc="0" dirty="0">
                <a:ln w="10160">
                  <a:solidFill>
                    <a:srgbClr val="FFC000"/>
                  </a:solidFill>
                  <a:prstDash val="solid"/>
                </a:ln>
                <a:solidFill>
                  <a:srgbClr val="FFC000"/>
                </a:solidFill>
                <a:latin typeface="BIZ UDPゴシック" panose="020B0400000000000000" pitchFamily="50" charset="-128"/>
                <a:ea typeface="BIZ UDPゴシック" panose="020B0400000000000000" pitchFamily="50" charset="-128"/>
              </a:rPr>
              <a:t>保護者</a:t>
            </a:r>
          </a:p>
        </p:txBody>
      </p:sp>
      <p:sp>
        <p:nvSpPr>
          <p:cNvPr id="18" name="正方形/長方形 17">
            <a:extLst>
              <a:ext uri="{FF2B5EF4-FFF2-40B4-BE49-F238E27FC236}">
                <a16:creationId xmlns:a16="http://schemas.microsoft.com/office/drawing/2014/main" id="{5081E2D3-5625-83C3-C8B3-8F71235092B8}"/>
              </a:ext>
            </a:extLst>
          </p:cNvPr>
          <p:cNvSpPr/>
          <p:nvPr/>
        </p:nvSpPr>
        <p:spPr>
          <a:xfrm>
            <a:off x="5620404" y="4116652"/>
            <a:ext cx="1261884" cy="523220"/>
          </a:xfrm>
          <a:prstGeom prst="rect">
            <a:avLst/>
          </a:prstGeom>
          <a:noFill/>
        </p:spPr>
        <p:txBody>
          <a:bodyPr wrap="none" lIns="91440" tIns="45720" rIns="91440" bIns="45720">
            <a:spAutoFit/>
          </a:bodyPr>
          <a:lstStyle/>
          <a:p>
            <a:pPr algn="ctr"/>
            <a:r>
              <a:rPr lang="ja-JP" altLang="en-US" sz="2800" b="1" dirty="0">
                <a:ln w="10160">
                  <a:solidFill>
                    <a:srgbClr val="0070C0"/>
                  </a:solidFill>
                  <a:prstDash val="solid"/>
                </a:ln>
                <a:solidFill>
                  <a:srgbClr val="0070C0"/>
                </a:solidFill>
                <a:latin typeface="BIZ UDPゴシック" panose="020B0400000000000000" pitchFamily="50" charset="-128"/>
                <a:ea typeface="BIZ UDPゴシック" panose="020B0400000000000000" pitchFamily="50" charset="-128"/>
              </a:rPr>
              <a:t>教職員</a:t>
            </a:r>
            <a:endParaRPr lang="ja-JP" altLang="en-US" sz="2800" b="1" cap="none" spc="0" dirty="0">
              <a:ln w="10160">
                <a:solidFill>
                  <a:srgbClr val="0070C0"/>
                </a:solidFill>
                <a:prstDash val="solid"/>
              </a:ln>
              <a:solidFill>
                <a:srgbClr val="0070C0"/>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A378DB10-2CF3-CC8C-BFA3-262725255065}"/>
              </a:ext>
            </a:extLst>
          </p:cNvPr>
          <p:cNvSpPr/>
          <p:nvPr/>
        </p:nvSpPr>
        <p:spPr>
          <a:xfrm>
            <a:off x="6848959" y="1127472"/>
            <a:ext cx="2112581" cy="989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37CB7A2F-A7D5-633B-D6E6-B1FCFF72A3AC}"/>
              </a:ext>
            </a:extLst>
          </p:cNvPr>
          <p:cNvSpPr/>
          <p:nvPr/>
        </p:nvSpPr>
        <p:spPr>
          <a:xfrm>
            <a:off x="4650828" y="1127472"/>
            <a:ext cx="2112581" cy="989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D9A2760-A9D0-B414-8A88-2138B2F0356F}"/>
              </a:ext>
            </a:extLst>
          </p:cNvPr>
          <p:cNvSpPr/>
          <p:nvPr/>
        </p:nvSpPr>
        <p:spPr>
          <a:xfrm>
            <a:off x="2452697" y="1130152"/>
            <a:ext cx="2112581" cy="989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9CEDDA54-64C4-407C-E3E1-4B860A462C11}"/>
              </a:ext>
            </a:extLst>
          </p:cNvPr>
          <p:cNvSpPr/>
          <p:nvPr/>
        </p:nvSpPr>
        <p:spPr>
          <a:xfrm>
            <a:off x="252765" y="1127472"/>
            <a:ext cx="2112581" cy="989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A95D07B8-74FE-AFB4-9FF0-559C2B16D831}"/>
              </a:ext>
            </a:extLst>
          </p:cNvPr>
          <p:cNvSpPr/>
          <p:nvPr/>
        </p:nvSpPr>
        <p:spPr>
          <a:xfrm>
            <a:off x="6848958" y="2378279"/>
            <a:ext cx="2112581" cy="989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B3B1A572-7708-8F22-C724-4B6460849859}"/>
              </a:ext>
            </a:extLst>
          </p:cNvPr>
          <p:cNvSpPr/>
          <p:nvPr/>
        </p:nvSpPr>
        <p:spPr>
          <a:xfrm>
            <a:off x="252765" y="2387910"/>
            <a:ext cx="2112581" cy="989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6D04C9F-F313-32D7-C230-4E1772C5BE73}"/>
              </a:ext>
            </a:extLst>
          </p:cNvPr>
          <p:cNvSpPr/>
          <p:nvPr/>
        </p:nvSpPr>
        <p:spPr>
          <a:xfrm>
            <a:off x="437094" y="1317856"/>
            <a:ext cx="1731563" cy="646331"/>
          </a:xfrm>
          <a:prstGeom prst="rect">
            <a:avLst/>
          </a:prstGeom>
          <a:noFill/>
        </p:spPr>
        <p:txBody>
          <a:bodyPr wrap="none" lIns="91440" tIns="45720" rIns="91440" bIns="45720">
            <a:spAutoFit/>
          </a:bodyPr>
          <a:lstStyle/>
          <a:p>
            <a:pPr algn="ctr"/>
            <a:r>
              <a:rPr lang="ja-JP" altLang="en-US"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面　談</a:t>
            </a:r>
            <a:endParaRPr lang="en-US" altLang="ja-JP"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6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（カウンセリング）</a:t>
            </a:r>
            <a:endParaRPr lang="ja-JP" altLang="en-US" sz="16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73700CFD-148B-54CB-3F08-92295240B2FC}"/>
              </a:ext>
            </a:extLst>
          </p:cNvPr>
          <p:cNvSpPr/>
          <p:nvPr/>
        </p:nvSpPr>
        <p:spPr>
          <a:xfrm>
            <a:off x="2751808" y="1315926"/>
            <a:ext cx="1500732" cy="646331"/>
          </a:xfrm>
          <a:prstGeom prst="rect">
            <a:avLst/>
          </a:prstGeom>
          <a:noFill/>
        </p:spPr>
        <p:txBody>
          <a:bodyPr wrap="none" lIns="91440" tIns="45720" rIns="91440" bIns="45720">
            <a:spAutoFit/>
          </a:bodyPr>
          <a:lstStyle/>
          <a:p>
            <a:pPr algn="ctr"/>
            <a:r>
              <a:rPr lang="ja-JP" altLang="en-US" sz="20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訪　問</a:t>
            </a:r>
            <a:endParaRPr lang="en-US" altLang="ja-JP"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6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（アウトリーチ）</a:t>
            </a:r>
            <a:endParaRPr lang="ja-JP" altLang="en-US" sz="16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1B97E4B6-9D69-9CFD-ECFB-FA10F197378D}"/>
              </a:ext>
            </a:extLst>
          </p:cNvPr>
          <p:cNvSpPr/>
          <p:nvPr/>
        </p:nvSpPr>
        <p:spPr>
          <a:xfrm>
            <a:off x="4786095" y="1320481"/>
            <a:ext cx="1851789" cy="646331"/>
          </a:xfrm>
          <a:prstGeom prst="rect">
            <a:avLst/>
          </a:prstGeom>
          <a:noFill/>
        </p:spPr>
        <p:txBody>
          <a:bodyPr wrap="none" lIns="91440" tIns="45720" rIns="91440" bIns="45720">
            <a:spAutoFit/>
          </a:bodyPr>
          <a:lstStyle/>
          <a:p>
            <a:pPr algn="ctr"/>
            <a:r>
              <a:rPr lang="ja-JP" altLang="en-US" sz="20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権利擁護・代弁</a:t>
            </a:r>
            <a:endParaRPr lang="en-US" altLang="ja-JP"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6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（アドボカシー）</a:t>
            </a:r>
            <a:endParaRPr lang="ja-JP" altLang="en-US" sz="16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9A4DA1B8-F2D4-3336-CD86-50B7F95F1138}"/>
              </a:ext>
            </a:extLst>
          </p:cNvPr>
          <p:cNvSpPr/>
          <p:nvPr/>
        </p:nvSpPr>
        <p:spPr>
          <a:xfrm>
            <a:off x="6879413" y="1354638"/>
            <a:ext cx="2021707" cy="584775"/>
          </a:xfrm>
          <a:prstGeom prst="rect">
            <a:avLst/>
          </a:prstGeom>
          <a:noFill/>
        </p:spPr>
        <p:txBody>
          <a:bodyPr wrap="none" lIns="91440" tIns="45720" rIns="91440" bIns="45720">
            <a:spAutoFit/>
          </a:bodyPr>
          <a:lstStyle/>
          <a:p>
            <a:pPr algn="ctr"/>
            <a:r>
              <a:rPr lang="ja-JP" altLang="en-US"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集団面談</a:t>
            </a:r>
            <a:endParaRPr lang="en-US" altLang="ja-JP"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2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（グループ・カウンセリング）</a:t>
            </a:r>
            <a:endParaRPr lang="ja-JP" altLang="en-US" sz="12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8D59CC5-4A29-F0BA-C492-9E4A6A82AF3C}"/>
              </a:ext>
            </a:extLst>
          </p:cNvPr>
          <p:cNvSpPr/>
          <p:nvPr/>
        </p:nvSpPr>
        <p:spPr>
          <a:xfrm>
            <a:off x="221490" y="2586200"/>
            <a:ext cx="2162772" cy="538609"/>
          </a:xfrm>
          <a:prstGeom prst="rect">
            <a:avLst/>
          </a:prstGeom>
          <a:noFill/>
        </p:spPr>
        <p:txBody>
          <a:bodyPr wrap="none" lIns="91440" tIns="45720" rIns="91440" bIns="45720">
            <a:spAutoFit/>
          </a:bodyPr>
          <a:lstStyle/>
          <a:p>
            <a:pPr algn="ctr"/>
            <a:r>
              <a:rPr lang="ja-JP" altLang="en-US"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社会生活技能訓練</a:t>
            </a:r>
            <a:endParaRPr lang="en-US" altLang="ja-JP"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1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（ソーシャルスキルトレーニング）</a:t>
            </a:r>
            <a:endParaRPr lang="ja-JP" altLang="en-US" sz="11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6275289E-AD2E-D37C-05C4-AC320E2990BE}"/>
              </a:ext>
            </a:extLst>
          </p:cNvPr>
          <p:cNvSpPr/>
          <p:nvPr/>
        </p:nvSpPr>
        <p:spPr>
          <a:xfrm>
            <a:off x="2637100" y="2596196"/>
            <a:ext cx="1757211" cy="584775"/>
          </a:xfrm>
          <a:prstGeom prst="rect">
            <a:avLst/>
          </a:prstGeom>
          <a:noFill/>
        </p:spPr>
        <p:txBody>
          <a:bodyPr wrap="none" lIns="91440" tIns="45720" rIns="91440" bIns="45720">
            <a:spAutoFit/>
          </a:bodyPr>
          <a:lstStyle/>
          <a:p>
            <a:pPr algn="ctr"/>
            <a:r>
              <a:rPr lang="ja-JP" altLang="en-US"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自助グループ</a:t>
            </a:r>
            <a:endParaRPr lang="en-US" altLang="ja-JP"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2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（ピアカウンセリング）</a:t>
            </a:r>
            <a:endParaRPr lang="ja-JP" altLang="en-US" sz="12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22003757-3D7C-9A8E-D54B-EC00DF5914C8}"/>
              </a:ext>
            </a:extLst>
          </p:cNvPr>
          <p:cNvSpPr/>
          <p:nvPr/>
        </p:nvSpPr>
        <p:spPr>
          <a:xfrm>
            <a:off x="4743026" y="2596196"/>
            <a:ext cx="1925527" cy="584775"/>
          </a:xfrm>
          <a:prstGeom prst="rect">
            <a:avLst/>
          </a:prstGeom>
          <a:noFill/>
        </p:spPr>
        <p:txBody>
          <a:bodyPr wrap="none" lIns="91440" tIns="45720" rIns="91440" bIns="45720">
            <a:spAutoFit/>
          </a:bodyPr>
          <a:lstStyle/>
          <a:p>
            <a:pPr algn="ctr"/>
            <a:r>
              <a:rPr lang="ja-JP" altLang="en-US" sz="20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保護者支援</a:t>
            </a:r>
            <a:endParaRPr lang="en-US" altLang="ja-JP"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2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（ペアレンティングスキル）</a:t>
            </a:r>
            <a:endParaRPr lang="ja-JP" altLang="en-US" sz="12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25CD37AD-ABF3-9E02-C105-C6FCD0B64942}"/>
              </a:ext>
            </a:extLst>
          </p:cNvPr>
          <p:cNvSpPr/>
          <p:nvPr/>
        </p:nvSpPr>
        <p:spPr>
          <a:xfrm>
            <a:off x="7069366" y="2605445"/>
            <a:ext cx="1641796" cy="584775"/>
          </a:xfrm>
          <a:prstGeom prst="rect">
            <a:avLst/>
          </a:prstGeom>
          <a:noFill/>
        </p:spPr>
        <p:txBody>
          <a:bodyPr wrap="none" lIns="91440" tIns="45720" rIns="91440" bIns="45720">
            <a:spAutoFit/>
          </a:bodyPr>
          <a:lstStyle/>
          <a:p>
            <a:pPr algn="ctr"/>
            <a:r>
              <a:rPr lang="ja-JP" altLang="en-US" sz="20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指導助言</a:t>
            </a:r>
            <a:endParaRPr lang="en-US" altLang="ja-JP" sz="20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200" b="1"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（コンサルテーション）</a:t>
            </a:r>
            <a:endParaRPr lang="ja-JP" altLang="en-US" sz="1200" b="1" cap="none" spc="0" dirty="0">
              <a:ln w="10160">
                <a:noFill/>
                <a:prstDash val="solid"/>
              </a:ln>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9195D653-C994-D64E-FC6F-0038EFB67130}"/>
              </a:ext>
            </a:extLst>
          </p:cNvPr>
          <p:cNvSpPr>
            <a:spLocks noGrp="1"/>
          </p:cNvSpPr>
          <p:nvPr>
            <p:ph type="sldNum" sz="quarter" idx="12"/>
          </p:nvPr>
        </p:nvSpPr>
        <p:spPr/>
        <p:txBody>
          <a:bodyPr/>
          <a:lstStyle/>
          <a:p>
            <a:fld id="{9DAC49A8-D133-48D6-BABD-467D590054FB}" type="slidenum">
              <a:rPr kumimoji="1" lang="ja-JP" altLang="en-US" smtClean="0"/>
              <a:t>61</a:t>
            </a:fld>
            <a:endParaRPr kumimoji="1" lang="ja-JP" altLang="en-US"/>
          </a:p>
        </p:txBody>
      </p:sp>
    </p:spTree>
    <p:extLst>
      <p:ext uri="{BB962C8B-B14F-4D97-AF65-F5344CB8AC3E}">
        <p14:creationId xmlns:p14="http://schemas.microsoft.com/office/powerpoint/2010/main" val="11937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6843</TotalTime>
  <Words>1623</Words>
  <Application>Microsoft Office PowerPoint</Application>
  <PresentationFormat>画面に合わせる (4:3)</PresentationFormat>
  <Paragraphs>249</Paragraphs>
  <Slides>21</Slides>
  <Notes>4</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21</vt:i4>
      </vt:variant>
    </vt:vector>
  </HeadingPairs>
  <TitlesOfParts>
    <vt:vector size="40" baseType="lpstr">
      <vt:lpstr>BIZ UDPゴシック</vt:lpstr>
      <vt:lpstr>BIZ UDゴシック</vt:lpstr>
      <vt:lpstr>Dead Kansas</vt:lpstr>
      <vt:lpstr>HGP創英角ｺﾞｼｯｸUB</vt:lpstr>
      <vt:lpstr>HGP平成明朝体W9</vt:lpstr>
      <vt:lpstr>HGS創英角ｺﾞｼｯｸUB</vt:lpstr>
      <vt:lpstr>HG平成角ｺﾞｼｯｸ体W9</vt:lpstr>
      <vt:lpstr>Meiryo UI</vt:lpstr>
      <vt:lpstr>Microsoft YaHei UI</vt:lpstr>
      <vt:lpstr>UD デジタル 教科書体 NP-B</vt:lpstr>
      <vt:lpstr>メイリオ</vt:lpstr>
      <vt:lpstr>游ゴシック</vt:lpstr>
      <vt:lpstr>Arial</vt:lpstr>
      <vt:lpstr>Calibri</vt:lpstr>
      <vt:lpstr>Calibri Light</vt:lpstr>
      <vt:lpstr>Century</vt:lpstr>
      <vt:lpstr>Constantia</vt:lpstr>
      <vt:lpstr>Eras Bold ITC</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ishii JASWE</dc:creator>
  <cp:lastModifiedBy>松田明子</cp:lastModifiedBy>
  <cp:revision>87</cp:revision>
  <cp:lastPrinted>2024-07-22T08:59:08Z</cp:lastPrinted>
  <dcterms:created xsi:type="dcterms:W3CDTF">2024-06-10T07:07:57Z</dcterms:created>
  <dcterms:modified xsi:type="dcterms:W3CDTF">2026-05-12T06:16:30Z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2026-05-12T06:10:16Z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7effc505-71dd-4828-911b-5ea2d62953a0</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