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6" saveSubsetFonts="1">
  <p:sldMasterIdLst>
    <p:sldMasterId id="2147483744" r:id="rId1"/>
  </p:sldMasterIdLst>
  <p:notesMasterIdLst>
    <p:notesMasterId r:id="rId29"/>
  </p:notesMasterIdLst>
  <p:handoutMasterIdLst>
    <p:handoutMasterId r:id="rId30"/>
  </p:handoutMasterIdLst>
  <p:sldIdLst>
    <p:sldId id="257" r:id="rId2"/>
    <p:sldId id="658" r:id="rId3"/>
    <p:sldId id="677" r:id="rId4"/>
    <p:sldId id="659" r:id="rId5"/>
    <p:sldId id="660" r:id="rId6"/>
    <p:sldId id="678" r:id="rId7"/>
    <p:sldId id="661" r:id="rId8"/>
    <p:sldId id="662" r:id="rId9"/>
    <p:sldId id="663" r:id="rId10"/>
    <p:sldId id="675" r:id="rId11"/>
    <p:sldId id="664" r:id="rId12"/>
    <p:sldId id="685" r:id="rId13"/>
    <p:sldId id="686" r:id="rId14"/>
    <p:sldId id="679" r:id="rId15"/>
    <p:sldId id="665" r:id="rId16"/>
    <p:sldId id="673" r:id="rId17"/>
    <p:sldId id="676" r:id="rId18"/>
    <p:sldId id="687" r:id="rId19"/>
    <p:sldId id="688" r:id="rId20"/>
    <p:sldId id="689" r:id="rId21"/>
    <p:sldId id="666" r:id="rId22"/>
    <p:sldId id="674" r:id="rId23"/>
    <p:sldId id="667" r:id="rId24"/>
    <p:sldId id="668" r:id="rId25"/>
    <p:sldId id="669" r:id="rId26"/>
    <p:sldId id="670" r:id="rId27"/>
    <p:sldId id="671" r:id="rId28"/>
  </p:sldIdLst>
  <p:sldSz cx="9144000" cy="6858000" type="screen4x3"/>
  <p:notesSz cx="10234613" cy="71040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7E5A82-BF46-9EBB-C67C-22F6C00111C9}" name="事務局 ソ教連" initials="事ソ" userId="32902d955e3cfb37" providerId="Windows Live"/>
  <p188:author id="{06FB988C-4E17-B363-8087-914B2C3630D0}" name="比嘉　昌哉" initials="昌比" userId="S::mahiga@okiu.ac.jp::aff154ad-3b6b-4cef-ade9-3f0e5c62b3d3" providerId="AD"/>
  <p188:author id="{BF31E093-D169-1974-B40C-9CA6EECB24D4}" name="松田明子" initials="明松" userId="S::matsuda-a@mext.go.jp::969902a4-8495-4d09-a80e-081ef4c2bbb7" providerId="AD"/>
  <p188:author id="{DB0B9BAD-9BB0-5949-FFC8-685D811C54F8}" name="ソ教連事務局" initials="iJ" userId="ソ教連事務局"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3F3"/>
    <a:srgbClr val="FF6600"/>
    <a:srgbClr val="FFFFCC"/>
    <a:srgbClr val="006600"/>
    <a:srgbClr val="003366"/>
    <a:srgbClr val="FFEDC9"/>
    <a:srgbClr val="FFCC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85939" autoAdjust="0"/>
  </p:normalViewPr>
  <p:slideViewPr>
    <p:cSldViewPr snapToGrid="0">
      <p:cViewPr varScale="1">
        <p:scale>
          <a:sx n="95" d="100"/>
          <a:sy n="95" d="100"/>
        </p:scale>
        <p:origin x="213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8/10/relationships/authors" Targe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6724689-4EB0-F170-7CED-3F101FF8C108}"/>
              </a:ext>
            </a:extLst>
          </p:cNvPr>
          <p:cNvSpPr>
            <a:spLocks noGrp="1"/>
          </p:cNvSpPr>
          <p:nvPr>
            <p:ph type="hdr" sz="quarter"/>
          </p:nvPr>
        </p:nvSpPr>
        <p:spPr>
          <a:xfrm>
            <a:off x="1" y="0"/>
            <a:ext cx="4435475" cy="355600"/>
          </a:xfrm>
          <a:prstGeom prst="rect">
            <a:avLst/>
          </a:prstGeom>
        </p:spPr>
        <p:txBody>
          <a:bodyPr vert="horz" lIns="91436" tIns="45718" rIns="91436" bIns="45718"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F734C50B-2FA3-1572-3AFC-7689B6C9F4FC}"/>
              </a:ext>
            </a:extLst>
          </p:cNvPr>
          <p:cNvSpPr>
            <a:spLocks noGrp="1"/>
          </p:cNvSpPr>
          <p:nvPr>
            <p:ph type="dt" sz="quarter" idx="1"/>
          </p:nvPr>
        </p:nvSpPr>
        <p:spPr>
          <a:xfrm>
            <a:off x="5797550" y="0"/>
            <a:ext cx="4435475" cy="355600"/>
          </a:xfrm>
          <a:prstGeom prst="rect">
            <a:avLst/>
          </a:prstGeom>
        </p:spPr>
        <p:txBody>
          <a:bodyPr vert="horz" lIns="91436" tIns="45718" rIns="91436" bIns="45718" rtlCol="0"/>
          <a:lstStyle>
            <a:lvl1pPr algn="r">
              <a:defRPr sz="1200"/>
            </a:lvl1pPr>
          </a:lstStyle>
          <a:p>
            <a:fld id="{215075DF-67A8-48D2-95FF-3EE8BAD5A939}" type="datetimeFigureOut">
              <a:rPr kumimoji="1" lang="ja-JP" altLang="en-US" smtClean="0"/>
              <a:t>2026/5/12</a:t>
            </a:fld>
            <a:endParaRPr kumimoji="1" lang="ja-JP" altLang="en-US"/>
          </a:p>
        </p:txBody>
      </p:sp>
      <p:sp>
        <p:nvSpPr>
          <p:cNvPr id="4" name="フッター プレースホルダー 3">
            <a:extLst>
              <a:ext uri="{FF2B5EF4-FFF2-40B4-BE49-F238E27FC236}">
                <a16:creationId xmlns:a16="http://schemas.microsoft.com/office/drawing/2014/main" id="{3582C218-D6CA-EB2B-61B8-781CC9B37F74}"/>
              </a:ext>
            </a:extLst>
          </p:cNvPr>
          <p:cNvSpPr>
            <a:spLocks noGrp="1"/>
          </p:cNvSpPr>
          <p:nvPr>
            <p:ph type="ftr" sz="quarter" idx="2"/>
          </p:nvPr>
        </p:nvSpPr>
        <p:spPr>
          <a:xfrm>
            <a:off x="1" y="6748464"/>
            <a:ext cx="4435475" cy="355600"/>
          </a:xfrm>
          <a:prstGeom prst="rect">
            <a:avLst/>
          </a:prstGeom>
        </p:spPr>
        <p:txBody>
          <a:bodyPr vert="horz" lIns="91436" tIns="45718" rIns="91436" bIns="45718"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687F924-9AF9-06B7-71D6-CEB45FC96E11}"/>
              </a:ext>
            </a:extLst>
          </p:cNvPr>
          <p:cNvSpPr>
            <a:spLocks noGrp="1"/>
          </p:cNvSpPr>
          <p:nvPr>
            <p:ph type="sldNum" sz="quarter" idx="3"/>
          </p:nvPr>
        </p:nvSpPr>
        <p:spPr>
          <a:xfrm>
            <a:off x="5797550" y="6748464"/>
            <a:ext cx="4435475" cy="355600"/>
          </a:xfrm>
          <a:prstGeom prst="rect">
            <a:avLst/>
          </a:prstGeom>
        </p:spPr>
        <p:txBody>
          <a:bodyPr vert="horz" lIns="91436" tIns="45718" rIns="91436" bIns="45718" rtlCol="0" anchor="b"/>
          <a:lstStyle>
            <a:lvl1pPr algn="r">
              <a:defRPr sz="1200"/>
            </a:lvl1pPr>
          </a:lstStyle>
          <a:p>
            <a:fld id="{272097DD-48B5-4464-BB0E-F1BD9EE6DD55}" type="slidenum">
              <a:rPr kumimoji="1" lang="ja-JP" altLang="en-US" smtClean="0"/>
              <a:t>‹#›</a:t>
            </a:fld>
            <a:endParaRPr kumimoji="1" lang="ja-JP" altLang="en-US"/>
          </a:p>
        </p:txBody>
      </p:sp>
    </p:spTree>
    <p:extLst>
      <p:ext uri="{BB962C8B-B14F-4D97-AF65-F5344CB8AC3E}">
        <p14:creationId xmlns:p14="http://schemas.microsoft.com/office/powerpoint/2010/main" val="14377252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4434999" cy="356436"/>
          </a:xfrm>
          <a:prstGeom prst="rect">
            <a:avLst/>
          </a:prstGeom>
        </p:spPr>
        <p:txBody>
          <a:bodyPr vert="horz" lIns="94789" tIns="47395" rIns="94789" bIns="47395" rtlCol="0"/>
          <a:lstStyle>
            <a:lvl1pPr algn="l">
              <a:defRPr sz="1200"/>
            </a:lvl1pPr>
          </a:lstStyle>
          <a:p>
            <a:endParaRPr kumimoji="1" lang="ja-JP" altLang="en-US"/>
          </a:p>
        </p:txBody>
      </p:sp>
      <p:sp>
        <p:nvSpPr>
          <p:cNvPr id="3" name="日付プレースホルダー 2"/>
          <p:cNvSpPr>
            <a:spLocks noGrp="1"/>
          </p:cNvSpPr>
          <p:nvPr>
            <p:ph type="dt" idx="1"/>
          </p:nvPr>
        </p:nvSpPr>
        <p:spPr>
          <a:xfrm>
            <a:off x="5797249" y="0"/>
            <a:ext cx="4434999" cy="356436"/>
          </a:xfrm>
          <a:prstGeom prst="rect">
            <a:avLst/>
          </a:prstGeom>
        </p:spPr>
        <p:txBody>
          <a:bodyPr vert="horz" lIns="94789" tIns="47395" rIns="94789" bIns="47395" rtlCol="0"/>
          <a:lstStyle>
            <a:lvl1pPr algn="r">
              <a:defRPr sz="1200"/>
            </a:lvl1pPr>
          </a:lstStyle>
          <a:p>
            <a:fld id="{CA618FE4-13B4-43AA-A106-C4E4C483CD18}" type="datetimeFigureOut">
              <a:rPr kumimoji="1" lang="ja-JP" altLang="en-US" smtClean="0"/>
              <a:t>2026/5/12</a:t>
            </a:fld>
            <a:endParaRPr kumimoji="1" lang="ja-JP" altLang="en-US"/>
          </a:p>
        </p:txBody>
      </p:sp>
      <p:sp>
        <p:nvSpPr>
          <p:cNvPr id="4" name="スライド イメージ プレースホルダー 3"/>
          <p:cNvSpPr>
            <a:spLocks noGrp="1" noRot="1" noChangeAspect="1"/>
          </p:cNvSpPr>
          <p:nvPr>
            <p:ph type="sldImg" idx="2"/>
          </p:nvPr>
        </p:nvSpPr>
        <p:spPr>
          <a:xfrm>
            <a:off x="3521075" y="889000"/>
            <a:ext cx="3192463" cy="2395538"/>
          </a:xfrm>
          <a:prstGeom prst="rect">
            <a:avLst/>
          </a:prstGeom>
          <a:noFill/>
          <a:ln w="12700">
            <a:solidFill>
              <a:prstClr val="black"/>
            </a:solidFill>
          </a:ln>
        </p:spPr>
        <p:txBody>
          <a:bodyPr vert="horz" lIns="94789" tIns="47395" rIns="94789" bIns="47395" rtlCol="0" anchor="ctr"/>
          <a:lstStyle/>
          <a:p>
            <a:endParaRPr lang="ja-JP" altLang="en-US"/>
          </a:p>
        </p:txBody>
      </p:sp>
      <p:sp>
        <p:nvSpPr>
          <p:cNvPr id="5" name="ノート プレースホルダー 4"/>
          <p:cNvSpPr>
            <a:spLocks noGrp="1"/>
          </p:cNvSpPr>
          <p:nvPr>
            <p:ph type="body" sz="quarter" idx="3"/>
          </p:nvPr>
        </p:nvSpPr>
        <p:spPr>
          <a:xfrm>
            <a:off x="1023463" y="3418833"/>
            <a:ext cx="8187690" cy="2797225"/>
          </a:xfrm>
          <a:prstGeom prst="rect">
            <a:avLst/>
          </a:prstGeom>
        </p:spPr>
        <p:txBody>
          <a:bodyPr vert="horz" lIns="94789" tIns="47395" rIns="94789" bIns="4739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6747628"/>
            <a:ext cx="4434999" cy="356436"/>
          </a:xfrm>
          <a:prstGeom prst="rect">
            <a:avLst/>
          </a:prstGeom>
        </p:spPr>
        <p:txBody>
          <a:bodyPr vert="horz" lIns="94789" tIns="47395" rIns="94789" bIns="4739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797249" y="6747628"/>
            <a:ext cx="4434999" cy="356436"/>
          </a:xfrm>
          <a:prstGeom prst="rect">
            <a:avLst/>
          </a:prstGeom>
        </p:spPr>
        <p:txBody>
          <a:bodyPr vert="horz" lIns="94789" tIns="47395" rIns="94789" bIns="47395" rtlCol="0" anchor="b"/>
          <a:lstStyle>
            <a:lvl1pPr algn="r">
              <a:defRPr sz="1200"/>
            </a:lvl1pPr>
          </a:lstStyle>
          <a:p>
            <a:fld id="{1B25A6CD-4DDA-4D9D-909A-B64D768F7122}" type="slidenum">
              <a:rPr kumimoji="1" lang="ja-JP" altLang="en-US" smtClean="0"/>
              <a:t>‹#›</a:t>
            </a:fld>
            <a:endParaRPr kumimoji="1" lang="ja-JP" altLang="en-US"/>
          </a:p>
        </p:txBody>
      </p:sp>
    </p:spTree>
    <p:extLst>
      <p:ext uri="{BB962C8B-B14F-4D97-AF65-F5344CB8AC3E}">
        <p14:creationId xmlns:p14="http://schemas.microsoft.com/office/powerpoint/2010/main" val="34531428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B25A6CD-4DDA-4D9D-909A-B64D768F7122}" type="slidenum">
              <a:rPr kumimoji="1" lang="ja-JP" altLang="en-US" smtClean="0"/>
              <a:t>27</a:t>
            </a:fld>
            <a:endParaRPr kumimoji="1" lang="ja-JP" altLang="en-US"/>
          </a:p>
        </p:txBody>
      </p:sp>
    </p:spTree>
    <p:extLst>
      <p:ext uri="{BB962C8B-B14F-4D97-AF65-F5344CB8AC3E}">
        <p14:creationId xmlns:p14="http://schemas.microsoft.com/office/powerpoint/2010/main" val="377191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B25A6CD-4DDA-4D9D-909A-B64D768F7122}" type="slidenum">
              <a:rPr kumimoji="1" lang="ja-JP" altLang="en-US" smtClean="0"/>
              <a:t>36</a:t>
            </a:fld>
            <a:endParaRPr kumimoji="1" lang="ja-JP" altLang="en-US"/>
          </a:p>
        </p:txBody>
      </p:sp>
    </p:spTree>
    <p:extLst>
      <p:ext uri="{BB962C8B-B14F-4D97-AF65-F5344CB8AC3E}">
        <p14:creationId xmlns:p14="http://schemas.microsoft.com/office/powerpoint/2010/main" val="1871528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FFA63-7F95-1357-2909-CD8A0976B45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FCAD88C-24E3-2327-ABCF-825227BD79D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5DEFF95-F858-10A4-3120-EB72ABE1E27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F0CEF5D-CA1A-C23D-0FD6-089CF188A66D}"/>
              </a:ext>
            </a:extLst>
          </p:cNvPr>
          <p:cNvSpPr>
            <a:spLocks noGrp="1"/>
          </p:cNvSpPr>
          <p:nvPr>
            <p:ph type="sldNum" sz="quarter" idx="5"/>
          </p:nvPr>
        </p:nvSpPr>
        <p:spPr/>
        <p:txBody>
          <a:bodyPr/>
          <a:lstStyle/>
          <a:p>
            <a:fld id="{1B25A6CD-4DDA-4D9D-909A-B64D768F7122}" type="slidenum">
              <a:rPr kumimoji="1" lang="ja-JP" altLang="en-US" smtClean="0"/>
              <a:t>37</a:t>
            </a:fld>
            <a:endParaRPr kumimoji="1" lang="ja-JP" altLang="en-US"/>
          </a:p>
        </p:txBody>
      </p:sp>
    </p:spTree>
    <p:extLst>
      <p:ext uri="{BB962C8B-B14F-4D97-AF65-F5344CB8AC3E}">
        <p14:creationId xmlns:p14="http://schemas.microsoft.com/office/powerpoint/2010/main" val="4292058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03BA8-9046-D823-7F55-3BD762CE412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AFE6205-6B7E-28F9-4EF5-291281BB796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3E115C7-32F5-1ECC-68AE-3623F5339D3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E86E12D-A5C8-8F68-ACCA-77AA5109CAE4}"/>
              </a:ext>
            </a:extLst>
          </p:cNvPr>
          <p:cNvSpPr>
            <a:spLocks noGrp="1"/>
          </p:cNvSpPr>
          <p:nvPr>
            <p:ph type="sldNum" sz="quarter" idx="5"/>
          </p:nvPr>
        </p:nvSpPr>
        <p:spPr/>
        <p:txBody>
          <a:bodyPr/>
          <a:lstStyle/>
          <a:p>
            <a:fld id="{1B25A6CD-4DDA-4D9D-909A-B64D768F7122}" type="slidenum">
              <a:rPr kumimoji="1" lang="ja-JP" altLang="en-US" smtClean="0"/>
              <a:t>38</a:t>
            </a:fld>
            <a:endParaRPr kumimoji="1" lang="ja-JP" altLang="en-US"/>
          </a:p>
        </p:txBody>
      </p:sp>
    </p:spTree>
    <p:extLst>
      <p:ext uri="{BB962C8B-B14F-4D97-AF65-F5344CB8AC3E}">
        <p14:creationId xmlns:p14="http://schemas.microsoft.com/office/powerpoint/2010/main" val="1791114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B25A6CD-4DDA-4D9D-909A-B64D768F7122}" type="slidenum">
              <a:rPr kumimoji="1" lang="ja-JP" altLang="en-US" smtClean="0"/>
              <a:t>39</a:t>
            </a:fld>
            <a:endParaRPr kumimoji="1" lang="ja-JP" altLang="en-US"/>
          </a:p>
        </p:txBody>
      </p:sp>
    </p:spTree>
    <p:extLst>
      <p:ext uri="{BB962C8B-B14F-4D97-AF65-F5344CB8AC3E}">
        <p14:creationId xmlns:p14="http://schemas.microsoft.com/office/powerpoint/2010/main" val="2361727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BIZ UDPゴシック" panose="020B0400000000000000" pitchFamily="50" charset="-128"/>
                <a:ea typeface="BIZ UDPゴシック" panose="020B0400000000000000" pitchFamily="50" charset="-128"/>
              </a:rPr>
              <a:t>①参加者の偏り</a:t>
            </a:r>
            <a:r>
              <a:rPr kumimoji="1" lang="ja-JP" altLang="en-US" sz="1200" dirty="0">
                <a:solidFill>
                  <a:srgbClr val="FF0000"/>
                </a:solidFill>
                <a:latin typeface="BIZ UDPゴシック" panose="020B0400000000000000" pitchFamily="50" charset="-128"/>
                <a:ea typeface="BIZ UDPゴシック" panose="020B0400000000000000" pitchFamily="50" charset="-128"/>
              </a:rPr>
              <a:t>➡対象を経済的に困難な家庭や支援が必要な家庭としているが、支援を必要とする家庭がその存在を知らない場合がある。また、スティグマ（ネガティブな印象、偏見）を感じることから、参加をためらう家庭もある。</a:t>
            </a:r>
            <a:endParaRPr kumimoji="1" lang="en-US" altLang="ja-JP" sz="1200"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BIZ UDPゴシック" panose="020B0400000000000000" pitchFamily="50" charset="-128"/>
                <a:ea typeface="BIZ UDPゴシック" panose="020B0400000000000000" pitchFamily="50" charset="-128"/>
              </a:rPr>
              <a:t>②支援する側の課題</a:t>
            </a:r>
            <a:r>
              <a:rPr kumimoji="1" lang="ja-JP" altLang="en-US" sz="1200" dirty="0">
                <a:solidFill>
                  <a:srgbClr val="FF0000"/>
                </a:solidFill>
                <a:latin typeface="BIZ UDPゴシック" panose="020B0400000000000000" pitchFamily="50" charset="-128"/>
                <a:ea typeface="BIZ UDPゴシック" panose="020B0400000000000000" pitchFamily="50" charset="-128"/>
              </a:rPr>
              <a:t>➡地域の寄付やボランティアによって運営されていることが多いため、安定的な資金の確保が難しく持続的な運営が困難となる。</a:t>
            </a:r>
            <a:endParaRPr kumimoji="1" lang="en-US" altLang="ja-JP" sz="1200" dirty="0">
              <a:solidFill>
                <a:srgbClr val="FF0000"/>
              </a:solidFill>
              <a:latin typeface="BIZ UDPゴシック" panose="020B0400000000000000" pitchFamily="50" charset="-128"/>
              <a:ea typeface="BIZ UDP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1B25A6CD-4DDA-4D9D-909A-B64D768F7122}" type="slidenum">
              <a:rPr kumimoji="1" lang="ja-JP" altLang="en-US" smtClean="0"/>
              <a:t>41</a:t>
            </a:fld>
            <a:endParaRPr kumimoji="1" lang="ja-JP" altLang="en-US"/>
          </a:p>
        </p:txBody>
      </p:sp>
    </p:spTree>
    <p:extLst>
      <p:ext uri="{BB962C8B-B14F-4D97-AF65-F5344CB8AC3E}">
        <p14:creationId xmlns:p14="http://schemas.microsoft.com/office/powerpoint/2010/main" val="1353079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DB31FEE-8B97-4272-B299-D4511158E024}" type="datetime1">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225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EC1939A-03A3-4351-9E5A-60392FEDBF8F}" type="datetime1">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3658216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1D3AC24-E106-4CE2-ABCA-14A505F55949}" type="datetime1">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33106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127322" y="-132044"/>
            <a:ext cx="6704301" cy="627864"/>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ja-JP" altLang="en-US" dirty="0"/>
              <a:t>マスタ タイトルの書式設定</a:t>
            </a:r>
          </a:p>
        </p:txBody>
      </p:sp>
    </p:spTree>
    <p:extLst>
      <p:ext uri="{BB962C8B-B14F-4D97-AF65-F5344CB8AC3E}">
        <p14:creationId xmlns:p14="http://schemas.microsoft.com/office/powerpoint/2010/main" val="333121767"/>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593243B-383F-4F13-A221-F123F4D6B3A4}" type="datetime1">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4202406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503EBB3-C24C-4AD9-89A7-521092684A26}" type="datetime1">
              <a:rPr kumimoji="1" lang="ja-JP" altLang="en-US" smtClean="0"/>
              <a:t>2026/5/12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716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5FA0DC7-03F8-4EEE-830F-6673FEBBE2CF}" type="datetime1">
              <a:rPr kumimoji="1" lang="ja-JP" altLang="en-US" smtClean="0"/>
              <a:t>2026/5/12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3926329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4"/>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4"/>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5F4CAC9-48E7-48D6-841D-88AF5470B006}" type="datetime1">
              <a:rPr kumimoji="1" lang="ja-JP" altLang="en-US" smtClean="0"/>
              <a:t>2026/5/12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17862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3E5774A-74B1-4ED0-9ED1-153629F716E2}" type="datetime1">
              <a:rPr kumimoji="1" lang="ja-JP" altLang="en-US" smtClean="0"/>
              <a:t>2026/5/12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714132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7" name="Date Placeholder 6"/>
          <p:cNvSpPr>
            <a:spLocks noGrp="1"/>
          </p:cNvSpPr>
          <p:nvPr>
            <p:ph type="dt" sz="half" idx="10"/>
          </p:nvPr>
        </p:nvSpPr>
        <p:spPr/>
        <p:txBody>
          <a:bodyPr/>
          <a:lstStyle/>
          <a:p>
            <a:fld id="{D6160742-1C67-4382-86CF-2E3C20404C19}" type="datetime1">
              <a:rPr kumimoji="1" lang="ja-JP" altLang="en-US" smtClean="0"/>
              <a:t>2026/5/12</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2129174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BD2B35A-2A5E-4219-B21D-03DFF0614E82}" type="datetime1">
              <a:rPr kumimoji="1" lang="ja-JP" altLang="en-US" smtClean="0"/>
              <a:t>2026/5/12</a:t>
            </a:fld>
            <a:endParaRPr kumimoji="1" lang="ja-JP"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306972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C52D25B-925D-4BB9-B619-674A21DE02FF}" type="datetime1">
              <a:rPr kumimoji="1" lang="ja-JP" altLang="en-US" smtClean="0"/>
              <a:t>2026/5/12</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AC49A8-D133-48D6-BABD-467D590054FB}" type="slidenum">
              <a:rPr kumimoji="1" lang="ja-JP" altLang="en-US" smtClean="0"/>
              <a:t>‹#›</a:t>
            </a:fld>
            <a:endParaRPr kumimoji="1" lang="ja-JP" altLang="en-US"/>
          </a:p>
        </p:txBody>
      </p:sp>
    </p:spTree>
    <p:extLst>
      <p:ext uri="{BB962C8B-B14F-4D97-AF65-F5344CB8AC3E}">
        <p14:creationId xmlns:p14="http://schemas.microsoft.com/office/powerpoint/2010/main" val="204944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046A00F-A316-49AA-8498-AFBA0E7BF185}" type="datetime1">
              <a:rPr kumimoji="1" lang="ja-JP" altLang="en-US" smtClean="0"/>
              <a:t>2026/5/12</a:t>
            </a:fld>
            <a:endParaRPr kumimoji="1" lang="ja-JP"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DAC49A8-D133-48D6-BABD-467D590054FB}" type="slidenum">
              <a:rPr kumimoji="1" lang="ja-JP" altLang="en-US" smtClean="0"/>
              <a:t>‹#›</a:t>
            </a:fld>
            <a:endParaRPr kumimoji="1" lang="ja-JP"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01458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7" r:id="rId12"/>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musubie.org/pickupproject/bousai/"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1.xlsx"/><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illust-box.jp/sozai/120325/"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stock.adobe.com/jp/images/%E4%BD%95%E3%81%8B%E3%82%92%E8%80%83%E3%81%88%E3%82%8B%E5%A5%B3%E6%80%A7%E3%82%B7%E3%83%AB%E3%82%A8%E3%83%83%E3%83%88%E3%81%AE%E3%82%A4%E3%83%A9%E3%82%B9%E3%83%88%E3%80%80%E9%BB%92/509507871" TargetMode="Externa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ja.pngtree.com/freepng/teamwork-collaboration-suites-strategy-concept_8817449.html"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Excel_Worksheet.xlsx"/><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cfa.go.jp/policies/jidougyakutai/"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pinterest.com/pin/1080934348054087892/"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865E2D2F-9DF3-15DE-5D04-C2621008E115}"/>
              </a:ext>
            </a:extLst>
          </p:cNvPr>
          <p:cNvSpPr>
            <a:spLocks noGrp="1"/>
          </p:cNvSpPr>
          <p:nvPr>
            <p:ph type="subTitle" idx="1"/>
          </p:nvPr>
        </p:nvSpPr>
        <p:spPr>
          <a:xfrm>
            <a:off x="800100" y="2743200"/>
            <a:ext cx="7543800" cy="1519029"/>
          </a:xfrm>
        </p:spPr>
        <p:txBody>
          <a:bodyPr anchor="t" anchorCtr="0">
            <a:normAutofit/>
          </a:bodyPr>
          <a:lstStyle/>
          <a:p>
            <a:pPr algn="ctr"/>
            <a:r>
              <a:rPr kumimoji="1"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rPr>
              <a:t>第２科目</a:t>
            </a:r>
            <a:endParaRPr kumimoji="1" lang="en-US" altLang="ja-JP" sz="20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pPr algn="ctr"/>
            <a:r>
              <a:rPr kumimoji="1" lang="ja-JP" altLang="en-US" sz="2800" b="1" dirty="0">
                <a:solidFill>
                  <a:schemeClr val="tx1">
                    <a:lumMod val="85000"/>
                    <a:lumOff val="15000"/>
                  </a:schemeClr>
                </a:solidFill>
                <a:latin typeface="BIZ UDゴシック" panose="020B0400000000000000" pitchFamily="49" charset="-128"/>
                <a:ea typeface="BIZ UDゴシック" panose="020B0400000000000000" pitchFamily="49" charset="-128"/>
              </a:rPr>
              <a:t>子どもを取り巻く現状・機関</a:t>
            </a:r>
            <a:r>
              <a:rPr lang="en-US" altLang="ja-JP" sz="2800" b="1"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sz="2800" b="1" dirty="0">
                <a:solidFill>
                  <a:schemeClr val="tx1">
                    <a:lumMod val="85000"/>
                    <a:lumOff val="15000"/>
                  </a:schemeClr>
                </a:solidFill>
                <a:latin typeface="BIZ UDゴシック" panose="020B0400000000000000" pitchFamily="49" charset="-128"/>
                <a:ea typeface="BIZ UDゴシック" panose="020B0400000000000000" pitchFamily="49" charset="-128"/>
              </a:rPr>
              <a:t>制度の実際</a:t>
            </a:r>
            <a:endParaRPr kumimoji="1" lang="en-US" altLang="ja-JP" sz="2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sp>
        <p:nvSpPr>
          <p:cNvPr id="4" name="テキスト ボックス 3">
            <a:extLst>
              <a:ext uri="{FF2B5EF4-FFF2-40B4-BE49-F238E27FC236}">
                <a16:creationId xmlns:a16="http://schemas.microsoft.com/office/drawing/2014/main" id="{53B14473-3C5A-A78A-0796-D05BB46F8CC8}"/>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5" name="テキスト ボックス 4">
            <a:extLst>
              <a:ext uri="{FF2B5EF4-FFF2-40B4-BE49-F238E27FC236}">
                <a16:creationId xmlns:a16="http://schemas.microsoft.com/office/drawing/2014/main" id="{07B4C39A-1880-6509-9FD4-9A1B1B1F5585}"/>
              </a:ext>
            </a:extLst>
          </p:cNvPr>
          <p:cNvSpPr txBox="1"/>
          <p:nvPr/>
        </p:nvSpPr>
        <p:spPr>
          <a:xfrm>
            <a:off x="0" y="0"/>
            <a:ext cx="9144000" cy="2123658"/>
          </a:xfrm>
          <a:prstGeom prst="rect">
            <a:avLst/>
          </a:prstGeom>
          <a:solidFill>
            <a:srgbClr val="00660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spcAft>
                <a:spcPts val="600"/>
              </a:spcAft>
            </a:pPr>
            <a:endParaRPr kumimoji="1" lang="en-US" altLang="ja-JP" dirty="0"/>
          </a:p>
          <a:p>
            <a:pPr algn="ctr">
              <a:spcAft>
                <a:spcPts val="600"/>
              </a:spcAft>
            </a:pPr>
            <a:r>
              <a:rPr kumimoji="1" lang="ja-JP" altLang="en-US" dirty="0">
                <a:latin typeface="BIZ UDゴシック" panose="020B0400000000000000" pitchFamily="49" charset="-128"/>
                <a:ea typeface="BIZ UDゴシック" panose="020B0400000000000000" pitchFamily="49" charset="-128"/>
              </a:rPr>
              <a:t>令和７年度文部科学省委託事業　いじめ対策・不登校支援等推進事業</a:t>
            </a:r>
            <a:endParaRPr kumimoji="1" lang="en-US" altLang="ja-JP" dirty="0">
              <a:latin typeface="BIZ UDゴシック" panose="020B0400000000000000" pitchFamily="49" charset="-128"/>
              <a:ea typeface="BIZ UDゴシック" panose="020B0400000000000000" pitchFamily="49" charset="-128"/>
            </a:endParaRPr>
          </a:p>
          <a:p>
            <a:pPr algn="ctr">
              <a:spcAft>
                <a:spcPts val="1200"/>
              </a:spcAft>
            </a:pPr>
            <a:r>
              <a:rPr kumimoji="1" lang="ja-JP" altLang="en-US" dirty="0">
                <a:latin typeface="BIZ UDゴシック" panose="020B0400000000000000" pitchFamily="49" charset="-128"/>
                <a:ea typeface="BIZ UDゴシック" panose="020B0400000000000000" pitchFamily="49" charset="-128"/>
              </a:rPr>
              <a:t>いじめ・不登校等の未然防止等に向けた魅力ある学校づくりに関する調査研究</a:t>
            </a:r>
            <a:endParaRPr kumimoji="1" lang="en-US" altLang="ja-JP" dirty="0">
              <a:latin typeface="BIZ UDゴシック" panose="020B0400000000000000" pitchFamily="49" charset="-128"/>
              <a:ea typeface="BIZ UDゴシック" panose="020B0400000000000000" pitchFamily="49" charset="-128"/>
            </a:endParaRPr>
          </a:p>
          <a:p>
            <a:pPr algn="ctr">
              <a:spcBef>
                <a:spcPts val="600"/>
              </a:spcBef>
              <a:spcAft>
                <a:spcPts val="600"/>
              </a:spcAft>
            </a:pPr>
            <a:r>
              <a:rPr kumimoji="1" lang="ja-JP" altLang="en-US" sz="3200" dirty="0">
                <a:solidFill>
                  <a:schemeClr val="bg1"/>
                </a:solidFill>
                <a:latin typeface="BIZ UDゴシック" panose="020B0400000000000000" pitchFamily="49" charset="-128"/>
                <a:ea typeface="BIZ UDゴシック" panose="020B0400000000000000" pitchFamily="49" charset="-128"/>
              </a:rPr>
              <a:t>福祉に関する教職員向けの研修</a:t>
            </a:r>
            <a:endParaRPr kumimoji="1" lang="en-US" altLang="ja-JP" sz="3200" dirty="0">
              <a:solidFill>
                <a:schemeClr val="bg1"/>
              </a:solidFill>
              <a:latin typeface="BIZ UDゴシック" panose="020B0400000000000000" pitchFamily="49" charset="-128"/>
              <a:ea typeface="BIZ UDゴシック" panose="020B0400000000000000" pitchFamily="49" charset="-128"/>
            </a:endParaRPr>
          </a:p>
          <a:p>
            <a:pPr algn="ctr">
              <a:spcAft>
                <a:spcPts val="600"/>
              </a:spcAft>
            </a:pPr>
            <a:endParaRPr kumimoji="1" lang="en-US" altLang="ja-JP" sz="16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6" name="字幕 2">
            <a:extLst>
              <a:ext uri="{FF2B5EF4-FFF2-40B4-BE49-F238E27FC236}">
                <a16:creationId xmlns:a16="http://schemas.microsoft.com/office/drawing/2014/main" id="{14BD49EB-4FDF-D492-7B05-F5F16E8FB192}"/>
              </a:ext>
            </a:extLst>
          </p:cNvPr>
          <p:cNvSpPr txBox="1">
            <a:spLocks/>
          </p:cNvSpPr>
          <p:nvPr/>
        </p:nvSpPr>
        <p:spPr>
          <a:xfrm>
            <a:off x="800100" y="4514851"/>
            <a:ext cx="7543800" cy="1185682"/>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kumimoji="1"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9pPr>
          </a:lstStyle>
          <a:p>
            <a:pPr algn="ctr"/>
            <a:r>
              <a:rPr lang="ja-JP" altLang="en-US" sz="2800" b="1" dirty="0">
                <a:solidFill>
                  <a:schemeClr val="tx1">
                    <a:lumMod val="85000"/>
                    <a:lumOff val="15000"/>
                  </a:schemeClr>
                </a:solidFill>
                <a:latin typeface="BIZ UDゴシック" panose="020B0400000000000000" pitchFamily="49" charset="-128"/>
                <a:ea typeface="BIZ UDゴシック" panose="020B0400000000000000" pitchFamily="49" charset="-128"/>
              </a:rPr>
              <a:t>講師　氏名</a:t>
            </a:r>
          </a:p>
          <a:p>
            <a:pPr algn="ctr"/>
            <a:r>
              <a:rPr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rPr>
              <a:t>講師　所属・役職</a:t>
            </a:r>
            <a:endParaRPr lang="en-US" altLang="ja-JP" sz="20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pPr algn="ctr"/>
            <a:endParaRPr lang="ja-JP" altLang="en-US" sz="28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sp>
        <p:nvSpPr>
          <p:cNvPr id="7" name="字幕 2">
            <a:extLst>
              <a:ext uri="{FF2B5EF4-FFF2-40B4-BE49-F238E27FC236}">
                <a16:creationId xmlns:a16="http://schemas.microsoft.com/office/drawing/2014/main" id="{D0D79937-4849-EC59-47B4-700B34060222}"/>
              </a:ext>
            </a:extLst>
          </p:cNvPr>
          <p:cNvSpPr txBox="1">
            <a:spLocks/>
          </p:cNvSpPr>
          <p:nvPr/>
        </p:nvSpPr>
        <p:spPr>
          <a:xfrm>
            <a:off x="4562475" y="5778405"/>
            <a:ext cx="4543425" cy="540000"/>
          </a:xfrm>
          <a:prstGeom prst="rect">
            <a:avLst/>
          </a:prstGeom>
        </p:spPr>
        <p:txBody>
          <a:bodyPr vert="horz" lIns="91440" tIns="45720" rIns="91440" bIns="45720" rtlCol="0" anchor="t" anchorCtr="0">
            <a:normAutofit fontScale="92500"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kumimoji="1"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9pPr>
          </a:lstStyle>
          <a:p>
            <a:pPr>
              <a:lnSpc>
                <a:spcPct val="120000"/>
              </a:lnSpc>
              <a:spcBef>
                <a:spcPts val="0"/>
              </a:spcBef>
              <a:spcAft>
                <a:spcPts val="0"/>
              </a:spcAft>
            </a:pPr>
            <a:r>
              <a:rPr lang="ja-JP" altLang="en-US" sz="1400" b="1" u="sng" dirty="0">
                <a:solidFill>
                  <a:srgbClr val="006600"/>
                </a:solidFill>
                <a:latin typeface="BIZ UDPゴシック" panose="020B0400000000000000" pitchFamily="50" charset="-128"/>
                <a:ea typeface="BIZ UDPゴシック" panose="020B0400000000000000" pitchFamily="50" charset="-128"/>
              </a:rPr>
              <a:t>■研修テキスト執筆・講義用資料作成　　　　　　　■</a:t>
            </a:r>
            <a:endParaRPr lang="en-US" altLang="ja-JP" sz="1400" b="1" u="sng" dirty="0">
              <a:solidFill>
                <a:srgbClr val="006600"/>
              </a:solidFill>
              <a:latin typeface="BIZ UDPゴシック" panose="020B0400000000000000" pitchFamily="50" charset="-128"/>
              <a:ea typeface="BIZ UDPゴシック" panose="020B0400000000000000" pitchFamily="50" charset="-128"/>
            </a:endParaRPr>
          </a:p>
          <a:p>
            <a:pPr>
              <a:lnSpc>
                <a:spcPct val="120000"/>
              </a:lnSpc>
              <a:spcBef>
                <a:spcPts val="300"/>
              </a:spcBef>
              <a:spcAft>
                <a:spcPts val="0"/>
              </a:spcAft>
            </a:pPr>
            <a:r>
              <a:rPr lang="ja-JP" altLang="en-US" sz="1400" b="1" dirty="0">
                <a:solidFill>
                  <a:schemeClr val="tx1">
                    <a:lumMod val="85000"/>
                    <a:lumOff val="15000"/>
                  </a:schemeClr>
                </a:solidFill>
                <a:latin typeface="BIZ UDPゴシック" panose="020B0400000000000000" pitchFamily="50" charset="-128"/>
                <a:ea typeface="BIZ UDPゴシック" panose="020B0400000000000000" pitchFamily="50" charset="-128"/>
              </a:rPr>
              <a:t>　 比嘉昌哉</a:t>
            </a:r>
            <a:r>
              <a:rPr lang="ja-JP" altLang="en-US" sz="1300" b="1"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lang="zh-CN" altLang="en-US" sz="1300" b="1" dirty="0">
                <a:solidFill>
                  <a:schemeClr val="tx1">
                    <a:lumMod val="85000"/>
                    <a:lumOff val="15000"/>
                  </a:schemeClr>
                </a:solidFill>
                <a:latin typeface="BIZ UDPゴシック" panose="020B0400000000000000" pitchFamily="50" charset="-128"/>
                <a:ea typeface="BIZ UDPゴシック" panose="020B0400000000000000" pitchFamily="50" charset="-128"/>
              </a:rPr>
              <a:t>沖縄国際大学総合文化学部</a:t>
            </a:r>
            <a:r>
              <a:rPr lang="ja-JP" altLang="en-US" sz="1300" b="1" dirty="0">
                <a:solidFill>
                  <a:schemeClr val="tx1">
                    <a:lumMod val="85000"/>
                    <a:lumOff val="15000"/>
                  </a:schemeClr>
                </a:solidFill>
                <a:latin typeface="BIZ UDPゴシック" panose="020B0400000000000000" pitchFamily="50" charset="-128"/>
                <a:ea typeface="BIZ UDPゴシック" panose="020B0400000000000000" pitchFamily="50" charset="-128"/>
              </a:rPr>
              <a:t> 教授）</a:t>
            </a:r>
            <a:endParaRPr lang="en-US" altLang="ja-JP" sz="13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99B103CE-CC96-A159-802E-78C0868FF156}"/>
              </a:ext>
            </a:extLst>
          </p:cNvPr>
          <p:cNvSpPr>
            <a:spLocks noGrp="1"/>
          </p:cNvSpPr>
          <p:nvPr>
            <p:ph type="sldNum" sz="quarter" idx="12"/>
          </p:nvPr>
        </p:nvSpPr>
        <p:spPr/>
        <p:txBody>
          <a:bodyPr/>
          <a:lstStyle/>
          <a:p>
            <a:fld id="{9DAC49A8-D133-48D6-BABD-467D590054FB}" type="slidenum">
              <a:rPr kumimoji="1" lang="ja-JP" altLang="en-US" smtClean="0"/>
              <a:t>26</a:t>
            </a:fld>
            <a:endParaRPr kumimoji="1" lang="ja-JP" altLang="en-US"/>
          </a:p>
        </p:txBody>
      </p:sp>
    </p:spTree>
    <p:extLst>
      <p:ext uri="{BB962C8B-B14F-4D97-AF65-F5344CB8AC3E}">
        <p14:creationId xmlns:p14="http://schemas.microsoft.com/office/powerpoint/2010/main" val="4344601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37478-0602-B51A-894C-AC9074A8C34E}"/>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F0A0FB9-5D16-EC09-057A-5CAD6ADD5F56}"/>
              </a:ext>
            </a:extLst>
          </p:cNvPr>
          <p:cNvSpPr txBox="1"/>
          <p:nvPr/>
        </p:nvSpPr>
        <p:spPr>
          <a:xfrm>
            <a:off x="6" y="223277"/>
            <a:ext cx="9143994" cy="62170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prstClr val="black"/>
                </a:solidFill>
                <a:latin typeface="BIZ UDPゴシック" panose="020B0400000000000000" pitchFamily="50" charset="-128"/>
                <a:ea typeface="BIZ UDPゴシック" panose="020B0400000000000000" pitchFamily="50" charset="-128"/>
              </a:rPr>
              <a:t>②心療内科・クリニック等の医療機関</a:t>
            </a: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prstClr val="black"/>
                </a:solidFill>
                <a:latin typeface="BIZ UDPゴシック" panose="020B0400000000000000" pitchFamily="50" charset="-128"/>
                <a:ea typeface="BIZ UDPゴシック" panose="020B0400000000000000" pitchFamily="50" charset="-128"/>
              </a:rPr>
              <a:t>発達障害等何らかの配慮を要する子ども等医療的な診断が必要な子どもが増加傾向にある。</a:t>
            </a: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prstClr val="black"/>
                </a:solidFill>
                <a:latin typeface="BIZ UDPゴシック" panose="020B0400000000000000" pitchFamily="50" charset="-128"/>
                <a:ea typeface="BIZ UDPゴシック" panose="020B0400000000000000" pitchFamily="50" charset="-128"/>
              </a:rPr>
              <a:t>保護者の中には精神疾患等をかかえた者も一定数存在するのが現状であり、子どものみではなく保護者対応としても医療機関との連携・協働が求められる。</a:t>
            </a: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prstClr val="black"/>
                </a:solidFill>
                <a:latin typeface="BIZ UDPゴシック" panose="020B0400000000000000" pitchFamily="50" charset="-128"/>
                <a:ea typeface="BIZ UDPゴシック" panose="020B0400000000000000" pitchFamily="50" charset="-128"/>
              </a:rPr>
              <a:t>③その他</a:t>
            </a: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prstClr val="black"/>
                </a:solidFill>
                <a:latin typeface="BIZ UDPゴシック" panose="020B0400000000000000" pitchFamily="50" charset="-128"/>
                <a:ea typeface="BIZ UDPゴシック" panose="020B0400000000000000" pitchFamily="50" charset="-128"/>
              </a:rPr>
              <a:t>問題行動</a:t>
            </a:r>
            <a:r>
              <a:rPr kumimoji="1" lang="en-US" altLang="ja-JP" sz="2400" dirty="0">
                <a:solidFill>
                  <a:prstClr val="black"/>
                </a:solidFill>
                <a:latin typeface="BIZ UDPゴシック" panose="020B0400000000000000" pitchFamily="50" charset="-128"/>
                <a:ea typeface="BIZ UDPゴシック" panose="020B0400000000000000" pitchFamily="50" charset="-128"/>
              </a:rPr>
              <a:t>(</a:t>
            </a:r>
            <a:r>
              <a:rPr kumimoji="1" lang="ja-JP" altLang="en-US" sz="2400" dirty="0">
                <a:solidFill>
                  <a:prstClr val="black"/>
                </a:solidFill>
                <a:latin typeface="BIZ UDPゴシック" panose="020B0400000000000000" pitchFamily="50" charset="-128"/>
                <a:ea typeface="BIZ UDPゴシック" panose="020B0400000000000000" pitchFamily="50" charset="-128"/>
              </a:rPr>
              <a:t>非行</a:t>
            </a:r>
            <a:r>
              <a:rPr kumimoji="1" lang="en-US" altLang="ja-JP" sz="2400" dirty="0">
                <a:solidFill>
                  <a:prstClr val="black"/>
                </a:solidFill>
                <a:latin typeface="BIZ UDPゴシック" panose="020B0400000000000000" pitchFamily="50" charset="-128"/>
                <a:ea typeface="BIZ UDPゴシック" panose="020B0400000000000000" pitchFamily="50" charset="-128"/>
              </a:rPr>
              <a:t>)</a:t>
            </a:r>
            <a:r>
              <a:rPr kumimoji="1" lang="ja-JP" altLang="en-US" sz="2400" dirty="0">
                <a:solidFill>
                  <a:prstClr val="black"/>
                </a:solidFill>
                <a:latin typeface="BIZ UDPゴシック" panose="020B0400000000000000" pitchFamily="50" charset="-128"/>
                <a:ea typeface="BIZ UDPゴシック" panose="020B0400000000000000" pitchFamily="50" charset="-128"/>
              </a:rPr>
              <a:t>のある子どもへの対応；青少年センター、警察、保護観察所など。</a:t>
            </a: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prstClr val="black"/>
                </a:solidFill>
                <a:latin typeface="BIZ UDPゴシック" panose="020B0400000000000000" pitchFamily="50" charset="-128"/>
                <a:ea typeface="BIZ UDPゴシック" panose="020B0400000000000000" pitchFamily="50" charset="-128"/>
              </a:rPr>
              <a:t>経済的困窮世帯への対応；市区町村の生活保護部局、パーソナルサポートセンター、リーガルサポートセンターなど。</a:t>
            </a: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dirty="0">
                <a:solidFill>
                  <a:prstClr val="black"/>
                </a:solidFill>
                <a:latin typeface="BIZ UDPゴシック" panose="020B0400000000000000" pitchFamily="50" charset="-128"/>
                <a:ea typeface="BIZ UDPゴシック" panose="020B0400000000000000" pitchFamily="50" charset="-128"/>
              </a:rPr>
              <a:t>※</a:t>
            </a:r>
            <a:r>
              <a:rPr kumimoji="1" lang="ja-JP" altLang="en-US" sz="2400" dirty="0">
                <a:solidFill>
                  <a:prstClr val="black"/>
                </a:solidFill>
                <a:latin typeface="BIZ UDPゴシック" panose="020B0400000000000000" pitchFamily="50" charset="-128"/>
                <a:ea typeface="BIZ UDPゴシック" panose="020B0400000000000000" pitchFamily="50" charset="-128"/>
              </a:rPr>
              <a:t>行政の各部局の連携はもちろんのこと、民間の支援団体等との連携が強く求められる。</a:t>
            </a: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 name="テキスト ボックス 12">
            <a:extLst>
              <a:ext uri="{FF2B5EF4-FFF2-40B4-BE49-F238E27FC236}">
                <a16:creationId xmlns:a16="http://schemas.microsoft.com/office/drawing/2014/main" id="{38B5A2FE-6A67-73F8-8C10-1569D4951708}"/>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2" name="スライド番号プレースホルダー 1">
            <a:extLst>
              <a:ext uri="{FF2B5EF4-FFF2-40B4-BE49-F238E27FC236}">
                <a16:creationId xmlns:a16="http://schemas.microsoft.com/office/drawing/2014/main" id="{01B9E4E4-FADC-0424-33ED-7AB21733E2D2}"/>
              </a:ext>
            </a:extLst>
          </p:cNvPr>
          <p:cNvSpPr>
            <a:spLocks noGrp="1"/>
          </p:cNvSpPr>
          <p:nvPr>
            <p:ph type="sldNum" sz="quarter" idx="12"/>
          </p:nvPr>
        </p:nvSpPr>
        <p:spPr/>
        <p:txBody>
          <a:bodyPr/>
          <a:lstStyle/>
          <a:p>
            <a:fld id="{9DAC49A8-D133-48D6-BABD-467D590054FB}" type="slidenum">
              <a:rPr kumimoji="1" lang="ja-JP" altLang="en-US" smtClean="0"/>
              <a:t>35</a:t>
            </a:fld>
            <a:endParaRPr kumimoji="1" lang="ja-JP" altLang="en-US"/>
          </a:p>
        </p:txBody>
      </p:sp>
    </p:spTree>
    <p:extLst>
      <p:ext uri="{BB962C8B-B14F-4D97-AF65-F5344CB8AC3E}">
        <p14:creationId xmlns:p14="http://schemas.microsoft.com/office/powerpoint/2010/main" val="15013800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9D108-D008-6B01-15CC-5F0CBACEE4D3}"/>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D3EA9982-66A4-1B63-8345-66B9A2BED462}"/>
              </a:ext>
            </a:extLst>
          </p:cNvPr>
          <p:cNvSpPr txBox="1">
            <a:spLocks/>
          </p:cNvSpPr>
          <p:nvPr/>
        </p:nvSpPr>
        <p:spPr>
          <a:xfrm>
            <a:off x="0" y="23207"/>
            <a:ext cx="9144000" cy="461665"/>
          </a:xfrm>
          <a:prstGeom prst="rect">
            <a:avLst/>
          </a:prstGeom>
          <a:solidFill>
            <a:schemeClr val="accent1">
              <a:lumMod val="20000"/>
              <a:lumOff val="80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３．制度やサービス</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フォーマル・インフォーマルな社会資源</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439E3B6F-53A7-E2D9-430A-09F45F180B53}"/>
              </a:ext>
            </a:extLst>
          </p:cNvPr>
          <p:cNvSpPr txBox="1"/>
          <p:nvPr/>
        </p:nvSpPr>
        <p:spPr>
          <a:xfrm>
            <a:off x="285226" y="676039"/>
            <a:ext cx="8573548"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prstClr val="black"/>
                </a:solidFill>
                <a:latin typeface="BIZ UDPゴシック" panose="020B0400000000000000" pitchFamily="50" charset="-128"/>
                <a:ea typeface="BIZ UDPゴシック" panose="020B0400000000000000" pitchFamily="50" charset="-128"/>
              </a:rPr>
              <a:t>・フォーマルな社会資源</a:t>
            </a: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marL="722313" marR="0" lvl="0" indent="-625475" algn="l" defTabSz="457200" rtl="0" eaLnBrk="1" fontAlgn="auto" latinLnBrk="0" hangingPunct="1">
              <a:lnSpc>
                <a:spcPct val="100000"/>
              </a:lnSpc>
              <a:spcBef>
                <a:spcPts val="0"/>
              </a:spcBef>
              <a:spcAft>
                <a:spcPts val="0"/>
              </a:spcAft>
              <a:buClrTx/>
              <a:buSzTx/>
              <a:buFontTx/>
              <a:buNone/>
              <a:tabLst>
                <a:tab pos="0" algn="l"/>
              </a:tabLst>
              <a:defRPr/>
            </a:pPr>
            <a:r>
              <a:rPr kumimoji="1" lang="ja-JP" altLang="en-US" sz="2400" dirty="0">
                <a:solidFill>
                  <a:prstClr val="black"/>
                </a:solidFill>
                <a:latin typeface="BIZ UDPゴシック" panose="020B0400000000000000" pitchFamily="50" charset="-128"/>
                <a:ea typeface="BIZ UDPゴシック" panose="020B0400000000000000" pitchFamily="50" charset="-128"/>
              </a:rPr>
              <a:t>　・・・主に国や都道府県・市町村等の地方公共団体が行う公的な制度・事業</a:t>
            </a: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marL="722313" marR="0" lvl="0" indent="-625475" algn="l" defTabSz="457200" rtl="0" eaLnBrk="1" fontAlgn="auto" latinLnBrk="0" hangingPunct="1">
              <a:lnSpc>
                <a:spcPct val="100000"/>
              </a:lnSpc>
              <a:spcBef>
                <a:spcPts val="0"/>
              </a:spcBef>
              <a:spcAft>
                <a:spcPts val="0"/>
              </a:spcAft>
              <a:buClrTx/>
              <a:buSzTx/>
              <a:buFontTx/>
              <a:buNone/>
              <a:tabLst>
                <a:tab pos="0" algn="l"/>
              </a:tabLst>
              <a:defRPr/>
            </a:pP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・インフォーマルな社会資源</a:t>
            </a:r>
            <a:endPar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722313" marR="0" lvl="0" indent="-722313" algn="l"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prstClr val="black"/>
                </a:solidFill>
                <a:latin typeface="BIZ UDPゴシック" panose="020B0400000000000000" pitchFamily="50" charset="-128"/>
                <a:ea typeface="BIZ UDPゴシック" panose="020B0400000000000000" pitchFamily="50" charset="-128"/>
              </a:rPr>
              <a:t>　</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・・・民間団体や地域住民、ボランティアグループが自発的・自主的に行う支援活動・サービスや、私的なつながりの中での助け合い</a:t>
            </a:r>
            <a:endPar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marL="360363" marR="0" lvl="0" indent="-360363" algn="l" defTabSz="457200" rtl="0" eaLnBrk="1" fontAlgn="auto" latinLnBrk="0" hangingPunct="1">
              <a:lnSpc>
                <a:spcPct val="100000"/>
              </a:lnSpc>
              <a:spcBef>
                <a:spcPts val="0"/>
              </a:spcBef>
              <a:spcAft>
                <a:spcPts val="0"/>
              </a:spcAft>
              <a:buClrTx/>
              <a:buSzTx/>
              <a:buFontTx/>
              <a:buNone/>
              <a:tabLst/>
              <a:defRPr/>
            </a:pPr>
            <a:r>
              <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※SSW</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は、フォーマル・インフォーマルの様々な資源を念頭に、支援対象の児童生徒に必要な支援方法を検討し、支援計画を立てる。</a:t>
            </a:r>
            <a:endPar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481DAAB6-6A9C-6373-B338-4E2108DF5606}"/>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2" name="スライド番号プレースホルダー 1">
            <a:extLst>
              <a:ext uri="{FF2B5EF4-FFF2-40B4-BE49-F238E27FC236}">
                <a16:creationId xmlns:a16="http://schemas.microsoft.com/office/drawing/2014/main" id="{4AD8F5A3-5A06-DDAA-59E4-2AA16FCA364A}"/>
              </a:ext>
            </a:extLst>
          </p:cNvPr>
          <p:cNvSpPr>
            <a:spLocks noGrp="1"/>
          </p:cNvSpPr>
          <p:nvPr>
            <p:ph type="sldNum" sz="quarter" idx="12"/>
          </p:nvPr>
        </p:nvSpPr>
        <p:spPr/>
        <p:txBody>
          <a:bodyPr/>
          <a:lstStyle/>
          <a:p>
            <a:fld id="{9DAC49A8-D133-48D6-BABD-467D590054FB}" type="slidenum">
              <a:rPr kumimoji="1" lang="ja-JP" altLang="en-US" smtClean="0"/>
              <a:t>36</a:t>
            </a:fld>
            <a:endParaRPr kumimoji="1" lang="ja-JP" altLang="en-US"/>
          </a:p>
        </p:txBody>
      </p:sp>
    </p:spTree>
    <p:extLst>
      <p:ext uri="{BB962C8B-B14F-4D97-AF65-F5344CB8AC3E}">
        <p14:creationId xmlns:p14="http://schemas.microsoft.com/office/powerpoint/2010/main" val="1325330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E1BF9-CB1B-6B9A-CEE6-EAF5F6445A13}"/>
            </a:ext>
          </a:extLst>
        </p:cNvPr>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BB034EE8-B760-694E-671A-0C8CC30AE628}"/>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2" name="タイトル 1">
            <a:extLst>
              <a:ext uri="{FF2B5EF4-FFF2-40B4-BE49-F238E27FC236}">
                <a16:creationId xmlns:a16="http://schemas.microsoft.com/office/drawing/2014/main" id="{DF5C730A-4319-3E04-FB6F-68D17E187DB1}"/>
              </a:ext>
            </a:extLst>
          </p:cNvPr>
          <p:cNvSpPr txBox="1">
            <a:spLocks/>
          </p:cNvSpPr>
          <p:nvPr/>
        </p:nvSpPr>
        <p:spPr>
          <a:xfrm>
            <a:off x="0" y="0"/>
            <a:ext cx="9144000" cy="461665"/>
          </a:xfrm>
          <a:prstGeom prst="rect">
            <a:avLst/>
          </a:prstGeom>
          <a:solidFill>
            <a:schemeClr val="accent1">
              <a:lumMod val="20000"/>
              <a:lumOff val="80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CN"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zh-CN"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1" lang="zh-CN"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）就学援助制度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コンテンツ プレースホルダー 2">
            <a:extLst>
              <a:ext uri="{FF2B5EF4-FFF2-40B4-BE49-F238E27FC236}">
                <a16:creationId xmlns:a16="http://schemas.microsoft.com/office/drawing/2014/main" id="{A0F81C17-DC0F-528E-FA86-A889C3890F4E}"/>
              </a:ext>
            </a:extLst>
          </p:cNvPr>
          <p:cNvSpPr txBox="1">
            <a:spLocks/>
          </p:cNvSpPr>
          <p:nvPr/>
        </p:nvSpPr>
        <p:spPr>
          <a:xfrm>
            <a:off x="411061" y="822446"/>
            <a:ext cx="8464491" cy="476578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265113" indent="-265113" defTabSz="457200">
              <a:lnSpc>
                <a:spcPct val="100000"/>
              </a:lnSpc>
              <a:spcBef>
                <a:spcPts val="0"/>
              </a:spcBef>
              <a:spcAft>
                <a:spcPts val="0"/>
              </a:spcAft>
              <a:buClrTx/>
              <a:buSzTx/>
              <a:buFont typeface="Calibri" panose="020F0502020204030204" pitchFamily="34" charset="0"/>
              <a:buNone/>
              <a:defRPr/>
            </a:pPr>
            <a:r>
              <a:rPr lang="ja-JP" altLang="en-US" sz="2200" u="sng" dirty="0">
                <a:solidFill>
                  <a:prstClr val="black"/>
                </a:solidFill>
                <a:latin typeface="BIZ UDPゴシック" panose="020B0400000000000000" pitchFamily="50" charset="-128"/>
                <a:ea typeface="BIZ UDPゴシック" panose="020B0400000000000000" pitchFamily="50" charset="-128"/>
              </a:rPr>
              <a:t>法的根拠；</a:t>
            </a:r>
            <a:r>
              <a:rPr lang="ja-JP" altLang="en-US" sz="2200" dirty="0">
                <a:solidFill>
                  <a:prstClr val="black"/>
                </a:solidFill>
                <a:latin typeface="BIZ UDPゴシック" panose="020B0400000000000000" pitchFamily="50" charset="-128"/>
                <a:ea typeface="BIZ UDPゴシック" panose="020B0400000000000000" pitchFamily="50" charset="-128"/>
              </a:rPr>
              <a:t>学校教育法第</a:t>
            </a:r>
            <a:r>
              <a:rPr lang="en-US" altLang="ja-JP" sz="2200" dirty="0">
                <a:solidFill>
                  <a:prstClr val="black"/>
                </a:solidFill>
                <a:latin typeface="BIZ UDPゴシック" panose="020B0400000000000000" pitchFamily="50" charset="-128"/>
                <a:ea typeface="BIZ UDPゴシック" panose="020B0400000000000000" pitchFamily="50" charset="-128"/>
              </a:rPr>
              <a:t>19</a:t>
            </a:r>
            <a:r>
              <a:rPr lang="ja-JP" altLang="en-US" sz="2200" dirty="0">
                <a:solidFill>
                  <a:prstClr val="black"/>
                </a:solidFill>
                <a:latin typeface="BIZ UDPゴシック" panose="020B0400000000000000" pitchFamily="50" charset="-128"/>
                <a:ea typeface="BIZ UDPゴシック" panose="020B0400000000000000" pitchFamily="50" charset="-128"/>
              </a:rPr>
              <a:t>条</a:t>
            </a:r>
            <a:endParaRPr lang="en-US" altLang="ja-JP" sz="2200" dirty="0">
              <a:solidFill>
                <a:prstClr val="black"/>
              </a:solidFill>
              <a:latin typeface="BIZ UDPゴシック" panose="020B0400000000000000" pitchFamily="50" charset="-128"/>
              <a:ea typeface="BIZ UDPゴシック" panose="020B0400000000000000" pitchFamily="50" charset="-128"/>
            </a:endParaRPr>
          </a:p>
          <a:p>
            <a:pPr marL="265113" indent="-265113" defTabSz="457200">
              <a:lnSpc>
                <a:spcPct val="100000"/>
              </a:lnSpc>
              <a:spcBef>
                <a:spcPts val="0"/>
              </a:spcBef>
              <a:spcAft>
                <a:spcPts val="0"/>
              </a:spcAft>
              <a:buClrTx/>
              <a:buSzTx/>
              <a:buFont typeface="Calibri" panose="020F0502020204030204" pitchFamily="34" charset="0"/>
              <a:buNone/>
              <a:defRPr/>
            </a:pPr>
            <a:endParaRPr lang="en-US" altLang="ja-JP" sz="2200" u="sng" dirty="0">
              <a:solidFill>
                <a:prstClr val="black"/>
              </a:solidFill>
              <a:latin typeface="BIZ UDPゴシック" panose="020B0400000000000000" pitchFamily="50" charset="-128"/>
              <a:ea typeface="BIZ UDPゴシック" panose="020B0400000000000000" pitchFamily="50" charset="-128"/>
            </a:endParaRPr>
          </a:p>
          <a:p>
            <a:pPr marL="265113" indent="-265113" defTabSz="457200">
              <a:lnSpc>
                <a:spcPct val="100000"/>
              </a:lnSpc>
              <a:spcBef>
                <a:spcPts val="0"/>
              </a:spcBef>
              <a:spcAft>
                <a:spcPts val="0"/>
              </a:spcAft>
              <a:buClrTx/>
              <a:buSzTx/>
              <a:buFont typeface="Calibri" panose="020F0502020204030204" pitchFamily="34" charset="0"/>
              <a:buNone/>
              <a:defRPr/>
            </a:pPr>
            <a:r>
              <a:rPr lang="ja-JP" altLang="en-US" sz="2200" u="sng" dirty="0">
                <a:solidFill>
                  <a:prstClr val="black"/>
                </a:solidFill>
                <a:latin typeface="BIZ UDPゴシック" panose="020B0400000000000000" pitchFamily="50" charset="-128"/>
                <a:ea typeface="BIZ UDPゴシック" panose="020B0400000000000000" pitchFamily="50" charset="-128"/>
              </a:rPr>
              <a:t>実施主体等</a:t>
            </a:r>
            <a:r>
              <a:rPr lang="ja-JP" altLang="en-US" sz="2200" dirty="0">
                <a:solidFill>
                  <a:prstClr val="black"/>
                </a:solidFill>
                <a:latin typeface="BIZ UDPゴシック" panose="020B0400000000000000" pitchFamily="50" charset="-128"/>
                <a:ea typeface="BIZ UDPゴシック" panose="020B0400000000000000" pitchFamily="50" charset="-128"/>
              </a:rPr>
              <a:t>；市町村。「経済的理由によって、就学困難と認められる学齢児童生徒の保護者に対しては、市町村は、必要な援助を与えなければならない」とされている。</a:t>
            </a:r>
            <a:endParaRPr lang="en-US" altLang="ja-JP" sz="2200" dirty="0">
              <a:solidFill>
                <a:prstClr val="black"/>
              </a:solidFill>
              <a:latin typeface="BIZ UDPゴシック" panose="020B0400000000000000" pitchFamily="50" charset="-128"/>
              <a:ea typeface="BIZ UDPゴシック" panose="020B0400000000000000" pitchFamily="50" charset="-128"/>
            </a:endParaRPr>
          </a:p>
          <a:p>
            <a:pPr marL="265113" indent="-265113" defTabSz="457200">
              <a:lnSpc>
                <a:spcPct val="100000"/>
              </a:lnSpc>
              <a:spcBef>
                <a:spcPts val="0"/>
              </a:spcBef>
              <a:spcAft>
                <a:spcPts val="0"/>
              </a:spcAft>
              <a:buClrTx/>
              <a:buSzTx/>
              <a:buFont typeface="Calibri" panose="020F0502020204030204" pitchFamily="34" charset="0"/>
              <a:buNone/>
              <a:defRPr/>
            </a:pPr>
            <a:endParaRPr lang="en-US" altLang="ja-JP" sz="2200" u="sng" dirty="0">
              <a:solidFill>
                <a:prstClr val="black"/>
              </a:solidFill>
              <a:latin typeface="BIZ UDPゴシック" panose="020B0400000000000000" pitchFamily="50" charset="-128"/>
              <a:ea typeface="BIZ UDPゴシック" panose="020B0400000000000000" pitchFamily="50" charset="-128"/>
            </a:endParaRPr>
          </a:p>
          <a:p>
            <a:pPr marL="265113" indent="-265113" defTabSz="457200">
              <a:lnSpc>
                <a:spcPct val="100000"/>
              </a:lnSpc>
              <a:spcBef>
                <a:spcPts val="0"/>
              </a:spcBef>
              <a:spcAft>
                <a:spcPts val="0"/>
              </a:spcAft>
              <a:buClrTx/>
              <a:buSzTx/>
              <a:buFont typeface="Calibri" panose="020F0502020204030204" pitchFamily="34" charset="0"/>
              <a:buNone/>
              <a:defRPr/>
            </a:pPr>
            <a:r>
              <a:rPr lang="ja-JP" altLang="en-US" sz="2200" u="sng" dirty="0">
                <a:solidFill>
                  <a:prstClr val="black"/>
                </a:solidFill>
                <a:latin typeface="BIZ UDPゴシック" panose="020B0400000000000000" pitchFamily="50" charset="-128"/>
                <a:ea typeface="BIZ UDPゴシック" panose="020B0400000000000000" pitchFamily="50" charset="-128"/>
              </a:rPr>
              <a:t>対象者</a:t>
            </a:r>
            <a:r>
              <a:rPr lang="ja-JP" altLang="en-US" sz="2200" dirty="0">
                <a:solidFill>
                  <a:prstClr val="black"/>
                </a:solidFill>
                <a:latin typeface="BIZ UDPゴシック" panose="020B0400000000000000" pitchFamily="50" charset="-128"/>
                <a:ea typeface="BIZ UDPゴシック" panose="020B0400000000000000" pitchFamily="50" charset="-128"/>
              </a:rPr>
              <a:t>；生活保護法の対象である要保護者とそれに準ずる程度に困窮している準要保護者。</a:t>
            </a:r>
            <a:endParaRPr lang="en-US" altLang="ja-JP" sz="2200" dirty="0">
              <a:solidFill>
                <a:prstClr val="black"/>
              </a:solidFill>
              <a:latin typeface="BIZ UDPゴシック" panose="020B0400000000000000" pitchFamily="50" charset="-128"/>
              <a:ea typeface="BIZ UDPゴシック" panose="020B0400000000000000" pitchFamily="50" charset="-128"/>
            </a:endParaRPr>
          </a:p>
          <a:p>
            <a:pPr marL="265113" indent="-265113" defTabSz="457200">
              <a:lnSpc>
                <a:spcPct val="100000"/>
              </a:lnSpc>
              <a:spcBef>
                <a:spcPts val="0"/>
              </a:spcBef>
              <a:spcAft>
                <a:spcPts val="0"/>
              </a:spcAft>
              <a:buClrTx/>
              <a:buSzTx/>
              <a:buFont typeface="Calibri" panose="020F0502020204030204" pitchFamily="34" charset="0"/>
              <a:buNone/>
              <a:defRPr/>
            </a:pPr>
            <a:endParaRPr lang="en-US" altLang="ja-JP" sz="2200" u="sng" dirty="0">
              <a:solidFill>
                <a:prstClr val="black"/>
              </a:solidFill>
              <a:latin typeface="BIZ UDPゴシック" panose="020B0400000000000000" pitchFamily="50" charset="-128"/>
              <a:ea typeface="BIZ UDPゴシック" panose="020B0400000000000000" pitchFamily="50" charset="-128"/>
            </a:endParaRPr>
          </a:p>
          <a:p>
            <a:pPr marL="265113" indent="-265113" defTabSz="457200">
              <a:lnSpc>
                <a:spcPct val="100000"/>
              </a:lnSpc>
              <a:spcBef>
                <a:spcPts val="0"/>
              </a:spcBef>
              <a:spcAft>
                <a:spcPts val="0"/>
              </a:spcAft>
              <a:buClrTx/>
              <a:buSzTx/>
              <a:buFont typeface="Calibri" panose="020F0502020204030204" pitchFamily="34" charset="0"/>
              <a:buNone/>
              <a:defRPr/>
            </a:pPr>
            <a:r>
              <a:rPr lang="ja-JP" altLang="en-US" sz="2200" u="sng" dirty="0">
                <a:solidFill>
                  <a:prstClr val="black"/>
                </a:solidFill>
                <a:latin typeface="BIZ UDPゴシック" panose="020B0400000000000000" pitchFamily="50" charset="-128"/>
                <a:ea typeface="BIZ UDPゴシック" panose="020B0400000000000000" pitchFamily="50" charset="-128"/>
              </a:rPr>
              <a:t>補助対象</a:t>
            </a:r>
            <a:r>
              <a:rPr lang="ja-JP" altLang="en-US" sz="2200" dirty="0">
                <a:solidFill>
                  <a:prstClr val="black"/>
                </a:solidFill>
                <a:latin typeface="BIZ UDPゴシック" panose="020B0400000000000000" pitchFamily="50" charset="-128"/>
                <a:ea typeface="BIZ UDPゴシック" panose="020B0400000000000000" pitchFamily="50" charset="-128"/>
              </a:rPr>
              <a:t>；学用品費・新入学児童生徒学用品費・通学費・修学旅行費・医療費・学校給食費・</a:t>
            </a:r>
            <a:r>
              <a:rPr lang="en-US" altLang="ja-JP" sz="2200" dirty="0">
                <a:solidFill>
                  <a:prstClr val="black"/>
                </a:solidFill>
                <a:latin typeface="BIZ UDPゴシック" panose="020B0400000000000000" pitchFamily="50" charset="-128"/>
                <a:ea typeface="BIZ UDPゴシック" panose="020B0400000000000000" pitchFamily="50" charset="-128"/>
              </a:rPr>
              <a:t>PTA</a:t>
            </a:r>
            <a:r>
              <a:rPr lang="ja-JP" altLang="en-US" sz="2200" dirty="0">
                <a:solidFill>
                  <a:prstClr val="black"/>
                </a:solidFill>
                <a:latin typeface="BIZ UDPゴシック" panose="020B0400000000000000" pitchFamily="50" charset="-128"/>
                <a:ea typeface="BIZ UDPゴシック" panose="020B0400000000000000" pitchFamily="50" charset="-128"/>
              </a:rPr>
              <a:t>会費等。</a:t>
            </a:r>
            <a:endParaRPr lang="en-US" altLang="ja-JP" sz="2200" dirty="0">
              <a:solidFill>
                <a:prstClr val="black"/>
              </a:solidFill>
              <a:latin typeface="BIZ UDPゴシック" panose="020B0400000000000000" pitchFamily="50" charset="-128"/>
              <a:ea typeface="BIZ UDPゴシック" panose="020B0400000000000000" pitchFamily="50" charset="-128"/>
            </a:endParaRPr>
          </a:p>
          <a:p>
            <a:pPr marL="265113" indent="-265113" defTabSz="457200">
              <a:lnSpc>
                <a:spcPct val="100000"/>
              </a:lnSpc>
              <a:spcBef>
                <a:spcPts val="0"/>
              </a:spcBef>
              <a:spcAft>
                <a:spcPts val="0"/>
              </a:spcAft>
              <a:buClrTx/>
              <a:buSzTx/>
              <a:buFont typeface="Calibri" panose="020F0502020204030204" pitchFamily="34" charset="0"/>
              <a:buNone/>
              <a:defRPr/>
            </a:pPr>
            <a:endParaRPr lang="en-US" altLang="ja-JP" sz="2200" dirty="0">
              <a:solidFill>
                <a:prstClr val="black"/>
              </a:solidFill>
              <a:latin typeface="BIZ UDPゴシック" panose="020B0400000000000000" pitchFamily="50" charset="-128"/>
              <a:ea typeface="BIZ UDPゴシック" panose="020B0400000000000000" pitchFamily="50" charset="-128"/>
            </a:endParaRPr>
          </a:p>
          <a:p>
            <a:pPr marL="265113" indent="-265113" defTabSz="457200">
              <a:lnSpc>
                <a:spcPct val="100000"/>
              </a:lnSpc>
              <a:spcBef>
                <a:spcPts val="0"/>
              </a:spcBef>
              <a:spcAft>
                <a:spcPts val="0"/>
              </a:spcAft>
              <a:buClrTx/>
              <a:buSzTx/>
              <a:buFont typeface="Calibri" panose="020F0502020204030204" pitchFamily="34" charset="0"/>
              <a:buNone/>
              <a:defRPr/>
            </a:pPr>
            <a:r>
              <a:rPr lang="ja-JP" altLang="en-US" sz="2200" u="sng" dirty="0">
                <a:solidFill>
                  <a:prstClr val="black"/>
                </a:solidFill>
                <a:latin typeface="BIZ UDPゴシック" panose="020B0400000000000000" pitchFamily="50" charset="-128"/>
                <a:ea typeface="BIZ UDPゴシック" panose="020B0400000000000000" pitchFamily="50" charset="-128"/>
              </a:rPr>
              <a:t>課題</a:t>
            </a:r>
            <a:r>
              <a:rPr lang="ja-JP" altLang="en-US" sz="2200" dirty="0">
                <a:solidFill>
                  <a:prstClr val="black"/>
                </a:solidFill>
                <a:latin typeface="BIZ UDPゴシック" panose="020B0400000000000000" pitchFamily="50" charset="-128"/>
                <a:ea typeface="BIZ UDPゴシック" panose="020B0400000000000000" pitchFamily="50" charset="-128"/>
              </a:rPr>
              <a:t>；市町村が限られた予算の中で制度を運用しなければいけないため、結果として地域間格差が生じること。</a:t>
            </a:r>
            <a:endParaRPr lang="en-US" altLang="ja-JP" sz="2200" dirty="0">
              <a:solidFill>
                <a:prstClr val="black"/>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CE01F2D0-A603-841F-107B-9281F32E0689}"/>
              </a:ext>
            </a:extLst>
          </p:cNvPr>
          <p:cNvSpPr>
            <a:spLocks noGrp="1"/>
          </p:cNvSpPr>
          <p:nvPr>
            <p:ph type="sldNum" sz="quarter" idx="12"/>
          </p:nvPr>
        </p:nvSpPr>
        <p:spPr/>
        <p:txBody>
          <a:bodyPr/>
          <a:lstStyle/>
          <a:p>
            <a:fld id="{9DAC49A8-D133-48D6-BABD-467D590054FB}" type="slidenum">
              <a:rPr kumimoji="1" lang="ja-JP" altLang="en-US" smtClean="0"/>
              <a:t>37</a:t>
            </a:fld>
            <a:endParaRPr kumimoji="1" lang="ja-JP" altLang="en-US"/>
          </a:p>
        </p:txBody>
      </p:sp>
    </p:spTree>
    <p:extLst>
      <p:ext uri="{BB962C8B-B14F-4D97-AF65-F5344CB8AC3E}">
        <p14:creationId xmlns:p14="http://schemas.microsoft.com/office/powerpoint/2010/main" val="3026601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FD534-E2CE-A0F9-1DE4-10CD30F570FC}"/>
            </a:ext>
          </a:extLst>
        </p:cNvPr>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757C2BDA-FC37-76DC-269D-7F3CABD30FF4}"/>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4" name="コンテンツ プレースホルダー 2">
            <a:extLst>
              <a:ext uri="{FF2B5EF4-FFF2-40B4-BE49-F238E27FC236}">
                <a16:creationId xmlns:a16="http://schemas.microsoft.com/office/drawing/2014/main" id="{6716AF2C-688C-C4A9-DC7F-07A650B1DA80}"/>
              </a:ext>
            </a:extLst>
          </p:cNvPr>
          <p:cNvSpPr txBox="1">
            <a:spLocks/>
          </p:cNvSpPr>
          <p:nvPr/>
        </p:nvSpPr>
        <p:spPr>
          <a:xfrm>
            <a:off x="361831" y="754458"/>
            <a:ext cx="8481015" cy="4907558"/>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sz="2400" dirty="0">
                <a:solidFill>
                  <a:schemeClr val="tx1"/>
                </a:solidFill>
                <a:latin typeface="BIZ UDPゴシック" panose="020B0400000000000000" pitchFamily="50" charset="-128"/>
                <a:ea typeface="BIZ UDPゴシック" panose="020B0400000000000000" pitchFamily="50" charset="-128"/>
              </a:rPr>
              <a:t>〇高校生等奨学給付金</a:t>
            </a:r>
            <a:r>
              <a:rPr lang="en-US" altLang="ja-JP" sz="2400" dirty="0">
                <a:solidFill>
                  <a:schemeClr val="tx1"/>
                </a:solidFill>
                <a:latin typeface="BIZ UDPゴシック" panose="020B0400000000000000" pitchFamily="50" charset="-128"/>
                <a:ea typeface="BIZ UDPゴシック" panose="020B0400000000000000" pitchFamily="50" charset="-128"/>
              </a:rPr>
              <a:t>(</a:t>
            </a:r>
            <a:r>
              <a:rPr lang="ja-JP" altLang="en-US" sz="2400" dirty="0">
                <a:solidFill>
                  <a:schemeClr val="tx1"/>
                </a:solidFill>
                <a:latin typeface="BIZ UDPゴシック" panose="020B0400000000000000" pitchFamily="50" charset="-128"/>
                <a:ea typeface="BIZ UDPゴシック" panose="020B0400000000000000" pitchFamily="50" charset="-128"/>
              </a:rPr>
              <a:t>奨学のための給付金</a:t>
            </a:r>
            <a:r>
              <a:rPr lang="en-US" altLang="ja-JP" sz="2400" dirty="0">
                <a:solidFill>
                  <a:schemeClr val="tx1"/>
                </a:solidFill>
                <a:latin typeface="BIZ UDPゴシック" panose="020B0400000000000000" pitchFamily="50" charset="-128"/>
                <a:ea typeface="BIZ UDPゴシック" panose="020B0400000000000000" pitchFamily="50" charset="-128"/>
              </a:rPr>
              <a:t>)</a:t>
            </a:r>
          </a:p>
          <a:p>
            <a:pPr marL="722313" indent="-361950">
              <a:buNone/>
            </a:pPr>
            <a:r>
              <a:rPr lang="ja-JP" altLang="en-US" sz="2400" u="sng" dirty="0">
                <a:solidFill>
                  <a:schemeClr val="tx1"/>
                </a:solidFill>
                <a:latin typeface="BIZ UDPゴシック" panose="020B0400000000000000" pitchFamily="50" charset="-128"/>
                <a:ea typeface="BIZ UDPゴシック" panose="020B0400000000000000" pitchFamily="50" charset="-128"/>
              </a:rPr>
              <a:t>法的根拠</a:t>
            </a:r>
            <a:r>
              <a:rPr lang="ja-JP" altLang="en-US" sz="2400" dirty="0">
                <a:solidFill>
                  <a:schemeClr val="tx1"/>
                </a:solidFill>
                <a:latin typeface="BIZ UDPゴシック" panose="020B0400000000000000" pitchFamily="50" charset="-128"/>
                <a:ea typeface="BIZ UDPゴシック" panose="020B0400000000000000" pitchFamily="50" charset="-128"/>
              </a:rPr>
              <a:t>；公立高等学校等に係る授業料の不徴収及び高等学校等就学支援金の支給に関する法律（高等学校等就学支援金法）」の附則などを根拠とした、国の予算事業（補助金事業）として運用されている。</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722313" indent="-361950">
              <a:buNone/>
            </a:pPr>
            <a:r>
              <a:rPr lang="ja-JP" altLang="en-US" sz="2400" u="sng" dirty="0">
                <a:solidFill>
                  <a:schemeClr val="tx1"/>
                </a:solidFill>
                <a:latin typeface="BIZ UDPゴシック" panose="020B0400000000000000" pitchFamily="50" charset="-128"/>
                <a:ea typeface="BIZ UDPゴシック" panose="020B0400000000000000" pitchFamily="50" charset="-128"/>
              </a:rPr>
              <a:t>概要</a:t>
            </a:r>
            <a:r>
              <a:rPr lang="ja-JP" altLang="en-US" sz="2400" dirty="0">
                <a:solidFill>
                  <a:schemeClr val="tx1"/>
                </a:solidFill>
                <a:latin typeface="BIZ UDPゴシック" panose="020B0400000000000000" pitchFamily="50" charset="-128"/>
                <a:ea typeface="BIZ UDPゴシック" panose="020B0400000000000000" pitchFamily="50" charset="-128"/>
              </a:rPr>
              <a:t>；授業料以外の教育費負担を軽減するため、高校生等がいる低所得世帯を対象に支援を行うものである（都道府県により制度の詳細が異なる）</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722313" indent="-361950">
              <a:buNone/>
            </a:pPr>
            <a:r>
              <a:rPr lang="ja-JP" altLang="en-US" sz="2400" u="sng" dirty="0">
                <a:solidFill>
                  <a:schemeClr val="tx1"/>
                </a:solidFill>
                <a:latin typeface="BIZ UDPゴシック" panose="020B0400000000000000" pitchFamily="50" charset="-128"/>
                <a:ea typeface="BIZ UDPゴシック" panose="020B0400000000000000" pitchFamily="50" charset="-128"/>
              </a:rPr>
              <a:t>授業料以外の教育費</a:t>
            </a:r>
            <a:r>
              <a:rPr lang="ja-JP" altLang="en-US" sz="2400" dirty="0">
                <a:solidFill>
                  <a:schemeClr val="tx1"/>
                </a:solidFill>
                <a:latin typeface="BIZ UDPゴシック" panose="020B0400000000000000" pitchFamily="50" charset="-128"/>
                <a:ea typeface="BIZ UDPゴシック" panose="020B0400000000000000" pitchFamily="50" charset="-128"/>
              </a:rPr>
              <a:t>；教科書費、教材費、学用品費、通学用品費、教科外活動費、生徒会費、</a:t>
            </a:r>
            <a:r>
              <a:rPr lang="en-US" altLang="ja-JP" sz="2400" dirty="0">
                <a:solidFill>
                  <a:schemeClr val="tx1"/>
                </a:solidFill>
                <a:latin typeface="BIZ UDPゴシック" panose="020B0400000000000000" pitchFamily="50" charset="-128"/>
                <a:ea typeface="BIZ UDPゴシック" panose="020B0400000000000000" pitchFamily="50" charset="-128"/>
              </a:rPr>
              <a:t>PTA</a:t>
            </a:r>
            <a:r>
              <a:rPr lang="ja-JP" altLang="en-US" sz="2400" dirty="0">
                <a:solidFill>
                  <a:schemeClr val="tx1"/>
                </a:solidFill>
                <a:latin typeface="BIZ UDPゴシック" panose="020B0400000000000000" pitchFamily="50" charset="-128"/>
                <a:ea typeface="BIZ UDPゴシック" panose="020B0400000000000000" pitchFamily="50" charset="-128"/>
              </a:rPr>
              <a:t>会費、入学学用品費、修学旅行費、通信費等</a:t>
            </a:r>
          </a:p>
        </p:txBody>
      </p:sp>
      <p:sp>
        <p:nvSpPr>
          <p:cNvPr id="2" name="スライド番号プレースホルダー 1">
            <a:extLst>
              <a:ext uri="{FF2B5EF4-FFF2-40B4-BE49-F238E27FC236}">
                <a16:creationId xmlns:a16="http://schemas.microsoft.com/office/drawing/2014/main" id="{A3DFADE1-A9C3-C46D-DEC4-9D463F27C907}"/>
              </a:ext>
            </a:extLst>
          </p:cNvPr>
          <p:cNvSpPr>
            <a:spLocks noGrp="1"/>
          </p:cNvSpPr>
          <p:nvPr>
            <p:ph type="sldNum" sz="quarter" idx="12"/>
          </p:nvPr>
        </p:nvSpPr>
        <p:spPr/>
        <p:txBody>
          <a:bodyPr/>
          <a:lstStyle/>
          <a:p>
            <a:fld id="{9DAC49A8-D133-48D6-BABD-467D590054FB}" type="slidenum">
              <a:rPr kumimoji="1" lang="ja-JP" altLang="en-US" smtClean="0"/>
              <a:t>38</a:t>
            </a:fld>
            <a:endParaRPr kumimoji="1" lang="ja-JP" altLang="en-US"/>
          </a:p>
        </p:txBody>
      </p:sp>
    </p:spTree>
    <p:extLst>
      <p:ext uri="{BB962C8B-B14F-4D97-AF65-F5344CB8AC3E}">
        <p14:creationId xmlns:p14="http://schemas.microsoft.com/office/powerpoint/2010/main" val="3354932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893D5-379C-CBEF-FAD0-21FDC6F31C26}"/>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BAB1C51F-276A-F02F-7A14-E3DCECDE345B}"/>
              </a:ext>
            </a:extLst>
          </p:cNvPr>
          <p:cNvSpPr txBox="1"/>
          <p:nvPr/>
        </p:nvSpPr>
        <p:spPr>
          <a:xfrm>
            <a:off x="276837" y="637309"/>
            <a:ext cx="8607104" cy="55092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概要</a:t>
            </a:r>
            <a:r>
              <a:rPr kumimoji="1" lang="ja-JP" altLang="en-US" sz="2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；経済的に困窮し最低限度の生活を維持することができなくなるおそれがある者へ包括的な支援を行う。</a:t>
            </a:r>
            <a:endParaRPr kumimoji="1" lang="en-US" altLang="ja-JP" sz="2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子ども支援については、学習支援・生活支援等がある。日常的な学習や生活習慣の確立をサポートし、進学に関する支援、高校中退の防止支援等</a:t>
            </a:r>
            <a:r>
              <a:rPr kumimoji="1" lang="en-US" altLang="ja-JP" sz="2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保護者支援含む</a:t>
            </a:r>
            <a:r>
              <a:rPr kumimoji="1" lang="en-US" altLang="ja-JP" sz="2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を行う。　</a:t>
            </a:r>
            <a:endParaRPr kumimoji="1" lang="en-US" altLang="ja-JP" sz="2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2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課題</a:t>
            </a:r>
            <a:r>
              <a:rPr kumimoji="1" lang="ja-JP" altLang="en-US" sz="2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200" dirty="0">
                <a:solidFill>
                  <a:prstClr val="black"/>
                </a:solidFill>
                <a:latin typeface="BIZ UDPゴシック" panose="020B0400000000000000" pitchFamily="50" charset="-128"/>
                <a:ea typeface="BIZ UDPゴシック" panose="020B0400000000000000" pitchFamily="50" charset="-128"/>
              </a:rPr>
              <a:t>①</a:t>
            </a:r>
            <a:r>
              <a:rPr kumimoji="1" lang="ja-JP" altLang="en-US" sz="2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支援対象の把握の難しさ、</a:t>
            </a:r>
            <a:r>
              <a:rPr kumimoji="1" lang="ja-JP" altLang="en-US" sz="2200" dirty="0">
                <a:solidFill>
                  <a:prstClr val="black"/>
                </a:solidFill>
                <a:latin typeface="BIZ UDPゴシック" panose="020B0400000000000000" pitchFamily="50" charset="-128"/>
                <a:ea typeface="BIZ UDPゴシック" panose="020B0400000000000000" pitchFamily="50" charset="-128"/>
              </a:rPr>
              <a:t>②</a:t>
            </a:r>
            <a:r>
              <a:rPr kumimoji="1" lang="ja-JP" altLang="en-US" sz="2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支援活動に必要な予算の確保、</a:t>
            </a:r>
            <a:r>
              <a:rPr kumimoji="1" lang="ja-JP" altLang="en-US" sz="2200" dirty="0">
                <a:solidFill>
                  <a:prstClr val="black"/>
                </a:solidFill>
                <a:latin typeface="BIZ UDPゴシック" panose="020B0400000000000000" pitchFamily="50" charset="-128"/>
                <a:ea typeface="BIZ UDPゴシック" panose="020B0400000000000000" pitchFamily="50" charset="-128"/>
              </a:rPr>
              <a:t>③</a:t>
            </a:r>
            <a:r>
              <a:rPr kumimoji="1" lang="ja-JP" altLang="en-US" sz="2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提供プログラムが限られること、</a:t>
            </a:r>
            <a:r>
              <a:rPr kumimoji="1" lang="ja-JP" altLang="en-US" sz="2200" dirty="0">
                <a:solidFill>
                  <a:prstClr val="black"/>
                </a:solidFill>
                <a:latin typeface="BIZ UDPゴシック" panose="020B0400000000000000" pitchFamily="50" charset="-128"/>
                <a:ea typeface="BIZ UDPゴシック" panose="020B0400000000000000" pitchFamily="50" charset="-128"/>
              </a:rPr>
              <a:t>④</a:t>
            </a:r>
            <a:r>
              <a:rPr kumimoji="1" lang="ja-JP" altLang="en-US" sz="2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地域間格差が生まれてしまうこと、</a:t>
            </a:r>
            <a:r>
              <a:rPr kumimoji="1" lang="ja-JP" altLang="en-US" sz="2200" dirty="0">
                <a:solidFill>
                  <a:prstClr val="black"/>
                </a:solidFill>
                <a:latin typeface="BIZ UDPゴシック" panose="020B0400000000000000" pitchFamily="50" charset="-128"/>
                <a:ea typeface="BIZ UDPゴシック" panose="020B0400000000000000" pitchFamily="50" charset="-128"/>
              </a:rPr>
              <a:t>⑤</a:t>
            </a:r>
            <a:r>
              <a:rPr kumimoji="1" lang="ja-JP" altLang="en-US" sz="2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学習支援を担う支援者やボランティア等の確保の難しさ、</a:t>
            </a:r>
            <a:r>
              <a:rPr kumimoji="1" lang="ja-JP" altLang="en-US" sz="2200" dirty="0">
                <a:solidFill>
                  <a:prstClr val="black"/>
                </a:solidFill>
                <a:latin typeface="BIZ UDPゴシック" panose="020B0400000000000000" pitchFamily="50" charset="-128"/>
                <a:ea typeface="BIZ UDPゴシック" panose="020B0400000000000000" pitchFamily="50" charset="-128"/>
              </a:rPr>
              <a:t>⑥</a:t>
            </a:r>
            <a:r>
              <a:rPr kumimoji="1" lang="ja-JP" altLang="en-US" sz="2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子どもの抱える課題やニーズが多様であるため個別対応が困難であることなど。</a:t>
            </a:r>
            <a:endParaRPr kumimoji="1" lang="en-US" altLang="ja-JP" sz="2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200" u="sng"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u="sng" dirty="0">
                <a:solidFill>
                  <a:prstClr val="black"/>
                </a:solidFill>
                <a:latin typeface="BIZ UDPゴシック" panose="020B0400000000000000" pitchFamily="50" charset="-128"/>
                <a:ea typeface="BIZ UDPゴシック" panose="020B0400000000000000" pitchFamily="50" charset="-128"/>
              </a:rPr>
              <a:t>対応</a:t>
            </a:r>
            <a:r>
              <a:rPr kumimoji="1" lang="ja-JP" altLang="en-US" sz="2200" dirty="0">
                <a:solidFill>
                  <a:prstClr val="black"/>
                </a:solidFill>
                <a:latin typeface="BIZ UDPゴシック" panose="020B0400000000000000" pitchFamily="50" charset="-128"/>
                <a:ea typeface="BIZ UDPゴシック" panose="020B0400000000000000" pitchFamily="50" charset="-128"/>
              </a:rPr>
              <a:t>；貧困が関連する多様な諸課題に対しては、教育・福祉・保健・医療・司法等多種な機関・専門職との連携強化が必要不可欠。複数の支援をまとめて利用できるワンストップ支援窓口の設置・申請手続きの簡素化等。</a:t>
            </a:r>
            <a:endParaRPr kumimoji="1" lang="en-US" altLang="ja-JP" sz="2200" dirty="0">
              <a:solidFill>
                <a:prstClr val="black"/>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6A9BD1B4-8143-720B-7977-FF770C2AFE32}"/>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2" name="テキスト ボックス 1">
            <a:extLst>
              <a:ext uri="{FF2B5EF4-FFF2-40B4-BE49-F238E27FC236}">
                <a16:creationId xmlns:a16="http://schemas.microsoft.com/office/drawing/2014/main" id="{18D881E2-3532-042E-6DEA-945F1FD26A9A}"/>
              </a:ext>
            </a:extLst>
          </p:cNvPr>
          <p:cNvSpPr txBox="1"/>
          <p:nvPr/>
        </p:nvSpPr>
        <p:spPr>
          <a:xfrm>
            <a:off x="0" y="90048"/>
            <a:ext cx="914399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zh-TW"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zh-TW"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）生活困窮者自立支援制度（生活困窮者自立支援法）</a:t>
            </a:r>
            <a:endPar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スライド番号プレースホルダー 2">
            <a:extLst>
              <a:ext uri="{FF2B5EF4-FFF2-40B4-BE49-F238E27FC236}">
                <a16:creationId xmlns:a16="http://schemas.microsoft.com/office/drawing/2014/main" id="{04A9473E-A3F4-10FF-FC8F-FB63912DBCB2}"/>
              </a:ext>
            </a:extLst>
          </p:cNvPr>
          <p:cNvSpPr>
            <a:spLocks noGrp="1"/>
          </p:cNvSpPr>
          <p:nvPr>
            <p:ph type="sldNum" sz="quarter" idx="12"/>
          </p:nvPr>
        </p:nvSpPr>
        <p:spPr/>
        <p:txBody>
          <a:bodyPr/>
          <a:lstStyle/>
          <a:p>
            <a:fld id="{9DAC49A8-D133-48D6-BABD-467D590054FB}" type="slidenum">
              <a:rPr kumimoji="1" lang="ja-JP" altLang="en-US" smtClean="0"/>
              <a:t>39</a:t>
            </a:fld>
            <a:endParaRPr kumimoji="1" lang="ja-JP" altLang="en-US"/>
          </a:p>
        </p:txBody>
      </p:sp>
    </p:spTree>
    <p:extLst>
      <p:ext uri="{BB962C8B-B14F-4D97-AF65-F5344CB8AC3E}">
        <p14:creationId xmlns:p14="http://schemas.microsoft.com/office/powerpoint/2010/main" val="32397234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8A272-8E5A-821C-224D-10698F77B76D}"/>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BA4ECB0-E333-E0C8-DE0F-4E0FE6D8DB7B}"/>
              </a:ext>
            </a:extLst>
          </p:cNvPr>
          <p:cNvSpPr txBox="1"/>
          <p:nvPr/>
        </p:nvSpPr>
        <p:spPr>
          <a:xfrm>
            <a:off x="286326" y="551713"/>
            <a:ext cx="8506691" cy="563231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法的根拠</a:t>
            </a:r>
            <a:r>
              <a:rPr kumimoji="1" lang="ja-JP" altLang="en-US" sz="2400" b="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；児童福祉法第６条の２の２ 第</a:t>
            </a:r>
            <a:r>
              <a:rPr kumimoji="1" lang="en-US" altLang="ja-JP" sz="2400" b="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a:t>
            </a:r>
            <a:r>
              <a:rPr kumimoji="1" lang="ja-JP" altLang="en-US" sz="2400" b="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項</a:t>
            </a:r>
            <a:endParaRPr kumimoji="1" lang="en-US" altLang="ja-JP" sz="2400" b="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u="sng" dirty="0">
                <a:solidFill>
                  <a:prstClr val="black"/>
                </a:solidFill>
                <a:latin typeface="BIZ UDPゴシック" panose="020B0400000000000000" pitchFamily="50" charset="-128"/>
                <a:ea typeface="BIZ UDPゴシック" panose="020B0400000000000000" pitchFamily="50" charset="-128"/>
              </a:rPr>
              <a:t>目的</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；障害児につき授業の終了後又は休業日に児童発達支援センター等に通わせ、生活能力の向上のために必要な訓練、社会との交流の促進等のサービスを提供する。</a:t>
            </a:r>
            <a:endPar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対象</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；学校</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幼稚園・大学除く</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に就学している障害児 </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18</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歳まで</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現状と課題</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；全国で約</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万カ所、利用者数が約</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30</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万人おり年々増加傾向にある。課題は、事業所ごとに提供されるサービスの質に差があり、スタッフの専門性やスキルが十分ではない場合があること、さらにその数が不足していること。</a:t>
            </a:r>
            <a:endParaRPr kumimoji="1" lang="en-US" altLang="ja-JP" sz="24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「放課後等デイサービスガイドライン」</a:t>
            </a:r>
            <a:r>
              <a:rPr kumimoji="1" lang="en-US" altLang="ja-JP" sz="24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(2024</a:t>
            </a:r>
            <a:r>
              <a:rPr kumimoji="1" lang="ja-JP" altLang="en-US" sz="24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24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7</a:t>
            </a:r>
            <a:r>
              <a:rPr kumimoji="1" lang="ja-JP" altLang="en-US" sz="24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24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；こどもやその家族に対して質の高い支援を提供するため、放課後等デイサービスにおける支援の内容や運営及びこれに関連する事項を定めるもの。</a:t>
            </a:r>
          </a:p>
        </p:txBody>
      </p:sp>
      <p:sp>
        <p:nvSpPr>
          <p:cNvPr id="10" name="テキスト ボックス 9">
            <a:extLst>
              <a:ext uri="{FF2B5EF4-FFF2-40B4-BE49-F238E27FC236}">
                <a16:creationId xmlns:a16="http://schemas.microsoft.com/office/drawing/2014/main" id="{B4168672-B115-716B-4357-7551B11F2F74}"/>
              </a:ext>
            </a:extLst>
          </p:cNvPr>
          <p:cNvSpPr txBox="1"/>
          <p:nvPr/>
        </p:nvSpPr>
        <p:spPr>
          <a:xfrm>
            <a:off x="0" y="90048"/>
            <a:ext cx="914399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）放課後等デイサービス</a:t>
            </a:r>
          </a:p>
        </p:txBody>
      </p:sp>
      <p:sp>
        <p:nvSpPr>
          <p:cNvPr id="13" name="テキスト ボックス 12">
            <a:extLst>
              <a:ext uri="{FF2B5EF4-FFF2-40B4-BE49-F238E27FC236}">
                <a16:creationId xmlns:a16="http://schemas.microsoft.com/office/drawing/2014/main" id="{CA25FBD9-182D-1B2C-08BC-4B1C9B35D64A}"/>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2" name="スライド番号プレースホルダー 1">
            <a:extLst>
              <a:ext uri="{FF2B5EF4-FFF2-40B4-BE49-F238E27FC236}">
                <a16:creationId xmlns:a16="http://schemas.microsoft.com/office/drawing/2014/main" id="{9F79BB3F-DF9F-3EE7-C31D-D193F939CF6F}"/>
              </a:ext>
            </a:extLst>
          </p:cNvPr>
          <p:cNvSpPr>
            <a:spLocks noGrp="1"/>
          </p:cNvSpPr>
          <p:nvPr>
            <p:ph type="sldNum" sz="quarter" idx="12"/>
          </p:nvPr>
        </p:nvSpPr>
        <p:spPr/>
        <p:txBody>
          <a:bodyPr/>
          <a:lstStyle/>
          <a:p>
            <a:fld id="{9DAC49A8-D133-48D6-BABD-467D590054FB}" type="slidenum">
              <a:rPr kumimoji="1" lang="ja-JP" altLang="en-US" smtClean="0"/>
              <a:t>40</a:t>
            </a:fld>
            <a:endParaRPr kumimoji="1" lang="ja-JP" altLang="en-US"/>
          </a:p>
        </p:txBody>
      </p:sp>
    </p:spTree>
    <p:extLst>
      <p:ext uri="{BB962C8B-B14F-4D97-AF65-F5344CB8AC3E}">
        <p14:creationId xmlns:p14="http://schemas.microsoft.com/office/powerpoint/2010/main" val="6958984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8A4FB-F7BF-3D9C-DBCB-51DE2F109DC7}"/>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BC1F9920-529A-2E79-BF19-63A2C1022306}"/>
              </a:ext>
            </a:extLst>
          </p:cNvPr>
          <p:cNvSpPr txBox="1"/>
          <p:nvPr/>
        </p:nvSpPr>
        <p:spPr>
          <a:xfrm>
            <a:off x="234892" y="635937"/>
            <a:ext cx="8738420" cy="5156796"/>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2400" u="sng" dirty="0">
                <a:solidFill>
                  <a:prstClr val="black"/>
                </a:solidFill>
                <a:latin typeface="BIZ UDPゴシック" panose="020B0400000000000000" pitchFamily="50" charset="-128"/>
                <a:ea typeface="BIZ UDPゴシック" panose="020B0400000000000000" pitchFamily="50" charset="-128"/>
              </a:rPr>
              <a:t>こども食堂</a:t>
            </a:r>
            <a:r>
              <a:rPr kumimoji="1" lang="ja-JP" altLang="en-US" sz="2400" dirty="0">
                <a:solidFill>
                  <a:prstClr val="black"/>
                </a:solidFill>
                <a:latin typeface="BIZ UDPゴシック" panose="020B0400000000000000" pitchFamily="50" charset="-128"/>
                <a:ea typeface="BIZ UDPゴシック" panose="020B0400000000000000" pitchFamily="50" charset="-128"/>
              </a:rPr>
              <a:t>；子どもが一人でも行ける無料または低額の食堂で、「地域食堂」「みんな食堂」という名称でも呼ばれる。</a:t>
            </a: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marL="0" marR="0" lvl="0" indent="0" algn="just" defTabSz="457200" rtl="0" eaLnBrk="1" fontAlgn="auto" latinLnBrk="0" hangingPunct="1">
              <a:lnSpc>
                <a:spcPct val="100000"/>
              </a:lnSpc>
              <a:spcBef>
                <a:spcPts val="1500"/>
              </a:spcBef>
              <a:spcAft>
                <a:spcPts val="0"/>
              </a:spcAft>
              <a:buClrTx/>
              <a:buSzTx/>
              <a:buFontTx/>
              <a:buNone/>
              <a:tabLst/>
              <a:defRPr/>
            </a:pPr>
            <a:r>
              <a:rPr kumimoji="1" lang="ja-JP" altLang="en-US" sz="2400" u="sng" dirty="0">
                <a:solidFill>
                  <a:prstClr val="black"/>
                </a:solidFill>
                <a:latin typeface="BIZ UDPゴシック" panose="020B0400000000000000" pitchFamily="50" charset="-128"/>
                <a:ea typeface="BIZ UDPゴシック" panose="020B0400000000000000" pitchFamily="50" charset="-128"/>
              </a:rPr>
              <a:t>現状</a:t>
            </a:r>
            <a:r>
              <a:rPr kumimoji="1" lang="ja-JP" altLang="en-US" sz="2400" dirty="0">
                <a:solidFill>
                  <a:prstClr val="black"/>
                </a:solidFill>
                <a:latin typeface="BIZ UDPゴシック" panose="020B0400000000000000" pitchFamily="50" charset="-128"/>
                <a:ea typeface="BIZ UDPゴシック" panose="020B0400000000000000" pitchFamily="50" charset="-128"/>
              </a:rPr>
              <a:t>；全国に</a:t>
            </a:r>
            <a:r>
              <a:rPr kumimoji="1" lang="en-US" altLang="ja-JP" sz="2400" dirty="0">
                <a:solidFill>
                  <a:prstClr val="black"/>
                </a:solidFill>
                <a:latin typeface="BIZ UDPゴシック" panose="020B0400000000000000" pitchFamily="50" charset="-128"/>
                <a:ea typeface="BIZ UDPゴシック" panose="020B0400000000000000" pitchFamily="50" charset="-128"/>
              </a:rPr>
              <a:t>12,602</a:t>
            </a:r>
            <a:r>
              <a:rPr kumimoji="1" lang="ja-JP" altLang="en-US" sz="2400" dirty="0">
                <a:solidFill>
                  <a:prstClr val="black"/>
                </a:solidFill>
                <a:latin typeface="BIZ UDPゴシック" panose="020B0400000000000000" pitchFamily="50" charset="-128"/>
                <a:ea typeface="BIZ UDPゴシック" panose="020B0400000000000000" pitchFamily="50" charset="-128"/>
              </a:rPr>
              <a:t>カ所</a:t>
            </a:r>
            <a:r>
              <a:rPr kumimoji="1" lang="en-US" altLang="ja-JP" sz="1400" dirty="0">
                <a:solidFill>
                  <a:prstClr val="black"/>
                </a:solidFill>
                <a:latin typeface="BIZ UDPゴシック" panose="020B0400000000000000" pitchFamily="50" charset="-128"/>
                <a:ea typeface="BIZ UDPゴシック" panose="020B0400000000000000" pitchFamily="50" charset="-128"/>
              </a:rPr>
              <a:t>(※)</a:t>
            </a:r>
            <a:r>
              <a:rPr kumimoji="1" lang="ja-JP" altLang="en-US" sz="2400" dirty="0">
                <a:solidFill>
                  <a:prstClr val="black"/>
                </a:solidFill>
                <a:latin typeface="BIZ UDPゴシック" panose="020B0400000000000000" pitchFamily="50" charset="-128"/>
                <a:ea typeface="BIZ UDPゴシック" panose="020B0400000000000000" pitchFamily="50" charset="-128"/>
              </a:rPr>
              <a:t>ある。</a:t>
            </a:r>
            <a:r>
              <a:rPr kumimoji="1" lang="en-US" altLang="ja-JP" sz="2400" dirty="0">
                <a:solidFill>
                  <a:prstClr val="black"/>
                </a:solidFill>
                <a:latin typeface="BIZ UDPゴシック" panose="020B0400000000000000" pitchFamily="50" charset="-128"/>
                <a:ea typeface="BIZ UDPゴシック" panose="020B0400000000000000" pitchFamily="50" charset="-128"/>
              </a:rPr>
              <a:t>2025</a:t>
            </a:r>
            <a:r>
              <a:rPr kumimoji="1" lang="en-US" altLang="ja-JP" sz="2400" spc="300" dirty="0">
                <a:solidFill>
                  <a:prstClr val="black"/>
                </a:solidFill>
                <a:latin typeface="BIZ UDPゴシック" panose="020B0400000000000000" pitchFamily="50" charset="-128"/>
                <a:ea typeface="BIZ UDPゴシック" panose="020B0400000000000000" pitchFamily="50" charset="-128"/>
              </a:rPr>
              <a:t>(</a:t>
            </a:r>
            <a:r>
              <a:rPr kumimoji="1" lang="ja-JP" altLang="en-US" sz="2400" dirty="0">
                <a:solidFill>
                  <a:prstClr val="black"/>
                </a:solidFill>
                <a:latin typeface="BIZ UDPゴシック" panose="020B0400000000000000" pitchFamily="50" charset="-128"/>
                <a:ea typeface="BIZ UDPゴシック" panose="020B0400000000000000" pitchFamily="50" charset="-128"/>
              </a:rPr>
              <a:t>令和７</a:t>
            </a:r>
            <a:r>
              <a:rPr kumimoji="1" lang="en-US" altLang="ja-JP" sz="2400" spc="300" dirty="0">
                <a:solidFill>
                  <a:prstClr val="black"/>
                </a:solidFill>
                <a:latin typeface="BIZ UDPゴシック" panose="020B0400000000000000" pitchFamily="50" charset="-128"/>
                <a:ea typeface="BIZ UDPゴシック" panose="020B0400000000000000" pitchFamily="50" charset="-128"/>
              </a:rPr>
              <a:t>)</a:t>
            </a:r>
            <a:r>
              <a:rPr kumimoji="1" lang="ja-JP" altLang="en-US" sz="2400" dirty="0">
                <a:solidFill>
                  <a:prstClr val="black"/>
                </a:solidFill>
                <a:latin typeface="BIZ UDPゴシック" panose="020B0400000000000000" pitchFamily="50" charset="-128"/>
                <a:ea typeface="BIZ UDPゴシック" panose="020B0400000000000000" pitchFamily="50" charset="-128"/>
              </a:rPr>
              <a:t>年度に利用した子ども数は約</a:t>
            </a:r>
            <a:r>
              <a:rPr kumimoji="1" lang="en-US" altLang="ja-JP" sz="2400" dirty="0">
                <a:solidFill>
                  <a:prstClr val="black"/>
                </a:solidFill>
                <a:latin typeface="BIZ UDPゴシック" panose="020B0400000000000000" pitchFamily="50" charset="-128"/>
                <a:ea typeface="BIZ UDPゴシック" panose="020B0400000000000000" pitchFamily="50" charset="-128"/>
              </a:rPr>
              <a:t>1,732</a:t>
            </a:r>
            <a:r>
              <a:rPr kumimoji="1" lang="ja-JP" altLang="en-US" sz="2400" dirty="0">
                <a:solidFill>
                  <a:prstClr val="black"/>
                </a:solidFill>
                <a:latin typeface="BIZ UDPゴシック" panose="020B0400000000000000" pitchFamily="50" charset="-128"/>
                <a:ea typeface="BIZ UDPゴシック" panose="020B0400000000000000" pitchFamily="50" charset="-128"/>
              </a:rPr>
              <a:t>万人</a:t>
            </a:r>
            <a:r>
              <a:rPr kumimoji="1" lang="en-US" altLang="ja-JP" sz="2200" dirty="0">
                <a:solidFill>
                  <a:prstClr val="black"/>
                </a:solidFill>
                <a:latin typeface="BIZ UDPゴシック" panose="020B0400000000000000" pitchFamily="50" charset="-128"/>
                <a:ea typeface="BIZ UDPゴシック" panose="020B0400000000000000" pitchFamily="50" charset="-128"/>
              </a:rPr>
              <a:t>(</a:t>
            </a:r>
            <a:r>
              <a:rPr kumimoji="1" lang="ja-JP" altLang="en-US" sz="2200" dirty="0">
                <a:solidFill>
                  <a:prstClr val="black"/>
                </a:solidFill>
                <a:latin typeface="BIZ UDPゴシック" panose="020B0400000000000000" pitchFamily="50" charset="-128"/>
                <a:ea typeface="BIZ UDPゴシック" panose="020B0400000000000000" pitchFamily="50" charset="-128"/>
              </a:rPr>
              <a:t>大人を合わせると、約</a:t>
            </a:r>
            <a:r>
              <a:rPr kumimoji="1" lang="en-US" altLang="ja-JP" sz="2200" dirty="0">
                <a:solidFill>
                  <a:prstClr val="black"/>
                </a:solidFill>
                <a:latin typeface="BIZ UDPゴシック" panose="020B0400000000000000" pitchFamily="50" charset="-128"/>
                <a:ea typeface="BIZ UDPゴシック" panose="020B0400000000000000" pitchFamily="50" charset="-128"/>
              </a:rPr>
              <a:t>2,533</a:t>
            </a:r>
            <a:r>
              <a:rPr kumimoji="1" lang="ja-JP" altLang="en-US" sz="2200" dirty="0">
                <a:solidFill>
                  <a:prstClr val="black"/>
                </a:solidFill>
                <a:latin typeface="BIZ UDPゴシック" panose="020B0400000000000000" pitchFamily="50" charset="-128"/>
                <a:ea typeface="BIZ UDPゴシック" panose="020B0400000000000000" pitchFamily="50" charset="-128"/>
              </a:rPr>
              <a:t>万人</a:t>
            </a:r>
            <a:r>
              <a:rPr kumimoji="1" lang="en-US" altLang="ja-JP" sz="2200" dirty="0">
                <a:solidFill>
                  <a:prstClr val="black"/>
                </a:solidFill>
                <a:latin typeface="BIZ UDPゴシック" panose="020B0400000000000000" pitchFamily="50" charset="-128"/>
                <a:ea typeface="BIZ UDPゴシック" panose="020B0400000000000000" pitchFamily="50" charset="-128"/>
              </a:rPr>
              <a:t>)</a:t>
            </a:r>
            <a:r>
              <a:rPr kumimoji="1" lang="ja-JP" altLang="en-US" sz="2400" dirty="0">
                <a:solidFill>
                  <a:prstClr val="black"/>
                </a:solidFill>
                <a:latin typeface="BIZ UDPゴシック" panose="020B0400000000000000" pitchFamily="50" charset="-128"/>
                <a:ea typeface="BIZ UDPゴシック" panose="020B0400000000000000" pitchFamily="50" charset="-128"/>
              </a:rPr>
              <a:t>。</a:t>
            </a: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marL="0" marR="0" lvl="0" indent="0" algn="just" defTabSz="457200" rtl="0" eaLnBrk="1" fontAlgn="auto" latinLnBrk="0" hangingPunct="1">
              <a:lnSpc>
                <a:spcPct val="100000"/>
              </a:lnSpc>
              <a:spcBef>
                <a:spcPts val="600"/>
              </a:spcBef>
              <a:spcAft>
                <a:spcPts val="0"/>
              </a:spcAft>
              <a:buClrTx/>
              <a:buSzTx/>
              <a:buFontTx/>
              <a:buNone/>
              <a:tabLst/>
              <a:defRPr/>
            </a:pPr>
            <a:r>
              <a:rPr kumimoji="1" lang="en-US" altLang="ja-JP" sz="1600" dirty="0">
                <a:solidFill>
                  <a:prstClr val="black"/>
                </a:solidFill>
                <a:latin typeface="BIZ UDPゴシック" panose="020B0400000000000000" pitchFamily="50" charset="-128"/>
                <a:ea typeface="BIZ UDPゴシック" panose="020B0400000000000000" pitchFamily="50" charset="-128"/>
              </a:rPr>
              <a:t>※2025</a:t>
            </a:r>
            <a:r>
              <a:rPr kumimoji="1" lang="ja-JP" altLang="en-US" sz="1600" dirty="0">
                <a:solidFill>
                  <a:prstClr val="black"/>
                </a:solidFill>
                <a:latin typeface="BIZ UDPゴシック" panose="020B0400000000000000" pitchFamily="50" charset="-128"/>
                <a:ea typeface="BIZ UDPゴシック" panose="020B0400000000000000" pitchFamily="50" charset="-128"/>
              </a:rPr>
              <a:t>（令和７）年度確定値</a:t>
            </a:r>
            <a:endParaRPr kumimoji="1" lang="en-US" altLang="ja-JP" sz="1600" dirty="0">
              <a:solidFill>
                <a:prstClr val="black"/>
              </a:solidFill>
              <a:latin typeface="BIZ UDPゴシック" panose="020B0400000000000000" pitchFamily="50" charset="-128"/>
              <a:ea typeface="BIZ UDPゴシック" panose="020B0400000000000000" pitchFamily="50" charset="-128"/>
            </a:endParaRPr>
          </a:p>
          <a:p>
            <a:pPr marL="0" marR="0" lvl="0" indent="0" algn="just" defTabSz="457200" rtl="0" eaLnBrk="1" fontAlgn="auto" latinLnBrk="0" hangingPunct="1">
              <a:lnSpc>
                <a:spcPct val="90000"/>
              </a:lnSpc>
              <a:spcAft>
                <a:spcPts val="0"/>
              </a:spcAft>
              <a:buClrTx/>
              <a:buSzTx/>
              <a:buFontTx/>
              <a:buNone/>
              <a:tabLst/>
              <a:defRPr/>
            </a:pPr>
            <a:r>
              <a:rPr kumimoji="1" lang="ja-JP" altLang="en-US" sz="2400" u="sng" dirty="0">
                <a:solidFill>
                  <a:prstClr val="black"/>
                </a:solidFill>
                <a:latin typeface="BIZ UDPゴシック" panose="020B0400000000000000" pitchFamily="50" charset="-128"/>
                <a:ea typeface="BIZ UDPゴシック" panose="020B0400000000000000" pitchFamily="50" charset="-128"/>
              </a:rPr>
              <a:t>課題</a:t>
            </a:r>
            <a:r>
              <a:rPr kumimoji="1" lang="ja-JP" altLang="en-US" sz="2400" dirty="0">
                <a:solidFill>
                  <a:prstClr val="black"/>
                </a:solidFill>
                <a:latin typeface="BIZ UDPゴシック" panose="020B0400000000000000" pitchFamily="50" charset="-128"/>
                <a:ea typeface="BIZ UDPゴシック" panose="020B0400000000000000" pitchFamily="50" charset="-128"/>
              </a:rPr>
              <a:t>；</a:t>
            </a: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marL="324000" marR="0" lvl="0" indent="-360363" algn="just"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prstClr val="black"/>
                </a:solidFill>
                <a:latin typeface="BIZ UDPゴシック" panose="020B0400000000000000" pitchFamily="50" charset="-128"/>
                <a:ea typeface="BIZ UDPゴシック" panose="020B0400000000000000" pitchFamily="50" charset="-128"/>
              </a:rPr>
              <a:t>①参加者の偏り</a:t>
            </a:r>
            <a:r>
              <a:rPr kumimoji="1" lang="ja-JP" altLang="en-US" sz="2400" dirty="0">
                <a:latin typeface="BIZ UDPゴシック" panose="020B0400000000000000" pitchFamily="50" charset="-128"/>
                <a:ea typeface="BIZ UDPゴシック" panose="020B0400000000000000" pitchFamily="50" charset="-128"/>
              </a:rPr>
              <a:t>➡対象を経済的に困難な家庭や支援が必要な家庭としているが、支援を必要とする家庭がその存在を知らない場合がある。また、スティグマ（ネガティブな印象、偏見）を感じることから、参加をためらう家庭もある。</a:t>
            </a:r>
            <a:endParaRPr kumimoji="1" lang="en-US" altLang="ja-JP" sz="2400" dirty="0">
              <a:latin typeface="BIZ UDPゴシック" panose="020B0400000000000000" pitchFamily="50" charset="-128"/>
              <a:ea typeface="BIZ UDPゴシック" panose="020B0400000000000000" pitchFamily="50" charset="-128"/>
            </a:endParaRPr>
          </a:p>
          <a:p>
            <a:pPr marL="324000" marR="0" lvl="0" indent="-360363" algn="just" defTabSz="457200" rtl="0" eaLnBrk="1" fontAlgn="auto" latinLnBrk="0" hangingPunct="1">
              <a:lnSpc>
                <a:spcPct val="100000"/>
              </a:lnSpc>
              <a:spcBef>
                <a:spcPts val="1200"/>
              </a:spcBef>
              <a:spcAft>
                <a:spcPts val="0"/>
              </a:spcAft>
              <a:buClrTx/>
              <a:buSzTx/>
              <a:buFontTx/>
              <a:buNone/>
              <a:tabLst/>
              <a:defRPr/>
            </a:pPr>
            <a:r>
              <a:rPr kumimoji="1" lang="ja-JP" altLang="en-US" sz="2400" dirty="0">
                <a:latin typeface="BIZ UDPゴシック" panose="020B0400000000000000" pitchFamily="50" charset="-128"/>
                <a:ea typeface="BIZ UDPゴシック" panose="020B0400000000000000" pitchFamily="50" charset="-128"/>
              </a:rPr>
              <a:t>②支援する側の課題➡地域の寄付やボランティアによって運営されていることが多いため、安定的な資金の確保が難しく持続的な運営が困難となる。</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97A5BCDF-8A89-D49D-4651-4FB6C09C1208}"/>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pic>
        <p:nvPicPr>
          <p:cNvPr id="3" name="図 2">
            <a:extLst>
              <a:ext uri="{FF2B5EF4-FFF2-40B4-BE49-F238E27FC236}">
                <a16:creationId xmlns:a16="http://schemas.microsoft.com/office/drawing/2014/main" id="{B4A6535F-2EDA-7F65-3699-AE3AA085FA1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49471" y="5276675"/>
            <a:ext cx="3180229" cy="1315169"/>
          </a:xfrm>
          <a:prstGeom prst="rect">
            <a:avLst/>
          </a:prstGeom>
        </p:spPr>
      </p:pic>
      <p:sp>
        <p:nvSpPr>
          <p:cNvPr id="2" name="テキスト ボックス 1">
            <a:extLst>
              <a:ext uri="{FF2B5EF4-FFF2-40B4-BE49-F238E27FC236}">
                <a16:creationId xmlns:a16="http://schemas.microsoft.com/office/drawing/2014/main" id="{C16ED9C2-22AC-5FBB-93B1-5063FB17F7E0}"/>
              </a:ext>
            </a:extLst>
          </p:cNvPr>
          <p:cNvSpPr txBox="1"/>
          <p:nvPr/>
        </p:nvSpPr>
        <p:spPr>
          <a:xfrm>
            <a:off x="0" y="90048"/>
            <a:ext cx="914399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４</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）こども食堂</a:t>
            </a:r>
          </a:p>
        </p:txBody>
      </p:sp>
      <p:sp>
        <p:nvSpPr>
          <p:cNvPr id="4" name="スライド番号プレースホルダー 3">
            <a:extLst>
              <a:ext uri="{FF2B5EF4-FFF2-40B4-BE49-F238E27FC236}">
                <a16:creationId xmlns:a16="http://schemas.microsoft.com/office/drawing/2014/main" id="{2C05DE30-7E70-BEC6-F9E3-C9521E519E53}"/>
              </a:ext>
            </a:extLst>
          </p:cNvPr>
          <p:cNvSpPr>
            <a:spLocks noGrp="1"/>
          </p:cNvSpPr>
          <p:nvPr>
            <p:ph type="sldNum" sz="quarter" idx="12"/>
          </p:nvPr>
        </p:nvSpPr>
        <p:spPr/>
        <p:txBody>
          <a:bodyPr/>
          <a:lstStyle/>
          <a:p>
            <a:fld id="{9DAC49A8-D133-48D6-BABD-467D590054FB}" type="slidenum">
              <a:rPr kumimoji="1" lang="ja-JP" altLang="en-US" smtClean="0"/>
              <a:t>41</a:t>
            </a:fld>
            <a:endParaRPr kumimoji="1" lang="ja-JP" altLang="en-US"/>
          </a:p>
        </p:txBody>
      </p:sp>
    </p:spTree>
    <p:extLst>
      <p:ext uri="{BB962C8B-B14F-4D97-AF65-F5344CB8AC3E}">
        <p14:creationId xmlns:p14="http://schemas.microsoft.com/office/powerpoint/2010/main" val="3620761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F2E3C-55BB-6B49-EB22-36AC7A089A71}"/>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026087BC-6F0B-2957-78E8-5E9363598B01}"/>
              </a:ext>
            </a:extLst>
          </p:cNvPr>
          <p:cNvSpPr txBox="1"/>
          <p:nvPr/>
        </p:nvSpPr>
        <p:spPr>
          <a:xfrm>
            <a:off x="268448" y="675887"/>
            <a:ext cx="8615493" cy="5355312"/>
          </a:xfrm>
          <a:prstGeom prst="rect">
            <a:avLst/>
          </a:prstGeom>
          <a:noFill/>
        </p:spPr>
        <p:txBody>
          <a:bodyPr wrap="square" rtlCol="0">
            <a:spAutoFit/>
          </a:bodyPr>
          <a:lstStyle/>
          <a:p>
            <a:pPr marL="360363" marR="0" lvl="0" indent="-360363" algn="l" defTabSz="457200" rtl="0" eaLnBrk="1" fontAlgn="auto" latinLnBrk="0" hangingPunct="1">
              <a:lnSpc>
                <a:spcPct val="100000"/>
              </a:lnSpc>
              <a:spcBef>
                <a:spcPts val="0"/>
              </a:spcBef>
              <a:spcAft>
                <a:spcPts val="0"/>
              </a:spcAft>
              <a:buClrTx/>
              <a:buSzTx/>
              <a:buFontTx/>
              <a:buNone/>
              <a:tabLst/>
              <a:defRPr/>
            </a:pPr>
            <a:r>
              <a:rPr kumimoji="1" lang="ja-JP" altLang="en-US" sz="240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概要</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；行政</a:t>
            </a:r>
            <a:r>
              <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教育委員会、学校</a:t>
            </a:r>
            <a:r>
              <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、地域</a:t>
            </a:r>
            <a:r>
              <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自治体、公民館</a:t>
            </a:r>
            <a:r>
              <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、民間</a:t>
            </a:r>
            <a:r>
              <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(NPO</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含む</a:t>
            </a:r>
            <a:r>
              <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、企業、個人といった多様な主体が連携して取り組むことで、効果的に実現される。それぞれの主体が自らの役割を果たしながら、相互に支え合う仕組みが重要である。</a:t>
            </a:r>
            <a:endPar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60363" marR="0" lvl="0" indent="-360363" algn="l" defTabSz="457200" rtl="0" eaLnBrk="1" fontAlgn="auto" latinLnBrk="0" hangingPunct="1">
              <a:lnSpc>
                <a:spcPct val="100000"/>
              </a:lnSpc>
              <a:spcBef>
                <a:spcPts val="1200"/>
              </a:spcBef>
              <a:spcAft>
                <a:spcPts val="0"/>
              </a:spcAft>
              <a:buClrTx/>
              <a:buSzTx/>
              <a:buFontTx/>
              <a:buNone/>
              <a:tabLst/>
              <a:defRPr/>
            </a:pPr>
            <a:r>
              <a:rPr kumimoji="1" lang="ja-JP" altLang="en-US" sz="240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主な内容</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；子育ての講座やワークショップ、イベント</a:t>
            </a:r>
            <a:r>
              <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料理教室等</a:t>
            </a:r>
            <a:r>
              <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に加え、専門家</a:t>
            </a:r>
            <a:r>
              <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保健・医療・心理・金融・</a:t>
            </a:r>
            <a:r>
              <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ICT</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等</a:t>
            </a:r>
            <a:r>
              <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の相談や家庭訪問型</a:t>
            </a:r>
            <a:r>
              <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家庭教育支援チーム等の活用</a:t>
            </a:r>
            <a:r>
              <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の支援等である。</a:t>
            </a:r>
            <a:endPar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60363" marR="0" lvl="0" indent="-360363" algn="l" defTabSz="457200" rtl="0" eaLnBrk="1" fontAlgn="auto" latinLnBrk="0" hangingPunct="1">
              <a:lnSpc>
                <a:spcPct val="100000"/>
              </a:lnSpc>
              <a:spcBef>
                <a:spcPts val="1200"/>
              </a:spcBef>
              <a:spcAft>
                <a:spcPts val="0"/>
              </a:spcAft>
              <a:buClrTx/>
              <a:buSzTx/>
              <a:buFontTx/>
              <a:buNone/>
              <a:tabLst/>
              <a:defRPr/>
            </a:pPr>
            <a:r>
              <a:rPr kumimoji="1" lang="ja-JP" altLang="en-US" sz="240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意義</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1" lang="en-US" altLang="ja-JP" sz="2400" dirty="0">
                <a:solidFill>
                  <a:prstClr val="black"/>
                </a:solidFill>
                <a:latin typeface="BIZ UDPゴシック" panose="020B0400000000000000" pitchFamily="50" charset="-128"/>
                <a:ea typeface="BIZ UDPゴシック" panose="020B0400000000000000" pitchFamily="50" charset="-128"/>
              </a:rPr>
              <a:t>〉</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保護者の学びの場 </a:t>
            </a:r>
            <a:r>
              <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子育てに必要な知識やスキルを獲得する</a:t>
            </a:r>
            <a:r>
              <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a:t>
            </a:r>
            <a:r>
              <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地域とのつながり </a:t>
            </a:r>
            <a:r>
              <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保護者の孤立防止</a:t>
            </a:r>
            <a:r>
              <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2400" dirty="0">
                <a:solidFill>
                  <a:prstClr val="black"/>
                </a:solidFill>
                <a:latin typeface="BIZ UDPゴシック" panose="020B0400000000000000" pitchFamily="50" charset="-128"/>
                <a:ea typeface="BIZ UDPゴシック" panose="020B0400000000000000" pitchFamily="50" charset="-128"/>
              </a:rPr>
              <a:t>3〉</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世代間 </a:t>
            </a:r>
            <a:r>
              <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高齢者・若者等との</a:t>
            </a:r>
            <a:r>
              <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交流や専門家と</a:t>
            </a:r>
            <a:r>
              <a:rPr kumimoji="1" lang="ja-JP" altLang="en-US" sz="2400" dirty="0">
                <a:solidFill>
                  <a:prstClr val="black"/>
                </a:solidFill>
                <a:latin typeface="BIZ UDPゴシック" panose="020B0400000000000000" pitchFamily="50" charset="-128"/>
                <a:ea typeface="BIZ UDPゴシック" panose="020B0400000000000000" pitchFamily="50" charset="-128"/>
              </a:rPr>
              <a:t>の</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交流の促進等。</a:t>
            </a:r>
            <a:endPar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60363" marR="0" lvl="0" indent="-360363" algn="l" defTabSz="457200" rtl="0" eaLnBrk="1" fontAlgn="auto" latinLnBrk="0" hangingPunct="1">
              <a:lnSpc>
                <a:spcPct val="100000"/>
              </a:lnSpc>
              <a:spcBef>
                <a:spcPts val="1200"/>
              </a:spcBef>
              <a:spcAft>
                <a:spcPts val="0"/>
              </a:spcAft>
              <a:buClrTx/>
              <a:buSzTx/>
              <a:buFontTx/>
              <a:buNone/>
              <a:tabLst/>
              <a:defRPr/>
            </a:pPr>
            <a:r>
              <a:rPr kumimoji="1" lang="ja-JP" altLang="en-US" sz="240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課題</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；保護者世代の時間的・心理的余裕のなさ、情報の不足、さらにはスティグマ（</a:t>
            </a:r>
            <a:r>
              <a:rPr kumimoji="1" lang="ja-JP" altLang="en-US" sz="2400" dirty="0">
                <a:solidFill>
                  <a:prstClr val="black"/>
                </a:solidFill>
                <a:latin typeface="BIZ UDPゴシック" panose="020B0400000000000000" pitchFamily="50" charset="-128"/>
                <a:ea typeface="BIZ UDPゴシック" panose="020B0400000000000000" pitchFamily="50" charset="-128"/>
              </a:rPr>
              <a:t>ネガティブな印象、偏見</a:t>
            </a:r>
            <a:r>
              <a:rPr kumimoji="1" lang="ja-JP" altLang="en-US"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）からくる支援を受けることへの抵抗感など。</a:t>
            </a:r>
            <a:endParaRPr kumimoji="1" lang="en-US" altLang="ja-JP" sz="2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D76A5CDC-87C2-8F7E-84F9-5817D4818B77}"/>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2" name="テキスト ボックス 1">
            <a:extLst>
              <a:ext uri="{FF2B5EF4-FFF2-40B4-BE49-F238E27FC236}">
                <a16:creationId xmlns:a16="http://schemas.microsoft.com/office/drawing/2014/main" id="{3F0E6056-F9DF-770A-45F7-6CD4C8C3D993}"/>
              </a:ext>
            </a:extLst>
          </p:cNvPr>
          <p:cNvSpPr txBox="1"/>
          <p:nvPr/>
        </p:nvSpPr>
        <p:spPr>
          <a:xfrm>
            <a:off x="0" y="0"/>
            <a:ext cx="914399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５</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）社会教育としての保護者支援</a:t>
            </a:r>
          </a:p>
        </p:txBody>
      </p:sp>
      <p:sp>
        <p:nvSpPr>
          <p:cNvPr id="3" name="スライド番号プレースホルダー 2">
            <a:extLst>
              <a:ext uri="{FF2B5EF4-FFF2-40B4-BE49-F238E27FC236}">
                <a16:creationId xmlns:a16="http://schemas.microsoft.com/office/drawing/2014/main" id="{07B859D3-FB13-6B02-FA1E-95636BA5FA0C}"/>
              </a:ext>
            </a:extLst>
          </p:cNvPr>
          <p:cNvSpPr>
            <a:spLocks noGrp="1"/>
          </p:cNvSpPr>
          <p:nvPr>
            <p:ph type="sldNum" sz="quarter" idx="12"/>
          </p:nvPr>
        </p:nvSpPr>
        <p:spPr/>
        <p:txBody>
          <a:bodyPr/>
          <a:lstStyle/>
          <a:p>
            <a:fld id="{9DAC49A8-D133-48D6-BABD-467D590054FB}" type="slidenum">
              <a:rPr kumimoji="1" lang="ja-JP" altLang="en-US" smtClean="0"/>
              <a:t>42</a:t>
            </a:fld>
            <a:endParaRPr kumimoji="1" lang="ja-JP" altLang="en-US"/>
          </a:p>
        </p:txBody>
      </p:sp>
    </p:spTree>
    <p:extLst>
      <p:ext uri="{BB962C8B-B14F-4D97-AF65-F5344CB8AC3E}">
        <p14:creationId xmlns:p14="http://schemas.microsoft.com/office/powerpoint/2010/main" val="36837947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C5B71-DB66-C324-7D1A-135E4B8BB3BA}"/>
            </a:ext>
          </a:extLst>
        </p:cNvPr>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B6BE6A9-90A7-41AC-FA69-81819E5C8276}"/>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スライド番号プレースホルダー 2">
            <a:extLst>
              <a:ext uri="{FF2B5EF4-FFF2-40B4-BE49-F238E27FC236}">
                <a16:creationId xmlns:a16="http://schemas.microsoft.com/office/drawing/2014/main" id="{190F7724-F0E4-5F7F-7F58-FFBC55D9E78A}"/>
              </a:ext>
            </a:extLst>
          </p:cNvPr>
          <p:cNvSpPr>
            <a:spLocks noGrp="1"/>
          </p:cNvSpPr>
          <p:nvPr>
            <p:ph type="sldNum" sz="quarter" idx="12"/>
          </p:nvPr>
        </p:nvSpPr>
        <p:spPr/>
        <p:txBody>
          <a:bodyPr/>
          <a:lstStyle/>
          <a:p>
            <a:fld id="{9DAC49A8-D133-48D6-BABD-467D590054FB}" type="slidenum">
              <a:rPr kumimoji="1" lang="ja-JP" altLang="en-US" smtClean="0"/>
              <a:t>43</a:t>
            </a:fld>
            <a:endParaRPr kumimoji="1" lang="ja-JP" altLang="en-US"/>
          </a:p>
        </p:txBody>
      </p:sp>
      <p:sp>
        <p:nvSpPr>
          <p:cNvPr id="4" name="テキスト ボックス 3">
            <a:extLst>
              <a:ext uri="{FF2B5EF4-FFF2-40B4-BE49-F238E27FC236}">
                <a16:creationId xmlns:a16="http://schemas.microsoft.com/office/drawing/2014/main" id="{AC8F1268-B9B5-99D2-6635-E845D10E4238}"/>
              </a:ext>
            </a:extLst>
          </p:cNvPr>
          <p:cNvSpPr txBox="1"/>
          <p:nvPr/>
        </p:nvSpPr>
        <p:spPr>
          <a:xfrm>
            <a:off x="201337" y="0"/>
            <a:ext cx="8741328" cy="6201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（６）児童館・児童センター</a:t>
            </a:r>
            <a:r>
              <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児童厚生施設</a:t>
            </a:r>
            <a:r>
              <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360363" marR="0" lvl="0" indent="-360363" algn="l" defTabSz="457200" rtl="0" eaLnBrk="1" fontAlgn="auto" latinLnBrk="0" hangingPunct="1">
              <a:lnSpc>
                <a:spcPts val="2600"/>
              </a:lnSpc>
              <a:spcBef>
                <a:spcPts val="1800"/>
              </a:spcBef>
              <a:spcAft>
                <a:spcPts val="0"/>
              </a:spcAft>
              <a:buClrTx/>
              <a:buSzTx/>
              <a:buFontTx/>
              <a:buNone/>
              <a:tabLst/>
              <a:defRPr/>
            </a:pPr>
            <a:r>
              <a:rPr kumimoji="1" lang="ja-JP" altLang="en-US" sz="2000" u="sng" dirty="0">
                <a:solidFill>
                  <a:prstClr val="black"/>
                </a:solidFill>
                <a:latin typeface="BIZ UDPゴシック" panose="020B0400000000000000" pitchFamily="50" charset="-128"/>
                <a:ea typeface="BIZ UDPゴシック" panose="020B0400000000000000" pitchFamily="50" charset="-128"/>
              </a:rPr>
              <a:t>法的根拠</a:t>
            </a:r>
            <a:r>
              <a:rPr kumimoji="1" lang="ja-JP" altLang="en-US" sz="2000" dirty="0">
                <a:solidFill>
                  <a:prstClr val="black"/>
                </a:solidFill>
                <a:latin typeface="BIZ UDPゴシック" panose="020B0400000000000000" pitchFamily="50" charset="-128"/>
                <a:ea typeface="BIZ UDPゴシック" panose="020B0400000000000000" pitchFamily="50" charset="-128"/>
              </a:rPr>
              <a:t>；児童福祉法第</a:t>
            </a:r>
            <a:r>
              <a:rPr kumimoji="1" lang="en-US" altLang="ja-JP" sz="2000" dirty="0">
                <a:solidFill>
                  <a:prstClr val="black"/>
                </a:solidFill>
                <a:latin typeface="BIZ UDPゴシック" panose="020B0400000000000000" pitchFamily="50" charset="-128"/>
                <a:ea typeface="BIZ UDPゴシック" panose="020B0400000000000000" pitchFamily="50" charset="-128"/>
              </a:rPr>
              <a:t>40</a:t>
            </a:r>
            <a:r>
              <a:rPr kumimoji="1" lang="ja-JP" altLang="en-US" sz="2000" dirty="0">
                <a:solidFill>
                  <a:prstClr val="black"/>
                </a:solidFill>
                <a:latin typeface="BIZ UDPゴシック" panose="020B0400000000000000" pitchFamily="50" charset="-128"/>
                <a:ea typeface="BIZ UDPゴシック" panose="020B0400000000000000" pitchFamily="50" charset="-128"/>
              </a:rPr>
              <a:t>条</a:t>
            </a:r>
            <a:endParaRPr kumimoji="1" lang="en-US" altLang="ja-JP" sz="2000" dirty="0">
              <a:solidFill>
                <a:prstClr val="black"/>
              </a:solidFill>
              <a:latin typeface="BIZ UDPゴシック" panose="020B0400000000000000" pitchFamily="50" charset="-128"/>
              <a:ea typeface="BIZ UDPゴシック" panose="020B0400000000000000" pitchFamily="50" charset="-128"/>
            </a:endParaRPr>
          </a:p>
          <a:p>
            <a:pPr marL="360363" marR="0" lvl="0" indent="-360363" algn="l" defTabSz="457200" rtl="0" eaLnBrk="1" fontAlgn="auto" latinLnBrk="0" hangingPunct="1">
              <a:lnSpc>
                <a:spcPts val="2600"/>
              </a:lnSpc>
              <a:spcBef>
                <a:spcPts val="1200"/>
              </a:spcBef>
              <a:spcAft>
                <a:spcPts val="0"/>
              </a:spcAft>
              <a:buClrTx/>
              <a:buSzTx/>
              <a:buFontTx/>
              <a:buNone/>
              <a:tabLst/>
              <a:defRPr/>
            </a:pPr>
            <a:r>
              <a:rPr kumimoji="1" lang="ja-JP" altLang="en-US" sz="2000" u="sng" dirty="0">
                <a:solidFill>
                  <a:prstClr val="black"/>
                </a:solidFill>
                <a:latin typeface="BIZ UDPゴシック" panose="020B0400000000000000" pitchFamily="50" charset="-128"/>
                <a:ea typeface="BIZ UDPゴシック" panose="020B0400000000000000" pitchFamily="50" charset="-128"/>
              </a:rPr>
              <a:t>目的</a:t>
            </a:r>
            <a:r>
              <a:rPr kumimoji="1" lang="ja-JP" altLang="en-US" sz="2000" dirty="0">
                <a:solidFill>
                  <a:prstClr val="black"/>
                </a:solidFill>
                <a:latin typeface="BIZ UDPゴシック" panose="020B0400000000000000" pitchFamily="50" charset="-128"/>
                <a:ea typeface="BIZ UDPゴシック" panose="020B0400000000000000" pitchFamily="50" charset="-128"/>
              </a:rPr>
              <a:t>；屋内に集会室、遊戯室、図書室等必要な設備を設け、児童に健全な遊びを与えて、その健康を増進し、又は情操をゆたかにすることを目的とする施設。</a:t>
            </a:r>
            <a:endParaRPr kumimoji="1" lang="en-US" altLang="ja-JP" sz="2000" dirty="0">
              <a:solidFill>
                <a:prstClr val="black"/>
              </a:solidFill>
              <a:latin typeface="BIZ UDPゴシック" panose="020B0400000000000000" pitchFamily="50" charset="-128"/>
              <a:ea typeface="BIZ UDPゴシック" panose="020B0400000000000000" pitchFamily="50" charset="-128"/>
            </a:endParaRPr>
          </a:p>
          <a:p>
            <a:pPr marL="360363" marR="0" lvl="0" indent="-360363" algn="l" defTabSz="457200" rtl="0" eaLnBrk="1" fontAlgn="auto" latinLnBrk="0" hangingPunct="1">
              <a:lnSpc>
                <a:spcPts val="2600"/>
              </a:lnSpc>
              <a:spcBef>
                <a:spcPts val="1200"/>
              </a:spcBef>
              <a:spcAft>
                <a:spcPts val="0"/>
              </a:spcAft>
              <a:buClrTx/>
              <a:buSzTx/>
              <a:buFontTx/>
              <a:buNone/>
              <a:tabLst/>
              <a:defRPr/>
            </a:pPr>
            <a:r>
              <a:rPr kumimoji="1" lang="ja-JP" altLang="en-US" sz="2000" u="sng" dirty="0">
                <a:solidFill>
                  <a:prstClr val="black"/>
                </a:solidFill>
                <a:latin typeface="BIZ UDPゴシック" panose="020B0400000000000000" pitchFamily="50" charset="-128"/>
                <a:ea typeface="BIZ UDPゴシック" panose="020B0400000000000000" pitchFamily="50" charset="-128"/>
              </a:rPr>
              <a:t>課題</a:t>
            </a:r>
            <a:r>
              <a:rPr kumimoji="1" lang="ja-JP" altLang="en-US" sz="2000" dirty="0">
                <a:solidFill>
                  <a:prstClr val="black"/>
                </a:solidFill>
                <a:latin typeface="BIZ UDPゴシック" panose="020B0400000000000000" pitchFamily="50" charset="-128"/>
                <a:ea typeface="BIZ UDPゴシック" panose="020B0400000000000000" pitchFamily="50" charset="-128"/>
              </a:rPr>
              <a:t>；</a:t>
            </a:r>
            <a:endParaRPr kumimoji="1" lang="en-US" altLang="ja-JP" sz="2000" dirty="0">
              <a:solidFill>
                <a:prstClr val="black"/>
              </a:solidFill>
              <a:latin typeface="BIZ UDPゴシック" panose="020B0400000000000000" pitchFamily="50" charset="-128"/>
              <a:ea typeface="BIZ UDPゴシック" panose="020B0400000000000000" pitchFamily="50" charset="-128"/>
            </a:endParaRPr>
          </a:p>
          <a:p>
            <a:pPr marL="360363" marR="0" lvl="0" indent="-360363" algn="l" defTabSz="457200" rtl="0" eaLnBrk="1" fontAlgn="auto" latinLnBrk="0" hangingPunct="1">
              <a:lnSpc>
                <a:spcPts val="26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①「放課後児童クラブ」の混在➡現在、多くの児童館が「放課後児童</a:t>
            </a:r>
            <a:r>
              <a:rPr kumimoji="1" lang="ja-JP" altLang="en-US" sz="2000" spc="-150" dirty="0">
                <a:latin typeface="BIZ UDPゴシック" panose="020B0400000000000000" pitchFamily="50" charset="-128"/>
                <a:ea typeface="BIZ UDPゴシック" panose="020B0400000000000000" pitchFamily="50" charset="-128"/>
              </a:rPr>
              <a:t>クラブ（学童保育）</a:t>
            </a:r>
            <a:r>
              <a:rPr kumimoji="1" lang="ja-JP" altLang="en-US" sz="2000" dirty="0">
                <a:latin typeface="BIZ UDPゴシック" panose="020B0400000000000000" pitchFamily="50" charset="-128"/>
                <a:ea typeface="BIZ UDPゴシック" panose="020B0400000000000000" pitchFamily="50" charset="-128"/>
              </a:rPr>
              <a:t>」の役割も</a:t>
            </a:r>
            <a:r>
              <a:rPr kumimoji="1" lang="ja-JP" altLang="en-US" sz="2000" spc="-150" dirty="0">
                <a:latin typeface="BIZ UDPゴシック" panose="020B0400000000000000" pitchFamily="50" charset="-128"/>
                <a:ea typeface="BIZ UDPゴシック" panose="020B0400000000000000" pitchFamily="50" charset="-128"/>
              </a:rPr>
              <a:t>兼ねている。</a:t>
            </a:r>
            <a:r>
              <a:rPr kumimoji="1" lang="ja-JP" altLang="en-US" sz="2000" dirty="0">
                <a:latin typeface="BIZ UDPゴシック" panose="020B0400000000000000" pitchFamily="50" charset="-128"/>
                <a:ea typeface="BIZ UDPゴシック" panose="020B0400000000000000" pitchFamily="50" charset="-128"/>
              </a:rPr>
              <a:t>専用</a:t>
            </a:r>
            <a:r>
              <a:rPr kumimoji="1" lang="ja-JP" altLang="en-US" sz="2000" spc="-150" dirty="0">
                <a:latin typeface="BIZ UDPゴシック" panose="020B0400000000000000" pitchFamily="50" charset="-128"/>
                <a:ea typeface="BIZ UDPゴシック" panose="020B0400000000000000" pitchFamily="50" charset="-128"/>
              </a:rPr>
              <a:t>スペースの</a:t>
            </a:r>
            <a:r>
              <a:rPr kumimoji="1" lang="ja-JP" altLang="en-US" sz="2000" dirty="0">
                <a:latin typeface="BIZ UDPゴシック" panose="020B0400000000000000" pitchFamily="50" charset="-128"/>
                <a:ea typeface="BIZ UDPゴシック" panose="020B0400000000000000" pitchFamily="50" charset="-128"/>
              </a:rPr>
              <a:t>不足。</a:t>
            </a:r>
            <a:endParaRPr kumimoji="1" lang="en-US" altLang="ja-JP" sz="2000" dirty="0">
              <a:latin typeface="BIZ UDPゴシック" panose="020B0400000000000000" pitchFamily="50" charset="-128"/>
              <a:ea typeface="BIZ UDPゴシック" panose="020B0400000000000000" pitchFamily="50" charset="-128"/>
            </a:endParaRPr>
          </a:p>
          <a:p>
            <a:pPr marL="360363" marR="0" lvl="0" indent="-360363" algn="l" defTabSz="457200" rtl="0" eaLnBrk="1" fontAlgn="auto" latinLnBrk="0" hangingPunct="1">
              <a:lnSpc>
                <a:spcPts val="2600"/>
              </a:lnSpc>
              <a:spcBef>
                <a:spcPts val="120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②専門性の維持と人材確保低賃金・不安定な雇用➡</a:t>
            </a:r>
            <a:r>
              <a:rPr kumimoji="1" lang="en-US" altLang="ja-JP" sz="2000" dirty="0">
                <a:latin typeface="BIZ UDPゴシック" panose="020B0400000000000000" pitchFamily="50" charset="-128"/>
                <a:ea typeface="BIZ UDPゴシック" panose="020B0400000000000000" pitchFamily="50" charset="-128"/>
              </a:rPr>
              <a:t> </a:t>
            </a:r>
            <a:r>
              <a:rPr kumimoji="1" lang="ja-JP" altLang="en-US" sz="2000" dirty="0">
                <a:latin typeface="BIZ UDPゴシック" panose="020B0400000000000000" pitchFamily="50" charset="-128"/>
                <a:ea typeface="BIZ UDPゴシック" panose="020B0400000000000000" pitchFamily="50" charset="-128"/>
              </a:rPr>
              <a:t>児童厚生員の多くが非正規雇用や委託職員であり、処遇改善が進んでいない。また，</a:t>
            </a:r>
            <a:r>
              <a:rPr kumimoji="1" lang="en-US" altLang="ja-JP" sz="2000" dirty="0">
                <a:latin typeface="BIZ UDPゴシック" panose="020B0400000000000000" pitchFamily="50" charset="-128"/>
                <a:ea typeface="BIZ UDPゴシック" panose="020B0400000000000000" pitchFamily="50" charset="-128"/>
              </a:rPr>
              <a:t> </a:t>
            </a:r>
            <a:r>
              <a:rPr kumimoji="1" lang="ja-JP" altLang="en-US" sz="2000" dirty="0">
                <a:latin typeface="BIZ UDPゴシック" panose="020B0400000000000000" pitchFamily="50" charset="-128"/>
                <a:ea typeface="BIZ UDPゴシック" panose="020B0400000000000000" pitchFamily="50" charset="-128"/>
              </a:rPr>
              <a:t>最近では、児童虐待や発達障害のある子、生活困窮家庭への支援など、福祉的な専門知識がより強く求められるようになり、現場の負担が増加。</a:t>
            </a:r>
            <a:endParaRPr kumimoji="1" lang="en-US" altLang="ja-JP" sz="2000" dirty="0">
              <a:latin typeface="BIZ UDPゴシック" panose="020B0400000000000000" pitchFamily="50" charset="-128"/>
              <a:ea typeface="BIZ UDPゴシック" panose="020B0400000000000000" pitchFamily="50" charset="-128"/>
            </a:endParaRPr>
          </a:p>
          <a:p>
            <a:pPr marL="360363" marR="0" lvl="0" indent="-360363" algn="l" defTabSz="457200" rtl="0" eaLnBrk="1" fontAlgn="auto" latinLnBrk="0" hangingPunct="1">
              <a:lnSpc>
                <a:spcPts val="2600"/>
              </a:lnSpc>
              <a:spcBef>
                <a:spcPts val="120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③運営の民間委託化指定管理者制度の功罪➡民間企業や</a:t>
            </a:r>
            <a:r>
              <a:rPr kumimoji="1" lang="en-US" altLang="ja-JP" sz="2000" dirty="0">
                <a:latin typeface="BIZ UDPゴシック" panose="020B0400000000000000" pitchFamily="50" charset="-128"/>
                <a:ea typeface="BIZ UDPゴシック" panose="020B0400000000000000" pitchFamily="50" charset="-128"/>
              </a:rPr>
              <a:t>NPO</a:t>
            </a:r>
            <a:r>
              <a:rPr kumimoji="1" lang="ja-JP" altLang="en-US" sz="2000" dirty="0">
                <a:latin typeface="BIZ UDPゴシック" panose="020B0400000000000000" pitchFamily="50" charset="-128"/>
                <a:ea typeface="BIZ UDPゴシック" panose="020B0400000000000000" pitchFamily="50" charset="-128"/>
              </a:rPr>
              <a:t>への委託が進むことで、柔軟なサービスが提供される一方、数年ごとに運営者が変わる可能性があるため、地域の子どもたちとの「長期的な信頼関係」が築きにくいという懸念がある。</a:t>
            </a:r>
            <a:endParaRPr kumimoji="1" lang="en-US" altLang="ja-JP"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435791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7EBA7-3BB6-8D39-BF6E-FA6FD5C36ADB}"/>
            </a:ext>
          </a:extLst>
        </p:cNvPr>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9FAFA59B-3B0C-B3A5-DE58-E54F6ED6117D}"/>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スライド番号プレースホルダー 2">
            <a:extLst>
              <a:ext uri="{FF2B5EF4-FFF2-40B4-BE49-F238E27FC236}">
                <a16:creationId xmlns:a16="http://schemas.microsoft.com/office/drawing/2014/main" id="{3B61B390-1CD4-291E-5191-67011719D96D}"/>
              </a:ext>
            </a:extLst>
          </p:cNvPr>
          <p:cNvSpPr>
            <a:spLocks noGrp="1"/>
          </p:cNvSpPr>
          <p:nvPr>
            <p:ph type="sldNum" sz="quarter" idx="12"/>
          </p:nvPr>
        </p:nvSpPr>
        <p:spPr/>
        <p:txBody>
          <a:bodyPr/>
          <a:lstStyle/>
          <a:p>
            <a:fld id="{9DAC49A8-D133-48D6-BABD-467D590054FB}" type="slidenum">
              <a:rPr kumimoji="1" lang="ja-JP" altLang="en-US" smtClean="0"/>
              <a:t>44</a:t>
            </a:fld>
            <a:endParaRPr kumimoji="1" lang="ja-JP" altLang="en-US"/>
          </a:p>
        </p:txBody>
      </p:sp>
      <p:sp>
        <p:nvSpPr>
          <p:cNvPr id="2" name="テキスト ボックス 1">
            <a:extLst>
              <a:ext uri="{FF2B5EF4-FFF2-40B4-BE49-F238E27FC236}">
                <a16:creationId xmlns:a16="http://schemas.microsoft.com/office/drawing/2014/main" id="{2F2157A6-4100-9892-6E65-29E1A2B43078}"/>
              </a:ext>
            </a:extLst>
          </p:cNvPr>
          <p:cNvSpPr txBox="1"/>
          <p:nvPr/>
        </p:nvSpPr>
        <p:spPr>
          <a:xfrm>
            <a:off x="209725" y="26975"/>
            <a:ext cx="8699383" cy="597060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（７） 放課後児童健全育成事業</a:t>
            </a:r>
            <a:r>
              <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放課後児童クラブ</a:t>
            </a:r>
            <a:r>
              <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444500" marR="0" lvl="0" indent="-360363" algn="l" defTabSz="457200" rtl="0" eaLnBrk="1" fontAlgn="auto" latinLnBrk="0" hangingPunct="1">
              <a:lnSpc>
                <a:spcPts val="2600"/>
              </a:lnSpc>
              <a:spcBef>
                <a:spcPts val="1200"/>
              </a:spcBef>
              <a:spcAft>
                <a:spcPts val="0"/>
              </a:spcAft>
              <a:buClrTx/>
              <a:buSzTx/>
              <a:buFontTx/>
              <a:buNone/>
              <a:tabLst/>
              <a:defRPr/>
            </a:pPr>
            <a:r>
              <a:rPr kumimoji="1" lang="ja-JP" altLang="en-US" sz="2000" u="sng" dirty="0">
                <a:solidFill>
                  <a:prstClr val="black"/>
                </a:solidFill>
                <a:latin typeface="BIZ UDPゴシック" panose="020B0400000000000000" pitchFamily="50" charset="-128"/>
                <a:ea typeface="BIZ UDPゴシック" panose="020B0400000000000000" pitchFamily="50" charset="-128"/>
              </a:rPr>
              <a:t>法的根拠</a:t>
            </a:r>
            <a:r>
              <a:rPr kumimoji="1" lang="ja-JP" altLang="en-US" sz="2000" dirty="0">
                <a:solidFill>
                  <a:prstClr val="black"/>
                </a:solidFill>
                <a:latin typeface="BIZ UDPゴシック" panose="020B0400000000000000" pitchFamily="50" charset="-128"/>
                <a:ea typeface="BIZ UDPゴシック" panose="020B0400000000000000" pitchFamily="50" charset="-128"/>
              </a:rPr>
              <a:t>；児童福祉法第</a:t>
            </a:r>
            <a:r>
              <a:rPr kumimoji="1" lang="en-US" altLang="ja-JP" sz="2000" dirty="0">
                <a:solidFill>
                  <a:prstClr val="black"/>
                </a:solidFill>
                <a:latin typeface="BIZ UDPゴシック" panose="020B0400000000000000" pitchFamily="50" charset="-128"/>
                <a:ea typeface="BIZ UDPゴシック" panose="020B0400000000000000" pitchFamily="50" charset="-128"/>
              </a:rPr>
              <a:t>6</a:t>
            </a:r>
            <a:r>
              <a:rPr kumimoji="1" lang="ja-JP" altLang="en-US" sz="2000" dirty="0">
                <a:solidFill>
                  <a:prstClr val="black"/>
                </a:solidFill>
                <a:latin typeface="BIZ UDPゴシック" panose="020B0400000000000000" pitchFamily="50" charset="-128"/>
                <a:ea typeface="BIZ UDPゴシック" panose="020B0400000000000000" pitchFamily="50" charset="-128"/>
              </a:rPr>
              <a:t>条の</a:t>
            </a:r>
            <a:r>
              <a:rPr kumimoji="1" lang="en-US" altLang="ja-JP" sz="2000" dirty="0">
                <a:solidFill>
                  <a:prstClr val="black"/>
                </a:solidFill>
                <a:latin typeface="BIZ UDPゴシック" panose="020B0400000000000000" pitchFamily="50" charset="-128"/>
                <a:ea typeface="BIZ UDPゴシック" panose="020B0400000000000000" pitchFamily="50" charset="-128"/>
              </a:rPr>
              <a:t>3</a:t>
            </a:r>
            <a:r>
              <a:rPr kumimoji="1" lang="ja-JP" altLang="en-US" sz="2000" dirty="0">
                <a:solidFill>
                  <a:prstClr val="black"/>
                </a:solidFill>
                <a:latin typeface="BIZ UDPゴシック" panose="020B0400000000000000" pitchFamily="50" charset="-128"/>
                <a:ea typeface="BIZ UDPゴシック" panose="020B0400000000000000" pitchFamily="50" charset="-128"/>
              </a:rPr>
              <a:t> 第</a:t>
            </a:r>
            <a:r>
              <a:rPr kumimoji="1" lang="en-US" altLang="ja-JP" sz="2000" dirty="0">
                <a:solidFill>
                  <a:prstClr val="black"/>
                </a:solidFill>
                <a:latin typeface="BIZ UDPゴシック" panose="020B0400000000000000" pitchFamily="50" charset="-128"/>
                <a:ea typeface="BIZ UDPゴシック" panose="020B0400000000000000" pitchFamily="50" charset="-128"/>
              </a:rPr>
              <a:t>2</a:t>
            </a:r>
            <a:r>
              <a:rPr kumimoji="1" lang="ja-JP" altLang="en-US" sz="2000" dirty="0">
                <a:solidFill>
                  <a:prstClr val="black"/>
                </a:solidFill>
                <a:latin typeface="BIZ UDPゴシック" panose="020B0400000000000000" pitchFamily="50" charset="-128"/>
                <a:ea typeface="BIZ UDPゴシック" panose="020B0400000000000000" pitchFamily="50" charset="-128"/>
              </a:rPr>
              <a:t>項</a:t>
            </a:r>
            <a:endParaRPr kumimoji="1" lang="en-US" altLang="ja-JP" sz="2000" dirty="0">
              <a:solidFill>
                <a:prstClr val="black"/>
              </a:solidFill>
              <a:latin typeface="BIZ UDPゴシック" panose="020B0400000000000000" pitchFamily="50" charset="-128"/>
              <a:ea typeface="BIZ UDPゴシック" panose="020B0400000000000000" pitchFamily="50" charset="-128"/>
            </a:endParaRPr>
          </a:p>
          <a:p>
            <a:pPr marL="444500" marR="0" lvl="0" indent="-360363" algn="l" defTabSz="457200" rtl="0" eaLnBrk="1" fontAlgn="auto" latinLnBrk="0" hangingPunct="1">
              <a:lnSpc>
                <a:spcPts val="2600"/>
              </a:lnSpc>
              <a:spcBef>
                <a:spcPts val="1200"/>
              </a:spcBef>
              <a:spcAft>
                <a:spcPts val="0"/>
              </a:spcAft>
              <a:buClrTx/>
              <a:buSzTx/>
              <a:buFontTx/>
              <a:buNone/>
              <a:tabLst/>
              <a:defRPr/>
            </a:pPr>
            <a:r>
              <a:rPr kumimoji="1" lang="ja-JP" altLang="en-US" sz="2000" u="sng" dirty="0">
                <a:solidFill>
                  <a:prstClr val="black"/>
                </a:solidFill>
                <a:latin typeface="BIZ UDPゴシック" panose="020B0400000000000000" pitchFamily="50" charset="-128"/>
                <a:ea typeface="BIZ UDPゴシック" panose="020B0400000000000000" pitchFamily="50" charset="-128"/>
              </a:rPr>
              <a:t>目的</a:t>
            </a:r>
            <a:r>
              <a:rPr kumimoji="1" lang="ja-JP" altLang="en-US" sz="2000" dirty="0">
                <a:solidFill>
                  <a:prstClr val="black"/>
                </a:solidFill>
                <a:latin typeface="BIZ UDPゴシック" panose="020B0400000000000000" pitchFamily="50" charset="-128"/>
                <a:ea typeface="BIZ UDPゴシック" panose="020B0400000000000000" pitchFamily="50" charset="-128"/>
              </a:rPr>
              <a:t>；保護者が労働等により昼間家庭にいない小学校に就学している児童に対し、授業の終了後等に小学校の余裕教室や児童館等を利用して適切な遊び及び生活の場を与えて、その健全な育成を図る。</a:t>
            </a:r>
            <a:endParaRPr kumimoji="1" lang="en-US" altLang="ja-JP" sz="2000" dirty="0">
              <a:solidFill>
                <a:prstClr val="black"/>
              </a:solidFill>
              <a:latin typeface="BIZ UDPゴシック" panose="020B0400000000000000" pitchFamily="50" charset="-128"/>
              <a:ea typeface="BIZ UDPゴシック" panose="020B0400000000000000" pitchFamily="50" charset="-128"/>
            </a:endParaRPr>
          </a:p>
          <a:p>
            <a:pPr marL="444500" marR="0" lvl="0" indent="-360363" algn="l" defTabSz="457200" rtl="0" eaLnBrk="1" fontAlgn="auto" latinLnBrk="0" hangingPunct="1">
              <a:lnSpc>
                <a:spcPts val="2600"/>
              </a:lnSpc>
              <a:spcBef>
                <a:spcPts val="1200"/>
              </a:spcBef>
              <a:spcAft>
                <a:spcPts val="0"/>
              </a:spcAft>
              <a:buClrTx/>
              <a:buSzTx/>
              <a:buFontTx/>
              <a:buNone/>
              <a:tabLst/>
              <a:defRPr/>
            </a:pPr>
            <a:r>
              <a:rPr kumimoji="1" lang="ja-JP" altLang="en-US" sz="200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課題</a:t>
            </a:r>
            <a:r>
              <a:rPr kumimoji="1" lang="ja-JP" altLang="en-US" sz="20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2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444500" marR="0" lvl="0" indent="-360363" algn="l" defTabSz="457200" rtl="0" eaLnBrk="1" fontAlgn="auto" latinLnBrk="0" hangingPunct="1">
              <a:lnSpc>
                <a:spcPts val="2600"/>
              </a:lnSpc>
              <a:spcAft>
                <a:spcPts val="0"/>
              </a:spcAft>
              <a:buClrTx/>
              <a:buSzTx/>
              <a:buFontTx/>
              <a:buNone/>
              <a:tabLst/>
              <a:defRPr/>
            </a:pPr>
            <a:r>
              <a:rPr kumimoji="1" lang="ja-JP" altLang="en-US" sz="2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①「小</a:t>
            </a:r>
            <a:r>
              <a:rPr kumimoji="1" lang="en-US" altLang="ja-JP" sz="2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a:t>
            </a:r>
            <a:r>
              <a:rPr kumimoji="1" lang="ja-JP" altLang="en-US" sz="2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の壁」➡小学校入学と同時に預け先がなくなる、あるいは閉所時間が早まる「小</a:t>
            </a:r>
            <a:r>
              <a:rPr kumimoji="1" lang="en-US" altLang="ja-JP" sz="2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a:t>
            </a:r>
            <a:r>
              <a:rPr kumimoji="1" lang="ja-JP" altLang="en-US" sz="2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の壁」が依然として大きな問題。</a:t>
            </a:r>
            <a:br>
              <a:rPr kumimoji="1" lang="en-US" altLang="ja-JP" sz="2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br>
            <a:r>
              <a:rPr kumimoji="1" lang="ja-JP" altLang="en-US" sz="2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「潜在的な待機児童」➡公式発表の待機児童数以上に、「家から遠い」などの理由で利用を諦めている家庭が多数存在。</a:t>
            </a:r>
            <a:br>
              <a:rPr kumimoji="1" lang="en-US" altLang="ja-JP" sz="2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br>
            <a:r>
              <a:rPr kumimoji="1" lang="ja-JP" altLang="en-US" sz="2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「高学年の受け皿不足」</a:t>
            </a:r>
            <a:r>
              <a:rPr kumimoji="1" lang="ja-JP" altLang="en-US" sz="2000" dirty="0">
                <a:latin typeface="BIZ UDPゴシック" panose="020B0400000000000000" pitchFamily="50" charset="-128"/>
                <a:ea typeface="BIZ UDPゴシック" panose="020B0400000000000000" pitchFamily="50" charset="-128"/>
              </a:rPr>
              <a:t>➡</a:t>
            </a:r>
            <a:r>
              <a:rPr kumimoji="1" lang="ja-JP" altLang="en-US" sz="2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低学年が優先されるため、</a:t>
            </a:r>
            <a:r>
              <a:rPr kumimoji="1" lang="en-US" altLang="ja-JP" sz="2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4</a:t>
            </a:r>
            <a:r>
              <a:rPr kumimoji="1" lang="ja-JP" altLang="en-US" sz="2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年生以上になると実質的に退所を迫られるケース（小</a:t>
            </a:r>
            <a:r>
              <a:rPr kumimoji="1" lang="en-US" altLang="ja-JP" sz="2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4</a:t>
            </a:r>
            <a:r>
              <a:rPr kumimoji="1" lang="ja-JP" altLang="en-US" sz="2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の壁）も多い。</a:t>
            </a:r>
            <a:endParaRPr kumimoji="1" lang="en-US" altLang="ja-JP" sz="2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444500" marR="0" lvl="0" indent="-360363" algn="l" defTabSz="457200" rtl="0" eaLnBrk="1" fontAlgn="auto" latinLnBrk="0" hangingPunct="1">
              <a:lnSpc>
                <a:spcPts val="2600"/>
              </a:lnSpc>
              <a:spcBef>
                <a:spcPts val="120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②「深刻な人材不足等」➡勤務時間が午後の数時間＋長期休暇のみという特殊な形態のため、正社員雇用が難しく、離職率が高い。</a:t>
            </a:r>
            <a:br>
              <a:rPr kumimoji="1" lang="en-US" altLang="ja-JP" sz="2000" dirty="0">
                <a:latin typeface="BIZ UDPゴシック" panose="020B0400000000000000" pitchFamily="50" charset="-128"/>
                <a:ea typeface="BIZ UDPゴシック" panose="020B0400000000000000" pitchFamily="50" charset="-128"/>
              </a:rPr>
            </a:br>
            <a:r>
              <a:rPr kumimoji="1" lang="ja-JP" altLang="en-US" sz="2000" dirty="0">
                <a:latin typeface="BIZ UDPゴシック" panose="020B0400000000000000" pitchFamily="50" charset="-128"/>
                <a:ea typeface="BIZ UDPゴシック" panose="020B0400000000000000" pitchFamily="50" charset="-128"/>
              </a:rPr>
              <a:t>「専門性」➡</a:t>
            </a:r>
            <a:r>
              <a:rPr kumimoji="1" lang="en-US" altLang="ja-JP" sz="2000" dirty="0">
                <a:latin typeface="BIZ UDPゴシック" panose="020B0400000000000000" pitchFamily="50" charset="-128"/>
                <a:ea typeface="BIZ UDPゴシック" panose="020B0400000000000000" pitchFamily="50" charset="-128"/>
              </a:rPr>
              <a:t> </a:t>
            </a:r>
            <a:r>
              <a:rPr kumimoji="1" lang="ja-JP" altLang="en-US" sz="2000" dirty="0">
                <a:latin typeface="BIZ UDPゴシック" panose="020B0400000000000000" pitchFamily="50" charset="-128"/>
                <a:ea typeface="BIZ UDPゴシック" panose="020B0400000000000000" pitchFamily="50" charset="-128"/>
              </a:rPr>
              <a:t>発達障害への対応や学校・家庭との連携など、高度な専門スキルが求められる。</a:t>
            </a:r>
            <a:endParaRPr kumimoji="1" lang="ja-JP" altLang="en-US" sz="2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8670959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C9086-8388-7790-FFD7-FF9478849060}"/>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2AA2134D-B237-15FB-E687-BC269974BE46}"/>
              </a:ext>
            </a:extLst>
          </p:cNvPr>
          <p:cNvSpPr txBox="1">
            <a:spLocks/>
          </p:cNvSpPr>
          <p:nvPr/>
        </p:nvSpPr>
        <p:spPr>
          <a:xfrm>
            <a:off x="0" y="23207"/>
            <a:ext cx="9144000" cy="461665"/>
          </a:xfrm>
          <a:prstGeom prst="rect">
            <a:avLst/>
          </a:prstGeom>
          <a:solidFill>
            <a:schemeClr val="accent1">
              <a:lumMod val="20000"/>
              <a:lumOff val="80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１．子どもを取り巻くさまざまな問題の現状</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F6CC7C15-CB1B-B086-53C5-75AB95CD6DE1}"/>
              </a:ext>
            </a:extLst>
          </p:cNvPr>
          <p:cNvSpPr txBox="1"/>
          <p:nvPr/>
        </p:nvSpPr>
        <p:spPr>
          <a:xfrm>
            <a:off x="200973" y="946537"/>
            <a:ext cx="8641576" cy="5324535"/>
          </a:xfrm>
          <a:prstGeom prst="rect">
            <a:avLst/>
          </a:prstGeom>
          <a:noFill/>
        </p:spPr>
        <p:txBody>
          <a:bodyPr wrap="square" rtlCol="0">
            <a:spAutoFit/>
          </a:bodyPr>
          <a:lstStyle/>
          <a:p>
            <a:r>
              <a:rPr kumimoji="1" lang="ja-JP" altLang="en-US" sz="2000" u="sng" dirty="0">
                <a:latin typeface="BIZ UDPゴシック" panose="020B0400000000000000" pitchFamily="50" charset="-128"/>
                <a:ea typeface="BIZ UDPゴシック" panose="020B0400000000000000" pitchFamily="50" charset="-128"/>
              </a:rPr>
              <a:t>現状</a:t>
            </a:r>
            <a:r>
              <a:rPr kumimoji="1" lang="ja-JP" altLang="en-US" sz="2000" dirty="0">
                <a:latin typeface="BIZ UDPゴシック" panose="020B0400000000000000" pitchFamily="50" charset="-128"/>
                <a:ea typeface="BIZ UDPゴシック" panose="020B0400000000000000" pitchFamily="50" charset="-128"/>
              </a:rPr>
              <a:t>；</a:t>
            </a:r>
            <a:endParaRPr kumimoji="1" lang="en-US" altLang="ja-JP" sz="2000" dirty="0">
              <a:latin typeface="BIZ UDPゴシック" panose="020B0400000000000000" pitchFamily="50" charset="-128"/>
              <a:ea typeface="BIZ UDPゴシック" panose="020B0400000000000000" pitchFamily="50" charset="-128"/>
            </a:endParaRPr>
          </a:p>
          <a:p>
            <a:r>
              <a:rPr kumimoji="1" lang="en-US" altLang="ja-JP" sz="2000" dirty="0">
                <a:latin typeface="BIZ UDPゴシック" panose="020B0400000000000000" pitchFamily="50" charset="-128"/>
                <a:ea typeface="BIZ UDPゴシック" panose="020B0400000000000000" pitchFamily="50" charset="-128"/>
              </a:rPr>
              <a:t>202</a:t>
            </a:r>
            <a:r>
              <a:rPr kumimoji="1" lang="ja-JP" altLang="en-US" sz="2000" dirty="0">
                <a:latin typeface="BIZ UDPゴシック" panose="020B0400000000000000" pitchFamily="50" charset="-128"/>
                <a:ea typeface="BIZ UDPゴシック" panose="020B0400000000000000" pitchFamily="50" charset="-128"/>
              </a:rPr>
              <a:t>４</a:t>
            </a:r>
            <a:r>
              <a:rPr kumimoji="1" lang="en-US" altLang="ja-JP" sz="2000" dirty="0">
                <a:latin typeface="BIZ UDPゴシック" panose="020B0400000000000000" pitchFamily="50" charset="-128"/>
                <a:ea typeface="BIZ UDPゴシック" panose="020B0400000000000000" pitchFamily="50" charset="-128"/>
              </a:rPr>
              <a:t>(</a:t>
            </a:r>
            <a:r>
              <a:rPr kumimoji="1" lang="ja-JP" altLang="en-US" sz="2000" dirty="0">
                <a:latin typeface="BIZ UDPゴシック" panose="020B0400000000000000" pitchFamily="50" charset="-128"/>
                <a:ea typeface="BIZ UDPゴシック" panose="020B0400000000000000" pitchFamily="50" charset="-128"/>
              </a:rPr>
              <a:t>令和６</a:t>
            </a:r>
            <a:r>
              <a:rPr kumimoji="1" lang="en-US" altLang="ja-JP" sz="2000" dirty="0">
                <a:latin typeface="BIZ UDPゴシック" panose="020B0400000000000000" pitchFamily="50" charset="-128"/>
                <a:ea typeface="BIZ UDPゴシック" panose="020B0400000000000000" pitchFamily="50" charset="-128"/>
              </a:rPr>
              <a:t>)</a:t>
            </a:r>
            <a:r>
              <a:rPr kumimoji="1" lang="ja-JP" altLang="en-US" sz="2000" dirty="0">
                <a:latin typeface="BIZ UDPゴシック" panose="020B0400000000000000" pitchFamily="50" charset="-128"/>
                <a:ea typeface="BIZ UDPゴシック" panose="020B0400000000000000" pitchFamily="50" charset="-128"/>
              </a:rPr>
              <a:t>年度、長期欠席のうち小・中学校における不登校児童生徒数は</a:t>
            </a:r>
            <a:r>
              <a:rPr kumimoji="1" lang="en-US" altLang="ja-JP" sz="2000" dirty="0">
                <a:latin typeface="BIZ UDPゴシック" panose="020B0400000000000000" pitchFamily="50" charset="-128"/>
                <a:ea typeface="BIZ UDPゴシック" panose="020B0400000000000000" pitchFamily="50" charset="-128"/>
              </a:rPr>
              <a:t>353,970</a:t>
            </a:r>
            <a:r>
              <a:rPr kumimoji="1" lang="ja-JP" altLang="en-US" sz="2000" dirty="0">
                <a:latin typeface="BIZ UDPゴシック" panose="020B0400000000000000" pitchFamily="50" charset="-128"/>
                <a:ea typeface="BIZ UDPゴシック" panose="020B0400000000000000" pitchFamily="50" charset="-128"/>
              </a:rPr>
              <a:t>人であり、前年度から</a:t>
            </a:r>
            <a:r>
              <a:rPr kumimoji="1" lang="en-US" altLang="ja-JP" sz="2000" dirty="0">
                <a:latin typeface="BIZ UDPゴシック" panose="020B0400000000000000" pitchFamily="50" charset="-128"/>
                <a:ea typeface="BIZ UDPゴシック" panose="020B0400000000000000" pitchFamily="50" charset="-128"/>
              </a:rPr>
              <a:t>7,488</a:t>
            </a:r>
            <a:r>
              <a:rPr kumimoji="1" lang="ja-JP" altLang="en-US" sz="2000" dirty="0">
                <a:latin typeface="BIZ UDPゴシック" panose="020B0400000000000000" pitchFamily="50" charset="-128"/>
                <a:ea typeface="BIZ UDPゴシック" panose="020B0400000000000000" pitchFamily="50" charset="-128"/>
              </a:rPr>
              <a:t>人（２．２％）増加。</a:t>
            </a:r>
            <a:endParaRPr kumimoji="1" lang="en-US" altLang="ja-JP" sz="2000" dirty="0">
              <a:latin typeface="BIZ UDPゴシック" panose="020B0400000000000000" pitchFamily="50" charset="-128"/>
              <a:ea typeface="BIZ UDPゴシック" panose="020B0400000000000000" pitchFamily="50" charset="-128"/>
            </a:endParaRPr>
          </a:p>
          <a:p>
            <a:r>
              <a:rPr kumimoji="1" lang="ja-JP" altLang="en-US" sz="2000" dirty="0">
                <a:latin typeface="BIZ UDPゴシック" panose="020B0400000000000000" pitchFamily="50" charset="-128"/>
                <a:ea typeface="BIZ UDPゴシック" panose="020B0400000000000000" pitchFamily="50" charset="-128"/>
              </a:rPr>
              <a:t>在籍児童生徒に占める不登校児童生徒の割合は</a:t>
            </a:r>
            <a:r>
              <a:rPr kumimoji="1" lang="en-US" altLang="ja-JP" sz="2000" dirty="0">
                <a:latin typeface="BIZ UDPゴシック" panose="020B0400000000000000" pitchFamily="50" charset="-128"/>
                <a:ea typeface="BIZ UDPゴシック" panose="020B0400000000000000" pitchFamily="50" charset="-128"/>
              </a:rPr>
              <a:t>3.9</a:t>
            </a:r>
            <a:r>
              <a:rPr kumimoji="1" lang="ja-JP" altLang="en-US" sz="2000" dirty="0">
                <a:latin typeface="BIZ UDPゴシック" panose="020B0400000000000000" pitchFamily="50" charset="-128"/>
                <a:ea typeface="BIZ UDPゴシック" panose="020B0400000000000000" pitchFamily="50" charset="-128"/>
              </a:rPr>
              <a:t>％。</a:t>
            </a:r>
            <a:endParaRPr kumimoji="1" lang="en-US" altLang="ja-JP" sz="2000" dirty="0">
              <a:latin typeface="BIZ UDPゴシック" panose="020B0400000000000000" pitchFamily="50" charset="-128"/>
              <a:ea typeface="BIZ UDPゴシック" panose="020B0400000000000000" pitchFamily="50" charset="-128"/>
            </a:endParaRPr>
          </a:p>
          <a:p>
            <a:r>
              <a:rPr kumimoji="1" lang="ja-JP" altLang="en-US" sz="2000" dirty="0">
                <a:latin typeface="BIZ UDPゴシック" panose="020B0400000000000000" pitchFamily="50" charset="-128"/>
                <a:ea typeface="BIZ UDPゴシック" panose="020B0400000000000000" pitchFamily="50" charset="-128"/>
              </a:rPr>
              <a:t>出席日数ゼロが</a:t>
            </a:r>
            <a:r>
              <a:rPr kumimoji="1" lang="en-US" altLang="ja-JP" sz="2000" dirty="0">
                <a:latin typeface="BIZ UDPゴシック" panose="020B0400000000000000" pitchFamily="50" charset="-128"/>
                <a:ea typeface="BIZ UDPゴシック" panose="020B0400000000000000" pitchFamily="50" charset="-128"/>
              </a:rPr>
              <a:t>3.1</a:t>
            </a:r>
            <a:r>
              <a:rPr kumimoji="1" lang="ja-JP" altLang="en-US" sz="2000" dirty="0">
                <a:latin typeface="BIZ UDPゴシック" panose="020B0400000000000000" pitchFamily="50" charset="-128"/>
                <a:ea typeface="BIZ UDPゴシック" panose="020B0400000000000000" pitchFamily="50" charset="-128"/>
              </a:rPr>
              <a:t>％、</a:t>
            </a:r>
            <a:r>
              <a:rPr kumimoji="1" lang="en-US" altLang="ja-JP" sz="2000" dirty="0">
                <a:latin typeface="BIZ UDPゴシック" panose="020B0400000000000000" pitchFamily="50" charset="-128"/>
                <a:ea typeface="BIZ UDPゴシック" panose="020B0400000000000000" pitchFamily="50" charset="-128"/>
              </a:rPr>
              <a:t>90</a:t>
            </a:r>
            <a:r>
              <a:rPr kumimoji="1" lang="ja-JP" altLang="en-US" sz="2000" dirty="0">
                <a:latin typeface="BIZ UDPゴシック" panose="020B0400000000000000" pitchFamily="50" charset="-128"/>
                <a:ea typeface="BIZ UDPゴシック" panose="020B0400000000000000" pitchFamily="50" charset="-128"/>
              </a:rPr>
              <a:t>日以上欠席している者は</a:t>
            </a:r>
            <a:r>
              <a:rPr kumimoji="1" lang="en-US" altLang="ja-JP" sz="2000" dirty="0">
                <a:latin typeface="BIZ UDPゴシック" panose="020B0400000000000000" pitchFamily="50" charset="-128"/>
                <a:ea typeface="BIZ UDPゴシック" panose="020B0400000000000000" pitchFamily="50" charset="-128"/>
              </a:rPr>
              <a:t>54.2</a:t>
            </a:r>
            <a:r>
              <a:rPr kumimoji="1" lang="ja-JP" altLang="en-US" sz="2000" dirty="0">
                <a:latin typeface="BIZ UDPゴシック" panose="020B0400000000000000" pitchFamily="50" charset="-128"/>
                <a:ea typeface="BIZ UDPゴシック" panose="020B0400000000000000" pitchFamily="50" charset="-128"/>
              </a:rPr>
              <a:t>％。</a:t>
            </a:r>
            <a:endParaRPr kumimoji="1" lang="en-US" altLang="ja-JP" sz="2000" dirty="0">
              <a:latin typeface="BIZ UDPゴシック" panose="020B0400000000000000" pitchFamily="50" charset="-128"/>
              <a:ea typeface="BIZ UDPゴシック" panose="020B0400000000000000" pitchFamily="50" charset="-128"/>
            </a:endParaRPr>
          </a:p>
          <a:p>
            <a:r>
              <a:rPr kumimoji="1" lang="ja-JP" altLang="en-US" sz="2000" dirty="0">
                <a:latin typeface="BIZ UDPゴシック" panose="020B0400000000000000" pitchFamily="50" charset="-128"/>
                <a:ea typeface="BIZ UDPゴシック" panose="020B0400000000000000" pitchFamily="50" charset="-128"/>
              </a:rPr>
              <a:t>高校➡</a:t>
            </a:r>
            <a:r>
              <a:rPr kumimoji="1" lang="en-US" altLang="ja-JP" sz="2000" dirty="0">
                <a:latin typeface="BIZ UDPゴシック" panose="020B0400000000000000" pitchFamily="50" charset="-128"/>
                <a:ea typeface="BIZ UDPゴシック" panose="020B0400000000000000" pitchFamily="50" charset="-128"/>
              </a:rPr>
              <a:t>67,782</a:t>
            </a:r>
            <a:r>
              <a:rPr kumimoji="1" lang="ja-JP" altLang="en-US" sz="2000" dirty="0">
                <a:latin typeface="BIZ UDPゴシック" panose="020B0400000000000000" pitchFamily="50" charset="-128"/>
                <a:ea typeface="BIZ UDPゴシック" panose="020B0400000000000000" pitchFamily="50" charset="-128"/>
              </a:rPr>
              <a:t>人</a:t>
            </a:r>
            <a:r>
              <a:rPr kumimoji="1" lang="en-US" altLang="ja-JP" sz="2000" dirty="0">
                <a:latin typeface="BIZ UDPゴシック" panose="020B0400000000000000" pitchFamily="50" charset="-128"/>
                <a:ea typeface="BIZ UDPゴシック" panose="020B0400000000000000" pitchFamily="50" charset="-128"/>
              </a:rPr>
              <a:t>(</a:t>
            </a:r>
            <a:r>
              <a:rPr kumimoji="1" lang="ja-JP" altLang="en-US" sz="2000" dirty="0">
                <a:latin typeface="BIZ UDPゴシック" panose="020B0400000000000000" pitchFamily="50" charset="-128"/>
                <a:ea typeface="BIZ UDPゴシック" panose="020B0400000000000000" pitchFamily="50" charset="-128"/>
              </a:rPr>
              <a:t>前年</a:t>
            </a:r>
            <a:r>
              <a:rPr kumimoji="1" lang="en-US" altLang="ja-JP" sz="2000" dirty="0">
                <a:latin typeface="BIZ UDPゴシック" panose="020B0400000000000000" pitchFamily="50" charset="-128"/>
                <a:ea typeface="BIZ UDPゴシック" panose="020B0400000000000000" pitchFamily="50" charset="-128"/>
              </a:rPr>
              <a:t>68,770</a:t>
            </a:r>
            <a:r>
              <a:rPr kumimoji="1" lang="ja-JP" altLang="en-US" sz="2000" dirty="0">
                <a:latin typeface="BIZ UDPゴシック" panose="020B0400000000000000" pitchFamily="50" charset="-128"/>
                <a:ea typeface="BIZ UDPゴシック" panose="020B0400000000000000" pitchFamily="50" charset="-128"/>
              </a:rPr>
              <a:t>人</a:t>
            </a:r>
            <a:r>
              <a:rPr kumimoji="1" lang="en-US" altLang="ja-JP" sz="2000" dirty="0">
                <a:latin typeface="BIZ UDPゴシック" panose="020B0400000000000000" pitchFamily="50" charset="-128"/>
                <a:ea typeface="BIZ UDPゴシック" panose="020B0400000000000000" pitchFamily="50" charset="-128"/>
              </a:rPr>
              <a:t>)</a:t>
            </a:r>
            <a:r>
              <a:rPr kumimoji="1" lang="ja-JP" altLang="en-US" sz="2000" dirty="0">
                <a:latin typeface="BIZ UDPゴシック" panose="020B0400000000000000" pitchFamily="50" charset="-128"/>
                <a:ea typeface="BIZ UDPゴシック" panose="020B0400000000000000" pitchFamily="50" charset="-128"/>
              </a:rPr>
              <a:t>、</a:t>
            </a:r>
            <a:r>
              <a:rPr kumimoji="1" lang="en-US" altLang="ja-JP" sz="2000" dirty="0">
                <a:latin typeface="BIZ UDPゴシック" panose="020B0400000000000000" pitchFamily="50" charset="-128"/>
                <a:ea typeface="BIZ UDPゴシック" panose="020B0400000000000000" pitchFamily="50" charset="-128"/>
              </a:rPr>
              <a:t>1,000</a:t>
            </a:r>
            <a:r>
              <a:rPr kumimoji="1" lang="ja-JP" altLang="en-US" sz="2000" dirty="0">
                <a:latin typeface="BIZ UDPゴシック" panose="020B0400000000000000" pitchFamily="50" charset="-128"/>
                <a:ea typeface="BIZ UDPゴシック" panose="020B0400000000000000" pitchFamily="50" charset="-128"/>
              </a:rPr>
              <a:t>人あたり</a:t>
            </a:r>
            <a:r>
              <a:rPr kumimoji="1" lang="en-US" altLang="ja-JP" sz="2000" dirty="0">
                <a:latin typeface="BIZ UDPゴシック" panose="020B0400000000000000" pitchFamily="50" charset="-128"/>
                <a:ea typeface="BIZ UDPゴシック" panose="020B0400000000000000" pitchFamily="50" charset="-128"/>
              </a:rPr>
              <a:t>23.3</a:t>
            </a:r>
            <a:r>
              <a:rPr kumimoji="1" lang="ja-JP" altLang="en-US" sz="2000" dirty="0">
                <a:latin typeface="BIZ UDPゴシック" panose="020B0400000000000000" pitchFamily="50" charset="-128"/>
                <a:ea typeface="BIZ UDPゴシック" panose="020B0400000000000000" pitchFamily="50" charset="-128"/>
              </a:rPr>
              <a:t>人</a:t>
            </a:r>
            <a:r>
              <a:rPr kumimoji="1" lang="en-US" altLang="ja-JP" sz="2000" dirty="0">
                <a:latin typeface="BIZ UDPゴシック" panose="020B0400000000000000" pitchFamily="50" charset="-128"/>
                <a:ea typeface="BIZ UDPゴシック" panose="020B0400000000000000" pitchFamily="50" charset="-128"/>
              </a:rPr>
              <a:t>(</a:t>
            </a:r>
            <a:r>
              <a:rPr kumimoji="1" lang="ja-JP" altLang="en-US" sz="2000" dirty="0">
                <a:latin typeface="BIZ UDPゴシック" panose="020B0400000000000000" pitchFamily="50" charset="-128"/>
                <a:ea typeface="BIZ UDPゴシック" panose="020B0400000000000000" pitchFamily="50" charset="-128"/>
              </a:rPr>
              <a:t>前年</a:t>
            </a:r>
            <a:r>
              <a:rPr kumimoji="1" lang="en-US" altLang="ja-JP" sz="2000" dirty="0">
                <a:latin typeface="BIZ UDPゴシック" panose="020B0400000000000000" pitchFamily="50" charset="-128"/>
                <a:ea typeface="BIZ UDPゴシック" panose="020B0400000000000000" pitchFamily="50" charset="-128"/>
              </a:rPr>
              <a:t>23.5</a:t>
            </a:r>
            <a:r>
              <a:rPr kumimoji="1" lang="ja-JP" altLang="en-US" sz="2000" dirty="0">
                <a:latin typeface="BIZ UDPゴシック" panose="020B0400000000000000" pitchFamily="50" charset="-128"/>
                <a:ea typeface="BIZ UDPゴシック" panose="020B0400000000000000" pitchFamily="50" charset="-128"/>
              </a:rPr>
              <a:t>人</a:t>
            </a:r>
            <a:r>
              <a:rPr kumimoji="1" lang="en-US" altLang="ja-JP" sz="2000" dirty="0">
                <a:latin typeface="BIZ UDPゴシック" panose="020B0400000000000000" pitchFamily="50" charset="-128"/>
                <a:ea typeface="BIZ UDPゴシック" panose="020B0400000000000000" pitchFamily="50" charset="-128"/>
              </a:rPr>
              <a:t>)</a:t>
            </a:r>
            <a:r>
              <a:rPr kumimoji="1" lang="ja-JP" altLang="en-US" sz="2000" dirty="0">
                <a:latin typeface="BIZ UDPゴシック" panose="020B0400000000000000" pitchFamily="50" charset="-128"/>
                <a:ea typeface="BIZ UDPゴシック" panose="020B0400000000000000" pitchFamily="50" charset="-128"/>
              </a:rPr>
              <a:t>不登校のうち、中途退学に至った者</a:t>
            </a:r>
            <a:r>
              <a:rPr kumimoji="1" lang="en-US" altLang="ja-JP" sz="2000" dirty="0">
                <a:latin typeface="BIZ UDPゴシック" panose="020B0400000000000000" pitchFamily="50" charset="-128"/>
                <a:ea typeface="BIZ UDPゴシック" panose="020B0400000000000000" pitchFamily="50" charset="-128"/>
              </a:rPr>
              <a:t>10,566</a:t>
            </a:r>
            <a:r>
              <a:rPr kumimoji="1" lang="ja-JP" altLang="en-US" sz="2000" dirty="0">
                <a:latin typeface="BIZ UDPゴシック" panose="020B0400000000000000" pitchFamily="50" charset="-128"/>
                <a:ea typeface="BIZ UDPゴシック" panose="020B0400000000000000" pitchFamily="50" charset="-128"/>
              </a:rPr>
              <a:t>人、原級留置になった者</a:t>
            </a:r>
            <a:r>
              <a:rPr kumimoji="1" lang="en-US" altLang="ja-JP" sz="2000" dirty="0">
                <a:latin typeface="BIZ UDPゴシック" panose="020B0400000000000000" pitchFamily="50" charset="-128"/>
                <a:ea typeface="BIZ UDPゴシック" panose="020B0400000000000000" pitchFamily="50" charset="-128"/>
              </a:rPr>
              <a:t>2,963</a:t>
            </a:r>
            <a:r>
              <a:rPr kumimoji="1" lang="ja-JP" altLang="en-US" sz="2000" dirty="0">
                <a:latin typeface="BIZ UDPゴシック" panose="020B0400000000000000" pitchFamily="50" charset="-128"/>
                <a:ea typeface="BIZ UDPゴシック" panose="020B0400000000000000" pitchFamily="50" charset="-128"/>
              </a:rPr>
              <a:t>人。</a:t>
            </a:r>
            <a:endParaRPr kumimoji="1" lang="en-US" altLang="ja-JP" sz="2000" dirty="0">
              <a:latin typeface="BIZ UDPゴシック" panose="020B0400000000000000" pitchFamily="50" charset="-128"/>
              <a:ea typeface="BIZ UDPゴシック" panose="020B0400000000000000" pitchFamily="50" charset="-128"/>
            </a:endParaRPr>
          </a:p>
          <a:p>
            <a:endParaRPr kumimoji="1" lang="en-US" altLang="ja-JP" sz="2000" dirty="0">
              <a:latin typeface="BIZ UDPゴシック" panose="020B0400000000000000" pitchFamily="50" charset="-128"/>
              <a:ea typeface="BIZ UDPゴシック" panose="020B0400000000000000" pitchFamily="50" charset="-128"/>
            </a:endParaRPr>
          </a:p>
          <a:p>
            <a:r>
              <a:rPr kumimoji="1" lang="ja-JP" altLang="en-US" sz="2000" u="sng" dirty="0">
                <a:latin typeface="BIZ UDPゴシック" panose="020B0400000000000000" pitchFamily="50" charset="-128"/>
                <a:ea typeface="BIZ UDPゴシック" panose="020B0400000000000000" pitchFamily="50" charset="-128"/>
              </a:rPr>
              <a:t>背景</a:t>
            </a:r>
            <a:r>
              <a:rPr kumimoji="1" lang="ja-JP" altLang="en-US" sz="2000" dirty="0">
                <a:latin typeface="BIZ UDPゴシック" panose="020B0400000000000000" pitchFamily="50" charset="-128"/>
                <a:ea typeface="BIZ UDPゴシック" panose="020B0400000000000000" pitchFamily="50" charset="-128"/>
              </a:rPr>
              <a:t>；</a:t>
            </a:r>
            <a:endParaRPr kumimoji="1" lang="en-US" altLang="ja-JP" sz="2000" dirty="0">
              <a:latin typeface="BIZ UDPゴシック" panose="020B0400000000000000" pitchFamily="50" charset="-128"/>
              <a:ea typeface="BIZ UDPゴシック" panose="020B0400000000000000" pitchFamily="50" charset="-128"/>
            </a:endParaRPr>
          </a:p>
          <a:p>
            <a:r>
              <a:rPr kumimoji="1" lang="ja-JP" altLang="en-US" sz="2000" dirty="0">
                <a:latin typeface="BIZ UDPゴシック" panose="020B0400000000000000" pitchFamily="50" charset="-128"/>
                <a:ea typeface="BIZ UDPゴシック" panose="020B0400000000000000" pitchFamily="50" charset="-128"/>
              </a:rPr>
              <a:t>①「義務教育の段階における普通教育に相当する教育の機会の確保等に関する法律＜</a:t>
            </a:r>
            <a:r>
              <a:rPr kumimoji="1" lang="en-US" altLang="ja-JP" sz="2000" dirty="0">
                <a:latin typeface="BIZ UDPゴシック" panose="020B0400000000000000" pitchFamily="50" charset="-128"/>
                <a:ea typeface="BIZ UDPゴシック" panose="020B0400000000000000" pitchFamily="50" charset="-128"/>
              </a:rPr>
              <a:t>2016(</a:t>
            </a:r>
            <a:r>
              <a:rPr kumimoji="1" lang="ja-JP" altLang="en-US" sz="2000" dirty="0">
                <a:latin typeface="BIZ UDPゴシック" panose="020B0400000000000000" pitchFamily="50" charset="-128"/>
                <a:ea typeface="BIZ UDPゴシック" panose="020B0400000000000000" pitchFamily="50" charset="-128"/>
              </a:rPr>
              <a:t>平成</a:t>
            </a:r>
            <a:r>
              <a:rPr kumimoji="1" lang="en-US" altLang="ja-JP" sz="2000" dirty="0">
                <a:latin typeface="BIZ UDPゴシック" panose="020B0400000000000000" pitchFamily="50" charset="-128"/>
                <a:ea typeface="BIZ UDPゴシック" panose="020B0400000000000000" pitchFamily="50" charset="-128"/>
              </a:rPr>
              <a:t>28)</a:t>
            </a:r>
            <a:r>
              <a:rPr kumimoji="1" lang="ja-JP" altLang="en-US" sz="2000" dirty="0">
                <a:latin typeface="BIZ UDPゴシック" panose="020B0400000000000000" pitchFamily="50" charset="-128"/>
                <a:ea typeface="BIZ UDPゴシック" panose="020B0400000000000000" pitchFamily="50" charset="-128"/>
              </a:rPr>
              <a:t>年＞」の趣旨の浸透等による保護者の学校に対する意識の変化</a:t>
            </a:r>
            <a:endParaRPr kumimoji="1" lang="en-US" altLang="ja-JP" sz="2000" dirty="0">
              <a:latin typeface="BIZ UDPゴシック" panose="020B0400000000000000" pitchFamily="50" charset="-128"/>
              <a:ea typeface="BIZ UDPゴシック" panose="020B0400000000000000" pitchFamily="50" charset="-128"/>
            </a:endParaRPr>
          </a:p>
          <a:p>
            <a:r>
              <a:rPr kumimoji="1" lang="ja-JP" altLang="en-US" sz="2000" dirty="0">
                <a:latin typeface="BIZ UDPゴシック" panose="020B0400000000000000" pitchFamily="50" charset="-128"/>
                <a:ea typeface="BIZ UDPゴシック" panose="020B0400000000000000" pitchFamily="50" charset="-128"/>
              </a:rPr>
              <a:t>②コロナ禍の影響による登校意欲の低下</a:t>
            </a:r>
            <a:endParaRPr kumimoji="1" lang="en-US" altLang="ja-JP" sz="2000" dirty="0">
              <a:latin typeface="BIZ UDPゴシック" panose="020B0400000000000000" pitchFamily="50" charset="-128"/>
              <a:ea typeface="BIZ UDPゴシック" panose="020B0400000000000000" pitchFamily="50" charset="-128"/>
            </a:endParaRPr>
          </a:p>
          <a:p>
            <a:r>
              <a:rPr kumimoji="1" lang="ja-JP" altLang="en-US" sz="2000" dirty="0">
                <a:latin typeface="BIZ UDPゴシック" panose="020B0400000000000000" pitchFamily="50" charset="-128"/>
                <a:ea typeface="BIZ UDPゴシック" panose="020B0400000000000000" pitchFamily="50" charset="-128"/>
              </a:rPr>
              <a:t>③特別な配慮を必要とする児童生徒に対する早期からの適切な指導や必要な支援に課題</a:t>
            </a:r>
            <a:endParaRPr kumimoji="1" lang="en-US" altLang="ja-JP" sz="2000" dirty="0">
              <a:latin typeface="BIZ UDPゴシック" panose="020B0400000000000000" pitchFamily="50" charset="-128"/>
              <a:ea typeface="BIZ UDPゴシック" panose="020B0400000000000000" pitchFamily="50" charset="-128"/>
            </a:endParaRPr>
          </a:p>
          <a:p>
            <a:endParaRPr kumimoji="1" lang="en-US" altLang="ja-JP" sz="20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9CAA5B96-231E-69E9-C2C3-564A4AB2B8B1}"/>
              </a:ext>
            </a:extLst>
          </p:cNvPr>
          <p:cNvSpPr txBox="1"/>
          <p:nvPr/>
        </p:nvSpPr>
        <p:spPr>
          <a:xfrm>
            <a:off x="-5" y="484872"/>
            <a:ext cx="9143999" cy="461665"/>
          </a:xfrm>
          <a:prstGeom prst="rect">
            <a:avLst/>
          </a:prstGeom>
          <a:noFill/>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（１） 不登校　</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31673D94-E5BD-9BE7-E08B-DB8452E804AB}"/>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2" name="スライド番号プレースホルダー 1">
            <a:extLst>
              <a:ext uri="{FF2B5EF4-FFF2-40B4-BE49-F238E27FC236}">
                <a16:creationId xmlns:a16="http://schemas.microsoft.com/office/drawing/2014/main" id="{715A79AB-1FC4-6FD2-5552-E31307ED717D}"/>
              </a:ext>
            </a:extLst>
          </p:cNvPr>
          <p:cNvSpPr>
            <a:spLocks noGrp="1"/>
          </p:cNvSpPr>
          <p:nvPr>
            <p:ph type="sldNum" sz="quarter" idx="12"/>
          </p:nvPr>
        </p:nvSpPr>
        <p:spPr/>
        <p:txBody>
          <a:bodyPr/>
          <a:lstStyle/>
          <a:p>
            <a:fld id="{9DAC49A8-D133-48D6-BABD-467D590054FB}" type="slidenum">
              <a:rPr kumimoji="1" lang="ja-JP" altLang="en-US" smtClean="0"/>
              <a:t>27</a:t>
            </a:fld>
            <a:endParaRPr kumimoji="1" lang="ja-JP" altLang="en-US"/>
          </a:p>
        </p:txBody>
      </p:sp>
    </p:spTree>
    <p:extLst>
      <p:ext uri="{BB962C8B-B14F-4D97-AF65-F5344CB8AC3E}">
        <p14:creationId xmlns:p14="http://schemas.microsoft.com/office/powerpoint/2010/main" val="739175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5909F-F67D-855A-D721-A86AAEEFBEF6}"/>
            </a:ext>
          </a:extLst>
        </p:cNvPr>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B2794D83-2963-7C3A-63F2-AB6ABD6B4F55}"/>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スライド番号プレースホルダー 2">
            <a:extLst>
              <a:ext uri="{FF2B5EF4-FFF2-40B4-BE49-F238E27FC236}">
                <a16:creationId xmlns:a16="http://schemas.microsoft.com/office/drawing/2014/main" id="{0245C084-A026-1488-90E5-AE4DF5799324}"/>
              </a:ext>
            </a:extLst>
          </p:cNvPr>
          <p:cNvSpPr>
            <a:spLocks noGrp="1"/>
          </p:cNvSpPr>
          <p:nvPr>
            <p:ph type="sldNum" sz="quarter" idx="12"/>
          </p:nvPr>
        </p:nvSpPr>
        <p:spPr/>
        <p:txBody>
          <a:bodyPr/>
          <a:lstStyle/>
          <a:p>
            <a:fld id="{9DAC49A8-D133-48D6-BABD-467D590054FB}" type="slidenum">
              <a:rPr kumimoji="1" lang="ja-JP" altLang="en-US" smtClean="0"/>
              <a:t>45</a:t>
            </a:fld>
            <a:endParaRPr kumimoji="1" lang="ja-JP" altLang="en-US"/>
          </a:p>
        </p:txBody>
      </p:sp>
      <p:sp>
        <p:nvSpPr>
          <p:cNvPr id="4" name="テキスト ボックス 3">
            <a:extLst>
              <a:ext uri="{FF2B5EF4-FFF2-40B4-BE49-F238E27FC236}">
                <a16:creationId xmlns:a16="http://schemas.microsoft.com/office/drawing/2014/main" id="{17EA68AA-7C64-C3BC-66C2-79E0BF4D0C87}"/>
              </a:ext>
            </a:extLst>
          </p:cNvPr>
          <p:cNvSpPr txBox="1"/>
          <p:nvPr/>
        </p:nvSpPr>
        <p:spPr>
          <a:xfrm>
            <a:off x="234892" y="189345"/>
            <a:ext cx="8682605" cy="58680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（８） 子ども・若者総合相談センター</a:t>
            </a: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503238" marR="0" lvl="0" indent="-322263" algn="l" defTabSz="457200" rtl="0" eaLnBrk="1" fontAlgn="auto" latinLnBrk="0" hangingPunct="1">
              <a:lnSpc>
                <a:spcPts val="2600"/>
              </a:lnSpc>
              <a:spcBef>
                <a:spcPts val="1800"/>
              </a:spcBef>
              <a:spcAft>
                <a:spcPts val="0"/>
              </a:spcAft>
              <a:buClrTx/>
              <a:buSzTx/>
              <a:buFontTx/>
              <a:buNone/>
              <a:tabLst/>
              <a:defRPr/>
            </a:pPr>
            <a:r>
              <a:rPr kumimoji="1" lang="ja-JP" altLang="en-US" sz="2000" u="sng" dirty="0">
                <a:solidFill>
                  <a:prstClr val="black"/>
                </a:solidFill>
                <a:latin typeface="BIZ UDPゴシック" panose="020B0400000000000000" pitchFamily="50" charset="-128"/>
                <a:ea typeface="BIZ UDPゴシック" panose="020B0400000000000000" pitchFamily="50" charset="-128"/>
              </a:rPr>
              <a:t>法的根拠</a:t>
            </a:r>
            <a:r>
              <a:rPr kumimoji="1" lang="ja-JP" altLang="en-US" sz="2000" dirty="0">
                <a:solidFill>
                  <a:prstClr val="black"/>
                </a:solidFill>
                <a:latin typeface="BIZ UDPゴシック" panose="020B0400000000000000" pitchFamily="50" charset="-128"/>
                <a:ea typeface="BIZ UDPゴシック" panose="020B0400000000000000" pitchFamily="50" charset="-128"/>
              </a:rPr>
              <a:t>；子ども・若者育成支援推進法第</a:t>
            </a:r>
            <a:r>
              <a:rPr kumimoji="1" lang="en-US" altLang="ja-JP" sz="2000" dirty="0">
                <a:solidFill>
                  <a:prstClr val="black"/>
                </a:solidFill>
                <a:latin typeface="BIZ UDPゴシック" panose="020B0400000000000000" pitchFamily="50" charset="-128"/>
                <a:ea typeface="BIZ UDPゴシック" panose="020B0400000000000000" pitchFamily="50" charset="-128"/>
              </a:rPr>
              <a:t>13</a:t>
            </a:r>
            <a:r>
              <a:rPr kumimoji="1" lang="ja-JP" altLang="en-US" sz="2000" dirty="0">
                <a:solidFill>
                  <a:prstClr val="black"/>
                </a:solidFill>
                <a:latin typeface="BIZ UDPゴシック" panose="020B0400000000000000" pitchFamily="50" charset="-128"/>
                <a:ea typeface="BIZ UDPゴシック" panose="020B0400000000000000" pitchFamily="50" charset="-128"/>
              </a:rPr>
              <a:t>条</a:t>
            </a:r>
            <a:endParaRPr kumimoji="1" lang="en-US" altLang="ja-JP" sz="2000" dirty="0">
              <a:solidFill>
                <a:prstClr val="black"/>
              </a:solidFill>
              <a:latin typeface="BIZ UDPゴシック" panose="020B0400000000000000" pitchFamily="50" charset="-128"/>
              <a:ea typeface="BIZ UDPゴシック" panose="020B0400000000000000" pitchFamily="50" charset="-128"/>
            </a:endParaRPr>
          </a:p>
          <a:p>
            <a:pPr marL="503238" marR="0" lvl="0" indent="-322263" algn="l" defTabSz="457200" rtl="0" eaLnBrk="1" fontAlgn="auto" latinLnBrk="0" hangingPunct="1">
              <a:lnSpc>
                <a:spcPts val="2600"/>
              </a:lnSpc>
              <a:spcBef>
                <a:spcPts val="1200"/>
              </a:spcBef>
              <a:spcAft>
                <a:spcPts val="0"/>
              </a:spcAft>
              <a:buClrTx/>
              <a:buSzTx/>
              <a:buFontTx/>
              <a:buNone/>
              <a:tabLst/>
              <a:defRPr/>
            </a:pPr>
            <a:r>
              <a:rPr kumimoji="1" lang="ja-JP" altLang="en-US" sz="2000" u="sng" dirty="0">
                <a:solidFill>
                  <a:prstClr val="black"/>
                </a:solidFill>
                <a:latin typeface="BIZ UDPゴシック" panose="020B0400000000000000" pitchFamily="50" charset="-128"/>
                <a:ea typeface="BIZ UDPゴシック" panose="020B0400000000000000" pitchFamily="50" charset="-128"/>
              </a:rPr>
              <a:t>目的</a:t>
            </a:r>
            <a:r>
              <a:rPr kumimoji="1" lang="ja-JP" altLang="en-US" sz="2000" dirty="0">
                <a:solidFill>
                  <a:prstClr val="black"/>
                </a:solidFill>
                <a:latin typeface="BIZ UDPゴシック" panose="020B0400000000000000" pitchFamily="50" charset="-128"/>
                <a:ea typeface="BIZ UDPゴシック" panose="020B0400000000000000" pitchFamily="50" charset="-128"/>
              </a:rPr>
              <a:t>；子ども・若者育成支援に関する相談に応じ、関係機関の紹介その他の必要な情報の提供・助言を行う拠点。</a:t>
            </a:r>
            <a:endParaRPr kumimoji="1" lang="en-US" altLang="ja-JP" sz="2000" dirty="0">
              <a:solidFill>
                <a:prstClr val="black"/>
              </a:solidFill>
              <a:latin typeface="BIZ UDPゴシック" panose="020B0400000000000000" pitchFamily="50" charset="-128"/>
              <a:ea typeface="BIZ UDPゴシック" panose="020B0400000000000000" pitchFamily="50" charset="-128"/>
            </a:endParaRPr>
          </a:p>
          <a:p>
            <a:pPr marL="503238" marR="0" lvl="0" indent="-322263" algn="l" defTabSz="457200" rtl="0" eaLnBrk="1" fontAlgn="auto" latinLnBrk="0" hangingPunct="1">
              <a:lnSpc>
                <a:spcPts val="2600"/>
              </a:lnSpc>
              <a:spcBef>
                <a:spcPts val="1200"/>
              </a:spcBef>
              <a:spcAft>
                <a:spcPts val="0"/>
              </a:spcAft>
              <a:buClrTx/>
              <a:buSzTx/>
              <a:buFontTx/>
              <a:buNone/>
              <a:tabLst/>
              <a:defRPr/>
            </a:pPr>
            <a:r>
              <a:rPr kumimoji="1" lang="ja-JP" altLang="en-US" sz="2000" dirty="0">
                <a:solidFill>
                  <a:prstClr val="black"/>
                </a:solidFill>
                <a:latin typeface="BIZ UDPゴシック" panose="020B0400000000000000" pitchFamily="50" charset="-128"/>
                <a:ea typeface="BIZ UDPゴシック" panose="020B0400000000000000" pitchFamily="50" charset="-128"/>
              </a:rPr>
              <a:t>家庭や学校、職場などで抱えてしまった悩みや不安について、こども・若者本人やその家族からの相談に応じる。所在地は、こども家庭庁ウェブサイトで閲覧することができる。</a:t>
            </a:r>
            <a:endParaRPr kumimoji="1" lang="en-US" altLang="ja-JP" sz="2000" dirty="0">
              <a:solidFill>
                <a:prstClr val="black"/>
              </a:solidFill>
              <a:latin typeface="BIZ UDPゴシック" panose="020B0400000000000000" pitchFamily="50" charset="-128"/>
              <a:ea typeface="BIZ UDPゴシック" panose="020B0400000000000000" pitchFamily="50" charset="-128"/>
            </a:endParaRPr>
          </a:p>
          <a:p>
            <a:pPr marL="503238" marR="0" lvl="0" indent="-322263" algn="l" defTabSz="457200" rtl="0" eaLnBrk="1" fontAlgn="auto" latinLnBrk="0" hangingPunct="1">
              <a:lnSpc>
                <a:spcPts val="2600"/>
              </a:lnSpc>
              <a:spcBef>
                <a:spcPts val="1200"/>
              </a:spcBef>
              <a:spcAft>
                <a:spcPts val="0"/>
              </a:spcAft>
              <a:buClrTx/>
              <a:buSzTx/>
              <a:buFontTx/>
              <a:buNone/>
              <a:tabLst/>
              <a:defRPr/>
            </a:pPr>
            <a:r>
              <a:rPr kumimoji="1" lang="ja-JP" altLang="en-US" sz="2000"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課題</a:t>
            </a:r>
            <a:r>
              <a:rPr kumimoji="1" lang="ja-JP" altLang="en-US" sz="2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①相談内容の多様化・複雑化➡近年、相談内容は単一ではなく、精神疾患、発達障害、経済的困窮、ヤングケアラーなどが複雑に絡み合ったケースが増えている。スタッフには、福祉、教育、保健、就労といった多岐にわたる専門知識と、それらを統合して判断する高度なスキルが求めらる。</a:t>
            </a:r>
            <a:endParaRPr kumimoji="1" lang="en-US" altLang="ja-JP" sz="2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503238" marR="0" lvl="0" indent="-322263" algn="l" defTabSz="457200" rtl="0" eaLnBrk="1" fontAlgn="auto" latinLnBrk="0" hangingPunct="1">
              <a:lnSpc>
                <a:spcPts val="2600"/>
              </a:lnSpc>
              <a:spcBef>
                <a:spcPts val="120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②認知度の不足とアウトリーチ（訪問支援）の限界➡「困ったら相談を」という待ちの姿勢では、本当に深刻な状況にある層に支援が届かない。センターの周知やアウトリーチを行うための予算・人員が不足している。</a:t>
            </a:r>
            <a:endParaRPr kumimoji="1" lang="ja-JP" altLang="en-US" sz="2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0124392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123B8-68C8-F6EA-3108-0CB3635AE2F1}"/>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D2AFF893-2F27-7610-3269-A1814EA5D0B8}"/>
              </a:ext>
            </a:extLst>
          </p:cNvPr>
          <p:cNvSpPr txBox="1">
            <a:spLocks/>
          </p:cNvSpPr>
          <p:nvPr/>
        </p:nvSpPr>
        <p:spPr>
          <a:xfrm>
            <a:off x="0" y="23207"/>
            <a:ext cx="9144000" cy="461665"/>
          </a:xfrm>
          <a:prstGeom prst="rect">
            <a:avLst/>
          </a:prstGeom>
          <a:solidFill>
            <a:schemeClr val="accent1">
              <a:lumMod val="20000"/>
              <a:lumOff val="80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４．</a:t>
            </a:r>
            <a:r>
              <a:rPr kumimoji="1" lang="ja-JP" altLang="en-US" sz="2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学校種別</a:t>
            </a:r>
            <a:r>
              <a:rPr kumimoji="1" lang="en-US" altLang="ja-JP" sz="2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小・</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中・高校別</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，派遣・配置別の</a:t>
            </a:r>
            <a:r>
              <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SSW</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の状況把握</a:t>
            </a:r>
            <a:endParaRPr kumimoji="1" lang="en-US" altLang="ja-JP"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82A3E0C0-F1A3-F57D-1F9E-BB6260E0EF4B}"/>
              </a:ext>
            </a:extLst>
          </p:cNvPr>
          <p:cNvSpPr txBox="1"/>
          <p:nvPr/>
        </p:nvSpPr>
        <p:spPr>
          <a:xfrm>
            <a:off x="11560" y="572629"/>
            <a:ext cx="9143994"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u="sng" dirty="0">
                <a:latin typeface="BIZ UDPゴシック" panose="020B0400000000000000" pitchFamily="50" charset="-128"/>
                <a:ea typeface="BIZ UDPゴシック" panose="020B0400000000000000" pitchFamily="50" charset="-128"/>
              </a:rPr>
              <a:t>学校種別の</a:t>
            </a:r>
            <a:r>
              <a:rPr kumimoji="1" lang="en-US" altLang="ja-JP" sz="2400" u="sng" dirty="0">
                <a:latin typeface="BIZ UDPゴシック" panose="020B0400000000000000" pitchFamily="50" charset="-128"/>
                <a:ea typeface="BIZ UDPゴシック" panose="020B0400000000000000" pitchFamily="50" charset="-128"/>
              </a:rPr>
              <a:t>SSW</a:t>
            </a:r>
            <a:r>
              <a:rPr kumimoji="1" lang="ja-JP" altLang="en-US" sz="2400" u="sng" dirty="0">
                <a:latin typeface="BIZ UDPゴシック" panose="020B0400000000000000" pitchFamily="50" charset="-128"/>
                <a:ea typeface="BIZ UDPゴシック" panose="020B0400000000000000" pitchFamily="50" charset="-128"/>
              </a:rPr>
              <a:t>対応学校数</a:t>
            </a:r>
            <a:r>
              <a:rPr kumimoji="1" lang="ja-JP" altLang="en-US" sz="2400" dirty="0">
                <a:latin typeface="BIZ UDPゴシック" panose="020B0400000000000000" pitchFamily="50" charset="-128"/>
                <a:ea typeface="BIZ UDPゴシック" panose="020B0400000000000000" pitchFamily="50" charset="-128"/>
              </a:rPr>
              <a:t>；</a:t>
            </a:r>
            <a:endParaRPr kumimoji="1" lang="en-US" altLang="ja-JP" sz="2400"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dirty="0">
                <a:latin typeface="BIZ UDPゴシック" panose="020B0400000000000000" pitchFamily="50" charset="-128"/>
                <a:ea typeface="BIZ UDPゴシック" panose="020B0400000000000000" pitchFamily="50" charset="-128"/>
              </a:rPr>
              <a:t>小学校で</a:t>
            </a:r>
            <a:r>
              <a:rPr kumimoji="1" lang="en-US" altLang="ja-JP" sz="2400" dirty="0">
                <a:latin typeface="BIZ UDPゴシック" panose="020B0400000000000000" pitchFamily="50" charset="-128"/>
                <a:ea typeface="BIZ UDPゴシック" panose="020B0400000000000000" pitchFamily="50" charset="-128"/>
              </a:rPr>
              <a:t>58.1</a:t>
            </a:r>
            <a:r>
              <a:rPr kumimoji="1" lang="ja-JP" altLang="en-US" sz="2400" dirty="0">
                <a:latin typeface="BIZ UDPゴシック" panose="020B0400000000000000" pitchFamily="50" charset="-128"/>
                <a:ea typeface="BIZ UDPゴシック" panose="020B0400000000000000" pitchFamily="50" charset="-128"/>
              </a:rPr>
              <a:t>％、中学校で</a:t>
            </a:r>
            <a:r>
              <a:rPr kumimoji="1" lang="en-US" altLang="ja-JP" sz="2400" dirty="0">
                <a:latin typeface="BIZ UDPゴシック" panose="020B0400000000000000" pitchFamily="50" charset="-128"/>
                <a:ea typeface="BIZ UDPゴシック" panose="020B0400000000000000" pitchFamily="50" charset="-128"/>
              </a:rPr>
              <a:t>30.3</a:t>
            </a:r>
            <a:r>
              <a:rPr kumimoji="1" lang="ja-JP" altLang="en-US" sz="2400" dirty="0">
                <a:latin typeface="BIZ UDPゴシック" panose="020B0400000000000000" pitchFamily="50" charset="-128"/>
                <a:ea typeface="BIZ UDPゴシック" panose="020B0400000000000000" pitchFamily="50" charset="-128"/>
              </a:rPr>
              <a:t>％と小・中学校で全体の</a:t>
            </a:r>
            <a:r>
              <a:rPr kumimoji="1" lang="en-US" altLang="ja-JP" sz="2400" dirty="0">
                <a:latin typeface="BIZ UDPゴシック" panose="020B0400000000000000" pitchFamily="50" charset="-128"/>
                <a:ea typeface="BIZ UDPゴシック" panose="020B0400000000000000" pitchFamily="50" charset="-128"/>
              </a:rPr>
              <a:t>9</a:t>
            </a:r>
            <a:r>
              <a:rPr kumimoji="1" lang="ja-JP" altLang="en-US" sz="2400" dirty="0">
                <a:latin typeface="BIZ UDPゴシック" panose="020B0400000000000000" pitchFamily="50" charset="-128"/>
                <a:ea typeface="BIZ UDPゴシック" panose="020B0400000000000000" pitchFamily="50" charset="-128"/>
              </a:rPr>
              <a:t>割近くを占める。公立学校に比べ、</a:t>
            </a:r>
            <a:r>
              <a:rPr kumimoji="1" lang="en-US" altLang="ja-JP" sz="2400" dirty="0">
                <a:latin typeface="BIZ UDPゴシック" panose="020B0400000000000000" pitchFamily="50" charset="-128"/>
                <a:ea typeface="BIZ UDPゴシック" panose="020B0400000000000000" pitchFamily="50" charset="-128"/>
              </a:rPr>
              <a:t>SSW</a:t>
            </a:r>
            <a:r>
              <a:rPr kumimoji="1" lang="ja-JP" altLang="en-US" sz="2400" dirty="0">
                <a:latin typeface="BIZ UDPゴシック" panose="020B0400000000000000" pitchFamily="50" charset="-128"/>
                <a:ea typeface="BIZ UDPゴシック" panose="020B0400000000000000" pitchFamily="50" charset="-128"/>
              </a:rPr>
              <a:t>の配置が少ない私立学校ではあるが、前述のような児童生徒に現れてくる多様なニーズに対し、その配置を行う私立学校</a:t>
            </a: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文科省の補助金活用なし</a:t>
            </a: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も散見される。　</a:t>
            </a:r>
            <a:endParaRPr kumimoji="1" lang="en-US" altLang="ja-JP" sz="2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540D106E-7E88-39F3-813B-88964DDCD40A}"/>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5" name="Text Box 6">
            <a:extLst>
              <a:ext uri="{FF2B5EF4-FFF2-40B4-BE49-F238E27FC236}">
                <a16:creationId xmlns:a16="http://schemas.microsoft.com/office/drawing/2014/main" id="{60E9B5F2-0521-8C90-933D-52DEFA1436F4}"/>
              </a:ext>
            </a:extLst>
          </p:cNvPr>
          <p:cNvSpPr txBox="1">
            <a:spLocks noChangeArrowheads="1"/>
          </p:cNvSpPr>
          <p:nvPr/>
        </p:nvSpPr>
        <p:spPr bwMode="auto">
          <a:xfrm>
            <a:off x="242315" y="4626844"/>
            <a:ext cx="8659370" cy="159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625" tIns="47289" rIns="18625" bIns="47289">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171450" indent="-171450" defTabSz="946169" eaLnBrk="1" hangingPunct="1">
              <a:spcBef>
                <a:spcPct val="50000"/>
              </a:spcBef>
              <a:buFont typeface="BIZ UDゴシック" panose="020B0400000000000000" pitchFamily="49" charset="-128"/>
              <a:buChar char="※"/>
              <a:defRPr/>
            </a:pPr>
            <a:r>
              <a:rPr lang="en-US" altLang="ja-JP" sz="1300" dirty="0">
                <a:solidFill>
                  <a:srgbClr val="000000"/>
                </a:solidFill>
                <a:latin typeface="BIZ UDゴシック" panose="020B0400000000000000" pitchFamily="49" charset="-128"/>
                <a:ea typeface="BIZ UDゴシック" panose="020B0400000000000000" pitchFamily="49" charset="-128"/>
              </a:rPr>
              <a:t>SSW</a:t>
            </a:r>
            <a:r>
              <a:rPr lang="ja-JP" altLang="en-US" sz="1300" dirty="0">
                <a:solidFill>
                  <a:srgbClr val="000000"/>
                </a:solidFill>
                <a:latin typeface="BIZ UDゴシック" panose="020B0400000000000000" pitchFamily="49" charset="-128"/>
                <a:ea typeface="BIZ UDゴシック" panose="020B0400000000000000" pitchFamily="49" charset="-128"/>
              </a:rPr>
              <a:t>の実人数：</a:t>
            </a:r>
            <a:r>
              <a:rPr lang="en-US" altLang="ja-JP" sz="1300" dirty="0">
                <a:solidFill>
                  <a:srgbClr val="000000"/>
                </a:solidFill>
                <a:latin typeface="BIZ UDゴシック" panose="020B0400000000000000" pitchFamily="49" charset="-128"/>
                <a:ea typeface="BIZ UDゴシック" panose="020B0400000000000000" pitchFamily="49" charset="-128"/>
              </a:rPr>
              <a:t>4,023</a:t>
            </a:r>
            <a:r>
              <a:rPr lang="ja-JP" altLang="en-US" sz="1300" dirty="0">
                <a:solidFill>
                  <a:srgbClr val="000000"/>
                </a:solidFill>
                <a:latin typeface="BIZ UDゴシック" panose="020B0400000000000000" pitchFamily="49" charset="-128"/>
                <a:ea typeface="BIZ UDゴシック" panose="020B0400000000000000" pitchFamily="49" charset="-128"/>
              </a:rPr>
              <a:t>人</a:t>
            </a:r>
            <a:endParaRPr lang="en-US" altLang="ja-JP" sz="1300" dirty="0">
              <a:solidFill>
                <a:srgbClr val="000000"/>
              </a:solidFill>
              <a:latin typeface="BIZ UDゴシック" panose="020B0400000000000000" pitchFamily="49" charset="-128"/>
              <a:ea typeface="BIZ UDゴシック" panose="020B0400000000000000" pitchFamily="49" charset="-128"/>
            </a:endParaRPr>
          </a:p>
          <a:p>
            <a:pPr marL="171450" indent="-171450" defTabSz="946169" eaLnBrk="1" hangingPunct="1">
              <a:spcBef>
                <a:spcPct val="50000"/>
              </a:spcBef>
              <a:buFont typeface="BIZ UDゴシック" panose="020B0400000000000000" pitchFamily="49" charset="-128"/>
              <a:buChar char="※"/>
              <a:defRPr/>
            </a:pPr>
            <a:r>
              <a:rPr lang="ja-JP" altLang="en-US" sz="1300" dirty="0">
                <a:solidFill>
                  <a:srgbClr val="000000"/>
                </a:solidFill>
                <a:latin typeface="BIZ UDゴシック" panose="020B0400000000000000" pitchFamily="49" charset="-128"/>
                <a:ea typeface="BIZ UDゴシック" panose="020B0400000000000000" pitchFamily="49" charset="-128"/>
              </a:rPr>
              <a:t>文科省の補助金を利用し、対応した</a:t>
            </a:r>
            <a:r>
              <a:rPr lang="en-US" altLang="ja-JP" sz="1300" dirty="0">
                <a:solidFill>
                  <a:srgbClr val="000000"/>
                </a:solidFill>
                <a:latin typeface="BIZ UDゴシック" panose="020B0400000000000000" pitchFamily="49" charset="-128"/>
                <a:ea typeface="BIZ UDゴシック" panose="020B0400000000000000" pitchFamily="49" charset="-128"/>
              </a:rPr>
              <a:t>SSW</a:t>
            </a:r>
            <a:r>
              <a:rPr lang="ja-JP" altLang="en-US" sz="1300" dirty="0">
                <a:solidFill>
                  <a:srgbClr val="000000"/>
                </a:solidFill>
                <a:latin typeface="BIZ UDゴシック" panose="020B0400000000000000" pitchFamily="49" charset="-128"/>
                <a:ea typeface="BIZ UDゴシック" panose="020B0400000000000000" pitchFamily="49" charset="-128"/>
              </a:rPr>
              <a:t>の実態となっている</a:t>
            </a:r>
            <a:endParaRPr lang="en-US" altLang="ja-JP" sz="1300" dirty="0">
              <a:solidFill>
                <a:srgbClr val="000000"/>
              </a:solidFill>
              <a:latin typeface="BIZ UDゴシック" panose="020B0400000000000000" pitchFamily="49" charset="-128"/>
              <a:ea typeface="BIZ UDゴシック" panose="020B0400000000000000" pitchFamily="49" charset="-128"/>
            </a:endParaRPr>
          </a:p>
          <a:p>
            <a:pPr marL="171450" indent="-171450" defTabSz="946169" eaLnBrk="1" hangingPunct="1">
              <a:spcBef>
                <a:spcPct val="50000"/>
              </a:spcBef>
              <a:buFont typeface="BIZ UDゴシック" panose="020B0400000000000000" pitchFamily="49" charset="-128"/>
              <a:buChar char="※"/>
              <a:defRPr/>
            </a:pPr>
            <a:r>
              <a:rPr lang="ja-JP" altLang="en-US" sz="1300" dirty="0">
                <a:solidFill>
                  <a:srgbClr val="000000"/>
                </a:solidFill>
                <a:latin typeface="BIZ UDゴシック" panose="020B0400000000000000" pitchFamily="49" charset="-128"/>
                <a:ea typeface="BIZ UDゴシック" panose="020B0400000000000000" pitchFamily="49" charset="-128"/>
              </a:rPr>
              <a:t>補助金の有無にかかわらない</a:t>
            </a:r>
            <a:r>
              <a:rPr lang="en-US" altLang="ja-JP" sz="1300" dirty="0">
                <a:solidFill>
                  <a:srgbClr val="000000"/>
                </a:solidFill>
                <a:latin typeface="BIZ UDゴシック" panose="020B0400000000000000" pitchFamily="49" charset="-128"/>
                <a:ea typeface="BIZ UDゴシック" panose="020B0400000000000000" pitchFamily="49" charset="-128"/>
              </a:rPr>
              <a:t>SSW</a:t>
            </a:r>
            <a:r>
              <a:rPr lang="ja-JP" altLang="en-US" sz="1300" dirty="0">
                <a:solidFill>
                  <a:srgbClr val="000000"/>
                </a:solidFill>
                <a:latin typeface="BIZ UDゴシック" panose="020B0400000000000000" pitchFamily="49" charset="-128"/>
                <a:ea typeface="BIZ UDゴシック" panose="020B0400000000000000" pitchFamily="49" charset="-128"/>
              </a:rPr>
              <a:t>の活動日数については、「令和６年度児童生徒の問題行動・不登校等生徒指導上の諸課題に関する調査結果」</a:t>
            </a:r>
            <a:r>
              <a:rPr lang="en-US" altLang="ja-JP" sz="1300" dirty="0">
                <a:solidFill>
                  <a:srgbClr val="000000"/>
                </a:solidFill>
                <a:latin typeface="BIZ UDゴシック" panose="020B0400000000000000" pitchFamily="49" charset="-128"/>
                <a:ea typeface="BIZ UDゴシック" panose="020B0400000000000000" pitchFamily="49" charset="-128"/>
              </a:rPr>
              <a:t>P.136</a:t>
            </a:r>
            <a:r>
              <a:rPr lang="ja-JP" altLang="en-US" sz="1300" dirty="0">
                <a:solidFill>
                  <a:srgbClr val="000000"/>
                </a:solidFill>
                <a:latin typeface="BIZ UDゴシック" panose="020B0400000000000000" pitchFamily="49" charset="-128"/>
                <a:ea typeface="BIZ UDゴシック" panose="020B0400000000000000" pitchFamily="49" charset="-128"/>
              </a:rPr>
              <a:t>参照</a:t>
            </a:r>
            <a:endParaRPr lang="en-US" altLang="ja-JP" sz="1300" dirty="0">
              <a:solidFill>
                <a:srgbClr val="000000"/>
              </a:solidFill>
              <a:latin typeface="BIZ UDゴシック" panose="020B0400000000000000" pitchFamily="49" charset="-128"/>
              <a:ea typeface="BIZ UDゴシック" panose="020B0400000000000000" pitchFamily="49" charset="-128"/>
            </a:endParaRPr>
          </a:p>
          <a:p>
            <a:pPr marL="171450" indent="-171450" defTabSz="946169" eaLnBrk="1" hangingPunct="1">
              <a:spcBef>
                <a:spcPct val="50000"/>
              </a:spcBef>
              <a:buFont typeface="BIZ UDゴシック" panose="020B0400000000000000" pitchFamily="49" charset="-128"/>
              <a:buChar char="※"/>
              <a:defRPr/>
            </a:pPr>
            <a:r>
              <a:rPr lang="ja-JP" altLang="en-US" sz="1300" dirty="0">
                <a:solidFill>
                  <a:srgbClr val="000000"/>
                </a:solidFill>
                <a:latin typeface="BIZ UDゴシック" panose="020B0400000000000000" pitchFamily="49" charset="-128"/>
                <a:ea typeface="BIZ UDゴシック" panose="020B0400000000000000" pitchFamily="49" charset="-128"/>
              </a:rPr>
              <a:t>学校種別の配置人数については、</a:t>
            </a:r>
            <a:r>
              <a:rPr lang="en-US" altLang="ja-JP" sz="1300" dirty="0">
                <a:solidFill>
                  <a:srgbClr val="000000"/>
                </a:solidFill>
                <a:latin typeface="BIZ UDゴシック" panose="020B0400000000000000" pitchFamily="49" charset="-128"/>
                <a:ea typeface="BIZ UDゴシック" panose="020B0400000000000000" pitchFamily="49" charset="-128"/>
              </a:rPr>
              <a:t>SSW</a:t>
            </a:r>
            <a:r>
              <a:rPr lang="ja-JP" altLang="en-US" sz="1300" dirty="0">
                <a:solidFill>
                  <a:srgbClr val="000000"/>
                </a:solidFill>
                <a:latin typeface="BIZ UDゴシック" panose="020B0400000000000000" pitchFamily="49" charset="-128"/>
                <a:ea typeface="BIZ UDゴシック" panose="020B0400000000000000" pitchFamily="49" charset="-128"/>
              </a:rPr>
              <a:t>が教育委員会等に配置され、複数の学校等を対応しているケースが多いためデータがない</a:t>
            </a:r>
          </a:p>
        </p:txBody>
      </p:sp>
      <p:graphicFrame>
        <p:nvGraphicFramePr>
          <p:cNvPr id="7" name="表 6">
            <a:extLst>
              <a:ext uri="{FF2B5EF4-FFF2-40B4-BE49-F238E27FC236}">
                <a16:creationId xmlns:a16="http://schemas.microsoft.com/office/drawing/2014/main" id="{AA8DA828-5F88-567B-DE67-F2CE05537EA4}"/>
              </a:ext>
            </a:extLst>
          </p:cNvPr>
          <p:cNvGraphicFramePr>
            <a:graphicFrameLocks noGrp="1"/>
          </p:cNvGraphicFramePr>
          <p:nvPr>
            <p:extLst>
              <p:ext uri="{D42A27DB-BD31-4B8C-83A1-F6EECF244321}">
                <p14:modId xmlns:p14="http://schemas.microsoft.com/office/powerpoint/2010/main" val="3222244929"/>
              </p:ext>
            </p:extLst>
          </p:nvPr>
        </p:nvGraphicFramePr>
        <p:xfrm>
          <a:off x="242315" y="3455663"/>
          <a:ext cx="8684516" cy="1117856"/>
        </p:xfrm>
        <a:graphic>
          <a:graphicData uri="http://schemas.openxmlformats.org/drawingml/2006/table">
            <a:tbl>
              <a:tblPr firstRow="1" bandRow="1">
                <a:tableStyleId>{5C22544A-7EE6-4342-B048-85BDC9FD1C3A}</a:tableStyleId>
              </a:tblPr>
              <a:tblGrid>
                <a:gridCol w="662939">
                  <a:extLst>
                    <a:ext uri="{9D8B030D-6E8A-4147-A177-3AD203B41FA5}">
                      <a16:colId xmlns:a16="http://schemas.microsoft.com/office/drawing/2014/main" val="3043186140"/>
                    </a:ext>
                  </a:extLst>
                </a:gridCol>
                <a:gridCol w="834390">
                  <a:extLst>
                    <a:ext uri="{9D8B030D-6E8A-4147-A177-3AD203B41FA5}">
                      <a16:colId xmlns:a16="http://schemas.microsoft.com/office/drawing/2014/main" val="2085686130"/>
                    </a:ext>
                  </a:extLst>
                </a:gridCol>
                <a:gridCol w="1026741">
                  <a:extLst>
                    <a:ext uri="{9D8B030D-6E8A-4147-A177-3AD203B41FA5}">
                      <a16:colId xmlns:a16="http://schemas.microsoft.com/office/drawing/2014/main" val="2901042331"/>
                    </a:ext>
                  </a:extLst>
                </a:gridCol>
                <a:gridCol w="1026741">
                  <a:extLst>
                    <a:ext uri="{9D8B030D-6E8A-4147-A177-3AD203B41FA5}">
                      <a16:colId xmlns:a16="http://schemas.microsoft.com/office/drawing/2014/main" val="1768710283"/>
                    </a:ext>
                  </a:extLst>
                </a:gridCol>
                <a:gridCol w="1026741">
                  <a:extLst>
                    <a:ext uri="{9D8B030D-6E8A-4147-A177-3AD203B41FA5}">
                      <a16:colId xmlns:a16="http://schemas.microsoft.com/office/drawing/2014/main" val="142028897"/>
                    </a:ext>
                  </a:extLst>
                </a:gridCol>
                <a:gridCol w="1026741">
                  <a:extLst>
                    <a:ext uri="{9D8B030D-6E8A-4147-A177-3AD203B41FA5}">
                      <a16:colId xmlns:a16="http://schemas.microsoft.com/office/drawing/2014/main" val="1296590838"/>
                    </a:ext>
                  </a:extLst>
                </a:gridCol>
                <a:gridCol w="1026741">
                  <a:extLst>
                    <a:ext uri="{9D8B030D-6E8A-4147-A177-3AD203B41FA5}">
                      <a16:colId xmlns:a16="http://schemas.microsoft.com/office/drawing/2014/main" val="892835345"/>
                    </a:ext>
                  </a:extLst>
                </a:gridCol>
                <a:gridCol w="1026741">
                  <a:extLst>
                    <a:ext uri="{9D8B030D-6E8A-4147-A177-3AD203B41FA5}">
                      <a16:colId xmlns:a16="http://schemas.microsoft.com/office/drawing/2014/main" val="2886109851"/>
                    </a:ext>
                  </a:extLst>
                </a:gridCol>
                <a:gridCol w="1026741">
                  <a:extLst>
                    <a:ext uri="{9D8B030D-6E8A-4147-A177-3AD203B41FA5}">
                      <a16:colId xmlns:a16="http://schemas.microsoft.com/office/drawing/2014/main" val="2791926486"/>
                    </a:ext>
                  </a:extLst>
                </a:gridCol>
              </a:tblGrid>
              <a:tr h="397640">
                <a:tc gridSpan="2">
                  <a:txBody>
                    <a:bodyPr/>
                    <a:lstStyle/>
                    <a:p>
                      <a:pPr algn="ctr"/>
                      <a:endParaRPr kumimoji="1"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dirty="0">
                          <a:solidFill>
                            <a:schemeClr val="tx1">
                              <a:lumMod val="85000"/>
                              <a:lumOff val="15000"/>
                            </a:schemeClr>
                          </a:solidFill>
                          <a:latin typeface="BIZ UDゴシック" panose="020B0400000000000000" pitchFamily="49" charset="-128"/>
                          <a:ea typeface="BIZ UDゴシック" panose="020B0400000000000000" pitchFamily="49" charset="-128"/>
                        </a:rPr>
                        <a:t>小学校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tc>
                  <a:txBody>
                    <a:bodyPr/>
                    <a:lstStyle/>
                    <a:p>
                      <a:pPr algn="ctr"/>
                      <a:r>
                        <a:rPr kumimoji="1" lang="ja-JP" altLang="en-US" sz="1100" dirty="0">
                          <a:solidFill>
                            <a:schemeClr val="tx1">
                              <a:lumMod val="85000"/>
                              <a:lumOff val="15000"/>
                            </a:schemeClr>
                          </a:solidFill>
                          <a:latin typeface="BIZ UDゴシック" panose="020B0400000000000000" pitchFamily="49" charset="-128"/>
                          <a:ea typeface="BIZ UDゴシック" panose="020B0400000000000000" pitchFamily="49" charset="-128"/>
                        </a:rPr>
                        <a:t>中学校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tc>
                  <a:txBody>
                    <a:bodyPr/>
                    <a:lstStyle/>
                    <a:p>
                      <a:pPr algn="ctr"/>
                      <a:r>
                        <a:rPr kumimoji="1" lang="ja-JP" altLang="en-US" sz="1100" dirty="0">
                          <a:solidFill>
                            <a:schemeClr val="tx1">
                              <a:lumMod val="85000"/>
                              <a:lumOff val="15000"/>
                            </a:schemeClr>
                          </a:solidFill>
                          <a:latin typeface="BIZ UDゴシック" panose="020B0400000000000000" pitchFamily="49" charset="-128"/>
                          <a:ea typeface="BIZ UDゴシック" panose="020B0400000000000000" pitchFamily="49" charset="-128"/>
                        </a:rPr>
                        <a:t>義務教育学校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tc>
                  <a:txBody>
                    <a:bodyPr/>
                    <a:lstStyle/>
                    <a:p>
                      <a:pPr algn="ctr"/>
                      <a:r>
                        <a:rPr kumimoji="1" lang="ja-JP" altLang="en-US" sz="1100" dirty="0">
                          <a:solidFill>
                            <a:schemeClr val="tx1">
                              <a:lumMod val="85000"/>
                              <a:lumOff val="15000"/>
                            </a:schemeClr>
                          </a:solidFill>
                          <a:latin typeface="BIZ UDゴシック" panose="020B0400000000000000" pitchFamily="49" charset="-128"/>
                          <a:ea typeface="BIZ UDゴシック" panose="020B0400000000000000" pitchFamily="49" charset="-128"/>
                        </a:rPr>
                        <a:t>高等学校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tc>
                  <a:txBody>
                    <a:bodyPr/>
                    <a:lstStyle/>
                    <a:p>
                      <a:pPr algn="ctr"/>
                      <a:r>
                        <a:rPr kumimoji="1" lang="ja-JP" altLang="en-US" sz="1100" dirty="0">
                          <a:solidFill>
                            <a:schemeClr val="tx1">
                              <a:lumMod val="85000"/>
                              <a:lumOff val="15000"/>
                            </a:schemeClr>
                          </a:solidFill>
                          <a:latin typeface="BIZ UDゴシック" panose="020B0400000000000000" pitchFamily="49" charset="-128"/>
                          <a:ea typeface="BIZ UDゴシック" panose="020B0400000000000000" pitchFamily="49" charset="-128"/>
                        </a:rPr>
                        <a:t>中等教育学校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tc>
                  <a:txBody>
                    <a:bodyPr/>
                    <a:lstStyle/>
                    <a:p>
                      <a:pPr algn="ctr"/>
                      <a:r>
                        <a:rPr kumimoji="1" lang="ja-JP" altLang="en-US" sz="1100" dirty="0">
                          <a:solidFill>
                            <a:schemeClr val="tx1">
                              <a:lumMod val="85000"/>
                              <a:lumOff val="15000"/>
                            </a:schemeClr>
                          </a:solidFill>
                          <a:latin typeface="BIZ UDゴシック" panose="020B0400000000000000" pitchFamily="49" charset="-128"/>
                          <a:ea typeface="BIZ UDゴシック" panose="020B0400000000000000" pitchFamily="49" charset="-128"/>
                        </a:rPr>
                        <a:t>特別支援学校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tc>
                  <a:txBody>
                    <a:bodyPr/>
                    <a:lstStyle/>
                    <a:p>
                      <a:pPr algn="ctr"/>
                      <a:r>
                        <a:rPr kumimoji="1" lang="ja-JP" altLang="en-US" sz="1100" dirty="0">
                          <a:solidFill>
                            <a:schemeClr val="tx1">
                              <a:lumMod val="85000"/>
                              <a:lumOff val="15000"/>
                            </a:schemeClr>
                          </a:solidFill>
                          <a:latin typeface="BIZ UDゴシック" panose="020B0400000000000000" pitchFamily="49" charset="-128"/>
                          <a:ea typeface="BIZ UDゴシック" panose="020B0400000000000000" pitchFamily="49" charset="-128"/>
                        </a:rPr>
                        <a:t>教育支援</a:t>
                      </a:r>
                      <a:endParaRPr kumimoji="1" lang="en-US" altLang="ja-JP" sz="11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pPr algn="ctr"/>
                      <a:r>
                        <a:rPr kumimoji="1" lang="ja-JP" altLang="en-US" sz="1100" dirty="0">
                          <a:solidFill>
                            <a:schemeClr val="tx1">
                              <a:lumMod val="85000"/>
                              <a:lumOff val="15000"/>
                            </a:schemeClr>
                          </a:solidFill>
                          <a:latin typeface="BIZ UDゴシック" panose="020B0400000000000000" pitchFamily="49" charset="-128"/>
                          <a:ea typeface="BIZ UDゴシック" panose="020B0400000000000000" pitchFamily="49" charset="-128"/>
                        </a:rPr>
                        <a:t>センター</a:t>
                      </a:r>
                      <a:endParaRPr kumimoji="1" lang="en-US" altLang="ja-JP" sz="11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extLst>
                  <a:ext uri="{0D108BD9-81ED-4DB2-BD59-A6C34878D82A}">
                    <a16:rowId xmlns:a16="http://schemas.microsoft.com/office/drawing/2014/main" val="3080224181"/>
                  </a:ext>
                </a:extLst>
              </a:tr>
              <a:tr h="345568">
                <a:tc rowSpan="2">
                  <a:txBody>
                    <a:bodyPr/>
                    <a:lstStyle/>
                    <a:p>
                      <a:pPr algn="ctr"/>
                      <a:r>
                        <a:rPr kumimoji="1" lang="ja-JP" altLang="en-US" sz="1200" dirty="0">
                          <a:solidFill>
                            <a:schemeClr val="tx1">
                              <a:lumMod val="85000"/>
                              <a:lumOff val="15000"/>
                            </a:schemeClr>
                          </a:solidFill>
                          <a:latin typeface="BIZ UDゴシック" panose="020B0400000000000000" pitchFamily="49" charset="-128"/>
                          <a:ea typeface="BIZ UDゴシック" panose="020B0400000000000000" pitchFamily="49" charset="-128"/>
                        </a:rPr>
                        <a:t>対応</a:t>
                      </a:r>
                      <a:endParaRPr kumimoji="1" lang="en-US" altLang="ja-JP" sz="12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pPr algn="ctr"/>
                      <a:r>
                        <a:rPr kumimoji="1" lang="ja-JP" altLang="en-US" sz="1200" dirty="0">
                          <a:solidFill>
                            <a:schemeClr val="tx1">
                              <a:lumMod val="85000"/>
                              <a:lumOff val="15000"/>
                            </a:schemeClr>
                          </a:solidFill>
                          <a:latin typeface="BIZ UDゴシック" panose="020B0400000000000000" pitchFamily="49" charset="-128"/>
                          <a:ea typeface="BIZ UDゴシック" panose="020B0400000000000000" pitchFamily="49" charset="-128"/>
                        </a:rPr>
                        <a:t>学校数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solidFill>
                            <a:schemeClr val="tx1">
                              <a:lumMod val="85000"/>
                              <a:lumOff val="15000"/>
                            </a:schemeClr>
                          </a:solidFill>
                          <a:latin typeface="BIZ UDゴシック" panose="020B0400000000000000" pitchFamily="49" charset="-128"/>
                          <a:ea typeface="BIZ UDゴシック" panose="020B0400000000000000" pitchFamily="49" charset="-128"/>
                        </a:rPr>
                        <a:t>21,791</a:t>
                      </a:r>
                      <a:endParaRPr kumimoji="1"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solidFill>
                            <a:schemeClr val="tx1">
                              <a:lumMod val="85000"/>
                              <a:lumOff val="15000"/>
                            </a:schemeClr>
                          </a:solidFill>
                          <a:latin typeface="BIZ UDゴシック" panose="020B0400000000000000" pitchFamily="49" charset="-128"/>
                          <a:ea typeface="BIZ UDゴシック" panose="020B0400000000000000" pitchFamily="49" charset="-128"/>
                        </a:rPr>
                        <a:t>124,00</a:t>
                      </a:r>
                      <a:endParaRPr kumimoji="1"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solidFill>
                            <a:schemeClr val="tx1">
                              <a:lumMod val="85000"/>
                              <a:lumOff val="15000"/>
                            </a:schemeClr>
                          </a:solidFill>
                          <a:latin typeface="BIZ UDゴシック" panose="020B0400000000000000" pitchFamily="49" charset="-128"/>
                          <a:ea typeface="BIZ UDゴシック" panose="020B0400000000000000" pitchFamily="49" charset="-128"/>
                        </a:rPr>
                        <a:t>6,538</a:t>
                      </a:r>
                      <a:endParaRPr kumimoji="1"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solidFill>
                            <a:schemeClr val="tx1">
                              <a:lumMod val="85000"/>
                              <a:lumOff val="15000"/>
                            </a:schemeClr>
                          </a:solidFill>
                          <a:latin typeface="BIZ UDゴシック" panose="020B0400000000000000" pitchFamily="49" charset="-128"/>
                          <a:ea typeface="BIZ UDゴシック" panose="020B0400000000000000" pitchFamily="49" charset="-128"/>
                        </a:rPr>
                        <a:t>140</a:t>
                      </a:r>
                      <a:endParaRPr kumimoji="1"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solidFill>
                            <a:schemeClr val="tx1">
                              <a:lumMod val="85000"/>
                              <a:lumOff val="15000"/>
                            </a:schemeClr>
                          </a:solidFill>
                          <a:latin typeface="BIZ UDゴシック" panose="020B0400000000000000" pitchFamily="49" charset="-128"/>
                          <a:ea typeface="BIZ UDゴシック" panose="020B0400000000000000" pitchFamily="49" charset="-128"/>
                        </a:rPr>
                        <a:t>2,058</a:t>
                      </a:r>
                      <a:endParaRPr kumimoji="1"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solidFill>
                            <a:schemeClr val="tx1">
                              <a:lumMod val="85000"/>
                              <a:lumOff val="15000"/>
                            </a:schemeClr>
                          </a:solidFill>
                          <a:latin typeface="BIZ UDゴシック" panose="020B0400000000000000" pitchFamily="49" charset="-128"/>
                          <a:ea typeface="BIZ UDゴシック" panose="020B0400000000000000" pitchFamily="49" charset="-128"/>
                        </a:rPr>
                        <a:t>32</a:t>
                      </a:r>
                      <a:endParaRPr kumimoji="1"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solidFill>
                            <a:schemeClr val="tx1">
                              <a:lumMod val="85000"/>
                              <a:lumOff val="15000"/>
                            </a:schemeClr>
                          </a:solidFill>
                          <a:latin typeface="BIZ UDゴシック" panose="020B0400000000000000" pitchFamily="49" charset="-128"/>
                          <a:ea typeface="BIZ UDゴシック" panose="020B0400000000000000" pitchFamily="49" charset="-128"/>
                        </a:rPr>
                        <a:t>340</a:t>
                      </a:r>
                      <a:endParaRPr kumimoji="1"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solidFill>
                            <a:schemeClr val="tx1">
                              <a:lumMod val="85000"/>
                              <a:lumOff val="15000"/>
                            </a:schemeClr>
                          </a:solidFill>
                          <a:latin typeface="BIZ UDゴシック" panose="020B0400000000000000" pitchFamily="49" charset="-128"/>
                          <a:ea typeface="BIZ UDゴシック" panose="020B0400000000000000" pitchFamily="49" charset="-128"/>
                        </a:rPr>
                        <a:t>238</a:t>
                      </a:r>
                      <a:endParaRPr kumimoji="1"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8047526"/>
                  </a:ext>
                </a:extLst>
              </a:tr>
              <a:tr h="345568">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solidFill>
                            <a:schemeClr val="tx1">
                              <a:lumMod val="85000"/>
                              <a:lumOff val="15000"/>
                            </a:schemeClr>
                          </a:solidFill>
                          <a:latin typeface="BIZ UDゴシック" panose="020B0400000000000000" pitchFamily="49" charset="-128"/>
                          <a:ea typeface="BIZ UDゴシック" panose="020B0400000000000000" pitchFamily="49" charset="-128"/>
                        </a:rPr>
                        <a:t>100.0%</a:t>
                      </a:r>
                      <a:endParaRPr kumimoji="1"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solidFill>
                            <a:schemeClr val="tx1">
                              <a:lumMod val="85000"/>
                              <a:lumOff val="15000"/>
                            </a:schemeClr>
                          </a:solidFill>
                          <a:latin typeface="BIZ UDゴシック" panose="020B0400000000000000" pitchFamily="49" charset="-128"/>
                          <a:ea typeface="BIZ UDゴシック" panose="020B0400000000000000" pitchFamily="49" charset="-128"/>
                        </a:rPr>
                        <a:t>56.9%</a:t>
                      </a:r>
                      <a:endParaRPr kumimoji="1"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solidFill>
                            <a:schemeClr val="tx1">
                              <a:lumMod val="85000"/>
                              <a:lumOff val="15000"/>
                            </a:schemeClr>
                          </a:solidFill>
                          <a:latin typeface="BIZ UDゴシック" panose="020B0400000000000000" pitchFamily="49" charset="-128"/>
                          <a:ea typeface="BIZ UDゴシック" panose="020B0400000000000000" pitchFamily="49" charset="-128"/>
                        </a:rPr>
                        <a:t>30.2%</a:t>
                      </a:r>
                      <a:endParaRPr kumimoji="1"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solidFill>
                            <a:schemeClr val="tx1">
                              <a:lumMod val="85000"/>
                              <a:lumOff val="15000"/>
                            </a:schemeClr>
                          </a:solidFill>
                          <a:latin typeface="BIZ UDゴシック" panose="020B0400000000000000" pitchFamily="49" charset="-128"/>
                          <a:ea typeface="BIZ UDゴシック" panose="020B0400000000000000" pitchFamily="49" charset="-128"/>
                        </a:rPr>
                        <a:t>0.6%</a:t>
                      </a:r>
                      <a:endParaRPr kumimoji="1"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solidFill>
                            <a:schemeClr val="tx1">
                              <a:lumMod val="85000"/>
                              <a:lumOff val="15000"/>
                            </a:schemeClr>
                          </a:solidFill>
                          <a:latin typeface="BIZ UDゴシック" panose="020B0400000000000000" pitchFamily="49" charset="-128"/>
                          <a:ea typeface="BIZ UDゴシック" panose="020B0400000000000000" pitchFamily="49" charset="-128"/>
                        </a:rPr>
                        <a:t>9.4%</a:t>
                      </a:r>
                      <a:endParaRPr kumimoji="1"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solidFill>
                            <a:schemeClr val="tx1">
                              <a:lumMod val="85000"/>
                              <a:lumOff val="15000"/>
                            </a:schemeClr>
                          </a:solidFill>
                          <a:latin typeface="BIZ UDゴシック" panose="020B0400000000000000" pitchFamily="49" charset="-128"/>
                          <a:ea typeface="BIZ UDゴシック" panose="020B0400000000000000" pitchFamily="49" charset="-128"/>
                        </a:rPr>
                        <a:t>0.1%</a:t>
                      </a:r>
                      <a:endParaRPr kumimoji="1"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solidFill>
                            <a:schemeClr val="tx1">
                              <a:lumMod val="85000"/>
                              <a:lumOff val="15000"/>
                            </a:schemeClr>
                          </a:solidFill>
                          <a:latin typeface="BIZ UDゴシック" panose="020B0400000000000000" pitchFamily="49" charset="-128"/>
                          <a:ea typeface="BIZ UDゴシック" panose="020B0400000000000000" pitchFamily="49" charset="-128"/>
                        </a:rPr>
                        <a:t>1.6%</a:t>
                      </a:r>
                      <a:endParaRPr kumimoji="1"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solidFill>
                            <a:schemeClr val="tx1">
                              <a:lumMod val="85000"/>
                              <a:lumOff val="15000"/>
                            </a:schemeClr>
                          </a:solidFill>
                          <a:latin typeface="BIZ UDゴシック" panose="020B0400000000000000" pitchFamily="49" charset="-128"/>
                          <a:ea typeface="BIZ UDゴシック" panose="020B0400000000000000" pitchFamily="49" charset="-128"/>
                        </a:rPr>
                        <a:t>1.1%</a:t>
                      </a:r>
                      <a:endParaRPr kumimoji="1" lang="ja-JP" altLang="en-US" sz="1400" dirty="0">
                        <a:solidFill>
                          <a:schemeClr val="tx1">
                            <a:lumMod val="85000"/>
                            <a:lumOff val="15000"/>
                          </a:schemeClr>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9890386"/>
                  </a:ext>
                </a:extLst>
              </a:tr>
            </a:tbl>
          </a:graphicData>
        </a:graphic>
      </p:graphicFrame>
      <p:sp>
        <p:nvSpPr>
          <p:cNvPr id="8" name="テキスト ボックス 7">
            <a:extLst>
              <a:ext uri="{FF2B5EF4-FFF2-40B4-BE49-F238E27FC236}">
                <a16:creationId xmlns:a16="http://schemas.microsoft.com/office/drawing/2014/main" id="{8A72E41A-DE9D-431D-5D73-6E41D71E2A05}"/>
              </a:ext>
            </a:extLst>
          </p:cNvPr>
          <p:cNvSpPr txBox="1"/>
          <p:nvPr/>
        </p:nvSpPr>
        <p:spPr>
          <a:xfrm>
            <a:off x="242315" y="3063784"/>
            <a:ext cx="6446520" cy="338554"/>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図表</a:t>
            </a:r>
            <a:r>
              <a:rPr kumimoji="1" lang="en-US" altLang="ja-JP" sz="1600" dirty="0">
                <a:latin typeface="BIZ UDゴシック" panose="020B0400000000000000" pitchFamily="49" charset="-128"/>
                <a:ea typeface="BIZ UDゴシック" panose="020B0400000000000000" pitchFamily="49" charset="-128"/>
              </a:rPr>
              <a:t>2-3</a:t>
            </a:r>
            <a:r>
              <a:rPr kumimoji="1" lang="ja-JP" altLang="en-US" sz="1600" dirty="0">
                <a:latin typeface="BIZ UDゴシック" panose="020B0400000000000000" pitchFamily="49" charset="-128"/>
                <a:ea typeface="BIZ UDゴシック" panose="020B0400000000000000" pitchFamily="49" charset="-128"/>
              </a:rPr>
              <a:t>　　学校種別の</a:t>
            </a:r>
            <a:r>
              <a:rPr kumimoji="1" lang="en-US" altLang="ja-JP" sz="1600" dirty="0">
                <a:latin typeface="BIZ UDゴシック" panose="020B0400000000000000" pitchFamily="49" charset="-128"/>
                <a:ea typeface="BIZ UDゴシック" panose="020B0400000000000000" pitchFamily="49" charset="-128"/>
              </a:rPr>
              <a:t>SSW</a:t>
            </a:r>
            <a:r>
              <a:rPr kumimoji="1" lang="ja-JP" altLang="en-US" sz="1600" dirty="0">
                <a:latin typeface="BIZ UDゴシック" panose="020B0400000000000000" pitchFamily="49" charset="-128"/>
                <a:ea typeface="BIZ UDゴシック" panose="020B0400000000000000" pitchFamily="49" charset="-128"/>
              </a:rPr>
              <a:t>対応学校数（</a:t>
            </a:r>
            <a:r>
              <a:rPr kumimoji="1" lang="en-US" altLang="ja-JP" sz="1600" dirty="0">
                <a:latin typeface="BIZ UDゴシック" panose="020B0400000000000000" pitchFamily="49" charset="-128"/>
                <a:ea typeface="BIZ UDゴシック" panose="020B0400000000000000" pitchFamily="49" charset="-128"/>
              </a:rPr>
              <a:t>2024</a:t>
            </a:r>
            <a:r>
              <a:rPr kumimoji="1" lang="ja-JP" altLang="en-US" sz="1600" dirty="0">
                <a:latin typeface="BIZ UDゴシック" panose="020B0400000000000000" pitchFamily="49" charset="-128"/>
                <a:ea typeface="BIZ UDゴシック" panose="020B0400000000000000" pitchFamily="49" charset="-128"/>
              </a:rPr>
              <a:t>年度）</a:t>
            </a:r>
          </a:p>
        </p:txBody>
      </p:sp>
      <p:sp>
        <p:nvSpPr>
          <p:cNvPr id="2" name="スライド番号プレースホルダー 1">
            <a:extLst>
              <a:ext uri="{FF2B5EF4-FFF2-40B4-BE49-F238E27FC236}">
                <a16:creationId xmlns:a16="http://schemas.microsoft.com/office/drawing/2014/main" id="{3491D154-2FCB-7AE8-B708-B9277446E693}"/>
              </a:ext>
            </a:extLst>
          </p:cNvPr>
          <p:cNvSpPr>
            <a:spLocks noGrp="1"/>
          </p:cNvSpPr>
          <p:nvPr>
            <p:ph type="sldNum" sz="quarter" idx="12"/>
          </p:nvPr>
        </p:nvSpPr>
        <p:spPr/>
        <p:txBody>
          <a:bodyPr/>
          <a:lstStyle/>
          <a:p>
            <a:fld id="{9DAC49A8-D133-48D6-BABD-467D590054FB}" type="slidenum">
              <a:rPr kumimoji="1" lang="ja-JP" altLang="en-US" smtClean="0"/>
              <a:t>46</a:t>
            </a:fld>
            <a:endParaRPr kumimoji="1" lang="ja-JP" altLang="en-US"/>
          </a:p>
        </p:txBody>
      </p:sp>
    </p:spTree>
    <p:extLst>
      <p:ext uri="{BB962C8B-B14F-4D97-AF65-F5344CB8AC3E}">
        <p14:creationId xmlns:p14="http://schemas.microsoft.com/office/powerpoint/2010/main" val="21596064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8D5A7-B760-6E1B-BF1D-62041A292B05}"/>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F039EBE-28CD-D808-3068-61C673ECA6A3}"/>
              </a:ext>
            </a:extLst>
          </p:cNvPr>
          <p:cNvSpPr txBox="1"/>
          <p:nvPr/>
        </p:nvSpPr>
        <p:spPr>
          <a:xfrm>
            <a:off x="1" y="87307"/>
            <a:ext cx="9143999" cy="60016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SSW</a:t>
            </a:r>
            <a:r>
              <a:rPr kumimoji="1" lang="ja-JP" altLang="en-US" sz="2400"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の配置</a:t>
            </a:r>
            <a:r>
              <a:rPr kumimoji="1" lang="ja-JP" altLang="en-US" sz="24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；大きく、①学校配置型、②派遣型，③巡回型に分類。</a:t>
            </a:r>
            <a:endParaRPr kumimoji="1" lang="en-US" altLang="ja-JP" sz="24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①</a:t>
            </a:r>
            <a:r>
              <a:rPr kumimoji="1" lang="ja-JP" altLang="en-US" sz="2400"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学校配置型</a:t>
            </a:r>
            <a:r>
              <a:rPr kumimoji="1" lang="ja-JP" altLang="en-US" sz="2400" dirty="0">
                <a:latin typeface="BIZ UDPゴシック" panose="020B0400000000000000" pitchFamily="50" charset="-128"/>
                <a:ea typeface="BIZ UDPゴシック" panose="020B0400000000000000" pitchFamily="50" charset="-128"/>
              </a:rPr>
              <a:t>；</a:t>
            </a:r>
            <a:r>
              <a:rPr kumimoji="1" lang="ja-JP" altLang="en-US" sz="24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さらに単独校配置、拠点校型配置に分けられ、単独校配置はある特定の小</a:t>
            </a:r>
            <a:r>
              <a:rPr kumimoji="1" lang="en-US" altLang="ja-JP" sz="24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24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または、中</a:t>
            </a:r>
            <a:r>
              <a:rPr kumimoji="1" lang="en-US" altLang="ja-JP" sz="24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24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学校の１校に絞り配置される。拠点校配置は、</a:t>
            </a:r>
            <a:r>
              <a:rPr kumimoji="1" lang="en-US" altLang="ja-JP" sz="24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a:t>
            </a:r>
            <a:r>
              <a:rPr kumimoji="1" lang="ja-JP" altLang="en-US" sz="24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中学校を拠点とし近隣の小学校</a:t>
            </a:r>
            <a:r>
              <a:rPr kumimoji="1" lang="en-US" altLang="ja-JP" sz="24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24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２～３校</a:t>
            </a:r>
            <a:r>
              <a:rPr kumimoji="1" lang="en-US" altLang="ja-JP" sz="24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24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を担当する形で配置。</a:t>
            </a:r>
            <a:endParaRPr kumimoji="1" lang="en-US" altLang="ja-JP" sz="24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②</a:t>
            </a:r>
            <a:r>
              <a:rPr kumimoji="1" lang="ja-JP" altLang="en-US" sz="2400"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派遣型</a:t>
            </a:r>
            <a:r>
              <a:rPr kumimoji="1" lang="ja-JP" altLang="en-US" sz="24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；市区町村の教育委員会や都道府県の教育委員会</a:t>
            </a:r>
            <a:r>
              <a:rPr kumimoji="1" lang="en-US" altLang="ja-JP" sz="24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24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ブランチとしての教育事務所含む</a:t>
            </a:r>
            <a:r>
              <a:rPr kumimoji="1" lang="en-US" altLang="ja-JP" sz="24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24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に所属し、所属教育委員会の担当指導主事と連携・調整の元、各学校等に出向くスタイルであり、所属先によって活動は多様。</a:t>
            </a:r>
            <a:endParaRPr kumimoji="1" lang="en-US" altLang="ja-JP" sz="2400"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③</a:t>
            </a:r>
            <a:r>
              <a:rPr kumimoji="1" lang="ja-JP" altLang="en-US" sz="2400"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巡回型</a:t>
            </a:r>
            <a:r>
              <a:rPr kumimoji="1" lang="ja-JP" altLang="en-US" sz="2400" u="sng" dirty="0">
                <a:latin typeface="BIZ UDPゴシック" panose="020B0400000000000000" pitchFamily="50" charset="-128"/>
                <a:ea typeface="BIZ UDPゴシック" panose="020B0400000000000000" pitchFamily="50" charset="-128"/>
              </a:rPr>
              <a:t>；</a:t>
            </a:r>
            <a:r>
              <a:rPr kumimoji="1" lang="ja-JP" altLang="en-US" sz="24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派遣型同様に市区町村や都道府県の教育委員会に所属し、予め定められた複数校を巡回。</a:t>
            </a:r>
            <a:endParaRPr kumimoji="1" lang="en-US" altLang="ja-JP" sz="24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なお、各配置形態とそのメリットは、</a:t>
            </a:r>
            <a:r>
              <a:rPr kumimoji="1" lang="ja-JP" altLang="en-US" sz="240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テキスト表２ｰ４</a:t>
            </a:r>
            <a:r>
              <a:rPr kumimoji="1" lang="ja-JP" altLang="en-US" sz="24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を参照のこと．</a:t>
            </a:r>
            <a:endParaRPr kumimoji="1" lang="en-US" altLang="ja-JP" sz="24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32A95229-3EDE-D2AB-BBF1-73B31A147901}"/>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3" name="スライド番号プレースホルダー 2">
            <a:extLst>
              <a:ext uri="{FF2B5EF4-FFF2-40B4-BE49-F238E27FC236}">
                <a16:creationId xmlns:a16="http://schemas.microsoft.com/office/drawing/2014/main" id="{620D1630-84B6-36BF-E78B-0AE6442E2B75}"/>
              </a:ext>
            </a:extLst>
          </p:cNvPr>
          <p:cNvSpPr>
            <a:spLocks noGrp="1"/>
          </p:cNvSpPr>
          <p:nvPr>
            <p:ph type="sldNum" sz="quarter" idx="12"/>
          </p:nvPr>
        </p:nvSpPr>
        <p:spPr/>
        <p:txBody>
          <a:bodyPr/>
          <a:lstStyle/>
          <a:p>
            <a:fld id="{9DAC49A8-D133-48D6-BABD-467D590054FB}" type="slidenum">
              <a:rPr kumimoji="1" lang="ja-JP" altLang="en-US" smtClean="0"/>
              <a:t>47</a:t>
            </a:fld>
            <a:endParaRPr kumimoji="1" lang="ja-JP" altLang="en-US"/>
          </a:p>
        </p:txBody>
      </p:sp>
    </p:spTree>
    <p:extLst>
      <p:ext uri="{BB962C8B-B14F-4D97-AF65-F5344CB8AC3E}">
        <p14:creationId xmlns:p14="http://schemas.microsoft.com/office/powerpoint/2010/main" val="3516020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828CE-1E5D-E354-0FDE-DB60357FC4B0}"/>
            </a:ext>
          </a:extLst>
        </p:cNvPr>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BBFD73A3-8C1B-8EEB-3DA5-664DE062B07D}"/>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graphicFrame>
        <p:nvGraphicFramePr>
          <p:cNvPr id="5" name="オブジェクト 4">
            <a:extLst>
              <a:ext uri="{FF2B5EF4-FFF2-40B4-BE49-F238E27FC236}">
                <a16:creationId xmlns:a16="http://schemas.microsoft.com/office/drawing/2014/main" id="{9A6C6785-DFEA-84E3-5802-889129CB23A9}"/>
              </a:ext>
            </a:extLst>
          </p:cNvPr>
          <p:cNvGraphicFramePr>
            <a:graphicFrameLocks noChangeAspect="1"/>
          </p:cNvGraphicFramePr>
          <p:nvPr>
            <p:extLst>
              <p:ext uri="{D42A27DB-BD31-4B8C-83A1-F6EECF244321}">
                <p14:modId xmlns:p14="http://schemas.microsoft.com/office/powerpoint/2010/main" val="1187055112"/>
              </p:ext>
            </p:extLst>
          </p:nvPr>
        </p:nvGraphicFramePr>
        <p:xfrm>
          <a:off x="162718" y="145098"/>
          <a:ext cx="8818563" cy="6043612"/>
        </p:xfrm>
        <a:graphic>
          <a:graphicData uri="http://schemas.openxmlformats.org/presentationml/2006/ole">
            <mc:AlternateContent xmlns:mc="http://schemas.openxmlformats.org/markup-compatibility/2006">
              <mc:Choice xmlns:v="urn:schemas-microsoft-com:vml" Requires="v">
                <p:oleObj name="Worksheet" r:id="rId2" imgW="7848504" imgH="3829221" progId="Excel.Sheet.12">
                  <p:embed/>
                </p:oleObj>
              </mc:Choice>
              <mc:Fallback>
                <p:oleObj name="Worksheet" r:id="rId2" imgW="7848504" imgH="3829221" progId="Excel.Sheet.12">
                  <p:embed/>
                  <p:pic>
                    <p:nvPicPr>
                      <p:cNvPr id="5" name="オブジェクト 4">
                        <a:extLst>
                          <a:ext uri="{FF2B5EF4-FFF2-40B4-BE49-F238E27FC236}">
                            <a16:creationId xmlns:a16="http://schemas.microsoft.com/office/drawing/2014/main" id="{9A6C6785-DFEA-84E3-5802-889129CB23A9}"/>
                          </a:ext>
                        </a:extLst>
                      </p:cNvPr>
                      <p:cNvPicPr/>
                      <p:nvPr/>
                    </p:nvPicPr>
                    <p:blipFill>
                      <a:blip r:embed="rId3"/>
                      <a:stretch>
                        <a:fillRect/>
                      </a:stretch>
                    </p:blipFill>
                    <p:spPr>
                      <a:xfrm>
                        <a:off x="162718" y="145098"/>
                        <a:ext cx="8818563" cy="6043612"/>
                      </a:xfrm>
                      <a:prstGeom prst="rect">
                        <a:avLst/>
                      </a:prstGeom>
                    </p:spPr>
                  </p:pic>
                </p:oleObj>
              </mc:Fallback>
            </mc:AlternateContent>
          </a:graphicData>
        </a:graphic>
      </p:graphicFrame>
      <p:sp>
        <p:nvSpPr>
          <p:cNvPr id="2" name="スライド番号プレースホルダー 1">
            <a:extLst>
              <a:ext uri="{FF2B5EF4-FFF2-40B4-BE49-F238E27FC236}">
                <a16:creationId xmlns:a16="http://schemas.microsoft.com/office/drawing/2014/main" id="{E0DE9D7D-DF67-2C70-95E0-D825244229B2}"/>
              </a:ext>
            </a:extLst>
          </p:cNvPr>
          <p:cNvSpPr>
            <a:spLocks noGrp="1"/>
          </p:cNvSpPr>
          <p:nvPr>
            <p:ph type="sldNum" sz="quarter" idx="12"/>
          </p:nvPr>
        </p:nvSpPr>
        <p:spPr/>
        <p:txBody>
          <a:bodyPr/>
          <a:lstStyle/>
          <a:p>
            <a:fld id="{9DAC49A8-D133-48D6-BABD-467D590054FB}" type="slidenum">
              <a:rPr kumimoji="1" lang="ja-JP" altLang="en-US" smtClean="0"/>
              <a:t>48</a:t>
            </a:fld>
            <a:endParaRPr kumimoji="1" lang="ja-JP" altLang="en-US"/>
          </a:p>
        </p:txBody>
      </p:sp>
    </p:spTree>
    <p:extLst>
      <p:ext uri="{BB962C8B-B14F-4D97-AF65-F5344CB8AC3E}">
        <p14:creationId xmlns:p14="http://schemas.microsoft.com/office/powerpoint/2010/main" val="471225365"/>
      </p:ext>
    </p:extLst>
  </p:cSld>
  <p:clrMapOvr>
    <a:masterClrMapping/>
  </p:clrMapOvr>
  <p:transition spd="slow">
    <p:wheel spokes="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53736-CE4E-2F97-371E-0D8831558BF4}"/>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0024DB0F-F8AE-1BEA-EBD1-DE8DB396A88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16949" y="5078486"/>
            <a:ext cx="1444170" cy="1118280"/>
          </a:xfrm>
          <a:prstGeom prst="rect">
            <a:avLst/>
          </a:prstGeom>
        </p:spPr>
      </p:pic>
      <p:sp>
        <p:nvSpPr>
          <p:cNvPr id="6" name="タイトル 1">
            <a:extLst>
              <a:ext uri="{FF2B5EF4-FFF2-40B4-BE49-F238E27FC236}">
                <a16:creationId xmlns:a16="http://schemas.microsoft.com/office/drawing/2014/main" id="{1858B218-0D3F-58E7-58EB-93A02A69F95F}"/>
              </a:ext>
            </a:extLst>
          </p:cNvPr>
          <p:cNvSpPr txBox="1">
            <a:spLocks/>
          </p:cNvSpPr>
          <p:nvPr/>
        </p:nvSpPr>
        <p:spPr>
          <a:xfrm>
            <a:off x="0" y="23207"/>
            <a:ext cx="9144000" cy="461665"/>
          </a:xfrm>
          <a:prstGeom prst="rect">
            <a:avLst/>
          </a:prstGeom>
          <a:solidFill>
            <a:schemeClr val="accent1">
              <a:lumMod val="20000"/>
              <a:lumOff val="80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ワーク；事例から</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4E45D733-AAF4-8B78-DA20-519875B96161}"/>
              </a:ext>
            </a:extLst>
          </p:cNvPr>
          <p:cNvSpPr txBox="1"/>
          <p:nvPr/>
        </p:nvSpPr>
        <p:spPr>
          <a:xfrm>
            <a:off x="6" y="1253907"/>
            <a:ext cx="9143994" cy="4858702"/>
          </a:xfrm>
          <a:prstGeom prst="rect">
            <a:avLst/>
          </a:prstGeom>
          <a:noFill/>
        </p:spPr>
        <p:txBody>
          <a:bodyPr wrap="square" rtlCol="0">
            <a:spAutoFit/>
          </a:bodyPr>
          <a:lstStyle/>
          <a:p>
            <a:pPr>
              <a:lnSpc>
                <a:spcPct val="107000"/>
              </a:lnSpc>
              <a:spcAft>
                <a:spcPts val="800"/>
              </a:spcAft>
              <a:buNone/>
            </a:pPr>
            <a:r>
              <a:rPr lang="ja-JP"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中学校</a:t>
            </a:r>
            <a:r>
              <a:rPr lang="en-US"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年生の</a:t>
            </a:r>
            <a:r>
              <a:rPr lang="en-US"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さん</a:t>
            </a:r>
            <a:r>
              <a:rPr lang="en-US"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女子</a:t>
            </a:r>
            <a:r>
              <a:rPr lang="en-US"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は入学当初より、表情が暗く、遅刻や欠席が多いことから担任</a:t>
            </a:r>
            <a:r>
              <a:rPr lang="en-US"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T</a:t>
            </a:r>
            <a:r>
              <a:rPr lang="ja-JP"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は気にかけている。本人に声掛けし、確認しても「何でもない」と家のことは一切話してくれない。</a:t>
            </a:r>
            <a:r>
              <a:rPr lang="ja-JP" altLang="en-US"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そのため、担任</a:t>
            </a:r>
            <a:r>
              <a:rPr lang="en-US"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T</a:t>
            </a:r>
            <a:r>
              <a:rPr lang="ja-JP" altLang="en-US"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は教育相談コーディネーター</a:t>
            </a:r>
            <a:r>
              <a:rPr lang="en-US"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K</a:t>
            </a:r>
            <a:r>
              <a:rPr lang="ja-JP" altLang="en-US"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に相談を持ちかけ</a:t>
            </a:r>
            <a:r>
              <a:rPr lang="ja-JP" altLang="en-US" sz="2400" kern="100" dirty="0">
                <a:latin typeface="BIZ UDPゴシック" panose="020B0400000000000000" pitchFamily="50" charset="-128"/>
                <a:ea typeface="BIZ UDPゴシック" panose="020B0400000000000000" pitchFamily="50" charset="-128"/>
                <a:cs typeface="Times New Roman" panose="02020603050405020304" pitchFamily="18" charset="0"/>
              </a:rPr>
              <a:t>た。</a:t>
            </a:r>
            <a:endParaRPr lang="en-US" altLang="ja-JP"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07000"/>
              </a:lnSpc>
              <a:spcAft>
                <a:spcPts val="800"/>
              </a:spcAft>
              <a:buNone/>
            </a:pPr>
            <a:r>
              <a:rPr lang="ja-JP" altLang="ja-JP" sz="2400" dirty="0">
                <a:effectLst/>
                <a:latin typeface="BIZ UDPゴシック" panose="020B0400000000000000" pitchFamily="50" charset="-128"/>
                <a:ea typeface="BIZ UDPゴシック" panose="020B0400000000000000" pitchFamily="50" charset="-128"/>
                <a:cs typeface="Times New Roman" panose="02020603050405020304" pitchFamily="18" charset="0"/>
              </a:rPr>
              <a:t>家族構成は母</a:t>
            </a:r>
            <a:r>
              <a:rPr lang="en-US" altLang="ja-JP" sz="2400" dirty="0">
                <a:effectLst/>
                <a:latin typeface="BIZ UDPゴシック" panose="020B0400000000000000" pitchFamily="50" charset="-128"/>
                <a:ea typeface="BIZ UDPゴシック" panose="020B0400000000000000" pitchFamily="50" charset="-128"/>
                <a:cs typeface="Times New Roman" panose="02020603050405020304" pitchFamily="18" charset="0"/>
              </a:rPr>
              <a:t>(30</a:t>
            </a:r>
            <a:r>
              <a:rPr lang="ja-JP" altLang="ja-JP" sz="2400" dirty="0">
                <a:effectLst/>
                <a:latin typeface="BIZ UDPゴシック" panose="020B0400000000000000" pitchFamily="50" charset="-128"/>
                <a:ea typeface="BIZ UDPゴシック" panose="020B0400000000000000" pitchFamily="50" charset="-128"/>
                <a:cs typeface="Times New Roman" panose="02020603050405020304" pitchFamily="18" charset="0"/>
              </a:rPr>
              <a:t>代</a:t>
            </a:r>
            <a:r>
              <a:rPr lang="en-US" altLang="ja-JP" sz="24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2400" dirty="0">
                <a:effectLst/>
                <a:latin typeface="BIZ UDPゴシック" panose="020B0400000000000000" pitchFamily="50" charset="-128"/>
                <a:ea typeface="BIZ UDPゴシック" panose="020B0400000000000000" pitchFamily="50" charset="-128"/>
                <a:cs typeface="Times New Roman" panose="02020603050405020304" pitchFamily="18" charset="0"/>
              </a:rPr>
              <a:t>、弟</a:t>
            </a:r>
            <a:r>
              <a:rPr lang="en-US" altLang="ja-JP" sz="2400" dirty="0">
                <a:effectLst/>
                <a:latin typeface="BIZ UDPゴシック" panose="020B0400000000000000" pitchFamily="50" charset="-128"/>
                <a:ea typeface="BIZ UDPゴシック" panose="020B0400000000000000" pitchFamily="50" charset="-128"/>
                <a:cs typeface="Times New Roman" panose="02020603050405020304" pitchFamily="18" charset="0"/>
              </a:rPr>
              <a:t>B(</a:t>
            </a:r>
            <a:r>
              <a:rPr lang="ja-JP" altLang="ja-JP" sz="2400" dirty="0">
                <a:effectLst/>
                <a:latin typeface="BIZ UDPゴシック" panose="020B0400000000000000" pitchFamily="50" charset="-128"/>
                <a:ea typeface="BIZ UDPゴシック" panose="020B0400000000000000" pitchFamily="50" charset="-128"/>
                <a:cs typeface="Times New Roman" panose="02020603050405020304" pitchFamily="18" charset="0"/>
              </a:rPr>
              <a:t>小２</a:t>
            </a:r>
            <a:r>
              <a:rPr lang="en-US" altLang="ja-JP" sz="24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2400" dirty="0">
                <a:effectLst/>
                <a:latin typeface="BIZ UDPゴシック" panose="020B0400000000000000" pitchFamily="50" charset="-128"/>
                <a:ea typeface="BIZ UDPゴシック" panose="020B0400000000000000" pitchFamily="50" charset="-128"/>
                <a:cs typeface="Times New Roman" panose="02020603050405020304" pitchFamily="18" charset="0"/>
              </a:rPr>
              <a:t>、妹</a:t>
            </a:r>
            <a:r>
              <a:rPr lang="en-US" altLang="ja-JP" sz="2400" dirty="0">
                <a:effectLst/>
                <a:latin typeface="BIZ UDPゴシック" panose="020B0400000000000000" pitchFamily="50" charset="-128"/>
                <a:ea typeface="BIZ UDPゴシック" panose="020B0400000000000000" pitchFamily="50" charset="-128"/>
                <a:cs typeface="Times New Roman" panose="02020603050405020304" pitchFamily="18" charset="0"/>
              </a:rPr>
              <a:t>C(</a:t>
            </a:r>
            <a:r>
              <a:rPr lang="ja-JP" altLang="ja-JP" sz="2400" dirty="0">
                <a:effectLst/>
                <a:latin typeface="BIZ UDPゴシック" panose="020B0400000000000000" pitchFamily="50" charset="-128"/>
                <a:ea typeface="BIZ UDPゴシック" panose="020B0400000000000000" pitchFamily="50" charset="-128"/>
                <a:cs typeface="Times New Roman" panose="02020603050405020304" pitchFamily="18" charset="0"/>
              </a:rPr>
              <a:t>５</a:t>
            </a:r>
            <a:r>
              <a:rPr lang="en-US" altLang="ja-JP" sz="24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24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24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buNone/>
            </a:pPr>
            <a:endParaRPr lang="en-US" altLang="ja-JP" sz="24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buNone/>
            </a:pPr>
            <a:r>
              <a:rPr lang="ja-JP" altLang="en-US" sz="2400" dirty="0">
                <a:effectLst/>
                <a:latin typeface="BIZ UDPゴシック" panose="020B0400000000000000" pitchFamily="50" charset="-128"/>
                <a:ea typeface="BIZ UDPゴシック" panose="020B0400000000000000" pitchFamily="50" charset="-128"/>
                <a:cs typeface="Times New Roman" panose="02020603050405020304" pitchFamily="18" charset="0"/>
              </a:rPr>
              <a:t>校納金の延納がある家庭。</a:t>
            </a:r>
            <a:endParaRPr lang="en-US" altLang="ja-JP" sz="24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buNone/>
            </a:pPr>
            <a:r>
              <a:rPr lang="ja-JP" altLang="en-US" sz="2400" dirty="0">
                <a:effectLst/>
                <a:latin typeface="BIZ UDPゴシック" panose="020B0400000000000000" pitchFamily="50" charset="-128"/>
                <a:ea typeface="BIZ UDPゴシック" panose="020B0400000000000000" pitchFamily="50" charset="-128"/>
                <a:cs typeface="Times New Roman" panose="02020603050405020304" pitchFamily="18" charset="0"/>
              </a:rPr>
              <a:t>食材を含めた日用品の買い物も</a:t>
            </a:r>
            <a:r>
              <a:rPr lang="en-US" altLang="ja-JP" sz="2400" dirty="0">
                <a:effectLst/>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en-US" sz="2400" dirty="0">
                <a:effectLst/>
                <a:latin typeface="BIZ UDPゴシック" panose="020B0400000000000000" pitchFamily="50" charset="-128"/>
                <a:ea typeface="BIZ UDPゴシック" panose="020B0400000000000000" pitchFamily="50" charset="-128"/>
                <a:cs typeface="Times New Roman" panose="02020603050405020304" pitchFamily="18" charset="0"/>
              </a:rPr>
              <a:t>さんがしている</a:t>
            </a:r>
            <a:r>
              <a:rPr lang="en-US" altLang="ja-JP" sz="24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dirty="0">
                <a:effectLst/>
                <a:latin typeface="BIZ UDPゴシック" panose="020B0400000000000000" pitchFamily="50" charset="-128"/>
                <a:ea typeface="BIZ UDPゴシック" panose="020B0400000000000000" pitchFamily="50" charset="-128"/>
                <a:cs typeface="Times New Roman" panose="02020603050405020304" pitchFamily="18" charset="0"/>
              </a:rPr>
              <a:t>近隣住民がよく見かける</a:t>
            </a:r>
            <a:r>
              <a:rPr lang="en-US" altLang="ja-JP" sz="24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24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buNone/>
            </a:pPr>
            <a:r>
              <a:rPr lang="ja-JP" altLang="en-US" sz="2400" dirty="0">
                <a:latin typeface="BIZ UDPゴシック" panose="020B0400000000000000" pitchFamily="50" charset="-128"/>
                <a:ea typeface="BIZ UDPゴシック" panose="020B0400000000000000" pitchFamily="50" charset="-128"/>
                <a:cs typeface="Times New Roman" panose="02020603050405020304" pitchFamily="18" charset="0"/>
              </a:rPr>
              <a:t>弟</a:t>
            </a:r>
            <a:r>
              <a:rPr lang="en-US" altLang="ja-JP" sz="2400" dirty="0">
                <a:latin typeface="BIZ UDPゴシック" panose="020B0400000000000000" pitchFamily="50" charset="-128"/>
                <a:ea typeface="BIZ UDPゴシック" panose="020B0400000000000000" pitchFamily="50" charset="-128"/>
                <a:cs typeface="Times New Roman" panose="02020603050405020304" pitchFamily="18" charset="0"/>
              </a:rPr>
              <a:t>B</a:t>
            </a:r>
            <a:r>
              <a:rPr lang="ja-JP" altLang="en-US" sz="2400" dirty="0">
                <a:latin typeface="BIZ UDPゴシック" panose="020B0400000000000000" pitchFamily="50" charset="-128"/>
                <a:ea typeface="BIZ UDPゴシック" panose="020B0400000000000000" pitchFamily="50" charset="-128"/>
                <a:cs typeface="Times New Roman" panose="02020603050405020304" pitchFamily="18" charset="0"/>
              </a:rPr>
              <a:t>の担任からは、気になる情報は何もあがってきていない。</a:t>
            </a:r>
            <a:endParaRPr lang="en-US" altLang="ja-JP" sz="24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buNone/>
            </a:pPr>
            <a:r>
              <a:rPr lang="ja-JP" altLang="en-US" sz="2400" dirty="0">
                <a:latin typeface="BIZ UDPゴシック" panose="020B0400000000000000" pitchFamily="50" charset="-128"/>
                <a:ea typeface="BIZ UDPゴシック" panose="020B0400000000000000" pitchFamily="50" charset="-128"/>
                <a:cs typeface="Times New Roman" panose="02020603050405020304" pitchFamily="18" charset="0"/>
              </a:rPr>
              <a:t>妹</a:t>
            </a:r>
            <a:r>
              <a:rPr lang="en-US" altLang="ja-JP" sz="2400" dirty="0">
                <a:latin typeface="BIZ UDPゴシック" panose="020B0400000000000000" pitchFamily="50" charset="-128"/>
                <a:ea typeface="BIZ UDPゴシック" panose="020B0400000000000000" pitchFamily="50" charset="-128"/>
                <a:cs typeface="Times New Roman" panose="02020603050405020304" pitchFamily="18" charset="0"/>
              </a:rPr>
              <a:t>C</a:t>
            </a:r>
            <a:r>
              <a:rPr lang="ja-JP" altLang="en-US" sz="2400" dirty="0">
                <a:latin typeface="BIZ UDPゴシック" panose="020B0400000000000000" pitchFamily="50" charset="-128"/>
                <a:ea typeface="BIZ UDPゴシック" panose="020B0400000000000000" pitchFamily="50" charset="-128"/>
                <a:cs typeface="Times New Roman" panose="02020603050405020304" pitchFamily="18" charset="0"/>
              </a:rPr>
              <a:t>の保育園への送迎も</a:t>
            </a:r>
            <a:r>
              <a:rPr lang="en-US" altLang="ja-JP" sz="2400" dirty="0">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en-US" sz="2400" dirty="0">
                <a:latin typeface="BIZ UDPゴシック" panose="020B0400000000000000" pitchFamily="50" charset="-128"/>
                <a:ea typeface="BIZ UDPゴシック" panose="020B0400000000000000" pitchFamily="50" charset="-128"/>
                <a:cs typeface="Times New Roman" panose="02020603050405020304" pitchFamily="18" charset="0"/>
              </a:rPr>
              <a:t>さんが行うことがある。</a:t>
            </a:r>
            <a:endParaRPr lang="en-US" altLang="ja-JP" sz="24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buNone/>
            </a:pPr>
            <a:endParaRPr kumimoji="1" lang="ja-JP" altLang="en-US" sz="24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91A78BAB-029A-9CC5-2381-1AE5F68D0975}"/>
              </a:ext>
            </a:extLst>
          </p:cNvPr>
          <p:cNvSpPr txBox="1"/>
          <p:nvPr/>
        </p:nvSpPr>
        <p:spPr>
          <a:xfrm>
            <a:off x="1" y="613073"/>
            <a:ext cx="914399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 </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概要</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D0B612AF-205E-CD43-1423-9F980673C752}"/>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2" name="スライド番号プレースホルダー 1">
            <a:extLst>
              <a:ext uri="{FF2B5EF4-FFF2-40B4-BE49-F238E27FC236}">
                <a16:creationId xmlns:a16="http://schemas.microsoft.com/office/drawing/2014/main" id="{03B7EC6C-87E0-10F5-CD56-CAE9590FE1A9}"/>
              </a:ext>
            </a:extLst>
          </p:cNvPr>
          <p:cNvSpPr>
            <a:spLocks noGrp="1"/>
          </p:cNvSpPr>
          <p:nvPr>
            <p:ph type="sldNum" sz="quarter" idx="12"/>
          </p:nvPr>
        </p:nvSpPr>
        <p:spPr/>
        <p:txBody>
          <a:bodyPr/>
          <a:lstStyle/>
          <a:p>
            <a:fld id="{9DAC49A8-D133-48D6-BABD-467D590054FB}" type="slidenum">
              <a:rPr kumimoji="1" lang="ja-JP" altLang="en-US" smtClean="0"/>
              <a:t>49</a:t>
            </a:fld>
            <a:endParaRPr kumimoji="1" lang="ja-JP" altLang="en-US"/>
          </a:p>
        </p:txBody>
      </p:sp>
    </p:spTree>
    <p:extLst>
      <p:ext uri="{BB962C8B-B14F-4D97-AF65-F5344CB8AC3E}">
        <p14:creationId xmlns:p14="http://schemas.microsoft.com/office/powerpoint/2010/main" val="9485172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B0AAB-92F4-7971-E614-0FB657912FFD}"/>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68279A5-B8C2-3CE3-5042-0406FD59DA18}"/>
              </a:ext>
            </a:extLst>
          </p:cNvPr>
          <p:cNvSpPr txBox="1"/>
          <p:nvPr/>
        </p:nvSpPr>
        <p:spPr>
          <a:xfrm>
            <a:off x="6" y="727820"/>
            <a:ext cx="9143994"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Q;</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あなたが担任</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T</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や教育相談コーディネーター</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K</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の立場なら、</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さん</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家族含む</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のおかれている状況をどのように捉えますか。可能性を考えてみましょう。</a:t>
            </a:r>
            <a:endParaRPr kumimoji="1" lang="ja-JP" altLang="en-US" sz="1400" b="1"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7F57B6ED-83D7-3EE6-B9F5-EC747C5DD89F}"/>
              </a:ext>
            </a:extLst>
          </p:cNvPr>
          <p:cNvSpPr txBox="1"/>
          <p:nvPr/>
        </p:nvSpPr>
        <p:spPr>
          <a:xfrm>
            <a:off x="-11" y="266155"/>
            <a:ext cx="914399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ワーク１</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CB226462-DC6C-BB8E-D038-2A3AB6E8FF61}"/>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2" name="四角形: 角を丸くする 1">
            <a:extLst>
              <a:ext uri="{FF2B5EF4-FFF2-40B4-BE49-F238E27FC236}">
                <a16:creationId xmlns:a16="http://schemas.microsoft.com/office/drawing/2014/main" id="{C37146EE-0183-C377-C5A1-63E4E18DD1F5}"/>
              </a:ext>
            </a:extLst>
          </p:cNvPr>
          <p:cNvSpPr/>
          <p:nvPr/>
        </p:nvSpPr>
        <p:spPr>
          <a:xfrm>
            <a:off x="407504" y="2017643"/>
            <a:ext cx="8359978" cy="41881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62A043A8-359F-032C-C3CC-B3A2ECED4A4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66255" y="1599816"/>
            <a:ext cx="1026459" cy="1046629"/>
          </a:xfrm>
          <a:prstGeom prst="rect">
            <a:avLst/>
          </a:prstGeom>
        </p:spPr>
      </p:pic>
      <p:sp>
        <p:nvSpPr>
          <p:cNvPr id="5" name="スライド番号プレースホルダー 4">
            <a:extLst>
              <a:ext uri="{FF2B5EF4-FFF2-40B4-BE49-F238E27FC236}">
                <a16:creationId xmlns:a16="http://schemas.microsoft.com/office/drawing/2014/main" id="{B124A884-0183-1698-FDDC-75F73D9CD8B2}"/>
              </a:ext>
            </a:extLst>
          </p:cNvPr>
          <p:cNvSpPr>
            <a:spLocks noGrp="1"/>
          </p:cNvSpPr>
          <p:nvPr>
            <p:ph type="sldNum" sz="quarter" idx="12"/>
          </p:nvPr>
        </p:nvSpPr>
        <p:spPr/>
        <p:txBody>
          <a:bodyPr/>
          <a:lstStyle/>
          <a:p>
            <a:fld id="{9DAC49A8-D133-48D6-BABD-467D590054FB}" type="slidenum">
              <a:rPr kumimoji="1" lang="ja-JP" altLang="en-US" smtClean="0"/>
              <a:t>50</a:t>
            </a:fld>
            <a:endParaRPr kumimoji="1" lang="ja-JP" altLang="en-US"/>
          </a:p>
        </p:txBody>
      </p:sp>
    </p:spTree>
    <p:extLst>
      <p:ext uri="{BB962C8B-B14F-4D97-AF65-F5344CB8AC3E}">
        <p14:creationId xmlns:p14="http://schemas.microsoft.com/office/powerpoint/2010/main" val="280492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939A0-C6DC-338D-DAFF-C5EA8046FAB3}"/>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040D339-A819-76F8-3ED7-1A1441CEE755}"/>
              </a:ext>
            </a:extLst>
          </p:cNvPr>
          <p:cNvSpPr txBox="1"/>
          <p:nvPr/>
        </p:nvSpPr>
        <p:spPr>
          <a:xfrm>
            <a:off x="6" y="769840"/>
            <a:ext cx="9143994"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dirty="0">
                <a:solidFill>
                  <a:prstClr val="black"/>
                </a:solidFill>
                <a:latin typeface="BIZ UDPゴシック" panose="020B0400000000000000" pitchFamily="50" charset="-128"/>
                <a:ea typeface="BIZ UDPゴシック" panose="020B0400000000000000" pitchFamily="50" charset="-128"/>
              </a:rPr>
              <a:t>Q;</a:t>
            </a:r>
            <a:r>
              <a:rPr kumimoji="1" lang="ja-JP" altLang="en-US" sz="2400" dirty="0">
                <a:solidFill>
                  <a:prstClr val="black"/>
                </a:solidFill>
                <a:latin typeface="BIZ UDPゴシック" panose="020B0400000000000000" pitchFamily="50" charset="-128"/>
                <a:ea typeface="BIZ UDPゴシック" panose="020B0400000000000000" pitchFamily="50" charset="-128"/>
              </a:rPr>
              <a:t>校内で支援委員会を開催する前に</a:t>
            </a:r>
            <a:r>
              <a:rPr kumimoji="1" lang="en-US" altLang="ja-JP" sz="2400" dirty="0">
                <a:solidFill>
                  <a:prstClr val="black"/>
                </a:solidFill>
                <a:latin typeface="BIZ UDPゴシック" panose="020B0400000000000000" pitchFamily="50" charset="-128"/>
                <a:ea typeface="BIZ UDPゴシック" panose="020B0400000000000000" pitchFamily="50" charset="-128"/>
              </a:rPr>
              <a:t>(</a:t>
            </a:r>
            <a:r>
              <a:rPr kumimoji="1" lang="ja-JP" altLang="en-US" sz="2400" dirty="0">
                <a:solidFill>
                  <a:prstClr val="black"/>
                </a:solidFill>
                <a:latin typeface="BIZ UDPゴシック" panose="020B0400000000000000" pitchFamily="50" charset="-128"/>
                <a:ea typeface="BIZ UDPゴシック" panose="020B0400000000000000" pitchFamily="50" charset="-128"/>
              </a:rPr>
              <a:t>支援を行うにあたり最初に</a:t>
            </a:r>
            <a:r>
              <a:rPr kumimoji="1" lang="en-US" altLang="ja-JP" sz="2400" dirty="0">
                <a:solidFill>
                  <a:prstClr val="black"/>
                </a:solidFill>
                <a:latin typeface="BIZ UDPゴシック" panose="020B0400000000000000" pitchFamily="50" charset="-128"/>
                <a:ea typeface="BIZ UDPゴシック" panose="020B0400000000000000" pitchFamily="50" charset="-128"/>
              </a:rPr>
              <a:t>)</a:t>
            </a:r>
            <a:r>
              <a:rPr kumimoji="1" lang="ja-JP" altLang="en-US" sz="2400" dirty="0">
                <a:solidFill>
                  <a:prstClr val="black"/>
                </a:solidFill>
                <a:latin typeface="BIZ UDPゴシック" panose="020B0400000000000000" pitchFamily="50" charset="-128"/>
                <a:ea typeface="BIZ UDPゴシック" panose="020B0400000000000000" pitchFamily="50" charset="-128"/>
              </a:rPr>
              <a:t>どういうアクションを起こしますか？</a:t>
            </a:r>
            <a:endParaRPr kumimoji="1" lang="ja-JP" altLang="en-US" sz="1400" b="1"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BC292B04-2B2E-506B-8585-B67F0E06E7A0}"/>
              </a:ext>
            </a:extLst>
          </p:cNvPr>
          <p:cNvSpPr txBox="1"/>
          <p:nvPr/>
        </p:nvSpPr>
        <p:spPr>
          <a:xfrm>
            <a:off x="-11" y="266155"/>
            <a:ext cx="914399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３</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）ワーク２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A56851EC-E595-6757-2E75-FF4EF9D185A1}"/>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4" name="四角形: 角を丸くする 3">
            <a:extLst>
              <a:ext uri="{FF2B5EF4-FFF2-40B4-BE49-F238E27FC236}">
                <a16:creationId xmlns:a16="http://schemas.microsoft.com/office/drawing/2014/main" id="{6A0F1D71-EE57-987E-56D6-9E6DA57095CC}"/>
              </a:ext>
            </a:extLst>
          </p:cNvPr>
          <p:cNvSpPr/>
          <p:nvPr/>
        </p:nvSpPr>
        <p:spPr>
          <a:xfrm>
            <a:off x="407504" y="1642857"/>
            <a:ext cx="8380149" cy="41850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DF8D38F-68E0-40B0-041F-7F4CA28A9CEB}"/>
              </a:ext>
            </a:extLst>
          </p:cNvPr>
          <p:cNvSpPr txBox="1"/>
          <p:nvPr/>
        </p:nvSpPr>
        <p:spPr>
          <a:xfrm>
            <a:off x="-11" y="5827877"/>
            <a:ext cx="914399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dirty="0">
                <a:solidFill>
                  <a:prstClr val="black"/>
                </a:solidFill>
                <a:latin typeface="BIZ UDPゴシック" panose="020B0400000000000000" pitchFamily="50" charset="-128"/>
                <a:ea typeface="BIZ UDPゴシック" panose="020B0400000000000000" pitchFamily="50" charset="-128"/>
              </a:rPr>
              <a:t>※</a:t>
            </a:r>
            <a:r>
              <a:rPr kumimoji="1" lang="ja-JP" altLang="en-US" sz="2000" dirty="0">
                <a:solidFill>
                  <a:prstClr val="black"/>
                </a:solidFill>
                <a:latin typeface="BIZ UDPゴシック" panose="020B0400000000000000" pitchFamily="50" charset="-128"/>
                <a:ea typeface="BIZ UDPゴシック" panose="020B0400000000000000" pitchFamily="50" charset="-128"/>
              </a:rPr>
              <a:t>時間に余裕があれば，以下の「</a:t>
            </a:r>
            <a:r>
              <a:rPr kumimoji="1" lang="en-US" altLang="ja-JP" sz="2000" dirty="0">
                <a:solidFill>
                  <a:prstClr val="black"/>
                </a:solidFill>
                <a:latin typeface="BIZ UDPゴシック" panose="020B0400000000000000" pitchFamily="50" charset="-128"/>
                <a:ea typeface="BIZ UDPゴシック" panose="020B0400000000000000" pitchFamily="50" charset="-128"/>
              </a:rPr>
              <a:t>(</a:t>
            </a:r>
            <a:r>
              <a:rPr kumimoji="1" lang="ja-JP" altLang="en-US" sz="2000" dirty="0">
                <a:solidFill>
                  <a:prstClr val="black"/>
                </a:solidFill>
                <a:latin typeface="BIZ UDPゴシック" panose="020B0400000000000000" pitchFamily="50" charset="-128"/>
                <a:ea typeface="BIZ UDPゴシック" panose="020B0400000000000000" pitchFamily="50" charset="-128"/>
              </a:rPr>
              <a:t>上級編</a:t>
            </a:r>
            <a:r>
              <a:rPr kumimoji="1" lang="en-US" altLang="ja-JP" sz="2000" dirty="0">
                <a:solidFill>
                  <a:prstClr val="black"/>
                </a:solidFill>
                <a:latin typeface="BIZ UDPゴシック" panose="020B0400000000000000" pitchFamily="50" charset="-128"/>
                <a:ea typeface="BIZ UDPゴシック" panose="020B0400000000000000" pitchFamily="50" charset="-128"/>
              </a:rPr>
              <a:t>)</a:t>
            </a:r>
            <a:r>
              <a:rPr kumimoji="1" lang="ja-JP" altLang="en-US" sz="2000" dirty="0">
                <a:solidFill>
                  <a:prstClr val="black"/>
                </a:solidFill>
                <a:latin typeface="BIZ UDPゴシック" panose="020B0400000000000000" pitchFamily="50" charset="-128"/>
                <a:ea typeface="BIZ UDPゴシック" panose="020B0400000000000000" pitchFamily="50" charset="-128"/>
              </a:rPr>
              <a:t>ワーク３」にも取り組んでみましょう．</a:t>
            </a:r>
            <a:endParaRPr kumimoji="1" lang="en-US" altLang="ja-JP" sz="20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スライド番号プレースホルダー 1">
            <a:extLst>
              <a:ext uri="{FF2B5EF4-FFF2-40B4-BE49-F238E27FC236}">
                <a16:creationId xmlns:a16="http://schemas.microsoft.com/office/drawing/2014/main" id="{2967D99B-592C-6B92-3FB6-DD8D8CEF8617}"/>
              </a:ext>
            </a:extLst>
          </p:cNvPr>
          <p:cNvSpPr>
            <a:spLocks noGrp="1"/>
          </p:cNvSpPr>
          <p:nvPr>
            <p:ph type="sldNum" sz="quarter" idx="12"/>
          </p:nvPr>
        </p:nvSpPr>
        <p:spPr/>
        <p:txBody>
          <a:bodyPr/>
          <a:lstStyle/>
          <a:p>
            <a:fld id="{9DAC49A8-D133-48D6-BABD-467D590054FB}" type="slidenum">
              <a:rPr kumimoji="1" lang="ja-JP" altLang="en-US" smtClean="0"/>
              <a:t>51</a:t>
            </a:fld>
            <a:endParaRPr kumimoji="1" lang="ja-JP" altLang="en-US"/>
          </a:p>
        </p:txBody>
      </p:sp>
    </p:spTree>
    <p:extLst>
      <p:ext uri="{BB962C8B-B14F-4D97-AF65-F5344CB8AC3E}">
        <p14:creationId xmlns:p14="http://schemas.microsoft.com/office/powerpoint/2010/main" val="447852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B701E-BFF1-6432-CBB9-B485AD1350E7}"/>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A27C610-A17C-BE1B-42AB-9A02A0F39EA8}"/>
              </a:ext>
            </a:extLst>
          </p:cNvPr>
          <p:cNvSpPr txBox="1"/>
          <p:nvPr/>
        </p:nvSpPr>
        <p:spPr>
          <a:xfrm>
            <a:off x="6" y="810440"/>
            <a:ext cx="9143994"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Q;A</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さんやその家族の抱える課題を想定した上で、どのような関係機関との連携・協働が考えられるか検討してみましょう。</a:t>
            </a:r>
            <a:endParaRPr kumimoji="1" lang="ja-JP" altLang="en-US" sz="1400" b="1"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03EBC6FF-06EE-53C9-4EE3-F390B6BC35AB}"/>
              </a:ext>
            </a:extLst>
          </p:cNvPr>
          <p:cNvSpPr txBox="1"/>
          <p:nvPr/>
        </p:nvSpPr>
        <p:spPr>
          <a:xfrm>
            <a:off x="-11" y="266155"/>
            <a:ext cx="914399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４</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）上級編；ワーク</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３</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651A25DD-3A60-02BD-F279-28CD1019E3E1}"/>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2" name="四角形: 角を丸くする 1">
            <a:extLst>
              <a:ext uri="{FF2B5EF4-FFF2-40B4-BE49-F238E27FC236}">
                <a16:creationId xmlns:a16="http://schemas.microsoft.com/office/drawing/2014/main" id="{2C6C7728-64B3-704A-D57D-EC5DE9722E2B}"/>
              </a:ext>
            </a:extLst>
          </p:cNvPr>
          <p:cNvSpPr/>
          <p:nvPr/>
        </p:nvSpPr>
        <p:spPr>
          <a:xfrm>
            <a:off x="407504" y="1778001"/>
            <a:ext cx="8427214" cy="44345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708D3A10-C747-5D2E-59ED-741BA4757F0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1499" y="5022475"/>
            <a:ext cx="1281563" cy="1284195"/>
          </a:xfrm>
          <a:prstGeom prst="rect">
            <a:avLst/>
          </a:prstGeom>
        </p:spPr>
      </p:pic>
      <p:sp>
        <p:nvSpPr>
          <p:cNvPr id="4" name="スライド番号プレースホルダー 3">
            <a:extLst>
              <a:ext uri="{FF2B5EF4-FFF2-40B4-BE49-F238E27FC236}">
                <a16:creationId xmlns:a16="http://schemas.microsoft.com/office/drawing/2014/main" id="{024751B8-7366-9DE0-2504-BA85748A21A4}"/>
              </a:ext>
            </a:extLst>
          </p:cNvPr>
          <p:cNvSpPr>
            <a:spLocks noGrp="1"/>
          </p:cNvSpPr>
          <p:nvPr>
            <p:ph type="sldNum" sz="quarter" idx="12"/>
          </p:nvPr>
        </p:nvSpPr>
        <p:spPr/>
        <p:txBody>
          <a:bodyPr/>
          <a:lstStyle/>
          <a:p>
            <a:fld id="{9DAC49A8-D133-48D6-BABD-467D590054FB}" type="slidenum">
              <a:rPr kumimoji="1" lang="ja-JP" altLang="en-US" smtClean="0"/>
              <a:t>52</a:t>
            </a:fld>
            <a:endParaRPr kumimoji="1" lang="ja-JP" altLang="en-US"/>
          </a:p>
        </p:txBody>
      </p:sp>
    </p:spTree>
    <p:extLst>
      <p:ext uri="{BB962C8B-B14F-4D97-AF65-F5344CB8AC3E}">
        <p14:creationId xmlns:p14="http://schemas.microsoft.com/office/powerpoint/2010/main" val="2919133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EF11C-00CB-4867-70FA-8C3E61AA8E0A}"/>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B828143-8FDA-F048-8E7E-22239D13B236}"/>
              </a:ext>
            </a:extLst>
          </p:cNvPr>
          <p:cNvSpPr txBox="1"/>
          <p:nvPr/>
        </p:nvSpPr>
        <p:spPr>
          <a:xfrm>
            <a:off x="210458" y="2911617"/>
            <a:ext cx="8692140" cy="2677656"/>
          </a:xfrm>
          <a:prstGeom prst="rect">
            <a:avLst/>
          </a:prstGeom>
          <a:noFill/>
        </p:spPr>
        <p:txBody>
          <a:bodyPr wrap="square" rtlCol="0">
            <a:spAutoFit/>
          </a:bodyPr>
          <a:lstStyle/>
          <a:p>
            <a:r>
              <a:rPr kumimoji="1" lang="ja-JP" altLang="en-US" sz="2400" u="sng" dirty="0">
                <a:latin typeface="BIZ UDPゴシック" panose="020B0400000000000000" pitchFamily="50" charset="-128"/>
                <a:ea typeface="BIZ UDPゴシック" panose="020B0400000000000000" pitchFamily="50" charset="-128"/>
              </a:rPr>
              <a:t>不登校対策</a:t>
            </a:r>
            <a:r>
              <a:rPr kumimoji="1" lang="ja-JP" altLang="en-US" sz="2400" dirty="0">
                <a:latin typeface="BIZ UDPゴシック" panose="020B0400000000000000" pitchFamily="50" charset="-128"/>
                <a:ea typeface="BIZ UDPゴシック" panose="020B0400000000000000" pitchFamily="50" charset="-128"/>
              </a:rPr>
              <a:t>；</a:t>
            </a:r>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不登校対策</a:t>
            </a:r>
            <a:r>
              <a:rPr kumimoji="1" lang="en-US" altLang="ja-JP" sz="2400" dirty="0">
                <a:latin typeface="BIZ UDPゴシック" panose="020B0400000000000000" pitchFamily="50" charset="-128"/>
                <a:ea typeface="BIZ UDPゴシック" panose="020B0400000000000000" pitchFamily="50" charset="-128"/>
              </a:rPr>
              <a:t>COCOLO</a:t>
            </a:r>
            <a:r>
              <a:rPr kumimoji="1" lang="ja-JP" altLang="en-US" sz="2400" dirty="0">
                <a:latin typeface="BIZ UDPゴシック" panose="020B0400000000000000" pitchFamily="50" charset="-128"/>
                <a:ea typeface="BIZ UDPゴシック" panose="020B0400000000000000" pitchFamily="50" charset="-128"/>
              </a:rPr>
              <a:t>プラン関連事業</a:t>
            </a:r>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①学びの多様化学校</a:t>
            </a: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旧不登校特例校</a:t>
            </a: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の設置</a:t>
            </a:r>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②校内教育支援センター支援員の配置</a:t>
            </a:r>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③「チーム学校」における早期支援の推進</a:t>
            </a: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スクールカウンセラー</a:t>
            </a: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以下、</a:t>
            </a:r>
            <a:r>
              <a:rPr kumimoji="1" lang="en-US" altLang="ja-JP" sz="2400" dirty="0">
                <a:latin typeface="BIZ UDPゴシック" panose="020B0400000000000000" pitchFamily="50" charset="-128"/>
                <a:ea typeface="BIZ UDPゴシック" panose="020B0400000000000000" pitchFamily="50" charset="-128"/>
              </a:rPr>
              <a:t>SC)</a:t>
            </a:r>
            <a:r>
              <a:rPr kumimoji="1" lang="ja-JP" altLang="en-US" sz="2400" dirty="0">
                <a:latin typeface="BIZ UDPゴシック" panose="020B0400000000000000" pitchFamily="50" charset="-128"/>
                <a:ea typeface="BIZ UDPゴシック" panose="020B0400000000000000" pitchFamily="50" charset="-128"/>
              </a:rPr>
              <a:t>・スクールソーシャルワーカー</a:t>
            </a: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以下、</a:t>
            </a:r>
            <a:r>
              <a:rPr kumimoji="1" lang="en-US" altLang="ja-JP" sz="2400" dirty="0">
                <a:latin typeface="BIZ UDPゴシック" panose="020B0400000000000000" pitchFamily="50" charset="-128"/>
                <a:ea typeface="BIZ UDPゴシック" panose="020B0400000000000000" pitchFamily="50" charset="-128"/>
              </a:rPr>
              <a:t>SSW)</a:t>
            </a:r>
            <a:r>
              <a:rPr kumimoji="1" lang="ja-JP" altLang="en-US" sz="2400" dirty="0">
                <a:latin typeface="BIZ UDPゴシック" panose="020B0400000000000000" pitchFamily="50" charset="-128"/>
                <a:ea typeface="BIZ UDPゴシック" panose="020B0400000000000000" pitchFamily="50" charset="-128"/>
              </a:rPr>
              <a:t>の配置充実</a:t>
            </a: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等</a:t>
            </a:r>
          </a:p>
        </p:txBody>
      </p:sp>
      <p:sp>
        <p:nvSpPr>
          <p:cNvPr id="13" name="テキスト ボックス 12">
            <a:extLst>
              <a:ext uri="{FF2B5EF4-FFF2-40B4-BE49-F238E27FC236}">
                <a16:creationId xmlns:a16="http://schemas.microsoft.com/office/drawing/2014/main" id="{30FED3A6-26D8-EA3E-3A2D-3462BABED140}"/>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graphicFrame>
        <p:nvGraphicFramePr>
          <p:cNvPr id="2" name="オブジェクト 1">
            <a:extLst>
              <a:ext uri="{FF2B5EF4-FFF2-40B4-BE49-F238E27FC236}">
                <a16:creationId xmlns:a16="http://schemas.microsoft.com/office/drawing/2014/main" id="{F17D1A22-0FDF-3356-9A47-742404A37602}"/>
              </a:ext>
            </a:extLst>
          </p:cNvPr>
          <p:cNvGraphicFramePr>
            <a:graphicFrameLocks noChangeAspect="1"/>
          </p:cNvGraphicFramePr>
          <p:nvPr>
            <p:extLst>
              <p:ext uri="{D42A27DB-BD31-4B8C-83A1-F6EECF244321}">
                <p14:modId xmlns:p14="http://schemas.microsoft.com/office/powerpoint/2010/main" val="491927984"/>
              </p:ext>
            </p:extLst>
          </p:nvPr>
        </p:nvGraphicFramePr>
        <p:xfrm>
          <a:off x="515938" y="414338"/>
          <a:ext cx="8107362" cy="2320925"/>
        </p:xfrm>
        <a:graphic>
          <a:graphicData uri="http://schemas.openxmlformats.org/presentationml/2006/ole">
            <mc:AlternateContent xmlns:mc="http://schemas.openxmlformats.org/markup-compatibility/2006">
              <mc:Choice xmlns:v="urn:schemas-microsoft-com:vml" Requires="v">
                <p:oleObj name="Worksheet" r:id="rId2" imgW="5553111" imgH="1914610" progId="Excel.Sheet.12">
                  <p:embed/>
                </p:oleObj>
              </mc:Choice>
              <mc:Fallback>
                <p:oleObj name="Worksheet" r:id="rId2" imgW="5553111" imgH="1914610" progId="Excel.Sheet.12">
                  <p:embed/>
                  <p:pic>
                    <p:nvPicPr>
                      <p:cNvPr id="2" name="オブジェクト 1">
                        <a:extLst>
                          <a:ext uri="{FF2B5EF4-FFF2-40B4-BE49-F238E27FC236}">
                            <a16:creationId xmlns:a16="http://schemas.microsoft.com/office/drawing/2014/main" id="{F17D1A22-0FDF-3356-9A47-742404A37602}"/>
                          </a:ext>
                        </a:extLst>
                      </p:cNvPr>
                      <p:cNvPicPr/>
                      <p:nvPr/>
                    </p:nvPicPr>
                    <p:blipFill>
                      <a:blip r:embed="rId3"/>
                      <a:stretch>
                        <a:fillRect/>
                      </a:stretch>
                    </p:blipFill>
                    <p:spPr>
                      <a:xfrm>
                        <a:off x="515938" y="414338"/>
                        <a:ext cx="8107362" cy="2320925"/>
                      </a:xfrm>
                      <a:prstGeom prst="rect">
                        <a:avLst/>
                      </a:prstGeom>
                    </p:spPr>
                  </p:pic>
                </p:oleObj>
              </mc:Fallback>
            </mc:AlternateContent>
          </a:graphicData>
        </a:graphic>
      </p:graphicFrame>
      <p:sp>
        <p:nvSpPr>
          <p:cNvPr id="4" name="スライド番号プレースホルダー 3">
            <a:extLst>
              <a:ext uri="{FF2B5EF4-FFF2-40B4-BE49-F238E27FC236}">
                <a16:creationId xmlns:a16="http://schemas.microsoft.com/office/drawing/2014/main" id="{3AE098F5-F493-F6D6-1A4E-A31D57434797}"/>
              </a:ext>
            </a:extLst>
          </p:cNvPr>
          <p:cNvSpPr>
            <a:spLocks noGrp="1"/>
          </p:cNvSpPr>
          <p:nvPr>
            <p:ph type="sldNum" sz="quarter" idx="12"/>
          </p:nvPr>
        </p:nvSpPr>
        <p:spPr/>
        <p:txBody>
          <a:bodyPr/>
          <a:lstStyle/>
          <a:p>
            <a:fld id="{9DAC49A8-D133-48D6-BABD-467D590054FB}" type="slidenum">
              <a:rPr kumimoji="1" lang="ja-JP" altLang="en-US" smtClean="0"/>
              <a:t>28</a:t>
            </a:fld>
            <a:endParaRPr kumimoji="1" lang="ja-JP" altLang="en-US"/>
          </a:p>
        </p:txBody>
      </p:sp>
    </p:spTree>
    <p:extLst>
      <p:ext uri="{BB962C8B-B14F-4D97-AF65-F5344CB8AC3E}">
        <p14:creationId xmlns:p14="http://schemas.microsoft.com/office/powerpoint/2010/main" val="1873275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EBDF9-E252-E2AB-344F-59D08A4A99F9}"/>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AA8031C-1076-A2AD-4E14-4211A5CC3968}"/>
              </a:ext>
            </a:extLst>
          </p:cNvPr>
          <p:cNvSpPr txBox="1"/>
          <p:nvPr/>
        </p:nvSpPr>
        <p:spPr>
          <a:xfrm>
            <a:off x="0" y="410080"/>
            <a:ext cx="9143994" cy="6217087"/>
          </a:xfrm>
          <a:prstGeom prst="rect">
            <a:avLst/>
          </a:prstGeom>
          <a:noFill/>
        </p:spPr>
        <p:txBody>
          <a:bodyPr wrap="square" rtlCol="0">
            <a:spAutoFit/>
          </a:bodyPr>
          <a:lstStyle/>
          <a:p>
            <a:r>
              <a:rPr kumimoji="1" lang="ja-JP" altLang="en-US" sz="2400" u="sng" dirty="0">
                <a:latin typeface="BIZ UDPゴシック" panose="020B0400000000000000" pitchFamily="50" charset="-128"/>
                <a:ea typeface="BIZ UDPゴシック" panose="020B0400000000000000" pitchFamily="50" charset="-128"/>
              </a:rPr>
              <a:t>現状</a:t>
            </a:r>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202</a:t>
            </a:r>
            <a:r>
              <a:rPr kumimoji="1" lang="ja-JP" altLang="en-US" sz="2400" dirty="0">
                <a:latin typeface="BIZ UDPゴシック" panose="020B0400000000000000" pitchFamily="50" charset="-128"/>
                <a:ea typeface="BIZ UDPゴシック" panose="020B0400000000000000" pitchFamily="50" charset="-128"/>
              </a:rPr>
              <a:t>４</a:t>
            </a: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令和６</a:t>
            </a: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年度、小・中・高等学校及び特別支援学校におけるいじめの認知件数は</a:t>
            </a:r>
            <a:r>
              <a:rPr kumimoji="1" lang="en-US" altLang="ja-JP" sz="2400" dirty="0">
                <a:latin typeface="BIZ UDPゴシック" panose="020B0400000000000000" pitchFamily="50" charset="-128"/>
                <a:ea typeface="BIZ UDPゴシック" panose="020B0400000000000000" pitchFamily="50" charset="-128"/>
              </a:rPr>
              <a:t>769,022</a:t>
            </a:r>
            <a:r>
              <a:rPr kumimoji="1" lang="ja-JP" altLang="en-US" sz="2400" dirty="0">
                <a:latin typeface="BIZ UDPゴシック" panose="020B0400000000000000" pitchFamily="50" charset="-128"/>
                <a:ea typeface="BIZ UDPゴシック" panose="020B0400000000000000" pitchFamily="50" charset="-128"/>
              </a:rPr>
              <a:t>件。前年度より</a:t>
            </a:r>
            <a:r>
              <a:rPr kumimoji="1" lang="en-US" altLang="ja-JP" sz="2400" dirty="0">
                <a:latin typeface="BIZ UDPゴシック" panose="020B0400000000000000" pitchFamily="50" charset="-128"/>
                <a:ea typeface="BIZ UDPゴシック" panose="020B0400000000000000" pitchFamily="50" charset="-128"/>
              </a:rPr>
              <a:t>3.6</a:t>
            </a:r>
            <a:r>
              <a:rPr kumimoji="1" lang="ja-JP" altLang="en-US" sz="2400" dirty="0">
                <a:latin typeface="BIZ UDPゴシック" panose="020B0400000000000000" pitchFamily="50" charset="-128"/>
                <a:ea typeface="BIZ UDPゴシック" panose="020B0400000000000000" pitchFamily="50" charset="-128"/>
              </a:rPr>
              <a:t>万件余</a:t>
            </a: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5.0</a:t>
            </a:r>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増加しており、４年連続増加で過去最多。</a:t>
            </a:r>
            <a:endParaRPr kumimoji="1"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u="sng" dirty="0">
                <a:latin typeface="BIZ UDPゴシック" panose="020B0400000000000000" pitchFamily="50" charset="-128"/>
                <a:ea typeface="BIZ UDPゴシック" panose="020B0400000000000000" pitchFamily="50" charset="-128"/>
              </a:rPr>
              <a:t>解消状況</a:t>
            </a:r>
            <a:r>
              <a:rPr kumimoji="1" lang="ja-JP" altLang="en-US" sz="2400" dirty="0">
                <a:latin typeface="BIZ UDPゴシック" panose="020B0400000000000000" pitchFamily="50" charset="-128"/>
                <a:ea typeface="BIZ UDPゴシック" panose="020B0400000000000000" pitchFamily="50" charset="-128"/>
              </a:rPr>
              <a:t>；「解消している」状態は、①いじめに係る行為が止んでいること、②被害児童生徒は心身の苦痛を感じていないことの二つの要件を満たしていること。</a:t>
            </a:r>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いじめの解消状況は、５８５，３４９件</a:t>
            </a:r>
            <a:r>
              <a:rPr kumimoji="1" lang="en-US" altLang="ja-JP" sz="2400" dirty="0">
                <a:latin typeface="BIZ UDPゴシック" panose="020B0400000000000000" pitchFamily="50" charset="-128"/>
                <a:ea typeface="BIZ UDPゴシック" panose="020B0400000000000000" pitchFamily="50" charset="-128"/>
              </a:rPr>
              <a:t>(76.1</a:t>
            </a:r>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前年度</a:t>
            </a:r>
            <a:r>
              <a:rPr kumimoji="1" lang="en-US" altLang="ja-JP" sz="2400" dirty="0">
                <a:latin typeface="BIZ UDPゴシック" panose="020B0400000000000000" pitchFamily="50" charset="-128"/>
                <a:ea typeface="BIZ UDPゴシック" panose="020B0400000000000000" pitchFamily="50" charset="-128"/>
              </a:rPr>
              <a:t>567,710</a:t>
            </a:r>
            <a:r>
              <a:rPr kumimoji="1" lang="ja-JP" altLang="en-US" sz="2400" dirty="0">
                <a:latin typeface="BIZ UDPゴシック" panose="020B0400000000000000" pitchFamily="50" charset="-128"/>
                <a:ea typeface="BIZ UDPゴシック" panose="020B0400000000000000" pitchFamily="50" charset="-128"/>
              </a:rPr>
              <a:t>件</a:t>
            </a:r>
            <a:r>
              <a:rPr kumimoji="1" lang="en-US" altLang="ja-JP" sz="2400" dirty="0">
                <a:latin typeface="BIZ UDPゴシック" panose="020B0400000000000000" pitchFamily="50" charset="-128"/>
                <a:ea typeface="BIZ UDPゴシック" panose="020B0400000000000000" pitchFamily="50" charset="-128"/>
              </a:rPr>
              <a:t>(77.5</a:t>
            </a:r>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solidFill>
                  <a:srgbClr val="FF0000"/>
                </a:solidFill>
                <a:latin typeface="BIZ UDPゴシック" panose="020B0400000000000000" pitchFamily="50" charset="-128"/>
                <a:ea typeface="BIZ UDPゴシック" panose="020B0400000000000000" pitchFamily="50" charset="-128"/>
              </a:rPr>
              <a:t>※</a:t>
            </a:r>
            <a:r>
              <a:rPr kumimoji="1" lang="ja-JP" altLang="en-US" sz="2400" dirty="0">
                <a:solidFill>
                  <a:srgbClr val="FF0000"/>
                </a:solidFill>
                <a:latin typeface="BIZ UDPゴシック" panose="020B0400000000000000" pitchFamily="50" charset="-128"/>
                <a:ea typeface="BIZ UDPゴシック" panose="020B0400000000000000" pitchFamily="50" charset="-128"/>
              </a:rPr>
              <a:t>テキスト表</a:t>
            </a:r>
            <a:r>
              <a:rPr kumimoji="1" lang="en-US" altLang="ja-JP" sz="2400" dirty="0">
                <a:solidFill>
                  <a:srgbClr val="FF0000"/>
                </a:solidFill>
                <a:latin typeface="BIZ UDPゴシック" panose="020B0400000000000000" pitchFamily="50" charset="-128"/>
                <a:ea typeface="BIZ UDPゴシック" panose="020B0400000000000000" pitchFamily="50" charset="-128"/>
              </a:rPr>
              <a:t>2</a:t>
            </a:r>
            <a:r>
              <a:rPr kumimoji="1" lang="ja-JP" altLang="en-US" sz="2400" dirty="0">
                <a:solidFill>
                  <a:srgbClr val="FF0000"/>
                </a:solidFill>
                <a:latin typeface="BIZ UDPゴシック" panose="020B0400000000000000" pitchFamily="50" charset="-128"/>
                <a:ea typeface="BIZ UDPゴシック" panose="020B0400000000000000" pitchFamily="50" charset="-128"/>
              </a:rPr>
              <a:t>ｰ</a:t>
            </a:r>
            <a:r>
              <a:rPr kumimoji="1" lang="en-US" altLang="ja-JP" sz="2400" dirty="0">
                <a:solidFill>
                  <a:srgbClr val="FF0000"/>
                </a:solidFill>
                <a:latin typeface="BIZ UDPゴシック" panose="020B0400000000000000" pitchFamily="50" charset="-128"/>
                <a:ea typeface="BIZ UDPゴシック" panose="020B0400000000000000" pitchFamily="50" charset="-128"/>
              </a:rPr>
              <a:t>2</a:t>
            </a:r>
            <a:r>
              <a:rPr kumimoji="1" lang="ja-JP" altLang="en-US" sz="2400" dirty="0">
                <a:solidFill>
                  <a:srgbClr val="FF0000"/>
                </a:solidFill>
                <a:latin typeface="BIZ UDPゴシック" panose="020B0400000000000000" pitchFamily="50" charset="-128"/>
                <a:ea typeface="BIZ UDPゴシック" panose="020B0400000000000000" pitchFamily="50" charset="-128"/>
              </a:rPr>
              <a:t>参照。</a:t>
            </a:r>
            <a:endParaRPr kumimoji="1" lang="en-US" altLang="ja-JP" sz="2400" dirty="0">
              <a:solidFill>
                <a:srgbClr val="FF0000"/>
              </a:solidFill>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u="sng" dirty="0">
                <a:latin typeface="BIZ UDPゴシック" panose="020B0400000000000000" pitchFamily="50" charset="-128"/>
                <a:ea typeface="BIZ UDPゴシック" panose="020B0400000000000000" pitchFamily="50" charset="-128"/>
              </a:rPr>
              <a:t>対策</a:t>
            </a:r>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SC</a:t>
            </a:r>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SSW</a:t>
            </a:r>
            <a:r>
              <a:rPr kumimoji="1" lang="ja-JP" altLang="en-US" sz="2400" dirty="0">
                <a:latin typeface="BIZ UDPゴシック" panose="020B0400000000000000" pitchFamily="50" charset="-128"/>
                <a:ea typeface="BIZ UDPゴシック" panose="020B0400000000000000" pitchFamily="50" charset="-128"/>
              </a:rPr>
              <a:t>の配置による教育相談体制の充実や新たに警察</a:t>
            </a:r>
            <a:r>
              <a:rPr kumimoji="1" lang="en-US" altLang="ja-JP" sz="2400" dirty="0">
                <a:latin typeface="BIZ UDPゴシック" panose="020B0400000000000000" pitchFamily="50" charset="-128"/>
                <a:ea typeface="BIZ UDPゴシック" panose="020B0400000000000000" pitchFamily="50" charset="-128"/>
              </a:rPr>
              <a:t>OB</a:t>
            </a:r>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OG</a:t>
            </a:r>
            <a:r>
              <a:rPr kumimoji="1" lang="ja-JP" altLang="en-US" sz="2400" dirty="0">
                <a:latin typeface="BIZ UDPゴシック" panose="020B0400000000000000" pitchFamily="50" charset="-128"/>
                <a:ea typeface="BIZ UDPゴシック" panose="020B0400000000000000" pitchFamily="50" charset="-128"/>
              </a:rPr>
              <a:t>等の多職種の専門家をいじめ対策マイスターとして教育委員会に配置。</a:t>
            </a:r>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「いじめの重大事態の調査に関するガイドライン」</a:t>
            </a:r>
            <a:r>
              <a:rPr kumimoji="1" lang="en-US" altLang="ja-JP" sz="2400" dirty="0">
                <a:latin typeface="BIZ UDPゴシック" panose="020B0400000000000000" pitchFamily="50" charset="-128"/>
                <a:ea typeface="BIZ UDPゴシック" panose="020B0400000000000000" pitchFamily="50" charset="-128"/>
              </a:rPr>
              <a:t>(2024.8.</a:t>
            </a:r>
            <a:r>
              <a:rPr kumimoji="1" lang="ja-JP" altLang="en-US" sz="2400" dirty="0">
                <a:latin typeface="BIZ UDPゴシック" panose="020B0400000000000000" pitchFamily="50" charset="-128"/>
                <a:ea typeface="BIZ UDPゴシック" panose="020B0400000000000000" pitchFamily="50" charset="-128"/>
              </a:rPr>
              <a:t>改定</a:t>
            </a: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の周知・徹底を通じて、重大事態の調査の実施及び被害児童生徒や保護者等に寄り添った対応を促す。</a:t>
            </a:r>
            <a:endParaRPr kumimoji="1" lang="en-US" altLang="ja-JP" sz="2400" dirty="0">
              <a:solidFill>
                <a:srgbClr val="FF0000"/>
              </a:solidFill>
              <a:latin typeface="BIZ UDPゴシック" panose="020B0400000000000000" pitchFamily="50" charset="-128"/>
              <a:ea typeface="BIZ UDPゴシック" panose="020B0400000000000000" pitchFamily="50" charset="-128"/>
            </a:endParaRPr>
          </a:p>
          <a:p>
            <a:endParaRPr kumimoji="1" lang="ja-JP" altLang="en-US" sz="1400" b="1" dirty="0">
              <a:solidFill>
                <a:srgbClr val="0070C0"/>
              </a:solidFill>
              <a:latin typeface="+mn-ea"/>
            </a:endParaRPr>
          </a:p>
        </p:txBody>
      </p:sp>
      <p:sp>
        <p:nvSpPr>
          <p:cNvPr id="10" name="テキスト ボックス 9">
            <a:extLst>
              <a:ext uri="{FF2B5EF4-FFF2-40B4-BE49-F238E27FC236}">
                <a16:creationId xmlns:a16="http://schemas.microsoft.com/office/drawing/2014/main" id="{E3E83DA6-C825-CEDC-AC2A-23FF1FB10429}"/>
              </a:ext>
            </a:extLst>
          </p:cNvPr>
          <p:cNvSpPr txBox="1"/>
          <p:nvPr/>
        </p:nvSpPr>
        <p:spPr>
          <a:xfrm>
            <a:off x="1" y="0"/>
            <a:ext cx="9143999" cy="461665"/>
          </a:xfrm>
          <a:prstGeom prst="rect">
            <a:avLst/>
          </a:prstGeom>
          <a:noFill/>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（２）いじめ </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A135030D-A20C-B86D-B933-FBE6AE899468}"/>
              </a:ext>
            </a:extLst>
          </p:cNvPr>
          <p:cNvSpPr txBox="1"/>
          <p:nvPr/>
        </p:nvSpPr>
        <p:spPr>
          <a:xfrm>
            <a:off x="0" y="6396335"/>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2" name="スライド番号プレースホルダー 1">
            <a:extLst>
              <a:ext uri="{FF2B5EF4-FFF2-40B4-BE49-F238E27FC236}">
                <a16:creationId xmlns:a16="http://schemas.microsoft.com/office/drawing/2014/main" id="{C1EC894D-153F-4784-A74B-03AE1DAE7985}"/>
              </a:ext>
            </a:extLst>
          </p:cNvPr>
          <p:cNvSpPr>
            <a:spLocks noGrp="1"/>
          </p:cNvSpPr>
          <p:nvPr>
            <p:ph type="sldNum" sz="quarter" idx="12"/>
          </p:nvPr>
        </p:nvSpPr>
        <p:spPr/>
        <p:txBody>
          <a:bodyPr/>
          <a:lstStyle/>
          <a:p>
            <a:fld id="{9DAC49A8-D133-48D6-BABD-467D590054FB}" type="slidenum">
              <a:rPr kumimoji="1" lang="ja-JP" altLang="en-US" smtClean="0"/>
              <a:t>29</a:t>
            </a:fld>
            <a:endParaRPr kumimoji="1" lang="ja-JP" altLang="en-US"/>
          </a:p>
        </p:txBody>
      </p:sp>
    </p:spTree>
    <p:extLst>
      <p:ext uri="{BB962C8B-B14F-4D97-AF65-F5344CB8AC3E}">
        <p14:creationId xmlns:p14="http://schemas.microsoft.com/office/powerpoint/2010/main" val="1050737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1FCA6-9886-33B6-F465-4F831BF56D1B}"/>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280B05A4-4E29-BEC3-BB80-8029B0366838}"/>
              </a:ext>
            </a:extLst>
          </p:cNvPr>
          <p:cNvPicPr>
            <a:picLocks noChangeAspect="1"/>
          </p:cNvPicPr>
          <p:nvPr/>
        </p:nvPicPr>
        <p:blipFill>
          <a:blip r:embed="rId2"/>
          <a:stretch>
            <a:fillRect/>
          </a:stretch>
        </p:blipFill>
        <p:spPr>
          <a:xfrm>
            <a:off x="2159868" y="2129589"/>
            <a:ext cx="6242685" cy="4078705"/>
          </a:xfrm>
          <a:prstGeom prst="rect">
            <a:avLst/>
          </a:prstGeom>
        </p:spPr>
      </p:pic>
      <p:sp>
        <p:nvSpPr>
          <p:cNvPr id="3" name="テキスト ボックス 2">
            <a:extLst>
              <a:ext uri="{FF2B5EF4-FFF2-40B4-BE49-F238E27FC236}">
                <a16:creationId xmlns:a16="http://schemas.microsoft.com/office/drawing/2014/main" id="{2403FA5A-B507-5B42-3073-2BC832E18037}"/>
              </a:ext>
            </a:extLst>
          </p:cNvPr>
          <p:cNvSpPr txBox="1"/>
          <p:nvPr/>
        </p:nvSpPr>
        <p:spPr>
          <a:xfrm>
            <a:off x="6" y="817272"/>
            <a:ext cx="9143994" cy="3354765"/>
          </a:xfrm>
          <a:prstGeom prst="rect">
            <a:avLst/>
          </a:prstGeom>
          <a:noFill/>
        </p:spPr>
        <p:txBody>
          <a:bodyPr wrap="square" rtlCol="0">
            <a:spAutoFit/>
          </a:bodyPr>
          <a:lstStyle/>
          <a:p>
            <a:r>
              <a:rPr kumimoji="1" lang="ja-JP" altLang="en-US" sz="2400" u="sng" dirty="0">
                <a:latin typeface="BIZ UDPゴシック" panose="020B0400000000000000" pitchFamily="50" charset="-128"/>
                <a:ea typeface="BIZ UDPゴシック" panose="020B0400000000000000" pitchFamily="50" charset="-128"/>
              </a:rPr>
              <a:t>虐待相談の対応件数</a:t>
            </a:r>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2024(</a:t>
            </a:r>
            <a:r>
              <a:rPr kumimoji="1" lang="ja-JP" altLang="en-US" sz="2400" dirty="0">
                <a:latin typeface="BIZ UDPゴシック" panose="020B0400000000000000" pitchFamily="50" charset="-128"/>
                <a:ea typeface="BIZ UDPゴシック" panose="020B0400000000000000" pitchFamily="50" charset="-128"/>
              </a:rPr>
              <a:t>令和６</a:t>
            </a: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年度中に全国</a:t>
            </a:r>
            <a:r>
              <a:rPr kumimoji="1" lang="en-US" altLang="ja-JP" sz="2400" dirty="0">
                <a:latin typeface="BIZ UDPゴシック" panose="020B0400000000000000" pitchFamily="50" charset="-128"/>
                <a:ea typeface="BIZ UDPゴシック" panose="020B0400000000000000" pitchFamily="50" charset="-128"/>
              </a:rPr>
              <a:t>236</a:t>
            </a:r>
            <a:r>
              <a:rPr kumimoji="1" lang="ja-JP" altLang="en-US" sz="2400" dirty="0">
                <a:latin typeface="BIZ UDPゴシック" panose="020B0400000000000000" pitchFamily="50" charset="-128"/>
                <a:ea typeface="BIZ UDPゴシック" panose="020B0400000000000000" pitchFamily="50" charset="-128"/>
              </a:rPr>
              <a:t>か所の児童相談所</a:t>
            </a: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以下、児相</a:t>
            </a: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が児童虐待相談として対応した件数は </a:t>
            </a:r>
            <a:r>
              <a:rPr kumimoji="1" lang="en-US" altLang="ja-JP" sz="2400" dirty="0">
                <a:latin typeface="BIZ UDPゴシック" panose="020B0400000000000000" pitchFamily="50" charset="-128"/>
                <a:ea typeface="BIZ UDPゴシック" panose="020B0400000000000000" pitchFamily="50" charset="-128"/>
              </a:rPr>
              <a:t>223,691 </a:t>
            </a:r>
            <a:r>
              <a:rPr kumimoji="1" lang="ja-JP" altLang="en-US" sz="2400" dirty="0">
                <a:latin typeface="BIZ UDPゴシック" panose="020B0400000000000000" pitchFamily="50" charset="-128"/>
                <a:ea typeface="BIZ UDPゴシック" panose="020B0400000000000000" pitchFamily="50" charset="-128"/>
              </a:rPr>
              <a:t>件。対前年度比では</a:t>
            </a:r>
            <a:r>
              <a:rPr kumimoji="1" lang="en-US" altLang="ja-JP" sz="2400" dirty="0">
                <a:latin typeface="BIZ UDPゴシック" panose="020B0400000000000000" pitchFamily="50" charset="-128"/>
                <a:ea typeface="BIZ UDPゴシック" panose="020B0400000000000000" pitchFamily="50" charset="-128"/>
              </a:rPr>
              <a:t>1,818</a:t>
            </a:r>
            <a:r>
              <a:rPr kumimoji="1" lang="ja-JP" altLang="en-US" sz="2400" dirty="0">
                <a:latin typeface="BIZ UDPゴシック" panose="020B0400000000000000" pitchFamily="50" charset="-128"/>
                <a:ea typeface="BIZ UDPゴシック" panose="020B0400000000000000" pitchFamily="50" charset="-128"/>
              </a:rPr>
              <a:t>件の減少</a:t>
            </a: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0.8</a:t>
            </a:r>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a:t>
            </a:r>
            <a:endParaRPr kumimoji="1"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u="sng" dirty="0">
                <a:latin typeface="BIZ UDPゴシック" panose="020B0400000000000000" pitchFamily="50" charset="-128"/>
                <a:ea typeface="BIZ UDPゴシック" panose="020B0400000000000000" pitchFamily="50" charset="-128"/>
              </a:rPr>
              <a:t>内容別件数とその割合</a:t>
            </a:r>
            <a:r>
              <a:rPr kumimoji="1" lang="ja-JP" altLang="en-US" sz="2400" dirty="0">
                <a:latin typeface="BIZ UDPゴシック" panose="020B0400000000000000" pitchFamily="50" charset="-128"/>
                <a:ea typeface="BIZ UDPゴシック" panose="020B0400000000000000" pitchFamily="50" charset="-128"/>
              </a:rPr>
              <a:t>；</a:t>
            </a:r>
            <a:endParaRPr kumimoji="1" lang="en-US" altLang="ja-JP" sz="2400" dirty="0">
              <a:latin typeface="BIZ UDPゴシック" panose="020B0400000000000000" pitchFamily="50" charset="-128"/>
              <a:ea typeface="BIZ UDPゴシック" panose="020B0400000000000000" pitchFamily="50" charset="-128"/>
            </a:endParaRPr>
          </a:p>
          <a:p>
            <a:pPr>
              <a:spcBef>
                <a:spcPts val="1200"/>
              </a:spcBef>
            </a:pPr>
            <a:r>
              <a:rPr kumimoji="1" lang="ja-JP" altLang="en-US" sz="2000" dirty="0">
                <a:solidFill>
                  <a:srgbClr val="FF0000"/>
                </a:solidFill>
                <a:latin typeface="BIZ UDPゴシック" panose="020B0400000000000000" pitchFamily="50" charset="-128"/>
                <a:ea typeface="BIZ UDPゴシック" panose="020B0400000000000000" pitchFamily="50" charset="-128"/>
              </a:rPr>
              <a:t>　</a:t>
            </a:r>
            <a:r>
              <a:rPr kumimoji="1" lang="ja-JP" altLang="en-US" sz="2000" dirty="0">
                <a:latin typeface="BIZ UDPゴシック" panose="020B0400000000000000" pitchFamily="50" charset="-128"/>
                <a:ea typeface="BIZ UDPゴシック" panose="020B0400000000000000" pitchFamily="50" charset="-128"/>
              </a:rPr>
              <a:t>　（テキスト 図</a:t>
            </a:r>
            <a:r>
              <a:rPr kumimoji="1" lang="en-US" altLang="ja-JP" sz="2000" dirty="0">
                <a:latin typeface="BIZ UDPゴシック" panose="020B0400000000000000" pitchFamily="50" charset="-128"/>
                <a:ea typeface="BIZ UDPゴシック" panose="020B0400000000000000" pitchFamily="50" charset="-128"/>
              </a:rPr>
              <a:t>2-1</a:t>
            </a:r>
            <a:r>
              <a:rPr kumimoji="1" lang="ja-JP" altLang="en-US" sz="2000" dirty="0">
                <a:latin typeface="BIZ UDPゴシック" panose="020B0400000000000000" pitchFamily="50" charset="-128"/>
                <a:ea typeface="BIZ UDPゴシック" panose="020B0400000000000000" pitchFamily="50" charset="-128"/>
              </a:rPr>
              <a:t>）</a:t>
            </a:r>
            <a:endParaRPr kumimoji="1" lang="en-US" altLang="ja-JP" sz="20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p>
            <a:endParaRPr kumimoji="1" lang="ja-JP" altLang="en-US" sz="1400" b="1" dirty="0">
              <a:solidFill>
                <a:srgbClr val="0070C0"/>
              </a:solidFill>
              <a:latin typeface="+mn-ea"/>
            </a:endParaRPr>
          </a:p>
        </p:txBody>
      </p:sp>
      <p:sp>
        <p:nvSpPr>
          <p:cNvPr id="10" name="テキスト ボックス 9">
            <a:extLst>
              <a:ext uri="{FF2B5EF4-FFF2-40B4-BE49-F238E27FC236}">
                <a16:creationId xmlns:a16="http://schemas.microsoft.com/office/drawing/2014/main" id="{382174F2-E23E-894C-22FE-89202010ABA3}"/>
              </a:ext>
            </a:extLst>
          </p:cNvPr>
          <p:cNvSpPr txBox="1"/>
          <p:nvPr/>
        </p:nvSpPr>
        <p:spPr>
          <a:xfrm>
            <a:off x="-11" y="266155"/>
            <a:ext cx="9143999" cy="461665"/>
          </a:xfrm>
          <a:prstGeom prst="rect">
            <a:avLst/>
          </a:prstGeom>
          <a:noFill/>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（３）児童虐待 </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D9C00BAE-3171-FB7B-A9B6-AAA073A1FC1B}"/>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sp>
        <p:nvSpPr>
          <p:cNvPr id="2" name="スライド番号プレースホルダー 1">
            <a:extLst>
              <a:ext uri="{FF2B5EF4-FFF2-40B4-BE49-F238E27FC236}">
                <a16:creationId xmlns:a16="http://schemas.microsoft.com/office/drawing/2014/main" id="{7DA9F095-A439-A85D-F8E2-395596E19BB9}"/>
              </a:ext>
            </a:extLst>
          </p:cNvPr>
          <p:cNvSpPr>
            <a:spLocks noGrp="1"/>
          </p:cNvSpPr>
          <p:nvPr>
            <p:ph type="sldNum" sz="quarter" idx="12"/>
          </p:nvPr>
        </p:nvSpPr>
        <p:spPr/>
        <p:txBody>
          <a:bodyPr/>
          <a:lstStyle/>
          <a:p>
            <a:fld id="{9DAC49A8-D133-48D6-BABD-467D590054FB}" type="slidenum">
              <a:rPr kumimoji="1" lang="ja-JP" altLang="en-US" smtClean="0"/>
              <a:t>30</a:t>
            </a:fld>
            <a:endParaRPr kumimoji="1" lang="ja-JP" altLang="en-US"/>
          </a:p>
        </p:txBody>
      </p:sp>
    </p:spTree>
    <p:extLst>
      <p:ext uri="{BB962C8B-B14F-4D97-AF65-F5344CB8AC3E}">
        <p14:creationId xmlns:p14="http://schemas.microsoft.com/office/powerpoint/2010/main" val="13297411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53DEE-3CF3-D888-2C4F-67E616EB509F}"/>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C3F4F73-A342-3BC2-58DF-B6FE2F1620F7}"/>
              </a:ext>
            </a:extLst>
          </p:cNvPr>
          <p:cNvSpPr txBox="1"/>
          <p:nvPr/>
        </p:nvSpPr>
        <p:spPr>
          <a:xfrm>
            <a:off x="0" y="194600"/>
            <a:ext cx="9143994" cy="2677656"/>
          </a:xfrm>
          <a:prstGeom prst="rect">
            <a:avLst/>
          </a:prstGeom>
          <a:noFill/>
        </p:spPr>
        <p:txBody>
          <a:bodyPr wrap="square" rtlCol="0">
            <a:spAutoFit/>
          </a:bodyPr>
          <a:lstStyle/>
          <a:p>
            <a:r>
              <a:rPr kumimoji="1" lang="ja-JP" altLang="en-US" sz="2400" u="sng" dirty="0">
                <a:latin typeface="BIZ UDPゴシック" panose="020B0400000000000000" pitchFamily="50" charset="-128"/>
                <a:ea typeface="BIZ UDPゴシック" panose="020B0400000000000000" pitchFamily="50" charset="-128"/>
              </a:rPr>
              <a:t>課題</a:t>
            </a:r>
            <a:r>
              <a:rPr kumimoji="1" lang="ja-JP" altLang="en-US" sz="2400" dirty="0">
                <a:latin typeface="BIZ UDPゴシック" panose="020B0400000000000000" pitchFamily="50" charset="-128"/>
                <a:ea typeface="BIZ UDPゴシック" panose="020B0400000000000000" pitchFamily="50" charset="-128"/>
              </a:rPr>
              <a:t>；</a:t>
            </a:r>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心理的虐待の件数・割合や警察からの通告件数の増加は、</a:t>
            </a:r>
            <a:r>
              <a:rPr kumimoji="1" lang="en-US" altLang="ja-JP" sz="2400" dirty="0">
                <a:latin typeface="BIZ UDPゴシック" panose="020B0400000000000000" pitchFamily="50" charset="-128"/>
                <a:ea typeface="BIZ UDPゴシック" panose="020B0400000000000000" pitchFamily="50" charset="-128"/>
              </a:rPr>
              <a:t>DV</a:t>
            </a:r>
            <a:r>
              <a:rPr kumimoji="1" lang="ja-JP" altLang="en-US" sz="2400" dirty="0">
                <a:latin typeface="BIZ UDPゴシック" panose="020B0400000000000000" pitchFamily="50" charset="-128"/>
                <a:ea typeface="BIZ UDPゴシック" panose="020B0400000000000000" pitchFamily="50" charset="-128"/>
              </a:rPr>
              <a:t>事案の増加に伴うもの。</a:t>
            </a:r>
            <a:endParaRPr kumimoji="1" lang="en-US" altLang="ja-JP" sz="2400" dirty="0">
              <a:latin typeface="BIZ UDPゴシック" panose="020B0400000000000000" pitchFamily="50" charset="-128"/>
              <a:ea typeface="BIZ UDPゴシック" panose="020B0400000000000000" pitchFamily="50" charset="-128"/>
            </a:endParaRPr>
          </a:p>
          <a:p>
            <a:r>
              <a:rPr kumimoji="1" lang="en-US" altLang="ja-JP" sz="2400" dirty="0">
                <a:latin typeface="BIZ UDPゴシック" panose="020B0400000000000000" pitchFamily="50" charset="-128"/>
                <a:ea typeface="BIZ UDPゴシック" panose="020B0400000000000000" pitchFamily="50" charset="-128"/>
              </a:rPr>
              <a:t>DV</a:t>
            </a:r>
            <a:r>
              <a:rPr kumimoji="1" lang="ja-JP" altLang="en-US" sz="2400" dirty="0">
                <a:latin typeface="BIZ UDPゴシック" panose="020B0400000000000000" pitchFamily="50" charset="-128"/>
                <a:ea typeface="BIZ UDPゴシック" panose="020B0400000000000000" pitchFamily="50" charset="-128"/>
              </a:rPr>
              <a:t>・父母間の諍いが子どもへ与える影響の大きさから、国としてもその早期発見・支援等の体制強化を図ってきた。</a:t>
            </a:r>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その緊急性の判断や市区町村の児童家庭福祉部門</a:t>
            </a: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こども家庭センター等</a:t>
            </a: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との連携が求められる。</a:t>
            </a:r>
            <a:endParaRPr kumimoji="1" lang="ja-JP" altLang="en-US" sz="1400" b="1" dirty="0">
              <a:solidFill>
                <a:srgbClr val="0070C0"/>
              </a:solidFill>
              <a:latin typeface="+mn-ea"/>
            </a:endParaRPr>
          </a:p>
        </p:txBody>
      </p:sp>
      <p:sp>
        <p:nvSpPr>
          <p:cNvPr id="13" name="テキスト ボックス 12">
            <a:extLst>
              <a:ext uri="{FF2B5EF4-FFF2-40B4-BE49-F238E27FC236}">
                <a16:creationId xmlns:a16="http://schemas.microsoft.com/office/drawing/2014/main" id="{FDFE2010-E93C-76C5-E24F-F04FE6EE7BD1}"/>
              </a:ext>
            </a:extLst>
          </p:cNvPr>
          <p:cNvSpPr txBox="1"/>
          <p:nvPr/>
        </p:nvSpPr>
        <p:spPr>
          <a:xfrm>
            <a:off x="0" y="6400800"/>
            <a:ext cx="9144000" cy="461665"/>
          </a:xfrm>
          <a:prstGeom prst="rect">
            <a:avLst/>
          </a:prstGeom>
          <a:noFill/>
        </p:spPr>
        <p:txBody>
          <a:bodyPr wrap="square" rtlCol="0">
            <a:spAutoFit/>
          </a:bodyPr>
          <a:lstStyle/>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福祉に関する教職員向け研修　</a:t>
            </a:r>
            <a:endParaRPr kumimoji="1" lang="en-US" altLang="ja-JP" sz="12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200" b="1" dirty="0">
                <a:solidFill>
                  <a:schemeClr val="bg1"/>
                </a:solidFill>
                <a:latin typeface="UD デジタル 教科書体 NP-B" panose="02020700000000000000" pitchFamily="18" charset="-128"/>
                <a:ea typeface="UD デジタル 教科書体 NP-B" panose="02020700000000000000" pitchFamily="18" charset="-128"/>
              </a:rPr>
              <a:t>一般社団法人　日本ソーシャルワーク教育学校連盟</a:t>
            </a:r>
          </a:p>
        </p:txBody>
      </p:sp>
      <p:pic>
        <p:nvPicPr>
          <p:cNvPr id="4" name="図 3">
            <a:extLst>
              <a:ext uri="{FF2B5EF4-FFF2-40B4-BE49-F238E27FC236}">
                <a16:creationId xmlns:a16="http://schemas.microsoft.com/office/drawing/2014/main" id="{C4360291-7412-1787-9076-73B3F591D34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87606" y="3006072"/>
            <a:ext cx="5990664" cy="3260912"/>
          </a:xfrm>
          <a:prstGeom prst="rect">
            <a:avLst/>
          </a:prstGeom>
        </p:spPr>
      </p:pic>
      <p:sp>
        <p:nvSpPr>
          <p:cNvPr id="2" name="スライド番号プレースホルダー 1">
            <a:extLst>
              <a:ext uri="{FF2B5EF4-FFF2-40B4-BE49-F238E27FC236}">
                <a16:creationId xmlns:a16="http://schemas.microsoft.com/office/drawing/2014/main" id="{12AD2B99-5C3B-0471-E22B-61832D801D6E}"/>
              </a:ext>
            </a:extLst>
          </p:cNvPr>
          <p:cNvSpPr>
            <a:spLocks noGrp="1"/>
          </p:cNvSpPr>
          <p:nvPr>
            <p:ph type="sldNum" sz="quarter" idx="12"/>
          </p:nvPr>
        </p:nvSpPr>
        <p:spPr/>
        <p:txBody>
          <a:bodyPr/>
          <a:lstStyle/>
          <a:p>
            <a:fld id="{9DAC49A8-D133-48D6-BABD-467D590054FB}" type="slidenum">
              <a:rPr kumimoji="1" lang="ja-JP" altLang="en-US" smtClean="0"/>
              <a:t>31</a:t>
            </a:fld>
            <a:endParaRPr kumimoji="1" lang="ja-JP" altLang="en-US"/>
          </a:p>
        </p:txBody>
      </p:sp>
    </p:spTree>
    <p:extLst>
      <p:ext uri="{BB962C8B-B14F-4D97-AF65-F5344CB8AC3E}">
        <p14:creationId xmlns:p14="http://schemas.microsoft.com/office/powerpoint/2010/main" val="29323515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41F2D-7080-89F3-7C53-FE337ED49064}"/>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1DE5B444-37EA-04DA-FE76-7594493E5B68}"/>
              </a:ext>
            </a:extLst>
          </p:cNvPr>
          <p:cNvSpPr txBox="1">
            <a:spLocks/>
          </p:cNvSpPr>
          <p:nvPr/>
        </p:nvSpPr>
        <p:spPr>
          <a:xfrm>
            <a:off x="-12" y="23207"/>
            <a:ext cx="9144000" cy="461665"/>
          </a:xfrm>
          <a:prstGeom prst="rect">
            <a:avLst/>
          </a:prstGeom>
          <a:solidFill>
            <a:schemeClr val="accent1">
              <a:lumMod val="20000"/>
              <a:lumOff val="80000"/>
            </a:schemeClr>
          </a:solidFill>
        </p:spPr>
        <p:txBody>
          <a:bodyPr vert="horz"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２．学校や関係機関の現状</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B1B4390E-A649-09D1-9498-FBB6D2890897}"/>
              </a:ext>
            </a:extLst>
          </p:cNvPr>
          <p:cNvSpPr txBox="1"/>
          <p:nvPr/>
        </p:nvSpPr>
        <p:spPr>
          <a:xfrm>
            <a:off x="6" y="1099493"/>
            <a:ext cx="9143994" cy="52014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u="sng" dirty="0">
                <a:solidFill>
                  <a:prstClr val="black"/>
                </a:solidFill>
                <a:latin typeface="BIZ UDPゴシック" panose="020B0400000000000000" pitchFamily="50" charset="-128"/>
                <a:ea typeface="BIZ UDPゴシック" panose="020B0400000000000000" pitchFamily="50" charset="-128"/>
              </a:rPr>
              <a:t>現状</a:t>
            </a:r>
            <a:r>
              <a:rPr kumimoji="1" lang="ja-JP" altLang="en-US" sz="2400" dirty="0">
                <a:solidFill>
                  <a:prstClr val="black"/>
                </a:solidFill>
                <a:latin typeface="BIZ UDPゴシック" panose="020B0400000000000000" pitchFamily="50" charset="-128"/>
                <a:ea typeface="BIZ UDPゴシック" panose="020B0400000000000000" pitchFamily="50" charset="-128"/>
              </a:rPr>
              <a:t>；教員の多忙さ。</a:t>
            </a:r>
            <a:r>
              <a:rPr kumimoji="1" lang="en-US" altLang="ja-JP" sz="2400" dirty="0">
                <a:solidFill>
                  <a:prstClr val="black"/>
                </a:solidFill>
                <a:latin typeface="BIZ UDPゴシック" panose="020B0400000000000000" pitchFamily="50" charset="-128"/>
                <a:ea typeface="BIZ UDPゴシック" panose="020B0400000000000000" pitchFamily="50" charset="-128"/>
              </a:rPr>
              <a:t>2024(</a:t>
            </a:r>
            <a:r>
              <a:rPr kumimoji="1" lang="ja-JP" altLang="en-US" sz="2400" dirty="0">
                <a:solidFill>
                  <a:prstClr val="black"/>
                </a:solidFill>
                <a:latin typeface="BIZ UDPゴシック" panose="020B0400000000000000" pitchFamily="50" charset="-128"/>
                <a:ea typeface="BIZ UDPゴシック" panose="020B0400000000000000" pitchFamily="50" charset="-128"/>
              </a:rPr>
              <a:t>令和</a:t>
            </a:r>
            <a:r>
              <a:rPr kumimoji="1" lang="en-US" altLang="ja-JP" sz="2400" dirty="0">
                <a:solidFill>
                  <a:prstClr val="black"/>
                </a:solidFill>
                <a:latin typeface="BIZ UDPゴシック" panose="020B0400000000000000" pitchFamily="50" charset="-128"/>
                <a:ea typeface="BIZ UDPゴシック" panose="020B0400000000000000" pitchFamily="50" charset="-128"/>
              </a:rPr>
              <a:t>6)</a:t>
            </a:r>
            <a:r>
              <a:rPr kumimoji="1" lang="ja-JP" altLang="en-US" sz="2400" dirty="0">
                <a:solidFill>
                  <a:prstClr val="black"/>
                </a:solidFill>
                <a:latin typeface="BIZ UDPゴシック" panose="020B0400000000000000" pitchFamily="50" charset="-128"/>
                <a:ea typeface="BIZ UDPゴシック" panose="020B0400000000000000" pitchFamily="50" charset="-128"/>
              </a:rPr>
              <a:t>年度に精神疾患を理由に年間</a:t>
            </a:r>
            <a:r>
              <a:rPr kumimoji="1" lang="en-US" altLang="ja-JP" sz="2400" dirty="0">
                <a:solidFill>
                  <a:prstClr val="black"/>
                </a:solidFill>
                <a:latin typeface="BIZ UDPゴシック" panose="020B0400000000000000" pitchFamily="50" charset="-128"/>
                <a:ea typeface="BIZ UDPゴシック" panose="020B0400000000000000" pitchFamily="50" charset="-128"/>
              </a:rPr>
              <a:t>90</a:t>
            </a:r>
            <a:r>
              <a:rPr kumimoji="1" lang="ja-JP" altLang="en-US" sz="2400" dirty="0">
                <a:solidFill>
                  <a:prstClr val="black"/>
                </a:solidFill>
                <a:latin typeface="BIZ UDPゴシック" panose="020B0400000000000000" pitchFamily="50" charset="-128"/>
                <a:ea typeface="BIZ UDPゴシック" panose="020B0400000000000000" pitchFamily="50" charset="-128"/>
              </a:rPr>
              <a:t>日以上休職した教員が</a:t>
            </a:r>
            <a:r>
              <a:rPr kumimoji="1" lang="en-US" altLang="ja-JP" sz="2400" dirty="0">
                <a:solidFill>
                  <a:prstClr val="black"/>
                </a:solidFill>
                <a:latin typeface="BIZ UDPゴシック" panose="020B0400000000000000" pitchFamily="50" charset="-128"/>
                <a:ea typeface="BIZ UDPゴシック" panose="020B0400000000000000" pitchFamily="50" charset="-128"/>
              </a:rPr>
              <a:t>7,087</a:t>
            </a:r>
            <a:r>
              <a:rPr kumimoji="1" lang="ja-JP" altLang="en-US" sz="2400" dirty="0">
                <a:solidFill>
                  <a:prstClr val="black"/>
                </a:solidFill>
                <a:latin typeface="BIZ UDPゴシック" panose="020B0400000000000000" pitchFamily="50" charset="-128"/>
                <a:ea typeface="BIZ UDPゴシック" panose="020B0400000000000000" pitchFamily="50" charset="-128"/>
              </a:rPr>
              <a:t>人であ</a:t>
            </a:r>
            <a:r>
              <a:rPr kumimoji="1" lang="ja-JP" altLang="en-US" sz="2400" dirty="0">
                <a:latin typeface="BIZ UDPゴシック" panose="020B0400000000000000" pitchFamily="50" charset="-128"/>
                <a:ea typeface="BIZ UDPゴシック" panose="020B0400000000000000" pitchFamily="50" charset="-128"/>
              </a:rPr>
              <a:t>る</a:t>
            </a:r>
            <a:r>
              <a:rPr kumimoji="1" lang="ja-JP" altLang="en-US" sz="2400" dirty="0">
                <a:solidFill>
                  <a:prstClr val="black"/>
                </a:solidFill>
                <a:latin typeface="BIZ UDPゴシック" panose="020B0400000000000000" pitchFamily="50" charset="-128"/>
                <a:ea typeface="BIZ UDPゴシック" panose="020B0400000000000000" pitchFamily="50" charset="-128"/>
              </a:rPr>
              <a:t>。　全教員に占める割合は</a:t>
            </a:r>
            <a:r>
              <a:rPr kumimoji="1" lang="en-US" altLang="ja-JP" sz="2400" dirty="0">
                <a:solidFill>
                  <a:prstClr val="black"/>
                </a:solidFill>
                <a:latin typeface="BIZ UDPゴシック" panose="020B0400000000000000" pitchFamily="50" charset="-128"/>
                <a:ea typeface="BIZ UDPゴシック" panose="020B0400000000000000" pitchFamily="50" charset="-128"/>
              </a:rPr>
              <a:t>0.77</a:t>
            </a:r>
            <a:r>
              <a:rPr kumimoji="1" lang="ja-JP" altLang="en-US" sz="2400" dirty="0">
                <a:solidFill>
                  <a:prstClr val="black"/>
                </a:solidFill>
                <a:latin typeface="BIZ UDPゴシック" panose="020B0400000000000000" pitchFamily="50" charset="-128"/>
                <a:ea typeface="BIZ UDPゴシック" panose="020B0400000000000000" pitchFamily="50" charset="-128"/>
              </a:rPr>
              <a:t>％、</a:t>
            </a:r>
            <a:r>
              <a:rPr kumimoji="1" lang="en-US" altLang="ja-JP" sz="2400" dirty="0">
                <a:solidFill>
                  <a:prstClr val="black"/>
                </a:solidFill>
                <a:latin typeface="BIZ UDPゴシック" panose="020B0400000000000000" pitchFamily="50" charset="-128"/>
                <a:ea typeface="BIZ UDPゴシック" panose="020B0400000000000000" pitchFamily="50" charset="-128"/>
              </a:rPr>
              <a:t>1</a:t>
            </a:r>
            <a:r>
              <a:rPr kumimoji="1" lang="ja-JP" altLang="en-US" sz="2400" dirty="0">
                <a:solidFill>
                  <a:prstClr val="black"/>
                </a:solidFill>
                <a:latin typeface="BIZ UDPゴシック" panose="020B0400000000000000" pitchFamily="50" charset="-128"/>
                <a:ea typeface="BIZ UDPゴシック" panose="020B0400000000000000" pitchFamily="50" charset="-128"/>
              </a:rPr>
              <a:t>か月以上の病気休暇取得者を含めると</a:t>
            </a:r>
            <a:r>
              <a:rPr kumimoji="1" lang="en-US" altLang="ja-JP" sz="2400" dirty="0">
                <a:solidFill>
                  <a:prstClr val="black"/>
                </a:solidFill>
                <a:latin typeface="BIZ UDPゴシック" panose="020B0400000000000000" pitchFamily="50" charset="-128"/>
                <a:ea typeface="BIZ UDPゴシック" panose="020B0400000000000000" pitchFamily="50" charset="-128"/>
              </a:rPr>
              <a:t>1.44</a:t>
            </a:r>
            <a:r>
              <a:rPr kumimoji="1" lang="ja-JP" altLang="en-US" sz="2400" dirty="0">
                <a:solidFill>
                  <a:prstClr val="black"/>
                </a:solidFill>
                <a:latin typeface="BIZ UDPゴシック" panose="020B0400000000000000" pitchFamily="50" charset="-128"/>
                <a:ea typeface="BIZ UDPゴシック" panose="020B0400000000000000" pitchFamily="50" charset="-128"/>
              </a:rPr>
              <a:t>％。</a:t>
            </a: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prstClr val="black"/>
                </a:solidFill>
                <a:latin typeface="BIZ UDPゴシック" panose="020B0400000000000000" pitchFamily="50" charset="-128"/>
                <a:ea typeface="BIZ UDPゴシック" panose="020B0400000000000000" pitchFamily="50" charset="-128"/>
              </a:rPr>
              <a:t>その前年度の</a:t>
            </a:r>
            <a:r>
              <a:rPr kumimoji="1" lang="en-US" altLang="ja-JP" sz="2400" dirty="0">
                <a:solidFill>
                  <a:prstClr val="black"/>
                </a:solidFill>
                <a:latin typeface="BIZ UDPゴシック" panose="020B0400000000000000" pitchFamily="50" charset="-128"/>
                <a:ea typeface="BIZ UDPゴシック" panose="020B0400000000000000" pitchFamily="50" charset="-128"/>
              </a:rPr>
              <a:t>2023</a:t>
            </a:r>
            <a:r>
              <a:rPr kumimoji="1" lang="ja-JP" altLang="en-US" sz="2400" dirty="0">
                <a:solidFill>
                  <a:prstClr val="black"/>
                </a:solidFill>
                <a:latin typeface="BIZ UDPゴシック" panose="020B0400000000000000" pitchFamily="50" charset="-128"/>
                <a:ea typeface="BIZ UDPゴシック" panose="020B0400000000000000" pitchFamily="50" charset="-128"/>
              </a:rPr>
              <a:t>（令和５）年度の精神疾患が理由の休職者のうち、年度が変わった</a:t>
            </a:r>
            <a:r>
              <a:rPr kumimoji="1" lang="en-US" altLang="ja-JP" sz="2400" dirty="0">
                <a:solidFill>
                  <a:prstClr val="black"/>
                </a:solidFill>
                <a:latin typeface="BIZ UDPゴシック" panose="020B0400000000000000" pitchFamily="50" charset="-128"/>
                <a:ea typeface="BIZ UDPゴシック" panose="020B0400000000000000" pitchFamily="50" charset="-128"/>
              </a:rPr>
              <a:t>4</a:t>
            </a:r>
            <a:r>
              <a:rPr kumimoji="1" lang="ja-JP" altLang="en-US" sz="2400" dirty="0">
                <a:solidFill>
                  <a:prstClr val="black"/>
                </a:solidFill>
                <a:latin typeface="BIZ UDPゴシック" panose="020B0400000000000000" pitchFamily="50" charset="-128"/>
                <a:ea typeface="BIZ UDPゴシック" panose="020B0400000000000000" pitchFamily="50" charset="-128"/>
              </a:rPr>
              <a:t>月</a:t>
            </a:r>
            <a:r>
              <a:rPr kumimoji="1" lang="en-US" altLang="ja-JP" sz="2400" dirty="0">
                <a:solidFill>
                  <a:prstClr val="black"/>
                </a:solidFill>
                <a:latin typeface="BIZ UDPゴシック" panose="020B0400000000000000" pitchFamily="50" charset="-128"/>
                <a:ea typeface="BIZ UDPゴシック" panose="020B0400000000000000" pitchFamily="50" charset="-128"/>
              </a:rPr>
              <a:t>1</a:t>
            </a:r>
            <a:r>
              <a:rPr kumimoji="1" lang="ja-JP" altLang="en-US" sz="2400" dirty="0">
                <a:solidFill>
                  <a:prstClr val="black"/>
                </a:solidFill>
                <a:latin typeface="BIZ UDPゴシック" panose="020B0400000000000000" pitchFamily="50" charset="-128"/>
                <a:ea typeface="BIZ UDPゴシック" panose="020B0400000000000000" pitchFamily="50" charset="-128"/>
              </a:rPr>
              <a:t>日時点で復職したのは</a:t>
            </a:r>
            <a:r>
              <a:rPr kumimoji="1" lang="en-US" altLang="ja-JP" sz="2400" dirty="0">
                <a:solidFill>
                  <a:prstClr val="black"/>
                </a:solidFill>
                <a:latin typeface="BIZ UDPゴシック" panose="020B0400000000000000" pitchFamily="50" charset="-128"/>
                <a:ea typeface="BIZ UDPゴシック" panose="020B0400000000000000" pitchFamily="50" charset="-128"/>
              </a:rPr>
              <a:t>2,857</a:t>
            </a:r>
            <a:r>
              <a:rPr kumimoji="1" lang="ja-JP" altLang="en-US" sz="2400" dirty="0">
                <a:solidFill>
                  <a:prstClr val="black"/>
                </a:solidFill>
                <a:latin typeface="BIZ UDPゴシック" panose="020B0400000000000000" pitchFamily="50" charset="-128"/>
                <a:ea typeface="BIZ UDPゴシック" panose="020B0400000000000000" pitchFamily="50" charset="-128"/>
              </a:rPr>
              <a:t>人</a:t>
            </a:r>
            <a:r>
              <a:rPr kumimoji="1" lang="en-US" altLang="ja-JP" sz="2400" dirty="0">
                <a:solidFill>
                  <a:prstClr val="black"/>
                </a:solidFill>
                <a:latin typeface="BIZ UDPゴシック" panose="020B0400000000000000" pitchFamily="50" charset="-128"/>
                <a:ea typeface="BIZ UDPゴシック" panose="020B0400000000000000" pitchFamily="50" charset="-128"/>
              </a:rPr>
              <a:t>(40.3 %)</a:t>
            </a:r>
            <a:r>
              <a:rPr kumimoji="1" lang="ja-JP" altLang="en-US" sz="2400" dirty="0">
                <a:solidFill>
                  <a:prstClr val="black"/>
                </a:solidFill>
                <a:latin typeface="BIZ UDPゴシック" panose="020B0400000000000000" pitchFamily="50" charset="-128"/>
                <a:ea typeface="BIZ UDPゴシック" panose="020B0400000000000000" pitchFamily="50" charset="-128"/>
              </a:rPr>
              <a:t>であり、</a:t>
            </a:r>
            <a:r>
              <a:rPr kumimoji="1" lang="en-US" altLang="ja-JP" sz="2400" dirty="0">
                <a:solidFill>
                  <a:prstClr val="black"/>
                </a:solidFill>
                <a:latin typeface="BIZ UDPゴシック" panose="020B0400000000000000" pitchFamily="50" charset="-128"/>
                <a:ea typeface="BIZ UDPゴシック" panose="020B0400000000000000" pitchFamily="50" charset="-128"/>
              </a:rPr>
              <a:t>2,772</a:t>
            </a:r>
            <a:r>
              <a:rPr kumimoji="1" lang="ja-JP" altLang="en-US" sz="2400" dirty="0">
                <a:solidFill>
                  <a:prstClr val="black"/>
                </a:solidFill>
                <a:latin typeface="BIZ UDPゴシック" panose="020B0400000000000000" pitchFamily="50" charset="-128"/>
                <a:ea typeface="BIZ UDPゴシック" panose="020B0400000000000000" pitchFamily="50" charset="-128"/>
              </a:rPr>
              <a:t>人は休職が続いており、約</a:t>
            </a:r>
            <a:r>
              <a:rPr kumimoji="1" lang="en-US" altLang="ja-JP" sz="2400" dirty="0">
                <a:solidFill>
                  <a:prstClr val="black"/>
                </a:solidFill>
                <a:latin typeface="BIZ UDPゴシック" panose="020B0400000000000000" pitchFamily="50" charset="-128"/>
                <a:ea typeface="BIZ UDPゴシック" panose="020B0400000000000000" pitchFamily="50" charset="-128"/>
              </a:rPr>
              <a:t>2</a:t>
            </a:r>
            <a:r>
              <a:rPr kumimoji="1" lang="ja-JP" altLang="en-US" sz="2400" dirty="0">
                <a:solidFill>
                  <a:prstClr val="black"/>
                </a:solidFill>
                <a:latin typeface="BIZ UDPゴシック" panose="020B0400000000000000" pitchFamily="50" charset="-128"/>
                <a:ea typeface="BIZ UDPゴシック" panose="020B0400000000000000" pitchFamily="50" charset="-128"/>
              </a:rPr>
              <a:t>割に当たる</a:t>
            </a:r>
            <a:r>
              <a:rPr kumimoji="1" lang="en-US" altLang="ja-JP" sz="2400" dirty="0">
                <a:solidFill>
                  <a:prstClr val="black"/>
                </a:solidFill>
                <a:latin typeface="BIZ UDPゴシック" panose="020B0400000000000000" pitchFamily="50" charset="-128"/>
                <a:ea typeface="BIZ UDPゴシック" panose="020B0400000000000000" pitchFamily="50" charset="-128"/>
              </a:rPr>
              <a:t>1,458</a:t>
            </a:r>
            <a:r>
              <a:rPr kumimoji="1" lang="ja-JP" altLang="en-US" sz="2400" dirty="0">
                <a:solidFill>
                  <a:prstClr val="black"/>
                </a:solidFill>
                <a:latin typeface="BIZ UDPゴシック" panose="020B0400000000000000" pitchFamily="50" charset="-128"/>
                <a:ea typeface="BIZ UDPゴシック" panose="020B0400000000000000" pitchFamily="50" charset="-128"/>
              </a:rPr>
              <a:t>人は退職。</a:t>
            </a: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1800"/>
              </a:spcBef>
              <a:spcAft>
                <a:spcPts val="0"/>
              </a:spcAft>
              <a:buClrTx/>
              <a:buSzTx/>
              <a:buFontTx/>
              <a:buNone/>
              <a:tabLst/>
              <a:defRPr/>
            </a:pPr>
            <a:r>
              <a:rPr kumimoji="1" lang="ja-JP" altLang="en-US" sz="2400" u="sng" dirty="0">
                <a:solidFill>
                  <a:prstClr val="black"/>
                </a:solidFill>
                <a:latin typeface="BIZ UDPゴシック" panose="020B0400000000000000" pitchFamily="50" charset="-128"/>
                <a:ea typeface="BIZ UDPゴシック" panose="020B0400000000000000" pitchFamily="50" charset="-128"/>
              </a:rPr>
              <a:t>今後の対応</a:t>
            </a:r>
            <a:r>
              <a:rPr kumimoji="1" lang="ja-JP" altLang="en-US" sz="2400" dirty="0">
                <a:solidFill>
                  <a:prstClr val="black"/>
                </a:solidFill>
                <a:latin typeface="BIZ UDPゴシック" panose="020B0400000000000000" pitchFamily="50" charset="-128"/>
                <a:ea typeface="BIZ UDPゴシック" panose="020B0400000000000000" pitchFamily="50" charset="-128"/>
              </a:rPr>
              <a:t>；学校における一層の働き方改革の推進、メンタルヘルス対策の充実、教職員定足数の改善等。</a:t>
            </a: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1800"/>
              </a:spcBef>
              <a:spcAft>
                <a:spcPts val="0"/>
              </a:spcAft>
              <a:buClrTx/>
              <a:buSzTx/>
              <a:buFontTx/>
              <a:buNone/>
              <a:tabLst/>
              <a:defRPr/>
            </a:pPr>
            <a:r>
              <a:rPr kumimoji="1" lang="ja-JP" altLang="en-US" sz="2400" u="sng" dirty="0">
                <a:solidFill>
                  <a:prstClr val="black"/>
                </a:solidFill>
                <a:latin typeface="BIZ UDPゴシック" panose="020B0400000000000000" pitchFamily="50" charset="-128"/>
                <a:ea typeface="BIZ UDPゴシック" panose="020B0400000000000000" pitchFamily="50" charset="-128"/>
              </a:rPr>
              <a:t>ソーシャルワークの視点</a:t>
            </a:r>
            <a:r>
              <a:rPr kumimoji="1" lang="ja-JP" altLang="en-US" sz="2400" dirty="0">
                <a:solidFill>
                  <a:prstClr val="black"/>
                </a:solidFill>
                <a:latin typeface="BIZ UDPゴシック" panose="020B0400000000000000" pitchFamily="50" charset="-128"/>
                <a:ea typeface="BIZ UDPゴシック" panose="020B0400000000000000" pitchFamily="50" charset="-128"/>
              </a:rPr>
              <a:t>；学力向上よりもそれ以前の課題</a:t>
            </a:r>
            <a:r>
              <a:rPr kumimoji="1" lang="en-US" altLang="ja-JP" sz="2400" dirty="0">
                <a:solidFill>
                  <a:prstClr val="black"/>
                </a:solidFill>
                <a:latin typeface="BIZ UDPゴシック" panose="020B0400000000000000" pitchFamily="50" charset="-128"/>
                <a:ea typeface="BIZ UDPゴシック" panose="020B0400000000000000" pitchFamily="50" charset="-128"/>
              </a:rPr>
              <a:t>(</a:t>
            </a:r>
            <a:r>
              <a:rPr kumimoji="1" lang="ja-JP" altLang="en-US" sz="2400" dirty="0">
                <a:solidFill>
                  <a:prstClr val="black"/>
                </a:solidFill>
                <a:latin typeface="BIZ UDPゴシック" panose="020B0400000000000000" pitchFamily="50" charset="-128"/>
                <a:ea typeface="BIZ UDPゴシック" panose="020B0400000000000000" pitchFamily="50" charset="-128"/>
              </a:rPr>
              <a:t>保護者家庭の経済的問題や不適切な養育等</a:t>
            </a:r>
            <a:r>
              <a:rPr kumimoji="1" lang="en-US" altLang="ja-JP" sz="2400" dirty="0">
                <a:solidFill>
                  <a:prstClr val="black"/>
                </a:solidFill>
                <a:latin typeface="BIZ UDPゴシック" panose="020B0400000000000000" pitchFamily="50" charset="-128"/>
                <a:ea typeface="BIZ UDPゴシック" panose="020B0400000000000000" pitchFamily="50" charset="-128"/>
              </a:rPr>
              <a:t>)</a:t>
            </a:r>
            <a:r>
              <a:rPr kumimoji="1" lang="ja-JP" altLang="en-US" sz="2400" dirty="0">
                <a:solidFill>
                  <a:prstClr val="black"/>
                </a:solidFill>
                <a:latin typeface="BIZ UDPゴシック" panose="020B0400000000000000" pitchFamily="50" charset="-128"/>
                <a:ea typeface="BIZ UDPゴシック" panose="020B0400000000000000" pitchFamily="50" charset="-128"/>
              </a:rPr>
              <a:t>が多く、子どもたちの背景理解・環境上調整が必要不可欠である。</a:t>
            </a: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D5DFE3A5-2C6A-0EF8-E2E4-93F6BC063F37}"/>
              </a:ext>
            </a:extLst>
          </p:cNvPr>
          <p:cNvSpPr txBox="1"/>
          <p:nvPr/>
        </p:nvSpPr>
        <p:spPr>
          <a:xfrm>
            <a:off x="-12" y="633536"/>
            <a:ext cx="914399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 </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学校</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8B91C1B0-675C-AA3D-FA46-1C5CC3D1A9B2}"/>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pic>
        <p:nvPicPr>
          <p:cNvPr id="4" name="図 3">
            <a:extLst>
              <a:ext uri="{FF2B5EF4-FFF2-40B4-BE49-F238E27FC236}">
                <a16:creationId xmlns:a16="http://schemas.microsoft.com/office/drawing/2014/main" id="{7AD87428-6A48-993D-27BE-8C3A4319585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43700" y="68513"/>
            <a:ext cx="2265829" cy="1101382"/>
          </a:xfrm>
          <a:prstGeom prst="rect">
            <a:avLst/>
          </a:prstGeom>
        </p:spPr>
      </p:pic>
      <p:sp>
        <p:nvSpPr>
          <p:cNvPr id="2" name="スライド番号プレースホルダー 1">
            <a:extLst>
              <a:ext uri="{FF2B5EF4-FFF2-40B4-BE49-F238E27FC236}">
                <a16:creationId xmlns:a16="http://schemas.microsoft.com/office/drawing/2014/main" id="{DCF1801B-FFA7-99E8-29D5-7CD097A0E634}"/>
              </a:ext>
            </a:extLst>
          </p:cNvPr>
          <p:cNvSpPr>
            <a:spLocks noGrp="1"/>
          </p:cNvSpPr>
          <p:nvPr>
            <p:ph type="sldNum" sz="quarter" idx="12"/>
          </p:nvPr>
        </p:nvSpPr>
        <p:spPr/>
        <p:txBody>
          <a:bodyPr/>
          <a:lstStyle/>
          <a:p>
            <a:fld id="{9DAC49A8-D133-48D6-BABD-467D590054FB}" type="slidenum">
              <a:rPr kumimoji="1" lang="ja-JP" altLang="en-US" smtClean="0"/>
              <a:t>32</a:t>
            </a:fld>
            <a:endParaRPr kumimoji="1" lang="ja-JP" altLang="en-US"/>
          </a:p>
        </p:txBody>
      </p:sp>
    </p:spTree>
    <p:extLst>
      <p:ext uri="{BB962C8B-B14F-4D97-AF65-F5344CB8AC3E}">
        <p14:creationId xmlns:p14="http://schemas.microsoft.com/office/powerpoint/2010/main" val="1328376733"/>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52B61-C830-6442-F3A6-14F9BED968D4}"/>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DD8812C-5A01-F91D-DBE7-2CC9A9AEDF6E}"/>
              </a:ext>
            </a:extLst>
          </p:cNvPr>
          <p:cNvSpPr txBox="1"/>
          <p:nvPr/>
        </p:nvSpPr>
        <p:spPr>
          <a:xfrm>
            <a:off x="6" y="640433"/>
            <a:ext cx="9143994" cy="58477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児童福祉司の現状</a:t>
            </a:r>
            <a:r>
              <a:rPr kumimoji="1" lang="ja-JP" altLang="en-US" sz="2400" b="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2400" b="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全国での配置数は</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6,866</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人</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前年度比</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８</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人増加、任用予定者含む、</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a:t>
            </a:r>
            <a:r>
              <a:rPr kumimoji="1" lang="en-US" altLang="ja-JP" sz="2400" dirty="0">
                <a:solidFill>
                  <a:prstClr val="black"/>
                </a:solidFill>
                <a:latin typeface="BIZ UDPゴシック" panose="020B0400000000000000" pitchFamily="50" charset="-128"/>
                <a:ea typeface="BIZ UDPゴシック" panose="020B0400000000000000" pitchFamily="50" charset="-128"/>
              </a:rPr>
              <a:t>5</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.4.1.</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現在</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。勤務年数の内訳をみてみると、</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年未満が</a:t>
            </a:r>
            <a:r>
              <a:rPr kumimoji="1" lang="ja-JP" altLang="en-US" sz="2400" dirty="0">
                <a:solidFill>
                  <a:prstClr val="black"/>
                </a:solidFill>
                <a:latin typeface="BIZ UDPゴシック" panose="020B0400000000000000" pitchFamily="50" charset="-128"/>
                <a:ea typeface="BIZ UDPゴシック" panose="020B0400000000000000" pitchFamily="50" charset="-128"/>
              </a:rPr>
              <a:t>約</a:t>
            </a:r>
            <a:r>
              <a:rPr kumimoji="1" lang="en-US" altLang="ja-JP" sz="2400" dirty="0">
                <a:solidFill>
                  <a:prstClr val="black"/>
                </a:solidFill>
                <a:latin typeface="BIZ UDPゴシック" panose="020B0400000000000000" pitchFamily="50" charset="-128"/>
                <a:ea typeface="BIZ UDPゴシック" panose="020B0400000000000000" pitchFamily="50" charset="-128"/>
              </a:rPr>
              <a:t>17</a:t>
            </a:r>
            <a:r>
              <a:rPr kumimoji="1" lang="ja-JP" altLang="en-US" sz="2400" dirty="0">
                <a:solidFill>
                  <a:prstClr val="black"/>
                </a:solidFill>
                <a:latin typeface="BIZ UDPゴシック" panose="020B0400000000000000" pitchFamily="50" charset="-128"/>
                <a:ea typeface="BIZ UDPゴシック" panose="020B0400000000000000" pitchFamily="50" charset="-128"/>
              </a:rPr>
              <a:t>％ </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年が</a:t>
            </a:r>
            <a:r>
              <a:rPr kumimoji="1" lang="ja-JP" altLang="en-US" sz="2400" dirty="0">
                <a:solidFill>
                  <a:prstClr val="black"/>
                </a:solidFill>
                <a:latin typeface="BIZ UDPゴシック" panose="020B0400000000000000" pitchFamily="50" charset="-128"/>
                <a:ea typeface="BIZ UDPゴシック" panose="020B0400000000000000" pitchFamily="50" charset="-128"/>
              </a:rPr>
              <a:t>約</a:t>
            </a:r>
            <a:r>
              <a:rPr kumimoji="1" lang="en-US" altLang="ja-JP" sz="2400" dirty="0">
                <a:solidFill>
                  <a:prstClr val="black"/>
                </a:solidFill>
                <a:latin typeface="BIZ UDPゴシック" panose="020B0400000000000000" pitchFamily="50" charset="-128"/>
                <a:ea typeface="BIZ UDPゴシック" panose="020B0400000000000000" pitchFamily="50" charset="-128"/>
              </a:rPr>
              <a:t>30</a:t>
            </a:r>
            <a:r>
              <a:rPr kumimoji="1" lang="ja-JP" altLang="en-US" sz="2400" dirty="0">
                <a:solidFill>
                  <a:prstClr val="black"/>
                </a:solidFill>
                <a:latin typeface="BIZ UDPゴシック" panose="020B0400000000000000" pitchFamily="50" charset="-128"/>
                <a:ea typeface="BIZ UDPゴシック" panose="020B0400000000000000" pitchFamily="50" charset="-128"/>
              </a:rPr>
              <a:t>％ </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年が</a:t>
            </a:r>
            <a:r>
              <a:rPr kumimoji="1" lang="ja-JP" altLang="en-US" sz="2400" dirty="0">
                <a:solidFill>
                  <a:prstClr val="black"/>
                </a:solidFill>
                <a:latin typeface="BIZ UDPゴシック" panose="020B0400000000000000" pitchFamily="50" charset="-128"/>
                <a:ea typeface="BIZ UDPゴシック" panose="020B0400000000000000" pitchFamily="50" charset="-128"/>
              </a:rPr>
              <a:t>約</a:t>
            </a:r>
            <a:r>
              <a:rPr kumimoji="1" lang="en-US" altLang="ja-JP" sz="2400" dirty="0">
                <a:solidFill>
                  <a:prstClr val="black"/>
                </a:solidFill>
                <a:latin typeface="BIZ UDPゴシック" panose="020B0400000000000000" pitchFamily="50" charset="-128"/>
                <a:ea typeface="BIZ UDPゴシック" panose="020B0400000000000000" pitchFamily="50" charset="-128"/>
              </a:rPr>
              <a:t>20</a:t>
            </a:r>
            <a:r>
              <a:rPr kumimoji="1" lang="ja-JP" altLang="en-US" sz="2400" dirty="0">
                <a:solidFill>
                  <a:prstClr val="black"/>
                </a:solidFill>
                <a:latin typeface="BIZ UDPゴシック" panose="020B0400000000000000" pitchFamily="50" charset="-128"/>
                <a:ea typeface="BIZ UDPゴシック" panose="020B0400000000000000" pitchFamily="50" charset="-128"/>
              </a:rPr>
              <a:t>％ </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年が</a:t>
            </a:r>
            <a:r>
              <a:rPr kumimoji="1" lang="ja-JP" altLang="en-US" sz="2400" dirty="0">
                <a:solidFill>
                  <a:prstClr val="black"/>
                </a:solidFill>
                <a:latin typeface="BIZ UDPゴシック" panose="020B0400000000000000" pitchFamily="50" charset="-128"/>
                <a:ea typeface="BIZ UDPゴシック" panose="020B0400000000000000" pitchFamily="50" charset="-128"/>
              </a:rPr>
              <a:t>約</a:t>
            </a:r>
            <a:r>
              <a:rPr kumimoji="1" lang="en-US" altLang="ja-JP" sz="2400" dirty="0">
                <a:solidFill>
                  <a:prstClr val="black"/>
                </a:solidFill>
                <a:latin typeface="BIZ UDPゴシック" panose="020B0400000000000000" pitchFamily="50" charset="-128"/>
                <a:ea typeface="BIZ UDPゴシック" panose="020B0400000000000000" pitchFamily="50" charset="-128"/>
              </a:rPr>
              <a:t>21</a:t>
            </a:r>
            <a:r>
              <a:rPr kumimoji="1" lang="ja-JP" altLang="en-US" sz="2400" dirty="0">
                <a:solidFill>
                  <a:prstClr val="black"/>
                </a:solidFill>
                <a:latin typeface="BIZ UDPゴシック" panose="020B0400000000000000" pitchFamily="50" charset="-128"/>
                <a:ea typeface="BIZ UDPゴシック" panose="020B0400000000000000" pitchFamily="50" charset="-128"/>
              </a:rPr>
              <a:t>％ </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年以上が約</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12</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2400" dirty="0">
                <a:solidFill>
                  <a:srgbClr val="FF0000"/>
                </a:solidFill>
                <a:latin typeface="BIZ UDPゴシック" panose="020B0400000000000000" pitchFamily="50" charset="-128"/>
                <a:ea typeface="BIZ UDPゴシック" panose="020B0400000000000000" pitchFamily="50" charset="-128"/>
              </a:rPr>
              <a:t>※</a:t>
            </a:r>
            <a:r>
              <a:rPr kumimoji="1" lang="ja-JP" altLang="en-US" sz="2400" dirty="0">
                <a:solidFill>
                  <a:srgbClr val="FF0000"/>
                </a:solidFill>
                <a:latin typeface="BIZ UDPゴシック" panose="020B0400000000000000" pitchFamily="50" charset="-128"/>
                <a:ea typeface="BIZ UDPゴシック" panose="020B0400000000000000" pitchFamily="50" charset="-128"/>
              </a:rPr>
              <a:t>テキスト</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図</a:t>
            </a:r>
            <a:r>
              <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ｰ</a:t>
            </a:r>
            <a:r>
              <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2 </a:t>
            </a:r>
            <a:r>
              <a:rPr kumimoji="1" lang="ja-JP" altLang="en-US"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参照</a:t>
            </a:r>
            <a:endParaRPr kumimoji="1" lang="en-US" altLang="ja-JP" sz="24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経験年数「</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年未満」が全体の約</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67</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％と約</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7</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割を占める。</a:t>
            </a:r>
            <a:endPar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その指導的立場で児童福祉司をサポートするスーパーバイザー</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指導教育担当児童福祉司</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の配置は全国で</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1,211</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人</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前年度比</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61</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人増加、</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2025.4.1.</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現在</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児相の人材確保・定着支援</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児童相談所職員の採用・人材育成・定着支援事業」を実施し、学生向けの広報啓発活動や各児相での見学等や児相職員の就業継続を支援することにより、人材確保に関する取組を強化。定着支援アドバイザーの配置。</a:t>
            </a:r>
            <a:endPar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D0E3EDBE-0DE8-21D5-CEDA-B49564D24EF9}"/>
              </a:ext>
            </a:extLst>
          </p:cNvPr>
          <p:cNvSpPr txBox="1"/>
          <p:nvPr/>
        </p:nvSpPr>
        <p:spPr>
          <a:xfrm>
            <a:off x="1" y="138979"/>
            <a:ext cx="914399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児童相談所</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57642CDC-D8B7-B680-31E2-A34D3A6B7D2F}"/>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2" name="スライド番号プレースホルダー 1">
            <a:extLst>
              <a:ext uri="{FF2B5EF4-FFF2-40B4-BE49-F238E27FC236}">
                <a16:creationId xmlns:a16="http://schemas.microsoft.com/office/drawing/2014/main" id="{7E0C132A-3188-A6CE-18DB-F3E95000CEB6}"/>
              </a:ext>
            </a:extLst>
          </p:cNvPr>
          <p:cNvSpPr>
            <a:spLocks noGrp="1"/>
          </p:cNvSpPr>
          <p:nvPr>
            <p:ph type="sldNum" sz="quarter" idx="12"/>
          </p:nvPr>
        </p:nvSpPr>
        <p:spPr/>
        <p:txBody>
          <a:bodyPr/>
          <a:lstStyle/>
          <a:p>
            <a:fld id="{9DAC49A8-D133-48D6-BABD-467D590054FB}" type="slidenum">
              <a:rPr kumimoji="1" lang="ja-JP" altLang="en-US" smtClean="0"/>
              <a:t>33</a:t>
            </a:fld>
            <a:endParaRPr kumimoji="1" lang="ja-JP" altLang="en-US"/>
          </a:p>
        </p:txBody>
      </p:sp>
    </p:spTree>
    <p:extLst>
      <p:ext uri="{BB962C8B-B14F-4D97-AF65-F5344CB8AC3E}">
        <p14:creationId xmlns:p14="http://schemas.microsoft.com/office/powerpoint/2010/main" val="1185307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4BEEC-A9AA-634A-2DA6-244334612DAC}"/>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1EC8787-87C3-4EBF-C40C-A04BBFB13730}"/>
              </a:ext>
            </a:extLst>
          </p:cNvPr>
          <p:cNvSpPr txBox="1"/>
          <p:nvPr/>
        </p:nvSpPr>
        <p:spPr>
          <a:xfrm>
            <a:off x="-6" y="727820"/>
            <a:ext cx="9143994" cy="563231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①</a:t>
            </a:r>
            <a:r>
              <a:rPr kumimoji="1" lang="ja-JP" altLang="en-US" sz="2400" dirty="0">
                <a:solidFill>
                  <a:prstClr val="black"/>
                </a:solidFill>
                <a:latin typeface="BIZ UDPゴシック" panose="020B0400000000000000" pitchFamily="50" charset="-128"/>
                <a:ea typeface="BIZ UDPゴシック" panose="020B0400000000000000" pitchFamily="50" charset="-128"/>
              </a:rPr>
              <a:t>市区町村の児童家庭福祉部局</a:t>
            </a: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u="sng" dirty="0">
                <a:solidFill>
                  <a:prstClr val="black"/>
                </a:solidFill>
                <a:latin typeface="BIZ UDPゴシック" panose="020B0400000000000000" pitchFamily="50" charset="-128"/>
                <a:ea typeface="BIZ UDPゴシック" panose="020B0400000000000000" pitchFamily="50" charset="-128"/>
              </a:rPr>
              <a:t>こども家庭センター等</a:t>
            </a:r>
            <a:r>
              <a:rPr kumimoji="1" lang="ja-JP" altLang="en-US" sz="2400" dirty="0">
                <a:solidFill>
                  <a:prstClr val="black"/>
                </a:solidFill>
                <a:latin typeface="BIZ UDPゴシック" panose="020B0400000000000000" pitchFamily="50" charset="-128"/>
                <a:ea typeface="BIZ UDPゴシック" panose="020B0400000000000000" pitchFamily="50" charset="-128"/>
              </a:rPr>
              <a:t>；地域に密着した子育て支援等が求められる。</a:t>
            </a: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prstClr val="black"/>
                </a:solidFill>
                <a:latin typeface="BIZ UDPゴシック" panose="020B0400000000000000" pitchFamily="50" charset="-128"/>
                <a:ea typeface="BIZ UDPゴシック" panose="020B0400000000000000" pitchFamily="50" charset="-128"/>
              </a:rPr>
              <a:t>子育て家庭に対する相談支援を実施することにより、 母子保健・児童福祉の両機能の連携・協働を深め、児童虐待への予防的な対応から子育てに困難を抱える家庭まで、幅広く対応する。</a:t>
            </a: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prstClr val="black"/>
                </a:solidFill>
                <a:latin typeface="BIZ UDPゴシック" panose="020B0400000000000000" pitchFamily="50" charset="-128"/>
                <a:ea typeface="BIZ UDPゴシック" panose="020B0400000000000000" pitchFamily="50" charset="-128"/>
              </a:rPr>
              <a:t>学校は、地域の中核機関としての同センターと日常的に連携を取りながら子ども・保護者</a:t>
            </a:r>
            <a:r>
              <a:rPr kumimoji="1" lang="en-US" altLang="ja-JP" sz="2400" dirty="0">
                <a:solidFill>
                  <a:prstClr val="black"/>
                </a:solidFill>
                <a:latin typeface="BIZ UDPゴシック" panose="020B0400000000000000" pitchFamily="50" charset="-128"/>
                <a:ea typeface="BIZ UDPゴシック" panose="020B0400000000000000" pitchFamily="50" charset="-128"/>
              </a:rPr>
              <a:t>(</a:t>
            </a:r>
            <a:r>
              <a:rPr kumimoji="1" lang="ja-JP" altLang="en-US" sz="2400" dirty="0">
                <a:solidFill>
                  <a:prstClr val="black"/>
                </a:solidFill>
                <a:latin typeface="BIZ UDPゴシック" panose="020B0400000000000000" pitchFamily="50" charset="-128"/>
                <a:ea typeface="BIZ UDPゴシック" panose="020B0400000000000000" pitchFamily="50" charset="-128"/>
              </a:rPr>
              <a:t>家庭全体</a:t>
            </a:r>
            <a:r>
              <a:rPr kumimoji="1" lang="en-US" altLang="ja-JP" sz="2400" dirty="0">
                <a:solidFill>
                  <a:prstClr val="black"/>
                </a:solidFill>
                <a:latin typeface="BIZ UDPゴシック" panose="020B0400000000000000" pitchFamily="50" charset="-128"/>
                <a:ea typeface="BIZ UDPゴシック" panose="020B0400000000000000" pitchFamily="50" charset="-128"/>
              </a:rPr>
              <a:t>)</a:t>
            </a:r>
            <a:r>
              <a:rPr kumimoji="1" lang="ja-JP" altLang="en-US" sz="2400" dirty="0">
                <a:solidFill>
                  <a:prstClr val="black"/>
                </a:solidFill>
                <a:latin typeface="BIZ UDPゴシック" panose="020B0400000000000000" pitchFamily="50" charset="-128"/>
                <a:ea typeface="BIZ UDPゴシック" panose="020B0400000000000000" pitchFamily="50" charset="-128"/>
              </a:rPr>
              <a:t>を支援することができる。</a:t>
            </a: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u="sng"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u="sng" dirty="0">
                <a:solidFill>
                  <a:prstClr val="black"/>
                </a:solidFill>
                <a:latin typeface="BIZ UDPゴシック" panose="020B0400000000000000" pitchFamily="50" charset="-128"/>
                <a:ea typeface="BIZ UDPゴシック" panose="020B0400000000000000" pitchFamily="50" charset="-128"/>
              </a:rPr>
              <a:t>要保護児童対策地域協議会</a:t>
            </a:r>
            <a:r>
              <a:rPr kumimoji="1" lang="ja-JP" altLang="en-US" sz="2400" dirty="0">
                <a:solidFill>
                  <a:prstClr val="black"/>
                </a:solidFill>
                <a:latin typeface="BIZ UDPゴシック" panose="020B0400000000000000" pitchFamily="50" charset="-128"/>
                <a:ea typeface="BIZ UDPゴシック" panose="020B0400000000000000" pitchFamily="50" charset="-128"/>
              </a:rPr>
              <a:t>；児童福祉法に定められた協議会であり、参加者には守秘義務が課され、その主な対象は要保護児童・要支援児童・特定妊婦である。</a:t>
            </a: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prstClr val="black"/>
                </a:solidFill>
                <a:latin typeface="BIZ UDPゴシック" panose="020B0400000000000000" pitchFamily="50" charset="-128"/>
                <a:ea typeface="BIZ UDPゴシック" panose="020B0400000000000000" pitchFamily="50" charset="-128"/>
              </a:rPr>
              <a:t>関係者</a:t>
            </a:r>
            <a:r>
              <a:rPr kumimoji="1" lang="en-US" altLang="ja-JP" sz="2400" dirty="0">
                <a:solidFill>
                  <a:prstClr val="black"/>
                </a:solidFill>
                <a:latin typeface="BIZ UDPゴシック" panose="020B0400000000000000" pitchFamily="50" charset="-128"/>
                <a:ea typeface="BIZ UDPゴシック" panose="020B0400000000000000" pitchFamily="50" charset="-128"/>
              </a:rPr>
              <a:t>(</a:t>
            </a:r>
            <a:r>
              <a:rPr kumimoji="1" lang="ja-JP" altLang="en-US" sz="2400" dirty="0">
                <a:solidFill>
                  <a:prstClr val="black"/>
                </a:solidFill>
                <a:latin typeface="BIZ UDPゴシック" panose="020B0400000000000000" pitchFamily="50" charset="-128"/>
                <a:ea typeface="BIZ UDPゴシック" panose="020B0400000000000000" pitchFamily="50" charset="-128"/>
              </a:rPr>
              <a:t>市区町村、学校、児相、病院、福祉施設等</a:t>
            </a:r>
            <a:r>
              <a:rPr kumimoji="1" lang="en-US" altLang="ja-JP" sz="2400" dirty="0">
                <a:solidFill>
                  <a:prstClr val="black"/>
                </a:solidFill>
                <a:latin typeface="BIZ UDPゴシック" panose="020B0400000000000000" pitchFamily="50" charset="-128"/>
                <a:ea typeface="BIZ UDPゴシック" panose="020B0400000000000000" pitchFamily="50" charset="-128"/>
              </a:rPr>
              <a:t>)</a:t>
            </a:r>
            <a:r>
              <a:rPr kumimoji="1" lang="ja-JP" altLang="en-US" sz="2400" dirty="0">
                <a:solidFill>
                  <a:prstClr val="black"/>
                </a:solidFill>
                <a:latin typeface="BIZ UDPゴシック" panose="020B0400000000000000" pitchFamily="50" charset="-128"/>
                <a:ea typeface="BIZ UDPゴシック" panose="020B0400000000000000" pitchFamily="50" charset="-128"/>
              </a:rPr>
              <a:t> の情報の一元化、共通理解、支援についての多角的・総合的な検討が可能になる。</a:t>
            </a:r>
            <a:endParaRPr kumimoji="1" lang="en-US" altLang="ja-JP" sz="2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prstClr val="black"/>
                </a:solidFill>
                <a:latin typeface="BIZ UDPゴシック" panose="020B0400000000000000" pitchFamily="50" charset="-128"/>
                <a:ea typeface="BIZ UDPゴシック" panose="020B0400000000000000" pitchFamily="50" charset="-128"/>
              </a:rPr>
              <a:t>課題は、自治体ごとに事務局体制に差があり、要対協にケースをつなぐこと＝問題解決ではない。</a:t>
            </a:r>
            <a:endParaRPr kumimoji="1" lang="ja-JP" altLang="en-US" sz="1400" b="1"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E6BD6395-A5DB-3670-EB2C-48B03E589E6A}"/>
              </a:ext>
            </a:extLst>
          </p:cNvPr>
          <p:cNvSpPr txBox="1"/>
          <p:nvPr/>
        </p:nvSpPr>
        <p:spPr>
          <a:xfrm>
            <a:off x="-11" y="136947"/>
            <a:ext cx="914399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（３）</a:t>
            </a:r>
            <a:r>
              <a:rPr kumimoji="1" lang="ja-JP" altLang="en-US" sz="2400" b="1" dirty="0">
                <a:solidFill>
                  <a:prstClr val="black"/>
                </a:solidFill>
                <a:latin typeface="BIZ UDPゴシック" panose="020B0400000000000000" pitchFamily="50" charset="-128"/>
                <a:ea typeface="BIZ UDPゴシック" panose="020B0400000000000000" pitchFamily="50" charset="-128"/>
              </a:rPr>
              <a:t>その他の関係機関</a:t>
            </a:r>
            <a:r>
              <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E5455DA6-497D-F5DC-F826-7CAAE3410357}"/>
              </a:ext>
            </a:extLst>
          </p:cNvPr>
          <p:cNvSpPr txBox="1"/>
          <p:nvPr/>
        </p:nvSpPr>
        <p:spPr>
          <a:xfrm>
            <a:off x="0" y="64008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福祉に関する教職員向け研修　</a:t>
            </a:r>
            <a:endParaRPr kumimoji="1" lang="en-US" altLang="ja-JP"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一般社団法人　日本ソーシャルワーク教育学校連盟</a:t>
            </a:r>
          </a:p>
        </p:txBody>
      </p:sp>
      <p:sp>
        <p:nvSpPr>
          <p:cNvPr id="2" name="スライド番号プレースホルダー 1">
            <a:extLst>
              <a:ext uri="{FF2B5EF4-FFF2-40B4-BE49-F238E27FC236}">
                <a16:creationId xmlns:a16="http://schemas.microsoft.com/office/drawing/2014/main" id="{28A6F2C1-8B60-624E-8D5B-4071EF2325D3}"/>
              </a:ext>
            </a:extLst>
          </p:cNvPr>
          <p:cNvSpPr>
            <a:spLocks noGrp="1"/>
          </p:cNvSpPr>
          <p:nvPr>
            <p:ph type="sldNum" sz="quarter" idx="12"/>
          </p:nvPr>
        </p:nvSpPr>
        <p:spPr/>
        <p:txBody>
          <a:bodyPr/>
          <a:lstStyle/>
          <a:p>
            <a:fld id="{9DAC49A8-D133-48D6-BABD-467D590054FB}" type="slidenum">
              <a:rPr kumimoji="1" lang="ja-JP" altLang="en-US" smtClean="0"/>
              <a:t>34</a:t>
            </a:fld>
            <a:endParaRPr kumimoji="1" lang="ja-JP" altLang="en-US"/>
          </a:p>
        </p:txBody>
      </p:sp>
    </p:spTree>
    <p:extLst>
      <p:ext uri="{BB962C8B-B14F-4D97-AF65-F5344CB8AC3E}">
        <p14:creationId xmlns:p14="http://schemas.microsoft.com/office/powerpoint/2010/main" val="31653800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6142</TotalTime>
  <Words>4517</Words>
  <Application>Microsoft Office PowerPoint</Application>
  <PresentationFormat>画面に合わせる (4:3)</PresentationFormat>
  <Paragraphs>292</Paragraphs>
  <Slides>27</Slides>
  <Notes>6</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27</vt:i4>
      </vt:variant>
    </vt:vector>
  </HeadingPairs>
  <TitlesOfParts>
    <vt:vector size="37" baseType="lpstr">
      <vt:lpstr>BIZ UDPゴシック</vt:lpstr>
      <vt:lpstr>BIZ UDゴシック</vt:lpstr>
      <vt:lpstr>HGS創英角ｺﾞｼｯｸUB</vt:lpstr>
      <vt:lpstr>ＭＳ Ｐゴシック</vt:lpstr>
      <vt:lpstr>UD デジタル 教科書体 NP-B</vt:lpstr>
      <vt:lpstr>游ゴシック</vt:lpstr>
      <vt:lpstr>Calibri</vt:lpstr>
      <vt:lpstr>Calibri Light</vt:lpstr>
      <vt:lpstr>レトロスペクト</vt:lpstr>
      <vt:lpstr>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ishii JASWE</dc:creator>
  <cp:lastModifiedBy>松田明子</cp:lastModifiedBy>
  <cp:revision>116</cp:revision>
  <cp:lastPrinted>2025-06-02T01:31:52Z</cp:lastPrinted>
  <dcterms:created xsi:type="dcterms:W3CDTF">2024-06-10T07:07:57Z</dcterms:created>
  <dcterms:modified xsi:type="dcterms:W3CDTF">2026-05-12T07:08:52Z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99a617-f30e-4fb8-b81c-fb6d0b94ac5b_Enabled">
    <vt:lpwstr>true</vt:lpwstr>
  </property>
  <property fmtid="{D5CDD505-2E9C-101B-9397-08002B2CF9AE}" pid="3" name="MSIP_Label_d899a617-f30e-4fb8-b81c-fb6d0b94ac5b_SetDate">
    <vt:lpwstr>2026-04-23T00:31:42Z</vt:lpwstr>
  </property>
  <property fmtid="{D5CDD505-2E9C-101B-9397-08002B2CF9AE}" pid="4" name="MSIP_Label_d899a617-f30e-4fb8-b81c-fb6d0b94ac5b_Method">
    <vt:lpwstr>Standard</vt:lpwstr>
  </property>
  <property fmtid="{D5CDD505-2E9C-101B-9397-08002B2CF9AE}" pid="5" name="MSIP_Label_d899a617-f30e-4fb8-b81c-fb6d0b94ac5b_Name">
    <vt:lpwstr>機密性2情報</vt:lpwstr>
  </property>
  <property fmtid="{D5CDD505-2E9C-101B-9397-08002B2CF9AE}" pid="6" name="MSIP_Label_d899a617-f30e-4fb8-b81c-fb6d0b94ac5b_SiteId">
    <vt:lpwstr>545810b0-36cb-4290-8926-48dbc0f9e92f</vt:lpwstr>
  </property>
  <property fmtid="{D5CDD505-2E9C-101B-9397-08002B2CF9AE}" pid="7" name="MSIP_Label_d899a617-f30e-4fb8-b81c-fb6d0b94ac5b_ActionId">
    <vt:lpwstr>b6664e8f-d38f-44fb-88bb-6b83db251492</vt:lpwstr>
  </property>
  <property fmtid="{D5CDD505-2E9C-101B-9397-08002B2CF9AE}" pid="8" name="MSIP_Label_d899a617-f30e-4fb8-b81c-fb6d0b94ac5b_ContentBits">
    <vt:lpwstr>0</vt:lpwstr>
  </property>
  <property fmtid="{D5CDD505-2E9C-101B-9397-08002B2CF9AE}" pid="9" name="MSIP_Label_d899a617-f30e-4fb8-b81c-fb6d0b94ac5b_Tag">
    <vt:lpwstr>10, 3, 0, 1</vt:lpwstr>
  </property>
</Properties>
</file>