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7"/>
  </p:notesMasterIdLst>
  <p:sldIdLst>
    <p:sldId id="658" r:id="rId2"/>
    <p:sldId id="680" r:id="rId3"/>
    <p:sldId id="682" r:id="rId4"/>
    <p:sldId id="659" r:id="rId5"/>
    <p:sldId id="660" r:id="rId6"/>
    <p:sldId id="661" r:id="rId7"/>
    <p:sldId id="662" r:id="rId8"/>
    <p:sldId id="663" r:id="rId9"/>
    <p:sldId id="257" r:id="rId10"/>
    <p:sldId id="679" r:id="rId11"/>
    <p:sldId id="678" r:id="rId12"/>
    <p:sldId id="664" r:id="rId13"/>
    <p:sldId id="665" r:id="rId14"/>
    <p:sldId id="666" r:id="rId15"/>
    <p:sldId id="667" r:id="rId16"/>
    <p:sldId id="668" r:id="rId17"/>
    <p:sldId id="669" r:id="rId18"/>
    <p:sldId id="681" r:id="rId19"/>
    <p:sldId id="670" r:id="rId20"/>
    <p:sldId id="683" r:id="rId21"/>
    <p:sldId id="672" r:id="rId22"/>
    <p:sldId id="673" r:id="rId23"/>
    <p:sldId id="674" r:id="rId24"/>
    <p:sldId id="675" r:id="rId25"/>
    <p:sldId id="676" r:id="rId26"/>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FFFFCC"/>
    <a:srgbClr val="003366"/>
    <a:srgbClr val="FFEDC9"/>
    <a:srgbClr val="FFCC99"/>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7" autoAdjust="0"/>
    <p:restoredTop sz="94660"/>
  </p:normalViewPr>
  <p:slideViewPr>
    <p:cSldViewPr snapToGrid="0">
      <p:cViewPr varScale="1">
        <p:scale>
          <a:sx n="104" d="100"/>
          <a:sy n="104" d="100"/>
        </p:scale>
        <p:origin x="183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A618FE4-13B4-43AA-A106-C4E4C483CD18}" type="datetimeFigureOut">
              <a:rPr kumimoji="1" lang="ja-JP" altLang="en-US" smtClean="0"/>
              <a:t>2026/5/12</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1B25A6CD-4DDA-4D9D-909A-B64D768F7122}" type="slidenum">
              <a:rPr kumimoji="1" lang="ja-JP" altLang="en-US" smtClean="0"/>
              <a:t>‹#›</a:t>
            </a:fld>
            <a:endParaRPr kumimoji="1" lang="ja-JP" altLang="en-US"/>
          </a:p>
        </p:txBody>
      </p:sp>
    </p:spTree>
    <p:extLst>
      <p:ext uri="{BB962C8B-B14F-4D97-AF65-F5344CB8AC3E}">
        <p14:creationId xmlns:p14="http://schemas.microsoft.com/office/powerpoint/2010/main" val="34531428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25A6CD-4DDA-4D9D-909A-B64D768F7122}" type="slidenum">
              <a:rPr kumimoji="1" lang="ja-JP" altLang="en-US" smtClean="0"/>
              <a:t>1</a:t>
            </a:fld>
            <a:endParaRPr kumimoji="1" lang="ja-JP" altLang="en-US"/>
          </a:p>
        </p:txBody>
      </p:sp>
    </p:spTree>
    <p:extLst>
      <p:ext uri="{BB962C8B-B14F-4D97-AF65-F5344CB8AC3E}">
        <p14:creationId xmlns:p14="http://schemas.microsoft.com/office/powerpoint/2010/main" val="8108710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25A6CD-4DDA-4D9D-909A-B64D768F7122}" type="slidenum">
              <a:rPr kumimoji="1" lang="ja-JP" altLang="en-US" smtClean="0"/>
              <a:t>14</a:t>
            </a:fld>
            <a:endParaRPr kumimoji="1" lang="ja-JP" altLang="en-US"/>
          </a:p>
        </p:txBody>
      </p:sp>
    </p:spTree>
    <p:extLst>
      <p:ext uri="{BB962C8B-B14F-4D97-AF65-F5344CB8AC3E}">
        <p14:creationId xmlns:p14="http://schemas.microsoft.com/office/powerpoint/2010/main" val="36649391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25A6CD-4DDA-4D9D-909A-B64D768F7122}" type="slidenum">
              <a:rPr kumimoji="1" lang="ja-JP" altLang="en-US" smtClean="0"/>
              <a:t>15</a:t>
            </a:fld>
            <a:endParaRPr kumimoji="1" lang="ja-JP" altLang="en-US"/>
          </a:p>
        </p:txBody>
      </p:sp>
    </p:spTree>
    <p:extLst>
      <p:ext uri="{BB962C8B-B14F-4D97-AF65-F5344CB8AC3E}">
        <p14:creationId xmlns:p14="http://schemas.microsoft.com/office/powerpoint/2010/main" val="6364966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25A6CD-4DDA-4D9D-909A-B64D768F7122}" type="slidenum">
              <a:rPr kumimoji="1" lang="ja-JP" altLang="en-US" smtClean="0"/>
              <a:t>16</a:t>
            </a:fld>
            <a:endParaRPr kumimoji="1" lang="ja-JP" altLang="en-US"/>
          </a:p>
        </p:txBody>
      </p:sp>
    </p:spTree>
    <p:extLst>
      <p:ext uri="{BB962C8B-B14F-4D97-AF65-F5344CB8AC3E}">
        <p14:creationId xmlns:p14="http://schemas.microsoft.com/office/powerpoint/2010/main" val="17774089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25A6CD-4DDA-4D9D-909A-B64D768F7122}" type="slidenum">
              <a:rPr kumimoji="1" lang="ja-JP" altLang="en-US" smtClean="0"/>
              <a:t>17</a:t>
            </a:fld>
            <a:endParaRPr kumimoji="1" lang="ja-JP" altLang="en-US"/>
          </a:p>
        </p:txBody>
      </p:sp>
    </p:spTree>
    <p:extLst>
      <p:ext uri="{BB962C8B-B14F-4D97-AF65-F5344CB8AC3E}">
        <p14:creationId xmlns:p14="http://schemas.microsoft.com/office/powerpoint/2010/main" val="42252594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26CFCF-5E53-E9DD-C2D2-CBE4E528BDA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ADFB974-496F-5C06-3066-493D8345533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8F2E497-4FB3-51CC-EDB4-E68A277E3C48}"/>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4416B97-9809-9F2C-6CD3-05D6E1DF39A4}"/>
              </a:ext>
            </a:extLst>
          </p:cNvPr>
          <p:cNvSpPr>
            <a:spLocks noGrp="1"/>
          </p:cNvSpPr>
          <p:nvPr>
            <p:ph type="sldNum" sz="quarter" idx="5"/>
          </p:nvPr>
        </p:nvSpPr>
        <p:spPr/>
        <p:txBody>
          <a:bodyPr/>
          <a:lstStyle/>
          <a:p>
            <a:fld id="{1B25A6CD-4DDA-4D9D-909A-B64D768F7122}" type="slidenum">
              <a:rPr kumimoji="1" lang="ja-JP" altLang="en-US" smtClean="0"/>
              <a:t>18</a:t>
            </a:fld>
            <a:endParaRPr kumimoji="1" lang="ja-JP" altLang="en-US"/>
          </a:p>
        </p:txBody>
      </p:sp>
    </p:spTree>
    <p:extLst>
      <p:ext uri="{BB962C8B-B14F-4D97-AF65-F5344CB8AC3E}">
        <p14:creationId xmlns:p14="http://schemas.microsoft.com/office/powerpoint/2010/main" val="1154186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25A6CD-4DDA-4D9D-909A-B64D768F7122}" type="slidenum">
              <a:rPr kumimoji="1" lang="ja-JP" altLang="en-US" smtClean="0"/>
              <a:t>19</a:t>
            </a:fld>
            <a:endParaRPr kumimoji="1" lang="ja-JP" altLang="en-US"/>
          </a:p>
        </p:txBody>
      </p:sp>
    </p:spTree>
    <p:extLst>
      <p:ext uri="{BB962C8B-B14F-4D97-AF65-F5344CB8AC3E}">
        <p14:creationId xmlns:p14="http://schemas.microsoft.com/office/powerpoint/2010/main" val="31445426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819BF-6EDB-F0BF-5614-7CBC95D0B8F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E789A37-E61E-49D3-FAA7-CED09EB194C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9C1F5AF-8564-8D21-4379-358E8B07F1D1}"/>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3A8620F-5037-F98C-3D33-60CFB14B8EE9}"/>
              </a:ext>
            </a:extLst>
          </p:cNvPr>
          <p:cNvSpPr>
            <a:spLocks noGrp="1"/>
          </p:cNvSpPr>
          <p:nvPr>
            <p:ph type="sldNum" sz="quarter" idx="5"/>
          </p:nvPr>
        </p:nvSpPr>
        <p:spPr/>
        <p:txBody>
          <a:bodyPr/>
          <a:lstStyle/>
          <a:p>
            <a:fld id="{1B25A6CD-4DDA-4D9D-909A-B64D768F7122}" type="slidenum">
              <a:rPr kumimoji="1" lang="ja-JP" altLang="en-US" smtClean="0"/>
              <a:t>20</a:t>
            </a:fld>
            <a:endParaRPr kumimoji="1" lang="ja-JP" altLang="en-US"/>
          </a:p>
        </p:txBody>
      </p:sp>
    </p:spTree>
    <p:extLst>
      <p:ext uri="{BB962C8B-B14F-4D97-AF65-F5344CB8AC3E}">
        <p14:creationId xmlns:p14="http://schemas.microsoft.com/office/powerpoint/2010/main" val="22638733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25A6CD-4DDA-4D9D-909A-B64D768F7122}" type="slidenum">
              <a:rPr kumimoji="1" lang="ja-JP" altLang="en-US" smtClean="0"/>
              <a:t>21</a:t>
            </a:fld>
            <a:endParaRPr kumimoji="1" lang="ja-JP" altLang="en-US"/>
          </a:p>
        </p:txBody>
      </p:sp>
    </p:spTree>
    <p:extLst>
      <p:ext uri="{BB962C8B-B14F-4D97-AF65-F5344CB8AC3E}">
        <p14:creationId xmlns:p14="http://schemas.microsoft.com/office/powerpoint/2010/main" val="33277342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25A6CD-4DDA-4D9D-909A-B64D768F7122}" type="slidenum">
              <a:rPr kumimoji="1" lang="ja-JP" altLang="en-US" smtClean="0"/>
              <a:t>22</a:t>
            </a:fld>
            <a:endParaRPr kumimoji="1" lang="ja-JP" altLang="en-US"/>
          </a:p>
        </p:txBody>
      </p:sp>
    </p:spTree>
    <p:extLst>
      <p:ext uri="{BB962C8B-B14F-4D97-AF65-F5344CB8AC3E}">
        <p14:creationId xmlns:p14="http://schemas.microsoft.com/office/powerpoint/2010/main" val="17459967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25A6CD-4DDA-4D9D-909A-B64D768F7122}" type="slidenum">
              <a:rPr kumimoji="1" lang="ja-JP" altLang="en-US" smtClean="0"/>
              <a:t>23</a:t>
            </a:fld>
            <a:endParaRPr kumimoji="1" lang="ja-JP" altLang="en-US"/>
          </a:p>
        </p:txBody>
      </p:sp>
    </p:spTree>
    <p:extLst>
      <p:ext uri="{BB962C8B-B14F-4D97-AF65-F5344CB8AC3E}">
        <p14:creationId xmlns:p14="http://schemas.microsoft.com/office/powerpoint/2010/main" val="1766887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B25A6CD-4DDA-4D9D-909A-B64D768F7122}" type="slidenum">
              <a:rPr kumimoji="1" lang="ja-JP" altLang="en-US" smtClean="0"/>
              <a:t>3</a:t>
            </a:fld>
            <a:endParaRPr kumimoji="1" lang="ja-JP" altLang="en-US"/>
          </a:p>
        </p:txBody>
      </p:sp>
    </p:spTree>
    <p:extLst>
      <p:ext uri="{BB962C8B-B14F-4D97-AF65-F5344CB8AC3E}">
        <p14:creationId xmlns:p14="http://schemas.microsoft.com/office/powerpoint/2010/main" val="3862789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25A6CD-4DDA-4D9D-909A-B64D768F7122}" type="slidenum">
              <a:rPr kumimoji="1" lang="ja-JP" altLang="en-US" smtClean="0"/>
              <a:t>24</a:t>
            </a:fld>
            <a:endParaRPr kumimoji="1" lang="ja-JP" altLang="en-US"/>
          </a:p>
        </p:txBody>
      </p:sp>
    </p:spTree>
    <p:extLst>
      <p:ext uri="{BB962C8B-B14F-4D97-AF65-F5344CB8AC3E}">
        <p14:creationId xmlns:p14="http://schemas.microsoft.com/office/powerpoint/2010/main" val="33200904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25A6CD-4DDA-4D9D-909A-B64D768F7122}" type="slidenum">
              <a:rPr kumimoji="1" lang="ja-JP" altLang="en-US" smtClean="0"/>
              <a:t>25</a:t>
            </a:fld>
            <a:endParaRPr kumimoji="1" lang="ja-JP" altLang="en-US"/>
          </a:p>
        </p:txBody>
      </p:sp>
    </p:spTree>
    <p:extLst>
      <p:ext uri="{BB962C8B-B14F-4D97-AF65-F5344CB8AC3E}">
        <p14:creationId xmlns:p14="http://schemas.microsoft.com/office/powerpoint/2010/main" val="5990296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25A6CD-4DDA-4D9D-909A-B64D768F7122}" type="slidenum">
              <a:rPr kumimoji="1" lang="ja-JP" altLang="en-US" smtClean="0"/>
              <a:t>4</a:t>
            </a:fld>
            <a:endParaRPr kumimoji="1" lang="ja-JP" altLang="en-US"/>
          </a:p>
        </p:txBody>
      </p:sp>
    </p:spTree>
    <p:extLst>
      <p:ext uri="{BB962C8B-B14F-4D97-AF65-F5344CB8AC3E}">
        <p14:creationId xmlns:p14="http://schemas.microsoft.com/office/powerpoint/2010/main" val="31850992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25A6CD-4DDA-4D9D-909A-B64D768F7122}" type="slidenum">
              <a:rPr kumimoji="1" lang="ja-JP" altLang="en-US" smtClean="0"/>
              <a:t>5</a:t>
            </a:fld>
            <a:endParaRPr kumimoji="1" lang="ja-JP" altLang="en-US"/>
          </a:p>
        </p:txBody>
      </p:sp>
    </p:spTree>
    <p:extLst>
      <p:ext uri="{BB962C8B-B14F-4D97-AF65-F5344CB8AC3E}">
        <p14:creationId xmlns:p14="http://schemas.microsoft.com/office/powerpoint/2010/main" val="25253854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25A6CD-4DDA-4D9D-909A-B64D768F7122}" type="slidenum">
              <a:rPr kumimoji="1" lang="ja-JP" altLang="en-US" smtClean="0"/>
              <a:t>6</a:t>
            </a:fld>
            <a:endParaRPr kumimoji="1" lang="ja-JP" altLang="en-US"/>
          </a:p>
        </p:txBody>
      </p:sp>
    </p:spTree>
    <p:extLst>
      <p:ext uri="{BB962C8B-B14F-4D97-AF65-F5344CB8AC3E}">
        <p14:creationId xmlns:p14="http://schemas.microsoft.com/office/powerpoint/2010/main" val="17565615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25A6CD-4DDA-4D9D-909A-B64D768F7122}" type="slidenum">
              <a:rPr kumimoji="1" lang="ja-JP" altLang="en-US" smtClean="0"/>
              <a:t>7</a:t>
            </a:fld>
            <a:endParaRPr kumimoji="1" lang="ja-JP" altLang="en-US"/>
          </a:p>
        </p:txBody>
      </p:sp>
    </p:spTree>
    <p:extLst>
      <p:ext uri="{BB962C8B-B14F-4D97-AF65-F5344CB8AC3E}">
        <p14:creationId xmlns:p14="http://schemas.microsoft.com/office/powerpoint/2010/main" val="28151297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25A6CD-4DDA-4D9D-909A-B64D768F7122}" type="slidenum">
              <a:rPr kumimoji="1" lang="ja-JP" altLang="en-US" smtClean="0"/>
              <a:t>8</a:t>
            </a:fld>
            <a:endParaRPr kumimoji="1" lang="ja-JP" altLang="en-US"/>
          </a:p>
        </p:txBody>
      </p:sp>
    </p:spTree>
    <p:extLst>
      <p:ext uri="{BB962C8B-B14F-4D97-AF65-F5344CB8AC3E}">
        <p14:creationId xmlns:p14="http://schemas.microsoft.com/office/powerpoint/2010/main" val="34983787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25A6CD-4DDA-4D9D-909A-B64D768F7122}" type="slidenum">
              <a:rPr kumimoji="1" lang="ja-JP" altLang="en-US" smtClean="0"/>
              <a:t>12</a:t>
            </a:fld>
            <a:endParaRPr kumimoji="1" lang="ja-JP" altLang="en-US"/>
          </a:p>
        </p:txBody>
      </p:sp>
    </p:spTree>
    <p:extLst>
      <p:ext uri="{BB962C8B-B14F-4D97-AF65-F5344CB8AC3E}">
        <p14:creationId xmlns:p14="http://schemas.microsoft.com/office/powerpoint/2010/main" val="37252017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25A6CD-4DDA-4D9D-909A-B64D768F7122}" type="slidenum">
              <a:rPr kumimoji="1" lang="ja-JP" altLang="en-US" smtClean="0"/>
              <a:t>13</a:t>
            </a:fld>
            <a:endParaRPr kumimoji="1" lang="ja-JP" altLang="en-US"/>
          </a:p>
        </p:txBody>
      </p:sp>
    </p:spTree>
    <p:extLst>
      <p:ext uri="{BB962C8B-B14F-4D97-AF65-F5344CB8AC3E}">
        <p14:creationId xmlns:p14="http://schemas.microsoft.com/office/powerpoint/2010/main" val="1812383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7E43BE7-7450-4D4A-9E77-D66518248CBC}"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4225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18DD486-C2CB-4B09-8FFC-05D446FBA0E8}"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658216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FBB806-AE6C-44DA-A791-1A742144A9AA}"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3106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127322" y="-132044"/>
            <a:ext cx="6704301" cy="627864"/>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p>
            <a:pPr lvl="0"/>
            <a:r>
              <a:rPr lang="ja-JP" altLang="en-US" dirty="0"/>
              <a:t>マスタ タイトルの書式設定</a:t>
            </a:r>
          </a:p>
        </p:txBody>
      </p:sp>
    </p:spTree>
    <p:extLst>
      <p:ext uri="{BB962C8B-B14F-4D97-AF65-F5344CB8AC3E}">
        <p14:creationId xmlns:p14="http://schemas.microsoft.com/office/powerpoint/2010/main" val="333121767"/>
      </p:ext>
    </p:extLst>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3543322-3713-46FE-9EF6-B0EFA56DAD3C}"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4202406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15B4D3E-2CED-4519-8DAF-EB013F1B2CCC}"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6716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12BF597-2873-42C5-8F18-CD52544A0D30}" type="datetime1">
              <a:rPr kumimoji="1" lang="ja-JP" altLang="en-US" smtClean="0"/>
              <a:t>2026/5/12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926329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22960" y="2582334"/>
            <a:ext cx="370332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63440" y="2582334"/>
            <a:ext cx="370332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C94FC41-C961-4698-91F9-417D13B3B280}" type="datetime1">
              <a:rPr kumimoji="1" lang="ja-JP" altLang="en-US" smtClean="0"/>
              <a:t>2026/5/12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17862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B28DC88-A045-4796-ADA3-9BA001515959}" type="datetime1">
              <a:rPr kumimoji="1" lang="ja-JP" altLang="en-US" smtClean="0"/>
              <a:t>2026/5/12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714132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7" name="Date Placeholder 6"/>
          <p:cNvSpPr>
            <a:spLocks noGrp="1"/>
          </p:cNvSpPr>
          <p:nvPr>
            <p:ph type="dt" sz="half" idx="10"/>
          </p:nvPr>
        </p:nvSpPr>
        <p:spPr/>
        <p:txBody>
          <a:bodyPr/>
          <a:lstStyle/>
          <a:p>
            <a:fld id="{234D1EA9-57EE-4DA5-B752-7A3502A8A3E8}" type="datetime1">
              <a:rPr kumimoji="1" lang="ja-JP" altLang="en-US" smtClean="0"/>
              <a:t>2026/5/12</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2129174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FD54313D-004D-4B31-BF02-1297D24F8068}" type="datetime1">
              <a:rPr kumimoji="1" lang="ja-JP" altLang="en-US" smtClean="0"/>
              <a:t>2026/5/12</a:t>
            </a:fld>
            <a:endParaRPr kumimoji="1" lang="ja-JP" alt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06972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F2F348B-A8A0-4651-8D07-B00A1D6D1189}" type="datetime1">
              <a:rPr kumimoji="1" lang="ja-JP" altLang="en-US" smtClean="0"/>
              <a:t>2026/5/12</a:t>
            </a:fld>
            <a:endParaRPr kumimoji="1" lang="ja-JP" alt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2049442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C8F5C742-B3A8-4508-B18D-3750B2D3B43C}" type="datetime1">
              <a:rPr kumimoji="1" lang="ja-JP" altLang="en-US" smtClean="0"/>
              <a:t>2026/5/12</a:t>
            </a:fld>
            <a:endParaRPr kumimoji="1" lang="ja-JP" alt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9DAC49A8-D133-48D6-BABD-467D590054FB}" type="slidenum">
              <a:rPr kumimoji="1" lang="ja-JP" altLang="en-US" smtClean="0"/>
              <a:t>‹#›</a:t>
            </a:fld>
            <a:endParaRPr kumimoji="1" lang="ja-JP" alt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4014588"/>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7" r:id="rId12"/>
  </p:sldLayoutIdLst>
  <p:hf hdr="0" ftr="0" dt="0"/>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65513A-18A8-1D83-7284-A39FA4FFFC84}"/>
            </a:ext>
          </a:extLst>
        </p:cNvPr>
        <p:cNvGrpSpPr/>
        <p:nvPr/>
      </p:nvGrpSpPr>
      <p:grpSpPr>
        <a:xfrm>
          <a:off x="0" y="0"/>
          <a:ext cx="0" cy="0"/>
          <a:chOff x="0" y="0"/>
          <a:chExt cx="0" cy="0"/>
        </a:xfrm>
      </p:grpSpPr>
      <p:sp>
        <p:nvSpPr>
          <p:cNvPr id="3" name="字幕 2">
            <a:extLst>
              <a:ext uri="{FF2B5EF4-FFF2-40B4-BE49-F238E27FC236}">
                <a16:creationId xmlns:a16="http://schemas.microsoft.com/office/drawing/2014/main" id="{ECD87830-4BE8-C9E7-39C5-BFC72431F84D}"/>
              </a:ext>
            </a:extLst>
          </p:cNvPr>
          <p:cNvSpPr>
            <a:spLocks noGrp="1"/>
          </p:cNvSpPr>
          <p:nvPr>
            <p:ph type="subTitle" idx="1"/>
          </p:nvPr>
        </p:nvSpPr>
        <p:spPr>
          <a:xfrm>
            <a:off x="800100" y="2743200"/>
            <a:ext cx="7543800" cy="1519029"/>
          </a:xfrm>
        </p:spPr>
        <p:txBody>
          <a:bodyPr anchor="t" anchorCtr="0">
            <a:normAutofit/>
          </a:bodyPr>
          <a:lstStyle/>
          <a:p>
            <a:pPr algn="ctr"/>
            <a:r>
              <a:rPr kumimoji="1" lang="ja-JP" altLang="en-US" sz="2000" b="1" dirty="0">
                <a:solidFill>
                  <a:schemeClr val="tx1">
                    <a:lumMod val="85000"/>
                    <a:lumOff val="15000"/>
                  </a:schemeClr>
                </a:solidFill>
                <a:latin typeface="BIZ UDゴシック" panose="020B0400000000000000" pitchFamily="49" charset="-128"/>
                <a:ea typeface="BIZ UDゴシック" panose="020B0400000000000000" pitchFamily="49" charset="-128"/>
              </a:rPr>
              <a:t>第１科目</a:t>
            </a:r>
            <a:endParaRPr kumimoji="1" lang="en-US" altLang="ja-JP" sz="2000" b="1" dirty="0">
              <a:solidFill>
                <a:schemeClr val="tx1">
                  <a:lumMod val="85000"/>
                  <a:lumOff val="15000"/>
                </a:schemeClr>
              </a:solidFill>
              <a:latin typeface="BIZ UDゴシック" panose="020B0400000000000000" pitchFamily="49" charset="-128"/>
              <a:ea typeface="BIZ UDゴシック" panose="020B0400000000000000" pitchFamily="49" charset="-128"/>
            </a:endParaRPr>
          </a:p>
          <a:p>
            <a:pPr algn="ctr">
              <a:spcAft>
                <a:spcPts val="0"/>
              </a:spcAft>
            </a:pPr>
            <a:r>
              <a:rPr lang="ja-JP" altLang="en-US" sz="2800" b="1" dirty="0">
                <a:solidFill>
                  <a:schemeClr val="tx1">
                    <a:lumMod val="85000"/>
                    <a:lumOff val="15000"/>
                  </a:schemeClr>
                </a:solidFill>
                <a:latin typeface="BIZ UDゴシック" panose="020B0400000000000000" pitchFamily="49" charset="-128"/>
                <a:ea typeface="BIZ UDゴシック" panose="020B0400000000000000" pitchFamily="49" charset="-128"/>
              </a:rPr>
              <a:t>社会福祉</a:t>
            </a:r>
            <a:r>
              <a:rPr lang="ja-JP" altLang="en-US" sz="2800" b="1">
                <a:solidFill>
                  <a:schemeClr val="tx1">
                    <a:lumMod val="85000"/>
                    <a:lumOff val="15000"/>
                  </a:schemeClr>
                </a:solidFill>
                <a:latin typeface="BIZ UDゴシック" panose="020B0400000000000000" pitchFamily="49" charset="-128"/>
                <a:ea typeface="BIZ UDゴシック" panose="020B0400000000000000" pitchFamily="49" charset="-128"/>
              </a:rPr>
              <a:t>・ソーシャルワーク総論</a:t>
            </a:r>
            <a:endParaRPr lang="ja-JP" altLang="en-US" sz="2800" b="1" dirty="0">
              <a:solidFill>
                <a:schemeClr val="tx1">
                  <a:lumMod val="85000"/>
                  <a:lumOff val="15000"/>
                </a:schemeClr>
              </a:solidFill>
              <a:latin typeface="BIZ UDゴシック" panose="020B0400000000000000" pitchFamily="49" charset="-128"/>
              <a:ea typeface="BIZ UDゴシック" panose="020B0400000000000000" pitchFamily="49" charset="-128"/>
            </a:endParaRPr>
          </a:p>
        </p:txBody>
      </p:sp>
      <p:sp>
        <p:nvSpPr>
          <p:cNvPr id="4" name="テキスト ボックス 3">
            <a:extLst>
              <a:ext uri="{FF2B5EF4-FFF2-40B4-BE49-F238E27FC236}">
                <a16:creationId xmlns:a16="http://schemas.microsoft.com/office/drawing/2014/main" id="{989B72C4-62EA-8A46-A631-A44CD01BDC8C}"/>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5" name="テキスト ボックス 4">
            <a:extLst>
              <a:ext uri="{FF2B5EF4-FFF2-40B4-BE49-F238E27FC236}">
                <a16:creationId xmlns:a16="http://schemas.microsoft.com/office/drawing/2014/main" id="{C7549E7E-9E7B-49B0-6B08-1709BBE5892F}"/>
              </a:ext>
            </a:extLst>
          </p:cNvPr>
          <p:cNvSpPr txBox="1"/>
          <p:nvPr/>
        </p:nvSpPr>
        <p:spPr>
          <a:xfrm>
            <a:off x="0" y="0"/>
            <a:ext cx="9144000" cy="2123658"/>
          </a:xfrm>
          <a:prstGeom prst="rect">
            <a:avLst/>
          </a:prstGeom>
          <a:solidFill>
            <a:srgbClr val="006600"/>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spcAft>
                <a:spcPts val="600"/>
              </a:spcAft>
            </a:pPr>
            <a:endParaRPr kumimoji="1" lang="en-US" altLang="ja-JP" dirty="0"/>
          </a:p>
          <a:p>
            <a:pPr algn="ctr">
              <a:spcAft>
                <a:spcPts val="600"/>
              </a:spcAft>
            </a:pPr>
            <a:r>
              <a:rPr kumimoji="1" lang="ja-JP" altLang="en-US" dirty="0">
                <a:latin typeface="BIZ UDゴシック" panose="020B0400000000000000" pitchFamily="49" charset="-128"/>
                <a:ea typeface="BIZ UDゴシック" panose="020B0400000000000000" pitchFamily="49" charset="-128"/>
              </a:rPr>
              <a:t>令和７年度文部科学省委託事業　いじめ対策・不登校支援等推進事業</a:t>
            </a:r>
            <a:endParaRPr kumimoji="1" lang="en-US" altLang="ja-JP" dirty="0">
              <a:latin typeface="BIZ UDゴシック" panose="020B0400000000000000" pitchFamily="49" charset="-128"/>
              <a:ea typeface="BIZ UDゴシック" panose="020B0400000000000000" pitchFamily="49" charset="-128"/>
            </a:endParaRPr>
          </a:p>
          <a:p>
            <a:pPr algn="ctr">
              <a:spcAft>
                <a:spcPts val="1200"/>
              </a:spcAft>
            </a:pPr>
            <a:r>
              <a:rPr kumimoji="1" lang="ja-JP" altLang="en-US" dirty="0">
                <a:latin typeface="BIZ UDゴシック" panose="020B0400000000000000" pitchFamily="49" charset="-128"/>
                <a:ea typeface="BIZ UDゴシック" panose="020B0400000000000000" pitchFamily="49" charset="-128"/>
              </a:rPr>
              <a:t>いじめ・不登校等の未然防止等に向けた魅力ある学校づくりに関する調査研究</a:t>
            </a:r>
            <a:endParaRPr kumimoji="1" lang="en-US" altLang="ja-JP" dirty="0">
              <a:latin typeface="BIZ UDゴシック" panose="020B0400000000000000" pitchFamily="49" charset="-128"/>
              <a:ea typeface="BIZ UDゴシック" panose="020B0400000000000000" pitchFamily="49" charset="-128"/>
            </a:endParaRPr>
          </a:p>
          <a:p>
            <a:pPr algn="ctr">
              <a:spcBef>
                <a:spcPts val="600"/>
              </a:spcBef>
              <a:spcAft>
                <a:spcPts val="600"/>
              </a:spcAft>
            </a:pPr>
            <a:r>
              <a:rPr kumimoji="1" lang="ja-JP" altLang="en-US" sz="3200" dirty="0">
                <a:solidFill>
                  <a:schemeClr val="bg1"/>
                </a:solidFill>
                <a:latin typeface="BIZ UDゴシック" panose="020B0400000000000000" pitchFamily="49" charset="-128"/>
                <a:ea typeface="BIZ UDゴシック" panose="020B0400000000000000" pitchFamily="49" charset="-128"/>
              </a:rPr>
              <a:t>福祉に関する教職員向けの研修</a:t>
            </a:r>
            <a:endParaRPr kumimoji="1" lang="en-US" altLang="ja-JP" sz="3200" dirty="0">
              <a:solidFill>
                <a:schemeClr val="bg1"/>
              </a:solidFill>
              <a:latin typeface="BIZ UDゴシック" panose="020B0400000000000000" pitchFamily="49" charset="-128"/>
              <a:ea typeface="BIZ UDゴシック" panose="020B0400000000000000" pitchFamily="49" charset="-128"/>
            </a:endParaRPr>
          </a:p>
          <a:p>
            <a:pPr algn="ctr">
              <a:spcAft>
                <a:spcPts val="600"/>
              </a:spcAft>
            </a:pPr>
            <a:endParaRPr kumimoji="1" lang="en-US" altLang="ja-JP" sz="16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6" name="字幕 2">
            <a:extLst>
              <a:ext uri="{FF2B5EF4-FFF2-40B4-BE49-F238E27FC236}">
                <a16:creationId xmlns:a16="http://schemas.microsoft.com/office/drawing/2014/main" id="{5A493441-2572-9AB5-AECD-3C723949DE30}"/>
              </a:ext>
            </a:extLst>
          </p:cNvPr>
          <p:cNvSpPr txBox="1">
            <a:spLocks/>
          </p:cNvSpPr>
          <p:nvPr/>
        </p:nvSpPr>
        <p:spPr>
          <a:xfrm>
            <a:off x="800100" y="4514850"/>
            <a:ext cx="7543800" cy="1260000"/>
          </a:xfrm>
          <a:prstGeom prst="rect">
            <a:avLst/>
          </a:prstGeom>
        </p:spPr>
        <p:txBody>
          <a:bodyPr vert="horz" lIns="91440" tIns="45720" rIns="91440" bIns="45720" rtlCol="0" anchor="t" anchorCtr="0">
            <a:norm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kumimoji="1"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9pPr>
          </a:lstStyle>
          <a:p>
            <a:pPr algn="ctr"/>
            <a:r>
              <a:rPr lang="ja-JP" altLang="en-US" sz="2800" b="1" dirty="0">
                <a:solidFill>
                  <a:schemeClr val="tx1">
                    <a:lumMod val="85000"/>
                    <a:lumOff val="15000"/>
                  </a:schemeClr>
                </a:solidFill>
                <a:latin typeface="BIZ UDゴシック" panose="020B0400000000000000" pitchFamily="49" charset="-128"/>
                <a:ea typeface="BIZ UDゴシック" panose="020B0400000000000000" pitchFamily="49" charset="-128"/>
              </a:rPr>
              <a:t>講師　氏名</a:t>
            </a:r>
          </a:p>
          <a:p>
            <a:pPr algn="ctr"/>
            <a:r>
              <a:rPr lang="ja-JP" altLang="en-US" sz="2000" b="1">
                <a:solidFill>
                  <a:schemeClr val="tx1">
                    <a:lumMod val="85000"/>
                    <a:lumOff val="15000"/>
                  </a:schemeClr>
                </a:solidFill>
                <a:latin typeface="BIZ UDゴシック" panose="020B0400000000000000" pitchFamily="49" charset="-128"/>
                <a:ea typeface="BIZ UDゴシック" panose="020B0400000000000000" pitchFamily="49" charset="-128"/>
              </a:rPr>
              <a:t>講師　所属・役職</a:t>
            </a:r>
            <a:endParaRPr lang="en-US" altLang="ja-JP" sz="2000" b="1" dirty="0">
              <a:solidFill>
                <a:schemeClr val="tx1">
                  <a:lumMod val="85000"/>
                  <a:lumOff val="15000"/>
                </a:schemeClr>
              </a:solidFill>
              <a:latin typeface="BIZ UDゴシック" panose="020B0400000000000000" pitchFamily="49" charset="-128"/>
              <a:ea typeface="BIZ UDゴシック" panose="020B0400000000000000" pitchFamily="49" charset="-128"/>
            </a:endParaRPr>
          </a:p>
        </p:txBody>
      </p:sp>
      <p:sp>
        <p:nvSpPr>
          <p:cNvPr id="7" name="字幕 2">
            <a:extLst>
              <a:ext uri="{FF2B5EF4-FFF2-40B4-BE49-F238E27FC236}">
                <a16:creationId xmlns:a16="http://schemas.microsoft.com/office/drawing/2014/main" id="{5E5191EA-8469-8491-45C6-C83096B94E94}"/>
              </a:ext>
            </a:extLst>
          </p:cNvPr>
          <p:cNvSpPr txBox="1">
            <a:spLocks/>
          </p:cNvSpPr>
          <p:nvPr/>
        </p:nvSpPr>
        <p:spPr>
          <a:xfrm>
            <a:off x="4572000" y="5774850"/>
            <a:ext cx="4543425" cy="540000"/>
          </a:xfrm>
          <a:prstGeom prst="rect">
            <a:avLst/>
          </a:prstGeom>
        </p:spPr>
        <p:txBody>
          <a:bodyPr vert="horz" lIns="91440" tIns="45720" rIns="91440" bIns="45720" rtlCol="0" anchor="t" anchorCtr="0">
            <a:normAutofit fontScale="92500" lnSpcReduction="10000"/>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kumimoji="1"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9pPr>
          </a:lstStyle>
          <a:p>
            <a:pPr>
              <a:lnSpc>
                <a:spcPct val="120000"/>
              </a:lnSpc>
              <a:spcBef>
                <a:spcPts val="0"/>
              </a:spcBef>
              <a:spcAft>
                <a:spcPts val="0"/>
              </a:spcAft>
            </a:pPr>
            <a:r>
              <a:rPr lang="ja-JP" altLang="en-US" sz="1400" b="1" u="sng" dirty="0">
                <a:solidFill>
                  <a:srgbClr val="006600"/>
                </a:solidFill>
                <a:latin typeface="BIZ UDPゴシック" panose="020B0400000000000000" pitchFamily="50" charset="-128"/>
                <a:ea typeface="BIZ UDPゴシック" panose="020B0400000000000000" pitchFamily="50" charset="-128"/>
              </a:rPr>
              <a:t>■研修テキスト執筆・講義用資料作成■</a:t>
            </a:r>
            <a:endParaRPr lang="en-US" altLang="ja-JP" sz="1400" b="1" u="sng" dirty="0">
              <a:solidFill>
                <a:srgbClr val="006600"/>
              </a:solidFill>
              <a:latin typeface="BIZ UDPゴシック" panose="020B0400000000000000" pitchFamily="50" charset="-128"/>
              <a:ea typeface="BIZ UDPゴシック" panose="020B0400000000000000" pitchFamily="50" charset="-128"/>
            </a:endParaRPr>
          </a:p>
          <a:p>
            <a:pPr>
              <a:lnSpc>
                <a:spcPct val="120000"/>
              </a:lnSpc>
              <a:spcBef>
                <a:spcPts val="300"/>
              </a:spcBef>
              <a:spcAft>
                <a:spcPts val="0"/>
              </a:spcAft>
            </a:pPr>
            <a:r>
              <a:rPr lang="ja-JP" altLang="en-US" sz="1400" b="1" dirty="0">
                <a:solidFill>
                  <a:schemeClr val="tx1">
                    <a:lumMod val="85000"/>
                    <a:lumOff val="15000"/>
                  </a:schemeClr>
                </a:solidFill>
                <a:latin typeface="BIZ UDPゴシック" panose="020B0400000000000000" pitchFamily="50" charset="-128"/>
                <a:ea typeface="BIZ UDPゴシック" panose="020B0400000000000000" pitchFamily="50" charset="-128"/>
              </a:rPr>
              <a:t>　 空閑浩人</a:t>
            </a:r>
            <a:r>
              <a:rPr lang="ja-JP" altLang="en-US" sz="1300" b="1" dirty="0">
                <a:solidFill>
                  <a:schemeClr val="tx1">
                    <a:lumMod val="85000"/>
                    <a:lumOff val="15000"/>
                  </a:schemeClr>
                </a:solidFill>
                <a:latin typeface="BIZ UDPゴシック" panose="020B0400000000000000" pitchFamily="50" charset="-128"/>
                <a:ea typeface="BIZ UDPゴシック" panose="020B0400000000000000" pitchFamily="50" charset="-128"/>
              </a:rPr>
              <a:t>（同志社大学社会学部 教授）</a:t>
            </a:r>
            <a:endParaRPr lang="en-US" altLang="ja-JP" sz="1300" b="1" dirty="0">
              <a:solidFill>
                <a:schemeClr val="tx1">
                  <a:lumMod val="85000"/>
                  <a:lumOff val="15000"/>
                </a:schemeClr>
              </a:solidFill>
              <a:latin typeface="BIZ UDPゴシック" panose="020B0400000000000000" pitchFamily="50" charset="-128"/>
              <a:ea typeface="BIZ UDPゴシック" panose="020B0400000000000000" pitchFamily="50" charset="-128"/>
            </a:endParaRPr>
          </a:p>
        </p:txBody>
      </p:sp>
      <p:sp>
        <p:nvSpPr>
          <p:cNvPr id="8" name="スライド番号プレースホルダー 7">
            <a:extLst>
              <a:ext uri="{FF2B5EF4-FFF2-40B4-BE49-F238E27FC236}">
                <a16:creationId xmlns:a16="http://schemas.microsoft.com/office/drawing/2014/main" id="{3A94BE8F-A5B8-564B-5973-984E9529E22F}"/>
              </a:ext>
            </a:extLst>
          </p:cNvPr>
          <p:cNvSpPr>
            <a:spLocks noGrp="1"/>
          </p:cNvSpPr>
          <p:nvPr>
            <p:ph type="sldNum" sz="quarter" idx="12"/>
          </p:nvPr>
        </p:nvSpPr>
        <p:spPr/>
        <p:txBody>
          <a:bodyPr/>
          <a:lstStyle/>
          <a:p>
            <a:fld id="{9DAC49A8-D133-48D6-BABD-467D590054FB}" type="slidenum">
              <a:rPr kumimoji="1" lang="ja-JP" altLang="en-US" smtClean="0"/>
              <a:t>1</a:t>
            </a:fld>
            <a:endParaRPr kumimoji="1" lang="ja-JP" altLang="en-US"/>
          </a:p>
        </p:txBody>
      </p:sp>
    </p:spTree>
    <p:extLst>
      <p:ext uri="{BB962C8B-B14F-4D97-AF65-F5344CB8AC3E}">
        <p14:creationId xmlns:p14="http://schemas.microsoft.com/office/powerpoint/2010/main" val="22256711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4A024-974A-E506-F0FE-18C835F33F59}"/>
            </a:ext>
          </a:extLst>
        </p:cNvPr>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C79DECAE-5B54-0133-CBA7-FAE739AB6FC2}"/>
              </a:ext>
            </a:extLst>
          </p:cNvPr>
          <p:cNvCxnSpPr>
            <a:cxnSpLocks/>
          </p:cNvCxnSpPr>
          <p:nvPr/>
        </p:nvCxnSpPr>
        <p:spPr>
          <a:xfrm>
            <a:off x="557213" y="930729"/>
            <a:ext cx="0" cy="4923065"/>
          </a:xfrm>
          <a:prstGeom prst="line">
            <a:avLst/>
          </a:prstGeom>
          <a:ln w="28575"/>
        </p:spPr>
        <p:style>
          <a:lnRef idx="1">
            <a:schemeClr val="dk1"/>
          </a:lnRef>
          <a:fillRef idx="0">
            <a:schemeClr val="dk1"/>
          </a:fillRef>
          <a:effectRef idx="0">
            <a:schemeClr val="dk1"/>
          </a:effectRef>
          <a:fontRef idx="minor">
            <a:schemeClr val="tx1"/>
          </a:fontRef>
        </p:style>
      </p:cxnSp>
      <p:cxnSp>
        <p:nvCxnSpPr>
          <p:cNvPr id="5" name="直線コネクタ 4">
            <a:extLst>
              <a:ext uri="{FF2B5EF4-FFF2-40B4-BE49-F238E27FC236}">
                <a16:creationId xmlns:a16="http://schemas.microsoft.com/office/drawing/2014/main" id="{CFBF4B6C-0451-5AD4-C70B-70AA9B2C82DA}"/>
              </a:ext>
            </a:extLst>
          </p:cNvPr>
          <p:cNvCxnSpPr>
            <a:cxnSpLocks/>
            <a:stCxn id="12" idx="1"/>
          </p:cNvCxnSpPr>
          <p:nvPr/>
        </p:nvCxnSpPr>
        <p:spPr>
          <a:xfrm flipH="1">
            <a:off x="212273" y="5496603"/>
            <a:ext cx="8624688" cy="3"/>
          </a:xfrm>
          <a:prstGeom prst="line">
            <a:avLst/>
          </a:prstGeom>
          <a:ln w="28575"/>
        </p:spPr>
        <p:style>
          <a:lnRef idx="1">
            <a:schemeClr val="dk1"/>
          </a:lnRef>
          <a:fillRef idx="0">
            <a:schemeClr val="dk1"/>
          </a:fillRef>
          <a:effectRef idx="0">
            <a:schemeClr val="dk1"/>
          </a:effectRef>
          <a:fontRef idx="minor">
            <a:schemeClr val="tx1"/>
          </a:fontRef>
        </p:style>
      </p:cxnSp>
      <p:sp>
        <p:nvSpPr>
          <p:cNvPr id="10" name="部分円 9">
            <a:extLst>
              <a:ext uri="{FF2B5EF4-FFF2-40B4-BE49-F238E27FC236}">
                <a16:creationId xmlns:a16="http://schemas.microsoft.com/office/drawing/2014/main" id="{AD487712-7958-976A-FC57-8AAEC8C324FB}"/>
              </a:ext>
            </a:extLst>
          </p:cNvPr>
          <p:cNvSpPr/>
          <p:nvPr/>
        </p:nvSpPr>
        <p:spPr>
          <a:xfrm rot="16200000">
            <a:off x="-1008933" y="2442023"/>
            <a:ext cx="3132285" cy="6125261"/>
          </a:xfrm>
          <a:prstGeom prst="pie">
            <a:avLst>
              <a:gd name="adj1" fmla="val 0"/>
              <a:gd name="adj2" fmla="val 5401817"/>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defRPr/>
            </a:pPr>
            <a:endParaRPr kumimoji="1" lang="ja-JP" altLang="en-US" sz="1350">
              <a:solidFill>
                <a:prstClr val="black"/>
              </a:solidFill>
              <a:latin typeface="BIZ UDPゴシック" panose="020B0400000000000000" pitchFamily="50" charset="-128"/>
              <a:ea typeface="BIZ UDPゴシック" panose="020B0400000000000000" pitchFamily="50" charset="-128"/>
            </a:endParaRPr>
          </a:p>
        </p:txBody>
      </p:sp>
      <p:sp>
        <p:nvSpPr>
          <p:cNvPr id="11" name="部分円 10">
            <a:extLst>
              <a:ext uri="{FF2B5EF4-FFF2-40B4-BE49-F238E27FC236}">
                <a16:creationId xmlns:a16="http://schemas.microsoft.com/office/drawing/2014/main" id="{B10A0D6B-455C-F2C7-4E29-C7958C65DEF9}"/>
              </a:ext>
            </a:extLst>
          </p:cNvPr>
          <p:cNvSpPr/>
          <p:nvPr/>
        </p:nvSpPr>
        <p:spPr>
          <a:xfrm rot="16200000">
            <a:off x="-2426829" y="-297620"/>
            <a:ext cx="5968077" cy="11588443"/>
          </a:xfrm>
          <a:prstGeom prst="pie">
            <a:avLst>
              <a:gd name="adj1" fmla="val 0"/>
              <a:gd name="adj2" fmla="val 5405449"/>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defRPr/>
            </a:pPr>
            <a:endParaRPr kumimoji="1" lang="ja-JP" altLang="en-US" sz="1350">
              <a:solidFill>
                <a:prstClr val="black"/>
              </a:solidFill>
              <a:latin typeface="BIZ UDPゴシック" panose="020B0400000000000000" pitchFamily="50" charset="-128"/>
              <a:ea typeface="BIZ UDPゴシック" panose="020B0400000000000000" pitchFamily="50" charset="-128"/>
            </a:endParaRPr>
          </a:p>
        </p:txBody>
      </p:sp>
      <p:sp>
        <p:nvSpPr>
          <p:cNvPr id="12" name="部分円 11">
            <a:extLst>
              <a:ext uri="{FF2B5EF4-FFF2-40B4-BE49-F238E27FC236}">
                <a16:creationId xmlns:a16="http://schemas.microsoft.com/office/drawing/2014/main" id="{AD90D4A1-ACA0-28A3-DD1A-41A9FDE5BA88}"/>
              </a:ext>
            </a:extLst>
          </p:cNvPr>
          <p:cNvSpPr/>
          <p:nvPr/>
        </p:nvSpPr>
        <p:spPr>
          <a:xfrm rot="16200000">
            <a:off x="-4000617" y="-2783149"/>
            <a:ext cx="9115654" cy="16559503"/>
          </a:xfrm>
          <a:prstGeom prst="pie">
            <a:avLst>
              <a:gd name="adj1" fmla="val 0"/>
              <a:gd name="adj2" fmla="val 5403842"/>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defRPr/>
            </a:pPr>
            <a:endParaRPr kumimoji="1" lang="ja-JP" altLang="en-US" sz="1350">
              <a:solidFill>
                <a:prstClr val="black"/>
              </a:solidFill>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368C3D03-459E-054A-5363-F87434968E5D}"/>
              </a:ext>
            </a:extLst>
          </p:cNvPr>
          <p:cNvSpPr txBox="1"/>
          <p:nvPr/>
        </p:nvSpPr>
        <p:spPr>
          <a:xfrm>
            <a:off x="3634920" y="5198526"/>
            <a:ext cx="508586" cy="300082"/>
          </a:xfrm>
          <a:prstGeom prst="rect">
            <a:avLst/>
          </a:prstGeom>
          <a:noFill/>
          <a:ln>
            <a:solidFill>
              <a:schemeClr val="tx1"/>
            </a:solidFill>
          </a:ln>
        </p:spPr>
        <p:txBody>
          <a:bodyPr wrap="square" rtlCol="0">
            <a:spAutoFit/>
          </a:bodyPr>
          <a:lstStyle/>
          <a:p>
            <a:pPr algn="ct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メゾ</a:t>
            </a:r>
          </a:p>
        </p:txBody>
      </p:sp>
      <p:sp>
        <p:nvSpPr>
          <p:cNvPr id="16" name="テキスト ボックス 15">
            <a:extLst>
              <a:ext uri="{FF2B5EF4-FFF2-40B4-BE49-F238E27FC236}">
                <a16:creationId xmlns:a16="http://schemas.microsoft.com/office/drawing/2014/main" id="{4DD94266-4DCA-E8E0-8142-9783781FE096}"/>
              </a:ext>
            </a:extLst>
          </p:cNvPr>
          <p:cNvSpPr txBox="1"/>
          <p:nvPr/>
        </p:nvSpPr>
        <p:spPr>
          <a:xfrm>
            <a:off x="6365194" y="5198526"/>
            <a:ext cx="662354" cy="300082"/>
          </a:xfrm>
          <a:prstGeom prst="rect">
            <a:avLst/>
          </a:prstGeom>
          <a:noFill/>
          <a:ln>
            <a:solidFill>
              <a:schemeClr val="tx1"/>
            </a:solidFill>
          </a:ln>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マクロ</a:t>
            </a:r>
          </a:p>
        </p:txBody>
      </p:sp>
      <p:sp>
        <p:nvSpPr>
          <p:cNvPr id="17" name="テキスト ボックス 16">
            <a:extLst>
              <a:ext uri="{FF2B5EF4-FFF2-40B4-BE49-F238E27FC236}">
                <a16:creationId xmlns:a16="http://schemas.microsoft.com/office/drawing/2014/main" id="{6D471AED-5BB5-029C-322C-2F4ED12E99B9}"/>
              </a:ext>
            </a:extLst>
          </p:cNvPr>
          <p:cNvSpPr txBox="1"/>
          <p:nvPr/>
        </p:nvSpPr>
        <p:spPr>
          <a:xfrm>
            <a:off x="583675" y="5187925"/>
            <a:ext cx="686342" cy="300082"/>
          </a:xfrm>
          <a:prstGeom prst="rect">
            <a:avLst/>
          </a:prstGeom>
          <a:noFill/>
          <a:ln>
            <a:solidFill>
              <a:schemeClr val="tx1"/>
            </a:solidFill>
          </a:ln>
        </p:spPr>
        <p:txBody>
          <a:bodyPr wrap="square" rtlCol="0">
            <a:spAutoFit/>
          </a:bodyPr>
          <a:lstStyle/>
          <a:p>
            <a:pPr algn="ct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ミクロ</a:t>
            </a:r>
          </a:p>
        </p:txBody>
      </p:sp>
      <p:sp>
        <p:nvSpPr>
          <p:cNvPr id="18" name="テキスト ボックス 17">
            <a:extLst>
              <a:ext uri="{FF2B5EF4-FFF2-40B4-BE49-F238E27FC236}">
                <a16:creationId xmlns:a16="http://schemas.microsoft.com/office/drawing/2014/main" id="{4E8FC085-243D-E14E-7A48-C2B63FBC3D21}"/>
              </a:ext>
            </a:extLst>
          </p:cNvPr>
          <p:cNvSpPr txBox="1"/>
          <p:nvPr/>
        </p:nvSpPr>
        <p:spPr>
          <a:xfrm>
            <a:off x="1896029" y="4109078"/>
            <a:ext cx="1021043"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ホームレス</a:t>
            </a:r>
          </a:p>
        </p:txBody>
      </p:sp>
      <p:sp>
        <p:nvSpPr>
          <p:cNvPr id="19" name="テキスト ボックス 18">
            <a:extLst>
              <a:ext uri="{FF2B5EF4-FFF2-40B4-BE49-F238E27FC236}">
                <a16:creationId xmlns:a16="http://schemas.microsoft.com/office/drawing/2014/main" id="{BBD922F5-2F33-F1B5-5B9C-06746AE3D78B}"/>
              </a:ext>
            </a:extLst>
          </p:cNvPr>
          <p:cNvSpPr txBox="1"/>
          <p:nvPr/>
        </p:nvSpPr>
        <p:spPr>
          <a:xfrm>
            <a:off x="738427" y="4787806"/>
            <a:ext cx="545353"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ケガ</a:t>
            </a:r>
          </a:p>
        </p:txBody>
      </p:sp>
      <p:sp>
        <p:nvSpPr>
          <p:cNvPr id="20" name="テキスト ボックス 19">
            <a:extLst>
              <a:ext uri="{FF2B5EF4-FFF2-40B4-BE49-F238E27FC236}">
                <a16:creationId xmlns:a16="http://schemas.microsoft.com/office/drawing/2014/main" id="{70EA45AB-798C-216B-BE00-7770390E1C7F}"/>
              </a:ext>
            </a:extLst>
          </p:cNvPr>
          <p:cNvSpPr txBox="1"/>
          <p:nvPr/>
        </p:nvSpPr>
        <p:spPr>
          <a:xfrm>
            <a:off x="626788" y="3789135"/>
            <a:ext cx="544744"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失業</a:t>
            </a:r>
          </a:p>
        </p:txBody>
      </p:sp>
      <p:sp>
        <p:nvSpPr>
          <p:cNvPr id="21" name="テキスト ボックス 20">
            <a:extLst>
              <a:ext uri="{FF2B5EF4-FFF2-40B4-BE49-F238E27FC236}">
                <a16:creationId xmlns:a16="http://schemas.microsoft.com/office/drawing/2014/main" id="{3208FC1E-71F0-654D-1254-9E7F7A28A252}"/>
              </a:ext>
            </a:extLst>
          </p:cNvPr>
          <p:cNvSpPr txBox="1"/>
          <p:nvPr/>
        </p:nvSpPr>
        <p:spPr>
          <a:xfrm>
            <a:off x="583675" y="4214459"/>
            <a:ext cx="763040" cy="300082"/>
          </a:xfrm>
          <a:prstGeom prst="rect">
            <a:avLst/>
          </a:prstGeom>
          <a:noFill/>
        </p:spPr>
        <p:txBody>
          <a:bodyPr wrap="square" rtlCol="0">
            <a:spAutoFit/>
          </a:bodyPr>
          <a:lstStyle/>
          <a:p>
            <a:pPr algn="ct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低収入</a:t>
            </a:r>
          </a:p>
        </p:txBody>
      </p:sp>
      <p:sp>
        <p:nvSpPr>
          <p:cNvPr id="22" name="テキスト ボックス 21">
            <a:extLst>
              <a:ext uri="{FF2B5EF4-FFF2-40B4-BE49-F238E27FC236}">
                <a16:creationId xmlns:a16="http://schemas.microsoft.com/office/drawing/2014/main" id="{4F7C5DC7-A49F-4D08-6E70-02165AAE37B3}"/>
              </a:ext>
            </a:extLst>
          </p:cNvPr>
          <p:cNvSpPr txBox="1"/>
          <p:nvPr/>
        </p:nvSpPr>
        <p:spPr>
          <a:xfrm>
            <a:off x="2810951" y="4591114"/>
            <a:ext cx="1079753"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社会的孤立</a:t>
            </a:r>
          </a:p>
        </p:txBody>
      </p:sp>
      <p:sp>
        <p:nvSpPr>
          <p:cNvPr id="23" name="テキスト ボックス 22">
            <a:extLst>
              <a:ext uri="{FF2B5EF4-FFF2-40B4-BE49-F238E27FC236}">
                <a16:creationId xmlns:a16="http://schemas.microsoft.com/office/drawing/2014/main" id="{7DE33FD3-72F7-2076-478C-90F94E72A06C}"/>
              </a:ext>
            </a:extLst>
          </p:cNvPr>
          <p:cNvSpPr txBox="1"/>
          <p:nvPr/>
        </p:nvSpPr>
        <p:spPr>
          <a:xfrm>
            <a:off x="3999025" y="3048563"/>
            <a:ext cx="541111"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貧困</a:t>
            </a:r>
          </a:p>
        </p:txBody>
      </p:sp>
      <p:sp>
        <p:nvSpPr>
          <p:cNvPr id="24" name="テキスト ボックス 23">
            <a:extLst>
              <a:ext uri="{FF2B5EF4-FFF2-40B4-BE49-F238E27FC236}">
                <a16:creationId xmlns:a16="http://schemas.microsoft.com/office/drawing/2014/main" id="{2771AB7D-3D7B-7911-9DDE-0693EC92C8AF}"/>
              </a:ext>
            </a:extLst>
          </p:cNvPr>
          <p:cNvSpPr txBox="1"/>
          <p:nvPr/>
        </p:nvSpPr>
        <p:spPr>
          <a:xfrm>
            <a:off x="1228280" y="5000140"/>
            <a:ext cx="597227"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病気</a:t>
            </a:r>
          </a:p>
        </p:txBody>
      </p:sp>
      <p:sp>
        <p:nvSpPr>
          <p:cNvPr id="25" name="テキスト ボックス 24">
            <a:extLst>
              <a:ext uri="{FF2B5EF4-FFF2-40B4-BE49-F238E27FC236}">
                <a16:creationId xmlns:a16="http://schemas.microsoft.com/office/drawing/2014/main" id="{2EB9B168-F92D-2B7A-C412-1CB647CA6684}"/>
              </a:ext>
            </a:extLst>
          </p:cNvPr>
          <p:cNvSpPr txBox="1"/>
          <p:nvPr/>
        </p:nvSpPr>
        <p:spPr>
          <a:xfrm>
            <a:off x="679577" y="2360523"/>
            <a:ext cx="1064799"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格差の拡大</a:t>
            </a:r>
          </a:p>
        </p:txBody>
      </p:sp>
      <p:sp>
        <p:nvSpPr>
          <p:cNvPr id="26" name="テキスト ボックス 25">
            <a:extLst>
              <a:ext uri="{FF2B5EF4-FFF2-40B4-BE49-F238E27FC236}">
                <a16:creationId xmlns:a16="http://schemas.microsoft.com/office/drawing/2014/main" id="{8EFF178E-08FB-90E1-590A-58A1FCBA19F0}"/>
              </a:ext>
            </a:extLst>
          </p:cNvPr>
          <p:cNvSpPr txBox="1"/>
          <p:nvPr/>
        </p:nvSpPr>
        <p:spPr>
          <a:xfrm>
            <a:off x="2624648" y="4337546"/>
            <a:ext cx="694983"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いじめ</a:t>
            </a:r>
          </a:p>
        </p:txBody>
      </p:sp>
      <p:sp>
        <p:nvSpPr>
          <p:cNvPr id="27" name="テキスト ボックス 26">
            <a:extLst>
              <a:ext uri="{FF2B5EF4-FFF2-40B4-BE49-F238E27FC236}">
                <a16:creationId xmlns:a16="http://schemas.microsoft.com/office/drawing/2014/main" id="{329F5BF5-2942-00DF-71F7-921DF52651D3}"/>
              </a:ext>
            </a:extLst>
          </p:cNvPr>
          <p:cNvSpPr txBox="1"/>
          <p:nvPr/>
        </p:nvSpPr>
        <p:spPr>
          <a:xfrm>
            <a:off x="1741581" y="5045661"/>
            <a:ext cx="1364961" cy="507831"/>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アルコール・薬物の乱用、依存</a:t>
            </a:r>
          </a:p>
        </p:txBody>
      </p:sp>
      <p:sp>
        <p:nvSpPr>
          <p:cNvPr id="29" name="テキスト ボックス 28">
            <a:extLst>
              <a:ext uri="{FF2B5EF4-FFF2-40B4-BE49-F238E27FC236}">
                <a16:creationId xmlns:a16="http://schemas.microsoft.com/office/drawing/2014/main" id="{5A53538B-ED3C-D546-8474-B0EFE8549AA0}"/>
              </a:ext>
            </a:extLst>
          </p:cNvPr>
          <p:cNvSpPr txBox="1"/>
          <p:nvPr/>
        </p:nvSpPr>
        <p:spPr>
          <a:xfrm>
            <a:off x="1211976" y="3886864"/>
            <a:ext cx="1021043"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虐待・暴力</a:t>
            </a:r>
          </a:p>
        </p:txBody>
      </p:sp>
      <p:sp>
        <p:nvSpPr>
          <p:cNvPr id="30" name="テキスト ボックス 29">
            <a:extLst>
              <a:ext uri="{FF2B5EF4-FFF2-40B4-BE49-F238E27FC236}">
                <a16:creationId xmlns:a16="http://schemas.microsoft.com/office/drawing/2014/main" id="{2854051F-8EA8-24CA-E3CB-97351851CE5B}"/>
              </a:ext>
            </a:extLst>
          </p:cNvPr>
          <p:cNvSpPr txBox="1"/>
          <p:nvPr/>
        </p:nvSpPr>
        <p:spPr>
          <a:xfrm>
            <a:off x="2089714" y="2375225"/>
            <a:ext cx="1100894" cy="507831"/>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犯罪・治安・スラム化</a:t>
            </a:r>
          </a:p>
        </p:txBody>
      </p:sp>
      <p:sp>
        <p:nvSpPr>
          <p:cNvPr id="31" name="テキスト ボックス 30">
            <a:extLst>
              <a:ext uri="{FF2B5EF4-FFF2-40B4-BE49-F238E27FC236}">
                <a16:creationId xmlns:a16="http://schemas.microsoft.com/office/drawing/2014/main" id="{1473A603-C517-92C6-4D15-E0E17399EAD7}"/>
              </a:ext>
            </a:extLst>
          </p:cNvPr>
          <p:cNvSpPr txBox="1"/>
          <p:nvPr/>
        </p:nvSpPr>
        <p:spPr>
          <a:xfrm>
            <a:off x="1657976" y="3587087"/>
            <a:ext cx="544745"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事故</a:t>
            </a:r>
          </a:p>
        </p:txBody>
      </p:sp>
      <p:sp>
        <p:nvSpPr>
          <p:cNvPr id="32" name="テキスト ボックス 31">
            <a:extLst>
              <a:ext uri="{FF2B5EF4-FFF2-40B4-BE49-F238E27FC236}">
                <a16:creationId xmlns:a16="http://schemas.microsoft.com/office/drawing/2014/main" id="{BB3D734B-9364-C4F6-E425-D852308ED6DF}"/>
              </a:ext>
            </a:extLst>
          </p:cNvPr>
          <p:cNvSpPr txBox="1"/>
          <p:nvPr/>
        </p:nvSpPr>
        <p:spPr>
          <a:xfrm>
            <a:off x="2538776" y="3468018"/>
            <a:ext cx="1262336" cy="507831"/>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教育を受ける機会の不平等</a:t>
            </a:r>
          </a:p>
        </p:txBody>
      </p:sp>
      <p:sp>
        <p:nvSpPr>
          <p:cNvPr id="33" name="テキスト ボックス 32">
            <a:extLst>
              <a:ext uri="{FF2B5EF4-FFF2-40B4-BE49-F238E27FC236}">
                <a16:creationId xmlns:a16="http://schemas.microsoft.com/office/drawing/2014/main" id="{84B45E14-596D-172B-E520-B6A675ECDC81}"/>
              </a:ext>
            </a:extLst>
          </p:cNvPr>
          <p:cNvSpPr txBox="1"/>
          <p:nvPr/>
        </p:nvSpPr>
        <p:spPr>
          <a:xfrm>
            <a:off x="1079783" y="3034169"/>
            <a:ext cx="2198762" cy="507831"/>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医療・保健・福祉サービスを利用する機会の不平等</a:t>
            </a:r>
          </a:p>
        </p:txBody>
      </p:sp>
      <p:sp>
        <p:nvSpPr>
          <p:cNvPr id="34" name="テキスト ボックス 33">
            <a:extLst>
              <a:ext uri="{FF2B5EF4-FFF2-40B4-BE49-F238E27FC236}">
                <a16:creationId xmlns:a16="http://schemas.microsoft.com/office/drawing/2014/main" id="{53AD3CA3-57B9-B4C1-2F3A-ACE10A2CF1E1}"/>
              </a:ext>
            </a:extLst>
          </p:cNvPr>
          <p:cNvSpPr txBox="1"/>
          <p:nvPr/>
        </p:nvSpPr>
        <p:spPr>
          <a:xfrm>
            <a:off x="572363" y="2718310"/>
            <a:ext cx="1585747"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働く機会の不平等</a:t>
            </a:r>
          </a:p>
        </p:txBody>
      </p:sp>
      <p:sp>
        <p:nvSpPr>
          <p:cNvPr id="35" name="テキスト ボックス 34">
            <a:extLst>
              <a:ext uri="{FF2B5EF4-FFF2-40B4-BE49-F238E27FC236}">
                <a16:creationId xmlns:a16="http://schemas.microsoft.com/office/drawing/2014/main" id="{1A44A8C1-A9F7-6745-0027-59AC0D6FEC67}"/>
              </a:ext>
            </a:extLst>
          </p:cNvPr>
          <p:cNvSpPr txBox="1"/>
          <p:nvPr/>
        </p:nvSpPr>
        <p:spPr>
          <a:xfrm>
            <a:off x="3377142" y="1611591"/>
            <a:ext cx="1049496"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差別・偏見</a:t>
            </a:r>
          </a:p>
        </p:txBody>
      </p:sp>
      <p:sp>
        <p:nvSpPr>
          <p:cNvPr id="36" name="テキスト ボックス 35">
            <a:extLst>
              <a:ext uri="{FF2B5EF4-FFF2-40B4-BE49-F238E27FC236}">
                <a16:creationId xmlns:a16="http://schemas.microsoft.com/office/drawing/2014/main" id="{9B4B870B-3014-FAD4-C694-EDEE57A17B38}"/>
              </a:ext>
            </a:extLst>
          </p:cNvPr>
          <p:cNvSpPr txBox="1"/>
          <p:nvPr/>
        </p:nvSpPr>
        <p:spPr>
          <a:xfrm>
            <a:off x="4679587" y="5187142"/>
            <a:ext cx="1335789"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人身売買被害</a:t>
            </a:r>
          </a:p>
        </p:txBody>
      </p:sp>
      <p:sp>
        <p:nvSpPr>
          <p:cNvPr id="37" name="テキスト ボックス 36">
            <a:extLst>
              <a:ext uri="{FF2B5EF4-FFF2-40B4-BE49-F238E27FC236}">
                <a16:creationId xmlns:a16="http://schemas.microsoft.com/office/drawing/2014/main" id="{A75C8633-AEBE-CED9-6D74-DFE98A78C769}"/>
              </a:ext>
            </a:extLst>
          </p:cNvPr>
          <p:cNvSpPr txBox="1"/>
          <p:nvPr/>
        </p:nvSpPr>
        <p:spPr>
          <a:xfrm>
            <a:off x="3972772" y="4719668"/>
            <a:ext cx="576208"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搾取</a:t>
            </a:r>
          </a:p>
        </p:txBody>
      </p:sp>
      <p:sp>
        <p:nvSpPr>
          <p:cNvPr id="38" name="テキスト ボックス 37">
            <a:extLst>
              <a:ext uri="{FF2B5EF4-FFF2-40B4-BE49-F238E27FC236}">
                <a16:creationId xmlns:a16="http://schemas.microsoft.com/office/drawing/2014/main" id="{73A55480-E2C8-2094-A3B7-C50CFD26D95B}"/>
              </a:ext>
            </a:extLst>
          </p:cNvPr>
          <p:cNvSpPr txBox="1"/>
          <p:nvPr/>
        </p:nvSpPr>
        <p:spPr>
          <a:xfrm>
            <a:off x="2891467" y="2780401"/>
            <a:ext cx="1395950"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エネルギー不足</a:t>
            </a:r>
          </a:p>
        </p:txBody>
      </p:sp>
      <p:sp>
        <p:nvSpPr>
          <p:cNvPr id="39" name="テキスト ボックス 38">
            <a:extLst>
              <a:ext uri="{FF2B5EF4-FFF2-40B4-BE49-F238E27FC236}">
                <a16:creationId xmlns:a16="http://schemas.microsoft.com/office/drawing/2014/main" id="{AE023ADE-79C0-AED2-9418-3030A9C3746E}"/>
              </a:ext>
            </a:extLst>
          </p:cNvPr>
          <p:cNvSpPr txBox="1"/>
          <p:nvPr/>
        </p:nvSpPr>
        <p:spPr>
          <a:xfrm>
            <a:off x="4217338" y="1857631"/>
            <a:ext cx="959501"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大気汚染</a:t>
            </a:r>
          </a:p>
        </p:txBody>
      </p:sp>
      <p:sp>
        <p:nvSpPr>
          <p:cNvPr id="40" name="テキスト ボックス 39">
            <a:extLst>
              <a:ext uri="{FF2B5EF4-FFF2-40B4-BE49-F238E27FC236}">
                <a16:creationId xmlns:a16="http://schemas.microsoft.com/office/drawing/2014/main" id="{EA2D5CA9-58EC-05AF-AE51-5D334B12C354}"/>
              </a:ext>
            </a:extLst>
          </p:cNvPr>
          <p:cNvSpPr txBox="1"/>
          <p:nvPr/>
        </p:nvSpPr>
        <p:spPr>
          <a:xfrm>
            <a:off x="3990164" y="2400450"/>
            <a:ext cx="581836"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災害</a:t>
            </a:r>
          </a:p>
        </p:txBody>
      </p:sp>
      <p:sp>
        <p:nvSpPr>
          <p:cNvPr id="41" name="テキスト ボックス 40">
            <a:extLst>
              <a:ext uri="{FF2B5EF4-FFF2-40B4-BE49-F238E27FC236}">
                <a16:creationId xmlns:a16="http://schemas.microsoft.com/office/drawing/2014/main" id="{E1E7DA9A-B4FF-25BE-757A-4CC50B2273BE}"/>
              </a:ext>
            </a:extLst>
          </p:cNvPr>
          <p:cNvSpPr txBox="1"/>
          <p:nvPr/>
        </p:nvSpPr>
        <p:spPr>
          <a:xfrm>
            <a:off x="5301978" y="2439850"/>
            <a:ext cx="955016"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気候変動</a:t>
            </a:r>
          </a:p>
        </p:txBody>
      </p:sp>
      <p:sp>
        <p:nvSpPr>
          <p:cNvPr id="42" name="テキスト ボックス 41">
            <a:extLst>
              <a:ext uri="{FF2B5EF4-FFF2-40B4-BE49-F238E27FC236}">
                <a16:creationId xmlns:a16="http://schemas.microsoft.com/office/drawing/2014/main" id="{463A7D92-53C0-F9AC-9F98-3CDB00B6A145}"/>
              </a:ext>
            </a:extLst>
          </p:cNvPr>
          <p:cNvSpPr txBox="1"/>
          <p:nvPr/>
        </p:nvSpPr>
        <p:spPr>
          <a:xfrm>
            <a:off x="5542308" y="2740924"/>
            <a:ext cx="1453743"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自然環境の変化</a:t>
            </a:r>
          </a:p>
        </p:txBody>
      </p:sp>
      <p:sp>
        <p:nvSpPr>
          <p:cNvPr id="43" name="テキスト ボックス 42">
            <a:extLst>
              <a:ext uri="{FF2B5EF4-FFF2-40B4-BE49-F238E27FC236}">
                <a16:creationId xmlns:a16="http://schemas.microsoft.com/office/drawing/2014/main" id="{45C6C8CA-1A5F-0785-5E90-0FBCC25285D3}"/>
              </a:ext>
            </a:extLst>
          </p:cNvPr>
          <p:cNvSpPr txBox="1"/>
          <p:nvPr/>
        </p:nvSpPr>
        <p:spPr>
          <a:xfrm>
            <a:off x="1825507" y="1324457"/>
            <a:ext cx="1558891"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インフラの未整備</a:t>
            </a:r>
          </a:p>
        </p:txBody>
      </p:sp>
      <p:sp>
        <p:nvSpPr>
          <p:cNvPr id="44" name="テキスト ボックス 43">
            <a:extLst>
              <a:ext uri="{FF2B5EF4-FFF2-40B4-BE49-F238E27FC236}">
                <a16:creationId xmlns:a16="http://schemas.microsoft.com/office/drawing/2014/main" id="{4E462337-748A-D701-F74B-905B292B1FC8}"/>
              </a:ext>
            </a:extLst>
          </p:cNvPr>
          <p:cNvSpPr txBox="1"/>
          <p:nvPr/>
        </p:nvSpPr>
        <p:spPr>
          <a:xfrm>
            <a:off x="5347407" y="3129736"/>
            <a:ext cx="2223771"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農産物・水産物資源の不足</a:t>
            </a:r>
          </a:p>
        </p:txBody>
      </p:sp>
      <p:sp>
        <p:nvSpPr>
          <p:cNvPr id="46" name="テキスト ボックス 45">
            <a:extLst>
              <a:ext uri="{FF2B5EF4-FFF2-40B4-BE49-F238E27FC236}">
                <a16:creationId xmlns:a16="http://schemas.microsoft.com/office/drawing/2014/main" id="{DBE2A479-3D80-D04F-C007-376DCF43C9ED}"/>
              </a:ext>
            </a:extLst>
          </p:cNvPr>
          <p:cNvSpPr txBox="1"/>
          <p:nvPr/>
        </p:nvSpPr>
        <p:spPr>
          <a:xfrm>
            <a:off x="3196052" y="3940315"/>
            <a:ext cx="1568213"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食料の確保困難</a:t>
            </a:r>
          </a:p>
        </p:txBody>
      </p:sp>
      <p:sp>
        <p:nvSpPr>
          <p:cNvPr id="47" name="テキスト ボックス 46">
            <a:extLst>
              <a:ext uri="{FF2B5EF4-FFF2-40B4-BE49-F238E27FC236}">
                <a16:creationId xmlns:a16="http://schemas.microsoft.com/office/drawing/2014/main" id="{5CCF07C4-51A1-3041-99F1-72B41B9DD2DA}"/>
              </a:ext>
            </a:extLst>
          </p:cNvPr>
          <p:cNvSpPr txBox="1"/>
          <p:nvPr/>
        </p:nvSpPr>
        <p:spPr>
          <a:xfrm>
            <a:off x="1661545" y="4722360"/>
            <a:ext cx="714176" cy="300082"/>
          </a:xfrm>
          <a:prstGeom prst="rect">
            <a:avLst/>
          </a:prstGeom>
          <a:noFill/>
        </p:spPr>
        <p:txBody>
          <a:bodyPr wrap="square" rtlCol="0">
            <a:spAutoFit/>
          </a:bodyPr>
          <a:lstStyle/>
          <a:p>
            <a:pPr algn="ct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低栄養</a:t>
            </a:r>
          </a:p>
        </p:txBody>
      </p:sp>
      <p:sp>
        <p:nvSpPr>
          <p:cNvPr id="49" name="テキスト ボックス 48">
            <a:extLst>
              <a:ext uri="{FF2B5EF4-FFF2-40B4-BE49-F238E27FC236}">
                <a16:creationId xmlns:a16="http://schemas.microsoft.com/office/drawing/2014/main" id="{9884FC96-4CB4-40A5-1224-3A6C891C7AE9}"/>
              </a:ext>
            </a:extLst>
          </p:cNvPr>
          <p:cNvSpPr txBox="1"/>
          <p:nvPr/>
        </p:nvSpPr>
        <p:spPr>
          <a:xfrm>
            <a:off x="6605936" y="3885915"/>
            <a:ext cx="1738104"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国外政治状況の悪化</a:t>
            </a:r>
          </a:p>
        </p:txBody>
      </p:sp>
      <p:sp>
        <p:nvSpPr>
          <p:cNvPr id="50" name="テキスト ボックス 49">
            <a:extLst>
              <a:ext uri="{FF2B5EF4-FFF2-40B4-BE49-F238E27FC236}">
                <a16:creationId xmlns:a16="http://schemas.microsoft.com/office/drawing/2014/main" id="{F66CF655-CA0C-085C-5CFC-6EF4BF1D991E}"/>
              </a:ext>
            </a:extLst>
          </p:cNvPr>
          <p:cNvSpPr txBox="1"/>
          <p:nvPr/>
        </p:nvSpPr>
        <p:spPr>
          <a:xfrm>
            <a:off x="7339303" y="4770952"/>
            <a:ext cx="1471841"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国際関係の悪化</a:t>
            </a:r>
          </a:p>
        </p:txBody>
      </p:sp>
      <p:sp>
        <p:nvSpPr>
          <p:cNvPr id="51" name="テキスト ボックス 50">
            <a:extLst>
              <a:ext uri="{FF2B5EF4-FFF2-40B4-BE49-F238E27FC236}">
                <a16:creationId xmlns:a16="http://schemas.microsoft.com/office/drawing/2014/main" id="{FF03AD68-628E-3365-88C2-CA88CAFCA08E}"/>
              </a:ext>
            </a:extLst>
          </p:cNvPr>
          <p:cNvSpPr txBox="1"/>
          <p:nvPr/>
        </p:nvSpPr>
        <p:spPr>
          <a:xfrm>
            <a:off x="4960812" y="3739967"/>
            <a:ext cx="1054565"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戦争・紛争</a:t>
            </a:r>
          </a:p>
        </p:txBody>
      </p:sp>
      <p:sp>
        <p:nvSpPr>
          <p:cNvPr id="53" name="テキスト ボックス 52">
            <a:extLst>
              <a:ext uri="{FF2B5EF4-FFF2-40B4-BE49-F238E27FC236}">
                <a16:creationId xmlns:a16="http://schemas.microsoft.com/office/drawing/2014/main" id="{F3D8C569-0652-4BAC-5D7E-449F9F43C200}"/>
              </a:ext>
            </a:extLst>
          </p:cNvPr>
          <p:cNvSpPr txBox="1"/>
          <p:nvPr/>
        </p:nvSpPr>
        <p:spPr>
          <a:xfrm>
            <a:off x="6851410" y="4329359"/>
            <a:ext cx="1825046"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国外経済状況の悪化</a:t>
            </a:r>
          </a:p>
        </p:txBody>
      </p:sp>
      <p:sp>
        <p:nvSpPr>
          <p:cNvPr id="54" name="テキスト ボックス 53">
            <a:extLst>
              <a:ext uri="{FF2B5EF4-FFF2-40B4-BE49-F238E27FC236}">
                <a16:creationId xmlns:a16="http://schemas.microsoft.com/office/drawing/2014/main" id="{FD2E2CF6-D950-538D-A8DE-5010D8FACE2B}"/>
              </a:ext>
            </a:extLst>
          </p:cNvPr>
          <p:cNvSpPr txBox="1"/>
          <p:nvPr/>
        </p:nvSpPr>
        <p:spPr>
          <a:xfrm>
            <a:off x="5786216" y="4690695"/>
            <a:ext cx="1054565"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移民・難民</a:t>
            </a:r>
          </a:p>
        </p:txBody>
      </p:sp>
      <p:sp>
        <p:nvSpPr>
          <p:cNvPr id="57" name="テキスト ボックス 56">
            <a:extLst>
              <a:ext uri="{FF2B5EF4-FFF2-40B4-BE49-F238E27FC236}">
                <a16:creationId xmlns:a16="http://schemas.microsoft.com/office/drawing/2014/main" id="{09C16A45-8BDA-6B4C-5460-E1E2CB0F0C3C}"/>
              </a:ext>
            </a:extLst>
          </p:cNvPr>
          <p:cNvSpPr txBox="1"/>
          <p:nvPr/>
        </p:nvSpPr>
        <p:spPr>
          <a:xfrm>
            <a:off x="5472779" y="4087483"/>
            <a:ext cx="784091"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過疎化</a:t>
            </a:r>
          </a:p>
        </p:txBody>
      </p:sp>
      <p:sp>
        <p:nvSpPr>
          <p:cNvPr id="58" name="テキスト ボックス 57">
            <a:extLst>
              <a:ext uri="{FF2B5EF4-FFF2-40B4-BE49-F238E27FC236}">
                <a16:creationId xmlns:a16="http://schemas.microsoft.com/office/drawing/2014/main" id="{A9477AA1-1F71-DED0-AC40-903A86EAD193}"/>
              </a:ext>
            </a:extLst>
          </p:cNvPr>
          <p:cNvSpPr txBox="1"/>
          <p:nvPr/>
        </p:nvSpPr>
        <p:spPr>
          <a:xfrm>
            <a:off x="4797250" y="2124599"/>
            <a:ext cx="1054565"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水質汚染</a:t>
            </a:r>
          </a:p>
        </p:txBody>
      </p:sp>
      <p:sp>
        <p:nvSpPr>
          <p:cNvPr id="59" name="テキスト ボックス 58">
            <a:extLst>
              <a:ext uri="{FF2B5EF4-FFF2-40B4-BE49-F238E27FC236}">
                <a16:creationId xmlns:a16="http://schemas.microsoft.com/office/drawing/2014/main" id="{EF21CF80-52FB-9CFE-22CB-F444DCE745A7}"/>
              </a:ext>
            </a:extLst>
          </p:cNvPr>
          <p:cNvSpPr txBox="1"/>
          <p:nvPr/>
        </p:nvSpPr>
        <p:spPr>
          <a:xfrm>
            <a:off x="4481502" y="3242507"/>
            <a:ext cx="987257" cy="507831"/>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飲用水の確保困難</a:t>
            </a:r>
          </a:p>
        </p:txBody>
      </p:sp>
      <p:sp>
        <p:nvSpPr>
          <p:cNvPr id="60" name="テキスト ボックス 59">
            <a:extLst>
              <a:ext uri="{FF2B5EF4-FFF2-40B4-BE49-F238E27FC236}">
                <a16:creationId xmlns:a16="http://schemas.microsoft.com/office/drawing/2014/main" id="{3C03CD3F-8154-7880-288A-AF235FB86DD4}"/>
              </a:ext>
            </a:extLst>
          </p:cNvPr>
          <p:cNvSpPr txBox="1"/>
          <p:nvPr/>
        </p:nvSpPr>
        <p:spPr>
          <a:xfrm>
            <a:off x="3099075" y="4900619"/>
            <a:ext cx="1024142"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ひきこもり</a:t>
            </a:r>
          </a:p>
        </p:txBody>
      </p:sp>
      <p:sp>
        <p:nvSpPr>
          <p:cNvPr id="61" name="テキスト ボックス 60">
            <a:extLst>
              <a:ext uri="{FF2B5EF4-FFF2-40B4-BE49-F238E27FC236}">
                <a16:creationId xmlns:a16="http://schemas.microsoft.com/office/drawing/2014/main" id="{870C76DB-F1E4-3A96-E826-7F4936DBC911}"/>
              </a:ext>
            </a:extLst>
          </p:cNvPr>
          <p:cNvSpPr txBox="1"/>
          <p:nvPr/>
        </p:nvSpPr>
        <p:spPr>
          <a:xfrm>
            <a:off x="5748552" y="4373645"/>
            <a:ext cx="784091"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過密化</a:t>
            </a:r>
          </a:p>
        </p:txBody>
      </p:sp>
      <p:sp>
        <p:nvSpPr>
          <p:cNvPr id="62" name="テキスト ボックス 61">
            <a:extLst>
              <a:ext uri="{FF2B5EF4-FFF2-40B4-BE49-F238E27FC236}">
                <a16:creationId xmlns:a16="http://schemas.microsoft.com/office/drawing/2014/main" id="{577C4945-54E5-5AED-9FB3-3473A12A7DB2}"/>
              </a:ext>
            </a:extLst>
          </p:cNvPr>
          <p:cNvSpPr txBox="1"/>
          <p:nvPr/>
        </p:nvSpPr>
        <p:spPr>
          <a:xfrm>
            <a:off x="1145782" y="4445361"/>
            <a:ext cx="703339" cy="300082"/>
          </a:xfrm>
          <a:prstGeom prst="rect">
            <a:avLst/>
          </a:prstGeom>
          <a:noFill/>
        </p:spPr>
        <p:txBody>
          <a:bodyPr wrap="square" rtlCol="0">
            <a:spAutoFit/>
          </a:bodyPr>
          <a:lstStyle/>
          <a:p>
            <a:pPr algn="ctr" defTabSz="914400">
              <a:defRPr/>
            </a:pPr>
            <a:r>
              <a:rPr kumimoji="1" lang="en-US" altLang="ja-JP" sz="1350" dirty="0">
                <a:solidFill>
                  <a:prstClr val="black"/>
                </a:solidFill>
                <a:latin typeface="BIZ UDPゴシック" panose="020B0400000000000000" pitchFamily="50" charset="-128"/>
                <a:ea typeface="BIZ UDPゴシック" panose="020B0400000000000000" pitchFamily="50" charset="-128"/>
              </a:rPr>
              <a:t>PTSD</a:t>
            </a:r>
            <a:endParaRPr kumimoji="1" lang="ja-JP" altLang="en-US" sz="1350" dirty="0">
              <a:solidFill>
                <a:prstClr val="black"/>
              </a:solidFill>
              <a:latin typeface="BIZ UDPゴシック" panose="020B0400000000000000" pitchFamily="50" charset="-128"/>
              <a:ea typeface="BIZ UDPゴシック" panose="020B0400000000000000" pitchFamily="50" charset="-128"/>
            </a:endParaRPr>
          </a:p>
        </p:txBody>
      </p:sp>
      <p:sp>
        <p:nvSpPr>
          <p:cNvPr id="63" name="テキスト ボックス 62">
            <a:extLst>
              <a:ext uri="{FF2B5EF4-FFF2-40B4-BE49-F238E27FC236}">
                <a16:creationId xmlns:a16="http://schemas.microsoft.com/office/drawing/2014/main" id="{D7536316-A9A8-03ED-3F2A-A5933718312C}"/>
              </a:ext>
            </a:extLst>
          </p:cNvPr>
          <p:cNvSpPr txBox="1"/>
          <p:nvPr/>
        </p:nvSpPr>
        <p:spPr>
          <a:xfrm>
            <a:off x="7509407" y="5138807"/>
            <a:ext cx="1471841" cy="300082"/>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国際情勢の悪化</a:t>
            </a:r>
          </a:p>
        </p:txBody>
      </p:sp>
      <p:sp>
        <p:nvSpPr>
          <p:cNvPr id="55" name="テキスト ボックス 54">
            <a:extLst>
              <a:ext uri="{FF2B5EF4-FFF2-40B4-BE49-F238E27FC236}">
                <a16:creationId xmlns:a16="http://schemas.microsoft.com/office/drawing/2014/main" id="{5D56D534-F638-9E02-4528-FB88C14A3639}"/>
              </a:ext>
            </a:extLst>
          </p:cNvPr>
          <p:cNvSpPr txBox="1"/>
          <p:nvPr/>
        </p:nvSpPr>
        <p:spPr>
          <a:xfrm>
            <a:off x="4612946" y="4670531"/>
            <a:ext cx="942540" cy="507831"/>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劣悪な</a:t>
            </a:r>
            <a:endParaRPr kumimoji="1" lang="en-US" altLang="ja-JP" sz="1350" dirty="0">
              <a:solidFill>
                <a:prstClr val="black"/>
              </a:solidFill>
              <a:latin typeface="BIZ UDPゴシック" panose="020B0400000000000000" pitchFamily="50" charset="-128"/>
              <a:ea typeface="BIZ UDPゴシック" panose="020B0400000000000000" pitchFamily="50" charset="-128"/>
            </a:endParaRPr>
          </a:p>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労働環境</a:t>
            </a:r>
          </a:p>
        </p:txBody>
      </p:sp>
      <p:sp>
        <p:nvSpPr>
          <p:cNvPr id="56" name="テキスト ボックス 55">
            <a:extLst>
              <a:ext uri="{FF2B5EF4-FFF2-40B4-BE49-F238E27FC236}">
                <a16:creationId xmlns:a16="http://schemas.microsoft.com/office/drawing/2014/main" id="{5CA9556E-1737-9527-639B-E2A5FBEF9F67}"/>
              </a:ext>
            </a:extLst>
          </p:cNvPr>
          <p:cNvSpPr txBox="1"/>
          <p:nvPr/>
        </p:nvSpPr>
        <p:spPr>
          <a:xfrm>
            <a:off x="4236358" y="4170968"/>
            <a:ext cx="925610" cy="507831"/>
          </a:xfrm>
          <a:prstGeom prst="rect">
            <a:avLst/>
          </a:prstGeom>
          <a:noFill/>
        </p:spPr>
        <p:txBody>
          <a:bodyPr wrap="square" rtlCol="0">
            <a:spAutoFit/>
          </a:bodyPr>
          <a:lstStyle/>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劣悪な</a:t>
            </a:r>
            <a:endParaRPr kumimoji="1" lang="en-US" altLang="ja-JP" sz="1350" dirty="0">
              <a:solidFill>
                <a:prstClr val="black"/>
              </a:solidFill>
              <a:latin typeface="BIZ UDPゴシック" panose="020B0400000000000000" pitchFamily="50" charset="-128"/>
              <a:ea typeface="BIZ UDPゴシック" panose="020B0400000000000000" pitchFamily="50" charset="-128"/>
            </a:endParaRPr>
          </a:p>
          <a:p>
            <a:pP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住宅環境</a:t>
            </a:r>
          </a:p>
        </p:txBody>
      </p:sp>
      <p:sp>
        <p:nvSpPr>
          <p:cNvPr id="65" name="テキスト ボックス 64">
            <a:extLst>
              <a:ext uri="{FF2B5EF4-FFF2-40B4-BE49-F238E27FC236}">
                <a16:creationId xmlns:a16="http://schemas.microsoft.com/office/drawing/2014/main" id="{55456D4C-6B28-A43E-E8A8-D27E4A119E9B}"/>
              </a:ext>
            </a:extLst>
          </p:cNvPr>
          <p:cNvSpPr txBox="1"/>
          <p:nvPr/>
        </p:nvSpPr>
        <p:spPr>
          <a:xfrm>
            <a:off x="6256994" y="3505924"/>
            <a:ext cx="1349042" cy="300082"/>
          </a:xfrm>
          <a:prstGeom prst="rect">
            <a:avLst/>
          </a:prstGeom>
          <a:noFill/>
        </p:spPr>
        <p:txBody>
          <a:bodyPr wrap="square" rtlCol="0">
            <a:spAutoFit/>
          </a:bodyPr>
          <a:lstStyle/>
          <a:p>
            <a:pPr algn="ctr" defTabSz="914400">
              <a:defRPr/>
            </a:pPr>
            <a:r>
              <a:rPr kumimoji="1" lang="ja-JP" altLang="en-US" sz="1350" dirty="0">
                <a:solidFill>
                  <a:prstClr val="black"/>
                </a:solidFill>
                <a:latin typeface="BIZ UDPゴシック" panose="020B0400000000000000" pitchFamily="50" charset="-128"/>
                <a:ea typeface="BIZ UDPゴシック" panose="020B0400000000000000" pitchFamily="50" charset="-128"/>
              </a:rPr>
              <a:t>宗教間の対立</a:t>
            </a:r>
          </a:p>
        </p:txBody>
      </p:sp>
      <p:sp>
        <p:nvSpPr>
          <p:cNvPr id="2" name="タイトル 1">
            <a:extLst>
              <a:ext uri="{FF2B5EF4-FFF2-40B4-BE49-F238E27FC236}">
                <a16:creationId xmlns:a16="http://schemas.microsoft.com/office/drawing/2014/main" id="{1CE47EC4-7A68-032C-4059-DAB8F95BF967}"/>
              </a:ext>
            </a:extLst>
          </p:cNvPr>
          <p:cNvSpPr txBox="1">
            <a:spLocks/>
          </p:cNvSpPr>
          <p:nvPr/>
        </p:nvSpPr>
        <p:spPr>
          <a:xfrm>
            <a:off x="0" y="-655"/>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２．社会福祉とソーシャルワーク</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08A4E434-F202-D0DE-82D1-D82C10FF929E}"/>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6" name="テキスト ボックス 5">
            <a:extLst>
              <a:ext uri="{FF2B5EF4-FFF2-40B4-BE49-F238E27FC236}">
                <a16:creationId xmlns:a16="http://schemas.microsoft.com/office/drawing/2014/main" id="{76584ED2-6D7C-3561-A7C9-915187ADE110}"/>
              </a:ext>
            </a:extLst>
          </p:cNvPr>
          <p:cNvSpPr txBox="1"/>
          <p:nvPr/>
        </p:nvSpPr>
        <p:spPr>
          <a:xfrm>
            <a:off x="4419599" y="85725"/>
            <a:ext cx="4716000" cy="369332"/>
          </a:xfrm>
          <a:prstGeom prst="rect">
            <a:avLst/>
          </a:prstGeom>
          <a:solidFill>
            <a:schemeClr val="accent1">
              <a:lumMod val="60000"/>
              <a:lumOff val="40000"/>
            </a:schemeClr>
          </a:solidFill>
        </p:spPr>
        <p:txBody>
          <a:bodyPr wrap="square" rtlCol="0">
            <a:spAutoFit/>
          </a:bodyPr>
          <a:lstStyle/>
          <a:p>
            <a:pPr algn="ctr" defTabSz="914400">
              <a:defRPr/>
            </a:pPr>
            <a:r>
              <a:rPr kumimoji="1" lang="ja-JP" altLang="en-US" b="1" dirty="0">
                <a:solidFill>
                  <a:prstClr val="black"/>
                </a:solidFill>
                <a:latin typeface="UD デジタル 教科書体 NK-B" panose="02020700000000000000" pitchFamily="18" charset="-128"/>
                <a:ea typeface="UD デジタル 教科書体 NK-B" panose="02020700000000000000" pitchFamily="18" charset="-128"/>
              </a:rPr>
              <a:t>ミクロ・メゾ・マクロ</a:t>
            </a:r>
            <a:r>
              <a:rPr kumimoji="1" lang="ja-JP" altLang="en-US" b="1" dirty="0">
                <a:solidFill>
                  <a:prstClr val="black"/>
                </a:solidFill>
                <a:latin typeface="UD デジタル 教科書体 N-R" panose="02020400000000000000" pitchFamily="17" charset="-128"/>
                <a:ea typeface="UD デジタル 教科書体 N-R" panose="02020400000000000000" pitchFamily="17" charset="-128"/>
              </a:rPr>
              <a:t>を一体的に捉える視点</a:t>
            </a:r>
            <a:endParaRPr kumimoji="1" lang="en-US" altLang="ja-JP" b="1" dirty="0">
              <a:solidFill>
                <a:prstClr val="black"/>
              </a:solidFill>
              <a:latin typeface="UD デジタル 教科書体 N-R" panose="02020400000000000000" pitchFamily="17" charset="-128"/>
              <a:ea typeface="UD デジタル 教科書体 N-R" panose="02020400000000000000" pitchFamily="17" charset="-128"/>
            </a:endParaRPr>
          </a:p>
        </p:txBody>
      </p:sp>
      <p:sp>
        <p:nvSpPr>
          <p:cNvPr id="8" name="スライド番号プレースホルダー 7">
            <a:extLst>
              <a:ext uri="{FF2B5EF4-FFF2-40B4-BE49-F238E27FC236}">
                <a16:creationId xmlns:a16="http://schemas.microsoft.com/office/drawing/2014/main" id="{39656CFA-A9E8-D8B7-41C6-88A15B56F31E}"/>
              </a:ext>
            </a:extLst>
          </p:cNvPr>
          <p:cNvSpPr>
            <a:spLocks noGrp="1"/>
          </p:cNvSpPr>
          <p:nvPr>
            <p:ph type="sldNum" sz="quarter" idx="12"/>
          </p:nvPr>
        </p:nvSpPr>
        <p:spPr/>
        <p:txBody>
          <a:bodyPr/>
          <a:lstStyle/>
          <a:p>
            <a:fld id="{9DAC49A8-D133-48D6-BABD-467D590054FB}" type="slidenum">
              <a:rPr kumimoji="1" lang="ja-JP" altLang="en-US" smtClean="0"/>
              <a:t>10</a:t>
            </a:fld>
            <a:endParaRPr kumimoji="1" lang="ja-JP" altLang="en-US"/>
          </a:p>
        </p:txBody>
      </p:sp>
    </p:spTree>
    <p:extLst>
      <p:ext uri="{BB962C8B-B14F-4D97-AF65-F5344CB8AC3E}">
        <p14:creationId xmlns:p14="http://schemas.microsoft.com/office/powerpoint/2010/main" val="4184360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3BD18-61D9-8984-6589-F3470847E28C}"/>
            </a:ext>
          </a:extLst>
        </p:cNvPr>
        <p:cNvGrpSpPr/>
        <p:nvPr/>
      </p:nvGrpSpPr>
      <p:grpSpPr>
        <a:xfrm>
          <a:off x="0" y="0"/>
          <a:ext cx="0" cy="0"/>
          <a:chOff x="0" y="0"/>
          <a:chExt cx="0" cy="0"/>
        </a:xfrm>
      </p:grpSpPr>
      <p:sp>
        <p:nvSpPr>
          <p:cNvPr id="11" name="部分円 10">
            <a:extLst>
              <a:ext uri="{FF2B5EF4-FFF2-40B4-BE49-F238E27FC236}">
                <a16:creationId xmlns:a16="http://schemas.microsoft.com/office/drawing/2014/main" id="{E236DB00-8666-2882-C148-0580B6981C10}"/>
              </a:ext>
            </a:extLst>
          </p:cNvPr>
          <p:cNvSpPr/>
          <p:nvPr/>
        </p:nvSpPr>
        <p:spPr>
          <a:xfrm rot="16200000">
            <a:off x="-2426829" y="-297620"/>
            <a:ext cx="5968077" cy="11588443"/>
          </a:xfrm>
          <a:prstGeom prst="pie">
            <a:avLst>
              <a:gd name="adj1" fmla="val 0"/>
              <a:gd name="adj2" fmla="val 5405449"/>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defRPr/>
            </a:pPr>
            <a:endParaRPr kumimoji="1" lang="ja-JP" altLang="en-US" sz="1350">
              <a:solidFill>
                <a:prstClr val="black"/>
              </a:solidFill>
              <a:latin typeface="BIZ UDPゴシック" panose="020B0400000000000000" pitchFamily="50" charset="-128"/>
              <a:ea typeface="BIZ UDPゴシック" panose="020B0400000000000000" pitchFamily="50" charset="-128"/>
            </a:endParaRPr>
          </a:p>
        </p:txBody>
      </p:sp>
      <p:sp>
        <p:nvSpPr>
          <p:cNvPr id="12" name="部分円 11">
            <a:extLst>
              <a:ext uri="{FF2B5EF4-FFF2-40B4-BE49-F238E27FC236}">
                <a16:creationId xmlns:a16="http://schemas.microsoft.com/office/drawing/2014/main" id="{F2B9EE3D-C097-3A43-F7E7-DF063A44D47B}"/>
              </a:ext>
            </a:extLst>
          </p:cNvPr>
          <p:cNvSpPr/>
          <p:nvPr/>
        </p:nvSpPr>
        <p:spPr>
          <a:xfrm rot="16200000">
            <a:off x="-4000617" y="-2783149"/>
            <a:ext cx="9115654" cy="16559503"/>
          </a:xfrm>
          <a:prstGeom prst="pie">
            <a:avLst>
              <a:gd name="adj1" fmla="val 0"/>
              <a:gd name="adj2" fmla="val 5403842"/>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defRPr/>
            </a:pPr>
            <a:endParaRPr kumimoji="1" lang="ja-JP" altLang="en-US" sz="1350" dirty="0">
              <a:solidFill>
                <a:prstClr val="black"/>
              </a:solidFill>
              <a:latin typeface="BIZ UDPゴシック" panose="020B0400000000000000" pitchFamily="50" charset="-128"/>
              <a:ea typeface="BIZ UDPゴシック" panose="020B0400000000000000" pitchFamily="50" charset="-128"/>
            </a:endParaRPr>
          </a:p>
        </p:txBody>
      </p:sp>
      <p:sp>
        <p:nvSpPr>
          <p:cNvPr id="2" name="タイトル 1">
            <a:extLst>
              <a:ext uri="{FF2B5EF4-FFF2-40B4-BE49-F238E27FC236}">
                <a16:creationId xmlns:a16="http://schemas.microsoft.com/office/drawing/2014/main" id="{9D9A9DA0-75AE-4621-B0CF-3F710EE80F3B}"/>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２．社会福祉とソーシャルワーク</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347AD38D-BB34-4975-CC35-9A081DB1DE5A}"/>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pic>
        <p:nvPicPr>
          <p:cNvPr id="7" name="図 6">
            <a:extLst>
              <a:ext uri="{FF2B5EF4-FFF2-40B4-BE49-F238E27FC236}">
                <a16:creationId xmlns:a16="http://schemas.microsoft.com/office/drawing/2014/main" id="{D9C5EE2D-7CE2-460F-E4F4-7159595877C7}"/>
              </a:ext>
            </a:extLst>
          </p:cNvPr>
          <p:cNvPicPr>
            <a:picLocks noChangeAspect="1"/>
          </p:cNvPicPr>
          <p:nvPr/>
        </p:nvPicPr>
        <p:blipFill>
          <a:blip r:embed="rId2"/>
          <a:stretch>
            <a:fillRect/>
          </a:stretch>
        </p:blipFill>
        <p:spPr>
          <a:xfrm>
            <a:off x="0" y="484872"/>
            <a:ext cx="9144000" cy="5915928"/>
          </a:xfrm>
          <a:prstGeom prst="rect">
            <a:avLst/>
          </a:prstGeom>
        </p:spPr>
      </p:pic>
      <p:sp>
        <p:nvSpPr>
          <p:cNvPr id="5" name="スライド番号プレースホルダー 4">
            <a:extLst>
              <a:ext uri="{FF2B5EF4-FFF2-40B4-BE49-F238E27FC236}">
                <a16:creationId xmlns:a16="http://schemas.microsoft.com/office/drawing/2014/main" id="{D6A9D2F1-D5DE-34DF-CC74-4020BEB84C47}"/>
              </a:ext>
            </a:extLst>
          </p:cNvPr>
          <p:cNvSpPr>
            <a:spLocks noGrp="1"/>
          </p:cNvSpPr>
          <p:nvPr>
            <p:ph type="sldNum" sz="quarter" idx="12"/>
          </p:nvPr>
        </p:nvSpPr>
        <p:spPr/>
        <p:txBody>
          <a:bodyPr/>
          <a:lstStyle/>
          <a:p>
            <a:fld id="{9DAC49A8-D133-48D6-BABD-467D590054FB}" type="slidenum">
              <a:rPr kumimoji="1" lang="ja-JP" altLang="en-US" smtClean="0"/>
              <a:t>11</a:t>
            </a:fld>
            <a:endParaRPr kumimoji="1" lang="ja-JP" altLang="en-US"/>
          </a:p>
        </p:txBody>
      </p:sp>
    </p:spTree>
    <p:extLst>
      <p:ext uri="{BB962C8B-B14F-4D97-AF65-F5344CB8AC3E}">
        <p14:creationId xmlns:p14="http://schemas.microsoft.com/office/powerpoint/2010/main" val="18331381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AA2D5-94E1-2DDA-E994-435C796F789F}"/>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62B2EC8A-996A-6E6A-EBD1-55B1B7019BC5}"/>
              </a:ext>
            </a:extLst>
          </p:cNvPr>
          <p:cNvSpPr txBox="1">
            <a:spLocks/>
          </p:cNvSpPr>
          <p:nvPr/>
        </p:nvSpPr>
        <p:spPr>
          <a:xfrm>
            <a:off x="0" y="8171"/>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２．社会福祉とソーシャルワーク</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E4A539DF-AEC7-AB1B-8095-97D9BD6AEDC3}"/>
              </a:ext>
            </a:extLst>
          </p:cNvPr>
          <p:cNvSpPr txBox="1"/>
          <p:nvPr/>
        </p:nvSpPr>
        <p:spPr>
          <a:xfrm>
            <a:off x="-6" y="1091379"/>
            <a:ext cx="9143994" cy="4392485"/>
          </a:xfrm>
          <a:prstGeom prst="rect">
            <a:avLst/>
          </a:prstGeom>
          <a:noFill/>
        </p:spPr>
        <p:txBody>
          <a:bodyPr wrap="square" rtlCol="0">
            <a:spAutoFit/>
          </a:bodyPr>
          <a:lstStyle/>
          <a:p>
            <a:r>
              <a:rPr kumimoji="1" lang="ja-JP" altLang="en-US" sz="2400" dirty="0">
                <a:latin typeface="BIZ UDPゴシック" panose="020B0400000000000000" pitchFamily="50" charset="-128"/>
                <a:ea typeface="BIZ UDPゴシック" panose="020B0400000000000000" pitchFamily="50" charset="-128"/>
              </a:rPr>
              <a:t>〇ソーシャルワーク専門職のグローバル定義</a:t>
            </a:r>
            <a:endParaRPr kumimoji="1" lang="en-US" altLang="ja-JP" sz="2400" dirty="0">
              <a:latin typeface="BIZ UDPゴシック" panose="020B0400000000000000" pitchFamily="50" charset="-128"/>
              <a:ea typeface="BIZ UDPゴシック" panose="020B0400000000000000" pitchFamily="50" charset="-128"/>
            </a:endParaRPr>
          </a:p>
          <a:p>
            <a:r>
              <a:rPr kumimoji="1" lang="ja-JP" altLang="en-US" sz="2400" dirty="0">
                <a:latin typeface="BIZ UDPゴシック" panose="020B0400000000000000" pitchFamily="50" charset="-128"/>
                <a:ea typeface="BIZ UDPゴシック" panose="020B0400000000000000" pitchFamily="50" charset="-128"/>
              </a:rPr>
              <a:t>　（</a:t>
            </a:r>
            <a:r>
              <a:rPr kumimoji="1" lang="en-US" altLang="ja-JP" sz="2400" dirty="0">
                <a:latin typeface="BIZ UDPゴシック" panose="020B0400000000000000" pitchFamily="50" charset="-128"/>
                <a:ea typeface="BIZ UDPゴシック" panose="020B0400000000000000" pitchFamily="50" charset="-128"/>
              </a:rPr>
              <a:t>2014</a:t>
            </a:r>
            <a:r>
              <a:rPr kumimoji="1" lang="ja-JP" altLang="en-US" sz="2400" dirty="0">
                <a:latin typeface="BIZ UDPゴシック" panose="020B0400000000000000" pitchFamily="50" charset="-128"/>
                <a:ea typeface="BIZ UDPゴシック" panose="020B0400000000000000" pitchFamily="50" charset="-128"/>
              </a:rPr>
              <a:t>年</a:t>
            </a:r>
            <a:r>
              <a:rPr kumimoji="1" lang="en-US" altLang="ja-JP" sz="2400" dirty="0">
                <a:latin typeface="BIZ UDPゴシック" panose="020B0400000000000000" pitchFamily="50" charset="-128"/>
                <a:ea typeface="BIZ UDPゴシック" panose="020B0400000000000000" pitchFamily="50" charset="-128"/>
              </a:rPr>
              <a:t>7</a:t>
            </a:r>
            <a:r>
              <a:rPr kumimoji="1" lang="ja-JP" altLang="en-US" sz="2400" dirty="0">
                <a:latin typeface="BIZ UDPゴシック" panose="020B0400000000000000" pitchFamily="50" charset="-128"/>
                <a:ea typeface="BIZ UDPゴシック" panose="020B0400000000000000" pitchFamily="50" charset="-128"/>
              </a:rPr>
              <a:t>月に開催された</a:t>
            </a:r>
            <a:r>
              <a:rPr kumimoji="1" lang="en-US" altLang="ja-JP" sz="2400" dirty="0">
                <a:latin typeface="BIZ UDPゴシック" panose="020B0400000000000000" pitchFamily="50" charset="-128"/>
                <a:ea typeface="BIZ UDPゴシック" panose="020B0400000000000000" pitchFamily="50" charset="-128"/>
              </a:rPr>
              <a:t>IFSW</a:t>
            </a:r>
            <a:r>
              <a:rPr kumimoji="1" lang="ja-JP" altLang="en-US" sz="2400" dirty="0">
                <a:latin typeface="BIZ UDPゴシック" panose="020B0400000000000000" pitchFamily="50" charset="-128"/>
                <a:ea typeface="BIZ UDPゴシック" panose="020B0400000000000000" pitchFamily="50" charset="-128"/>
              </a:rPr>
              <a:t>および</a:t>
            </a:r>
            <a:r>
              <a:rPr kumimoji="1" lang="en-US" altLang="ja-JP" sz="2400" dirty="0">
                <a:latin typeface="BIZ UDPゴシック" panose="020B0400000000000000" pitchFamily="50" charset="-128"/>
                <a:ea typeface="BIZ UDPゴシック" panose="020B0400000000000000" pitchFamily="50" charset="-128"/>
              </a:rPr>
              <a:t>IASSW</a:t>
            </a:r>
            <a:r>
              <a:rPr kumimoji="1" lang="ja-JP" altLang="en-US" sz="2400" dirty="0">
                <a:latin typeface="BIZ UDPゴシック" panose="020B0400000000000000" pitchFamily="50" charset="-128"/>
                <a:ea typeface="BIZ UDPゴシック" panose="020B0400000000000000" pitchFamily="50" charset="-128"/>
              </a:rPr>
              <a:t>の総会で採択）</a:t>
            </a:r>
            <a:endParaRPr kumimoji="1" lang="en-US" altLang="ja-JP" sz="2400" dirty="0">
              <a:latin typeface="BIZ UDPゴシック" panose="020B0400000000000000" pitchFamily="50" charset="-128"/>
              <a:ea typeface="BIZ UDPゴシック" panose="020B0400000000000000" pitchFamily="50" charset="-128"/>
            </a:endParaRPr>
          </a:p>
          <a:p>
            <a:pPr>
              <a:lnSpc>
                <a:spcPts val="3300"/>
              </a:lnSpc>
              <a:spcBef>
                <a:spcPts val="1800"/>
              </a:spcBef>
            </a:pPr>
            <a:r>
              <a:rPr kumimoji="1" lang="ja-JP" altLang="en-US" sz="2400" dirty="0">
                <a:latin typeface="BIZ UDPゴシック" panose="020B0400000000000000" pitchFamily="50" charset="-128"/>
                <a:ea typeface="BIZ UDPゴシック" panose="020B0400000000000000" pitchFamily="50" charset="-128"/>
              </a:rPr>
              <a:t>　ソーシャルワークは、</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社会変革と社会開発、社会的結束、および人々のエンパワメントと解放を促進する</a:t>
            </a:r>
            <a:r>
              <a:rPr kumimoji="1" lang="ja-JP" altLang="en-US" sz="2400" dirty="0">
                <a:latin typeface="BIZ UDPゴシック" panose="020B0400000000000000" pitchFamily="50" charset="-128"/>
                <a:ea typeface="BIZ UDPゴシック" panose="020B0400000000000000" pitchFamily="50" charset="-128"/>
              </a:rPr>
              <a:t>、実践に基づいた専門職であり学問である。</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社会正義、人権、集団的責任、および多様性尊重の諸原理は、ソーシャルワークの中核</a:t>
            </a:r>
            <a:r>
              <a:rPr kumimoji="1" lang="ja-JP" altLang="en-US" sz="2400" dirty="0">
                <a:latin typeface="BIZ UDPゴシック" panose="020B0400000000000000" pitchFamily="50" charset="-128"/>
                <a:ea typeface="BIZ UDPゴシック" panose="020B0400000000000000" pitchFamily="50" charset="-128"/>
              </a:rPr>
              <a:t>をなす。</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ソーシャルワークの理論、社会科学、人文学、および地域・民族固有の知</a:t>
            </a:r>
            <a:r>
              <a:rPr kumimoji="1" lang="ja-JP" altLang="en-US" sz="2400" dirty="0">
                <a:latin typeface="BIZ UDPゴシック" panose="020B0400000000000000" pitchFamily="50" charset="-128"/>
                <a:ea typeface="BIZ UDPゴシック" panose="020B0400000000000000" pitchFamily="50" charset="-128"/>
              </a:rPr>
              <a:t>を基盤として、ソーシャルワークは、</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生活課題に取り組みウェルビーイングを高めるよう、人々やさまざまな構造に働きかける</a:t>
            </a:r>
            <a:r>
              <a:rPr kumimoji="1" lang="ja-JP" altLang="en-US" sz="2400" dirty="0">
                <a:latin typeface="BIZ UDPゴシック" panose="020B0400000000000000" pitchFamily="50" charset="-128"/>
                <a:ea typeface="BIZ UDPゴシック" panose="020B0400000000000000" pitchFamily="50" charset="-128"/>
              </a:rPr>
              <a:t>。この定義は、各国および世界の各地域で展開してもよい</a:t>
            </a:r>
            <a:endParaRPr kumimoji="1" lang="ja-JP" altLang="en-US" sz="1400" b="1" dirty="0">
              <a:solidFill>
                <a:srgbClr val="0070C0"/>
              </a:solidFill>
              <a:latin typeface="+mn-ea"/>
            </a:endParaRPr>
          </a:p>
        </p:txBody>
      </p:sp>
      <p:sp>
        <p:nvSpPr>
          <p:cNvPr id="10" name="テキスト ボックス 9">
            <a:extLst>
              <a:ext uri="{FF2B5EF4-FFF2-40B4-BE49-F238E27FC236}">
                <a16:creationId xmlns:a16="http://schemas.microsoft.com/office/drawing/2014/main" id="{3E9D9681-E98C-973B-B5F6-F833FEC9096E}"/>
              </a:ext>
            </a:extLst>
          </p:cNvPr>
          <p:cNvSpPr txBox="1"/>
          <p:nvPr/>
        </p:nvSpPr>
        <p:spPr>
          <a:xfrm>
            <a:off x="1" y="574206"/>
            <a:ext cx="9143999"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（３） ソーシャルワーク専門職のグローバル定義</a:t>
            </a:r>
            <a:endParaRPr kumimoji="1" lang="en-US" altLang="ja-JP" sz="14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CBE8F6F2-38AC-47CF-F54C-104E048AD4BE}"/>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2" name="テキスト ボックス 1">
            <a:extLst>
              <a:ext uri="{FF2B5EF4-FFF2-40B4-BE49-F238E27FC236}">
                <a16:creationId xmlns:a16="http://schemas.microsoft.com/office/drawing/2014/main" id="{30E02A26-624E-05BB-CAE8-D69ECF28EA33}"/>
              </a:ext>
            </a:extLst>
          </p:cNvPr>
          <p:cNvSpPr txBox="1"/>
          <p:nvPr/>
        </p:nvSpPr>
        <p:spPr>
          <a:xfrm>
            <a:off x="176168" y="5600609"/>
            <a:ext cx="8967831" cy="769441"/>
          </a:xfrm>
          <a:prstGeom prst="rect">
            <a:avLst/>
          </a:prstGeom>
          <a:noFill/>
        </p:spPr>
        <p:txBody>
          <a:bodyPr wrap="square" rtlCol="0">
            <a:spAutoFit/>
          </a:bodyPr>
          <a:lstStyle/>
          <a:p>
            <a:pPr marL="306000" indent="-306000"/>
            <a:r>
              <a:rPr kumimoji="1" lang="ja-JP" altLang="en-US" sz="2200" dirty="0">
                <a:latin typeface="BIZ UDPゴシック" panose="020B0400000000000000" pitchFamily="50" charset="-128"/>
                <a:ea typeface="BIZ UDPゴシック" panose="020B0400000000000000" pitchFamily="50" charset="-128"/>
              </a:rPr>
              <a:t>➡第３科目</a:t>
            </a:r>
            <a:r>
              <a:rPr kumimoji="1" lang="ja-JP" altLang="en-US" sz="2200" spc="-150" dirty="0">
                <a:latin typeface="BIZ UDPゴシック" panose="020B0400000000000000" pitchFamily="50" charset="-128"/>
                <a:ea typeface="BIZ UDPゴシック" panose="020B0400000000000000" pitchFamily="50" charset="-128"/>
              </a:rPr>
              <a:t>では、スクールソーシャルワークの</a:t>
            </a:r>
            <a:r>
              <a:rPr kumimoji="1" lang="ja-JP" altLang="en-US" sz="2200" dirty="0">
                <a:latin typeface="BIZ UDPゴシック" panose="020B0400000000000000" pitchFamily="50" charset="-128"/>
                <a:ea typeface="BIZ UDPゴシック" panose="020B0400000000000000" pitchFamily="50" charset="-128"/>
              </a:rPr>
              <a:t>基礎として、</a:t>
            </a:r>
            <a:r>
              <a:rPr kumimoji="1" lang="ja-JP" altLang="en-US" sz="2200" spc="-150" dirty="0">
                <a:latin typeface="BIZ UDPゴシック" panose="020B0400000000000000" pitchFamily="50" charset="-128"/>
                <a:ea typeface="BIZ UDPゴシック" panose="020B0400000000000000" pitchFamily="50" charset="-128"/>
              </a:rPr>
              <a:t>ソーシャルワーク</a:t>
            </a:r>
            <a:r>
              <a:rPr kumimoji="1" lang="ja-JP" altLang="en-US" sz="2200" dirty="0">
                <a:latin typeface="BIZ UDPゴシック" panose="020B0400000000000000" pitchFamily="50" charset="-128"/>
                <a:ea typeface="BIZ UDPゴシック" panose="020B0400000000000000" pitchFamily="50" charset="-128"/>
              </a:rPr>
              <a:t>専門職のグローバル定義についてさらに詳しく学ぶ</a:t>
            </a:r>
            <a:endParaRPr kumimoji="1" lang="en-US" altLang="ja-JP" sz="2200" dirty="0">
              <a:latin typeface="BIZ UDPゴシック" panose="020B0400000000000000" pitchFamily="50" charset="-128"/>
              <a:ea typeface="BIZ UDPゴシック" panose="020B0400000000000000" pitchFamily="50" charset="-128"/>
            </a:endParaRPr>
          </a:p>
        </p:txBody>
      </p:sp>
      <p:sp>
        <p:nvSpPr>
          <p:cNvPr id="5" name="スライド番号プレースホルダー 4">
            <a:extLst>
              <a:ext uri="{FF2B5EF4-FFF2-40B4-BE49-F238E27FC236}">
                <a16:creationId xmlns:a16="http://schemas.microsoft.com/office/drawing/2014/main" id="{06A2A669-B69B-7F4F-AFA3-6887997A5062}"/>
              </a:ext>
            </a:extLst>
          </p:cNvPr>
          <p:cNvSpPr>
            <a:spLocks noGrp="1"/>
          </p:cNvSpPr>
          <p:nvPr>
            <p:ph type="sldNum" sz="quarter" idx="12"/>
          </p:nvPr>
        </p:nvSpPr>
        <p:spPr/>
        <p:txBody>
          <a:bodyPr/>
          <a:lstStyle/>
          <a:p>
            <a:fld id="{9DAC49A8-D133-48D6-BABD-467D590054FB}" type="slidenum">
              <a:rPr kumimoji="1" lang="ja-JP" altLang="en-US" smtClean="0"/>
              <a:t>12</a:t>
            </a:fld>
            <a:endParaRPr kumimoji="1" lang="ja-JP" altLang="en-US"/>
          </a:p>
        </p:txBody>
      </p:sp>
    </p:spTree>
    <p:extLst>
      <p:ext uri="{BB962C8B-B14F-4D97-AF65-F5344CB8AC3E}">
        <p14:creationId xmlns:p14="http://schemas.microsoft.com/office/powerpoint/2010/main" val="34720007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76C43-2733-08D1-D4CC-76C23AC05A42}"/>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39F82CC3-558E-199C-6D96-AD4B18C870A7}"/>
              </a:ext>
            </a:extLst>
          </p:cNvPr>
          <p:cNvSpPr txBox="1">
            <a:spLocks/>
          </p:cNvSpPr>
          <p:nvPr/>
        </p:nvSpPr>
        <p:spPr>
          <a:xfrm>
            <a:off x="0" y="8171"/>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２．社会福祉とソーシャルワーク</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DABBE140-0B49-845C-082C-D27A2BBBEF1B}"/>
              </a:ext>
            </a:extLst>
          </p:cNvPr>
          <p:cNvSpPr txBox="1"/>
          <p:nvPr/>
        </p:nvSpPr>
        <p:spPr>
          <a:xfrm>
            <a:off x="-6" y="1049434"/>
            <a:ext cx="9143994" cy="5509200"/>
          </a:xfrm>
          <a:prstGeom prst="rect">
            <a:avLst/>
          </a:prstGeom>
          <a:noFill/>
        </p:spPr>
        <p:txBody>
          <a:bodyPr wrap="square" rtlCol="0">
            <a:spAutoFit/>
          </a:bodyPr>
          <a:lstStyle/>
          <a:p>
            <a:pPr marL="306000" indent="-323850"/>
            <a:r>
              <a:rPr kumimoji="1" lang="ja-JP" altLang="en-US" sz="2400" dirty="0">
                <a:latin typeface="BIZ UDPゴシック" panose="020B0400000000000000" pitchFamily="50" charset="-128"/>
                <a:ea typeface="BIZ UDPゴシック" panose="020B0400000000000000" pitchFamily="50" charset="-128"/>
              </a:rPr>
              <a:t>〇ソーシャルワークとは、</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何らかの生活問題を抱える人々に対するアプローチと、人々が暮らす地域や人々を取り巻く社会環境へのアプローチとの両方を、一体的に行う</a:t>
            </a:r>
            <a:r>
              <a:rPr kumimoji="1" lang="ja-JP" altLang="en-US" sz="2400" dirty="0">
                <a:latin typeface="BIZ UDPゴシック" panose="020B0400000000000000" pitchFamily="50" charset="-128"/>
                <a:ea typeface="BIZ UDPゴシック" panose="020B0400000000000000" pitchFamily="50" charset="-128"/>
              </a:rPr>
              <a:t>営み</a:t>
            </a:r>
            <a:endParaRPr kumimoji="1" lang="en-US" altLang="ja-JP" sz="2400" dirty="0">
              <a:latin typeface="BIZ UDPゴシック" panose="020B0400000000000000" pitchFamily="50" charset="-128"/>
              <a:ea typeface="BIZ UDPゴシック" panose="020B0400000000000000" pitchFamily="50" charset="-128"/>
            </a:endParaRPr>
          </a:p>
          <a:p>
            <a:pPr marL="306000" indent="-323850">
              <a:spcBef>
                <a:spcPts val="800"/>
              </a:spcBef>
            </a:pPr>
            <a:r>
              <a:rPr kumimoji="1" lang="ja-JP" altLang="en-US" sz="2400" dirty="0">
                <a:latin typeface="BIZ UDPゴシック" panose="020B0400000000000000" pitchFamily="50" charset="-128"/>
                <a:ea typeface="BIZ UDPゴシック" panose="020B0400000000000000" pitchFamily="50" charset="-128"/>
              </a:rPr>
              <a:t>〇今日求められるソーシャルワークは、何かの制度に基づく特定の分野や領域のなかだけで、あるいは特定の対象者や利用者が想定された制度のもとだけで実践されるものではない</a:t>
            </a:r>
            <a:endParaRPr kumimoji="1" lang="en-US" altLang="ja-JP" sz="2400" dirty="0">
              <a:latin typeface="BIZ UDPゴシック" panose="020B0400000000000000" pitchFamily="50" charset="-128"/>
              <a:ea typeface="BIZ UDPゴシック" panose="020B0400000000000000" pitchFamily="50" charset="-128"/>
            </a:endParaRPr>
          </a:p>
          <a:p>
            <a:pPr marL="306000" indent="-323850">
              <a:spcBef>
                <a:spcPts val="800"/>
              </a:spcBef>
            </a:pPr>
            <a:r>
              <a:rPr kumimoji="1" lang="ja-JP" altLang="en-US" sz="2400" dirty="0">
                <a:latin typeface="BIZ UDPゴシック" panose="020B0400000000000000" pitchFamily="50" charset="-128"/>
                <a:ea typeface="BIZ UDPゴシック" panose="020B0400000000000000" pitchFamily="50" charset="-128"/>
              </a:rPr>
              <a:t>〇</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分野横断的、領域横断的、制度横断的に実践される、総合的かつ包括的な生活支援、地域に根差した支援</a:t>
            </a:r>
            <a:r>
              <a:rPr kumimoji="1" lang="ja-JP" altLang="en-US" sz="2400" dirty="0">
                <a:latin typeface="BIZ UDPゴシック" panose="020B0400000000000000" pitchFamily="50" charset="-128"/>
                <a:ea typeface="BIZ UDPゴシック" panose="020B0400000000000000" pitchFamily="50" charset="-128"/>
              </a:rPr>
              <a:t>の展開が求められている</a:t>
            </a:r>
            <a:endParaRPr kumimoji="1" lang="en-US" altLang="ja-JP" sz="2400" dirty="0">
              <a:latin typeface="BIZ UDPゴシック" panose="020B0400000000000000" pitchFamily="50" charset="-128"/>
              <a:ea typeface="BIZ UDPゴシック" panose="020B0400000000000000" pitchFamily="50" charset="-128"/>
            </a:endParaRPr>
          </a:p>
          <a:p>
            <a:pPr marL="306000" indent="-323850">
              <a:spcBef>
                <a:spcPts val="800"/>
              </a:spcBef>
            </a:pPr>
            <a:r>
              <a:rPr kumimoji="1" lang="ja-JP" altLang="en-US" sz="2400" dirty="0">
                <a:latin typeface="BIZ UDPゴシック" panose="020B0400000000000000" pitchFamily="50" charset="-128"/>
                <a:ea typeface="BIZ UDPゴシック" panose="020B0400000000000000" pitchFamily="50" charset="-128"/>
              </a:rPr>
              <a:t>〇地域で暮らす人々の日常に、そして当事者の生活とその困難状況にしっかりと結びついたソーシャルワークであることが重要</a:t>
            </a:r>
            <a:endParaRPr kumimoji="1" lang="en-US" altLang="ja-JP" sz="2400" dirty="0">
              <a:latin typeface="BIZ UDPゴシック" panose="020B0400000000000000" pitchFamily="50" charset="-128"/>
              <a:ea typeface="BIZ UDPゴシック" panose="020B0400000000000000" pitchFamily="50" charset="-128"/>
            </a:endParaRPr>
          </a:p>
          <a:p>
            <a:pPr marL="306000" indent="-323850">
              <a:spcBef>
                <a:spcPts val="800"/>
              </a:spcBef>
            </a:pPr>
            <a:r>
              <a:rPr kumimoji="1" lang="ja-JP" altLang="en-US" sz="2400" dirty="0">
                <a:latin typeface="BIZ UDPゴシック" panose="020B0400000000000000" pitchFamily="50" charset="-128"/>
                <a:ea typeface="BIZ UDPゴシック" panose="020B0400000000000000" pitchFamily="50" charset="-128"/>
              </a:rPr>
              <a:t>〇ソーシャルワークとは、人々が暮らす地域とそこでの生活に根差した実践であり、かつ当事者や地域住民の側からの視座で展開する実践であることによって、はじめて意味を持つ</a:t>
            </a:r>
            <a:endParaRPr kumimoji="1" lang="ja-JP" altLang="en-US" sz="1400" b="1" dirty="0">
              <a:solidFill>
                <a:srgbClr val="0070C0"/>
              </a:solidFill>
              <a:latin typeface="+mn-ea"/>
            </a:endParaRPr>
          </a:p>
        </p:txBody>
      </p:sp>
      <p:sp>
        <p:nvSpPr>
          <p:cNvPr id="10" name="テキスト ボックス 9">
            <a:extLst>
              <a:ext uri="{FF2B5EF4-FFF2-40B4-BE49-F238E27FC236}">
                <a16:creationId xmlns:a16="http://schemas.microsoft.com/office/drawing/2014/main" id="{404616BC-13F0-910A-B867-3FB708CC3642}"/>
              </a:ext>
            </a:extLst>
          </p:cNvPr>
          <p:cNvSpPr txBox="1"/>
          <p:nvPr/>
        </p:nvSpPr>
        <p:spPr>
          <a:xfrm>
            <a:off x="1" y="574206"/>
            <a:ext cx="9143999"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（４） 地域に根差したソーシャルワークの展開</a:t>
            </a:r>
            <a:endParaRPr kumimoji="1" lang="en-US" altLang="ja-JP" sz="14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936F6A4F-7F42-5651-A714-BC230D285D9A}"/>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4" name="スライド番号プレースホルダー 3">
            <a:extLst>
              <a:ext uri="{FF2B5EF4-FFF2-40B4-BE49-F238E27FC236}">
                <a16:creationId xmlns:a16="http://schemas.microsoft.com/office/drawing/2014/main" id="{0216AAEC-1A06-B5AD-DCC5-F31E780F3894}"/>
              </a:ext>
            </a:extLst>
          </p:cNvPr>
          <p:cNvSpPr>
            <a:spLocks noGrp="1"/>
          </p:cNvSpPr>
          <p:nvPr>
            <p:ph type="sldNum" sz="quarter" idx="12"/>
          </p:nvPr>
        </p:nvSpPr>
        <p:spPr/>
        <p:txBody>
          <a:bodyPr/>
          <a:lstStyle/>
          <a:p>
            <a:fld id="{9DAC49A8-D133-48D6-BABD-467D590054FB}" type="slidenum">
              <a:rPr kumimoji="1" lang="ja-JP" altLang="en-US" smtClean="0"/>
              <a:t>13</a:t>
            </a:fld>
            <a:endParaRPr kumimoji="1" lang="ja-JP" altLang="en-US"/>
          </a:p>
        </p:txBody>
      </p:sp>
    </p:spTree>
    <p:extLst>
      <p:ext uri="{BB962C8B-B14F-4D97-AF65-F5344CB8AC3E}">
        <p14:creationId xmlns:p14="http://schemas.microsoft.com/office/powerpoint/2010/main" val="1906570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EE3C56-40E1-F22D-F9CF-95341892B978}"/>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69321161-AA17-C719-791D-61C346D2DB64}"/>
              </a:ext>
            </a:extLst>
          </p:cNvPr>
          <p:cNvSpPr txBox="1">
            <a:spLocks/>
          </p:cNvSpPr>
          <p:nvPr/>
        </p:nvSpPr>
        <p:spPr>
          <a:xfrm>
            <a:off x="0" y="8171"/>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３．ソーシャルワークの価値・倫理・知識・技術</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65ABB0B0-AC12-ACA1-D852-1A4AF7C65A2A}"/>
              </a:ext>
            </a:extLst>
          </p:cNvPr>
          <p:cNvSpPr txBox="1"/>
          <p:nvPr/>
        </p:nvSpPr>
        <p:spPr>
          <a:xfrm>
            <a:off x="-6" y="1099768"/>
            <a:ext cx="9143994" cy="4985980"/>
          </a:xfrm>
          <a:prstGeom prst="rect">
            <a:avLst/>
          </a:prstGeom>
          <a:noFill/>
        </p:spPr>
        <p:txBody>
          <a:bodyPr wrap="square" rtlCol="0">
            <a:spAutoFit/>
          </a:bodyPr>
          <a:lstStyle/>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〇ソーシャルワークの実践では、</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「状況のなかの人（</a:t>
            </a:r>
            <a:r>
              <a:rPr kumimoji="1" lang="en-US" altLang="ja-JP" sz="2400" b="1" u="sng" dirty="0">
                <a:solidFill>
                  <a:srgbClr val="FF0000"/>
                </a:solidFill>
                <a:latin typeface="BIZ UDPゴシック" panose="020B0400000000000000" pitchFamily="50" charset="-128"/>
                <a:ea typeface="BIZ UDPゴシック" panose="020B0400000000000000" pitchFamily="50" charset="-128"/>
              </a:rPr>
              <a:t>person in the situation</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）」という視点</a:t>
            </a:r>
            <a:r>
              <a:rPr kumimoji="1" lang="ja-JP" altLang="en-US" sz="2400" dirty="0">
                <a:latin typeface="BIZ UDPゴシック" panose="020B0400000000000000" pitchFamily="50" charset="-128"/>
                <a:ea typeface="BIZ UDPゴシック" panose="020B0400000000000000" pitchFamily="50" charset="-128"/>
              </a:rPr>
              <a:t>をもってその人を取り巻く周囲の環境にも目を向け、安定した生活の回復や維持のための、関係づくりや環境づくりに向けた活動を行う</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個人と社会環境との両方および両者の相互関係への視点と働きかけ</a:t>
            </a:r>
            <a:r>
              <a:rPr kumimoji="1" lang="ja-JP" altLang="en-US" sz="2400" dirty="0">
                <a:latin typeface="BIZ UDPゴシック" panose="020B0400000000000000" pitchFamily="50" charset="-128"/>
                <a:ea typeface="BIZ UDPゴシック" panose="020B0400000000000000" pitchFamily="50" charset="-128"/>
              </a:rPr>
              <a:t>のなかに、ソーシャルワークの独自性や固有性がある</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〇「生命」「生活」「人生」という意味をもつ、一人ひとりのかけがえのない「ライフ（</a:t>
            </a:r>
            <a:r>
              <a:rPr kumimoji="1" lang="en-US" altLang="ja-JP" sz="2400" dirty="0">
                <a:latin typeface="BIZ UDPゴシック" panose="020B0400000000000000" pitchFamily="50" charset="-128"/>
                <a:ea typeface="BIZ UDPゴシック" panose="020B0400000000000000" pitchFamily="50" charset="-128"/>
              </a:rPr>
              <a:t>Life</a:t>
            </a:r>
            <a:r>
              <a:rPr kumimoji="1" lang="ja-JP" altLang="en-US" sz="2400" dirty="0">
                <a:latin typeface="BIZ UDPゴシック" panose="020B0400000000000000" pitchFamily="50" charset="-128"/>
                <a:ea typeface="BIZ UDPゴシック" panose="020B0400000000000000" pitchFamily="50" charset="-128"/>
              </a:rPr>
              <a:t>）」とその尊厳を現実的・社会的に支える活動</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〇地域住民や地域で活動する民生委員、そして地域の様々な組織や機関とネットワークを形成し、相互の連携、協働のもとで住みよい地域づくりに向けた地域支援の実践も、ソーシャルワークが担う営み</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2136DD71-89CD-837D-516A-2630477ECDA3}"/>
              </a:ext>
            </a:extLst>
          </p:cNvPr>
          <p:cNvSpPr txBox="1"/>
          <p:nvPr/>
        </p:nvSpPr>
        <p:spPr>
          <a:xfrm>
            <a:off x="1" y="574206"/>
            <a:ext cx="9143999"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（１） ソーシャルワークの独自性や固有性</a:t>
            </a:r>
            <a:endParaRPr kumimoji="1" lang="en-US" altLang="ja-JP" sz="14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428DB9A0-77CB-9028-1B89-0F0C4AABA7AA}"/>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4" name="スライド番号プレースホルダー 3">
            <a:extLst>
              <a:ext uri="{FF2B5EF4-FFF2-40B4-BE49-F238E27FC236}">
                <a16:creationId xmlns:a16="http://schemas.microsoft.com/office/drawing/2014/main" id="{F32101B0-0270-3479-023D-4C0C9326B672}"/>
              </a:ext>
            </a:extLst>
          </p:cNvPr>
          <p:cNvSpPr>
            <a:spLocks noGrp="1"/>
          </p:cNvSpPr>
          <p:nvPr>
            <p:ph type="sldNum" sz="quarter" idx="12"/>
          </p:nvPr>
        </p:nvSpPr>
        <p:spPr/>
        <p:txBody>
          <a:bodyPr/>
          <a:lstStyle/>
          <a:p>
            <a:fld id="{9DAC49A8-D133-48D6-BABD-467D590054FB}" type="slidenum">
              <a:rPr kumimoji="1" lang="ja-JP" altLang="en-US" smtClean="0"/>
              <a:t>14</a:t>
            </a:fld>
            <a:endParaRPr kumimoji="1" lang="ja-JP" altLang="en-US"/>
          </a:p>
        </p:txBody>
      </p:sp>
    </p:spTree>
    <p:extLst>
      <p:ext uri="{BB962C8B-B14F-4D97-AF65-F5344CB8AC3E}">
        <p14:creationId xmlns:p14="http://schemas.microsoft.com/office/powerpoint/2010/main" val="189002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4A7627-1CE4-B209-BABD-7D74199CA261}"/>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E090B3EA-EE6D-A17F-D075-697B91A144E9}"/>
              </a:ext>
            </a:extLst>
          </p:cNvPr>
          <p:cNvSpPr txBox="1">
            <a:spLocks/>
          </p:cNvSpPr>
          <p:nvPr/>
        </p:nvSpPr>
        <p:spPr>
          <a:xfrm>
            <a:off x="0" y="-218"/>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３．ソーシャルワークの価値・倫理・知識・技術</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5B67A7C0-57F7-7BC7-D106-4169BAD77574}"/>
              </a:ext>
            </a:extLst>
          </p:cNvPr>
          <p:cNvSpPr txBox="1"/>
          <p:nvPr/>
        </p:nvSpPr>
        <p:spPr>
          <a:xfrm>
            <a:off x="-6" y="1066212"/>
            <a:ext cx="9143994" cy="4985980"/>
          </a:xfrm>
          <a:prstGeom prst="rect">
            <a:avLst/>
          </a:prstGeom>
          <a:noFill/>
        </p:spPr>
        <p:txBody>
          <a:bodyPr wrap="square" rtlCol="0">
            <a:spAutoFit/>
          </a:bodyPr>
          <a:lstStyle/>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〇ソーシャルワークの専門性とは、ソーシャルワーカーに必要な</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専門的な知識や技術、そして専門職としての価値観や倫理</a:t>
            </a:r>
            <a:r>
              <a:rPr kumimoji="1" lang="ja-JP" altLang="en-US" sz="2400" dirty="0">
                <a:latin typeface="BIZ UDPゴシック" panose="020B0400000000000000" pitchFamily="50" charset="-128"/>
                <a:ea typeface="BIZ UDPゴシック" panose="020B0400000000000000" pitchFamily="50" charset="-128"/>
              </a:rPr>
              <a:t>によって構成される</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〇生活問題やそれに直面している人々へのかかわりには、支援を必要とする個々の当事者やその家族との</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信頼関係</a:t>
            </a:r>
            <a:r>
              <a:rPr kumimoji="1" lang="ja-JP" altLang="en-US" sz="2400" dirty="0">
                <a:latin typeface="BIZ UDPゴシック" panose="020B0400000000000000" pitchFamily="50" charset="-128"/>
                <a:ea typeface="BIZ UDPゴシック" panose="020B0400000000000000" pitchFamily="50" charset="-128"/>
              </a:rPr>
              <a:t>を築き、直面している状況や抱えている問題とその背景や社会的要因、そして近隣との関係や地域の状況などを適切に把握する力量が求められる</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〇その状況や問題の改善、解決に向けて、本人や家族そして関係機関や地域にも働きかけながら、安定した生活の回復に向けての適切な</a:t>
            </a:r>
            <a:r>
              <a:rPr kumimoji="1" lang="ja-JP" altLang="en-US" sz="2400" spc="-150" dirty="0">
                <a:latin typeface="BIZ UDPゴシック" panose="020B0400000000000000" pitchFamily="50" charset="-128"/>
                <a:ea typeface="BIZ UDPゴシック" panose="020B0400000000000000" pitchFamily="50" charset="-128"/>
              </a:rPr>
              <a:t>支援を行うためには</a:t>
            </a:r>
            <a:r>
              <a:rPr kumimoji="1" lang="ja-JP" altLang="en-US" sz="2400" b="1" u="sng" spc="-150" dirty="0">
                <a:solidFill>
                  <a:srgbClr val="FF0000"/>
                </a:solidFill>
                <a:latin typeface="BIZ UDPゴシック" panose="020B0400000000000000" pitchFamily="50" charset="-128"/>
                <a:ea typeface="BIZ UDPゴシック" panose="020B0400000000000000" pitchFamily="50" charset="-128"/>
              </a:rPr>
              <a:t>ソーシャルワーカーとしての</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専門性</a:t>
            </a:r>
            <a:r>
              <a:rPr kumimoji="1" lang="ja-JP" altLang="en-US" sz="2400" dirty="0">
                <a:latin typeface="BIZ UDPゴシック" panose="020B0400000000000000" pitchFamily="50" charset="-128"/>
                <a:ea typeface="BIZ UDPゴシック" panose="020B0400000000000000" pitchFamily="50" charset="-128"/>
              </a:rPr>
              <a:t>が必要</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〇その専門性は、様々な知識や理論の学び、そして実践経験の積み重ねを通して育まれる</a:t>
            </a:r>
            <a:endParaRPr kumimoji="1" lang="ja-JP" altLang="en-US" sz="1400" b="1" dirty="0">
              <a:solidFill>
                <a:srgbClr val="0070C0"/>
              </a:solidFill>
              <a:latin typeface="+mn-ea"/>
            </a:endParaRPr>
          </a:p>
        </p:txBody>
      </p:sp>
      <p:sp>
        <p:nvSpPr>
          <p:cNvPr id="10" name="テキスト ボックス 9">
            <a:extLst>
              <a:ext uri="{FF2B5EF4-FFF2-40B4-BE49-F238E27FC236}">
                <a16:creationId xmlns:a16="http://schemas.microsoft.com/office/drawing/2014/main" id="{013FA98E-9824-2EF8-B407-5F416E50D3CD}"/>
              </a:ext>
            </a:extLst>
          </p:cNvPr>
          <p:cNvSpPr txBox="1"/>
          <p:nvPr/>
        </p:nvSpPr>
        <p:spPr>
          <a:xfrm>
            <a:off x="1" y="565817"/>
            <a:ext cx="9143999"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（２） ソーシャルワークの専門性</a:t>
            </a:r>
            <a:endParaRPr kumimoji="1" lang="en-US" altLang="ja-JP" sz="14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87B70E82-ACA9-26FC-AF68-F1AD040F0C4C}"/>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4" name="スライド番号プレースホルダー 3">
            <a:extLst>
              <a:ext uri="{FF2B5EF4-FFF2-40B4-BE49-F238E27FC236}">
                <a16:creationId xmlns:a16="http://schemas.microsoft.com/office/drawing/2014/main" id="{A0CEA734-8DCA-6F78-DB9A-061916BE0C21}"/>
              </a:ext>
            </a:extLst>
          </p:cNvPr>
          <p:cNvSpPr>
            <a:spLocks noGrp="1"/>
          </p:cNvSpPr>
          <p:nvPr>
            <p:ph type="sldNum" sz="quarter" idx="12"/>
          </p:nvPr>
        </p:nvSpPr>
        <p:spPr/>
        <p:txBody>
          <a:bodyPr/>
          <a:lstStyle/>
          <a:p>
            <a:fld id="{9DAC49A8-D133-48D6-BABD-467D590054FB}" type="slidenum">
              <a:rPr kumimoji="1" lang="ja-JP" altLang="en-US" smtClean="0"/>
              <a:t>15</a:t>
            </a:fld>
            <a:endParaRPr kumimoji="1" lang="ja-JP" altLang="en-US"/>
          </a:p>
        </p:txBody>
      </p:sp>
    </p:spTree>
    <p:extLst>
      <p:ext uri="{BB962C8B-B14F-4D97-AF65-F5344CB8AC3E}">
        <p14:creationId xmlns:p14="http://schemas.microsoft.com/office/powerpoint/2010/main" val="1235650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011289-8BC7-54C5-FDDF-C7E6E4F724D4}"/>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23471A5D-9CD1-84AB-5EB0-3174BB3F25D2}"/>
              </a:ext>
            </a:extLst>
          </p:cNvPr>
          <p:cNvSpPr txBox="1">
            <a:spLocks/>
          </p:cNvSpPr>
          <p:nvPr/>
        </p:nvSpPr>
        <p:spPr>
          <a:xfrm>
            <a:off x="0" y="-218"/>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３．ソーシャルワークの価値・倫理・知識・技術</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A343E9EA-145B-FE0B-B59A-52CCBDA89279}"/>
              </a:ext>
            </a:extLst>
          </p:cNvPr>
          <p:cNvSpPr txBox="1"/>
          <p:nvPr/>
        </p:nvSpPr>
        <p:spPr>
          <a:xfrm>
            <a:off x="-6" y="1091379"/>
            <a:ext cx="9143994" cy="5139869"/>
          </a:xfrm>
          <a:prstGeom prst="rect">
            <a:avLst/>
          </a:prstGeom>
          <a:noFill/>
        </p:spPr>
        <p:txBody>
          <a:bodyPr wrap="square" rtlCol="0">
            <a:spAutoFit/>
          </a:bodyPr>
          <a:lstStyle/>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〇ソーシャルワークは、生活困難を抱えるこどもや親などの当事者、つまり相手がある営み。支援とは支援者による一方的な実践でもなければ、自己満足的な行為でもない</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〇ソーシャルワークの</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「価値」と「倫理」はソーシャルワーク実践の基盤</a:t>
            </a:r>
            <a:r>
              <a:rPr kumimoji="1" lang="ja-JP" altLang="en-US" sz="2400" dirty="0">
                <a:latin typeface="BIZ UDPゴシック" panose="020B0400000000000000" pitchFamily="50" charset="-128"/>
                <a:ea typeface="BIZ UDPゴシック" panose="020B0400000000000000" pitchFamily="50" charset="-128"/>
              </a:rPr>
              <a:t>となるものであり、絶対に欠いてはいけないもの</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〇「価値」とは、支援者が常にもっていなければならない「思想や理念」、支援の方向となる「指針」、あるいは「願い」などを表すもの</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〇「価値」に根差したソーシャルワーク実践を行うために、</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ソーシャルワーカーの具体的な行動の規準や規範となるものが倫理</a:t>
            </a:r>
            <a:endParaRPr kumimoji="1" lang="en-US" altLang="ja-JP" sz="2400" b="1" u="sng" dirty="0">
              <a:solidFill>
                <a:srgbClr val="FF0000"/>
              </a:solidFill>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〇ソーシャルワーカーは、実践の基盤となる価値と倫理に常に立ち返りながら、より良いかかわりや支援、働きかけのあり方を常に問い続ける社会福祉専門職</a:t>
            </a:r>
            <a:endParaRPr kumimoji="1" lang="ja-JP" altLang="en-US" sz="1400" b="1" dirty="0">
              <a:solidFill>
                <a:srgbClr val="0070C0"/>
              </a:solidFill>
              <a:latin typeface="+mn-ea"/>
            </a:endParaRPr>
          </a:p>
        </p:txBody>
      </p:sp>
      <p:sp>
        <p:nvSpPr>
          <p:cNvPr id="10" name="テキスト ボックス 9">
            <a:extLst>
              <a:ext uri="{FF2B5EF4-FFF2-40B4-BE49-F238E27FC236}">
                <a16:creationId xmlns:a16="http://schemas.microsoft.com/office/drawing/2014/main" id="{EB436F84-989B-8CA8-E6A7-1318477F9D3B}"/>
              </a:ext>
            </a:extLst>
          </p:cNvPr>
          <p:cNvSpPr txBox="1"/>
          <p:nvPr/>
        </p:nvSpPr>
        <p:spPr>
          <a:xfrm>
            <a:off x="1" y="557428"/>
            <a:ext cx="9143999"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（３） 価値と倫理に基づく実践としてのソーシャルワーク</a:t>
            </a:r>
            <a:endParaRPr kumimoji="1" lang="en-US" altLang="ja-JP" sz="14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6FCAF190-4F36-AEBC-5B0D-C730BA39DB6D}"/>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4" name="スライド番号プレースホルダー 3">
            <a:extLst>
              <a:ext uri="{FF2B5EF4-FFF2-40B4-BE49-F238E27FC236}">
                <a16:creationId xmlns:a16="http://schemas.microsoft.com/office/drawing/2014/main" id="{D72E9D9D-84BC-2D0A-2F95-6442FB59F5D9}"/>
              </a:ext>
            </a:extLst>
          </p:cNvPr>
          <p:cNvSpPr>
            <a:spLocks noGrp="1"/>
          </p:cNvSpPr>
          <p:nvPr>
            <p:ph type="sldNum" sz="quarter" idx="12"/>
          </p:nvPr>
        </p:nvSpPr>
        <p:spPr/>
        <p:txBody>
          <a:bodyPr/>
          <a:lstStyle/>
          <a:p>
            <a:fld id="{9DAC49A8-D133-48D6-BABD-467D590054FB}" type="slidenum">
              <a:rPr kumimoji="1" lang="ja-JP" altLang="en-US" smtClean="0"/>
              <a:t>16</a:t>
            </a:fld>
            <a:endParaRPr kumimoji="1" lang="ja-JP" altLang="en-US"/>
          </a:p>
        </p:txBody>
      </p:sp>
    </p:spTree>
    <p:extLst>
      <p:ext uri="{BB962C8B-B14F-4D97-AF65-F5344CB8AC3E}">
        <p14:creationId xmlns:p14="http://schemas.microsoft.com/office/powerpoint/2010/main" val="76597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FDBA7-53DB-F47A-449A-CB3A62C54632}"/>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FFE6801A-CC34-C1AA-8445-A82BA050DB5F}"/>
              </a:ext>
            </a:extLst>
          </p:cNvPr>
          <p:cNvSpPr txBox="1">
            <a:spLocks/>
          </p:cNvSpPr>
          <p:nvPr/>
        </p:nvSpPr>
        <p:spPr>
          <a:xfrm>
            <a:off x="0" y="8171"/>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３．ソーシャルワークの価値・倫理・知識・技術</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A5A19A68-F299-A96E-3D3E-981D056051E0}"/>
              </a:ext>
            </a:extLst>
          </p:cNvPr>
          <p:cNvSpPr txBox="1"/>
          <p:nvPr/>
        </p:nvSpPr>
        <p:spPr>
          <a:xfrm>
            <a:off x="-6" y="1049434"/>
            <a:ext cx="9143994" cy="4985980"/>
          </a:xfrm>
          <a:prstGeom prst="rect">
            <a:avLst/>
          </a:prstGeom>
          <a:noFill/>
        </p:spPr>
        <p:txBody>
          <a:bodyPr wrap="square" rtlCol="0">
            <a:spAutoFit/>
          </a:bodyPr>
          <a:lstStyle/>
          <a:p>
            <a:pPr marL="306000" indent="-306000">
              <a:spcBef>
                <a:spcPts val="900"/>
              </a:spcBef>
            </a:pPr>
            <a:r>
              <a:rPr kumimoji="1" lang="ja-JP" altLang="en-US" sz="2400" dirty="0">
                <a:latin typeface="BIZ UDPゴシック" panose="020B0400000000000000" pitchFamily="50" charset="-128"/>
                <a:ea typeface="BIZ UDPゴシック" panose="020B0400000000000000" pitchFamily="50" charset="-128"/>
              </a:rPr>
              <a:t>〇ソーシャルワークには、社会福祉や法律、制度、様々な福祉施設や機関とそこが提供する諸サービス等社会資源に関する知識、人間の行動や発達、また心理的な側面に関する知識、そして、人々の生活空間である社会や地域、あるいは家族、親子関係への理解など、幅広い内容の知識が求められる</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〇ほかにも、社会福祉の思想や理念、また様々な社会福祉の理論など学術的な知識、さらには高齢者福祉や児童福祉、医療福祉などの、それぞれの分野ごとに必要とされる知識もある</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〇ソーシャルワークには、支援の対象に応じて、また一つの支援過程の展開の中でも様々な方法・技術が駆使される</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〇ソーシャルワークの方法・技術</a:t>
            </a:r>
            <a:r>
              <a:rPr kumimoji="1" lang="ja-JP" altLang="en-US" sz="2400" spc="-150" dirty="0">
                <a:latin typeface="BIZ UDPゴシック" panose="020B0400000000000000" pitchFamily="50" charset="-128"/>
                <a:ea typeface="BIZ UDPゴシック" panose="020B0400000000000000" pitchFamily="50" charset="-128"/>
              </a:rPr>
              <a:t>は、あくまでも人々の生活を支援する</a:t>
            </a:r>
            <a:r>
              <a:rPr kumimoji="1" lang="ja-JP" altLang="en-US" sz="2400" dirty="0">
                <a:latin typeface="BIZ UDPゴシック" panose="020B0400000000000000" pitchFamily="50" charset="-128"/>
                <a:ea typeface="BIZ UDPゴシック" panose="020B0400000000000000" pitchFamily="50" charset="-128"/>
              </a:rPr>
              <a:t>ための「手段」であり、それ自体が目的ではないことに注意が必要</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431E8AA0-175C-C34A-1CFE-BA3EDC294ED7}"/>
              </a:ext>
            </a:extLst>
          </p:cNvPr>
          <p:cNvSpPr txBox="1"/>
          <p:nvPr/>
        </p:nvSpPr>
        <p:spPr>
          <a:xfrm>
            <a:off x="1" y="574206"/>
            <a:ext cx="9143999"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（４） ソーシャルワークの専門性を構成する知識と技術</a:t>
            </a:r>
            <a:endParaRPr kumimoji="1" lang="en-US" altLang="ja-JP" sz="14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CA9CCB75-6B46-0BD8-B8C0-86528DB99F27}"/>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4" name="スライド番号プレースホルダー 3">
            <a:extLst>
              <a:ext uri="{FF2B5EF4-FFF2-40B4-BE49-F238E27FC236}">
                <a16:creationId xmlns:a16="http://schemas.microsoft.com/office/drawing/2014/main" id="{9A840A3D-9E68-2082-EBE1-2541D6B80DAE}"/>
              </a:ext>
            </a:extLst>
          </p:cNvPr>
          <p:cNvSpPr>
            <a:spLocks noGrp="1"/>
          </p:cNvSpPr>
          <p:nvPr>
            <p:ph type="sldNum" sz="quarter" idx="12"/>
          </p:nvPr>
        </p:nvSpPr>
        <p:spPr/>
        <p:txBody>
          <a:bodyPr/>
          <a:lstStyle/>
          <a:p>
            <a:fld id="{9DAC49A8-D133-48D6-BABD-467D590054FB}" type="slidenum">
              <a:rPr kumimoji="1" lang="ja-JP" altLang="en-US" smtClean="0"/>
              <a:t>17</a:t>
            </a:fld>
            <a:endParaRPr kumimoji="1" lang="ja-JP" altLang="en-US"/>
          </a:p>
        </p:txBody>
      </p:sp>
    </p:spTree>
    <p:extLst>
      <p:ext uri="{BB962C8B-B14F-4D97-AF65-F5344CB8AC3E}">
        <p14:creationId xmlns:p14="http://schemas.microsoft.com/office/powerpoint/2010/main" val="1538045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BF90F2-EFA9-FF40-AFF4-8450CAD42024}"/>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ECDA1A42-00B1-4E35-3F6A-A5F23EE10F0D}"/>
              </a:ext>
            </a:extLst>
          </p:cNvPr>
          <p:cNvSpPr txBox="1">
            <a:spLocks/>
          </p:cNvSpPr>
          <p:nvPr/>
        </p:nvSpPr>
        <p:spPr>
          <a:xfrm>
            <a:off x="0" y="8171"/>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３．ソーシャルワークの価値・倫理・知識・技術</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3CD626FB-8767-041E-922B-DF6F48789FE2}"/>
              </a:ext>
            </a:extLst>
          </p:cNvPr>
          <p:cNvSpPr txBox="1"/>
          <p:nvPr/>
        </p:nvSpPr>
        <p:spPr>
          <a:xfrm>
            <a:off x="-6" y="1049434"/>
            <a:ext cx="9143994" cy="1200329"/>
          </a:xfrm>
          <a:prstGeom prst="rect">
            <a:avLst/>
          </a:prstGeom>
          <a:noFill/>
        </p:spPr>
        <p:txBody>
          <a:bodyPr wrap="square" rtlCol="0">
            <a:spAutoFit/>
          </a:bodyPr>
          <a:lstStyle/>
          <a:p>
            <a:pPr marL="306000" indent="-306000">
              <a:spcBef>
                <a:spcPts val="900"/>
              </a:spcBef>
            </a:pPr>
            <a:r>
              <a:rPr kumimoji="1" lang="ja-JP" altLang="en-US" sz="2400" dirty="0">
                <a:latin typeface="BIZ UDPゴシック" panose="020B0400000000000000" pitchFamily="50" charset="-128"/>
                <a:ea typeface="BIZ UDPゴシック" panose="020B0400000000000000" pitchFamily="50" charset="-128"/>
              </a:rPr>
              <a:t>〇ソーシャルワークの過程は、課題に直面している、あるいは、そのリスクがある個人、家族、集団、組織、地域に気づいたり、出会ったりしたときから始まり、 概ね下図のように展開していく。</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2583E2E0-B42D-8742-2D55-4C59BB269C69}"/>
              </a:ext>
            </a:extLst>
          </p:cNvPr>
          <p:cNvSpPr txBox="1"/>
          <p:nvPr/>
        </p:nvSpPr>
        <p:spPr>
          <a:xfrm>
            <a:off x="1" y="574206"/>
            <a:ext cx="9143999"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（５） ソーシャルワークの展開過程</a:t>
            </a:r>
            <a:endParaRPr kumimoji="1" lang="en-US" altLang="ja-JP" sz="14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B8D166B4-3458-F5A8-1FA6-35F5283FB5F2}"/>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pic>
        <p:nvPicPr>
          <p:cNvPr id="4" name="図 3">
            <a:extLst>
              <a:ext uri="{FF2B5EF4-FFF2-40B4-BE49-F238E27FC236}">
                <a16:creationId xmlns:a16="http://schemas.microsoft.com/office/drawing/2014/main" id="{C1D18FD4-A181-6DE3-4D46-8DEEAB75CE99}"/>
              </a:ext>
            </a:extLst>
          </p:cNvPr>
          <p:cNvPicPr>
            <a:picLocks noChangeAspect="1"/>
          </p:cNvPicPr>
          <p:nvPr/>
        </p:nvPicPr>
        <p:blipFill>
          <a:blip r:embed="rId3"/>
          <a:stretch>
            <a:fillRect/>
          </a:stretch>
        </p:blipFill>
        <p:spPr>
          <a:xfrm>
            <a:off x="494705" y="2466749"/>
            <a:ext cx="8516539" cy="3238952"/>
          </a:xfrm>
          <a:prstGeom prst="rect">
            <a:avLst/>
          </a:prstGeom>
        </p:spPr>
      </p:pic>
      <p:sp>
        <p:nvSpPr>
          <p:cNvPr id="12" name="テキスト ボックス 11">
            <a:extLst>
              <a:ext uri="{FF2B5EF4-FFF2-40B4-BE49-F238E27FC236}">
                <a16:creationId xmlns:a16="http://schemas.microsoft.com/office/drawing/2014/main" id="{8EAEAF76-EBDA-10C1-C49C-D4835BB13697}"/>
              </a:ext>
            </a:extLst>
          </p:cNvPr>
          <p:cNvSpPr txBox="1"/>
          <p:nvPr/>
        </p:nvSpPr>
        <p:spPr>
          <a:xfrm>
            <a:off x="6" y="5830984"/>
            <a:ext cx="9143994" cy="461665"/>
          </a:xfrm>
          <a:prstGeom prst="rect">
            <a:avLst/>
          </a:prstGeom>
          <a:noFill/>
        </p:spPr>
        <p:txBody>
          <a:bodyPr wrap="square" rtlCol="0">
            <a:spAutoFit/>
          </a:bodyPr>
          <a:lstStyle/>
          <a:p>
            <a:pPr marL="306000" indent="-306000" algn="r">
              <a:spcBef>
                <a:spcPts val="900"/>
              </a:spcBef>
            </a:pPr>
            <a:r>
              <a:rPr kumimoji="1" lang="ja-JP" altLang="en-US" sz="2400" dirty="0">
                <a:solidFill>
                  <a:srgbClr val="006600"/>
                </a:solidFill>
                <a:latin typeface="BIZ UDPゴシック" panose="020B0400000000000000" pitchFamily="50" charset="-128"/>
                <a:ea typeface="BIZ UDPゴシック" panose="020B0400000000000000" pitchFamily="50" charset="-128"/>
              </a:rPr>
              <a:t>➡</a:t>
            </a:r>
            <a:r>
              <a:rPr kumimoji="1" lang="ja-JP" altLang="en-US" sz="2400" dirty="0">
                <a:latin typeface="BIZ UDPゴシック" panose="020B0400000000000000" pitchFamily="50" charset="-128"/>
                <a:ea typeface="BIZ UDPゴシック" panose="020B0400000000000000" pitchFamily="50" charset="-128"/>
              </a:rPr>
              <a:t> </a:t>
            </a:r>
            <a:r>
              <a:rPr kumimoji="1" lang="ja-JP" altLang="en-US" sz="2000" b="1" dirty="0">
                <a:solidFill>
                  <a:schemeClr val="accent4">
                    <a:lumMod val="50000"/>
                  </a:schemeClr>
                </a:solidFill>
                <a:latin typeface="BIZ UDPゴシック" panose="020B0400000000000000" pitchFamily="50" charset="-128"/>
                <a:ea typeface="BIZ UDPゴシック" panose="020B0400000000000000" pitchFamily="50" charset="-128"/>
              </a:rPr>
              <a:t>より詳細な説明： 研修テキスト</a:t>
            </a:r>
            <a:r>
              <a:rPr kumimoji="1" lang="en-US" altLang="ja-JP" sz="2000" b="1" dirty="0">
                <a:solidFill>
                  <a:schemeClr val="accent4">
                    <a:lumMod val="50000"/>
                  </a:schemeClr>
                </a:solidFill>
                <a:latin typeface="BIZ UDPゴシック" panose="020B0400000000000000" pitchFamily="50" charset="-128"/>
                <a:ea typeface="BIZ UDPゴシック" panose="020B0400000000000000" pitchFamily="50" charset="-128"/>
              </a:rPr>
              <a:t>P.</a:t>
            </a:r>
            <a:r>
              <a:rPr kumimoji="1" lang="ja-JP" altLang="en-US" sz="2000" b="1" dirty="0">
                <a:solidFill>
                  <a:schemeClr val="accent4">
                    <a:lumMod val="50000"/>
                  </a:schemeClr>
                </a:solidFill>
                <a:latin typeface="BIZ UDPゴシック" panose="020B0400000000000000" pitchFamily="50" charset="-128"/>
                <a:ea typeface="BIZ UDPゴシック" panose="020B0400000000000000" pitchFamily="50" charset="-128"/>
              </a:rPr>
              <a:t>●参照</a:t>
            </a:r>
            <a:endParaRPr kumimoji="1" lang="en-US" altLang="ja-JP" sz="2000" b="1" dirty="0">
              <a:solidFill>
                <a:schemeClr val="accent4">
                  <a:lumMod val="50000"/>
                </a:schemeClr>
              </a:solidFill>
              <a:latin typeface="BIZ UDPゴシック" panose="020B0400000000000000" pitchFamily="50" charset="-128"/>
              <a:ea typeface="BIZ UDPゴシック" panose="020B0400000000000000" pitchFamily="50" charset="-128"/>
            </a:endParaRPr>
          </a:p>
        </p:txBody>
      </p:sp>
      <p:sp>
        <p:nvSpPr>
          <p:cNvPr id="5" name="スライド番号プレースホルダー 4">
            <a:extLst>
              <a:ext uri="{FF2B5EF4-FFF2-40B4-BE49-F238E27FC236}">
                <a16:creationId xmlns:a16="http://schemas.microsoft.com/office/drawing/2014/main" id="{DBA33406-ED84-61AC-0F2E-7AFF350BEABC}"/>
              </a:ext>
            </a:extLst>
          </p:cNvPr>
          <p:cNvSpPr>
            <a:spLocks noGrp="1"/>
          </p:cNvSpPr>
          <p:nvPr>
            <p:ph type="sldNum" sz="quarter" idx="12"/>
          </p:nvPr>
        </p:nvSpPr>
        <p:spPr/>
        <p:txBody>
          <a:bodyPr/>
          <a:lstStyle/>
          <a:p>
            <a:fld id="{9DAC49A8-D133-48D6-BABD-467D590054FB}" type="slidenum">
              <a:rPr kumimoji="1" lang="ja-JP" altLang="en-US" smtClean="0"/>
              <a:t>18</a:t>
            </a:fld>
            <a:endParaRPr kumimoji="1" lang="ja-JP" altLang="en-US"/>
          </a:p>
        </p:txBody>
      </p:sp>
    </p:spTree>
    <p:extLst>
      <p:ext uri="{BB962C8B-B14F-4D97-AF65-F5344CB8AC3E}">
        <p14:creationId xmlns:p14="http://schemas.microsoft.com/office/powerpoint/2010/main" val="15928075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D96DCA-6FF0-3313-98AC-17C325028E4D}"/>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4501F58A-2868-DEFB-26B1-B8874AB19C20}"/>
              </a:ext>
            </a:extLst>
          </p:cNvPr>
          <p:cNvSpPr txBox="1">
            <a:spLocks/>
          </p:cNvSpPr>
          <p:nvPr/>
        </p:nvSpPr>
        <p:spPr>
          <a:xfrm>
            <a:off x="0" y="8171"/>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４．ソーシャルワーク専門職である社会福祉士・精神保健福祉士</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720A6073-40FC-050D-1583-F06300035CE8}"/>
              </a:ext>
            </a:extLst>
          </p:cNvPr>
          <p:cNvSpPr txBox="1"/>
          <p:nvPr/>
        </p:nvSpPr>
        <p:spPr>
          <a:xfrm>
            <a:off x="-6" y="1082990"/>
            <a:ext cx="9143994" cy="4985980"/>
          </a:xfrm>
          <a:prstGeom prst="rect">
            <a:avLst/>
          </a:prstGeom>
          <a:noFill/>
        </p:spPr>
        <p:txBody>
          <a:bodyPr wrap="square" rtlCol="0">
            <a:spAutoFit/>
          </a:bodyPr>
          <a:lstStyle/>
          <a:p>
            <a:pPr marL="306000" indent="-306000">
              <a:spcBef>
                <a:spcPts val="1000"/>
              </a:spcBef>
            </a:pPr>
            <a:r>
              <a:rPr kumimoji="1" lang="ja-JP" altLang="en-US" sz="2400" dirty="0">
                <a:latin typeface="BIZ UDPゴシック" panose="020B0400000000000000" pitchFamily="50" charset="-128"/>
                <a:ea typeface="BIZ UDPゴシック" panose="020B0400000000000000" pitchFamily="50" charset="-128"/>
              </a:rPr>
              <a:t>〇社会状況や生活環境の変化に伴い、人々が抱える生活問題も多様化・複雑化してきたことを背景に、</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社会福祉士</a:t>
            </a:r>
            <a:r>
              <a:rPr kumimoji="1" lang="ja-JP" altLang="en-US" sz="2400" dirty="0">
                <a:latin typeface="BIZ UDPゴシック" panose="020B0400000000000000" pitchFamily="50" charset="-128"/>
                <a:ea typeface="BIZ UDPゴシック" panose="020B0400000000000000" pitchFamily="50" charset="-128"/>
              </a:rPr>
              <a:t>や</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精神保健福祉士</a:t>
            </a:r>
            <a:r>
              <a:rPr kumimoji="1" lang="ja-JP" altLang="en-US" sz="2400" dirty="0">
                <a:latin typeface="BIZ UDPゴシック" panose="020B0400000000000000" pitchFamily="50" charset="-128"/>
                <a:ea typeface="BIZ UDPゴシック" panose="020B0400000000000000" pitchFamily="50" charset="-128"/>
              </a:rPr>
              <a:t>の資格制度が創設された</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a:t>
            </a:r>
            <a:r>
              <a:rPr kumimoji="1" lang="en-US" altLang="ja-JP" sz="2400" dirty="0">
                <a:latin typeface="BIZ UDPゴシック" panose="020B0400000000000000" pitchFamily="50" charset="-128"/>
                <a:ea typeface="BIZ UDPゴシック" panose="020B0400000000000000" pitchFamily="50" charset="-128"/>
              </a:rPr>
              <a:t>1987</a:t>
            </a:r>
            <a:r>
              <a:rPr kumimoji="1" lang="ja-JP" altLang="en-US" sz="2400" dirty="0">
                <a:latin typeface="BIZ UDPゴシック" panose="020B0400000000000000" pitchFamily="50" charset="-128"/>
                <a:ea typeface="BIZ UDPゴシック" panose="020B0400000000000000" pitchFamily="50" charset="-128"/>
              </a:rPr>
              <a:t>（昭和</a:t>
            </a:r>
            <a:r>
              <a:rPr kumimoji="1" lang="en-US" altLang="ja-JP" sz="2400" dirty="0">
                <a:latin typeface="BIZ UDPゴシック" panose="020B0400000000000000" pitchFamily="50" charset="-128"/>
                <a:ea typeface="BIZ UDPゴシック" panose="020B0400000000000000" pitchFamily="50" charset="-128"/>
              </a:rPr>
              <a:t>62</a:t>
            </a:r>
            <a:r>
              <a:rPr kumimoji="1" lang="ja-JP" altLang="en-US" sz="2400" dirty="0">
                <a:latin typeface="BIZ UDPゴシック" panose="020B0400000000000000" pitchFamily="50" charset="-128"/>
                <a:ea typeface="BIZ UDPゴシック" panose="020B0400000000000000" pitchFamily="50" charset="-128"/>
              </a:rPr>
              <a:t>）年に制定された「社会福祉士及び介護福祉士法」は、わが国最初の社会福祉専門職の国家資格を制度化したもの</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a:t>
            </a:r>
            <a:r>
              <a:rPr kumimoji="1" lang="en-US" altLang="ja-JP" sz="2400" dirty="0">
                <a:latin typeface="BIZ UDPゴシック" panose="020B0400000000000000" pitchFamily="50" charset="-128"/>
                <a:ea typeface="BIZ UDPゴシック" panose="020B0400000000000000" pitchFamily="50" charset="-128"/>
              </a:rPr>
              <a:t>1997</a:t>
            </a:r>
            <a:r>
              <a:rPr kumimoji="1" lang="ja-JP" altLang="en-US" sz="2400" dirty="0">
                <a:latin typeface="BIZ UDPゴシック" panose="020B0400000000000000" pitchFamily="50" charset="-128"/>
                <a:ea typeface="BIZ UDPゴシック" panose="020B0400000000000000" pitchFamily="50" charset="-128"/>
              </a:rPr>
              <a:t>年（平成</a:t>
            </a:r>
            <a:r>
              <a:rPr kumimoji="1" lang="en-US" altLang="ja-JP" sz="2400" dirty="0">
                <a:latin typeface="BIZ UDPゴシック" panose="020B0400000000000000" pitchFamily="50" charset="-128"/>
                <a:ea typeface="BIZ UDPゴシック" panose="020B0400000000000000" pitchFamily="50" charset="-128"/>
              </a:rPr>
              <a:t>9</a:t>
            </a:r>
            <a:r>
              <a:rPr kumimoji="1" lang="ja-JP" altLang="en-US" sz="2400" dirty="0">
                <a:latin typeface="BIZ UDPゴシック" panose="020B0400000000000000" pitchFamily="50" charset="-128"/>
                <a:ea typeface="BIZ UDPゴシック" panose="020B0400000000000000" pitchFamily="50" charset="-128"/>
              </a:rPr>
              <a:t>）年には「精神保健福祉士法」が制定され、精神障害者と家族の支援を担う「精神保健福祉士」の国家資格が誕生</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両資格に共通する主な役割としては、①個別支援と地域支援、②地域の専門職や関係者、地域住民とのネットワーク構築や連携・協働、③地域の社会資源の創出・開発、④虐待や孤立・孤独への対応および社会参加の促進や地域のつながりの創出、⑤地域に根ざした総合的かつ包括的</a:t>
            </a:r>
            <a:r>
              <a:rPr kumimoji="1" lang="ja-JP" altLang="en-US" sz="2400" spc="-150" dirty="0">
                <a:latin typeface="BIZ UDPゴシック" panose="020B0400000000000000" pitchFamily="50" charset="-128"/>
                <a:ea typeface="BIZ UDPゴシック" panose="020B0400000000000000" pitchFamily="50" charset="-128"/>
              </a:rPr>
              <a:t>なソーシャルワーク</a:t>
            </a:r>
            <a:r>
              <a:rPr kumimoji="1" lang="ja-JP" altLang="en-US" sz="2400" dirty="0">
                <a:latin typeface="BIZ UDPゴシック" panose="020B0400000000000000" pitchFamily="50" charset="-128"/>
                <a:ea typeface="BIZ UDPゴシック" panose="020B0400000000000000" pitchFamily="50" charset="-128"/>
              </a:rPr>
              <a:t>実践の展開</a:t>
            </a:r>
            <a:r>
              <a:rPr kumimoji="1" lang="ja-JP" altLang="en-US" sz="2400" spc="-150" dirty="0">
                <a:latin typeface="BIZ UDPゴシック" panose="020B0400000000000000" pitchFamily="50" charset="-128"/>
                <a:ea typeface="BIZ UDPゴシック" panose="020B0400000000000000" pitchFamily="50" charset="-128"/>
              </a:rPr>
              <a:t>、が挙げられる</a:t>
            </a:r>
          </a:p>
        </p:txBody>
      </p:sp>
      <p:sp>
        <p:nvSpPr>
          <p:cNvPr id="10" name="テキスト ボックス 9">
            <a:extLst>
              <a:ext uri="{FF2B5EF4-FFF2-40B4-BE49-F238E27FC236}">
                <a16:creationId xmlns:a16="http://schemas.microsoft.com/office/drawing/2014/main" id="{16275D9D-2984-F65A-11F8-2AA426162E55}"/>
              </a:ext>
            </a:extLst>
          </p:cNvPr>
          <p:cNvSpPr txBox="1"/>
          <p:nvPr/>
        </p:nvSpPr>
        <p:spPr>
          <a:xfrm>
            <a:off x="1" y="574206"/>
            <a:ext cx="9143999"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（１） 社会福祉士と精神保健福祉士の国家資格</a:t>
            </a:r>
            <a:endParaRPr kumimoji="1" lang="en-US" altLang="ja-JP" sz="14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8533B0E8-1B0E-7F04-645C-F8D723439DA8}"/>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4" name="スライド番号プレースホルダー 3">
            <a:extLst>
              <a:ext uri="{FF2B5EF4-FFF2-40B4-BE49-F238E27FC236}">
                <a16:creationId xmlns:a16="http://schemas.microsoft.com/office/drawing/2014/main" id="{54780A81-37BD-B5BD-74BB-F7C07F062F12}"/>
              </a:ext>
            </a:extLst>
          </p:cNvPr>
          <p:cNvSpPr>
            <a:spLocks noGrp="1"/>
          </p:cNvSpPr>
          <p:nvPr>
            <p:ph type="sldNum" sz="quarter" idx="12"/>
          </p:nvPr>
        </p:nvSpPr>
        <p:spPr/>
        <p:txBody>
          <a:bodyPr/>
          <a:lstStyle/>
          <a:p>
            <a:fld id="{9DAC49A8-D133-48D6-BABD-467D590054FB}" type="slidenum">
              <a:rPr kumimoji="1" lang="ja-JP" altLang="en-US" smtClean="0"/>
              <a:t>19</a:t>
            </a:fld>
            <a:endParaRPr kumimoji="1" lang="ja-JP" altLang="en-US"/>
          </a:p>
        </p:txBody>
      </p:sp>
    </p:spTree>
    <p:extLst>
      <p:ext uri="{BB962C8B-B14F-4D97-AF65-F5344CB8AC3E}">
        <p14:creationId xmlns:p14="http://schemas.microsoft.com/office/powerpoint/2010/main" val="851897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9055B0D2-A759-84FD-5275-5A9BEFD6D126}"/>
              </a:ext>
            </a:extLst>
          </p:cNvPr>
          <p:cNvSpPr txBox="1">
            <a:spLocks/>
          </p:cNvSpPr>
          <p:nvPr/>
        </p:nvSpPr>
        <p:spPr>
          <a:xfrm>
            <a:off x="0" y="-218"/>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はじめに　～ 本章におけるソーシャルワークの説明の視点 ～</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6" name="テキスト ボックス 5">
            <a:extLst>
              <a:ext uri="{FF2B5EF4-FFF2-40B4-BE49-F238E27FC236}">
                <a16:creationId xmlns:a16="http://schemas.microsoft.com/office/drawing/2014/main" id="{B08D6EAD-9486-F7E6-CBBC-A2132804A7C7}"/>
              </a:ext>
            </a:extLst>
          </p:cNvPr>
          <p:cNvSpPr txBox="1"/>
          <p:nvPr/>
        </p:nvSpPr>
        <p:spPr>
          <a:xfrm>
            <a:off x="159392" y="914400"/>
            <a:ext cx="8724549" cy="4616648"/>
          </a:xfrm>
          <a:prstGeom prst="rect">
            <a:avLst/>
          </a:prstGeom>
          <a:noFill/>
        </p:spPr>
        <p:txBody>
          <a:bodyPr wrap="square" rtlCol="0">
            <a:spAutoFit/>
          </a:bodyPr>
          <a:lstStyle/>
          <a:p>
            <a:pPr marL="360363" indent="-360363"/>
            <a:r>
              <a:rPr kumimoji="1" lang="ja-JP" altLang="en-US" sz="2400" dirty="0">
                <a:solidFill>
                  <a:schemeClr val="accent3">
                    <a:lumMod val="75000"/>
                  </a:schemeClr>
                </a:solidFill>
                <a:latin typeface="BIZ UDPゴシック" panose="020B0400000000000000" pitchFamily="50" charset="-128"/>
                <a:ea typeface="BIZ UDPゴシック" panose="020B0400000000000000" pitchFamily="50" charset="-128"/>
              </a:rPr>
              <a:t>● </a:t>
            </a:r>
            <a:r>
              <a:rPr kumimoji="1" lang="ja-JP" altLang="en-US" sz="2400" dirty="0">
                <a:latin typeface="BIZ UDPゴシック" panose="020B0400000000000000" pitchFamily="50" charset="-128"/>
                <a:ea typeface="BIZ UDPゴシック" panose="020B0400000000000000" pitchFamily="50" charset="-128"/>
              </a:rPr>
              <a:t>「ソーシャルワーク」は、ソーシャルワークの原理・原則、実践に基づいた専門職であり学問である、という国際定義がある。</a:t>
            </a:r>
            <a:endParaRPr kumimoji="1" lang="en-US" altLang="ja-JP" sz="2400" dirty="0">
              <a:latin typeface="BIZ UDPゴシック" panose="020B0400000000000000" pitchFamily="50" charset="-128"/>
              <a:ea typeface="BIZ UDPゴシック" panose="020B0400000000000000" pitchFamily="50" charset="-128"/>
            </a:endParaRPr>
          </a:p>
          <a:p>
            <a:pPr marL="360363" indent="-360363">
              <a:spcBef>
                <a:spcPts val="1800"/>
              </a:spcBef>
            </a:pPr>
            <a:r>
              <a:rPr kumimoji="1" lang="ja-JP" altLang="en-US" sz="2400" dirty="0">
                <a:solidFill>
                  <a:schemeClr val="accent3">
                    <a:lumMod val="75000"/>
                  </a:schemeClr>
                </a:solidFill>
                <a:latin typeface="BIZ UDPゴシック" panose="020B0400000000000000" pitchFamily="50" charset="-128"/>
                <a:ea typeface="BIZ UDPゴシック" panose="020B0400000000000000" pitchFamily="50" charset="-128"/>
              </a:rPr>
              <a:t>● </a:t>
            </a:r>
            <a:r>
              <a:rPr kumimoji="1" lang="ja-JP" altLang="en-US" sz="2400" dirty="0">
                <a:latin typeface="BIZ UDPゴシック" panose="020B0400000000000000" pitchFamily="50" charset="-128"/>
                <a:ea typeface="BIZ UDPゴシック" panose="020B0400000000000000" pitchFamily="50" charset="-128"/>
              </a:rPr>
              <a:t>ソーシャルワークは、地域、施設、病院など様々な現場で、高齢者、障害のある方、子ども、親など様々な領域・場面における支援として実践されている。スクールソーシャルワークとは、学校を中心とした場所で行われる「ソーシャルワーク」である。これらすべての</a:t>
            </a:r>
            <a:r>
              <a:rPr kumimoji="1" lang="ja-JP" altLang="en-US" sz="2400" dirty="0">
                <a:latin typeface="BIZ UDゴシック" panose="020B0400000000000000" pitchFamily="49" charset="-128"/>
                <a:ea typeface="BIZ UDゴシック" panose="020B0400000000000000" pitchFamily="49" charset="-128"/>
              </a:rPr>
              <a:t>ソーシャルワーク</a:t>
            </a:r>
            <a:r>
              <a:rPr kumimoji="1" lang="ja-JP" altLang="en-US" sz="2400" dirty="0">
                <a:latin typeface="BIZ UDPゴシック" panose="020B0400000000000000" pitchFamily="50" charset="-128"/>
                <a:ea typeface="BIZ UDPゴシック" panose="020B0400000000000000" pitchFamily="50" charset="-128"/>
              </a:rPr>
              <a:t>による活動に共通する基盤（ベース）がソーシャルワークである。</a:t>
            </a:r>
            <a:endParaRPr kumimoji="1" lang="en-US" altLang="ja-JP" sz="2400" dirty="0">
              <a:latin typeface="BIZ UDPゴシック" panose="020B0400000000000000" pitchFamily="50" charset="-128"/>
              <a:ea typeface="BIZ UDPゴシック" panose="020B0400000000000000" pitchFamily="50" charset="-128"/>
            </a:endParaRPr>
          </a:p>
          <a:p>
            <a:pPr marL="360363" indent="-360363">
              <a:spcBef>
                <a:spcPts val="1800"/>
              </a:spcBef>
            </a:pPr>
            <a:r>
              <a:rPr kumimoji="1" lang="ja-JP" altLang="en-US" sz="2400" dirty="0">
                <a:solidFill>
                  <a:schemeClr val="accent3">
                    <a:lumMod val="75000"/>
                  </a:schemeClr>
                </a:solidFill>
                <a:latin typeface="BIZ UDPゴシック" panose="020B0400000000000000" pitchFamily="50" charset="-128"/>
                <a:ea typeface="BIZ UDPゴシック" panose="020B0400000000000000" pitchFamily="50" charset="-128"/>
              </a:rPr>
              <a:t>● </a:t>
            </a:r>
            <a:r>
              <a:rPr kumimoji="1" lang="ja-JP" altLang="en-US" sz="2400" dirty="0">
                <a:latin typeface="BIZ UDPゴシック" panose="020B0400000000000000" pitchFamily="50" charset="-128"/>
                <a:ea typeface="BIZ UDPゴシック" panose="020B0400000000000000" pitchFamily="50" charset="-128"/>
              </a:rPr>
              <a:t>本章では、スクールソーシャルワークの基盤である「ソーシャルワーク」について、その物事の捉え方、考え方、実践の方法などについて、様々な角度から見ていく。</a:t>
            </a:r>
          </a:p>
        </p:txBody>
      </p:sp>
      <p:sp>
        <p:nvSpPr>
          <p:cNvPr id="2" name="テキスト ボックス 1">
            <a:extLst>
              <a:ext uri="{FF2B5EF4-FFF2-40B4-BE49-F238E27FC236}">
                <a16:creationId xmlns:a16="http://schemas.microsoft.com/office/drawing/2014/main" id="{ADAAFFE0-FE23-2A3E-1E49-617AC9D5417F}"/>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4" name="スライド番号プレースホルダー 3">
            <a:extLst>
              <a:ext uri="{FF2B5EF4-FFF2-40B4-BE49-F238E27FC236}">
                <a16:creationId xmlns:a16="http://schemas.microsoft.com/office/drawing/2014/main" id="{2D96488D-BD74-7E46-5C47-8CED3C934F84}"/>
              </a:ext>
            </a:extLst>
          </p:cNvPr>
          <p:cNvSpPr>
            <a:spLocks noGrp="1"/>
          </p:cNvSpPr>
          <p:nvPr>
            <p:ph type="sldNum" sz="quarter" idx="12"/>
          </p:nvPr>
        </p:nvSpPr>
        <p:spPr/>
        <p:txBody>
          <a:bodyPr/>
          <a:lstStyle/>
          <a:p>
            <a:fld id="{9DAC49A8-D133-48D6-BABD-467D590054FB}" type="slidenum">
              <a:rPr kumimoji="1" lang="ja-JP" altLang="en-US" smtClean="0"/>
              <a:t>2</a:t>
            </a:fld>
            <a:endParaRPr kumimoji="1" lang="ja-JP" altLang="en-US"/>
          </a:p>
        </p:txBody>
      </p:sp>
    </p:spTree>
    <p:extLst>
      <p:ext uri="{BB962C8B-B14F-4D97-AF65-F5344CB8AC3E}">
        <p14:creationId xmlns:p14="http://schemas.microsoft.com/office/powerpoint/2010/main" val="21756383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889953-B19B-2A54-DB56-86ADF3EC2797}"/>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5660EA6A-EBC7-8552-C575-560DB26C0F6C}"/>
              </a:ext>
            </a:extLst>
          </p:cNvPr>
          <p:cNvSpPr txBox="1">
            <a:spLocks/>
          </p:cNvSpPr>
          <p:nvPr/>
        </p:nvSpPr>
        <p:spPr>
          <a:xfrm>
            <a:off x="0" y="-218"/>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４．ソーシャルワーク専門職である社会福祉士・精神保健福祉士</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BED80F02-1942-44DC-ED58-9D1FB45BC98B}"/>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4" name="スライド番号プレースホルダー 3">
            <a:extLst>
              <a:ext uri="{FF2B5EF4-FFF2-40B4-BE49-F238E27FC236}">
                <a16:creationId xmlns:a16="http://schemas.microsoft.com/office/drawing/2014/main" id="{73A5D18F-0B68-E59F-79C4-95B77DE8ECC9}"/>
              </a:ext>
            </a:extLst>
          </p:cNvPr>
          <p:cNvSpPr>
            <a:spLocks noGrp="1"/>
          </p:cNvSpPr>
          <p:nvPr>
            <p:ph type="sldNum" sz="quarter" idx="12"/>
          </p:nvPr>
        </p:nvSpPr>
        <p:spPr/>
        <p:txBody>
          <a:bodyPr/>
          <a:lstStyle/>
          <a:p>
            <a:fld id="{9DAC49A8-D133-48D6-BABD-467D590054FB}" type="slidenum">
              <a:rPr kumimoji="1" lang="ja-JP" altLang="en-US" smtClean="0"/>
              <a:t>20</a:t>
            </a:fld>
            <a:endParaRPr kumimoji="1" lang="ja-JP" altLang="en-US"/>
          </a:p>
        </p:txBody>
      </p:sp>
      <p:sp>
        <p:nvSpPr>
          <p:cNvPr id="7" name="テキスト ボックス 6">
            <a:extLst>
              <a:ext uri="{FF2B5EF4-FFF2-40B4-BE49-F238E27FC236}">
                <a16:creationId xmlns:a16="http://schemas.microsoft.com/office/drawing/2014/main" id="{EB4A536A-6B1C-3F0D-7D2B-30CA40C874E1}"/>
              </a:ext>
            </a:extLst>
          </p:cNvPr>
          <p:cNvSpPr txBox="1"/>
          <p:nvPr/>
        </p:nvSpPr>
        <p:spPr>
          <a:xfrm>
            <a:off x="1" y="574206"/>
            <a:ext cx="9143999"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（２） 社会福祉士と精神保健福祉士の定義と義務</a:t>
            </a:r>
            <a:endParaRPr kumimoji="1" lang="en-US" altLang="ja-JP" sz="1400" b="1"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52580A73-659F-E2A6-384C-3FE35F370AB0}"/>
              </a:ext>
            </a:extLst>
          </p:cNvPr>
          <p:cNvSpPr txBox="1"/>
          <p:nvPr/>
        </p:nvSpPr>
        <p:spPr>
          <a:xfrm>
            <a:off x="0" y="1069575"/>
            <a:ext cx="9143994" cy="4862870"/>
          </a:xfrm>
          <a:prstGeom prst="rect">
            <a:avLst/>
          </a:prstGeom>
          <a:noFill/>
        </p:spPr>
        <p:txBody>
          <a:bodyPr wrap="square" rtlCol="0">
            <a:spAutoFit/>
          </a:bodyPr>
          <a:lstStyle/>
          <a:p>
            <a:pPr marL="306000" indent="-306000">
              <a:spcBef>
                <a:spcPts val="600"/>
              </a:spcBef>
            </a:pPr>
            <a:r>
              <a:rPr kumimoji="1" lang="ja-JP" altLang="en-US" sz="2000" dirty="0">
                <a:latin typeface="BIZ UDPゴシック" panose="020B0400000000000000" pitchFamily="50" charset="-128"/>
                <a:ea typeface="BIZ UDPゴシック" panose="020B0400000000000000" pitchFamily="50" charset="-128"/>
              </a:rPr>
              <a:t>〇</a:t>
            </a:r>
            <a:r>
              <a:rPr kumimoji="1" lang="ja-JP" altLang="en-US" sz="2000" b="1" u="sng" dirty="0">
                <a:solidFill>
                  <a:srgbClr val="FF0000"/>
                </a:solidFill>
                <a:latin typeface="BIZ UDPゴシック" panose="020B0400000000000000" pitchFamily="50" charset="-128"/>
                <a:ea typeface="BIZ UDPゴシック" panose="020B0400000000000000" pitchFamily="50" charset="-128"/>
              </a:rPr>
              <a:t>社会福祉士</a:t>
            </a:r>
            <a:r>
              <a:rPr kumimoji="1" lang="ja-JP" altLang="en-US" sz="2000" dirty="0">
                <a:latin typeface="BIZ UDPゴシック" panose="020B0400000000000000" pitchFamily="50" charset="-128"/>
                <a:ea typeface="BIZ UDPゴシック" panose="020B0400000000000000" pitchFamily="50" charset="-128"/>
              </a:rPr>
              <a:t>とは、「専門的知識及び技術をもって、</a:t>
            </a:r>
            <a:r>
              <a:rPr kumimoji="1" lang="ja-JP" altLang="en-US" sz="2000" b="1" u="sng" dirty="0">
                <a:solidFill>
                  <a:srgbClr val="FF0000"/>
                </a:solidFill>
                <a:latin typeface="BIZ UDPゴシック" panose="020B0400000000000000" pitchFamily="50" charset="-128"/>
                <a:ea typeface="BIZ UDPゴシック" panose="020B0400000000000000" pitchFamily="50" charset="-128"/>
              </a:rPr>
              <a:t>身体上若しくは精神上の障害があること又は環境上の理由により日常生活を営むのに支障がある者の福祉に関する相談に応じ、助言、指導、福祉サービスを提供する者</a:t>
            </a:r>
            <a:r>
              <a:rPr kumimoji="1" lang="ja-JP" altLang="en-US" sz="2000" dirty="0">
                <a:latin typeface="BIZ UDPゴシック" panose="020B0400000000000000" pitchFamily="50" charset="-128"/>
                <a:ea typeface="BIZ UDPゴシック" panose="020B0400000000000000" pitchFamily="50" charset="-128"/>
              </a:rPr>
              <a:t>又は医師その他の保健医療サービスを提供する者その他の関係者との連絡及び調整その他の援助を行うことを業とする者」（「社会福祉士及び介護福祉士法」第</a:t>
            </a:r>
            <a:r>
              <a:rPr kumimoji="1" lang="en-US" altLang="ja-JP" sz="2000" dirty="0">
                <a:latin typeface="BIZ UDPゴシック" panose="020B0400000000000000" pitchFamily="50" charset="-128"/>
                <a:ea typeface="BIZ UDPゴシック" panose="020B0400000000000000" pitchFamily="50" charset="-128"/>
              </a:rPr>
              <a:t>2</a:t>
            </a:r>
            <a:r>
              <a:rPr kumimoji="1" lang="ja-JP" altLang="en-US" sz="2000" dirty="0">
                <a:latin typeface="BIZ UDPゴシック" panose="020B0400000000000000" pitchFamily="50" charset="-128"/>
                <a:ea typeface="BIZ UDPゴシック" panose="020B0400000000000000" pitchFamily="50" charset="-128"/>
              </a:rPr>
              <a:t>条）</a:t>
            </a:r>
            <a:endParaRPr kumimoji="1" lang="en-US" altLang="ja-JP" sz="2000" dirty="0">
              <a:latin typeface="BIZ UDPゴシック" panose="020B0400000000000000" pitchFamily="50" charset="-128"/>
              <a:ea typeface="BIZ UDPゴシック" panose="020B0400000000000000" pitchFamily="50" charset="-128"/>
            </a:endParaRPr>
          </a:p>
          <a:p>
            <a:pPr marL="306000" indent="-306000">
              <a:spcBef>
                <a:spcPts val="600"/>
              </a:spcBef>
            </a:pPr>
            <a:r>
              <a:rPr kumimoji="1" lang="ja-JP" altLang="en-US" sz="2000" dirty="0">
                <a:latin typeface="BIZ UDPゴシック" panose="020B0400000000000000" pitchFamily="50" charset="-128"/>
                <a:ea typeface="BIZ UDPゴシック" panose="020B0400000000000000" pitchFamily="50" charset="-128"/>
              </a:rPr>
              <a:t>〇</a:t>
            </a:r>
            <a:r>
              <a:rPr kumimoji="1" lang="ja-JP" altLang="en-US" sz="2000" b="1" u="sng" dirty="0">
                <a:solidFill>
                  <a:srgbClr val="FF0000"/>
                </a:solidFill>
                <a:latin typeface="BIZ UDPゴシック" panose="020B0400000000000000" pitchFamily="50" charset="-128"/>
                <a:ea typeface="BIZ UDPゴシック" panose="020B0400000000000000" pitchFamily="50" charset="-128"/>
              </a:rPr>
              <a:t>精神保健福祉士</a:t>
            </a:r>
            <a:r>
              <a:rPr kumimoji="1" lang="ja-JP" altLang="en-US" sz="2000" dirty="0">
                <a:latin typeface="BIZ UDPゴシック" panose="020B0400000000000000" pitchFamily="50" charset="-128"/>
                <a:ea typeface="BIZ UDPゴシック" panose="020B0400000000000000" pitchFamily="50" charset="-128"/>
              </a:rPr>
              <a:t>とは、「精神障害者の保健及び福祉に関する専門的知識及び技術をもって、精神科病院その他の医療施設において精神障害の医療を受け、若しくは精神障害者の社会復帰の促進を図ることを目的とする施設を利用している者の地域相談支援の利用に関する相談その他の社会復帰に関する相談又は精神障害者及び</a:t>
            </a:r>
            <a:r>
              <a:rPr kumimoji="1" lang="ja-JP" altLang="en-US" sz="2000" b="1" u="sng" dirty="0">
                <a:solidFill>
                  <a:srgbClr val="FF0000"/>
                </a:solidFill>
                <a:latin typeface="BIZ UDPゴシック" panose="020B0400000000000000" pitchFamily="50" charset="-128"/>
                <a:ea typeface="BIZ UDPゴシック" panose="020B0400000000000000" pitchFamily="50" charset="-128"/>
              </a:rPr>
              <a:t>精神保健に関する課題を抱える者の精神保健に関する相談に応じ、助言、指導、日常生活への適応のために必要な訓練その他の援助を行うことを業とする者</a:t>
            </a:r>
            <a:r>
              <a:rPr kumimoji="1" lang="ja-JP" altLang="en-US" sz="2000" dirty="0">
                <a:latin typeface="BIZ UDPゴシック" panose="020B0400000000000000" pitchFamily="50" charset="-128"/>
                <a:ea typeface="BIZ UDPゴシック" panose="020B0400000000000000" pitchFamily="50" charset="-128"/>
              </a:rPr>
              <a:t>」（「精神保健福祉士法」第２条）</a:t>
            </a:r>
            <a:endParaRPr kumimoji="1" lang="en-US" altLang="ja-JP" sz="2000" dirty="0">
              <a:latin typeface="BIZ UDPゴシック" panose="020B0400000000000000" pitchFamily="50" charset="-128"/>
              <a:ea typeface="BIZ UDPゴシック" panose="020B0400000000000000" pitchFamily="50" charset="-128"/>
            </a:endParaRPr>
          </a:p>
          <a:p>
            <a:pPr marL="306000" indent="-306000">
              <a:spcBef>
                <a:spcPts val="600"/>
              </a:spcBef>
            </a:pPr>
            <a:r>
              <a:rPr kumimoji="1" lang="ja-JP" altLang="en-US" sz="2000" dirty="0">
                <a:latin typeface="BIZ UDPゴシック" panose="020B0400000000000000" pitchFamily="50" charset="-128"/>
                <a:ea typeface="BIZ UDPゴシック" panose="020B0400000000000000" pitchFamily="50" charset="-128"/>
              </a:rPr>
              <a:t>〇両資格とも、「誠実義務」「</a:t>
            </a:r>
            <a:r>
              <a:rPr kumimoji="1" lang="ja-JP" altLang="en-US" sz="2000" b="1" u="sng" dirty="0">
                <a:solidFill>
                  <a:srgbClr val="FF0000"/>
                </a:solidFill>
                <a:latin typeface="BIZ UDPゴシック" panose="020B0400000000000000" pitchFamily="50" charset="-128"/>
                <a:ea typeface="BIZ UDPゴシック" panose="020B0400000000000000" pitchFamily="50" charset="-128"/>
              </a:rPr>
              <a:t>信用失墜行為の禁止</a:t>
            </a:r>
            <a:r>
              <a:rPr kumimoji="1" lang="ja-JP" altLang="en-US" sz="2000" dirty="0">
                <a:latin typeface="BIZ UDPゴシック" panose="020B0400000000000000" pitchFamily="50" charset="-128"/>
                <a:ea typeface="BIZ UDPゴシック" panose="020B0400000000000000" pitchFamily="50" charset="-128"/>
              </a:rPr>
              <a:t>」「</a:t>
            </a:r>
            <a:r>
              <a:rPr kumimoji="1" lang="ja-JP" altLang="en-US" sz="2000" b="1" u="sng" dirty="0">
                <a:solidFill>
                  <a:srgbClr val="FF0000"/>
                </a:solidFill>
                <a:latin typeface="BIZ UDPゴシック" panose="020B0400000000000000" pitchFamily="50" charset="-128"/>
                <a:ea typeface="BIZ UDPゴシック" panose="020B0400000000000000" pitchFamily="50" charset="-128"/>
              </a:rPr>
              <a:t>秘密保持義務</a:t>
            </a:r>
            <a:r>
              <a:rPr kumimoji="1" lang="ja-JP" altLang="en-US" sz="2000" dirty="0">
                <a:latin typeface="BIZ UDPゴシック" panose="020B0400000000000000" pitchFamily="50" charset="-128"/>
                <a:ea typeface="BIZ UDPゴシック" panose="020B0400000000000000" pitchFamily="50" charset="-128"/>
              </a:rPr>
              <a:t>」「連携」「資質向上の責務」といった専門職として守らなければならない義務が、それぞれの法律で規定されている</a:t>
            </a:r>
            <a:endParaRPr kumimoji="1" lang="en-US" altLang="ja-JP" sz="20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77418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fade">
                                      <p:cBhvr>
                                        <p:cTn id="1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7E980-9CAA-A206-FAB7-A70040F05630}"/>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63D9C5FD-8EEA-922E-F1C2-DFF396F184AA}"/>
              </a:ext>
            </a:extLst>
          </p:cNvPr>
          <p:cNvSpPr txBox="1">
            <a:spLocks/>
          </p:cNvSpPr>
          <p:nvPr/>
        </p:nvSpPr>
        <p:spPr>
          <a:xfrm>
            <a:off x="0" y="-218"/>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４．ソーシャルワーク専門職である社会福祉士・精神保健福祉士</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8A8BB664-44DF-3996-45E5-415A4DC5E3DE}"/>
              </a:ext>
            </a:extLst>
          </p:cNvPr>
          <p:cNvSpPr txBox="1"/>
          <p:nvPr/>
        </p:nvSpPr>
        <p:spPr>
          <a:xfrm>
            <a:off x="7276" y="1158341"/>
            <a:ext cx="9143994" cy="5509200"/>
          </a:xfrm>
          <a:prstGeom prst="rect">
            <a:avLst/>
          </a:prstGeom>
          <a:noFill/>
        </p:spPr>
        <p:txBody>
          <a:bodyPr wrap="square" rtlCol="0">
            <a:spAutoFit/>
          </a:bodyPr>
          <a:lstStyle/>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〇社会福祉士や精神保健福祉士にはさまざまな分野の</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多職種との連携・協働、すなわちチームアプローチ</a:t>
            </a:r>
            <a:r>
              <a:rPr kumimoji="1" lang="ja-JP" altLang="en-US" sz="2400" dirty="0">
                <a:latin typeface="BIZ UDPゴシック" panose="020B0400000000000000" pitchFamily="50" charset="-128"/>
                <a:ea typeface="BIZ UDPゴシック" panose="020B0400000000000000" pitchFamily="50" charset="-128"/>
              </a:rPr>
              <a:t>による実践が求められる</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〇ソーシャルワークの実践で求められることは、その人や家族が抱える生活問題とその状況に合わせて、必要な</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他の専門職との連携と協働</a:t>
            </a:r>
            <a:r>
              <a:rPr kumimoji="1" lang="ja-JP" altLang="en-US" sz="2400" dirty="0">
                <a:latin typeface="BIZ UDPゴシック" panose="020B0400000000000000" pitchFamily="50" charset="-128"/>
                <a:ea typeface="BIZ UDPゴシック" panose="020B0400000000000000" pitchFamily="50" charset="-128"/>
              </a:rPr>
              <a:t>による支援の取り組み</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〇多様化・複雑化する生活問題への対応として、専門職相互の連携・協働による</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チームアプローチとチームワーク</a:t>
            </a:r>
            <a:r>
              <a:rPr kumimoji="1" lang="ja-JP" altLang="en-US" sz="2400" dirty="0">
                <a:latin typeface="BIZ UDPゴシック" panose="020B0400000000000000" pitchFamily="50" charset="-128"/>
                <a:ea typeface="BIZ UDPゴシック" panose="020B0400000000000000" pitchFamily="50" charset="-128"/>
              </a:rPr>
              <a:t>による実践がますます重要視されている</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さまざまなサービスや社会資源を当事者や利用者の状況に応じて適切にマネジメントする能力や、専門職間の連携・協働を促して、チームアプローチによる協働での支援活動を展開できることが、社会福祉士や精神保健福祉士に求められている</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endParaRPr kumimoji="1" lang="en-US" altLang="ja-JP" sz="240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B388DA6D-36DA-0530-D6F5-52B535721332}"/>
              </a:ext>
            </a:extLst>
          </p:cNvPr>
          <p:cNvSpPr txBox="1"/>
          <p:nvPr/>
        </p:nvSpPr>
        <p:spPr>
          <a:xfrm>
            <a:off x="1" y="565817"/>
            <a:ext cx="9143999"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（３） 連携・協働とチームアプローチによるソーシャルワーク実践</a:t>
            </a:r>
            <a:endParaRPr kumimoji="1" lang="en-US" altLang="ja-JP" sz="14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D65C4533-0D78-73CF-6D63-9F5221F48896}"/>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4" name="スライド番号プレースホルダー 3">
            <a:extLst>
              <a:ext uri="{FF2B5EF4-FFF2-40B4-BE49-F238E27FC236}">
                <a16:creationId xmlns:a16="http://schemas.microsoft.com/office/drawing/2014/main" id="{3F77D550-F88D-605C-E191-0CF174387D62}"/>
              </a:ext>
            </a:extLst>
          </p:cNvPr>
          <p:cNvSpPr>
            <a:spLocks noGrp="1"/>
          </p:cNvSpPr>
          <p:nvPr>
            <p:ph type="sldNum" sz="quarter" idx="12"/>
          </p:nvPr>
        </p:nvSpPr>
        <p:spPr/>
        <p:txBody>
          <a:bodyPr/>
          <a:lstStyle/>
          <a:p>
            <a:fld id="{9DAC49A8-D133-48D6-BABD-467D590054FB}" type="slidenum">
              <a:rPr kumimoji="1" lang="ja-JP" altLang="en-US" smtClean="0"/>
              <a:t>21</a:t>
            </a:fld>
            <a:endParaRPr kumimoji="1" lang="ja-JP" altLang="en-US"/>
          </a:p>
        </p:txBody>
      </p:sp>
    </p:spTree>
    <p:extLst>
      <p:ext uri="{BB962C8B-B14F-4D97-AF65-F5344CB8AC3E}">
        <p14:creationId xmlns:p14="http://schemas.microsoft.com/office/powerpoint/2010/main" val="35813466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893027-5597-631F-4A2E-004537A5E1B6}"/>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A9161F2C-E774-0A01-39C7-8DC28D3EE8BD}"/>
              </a:ext>
            </a:extLst>
          </p:cNvPr>
          <p:cNvSpPr txBox="1">
            <a:spLocks/>
          </p:cNvSpPr>
          <p:nvPr/>
        </p:nvSpPr>
        <p:spPr>
          <a:xfrm>
            <a:off x="0" y="-218"/>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５．人々への生活支援としてのソーシャルワーク</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8589E5B2-0FD5-6E3A-2A53-0E84DCF3BD66}"/>
              </a:ext>
            </a:extLst>
          </p:cNvPr>
          <p:cNvSpPr txBox="1"/>
          <p:nvPr/>
        </p:nvSpPr>
        <p:spPr>
          <a:xfrm>
            <a:off x="-6" y="1233992"/>
            <a:ext cx="9143994" cy="4847481"/>
          </a:xfrm>
          <a:prstGeom prst="rect">
            <a:avLst/>
          </a:prstGeom>
          <a:noFill/>
        </p:spPr>
        <p:txBody>
          <a:bodyPr wrap="square" rtlCol="0">
            <a:spAutoFit/>
          </a:bodyPr>
          <a:lstStyle/>
          <a:p>
            <a:pPr marL="306000" indent="-306000">
              <a:spcBef>
                <a:spcPts val="1800"/>
              </a:spcBef>
            </a:pPr>
            <a:r>
              <a:rPr kumimoji="1" lang="ja-JP" altLang="en-US" sz="2400" dirty="0">
                <a:latin typeface="BIZ UDPゴシック" panose="020B0400000000000000" pitchFamily="50" charset="-128"/>
                <a:ea typeface="BIZ UDPゴシック" panose="020B0400000000000000" pitchFamily="50" charset="-128"/>
              </a:rPr>
              <a:t>〇ソーシャルワークは歴史的に、その時代のなかで、人々の社会生活上に起こる困難状況、すなわちさまざまな生活問題に対応しながら、安定した日常生活の維持や再建に向けた支援を行ってきた</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800"/>
              </a:spcBef>
            </a:pPr>
            <a:r>
              <a:rPr kumimoji="1" lang="ja-JP" altLang="en-US" sz="2400" dirty="0">
                <a:latin typeface="BIZ UDPゴシック" panose="020B0400000000000000" pitchFamily="50" charset="-128"/>
                <a:ea typeface="BIZ UDPゴシック" panose="020B0400000000000000" pitchFamily="50" charset="-128"/>
              </a:rPr>
              <a:t>〇ソーシャルワークで重視されるのは、人々が抱える生活問題は、社会環境や社会構造的な要因を背景にもつという認識</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800"/>
              </a:spcBef>
            </a:pPr>
            <a:r>
              <a:rPr kumimoji="1" lang="ja-JP" altLang="en-US" sz="2400" dirty="0">
                <a:latin typeface="BIZ UDPゴシック" panose="020B0400000000000000" pitchFamily="50" charset="-128"/>
                <a:ea typeface="BIZ UDPゴシック" panose="020B0400000000000000" pitchFamily="50" charset="-128"/>
              </a:rPr>
              <a:t>〇人々が抱える生活問題とは、</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個人の自己責任や努力不足などでは決してなく、いつ誰にでも起こり得る社会的、関係的、環境的、構造的な問題</a:t>
            </a:r>
            <a:endParaRPr kumimoji="1" lang="en-US" altLang="ja-JP" sz="2400" b="1" u="sng" dirty="0">
              <a:solidFill>
                <a:srgbClr val="FF0000"/>
              </a:solidFill>
              <a:latin typeface="BIZ UDPゴシック" panose="020B0400000000000000" pitchFamily="50" charset="-128"/>
              <a:ea typeface="BIZ UDPゴシック" panose="020B0400000000000000" pitchFamily="50" charset="-128"/>
            </a:endParaRPr>
          </a:p>
          <a:p>
            <a:pPr marL="306000" indent="-306000">
              <a:spcBef>
                <a:spcPts val="1800"/>
              </a:spcBef>
            </a:pPr>
            <a:r>
              <a:rPr kumimoji="1" lang="ja-JP" altLang="en-US" sz="2400" dirty="0">
                <a:latin typeface="BIZ UDPゴシック" panose="020B0400000000000000" pitchFamily="50" charset="-128"/>
                <a:ea typeface="BIZ UDPゴシック" panose="020B0400000000000000" pitchFamily="50" charset="-128"/>
              </a:rPr>
              <a:t>〇人々が経験する生きづらさや生活のしづらさをもたらす周囲の環境や社会状況、社会構造の変化や改善なしには、生活問題の本質的な解決には至らないという認識が重要　</a:t>
            </a:r>
            <a:endParaRPr kumimoji="1" lang="ja-JP" altLang="en-US" sz="1400" b="1" dirty="0">
              <a:solidFill>
                <a:srgbClr val="0070C0"/>
              </a:solidFill>
              <a:latin typeface="+mn-ea"/>
            </a:endParaRPr>
          </a:p>
        </p:txBody>
      </p:sp>
      <p:sp>
        <p:nvSpPr>
          <p:cNvPr id="10" name="テキスト ボックス 9">
            <a:extLst>
              <a:ext uri="{FF2B5EF4-FFF2-40B4-BE49-F238E27FC236}">
                <a16:creationId xmlns:a16="http://schemas.microsoft.com/office/drawing/2014/main" id="{A8676BB8-5DBB-C67D-225C-DD564F71D975}"/>
              </a:ext>
            </a:extLst>
          </p:cNvPr>
          <p:cNvSpPr txBox="1"/>
          <p:nvPr/>
        </p:nvSpPr>
        <p:spPr>
          <a:xfrm>
            <a:off x="1" y="565817"/>
            <a:ext cx="9143999"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（１） 人々の生活問題への認識とソーシャルワーク</a:t>
            </a:r>
            <a:endParaRPr kumimoji="1" lang="en-US" altLang="ja-JP" sz="14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80C4F20E-D565-A4B6-AA6C-13DA89AC0537}"/>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4" name="スライド番号プレースホルダー 3">
            <a:extLst>
              <a:ext uri="{FF2B5EF4-FFF2-40B4-BE49-F238E27FC236}">
                <a16:creationId xmlns:a16="http://schemas.microsoft.com/office/drawing/2014/main" id="{514F467E-14E6-EF0A-6169-595CF2292E9D}"/>
              </a:ext>
            </a:extLst>
          </p:cNvPr>
          <p:cNvSpPr>
            <a:spLocks noGrp="1"/>
          </p:cNvSpPr>
          <p:nvPr>
            <p:ph type="sldNum" sz="quarter" idx="12"/>
          </p:nvPr>
        </p:nvSpPr>
        <p:spPr/>
        <p:txBody>
          <a:bodyPr/>
          <a:lstStyle/>
          <a:p>
            <a:fld id="{9DAC49A8-D133-48D6-BABD-467D590054FB}" type="slidenum">
              <a:rPr kumimoji="1" lang="ja-JP" altLang="en-US" smtClean="0"/>
              <a:t>22</a:t>
            </a:fld>
            <a:endParaRPr kumimoji="1" lang="ja-JP" altLang="en-US"/>
          </a:p>
        </p:txBody>
      </p:sp>
    </p:spTree>
    <p:extLst>
      <p:ext uri="{BB962C8B-B14F-4D97-AF65-F5344CB8AC3E}">
        <p14:creationId xmlns:p14="http://schemas.microsoft.com/office/powerpoint/2010/main" val="1423460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37612-4E25-429C-105F-801A7BAA376D}"/>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3F7140B3-992C-2C27-BA37-8E4912DDAEF4}"/>
              </a:ext>
            </a:extLst>
          </p:cNvPr>
          <p:cNvSpPr txBox="1">
            <a:spLocks/>
          </p:cNvSpPr>
          <p:nvPr/>
        </p:nvSpPr>
        <p:spPr>
          <a:xfrm>
            <a:off x="0" y="-218"/>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５．人々への生活支援としてのソーシャルワーク</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B7224903-4B3A-B2A3-B006-50D951F30397}"/>
              </a:ext>
            </a:extLst>
          </p:cNvPr>
          <p:cNvSpPr txBox="1"/>
          <p:nvPr/>
        </p:nvSpPr>
        <p:spPr>
          <a:xfrm>
            <a:off x="-6" y="1091379"/>
            <a:ext cx="9143994" cy="5201424"/>
          </a:xfrm>
          <a:prstGeom prst="rect">
            <a:avLst/>
          </a:prstGeom>
          <a:noFill/>
        </p:spPr>
        <p:txBody>
          <a:bodyPr wrap="square" rtlCol="0">
            <a:spAutoFit/>
          </a:bodyPr>
          <a:lstStyle/>
          <a:p>
            <a:pPr marL="306000" indent="-306000">
              <a:spcBef>
                <a:spcPts val="600"/>
              </a:spcBef>
            </a:pPr>
            <a:r>
              <a:rPr kumimoji="1" lang="ja-JP" altLang="en-US" sz="2400" dirty="0">
                <a:latin typeface="BIZ UDPゴシック" panose="020B0400000000000000" pitchFamily="50" charset="-128"/>
                <a:ea typeface="BIZ UDPゴシック" panose="020B0400000000000000" pitchFamily="50" charset="-128"/>
              </a:rPr>
              <a:t>〇ソーシャルワークは生活問題を抱える当事者だけでなく、</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周囲の社会環境をも視野に入れて、当事者である個人や家族への支援と同時に、社会環境の改善に向けた働きかけ</a:t>
            </a:r>
            <a:r>
              <a:rPr kumimoji="1" lang="ja-JP" altLang="en-US" sz="2400" dirty="0">
                <a:latin typeface="BIZ UDPゴシック" panose="020B0400000000000000" pitchFamily="50" charset="-128"/>
                <a:ea typeface="BIZ UDPゴシック" panose="020B0400000000000000" pitchFamily="50" charset="-128"/>
              </a:rPr>
              <a:t>も行う</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600"/>
              </a:spcBef>
            </a:pPr>
            <a:r>
              <a:rPr kumimoji="1" lang="ja-JP" altLang="en-US" sz="2400" dirty="0">
                <a:latin typeface="BIZ UDPゴシック" panose="020B0400000000000000" pitchFamily="50" charset="-128"/>
                <a:ea typeface="BIZ UDPゴシック" panose="020B0400000000000000" pitchFamily="50" charset="-128"/>
              </a:rPr>
              <a:t>〇すなわち、人とその人を取り巻く社会環境とを一体的に把握しながら、両者の関係を見据えた支援や働きかけを特徴とする営み</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600"/>
              </a:spcBef>
            </a:pPr>
            <a:r>
              <a:rPr kumimoji="1" lang="ja-JP" altLang="en-US" sz="2400" dirty="0">
                <a:latin typeface="BIZ UDPゴシック" panose="020B0400000000000000" pitchFamily="50" charset="-128"/>
                <a:ea typeface="BIZ UDPゴシック" panose="020B0400000000000000" pitchFamily="50" charset="-128"/>
              </a:rPr>
              <a:t>〇</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生活問題を生じさせる社会環境に働きかけて、改善することがなければ、問題の抜本的な解決や困難の解消には至らない</a:t>
            </a:r>
            <a:endParaRPr kumimoji="1" lang="en-US" altLang="ja-JP" sz="2400" b="1" u="sng" dirty="0">
              <a:solidFill>
                <a:srgbClr val="FF0000"/>
              </a:solidFill>
              <a:latin typeface="BIZ UDPゴシック" panose="020B0400000000000000" pitchFamily="50" charset="-128"/>
              <a:ea typeface="BIZ UDPゴシック" panose="020B0400000000000000" pitchFamily="50" charset="-128"/>
            </a:endParaRPr>
          </a:p>
          <a:p>
            <a:pPr marL="306000" indent="-306000">
              <a:spcBef>
                <a:spcPts val="600"/>
              </a:spcBef>
            </a:pPr>
            <a:r>
              <a:rPr kumimoji="1" lang="ja-JP" altLang="en-US" sz="2400" dirty="0">
                <a:latin typeface="BIZ UDPゴシック" panose="020B0400000000000000" pitchFamily="50" charset="-128"/>
                <a:ea typeface="BIZ UDPゴシック" panose="020B0400000000000000" pitchFamily="50" charset="-128"/>
              </a:rPr>
              <a:t>〇何らかの生活問題を抱える人々にかかわりながら、その問題状況の背景にある社会環境に対して、整備や調整を通して改善を図ることで、人々の生活全体を支援していく営みがソーシャルワーク</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600"/>
              </a:spcBef>
            </a:pPr>
            <a:r>
              <a:rPr kumimoji="1" lang="ja-JP" altLang="en-US" sz="2400" dirty="0">
                <a:latin typeface="BIZ UDPゴシック" panose="020B0400000000000000" pitchFamily="50" charset="-128"/>
                <a:ea typeface="BIZ UDPゴシック" panose="020B0400000000000000" pitchFamily="50" charset="-128"/>
              </a:rPr>
              <a:t>〇このような</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「個人と社会環境」との両方およびその関係（相互作用）を一体的に捉える視点</a:t>
            </a:r>
            <a:r>
              <a:rPr kumimoji="1" lang="ja-JP" altLang="en-US" sz="2400" dirty="0">
                <a:latin typeface="BIZ UDPゴシック" panose="020B0400000000000000" pitchFamily="50" charset="-128"/>
                <a:ea typeface="BIZ UDPゴシック" panose="020B0400000000000000" pitchFamily="50" charset="-128"/>
              </a:rPr>
              <a:t>とその視点に基づく支援のあり方こそ、ソーシャルワークの実践や方法全体を貫くもの</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6D2FE9AD-D9BA-389C-A6E7-218C1BBD5FD8}"/>
              </a:ext>
            </a:extLst>
          </p:cNvPr>
          <p:cNvSpPr txBox="1"/>
          <p:nvPr/>
        </p:nvSpPr>
        <p:spPr>
          <a:xfrm>
            <a:off x="1" y="565817"/>
            <a:ext cx="9143999"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（２） 個人と社会環境との一体的な把握と働きかけ</a:t>
            </a:r>
            <a:endParaRPr kumimoji="1" lang="en-US" altLang="ja-JP" sz="14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216FCF6D-B206-3B26-B39B-9EC8F525D4FC}"/>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4" name="スライド番号プレースホルダー 3">
            <a:extLst>
              <a:ext uri="{FF2B5EF4-FFF2-40B4-BE49-F238E27FC236}">
                <a16:creationId xmlns:a16="http://schemas.microsoft.com/office/drawing/2014/main" id="{C85F1935-5350-4969-43C1-D5F830DA6326}"/>
              </a:ext>
            </a:extLst>
          </p:cNvPr>
          <p:cNvSpPr>
            <a:spLocks noGrp="1"/>
          </p:cNvSpPr>
          <p:nvPr>
            <p:ph type="sldNum" sz="quarter" idx="12"/>
          </p:nvPr>
        </p:nvSpPr>
        <p:spPr/>
        <p:txBody>
          <a:bodyPr/>
          <a:lstStyle/>
          <a:p>
            <a:fld id="{9DAC49A8-D133-48D6-BABD-467D590054FB}" type="slidenum">
              <a:rPr kumimoji="1" lang="ja-JP" altLang="en-US" smtClean="0"/>
              <a:t>23</a:t>
            </a:fld>
            <a:endParaRPr kumimoji="1" lang="ja-JP" altLang="en-US"/>
          </a:p>
        </p:txBody>
      </p:sp>
    </p:spTree>
    <p:extLst>
      <p:ext uri="{BB962C8B-B14F-4D97-AF65-F5344CB8AC3E}">
        <p14:creationId xmlns:p14="http://schemas.microsoft.com/office/powerpoint/2010/main" val="4722600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B82A8-C6EC-98BF-86A9-6B0523B10CFB}"/>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3BB5BAF0-DC5A-DF8A-1700-5A4E0F5D056A}"/>
              </a:ext>
            </a:extLst>
          </p:cNvPr>
          <p:cNvSpPr txBox="1">
            <a:spLocks/>
          </p:cNvSpPr>
          <p:nvPr/>
        </p:nvSpPr>
        <p:spPr>
          <a:xfrm>
            <a:off x="0" y="-218"/>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５．人々への生活支援としてのソーシャルワーク</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F4A533A6-D133-F807-1B25-16CBC6637006}"/>
              </a:ext>
            </a:extLst>
          </p:cNvPr>
          <p:cNvSpPr txBox="1"/>
          <p:nvPr/>
        </p:nvSpPr>
        <p:spPr>
          <a:xfrm>
            <a:off x="-6" y="1024267"/>
            <a:ext cx="9143994" cy="5509200"/>
          </a:xfrm>
          <a:prstGeom prst="rect">
            <a:avLst/>
          </a:prstGeom>
          <a:noFill/>
        </p:spPr>
        <p:txBody>
          <a:bodyPr wrap="square" rtlCol="0">
            <a:spAutoFit/>
          </a:bodyPr>
          <a:lstStyle/>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〇こどもや家族</a:t>
            </a:r>
            <a:r>
              <a:rPr kumimoji="1" lang="ja-JP" altLang="en-US" sz="2400" spc="-150" dirty="0">
                <a:latin typeface="BIZ UDPゴシック" panose="020B0400000000000000" pitchFamily="50" charset="-128"/>
                <a:ea typeface="BIZ UDPゴシック" panose="020B0400000000000000" pitchFamily="50" charset="-128"/>
              </a:rPr>
              <a:t>へのソーシャルワークでは、こどもと</a:t>
            </a:r>
            <a:r>
              <a:rPr kumimoji="1" lang="ja-JP" altLang="en-US" sz="2400" dirty="0">
                <a:latin typeface="BIZ UDPゴシック" panose="020B0400000000000000" pitchFamily="50" charset="-128"/>
                <a:ea typeface="BIZ UDPゴシック" panose="020B0400000000000000" pitchFamily="50" charset="-128"/>
              </a:rPr>
              <a:t>家族および地域や社会環境を、両者の相互関係の文脈から一体的に捉える視点に基づいて、支援が必要な状況や生活問題を総合的に把握・理解する</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000"/>
              </a:spcBef>
            </a:pPr>
            <a:r>
              <a:rPr kumimoji="1" lang="ja-JP" altLang="en-US" sz="2400" dirty="0">
                <a:latin typeface="BIZ UDPゴシック" panose="020B0400000000000000" pitchFamily="50" charset="-128"/>
                <a:ea typeface="BIZ UDPゴシック" panose="020B0400000000000000" pitchFamily="50" charset="-128"/>
              </a:rPr>
              <a:t>〇ソーシャルワークおけるそのような対象理解の理論的基盤となるのが、</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システム理論や生態学</a:t>
            </a:r>
            <a:r>
              <a:rPr kumimoji="1" lang="ja-JP" altLang="en-US" sz="2400" dirty="0">
                <a:latin typeface="BIZ UDPゴシック" panose="020B0400000000000000" pitchFamily="50" charset="-128"/>
                <a:ea typeface="BIZ UDPゴシック" panose="020B0400000000000000" pitchFamily="50" charset="-128"/>
              </a:rPr>
              <a:t>の考え方</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000"/>
              </a:spcBef>
            </a:pPr>
            <a:r>
              <a:rPr kumimoji="1" lang="ja-JP" altLang="en-US" sz="2400" dirty="0">
                <a:latin typeface="BIZ UDPゴシック" panose="020B0400000000000000" pitchFamily="50" charset="-128"/>
                <a:ea typeface="BIZ UDPゴシック" panose="020B0400000000000000" pitchFamily="50" charset="-128"/>
              </a:rPr>
              <a:t>〇全体の構造とその全体を構成している要素間の相互の関係のあり方、相互に与えている影響の内容や度合いなどを重視する</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000"/>
              </a:spcBef>
            </a:pPr>
            <a:r>
              <a:rPr kumimoji="1" lang="ja-JP" altLang="en-US" sz="2400" dirty="0">
                <a:latin typeface="BIZ UDPゴシック" panose="020B0400000000000000" pitchFamily="50" charset="-128"/>
                <a:ea typeface="BIZ UDPゴシック" panose="020B0400000000000000" pitchFamily="50" charset="-128"/>
              </a:rPr>
              <a:t>〇問題が発生している状況の全体性と関係する人や場所、出来事などの相互関係を重視して、その関係に介入して働きかけることによって問題解決を志向するという考え方に基づく支援の展開（「生活モデル」や「ライフモデル」と言われる）</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000"/>
              </a:spcBef>
            </a:pPr>
            <a:r>
              <a:rPr kumimoji="1" lang="ja-JP" altLang="en-US" sz="2400" dirty="0">
                <a:latin typeface="BIZ UDPゴシック" panose="020B0400000000000000" pitchFamily="50" charset="-128"/>
                <a:ea typeface="BIZ UDPゴシック" panose="020B0400000000000000" pitchFamily="50" charset="-128"/>
              </a:rPr>
              <a:t>〇「</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バイオ・サイコ・ソーシャルモデル</a:t>
            </a:r>
            <a:r>
              <a:rPr kumimoji="1" lang="ja-JP" altLang="en-US" sz="2400" dirty="0">
                <a:latin typeface="BIZ UDPゴシック" panose="020B0400000000000000" pitchFamily="50" charset="-128"/>
                <a:ea typeface="BIZ UDPゴシック" panose="020B0400000000000000" pitchFamily="50" charset="-128"/>
              </a:rPr>
              <a:t>」で人を捉えるソーシャルワークの人間観</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29566C17-0982-BC24-0577-7B7071A98F0C}"/>
              </a:ext>
            </a:extLst>
          </p:cNvPr>
          <p:cNvSpPr txBox="1"/>
          <p:nvPr/>
        </p:nvSpPr>
        <p:spPr>
          <a:xfrm>
            <a:off x="1" y="557428"/>
            <a:ext cx="9143999"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（３） システム論や生態学の考え方に基づく人間観や対象理解</a:t>
            </a:r>
            <a:endParaRPr kumimoji="1" lang="en-US" altLang="ja-JP" sz="14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734800B4-3A6C-8FAC-5F9A-A6B88C2D84F4}"/>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4" name="スライド番号プレースホルダー 3">
            <a:extLst>
              <a:ext uri="{FF2B5EF4-FFF2-40B4-BE49-F238E27FC236}">
                <a16:creationId xmlns:a16="http://schemas.microsoft.com/office/drawing/2014/main" id="{A80342EA-23E4-B8A6-0598-4ABB713A9CDE}"/>
              </a:ext>
            </a:extLst>
          </p:cNvPr>
          <p:cNvSpPr>
            <a:spLocks noGrp="1"/>
          </p:cNvSpPr>
          <p:nvPr>
            <p:ph type="sldNum" sz="quarter" idx="12"/>
          </p:nvPr>
        </p:nvSpPr>
        <p:spPr/>
        <p:txBody>
          <a:bodyPr/>
          <a:lstStyle/>
          <a:p>
            <a:fld id="{9DAC49A8-D133-48D6-BABD-467D590054FB}" type="slidenum">
              <a:rPr kumimoji="1" lang="ja-JP" altLang="en-US" smtClean="0"/>
              <a:t>24</a:t>
            </a:fld>
            <a:endParaRPr kumimoji="1" lang="ja-JP" altLang="en-US"/>
          </a:p>
        </p:txBody>
      </p:sp>
    </p:spTree>
    <p:extLst>
      <p:ext uri="{BB962C8B-B14F-4D97-AF65-F5344CB8AC3E}">
        <p14:creationId xmlns:p14="http://schemas.microsoft.com/office/powerpoint/2010/main" val="26556799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D5F1AB-7B37-3A5F-F71E-18F445E22950}"/>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AF8DC45F-367F-F6BD-3F5B-F7D73537D1E9}"/>
              </a:ext>
            </a:extLst>
          </p:cNvPr>
          <p:cNvSpPr txBox="1">
            <a:spLocks/>
          </p:cNvSpPr>
          <p:nvPr/>
        </p:nvSpPr>
        <p:spPr>
          <a:xfrm>
            <a:off x="0" y="8171"/>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５．人々への生活支援としてのソーシャルワーク</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7D58F8B0-5B3F-56D9-EACC-F379C1F712AC}"/>
              </a:ext>
            </a:extLst>
          </p:cNvPr>
          <p:cNvSpPr txBox="1"/>
          <p:nvPr/>
        </p:nvSpPr>
        <p:spPr>
          <a:xfrm>
            <a:off x="1" y="574206"/>
            <a:ext cx="9143999"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（４） ソーシャルワークに共通する特徴と今日における課題</a:t>
            </a:r>
            <a:endParaRPr kumimoji="1" lang="en-US" altLang="ja-JP" sz="14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9D97DB45-BFB5-1DDD-4783-E5F47228B5B8}"/>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2" name="テキスト ボックス 1">
            <a:extLst>
              <a:ext uri="{FF2B5EF4-FFF2-40B4-BE49-F238E27FC236}">
                <a16:creationId xmlns:a16="http://schemas.microsoft.com/office/drawing/2014/main" id="{3224B8B9-F79F-06DF-D72D-CE86869BE810}"/>
              </a:ext>
            </a:extLst>
          </p:cNvPr>
          <p:cNvSpPr txBox="1"/>
          <p:nvPr/>
        </p:nvSpPr>
        <p:spPr>
          <a:xfrm>
            <a:off x="-6" y="1183658"/>
            <a:ext cx="9143994" cy="4985980"/>
          </a:xfrm>
          <a:prstGeom prst="rect">
            <a:avLst/>
          </a:prstGeom>
          <a:noFill/>
        </p:spPr>
        <p:txBody>
          <a:bodyPr wrap="square" rtlCol="0">
            <a:spAutoFit/>
          </a:bodyPr>
          <a:lstStyle/>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〇昨今のソーシャルワークの幅の広さや多様性、あるいは創造性や開発性をも包括する理論と実践の枠組みは、今日</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ジェネラリスト・ソーシャルワーク</a:t>
            </a:r>
            <a:r>
              <a:rPr kumimoji="1" lang="ja-JP" altLang="en-US" sz="2400" dirty="0">
                <a:latin typeface="BIZ UDPゴシック" panose="020B0400000000000000" pitchFamily="50" charset="-128"/>
                <a:ea typeface="BIZ UDPゴシック" panose="020B0400000000000000" pitchFamily="50" charset="-128"/>
              </a:rPr>
              <a:t>とも呼ばれる</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〇ジェネラリスト・ソーシャルワークの特徴としては、</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本人主体の支援であることや本人や家族のストレングスを見出しながら、エンパワメントを意識した支援を展開する</a:t>
            </a:r>
            <a:r>
              <a:rPr kumimoji="1" lang="ja-JP" altLang="en-US" sz="2400" dirty="0">
                <a:latin typeface="BIZ UDPゴシック" panose="020B0400000000000000" pitchFamily="50" charset="-128"/>
                <a:ea typeface="BIZ UDPゴシック" panose="020B0400000000000000" pitchFamily="50" charset="-128"/>
              </a:rPr>
              <a:t>ということが挙げられる</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個人や家族</a:t>
            </a:r>
            <a:r>
              <a:rPr kumimoji="1" lang="ja-JP" altLang="en-US" sz="2400" dirty="0">
                <a:latin typeface="BIZ UDPゴシック" panose="020B0400000000000000" pitchFamily="50" charset="-128"/>
                <a:ea typeface="BIZ UDPゴシック" panose="020B0400000000000000" pitchFamily="50" charset="-128"/>
              </a:rPr>
              <a:t>への支援が</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人々が暮らす地域</a:t>
            </a:r>
            <a:r>
              <a:rPr kumimoji="1" lang="ja-JP" altLang="en-US" sz="2400" dirty="0">
                <a:latin typeface="BIZ UDPゴシック" panose="020B0400000000000000" pitchFamily="50" charset="-128"/>
                <a:ea typeface="BIZ UDPゴシック" panose="020B0400000000000000" pitchFamily="50" charset="-128"/>
              </a:rPr>
              <a:t>への支援となり、さらに</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社会変革</a:t>
            </a:r>
            <a:r>
              <a:rPr kumimoji="1" lang="ja-JP" altLang="en-US" sz="2400" dirty="0">
                <a:latin typeface="BIZ UDPゴシック" panose="020B0400000000000000" pitchFamily="50" charset="-128"/>
                <a:ea typeface="BIZ UDPゴシック" panose="020B0400000000000000" pitchFamily="50" charset="-128"/>
              </a:rPr>
              <a:t>に向けた働きかけへとつながる、</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ミクロからメゾ、マクロレベルでの展開が相互に連動する営み</a:t>
            </a:r>
            <a:r>
              <a:rPr kumimoji="1" lang="ja-JP" altLang="en-US" sz="2400" dirty="0">
                <a:latin typeface="BIZ UDPゴシック" panose="020B0400000000000000" pitchFamily="50" charset="-128"/>
                <a:ea typeface="BIZ UDPゴシック" panose="020B0400000000000000" pitchFamily="50" charset="-128"/>
              </a:rPr>
              <a:t>としてのソーシャルワーク</a:t>
            </a:r>
            <a:endParaRPr kumimoji="1" lang="en-US" altLang="ja-JP" sz="2400" dirty="0">
              <a:latin typeface="BIZ UDPゴシック" panose="020B0400000000000000" pitchFamily="50" charset="-128"/>
              <a:ea typeface="BIZ UDPゴシック" panose="020B0400000000000000" pitchFamily="50" charset="-128"/>
            </a:endParaRPr>
          </a:p>
          <a:p>
            <a:pPr marL="306000" indent="-306000">
              <a:spcBef>
                <a:spcPts val="1200"/>
              </a:spcBef>
            </a:pPr>
            <a:r>
              <a:rPr kumimoji="1" lang="ja-JP" altLang="en-US" sz="2400" dirty="0">
                <a:latin typeface="BIZ UDPゴシック" panose="020B0400000000000000" pitchFamily="50" charset="-128"/>
                <a:ea typeface="BIZ UDPゴシック" panose="020B0400000000000000" pitchFamily="50" charset="-128"/>
              </a:rPr>
              <a:t>〇ソーシャルワークとは、あくまで、さまざまな生活</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その時代の社会のなかで生きる人々とともにあり</a:t>
            </a:r>
            <a:r>
              <a:rPr kumimoji="1" lang="ja-JP" altLang="en-US" sz="2400" dirty="0">
                <a:latin typeface="BIZ UDPゴシック" panose="020B0400000000000000" pitchFamily="50" charset="-128"/>
                <a:ea typeface="BIZ UDPゴシック" panose="020B0400000000000000" pitchFamily="50" charset="-128"/>
              </a:rPr>
              <a:t>課題を抱える当事者の状況とその社会の現実に</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寄り添ったもの</a:t>
            </a:r>
            <a:r>
              <a:rPr kumimoji="1" lang="ja-JP" altLang="en-US" sz="2400" dirty="0">
                <a:latin typeface="BIZ UDPゴシック" panose="020B0400000000000000" pitchFamily="50" charset="-128"/>
                <a:ea typeface="BIZ UDPゴシック" panose="020B0400000000000000" pitchFamily="50" charset="-128"/>
              </a:rPr>
              <a:t>でなければならない</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6BA7C76B-BC59-0538-BEC0-64B580D13596}"/>
              </a:ext>
            </a:extLst>
          </p:cNvPr>
          <p:cNvSpPr>
            <a:spLocks noGrp="1"/>
          </p:cNvSpPr>
          <p:nvPr>
            <p:ph type="sldNum" sz="quarter" idx="12"/>
          </p:nvPr>
        </p:nvSpPr>
        <p:spPr/>
        <p:txBody>
          <a:bodyPr/>
          <a:lstStyle/>
          <a:p>
            <a:fld id="{9DAC49A8-D133-48D6-BABD-467D590054FB}" type="slidenum">
              <a:rPr kumimoji="1" lang="ja-JP" altLang="en-US" smtClean="0"/>
              <a:t>25</a:t>
            </a:fld>
            <a:endParaRPr kumimoji="1" lang="ja-JP" altLang="en-US"/>
          </a:p>
        </p:txBody>
      </p:sp>
    </p:spTree>
    <p:extLst>
      <p:ext uri="{BB962C8B-B14F-4D97-AF65-F5344CB8AC3E}">
        <p14:creationId xmlns:p14="http://schemas.microsoft.com/office/powerpoint/2010/main" val="2894074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78B246-D7A5-5374-7A87-6AFABEBC8E07}"/>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DCF39FF-6674-7E26-8693-ABD36821F645}"/>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4" name="スライド番号プレースホルダー 3">
            <a:extLst>
              <a:ext uri="{FF2B5EF4-FFF2-40B4-BE49-F238E27FC236}">
                <a16:creationId xmlns:a16="http://schemas.microsoft.com/office/drawing/2014/main" id="{766CDF27-A05F-9063-EA72-B4B7AE7007EB}"/>
              </a:ext>
            </a:extLst>
          </p:cNvPr>
          <p:cNvSpPr>
            <a:spLocks noGrp="1"/>
          </p:cNvSpPr>
          <p:nvPr>
            <p:ph type="sldNum" sz="quarter" idx="12"/>
          </p:nvPr>
        </p:nvSpPr>
        <p:spPr/>
        <p:txBody>
          <a:bodyPr/>
          <a:lstStyle/>
          <a:p>
            <a:fld id="{9DAC49A8-D133-48D6-BABD-467D590054FB}" type="slidenum">
              <a:rPr kumimoji="1" lang="ja-JP" altLang="en-US" smtClean="0"/>
              <a:t>3</a:t>
            </a:fld>
            <a:endParaRPr kumimoji="1" lang="ja-JP" altLang="en-US"/>
          </a:p>
        </p:txBody>
      </p:sp>
      <p:sp>
        <p:nvSpPr>
          <p:cNvPr id="7" name="テキスト ボックス 6">
            <a:extLst>
              <a:ext uri="{FF2B5EF4-FFF2-40B4-BE49-F238E27FC236}">
                <a16:creationId xmlns:a16="http://schemas.microsoft.com/office/drawing/2014/main" id="{3F42722C-3A74-C39A-7F38-8EEF54F8B617}"/>
              </a:ext>
            </a:extLst>
          </p:cNvPr>
          <p:cNvSpPr txBox="1"/>
          <p:nvPr/>
        </p:nvSpPr>
        <p:spPr>
          <a:xfrm>
            <a:off x="92364" y="551984"/>
            <a:ext cx="8885382" cy="553997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１．ソーシャルワークが求められる状況と学校現場におけるその意義</a:t>
            </a:r>
          </a:p>
          <a:p>
            <a:pPr marL="176213" marR="0" lvl="0" algn="l" defTabSz="457200" rtl="0" eaLnBrk="1" fontAlgn="auto" latinLnBrk="0" hangingPunct="1">
              <a:lnSpc>
                <a:spcPct val="100000"/>
              </a:lnSpc>
              <a:spcBef>
                <a:spcPts val="0"/>
              </a:spcBef>
              <a:spcAft>
                <a:spcPts val="0"/>
              </a:spcAft>
              <a:buClrTx/>
              <a:buSzTx/>
              <a:buFontTx/>
              <a:buNone/>
              <a:tabLst/>
              <a:defRPr/>
            </a:pPr>
            <a:r>
              <a:rPr kumimoji="1" lang="ja-JP" altLang="en-US"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（１）なぜソーシャルワークが必要なのか　（２）人々が抱える生活問題の多様化・複雑化・複合化の状況　（３）こどもや家庭をめぐる生活問題とソーシャルワークの必要性</a:t>
            </a:r>
            <a:endParaRPr kumimoji="1" lang="en-US" altLang="ja-JP"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900"/>
              </a:spcBef>
              <a:spcAft>
                <a:spcPts val="0"/>
              </a:spcAft>
              <a:buClrTx/>
              <a:buSzTx/>
              <a:buFontTx/>
              <a:buNone/>
              <a:tabLst/>
              <a:defRPr/>
            </a:pPr>
            <a:r>
              <a:rPr kumimoji="1" lang="ja-JP" altLang="en-US"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２．社会福祉とソーシャルワーク</a:t>
            </a:r>
          </a:p>
          <a:p>
            <a:pPr marL="176213" marR="0" lvl="0" algn="l" defTabSz="457200" rtl="0" eaLnBrk="1" fontAlgn="auto" latinLnBrk="0" hangingPunct="1">
              <a:lnSpc>
                <a:spcPct val="100000"/>
              </a:lnSpc>
              <a:spcBef>
                <a:spcPts val="0"/>
              </a:spcBef>
              <a:spcAft>
                <a:spcPts val="0"/>
              </a:spcAft>
              <a:buClrTx/>
              <a:buSzTx/>
              <a:buFontTx/>
              <a:buNone/>
              <a:tabLst>
                <a:tab pos="176213" algn="l"/>
              </a:tabLst>
              <a:defRPr/>
            </a:pPr>
            <a:r>
              <a:rPr kumimoji="1" lang="ja-JP" altLang="en-US"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（１）人々の生活や地域における「福祉」の実現　（２）その時代の人々の生活とともにあるソーシャルワーク　（３）ソーシャルワーク専門職のグローバル定義 （４）地域に根差したソーシャルワークの展開 </a:t>
            </a:r>
            <a:r>
              <a:rPr kumimoji="1" lang="en-US" altLang="ja-JP"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(5)</a:t>
            </a:r>
            <a:r>
              <a:rPr kumimoji="1" lang="ja-JP" altLang="en-US"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ソーシャルワークの展開過程</a:t>
            </a:r>
            <a:endParaRPr kumimoji="1" lang="en-US" altLang="ja-JP"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900"/>
              </a:spcBef>
              <a:spcAft>
                <a:spcPts val="0"/>
              </a:spcAft>
              <a:buClrTx/>
              <a:buSzTx/>
              <a:buFontTx/>
              <a:buNone/>
              <a:tabLst/>
              <a:defRPr/>
            </a:pPr>
            <a:r>
              <a:rPr kumimoji="1" lang="ja-JP" altLang="en-US"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３．ソーシャルワークの価値・倫理・知識・技術</a:t>
            </a:r>
          </a:p>
          <a:p>
            <a:pPr marL="176213" marR="0" lvl="0" algn="l" defTabSz="457200" rtl="0" eaLnBrk="1" fontAlgn="auto" latinLnBrk="0" hangingPunct="1">
              <a:lnSpc>
                <a:spcPct val="100000"/>
              </a:lnSpc>
              <a:spcBef>
                <a:spcPts val="0"/>
              </a:spcBef>
              <a:spcAft>
                <a:spcPts val="0"/>
              </a:spcAft>
              <a:buClrTx/>
              <a:buSzTx/>
              <a:buFontTx/>
              <a:buNone/>
              <a:tabLst/>
              <a:defRPr/>
            </a:pPr>
            <a:r>
              <a:rPr kumimoji="1" lang="ja-JP" altLang="en-US"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（１）ソーシャルワークの独自性や固有性　（２）ソーシャルワークの専門性　（３）価値と倫理に基づく実践としてのソーシャルワーク　（４）ソーシャルワークの専門性を構成する知識と技術</a:t>
            </a:r>
            <a:endParaRPr kumimoji="1" lang="en-US" altLang="ja-JP"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900"/>
              </a:spcBef>
              <a:spcAft>
                <a:spcPts val="0"/>
              </a:spcAft>
              <a:buClrTx/>
              <a:buSzTx/>
              <a:buFontTx/>
              <a:buNone/>
              <a:tabLst/>
              <a:defRPr/>
            </a:pPr>
            <a:r>
              <a:rPr kumimoji="1" lang="ja-JP" altLang="en-US"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４．ソーシャルワーク専門職である社会福祉士・精神保健福祉士</a:t>
            </a:r>
          </a:p>
          <a:p>
            <a:pPr marL="176213" marR="0" lvl="0" algn="l" defTabSz="457200" rtl="0" eaLnBrk="1" fontAlgn="auto" latinLnBrk="0" hangingPunct="1">
              <a:lnSpc>
                <a:spcPct val="100000"/>
              </a:lnSpc>
              <a:spcBef>
                <a:spcPts val="0"/>
              </a:spcBef>
              <a:spcAft>
                <a:spcPts val="0"/>
              </a:spcAft>
              <a:buClrTx/>
              <a:buSzTx/>
              <a:buFontTx/>
              <a:buNone/>
              <a:tabLst/>
              <a:defRPr/>
            </a:pPr>
            <a:r>
              <a:rPr kumimoji="1" lang="ja-JP" altLang="en-US"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（１）社会福祉士と精神保健福祉士の国家資格　（２）社会福祉士・精神保健福祉士の定義と義務　（３）連携・協働とチームアプローチによるソーシャルワーク実践</a:t>
            </a:r>
            <a:endParaRPr kumimoji="1" lang="en-US" altLang="ja-JP"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900"/>
              </a:spcBef>
              <a:spcAft>
                <a:spcPts val="0"/>
              </a:spcAft>
              <a:buClrTx/>
              <a:buSzTx/>
              <a:buFontTx/>
              <a:buNone/>
              <a:tabLst/>
              <a:defRPr/>
            </a:pPr>
            <a:r>
              <a:rPr kumimoji="1" lang="ja-JP" altLang="en-US"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５．人々への生活支援としてのソーシャルワーク</a:t>
            </a:r>
          </a:p>
          <a:p>
            <a:pPr marL="176213" marR="0" lvl="0" algn="l" defTabSz="457200" rtl="0" eaLnBrk="1" fontAlgn="auto" latinLnBrk="0" hangingPunct="1">
              <a:lnSpc>
                <a:spcPct val="100000"/>
              </a:lnSpc>
              <a:spcBef>
                <a:spcPts val="0"/>
              </a:spcBef>
              <a:spcAft>
                <a:spcPts val="0"/>
              </a:spcAft>
              <a:buClrTx/>
              <a:buSzTx/>
              <a:buFontTx/>
              <a:buNone/>
              <a:tabLst/>
              <a:defRPr/>
            </a:pPr>
            <a:r>
              <a:rPr kumimoji="1" lang="ja-JP" altLang="en-US"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（１）人々の生活問題への認識とソーシャルワーク　（２）個人と社会環境との一体的な把握と働きかけ　（３）システム論や生態学の考え方に基づく人間観や対象理解　（４）ソーシャルワークに共通する特徴と今日における課題</a:t>
            </a:r>
            <a:endParaRPr kumimoji="1" lang="ja-JP" altLang="en-US"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0" name="タイトル 1">
            <a:extLst>
              <a:ext uri="{FF2B5EF4-FFF2-40B4-BE49-F238E27FC236}">
                <a16:creationId xmlns:a16="http://schemas.microsoft.com/office/drawing/2014/main" id="{47A0E868-4E5B-4356-6FCC-1C8CD41013C3}"/>
              </a:ext>
            </a:extLst>
          </p:cNvPr>
          <p:cNvSpPr txBox="1">
            <a:spLocks/>
          </p:cNvSpPr>
          <p:nvPr/>
        </p:nvSpPr>
        <p:spPr>
          <a:xfrm>
            <a:off x="-2" y="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en-US" altLang="ja-JP"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a:t>
            </a: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第</a:t>
            </a:r>
            <a:r>
              <a:rPr kumimoji="1" lang="en-US" altLang="ja-JP"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1</a:t>
            </a: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科目：社会福祉・ソーシャルワーク全般　目次</a:t>
            </a:r>
            <a:r>
              <a:rPr kumimoji="1" lang="en-US" altLang="ja-JP"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Tree>
    <p:extLst>
      <p:ext uri="{BB962C8B-B14F-4D97-AF65-F5344CB8AC3E}">
        <p14:creationId xmlns:p14="http://schemas.microsoft.com/office/powerpoint/2010/main" val="3972234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3D608-3A47-54BA-4F66-8BD136335627}"/>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008CE6FC-CC7F-1539-D69C-4390C501BC56}"/>
              </a:ext>
            </a:extLst>
          </p:cNvPr>
          <p:cNvSpPr txBox="1">
            <a:spLocks/>
          </p:cNvSpPr>
          <p:nvPr/>
        </p:nvSpPr>
        <p:spPr>
          <a:xfrm>
            <a:off x="0" y="-218"/>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１．ソーシャルワークが求められる状況と学校現場におけるその意義</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3BCA373F-E16C-F180-B701-BCAECFCD8CF6}"/>
              </a:ext>
            </a:extLst>
          </p:cNvPr>
          <p:cNvSpPr txBox="1"/>
          <p:nvPr/>
        </p:nvSpPr>
        <p:spPr>
          <a:xfrm>
            <a:off x="-6" y="1049434"/>
            <a:ext cx="9143994" cy="5139869"/>
          </a:xfrm>
          <a:prstGeom prst="rect">
            <a:avLst/>
          </a:prstGeom>
          <a:noFill/>
        </p:spPr>
        <p:txBody>
          <a:bodyPr wrap="square" rtlCol="0">
            <a:spAutoFit/>
          </a:bodyPr>
          <a:lstStyle/>
          <a:p>
            <a:pPr marL="268288" indent="-324000"/>
            <a:r>
              <a:rPr kumimoji="1" lang="ja-JP" altLang="en-US" sz="2400" dirty="0">
                <a:latin typeface="BIZ UDPゴシック" panose="020B0400000000000000" pitchFamily="50" charset="-128"/>
                <a:ea typeface="BIZ UDPゴシック" panose="020B0400000000000000" pitchFamily="50" charset="-128"/>
              </a:rPr>
              <a:t>〇現代社会のなかで、さまざまに生じる生活問題や困難状況は、個　　人や家族だけで抱えるべきことではなく、またその全てを個人や家族だけで解決していくべきことでもない</a:t>
            </a:r>
            <a:endParaRPr kumimoji="1" lang="en-US" altLang="ja-JP" sz="2400" dirty="0">
              <a:latin typeface="BIZ UDPゴシック" panose="020B0400000000000000" pitchFamily="50" charset="-128"/>
              <a:ea typeface="BIZ UDPゴシック" panose="020B0400000000000000" pitchFamily="50" charset="-128"/>
            </a:endParaRPr>
          </a:p>
          <a:p>
            <a:pPr marL="268288" indent="-324000">
              <a:spcBef>
                <a:spcPts val="1200"/>
              </a:spcBef>
            </a:pPr>
            <a:r>
              <a:rPr kumimoji="1" lang="ja-JP" altLang="en-US" sz="2400" dirty="0">
                <a:latin typeface="BIZ UDPゴシック" panose="020B0400000000000000" pitchFamily="50" charset="-128"/>
                <a:ea typeface="BIZ UDPゴシック" panose="020B0400000000000000" pitchFamily="50" charset="-128"/>
              </a:rPr>
              <a:t>〇それらを、</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地域の課題や社会の問題として捉えること</a:t>
            </a:r>
            <a:r>
              <a:rPr kumimoji="1" lang="ja-JP" altLang="en-US" sz="2400" dirty="0">
                <a:latin typeface="BIZ UDPゴシック" panose="020B0400000000000000" pitchFamily="50" charset="-128"/>
                <a:ea typeface="BIZ UDPゴシック" panose="020B0400000000000000" pitchFamily="50" charset="-128"/>
              </a:rPr>
              <a:t>が重要</a:t>
            </a:r>
            <a:endParaRPr kumimoji="1" lang="en-US" altLang="ja-JP" sz="2400" dirty="0">
              <a:latin typeface="BIZ UDPゴシック" panose="020B0400000000000000" pitchFamily="50" charset="-128"/>
              <a:ea typeface="BIZ UDPゴシック" panose="020B0400000000000000" pitchFamily="50" charset="-128"/>
            </a:endParaRPr>
          </a:p>
          <a:p>
            <a:pPr marL="268288" indent="-324000">
              <a:spcBef>
                <a:spcPts val="1200"/>
              </a:spcBef>
            </a:pPr>
            <a:r>
              <a:rPr kumimoji="1" lang="ja-JP" altLang="en-US" sz="2400" dirty="0">
                <a:latin typeface="BIZ UDPゴシック" panose="020B0400000000000000" pitchFamily="50" charset="-128"/>
                <a:ea typeface="BIZ UDPゴシック" panose="020B0400000000000000" pitchFamily="50" charset="-128"/>
              </a:rPr>
              <a:t>〇そこに、</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個人や家族への直接的な支援と、地域のあり方や社会環境の改善とを一体的に捉えた方法や実践としてのソーシャルワーク</a:t>
            </a:r>
            <a:r>
              <a:rPr kumimoji="1" lang="ja-JP" altLang="en-US" sz="2400" dirty="0">
                <a:latin typeface="BIZ UDPゴシック" panose="020B0400000000000000" pitchFamily="50" charset="-128"/>
                <a:ea typeface="BIZ UDPゴシック" panose="020B0400000000000000" pitchFamily="50" charset="-128"/>
              </a:rPr>
              <a:t>の必要性と可能性がある</a:t>
            </a:r>
            <a:endParaRPr kumimoji="1" lang="en-US" altLang="ja-JP" sz="2400" dirty="0">
              <a:latin typeface="BIZ UDPゴシック" panose="020B0400000000000000" pitchFamily="50" charset="-128"/>
              <a:ea typeface="BIZ UDPゴシック" panose="020B0400000000000000" pitchFamily="50" charset="-128"/>
            </a:endParaRPr>
          </a:p>
          <a:p>
            <a:pPr marL="268288" indent="-324000">
              <a:spcBef>
                <a:spcPts val="1200"/>
              </a:spcBef>
            </a:pPr>
            <a:r>
              <a:rPr kumimoji="1" lang="ja-JP" altLang="en-US" sz="2400" dirty="0">
                <a:latin typeface="BIZ UDPゴシック" panose="020B0400000000000000" pitchFamily="50" charset="-128"/>
                <a:ea typeface="BIZ UDPゴシック" panose="020B0400000000000000" pitchFamily="50" charset="-128"/>
              </a:rPr>
              <a:t>〇今日ではソーシャルワークが対応しなければならない生活問題はが、非常に多岐にわたっている</a:t>
            </a:r>
            <a:endParaRPr kumimoji="1" lang="en-US" altLang="ja-JP" sz="2400" dirty="0">
              <a:latin typeface="BIZ UDPゴシック" panose="020B0400000000000000" pitchFamily="50" charset="-128"/>
              <a:ea typeface="BIZ UDPゴシック" panose="020B0400000000000000" pitchFamily="50" charset="-128"/>
            </a:endParaRPr>
          </a:p>
          <a:p>
            <a:pPr marL="268288" indent="-324000">
              <a:spcBef>
                <a:spcPts val="1200"/>
              </a:spcBef>
            </a:pPr>
            <a:r>
              <a:rPr kumimoji="1" lang="ja-JP" altLang="en-US" sz="2400" dirty="0">
                <a:latin typeface="BIZ UDPゴシック" panose="020B0400000000000000" pitchFamily="50" charset="-128"/>
                <a:ea typeface="BIZ UDPゴシック" panose="020B0400000000000000" pitchFamily="50" charset="-128"/>
              </a:rPr>
              <a:t>〇人々の生活の現実、そして人々が暮らす地域社会の現状を見据えたソーシャルワークのあり方とソーシャルワーカー（社会福祉士・精神保健福祉士）の働きが求められている</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C57C46C4-5CCF-3394-0244-E5E899A5D83E}"/>
              </a:ext>
            </a:extLst>
          </p:cNvPr>
          <p:cNvSpPr txBox="1"/>
          <p:nvPr/>
        </p:nvSpPr>
        <p:spPr>
          <a:xfrm>
            <a:off x="1" y="565817"/>
            <a:ext cx="9143999"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（１） なぜソーシャルワークが必要なのか</a:t>
            </a:r>
            <a:endParaRPr kumimoji="1" lang="en-US" altLang="ja-JP" sz="14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5165B84B-569D-E10C-9EA5-3D4FBBADF6F1}"/>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4" name="スライド番号プレースホルダー 3">
            <a:extLst>
              <a:ext uri="{FF2B5EF4-FFF2-40B4-BE49-F238E27FC236}">
                <a16:creationId xmlns:a16="http://schemas.microsoft.com/office/drawing/2014/main" id="{8BF6F184-76DF-7749-5827-CC034E5A5140}"/>
              </a:ext>
            </a:extLst>
          </p:cNvPr>
          <p:cNvSpPr>
            <a:spLocks noGrp="1"/>
          </p:cNvSpPr>
          <p:nvPr>
            <p:ph type="sldNum" sz="quarter" idx="12"/>
          </p:nvPr>
        </p:nvSpPr>
        <p:spPr/>
        <p:txBody>
          <a:bodyPr/>
          <a:lstStyle/>
          <a:p>
            <a:fld id="{9DAC49A8-D133-48D6-BABD-467D590054FB}" type="slidenum">
              <a:rPr kumimoji="1" lang="ja-JP" altLang="en-US" smtClean="0"/>
              <a:t>4</a:t>
            </a:fld>
            <a:endParaRPr kumimoji="1" lang="ja-JP" altLang="en-US"/>
          </a:p>
        </p:txBody>
      </p:sp>
    </p:spTree>
    <p:extLst>
      <p:ext uri="{BB962C8B-B14F-4D97-AF65-F5344CB8AC3E}">
        <p14:creationId xmlns:p14="http://schemas.microsoft.com/office/powerpoint/2010/main" val="349732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D03DAC-E1BD-948E-E948-2D0694AEB84C}"/>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D322DF07-CAA7-6F59-1B6B-4F6B400CD739}"/>
              </a:ext>
            </a:extLst>
          </p:cNvPr>
          <p:cNvSpPr txBox="1">
            <a:spLocks/>
          </p:cNvSpPr>
          <p:nvPr/>
        </p:nvSpPr>
        <p:spPr>
          <a:xfrm>
            <a:off x="0" y="8171"/>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１．ソーシャルワークが求められる状況と学校現場におけるその意義</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A5F8DCD9-84EB-5F7F-4A6A-D42964CBD486}"/>
              </a:ext>
            </a:extLst>
          </p:cNvPr>
          <p:cNvSpPr txBox="1"/>
          <p:nvPr/>
        </p:nvSpPr>
        <p:spPr>
          <a:xfrm>
            <a:off x="0" y="1091380"/>
            <a:ext cx="9143994" cy="5139869"/>
          </a:xfrm>
          <a:prstGeom prst="rect">
            <a:avLst/>
          </a:prstGeom>
          <a:noFill/>
        </p:spPr>
        <p:txBody>
          <a:bodyPr wrap="square" rtlCol="0">
            <a:spAutoFit/>
          </a:bodyPr>
          <a:lstStyle/>
          <a:p>
            <a:pPr marL="323850" indent="-323850"/>
            <a:r>
              <a:rPr kumimoji="1" lang="ja-JP" altLang="en-US" sz="2400" dirty="0">
                <a:latin typeface="BIZ UDPゴシック" panose="020B0400000000000000" pitchFamily="50" charset="-128"/>
                <a:ea typeface="BIZ UDPゴシック" panose="020B0400000000000000" pitchFamily="50" charset="-128"/>
              </a:rPr>
              <a:t>〇今日、</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人々や家族、世帯が抱える生活課題や生活問題は多様化・複雑化</a:t>
            </a:r>
            <a:r>
              <a:rPr kumimoji="1" lang="ja-JP" altLang="en-US" sz="2400" dirty="0">
                <a:latin typeface="BIZ UDPゴシック" panose="020B0400000000000000" pitchFamily="50" charset="-128"/>
                <a:ea typeface="BIZ UDPゴシック" panose="020B0400000000000000" pitchFamily="50" charset="-128"/>
              </a:rPr>
              <a:t>し、また一つの家族や世帯で同時に複数の課題を抱える複合化、さらには問題の長期化の状況もある</a:t>
            </a:r>
            <a:endParaRPr kumimoji="1" lang="en-US" altLang="ja-JP" sz="2400" dirty="0">
              <a:latin typeface="BIZ UDPゴシック" panose="020B0400000000000000" pitchFamily="50" charset="-128"/>
              <a:ea typeface="BIZ UDPゴシック" panose="020B0400000000000000" pitchFamily="50" charset="-128"/>
            </a:endParaRPr>
          </a:p>
          <a:p>
            <a:pPr marL="323850" indent="-323850">
              <a:spcBef>
                <a:spcPts val="1200"/>
              </a:spcBef>
            </a:pPr>
            <a:r>
              <a:rPr kumimoji="1" lang="ja-JP" altLang="en-US" sz="2400" dirty="0">
                <a:latin typeface="BIZ UDPゴシック" panose="020B0400000000000000" pitchFamily="50" charset="-128"/>
                <a:ea typeface="BIZ UDPゴシック" panose="020B0400000000000000" pitchFamily="50" charset="-128"/>
              </a:rPr>
              <a:t>〇貧困や障害、地域における孤立、介護や子育てなどの家族のケア、就労や就学、住まいなどをめぐる複数の困難が、個人や家族あるいは世帯ごとに、同時期に</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複雑に絡み合っている状況</a:t>
            </a:r>
            <a:r>
              <a:rPr kumimoji="1" lang="ja-JP" altLang="en-US" sz="2400" dirty="0">
                <a:latin typeface="BIZ UDPゴシック" panose="020B0400000000000000" pitchFamily="50" charset="-128"/>
                <a:ea typeface="BIZ UDPゴシック" panose="020B0400000000000000" pitchFamily="50" charset="-128"/>
              </a:rPr>
              <a:t>である</a:t>
            </a:r>
            <a:endParaRPr kumimoji="1" lang="en-US" altLang="ja-JP" sz="2400" dirty="0">
              <a:latin typeface="BIZ UDPゴシック" panose="020B0400000000000000" pitchFamily="50" charset="-128"/>
              <a:ea typeface="BIZ UDPゴシック" panose="020B0400000000000000" pitchFamily="50" charset="-128"/>
            </a:endParaRPr>
          </a:p>
          <a:p>
            <a:pPr marL="323850" indent="-323850">
              <a:spcBef>
                <a:spcPts val="1200"/>
              </a:spcBef>
            </a:pPr>
            <a:r>
              <a:rPr kumimoji="1" lang="ja-JP" altLang="en-US" sz="2400" dirty="0">
                <a:latin typeface="BIZ UDPゴシック" panose="020B0400000000000000" pitchFamily="50" charset="-128"/>
                <a:ea typeface="BIZ UDPゴシック" panose="020B0400000000000000" pitchFamily="50" charset="-128"/>
              </a:rPr>
              <a:t>〇また、既存の福祉制度やサービスでは対応できない、いわゆる</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「制度の狭間」の問題</a:t>
            </a:r>
            <a:r>
              <a:rPr kumimoji="1" lang="ja-JP" altLang="en-US" sz="2400" dirty="0">
                <a:latin typeface="BIZ UDPゴシック" panose="020B0400000000000000" pitchFamily="50" charset="-128"/>
                <a:ea typeface="BIZ UDPゴシック" panose="020B0400000000000000" pitchFamily="50" charset="-128"/>
              </a:rPr>
              <a:t>といわれる困難状況を抱える人々もいる</a:t>
            </a:r>
            <a:endParaRPr kumimoji="1" lang="en-US" altLang="ja-JP" sz="2400" dirty="0">
              <a:latin typeface="BIZ UDPゴシック" panose="020B0400000000000000" pitchFamily="50" charset="-128"/>
              <a:ea typeface="BIZ UDPゴシック" panose="020B0400000000000000" pitchFamily="50" charset="-128"/>
            </a:endParaRPr>
          </a:p>
          <a:p>
            <a:pPr marL="323850" indent="-323850">
              <a:spcBef>
                <a:spcPts val="1200"/>
              </a:spcBef>
            </a:pPr>
            <a:r>
              <a:rPr kumimoji="1" lang="ja-JP" altLang="en-US" sz="2400" dirty="0">
                <a:latin typeface="BIZ UDPゴシック" panose="020B0400000000000000" pitchFamily="50" charset="-128"/>
                <a:ea typeface="BIZ UDPゴシック" panose="020B0400000000000000" pitchFamily="50" charset="-128"/>
              </a:rPr>
              <a:t>〇生活困難状況のなかにあっても、自ら支援を求めることなく、また専門職や地域住民等からの支援を拒む人もいる</a:t>
            </a:r>
            <a:endParaRPr kumimoji="1" lang="en-US" altLang="ja-JP" sz="2400" dirty="0">
              <a:latin typeface="BIZ UDPゴシック" panose="020B0400000000000000" pitchFamily="50" charset="-128"/>
              <a:ea typeface="BIZ UDPゴシック" panose="020B0400000000000000" pitchFamily="50" charset="-128"/>
            </a:endParaRPr>
          </a:p>
          <a:p>
            <a:pPr marL="323850" indent="-323850">
              <a:spcBef>
                <a:spcPts val="1200"/>
              </a:spcBef>
            </a:pPr>
            <a:r>
              <a:rPr kumimoji="1" lang="ja-JP" altLang="en-US" sz="2400" dirty="0">
                <a:latin typeface="BIZ UDPゴシック" panose="020B0400000000000000" pitchFamily="50" charset="-128"/>
                <a:ea typeface="BIZ UDPゴシック" panose="020B0400000000000000" pitchFamily="50" charset="-128"/>
              </a:rPr>
              <a:t>〇</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社会的な要因を背景とする生きづらさを抱える人々の生活を支え、その尊厳を守るソーシャルワーク</a:t>
            </a:r>
            <a:r>
              <a:rPr kumimoji="1" lang="ja-JP" altLang="en-US" sz="2400" dirty="0">
                <a:latin typeface="BIZ UDPゴシック" panose="020B0400000000000000" pitchFamily="50" charset="-128"/>
                <a:ea typeface="BIZ UDPゴシック" panose="020B0400000000000000" pitchFamily="50" charset="-128"/>
              </a:rPr>
              <a:t>が求められている　　　　　　　　</a:t>
            </a:r>
            <a:endParaRPr kumimoji="1" lang="ja-JP" altLang="en-US" sz="1400" b="1" dirty="0">
              <a:solidFill>
                <a:srgbClr val="0070C0"/>
              </a:solidFill>
              <a:latin typeface="+mn-ea"/>
            </a:endParaRPr>
          </a:p>
        </p:txBody>
      </p:sp>
      <p:sp>
        <p:nvSpPr>
          <p:cNvPr id="10" name="テキスト ボックス 9">
            <a:extLst>
              <a:ext uri="{FF2B5EF4-FFF2-40B4-BE49-F238E27FC236}">
                <a16:creationId xmlns:a16="http://schemas.microsoft.com/office/drawing/2014/main" id="{BBED1F3B-0D64-D8F7-FED0-38E0E70815EE}"/>
              </a:ext>
            </a:extLst>
          </p:cNvPr>
          <p:cNvSpPr txBox="1"/>
          <p:nvPr/>
        </p:nvSpPr>
        <p:spPr>
          <a:xfrm>
            <a:off x="1" y="574206"/>
            <a:ext cx="9143999"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（２） 人々が抱える生活問題の多様化・複雑化・複合化の状況</a:t>
            </a:r>
            <a:endParaRPr kumimoji="1" lang="en-US" altLang="ja-JP" sz="14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BCF18A70-2F98-A7E8-68D1-2C60D41584DB}"/>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4" name="スライド番号プレースホルダー 3">
            <a:extLst>
              <a:ext uri="{FF2B5EF4-FFF2-40B4-BE49-F238E27FC236}">
                <a16:creationId xmlns:a16="http://schemas.microsoft.com/office/drawing/2014/main" id="{99C8B45B-4BD0-ADB6-B2E7-62D29DC0FCBF}"/>
              </a:ext>
            </a:extLst>
          </p:cNvPr>
          <p:cNvSpPr>
            <a:spLocks noGrp="1"/>
          </p:cNvSpPr>
          <p:nvPr>
            <p:ph type="sldNum" sz="quarter" idx="12"/>
          </p:nvPr>
        </p:nvSpPr>
        <p:spPr/>
        <p:txBody>
          <a:bodyPr/>
          <a:lstStyle/>
          <a:p>
            <a:fld id="{9DAC49A8-D133-48D6-BABD-467D590054FB}" type="slidenum">
              <a:rPr kumimoji="1" lang="ja-JP" altLang="en-US" smtClean="0"/>
              <a:t>5</a:t>
            </a:fld>
            <a:endParaRPr kumimoji="1" lang="ja-JP" altLang="en-US"/>
          </a:p>
        </p:txBody>
      </p:sp>
    </p:spTree>
    <p:extLst>
      <p:ext uri="{BB962C8B-B14F-4D97-AF65-F5344CB8AC3E}">
        <p14:creationId xmlns:p14="http://schemas.microsoft.com/office/powerpoint/2010/main" val="1507780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B0EA1-762C-3603-B95C-B4F77C88E9D3}"/>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6C2E4009-450A-17FC-A066-D21D9CA47EF7}"/>
              </a:ext>
            </a:extLst>
          </p:cNvPr>
          <p:cNvSpPr txBox="1">
            <a:spLocks/>
          </p:cNvSpPr>
          <p:nvPr/>
        </p:nvSpPr>
        <p:spPr>
          <a:xfrm>
            <a:off x="0" y="8171"/>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１．ソーシャルワークが求められる状況と学校現場におけるその意義</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0A68C6E9-B0A8-3973-D2E7-2AEA453A1731}"/>
              </a:ext>
            </a:extLst>
          </p:cNvPr>
          <p:cNvSpPr txBox="1"/>
          <p:nvPr/>
        </p:nvSpPr>
        <p:spPr>
          <a:xfrm>
            <a:off x="-6" y="1066212"/>
            <a:ext cx="9143994" cy="5406608"/>
          </a:xfrm>
          <a:prstGeom prst="rect">
            <a:avLst/>
          </a:prstGeom>
          <a:noFill/>
        </p:spPr>
        <p:txBody>
          <a:bodyPr wrap="square" rtlCol="0">
            <a:spAutoFit/>
          </a:bodyPr>
          <a:lstStyle/>
          <a:p>
            <a:pPr marL="324000" indent="-360363"/>
            <a:r>
              <a:rPr kumimoji="1" lang="ja-JP" altLang="en-US" sz="2400" dirty="0">
                <a:latin typeface="BIZ UDPゴシック" panose="020B0400000000000000" pitchFamily="50" charset="-128"/>
                <a:ea typeface="BIZ UDPゴシック" panose="020B0400000000000000" pitchFamily="50" charset="-128"/>
              </a:rPr>
              <a:t>〇こどもや家族が抱える生活問題は、何かの問題が単独で発生するというのではなく、複数の課題が同時並行的に発生し、かつ相互につながって影響を及ぼし合い、そして連鎖している状態である</a:t>
            </a:r>
            <a:endParaRPr kumimoji="1" lang="en-US" altLang="ja-JP" sz="2400" dirty="0">
              <a:latin typeface="BIZ UDPゴシック" panose="020B0400000000000000" pitchFamily="50" charset="-128"/>
              <a:ea typeface="BIZ UDPゴシック" panose="020B0400000000000000" pitchFamily="50" charset="-128"/>
            </a:endParaRPr>
          </a:p>
          <a:p>
            <a:pPr marL="324000" indent="-360363">
              <a:spcBef>
                <a:spcPts val="800"/>
              </a:spcBef>
            </a:pPr>
            <a:r>
              <a:rPr kumimoji="1" lang="ja-JP" altLang="en-US" sz="2400" dirty="0">
                <a:latin typeface="BIZ UDPゴシック" panose="020B0400000000000000" pitchFamily="50" charset="-128"/>
                <a:ea typeface="BIZ UDPゴシック" panose="020B0400000000000000" pitchFamily="50" charset="-128"/>
              </a:rPr>
              <a:t>〇したがって、こどもや家族への支援にあたり、</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生活全体への総合的な視点に基づく状況把握</a:t>
            </a:r>
            <a:r>
              <a:rPr kumimoji="1" lang="ja-JP" altLang="en-US" sz="2400" dirty="0">
                <a:latin typeface="BIZ UDPゴシック" panose="020B0400000000000000" pitchFamily="50" charset="-128"/>
                <a:ea typeface="BIZ UDPゴシック" panose="020B0400000000000000" pitchFamily="50" charset="-128"/>
              </a:rPr>
              <a:t>を基盤に、包括的な対応が求められる</a:t>
            </a:r>
            <a:endParaRPr kumimoji="1" lang="en-US" altLang="ja-JP" sz="2400" dirty="0">
              <a:latin typeface="BIZ UDPゴシック" panose="020B0400000000000000" pitchFamily="50" charset="-128"/>
              <a:ea typeface="BIZ UDPゴシック" panose="020B0400000000000000" pitchFamily="50" charset="-128"/>
            </a:endParaRPr>
          </a:p>
          <a:p>
            <a:pPr marL="324000" indent="-360363">
              <a:spcBef>
                <a:spcPts val="800"/>
              </a:spcBef>
            </a:pPr>
            <a:r>
              <a:rPr kumimoji="1" lang="ja-JP" altLang="en-US" sz="2400" dirty="0">
                <a:latin typeface="BIZ UDPゴシック" panose="020B0400000000000000" pitchFamily="50" charset="-128"/>
                <a:ea typeface="BIZ UDPゴシック" panose="020B0400000000000000" pitchFamily="50" charset="-128"/>
              </a:rPr>
              <a:t>〇学校教育分野では、</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いじめや不登校等の問題への対応、また家庭環境に問題を抱える子どもたちを支援する</a:t>
            </a:r>
            <a:r>
              <a:rPr kumimoji="1" lang="ja-JP" altLang="en-US" sz="2400" dirty="0">
                <a:latin typeface="BIZ UDPゴシック" panose="020B0400000000000000" pitchFamily="50" charset="-128"/>
                <a:ea typeface="BIZ UDPゴシック" panose="020B0400000000000000" pitchFamily="50" charset="-128"/>
              </a:rPr>
              <a:t>ために、社会福祉士がスクールソーシャルワーカー（</a:t>
            </a:r>
            <a:r>
              <a:rPr kumimoji="1" lang="en-US" altLang="ja-JP" sz="2400" dirty="0">
                <a:latin typeface="BIZ UDPゴシック" panose="020B0400000000000000" pitchFamily="50" charset="-128"/>
                <a:ea typeface="BIZ UDPゴシック" panose="020B0400000000000000" pitchFamily="50" charset="-128"/>
              </a:rPr>
              <a:t>SSW</a:t>
            </a:r>
            <a:r>
              <a:rPr kumimoji="1" lang="ja-JP" altLang="en-US" sz="2400" dirty="0">
                <a:latin typeface="BIZ UDPゴシック" panose="020B0400000000000000" pitchFamily="50" charset="-128"/>
                <a:ea typeface="BIZ UDPゴシック" panose="020B0400000000000000" pitchFamily="50" charset="-128"/>
              </a:rPr>
              <a:t>）として配置されている</a:t>
            </a:r>
            <a:endParaRPr kumimoji="1" lang="en-US" altLang="ja-JP" sz="2400" dirty="0">
              <a:latin typeface="BIZ UDPゴシック" panose="020B0400000000000000" pitchFamily="50" charset="-128"/>
              <a:ea typeface="BIZ UDPゴシック" panose="020B0400000000000000" pitchFamily="50" charset="-128"/>
            </a:endParaRPr>
          </a:p>
          <a:p>
            <a:pPr marL="324000" indent="-360363">
              <a:spcBef>
                <a:spcPts val="800"/>
              </a:spcBef>
            </a:pPr>
            <a:r>
              <a:rPr kumimoji="1" lang="ja-JP" altLang="en-US" sz="2400" dirty="0">
                <a:latin typeface="BIZ UDPゴシック" panose="020B0400000000000000" pitchFamily="50" charset="-128"/>
                <a:ea typeface="BIZ UDPゴシック" panose="020B0400000000000000" pitchFamily="50" charset="-128"/>
              </a:rPr>
              <a:t>〇</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ソーシャルワークの専門性を活かして、教師との連携や親への支援など、学校と家庭と地域との橋渡し</a:t>
            </a:r>
            <a:r>
              <a:rPr kumimoji="1" lang="ja-JP" altLang="en-US" sz="2400" dirty="0">
                <a:latin typeface="BIZ UDPゴシック" panose="020B0400000000000000" pitchFamily="50" charset="-128"/>
                <a:ea typeface="BIZ UDPゴシック" panose="020B0400000000000000" pitchFamily="50" charset="-128"/>
              </a:rPr>
              <a:t>を行う</a:t>
            </a:r>
            <a:endParaRPr kumimoji="1" lang="en-US" altLang="ja-JP" sz="2400" dirty="0">
              <a:latin typeface="BIZ UDPゴシック" panose="020B0400000000000000" pitchFamily="50" charset="-128"/>
              <a:ea typeface="BIZ UDPゴシック" panose="020B0400000000000000" pitchFamily="50" charset="-128"/>
            </a:endParaRPr>
          </a:p>
          <a:p>
            <a:pPr marL="324000" indent="-360363">
              <a:spcBef>
                <a:spcPts val="800"/>
              </a:spcBef>
            </a:pPr>
            <a:r>
              <a:rPr kumimoji="1" lang="ja-JP" altLang="en-US" sz="2400" dirty="0">
                <a:latin typeface="BIZ UDPゴシック" panose="020B0400000000000000" pitchFamily="50" charset="-128"/>
                <a:ea typeface="BIZ UDPゴシック" panose="020B0400000000000000" pitchFamily="50" charset="-128"/>
              </a:rPr>
              <a:t>〇</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子どもが置かれているさまざまな環境に着目して、家庭や学校、地域をつなぎ、子どもが健やかに育つ関係や環境を築き、守る働きがスクールソーシャルワーク</a:t>
            </a:r>
            <a:r>
              <a:rPr kumimoji="1" lang="ja-JP" altLang="en-US" sz="2400" dirty="0">
                <a:latin typeface="BIZ UDPゴシック" panose="020B0400000000000000" pitchFamily="50" charset="-128"/>
                <a:ea typeface="BIZ UDPゴシック" panose="020B0400000000000000" pitchFamily="50" charset="-128"/>
              </a:rPr>
              <a:t>である</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9C792DD1-9C8D-79DD-7B2A-97DB43C18597}"/>
              </a:ext>
            </a:extLst>
          </p:cNvPr>
          <p:cNvSpPr txBox="1"/>
          <p:nvPr/>
        </p:nvSpPr>
        <p:spPr>
          <a:xfrm>
            <a:off x="1" y="574206"/>
            <a:ext cx="9143999"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（３） こどもや家庭をめぐる生活問題とソーシャルワークの必要性</a:t>
            </a:r>
            <a:endParaRPr kumimoji="1" lang="en-US" altLang="ja-JP" sz="14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6D35CFF5-156A-73B2-6577-35D8CA761B89}"/>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4" name="スライド番号プレースホルダー 3">
            <a:extLst>
              <a:ext uri="{FF2B5EF4-FFF2-40B4-BE49-F238E27FC236}">
                <a16:creationId xmlns:a16="http://schemas.microsoft.com/office/drawing/2014/main" id="{BBB8FB6F-8A9C-1550-B961-143B9579D81D}"/>
              </a:ext>
            </a:extLst>
          </p:cNvPr>
          <p:cNvSpPr>
            <a:spLocks noGrp="1"/>
          </p:cNvSpPr>
          <p:nvPr>
            <p:ph type="sldNum" sz="quarter" idx="12"/>
          </p:nvPr>
        </p:nvSpPr>
        <p:spPr/>
        <p:txBody>
          <a:bodyPr/>
          <a:lstStyle/>
          <a:p>
            <a:fld id="{9DAC49A8-D133-48D6-BABD-467D590054FB}" type="slidenum">
              <a:rPr kumimoji="1" lang="ja-JP" altLang="en-US" smtClean="0"/>
              <a:t>6</a:t>
            </a:fld>
            <a:endParaRPr kumimoji="1" lang="ja-JP" altLang="en-US"/>
          </a:p>
        </p:txBody>
      </p:sp>
    </p:spTree>
    <p:extLst>
      <p:ext uri="{BB962C8B-B14F-4D97-AF65-F5344CB8AC3E}">
        <p14:creationId xmlns:p14="http://schemas.microsoft.com/office/powerpoint/2010/main" val="2070887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96354-5EDF-A75F-90A3-1AC962682C9D}"/>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F4538DF1-9880-AB90-5C5F-FCC10795EFD7}"/>
              </a:ext>
            </a:extLst>
          </p:cNvPr>
          <p:cNvSpPr txBox="1">
            <a:spLocks/>
          </p:cNvSpPr>
          <p:nvPr/>
        </p:nvSpPr>
        <p:spPr>
          <a:xfrm>
            <a:off x="0" y="-218"/>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２．社会福祉とソーシャルワーク</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8FDF1C3A-F815-CEAC-6AC4-B59F72169B4D}"/>
              </a:ext>
            </a:extLst>
          </p:cNvPr>
          <p:cNvSpPr txBox="1"/>
          <p:nvPr/>
        </p:nvSpPr>
        <p:spPr>
          <a:xfrm>
            <a:off x="-6" y="1049434"/>
            <a:ext cx="9144006" cy="5304016"/>
          </a:xfrm>
          <a:prstGeom prst="rect">
            <a:avLst/>
          </a:prstGeom>
          <a:noFill/>
        </p:spPr>
        <p:txBody>
          <a:bodyPr wrap="square" rtlCol="0">
            <a:spAutoFit/>
          </a:bodyPr>
          <a:lstStyle/>
          <a:p>
            <a:pPr marL="323850" indent="-323850"/>
            <a:r>
              <a:rPr kumimoji="1" lang="ja-JP" altLang="en-US" sz="2400" dirty="0">
                <a:latin typeface="BIZ UDPゴシック" panose="020B0400000000000000" pitchFamily="50" charset="-128"/>
                <a:ea typeface="BIZ UDPゴシック" panose="020B0400000000000000" pitchFamily="50" charset="-128"/>
              </a:rPr>
              <a:t>〇「社会福祉」とは、「</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社会の中で、社会の一員としての個人の福祉、</a:t>
            </a:r>
            <a:r>
              <a:rPr kumimoji="1" lang="ja-JP" altLang="en-US" sz="2400" b="1" u="sng" spc="-150" dirty="0">
                <a:solidFill>
                  <a:srgbClr val="FF0000"/>
                </a:solidFill>
                <a:latin typeface="BIZ UDPゴシック" panose="020B0400000000000000" pitchFamily="50" charset="-128"/>
                <a:ea typeface="BIZ UDPゴシック" panose="020B0400000000000000" pitchFamily="50" charset="-128"/>
              </a:rPr>
              <a:t>一人ひとりの</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福祉（幸福）が実現</a:t>
            </a:r>
            <a:r>
              <a:rPr kumimoji="1" lang="ja-JP" altLang="en-US" sz="2400" b="1" u="sng" spc="-150" dirty="0">
                <a:solidFill>
                  <a:srgbClr val="FF0000"/>
                </a:solidFill>
                <a:latin typeface="BIZ UDPゴシック" panose="020B0400000000000000" pitchFamily="50" charset="-128"/>
                <a:ea typeface="BIZ UDPゴシック" panose="020B0400000000000000" pitchFamily="50" charset="-128"/>
              </a:rPr>
              <a:t>され、</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保障される状態</a:t>
            </a:r>
            <a:r>
              <a:rPr kumimoji="1" lang="ja-JP" altLang="en-US" sz="2400" spc="-150" dirty="0">
                <a:latin typeface="BIZ UDPゴシック" panose="020B0400000000000000" pitchFamily="50" charset="-128"/>
                <a:ea typeface="BIZ UDPゴシック" panose="020B0400000000000000" pitchFamily="50" charset="-128"/>
              </a:rPr>
              <a:t>」を意味する</a:t>
            </a:r>
            <a:endParaRPr kumimoji="1" lang="en-US" altLang="ja-JP" sz="2400" spc="-150" dirty="0">
              <a:latin typeface="BIZ UDPゴシック" panose="020B0400000000000000" pitchFamily="50" charset="-128"/>
              <a:ea typeface="BIZ UDPゴシック" panose="020B0400000000000000" pitchFamily="50" charset="-128"/>
            </a:endParaRPr>
          </a:p>
          <a:p>
            <a:pPr marL="323850" indent="-323850">
              <a:spcBef>
                <a:spcPts val="800"/>
              </a:spcBef>
            </a:pPr>
            <a:r>
              <a:rPr kumimoji="1" lang="ja-JP" altLang="en-US" sz="2400" dirty="0">
                <a:latin typeface="BIZ UDPゴシック" panose="020B0400000000000000" pitchFamily="50" charset="-128"/>
                <a:ea typeface="BIZ UDPゴシック" panose="020B0400000000000000" pitchFamily="50" charset="-128"/>
              </a:rPr>
              <a:t>〇それは、</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誰もが、その社会や暮らしの場である地域の一員として、地域のなかで排除されたり孤立したりすることなく、家族や友人、職場や地域の人々などとのつながりのなかで、自分らしい安定した生活を営む</a:t>
            </a:r>
            <a:r>
              <a:rPr kumimoji="1" lang="ja-JP" altLang="en-US" sz="2400" dirty="0">
                <a:latin typeface="BIZ UDPゴシック" panose="020B0400000000000000" pitchFamily="50" charset="-128"/>
                <a:ea typeface="BIZ UDPゴシック" panose="020B0400000000000000" pitchFamily="50" charset="-128"/>
              </a:rPr>
              <a:t>こと</a:t>
            </a:r>
            <a:endParaRPr kumimoji="1" lang="en-US" altLang="ja-JP" sz="2400" dirty="0">
              <a:latin typeface="BIZ UDPゴシック" panose="020B0400000000000000" pitchFamily="50" charset="-128"/>
              <a:ea typeface="BIZ UDPゴシック" panose="020B0400000000000000" pitchFamily="50" charset="-128"/>
            </a:endParaRPr>
          </a:p>
          <a:p>
            <a:pPr marL="323850" indent="-323850">
              <a:spcBef>
                <a:spcPts val="800"/>
              </a:spcBef>
            </a:pPr>
            <a:r>
              <a:rPr kumimoji="1" lang="ja-JP" altLang="en-US" sz="2400" dirty="0">
                <a:latin typeface="BIZ UDPゴシック" panose="020B0400000000000000" pitchFamily="50" charset="-128"/>
                <a:ea typeface="BIZ UDPゴシック" panose="020B0400000000000000" pitchFamily="50" charset="-128"/>
              </a:rPr>
              <a:t>〇日本国憲法第２５条は、日本の社会福祉の基本となる考え方を示すもの。同様に第１１条や第１３条も重要</a:t>
            </a:r>
            <a:endParaRPr kumimoji="1" lang="en-US" altLang="ja-JP" sz="2400" dirty="0">
              <a:latin typeface="BIZ UDPゴシック" panose="020B0400000000000000" pitchFamily="50" charset="-128"/>
              <a:ea typeface="BIZ UDPゴシック" panose="020B0400000000000000" pitchFamily="50" charset="-128"/>
            </a:endParaRPr>
          </a:p>
          <a:p>
            <a:pPr marL="323850" indent="-323850">
              <a:spcBef>
                <a:spcPts val="800"/>
              </a:spcBef>
            </a:pPr>
            <a:r>
              <a:rPr kumimoji="1" lang="ja-JP" altLang="en-US" sz="2400" dirty="0">
                <a:latin typeface="BIZ UDPゴシック" panose="020B0400000000000000" pitchFamily="50" charset="-128"/>
                <a:ea typeface="BIZ UDPゴシック" panose="020B0400000000000000" pitchFamily="50" charset="-128"/>
              </a:rPr>
              <a:t>〇「社会福祉法」は、日本の社会福祉事業・社会福祉サービスの基盤となる法律として重要</a:t>
            </a:r>
            <a:endParaRPr kumimoji="1" lang="en-US" altLang="ja-JP" sz="2400" dirty="0">
              <a:latin typeface="BIZ UDPゴシック" panose="020B0400000000000000" pitchFamily="50" charset="-128"/>
              <a:ea typeface="BIZ UDPゴシック" panose="020B0400000000000000" pitchFamily="50" charset="-128"/>
            </a:endParaRPr>
          </a:p>
          <a:p>
            <a:pPr marL="323850" indent="-323850">
              <a:spcBef>
                <a:spcPts val="800"/>
              </a:spcBef>
            </a:pPr>
            <a:r>
              <a:rPr kumimoji="1" lang="ja-JP" altLang="en-US" sz="2400" dirty="0">
                <a:latin typeface="BIZ UDPゴシック" panose="020B0400000000000000" pitchFamily="50" charset="-128"/>
                <a:ea typeface="BIZ UDPゴシック" panose="020B0400000000000000" pitchFamily="50" charset="-128"/>
              </a:rPr>
              <a:t>〇第３条に挙げられている「利用者の利益の保護」や「地域福祉の推進」そして「個人の尊厳の保持」などは、ソーシャルワークの根底に据えるべき思想や理念、またソーシャルワーカーとしての姿勢</a:t>
            </a:r>
            <a:endParaRPr kumimoji="1" lang="ja-JP" altLang="en-US" sz="1400" b="1" dirty="0">
              <a:solidFill>
                <a:srgbClr val="0070C0"/>
              </a:solidFill>
              <a:latin typeface="+mn-ea"/>
            </a:endParaRPr>
          </a:p>
        </p:txBody>
      </p:sp>
      <p:sp>
        <p:nvSpPr>
          <p:cNvPr id="10" name="テキスト ボックス 9">
            <a:extLst>
              <a:ext uri="{FF2B5EF4-FFF2-40B4-BE49-F238E27FC236}">
                <a16:creationId xmlns:a16="http://schemas.microsoft.com/office/drawing/2014/main" id="{0E4C8A33-249D-381C-36F9-5D77AD91CB19}"/>
              </a:ext>
            </a:extLst>
          </p:cNvPr>
          <p:cNvSpPr txBox="1"/>
          <p:nvPr/>
        </p:nvSpPr>
        <p:spPr>
          <a:xfrm>
            <a:off x="1" y="565817"/>
            <a:ext cx="9143999"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（１） 人々の生活や地域における「福祉」の実現</a:t>
            </a:r>
            <a:endParaRPr kumimoji="1" lang="en-US" altLang="ja-JP" sz="14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F5CADC7-53C4-DCE3-7136-D490E226975C}"/>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4" name="スライド番号プレースホルダー 3">
            <a:extLst>
              <a:ext uri="{FF2B5EF4-FFF2-40B4-BE49-F238E27FC236}">
                <a16:creationId xmlns:a16="http://schemas.microsoft.com/office/drawing/2014/main" id="{96CB4BA5-66F8-163B-0D17-D120CD33C596}"/>
              </a:ext>
            </a:extLst>
          </p:cNvPr>
          <p:cNvSpPr>
            <a:spLocks noGrp="1"/>
          </p:cNvSpPr>
          <p:nvPr>
            <p:ph type="sldNum" sz="quarter" idx="12"/>
          </p:nvPr>
        </p:nvSpPr>
        <p:spPr/>
        <p:txBody>
          <a:bodyPr/>
          <a:lstStyle/>
          <a:p>
            <a:fld id="{9DAC49A8-D133-48D6-BABD-467D590054FB}" type="slidenum">
              <a:rPr kumimoji="1" lang="ja-JP" altLang="en-US" smtClean="0"/>
              <a:t>7</a:t>
            </a:fld>
            <a:endParaRPr kumimoji="1" lang="ja-JP" altLang="en-US"/>
          </a:p>
        </p:txBody>
      </p:sp>
    </p:spTree>
    <p:extLst>
      <p:ext uri="{BB962C8B-B14F-4D97-AF65-F5344CB8AC3E}">
        <p14:creationId xmlns:p14="http://schemas.microsoft.com/office/powerpoint/2010/main" val="3559893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2D90B-F7E0-5E8E-C9CA-82A7D5EFDE5B}"/>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16C6329C-C125-4725-7355-5B664BB81D9A}"/>
              </a:ext>
            </a:extLst>
          </p:cNvPr>
          <p:cNvSpPr txBox="1">
            <a:spLocks/>
          </p:cNvSpPr>
          <p:nvPr/>
        </p:nvSpPr>
        <p:spPr>
          <a:xfrm>
            <a:off x="0" y="8171"/>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２．社会福祉とソーシャルワーク</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12C26182-0CC7-9ED6-7125-AA5DD94ACBCF}"/>
              </a:ext>
            </a:extLst>
          </p:cNvPr>
          <p:cNvSpPr txBox="1"/>
          <p:nvPr/>
        </p:nvSpPr>
        <p:spPr>
          <a:xfrm>
            <a:off x="-6" y="1066212"/>
            <a:ext cx="9143994" cy="5647700"/>
          </a:xfrm>
          <a:prstGeom prst="rect">
            <a:avLst/>
          </a:prstGeom>
          <a:noFill/>
        </p:spPr>
        <p:txBody>
          <a:bodyPr wrap="square" rtlCol="0">
            <a:spAutoFit/>
          </a:bodyPr>
          <a:lstStyle/>
          <a:p>
            <a:pPr marL="304800" indent="-304800"/>
            <a:r>
              <a:rPr kumimoji="1" lang="ja-JP" altLang="en-US" sz="2400" dirty="0">
                <a:latin typeface="BIZ UDPゴシック" panose="020B0400000000000000" pitchFamily="50" charset="-128"/>
                <a:ea typeface="BIZ UDPゴシック" panose="020B0400000000000000" pitchFamily="50" charset="-128"/>
              </a:rPr>
              <a:t>〇ソーシャルワークは、その時代の社会状況のなかで、人々の生活状況や生活問題に向き合い、実践や研究を重ねつつ発展してきた</a:t>
            </a:r>
            <a:endParaRPr kumimoji="1" lang="en-US" altLang="ja-JP" sz="2400" dirty="0">
              <a:latin typeface="BIZ UDPゴシック" panose="020B0400000000000000" pitchFamily="50" charset="-128"/>
              <a:ea typeface="BIZ UDPゴシック" panose="020B0400000000000000" pitchFamily="50" charset="-128"/>
            </a:endParaRPr>
          </a:p>
          <a:p>
            <a:pPr marL="304800" indent="-304800">
              <a:spcBef>
                <a:spcPts val="600"/>
              </a:spcBef>
            </a:pPr>
            <a:r>
              <a:rPr kumimoji="1" lang="ja-JP" altLang="en-US" sz="2400" dirty="0">
                <a:latin typeface="BIZ UDPゴシック" panose="020B0400000000000000" pitchFamily="50" charset="-128"/>
                <a:ea typeface="BIZ UDPゴシック" panose="020B0400000000000000" pitchFamily="50" charset="-128"/>
              </a:rPr>
              <a:t>〇人々の生活状況は、その時代の社会状況に大きく影響される</a:t>
            </a:r>
            <a:endParaRPr kumimoji="1" lang="en-US" altLang="ja-JP" sz="2400" dirty="0">
              <a:latin typeface="BIZ UDPゴシック" panose="020B0400000000000000" pitchFamily="50" charset="-128"/>
              <a:ea typeface="BIZ UDPゴシック" panose="020B0400000000000000" pitchFamily="50" charset="-128"/>
            </a:endParaRPr>
          </a:p>
          <a:p>
            <a:pPr marL="304800" indent="-304800">
              <a:spcBef>
                <a:spcPts val="600"/>
              </a:spcBef>
            </a:pPr>
            <a:r>
              <a:rPr kumimoji="1" lang="ja-JP" altLang="en-US" sz="2400" dirty="0">
                <a:latin typeface="BIZ UDPゴシック" panose="020B0400000000000000" pitchFamily="50" charset="-128"/>
                <a:ea typeface="BIZ UDPゴシック" panose="020B0400000000000000" pitchFamily="50" charset="-128"/>
              </a:rPr>
              <a:t>〇ソーシャルワークで大切なことは、</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個人や家族が抱える生活問題や困難状況の背景には、それを生じさせる社会的、地域的、環境的な構造が必ずある</a:t>
            </a:r>
            <a:r>
              <a:rPr kumimoji="1" lang="ja-JP" altLang="en-US" sz="2400" dirty="0">
                <a:latin typeface="BIZ UDPゴシック" panose="020B0400000000000000" pitchFamily="50" charset="-128"/>
                <a:ea typeface="BIZ UDPゴシック" panose="020B0400000000000000" pitchFamily="50" charset="-128"/>
              </a:rPr>
              <a:t>という認識</a:t>
            </a:r>
            <a:endParaRPr kumimoji="1" lang="en-US" altLang="ja-JP" sz="2400" dirty="0">
              <a:latin typeface="BIZ UDPゴシック" panose="020B0400000000000000" pitchFamily="50" charset="-128"/>
              <a:ea typeface="BIZ UDPゴシック" panose="020B0400000000000000" pitchFamily="50" charset="-128"/>
            </a:endParaRPr>
          </a:p>
          <a:p>
            <a:pPr marL="304800" indent="-304800">
              <a:spcBef>
                <a:spcPts val="600"/>
              </a:spcBef>
            </a:pPr>
            <a:r>
              <a:rPr kumimoji="1" lang="ja-JP" altLang="en-US" sz="2400" dirty="0">
                <a:latin typeface="BIZ UDPゴシック" panose="020B0400000000000000" pitchFamily="50" charset="-128"/>
                <a:ea typeface="BIZ UDPゴシック" panose="020B0400000000000000" pitchFamily="50" charset="-128"/>
              </a:rPr>
              <a:t>〇当事者が直面する困難状況は、</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決して個人的な問題ではなく、個人や家族の責任に帰して終わる問題では決してなく、社会環境や社会構造上の問題</a:t>
            </a:r>
            <a:r>
              <a:rPr kumimoji="1" lang="ja-JP" altLang="en-US" sz="2400" dirty="0">
                <a:latin typeface="BIZ UDPゴシック" panose="020B0400000000000000" pitchFamily="50" charset="-128"/>
                <a:ea typeface="BIZ UDPゴシック" panose="020B0400000000000000" pitchFamily="50" charset="-128"/>
              </a:rPr>
              <a:t>である</a:t>
            </a:r>
            <a:endParaRPr kumimoji="1" lang="en-US" altLang="ja-JP" sz="2400" dirty="0">
              <a:latin typeface="BIZ UDPゴシック" panose="020B0400000000000000" pitchFamily="50" charset="-128"/>
              <a:ea typeface="BIZ UDPゴシック" panose="020B0400000000000000" pitchFamily="50" charset="-128"/>
            </a:endParaRPr>
          </a:p>
          <a:p>
            <a:pPr marL="304800" indent="-304800">
              <a:spcBef>
                <a:spcPts val="600"/>
              </a:spcBef>
            </a:pPr>
            <a:r>
              <a:rPr kumimoji="1" lang="ja-JP" altLang="en-US" sz="2400" dirty="0">
                <a:latin typeface="BIZ UDPゴシック" panose="020B0400000000000000" pitchFamily="50" charset="-128"/>
                <a:ea typeface="BIZ UDPゴシック" panose="020B0400000000000000" pitchFamily="50" charset="-128"/>
              </a:rPr>
              <a:t>〇</a:t>
            </a:r>
            <a:r>
              <a:rPr kumimoji="1" lang="ja-JP" altLang="en-US" sz="2400" b="1" u="sng" dirty="0">
                <a:solidFill>
                  <a:srgbClr val="FF0000"/>
                </a:solidFill>
                <a:latin typeface="BIZ UDPゴシック" panose="020B0400000000000000" pitchFamily="50" charset="-128"/>
                <a:ea typeface="BIZ UDPゴシック" panose="020B0400000000000000" pitchFamily="50" charset="-128"/>
              </a:rPr>
              <a:t>「個人的なこと」は社会的、地域的、環境的なことであり、個人の生活に現れる問題は、地域や社会に内包する問題</a:t>
            </a:r>
            <a:r>
              <a:rPr kumimoji="1" lang="ja-JP" altLang="en-US" sz="2400" dirty="0">
                <a:latin typeface="BIZ UDPゴシック" panose="020B0400000000000000" pitchFamily="50" charset="-128"/>
                <a:ea typeface="BIZ UDPゴシック" panose="020B0400000000000000" pitchFamily="50" charset="-128"/>
              </a:rPr>
              <a:t>である</a:t>
            </a:r>
            <a:endParaRPr kumimoji="1" lang="en-US" altLang="ja-JP" sz="2400" dirty="0">
              <a:latin typeface="BIZ UDPゴシック" panose="020B0400000000000000" pitchFamily="50" charset="-128"/>
              <a:ea typeface="BIZ UDPゴシック" panose="020B0400000000000000" pitchFamily="50" charset="-128"/>
            </a:endParaRPr>
          </a:p>
          <a:p>
            <a:pPr marL="304800" indent="-304800">
              <a:spcBef>
                <a:spcPts val="600"/>
              </a:spcBef>
            </a:pPr>
            <a:r>
              <a:rPr kumimoji="1" lang="ja-JP" altLang="en-US" sz="2400" dirty="0">
                <a:latin typeface="BIZ UDPゴシック" panose="020B0400000000000000" pitchFamily="50" charset="-128"/>
                <a:ea typeface="BIZ UDPゴシック" panose="020B0400000000000000" pitchFamily="50" charset="-128"/>
              </a:rPr>
              <a:t>〇したがって、ソーシャルワークは、ミクロレベルからメゾレベル、マクロレベルのでの実践が相互に連動して展開する</a:t>
            </a:r>
            <a:endParaRPr kumimoji="1" lang="en-US" altLang="ja-JP" sz="2400" dirty="0">
              <a:latin typeface="BIZ UDPゴシック" panose="020B0400000000000000" pitchFamily="50" charset="-128"/>
              <a:ea typeface="BIZ UDPゴシック" panose="020B0400000000000000" pitchFamily="50" charset="-128"/>
            </a:endParaRPr>
          </a:p>
          <a:p>
            <a:r>
              <a:rPr kumimoji="1" lang="ja-JP" altLang="en-US" sz="2400" dirty="0">
                <a:latin typeface="BIZ UDPゴシック" panose="020B0400000000000000" pitchFamily="50" charset="-128"/>
                <a:ea typeface="BIZ UDPゴシック" panose="020B0400000000000000" pitchFamily="50" charset="-128"/>
              </a:rPr>
              <a:t>　　　　　</a:t>
            </a:r>
            <a:endParaRPr kumimoji="1" lang="ja-JP" altLang="en-US" sz="1400" b="1" dirty="0">
              <a:solidFill>
                <a:srgbClr val="0070C0"/>
              </a:solidFill>
              <a:latin typeface="+mn-ea"/>
            </a:endParaRPr>
          </a:p>
        </p:txBody>
      </p:sp>
      <p:sp>
        <p:nvSpPr>
          <p:cNvPr id="10" name="テキスト ボックス 9">
            <a:extLst>
              <a:ext uri="{FF2B5EF4-FFF2-40B4-BE49-F238E27FC236}">
                <a16:creationId xmlns:a16="http://schemas.microsoft.com/office/drawing/2014/main" id="{32231B2D-A85D-7B99-2AD7-4B55B5F33F9C}"/>
              </a:ext>
            </a:extLst>
          </p:cNvPr>
          <p:cNvSpPr txBox="1"/>
          <p:nvPr/>
        </p:nvSpPr>
        <p:spPr>
          <a:xfrm>
            <a:off x="1" y="574206"/>
            <a:ext cx="9143999"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（２） その時代の人々の生活とともにあるソーシャルワーク</a:t>
            </a:r>
            <a:endParaRPr kumimoji="1" lang="en-US" altLang="ja-JP" sz="14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F0DD698D-2CB9-9168-07ED-FB6A3C0AB5C2}"/>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4" name="スライド番号プレースホルダー 3">
            <a:extLst>
              <a:ext uri="{FF2B5EF4-FFF2-40B4-BE49-F238E27FC236}">
                <a16:creationId xmlns:a16="http://schemas.microsoft.com/office/drawing/2014/main" id="{BDDC9635-B13C-BFC0-4D64-A72E415C1EEE}"/>
              </a:ext>
            </a:extLst>
          </p:cNvPr>
          <p:cNvSpPr>
            <a:spLocks noGrp="1"/>
          </p:cNvSpPr>
          <p:nvPr>
            <p:ph type="sldNum" sz="quarter" idx="12"/>
          </p:nvPr>
        </p:nvSpPr>
        <p:spPr/>
        <p:txBody>
          <a:bodyPr/>
          <a:lstStyle/>
          <a:p>
            <a:fld id="{9DAC49A8-D133-48D6-BABD-467D590054FB}" type="slidenum">
              <a:rPr kumimoji="1" lang="ja-JP" altLang="en-US" smtClean="0"/>
              <a:t>8</a:t>
            </a:fld>
            <a:endParaRPr kumimoji="1" lang="ja-JP" altLang="en-US"/>
          </a:p>
        </p:txBody>
      </p:sp>
    </p:spTree>
    <p:extLst>
      <p:ext uri="{BB962C8B-B14F-4D97-AF65-F5344CB8AC3E}">
        <p14:creationId xmlns:p14="http://schemas.microsoft.com/office/powerpoint/2010/main" val="1689098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6C46F1-4B7C-71F7-4E95-137CAFEE24D2}"/>
              </a:ext>
            </a:extLst>
          </p:cNvPr>
          <p:cNvSpPr txBox="1">
            <a:spLocks/>
          </p:cNvSpPr>
          <p:nvPr/>
        </p:nvSpPr>
        <p:spPr>
          <a:xfrm>
            <a:off x="0" y="-655"/>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schemeClr val="bg1"/>
                </a:solidFill>
                <a:latin typeface="BIZ UDPゴシック" panose="020B0400000000000000" pitchFamily="50" charset="-128"/>
                <a:ea typeface="BIZ UDPゴシック" panose="020B0400000000000000" pitchFamily="50" charset="-128"/>
              </a:rPr>
              <a:t>２．社会福祉とソーシャルワーク</a:t>
            </a:r>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7ED9F62C-D584-B7A5-BA2E-2E2E77F69886}"/>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pic>
        <p:nvPicPr>
          <p:cNvPr id="7" name="図 6">
            <a:extLst>
              <a:ext uri="{FF2B5EF4-FFF2-40B4-BE49-F238E27FC236}">
                <a16:creationId xmlns:a16="http://schemas.microsoft.com/office/drawing/2014/main" id="{3D76B514-CD28-7D8D-F684-3A4B3CDF794D}"/>
              </a:ext>
            </a:extLst>
          </p:cNvPr>
          <p:cNvPicPr>
            <a:picLocks noChangeAspect="1"/>
          </p:cNvPicPr>
          <p:nvPr/>
        </p:nvPicPr>
        <p:blipFill>
          <a:blip r:embed="rId2"/>
          <a:stretch>
            <a:fillRect/>
          </a:stretch>
        </p:blipFill>
        <p:spPr>
          <a:xfrm>
            <a:off x="0" y="614801"/>
            <a:ext cx="9144000" cy="5628398"/>
          </a:xfrm>
          <a:prstGeom prst="rect">
            <a:avLst/>
          </a:prstGeom>
        </p:spPr>
      </p:pic>
      <p:sp>
        <p:nvSpPr>
          <p:cNvPr id="3" name="テキスト ボックス 2">
            <a:extLst>
              <a:ext uri="{FF2B5EF4-FFF2-40B4-BE49-F238E27FC236}">
                <a16:creationId xmlns:a16="http://schemas.microsoft.com/office/drawing/2014/main" id="{44CE6D09-71BE-78AD-A517-4D992DC905A1}"/>
              </a:ext>
            </a:extLst>
          </p:cNvPr>
          <p:cNvSpPr txBox="1"/>
          <p:nvPr/>
        </p:nvSpPr>
        <p:spPr>
          <a:xfrm>
            <a:off x="4419600" y="85725"/>
            <a:ext cx="4716000" cy="369332"/>
          </a:xfrm>
          <a:prstGeom prst="rect">
            <a:avLst/>
          </a:prstGeom>
          <a:solidFill>
            <a:schemeClr val="accent1">
              <a:lumMod val="60000"/>
              <a:lumOff val="40000"/>
            </a:schemeClr>
          </a:solidFill>
        </p:spPr>
        <p:txBody>
          <a:bodyPr wrap="square" rtlCol="0">
            <a:spAutoFit/>
          </a:bodyPr>
          <a:lstStyle/>
          <a:p>
            <a:pPr algn="ctr" defTabSz="914400">
              <a:defRPr/>
            </a:pPr>
            <a:r>
              <a:rPr kumimoji="1" lang="ja-JP" altLang="en-US" b="1" dirty="0">
                <a:solidFill>
                  <a:prstClr val="black"/>
                </a:solidFill>
                <a:latin typeface="UD デジタル 教科書体 NK-B" panose="02020700000000000000" pitchFamily="18" charset="-128"/>
                <a:ea typeface="UD デジタル 教科書体 NK-B" panose="02020700000000000000" pitchFamily="18" charset="-128"/>
              </a:rPr>
              <a:t>ミクロ・メゾ・マクロ</a:t>
            </a:r>
            <a:r>
              <a:rPr kumimoji="1" lang="ja-JP" altLang="en-US" b="1" dirty="0">
                <a:solidFill>
                  <a:prstClr val="black"/>
                </a:solidFill>
                <a:latin typeface="UD デジタル 教科書体 N-R" panose="02020400000000000000" pitchFamily="17" charset="-128"/>
                <a:ea typeface="UD デジタル 教科書体 N-R" panose="02020400000000000000" pitchFamily="17" charset="-128"/>
              </a:rPr>
              <a:t>を一体的に捉える視点</a:t>
            </a:r>
            <a:endParaRPr kumimoji="1" lang="en-US" altLang="ja-JP" b="1" dirty="0">
              <a:solidFill>
                <a:prstClr val="black"/>
              </a:solidFill>
              <a:latin typeface="UD デジタル 教科書体 N-R" panose="02020400000000000000" pitchFamily="17" charset="-128"/>
              <a:ea typeface="UD デジタル 教科書体 N-R" panose="02020400000000000000" pitchFamily="17" charset="-128"/>
            </a:endParaRPr>
          </a:p>
        </p:txBody>
      </p:sp>
      <p:sp>
        <p:nvSpPr>
          <p:cNvPr id="6" name="スライド番号プレースホルダー 5">
            <a:extLst>
              <a:ext uri="{FF2B5EF4-FFF2-40B4-BE49-F238E27FC236}">
                <a16:creationId xmlns:a16="http://schemas.microsoft.com/office/drawing/2014/main" id="{34A2F243-F374-2DCA-AE19-5BBB62D4DD3E}"/>
              </a:ext>
            </a:extLst>
          </p:cNvPr>
          <p:cNvSpPr>
            <a:spLocks noGrp="1"/>
          </p:cNvSpPr>
          <p:nvPr>
            <p:ph type="sldNum" sz="quarter" idx="12"/>
          </p:nvPr>
        </p:nvSpPr>
        <p:spPr/>
        <p:txBody>
          <a:bodyPr/>
          <a:lstStyle/>
          <a:p>
            <a:fld id="{9DAC49A8-D133-48D6-BABD-467D590054FB}" type="slidenum">
              <a:rPr kumimoji="1" lang="ja-JP" altLang="en-US" smtClean="0"/>
              <a:t>9</a:t>
            </a:fld>
            <a:endParaRPr kumimoji="1" lang="ja-JP" altLang="en-US"/>
          </a:p>
        </p:txBody>
      </p:sp>
    </p:spTree>
    <p:extLst>
      <p:ext uri="{BB962C8B-B14F-4D97-AF65-F5344CB8AC3E}">
        <p14:creationId xmlns:p14="http://schemas.microsoft.com/office/powerpoint/2010/main" val="3809606170"/>
      </p:ext>
    </p:extLst>
  </p:cSld>
  <p:clrMapOvr>
    <a:masterClrMapping/>
  </p:clrMapOvr>
</p:sld>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Retrospect</Template>
  <TotalTime>2564</TotalTime>
  <Words>4784</Words>
  <Application>Microsoft Office PowerPoint</Application>
  <PresentationFormat>画面に合わせる (4:3)</PresentationFormat>
  <Paragraphs>296</Paragraphs>
  <Slides>25</Slides>
  <Notes>21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25</vt:i4>
      </vt:variant>
    </vt:vector>
  </HeadingPairs>
  <TitlesOfParts>
    <vt:vector size="35" baseType="lpstr">
      <vt:lpstr>BIZ UDPゴシック</vt:lpstr>
      <vt:lpstr>BIZ UDゴシック</vt:lpstr>
      <vt:lpstr>HGS創英角ｺﾞｼｯｸUB</vt:lpstr>
      <vt:lpstr>UD デジタル 教科書体 NK-B</vt:lpstr>
      <vt:lpstr>UD デジタル 教科書体 NP-B</vt:lpstr>
      <vt:lpstr>UD デジタル 教科書体 N-R</vt:lpstr>
      <vt:lpstr>游ゴシック</vt:lpstr>
      <vt:lpstr>Calibri</vt:lpstr>
      <vt:lpstr>Calibri Light</vt:lpstr>
      <vt:lpstr>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ishii JASWE</dc:creator>
  <cp:lastModifiedBy>松田明子</cp:lastModifiedBy>
  <cp:revision>90</cp:revision>
  <cp:lastPrinted>2025-06-05T07:25:28Z</cp:lastPrinted>
  <dcterms:created xsi:type="dcterms:W3CDTF">2024-06-10T07:07:57Z</dcterms:created>
  <dcterms:modified xsi:type="dcterms:W3CDTF">2026-05-12T06:03:32Z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2026-05-12T05:48:57Z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df95f63b-3b8a-4a27-8e23-b56406b04ce2</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