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3"/>
  </p:notesMasterIdLst>
  <p:sldIdLst>
    <p:sldId id="660" r:id="rId2"/>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00"/>
    <a:srgbClr val="FFFFCC"/>
    <a:srgbClr val="003366"/>
    <a:srgbClr val="FFEDC9"/>
    <a:srgbClr val="FFCC99"/>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4" d="100"/>
          <a:sy n="104" d="100"/>
        </p:scale>
        <p:origin x="182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A618FE4-13B4-43AA-A106-C4E4C483CD18}" type="datetimeFigureOut">
              <a:rPr kumimoji="1" lang="ja-JP" altLang="en-US" smtClean="0"/>
              <a:t>2026/5/12</a:t>
            </a:fld>
            <a:endParaRPr kumimoji="1" lang="ja-JP" altLang="en-US"/>
          </a:p>
        </p:txBody>
      </p:sp>
      <p:sp>
        <p:nvSpPr>
          <p:cNvPr id="4" name="スライド イメージ プレースホルダー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1B25A6CD-4DDA-4D9D-909A-B64D768F7122}" type="slidenum">
              <a:rPr kumimoji="1" lang="ja-JP" altLang="en-US" smtClean="0"/>
              <a:t>‹#›</a:t>
            </a:fld>
            <a:endParaRPr kumimoji="1" lang="ja-JP" altLang="en-US"/>
          </a:p>
        </p:txBody>
      </p:sp>
    </p:spTree>
    <p:extLst>
      <p:ext uri="{BB962C8B-B14F-4D97-AF65-F5344CB8AC3E}">
        <p14:creationId xmlns:p14="http://schemas.microsoft.com/office/powerpoint/2010/main" val="345314282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ja-JP" altLang="en-US"/>
          </a:p>
        </p:txBody>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ja-JP" altLang="en-US"/>
          </a:p>
        </p:txBody>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701B63ED-E790-4F34-9E5A-C1F9183FC9BE}" type="datetimeFigureOut">
              <a:rPr kumimoji="1" lang="ja-JP" altLang="en-US" smtClean="0"/>
              <a:t>2026/5/12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DAC49A8-D133-48D6-BABD-467D590054FB}" type="slidenum">
              <a:rPr kumimoji="1" lang="ja-JP" altLang="en-US" smtClean="0"/>
              <a:t>‹#›</a:t>
            </a:fld>
            <a:endParaRPr kumimoji="1" lang="ja-JP" alt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042258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01B63ED-E790-4F34-9E5A-C1F9183FC9BE}" type="datetimeFigureOut">
              <a:rPr kumimoji="1" lang="ja-JP" altLang="en-US" smtClean="0"/>
              <a:t>2026/5/12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DAC49A8-D133-48D6-BABD-467D590054FB}" type="slidenum">
              <a:rPr kumimoji="1" lang="ja-JP" altLang="en-US" smtClean="0"/>
              <a:t>‹#›</a:t>
            </a:fld>
            <a:endParaRPr kumimoji="1" lang="ja-JP" altLang="en-US"/>
          </a:p>
        </p:txBody>
      </p:sp>
    </p:spTree>
    <p:extLst>
      <p:ext uri="{BB962C8B-B14F-4D97-AF65-F5344CB8AC3E}">
        <p14:creationId xmlns:p14="http://schemas.microsoft.com/office/powerpoint/2010/main" val="36582160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01B63ED-E790-4F34-9E5A-C1F9183FC9BE}" type="datetimeFigureOut">
              <a:rPr kumimoji="1" lang="ja-JP" altLang="en-US" smtClean="0"/>
              <a:t>2026/5/12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DAC49A8-D133-48D6-BABD-467D590054FB}" type="slidenum">
              <a:rPr kumimoji="1" lang="ja-JP" altLang="en-US" smtClean="0"/>
              <a:t>‹#›</a:t>
            </a:fld>
            <a:endParaRPr kumimoji="1" lang="ja-JP" altLang="en-US"/>
          </a:p>
        </p:txBody>
      </p:sp>
    </p:spTree>
    <p:extLst>
      <p:ext uri="{BB962C8B-B14F-4D97-AF65-F5344CB8AC3E}">
        <p14:creationId xmlns:p14="http://schemas.microsoft.com/office/powerpoint/2010/main" val="331066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タイトルとコンテンツ">
    <p:spTree>
      <p:nvGrpSpPr>
        <p:cNvPr id="1" name=""/>
        <p:cNvGrpSpPr/>
        <p:nvPr/>
      </p:nvGrpSpPr>
      <p:grpSpPr>
        <a:xfrm>
          <a:off x="0" y="0"/>
          <a:ext cx="0" cy="0"/>
          <a:chOff x="0" y="0"/>
          <a:chExt cx="0" cy="0"/>
        </a:xfrm>
      </p:grpSpPr>
      <p:sp>
        <p:nvSpPr>
          <p:cNvPr id="9" name="Rectangle 2"/>
          <p:cNvSpPr>
            <a:spLocks noGrp="1" noChangeArrowheads="1"/>
          </p:cNvSpPr>
          <p:nvPr>
            <p:ph type="title"/>
          </p:nvPr>
        </p:nvSpPr>
        <p:spPr bwMode="auto">
          <a:xfrm>
            <a:off x="127322" y="-132044"/>
            <a:ext cx="6704301" cy="627864"/>
          </a:xfrm>
          <a:prstGeom prst="rect">
            <a:avLst/>
          </a:prstGeom>
          <a:noFill/>
          <a:ln w="9525">
            <a:noFill/>
            <a:miter lim="800000"/>
            <a:headEnd/>
            <a:tailEnd/>
          </a:ln>
        </p:spPr>
        <p:txBody>
          <a:bodyPr vert="horz" wrap="square" lIns="0" tIns="0" rIns="0" bIns="0" numCol="1" anchor="b" anchorCtr="0" compatLnSpc="1">
            <a:prstTxWarp prst="textNoShape">
              <a:avLst/>
            </a:prstTxWarp>
            <a:spAutoFit/>
          </a:bodyPr>
          <a:lstStyle/>
          <a:p>
            <a:pPr lvl="0"/>
            <a:r>
              <a:rPr lang="ja-JP" altLang="en-US" dirty="0"/>
              <a:t>マスタ タイトルの書式設定</a:t>
            </a:r>
          </a:p>
        </p:txBody>
      </p:sp>
    </p:spTree>
    <p:extLst>
      <p:ext uri="{BB962C8B-B14F-4D97-AF65-F5344CB8AC3E}">
        <p14:creationId xmlns:p14="http://schemas.microsoft.com/office/powerpoint/2010/main" val="333121767"/>
      </p:ext>
    </p:extLst>
  </p:cSld>
  <p:clrMapOvr>
    <a:masterClrMapping/>
  </p:clrMapOvr>
  <p:transition spd="med">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01B63ED-E790-4F34-9E5A-C1F9183FC9BE}" type="datetimeFigureOut">
              <a:rPr kumimoji="1" lang="ja-JP" altLang="en-US" smtClean="0"/>
              <a:t>2026/5/12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DAC49A8-D133-48D6-BABD-467D590054FB}" type="slidenum">
              <a:rPr kumimoji="1" lang="ja-JP" altLang="en-US" smtClean="0"/>
              <a:t>‹#›</a:t>
            </a:fld>
            <a:endParaRPr kumimoji="1" lang="ja-JP" altLang="en-US"/>
          </a:p>
        </p:txBody>
      </p:sp>
    </p:spTree>
    <p:extLst>
      <p:ext uri="{BB962C8B-B14F-4D97-AF65-F5344CB8AC3E}">
        <p14:creationId xmlns:p14="http://schemas.microsoft.com/office/powerpoint/2010/main" val="42024062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01B63ED-E790-4F34-9E5A-C1F9183FC9BE}" type="datetimeFigureOut">
              <a:rPr kumimoji="1" lang="ja-JP" altLang="en-US" smtClean="0"/>
              <a:t>2026/5/12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DAC49A8-D133-48D6-BABD-467D590054FB}" type="slidenum">
              <a:rPr kumimoji="1" lang="ja-JP" altLang="en-US" smtClean="0"/>
              <a:t>‹#›</a:t>
            </a:fld>
            <a:endParaRPr kumimoji="1" lang="ja-JP" alt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567164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701B63ED-E790-4F34-9E5A-C1F9183FC9BE}" type="datetimeFigureOut">
              <a:rPr kumimoji="1" lang="ja-JP" altLang="en-US" smtClean="0"/>
              <a:t>2026/5/12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DAC49A8-D133-48D6-BABD-467D590054FB}" type="slidenum">
              <a:rPr kumimoji="1" lang="ja-JP" altLang="en-US" smtClean="0"/>
              <a:t>‹#›</a:t>
            </a:fld>
            <a:endParaRPr kumimoji="1" lang="ja-JP" altLang="en-US"/>
          </a:p>
        </p:txBody>
      </p:sp>
    </p:spTree>
    <p:extLst>
      <p:ext uri="{BB962C8B-B14F-4D97-AF65-F5344CB8AC3E}">
        <p14:creationId xmlns:p14="http://schemas.microsoft.com/office/powerpoint/2010/main" val="39263299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22960" y="2582334"/>
            <a:ext cx="3703320" cy="33782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63440" y="2582334"/>
            <a:ext cx="3703320" cy="33782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701B63ED-E790-4F34-9E5A-C1F9183FC9BE}" type="datetimeFigureOut">
              <a:rPr kumimoji="1" lang="ja-JP" altLang="en-US" smtClean="0"/>
              <a:t>2026/5/12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DAC49A8-D133-48D6-BABD-467D590054FB}" type="slidenum">
              <a:rPr kumimoji="1" lang="ja-JP" altLang="en-US" smtClean="0"/>
              <a:t>‹#›</a:t>
            </a:fld>
            <a:endParaRPr kumimoji="1" lang="ja-JP" altLang="en-US"/>
          </a:p>
        </p:txBody>
      </p:sp>
    </p:spTree>
    <p:extLst>
      <p:ext uri="{BB962C8B-B14F-4D97-AF65-F5344CB8AC3E}">
        <p14:creationId xmlns:p14="http://schemas.microsoft.com/office/powerpoint/2010/main" val="178626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01B63ED-E790-4F34-9E5A-C1F9183FC9BE}" type="datetimeFigureOut">
              <a:rPr kumimoji="1" lang="ja-JP" altLang="en-US" smtClean="0"/>
              <a:t>2026/5/12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DAC49A8-D133-48D6-BABD-467D590054FB}" type="slidenum">
              <a:rPr kumimoji="1" lang="ja-JP" altLang="en-US" smtClean="0"/>
              <a:t>‹#›</a:t>
            </a:fld>
            <a:endParaRPr kumimoji="1" lang="ja-JP" altLang="en-US"/>
          </a:p>
        </p:txBody>
      </p:sp>
    </p:spTree>
    <p:extLst>
      <p:ext uri="{BB962C8B-B14F-4D97-AF65-F5344CB8AC3E}">
        <p14:creationId xmlns:p14="http://schemas.microsoft.com/office/powerpoint/2010/main" val="7141322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ja-JP" altLang="en-US"/>
          </a:p>
        </p:txBody>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ja-JP" altLang="en-US"/>
          </a:p>
        </p:txBody>
      </p:sp>
      <p:sp>
        <p:nvSpPr>
          <p:cNvPr id="7" name="Date Placeholder 6"/>
          <p:cNvSpPr>
            <a:spLocks noGrp="1"/>
          </p:cNvSpPr>
          <p:nvPr>
            <p:ph type="dt" sz="half" idx="10"/>
          </p:nvPr>
        </p:nvSpPr>
        <p:spPr/>
        <p:txBody>
          <a:bodyPr/>
          <a:lstStyle/>
          <a:p>
            <a:fld id="{701B63ED-E790-4F34-9E5A-C1F9183FC9BE}" type="datetimeFigureOut">
              <a:rPr kumimoji="1" lang="ja-JP" altLang="en-US" smtClean="0"/>
              <a:t>2026/5/12</a:t>
            </a:fld>
            <a:endParaRPr kumimoji="1" lang="ja-JP" alt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kumimoji="1" lang="ja-JP" altLang="en-US"/>
          </a:p>
        </p:txBody>
      </p:sp>
      <p:sp>
        <p:nvSpPr>
          <p:cNvPr id="9" name="Slide Number Placeholder 8"/>
          <p:cNvSpPr>
            <a:spLocks noGrp="1"/>
          </p:cNvSpPr>
          <p:nvPr>
            <p:ph type="sldNum" sz="quarter" idx="12"/>
          </p:nvPr>
        </p:nvSpPr>
        <p:spPr/>
        <p:txBody>
          <a:bodyPr/>
          <a:lstStyle/>
          <a:p>
            <a:fld id="{9DAC49A8-D133-48D6-BABD-467D590054FB}" type="slidenum">
              <a:rPr kumimoji="1" lang="ja-JP" altLang="en-US" smtClean="0"/>
              <a:t>‹#›</a:t>
            </a:fld>
            <a:endParaRPr kumimoji="1" lang="ja-JP" altLang="en-US"/>
          </a:p>
        </p:txBody>
      </p:sp>
    </p:spTree>
    <p:extLst>
      <p:ext uri="{BB962C8B-B14F-4D97-AF65-F5344CB8AC3E}">
        <p14:creationId xmlns:p14="http://schemas.microsoft.com/office/powerpoint/2010/main" val="21291744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701B63ED-E790-4F34-9E5A-C1F9183FC9BE}" type="datetimeFigureOut">
              <a:rPr kumimoji="1" lang="ja-JP" altLang="en-US" smtClean="0"/>
              <a:t>2026/5/12</a:t>
            </a:fld>
            <a:endParaRPr kumimoji="1" lang="ja-JP" altLang="en-US"/>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kumimoji="1" lang="ja-JP" alt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9DAC49A8-D133-48D6-BABD-467D590054FB}" type="slidenum">
              <a:rPr kumimoji="1" lang="ja-JP" altLang="en-US" smtClean="0"/>
              <a:t>‹#›</a:t>
            </a:fld>
            <a:endParaRPr kumimoji="1" lang="ja-JP" altLang="en-US"/>
          </a:p>
        </p:txBody>
      </p:sp>
    </p:spTree>
    <p:extLst>
      <p:ext uri="{BB962C8B-B14F-4D97-AF65-F5344CB8AC3E}">
        <p14:creationId xmlns:p14="http://schemas.microsoft.com/office/powerpoint/2010/main" val="3069720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5234" cy="822960"/>
          </a:xfrm>
        </p:spPr>
        <p:txBody>
          <a:bodyPr tIns="0" bIns="0" anchor="b">
            <a:noAutofit/>
          </a:bodyPr>
          <a:lstStyle>
            <a:lvl1pPr>
              <a:defRPr sz="3600" b="0">
                <a:solidFill>
                  <a:srgbClr val="FFFFFF"/>
                </a:solidFill>
              </a:defRPr>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22960"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01B63ED-E790-4F34-9E5A-C1F9183FC9BE}" type="datetimeFigureOut">
              <a:rPr kumimoji="1" lang="ja-JP" altLang="en-US" smtClean="0"/>
              <a:t>2026/5/12</a:t>
            </a:fld>
            <a:endParaRPr kumimoji="1" lang="ja-JP" alt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DAC49A8-D133-48D6-BABD-467D590054FB}" type="slidenum">
              <a:rPr kumimoji="1" lang="ja-JP" altLang="en-US" smtClean="0"/>
              <a:t>‹#›</a:t>
            </a:fld>
            <a:endParaRPr kumimoji="1" lang="ja-JP" altLang="en-US"/>
          </a:p>
        </p:txBody>
      </p:sp>
    </p:spTree>
    <p:extLst>
      <p:ext uri="{BB962C8B-B14F-4D97-AF65-F5344CB8AC3E}">
        <p14:creationId xmlns:p14="http://schemas.microsoft.com/office/powerpoint/2010/main" val="20494427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ja-JP" altLang="en-US"/>
          </a:p>
        </p:txBody>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ja-JP" altLang="en-US"/>
          </a:p>
        </p:txBody>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701B63ED-E790-4F34-9E5A-C1F9183FC9BE}" type="datetimeFigureOut">
              <a:rPr kumimoji="1" lang="ja-JP" altLang="en-US" smtClean="0"/>
              <a:t>2026/5/12</a:t>
            </a:fld>
            <a:endParaRPr kumimoji="1" lang="ja-JP" altLang="en-US"/>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kumimoji="1" lang="ja-JP" altLang="en-US"/>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9DAC49A8-D133-48D6-BABD-467D590054FB}" type="slidenum">
              <a:rPr kumimoji="1" lang="ja-JP" altLang="en-US" smtClean="0"/>
              <a:t>‹#›</a:t>
            </a:fld>
            <a:endParaRPr kumimoji="1" lang="ja-JP" altLang="en-US"/>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84014588"/>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 id="2147483757" r:id="rId12"/>
  </p:sldLayoutIdLst>
  <p:txStyles>
    <p:title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08C92F91-5052-3D46-B1E1-16BD6308846D}"/>
              </a:ext>
            </a:extLst>
          </p:cNvPr>
          <p:cNvSpPr txBox="1"/>
          <p:nvPr/>
        </p:nvSpPr>
        <p:spPr>
          <a:xfrm>
            <a:off x="0" y="6400800"/>
            <a:ext cx="9144000" cy="461665"/>
          </a:xfrm>
          <a:prstGeom prst="rect">
            <a:avLst/>
          </a:prstGeom>
          <a:noFill/>
        </p:spPr>
        <p:txBody>
          <a:bodyPr wrap="square" rtlCol="0">
            <a:spAutoFit/>
          </a:bodyPr>
          <a:lstStyle/>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福祉に関する教職員向け研修　</a:t>
            </a:r>
            <a:endParaRPr kumimoji="1" lang="en-US" altLang="ja-JP" sz="1200" b="1" dirty="0">
              <a:solidFill>
                <a:schemeClr val="bg1"/>
              </a:solidFill>
              <a:latin typeface="UD デジタル 教科書体 NP-B" panose="02020700000000000000" pitchFamily="18" charset="-128"/>
              <a:ea typeface="UD デジタル 教科書体 NP-B" panose="02020700000000000000" pitchFamily="18" charset="-128"/>
            </a:endParaRPr>
          </a:p>
          <a:p>
            <a:pPr algn="ctr"/>
            <a:r>
              <a:rPr kumimoji="1" lang="ja-JP" altLang="en-US" sz="1200" b="1" dirty="0">
                <a:solidFill>
                  <a:schemeClr val="bg1"/>
                </a:solidFill>
                <a:latin typeface="UD デジタル 教科書体 NP-B" panose="02020700000000000000" pitchFamily="18" charset="-128"/>
                <a:ea typeface="UD デジタル 教科書体 NP-B" panose="02020700000000000000" pitchFamily="18" charset="-128"/>
              </a:rPr>
              <a:t>一般社団法人　日本ソーシャルワーク教育学校連盟</a:t>
            </a:r>
          </a:p>
        </p:txBody>
      </p:sp>
      <p:sp>
        <p:nvSpPr>
          <p:cNvPr id="3" name="テキスト ボックス 2">
            <a:extLst>
              <a:ext uri="{FF2B5EF4-FFF2-40B4-BE49-F238E27FC236}">
                <a16:creationId xmlns:a16="http://schemas.microsoft.com/office/drawing/2014/main" id="{050D201E-6BB6-8767-AE1C-48F343BBCCD7}"/>
              </a:ext>
            </a:extLst>
          </p:cNvPr>
          <p:cNvSpPr txBox="1"/>
          <p:nvPr/>
        </p:nvSpPr>
        <p:spPr>
          <a:xfrm>
            <a:off x="0" y="0"/>
            <a:ext cx="9144000" cy="2123658"/>
          </a:xfrm>
          <a:prstGeom prst="rect">
            <a:avLst/>
          </a:prstGeom>
          <a:solidFill>
            <a:srgbClr val="006600"/>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pPr algn="ctr">
              <a:spcAft>
                <a:spcPts val="600"/>
              </a:spcAft>
            </a:pPr>
            <a:endParaRPr kumimoji="1" lang="en-US" altLang="ja-JP" dirty="0"/>
          </a:p>
          <a:p>
            <a:pPr algn="ctr">
              <a:spcAft>
                <a:spcPts val="600"/>
              </a:spcAft>
            </a:pPr>
            <a:r>
              <a:rPr kumimoji="1" lang="ja-JP" altLang="en-US" dirty="0">
                <a:latin typeface="BIZ UDゴシック" panose="020B0400000000000000" pitchFamily="49" charset="-128"/>
                <a:ea typeface="BIZ UDゴシック" panose="020B0400000000000000" pitchFamily="49" charset="-128"/>
              </a:rPr>
              <a:t>令和７年度文部科学省委託事業　いじめ対策・不登校支援等推進事業</a:t>
            </a:r>
            <a:endParaRPr kumimoji="1" lang="en-US" altLang="ja-JP" dirty="0">
              <a:latin typeface="BIZ UDゴシック" panose="020B0400000000000000" pitchFamily="49" charset="-128"/>
              <a:ea typeface="BIZ UDゴシック" panose="020B0400000000000000" pitchFamily="49" charset="-128"/>
            </a:endParaRPr>
          </a:p>
          <a:p>
            <a:pPr algn="ctr">
              <a:spcAft>
                <a:spcPts val="1200"/>
              </a:spcAft>
            </a:pPr>
            <a:r>
              <a:rPr kumimoji="1" lang="ja-JP" altLang="en-US" dirty="0">
                <a:latin typeface="BIZ UDゴシック" panose="020B0400000000000000" pitchFamily="49" charset="-128"/>
                <a:ea typeface="BIZ UDゴシック" panose="020B0400000000000000" pitchFamily="49" charset="-128"/>
              </a:rPr>
              <a:t>いじめ・不登校等の未然防止等に向けた魅力ある学校づくりに関する調査研究</a:t>
            </a:r>
            <a:endParaRPr kumimoji="1" lang="en-US" altLang="ja-JP" dirty="0">
              <a:latin typeface="BIZ UDゴシック" panose="020B0400000000000000" pitchFamily="49" charset="-128"/>
              <a:ea typeface="BIZ UDゴシック" panose="020B0400000000000000" pitchFamily="49" charset="-128"/>
            </a:endParaRPr>
          </a:p>
          <a:p>
            <a:pPr algn="ctr">
              <a:spcBef>
                <a:spcPts val="600"/>
              </a:spcBef>
              <a:spcAft>
                <a:spcPts val="600"/>
              </a:spcAft>
            </a:pPr>
            <a:r>
              <a:rPr kumimoji="1" lang="ja-JP" altLang="en-US" sz="3200" dirty="0">
                <a:solidFill>
                  <a:schemeClr val="bg1"/>
                </a:solidFill>
                <a:latin typeface="BIZ UDゴシック" panose="020B0400000000000000" pitchFamily="49" charset="-128"/>
                <a:ea typeface="BIZ UDゴシック" panose="020B0400000000000000" pitchFamily="49" charset="-128"/>
              </a:rPr>
              <a:t>福祉に関する教職員向けの研修</a:t>
            </a:r>
            <a:endParaRPr kumimoji="1" lang="en-US" altLang="ja-JP" sz="3200" dirty="0">
              <a:solidFill>
                <a:schemeClr val="bg1"/>
              </a:solidFill>
              <a:latin typeface="BIZ UDゴシック" panose="020B0400000000000000" pitchFamily="49" charset="-128"/>
              <a:ea typeface="BIZ UDゴシック" panose="020B0400000000000000" pitchFamily="49" charset="-128"/>
            </a:endParaRPr>
          </a:p>
          <a:p>
            <a:pPr algn="ctr">
              <a:spcAft>
                <a:spcPts val="600"/>
              </a:spcAft>
            </a:pPr>
            <a:endParaRPr kumimoji="1" lang="en-US" altLang="ja-JP" sz="1600" dirty="0">
              <a:solidFill>
                <a:schemeClr val="bg1"/>
              </a:solidFill>
              <a:latin typeface="HGS創英角ｺﾞｼｯｸUB" panose="020B0900000000000000" pitchFamily="50" charset="-128"/>
              <a:ea typeface="HGS創英角ｺﾞｼｯｸUB" panose="020B0900000000000000" pitchFamily="50" charset="-128"/>
            </a:endParaRPr>
          </a:p>
        </p:txBody>
      </p:sp>
      <p:sp>
        <p:nvSpPr>
          <p:cNvPr id="4" name="字幕 2">
            <a:extLst>
              <a:ext uri="{FF2B5EF4-FFF2-40B4-BE49-F238E27FC236}">
                <a16:creationId xmlns:a16="http://schemas.microsoft.com/office/drawing/2014/main" id="{4D3DE9D4-499F-E7D1-CB46-B0463E02BC17}"/>
              </a:ext>
            </a:extLst>
          </p:cNvPr>
          <p:cNvSpPr txBox="1">
            <a:spLocks/>
          </p:cNvSpPr>
          <p:nvPr/>
        </p:nvSpPr>
        <p:spPr>
          <a:xfrm>
            <a:off x="1085850" y="2641600"/>
            <a:ext cx="6972300" cy="3076575"/>
          </a:xfrm>
          <a:prstGeom prst="rect">
            <a:avLst/>
          </a:prstGeom>
        </p:spPr>
        <p:txBody>
          <a:bodyPr anchor="t" anchorCtr="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a:lstStyle>
          <a:p>
            <a:pPr marL="0" indent="0">
              <a:lnSpc>
                <a:spcPct val="100000"/>
              </a:lnSpc>
              <a:spcBef>
                <a:spcPts val="0"/>
              </a:spcBef>
              <a:spcAft>
                <a:spcPts val="0"/>
              </a:spcAft>
            </a:pPr>
            <a:r>
              <a:rPr lang="ja-JP" altLang="en-US" sz="1600" b="1" dirty="0">
                <a:solidFill>
                  <a:schemeClr val="tx1">
                    <a:lumMod val="85000"/>
                    <a:lumOff val="15000"/>
                  </a:schemeClr>
                </a:solidFill>
                <a:latin typeface="BIZ UDゴシック" panose="020B0400000000000000" pitchFamily="49" charset="-128"/>
                <a:ea typeface="BIZ UDゴシック" panose="020B0400000000000000" pitchFamily="49" charset="-128"/>
              </a:rPr>
              <a:t>第１科目　社会福祉・ソーシャルワーク総論</a:t>
            </a:r>
            <a:r>
              <a:rPr lang="en-US" altLang="ja-JP" sz="1600" b="1" dirty="0">
                <a:solidFill>
                  <a:schemeClr val="tx1">
                    <a:lumMod val="85000"/>
                    <a:lumOff val="15000"/>
                  </a:schemeClr>
                </a:solidFill>
                <a:latin typeface="BIZ UDゴシック" panose="020B0400000000000000" pitchFamily="49" charset="-128"/>
                <a:ea typeface="BIZ UDゴシック" panose="020B0400000000000000" pitchFamily="49" charset="-128"/>
              </a:rPr>
              <a:t>			  1</a:t>
            </a:r>
          </a:p>
          <a:p>
            <a:pPr marL="0" indent="0">
              <a:lnSpc>
                <a:spcPct val="100000"/>
              </a:lnSpc>
              <a:spcBef>
                <a:spcPts val="600"/>
              </a:spcBef>
              <a:spcAft>
                <a:spcPts val="0"/>
              </a:spcAft>
            </a:pPr>
            <a:r>
              <a:rPr lang="ja-JP" altLang="en-US" sz="1600" b="1" dirty="0">
                <a:solidFill>
                  <a:schemeClr val="tx1">
                    <a:lumMod val="85000"/>
                    <a:lumOff val="15000"/>
                  </a:schemeClr>
                </a:solidFill>
                <a:latin typeface="BIZ UDゴシック" panose="020B0400000000000000" pitchFamily="49" charset="-128"/>
                <a:ea typeface="BIZ UDゴシック" panose="020B0400000000000000" pitchFamily="49" charset="-128"/>
              </a:rPr>
              <a:t>第２科目　子どもを取り巻く現状・機関</a:t>
            </a:r>
            <a:r>
              <a:rPr lang="en-US" altLang="ja-JP" sz="1600" b="1" dirty="0">
                <a:solidFill>
                  <a:schemeClr val="tx1">
                    <a:lumMod val="85000"/>
                    <a:lumOff val="15000"/>
                  </a:schemeClr>
                </a:solidFill>
                <a:latin typeface="BIZ UDゴシック" panose="020B0400000000000000" pitchFamily="49" charset="-128"/>
                <a:ea typeface="BIZ UDゴシック" panose="020B0400000000000000" pitchFamily="49" charset="-128"/>
              </a:rPr>
              <a:t>/</a:t>
            </a:r>
            <a:r>
              <a:rPr lang="ja-JP" altLang="en-US" sz="1600" b="1" dirty="0">
                <a:solidFill>
                  <a:schemeClr val="tx1">
                    <a:lumMod val="85000"/>
                    <a:lumOff val="15000"/>
                  </a:schemeClr>
                </a:solidFill>
                <a:latin typeface="BIZ UDゴシック" panose="020B0400000000000000" pitchFamily="49" charset="-128"/>
                <a:ea typeface="BIZ UDゴシック" panose="020B0400000000000000" pitchFamily="49" charset="-128"/>
              </a:rPr>
              <a:t>制度の実際</a:t>
            </a:r>
            <a:r>
              <a:rPr lang="en-US" altLang="ja-JP" sz="1600" b="1" dirty="0">
                <a:solidFill>
                  <a:schemeClr val="tx1">
                    <a:lumMod val="85000"/>
                    <a:lumOff val="15000"/>
                  </a:schemeClr>
                </a:solidFill>
                <a:latin typeface="BIZ UDゴシック" panose="020B0400000000000000" pitchFamily="49" charset="-128"/>
                <a:ea typeface="BIZ UDゴシック" panose="020B0400000000000000" pitchFamily="49" charset="-128"/>
              </a:rPr>
              <a:t>		 26</a:t>
            </a:r>
          </a:p>
          <a:p>
            <a:pPr marL="0" indent="0">
              <a:lnSpc>
                <a:spcPct val="100000"/>
              </a:lnSpc>
              <a:spcBef>
                <a:spcPts val="600"/>
              </a:spcBef>
              <a:spcAft>
                <a:spcPts val="0"/>
              </a:spcAft>
            </a:pPr>
            <a:r>
              <a:rPr lang="ja-JP" altLang="en-US" sz="1600" b="1" dirty="0">
                <a:solidFill>
                  <a:schemeClr val="tx1">
                    <a:lumMod val="85000"/>
                    <a:lumOff val="15000"/>
                  </a:schemeClr>
                </a:solidFill>
                <a:latin typeface="BIZ UDゴシック" panose="020B0400000000000000" pitchFamily="49" charset="-128"/>
                <a:ea typeface="BIZ UDゴシック" panose="020B0400000000000000" pitchFamily="49" charset="-128"/>
              </a:rPr>
              <a:t>第３科目　スクールソーシャルワークの基礎</a:t>
            </a:r>
            <a:r>
              <a:rPr lang="en-US" altLang="ja-JP" sz="1600" b="1" dirty="0">
                <a:solidFill>
                  <a:schemeClr val="tx1">
                    <a:lumMod val="85000"/>
                    <a:lumOff val="15000"/>
                  </a:schemeClr>
                </a:solidFill>
                <a:latin typeface="BIZ UDゴシック" panose="020B0400000000000000" pitchFamily="49" charset="-128"/>
                <a:ea typeface="BIZ UDゴシック" panose="020B0400000000000000" pitchFamily="49" charset="-128"/>
              </a:rPr>
              <a:t>			 53</a:t>
            </a:r>
          </a:p>
          <a:p>
            <a:pPr marL="0" indent="0">
              <a:lnSpc>
                <a:spcPct val="100000"/>
              </a:lnSpc>
              <a:spcBef>
                <a:spcPts val="600"/>
              </a:spcBef>
              <a:spcAft>
                <a:spcPts val="0"/>
              </a:spcAft>
            </a:pPr>
            <a:r>
              <a:rPr lang="ja-JP" altLang="en-US" sz="1600" b="1" dirty="0">
                <a:solidFill>
                  <a:schemeClr val="tx1">
                    <a:lumMod val="85000"/>
                    <a:lumOff val="15000"/>
                  </a:schemeClr>
                </a:solidFill>
                <a:latin typeface="BIZ UDゴシック" panose="020B0400000000000000" pitchFamily="49" charset="-128"/>
                <a:ea typeface="BIZ UDゴシック" panose="020B0400000000000000" pitchFamily="49" charset="-128"/>
              </a:rPr>
              <a:t>第４科目　連携・協働の理論と学校におけるチーム学校</a:t>
            </a:r>
            <a:r>
              <a:rPr lang="en-US" altLang="ja-JP" sz="1600" b="1" dirty="0">
                <a:solidFill>
                  <a:schemeClr val="tx1">
                    <a:lumMod val="85000"/>
                    <a:lumOff val="15000"/>
                  </a:schemeClr>
                </a:solidFill>
                <a:latin typeface="BIZ UDゴシック" panose="020B0400000000000000" pitchFamily="49" charset="-128"/>
                <a:ea typeface="BIZ UDゴシック" panose="020B0400000000000000" pitchFamily="49" charset="-128"/>
              </a:rPr>
              <a:t>		 74</a:t>
            </a:r>
          </a:p>
          <a:p>
            <a:pPr marL="0" indent="0">
              <a:lnSpc>
                <a:spcPct val="100000"/>
              </a:lnSpc>
              <a:spcBef>
                <a:spcPts val="600"/>
              </a:spcBef>
              <a:spcAft>
                <a:spcPts val="0"/>
              </a:spcAft>
            </a:pPr>
            <a:r>
              <a:rPr lang="ja-JP" altLang="en-US" sz="1600" b="1" dirty="0">
                <a:solidFill>
                  <a:schemeClr val="tx1">
                    <a:lumMod val="85000"/>
                    <a:lumOff val="15000"/>
                  </a:schemeClr>
                </a:solidFill>
                <a:latin typeface="BIZ UDゴシック" panose="020B0400000000000000" pitchFamily="49" charset="-128"/>
                <a:ea typeface="BIZ UDゴシック" panose="020B0400000000000000" pitchFamily="49" charset="-128"/>
              </a:rPr>
              <a:t>第５科目　</a:t>
            </a:r>
            <a:r>
              <a:rPr lang="ja-JP" altLang="en-US" sz="1600" b="1">
                <a:solidFill>
                  <a:schemeClr val="tx1">
                    <a:lumMod val="85000"/>
                    <a:lumOff val="15000"/>
                  </a:schemeClr>
                </a:solidFill>
                <a:latin typeface="BIZ UDゴシック" panose="020B0400000000000000" pitchFamily="49" charset="-128"/>
                <a:ea typeface="BIZ UDゴシック" panose="020B0400000000000000" pitchFamily="49" charset="-128"/>
              </a:rPr>
              <a:t>ミクロ実践：スクールソーシャルワーカーとの協働</a:t>
            </a:r>
            <a:r>
              <a:rPr lang="en-US" altLang="ja-JP" sz="1600" b="1" dirty="0">
                <a:solidFill>
                  <a:schemeClr val="tx1">
                    <a:lumMod val="85000"/>
                    <a:lumOff val="15000"/>
                  </a:schemeClr>
                </a:solidFill>
                <a:latin typeface="BIZ UDゴシック" panose="020B0400000000000000" pitchFamily="49" charset="-128"/>
                <a:ea typeface="BIZ UDゴシック" panose="020B0400000000000000" pitchFamily="49" charset="-128"/>
              </a:rPr>
              <a:t>	 99</a:t>
            </a:r>
          </a:p>
          <a:p>
            <a:pPr marL="0" indent="0">
              <a:lnSpc>
                <a:spcPct val="100000"/>
              </a:lnSpc>
              <a:spcBef>
                <a:spcPts val="600"/>
              </a:spcBef>
              <a:spcAft>
                <a:spcPts val="0"/>
              </a:spcAft>
            </a:pPr>
            <a:r>
              <a:rPr lang="ja-JP" altLang="en-US" sz="1600" b="1" dirty="0">
                <a:solidFill>
                  <a:schemeClr val="tx1">
                    <a:lumMod val="85000"/>
                    <a:lumOff val="15000"/>
                  </a:schemeClr>
                </a:solidFill>
                <a:latin typeface="BIZ UDゴシック" panose="020B0400000000000000" pitchFamily="49" charset="-128"/>
                <a:ea typeface="BIZ UDゴシック" panose="020B0400000000000000" pitchFamily="49" charset="-128"/>
              </a:rPr>
              <a:t>第６科目　メゾ実践：校内チーム体制の形成</a:t>
            </a:r>
            <a:r>
              <a:rPr lang="en-US" altLang="ja-JP" sz="1600" b="1" dirty="0">
                <a:solidFill>
                  <a:schemeClr val="tx1">
                    <a:lumMod val="85000"/>
                    <a:lumOff val="15000"/>
                  </a:schemeClr>
                </a:solidFill>
                <a:latin typeface="BIZ UDゴシック" panose="020B0400000000000000" pitchFamily="49" charset="-128"/>
                <a:ea typeface="BIZ UDゴシック" panose="020B0400000000000000" pitchFamily="49" charset="-128"/>
              </a:rPr>
              <a:t>			121</a:t>
            </a:r>
          </a:p>
          <a:p>
            <a:pPr marL="0" indent="0">
              <a:lnSpc>
                <a:spcPct val="100000"/>
              </a:lnSpc>
              <a:spcBef>
                <a:spcPts val="600"/>
              </a:spcBef>
              <a:spcAft>
                <a:spcPts val="0"/>
              </a:spcAft>
            </a:pPr>
            <a:r>
              <a:rPr lang="ja-JP" altLang="en-US" sz="1600" b="1" dirty="0">
                <a:solidFill>
                  <a:schemeClr val="tx1">
                    <a:lumMod val="85000"/>
                    <a:lumOff val="15000"/>
                  </a:schemeClr>
                </a:solidFill>
                <a:latin typeface="BIZ UDゴシック" panose="020B0400000000000000" pitchFamily="49" charset="-128"/>
                <a:ea typeface="BIZ UDゴシック" panose="020B0400000000000000" pitchFamily="49" charset="-128"/>
              </a:rPr>
              <a:t>第７科目　マクロ実践：地域共生社会、開発機能を活用した支援</a:t>
            </a:r>
            <a:r>
              <a:rPr lang="en-US" altLang="ja-JP" sz="1600" b="1" dirty="0">
                <a:solidFill>
                  <a:schemeClr val="tx1">
                    <a:lumMod val="85000"/>
                    <a:lumOff val="15000"/>
                  </a:schemeClr>
                </a:solidFill>
                <a:latin typeface="BIZ UDゴシック" panose="020B0400000000000000" pitchFamily="49" charset="-128"/>
                <a:ea typeface="BIZ UDゴシック" panose="020B0400000000000000" pitchFamily="49" charset="-128"/>
              </a:rPr>
              <a:t>	163</a:t>
            </a:r>
          </a:p>
          <a:p>
            <a:pPr marL="0" indent="0">
              <a:lnSpc>
                <a:spcPct val="100000"/>
              </a:lnSpc>
              <a:spcBef>
                <a:spcPts val="600"/>
              </a:spcBef>
              <a:spcAft>
                <a:spcPts val="0"/>
              </a:spcAft>
            </a:pPr>
            <a:r>
              <a:rPr lang="ja-JP" altLang="en-US" sz="1600" b="1" dirty="0">
                <a:solidFill>
                  <a:schemeClr val="tx1">
                    <a:lumMod val="85000"/>
                    <a:lumOff val="15000"/>
                  </a:schemeClr>
                </a:solidFill>
                <a:latin typeface="BIZ UDゴシック" panose="020B0400000000000000" pitchFamily="49" charset="-128"/>
                <a:ea typeface="BIZ UDゴシック" panose="020B0400000000000000" pitchFamily="49" charset="-128"/>
              </a:rPr>
              <a:t>第８科目　効果的なスクールソーシャルワークの組織計画</a:t>
            </a:r>
            <a:r>
              <a:rPr lang="en-US" altLang="ja-JP" sz="1600" b="1" dirty="0">
                <a:solidFill>
                  <a:schemeClr val="tx1">
                    <a:lumMod val="85000"/>
                    <a:lumOff val="15000"/>
                  </a:schemeClr>
                </a:solidFill>
                <a:latin typeface="BIZ UDゴシック" panose="020B0400000000000000" pitchFamily="49" charset="-128"/>
                <a:ea typeface="BIZ UDゴシック" panose="020B0400000000000000" pitchFamily="49" charset="-128"/>
              </a:rPr>
              <a:t>		212</a:t>
            </a:r>
          </a:p>
          <a:p>
            <a:pPr marL="0" indent="0">
              <a:lnSpc>
                <a:spcPct val="100000"/>
              </a:lnSpc>
              <a:spcBef>
                <a:spcPts val="600"/>
              </a:spcBef>
              <a:spcAft>
                <a:spcPts val="0"/>
              </a:spcAft>
            </a:pPr>
            <a:r>
              <a:rPr lang="ja-JP" altLang="en-US" sz="1600" b="1" dirty="0">
                <a:solidFill>
                  <a:schemeClr val="tx1">
                    <a:lumMod val="85000"/>
                    <a:lumOff val="15000"/>
                  </a:schemeClr>
                </a:solidFill>
                <a:latin typeface="BIZ UDゴシック" panose="020B0400000000000000" pitchFamily="49" charset="-128"/>
                <a:ea typeface="BIZ UDゴシック" panose="020B0400000000000000" pitchFamily="49" charset="-128"/>
              </a:rPr>
              <a:t>第９科目　学校におけるスクールソーシャルワークへの理解の定着</a:t>
            </a:r>
            <a:r>
              <a:rPr lang="en-US" altLang="ja-JP" sz="1600" b="1" dirty="0">
                <a:solidFill>
                  <a:schemeClr val="tx1">
                    <a:lumMod val="85000"/>
                    <a:lumOff val="15000"/>
                  </a:schemeClr>
                </a:solidFill>
                <a:latin typeface="BIZ UDゴシック" panose="020B0400000000000000" pitchFamily="49" charset="-128"/>
                <a:ea typeface="BIZ UDゴシック" panose="020B0400000000000000" pitchFamily="49" charset="-128"/>
              </a:rPr>
              <a:t>	237</a:t>
            </a:r>
            <a:endParaRPr lang="ja-JP" altLang="en-US" sz="1600" b="1" dirty="0">
              <a:solidFill>
                <a:schemeClr val="tx1">
                  <a:lumMod val="85000"/>
                  <a:lumOff val="15000"/>
                </a:schemeClr>
              </a:solidFill>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4060868228"/>
      </p:ext>
    </p:extLst>
  </p:cSld>
  <p:clrMapOvr>
    <a:masterClrMapping/>
  </p:clrMapOvr>
</p:sld>
</file>

<file path=ppt/theme/theme1.xml><?xml version="1.0" encoding="utf-8"?>
<a:theme xmlns:a="http://schemas.openxmlformats.org/drawingml/2006/main" name="レトロスペクト">
  <a:themeElements>
    <a:clrScheme name="レトロスペクト">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レトロスペクト">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Retrospect</Template>
  <TotalTime>2583</TotalTime>
  <Words>163</Words>
  <Application>Microsoft Office PowerPoint</Application>
  <PresentationFormat>画面に合わせる (4:3)</PresentationFormat>
  <Paragraphs>15</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BIZ UDゴシック</vt:lpstr>
      <vt:lpstr>HGS創英角ｺﾞｼｯｸUB</vt:lpstr>
      <vt:lpstr>UD デジタル 教科書体 NP-B</vt:lpstr>
      <vt:lpstr>游ゴシック</vt:lpstr>
      <vt:lpstr>Calibri</vt:lpstr>
      <vt:lpstr>Calibri Light</vt:lpstr>
      <vt:lpstr>レトロスペクト</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ishii JASWE</dc:creator>
  <cp:lastModifiedBy>松田明子</cp:lastModifiedBy>
  <cp:revision>94</cp:revision>
  <cp:lastPrinted>2025-06-05T07:25:28Z</cp:lastPrinted>
  <dcterms:created xsi:type="dcterms:W3CDTF">2024-06-10T07:07:57Z</dcterms:created>
  <dcterms:modified xsi:type="dcterms:W3CDTF">2026-05-12T07:22:28Z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899a617-f30e-4fb8-b81c-fb6d0b94ac5b_Enabled">
    <vt:lpwstr>true</vt:lpwstr>
  </property>
  <property fmtid="{D5CDD505-2E9C-101B-9397-08002B2CF9AE}" pid="3" name="MSIP_Label_d899a617-f30e-4fb8-b81c-fb6d0b94ac5b_SetDate">
    <vt:lpwstr>2026-05-12T05:35:23Z</vt:lpwstr>
  </property>
  <property fmtid="{D5CDD505-2E9C-101B-9397-08002B2CF9AE}" pid="4" name="MSIP_Label_d899a617-f30e-4fb8-b81c-fb6d0b94ac5b_Method">
    <vt:lpwstr>Standard</vt:lpwstr>
  </property>
  <property fmtid="{D5CDD505-2E9C-101B-9397-08002B2CF9AE}" pid="5" name="MSIP_Label_d899a617-f30e-4fb8-b81c-fb6d0b94ac5b_Name">
    <vt:lpwstr>機密性2情報</vt:lpwstr>
  </property>
  <property fmtid="{D5CDD505-2E9C-101B-9397-08002B2CF9AE}" pid="6" name="MSIP_Label_d899a617-f30e-4fb8-b81c-fb6d0b94ac5b_SiteId">
    <vt:lpwstr>545810b0-36cb-4290-8926-48dbc0f9e92f</vt:lpwstr>
  </property>
  <property fmtid="{D5CDD505-2E9C-101B-9397-08002B2CF9AE}" pid="7" name="MSIP_Label_d899a617-f30e-4fb8-b81c-fb6d0b94ac5b_ActionId">
    <vt:lpwstr>fe0edb76-14c5-44b0-a4d3-44b07042b96f</vt:lpwstr>
  </property>
  <property fmtid="{D5CDD505-2E9C-101B-9397-08002B2CF9AE}" pid="8" name="MSIP_Label_d899a617-f30e-4fb8-b81c-fb6d0b94ac5b_ContentBits">
    <vt:lpwstr>0</vt:lpwstr>
  </property>
  <property fmtid="{D5CDD505-2E9C-101B-9397-08002B2CF9AE}" pid="9" name="MSIP_Label_d899a617-f30e-4fb8-b81c-fb6d0b94ac5b_Tag">
    <vt:lpwstr>10, 3, 0, 1</vt:lpwstr>
  </property>
</Properties>
</file>